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75" r:id="rId3"/>
    <p:sldId id="277" r:id="rId4"/>
    <p:sldId id="278" r:id="rId5"/>
    <p:sldId id="279" r:id="rId6"/>
    <p:sldId id="282" r:id="rId7"/>
    <p:sldId id="280" r:id="rId8"/>
    <p:sldId id="283" r:id="rId9"/>
    <p:sldId id="284" r:id="rId10"/>
    <p:sldId id="285" r:id="rId11"/>
    <p:sldId id="286" r:id="rId12"/>
    <p:sldId id="287" r:id="rId13"/>
    <p:sldId id="28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3878" autoAdjust="0"/>
  </p:normalViewPr>
  <p:slideViewPr>
    <p:cSldViewPr snapToGrid="0">
      <p:cViewPr varScale="1">
        <p:scale>
          <a:sx n="56" d="100"/>
          <a:sy n="56" d="100"/>
        </p:scale>
        <p:origin x="72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5/18/2022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12</a:t>
            </a:fld>
            <a:endParaRPr lang="en-US" dirty="0"/>
          </a:p>
        </p:txBody>
      </p:sp>
    </p:spTree>
    <p:extLst>
      <p:ext uri="{BB962C8B-B14F-4D97-AF65-F5344CB8AC3E}">
        <p14:creationId xmlns:p14="http://schemas.microsoft.com/office/powerpoint/2010/main" val="149632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5/18/2022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5/18/2022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5/18/2022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4.bin"/><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4.png"/><Relationship Id="rId7" Type="http://schemas.openxmlformats.org/officeDocument/2006/relationships/oleObject" Target="../embeddings/oleObject2.bin"/><Relationship Id="rId12"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6.png"/><Relationship Id="rId5" Type="http://schemas.openxmlformats.org/officeDocument/2006/relationships/oleObject" Target="../embeddings/oleObject1.bin"/><Relationship Id="rId10" Type="http://schemas.openxmlformats.org/officeDocument/2006/relationships/image" Target="../media/image3.wmf"/><Relationship Id="rId4" Type="http://schemas.openxmlformats.org/officeDocument/2006/relationships/image" Target="../media/image5.svg"/><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1.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8.wmf"/><Relationship Id="rId10" Type="http://schemas.openxmlformats.org/officeDocument/2006/relationships/image" Target="../media/image12.png"/><Relationship Id="rId4" Type="http://schemas.openxmlformats.org/officeDocument/2006/relationships/oleObject" Target="../embeddings/oleObject4.bin"/><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8.pn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3.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6.wmf"/><Relationship Id="rId4" Type="http://schemas.openxmlformats.org/officeDocument/2006/relationships/image" Target="../media/image24.wmf"/><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9EBC0-139B-BDE4-61F7-5F9349C3420B}"/>
              </a:ext>
            </a:extLst>
          </p:cNvPr>
          <p:cNvSpPr>
            <a:spLocks noGrp="1"/>
          </p:cNvSpPr>
          <p:nvPr>
            <p:ph type="title"/>
          </p:nvPr>
        </p:nvSpPr>
        <p:spPr/>
        <p:txBody>
          <a:bodyPr/>
          <a:lstStyle/>
          <a:p>
            <a:r>
              <a:rPr lang="en-US" dirty="0"/>
              <a:t>Artificial Neural Networks</a:t>
            </a:r>
          </a:p>
        </p:txBody>
      </p:sp>
      <p:sp>
        <p:nvSpPr>
          <p:cNvPr id="3" name="Segnaposto piè di pagina 2">
            <a:extLst>
              <a:ext uri="{FF2B5EF4-FFF2-40B4-BE49-F238E27FC236}">
                <a16:creationId xmlns:a16="http://schemas.microsoft.com/office/drawing/2014/main" id="{3FEEAD8B-6CA5-6DCB-7456-489F462256F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86CB354-2F8E-4363-CE5A-68D8645B4869}"/>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5" name="CasellaDiTesto 4">
            <a:extLst>
              <a:ext uri="{FF2B5EF4-FFF2-40B4-BE49-F238E27FC236}">
                <a16:creationId xmlns:a16="http://schemas.microsoft.com/office/drawing/2014/main" id="{6779CC14-BAEB-A11A-8273-A6B8C17054ED}"/>
              </a:ext>
            </a:extLst>
          </p:cNvPr>
          <p:cNvSpPr txBox="1"/>
          <p:nvPr/>
        </p:nvSpPr>
        <p:spPr>
          <a:xfrm>
            <a:off x="971550" y="1280160"/>
            <a:ext cx="78181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perceptron implements a "single layer" ANN and can solve only binary classification problems for linearly separable data</a:t>
            </a:r>
          </a:p>
        </p:txBody>
      </p:sp>
      <p:sp>
        <p:nvSpPr>
          <p:cNvPr id="6" name="CasellaDiTesto 5">
            <a:extLst>
              <a:ext uri="{FF2B5EF4-FFF2-40B4-BE49-F238E27FC236}">
                <a16:creationId xmlns:a16="http://schemas.microsoft.com/office/drawing/2014/main" id="{2A176EA6-5865-CBD9-6E81-C8FE587757E1}"/>
              </a:ext>
            </a:extLst>
          </p:cNvPr>
          <p:cNvSpPr txBox="1"/>
          <p:nvPr/>
        </p:nvSpPr>
        <p:spPr>
          <a:xfrm>
            <a:off x="971550" y="2964180"/>
            <a:ext cx="968121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ANN uses more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to solve a much wider variety of problems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an ANN, the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are slightly modified to produce a continuous output (instead of a two-value output). The modified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are called neurons</a:t>
            </a:r>
          </a:p>
        </p:txBody>
      </p:sp>
    </p:spTree>
    <p:extLst>
      <p:ext uri="{BB962C8B-B14F-4D97-AF65-F5344CB8AC3E}">
        <p14:creationId xmlns:p14="http://schemas.microsoft.com/office/powerpoint/2010/main" val="90450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C14330-0695-FAA0-F1C4-CBE86CF585B9}"/>
              </a:ext>
            </a:extLst>
          </p:cNvPr>
          <p:cNvSpPr>
            <a:spLocks noGrp="1"/>
          </p:cNvSpPr>
          <p:nvPr>
            <p:ph type="title"/>
          </p:nvPr>
        </p:nvSpPr>
        <p:spPr/>
        <p:txBody>
          <a:bodyPr/>
          <a:lstStyle/>
          <a:p>
            <a:r>
              <a:rPr lang="en-US" dirty="0" err="1"/>
              <a:t>Excercise</a:t>
            </a:r>
            <a:r>
              <a:rPr lang="en-US" dirty="0"/>
              <a:t>: an ANN for the classification of the "IRIS" database</a:t>
            </a:r>
          </a:p>
        </p:txBody>
      </p:sp>
      <p:sp>
        <p:nvSpPr>
          <p:cNvPr id="3" name="Segnaposto piè di pagina 2">
            <a:extLst>
              <a:ext uri="{FF2B5EF4-FFF2-40B4-BE49-F238E27FC236}">
                <a16:creationId xmlns:a16="http://schemas.microsoft.com/office/drawing/2014/main" id="{F575146F-0228-65B9-E7D7-E353A1B8CBA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309085B-C27E-2596-903B-B8703382C9DD}"/>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a:extLst>
              <a:ext uri="{FF2B5EF4-FFF2-40B4-BE49-F238E27FC236}">
                <a16:creationId xmlns:a16="http://schemas.microsoft.com/office/drawing/2014/main" id="{DE98BE26-D91B-A54E-EB98-47191BA7898F}"/>
              </a:ext>
            </a:extLst>
          </p:cNvPr>
          <p:cNvSpPr txBox="1"/>
          <p:nvPr/>
        </p:nvSpPr>
        <p:spPr>
          <a:xfrm>
            <a:off x="1143000" y="1270000"/>
            <a:ext cx="41021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Iris database: </a:t>
            </a:r>
          </a:p>
        </p:txBody>
      </p:sp>
      <p:pic>
        <p:nvPicPr>
          <p:cNvPr id="16386" name="Picture 2">
            <a:extLst>
              <a:ext uri="{FF2B5EF4-FFF2-40B4-BE49-F238E27FC236}">
                <a16:creationId xmlns:a16="http://schemas.microsoft.com/office/drawing/2014/main" id="{4975EFD0-8FFC-6B79-3E92-A9455440F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90899"/>
            <a:ext cx="2095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998644C-1BF5-6AA6-779F-C52098560A4A}"/>
              </a:ext>
            </a:extLst>
          </p:cNvPr>
          <p:cNvSpPr txBox="1"/>
          <p:nvPr/>
        </p:nvSpPr>
        <p:spPr>
          <a:xfrm>
            <a:off x="1143000" y="3813175"/>
            <a:ext cx="210185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iris flower</a:t>
            </a:r>
          </a:p>
        </p:txBody>
      </p:sp>
      <p:graphicFrame>
        <p:nvGraphicFramePr>
          <p:cNvPr id="7" name="Tabella 7">
            <a:extLst>
              <a:ext uri="{FF2B5EF4-FFF2-40B4-BE49-F238E27FC236}">
                <a16:creationId xmlns:a16="http://schemas.microsoft.com/office/drawing/2014/main" id="{54B92CB9-2AF0-9759-E972-316766090CEB}"/>
              </a:ext>
            </a:extLst>
          </p:cNvPr>
          <p:cNvGraphicFramePr>
            <a:graphicFrameLocks noGrp="1"/>
          </p:cNvGraphicFramePr>
          <p:nvPr>
            <p:extLst>
              <p:ext uri="{D42A27DB-BD31-4B8C-83A1-F6EECF244321}">
                <p14:modId xmlns:p14="http://schemas.microsoft.com/office/powerpoint/2010/main" val="2444227099"/>
              </p:ext>
            </p:extLst>
          </p:nvPr>
        </p:nvGraphicFramePr>
        <p:xfrm>
          <a:off x="3644900" y="1964055"/>
          <a:ext cx="8128000" cy="2123440"/>
        </p:xfrm>
        <a:graphic>
          <a:graphicData uri="http://schemas.openxmlformats.org/drawingml/2006/table">
            <a:tbl>
              <a:tblPr firstRow="1" bandRow="1">
                <a:tableStyleId>{5C22544A-7EE6-4342-B048-85BDC9FD1C3A}</a:tableStyleId>
              </a:tblPr>
              <a:tblGrid>
                <a:gridCol w="1130300">
                  <a:extLst>
                    <a:ext uri="{9D8B030D-6E8A-4147-A177-3AD203B41FA5}">
                      <a16:colId xmlns:a16="http://schemas.microsoft.com/office/drawing/2014/main" val="2183004547"/>
                    </a:ext>
                  </a:extLst>
                </a:gridCol>
                <a:gridCol w="1231900">
                  <a:extLst>
                    <a:ext uri="{9D8B030D-6E8A-4147-A177-3AD203B41FA5}">
                      <a16:colId xmlns:a16="http://schemas.microsoft.com/office/drawing/2014/main" val="3436881751"/>
                    </a:ext>
                  </a:extLst>
                </a:gridCol>
                <a:gridCol w="1143000">
                  <a:extLst>
                    <a:ext uri="{9D8B030D-6E8A-4147-A177-3AD203B41FA5}">
                      <a16:colId xmlns:a16="http://schemas.microsoft.com/office/drawing/2014/main" val="2700074892"/>
                    </a:ext>
                  </a:extLst>
                </a:gridCol>
                <a:gridCol w="1231900">
                  <a:extLst>
                    <a:ext uri="{9D8B030D-6E8A-4147-A177-3AD203B41FA5}">
                      <a16:colId xmlns:a16="http://schemas.microsoft.com/office/drawing/2014/main" val="709598738"/>
                    </a:ext>
                  </a:extLst>
                </a:gridCol>
                <a:gridCol w="1155700">
                  <a:extLst>
                    <a:ext uri="{9D8B030D-6E8A-4147-A177-3AD203B41FA5}">
                      <a16:colId xmlns:a16="http://schemas.microsoft.com/office/drawing/2014/main" val="691297437"/>
                    </a:ext>
                  </a:extLst>
                </a:gridCol>
                <a:gridCol w="2235200">
                  <a:extLst>
                    <a:ext uri="{9D8B030D-6E8A-4147-A177-3AD203B41FA5}">
                      <a16:colId xmlns:a16="http://schemas.microsoft.com/office/drawing/2014/main" val="4061343014"/>
                    </a:ext>
                  </a:extLst>
                </a:gridCol>
              </a:tblGrid>
              <a:tr h="0">
                <a:tc>
                  <a:txBody>
                    <a:bodyPr/>
                    <a:lstStyle/>
                    <a:p>
                      <a:r>
                        <a:rPr lang="en-US" dirty="0">
                          <a:solidFill>
                            <a:schemeClr val="tx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Sepal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Sepal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Petal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Petal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757334"/>
                  </a:ext>
                </a:extLst>
              </a:tr>
              <a:tr h="370840">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78762"/>
                  </a:ext>
                </a:extLst>
              </a:tr>
              <a:tr h="370840">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52490"/>
                  </a:ext>
                </a:extLst>
              </a:tr>
              <a:tr h="370840">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519466"/>
                  </a:ext>
                </a:extLst>
              </a:tr>
              <a:tr h="370840">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124577"/>
                  </a:ext>
                </a:extLst>
              </a:tr>
            </a:tbl>
          </a:graphicData>
        </a:graphic>
      </p:graphicFrame>
      <p:sp>
        <p:nvSpPr>
          <p:cNvPr id="8" name="Ovale 7">
            <a:extLst>
              <a:ext uri="{FF2B5EF4-FFF2-40B4-BE49-F238E27FC236}">
                <a16:creationId xmlns:a16="http://schemas.microsoft.com/office/drawing/2014/main" id="{31B8681F-0E41-B818-C09C-6CB70634A088}"/>
              </a:ext>
            </a:extLst>
          </p:cNvPr>
          <p:cNvSpPr/>
          <p:nvPr/>
        </p:nvSpPr>
        <p:spPr>
          <a:xfrm>
            <a:off x="3886200" y="4274840"/>
            <a:ext cx="195560" cy="1955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0" name="Ovale 9">
            <a:extLst>
              <a:ext uri="{FF2B5EF4-FFF2-40B4-BE49-F238E27FC236}">
                <a16:creationId xmlns:a16="http://schemas.microsoft.com/office/drawing/2014/main" id="{31DC4680-6FB0-4B18-C490-7A077E0748E4}"/>
              </a:ext>
            </a:extLst>
          </p:cNvPr>
          <p:cNvSpPr/>
          <p:nvPr/>
        </p:nvSpPr>
        <p:spPr>
          <a:xfrm>
            <a:off x="3886200" y="4579640"/>
            <a:ext cx="195560" cy="1955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1" name="Ovale 10">
            <a:extLst>
              <a:ext uri="{FF2B5EF4-FFF2-40B4-BE49-F238E27FC236}">
                <a16:creationId xmlns:a16="http://schemas.microsoft.com/office/drawing/2014/main" id="{5143B8B6-8B82-ED4D-1BBC-72F1EF7804EB}"/>
              </a:ext>
            </a:extLst>
          </p:cNvPr>
          <p:cNvSpPr/>
          <p:nvPr/>
        </p:nvSpPr>
        <p:spPr>
          <a:xfrm>
            <a:off x="3886200" y="4884440"/>
            <a:ext cx="195560" cy="1955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77C7EF3F-2595-E5BC-5486-3B0C06E10151}"/>
              </a:ext>
            </a:extLst>
          </p:cNvPr>
          <p:cNvSpPr txBox="1"/>
          <p:nvPr/>
        </p:nvSpPr>
        <p:spPr>
          <a:xfrm>
            <a:off x="3644900" y="5390147"/>
            <a:ext cx="210346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150 examples</a:t>
            </a:r>
          </a:p>
        </p:txBody>
      </p:sp>
      <p:sp>
        <p:nvSpPr>
          <p:cNvPr id="12" name="CasellaDiTesto 11">
            <a:extLst>
              <a:ext uri="{FF2B5EF4-FFF2-40B4-BE49-F238E27FC236}">
                <a16:creationId xmlns:a16="http://schemas.microsoft.com/office/drawing/2014/main" id="{A9B58B54-A67D-0EDC-8250-FB3E07F71F82}"/>
              </a:ext>
            </a:extLst>
          </p:cNvPr>
          <p:cNvSpPr txBox="1"/>
          <p:nvPr/>
        </p:nvSpPr>
        <p:spPr>
          <a:xfrm>
            <a:off x="9532620" y="4429254"/>
            <a:ext cx="224028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Three types:</a:t>
            </a:r>
          </a:p>
          <a:p>
            <a:r>
              <a:rPr lang="en-US" sz="2400" dirty="0">
                <a:latin typeface="Arial" panose="020B0604020202020204" pitchFamily="34" charset="0"/>
                <a:cs typeface="Arial" panose="020B0604020202020204" pitchFamily="34" charset="0"/>
              </a:rPr>
              <a:t>0: </a:t>
            </a:r>
            <a:r>
              <a:rPr lang="en-US" sz="2400" dirty="0" err="1">
                <a:latin typeface="Arial" panose="020B0604020202020204" pitchFamily="34" charset="0"/>
                <a:cs typeface="Arial" panose="020B0604020202020204" pitchFamily="34" charset="0"/>
              </a:rPr>
              <a:t>Setosa</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Versicolor</a:t>
            </a:r>
          </a:p>
          <a:p>
            <a:r>
              <a:rPr lang="en-US" sz="2400" dirty="0">
                <a:latin typeface="Arial" panose="020B0604020202020204" pitchFamily="34" charset="0"/>
                <a:cs typeface="Arial" panose="020B0604020202020204" pitchFamily="34" charset="0"/>
              </a:rPr>
              <a:t>2: Virginica </a:t>
            </a:r>
          </a:p>
          <a:p>
            <a:r>
              <a:rPr lang="en-US" sz="2400" dirty="0">
                <a:latin typeface="Arial" panose="020B0604020202020204" pitchFamily="34" charset="0"/>
                <a:cs typeface="Arial" panose="020B0604020202020204" pitchFamily="34" charset="0"/>
              </a:rPr>
              <a:t> </a:t>
            </a:r>
          </a:p>
        </p:txBody>
      </p:sp>
      <p:sp>
        <p:nvSpPr>
          <p:cNvPr id="13" name="Freccia in su 12">
            <a:extLst>
              <a:ext uri="{FF2B5EF4-FFF2-40B4-BE49-F238E27FC236}">
                <a16:creationId xmlns:a16="http://schemas.microsoft.com/office/drawing/2014/main" id="{8E6326A5-BA04-4037-87E1-F801ACF5C4CA}"/>
              </a:ext>
            </a:extLst>
          </p:cNvPr>
          <p:cNvSpPr/>
          <p:nvPr/>
        </p:nvSpPr>
        <p:spPr>
          <a:xfrm>
            <a:off x="10035540" y="3909060"/>
            <a:ext cx="617220" cy="520194"/>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4" name="Parentesi graffa aperta 13">
            <a:extLst>
              <a:ext uri="{FF2B5EF4-FFF2-40B4-BE49-F238E27FC236}">
                <a16:creationId xmlns:a16="http://schemas.microsoft.com/office/drawing/2014/main" id="{99DC5700-E1B0-6F14-ECB0-AF16CBC4BF5E}"/>
              </a:ext>
            </a:extLst>
          </p:cNvPr>
          <p:cNvSpPr/>
          <p:nvPr/>
        </p:nvSpPr>
        <p:spPr>
          <a:xfrm rot="5400000">
            <a:off x="6902123" y="-656570"/>
            <a:ext cx="461665" cy="45021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asellaDiTesto 14">
            <a:extLst>
              <a:ext uri="{FF2B5EF4-FFF2-40B4-BE49-F238E27FC236}">
                <a16:creationId xmlns:a16="http://schemas.microsoft.com/office/drawing/2014/main" id="{AF112715-B432-3D1D-1801-E938A3CE9BA1}"/>
              </a:ext>
            </a:extLst>
          </p:cNvPr>
          <p:cNvSpPr txBox="1"/>
          <p:nvPr/>
        </p:nvSpPr>
        <p:spPr>
          <a:xfrm>
            <a:off x="6262364" y="945494"/>
            <a:ext cx="175881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features (</a:t>
            </a:r>
            <a:r>
              <a:rPr lang="en-US" sz="2400" b="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a:t>
            </a:r>
          </a:p>
        </p:txBody>
      </p:sp>
      <p:sp>
        <p:nvSpPr>
          <p:cNvPr id="17" name="CasellaDiTesto 16">
            <a:extLst>
              <a:ext uri="{FF2B5EF4-FFF2-40B4-BE49-F238E27FC236}">
                <a16:creationId xmlns:a16="http://schemas.microsoft.com/office/drawing/2014/main" id="{AF161098-9BA4-012C-09AB-9F1B0AA6087E}"/>
              </a:ext>
            </a:extLst>
          </p:cNvPr>
          <p:cNvSpPr txBox="1"/>
          <p:nvPr/>
        </p:nvSpPr>
        <p:spPr>
          <a:xfrm>
            <a:off x="9952087" y="1433031"/>
            <a:ext cx="14013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Label (y)</a:t>
            </a:r>
          </a:p>
        </p:txBody>
      </p:sp>
    </p:spTree>
    <p:extLst>
      <p:ext uri="{BB962C8B-B14F-4D97-AF65-F5344CB8AC3E}">
        <p14:creationId xmlns:p14="http://schemas.microsoft.com/office/powerpoint/2010/main" val="308956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5CB135-31A1-DDFA-30B6-824D49565056}"/>
              </a:ext>
            </a:extLst>
          </p:cNvPr>
          <p:cNvSpPr>
            <a:spLocks noGrp="1"/>
          </p:cNvSpPr>
          <p:nvPr>
            <p:ph type="title"/>
          </p:nvPr>
        </p:nvSpPr>
        <p:spPr>
          <a:xfrm>
            <a:off x="397888" y="239395"/>
            <a:ext cx="10515600" cy="662397"/>
          </a:xfrm>
        </p:spPr>
        <p:txBody>
          <a:bodyPr/>
          <a:lstStyle/>
          <a:p>
            <a:r>
              <a:rPr lang="en-US" dirty="0"/>
              <a:t>Multiclass classification ANN</a:t>
            </a:r>
          </a:p>
        </p:txBody>
      </p:sp>
      <p:sp>
        <p:nvSpPr>
          <p:cNvPr id="3" name="Segnaposto piè di pagina 2">
            <a:extLst>
              <a:ext uri="{FF2B5EF4-FFF2-40B4-BE49-F238E27FC236}">
                <a16:creationId xmlns:a16="http://schemas.microsoft.com/office/drawing/2014/main" id="{CAA62D75-499D-74BA-2814-0143850C3F7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E57F042-CE99-F1F6-1099-DC7A47BF8B2A}"/>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6" name="Elemento grafico 5">
            <a:extLst>
              <a:ext uri="{FF2B5EF4-FFF2-40B4-BE49-F238E27FC236}">
                <a16:creationId xmlns:a16="http://schemas.microsoft.com/office/drawing/2014/main" id="{D308F8E1-E590-3374-9BEE-04D299CBBA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8288" y="1554480"/>
            <a:ext cx="2373358" cy="3497580"/>
          </a:xfrm>
          <a:prstGeom prst="rect">
            <a:avLst/>
          </a:prstGeom>
        </p:spPr>
      </p:pic>
      <p:sp>
        <p:nvSpPr>
          <p:cNvPr id="7" name="CasellaDiTesto 6">
            <a:extLst>
              <a:ext uri="{FF2B5EF4-FFF2-40B4-BE49-F238E27FC236}">
                <a16:creationId xmlns:a16="http://schemas.microsoft.com/office/drawing/2014/main" id="{C55B2632-8315-6EE8-F22A-60567F594D02}"/>
              </a:ext>
            </a:extLst>
          </p:cNvPr>
          <p:cNvSpPr txBox="1"/>
          <p:nvPr/>
        </p:nvSpPr>
        <p:spPr>
          <a:xfrm>
            <a:off x="3154423" y="5408889"/>
            <a:ext cx="3594254"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hiddel</a:t>
            </a:r>
            <a:r>
              <a:rPr lang="en-US" sz="2400" dirty="0">
                <a:latin typeface="Arial" panose="020B0604020202020204" pitchFamily="34" charset="0"/>
                <a:cs typeface="Arial" panose="020B0604020202020204" pitchFamily="34" charset="0"/>
              </a:rPr>
              <a:t> layer (16 neurons)</a:t>
            </a:r>
          </a:p>
        </p:txBody>
      </p:sp>
      <p:sp>
        <p:nvSpPr>
          <p:cNvPr id="8" name="CasellaDiTesto 7">
            <a:extLst>
              <a:ext uri="{FF2B5EF4-FFF2-40B4-BE49-F238E27FC236}">
                <a16:creationId xmlns:a16="http://schemas.microsoft.com/office/drawing/2014/main" id="{4017788B-2AF2-3C84-3B9E-AAF7E9CB75CB}"/>
              </a:ext>
            </a:extLst>
          </p:cNvPr>
          <p:cNvSpPr txBox="1"/>
          <p:nvPr/>
        </p:nvSpPr>
        <p:spPr>
          <a:xfrm>
            <a:off x="5575678" y="1045210"/>
            <a:ext cx="345479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layer (3 neurons)</a:t>
            </a:r>
          </a:p>
        </p:txBody>
      </p:sp>
      <p:sp>
        <p:nvSpPr>
          <p:cNvPr id="9" name="CasellaDiTesto 8">
            <a:extLst>
              <a:ext uri="{FF2B5EF4-FFF2-40B4-BE49-F238E27FC236}">
                <a16:creationId xmlns:a16="http://schemas.microsoft.com/office/drawing/2014/main" id="{24A41466-2543-A12B-AB73-8A85B3763322}"/>
              </a:ext>
            </a:extLst>
          </p:cNvPr>
          <p:cNvSpPr txBox="1"/>
          <p:nvPr/>
        </p:nvSpPr>
        <p:spPr>
          <a:xfrm>
            <a:off x="397888" y="763292"/>
            <a:ext cx="176041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 layer </a:t>
            </a:r>
          </a:p>
          <a:p>
            <a:r>
              <a:rPr lang="en-US" sz="2400" dirty="0">
                <a:latin typeface="Arial" panose="020B0604020202020204" pitchFamily="34" charset="0"/>
                <a:cs typeface="Arial" panose="020B0604020202020204" pitchFamily="34" charset="0"/>
              </a:rPr>
              <a:t>(4 neurons)</a:t>
            </a:r>
          </a:p>
        </p:txBody>
      </p:sp>
      <p:sp>
        <p:nvSpPr>
          <p:cNvPr id="10" name="CasellaDiTesto 9">
            <a:extLst>
              <a:ext uri="{FF2B5EF4-FFF2-40B4-BE49-F238E27FC236}">
                <a16:creationId xmlns:a16="http://schemas.microsoft.com/office/drawing/2014/main" id="{9335190E-314D-1D63-BEBD-1B80864332E6}"/>
              </a:ext>
            </a:extLst>
          </p:cNvPr>
          <p:cNvSpPr txBox="1"/>
          <p:nvPr/>
        </p:nvSpPr>
        <p:spPr>
          <a:xfrm>
            <a:off x="954148" y="2388870"/>
            <a:ext cx="221742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sepal length</a:t>
            </a:r>
          </a:p>
          <a:p>
            <a:r>
              <a:rPr lang="en-US" sz="2400" dirty="0">
                <a:latin typeface="Arial" panose="020B0604020202020204" pitchFamily="34" charset="0"/>
                <a:cs typeface="Arial" panose="020B0604020202020204" pitchFamily="34" charset="0"/>
              </a:rPr>
              <a:t>sepal width</a:t>
            </a:r>
          </a:p>
          <a:p>
            <a:r>
              <a:rPr lang="en-US" sz="2400" dirty="0">
                <a:latin typeface="Arial" panose="020B0604020202020204" pitchFamily="34" charset="0"/>
                <a:cs typeface="Arial" panose="020B0604020202020204" pitchFamily="34" charset="0"/>
              </a:rPr>
              <a:t>petal length</a:t>
            </a:r>
          </a:p>
          <a:p>
            <a:r>
              <a:rPr lang="en-US" sz="2400" dirty="0">
                <a:latin typeface="Arial" panose="020B0604020202020204" pitchFamily="34" charset="0"/>
                <a:cs typeface="Arial" panose="020B0604020202020204" pitchFamily="34" charset="0"/>
              </a:rPr>
              <a:t>petal width</a:t>
            </a:r>
          </a:p>
        </p:txBody>
      </p:sp>
      <p:cxnSp>
        <p:nvCxnSpPr>
          <p:cNvPr id="12" name="Connettore 2 11">
            <a:extLst>
              <a:ext uri="{FF2B5EF4-FFF2-40B4-BE49-F238E27FC236}">
                <a16:creationId xmlns:a16="http://schemas.microsoft.com/office/drawing/2014/main" id="{9F89F08B-F962-00EF-6723-05B4EF857F4E}"/>
              </a:ext>
            </a:extLst>
          </p:cNvPr>
          <p:cNvCxnSpPr/>
          <p:nvPr/>
        </p:nvCxnSpPr>
        <p:spPr>
          <a:xfrm flipV="1">
            <a:off x="2840098" y="2526030"/>
            <a:ext cx="628650" cy="80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E20F759D-F9E0-B3B7-5E0A-E01042FDA60A}"/>
              </a:ext>
            </a:extLst>
          </p:cNvPr>
          <p:cNvCxnSpPr>
            <a:cxnSpLocks/>
          </p:cNvCxnSpPr>
          <p:nvPr/>
        </p:nvCxnSpPr>
        <p:spPr>
          <a:xfrm>
            <a:off x="2672458" y="3032432"/>
            <a:ext cx="79629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CE1E3794-CEFB-411A-F120-C0A288E8589A}"/>
              </a:ext>
            </a:extLst>
          </p:cNvPr>
          <p:cNvCxnSpPr>
            <a:cxnSpLocks/>
          </p:cNvCxnSpPr>
          <p:nvPr/>
        </p:nvCxnSpPr>
        <p:spPr>
          <a:xfrm>
            <a:off x="2693413" y="3424534"/>
            <a:ext cx="79629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CC21249-CEA4-D9ED-D79A-4EEFEA1F6C49}"/>
              </a:ext>
            </a:extLst>
          </p:cNvPr>
          <p:cNvCxnSpPr>
            <a:cxnSpLocks/>
          </p:cNvCxnSpPr>
          <p:nvPr/>
        </p:nvCxnSpPr>
        <p:spPr>
          <a:xfrm>
            <a:off x="2672458" y="3748056"/>
            <a:ext cx="796290" cy="8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989961B-1B4E-0BCC-D19E-C5DD5B4179F5}"/>
              </a:ext>
            </a:extLst>
          </p:cNvPr>
          <p:cNvSpPr txBox="1"/>
          <p:nvPr/>
        </p:nvSpPr>
        <p:spPr>
          <a:xfrm>
            <a:off x="7134101" y="1822763"/>
            <a:ext cx="348524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"one hot" representation</a:t>
            </a:r>
          </a:p>
        </p:txBody>
      </p:sp>
      <p:graphicFrame>
        <p:nvGraphicFramePr>
          <p:cNvPr id="19" name="Oggetto 7">
            <a:extLst>
              <a:ext uri="{FF2B5EF4-FFF2-40B4-BE49-F238E27FC236}">
                <a16:creationId xmlns:a16="http://schemas.microsoft.com/office/drawing/2014/main" id="{B1BBD1E2-6E22-F5E2-1D83-B552E2B4C895}"/>
              </a:ext>
            </a:extLst>
          </p:cNvPr>
          <p:cNvGraphicFramePr>
            <a:graphicFrameLocks noChangeAspect="1"/>
          </p:cNvGraphicFramePr>
          <p:nvPr>
            <p:extLst>
              <p:ext uri="{D42A27DB-BD31-4B8C-83A1-F6EECF244321}">
                <p14:modId xmlns:p14="http://schemas.microsoft.com/office/powerpoint/2010/main" val="2742797291"/>
              </p:ext>
            </p:extLst>
          </p:nvPr>
        </p:nvGraphicFramePr>
        <p:xfrm>
          <a:off x="7411628" y="2347677"/>
          <a:ext cx="2103438" cy="1831975"/>
        </p:xfrm>
        <a:graphic>
          <a:graphicData uri="http://schemas.openxmlformats.org/presentationml/2006/ole">
            <mc:AlternateContent xmlns:mc="http://schemas.openxmlformats.org/markup-compatibility/2006">
              <mc:Choice xmlns:v="urn:schemas-microsoft-com:vml" Requires="v">
                <p:oleObj spid="_x0000_s17415" name="Equation" r:id="rId5" imgW="812520" imgH="711000" progId="Equation.DSMT4">
                  <p:embed/>
                </p:oleObj>
              </mc:Choice>
              <mc:Fallback>
                <p:oleObj name="Equation" r:id="rId5" imgW="812520" imgH="711000" progId="Equation.DSMT4">
                  <p:embed/>
                  <p:pic>
                    <p:nvPicPr>
                      <p:cNvPr id="6" name="Oggetto 7">
                        <a:extLst>
                          <a:ext uri="{FF2B5EF4-FFF2-40B4-BE49-F238E27FC236}">
                            <a16:creationId xmlns:a16="http://schemas.microsoft.com/office/drawing/2014/main" id="{10D69671-421D-285A-A5BE-8395246E78C6}"/>
                          </a:ext>
                        </a:extLst>
                      </p:cNvPr>
                      <p:cNvPicPr/>
                      <p:nvPr/>
                    </p:nvPicPr>
                    <p:blipFill>
                      <a:blip r:embed="rId6"/>
                      <a:stretch>
                        <a:fillRect/>
                      </a:stretch>
                    </p:blipFill>
                    <p:spPr>
                      <a:xfrm>
                        <a:off x="7411628" y="2347677"/>
                        <a:ext cx="2103438" cy="1831975"/>
                      </a:xfrm>
                      <a:prstGeom prst="rect">
                        <a:avLst/>
                      </a:prstGeom>
                    </p:spPr>
                  </p:pic>
                </p:oleObj>
              </mc:Fallback>
            </mc:AlternateContent>
          </a:graphicData>
        </a:graphic>
      </p:graphicFrame>
      <p:cxnSp>
        <p:nvCxnSpPr>
          <p:cNvPr id="20" name="Connettore 2 19">
            <a:extLst>
              <a:ext uri="{FF2B5EF4-FFF2-40B4-BE49-F238E27FC236}">
                <a16:creationId xmlns:a16="http://schemas.microsoft.com/office/drawing/2014/main" id="{FCE89FCD-EB48-C1B4-F777-9B54EB78CD12}"/>
              </a:ext>
            </a:extLst>
          </p:cNvPr>
          <p:cNvCxnSpPr>
            <a:cxnSpLocks/>
          </p:cNvCxnSpPr>
          <p:nvPr/>
        </p:nvCxnSpPr>
        <p:spPr>
          <a:xfrm>
            <a:off x="7793098" y="4299688"/>
            <a:ext cx="0" cy="6254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BDFFCBD9-6560-FD0B-E184-B77C1E29B8BD}"/>
              </a:ext>
            </a:extLst>
          </p:cNvPr>
          <p:cNvCxnSpPr>
            <a:cxnSpLocks/>
          </p:cNvCxnSpPr>
          <p:nvPr/>
        </p:nvCxnSpPr>
        <p:spPr>
          <a:xfrm>
            <a:off x="8463347" y="4266291"/>
            <a:ext cx="0" cy="6254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FFC252C-9A0A-1817-F188-31B197106D58}"/>
              </a:ext>
            </a:extLst>
          </p:cNvPr>
          <p:cNvCxnSpPr>
            <a:cxnSpLocks/>
          </p:cNvCxnSpPr>
          <p:nvPr/>
        </p:nvCxnSpPr>
        <p:spPr>
          <a:xfrm>
            <a:off x="9133596" y="4232894"/>
            <a:ext cx="0" cy="62541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C038B92E-CB81-249D-44BB-CC4E0FBEC300}"/>
              </a:ext>
            </a:extLst>
          </p:cNvPr>
          <p:cNvSpPr txBox="1"/>
          <p:nvPr/>
        </p:nvSpPr>
        <p:spPr>
          <a:xfrm>
            <a:off x="7615004" y="5090300"/>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0</a:t>
            </a:r>
          </a:p>
        </p:txBody>
      </p:sp>
      <p:sp>
        <p:nvSpPr>
          <p:cNvPr id="25" name="CasellaDiTesto 24">
            <a:extLst>
              <a:ext uri="{FF2B5EF4-FFF2-40B4-BE49-F238E27FC236}">
                <a16:creationId xmlns:a16="http://schemas.microsoft.com/office/drawing/2014/main" id="{259B3DD4-A27F-987F-A77D-21303195FF7C}"/>
              </a:ext>
            </a:extLst>
          </p:cNvPr>
          <p:cNvSpPr txBox="1"/>
          <p:nvPr/>
        </p:nvSpPr>
        <p:spPr>
          <a:xfrm>
            <a:off x="8285253" y="5082798"/>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a:t>
            </a:r>
          </a:p>
        </p:txBody>
      </p:sp>
      <p:sp>
        <p:nvSpPr>
          <p:cNvPr id="26" name="CasellaDiTesto 25">
            <a:extLst>
              <a:ext uri="{FF2B5EF4-FFF2-40B4-BE49-F238E27FC236}">
                <a16:creationId xmlns:a16="http://schemas.microsoft.com/office/drawing/2014/main" id="{87EA3EE6-19E7-E7F2-8CD6-F74528D50F28}"/>
              </a:ext>
            </a:extLst>
          </p:cNvPr>
          <p:cNvSpPr txBox="1"/>
          <p:nvPr/>
        </p:nvSpPr>
        <p:spPr>
          <a:xfrm>
            <a:off x="8956323" y="5039242"/>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a:t>
            </a:r>
          </a:p>
        </p:txBody>
      </p:sp>
      <p:sp>
        <p:nvSpPr>
          <p:cNvPr id="27" name="Parentesi graffa chiusa 26">
            <a:extLst>
              <a:ext uri="{FF2B5EF4-FFF2-40B4-BE49-F238E27FC236}">
                <a16:creationId xmlns:a16="http://schemas.microsoft.com/office/drawing/2014/main" id="{58258295-923C-AC95-0131-BF2F410695F6}"/>
              </a:ext>
            </a:extLst>
          </p:cNvPr>
          <p:cNvSpPr/>
          <p:nvPr/>
        </p:nvSpPr>
        <p:spPr>
          <a:xfrm>
            <a:off x="6228449" y="2526030"/>
            <a:ext cx="463187" cy="14325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asellaDiTesto 27">
            <a:extLst>
              <a:ext uri="{FF2B5EF4-FFF2-40B4-BE49-F238E27FC236}">
                <a16:creationId xmlns:a16="http://schemas.microsoft.com/office/drawing/2014/main" id="{0D2053D3-2256-1228-0874-F00DFD5A876B}"/>
              </a:ext>
            </a:extLst>
          </p:cNvPr>
          <p:cNvSpPr txBox="1"/>
          <p:nvPr/>
        </p:nvSpPr>
        <p:spPr>
          <a:xfrm>
            <a:off x="9787217" y="2647844"/>
            <a:ext cx="2074928" cy="317009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three output of  the network will be real number that  represent the probability that the input belongs to the corresponding class</a:t>
            </a:r>
          </a:p>
        </p:txBody>
      </p:sp>
    </p:spTree>
    <p:extLst>
      <p:ext uri="{BB962C8B-B14F-4D97-AF65-F5344CB8AC3E}">
        <p14:creationId xmlns:p14="http://schemas.microsoft.com/office/powerpoint/2010/main" val="316946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6AD91-156D-764F-C566-6E7A355330B1}"/>
              </a:ext>
            </a:extLst>
          </p:cNvPr>
          <p:cNvSpPr>
            <a:spLocks noGrp="1"/>
          </p:cNvSpPr>
          <p:nvPr>
            <p:ph type="title"/>
          </p:nvPr>
        </p:nvSpPr>
        <p:spPr/>
        <p:txBody>
          <a:bodyPr/>
          <a:lstStyle/>
          <a:p>
            <a:r>
              <a:rPr lang="en-US" dirty="0" err="1"/>
              <a:t>Tensorflow</a:t>
            </a:r>
            <a:r>
              <a:rPr lang="en-US" dirty="0"/>
              <a:t> and </a:t>
            </a:r>
            <a:r>
              <a:rPr lang="en-US" dirty="0" err="1"/>
              <a:t>Keras</a:t>
            </a:r>
            <a:endParaRPr lang="en-US" dirty="0"/>
          </a:p>
        </p:txBody>
      </p:sp>
      <p:sp>
        <p:nvSpPr>
          <p:cNvPr id="3" name="Segnaposto piè di pagina 2">
            <a:extLst>
              <a:ext uri="{FF2B5EF4-FFF2-40B4-BE49-F238E27FC236}">
                <a16:creationId xmlns:a16="http://schemas.microsoft.com/office/drawing/2014/main" id="{FE6F5327-FE4F-7CEA-18E5-7E63F07B6B2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1379AA2-FD0D-2203-AC1A-24450DCDCB10}"/>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a:extLst>
              <a:ext uri="{FF2B5EF4-FFF2-40B4-BE49-F238E27FC236}">
                <a16:creationId xmlns:a16="http://schemas.microsoft.com/office/drawing/2014/main" id="{16FF965C-1A2D-8E47-07C2-812A38343F27}"/>
              </a:ext>
            </a:extLst>
          </p:cNvPr>
          <p:cNvSpPr txBox="1"/>
          <p:nvPr/>
        </p:nvSpPr>
        <p:spPr>
          <a:xfrm>
            <a:off x="592855" y="1696893"/>
            <a:ext cx="1827295"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Tensorflow</a:t>
            </a:r>
            <a:r>
              <a:rPr lang="en-US" sz="2400" dirty="0">
                <a:solidFill>
                  <a:srgbClr val="FF0000"/>
                </a:solidFill>
                <a:latin typeface="Arial" panose="020B0604020202020204" pitchFamily="34" charset="0"/>
                <a:cs typeface="Arial" panose="020B0604020202020204" pitchFamily="34" charset="0"/>
              </a:rPr>
              <a:t>: </a:t>
            </a:r>
          </a:p>
        </p:txBody>
      </p:sp>
      <p:sp>
        <p:nvSpPr>
          <p:cNvPr id="6" name="CasellaDiTesto 5">
            <a:extLst>
              <a:ext uri="{FF2B5EF4-FFF2-40B4-BE49-F238E27FC236}">
                <a16:creationId xmlns:a16="http://schemas.microsoft.com/office/drawing/2014/main" id="{1247C5C8-510F-ADA9-CE17-A68E687679A2}"/>
              </a:ext>
            </a:extLst>
          </p:cNvPr>
          <p:cNvSpPr txBox="1"/>
          <p:nvPr/>
        </p:nvSpPr>
        <p:spPr>
          <a:xfrm>
            <a:off x="2628900" y="1713063"/>
            <a:ext cx="926973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Tensors: </a:t>
            </a:r>
            <a:r>
              <a:rPr lang="en-US" sz="2400" dirty="0">
                <a:latin typeface="Arial" panose="020B0604020202020204" pitchFamily="34" charset="0"/>
                <a:cs typeface="Arial" panose="020B0604020202020204" pitchFamily="34" charset="0"/>
              </a:rPr>
              <a:t>corresponds to arrays in </a:t>
            </a:r>
            <a:r>
              <a:rPr lang="en-US" sz="2400" dirty="0" err="1">
                <a:latin typeface="Arial" panose="020B0604020202020204" pitchFamily="34" charset="0"/>
                <a:cs typeface="Arial" panose="020B0604020202020204" pitchFamily="34" charset="0"/>
              </a:rPr>
              <a:t>numpy</a:t>
            </a:r>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Tensorflow</a:t>
            </a:r>
            <a:r>
              <a:rPr lang="en-US" sz="2400" dirty="0">
                <a:latin typeface="Arial" panose="020B0604020202020204" pitchFamily="34" charset="0"/>
                <a:cs typeface="Arial" panose="020B0604020202020204" pitchFamily="34" charset="0"/>
              </a:rPr>
              <a:t> includes very effective functions to manipulate tensors</a:t>
            </a:r>
          </a:p>
        </p:txBody>
      </p:sp>
      <p:sp>
        <p:nvSpPr>
          <p:cNvPr id="7" name="CasellaDiTesto 6">
            <a:extLst>
              <a:ext uri="{FF2B5EF4-FFF2-40B4-BE49-F238E27FC236}">
                <a16:creationId xmlns:a16="http://schemas.microsoft.com/office/drawing/2014/main" id="{DD1695BA-CEAF-E7B9-4007-9ECA6D7B4601}"/>
              </a:ext>
            </a:extLst>
          </p:cNvPr>
          <p:cNvSpPr txBox="1"/>
          <p:nvPr/>
        </p:nvSpPr>
        <p:spPr>
          <a:xfrm>
            <a:off x="531495" y="3229601"/>
            <a:ext cx="2409827"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Tensorflow.data</a:t>
            </a:r>
            <a:r>
              <a:rPr lang="en-US" sz="2400" dirty="0">
                <a:solidFill>
                  <a:srgbClr val="FF0000"/>
                </a:solidFill>
                <a:latin typeface="Arial" panose="020B0604020202020204" pitchFamily="34" charset="0"/>
                <a:cs typeface="Arial" panose="020B0604020202020204" pitchFamily="34" charset="0"/>
              </a:rPr>
              <a:t> </a:t>
            </a:r>
          </a:p>
        </p:txBody>
      </p:sp>
      <p:sp>
        <p:nvSpPr>
          <p:cNvPr id="8" name="CasellaDiTesto 7">
            <a:extLst>
              <a:ext uri="{FF2B5EF4-FFF2-40B4-BE49-F238E27FC236}">
                <a16:creationId xmlns:a16="http://schemas.microsoft.com/office/drawing/2014/main" id="{FD21A9B1-7573-04C6-7339-9F7211F78F69}"/>
              </a:ext>
            </a:extLst>
          </p:cNvPr>
          <p:cNvSpPr txBox="1"/>
          <p:nvPr/>
        </p:nvSpPr>
        <p:spPr>
          <a:xfrm>
            <a:off x="3280410" y="3229601"/>
            <a:ext cx="8732520"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Datasets:</a:t>
            </a:r>
            <a:r>
              <a:rPr lang="en-US" sz="2400" dirty="0">
                <a:latin typeface="Arial" panose="020B0604020202020204" pitchFamily="34" charset="0"/>
                <a:cs typeface="Arial" panose="020B0604020202020204" pitchFamily="34" charset="0"/>
              </a:rPr>
              <a:t> combine data (for example tensors) in a way that is specialized for machine learning operations. Situations where the training data are so many that cannot be loaded completely in RAM are efficiently handled by Database related functions</a:t>
            </a:r>
          </a:p>
        </p:txBody>
      </p:sp>
      <p:sp>
        <p:nvSpPr>
          <p:cNvPr id="9" name="CasellaDiTesto 8">
            <a:extLst>
              <a:ext uri="{FF2B5EF4-FFF2-40B4-BE49-F238E27FC236}">
                <a16:creationId xmlns:a16="http://schemas.microsoft.com/office/drawing/2014/main" id="{CC94F944-EB40-81C3-C64C-C79D138E8C86}"/>
              </a:ext>
            </a:extLst>
          </p:cNvPr>
          <p:cNvSpPr txBox="1"/>
          <p:nvPr/>
        </p:nvSpPr>
        <p:spPr>
          <a:xfrm>
            <a:off x="592855" y="5161107"/>
            <a:ext cx="2478755"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Tensorflow.keras</a:t>
            </a:r>
            <a:endParaRPr lang="en-US" sz="2400" dirty="0">
              <a:solidFill>
                <a:srgbClr val="FF0000"/>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022D1C9B-1E44-5D1F-B6FA-76B4A035C007}"/>
              </a:ext>
            </a:extLst>
          </p:cNvPr>
          <p:cNvSpPr txBox="1"/>
          <p:nvPr/>
        </p:nvSpPr>
        <p:spPr>
          <a:xfrm>
            <a:off x="3280410" y="5191103"/>
            <a:ext cx="83667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Include classes and functions that allows easy creation and training of </a:t>
            </a:r>
            <a:r>
              <a:rPr lang="en-US" sz="2400" b="1" dirty="0">
                <a:latin typeface="Arial" panose="020B0604020202020204" pitchFamily="34" charset="0"/>
                <a:cs typeface="Arial" panose="020B0604020202020204" pitchFamily="34" charset="0"/>
              </a:rPr>
              <a:t>ANNs</a:t>
            </a:r>
          </a:p>
        </p:txBody>
      </p:sp>
    </p:spTree>
    <p:extLst>
      <p:ext uri="{BB962C8B-B14F-4D97-AF65-F5344CB8AC3E}">
        <p14:creationId xmlns:p14="http://schemas.microsoft.com/office/powerpoint/2010/main" val="381999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58DD8-C6B4-C7C0-78F3-8865A9154D76}"/>
              </a:ext>
            </a:extLst>
          </p:cNvPr>
          <p:cNvSpPr>
            <a:spLocks noGrp="1"/>
          </p:cNvSpPr>
          <p:nvPr>
            <p:ph type="title"/>
          </p:nvPr>
        </p:nvSpPr>
        <p:spPr/>
        <p:txBody>
          <a:bodyPr/>
          <a:lstStyle/>
          <a:p>
            <a:r>
              <a:rPr lang="en-US" dirty="0"/>
              <a:t>Bibliography</a:t>
            </a:r>
          </a:p>
        </p:txBody>
      </p:sp>
      <p:sp>
        <p:nvSpPr>
          <p:cNvPr id="3" name="Segnaposto piè di pagina 2">
            <a:extLst>
              <a:ext uri="{FF2B5EF4-FFF2-40B4-BE49-F238E27FC236}">
                <a16:creationId xmlns:a16="http://schemas.microsoft.com/office/drawing/2014/main" id="{67213252-4231-E9B9-8A5B-6589047A5AE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52E08BC-257E-1140-CBDE-30664BB17D85}"/>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D684E901-FB4A-B8D5-30E9-236B9D1C0E6C}"/>
              </a:ext>
            </a:extLst>
          </p:cNvPr>
          <p:cNvSpPr txBox="1"/>
          <p:nvPr/>
        </p:nvSpPr>
        <p:spPr>
          <a:xfrm>
            <a:off x="548640" y="1200150"/>
            <a:ext cx="10515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 </a:t>
            </a:r>
            <a:r>
              <a:rPr lang="en-US" sz="2400" dirty="0" err="1">
                <a:latin typeface="Arial" panose="020B0604020202020204" pitchFamily="34" charset="0"/>
                <a:cs typeface="Arial" panose="020B0604020202020204" pitchFamily="34" charset="0"/>
              </a:rPr>
              <a:t>Raschka</a:t>
            </a:r>
            <a:r>
              <a:rPr lang="en-US" sz="2400" dirty="0">
                <a:latin typeface="Arial" panose="020B0604020202020204" pitchFamily="34" charset="0"/>
                <a:cs typeface="Arial" panose="020B0604020202020204" pitchFamily="34" charset="0"/>
              </a:rPr>
              <a:t> and V. </a:t>
            </a:r>
            <a:r>
              <a:rPr lang="en-US" sz="2400" dirty="0" err="1">
                <a:latin typeface="Arial" panose="020B0604020202020204" pitchFamily="34" charset="0"/>
                <a:cs typeface="Arial" panose="020B0604020202020204" pitchFamily="34" charset="0"/>
              </a:rPr>
              <a:t>Mirjalili</a:t>
            </a:r>
            <a:r>
              <a:rPr lang="en-US" sz="2400" dirty="0">
                <a:latin typeface="Arial" panose="020B0604020202020204" pitchFamily="34" charset="0"/>
                <a:cs typeface="Arial" panose="020B0604020202020204" pitchFamily="34" charset="0"/>
              </a:rPr>
              <a:t>, "Python Machine Learning " , Third Edition</a:t>
            </a:r>
          </a:p>
        </p:txBody>
      </p:sp>
    </p:spTree>
    <p:extLst>
      <p:ext uri="{BB962C8B-B14F-4D97-AF65-F5344CB8AC3E}">
        <p14:creationId xmlns:p14="http://schemas.microsoft.com/office/powerpoint/2010/main" val="351429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lemento grafico 19">
            <a:extLst>
              <a:ext uri="{FF2B5EF4-FFF2-40B4-BE49-F238E27FC236}">
                <a16:creationId xmlns:a16="http://schemas.microsoft.com/office/drawing/2014/main" id="{6F229F0F-0636-EC30-DBEC-EF097563AD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369" y="2016032"/>
            <a:ext cx="6716462" cy="2940005"/>
          </a:xfrm>
          <a:prstGeom prst="rect">
            <a:avLst/>
          </a:prstGeom>
        </p:spPr>
      </p:pic>
      <p:sp>
        <p:nvSpPr>
          <p:cNvPr id="2" name="Titolo 1">
            <a:extLst>
              <a:ext uri="{FF2B5EF4-FFF2-40B4-BE49-F238E27FC236}">
                <a16:creationId xmlns:a16="http://schemas.microsoft.com/office/drawing/2014/main" id="{7C2C7C21-877B-7087-7E7A-AFBEAFD49A6B}"/>
              </a:ext>
            </a:extLst>
          </p:cNvPr>
          <p:cNvSpPr>
            <a:spLocks noGrp="1"/>
          </p:cNvSpPr>
          <p:nvPr>
            <p:ph type="title"/>
          </p:nvPr>
        </p:nvSpPr>
        <p:spPr>
          <a:xfrm>
            <a:off x="838199" y="135704"/>
            <a:ext cx="10515600" cy="662397"/>
          </a:xfrm>
        </p:spPr>
        <p:txBody>
          <a:bodyPr/>
          <a:lstStyle/>
          <a:p>
            <a:r>
              <a:rPr lang="en-US" dirty="0"/>
              <a:t>From the perceptron to the Neuron</a:t>
            </a:r>
            <a:endParaRPr lang="en-US" b="1" u="sng" dirty="0"/>
          </a:p>
        </p:txBody>
      </p:sp>
      <p:sp>
        <p:nvSpPr>
          <p:cNvPr id="3" name="Segnaposto piè di pagina 2">
            <a:extLst>
              <a:ext uri="{FF2B5EF4-FFF2-40B4-BE49-F238E27FC236}">
                <a16:creationId xmlns:a16="http://schemas.microsoft.com/office/drawing/2014/main" id="{C0FBEF65-3234-DE53-CEF9-C0C2D1636E5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F21EE1B-968C-2EE3-3044-967ABF79566A}"/>
              </a:ext>
            </a:extLst>
          </p:cNvPr>
          <p:cNvSpPr>
            <a:spLocks noGrp="1"/>
          </p:cNvSpPr>
          <p:nvPr>
            <p:ph type="sldNum" sz="quarter" idx="12"/>
          </p:nvPr>
        </p:nvSpPr>
        <p:spPr/>
        <p:txBody>
          <a:bodyPr/>
          <a:lstStyle/>
          <a:p>
            <a:fld id="{02055017-B6DE-4C35-A63B-40EADAC97849}" type="slidenum">
              <a:rPr lang="en-US" smtClean="0"/>
              <a:t>2</a:t>
            </a:fld>
            <a:endParaRPr lang="en-US" dirty="0"/>
          </a:p>
        </p:txBody>
      </p:sp>
      <p:graphicFrame>
        <p:nvGraphicFramePr>
          <p:cNvPr id="18" name="Oggetto 4">
            <a:extLst>
              <a:ext uri="{FF2B5EF4-FFF2-40B4-BE49-F238E27FC236}">
                <a16:creationId xmlns:a16="http://schemas.microsoft.com/office/drawing/2014/main" id="{35A46EA9-2DF4-D1FC-83F5-FF700C07217F}"/>
              </a:ext>
            </a:extLst>
          </p:cNvPr>
          <p:cNvGraphicFramePr>
            <a:graphicFrameLocks noChangeAspect="1"/>
          </p:cNvGraphicFramePr>
          <p:nvPr>
            <p:extLst>
              <p:ext uri="{D42A27DB-BD31-4B8C-83A1-F6EECF244321}">
                <p14:modId xmlns:p14="http://schemas.microsoft.com/office/powerpoint/2010/main" val="703763515"/>
              </p:ext>
            </p:extLst>
          </p:nvPr>
        </p:nvGraphicFramePr>
        <p:xfrm>
          <a:off x="6997065" y="3416131"/>
          <a:ext cx="1200150" cy="446087"/>
        </p:xfrm>
        <a:graphic>
          <a:graphicData uri="http://schemas.openxmlformats.org/presentationml/2006/ole">
            <mc:AlternateContent xmlns:mc="http://schemas.openxmlformats.org/markup-compatibility/2006">
              <mc:Choice xmlns:v="urn:schemas-microsoft-com:vml" Requires="v">
                <p:oleObj spid="_x0000_s10386" name="Equation" r:id="rId5" imgW="545760" imgH="203040" progId="Equation.DSMT4">
                  <p:embed/>
                </p:oleObj>
              </mc:Choice>
              <mc:Fallback>
                <p:oleObj name="Equation" r:id="rId5" imgW="545760" imgH="203040" progId="Equation.DSMT4">
                  <p:embed/>
                  <p:pic>
                    <p:nvPicPr>
                      <p:cNvPr id="15" name="Oggetto 4">
                        <a:extLst>
                          <a:ext uri="{FF2B5EF4-FFF2-40B4-BE49-F238E27FC236}">
                            <a16:creationId xmlns:a16="http://schemas.microsoft.com/office/drawing/2014/main" id="{42E19710-6FBE-44FF-991B-7BA5B8FA6EAC}"/>
                          </a:ext>
                        </a:extLst>
                      </p:cNvPr>
                      <p:cNvPicPr/>
                      <p:nvPr/>
                    </p:nvPicPr>
                    <p:blipFill>
                      <a:blip r:embed="rId6"/>
                      <a:stretch>
                        <a:fillRect/>
                      </a:stretch>
                    </p:blipFill>
                    <p:spPr>
                      <a:xfrm>
                        <a:off x="6997065" y="3416131"/>
                        <a:ext cx="1200150" cy="446087"/>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BA69A06F-0129-3482-E8FD-F9E053C737AB}"/>
              </a:ext>
            </a:extLst>
          </p:cNvPr>
          <p:cNvGraphicFramePr>
            <a:graphicFrameLocks noChangeAspect="1"/>
          </p:cNvGraphicFramePr>
          <p:nvPr>
            <p:extLst>
              <p:ext uri="{D42A27DB-BD31-4B8C-83A1-F6EECF244321}">
                <p14:modId xmlns:p14="http://schemas.microsoft.com/office/powerpoint/2010/main" val="437187513"/>
              </p:ext>
            </p:extLst>
          </p:nvPr>
        </p:nvGraphicFramePr>
        <p:xfrm>
          <a:off x="5916507" y="1888879"/>
          <a:ext cx="1979612" cy="503237"/>
        </p:xfrm>
        <a:graphic>
          <a:graphicData uri="http://schemas.openxmlformats.org/presentationml/2006/ole">
            <mc:AlternateContent xmlns:mc="http://schemas.openxmlformats.org/markup-compatibility/2006">
              <mc:Choice xmlns:v="urn:schemas-microsoft-com:vml" Requires="v">
                <p:oleObj spid="_x0000_s10387" name="Equation" r:id="rId7" imgW="901440" imgH="228600" progId="Equation.DSMT4">
                  <p:embed/>
                </p:oleObj>
              </mc:Choice>
              <mc:Fallback>
                <p:oleObj name="Equation" r:id="rId7" imgW="901440" imgH="228600" progId="Equation.DSMT4">
                  <p:embed/>
                  <p:pic>
                    <p:nvPicPr>
                      <p:cNvPr id="13" name="Oggetto 12">
                        <a:extLst>
                          <a:ext uri="{FF2B5EF4-FFF2-40B4-BE49-F238E27FC236}">
                            <a16:creationId xmlns:a16="http://schemas.microsoft.com/office/drawing/2014/main" id="{2C8BBA3C-7C76-CC99-F2F7-40B83790AB32}"/>
                          </a:ext>
                        </a:extLst>
                      </p:cNvPr>
                      <p:cNvPicPr/>
                      <p:nvPr/>
                    </p:nvPicPr>
                    <p:blipFill>
                      <a:blip r:embed="rId8"/>
                      <a:stretch>
                        <a:fillRect/>
                      </a:stretch>
                    </p:blipFill>
                    <p:spPr>
                      <a:xfrm>
                        <a:off x="5916507" y="1888879"/>
                        <a:ext cx="1979612" cy="503237"/>
                      </a:xfrm>
                      <a:prstGeom prst="rect">
                        <a:avLst/>
                      </a:prstGeom>
                    </p:spPr>
                  </p:pic>
                </p:oleObj>
              </mc:Fallback>
            </mc:AlternateContent>
          </a:graphicData>
        </a:graphic>
      </p:graphicFrame>
      <p:sp>
        <p:nvSpPr>
          <p:cNvPr id="21" name="Figura a mano libera: forma 20">
            <a:extLst>
              <a:ext uri="{FF2B5EF4-FFF2-40B4-BE49-F238E27FC236}">
                <a16:creationId xmlns:a16="http://schemas.microsoft.com/office/drawing/2014/main" id="{C0898C06-8643-0632-A11C-CD00A2C997B0}"/>
              </a:ext>
            </a:extLst>
          </p:cNvPr>
          <p:cNvSpPr/>
          <p:nvPr/>
        </p:nvSpPr>
        <p:spPr>
          <a:xfrm>
            <a:off x="4725381" y="1429473"/>
            <a:ext cx="1191126" cy="1520614"/>
          </a:xfrm>
          <a:custGeom>
            <a:avLst/>
            <a:gdLst>
              <a:gd name="connsiteX0" fmla="*/ 330235 w 668901"/>
              <a:gd name="connsiteY0" fmla="*/ 0 h 1405467"/>
              <a:gd name="connsiteX1" fmla="*/ 35 w 668901"/>
              <a:gd name="connsiteY1" fmla="*/ 211667 h 1405467"/>
              <a:gd name="connsiteX2" fmla="*/ 347168 w 668901"/>
              <a:gd name="connsiteY2" fmla="*/ 465667 h 1405467"/>
              <a:gd name="connsiteX3" fmla="*/ 668901 w 668901"/>
              <a:gd name="connsiteY3" fmla="*/ 1405467 h 1405467"/>
              <a:gd name="connsiteX0" fmla="*/ 330235 w 1557901"/>
              <a:gd name="connsiteY0" fmla="*/ 0 h 1219201"/>
              <a:gd name="connsiteX1" fmla="*/ 35 w 1557901"/>
              <a:gd name="connsiteY1" fmla="*/ 211667 h 1219201"/>
              <a:gd name="connsiteX2" fmla="*/ 347168 w 1557901"/>
              <a:gd name="connsiteY2" fmla="*/ 465667 h 1219201"/>
              <a:gd name="connsiteX3" fmla="*/ 1557901 w 1557901"/>
              <a:gd name="connsiteY3" fmla="*/ 1219201 h 1219201"/>
              <a:gd name="connsiteX0" fmla="*/ 330235 w 1574834"/>
              <a:gd name="connsiteY0" fmla="*/ 0 h 1337734"/>
              <a:gd name="connsiteX1" fmla="*/ 35 w 1574834"/>
              <a:gd name="connsiteY1" fmla="*/ 211667 h 1337734"/>
              <a:gd name="connsiteX2" fmla="*/ 347168 w 1574834"/>
              <a:gd name="connsiteY2" fmla="*/ 465667 h 1337734"/>
              <a:gd name="connsiteX3" fmla="*/ 1574834 w 1574834"/>
              <a:gd name="connsiteY3" fmla="*/ 1337734 h 1337734"/>
              <a:gd name="connsiteX0" fmla="*/ 336978 w 1581577"/>
              <a:gd name="connsiteY0" fmla="*/ 0 h 1337734"/>
              <a:gd name="connsiteX1" fmla="*/ 6778 w 1581577"/>
              <a:gd name="connsiteY1" fmla="*/ 211667 h 1337734"/>
              <a:gd name="connsiteX2" fmla="*/ 159178 w 1581577"/>
              <a:gd name="connsiteY2" fmla="*/ 567267 h 1337734"/>
              <a:gd name="connsiteX3" fmla="*/ 1581577 w 1581577"/>
              <a:gd name="connsiteY3" fmla="*/ 1337734 h 1337734"/>
              <a:gd name="connsiteX0" fmla="*/ 1191126 w 1635625"/>
              <a:gd name="connsiteY0" fmla="*/ 0 h 1360594"/>
              <a:gd name="connsiteX1" fmla="*/ 60826 w 1635625"/>
              <a:gd name="connsiteY1" fmla="*/ 234527 h 1360594"/>
              <a:gd name="connsiteX2" fmla="*/ 213226 w 1635625"/>
              <a:gd name="connsiteY2" fmla="*/ 590127 h 1360594"/>
              <a:gd name="connsiteX3" fmla="*/ 1635625 w 1635625"/>
              <a:gd name="connsiteY3" fmla="*/ 1360594 h 1360594"/>
              <a:gd name="connsiteX0" fmla="*/ 1191126 w 1191126"/>
              <a:gd name="connsiteY0" fmla="*/ 0 h 1520614"/>
              <a:gd name="connsiteX1" fmla="*/ 60826 w 1191126"/>
              <a:gd name="connsiteY1" fmla="*/ 234527 h 1520614"/>
              <a:gd name="connsiteX2" fmla="*/ 213226 w 1191126"/>
              <a:gd name="connsiteY2" fmla="*/ 590127 h 1520614"/>
              <a:gd name="connsiteX3" fmla="*/ 1144135 w 1191126"/>
              <a:gd name="connsiteY3" fmla="*/ 1520614 h 1520614"/>
            </a:gdLst>
            <a:ahLst/>
            <a:cxnLst>
              <a:cxn ang="0">
                <a:pos x="connsiteX0" y="connsiteY0"/>
              </a:cxn>
              <a:cxn ang="0">
                <a:pos x="connsiteX1" y="connsiteY1"/>
              </a:cxn>
              <a:cxn ang="0">
                <a:pos x="connsiteX2" y="connsiteY2"/>
              </a:cxn>
              <a:cxn ang="0">
                <a:pos x="connsiteX3" y="connsiteY3"/>
              </a:cxn>
            </a:cxnLst>
            <a:rect l="l" t="t" r="r" b="b"/>
            <a:pathLst>
              <a:path w="1191126" h="1520614">
                <a:moveTo>
                  <a:pt x="1191126" y="0"/>
                </a:moveTo>
                <a:cubicBezTo>
                  <a:pt x="1024615" y="67028"/>
                  <a:pt x="223809" y="136172"/>
                  <a:pt x="60826" y="234527"/>
                </a:cubicBezTo>
                <a:cubicBezTo>
                  <a:pt x="-102157" y="332882"/>
                  <a:pt x="101748" y="391161"/>
                  <a:pt x="213226" y="590127"/>
                </a:cubicBezTo>
                <a:cubicBezTo>
                  <a:pt x="324704" y="789093"/>
                  <a:pt x="1039007" y="1150197"/>
                  <a:pt x="1144135" y="1520614"/>
                </a:cubicBezTo>
              </a:path>
            </a:pathLst>
          </a:custGeom>
          <a:noFill/>
          <a:ln w="317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ggetto 4">
            <a:extLst>
              <a:ext uri="{FF2B5EF4-FFF2-40B4-BE49-F238E27FC236}">
                <a16:creationId xmlns:a16="http://schemas.microsoft.com/office/drawing/2014/main" id="{CBB1F9DB-7DF6-1A5C-143A-E6BC43B7F50B}"/>
              </a:ext>
            </a:extLst>
          </p:cNvPr>
          <p:cNvGraphicFramePr>
            <a:graphicFrameLocks noChangeAspect="1"/>
          </p:cNvGraphicFramePr>
          <p:nvPr>
            <p:extLst>
              <p:ext uri="{D42A27DB-BD31-4B8C-83A1-F6EECF244321}">
                <p14:modId xmlns:p14="http://schemas.microsoft.com/office/powerpoint/2010/main" val="1327919647"/>
              </p:ext>
            </p:extLst>
          </p:nvPr>
        </p:nvGraphicFramePr>
        <p:xfrm>
          <a:off x="6018982" y="974919"/>
          <a:ext cx="1535112" cy="950913"/>
        </p:xfrm>
        <a:graphic>
          <a:graphicData uri="http://schemas.openxmlformats.org/presentationml/2006/ole">
            <mc:AlternateContent xmlns:mc="http://schemas.openxmlformats.org/markup-compatibility/2006">
              <mc:Choice xmlns:v="urn:schemas-microsoft-com:vml" Requires="v">
                <p:oleObj spid="_x0000_s10388" name="Equation" r:id="rId9" imgW="698400" imgH="431640" progId="Equation.DSMT4">
                  <p:embed/>
                </p:oleObj>
              </mc:Choice>
              <mc:Fallback>
                <p:oleObj name="Equation" r:id="rId9" imgW="698400" imgH="431640" progId="Equation.DSMT4">
                  <p:embed/>
                  <p:pic>
                    <p:nvPicPr>
                      <p:cNvPr id="18" name="Oggetto 4">
                        <a:extLst>
                          <a:ext uri="{FF2B5EF4-FFF2-40B4-BE49-F238E27FC236}">
                            <a16:creationId xmlns:a16="http://schemas.microsoft.com/office/drawing/2014/main" id="{35A46EA9-2DF4-D1FC-83F5-FF700C07217F}"/>
                          </a:ext>
                        </a:extLst>
                      </p:cNvPr>
                      <p:cNvPicPr/>
                      <p:nvPr/>
                    </p:nvPicPr>
                    <p:blipFill>
                      <a:blip r:embed="rId10"/>
                      <a:stretch>
                        <a:fillRect/>
                      </a:stretch>
                    </p:blipFill>
                    <p:spPr>
                      <a:xfrm>
                        <a:off x="6018982" y="974919"/>
                        <a:ext cx="1535112" cy="950913"/>
                      </a:xfrm>
                      <a:prstGeom prst="rect">
                        <a:avLst/>
                      </a:prstGeom>
                    </p:spPr>
                  </p:pic>
                </p:oleObj>
              </mc:Fallback>
            </mc:AlternateContent>
          </a:graphicData>
        </a:graphic>
      </p:graphicFrame>
      <p:sp>
        <p:nvSpPr>
          <p:cNvPr id="23" name="CasellaDiTesto 22">
            <a:extLst>
              <a:ext uri="{FF2B5EF4-FFF2-40B4-BE49-F238E27FC236}">
                <a16:creationId xmlns:a16="http://schemas.microsoft.com/office/drawing/2014/main" id="{99018392-A9D9-EEC5-03DA-746267681590}"/>
              </a:ext>
            </a:extLst>
          </p:cNvPr>
          <p:cNvSpPr txBox="1"/>
          <p:nvPr/>
        </p:nvSpPr>
        <p:spPr>
          <a:xfrm>
            <a:off x="480060" y="4956037"/>
            <a:ext cx="10662028"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the neuron, the output step function is substituted by a continuous function, called "activation function" </a:t>
            </a:r>
            <a:r>
              <a:rPr lang="en-US" sz="2000" dirty="0">
                <a:latin typeface="Symbol" panose="05050102010706020507" pitchFamily="18" charset="2"/>
                <a:cs typeface="Arial" panose="020B0604020202020204" pitchFamily="34" charset="0"/>
              </a:rPr>
              <a:t>f</a:t>
            </a:r>
            <a:r>
              <a:rPr lang="en-US" sz="2000" dirty="0">
                <a:latin typeface="Arial" panose="020B0604020202020204" pitchFamily="34" charset="0"/>
                <a:cs typeface="Arial" panose="020B0604020202020204" pitchFamily="34" charset="0"/>
              </a:rPr>
              <a:t>(z). Different activation functions can be used, resulting in different training times. The only important requirement to enable solution of the widest variety of problems is that the activation function is non-linear. </a:t>
            </a:r>
          </a:p>
        </p:txBody>
      </p:sp>
      <p:sp>
        <p:nvSpPr>
          <p:cNvPr id="24" name="CasellaDiTesto 23">
            <a:extLst>
              <a:ext uri="{FF2B5EF4-FFF2-40B4-BE49-F238E27FC236}">
                <a16:creationId xmlns:a16="http://schemas.microsoft.com/office/drawing/2014/main" id="{E4490957-671E-4BBC-7A5E-EF3B3AAB563F}"/>
              </a:ext>
            </a:extLst>
          </p:cNvPr>
          <p:cNvSpPr txBox="1"/>
          <p:nvPr/>
        </p:nvSpPr>
        <p:spPr>
          <a:xfrm>
            <a:off x="5444663" y="4201514"/>
            <a:ext cx="268374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Activation function</a:t>
            </a:r>
          </a:p>
        </p:txBody>
      </p:sp>
      <p:cxnSp>
        <p:nvCxnSpPr>
          <p:cNvPr id="26" name="Connettore 2 25">
            <a:extLst>
              <a:ext uri="{FF2B5EF4-FFF2-40B4-BE49-F238E27FC236}">
                <a16:creationId xmlns:a16="http://schemas.microsoft.com/office/drawing/2014/main" id="{D8E0CCBD-5E6D-7987-077E-1CE2F3EE258E}"/>
              </a:ext>
            </a:extLst>
          </p:cNvPr>
          <p:cNvCxnSpPr/>
          <p:nvPr/>
        </p:nvCxnSpPr>
        <p:spPr>
          <a:xfrm flipH="1" flipV="1">
            <a:off x="6478529" y="3233992"/>
            <a:ext cx="616017" cy="1000866"/>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9" name="Elemento grafico 28">
            <a:extLst>
              <a:ext uri="{FF2B5EF4-FFF2-40B4-BE49-F238E27FC236}">
                <a16:creationId xmlns:a16="http://schemas.microsoft.com/office/drawing/2014/main" id="{038CF8BF-A39E-F63D-9218-92F9230CDA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15751" y="1267814"/>
            <a:ext cx="2743200" cy="2933700"/>
          </a:xfrm>
          <a:prstGeom prst="rect">
            <a:avLst/>
          </a:prstGeom>
        </p:spPr>
      </p:pic>
      <p:sp>
        <p:nvSpPr>
          <p:cNvPr id="30" name="CasellaDiTesto 29">
            <a:extLst>
              <a:ext uri="{FF2B5EF4-FFF2-40B4-BE49-F238E27FC236}">
                <a16:creationId xmlns:a16="http://schemas.microsoft.com/office/drawing/2014/main" id="{85234BF7-3980-17E4-49B3-C6E9D3CE0A5A}"/>
              </a:ext>
            </a:extLst>
          </p:cNvPr>
          <p:cNvSpPr txBox="1"/>
          <p:nvPr/>
        </p:nvSpPr>
        <p:spPr>
          <a:xfrm>
            <a:off x="10473178" y="1190940"/>
            <a:ext cx="128112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a:t>
            </a:r>
          </a:p>
          <a:p>
            <a:r>
              <a:rPr lang="en-US" sz="2400" dirty="0">
                <a:latin typeface="Arial" panose="020B0604020202020204" pitchFamily="34" charset="0"/>
                <a:cs typeface="Arial" panose="020B0604020202020204" pitchFamily="34" charset="0"/>
              </a:rPr>
              <a:t>symbol</a:t>
            </a:r>
          </a:p>
        </p:txBody>
      </p:sp>
      <p:sp>
        <p:nvSpPr>
          <p:cNvPr id="15" name="CasellaDiTesto 14">
            <a:extLst>
              <a:ext uri="{FF2B5EF4-FFF2-40B4-BE49-F238E27FC236}">
                <a16:creationId xmlns:a16="http://schemas.microsoft.com/office/drawing/2014/main" id="{3A47AB28-AC65-E435-12EB-CFCC5EC634C4}"/>
              </a:ext>
            </a:extLst>
          </p:cNvPr>
          <p:cNvSpPr txBox="1"/>
          <p:nvPr/>
        </p:nvSpPr>
        <p:spPr>
          <a:xfrm>
            <a:off x="10353754" y="4032436"/>
            <a:ext cx="151996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Neuron </a:t>
            </a:r>
          </a:p>
          <a:p>
            <a:r>
              <a:rPr lang="en-US" sz="2400" dirty="0">
                <a:solidFill>
                  <a:srgbClr val="FF0000"/>
                </a:solidFill>
                <a:latin typeface="Arial" panose="020B0604020202020204" pitchFamily="34" charset="0"/>
                <a:cs typeface="Arial" panose="020B0604020202020204" pitchFamily="34" charset="0"/>
              </a:rPr>
              <a:t>Activation</a:t>
            </a:r>
          </a:p>
        </p:txBody>
      </p:sp>
      <p:cxnSp>
        <p:nvCxnSpPr>
          <p:cNvPr id="16" name="Connettore 2 15">
            <a:extLst>
              <a:ext uri="{FF2B5EF4-FFF2-40B4-BE49-F238E27FC236}">
                <a16:creationId xmlns:a16="http://schemas.microsoft.com/office/drawing/2014/main" id="{C6CE1DA5-104C-544B-48BC-87C6065AD4DF}"/>
              </a:ext>
            </a:extLst>
          </p:cNvPr>
          <p:cNvCxnSpPr>
            <a:cxnSpLocks/>
          </p:cNvCxnSpPr>
          <p:nvPr/>
        </p:nvCxnSpPr>
        <p:spPr>
          <a:xfrm flipV="1">
            <a:off x="10979964" y="3115756"/>
            <a:ext cx="318652" cy="1000462"/>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44E675D5-05AB-ABEB-7357-867FA0622125}"/>
              </a:ext>
            </a:extLst>
          </p:cNvPr>
          <p:cNvPicPr>
            <a:picLocks noChangeAspect="1"/>
          </p:cNvPicPr>
          <p:nvPr/>
        </p:nvPicPr>
        <p:blipFill>
          <a:blip r:embed="rId3"/>
          <a:stretch>
            <a:fillRect/>
          </a:stretch>
        </p:blipFill>
        <p:spPr>
          <a:xfrm>
            <a:off x="5869305" y="3188340"/>
            <a:ext cx="4064209" cy="3048157"/>
          </a:xfrm>
          <a:prstGeom prst="rect">
            <a:avLst/>
          </a:prstGeom>
        </p:spPr>
      </p:pic>
      <p:sp>
        <p:nvSpPr>
          <p:cNvPr id="2" name="Titolo 1">
            <a:extLst>
              <a:ext uri="{FF2B5EF4-FFF2-40B4-BE49-F238E27FC236}">
                <a16:creationId xmlns:a16="http://schemas.microsoft.com/office/drawing/2014/main" id="{C6F94A79-A255-F148-32FD-F52FC7BF4F59}"/>
              </a:ext>
            </a:extLst>
          </p:cNvPr>
          <p:cNvSpPr>
            <a:spLocks noGrp="1"/>
          </p:cNvSpPr>
          <p:nvPr>
            <p:ph type="title"/>
          </p:nvPr>
        </p:nvSpPr>
        <p:spPr>
          <a:xfrm>
            <a:off x="650875" y="72806"/>
            <a:ext cx="10515600" cy="662397"/>
          </a:xfrm>
        </p:spPr>
        <p:txBody>
          <a:bodyPr/>
          <a:lstStyle/>
          <a:p>
            <a:r>
              <a:rPr lang="en-US" dirty="0"/>
              <a:t>Common activation functions</a:t>
            </a:r>
          </a:p>
        </p:txBody>
      </p:sp>
      <p:sp>
        <p:nvSpPr>
          <p:cNvPr id="3" name="Segnaposto piè di pagina 2">
            <a:extLst>
              <a:ext uri="{FF2B5EF4-FFF2-40B4-BE49-F238E27FC236}">
                <a16:creationId xmlns:a16="http://schemas.microsoft.com/office/drawing/2014/main" id="{984DD732-E2F8-D3A1-4048-1B341AFA18A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0E47903-69C9-214D-54B6-415B00DE0566}"/>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5D330CED-A2ED-0C21-5B55-071504FF9E74}"/>
              </a:ext>
            </a:extLst>
          </p:cNvPr>
          <p:cNvSpPr txBox="1"/>
          <p:nvPr/>
        </p:nvSpPr>
        <p:spPr>
          <a:xfrm>
            <a:off x="594360" y="1440180"/>
            <a:ext cx="124745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sigmoid</a:t>
            </a:r>
          </a:p>
        </p:txBody>
      </p:sp>
      <p:sp>
        <p:nvSpPr>
          <p:cNvPr id="6" name="CasellaDiTesto 5">
            <a:extLst>
              <a:ext uri="{FF2B5EF4-FFF2-40B4-BE49-F238E27FC236}">
                <a16:creationId xmlns:a16="http://schemas.microsoft.com/office/drawing/2014/main" id="{188A7D29-34AD-3F5C-1448-206F4588F227}"/>
              </a:ext>
            </a:extLst>
          </p:cNvPr>
          <p:cNvSpPr txBox="1"/>
          <p:nvPr/>
        </p:nvSpPr>
        <p:spPr>
          <a:xfrm>
            <a:off x="643890" y="2586589"/>
            <a:ext cx="78418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tanh</a:t>
            </a:r>
          </a:p>
        </p:txBody>
      </p:sp>
      <p:sp>
        <p:nvSpPr>
          <p:cNvPr id="7" name="CasellaDiTesto 6">
            <a:extLst>
              <a:ext uri="{FF2B5EF4-FFF2-40B4-BE49-F238E27FC236}">
                <a16:creationId xmlns:a16="http://schemas.microsoft.com/office/drawing/2014/main" id="{62E83D27-A744-2D8A-F48B-B1A9BB7833BB}"/>
              </a:ext>
            </a:extLst>
          </p:cNvPr>
          <p:cNvSpPr txBox="1"/>
          <p:nvPr/>
        </p:nvSpPr>
        <p:spPr>
          <a:xfrm>
            <a:off x="643890" y="4040578"/>
            <a:ext cx="3490058"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relu</a:t>
            </a:r>
            <a:r>
              <a:rPr lang="en-US" sz="2400" dirty="0">
                <a:latin typeface="Arial" panose="020B0604020202020204" pitchFamily="34" charset="0"/>
                <a:cs typeface="Arial" panose="020B0604020202020204" pitchFamily="34" charset="0"/>
              </a:rPr>
              <a:t> (rectified linear unit)</a:t>
            </a:r>
          </a:p>
        </p:txBody>
      </p:sp>
      <p:graphicFrame>
        <p:nvGraphicFramePr>
          <p:cNvPr id="8" name="Oggetto 4">
            <a:extLst>
              <a:ext uri="{FF2B5EF4-FFF2-40B4-BE49-F238E27FC236}">
                <a16:creationId xmlns:a16="http://schemas.microsoft.com/office/drawing/2014/main" id="{26017266-8ABE-CEC0-1BE3-D3842FE3ED13}"/>
              </a:ext>
            </a:extLst>
          </p:cNvPr>
          <p:cNvGraphicFramePr>
            <a:graphicFrameLocks noChangeAspect="1"/>
          </p:cNvGraphicFramePr>
          <p:nvPr>
            <p:extLst>
              <p:ext uri="{D42A27DB-BD31-4B8C-83A1-F6EECF244321}">
                <p14:modId xmlns:p14="http://schemas.microsoft.com/office/powerpoint/2010/main" val="2937592362"/>
              </p:ext>
            </p:extLst>
          </p:nvPr>
        </p:nvGraphicFramePr>
        <p:xfrm>
          <a:off x="2781300" y="1160360"/>
          <a:ext cx="1870075" cy="866775"/>
        </p:xfrm>
        <a:graphic>
          <a:graphicData uri="http://schemas.openxmlformats.org/presentationml/2006/ole">
            <mc:AlternateContent xmlns:mc="http://schemas.openxmlformats.org/markup-compatibility/2006">
              <mc:Choice xmlns:v="urn:schemas-microsoft-com:vml" Requires="v">
                <p:oleObj spid="_x0000_s11389" name="Equation" r:id="rId4" imgW="850680" imgH="393480" progId="Equation.DSMT4">
                  <p:embed/>
                </p:oleObj>
              </mc:Choice>
              <mc:Fallback>
                <p:oleObj name="Equation" r:id="rId4" imgW="850680" imgH="393480" progId="Equation.DSMT4">
                  <p:embed/>
                  <p:pic>
                    <p:nvPicPr>
                      <p:cNvPr id="22" name="Oggetto 4">
                        <a:extLst>
                          <a:ext uri="{FF2B5EF4-FFF2-40B4-BE49-F238E27FC236}">
                            <a16:creationId xmlns:a16="http://schemas.microsoft.com/office/drawing/2014/main" id="{CBB1F9DB-7DF6-1A5C-143A-E6BC43B7F50B}"/>
                          </a:ext>
                        </a:extLst>
                      </p:cNvPr>
                      <p:cNvPicPr/>
                      <p:nvPr/>
                    </p:nvPicPr>
                    <p:blipFill>
                      <a:blip r:embed="rId5"/>
                      <a:stretch>
                        <a:fillRect/>
                      </a:stretch>
                    </p:blipFill>
                    <p:spPr>
                      <a:xfrm>
                        <a:off x="2781300" y="1160360"/>
                        <a:ext cx="1870075" cy="866775"/>
                      </a:xfrm>
                      <a:prstGeom prst="rect">
                        <a:avLst/>
                      </a:prstGeom>
                    </p:spPr>
                  </p:pic>
                </p:oleObj>
              </mc:Fallback>
            </mc:AlternateContent>
          </a:graphicData>
        </a:graphic>
      </p:graphicFrame>
      <p:graphicFrame>
        <p:nvGraphicFramePr>
          <p:cNvPr id="9" name="Oggetto 4">
            <a:extLst>
              <a:ext uri="{FF2B5EF4-FFF2-40B4-BE49-F238E27FC236}">
                <a16:creationId xmlns:a16="http://schemas.microsoft.com/office/drawing/2014/main" id="{E6F4C370-3EFE-B64A-3A3B-8544ACC0C17E}"/>
              </a:ext>
            </a:extLst>
          </p:cNvPr>
          <p:cNvGraphicFramePr>
            <a:graphicFrameLocks noChangeAspect="1"/>
          </p:cNvGraphicFramePr>
          <p:nvPr>
            <p:extLst>
              <p:ext uri="{D42A27DB-BD31-4B8C-83A1-F6EECF244321}">
                <p14:modId xmlns:p14="http://schemas.microsoft.com/office/powerpoint/2010/main" val="3559506541"/>
              </p:ext>
            </p:extLst>
          </p:nvPr>
        </p:nvGraphicFramePr>
        <p:xfrm>
          <a:off x="2068610" y="2399216"/>
          <a:ext cx="2065338" cy="923925"/>
        </p:xfrm>
        <a:graphic>
          <a:graphicData uri="http://schemas.openxmlformats.org/presentationml/2006/ole">
            <mc:AlternateContent xmlns:mc="http://schemas.openxmlformats.org/markup-compatibility/2006">
              <mc:Choice xmlns:v="urn:schemas-microsoft-com:vml" Requires="v">
                <p:oleObj spid="_x0000_s11390" name="Equation" r:id="rId6" imgW="939600" imgH="419040" progId="Equation.DSMT4">
                  <p:embed/>
                </p:oleObj>
              </mc:Choice>
              <mc:Fallback>
                <p:oleObj name="Equation" r:id="rId6" imgW="939600" imgH="419040" progId="Equation.DSMT4">
                  <p:embed/>
                  <p:pic>
                    <p:nvPicPr>
                      <p:cNvPr id="8" name="Oggetto 4">
                        <a:extLst>
                          <a:ext uri="{FF2B5EF4-FFF2-40B4-BE49-F238E27FC236}">
                            <a16:creationId xmlns:a16="http://schemas.microsoft.com/office/drawing/2014/main" id="{26017266-8ABE-CEC0-1BE3-D3842FE3ED13}"/>
                          </a:ext>
                        </a:extLst>
                      </p:cNvPr>
                      <p:cNvPicPr/>
                      <p:nvPr/>
                    </p:nvPicPr>
                    <p:blipFill>
                      <a:blip r:embed="rId7"/>
                      <a:stretch>
                        <a:fillRect/>
                      </a:stretch>
                    </p:blipFill>
                    <p:spPr>
                      <a:xfrm>
                        <a:off x="2068610" y="2399216"/>
                        <a:ext cx="2065338" cy="923925"/>
                      </a:xfrm>
                      <a:prstGeom prst="rect">
                        <a:avLst/>
                      </a:prstGeom>
                    </p:spPr>
                  </p:pic>
                </p:oleObj>
              </mc:Fallback>
            </mc:AlternateContent>
          </a:graphicData>
        </a:graphic>
      </p:graphicFrame>
      <p:graphicFrame>
        <p:nvGraphicFramePr>
          <p:cNvPr id="10" name="Oggetto 4">
            <a:extLst>
              <a:ext uri="{FF2B5EF4-FFF2-40B4-BE49-F238E27FC236}">
                <a16:creationId xmlns:a16="http://schemas.microsoft.com/office/drawing/2014/main" id="{FC4876EF-04FB-6F1E-9B0A-661081586005}"/>
              </a:ext>
            </a:extLst>
          </p:cNvPr>
          <p:cNvGraphicFramePr>
            <a:graphicFrameLocks noChangeAspect="1"/>
          </p:cNvGraphicFramePr>
          <p:nvPr>
            <p:extLst>
              <p:ext uri="{D42A27DB-BD31-4B8C-83A1-F6EECF244321}">
                <p14:modId xmlns:p14="http://schemas.microsoft.com/office/powerpoint/2010/main" val="2469294515"/>
              </p:ext>
            </p:extLst>
          </p:nvPr>
        </p:nvGraphicFramePr>
        <p:xfrm>
          <a:off x="1567816" y="4679716"/>
          <a:ext cx="2817813" cy="1008063"/>
        </p:xfrm>
        <a:graphic>
          <a:graphicData uri="http://schemas.openxmlformats.org/presentationml/2006/ole">
            <mc:AlternateContent xmlns:mc="http://schemas.openxmlformats.org/markup-compatibility/2006">
              <mc:Choice xmlns:v="urn:schemas-microsoft-com:vml" Requires="v">
                <p:oleObj spid="_x0000_s11391" name="Equation" r:id="rId8" imgW="1282680" imgH="457200" progId="Equation.DSMT4">
                  <p:embed/>
                </p:oleObj>
              </mc:Choice>
              <mc:Fallback>
                <p:oleObj name="Equation" r:id="rId8" imgW="1282680" imgH="457200" progId="Equation.DSMT4">
                  <p:embed/>
                  <p:pic>
                    <p:nvPicPr>
                      <p:cNvPr id="9" name="Oggetto 4">
                        <a:extLst>
                          <a:ext uri="{FF2B5EF4-FFF2-40B4-BE49-F238E27FC236}">
                            <a16:creationId xmlns:a16="http://schemas.microsoft.com/office/drawing/2014/main" id="{E6F4C370-3EFE-B64A-3A3B-8544ACC0C17E}"/>
                          </a:ext>
                        </a:extLst>
                      </p:cNvPr>
                      <p:cNvPicPr/>
                      <p:nvPr/>
                    </p:nvPicPr>
                    <p:blipFill>
                      <a:blip r:embed="rId9"/>
                      <a:stretch>
                        <a:fillRect/>
                      </a:stretch>
                    </p:blipFill>
                    <p:spPr>
                      <a:xfrm>
                        <a:off x="1567816" y="4679716"/>
                        <a:ext cx="2817813" cy="1008063"/>
                      </a:xfrm>
                      <a:prstGeom prst="rect">
                        <a:avLst/>
                      </a:prstGeom>
                    </p:spPr>
                  </p:pic>
                </p:oleObj>
              </mc:Fallback>
            </mc:AlternateContent>
          </a:graphicData>
        </a:graphic>
      </p:graphicFrame>
      <p:pic>
        <p:nvPicPr>
          <p:cNvPr id="13" name="Immagine 12">
            <a:extLst>
              <a:ext uri="{FF2B5EF4-FFF2-40B4-BE49-F238E27FC236}">
                <a16:creationId xmlns:a16="http://schemas.microsoft.com/office/drawing/2014/main" id="{1C0F964E-0B9A-40AE-C724-C1EFCAEE8AD3}"/>
              </a:ext>
            </a:extLst>
          </p:cNvPr>
          <p:cNvPicPr>
            <a:picLocks noChangeAspect="1"/>
          </p:cNvPicPr>
          <p:nvPr/>
        </p:nvPicPr>
        <p:blipFill>
          <a:blip r:embed="rId10"/>
          <a:stretch>
            <a:fillRect/>
          </a:stretch>
        </p:blipFill>
        <p:spPr>
          <a:xfrm>
            <a:off x="5828664" y="497619"/>
            <a:ext cx="4064209" cy="3048157"/>
          </a:xfrm>
          <a:prstGeom prst="rect">
            <a:avLst/>
          </a:prstGeom>
        </p:spPr>
      </p:pic>
      <p:cxnSp>
        <p:nvCxnSpPr>
          <p:cNvPr id="17" name="Connettore 2 16">
            <a:extLst>
              <a:ext uri="{FF2B5EF4-FFF2-40B4-BE49-F238E27FC236}">
                <a16:creationId xmlns:a16="http://schemas.microsoft.com/office/drawing/2014/main" id="{E0261FCF-0B95-4A50-9427-7088C54736D7}"/>
              </a:ext>
            </a:extLst>
          </p:cNvPr>
          <p:cNvCxnSpPr/>
          <p:nvPr/>
        </p:nvCxnSpPr>
        <p:spPr>
          <a:xfrm>
            <a:off x="4732020" y="1440180"/>
            <a:ext cx="2274570" cy="461665"/>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7F398CC6-88F3-4B21-D8AF-E21F1A5548F1}"/>
              </a:ext>
            </a:extLst>
          </p:cNvPr>
          <p:cNvCxnSpPr>
            <a:cxnSpLocks/>
          </p:cNvCxnSpPr>
          <p:nvPr/>
        </p:nvCxnSpPr>
        <p:spPr>
          <a:xfrm>
            <a:off x="4361499" y="2745415"/>
            <a:ext cx="3353751" cy="115763"/>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9CA675F-5FC3-F7A9-90FE-F42507493499}"/>
              </a:ext>
            </a:extLst>
          </p:cNvPr>
          <p:cNvCxnSpPr>
            <a:cxnSpLocks/>
          </p:cNvCxnSpPr>
          <p:nvPr/>
        </p:nvCxnSpPr>
        <p:spPr>
          <a:xfrm>
            <a:off x="4419124" y="5016865"/>
            <a:ext cx="3353751" cy="115763"/>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8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97679530-0231-30DD-E951-3590C175D494}"/>
              </a:ext>
            </a:extLst>
          </p:cNvPr>
          <p:cNvSpPr/>
          <p:nvPr/>
        </p:nvSpPr>
        <p:spPr>
          <a:xfrm>
            <a:off x="4972147" y="1645920"/>
            <a:ext cx="1054941" cy="38747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7" name="Rettangolo con angoli arrotondati 16">
            <a:extLst>
              <a:ext uri="{FF2B5EF4-FFF2-40B4-BE49-F238E27FC236}">
                <a16:creationId xmlns:a16="http://schemas.microsoft.com/office/drawing/2014/main" id="{53FCF431-FBE5-CCF9-2B04-B8286F448799}"/>
              </a:ext>
            </a:extLst>
          </p:cNvPr>
          <p:cNvSpPr/>
          <p:nvPr/>
        </p:nvSpPr>
        <p:spPr>
          <a:xfrm>
            <a:off x="3126676" y="2196516"/>
            <a:ext cx="1054941" cy="2985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8" name="Rettangolo con angoli arrotondati 17">
            <a:extLst>
              <a:ext uri="{FF2B5EF4-FFF2-40B4-BE49-F238E27FC236}">
                <a16:creationId xmlns:a16="http://schemas.microsoft.com/office/drawing/2014/main" id="{904594CA-C3AE-28F7-28D9-54419A2C2D23}"/>
              </a:ext>
            </a:extLst>
          </p:cNvPr>
          <p:cNvSpPr/>
          <p:nvPr/>
        </p:nvSpPr>
        <p:spPr>
          <a:xfrm>
            <a:off x="6837832" y="2440114"/>
            <a:ext cx="1054941" cy="21660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 name="Titolo 1">
            <a:extLst>
              <a:ext uri="{FF2B5EF4-FFF2-40B4-BE49-F238E27FC236}">
                <a16:creationId xmlns:a16="http://schemas.microsoft.com/office/drawing/2014/main" id="{B8185655-C24F-B9E2-E3CD-8087DA6D2CED}"/>
              </a:ext>
            </a:extLst>
          </p:cNvPr>
          <p:cNvSpPr>
            <a:spLocks noGrp="1"/>
          </p:cNvSpPr>
          <p:nvPr>
            <p:ph type="title"/>
          </p:nvPr>
        </p:nvSpPr>
        <p:spPr>
          <a:xfrm>
            <a:off x="884017" y="136525"/>
            <a:ext cx="10515600" cy="662397"/>
          </a:xfrm>
        </p:spPr>
        <p:txBody>
          <a:bodyPr/>
          <a:lstStyle/>
          <a:p>
            <a:r>
              <a:rPr lang="en-US" dirty="0"/>
              <a:t>Multi layer neural networks</a:t>
            </a:r>
          </a:p>
        </p:txBody>
      </p:sp>
      <p:sp>
        <p:nvSpPr>
          <p:cNvPr id="3" name="Segnaposto piè di pagina 2">
            <a:extLst>
              <a:ext uri="{FF2B5EF4-FFF2-40B4-BE49-F238E27FC236}">
                <a16:creationId xmlns:a16="http://schemas.microsoft.com/office/drawing/2014/main" id="{119F143B-D8EC-F1DE-EFD0-6895502CECC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63E0BAF-B2DC-104B-8DE9-A1EF579E4024}"/>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Elemento grafico 5">
            <a:extLst>
              <a:ext uri="{FF2B5EF4-FFF2-40B4-BE49-F238E27FC236}">
                <a16:creationId xmlns:a16="http://schemas.microsoft.com/office/drawing/2014/main" id="{5DCCB631-FD3E-A91D-48B0-F132914BB9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8144" y="1962343"/>
            <a:ext cx="4238625" cy="3219450"/>
          </a:xfrm>
          <a:prstGeom prst="rect">
            <a:avLst/>
          </a:prstGeom>
        </p:spPr>
      </p:pic>
      <p:sp>
        <p:nvSpPr>
          <p:cNvPr id="7" name="CasellaDiTesto 6">
            <a:extLst>
              <a:ext uri="{FF2B5EF4-FFF2-40B4-BE49-F238E27FC236}">
                <a16:creationId xmlns:a16="http://schemas.microsoft.com/office/drawing/2014/main" id="{4498E0CD-8E34-36CE-ABCB-31B464999648}"/>
              </a:ext>
            </a:extLst>
          </p:cNvPr>
          <p:cNvSpPr txBox="1"/>
          <p:nvPr/>
        </p:nvSpPr>
        <p:spPr>
          <a:xfrm>
            <a:off x="222990" y="973395"/>
            <a:ext cx="405271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 layer</a:t>
            </a:r>
          </a:p>
          <a:p>
            <a:r>
              <a:rPr lang="en-US" sz="2400" dirty="0">
                <a:latin typeface="Arial" panose="020B0604020202020204" pitchFamily="34" charset="0"/>
                <a:cs typeface="Arial" panose="020B0604020202020204" pitchFamily="34" charset="0"/>
              </a:rPr>
              <a:t>(these are simply the inputs)</a:t>
            </a:r>
          </a:p>
        </p:txBody>
      </p:sp>
      <p:sp>
        <p:nvSpPr>
          <p:cNvPr id="8" name="CasellaDiTesto 7">
            <a:extLst>
              <a:ext uri="{FF2B5EF4-FFF2-40B4-BE49-F238E27FC236}">
                <a16:creationId xmlns:a16="http://schemas.microsoft.com/office/drawing/2014/main" id="{201E2223-D147-E962-4CD1-45271BFDF81D}"/>
              </a:ext>
            </a:extLst>
          </p:cNvPr>
          <p:cNvSpPr txBox="1"/>
          <p:nvPr/>
        </p:nvSpPr>
        <p:spPr>
          <a:xfrm>
            <a:off x="6084238" y="5270332"/>
            <a:ext cx="610776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Hidden layer (fully connected or "dense")</a:t>
            </a:r>
          </a:p>
          <a:p>
            <a:r>
              <a:rPr lang="en-US" sz="2400" dirty="0">
                <a:latin typeface="Arial" panose="020B0604020202020204" pitchFamily="34" charset="0"/>
                <a:cs typeface="Arial" panose="020B0604020202020204" pitchFamily="34" charset="0"/>
              </a:rPr>
              <a:t>(example: 4 neurons, (3+1)*4 = 16 weights)</a:t>
            </a:r>
          </a:p>
        </p:txBody>
      </p:sp>
      <p:sp>
        <p:nvSpPr>
          <p:cNvPr id="9" name="CasellaDiTesto 8">
            <a:extLst>
              <a:ext uri="{FF2B5EF4-FFF2-40B4-BE49-F238E27FC236}">
                <a16:creationId xmlns:a16="http://schemas.microsoft.com/office/drawing/2014/main" id="{ACF2B615-9664-5884-6BAB-52F5857E6479}"/>
              </a:ext>
            </a:extLst>
          </p:cNvPr>
          <p:cNvSpPr txBox="1"/>
          <p:nvPr/>
        </p:nvSpPr>
        <p:spPr>
          <a:xfrm>
            <a:off x="6851766" y="1176659"/>
            <a:ext cx="449995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 layer </a:t>
            </a:r>
          </a:p>
          <a:p>
            <a:r>
              <a:rPr lang="en-US" sz="2400" dirty="0">
                <a:latin typeface="Arial" panose="020B0604020202020204" pitchFamily="34" charset="0"/>
                <a:cs typeface="Arial" panose="020B0604020202020204" pitchFamily="34" charset="0"/>
              </a:rPr>
              <a:t>(2 neurons, (4+1)*2=10 weights</a:t>
            </a:r>
          </a:p>
        </p:txBody>
      </p:sp>
      <p:cxnSp>
        <p:nvCxnSpPr>
          <p:cNvPr id="11" name="Connettore 2 10">
            <a:extLst>
              <a:ext uri="{FF2B5EF4-FFF2-40B4-BE49-F238E27FC236}">
                <a16:creationId xmlns:a16="http://schemas.microsoft.com/office/drawing/2014/main" id="{77F4BF4C-9F03-BAE5-3E53-106F62C0194A}"/>
              </a:ext>
            </a:extLst>
          </p:cNvPr>
          <p:cNvCxnSpPr/>
          <p:nvPr/>
        </p:nvCxnSpPr>
        <p:spPr>
          <a:xfrm>
            <a:off x="2575657" y="277192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2E560430-AE92-B4BC-1BCC-EC152C625393}"/>
              </a:ext>
            </a:extLst>
          </p:cNvPr>
          <p:cNvCxnSpPr/>
          <p:nvPr/>
        </p:nvCxnSpPr>
        <p:spPr>
          <a:xfrm>
            <a:off x="2575656" y="370156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88D36229-79B8-80E2-62F8-1C1592708A80}"/>
              </a:ext>
            </a:extLst>
          </p:cNvPr>
          <p:cNvCxnSpPr/>
          <p:nvPr/>
        </p:nvCxnSpPr>
        <p:spPr>
          <a:xfrm>
            <a:off x="2575656" y="460834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BC248D53-8206-8797-3134-C164191777E9}"/>
              </a:ext>
            </a:extLst>
          </p:cNvPr>
          <p:cNvCxnSpPr/>
          <p:nvPr/>
        </p:nvCxnSpPr>
        <p:spPr>
          <a:xfrm>
            <a:off x="7666769" y="308815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45B09165-6D38-CC87-88F9-1E378C60BAAC}"/>
              </a:ext>
            </a:extLst>
          </p:cNvPr>
          <p:cNvCxnSpPr/>
          <p:nvPr/>
        </p:nvCxnSpPr>
        <p:spPr>
          <a:xfrm>
            <a:off x="7666769" y="3994932"/>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6E9A342A-2025-2812-6BE9-EE2F24A5F71D}"/>
              </a:ext>
            </a:extLst>
          </p:cNvPr>
          <p:cNvCxnSpPr/>
          <p:nvPr/>
        </p:nvCxnSpPr>
        <p:spPr>
          <a:xfrm flipH="1">
            <a:off x="7475317" y="1962343"/>
            <a:ext cx="91440" cy="477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46CF14ED-9EE5-8291-92B6-10DB8704F79C}"/>
              </a:ext>
            </a:extLst>
          </p:cNvPr>
          <p:cNvCxnSpPr>
            <a:endCxn id="16" idx="2"/>
          </p:cNvCxnSpPr>
          <p:nvPr/>
        </p:nvCxnSpPr>
        <p:spPr>
          <a:xfrm flipH="1" flipV="1">
            <a:off x="5499618" y="5520685"/>
            <a:ext cx="527470" cy="3771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1ADEA657-EA6A-A664-68D5-88535E0D37E7}"/>
              </a:ext>
            </a:extLst>
          </p:cNvPr>
          <p:cNvCxnSpPr>
            <a:cxnSpLocks/>
          </p:cNvCxnSpPr>
          <p:nvPr/>
        </p:nvCxnSpPr>
        <p:spPr>
          <a:xfrm>
            <a:off x="2388967" y="1781476"/>
            <a:ext cx="737709" cy="460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Parentesi graffa aperta 27">
            <a:extLst>
              <a:ext uri="{FF2B5EF4-FFF2-40B4-BE49-F238E27FC236}">
                <a16:creationId xmlns:a16="http://schemas.microsoft.com/office/drawing/2014/main" id="{22C98074-F478-F097-85D3-03B61B44E63F}"/>
              </a:ext>
            </a:extLst>
          </p:cNvPr>
          <p:cNvSpPr/>
          <p:nvPr/>
        </p:nvSpPr>
        <p:spPr>
          <a:xfrm>
            <a:off x="2171700" y="2571750"/>
            <a:ext cx="328493" cy="2125972"/>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Parentesi graffa aperta 28">
            <a:extLst>
              <a:ext uri="{FF2B5EF4-FFF2-40B4-BE49-F238E27FC236}">
                <a16:creationId xmlns:a16="http://schemas.microsoft.com/office/drawing/2014/main" id="{BF69FBF1-DA87-D089-3B84-4173D039B8BD}"/>
              </a:ext>
            </a:extLst>
          </p:cNvPr>
          <p:cNvSpPr/>
          <p:nvPr/>
        </p:nvSpPr>
        <p:spPr>
          <a:xfrm flipH="1">
            <a:off x="8721710" y="2913893"/>
            <a:ext cx="259429" cy="1349578"/>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CasellaDiTesto 29">
            <a:extLst>
              <a:ext uri="{FF2B5EF4-FFF2-40B4-BE49-F238E27FC236}">
                <a16:creationId xmlns:a16="http://schemas.microsoft.com/office/drawing/2014/main" id="{8B0997AF-508A-771B-CE13-7289224AC317}"/>
              </a:ext>
            </a:extLst>
          </p:cNvPr>
          <p:cNvSpPr txBox="1"/>
          <p:nvPr/>
        </p:nvSpPr>
        <p:spPr>
          <a:xfrm>
            <a:off x="593902" y="3286063"/>
            <a:ext cx="15023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Inputs x</a:t>
            </a:r>
          </a:p>
          <a:p>
            <a:r>
              <a:rPr lang="en-US" sz="2400" dirty="0">
                <a:latin typeface="Arial" panose="020B0604020202020204" pitchFamily="34" charset="0"/>
                <a:cs typeface="Arial" panose="020B0604020202020204" pitchFamily="34" charset="0"/>
              </a:rPr>
              <a:t>(features)</a:t>
            </a:r>
          </a:p>
        </p:txBody>
      </p:sp>
      <p:sp>
        <p:nvSpPr>
          <p:cNvPr id="31" name="CasellaDiTesto 30">
            <a:extLst>
              <a:ext uri="{FF2B5EF4-FFF2-40B4-BE49-F238E27FC236}">
                <a16:creationId xmlns:a16="http://schemas.microsoft.com/office/drawing/2014/main" id="{28F79111-1461-1EA2-C3D0-421F1BC15E44}"/>
              </a:ext>
            </a:extLst>
          </p:cNvPr>
          <p:cNvSpPr txBox="1"/>
          <p:nvPr/>
        </p:nvSpPr>
        <p:spPr>
          <a:xfrm>
            <a:off x="9156923" y="3245608"/>
            <a:ext cx="143340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outputs y</a:t>
            </a:r>
          </a:p>
        </p:txBody>
      </p:sp>
    </p:spTree>
    <p:extLst>
      <p:ext uri="{BB962C8B-B14F-4D97-AF65-F5344CB8AC3E}">
        <p14:creationId xmlns:p14="http://schemas.microsoft.com/office/powerpoint/2010/main" val="130297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9C711A-E9B6-0908-882A-FB2FA7953597}"/>
              </a:ext>
            </a:extLst>
          </p:cNvPr>
          <p:cNvSpPr>
            <a:spLocks noGrp="1"/>
          </p:cNvSpPr>
          <p:nvPr>
            <p:ph type="title"/>
          </p:nvPr>
        </p:nvSpPr>
        <p:spPr>
          <a:xfrm>
            <a:off x="838200" y="239395"/>
            <a:ext cx="10515600" cy="662397"/>
          </a:xfrm>
        </p:spPr>
        <p:txBody>
          <a:bodyPr/>
          <a:lstStyle/>
          <a:p>
            <a:r>
              <a:rPr lang="en-US" dirty="0"/>
              <a:t>Deep Learning </a:t>
            </a:r>
          </a:p>
        </p:txBody>
      </p:sp>
      <p:sp>
        <p:nvSpPr>
          <p:cNvPr id="3" name="Segnaposto piè di pagina 2">
            <a:extLst>
              <a:ext uri="{FF2B5EF4-FFF2-40B4-BE49-F238E27FC236}">
                <a16:creationId xmlns:a16="http://schemas.microsoft.com/office/drawing/2014/main" id="{EACC1ACE-1E1E-B1B8-DBBE-75AC7740874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9A73938-DC95-FA25-4ECC-7DB27B18C3F5}"/>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E30F6F9C-8B28-3CE2-0943-8B13F419854E}"/>
              </a:ext>
            </a:extLst>
          </p:cNvPr>
          <p:cNvSpPr txBox="1"/>
          <p:nvPr/>
        </p:nvSpPr>
        <p:spPr>
          <a:xfrm>
            <a:off x="689610" y="832055"/>
            <a:ext cx="1081278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Deep learning indicate machine learning approaches based on ANNs formed by more than one hidden layer. </a:t>
            </a:r>
          </a:p>
        </p:txBody>
      </p:sp>
      <p:pic>
        <p:nvPicPr>
          <p:cNvPr id="7" name="Elemento grafico 6">
            <a:extLst>
              <a:ext uri="{FF2B5EF4-FFF2-40B4-BE49-F238E27FC236}">
                <a16:creationId xmlns:a16="http://schemas.microsoft.com/office/drawing/2014/main" id="{7E9129E5-E6A9-A3F7-03A0-92D9B28403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4620" y="2292880"/>
            <a:ext cx="6013636" cy="3671245"/>
          </a:xfrm>
          <a:prstGeom prst="rect">
            <a:avLst/>
          </a:prstGeom>
        </p:spPr>
      </p:pic>
      <p:sp>
        <p:nvSpPr>
          <p:cNvPr id="8" name="Parentesi graffa aperta 7">
            <a:extLst>
              <a:ext uri="{FF2B5EF4-FFF2-40B4-BE49-F238E27FC236}">
                <a16:creationId xmlns:a16="http://schemas.microsoft.com/office/drawing/2014/main" id="{AC916137-6782-B964-8002-45DCA069293C}"/>
              </a:ext>
            </a:extLst>
          </p:cNvPr>
          <p:cNvSpPr/>
          <p:nvPr/>
        </p:nvSpPr>
        <p:spPr>
          <a:xfrm>
            <a:off x="1908810" y="2637995"/>
            <a:ext cx="457200" cy="3200400"/>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asellaDiTesto 8">
            <a:extLst>
              <a:ext uri="{FF2B5EF4-FFF2-40B4-BE49-F238E27FC236}">
                <a16:creationId xmlns:a16="http://schemas.microsoft.com/office/drawing/2014/main" id="{E88DB884-60E2-D8C9-EAEE-D08B4C34B6F9}"/>
              </a:ext>
            </a:extLst>
          </p:cNvPr>
          <p:cNvSpPr txBox="1"/>
          <p:nvPr/>
        </p:nvSpPr>
        <p:spPr>
          <a:xfrm>
            <a:off x="266814" y="3787345"/>
            <a:ext cx="150233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Inputs</a:t>
            </a:r>
          </a:p>
          <a:p>
            <a:r>
              <a:rPr lang="en-US" sz="2400" dirty="0">
                <a:latin typeface="Arial" panose="020B0604020202020204" pitchFamily="34" charset="0"/>
                <a:cs typeface="Arial" panose="020B0604020202020204" pitchFamily="34" charset="0"/>
              </a:rPr>
              <a:t>(features)</a:t>
            </a:r>
          </a:p>
        </p:txBody>
      </p:sp>
      <p:sp>
        <p:nvSpPr>
          <p:cNvPr id="10" name="Parentesi graffa aperta 9">
            <a:extLst>
              <a:ext uri="{FF2B5EF4-FFF2-40B4-BE49-F238E27FC236}">
                <a16:creationId xmlns:a16="http://schemas.microsoft.com/office/drawing/2014/main" id="{C9D1E588-B903-7E08-DE35-5C36B01C2F53}"/>
              </a:ext>
            </a:extLst>
          </p:cNvPr>
          <p:cNvSpPr/>
          <p:nvPr/>
        </p:nvSpPr>
        <p:spPr>
          <a:xfrm flipH="1">
            <a:off x="8764456" y="3495245"/>
            <a:ext cx="343273" cy="1404828"/>
          </a:xfrm>
          <a:prstGeom prst="leftBrace">
            <a:avLst>
              <a:gd name="adj1" fmla="val 29210"/>
              <a:gd name="adj2" fmla="val 5162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3DCBA9CD-B6F9-7FB5-1BDE-FCE072880FA1}"/>
              </a:ext>
            </a:extLst>
          </p:cNvPr>
          <p:cNvSpPr txBox="1"/>
          <p:nvPr/>
        </p:nvSpPr>
        <p:spPr>
          <a:xfrm>
            <a:off x="9160131" y="3897669"/>
            <a:ext cx="11945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outputs</a:t>
            </a:r>
          </a:p>
        </p:txBody>
      </p:sp>
      <p:sp>
        <p:nvSpPr>
          <p:cNvPr id="12" name="Parentesi graffa aperta 11">
            <a:extLst>
              <a:ext uri="{FF2B5EF4-FFF2-40B4-BE49-F238E27FC236}">
                <a16:creationId xmlns:a16="http://schemas.microsoft.com/office/drawing/2014/main" id="{6590A33D-C874-D9B2-D687-C1F1D55A4F72}"/>
              </a:ext>
            </a:extLst>
          </p:cNvPr>
          <p:cNvSpPr/>
          <p:nvPr/>
        </p:nvSpPr>
        <p:spPr>
          <a:xfrm rot="16200000">
            <a:off x="5498876" y="4326142"/>
            <a:ext cx="365125" cy="2659380"/>
          </a:xfrm>
          <a:prstGeom prst="leftBrace">
            <a:avLst>
              <a:gd name="adj1" fmla="val 2921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asellaDiTesto 12">
            <a:extLst>
              <a:ext uri="{FF2B5EF4-FFF2-40B4-BE49-F238E27FC236}">
                <a16:creationId xmlns:a16="http://schemas.microsoft.com/office/drawing/2014/main" id="{E1AAF401-BE2A-112F-CBCA-71C86B8E77E7}"/>
              </a:ext>
            </a:extLst>
          </p:cNvPr>
          <p:cNvSpPr txBox="1"/>
          <p:nvPr/>
        </p:nvSpPr>
        <p:spPr>
          <a:xfrm>
            <a:off x="4823859" y="5784728"/>
            <a:ext cx="201850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hidden layers</a:t>
            </a:r>
          </a:p>
        </p:txBody>
      </p:sp>
      <p:sp>
        <p:nvSpPr>
          <p:cNvPr id="14" name="CasellaDiTesto 13">
            <a:extLst>
              <a:ext uri="{FF2B5EF4-FFF2-40B4-BE49-F238E27FC236}">
                <a16:creationId xmlns:a16="http://schemas.microsoft.com/office/drawing/2014/main" id="{1EFADB81-2C82-311F-5DC0-A888D88A5A6E}"/>
              </a:ext>
            </a:extLst>
          </p:cNvPr>
          <p:cNvSpPr txBox="1"/>
          <p:nvPr/>
        </p:nvSpPr>
        <p:spPr>
          <a:xfrm>
            <a:off x="7274019" y="1506008"/>
            <a:ext cx="512445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Specialized hidden layers can be used, depending on the particular task (e.g. convolutional layers in "convolutional neural networks")</a:t>
            </a:r>
          </a:p>
        </p:txBody>
      </p:sp>
    </p:spTree>
    <p:extLst>
      <p:ext uri="{BB962C8B-B14F-4D97-AF65-F5344CB8AC3E}">
        <p14:creationId xmlns:p14="http://schemas.microsoft.com/office/powerpoint/2010/main" val="153143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12C5-ED5F-4880-A6CC-0ED284BEAF09}"/>
              </a:ext>
            </a:extLst>
          </p:cNvPr>
          <p:cNvSpPr>
            <a:spLocks noGrp="1"/>
          </p:cNvSpPr>
          <p:nvPr>
            <p:ph type="title"/>
          </p:nvPr>
        </p:nvSpPr>
        <p:spPr>
          <a:xfrm>
            <a:off x="1625731" y="107145"/>
            <a:ext cx="10515600" cy="662397"/>
          </a:xfrm>
        </p:spPr>
        <p:txBody>
          <a:bodyPr/>
          <a:lstStyle/>
          <a:p>
            <a:r>
              <a:rPr lang="it-IT" dirty="0"/>
              <a:t>Multi-Layer ANN: naming conventions</a:t>
            </a:r>
          </a:p>
        </p:txBody>
      </p:sp>
      <p:sp>
        <p:nvSpPr>
          <p:cNvPr id="3" name="Footer Placeholder 2">
            <a:extLst>
              <a:ext uri="{FF2B5EF4-FFF2-40B4-BE49-F238E27FC236}">
                <a16:creationId xmlns:a16="http://schemas.microsoft.com/office/drawing/2014/main" id="{54F7D06F-B3BF-4F9A-9C46-C6F6A22B4559}"/>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86E1A90F-25E6-4251-B813-4F2D3D4DE901}"/>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13" name="Elemento grafico 12">
            <a:extLst>
              <a:ext uri="{FF2B5EF4-FFF2-40B4-BE49-F238E27FC236}">
                <a16:creationId xmlns:a16="http://schemas.microsoft.com/office/drawing/2014/main" id="{AA09BC58-447B-A3AC-BCA4-3BEF3F5C3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080" y="1203810"/>
            <a:ext cx="5124192" cy="3353100"/>
          </a:xfrm>
          <a:prstGeom prst="rect">
            <a:avLst/>
          </a:prstGeom>
        </p:spPr>
      </p:pic>
      <p:sp>
        <p:nvSpPr>
          <p:cNvPr id="14" name="CasellaDiTesto 13">
            <a:extLst>
              <a:ext uri="{FF2B5EF4-FFF2-40B4-BE49-F238E27FC236}">
                <a16:creationId xmlns:a16="http://schemas.microsoft.com/office/drawing/2014/main" id="{ABB14511-8FA4-3D84-BD53-BC6A1BAFCB8E}"/>
              </a:ext>
            </a:extLst>
          </p:cNvPr>
          <p:cNvSpPr txBox="1"/>
          <p:nvPr/>
        </p:nvSpPr>
        <p:spPr>
          <a:xfrm>
            <a:off x="283400" y="1081376"/>
            <a:ext cx="110959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1</a:t>
            </a:r>
          </a:p>
          <a:p>
            <a:r>
              <a:rPr lang="en-US" sz="2400" dirty="0">
                <a:latin typeface="Arial" panose="020B0604020202020204" pitchFamily="34" charset="0"/>
                <a:cs typeface="Arial" panose="020B0604020202020204" pitchFamily="34" charset="0"/>
              </a:rPr>
              <a:t>(input)</a:t>
            </a:r>
          </a:p>
        </p:txBody>
      </p:sp>
      <p:sp>
        <p:nvSpPr>
          <p:cNvPr id="15" name="CasellaDiTesto 14">
            <a:extLst>
              <a:ext uri="{FF2B5EF4-FFF2-40B4-BE49-F238E27FC236}">
                <a16:creationId xmlns:a16="http://schemas.microsoft.com/office/drawing/2014/main" id="{65B8E1F1-1AF3-A12E-8905-CBDBB8D516BA}"/>
              </a:ext>
            </a:extLst>
          </p:cNvPr>
          <p:cNvSpPr txBox="1"/>
          <p:nvPr/>
        </p:nvSpPr>
        <p:spPr>
          <a:xfrm>
            <a:off x="1249680" y="628730"/>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2</a:t>
            </a:r>
          </a:p>
        </p:txBody>
      </p:sp>
      <p:sp>
        <p:nvSpPr>
          <p:cNvPr id="16" name="CasellaDiTesto 15">
            <a:extLst>
              <a:ext uri="{FF2B5EF4-FFF2-40B4-BE49-F238E27FC236}">
                <a16:creationId xmlns:a16="http://schemas.microsoft.com/office/drawing/2014/main" id="{0DC8DC2C-FB3B-5ED6-0369-00CCCDF7233D}"/>
              </a:ext>
            </a:extLst>
          </p:cNvPr>
          <p:cNvSpPr txBox="1"/>
          <p:nvPr/>
        </p:nvSpPr>
        <p:spPr>
          <a:xfrm>
            <a:off x="2531300" y="495329"/>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3</a:t>
            </a:r>
          </a:p>
        </p:txBody>
      </p:sp>
      <p:sp>
        <p:nvSpPr>
          <p:cNvPr id="17" name="CasellaDiTesto 16">
            <a:extLst>
              <a:ext uri="{FF2B5EF4-FFF2-40B4-BE49-F238E27FC236}">
                <a16:creationId xmlns:a16="http://schemas.microsoft.com/office/drawing/2014/main" id="{821E7AE8-987B-2677-9049-DA3DBE448FDE}"/>
              </a:ext>
            </a:extLst>
          </p:cNvPr>
          <p:cNvSpPr txBox="1"/>
          <p:nvPr/>
        </p:nvSpPr>
        <p:spPr>
          <a:xfrm>
            <a:off x="3922199" y="1035209"/>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4</a:t>
            </a:r>
          </a:p>
        </p:txBody>
      </p:sp>
      <p:sp>
        <p:nvSpPr>
          <p:cNvPr id="18" name="CasellaDiTesto 17">
            <a:extLst>
              <a:ext uri="{FF2B5EF4-FFF2-40B4-BE49-F238E27FC236}">
                <a16:creationId xmlns:a16="http://schemas.microsoft.com/office/drawing/2014/main" id="{79C37D04-DB80-7BCF-7620-53FDF4801C6E}"/>
              </a:ext>
            </a:extLst>
          </p:cNvPr>
          <p:cNvSpPr txBox="1"/>
          <p:nvPr/>
        </p:nvSpPr>
        <p:spPr>
          <a:xfrm>
            <a:off x="5181876" y="1120838"/>
            <a:ext cx="1245854"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5</a:t>
            </a:r>
          </a:p>
          <a:p>
            <a:r>
              <a:rPr lang="en-US" sz="2400" dirty="0">
                <a:latin typeface="Arial" panose="020B0604020202020204" pitchFamily="34" charset="0"/>
                <a:cs typeface="Arial" panose="020B0604020202020204" pitchFamily="34" charset="0"/>
              </a:rPr>
              <a:t>(output)</a:t>
            </a:r>
          </a:p>
        </p:txBody>
      </p:sp>
      <p:sp>
        <p:nvSpPr>
          <p:cNvPr id="19" name="CasellaDiTesto 18">
            <a:extLst>
              <a:ext uri="{FF2B5EF4-FFF2-40B4-BE49-F238E27FC236}">
                <a16:creationId xmlns:a16="http://schemas.microsoft.com/office/drawing/2014/main" id="{ACB046FD-E5A2-BB30-4996-9BB1D6135EDF}"/>
              </a:ext>
            </a:extLst>
          </p:cNvPr>
          <p:cNvSpPr txBox="1"/>
          <p:nvPr/>
        </p:nvSpPr>
        <p:spPr>
          <a:xfrm>
            <a:off x="6311359" y="2898617"/>
            <a:ext cx="143500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k</a:t>
            </a:r>
          </a:p>
          <a:p>
            <a:r>
              <a:rPr lang="en-US" sz="2400" dirty="0">
                <a:latin typeface="Arial" panose="020B0604020202020204" pitchFamily="34" charset="0"/>
                <a:cs typeface="Arial" panose="020B0604020202020204" pitchFamily="34" charset="0"/>
              </a:rPr>
              <a:t>in layer L</a:t>
            </a:r>
          </a:p>
        </p:txBody>
      </p:sp>
      <p:cxnSp>
        <p:nvCxnSpPr>
          <p:cNvPr id="21" name="Connettore 2 20">
            <a:extLst>
              <a:ext uri="{FF2B5EF4-FFF2-40B4-BE49-F238E27FC236}">
                <a16:creationId xmlns:a16="http://schemas.microsoft.com/office/drawing/2014/main" id="{008025AE-B670-4CA4-41C2-6C9280463AD3}"/>
              </a:ext>
            </a:extLst>
          </p:cNvPr>
          <p:cNvCxnSpPr/>
          <p:nvPr/>
        </p:nvCxnSpPr>
        <p:spPr>
          <a:xfrm flipV="1">
            <a:off x="1897380" y="3806190"/>
            <a:ext cx="1188720" cy="1223010"/>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092D9BDC-7344-429A-5D8B-503B9B5391D2}"/>
              </a:ext>
            </a:extLst>
          </p:cNvPr>
          <p:cNvCxnSpPr>
            <a:cxnSpLocks/>
          </p:cNvCxnSpPr>
          <p:nvPr/>
        </p:nvCxnSpPr>
        <p:spPr>
          <a:xfrm>
            <a:off x="746759" y="1937457"/>
            <a:ext cx="0" cy="23083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58E8BF40-EDD8-C196-3848-446CFFEEC773}"/>
              </a:ext>
            </a:extLst>
          </p:cNvPr>
          <p:cNvCxnSpPr>
            <a:cxnSpLocks/>
          </p:cNvCxnSpPr>
          <p:nvPr/>
        </p:nvCxnSpPr>
        <p:spPr>
          <a:xfrm>
            <a:off x="1946909" y="1096567"/>
            <a:ext cx="46991" cy="656033"/>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E1E2F476-CDE7-96BC-A1B8-7344159F717E}"/>
              </a:ext>
            </a:extLst>
          </p:cNvPr>
          <p:cNvCxnSpPr>
            <a:cxnSpLocks/>
          </p:cNvCxnSpPr>
          <p:nvPr/>
        </p:nvCxnSpPr>
        <p:spPr>
          <a:xfrm>
            <a:off x="3064155" y="967619"/>
            <a:ext cx="0" cy="236191"/>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AC5B1715-C6EC-A582-5039-606EF2F34158}"/>
              </a:ext>
            </a:extLst>
          </p:cNvPr>
          <p:cNvCxnSpPr>
            <a:cxnSpLocks/>
          </p:cNvCxnSpPr>
          <p:nvPr/>
        </p:nvCxnSpPr>
        <p:spPr>
          <a:xfrm flipH="1">
            <a:off x="4400798" y="1452441"/>
            <a:ext cx="1" cy="331926"/>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9B5ABA6A-594C-3410-4FF3-2CD8752BBA4F}"/>
              </a:ext>
            </a:extLst>
          </p:cNvPr>
          <p:cNvCxnSpPr>
            <a:cxnSpLocks/>
          </p:cNvCxnSpPr>
          <p:nvPr/>
        </p:nvCxnSpPr>
        <p:spPr>
          <a:xfrm>
            <a:off x="5553468" y="1878575"/>
            <a:ext cx="0" cy="458225"/>
          </a:xfrm>
          <a:prstGeom prst="straightConnector1">
            <a:avLst/>
          </a:prstGeom>
          <a:ln w="28575">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7" name="Elemento grafico 36">
            <a:extLst>
              <a:ext uri="{FF2B5EF4-FFF2-40B4-BE49-F238E27FC236}">
                <a16:creationId xmlns:a16="http://schemas.microsoft.com/office/drawing/2014/main" id="{CCEA21AC-7C5F-5D9B-ADC1-CB1263EF8D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0218" y="2336800"/>
            <a:ext cx="2457450" cy="1171575"/>
          </a:xfrm>
          <a:prstGeom prst="rect">
            <a:avLst/>
          </a:prstGeom>
        </p:spPr>
      </p:pic>
      <p:sp>
        <p:nvSpPr>
          <p:cNvPr id="38" name="CasellaDiTesto 37">
            <a:extLst>
              <a:ext uri="{FF2B5EF4-FFF2-40B4-BE49-F238E27FC236}">
                <a16:creationId xmlns:a16="http://schemas.microsoft.com/office/drawing/2014/main" id="{14492D8A-435D-7A0C-CE2B-BC0EC64BB7FA}"/>
              </a:ext>
            </a:extLst>
          </p:cNvPr>
          <p:cNvSpPr txBox="1"/>
          <p:nvPr/>
        </p:nvSpPr>
        <p:spPr>
          <a:xfrm>
            <a:off x="7080077" y="1606816"/>
            <a:ext cx="11095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L</a:t>
            </a:r>
          </a:p>
        </p:txBody>
      </p:sp>
      <p:sp>
        <p:nvSpPr>
          <p:cNvPr id="39" name="CasellaDiTesto 38">
            <a:extLst>
              <a:ext uri="{FF2B5EF4-FFF2-40B4-BE49-F238E27FC236}">
                <a16:creationId xmlns:a16="http://schemas.microsoft.com/office/drawing/2014/main" id="{F541C6CA-0E9A-9CE3-09A1-6BE22EB59AFF}"/>
              </a:ext>
            </a:extLst>
          </p:cNvPr>
          <p:cNvSpPr txBox="1"/>
          <p:nvPr/>
        </p:nvSpPr>
        <p:spPr>
          <a:xfrm>
            <a:off x="9013150" y="2168290"/>
            <a:ext cx="146065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layer L+1</a:t>
            </a:r>
          </a:p>
        </p:txBody>
      </p:sp>
      <p:sp>
        <p:nvSpPr>
          <p:cNvPr id="41" name="CasellaDiTesto 40">
            <a:extLst>
              <a:ext uri="{FF2B5EF4-FFF2-40B4-BE49-F238E27FC236}">
                <a16:creationId xmlns:a16="http://schemas.microsoft.com/office/drawing/2014/main" id="{432E1D3A-CAE8-320C-6271-BE7A98D83008}"/>
              </a:ext>
            </a:extLst>
          </p:cNvPr>
          <p:cNvSpPr txBox="1"/>
          <p:nvPr/>
        </p:nvSpPr>
        <p:spPr>
          <a:xfrm>
            <a:off x="9728462" y="3508375"/>
            <a:ext cx="178606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j</a:t>
            </a:r>
          </a:p>
          <a:p>
            <a:r>
              <a:rPr lang="en-US" sz="2400" dirty="0">
                <a:latin typeface="Arial" panose="020B0604020202020204" pitchFamily="34" charset="0"/>
                <a:cs typeface="Arial" panose="020B0604020202020204" pitchFamily="34" charset="0"/>
              </a:rPr>
              <a:t>in layer L+1</a:t>
            </a:r>
          </a:p>
        </p:txBody>
      </p:sp>
      <p:sp>
        <p:nvSpPr>
          <p:cNvPr id="42" name="CasellaDiTesto 41">
            <a:extLst>
              <a:ext uri="{FF2B5EF4-FFF2-40B4-BE49-F238E27FC236}">
                <a16:creationId xmlns:a16="http://schemas.microsoft.com/office/drawing/2014/main" id="{9E2B8252-C3F6-EDA5-93F7-BDD0C811267A}"/>
              </a:ext>
            </a:extLst>
          </p:cNvPr>
          <p:cNvSpPr txBox="1"/>
          <p:nvPr/>
        </p:nvSpPr>
        <p:spPr>
          <a:xfrm>
            <a:off x="1179876" y="5041131"/>
            <a:ext cx="145264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Neuron 5</a:t>
            </a:r>
          </a:p>
          <a:p>
            <a:r>
              <a:rPr lang="en-US" sz="2400" dirty="0">
                <a:latin typeface="Arial" panose="020B0604020202020204" pitchFamily="34" charset="0"/>
                <a:cs typeface="Arial" panose="020B0604020202020204" pitchFamily="34" charset="0"/>
              </a:rPr>
              <a:t>in layer 3</a:t>
            </a:r>
          </a:p>
        </p:txBody>
      </p:sp>
      <p:graphicFrame>
        <p:nvGraphicFramePr>
          <p:cNvPr id="43" name="Oggetto 4">
            <a:extLst>
              <a:ext uri="{FF2B5EF4-FFF2-40B4-BE49-F238E27FC236}">
                <a16:creationId xmlns:a16="http://schemas.microsoft.com/office/drawing/2014/main" id="{92AB029D-349C-4485-D99B-A6354CED2146}"/>
              </a:ext>
            </a:extLst>
          </p:cNvPr>
          <p:cNvGraphicFramePr>
            <a:graphicFrameLocks noChangeAspect="1"/>
          </p:cNvGraphicFramePr>
          <p:nvPr>
            <p:extLst>
              <p:ext uri="{D42A27DB-BD31-4B8C-83A1-F6EECF244321}">
                <p14:modId xmlns:p14="http://schemas.microsoft.com/office/powerpoint/2010/main" val="1183318638"/>
              </p:ext>
            </p:extLst>
          </p:nvPr>
        </p:nvGraphicFramePr>
        <p:xfrm>
          <a:off x="8030577" y="2991526"/>
          <a:ext cx="1041747" cy="719010"/>
        </p:xfrm>
        <a:graphic>
          <a:graphicData uri="http://schemas.openxmlformats.org/presentationml/2006/ole">
            <mc:AlternateContent xmlns:mc="http://schemas.openxmlformats.org/markup-compatibility/2006">
              <mc:Choice xmlns:v="urn:schemas-microsoft-com:vml" Requires="v">
                <p:oleObj spid="_x0000_s13331" name="Equation" r:id="rId7" imgW="368280" imgH="253800" progId="Equation.DSMT4">
                  <p:embed/>
                </p:oleObj>
              </mc:Choice>
              <mc:Fallback>
                <p:oleObj name="Equation" r:id="rId7" imgW="368280" imgH="253800" progId="Equation.DSMT4">
                  <p:embed/>
                  <p:pic>
                    <p:nvPicPr>
                      <p:cNvPr id="8" name="Oggetto 4">
                        <a:extLst>
                          <a:ext uri="{FF2B5EF4-FFF2-40B4-BE49-F238E27FC236}">
                            <a16:creationId xmlns:a16="http://schemas.microsoft.com/office/drawing/2014/main" id="{26017266-8ABE-CEC0-1BE3-D3842FE3ED13}"/>
                          </a:ext>
                        </a:extLst>
                      </p:cNvPr>
                      <p:cNvPicPr/>
                      <p:nvPr/>
                    </p:nvPicPr>
                    <p:blipFill>
                      <a:blip r:embed="rId8"/>
                      <a:stretch>
                        <a:fillRect/>
                      </a:stretch>
                    </p:blipFill>
                    <p:spPr>
                      <a:xfrm>
                        <a:off x="8030577" y="2991526"/>
                        <a:ext cx="1041747" cy="719010"/>
                      </a:xfrm>
                      <a:prstGeom prst="rect">
                        <a:avLst/>
                      </a:prstGeom>
                    </p:spPr>
                  </p:pic>
                </p:oleObj>
              </mc:Fallback>
            </mc:AlternateContent>
          </a:graphicData>
        </a:graphic>
      </p:graphicFrame>
    </p:spTree>
    <p:extLst>
      <p:ext uri="{BB962C8B-B14F-4D97-AF65-F5344CB8AC3E}">
        <p14:creationId xmlns:p14="http://schemas.microsoft.com/office/powerpoint/2010/main" val="216466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39B89-7281-F51E-8BBE-DBF93BD081B7}"/>
              </a:ext>
            </a:extLst>
          </p:cNvPr>
          <p:cNvSpPr>
            <a:spLocks noGrp="1"/>
          </p:cNvSpPr>
          <p:nvPr>
            <p:ph type="title"/>
          </p:nvPr>
        </p:nvSpPr>
        <p:spPr>
          <a:xfrm>
            <a:off x="838200" y="239619"/>
            <a:ext cx="10515600" cy="662397"/>
          </a:xfrm>
        </p:spPr>
        <p:txBody>
          <a:bodyPr>
            <a:normAutofit/>
          </a:bodyPr>
          <a:lstStyle/>
          <a:p>
            <a:r>
              <a:rPr lang="en-US" dirty="0"/>
              <a:t>Weight determination: cost (loss) function</a:t>
            </a:r>
          </a:p>
        </p:txBody>
      </p:sp>
      <p:sp>
        <p:nvSpPr>
          <p:cNvPr id="3" name="Segnaposto piè di pagina 2">
            <a:extLst>
              <a:ext uri="{FF2B5EF4-FFF2-40B4-BE49-F238E27FC236}">
                <a16:creationId xmlns:a16="http://schemas.microsoft.com/office/drawing/2014/main" id="{1FAE211C-0FF3-832D-E9C9-22CA622AF5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E54EA48-8BA2-E0B2-A506-811995D93667}"/>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extBox 4">
            <a:extLst>
              <a:ext uri="{FF2B5EF4-FFF2-40B4-BE49-F238E27FC236}">
                <a16:creationId xmlns:a16="http://schemas.microsoft.com/office/drawing/2014/main" id="{2F0DE605-556D-4D02-9F64-9E95F3C859BD}"/>
              </a:ext>
            </a:extLst>
          </p:cNvPr>
          <p:cNvSpPr txBox="1"/>
          <p:nvPr/>
        </p:nvSpPr>
        <p:spPr>
          <a:xfrm>
            <a:off x="842682" y="1228165"/>
            <a:ext cx="9950824"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Goal of learning: to minimize a cost function (or loss function) that satisfy the condition:</a:t>
            </a:r>
          </a:p>
          <a:p>
            <a:r>
              <a:rPr lang="it-IT" sz="2000" dirty="0">
                <a:latin typeface="Arial" panose="020B0604020202020204" pitchFamily="34" charset="0"/>
                <a:cs typeface="Arial" panose="020B0604020202020204" pitchFamily="34" charset="0"/>
              </a:rPr>
              <a:t>-) The smaller the cost function value, the best is the accuracy</a:t>
            </a:r>
          </a:p>
        </p:txBody>
      </p:sp>
      <p:grpSp>
        <p:nvGrpSpPr>
          <p:cNvPr id="20" name="Group 19">
            <a:extLst>
              <a:ext uri="{FF2B5EF4-FFF2-40B4-BE49-F238E27FC236}">
                <a16:creationId xmlns:a16="http://schemas.microsoft.com/office/drawing/2014/main" id="{F93AE746-8594-46CF-AB4D-0048178004AF}"/>
              </a:ext>
            </a:extLst>
          </p:cNvPr>
          <p:cNvGrpSpPr/>
          <p:nvPr/>
        </p:nvGrpSpPr>
        <p:grpSpPr>
          <a:xfrm>
            <a:off x="838200" y="2192885"/>
            <a:ext cx="3344614" cy="1811666"/>
            <a:chOff x="899256" y="1936051"/>
            <a:chExt cx="5943600" cy="3219450"/>
          </a:xfrm>
        </p:grpSpPr>
        <p:pic>
          <p:nvPicPr>
            <p:cNvPr id="14" name="Elemento grafico 5">
              <a:extLst>
                <a:ext uri="{FF2B5EF4-FFF2-40B4-BE49-F238E27FC236}">
                  <a16:creationId xmlns:a16="http://schemas.microsoft.com/office/drawing/2014/main" id="{8516DED9-6AB3-4182-A0BA-F660954146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1744" y="1936051"/>
              <a:ext cx="4238625" cy="3219450"/>
            </a:xfrm>
            <a:prstGeom prst="rect">
              <a:avLst/>
            </a:prstGeom>
          </p:spPr>
        </p:pic>
        <p:cxnSp>
          <p:nvCxnSpPr>
            <p:cNvPr id="15" name="Connettore 2 10">
              <a:extLst>
                <a:ext uri="{FF2B5EF4-FFF2-40B4-BE49-F238E27FC236}">
                  <a16:creationId xmlns:a16="http://schemas.microsoft.com/office/drawing/2014/main" id="{B9BB0E54-800F-4723-BF66-4BB6F5719912}"/>
                </a:ext>
              </a:extLst>
            </p:cNvPr>
            <p:cNvCxnSpPr/>
            <p:nvPr/>
          </p:nvCxnSpPr>
          <p:spPr>
            <a:xfrm>
              <a:off x="899257" y="274563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nettore 2 11">
              <a:extLst>
                <a:ext uri="{FF2B5EF4-FFF2-40B4-BE49-F238E27FC236}">
                  <a16:creationId xmlns:a16="http://schemas.microsoft.com/office/drawing/2014/main" id="{C5C6851E-2F3C-4115-939A-27BC262D9537}"/>
                </a:ext>
              </a:extLst>
            </p:cNvPr>
            <p:cNvCxnSpPr/>
            <p:nvPr/>
          </p:nvCxnSpPr>
          <p:spPr>
            <a:xfrm>
              <a:off x="899256" y="367527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ttore 2 12">
              <a:extLst>
                <a:ext uri="{FF2B5EF4-FFF2-40B4-BE49-F238E27FC236}">
                  <a16:creationId xmlns:a16="http://schemas.microsoft.com/office/drawing/2014/main" id="{EA4B507D-72A2-48CA-A058-0E5386938805}"/>
                </a:ext>
              </a:extLst>
            </p:cNvPr>
            <p:cNvCxnSpPr/>
            <p:nvPr/>
          </p:nvCxnSpPr>
          <p:spPr>
            <a:xfrm>
              <a:off x="899256" y="458205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3">
              <a:extLst>
                <a:ext uri="{FF2B5EF4-FFF2-40B4-BE49-F238E27FC236}">
                  <a16:creationId xmlns:a16="http://schemas.microsoft.com/office/drawing/2014/main" id="{06714E45-919E-4D5E-9EF0-246ABB78F6F9}"/>
                </a:ext>
              </a:extLst>
            </p:cNvPr>
            <p:cNvCxnSpPr/>
            <p:nvPr/>
          </p:nvCxnSpPr>
          <p:spPr>
            <a:xfrm>
              <a:off x="5990369" y="306186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4">
              <a:extLst>
                <a:ext uri="{FF2B5EF4-FFF2-40B4-BE49-F238E27FC236}">
                  <a16:creationId xmlns:a16="http://schemas.microsoft.com/office/drawing/2014/main" id="{1927E358-2234-4C25-A62B-F403C16B33D9}"/>
                </a:ext>
              </a:extLst>
            </p:cNvPr>
            <p:cNvCxnSpPr/>
            <p:nvPr/>
          </p:nvCxnSpPr>
          <p:spPr>
            <a:xfrm>
              <a:off x="5990369" y="3968640"/>
              <a:ext cx="852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21" name="Oggetto 7">
            <a:extLst>
              <a:ext uri="{FF2B5EF4-FFF2-40B4-BE49-F238E27FC236}">
                <a16:creationId xmlns:a16="http://schemas.microsoft.com/office/drawing/2014/main" id="{C20DC84D-C6B4-4082-ACCD-8D61C76A206F}"/>
              </a:ext>
            </a:extLst>
          </p:cNvPr>
          <p:cNvGraphicFramePr>
            <a:graphicFrameLocks noChangeAspect="1"/>
          </p:cNvGraphicFramePr>
          <p:nvPr>
            <p:extLst>
              <p:ext uri="{D42A27DB-BD31-4B8C-83A1-F6EECF244321}">
                <p14:modId xmlns:p14="http://schemas.microsoft.com/office/powerpoint/2010/main" val="2629577122"/>
              </p:ext>
            </p:extLst>
          </p:nvPr>
        </p:nvGraphicFramePr>
        <p:xfrm>
          <a:off x="6621463" y="2071688"/>
          <a:ext cx="2814637" cy="928687"/>
        </p:xfrm>
        <a:graphic>
          <a:graphicData uri="http://schemas.openxmlformats.org/presentationml/2006/ole">
            <mc:AlternateContent xmlns:mc="http://schemas.openxmlformats.org/markup-compatibility/2006">
              <mc:Choice xmlns:v="urn:schemas-microsoft-com:vml" Requires="v">
                <p:oleObj spid="_x0000_s12337" name="Equation" r:id="rId5" imgW="1307880" imgH="431640" progId="Equation.DSMT4">
                  <p:embed/>
                </p:oleObj>
              </mc:Choice>
              <mc:Fallback>
                <p:oleObj name="Equation" r:id="rId5" imgW="1307880" imgH="431640" progId="Equation.DSMT4">
                  <p:embed/>
                  <p:pic>
                    <p:nvPicPr>
                      <p:cNvPr id="8" name="Oggetto 7">
                        <a:extLst>
                          <a:ext uri="{FF2B5EF4-FFF2-40B4-BE49-F238E27FC236}">
                            <a16:creationId xmlns:a16="http://schemas.microsoft.com/office/drawing/2014/main" id="{46292563-31D6-E245-1077-3D21C5C19B36}"/>
                          </a:ext>
                        </a:extLst>
                      </p:cNvPr>
                      <p:cNvPicPr/>
                      <p:nvPr/>
                    </p:nvPicPr>
                    <p:blipFill>
                      <a:blip r:embed="rId6"/>
                      <a:stretch>
                        <a:fillRect/>
                      </a:stretch>
                    </p:blipFill>
                    <p:spPr>
                      <a:xfrm>
                        <a:off x="6621463" y="2071688"/>
                        <a:ext cx="2814637" cy="928687"/>
                      </a:xfrm>
                      <a:prstGeom prst="rect">
                        <a:avLst/>
                      </a:prstGeom>
                    </p:spPr>
                  </p:pic>
                </p:oleObj>
              </mc:Fallback>
            </mc:AlternateContent>
          </a:graphicData>
        </a:graphic>
      </p:graphicFrame>
      <p:sp>
        <p:nvSpPr>
          <p:cNvPr id="22" name="Right Brace 21">
            <a:extLst>
              <a:ext uri="{FF2B5EF4-FFF2-40B4-BE49-F238E27FC236}">
                <a16:creationId xmlns:a16="http://schemas.microsoft.com/office/drawing/2014/main" id="{882AEEE5-ECC2-4876-B1A3-BD92CBBB8CA2}"/>
              </a:ext>
            </a:extLst>
          </p:cNvPr>
          <p:cNvSpPr/>
          <p:nvPr/>
        </p:nvSpPr>
        <p:spPr>
          <a:xfrm>
            <a:off x="4038600" y="2601335"/>
            <a:ext cx="479716" cy="99351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TextBox 22">
            <a:extLst>
              <a:ext uri="{FF2B5EF4-FFF2-40B4-BE49-F238E27FC236}">
                <a16:creationId xmlns:a16="http://schemas.microsoft.com/office/drawing/2014/main" id="{5D3827E7-C947-4906-AC80-A50734DE038E}"/>
              </a:ext>
            </a:extLst>
          </p:cNvPr>
          <p:cNvSpPr txBox="1"/>
          <p:nvPr/>
        </p:nvSpPr>
        <p:spPr>
          <a:xfrm>
            <a:off x="4372035" y="2595573"/>
            <a:ext cx="150233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 outputs</a:t>
            </a:r>
          </a:p>
        </p:txBody>
      </p:sp>
      <p:sp>
        <p:nvSpPr>
          <p:cNvPr id="24" name="TextBox 23">
            <a:extLst>
              <a:ext uri="{FF2B5EF4-FFF2-40B4-BE49-F238E27FC236}">
                <a16:creationId xmlns:a16="http://schemas.microsoft.com/office/drawing/2014/main" id="{EF7487D6-5832-4196-86CF-98CB098B60C6}"/>
              </a:ext>
            </a:extLst>
          </p:cNvPr>
          <p:cNvSpPr txBox="1"/>
          <p:nvPr/>
        </p:nvSpPr>
        <p:spPr>
          <a:xfrm>
            <a:off x="9723101" y="1984600"/>
            <a:ext cx="2140809"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Cost calculated for a single example x</a:t>
            </a:r>
          </a:p>
        </p:txBody>
      </p:sp>
      <p:graphicFrame>
        <p:nvGraphicFramePr>
          <p:cNvPr id="25" name="Oggetto 7">
            <a:extLst>
              <a:ext uri="{FF2B5EF4-FFF2-40B4-BE49-F238E27FC236}">
                <a16:creationId xmlns:a16="http://schemas.microsoft.com/office/drawing/2014/main" id="{43773914-832E-4416-B4B0-A513AABEBEE5}"/>
              </a:ext>
            </a:extLst>
          </p:cNvPr>
          <p:cNvGraphicFramePr>
            <a:graphicFrameLocks noChangeAspect="1"/>
          </p:cNvGraphicFramePr>
          <p:nvPr>
            <p:extLst>
              <p:ext uri="{D42A27DB-BD31-4B8C-83A1-F6EECF244321}">
                <p14:modId xmlns:p14="http://schemas.microsoft.com/office/powerpoint/2010/main" val="1566943181"/>
              </p:ext>
            </p:extLst>
          </p:nvPr>
        </p:nvGraphicFramePr>
        <p:xfrm>
          <a:off x="6662738" y="3149600"/>
          <a:ext cx="2022475" cy="928688"/>
        </p:xfrm>
        <a:graphic>
          <a:graphicData uri="http://schemas.openxmlformats.org/presentationml/2006/ole">
            <mc:AlternateContent xmlns:mc="http://schemas.openxmlformats.org/markup-compatibility/2006">
              <mc:Choice xmlns:v="urn:schemas-microsoft-com:vml" Requires="v">
                <p:oleObj spid="_x0000_s12338" name="Equation" r:id="rId7" imgW="939600" imgH="431640" progId="Equation.DSMT4">
                  <p:embed/>
                </p:oleObj>
              </mc:Choice>
              <mc:Fallback>
                <p:oleObj name="Equation" r:id="rId7" imgW="939600" imgH="431640" progId="Equation.DSMT4">
                  <p:embed/>
                  <p:pic>
                    <p:nvPicPr>
                      <p:cNvPr id="21" name="Oggetto 7">
                        <a:extLst>
                          <a:ext uri="{FF2B5EF4-FFF2-40B4-BE49-F238E27FC236}">
                            <a16:creationId xmlns:a16="http://schemas.microsoft.com/office/drawing/2014/main" id="{C20DC84D-C6B4-4082-ACCD-8D61C76A206F}"/>
                          </a:ext>
                        </a:extLst>
                      </p:cNvPr>
                      <p:cNvPicPr/>
                      <p:nvPr/>
                    </p:nvPicPr>
                    <p:blipFill>
                      <a:blip r:embed="rId8"/>
                      <a:stretch>
                        <a:fillRect/>
                      </a:stretch>
                    </p:blipFill>
                    <p:spPr>
                      <a:xfrm>
                        <a:off x="6662738" y="3149600"/>
                        <a:ext cx="2022475" cy="928688"/>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5DFFF5A3-3923-4502-94BC-CA1D21083A3B}"/>
              </a:ext>
            </a:extLst>
          </p:cNvPr>
          <p:cNvSpPr txBox="1"/>
          <p:nvPr/>
        </p:nvSpPr>
        <p:spPr>
          <a:xfrm>
            <a:off x="9677058" y="3171588"/>
            <a:ext cx="2140809"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Cost calculated over a batch of N examples x</a:t>
            </a:r>
          </a:p>
        </p:txBody>
      </p:sp>
      <p:cxnSp>
        <p:nvCxnSpPr>
          <p:cNvPr id="28" name="Straight Arrow Connector 27">
            <a:extLst>
              <a:ext uri="{FF2B5EF4-FFF2-40B4-BE49-F238E27FC236}">
                <a16:creationId xmlns:a16="http://schemas.microsoft.com/office/drawing/2014/main" id="{B36A040E-4D32-40FD-BE8F-10049CD37E13}"/>
              </a:ext>
            </a:extLst>
          </p:cNvPr>
          <p:cNvCxnSpPr>
            <a:cxnSpLocks/>
          </p:cNvCxnSpPr>
          <p:nvPr/>
        </p:nvCxnSpPr>
        <p:spPr>
          <a:xfrm flipV="1">
            <a:off x="4694943" y="2826406"/>
            <a:ext cx="1926520" cy="181166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CC2946-CEBB-4295-9B24-377E639DA18C}"/>
              </a:ext>
            </a:extLst>
          </p:cNvPr>
          <p:cNvSpPr txBox="1"/>
          <p:nvPr/>
        </p:nvSpPr>
        <p:spPr>
          <a:xfrm>
            <a:off x="1865116" y="4498725"/>
            <a:ext cx="2783886"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This is just an example of cost function: "quadratic loss"</a:t>
            </a:r>
          </a:p>
        </p:txBody>
      </p:sp>
      <p:sp>
        <p:nvSpPr>
          <p:cNvPr id="30" name="TextBox 25">
            <a:extLst>
              <a:ext uri="{FF2B5EF4-FFF2-40B4-BE49-F238E27FC236}">
                <a16:creationId xmlns:a16="http://schemas.microsoft.com/office/drawing/2014/main" id="{8FCFD325-9789-24FC-59A7-F9DF690CF408}"/>
              </a:ext>
            </a:extLst>
          </p:cNvPr>
          <p:cNvSpPr txBox="1"/>
          <p:nvPr/>
        </p:nvSpPr>
        <p:spPr>
          <a:xfrm>
            <a:off x="5661696" y="4709715"/>
            <a:ext cx="5770895" cy="707886"/>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Depending on the type of problem, different cost functions can be used</a:t>
            </a:r>
          </a:p>
        </p:txBody>
      </p:sp>
    </p:spTree>
    <p:extLst>
      <p:ext uri="{BB962C8B-B14F-4D97-AF65-F5344CB8AC3E}">
        <p14:creationId xmlns:p14="http://schemas.microsoft.com/office/powerpoint/2010/main" val="385413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B9279-0D3D-8E2B-B67A-04CDAF84091A}"/>
              </a:ext>
            </a:extLst>
          </p:cNvPr>
          <p:cNvSpPr>
            <a:spLocks noGrp="1"/>
          </p:cNvSpPr>
          <p:nvPr>
            <p:ph type="title"/>
          </p:nvPr>
        </p:nvSpPr>
        <p:spPr/>
        <p:txBody>
          <a:bodyPr/>
          <a:lstStyle/>
          <a:p>
            <a:r>
              <a:rPr lang="en-US" dirty="0"/>
              <a:t>Training algorithm</a:t>
            </a:r>
          </a:p>
        </p:txBody>
      </p:sp>
      <p:sp>
        <p:nvSpPr>
          <p:cNvPr id="3" name="Segnaposto piè di pagina 2">
            <a:extLst>
              <a:ext uri="{FF2B5EF4-FFF2-40B4-BE49-F238E27FC236}">
                <a16:creationId xmlns:a16="http://schemas.microsoft.com/office/drawing/2014/main" id="{B153B012-5FB7-CDF3-6342-3BA7A0F3A768}"/>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4CDA2A3-F576-26F0-1F93-1B3A5846F146}"/>
              </a:ext>
            </a:extLst>
          </p:cNvPr>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5" name="Oggetto 7">
            <a:extLst>
              <a:ext uri="{FF2B5EF4-FFF2-40B4-BE49-F238E27FC236}">
                <a16:creationId xmlns:a16="http://schemas.microsoft.com/office/drawing/2014/main" id="{AFD9D2AD-950A-DB8A-9E8E-8841D4D8A372}"/>
              </a:ext>
            </a:extLst>
          </p:cNvPr>
          <p:cNvGraphicFramePr>
            <a:graphicFrameLocks noChangeAspect="1"/>
          </p:cNvGraphicFramePr>
          <p:nvPr>
            <p:extLst>
              <p:ext uri="{D42A27DB-BD31-4B8C-83A1-F6EECF244321}">
                <p14:modId xmlns:p14="http://schemas.microsoft.com/office/powerpoint/2010/main" val="2992263790"/>
              </p:ext>
            </p:extLst>
          </p:nvPr>
        </p:nvGraphicFramePr>
        <p:xfrm>
          <a:off x="3398660" y="2236549"/>
          <a:ext cx="2924801" cy="1015662"/>
        </p:xfrm>
        <a:graphic>
          <a:graphicData uri="http://schemas.openxmlformats.org/presentationml/2006/ole">
            <mc:AlternateContent xmlns:mc="http://schemas.openxmlformats.org/markup-compatibility/2006">
              <mc:Choice xmlns:v="urn:schemas-microsoft-com:vml" Requires="v">
                <p:oleObj spid="_x0000_s14380" name="Equation" r:id="rId3" imgW="1130040" imgH="393480" progId="Equation.DSMT4">
                  <p:embed/>
                </p:oleObj>
              </mc:Choice>
              <mc:Fallback>
                <p:oleObj name="Equation" r:id="rId3" imgW="1130040" imgH="393480" progId="Equation.DSMT4">
                  <p:embed/>
                  <p:pic>
                    <p:nvPicPr>
                      <p:cNvPr id="27" name="Oggetto 7">
                        <a:extLst>
                          <a:ext uri="{FF2B5EF4-FFF2-40B4-BE49-F238E27FC236}">
                            <a16:creationId xmlns:a16="http://schemas.microsoft.com/office/drawing/2014/main" id="{0CAB7988-EEAF-A714-7D1D-BA0CBB30FF48}"/>
                          </a:ext>
                        </a:extLst>
                      </p:cNvPr>
                      <p:cNvPicPr/>
                      <p:nvPr/>
                    </p:nvPicPr>
                    <p:blipFill>
                      <a:blip r:embed="rId4"/>
                      <a:stretch>
                        <a:fillRect/>
                      </a:stretch>
                    </p:blipFill>
                    <p:spPr>
                      <a:xfrm>
                        <a:off x="3398660" y="2236549"/>
                        <a:ext cx="2924801" cy="1015662"/>
                      </a:xfrm>
                      <a:prstGeom prst="rect">
                        <a:avLst/>
                      </a:prstGeom>
                    </p:spPr>
                  </p:pic>
                </p:oleObj>
              </mc:Fallback>
            </mc:AlternateContent>
          </a:graphicData>
        </a:graphic>
      </p:graphicFrame>
      <p:sp>
        <p:nvSpPr>
          <p:cNvPr id="6" name="CasellaDiTesto 5">
            <a:extLst>
              <a:ext uri="{FF2B5EF4-FFF2-40B4-BE49-F238E27FC236}">
                <a16:creationId xmlns:a16="http://schemas.microsoft.com/office/drawing/2014/main" id="{1FF4984F-8730-B4F8-E570-C37534CCED99}"/>
              </a:ext>
            </a:extLst>
          </p:cNvPr>
          <p:cNvSpPr txBox="1"/>
          <p:nvPr/>
        </p:nvSpPr>
        <p:spPr>
          <a:xfrm>
            <a:off x="1051560" y="1216537"/>
            <a:ext cx="929259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During training, at each update step, all the weights (including bias) are updated according to the following expression:</a:t>
            </a:r>
          </a:p>
        </p:txBody>
      </p:sp>
      <p:sp>
        <p:nvSpPr>
          <p:cNvPr id="7" name="CasellaDiTesto 6">
            <a:extLst>
              <a:ext uri="{FF2B5EF4-FFF2-40B4-BE49-F238E27FC236}">
                <a16:creationId xmlns:a16="http://schemas.microsoft.com/office/drawing/2014/main" id="{0F3B9F01-71EB-1804-9EFE-8282F5F69F13}"/>
              </a:ext>
            </a:extLst>
          </p:cNvPr>
          <p:cNvSpPr txBox="1"/>
          <p:nvPr/>
        </p:nvSpPr>
        <p:spPr>
          <a:xfrm>
            <a:off x="1051560" y="3611769"/>
            <a:ext cx="92925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Where C can be calculated:</a:t>
            </a:r>
          </a:p>
        </p:txBody>
      </p:sp>
      <p:sp>
        <p:nvSpPr>
          <p:cNvPr id="8" name="CasellaDiTesto 7">
            <a:extLst>
              <a:ext uri="{FF2B5EF4-FFF2-40B4-BE49-F238E27FC236}">
                <a16:creationId xmlns:a16="http://schemas.microsoft.com/office/drawing/2014/main" id="{A8B3967F-2811-96C8-2583-4FEE64084435}"/>
              </a:ext>
            </a:extLst>
          </p:cNvPr>
          <p:cNvSpPr txBox="1"/>
          <p:nvPr/>
        </p:nvSpPr>
        <p:spPr>
          <a:xfrm>
            <a:off x="435870" y="4285748"/>
            <a:ext cx="109179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Over the whole training set (not feasible for large training sets)</a:t>
            </a:r>
          </a:p>
        </p:txBody>
      </p:sp>
      <p:sp>
        <p:nvSpPr>
          <p:cNvPr id="9" name="CasellaDiTesto 8">
            <a:extLst>
              <a:ext uri="{FF2B5EF4-FFF2-40B4-BE49-F238E27FC236}">
                <a16:creationId xmlns:a16="http://schemas.microsoft.com/office/drawing/2014/main" id="{965D4652-8E67-5148-CF65-697470533A86}"/>
              </a:ext>
            </a:extLst>
          </p:cNvPr>
          <p:cNvSpPr txBox="1"/>
          <p:nvPr/>
        </p:nvSpPr>
        <p:spPr>
          <a:xfrm>
            <a:off x="435870" y="4862868"/>
            <a:ext cx="10917927" cy="1200329"/>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Over small batches ("minibatch") of examples </a:t>
            </a:r>
          </a:p>
          <a:p>
            <a:r>
              <a:rPr lang="en-US" sz="2400" dirty="0">
                <a:solidFill>
                  <a:srgbClr val="C00000"/>
                </a:solidFill>
                <a:latin typeface="Arial" panose="020B0604020202020204" pitchFamily="34" charset="0"/>
                <a:cs typeface="Arial" panose="020B0604020202020204" pitchFamily="34" charset="0"/>
              </a:rPr>
              <a:t>     randomly taken from the training set  </a:t>
            </a:r>
          </a:p>
          <a:p>
            <a:r>
              <a:rPr lang="en-US" sz="2400" dirty="0">
                <a:solidFill>
                  <a:srgbClr val="C00000"/>
                </a:solidFill>
                <a:latin typeface="Arial" panose="020B0604020202020204" pitchFamily="34" charset="0"/>
                <a:cs typeface="Arial" panose="020B0604020202020204" pitchFamily="34" charset="0"/>
              </a:rPr>
              <a:t>3) Over each single example of the training set</a:t>
            </a:r>
          </a:p>
        </p:txBody>
      </p:sp>
      <p:sp>
        <p:nvSpPr>
          <p:cNvPr id="10" name="Parentesi graffa chiusa 9">
            <a:extLst>
              <a:ext uri="{FF2B5EF4-FFF2-40B4-BE49-F238E27FC236}">
                <a16:creationId xmlns:a16="http://schemas.microsoft.com/office/drawing/2014/main" id="{45C0A877-2F65-482B-5E5C-2C43B3839BF9}"/>
              </a:ext>
            </a:extLst>
          </p:cNvPr>
          <p:cNvSpPr/>
          <p:nvPr/>
        </p:nvSpPr>
        <p:spPr>
          <a:xfrm>
            <a:off x="7200900" y="4862868"/>
            <a:ext cx="354330" cy="1200329"/>
          </a:xfrm>
          <a:prstGeom prst="rightBrace">
            <a:avLst>
              <a:gd name="adj1" fmla="val 2768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A12131C6-9234-643A-B16F-953D59F1D556}"/>
              </a:ext>
            </a:extLst>
          </p:cNvPr>
          <p:cNvSpPr txBox="1"/>
          <p:nvPr/>
        </p:nvSpPr>
        <p:spPr>
          <a:xfrm flipH="1">
            <a:off x="7638302" y="5171031"/>
            <a:ext cx="418031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Stochastic  gradient descend</a:t>
            </a:r>
          </a:p>
        </p:txBody>
      </p:sp>
      <p:pic>
        <p:nvPicPr>
          <p:cNvPr id="13" name="Elemento grafico 12">
            <a:extLst>
              <a:ext uri="{FF2B5EF4-FFF2-40B4-BE49-F238E27FC236}">
                <a16:creationId xmlns:a16="http://schemas.microsoft.com/office/drawing/2014/main" id="{4B9E17D6-3A23-00C4-113E-54F2EAE9E7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7205" y="2227092"/>
            <a:ext cx="3414508" cy="1744368"/>
          </a:xfrm>
          <a:prstGeom prst="rect">
            <a:avLst/>
          </a:prstGeom>
        </p:spPr>
      </p:pic>
      <p:graphicFrame>
        <p:nvGraphicFramePr>
          <p:cNvPr id="14" name="Oggetto 7">
            <a:extLst>
              <a:ext uri="{FF2B5EF4-FFF2-40B4-BE49-F238E27FC236}">
                <a16:creationId xmlns:a16="http://schemas.microsoft.com/office/drawing/2014/main" id="{B819F561-1DAA-AE1D-DBFA-54BDCD643B9E}"/>
              </a:ext>
            </a:extLst>
          </p:cNvPr>
          <p:cNvGraphicFramePr>
            <a:graphicFrameLocks noChangeAspect="1"/>
          </p:cNvGraphicFramePr>
          <p:nvPr>
            <p:extLst>
              <p:ext uri="{D42A27DB-BD31-4B8C-83A1-F6EECF244321}">
                <p14:modId xmlns:p14="http://schemas.microsoft.com/office/powerpoint/2010/main" val="2972733342"/>
              </p:ext>
            </p:extLst>
          </p:nvPr>
        </p:nvGraphicFramePr>
        <p:xfrm>
          <a:off x="9875806" y="4060232"/>
          <a:ext cx="877126" cy="774290"/>
        </p:xfrm>
        <a:graphic>
          <a:graphicData uri="http://schemas.openxmlformats.org/presentationml/2006/ole">
            <mc:AlternateContent xmlns:mc="http://schemas.openxmlformats.org/markup-compatibility/2006">
              <mc:Choice xmlns:v="urn:schemas-microsoft-com:vml" Requires="v">
                <p:oleObj spid="_x0000_s14381" name="Equation" r:id="rId7" imgW="444240" imgH="393480" progId="Equation.DSMT4">
                  <p:embed/>
                </p:oleObj>
              </mc:Choice>
              <mc:Fallback>
                <p:oleObj name="Equation" r:id="rId7" imgW="444240" imgH="393480" progId="Equation.DSMT4">
                  <p:embed/>
                  <p:pic>
                    <p:nvPicPr>
                      <p:cNvPr id="5" name="Oggetto 7">
                        <a:extLst>
                          <a:ext uri="{FF2B5EF4-FFF2-40B4-BE49-F238E27FC236}">
                            <a16:creationId xmlns:a16="http://schemas.microsoft.com/office/drawing/2014/main" id="{AFD9D2AD-950A-DB8A-9E8E-8841D4D8A372}"/>
                          </a:ext>
                        </a:extLst>
                      </p:cNvPr>
                      <p:cNvPicPr/>
                      <p:nvPr/>
                    </p:nvPicPr>
                    <p:blipFill>
                      <a:blip r:embed="rId8"/>
                      <a:stretch>
                        <a:fillRect/>
                      </a:stretch>
                    </p:blipFill>
                    <p:spPr>
                      <a:xfrm>
                        <a:off x="9875806" y="4060232"/>
                        <a:ext cx="877126" cy="774290"/>
                      </a:xfrm>
                      <a:prstGeom prst="rect">
                        <a:avLst/>
                      </a:prstGeom>
                    </p:spPr>
                  </p:pic>
                </p:oleObj>
              </mc:Fallback>
            </mc:AlternateContent>
          </a:graphicData>
        </a:graphic>
      </p:graphicFrame>
      <p:graphicFrame>
        <p:nvGraphicFramePr>
          <p:cNvPr id="15" name="Oggetto 7">
            <a:extLst>
              <a:ext uri="{FF2B5EF4-FFF2-40B4-BE49-F238E27FC236}">
                <a16:creationId xmlns:a16="http://schemas.microsoft.com/office/drawing/2014/main" id="{482DE7C6-0D5F-2BAB-19FD-34E16CDC8FEF}"/>
              </a:ext>
            </a:extLst>
          </p:cNvPr>
          <p:cNvGraphicFramePr>
            <a:graphicFrameLocks noChangeAspect="1"/>
          </p:cNvGraphicFramePr>
          <p:nvPr>
            <p:extLst>
              <p:ext uri="{D42A27DB-BD31-4B8C-83A1-F6EECF244321}">
                <p14:modId xmlns:p14="http://schemas.microsoft.com/office/powerpoint/2010/main" val="3515019953"/>
              </p:ext>
            </p:extLst>
          </p:nvPr>
        </p:nvGraphicFramePr>
        <p:xfrm>
          <a:off x="10660063" y="2571750"/>
          <a:ext cx="501650" cy="774700"/>
        </p:xfrm>
        <a:graphic>
          <a:graphicData uri="http://schemas.openxmlformats.org/presentationml/2006/ole">
            <mc:AlternateContent xmlns:mc="http://schemas.openxmlformats.org/markup-compatibility/2006">
              <mc:Choice xmlns:v="urn:schemas-microsoft-com:vml" Requires="v">
                <p:oleObj spid="_x0000_s14382" name="Equation" r:id="rId9" imgW="253800" imgH="393480" progId="Equation.DSMT4">
                  <p:embed/>
                </p:oleObj>
              </mc:Choice>
              <mc:Fallback>
                <p:oleObj name="Equation" r:id="rId9" imgW="253800" imgH="393480" progId="Equation.DSMT4">
                  <p:embed/>
                  <p:pic>
                    <p:nvPicPr>
                      <p:cNvPr id="14" name="Oggetto 7">
                        <a:extLst>
                          <a:ext uri="{FF2B5EF4-FFF2-40B4-BE49-F238E27FC236}">
                            <a16:creationId xmlns:a16="http://schemas.microsoft.com/office/drawing/2014/main" id="{B819F561-1DAA-AE1D-DBFA-54BDCD643B9E}"/>
                          </a:ext>
                        </a:extLst>
                      </p:cNvPr>
                      <p:cNvPicPr/>
                      <p:nvPr/>
                    </p:nvPicPr>
                    <p:blipFill>
                      <a:blip r:embed="rId10"/>
                      <a:stretch>
                        <a:fillRect/>
                      </a:stretch>
                    </p:blipFill>
                    <p:spPr>
                      <a:xfrm>
                        <a:off x="10660063" y="2571750"/>
                        <a:ext cx="501650" cy="774700"/>
                      </a:xfrm>
                      <a:prstGeom prst="rect">
                        <a:avLst/>
                      </a:prstGeom>
                    </p:spPr>
                  </p:pic>
                </p:oleObj>
              </mc:Fallback>
            </mc:AlternateContent>
          </a:graphicData>
        </a:graphic>
      </p:graphicFrame>
      <p:sp>
        <p:nvSpPr>
          <p:cNvPr id="16" name="Figura a mano libera: forma 15">
            <a:extLst>
              <a:ext uri="{FF2B5EF4-FFF2-40B4-BE49-F238E27FC236}">
                <a16:creationId xmlns:a16="http://schemas.microsoft.com/office/drawing/2014/main" id="{D4FB604E-DD1F-324E-7FCE-37135E79E477}"/>
              </a:ext>
            </a:extLst>
          </p:cNvPr>
          <p:cNvSpPr/>
          <p:nvPr/>
        </p:nvSpPr>
        <p:spPr>
          <a:xfrm>
            <a:off x="10227733" y="2895600"/>
            <a:ext cx="423334" cy="508000"/>
          </a:xfrm>
          <a:custGeom>
            <a:avLst/>
            <a:gdLst>
              <a:gd name="connsiteX0" fmla="*/ 423334 w 423334"/>
              <a:gd name="connsiteY0" fmla="*/ 0 h 508000"/>
              <a:gd name="connsiteX1" fmla="*/ 245534 w 423334"/>
              <a:gd name="connsiteY1" fmla="*/ 50800 h 508000"/>
              <a:gd name="connsiteX2" fmla="*/ 118534 w 423334"/>
              <a:gd name="connsiteY2" fmla="*/ 194733 h 508000"/>
              <a:gd name="connsiteX3" fmla="*/ 0 w 423334"/>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423334" h="508000">
                <a:moveTo>
                  <a:pt x="423334" y="0"/>
                </a:moveTo>
                <a:cubicBezTo>
                  <a:pt x="359834" y="9172"/>
                  <a:pt x="296334" y="18345"/>
                  <a:pt x="245534" y="50800"/>
                </a:cubicBezTo>
                <a:cubicBezTo>
                  <a:pt x="194734" y="83256"/>
                  <a:pt x="159456" y="118533"/>
                  <a:pt x="118534" y="194733"/>
                </a:cubicBezTo>
                <a:cubicBezTo>
                  <a:pt x="77612" y="270933"/>
                  <a:pt x="38806" y="389466"/>
                  <a:pt x="0" y="508000"/>
                </a:cubicBezTo>
              </a:path>
            </a:pathLst>
          </a:custGeom>
          <a:noFill/>
          <a:ln w="22225">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gura a mano libera: forma 16">
            <a:extLst>
              <a:ext uri="{FF2B5EF4-FFF2-40B4-BE49-F238E27FC236}">
                <a16:creationId xmlns:a16="http://schemas.microsoft.com/office/drawing/2014/main" id="{5344302F-CC0C-70A0-B440-B02FBD7361E7}"/>
              </a:ext>
            </a:extLst>
          </p:cNvPr>
          <p:cNvSpPr/>
          <p:nvPr/>
        </p:nvSpPr>
        <p:spPr>
          <a:xfrm flipV="1">
            <a:off x="9728461" y="3699933"/>
            <a:ext cx="169071" cy="666654"/>
          </a:xfrm>
          <a:custGeom>
            <a:avLst/>
            <a:gdLst>
              <a:gd name="connsiteX0" fmla="*/ 423334 w 423334"/>
              <a:gd name="connsiteY0" fmla="*/ 0 h 508000"/>
              <a:gd name="connsiteX1" fmla="*/ 245534 w 423334"/>
              <a:gd name="connsiteY1" fmla="*/ 50800 h 508000"/>
              <a:gd name="connsiteX2" fmla="*/ 118534 w 423334"/>
              <a:gd name="connsiteY2" fmla="*/ 194733 h 508000"/>
              <a:gd name="connsiteX3" fmla="*/ 0 w 423334"/>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423334" h="508000">
                <a:moveTo>
                  <a:pt x="423334" y="0"/>
                </a:moveTo>
                <a:cubicBezTo>
                  <a:pt x="359834" y="9172"/>
                  <a:pt x="296334" y="18345"/>
                  <a:pt x="245534" y="50800"/>
                </a:cubicBezTo>
                <a:cubicBezTo>
                  <a:pt x="194734" y="83256"/>
                  <a:pt x="159456" y="118533"/>
                  <a:pt x="118534" y="194733"/>
                </a:cubicBezTo>
                <a:cubicBezTo>
                  <a:pt x="77612" y="270933"/>
                  <a:pt x="38806" y="389466"/>
                  <a:pt x="0" y="508000"/>
                </a:cubicBezTo>
              </a:path>
            </a:pathLst>
          </a:custGeom>
          <a:noFill/>
          <a:ln w="222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81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7340A-517D-6DE0-3644-E7636D8A4FB7}"/>
              </a:ext>
            </a:extLst>
          </p:cNvPr>
          <p:cNvSpPr>
            <a:spLocks noGrp="1"/>
          </p:cNvSpPr>
          <p:nvPr>
            <p:ph type="title"/>
          </p:nvPr>
        </p:nvSpPr>
        <p:spPr/>
        <p:txBody>
          <a:bodyPr/>
          <a:lstStyle/>
          <a:p>
            <a:r>
              <a:rPr lang="en-US" dirty="0"/>
              <a:t>Mention to the backpropagation algorithm</a:t>
            </a:r>
          </a:p>
        </p:txBody>
      </p:sp>
      <p:sp>
        <p:nvSpPr>
          <p:cNvPr id="3" name="Segnaposto piè di pagina 2">
            <a:extLst>
              <a:ext uri="{FF2B5EF4-FFF2-40B4-BE49-F238E27FC236}">
                <a16:creationId xmlns:a16="http://schemas.microsoft.com/office/drawing/2014/main" id="{9438D888-EE3B-326B-2FD3-E14FB2831BA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74D2F73-C113-8983-E1BC-DA5F4B6916DF}"/>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Elemento grafico 4">
            <a:extLst>
              <a:ext uri="{FF2B5EF4-FFF2-40B4-BE49-F238E27FC236}">
                <a16:creationId xmlns:a16="http://schemas.microsoft.com/office/drawing/2014/main" id="{56554A6C-62AF-7183-126F-B0B536E332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532" y="1061225"/>
            <a:ext cx="5124192" cy="3353100"/>
          </a:xfrm>
          <a:prstGeom prst="rect">
            <a:avLst/>
          </a:prstGeom>
        </p:spPr>
      </p:pic>
      <p:graphicFrame>
        <p:nvGraphicFramePr>
          <p:cNvPr id="6" name="Oggetto 7">
            <a:extLst>
              <a:ext uri="{FF2B5EF4-FFF2-40B4-BE49-F238E27FC236}">
                <a16:creationId xmlns:a16="http://schemas.microsoft.com/office/drawing/2014/main" id="{10D69671-421D-285A-A5BE-8395246E78C6}"/>
              </a:ext>
            </a:extLst>
          </p:cNvPr>
          <p:cNvGraphicFramePr>
            <a:graphicFrameLocks noChangeAspect="1"/>
          </p:cNvGraphicFramePr>
          <p:nvPr>
            <p:extLst>
              <p:ext uri="{D42A27DB-BD31-4B8C-83A1-F6EECF244321}">
                <p14:modId xmlns:p14="http://schemas.microsoft.com/office/powerpoint/2010/main" val="3464288641"/>
              </p:ext>
            </p:extLst>
          </p:nvPr>
        </p:nvGraphicFramePr>
        <p:xfrm>
          <a:off x="6621277" y="1139529"/>
          <a:ext cx="2924801" cy="1015662"/>
        </p:xfrm>
        <a:graphic>
          <a:graphicData uri="http://schemas.openxmlformats.org/presentationml/2006/ole">
            <mc:AlternateContent xmlns:mc="http://schemas.openxmlformats.org/markup-compatibility/2006">
              <mc:Choice xmlns:v="urn:schemas-microsoft-com:vml" Requires="v">
                <p:oleObj spid="_x0000_s15372" name="Equation" r:id="rId5" imgW="1130040" imgH="393480" progId="Equation.DSMT4">
                  <p:embed/>
                </p:oleObj>
              </mc:Choice>
              <mc:Fallback>
                <p:oleObj name="Equation" r:id="rId5" imgW="1130040" imgH="393480" progId="Equation.DSMT4">
                  <p:embed/>
                  <p:pic>
                    <p:nvPicPr>
                      <p:cNvPr id="5" name="Oggetto 7">
                        <a:extLst>
                          <a:ext uri="{FF2B5EF4-FFF2-40B4-BE49-F238E27FC236}">
                            <a16:creationId xmlns:a16="http://schemas.microsoft.com/office/drawing/2014/main" id="{AFD9D2AD-950A-DB8A-9E8E-8841D4D8A372}"/>
                          </a:ext>
                        </a:extLst>
                      </p:cNvPr>
                      <p:cNvPicPr/>
                      <p:nvPr/>
                    </p:nvPicPr>
                    <p:blipFill>
                      <a:blip r:embed="rId6"/>
                      <a:stretch>
                        <a:fillRect/>
                      </a:stretch>
                    </p:blipFill>
                    <p:spPr>
                      <a:xfrm>
                        <a:off x="6621277" y="1139529"/>
                        <a:ext cx="2924801" cy="1015662"/>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C475EE56-12CC-9519-BF2D-C2721104E5A7}"/>
              </a:ext>
            </a:extLst>
          </p:cNvPr>
          <p:cNvSpPr txBox="1"/>
          <p:nvPr/>
        </p:nvSpPr>
        <p:spPr>
          <a:xfrm>
            <a:off x="6190992" y="2200246"/>
            <a:ext cx="563270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complex ANN, calculation of the partial derivative of C with respect to every weights can </a:t>
            </a:r>
            <a:r>
              <a:rPr lang="en-US" sz="2400" dirty="0" err="1">
                <a:latin typeface="Arial" panose="020B0604020202020204" pitchFamily="34" charset="0"/>
                <a:cs typeface="Arial" panose="020B0604020202020204" pitchFamily="34" charset="0"/>
              </a:rPr>
              <a:t>bea</a:t>
            </a:r>
            <a:r>
              <a:rPr lang="en-US" sz="2400" dirty="0">
                <a:latin typeface="Arial" panose="020B0604020202020204" pitchFamily="34" charset="0"/>
                <a:cs typeface="Arial" panose="020B0604020202020204" pitchFamily="34" charset="0"/>
              </a:rPr>
              <a:t> computationally hard task</a:t>
            </a:r>
          </a:p>
        </p:txBody>
      </p:sp>
      <p:sp>
        <p:nvSpPr>
          <p:cNvPr id="8" name="CasellaDiTesto 7">
            <a:extLst>
              <a:ext uri="{FF2B5EF4-FFF2-40B4-BE49-F238E27FC236}">
                <a16:creationId xmlns:a16="http://schemas.microsoft.com/office/drawing/2014/main" id="{F7618C74-6AD4-5788-C57F-41A76E0B667F}"/>
              </a:ext>
            </a:extLst>
          </p:cNvPr>
          <p:cNvSpPr txBox="1"/>
          <p:nvPr/>
        </p:nvSpPr>
        <p:spPr>
          <a:xfrm>
            <a:off x="4851400" y="3803609"/>
            <a:ext cx="72390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1986*, an efficient algorithm called back-propagation that  determines all partial derivatives proceeding from the output back to the input was proposed and it is now the most popular method. </a:t>
            </a:r>
          </a:p>
        </p:txBody>
      </p:sp>
      <p:sp>
        <p:nvSpPr>
          <p:cNvPr id="9" name="CasellaDiTesto 8">
            <a:extLst>
              <a:ext uri="{FF2B5EF4-FFF2-40B4-BE49-F238E27FC236}">
                <a16:creationId xmlns:a16="http://schemas.microsoft.com/office/drawing/2014/main" id="{6B9C1A8D-9300-6B22-D525-B561BDB64F69}"/>
              </a:ext>
            </a:extLst>
          </p:cNvPr>
          <p:cNvSpPr txBox="1"/>
          <p:nvPr/>
        </p:nvSpPr>
        <p:spPr>
          <a:xfrm>
            <a:off x="702688" y="5483818"/>
            <a:ext cx="102108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*Learning representations by back-propagating errors, D. E. </a:t>
            </a:r>
            <a:r>
              <a:rPr lang="en-US" dirty="0" err="1">
                <a:latin typeface="Arial" panose="020B0604020202020204" pitchFamily="34" charset="0"/>
                <a:cs typeface="Arial" panose="020B0604020202020204" pitchFamily="34" charset="0"/>
              </a:rPr>
              <a:t>Rumelhart</a:t>
            </a:r>
            <a:r>
              <a:rPr lang="en-US" dirty="0">
                <a:latin typeface="Arial" panose="020B0604020202020204" pitchFamily="34" charset="0"/>
                <a:cs typeface="Arial" panose="020B0604020202020204" pitchFamily="34" charset="0"/>
              </a:rPr>
              <a:t>, G. E. Hinton, and R. J. Williams, Nature, 323: 6088, pages 533–536, 1986),</a:t>
            </a:r>
          </a:p>
          <a:p>
            <a:endParaRPr lang="en-US" dirty="0">
              <a:latin typeface="Arial" panose="020B0604020202020204" pitchFamily="34" charset="0"/>
              <a:cs typeface="Arial" panose="020B0604020202020204" pitchFamily="34" charset="0"/>
            </a:endParaRPr>
          </a:p>
        </p:txBody>
      </p:sp>
      <p:sp>
        <p:nvSpPr>
          <p:cNvPr id="10" name="Figura a mano libera: forma 9">
            <a:extLst>
              <a:ext uri="{FF2B5EF4-FFF2-40B4-BE49-F238E27FC236}">
                <a16:creationId xmlns:a16="http://schemas.microsoft.com/office/drawing/2014/main" id="{D0155815-9EFF-2AE1-16C2-254EB3D46362}"/>
              </a:ext>
            </a:extLst>
          </p:cNvPr>
          <p:cNvSpPr/>
          <p:nvPr/>
        </p:nvSpPr>
        <p:spPr>
          <a:xfrm>
            <a:off x="3378200" y="3051883"/>
            <a:ext cx="2484724" cy="1291517"/>
          </a:xfrm>
          <a:custGeom>
            <a:avLst/>
            <a:gdLst>
              <a:gd name="connsiteX0" fmla="*/ 2425700 w 2484724"/>
              <a:gd name="connsiteY0" fmla="*/ 34217 h 1291517"/>
              <a:gd name="connsiteX1" fmla="*/ 2476500 w 2484724"/>
              <a:gd name="connsiteY1" fmla="*/ 34217 h 1291517"/>
              <a:gd name="connsiteX2" fmla="*/ 2273300 w 2484724"/>
              <a:gd name="connsiteY2" fmla="*/ 389817 h 1291517"/>
              <a:gd name="connsiteX3" fmla="*/ 1409700 w 2484724"/>
              <a:gd name="connsiteY3" fmla="*/ 745417 h 1291517"/>
              <a:gd name="connsiteX4" fmla="*/ 0 w 2484724"/>
              <a:gd name="connsiteY4" fmla="*/ 1291517 h 129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724" h="1291517">
                <a:moveTo>
                  <a:pt x="2425700" y="34217"/>
                </a:moveTo>
                <a:cubicBezTo>
                  <a:pt x="2463800" y="4583"/>
                  <a:pt x="2501900" y="-25050"/>
                  <a:pt x="2476500" y="34217"/>
                </a:cubicBezTo>
                <a:cubicBezTo>
                  <a:pt x="2451100" y="93484"/>
                  <a:pt x="2451100" y="271284"/>
                  <a:pt x="2273300" y="389817"/>
                </a:cubicBezTo>
                <a:cubicBezTo>
                  <a:pt x="2095500" y="508350"/>
                  <a:pt x="1409700" y="745417"/>
                  <a:pt x="1409700" y="745417"/>
                </a:cubicBezTo>
                <a:lnTo>
                  <a:pt x="0" y="1291517"/>
                </a:ln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0256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sz="20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Widescreen</PresentationFormat>
  <Paragraphs>141</Paragraphs>
  <Slides>13</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18" baseType="lpstr">
      <vt:lpstr>Arial</vt:lpstr>
      <vt:lpstr>Calibri</vt:lpstr>
      <vt:lpstr>Symbol</vt:lpstr>
      <vt:lpstr>Tema di Office</vt:lpstr>
      <vt:lpstr>Equation</vt:lpstr>
      <vt:lpstr>Artificial Neural Networks</vt:lpstr>
      <vt:lpstr>From the perceptron to the Neuron</vt:lpstr>
      <vt:lpstr>Common activation functions</vt:lpstr>
      <vt:lpstr>Multi layer neural networks</vt:lpstr>
      <vt:lpstr>Deep Learning </vt:lpstr>
      <vt:lpstr>Multi-Layer ANN: naming conventions</vt:lpstr>
      <vt:lpstr>Weight determination: cost (loss) function</vt:lpstr>
      <vt:lpstr>Training algorithm</vt:lpstr>
      <vt:lpstr>Mention to the backpropagation algorithm</vt:lpstr>
      <vt:lpstr>Excercise: an ANN for the classification of the "IRIS" database</vt:lpstr>
      <vt:lpstr>Multiclass classification ANN</vt:lpstr>
      <vt:lpstr>Tensorflow and Keras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590</cp:revision>
  <dcterms:created xsi:type="dcterms:W3CDTF">2015-02-03T16:10:37Z</dcterms:created>
  <dcterms:modified xsi:type="dcterms:W3CDTF">2022-05-18T14:20:51Z</dcterms:modified>
</cp:coreProperties>
</file>