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60" r:id="rId5"/>
    <p:sldId id="261" r:id="rId6"/>
    <p:sldId id="259" r:id="rId7"/>
    <p:sldId id="262" r:id="rId8"/>
    <p:sldId id="263" r:id="rId9"/>
    <p:sldId id="264" r:id="rId10"/>
    <p:sldId id="265" r:id="rId11"/>
    <p:sldId id="266" r:id="rId12"/>
    <p:sldId id="267" r:id="rId1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EABCC0"/>
    <a:srgbClr val="E1B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3878" autoAdjust="0"/>
  </p:normalViewPr>
  <p:slideViewPr>
    <p:cSldViewPr snapToGrid="0">
      <p:cViewPr>
        <p:scale>
          <a:sx n="50" d="100"/>
          <a:sy n="50" d="100"/>
        </p:scale>
        <p:origin x="388" y="1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0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3D85C-6748-42AF-AD0D-D9EEFB7FEE3A}" type="datetimeFigureOut">
              <a:rPr lang="en-US" smtClean="0"/>
              <a:t>5/8/2022</a:t>
            </a:fld>
            <a:endParaRPr lang="en-US"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6E245-BE16-4A03-B1F5-DF75CC6A9830}" type="slidenum">
              <a:rPr lang="en-US" smtClean="0"/>
              <a:t>‹N›</a:t>
            </a:fld>
            <a:endParaRPr lang="en-US" dirty="0"/>
          </a:p>
        </p:txBody>
      </p:sp>
    </p:spTree>
    <p:extLst>
      <p:ext uri="{BB962C8B-B14F-4D97-AF65-F5344CB8AC3E}">
        <p14:creationId xmlns:p14="http://schemas.microsoft.com/office/powerpoint/2010/main" val="184452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sz="3600"/>
            </a:lvl1p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contenuto 2"/>
          <p:cNvSpPr>
            <a:spLocks noGrp="1"/>
          </p:cNvSpPr>
          <p:nvPr>
            <p:ph idx="1"/>
          </p:nvPr>
        </p:nvSpPr>
        <p:spPr/>
        <p:txBody>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10"/>
          </p:nvPr>
        </p:nvSpPr>
        <p:spPr/>
        <p:txBody>
          <a:bodyPr/>
          <a:lstStyle/>
          <a:p>
            <a:fld id="{C1D8446B-54F3-48F6-9B1F-FB020EFA5009}" type="datetime1">
              <a:rPr lang="en-US" smtClean="0"/>
              <a:t>5/8/2022</a:t>
            </a:fld>
            <a:endParaRPr lang="en-US" dirty="0"/>
          </a:p>
        </p:txBody>
      </p:sp>
      <p:sp>
        <p:nvSpPr>
          <p:cNvPr id="5" name="Segnaposto piè di pagina 4"/>
          <p:cNvSpPr>
            <a:spLocks noGrp="1"/>
          </p:cNvSpPr>
          <p:nvPr>
            <p:ph type="ftr" sz="quarter" idx="11"/>
          </p:nvPr>
        </p:nvSpPr>
        <p:spPr/>
        <p:txBody>
          <a:bodyPr/>
          <a:lstStyle/>
          <a:p>
            <a:r>
              <a:rPr lang="en-US" dirty="0"/>
              <a:t>P. Bruschi – Sensor Systems</a:t>
            </a:r>
          </a:p>
        </p:txBody>
      </p:sp>
      <p:sp>
        <p:nvSpPr>
          <p:cNvPr id="6" name="Segnaposto numero diapositiva 5"/>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303231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662FCC07-B889-4C84-BE01-5296D1E5D696}" type="datetime1">
              <a:rPr lang="en-US" smtClean="0"/>
              <a:t>5/8/2022</a:t>
            </a:fld>
            <a:endParaRPr lang="en-US" dirty="0"/>
          </a:p>
        </p:txBody>
      </p:sp>
      <p:sp>
        <p:nvSpPr>
          <p:cNvPr id="4" name="Segnaposto piè di pagina 3"/>
          <p:cNvSpPr>
            <a:spLocks noGrp="1"/>
          </p:cNvSpPr>
          <p:nvPr>
            <p:ph type="ftr" sz="quarter" idx="11"/>
          </p:nvPr>
        </p:nvSpPr>
        <p:spPr/>
        <p:txBody>
          <a:bodyPr/>
          <a:lstStyle/>
          <a:p>
            <a:r>
              <a:rPr lang="en-US" dirty="0"/>
              <a:t>P. Bruschi – Sensor Systems</a:t>
            </a:r>
          </a:p>
        </p:txBody>
      </p:sp>
      <p:sp>
        <p:nvSpPr>
          <p:cNvPr id="5" name="Segnaposto numero diapositiva 4"/>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958541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662397"/>
          </a:xfrm>
          <a:prstGeom prst="rect">
            <a:avLst/>
          </a:prstGeom>
        </p:spPr>
        <p:txBody>
          <a:bodyPr vert="horz" lIns="91440" tIns="45720" rIns="91440" bIns="45720" rtlCol="0" anchor="ctr">
            <a:normAutofit/>
          </a:body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testo 2"/>
          <p:cNvSpPr>
            <a:spLocks noGrp="1"/>
          </p:cNvSpPr>
          <p:nvPr>
            <p:ph type="body" idx="1"/>
          </p:nvPr>
        </p:nvSpPr>
        <p:spPr>
          <a:xfrm>
            <a:off x="838200" y="1244338"/>
            <a:ext cx="10515600" cy="4932625"/>
          </a:xfrm>
          <a:prstGeom prst="rect">
            <a:avLst/>
          </a:prstGeom>
        </p:spPr>
        <p:txBody>
          <a:bodyPr vert="horz" lIns="91440" tIns="45720" rIns="91440" bIns="45720" rtlCol="0">
            <a:normAutofit/>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73488-E1F7-4B84-8286-16CD033868DD}" type="datetime1">
              <a:rPr lang="en-US" smtClean="0"/>
              <a:t>5/8/2022</a:t>
            </a:fld>
            <a:endParaRPr lang="en-US" dirty="0"/>
          </a:p>
        </p:txBody>
      </p:sp>
      <p:sp>
        <p:nvSpPr>
          <p:cNvPr id="5" name="Segnaposto piè di pagina 4"/>
          <p:cNvSpPr>
            <a:spLocks noGrp="1"/>
          </p:cNvSpPr>
          <p:nvPr>
            <p:ph type="ftr" sz="quarter" idx="3"/>
          </p:nvPr>
        </p:nvSpPr>
        <p:spPr>
          <a:xfrm>
            <a:off x="4038600" y="6356350"/>
            <a:ext cx="5689862" cy="365125"/>
          </a:xfrm>
          <a:prstGeom prst="rect">
            <a:avLst/>
          </a:prstGeom>
        </p:spPr>
        <p:txBody>
          <a:bodyPr vert="horz" lIns="91440" tIns="45720" rIns="91440" bIns="45720" rtlCol="0" anchor="ctr"/>
          <a:lstStyle>
            <a:lvl1pPr algn="ctr">
              <a:defRPr sz="2000">
                <a:solidFill>
                  <a:schemeClr val="tx1"/>
                </a:solidFill>
                <a:latin typeface="Arial" panose="020B0604020202020204" pitchFamily="34" charset="0"/>
                <a:cs typeface="Arial" panose="020B0604020202020204" pitchFamily="34" charset="0"/>
              </a:defRPr>
            </a:lvl1pPr>
          </a:lstStyle>
          <a:p>
            <a:r>
              <a:rPr lang="en-US" dirty="0"/>
              <a:t>P. Bruschi – Sensor Systems</a:t>
            </a:r>
          </a:p>
        </p:txBody>
      </p:sp>
      <p:sp>
        <p:nvSpPr>
          <p:cNvPr id="6" name="Segnaposto numero diapositiva 5"/>
          <p:cNvSpPr>
            <a:spLocks noGrp="1"/>
          </p:cNvSpPr>
          <p:nvPr>
            <p:ph type="sldNum" sz="quarter" idx="4"/>
          </p:nvPr>
        </p:nvSpPr>
        <p:spPr>
          <a:xfrm>
            <a:off x="10473178" y="6356350"/>
            <a:ext cx="88062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55017-B6DE-4C35-A63B-40EADAC97849}" type="slidenum">
              <a:rPr lang="en-US" smtClean="0"/>
              <a:t>‹N›</a:t>
            </a:fld>
            <a:endParaRPr lang="en-US" dirty="0"/>
          </a:p>
        </p:txBody>
      </p:sp>
      <p:cxnSp>
        <p:nvCxnSpPr>
          <p:cNvPr id="8" name="Connettore 1 7"/>
          <p:cNvCxnSpPr/>
          <p:nvPr userDrawn="1"/>
        </p:nvCxnSpPr>
        <p:spPr>
          <a:xfrm>
            <a:off x="838200" y="6268825"/>
            <a:ext cx="105156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2083"/>
      </p:ext>
    </p:extLst>
  </p:cSld>
  <p:clrMap bg1="lt1" tx1="dk1" bg2="lt2" tx2="dk2" accent1="accent1" accent2="accent2" accent3="accent3" accent4="accent4" accent5="accent5" accent6="accent6" hlink="hlink" folHlink="folHlink"/>
  <p:sldLayoutIdLst>
    <p:sldLayoutId id="2147483650" r:id="rId1"/>
    <p:sldLayoutId id="2147483654" r:id="rId2"/>
  </p:sldLayoutIdLst>
  <p:hf hdr="0" dt="0"/>
  <p:txStyles>
    <p:title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izedinfra">
            <a:extLst>
              <a:ext uri="{FF2B5EF4-FFF2-40B4-BE49-F238E27FC236}">
                <a16:creationId xmlns:a16="http://schemas.microsoft.com/office/drawing/2014/main" id="{DE640EB1-4573-C008-4F8D-AD77014A9C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28" y="1455045"/>
            <a:ext cx="9925050"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81887623-81F2-402D-872C-A91F53F1BE65}"/>
              </a:ext>
            </a:extLst>
          </p:cNvPr>
          <p:cNvSpPr>
            <a:spLocks noGrp="1"/>
          </p:cNvSpPr>
          <p:nvPr>
            <p:ph type="title"/>
          </p:nvPr>
        </p:nvSpPr>
        <p:spPr>
          <a:xfrm>
            <a:off x="838199" y="245855"/>
            <a:ext cx="10515600" cy="662397"/>
          </a:xfrm>
        </p:spPr>
        <p:txBody>
          <a:bodyPr/>
          <a:lstStyle/>
          <a:p>
            <a:r>
              <a:rPr lang="en-US" dirty="0"/>
              <a:t>Optical Image Sensors</a:t>
            </a:r>
          </a:p>
        </p:txBody>
      </p:sp>
      <p:sp>
        <p:nvSpPr>
          <p:cNvPr id="4" name="Segnaposto piè di pagina 3">
            <a:extLst>
              <a:ext uri="{FF2B5EF4-FFF2-40B4-BE49-F238E27FC236}">
                <a16:creationId xmlns:a16="http://schemas.microsoft.com/office/drawing/2014/main" id="{FD2C9FBD-6047-403E-99DE-86E4C7652A15}"/>
              </a:ext>
            </a:extLst>
          </p:cNvPr>
          <p:cNvSpPr>
            <a:spLocks noGrp="1"/>
          </p:cNvSpPr>
          <p:nvPr>
            <p:ph type="ftr" sz="quarter" idx="11"/>
          </p:nvPr>
        </p:nvSpPr>
        <p:spPr/>
        <p:txBody>
          <a:bodyPr/>
          <a:lstStyle/>
          <a:p>
            <a:r>
              <a:rPr lang="en-US"/>
              <a:t>P. Bruschi – Sensor Systems</a:t>
            </a:r>
            <a:endParaRPr lang="en-US" dirty="0"/>
          </a:p>
        </p:txBody>
      </p:sp>
      <p:sp>
        <p:nvSpPr>
          <p:cNvPr id="5" name="Segnaposto numero diapositiva 4">
            <a:extLst>
              <a:ext uri="{FF2B5EF4-FFF2-40B4-BE49-F238E27FC236}">
                <a16:creationId xmlns:a16="http://schemas.microsoft.com/office/drawing/2014/main" id="{3F3DB54D-DBF7-418A-A849-064FF1E0D5C3}"/>
              </a:ext>
            </a:extLst>
          </p:cNvPr>
          <p:cNvSpPr>
            <a:spLocks noGrp="1"/>
          </p:cNvSpPr>
          <p:nvPr>
            <p:ph type="sldNum" sz="quarter" idx="12"/>
          </p:nvPr>
        </p:nvSpPr>
        <p:spPr/>
        <p:txBody>
          <a:bodyPr/>
          <a:lstStyle/>
          <a:p>
            <a:fld id="{02055017-B6DE-4C35-A63B-40EADAC97849}" type="slidenum">
              <a:rPr lang="en-US" smtClean="0"/>
              <a:t>1</a:t>
            </a:fld>
            <a:endParaRPr lang="en-US" dirty="0"/>
          </a:p>
        </p:txBody>
      </p:sp>
      <p:sp>
        <p:nvSpPr>
          <p:cNvPr id="3" name="CasellaDiTesto 2">
            <a:extLst>
              <a:ext uri="{FF2B5EF4-FFF2-40B4-BE49-F238E27FC236}">
                <a16:creationId xmlns:a16="http://schemas.microsoft.com/office/drawing/2014/main" id="{07B1321D-914D-7855-4AF0-052FB0F4448C}"/>
              </a:ext>
            </a:extLst>
          </p:cNvPr>
          <p:cNvSpPr txBox="1"/>
          <p:nvPr/>
        </p:nvSpPr>
        <p:spPr>
          <a:xfrm>
            <a:off x="838199" y="1103244"/>
            <a:ext cx="7441097"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Classification of ranges on the basis of wavelength:</a:t>
            </a:r>
          </a:p>
        </p:txBody>
      </p:sp>
      <p:sp>
        <p:nvSpPr>
          <p:cNvPr id="7" name="CasellaDiTesto 6">
            <a:extLst>
              <a:ext uri="{FF2B5EF4-FFF2-40B4-BE49-F238E27FC236}">
                <a16:creationId xmlns:a16="http://schemas.microsoft.com/office/drawing/2014/main" id="{5D502135-CFE3-8B6C-9EC2-6E96DDCD8DD7}"/>
              </a:ext>
            </a:extLst>
          </p:cNvPr>
          <p:cNvSpPr txBox="1"/>
          <p:nvPr/>
        </p:nvSpPr>
        <p:spPr>
          <a:xfrm>
            <a:off x="838199" y="3226540"/>
            <a:ext cx="4442791"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Infrared (</a:t>
            </a:r>
            <a:r>
              <a:rPr lang="en-US" sz="2400" dirty="0">
                <a:latin typeface="Symbol" panose="05050102010706020507" pitchFamily="18" charset="2"/>
                <a:cs typeface="Arial" panose="020B0604020202020204" pitchFamily="34" charset="0"/>
              </a:rPr>
              <a:t>l</a:t>
            </a:r>
            <a:r>
              <a:rPr lang="en-US" sz="2400" dirty="0">
                <a:latin typeface="Arial" panose="020B0604020202020204" pitchFamily="34" charset="0"/>
                <a:cs typeface="Arial" panose="020B0604020202020204" pitchFamily="34" charset="0"/>
              </a:rPr>
              <a:t>: 0.9-30 </a:t>
            </a:r>
            <a:r>
              <a:rPr lang="en-US" sz="2400" dirty="0">
                <a:latin typeface="Symbol" panose="05050102010706020507" pitchFamily="18" charset="2"/>
                <a:cs typeface="Arial" panose="020B0604020202020204" pitchFamily="34" charset="0"/>
              </a:rPr>
              <a:t>m</a:t>
            </a:r>
            <a:r>
              <a:rPr lang="en-US" sz="2400" dirty="0">
                <a:latin typeface="Arial" panose="020B0604020202020204" pitchFamily="34" charset="0"/>
                <a:cs typeface="Arial" panose="020B0604020202020204" pitchFamily="34" charset="0"/>
              </a:rPr>
              <a:t>m)</a:t>
            </a:r>
          </a:p>
        </p:txBody>
      </p:sp>
      <p:sp>
        <p:nvSpPr>
          <p:cNvPr id="8" name="CasellaDiTesto 7">
            <a:extLst>
              <a:ext uri="{FF2B5EF4-FFF2-40B4-BE49-F238E27FC236}">
                <a16:creationId xmlns:a16="http://schemas.microsoft.com/office/drawing/2014/main" id="{4F858D44-FBC9-F0CC-DE9F-AC4568AA340B}"/>
              </a:ext>
            </a:extLst>
          </p:cNvPr>
          <p:cNvSpPr txBox="1"/>
          <p:nvPr/>
        </p:nvSpPr>
        <p:spPr>
          <a:xfrm>
            <a:off x="4038600" y="3202900"/>
            <a:ext cx="7007086"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SWIR (Short-wavelength IR)</a:t>
            </a:r>
          </a:p>
          <a:p>
            <a:r>
              <a:rPr lang="en-US" sz="2400" dirty="0">
                <a:latin typeface="Arial" panose="020B0604020202020204" pitchFamily="34" charset="0"/>
                <a:cs typeface="Arial" panose="020B0604020202020204" pitchFamily="34" charset="0"/>
              </a:rPr>
              <a:t>MWIR (Medium-wavelength IR)</a:t>
            </a:r>
          </a:p>
          <a:p>
            <a:r>
              <a:rPr lang="en-US" sz="2400" dirty="0">
                <a:latin typeface="Arial" panose="020B0604020202020204" pitchFamily="34" charset="0"/>
                <a:cs typeface="Arial" panose="020B0604020202020204" pitchFamily="34" charset="0"/>
              </a:rPr>
              <a:t>LWIR (</a:t>
            </a:r>
            <a:r>
              <a:rPr lang="en-US" sz="2400" dirty="0" err="1">
                <a:latin typeface="Arial" panose="020B0604020202020204" pitchFamily="34" charset="0"/>
                <a:cs typeface="Arial" panose="020B0604020202020204" pitchFamily="34" charset="0"/>
              </a:rPr>
              <a:t>Lomg</a:t>
            </a:r>
            <a:r>
              <a:rPr lang="en-US" sz="2400" dirty="0">
                <a:latin typeface="Arial" panose="020B0604020202020204" pitchFamily="34" charset="0"/>
                <a:cs typeface="Arial" panose="020B0604020202020204" pitchFamily="34" charset="0"/>
              </a:rPr>
              <a:t>-wavelength IR)</a:t>
            </a:r>
          </a:p>
          <a:p>
            <a:endParaRPr lang="en-US" sz="2400" dirty="0">
              <a:latin typeface="Arial" panose="020B0604020202020204" pitchFamily="34" charset="0"/>
              <a:cs typeface="Arial" panose="020B0604020202020204" pitchFamily="34" charset="0"/>
            </a:endParaRPr>
          </a:p>
        </p:txBody>
      </p:sp>
      <p:sp>
        <p:nvSpPr>
          <p:cNvPr id="10" name="CasellaDiTesto 9">
            <a:extLst>
              <a:ext uri="{FF2B5EF4-FFF2-40B4-BE49-F238E27FC236}">
                <a16:creationId xmlns:a16="http://schemas.microsoft.com/office/drawing/2014/main" id="{655E84C7-8438-56DE-1B72-249456B09E74}"/>
              </a:ext>
            </a:extLst>
          </p:cNvPr>
          <p:cNvSpPr txBox="1"/>
          <p:nvPr/>
        </p:nvSpPr>
        <p:spPr>
          <a:xfrm>
            <a:off x="911086" y="4536371"/>
            <a:ext cx="4442791"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Visible (</a:t>
            </a:r>
            <a:r>
              <a:rPr lang="en-US" sz="2400" dirty="0">
                <a:latin typeface="Symbol" panose="05050102010706020507" pitchFamily="18" charset="2"/>
                <a:cs typeface="Arial" panose="020B0604020202020204" pitchFamily="34" charset="0"/>
              </a:rPr>
              <a:t>l</a:t>
            </a:r>
            <a:r>
              <a:rPr lang="en-US" sz="2400" dirty="0">
                <a:latin typeface="Arial" panose="020B0604020202020204" pitchFamily="34" charset="0"/>
                <a:cs typeface="Arial" panose="020B0604020202020204" pitchFamily="34" charset="0"/>
              </a:rPr>
              <a:t>: 0.4-0.76 </a:t>
            </a:r>
            <a:r>
              <a:rPr lang="en-US" sz="2400" dirty="0">
                <a:latin typeface="Symbol" panose="05050102010706020507" pitchFamily="18" charset="2"/>
                <a:cs typeface="Arial" panose="020B0604020202020204" pitchFamily="34" charset="0"/>
              </a:rPr>
              <a:t>m</a:t>
            </a:r>
            <a:r>
              <a:rPr lang="en-US" sz="2400" dirty="0">
                <a:latin typeface="Arial" panose="020B0604020202020204" pitchFamily="34" charset="0"/>
                <a:cs typeface="Arial" panose="020B0604020202020204" pitchFamily="34" charset="0"/>
              </a:rPr>
              <a:t>m)</a:t>
            </a:r>
          </a:p>
        </p:txBody>
      </p:sp>
      <p:sp>
        <p:nvSpPr>
          <p:cNvPr id="11" name="CasellaDiTesto 10">
            <a:extLst>
              <a:ext uri="{FF2B5EF4-FFF2-40B4-BE49-F238E27FC236}">
                <a16:creationId xmlns:a16="http://schemas.microsoft.com/office/drawing/2014/main" id="{5048E9E0-0BCB-D684-0A60-80CD27F1F78C}"/>
              </a:ext>
            </a:extLst>
          </p:cNvPr>
          <p:cNvSpPr txBox="1"/>
          <p:nvPr/>
        </p:nvSpPr>
        <p:spPr>
          <a:xfrm>
            <a:off x="929306" y="5140558"/>
            <a:ext cx="476581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Ultra Violet (UV) (</a:t>
            </a:r>
            <a:r>
              <a:rPr lang="en-US" sz="2400" dirty="0">
                <a:latin typeface="Symbol" panose="05050102010706020507" pitchFamily="18" charset="2"/>
                <a:cs typeface="Arial" panose="020B0604020202020204" pitchFamily="34" charset="0"/>
              </a:rPr>
              <a:t>l</a:t>
            </a:r>
            <a:r>
              <a:rPr lang="en-US" sz="2400" dirty="0">
                <a:latin typeface="Arial" panose="020B0604020202020204" pitchFamily="34" charset="0"/>
                <a:cs typeface="Arial" panose="020B0604020202020204" pitchFamily="34" charset="0"/>
              </a:rPr>
              <a:t>: 0.01-0.4 </a:t>
            </a:r>
            <a:r>
              <a:rPr lang="en-US" sz="2400" dirty="0">
                <a:latin typeface="Symbol" panose="05050102010706020507" pitchFamily="18" charset="2"/>
                <a:cs typeface="Arial" panose="020B0604020202020204" pitchFamily="34" charset="0"/>
              </a:rPr>
              <a:t>m</a:t>
            </a:r>
            <a:r>
              <a:rPr lang="en-US" sz="2400" dirty="0">
                <a:latin typeface="Arial" panose="020B0604020202020204" pitchFamily="34" charset="0"/>
                <a:cs typeface="Arial" panose="020B0604020202020204" pitchFamily="34" charset="0"/>
              </a:rPr>
              <a:t>m)</a:t>
            </a:r>
          </a:p>
        </p:txBody>
      </p:sp>
      <p:sp>
        <p:nvSpPr>
          <p:cNvPr id="12" name="CasellaDiTesto 11">
            <a:extLst>
              <a:ext uri="{FF2B5EF4-FFF2-40B4-BE49-F238E27FC236}">
                <a16:creationId xmlns:a16="http://schemas.microsoft.com/office/drawing/2014/main" id="{4C36C4EC-AD82-E5AF-A371-18E5E64A0018}"/>
              </a:ext>
            </a:extLst>
          </p:cNvPr>
          <p:cNvSpPr txBox="1"/>
          <p:nvPr/>
        </p:nvSpPr>
        <p:spPr>
          <a:xfrm>
            <a:off x="5695122" y="5102789"/>
            <a:ext cx="6261652"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Near-UV: 0.3-0.4 </a:t>
            </a:r>
            <a:r>
              <a:rPr lang="en-US" sz="2400" dirty="0">
                <a:latin typeface="Symbol" panose="05050102010706020507" pitchFamily="18" charset="2"/>
                <a:cs typeface="Arial" panose="020B0604020202020204" pitchFamily="34" charset="0"/>
              </a:rPr>
              <a:t>m</a:t>
            </a:r>
            <a:r>
              <a:rPr lang="en-US" sz="2400" dirty="0">
                <a:latin typeface="Arial" panose="020B0604020202020204" pitchFamily="34" charset="0"/>
                <a:cs typeface="Arial" panose="020B0604020202020204" pitchFamily="34" charset="0"/>
              </a:rPr>
              <a:t>m (UVB-UVA sub-bands)</a:t>
            </a:r>
          </a:p>
          <a:p>
            <a:r>
              <a:rPr lang="en-US" sz="2400" dirty="0">
                <a:latin typeface="Arial" panose="020B0604020202020204" pitchFamily="34" charset="0"/>
                <a:cs typeface="Arial" panose="020B0604020202020204" pitchFamily="34" charset="0"/>
              </a:rPr>
              <a:t>Deep UV &lt; 0.3 </a:t>
            </a:r>
            <a:r>
              <a:rPr lang="en-US" sz="2400" dirty="0">
                <a:latin typeface="Symbol" panose="05050102010706020507" pitchFamily="18" charset="2"/>
                <a:cs typeface="Arial" panose="020B0604020202020204" pitchFamily="34" charset="0"/>
              </a:rPr>
              <a:t>m</a:t>
            </a:r>
            <a:r>
              <a:rPr lang="en-US" sz="2400" dirty="0">
                <a:latin typeface="Arial" panose="020B0604020202020204" pitchFamily="34" charset="0"/>
                <a:cs typeface="Arial" panose="020B0604020202020204" pitchFamily="34" charset="0"/>
              </a:rPr>
              <a:t>m (UV-C) </a:t>
            </a:r>
          </a:p>
        </p:txBody>
      </p:sp>
    </p:spTree>
    <p:extLst>
      <p:ext uri="{BB962C8B-B14F-4D97-AF65-F5344CB8AC3E}">
        <p14:creationId xmlns:p14="http://schemas.microsoft.com/office/powerpoint/2010/main" val="2509448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29A8AA-5B17-56E8-063D-F7EF142D5186}"/>
              </a:ext>
            </a:extLst>
          </p:cNvPr>
          <p:cNvSpPr>
            <a:spLocks noGrp="1"/>
          </p:cNvSpPr>
          <p:nvPr>
            <p:ph type="title"/>
          </p:nvPr>
        </p:nvSpPr>
        <p:spPr>
          <a:xfrm>
            <a:off x="397888" y="211361"/>
            <a:ext cx="10515600" cy="662397"/>
          </a:xfrm>
        </p:spPr>
        <p:txBody>
          <a:bodyPr/>
          <a:lstStyle/>
          <a:p>
            <a:r>
              <a:rPr lang="en-US" dirty="0"/>
              <a:t>Structure of a standard CMOS imager with column-parallel ADCs </a:t>
            </a:r>
          </a:p>
        </p:txBody>
      </p:sp>
      <p:sp>
        <p:nvSpPr>
          <p:cNvPr id="3" name="Segnaposto piè di pagina 2">
            <a:extLst>
              <a:ext uri="{FF2B5EF4-FFF2-40B4-BE49-F238E27FC236}">
                <a16:creationId xmlns:a16="http://schemas.microsoft.com/office/drawing/2014/main" id="{0BADB3A9-5151-EC6C-0F7C-C4CDFDF8B97E}"/>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102C10DE-F6FB-4B60-B76C-27A76F0395D4}"/>
              </a:ext>
            </a:extLst>
          </p:cNvPr>
          <p:cNvSpPr>
            <a:spLocks noGrp="1"/>
          </p:cNvSpPr>
          <p:nvPr>
            <p:ph type="sldNum" sz="quarter" idx="12"/>
          </p:nvPr>
        </p:nvSpPr>
        <p:spPr/>
        <p:txBody>
          <a:bodyPr/>
          <a:lstStyle/>
          <a:p>
            <a:fld id="{02055017-B6DE-4C35-A63B-40EADAC97849}" type="slidenum">
              <a:rPr lang="en-US" smtClean="0"/>
              <a:t>10</a:t>
            </a:fld>
            <a:endParaRPr lang="en-US" dirty="0"/>
          </a:p>
        </p:txBody>
      </p:sp>
      <p:pic>
        <p:nvPicPr>
          <p:cNvPr id="6" name="Elemento grafico 5">
            <a:extLst>
              <a:ext uri="{FF2B5EF4-FFF2-40B4-BE49-F238E27FC236}">
                <a16:creationId xmlns:a16="http://schemas.microsoft.com/office/drawing/2014/main" id="{151F83AA-0818-3DCD-1CFC-06D824D13F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0641" y="1412706"/>
            <a:ext cx="6566408" cy="4558460"/>
          </a:xfrm>
          <a:prstGeom prst="rect">
            <a:avLst/>
          </a:prstGeom>
        </p:spPr>
      </p:pic>
      <p:cxnSp>
        <p:nvCxnSpPr>
          <p:cNvPr id="8" name="Connettore 2 7">
            <a:extLst>
              <a:ext uri="{FF2B5EF4-FFF2-40B4-BE49-F238E27FC236}">
                <a16:creationId xmlns:a16="http://schemas.microsoft.com/office/drawing/2014/main" id="{94C409CE-168F-62D3-6618-97C4B36BC215}"/>
              </a:ext>
            </a:extLst>
          </p:cNvPr>
          <p:cNvCxnSpPr>
            <a:cxnSpLocks/>
            <a:endCxn id="9" idx="1"/>
          </p:cNvCxnSpPr>
          <p:nvPr/>
        </p:nvCxnSpPr>
        <p:spPr>
          <a:xfrm flipV="1">
            <a:off x="6096000" y="2058080"/>
            <a:ext cx="1624489" cy="227914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1F86CD50-8D6A-AC40-5B44-C0F1AF8C7BAF}"/>
              </a:ext>
            </a:extLst>
          </p:cNvPr>
          <p:cNvSpPr txBox="1"/>
          <p:nvPr/>
        </p:nvSpPr>
        <p:spPr>
          <a:xfrm>
            <a:off x="7720489" y="1642581"/>
            <a:ext cx="4015946"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We have an AFE and an ADC for each column</a:t>
            </a:r>
          </a:p>
        </p:txBody>
      </p:sp>
      <p:sp>
        <p:nvSpPr>
          <p:cNvPr id="10" name="CasellaDiTesto 9">
            <a:extLst>
              <a:ext uri="{FF2B5EF4-FFF2-40B4-BE49-F238E27FC236}">
                <a16:creationId xmlns:a16="http://schemas.microsoft.com/office/drawing/2014/main" id="{0525F1E3-3C68-F68E-A8DB-A77D545FE980}"/>
              </a:ext>
            </a:extLst>
          </p:cNvPr>
          <p:cNvSpPr txBox="1"/>
          <p:nvPr/>
        </p:nvSpPr>
        <p:spPr>
          <a:xfrm>
            <a:off x="7720489" y="2629062"/>
            <a:ext cx="4015946" cy="341632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AFE is very simple, including only a current source to bias the pixel source followers and an SC circuit that calculate the difference between the pixel voltages at the beginning and at the end of the exposure time </a:t>
            </a:r>
          </a:p>
        </p:txBody>
      </p:sp>
    </p:spTree>
    <p:extLst>
      <p:ext uri="{BB962C8B-B14F-4D97-AF65-F5344CB8AC3E}">
        <p14:creationId xmlns:p14="http://schemas.microsoft.com/office/powerpoint/2010/main" val="3170603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5DDEAC-3728-3363-8295-D4A4A7C43F88}"/>
              </a:ext>
            </a:extLst>
          </p:cNvPr>
          <p:cNvSpPr>
            <a:spLocks noGrp="1"/>
          </p:cNvSpPr>
          <p:nvPr>
            <p:ph type="title"/>
          </p:nvPr>
        </p:nvSpPr>
        <p:spPr>
          <a:xfrm>
            <a:off x="969080" y="295078"/>
            <a:ext cx="10515600" cy="662397"/>
          </a:xfrm>
        </p:spPr>
        <p:txBody>
          <a:bodyPr/>
          <a:lstStyle/>
          <a:p>
            <a:r>
              <a:rPr lang="en-US" dirty="0"/>
              <a:t>Column-parallel ADCs</a:t>
            </a:r>
          </a:p>
        </p:txBody>
      </p:sp>
      <p:sp>
        <p:nvSpPr>
          <p:cNvPr id="3" name="Segnaposto piè di pagina 2">
            <a:extLst>
              <a:ext uri="{FF2B5EF4-FFF2-40B4-BE49-F238E27FC236}">
                <a16:creationId xmlns:a16="http://schemas.microsoft.com/office/drawing/2014/main" id="{7568DAED-3BAD-61EB-F82F-CA2BD16E6798}"/>
              </a:ext>
            </a:extLst>
          </p:cNvPr>
          <p:cNvSpPr>
            <a:spLocks noGrp="1"/>
          </p:cNvSpPr>
          <p:nvPr>
            <p:ph type="ftr" sz="quarter" idx="11"/>
          </p:nvPr>
        </p:nvSpPr>
        <p:spPr>
          <a:xfrm>
            <a:off x="4541987" y="6452919"/>
            <a:ext cx="5689862" cy="365125"/>
          </a:xfrm>
        </p:spPr>
        <p:txBody>
          <a:bodyPr/>
          <a:lstStyle/>
          <a:p>
            <a:r>
              <a:rPr lang="en-US" dirty="0"/>
              <a:t>P. Bruschi – Sensor Systems</a:t>
            </a:r>
          </a:p>
        </p:txBody>
      </p:sp>
      <p:sp>
        <p:nvSpPr>
          <p:cNvPr id="4" name="Segnaposto numero diapositiva 3">
            <a:extLst>
              <a:ext uri="{FF2B5EF4-FFF2-40B4-BE49-F238E27FC236}">
                <a16:creationId xmlns:a16="http://schemas.microsoft.com/office/drawing/2014/main" id="{21BE4151-52C8-7329-92C1-02647F9B6B7F}"/>
              </a:ext>
            </a:extLst>
          </p:cNvPr>
          <p:cNvSpPr>
            <a:spLocks noGrp="1"/>
          </p:cNvSpPr>
          <p:nvPr>
            <p:ph type="sldNum" sz="quarter" idx="12"/>
          </p:nvPr>
        </p:nvSpPr>
        <p:spPr>
          <a:xfrm>
            <a:off x="11013890" y="6635482"/>
            <a:ext cx="880621" cy="365125"/>
          </a:xfrm>
        </p:spPr>
        <p:txBody>
          <a:bodyPr/>
          <a:lstStyle/>
          <a:p>
            <a:fld id="{02055017-B6DE-4C35-A63B-40EADAC97849}" type="slidenum">
              <a:rPr lang="en-US" smtClean="0"/>
              <a:t>11</a:t>
            </a:fld>
            <a:endParaRPr lang="en-US" dirty="0"/>
          </a:p>
        </p:txBody>
      </p:sp>
      <p:pic>
        <p:nvPicPr>
          <p:cNvPr id="8" name="Elemento grafico 7">
            <a:extLst>
              <a:ext uri="{FF2B5EF4-FFF2-40B4-BE49-F238E27FC236}">
                <a16:creationId xmlns:a16="http://schemas.microsoft.com/office/drawing/2014/main" id="{CDBD555A-54F7-3AB8-2B0C-6546FF3D948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07024" y="1520985"/>
            <a:ext cx="1962150" cy="1724025"/>
          </a:xfrm>
          <a:prstGeom prst="rect">
            <a:avLst/>
          </a:prstGeom>
        </p:spPr>
      </p:pic>
      <p:sp>
        <p:nvSpPr>
          <p:cNvPr id="9" name="CasellaDiTesto 8">
            <a:extLst>
              <a:ext uri="{FF2B5EF4-FFF2-40B4-BE49-F238E27FC236}">
                <a16:creationId xmlns:a16="http://schemas.microsoft.com/office/drawing/2014/main" id="{DBC01C52-4916-FFEF-F53A-665B875E64E5}"/>
              </a:ext>
            </a:extLst>
          </p:cNvPr>
          <p:cNvSpPr txBox="1"/>
          <p:nvPr/>
        </p:nvSpPr>
        <p:spPr>
          <a:xfrm flipH="1">
            <a:off x="7329947" y="2704764"/>
            <a:ext cx="856324" cy="400110"/>
          </a:xfrm>
          <a:prstGeom prst="rect">
            <a:avLst/>
          </a:prstGeom>
          <a:noFill/>
        </p:spPr>
        <p:txBody>
          <a:bodyPr wrap="square" rtlCol="0">
            <a:spAutoFit/>
          </a:bodyPr>
          <a:lstStyle/>
          <a:p>
            <a:r>
              <a:rPr lang="en-US" sz="2000" dirty="0" err="1">
                <a:solidFill>
                  <a:srgbClr val="FF0000"/>
                </a:solidFill>
                <a:latin typeface="Arial" panose="020B0604020202020204" pitchFamily="34" charset="0"/>
                <a:cs typeface="Arial" panose="020B0604020202020204" pitchFamily="34" charset="0"/>
              </a:rPr>
              <a:t>V</a:t>
            </a:r>
            <a:r>
              <a:rPr lang="en-US" sz="2000" baseline="-25000" dirty="0" err="1">
                <a:solidFill>
                  <a:srgbClr val="FF0000"/>
                </a:solidFill>
                <a:latin typeface="Arial" panose="020B0604020202020204" pitchFamily="34" charset="0"/>
                <a:cs typeface="Arial" panose="020B0604020202020204" pitchFamily="34" charset="0"/>
              </a:rPr>
              <a:t>dac</a:t>
            </a:r>
            <a:endParaRPr lang="en-US" sz="2000" baseline="-25000" dirty="0">
              <a:solidFill>
                <a:srgbClr val="FF0000"/>
              </a:solidFill>
              <a:latin typeface="Arial" panose="020B0604020202020204" pitchFamily="34" charset="0"/>
              <a:cs typeface="Arial" panose="020B0604020202020204" pitchFamily="34" charset="0"/>
            </a:endParaRPr>
          </a:p>
        </p:txBody>
      </p:sp>
      <p:grpSp>
        <p:nvGrpSpPr>
          <p:cNvPr id="7" name="Gruppo 6">
            <a:extLst>
              <a:ext uri="{FF2B5EF4-FFF2-40B4-BE49-F238E27FC236}">
                <a16:creationId xmlns:a16="http://schemas.microsoft.com/office/drawing/2014/main" id="{5D8A6ACD-AFF5-C943-C3FD-DF7CBADC1E02}"/>
              </a:ext>
            </a:extLst>
          </p:cNvPr>
          <p:cNvGrpSpPr/>
          <p:nvPr/>
        </p:nvGrpSpPr>
        <p:grpSpPr>
          <a:xfrm>
            <a:off x="1055781" y="1797875"/>
            <a:ext cx="6972413" cy="3521676"/>
            <a:chOff x="428368" y="1632805"/>
            <a:chExt cx="6972413" cy="3521676"/>
          </a:xfrm>
        </p:grpSpPr>
        <p:pic>
          <p:nvPicPr>
            <p:cNvPr id="6" name="Elemento grafico 5">
              <a:extLst>
                <a:ext uri="{FF2B5EF4-FFF2-40B4-BE49-F238E27FC236}">
                  <a16:creationId xmlns:a16="http://schemas.microsoft.com/office/drawing/2014/main" id="{F23DB4E6-4DF6-FE8A-2ECC-FE2315C45F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8368" y="1632805"/>
              <a:ext cx="6972413" cy="3521676"/>
            </a:xfrm>
            <a:prstGeom prst="rect">
              <a:avLst/>
            </a:prstGeom>
          </p:spPr>
        </p:pic>
        <p:sp>
          <p:nvSpPr>
            <p:cNvPr id="10" name="CasellaDiTesto 9">
              <a:extLst>
                <a:ext uri="{FF2B5EF4-FFF2-40B4-BE49-F238E27FC236}">
                  <a16:creationId xmlns:a16="http://schemas.microsoft.com/office/drawing/2014/main" id="{581673F8-DC78-D41F-5CA7-F214F39623DE}"/>
                </a:ext>
              </a:extLst>
            </p:cNvPr>
            <p:cNvSpPr txBox="1"/>
            <p:nvPr/>
          </p:nvSpPr>
          <p:spPr>
            <a:xfrm>
              <a:off x="2767913" y="3429000"/>
              <a:ext cx="35618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n</a:t>
              </a:r>
            </a:p>
          </p:txBody>
        </p:sp>
        <p:cxnSp>
          <p:nvCxnSpPr>
            <p:cNvPr id="12" name="Connettore diritto 11">
              <a:extLst>
                <a:ext uri="{FF2B5EF4-FFF2-40B4-BE49-F238E27FC236}">
                  <a16:creationId xmlns:a16="http://schemas.microsoft.com/office/drawing/2014/main" id="{728F2978-6131-BB12-77B1-917BBFD032B9}"/>
                </a:ext>
              </a:extLst>
            </p:cNvPr>
            <p:cNvCxnSpPr>
              <a:cxnSpLocks/>
            </p:cNvCxnSpPr>
            <p:nvPr/>
          </p:nvCxnSpPr>
          <p:spPr>
            <a:xfrm flipV="1">
              <a:off x="2946007" y="3659832"/>
              <a:ext cx="209800" cy="331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Rettangolo 14">
            <a:extLst>
              <a:ext uri="{FF2B5EF4-FFF2-40B4-BE49-F238E27FC236}">
                <a16:creationId xmlns:a16="http://schemas.microsoft.com/office/drawing/2014/main" id="{8D012310-03CA-3987-A9BC-322A2B22C4AE}"/>
              </a:ext>
            </a:extLst>
          </p:cNvPr>
          <p:cNvSpPr/>
          <p:nvPr/>
        </p:nvSpPr>
        <p:spPr>
          <a:xfrm>
            <a:off x="3938820" y="1823727"/>
            <a:ext cx="1729946" cy="29376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sellaDiTesto 15">
            <a:extLst>
              <a:ext uri="{FF2B5EF4-FFF2-40B4-BE49-F238E27FC236}">
                <a16:creationId xmlns:a16="http://schemas.microsoft.com/office/drawing/2014/main" id="{852E8936-46BC-C316-45E6-B0842CA47D7D}"/>
              </a:ext>
            </a:extLst>
          </p:cNvPr>
          <p:cNvSpPr txBox="1"/>
          <p:nvPr/>
        </p:nvSpPr>
        <p:spPr>
          <a:xfrm>
            <a:off x="4125984" y="1172694"/>
            <a:ext cx="210089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AFE and ADC</a:t>
            </a:r>
          </a:p>
        </p:txBody>
      </p:sp>
      <p:sp>
        <p:nvSpPr>
          <p:cNvPr id="17" name="CasellaDiTesto 16">
            <a:extLst>
              <a:ext uri="{FF2B5EF4-FFF2-40B4-BE49-F238E27FC236}">
                <a16:creationId xmlns:a16="http://schemas.microsoft.com/office/drawing/2014/main" id="{5388EC67-C33C-468E-6753-491EA49F6641}"/>
              </a:ext>
            </a:extLst>
          </p:cNvPr>
          <p:cNvSpPr txBox="1"/>
          <p:nvPr/>
        </p:nvSpPr>
        <p:spPr>
          <a:xfrm>
            <a:off x="8307024" y="3393035"/>
            <a:ext cx="3378046" cy="1938992"/>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 counter ADC is used, where only a single DAC is necessary, while each column requires only a comparator and an n-bit latch. </a:t>
            </a:r>
          </a:p>
        </p:txBody>
      </p:sp>
      <p:sp>
        <p:nvSpPr>
          <p:cNvPr id="5" name="Freccia a destra 4">
            <a:extLst>
              <a:ext uri="{FF2B5EF4-FFF2-40B4-BE49-F238E27FC236}">
                <a16:creationId xmlns:a16="http://schemas.microsoft.com/office/drawing/2014/main" id="{492B216C-6FAA-E48E-F195-378406C3DF07}"/>
              </a:ext>
            </a:extLst>
          </p:cNvPr>
          <p:cNvSpPr/>
          <p:nvPr/>
        </p:nvSpPr>
        <p:spPr>
          <a:xfrm rot="19725958">
            <a:off x="7793165" y="2474114"/>
            <a:ext cx="470059" cy="254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sellaDiTesto 10">
            <a:extLst>
              <a:ext uri="{FF2B5EF4-FFF2-40B4-BE49-F238E27FC236}">
                <a16:creationId xmlns:a16="http://schemas.microsoft.com/office/drawing/2014/main" id="{0DAD252E-5048-4557-F07A-3DD4A842B754}"/>
              </a:ext>
            </a:extLst>
          </p:cNvPr>
          <p:cNvSpPr txBox="1"/>
          <p:nvPr/>
        </p:nvSpPr>
        <p:spPr>
          <a:xfrm>
            <a:off x="119370" y="587919"/>
            <a:ext cx="3957105" cy="163121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CDS block is a switched capacitor circuit that  subtracts the two samples of the pixel voltage (at the beginning and at the end of the exposure)</a:t>
            </a:r>
          </a:p>
        </p:txBody>
      </p:sp>
      <p:sp>
        <p:nvSpPr>
          <p:cNvPr id="18" name="Rettangolo 17">
            <a:extLst>
              <a:ext uri="{FF2B5EF4-FFF2-40B4-BE49-F238E27FC236}">
                <a16:creationId xmlns:a16="http://schemas.microsoft.com/office/drawing/2014/main" id="{2DFE92CB-E164-F002-452C-54FBCAF290CE}"/>
              </a:ext>
            </a:extLst>
          </p:cNvPr>
          <p:cNvSpPr/>
          <p:nvPr/>
        </p:nvSpPr>
        <p:spPr>
          <a:xfrm>
            <a:off x="969080" y="2421294"/>
            <a:ext cx="2426246" cy="17948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sellaDiTesto 12">
            <a:extLst>
              <a:ext uri="{FF2B5EF4-FFF2-40B4-BE49-F238E27FC236}">
                <a16:creationId xmlns:a16="http://schemas.microsoft.com/office/drawing/2014/main" id="{26F5850E-2CBF-54F1-F076-8EB383EED3AA}"/>
              </a:ext>
            </a:extLst>
          </p:cNvPr>
          <p:cNvSpPr txBox="1"/>
          <p:nvPr/>
        </p:nvSpPr>
        <p:spPr>
          <a:xfrm>
            <a:off x="709100" y="4500678"/>
            <a:ext cx="2422412"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ADC control: generation of the digital and analog ramp. </a:t>
            </a:r>
          </a:p>
        </p:txBody>
      </p:sp>
      <p:cxnSp>
        <p:nvCxnSpPr>
          <p:cNvPr id="19" name="Connettore 2 18">
            <a:extLst>
              <a:ext uri="{FF2B5EF4-FFF2-40B4-BE49-F238E27FC236}">
                <a16:creationId xmlns:a16="http://schemas.microsoft.com/office/drawing/2014/main" id="{E08B5AC4-E7FA-5307-747A-A0A8F57373A9}"/>
              </a:ext>
            </a:extLst>
          </p:cNvPr>
          <p:cNvCxnSpPr/>
          <p:nvPr/>
        </p:nvCxnSpPr>
        <p:spPr>
          <a:xfrm>
            <a:off x="3318933" y="2065867"/>
            <a:ext cx="1185334" cy="45720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8289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1627B3-9B54-F197-7543-7CF6E50EECCF}"/>
              </a:ext>
            </a:extLst>
          </p:cNvPr>
          <p:cNvSpPr>
            <a:spLocks noGrp="1"/>
          </p:cNvSpPr>
          <p:nvPr>
            <p:ph type="title"/>
          </p:nvPr>
        </p:nvSpPr>
        <p:spPr/>
        <p:txBody>
          <a:bodyPr/>
          <a:lstStyle/>
          <a:p>
            <a:r>
              <a:rPr lang="en-US" dirty="0"/>
              <a:t>Example of CIS connection to a DSP chip</a:t>
            </a:r>
          </a:p>
        </p:txBody>
      </p:sp>
      <p:sp>
        <p:nvSpPr>
          <p:cNvPr id="3" name="Segnaposto piè di pagina 2">
            <a:extLst>
              <a:ext uri="{FF2B5EF4-FFF2-40B4-BE49-F238E27FC236}">
                <a16:creationId xmlns:a16="http://schemas.microsoft.com/office/drawing/2014/main" id="{8DC7E9E3-4F00-C2F2-6135-22A948E6169D}"/>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574B105F-F876-B96C-05EC-DFFD28061A79}"/>
              </a:ext>
            </a:extLst>
          </p:cNvPr>
          <p:cNvSpPr>
            <a:spLocks noGrp="1"/>
          </p:cNvSpPr>
          <p:nvPr>
            <p:ph type="sldNum" sz="quarter" idx="12"/>
          </p:nvPr>
        </p:nvSpPr>
        <p:spPr/>
        <p:txBody>
          <a:bodyPr/>
          <a:lstStyle/>
          <a:p>
            <a:fld id="{02055017-B6DE-4C35-A63B-40EADAC97849}" type="slidenum">
              <a:rPr lang="en-US" smtClean="0"/>
              <a:t>12</a:t>
            </a:fld>
            <a:endParaRPr lang="en-US" dirty="0"/>
          </a:p>
        </p:txBody>
      </p:sp>
      <p:pic>
        <p:nvPicPr>
          <p:cNvPr id="6" name="Immagine 5">
            <a:extLst>
              <a:ext uri="{FF2B5EF4-FFF2-40B4-BE49-F238E27FC236}">
                <a16:creationId xmlns:a16="http://schemas.microsoft.com/office/drawing/2014/main" id="{D5A6342F-711B-832B-B507-0D1CB54EDCBD}"/>
              </a:ext>
            </a:extLst>
          </p:cNvPr>
          <p:cNvPicPr>
            <a:picLocks noChangeAspect="1"/>
          </p:cNvPicPr>
          <p:nvPr/>
        </p:nvPicPr>
        <p:blipFill>
          <a:blip r:embed="rId2"/>
          <a:stretch>
            <a:fillRect/>
          </a:stretch>
        </p:blipFill>
        <p:spPr>
          <a:xfrm>
            <a:off x="539015" y="1858380"/>
            <a:ext cx="7169718" cy="3667112"/>
          </a:xfrm>
          <a:prstGeom prst="rect">
            <a:avLst/>
          </a:prstGeom>
        </p:spPr>
      </p:pic>
      <p:sp>
        <p:nvSpPr>
          <p:cNvPr id="7" name="CasellaDiTesto 6">
            <a:extLst>
              <a:ext uri="{FF2B5EF4-FFF2-40B4-BE49-F238E27FC236}">
                <a16:creationId xmlns:a16="http://schemas.microsoft.com/office/drawing/2014/main" id="{874BE6FC-DD7D-28EA-4D3E-AE0F96A7AE96}"/>
              </a:ext>
            </a:extLst>
          </p:cNvPr>
          <p:cNvSpPr txBox="1"/>
          <p:nvPr/>
        </p:nvSpPr>
        <p:spPr>
          <a:xfrm>
            <a:off x="5054732" y="1256621"/>
            <a:ext cx="2759880" cy="707886"/>
          </a:xfrm>
          <a:prstGeom prst="rect">
            <a:avLst/>
          </a:prstGeom>
          <a:solidFill>
            <a:schemeClr val="bg1"/>
          </a:solidFill>
        </p:spPr>
        <p:txBody>
          <a:bodyPr wrap="square" rtlCol="0">
            <a:spAutoFit/>
          </a:bodyPr>
          <a:lstStyle/>
          <a:p>
            <a:r>
              <a:rPr lang="en-US" sz="2000" dirty="0">
                <a:latin typeface="Arial" panose="020B0604020202020204" pitchFamily="34" charset="0"/>
                <a:cs typeface="Arial" panose="020B0604020202020204" pitchFamily="34" charset="0"/>
              </a:rPr>
              <a:t> DSP processor</a:t>
            </a:r>
          </a:p>
          <a:p>
            <a:r>
              <a:rPr lang="en-US" sz="2000" dirty="0">
                <a:latin typeface="Arial" panose="020B0604020202020204" pitchFamily="34" charset="0"/>
                <a:cs typeface="Arial" panose="020B0604020202020204" pitchFamily="34" charset="0"/>
              </a:rPr>
              <a:t>TI-TMS320DM642</a:t>
            </a:r>
          </a:p>
        </p:txBody>
      </p:sp>
      <p:sp>
        <p:nvSpPr>
          <p:cNvPr id="8" name="CasellaDiTesto 7">
            <a:extLst>
              <a:ext uri="{FF2B5EF4-FFF2-40B4-BE49-F238E27FC236}">
                <a16:creationId xmlns:a16="http://schemas.microsoft.com/office/drawing/2014/main" id="{C5E3255D-A0BA-8D55-4F8B-5FCD21DA4351}"/>
              </a:ext>
            </a:extLst>
          </p:cNvPr>
          <p:cNvSpPr txBox="1"/>
          <p:nvPr/>
        </p:nvSpPr>
        <p:spPr>
          <a:xfrm>
            <a:off x="1035518" y="1203558"/>
            <a:ext cx="3003082" cy="707886"/>
          </a:xfrm>
          <a:prstGeom prst="rect">
            <a:avLst/>
          </a:prstGeom>
          <a:solidFill>
            <a:schemeClr val="bg1"/>
          </a:solidFill>
        </p:spPr>
        <p:txBody>
          <a:bodyPr wrap="square" rtlCol="0">
            <a:spAutoFit/>
          </a:bodyPr>
          <a:lstStyle/>
          <a:p>
            <a:r>
              <a:rPr lang="en-US" sz="2000" dirty="0">
                <a:latin typeface="Arial" panose="020B0604020202020204" pitchFamily="34" charset="0"/>
                <a:cs typeface="Arial" panose="020B0604020202020204" pitchFamily="34" charset="0"/>
              </a:rPr>
              <a:t>CMOS Image sensor:</a:t>
            </a:r>
          </a:p>
          <a:p>
            <a:r>
              <a:rPr lang="en-US" sz="2000" dirty="0" err="1">
                <a:latin typeface="Arial" panose="020B0604020202020204" pitchFamily="34" charset="0"/>
                <a:cs typeface="Arial" panose="020B0604020202020204" pitchFamily="34" charset="0"/>
              </a:rPr>
              <a:t>Aptina</a:t>
            </a:r>
            <a:r>
              <a:rPr lang="en-US" sz="2000" dirty="0">
                <a:latin typeface="Arial" panose="020B0604020202020204" pitchFamily="34" charset="0"/>
                <a:cs typeface="Arial" panose="020B0604020202020204" pitchFamily="34" charset="0"/>
              </a:rPr>
              <a:t>  MT9T001</a:t>
            </a:r>
          </a:p>
        </p:txBody>
      </p:sp>
      <p:sp>
        <p:nvSpPr>
          <p:cNvPr id="9" name="Rettangolo 8">
            <a:extLst>
              <a:ext uri="{FF2B5EF4-FFF2-40B4-BE49-F238E27FC236}">
                <a16:creationId xmlns:a16="http://schemas.microsoft.com/office/drawing/2014/main" id="{CF52992D-F1AE-E5A7-92D9-AC36E082A668}"/>
              </a:ext>
            </a:extLst>
          </p:cNvPr>
          <p:cNvSpPr/>
          <p:nvPr/>
        </p:nvSpPr>
        <p:spPr>
          <a:xfrm>
            <a:off x="2261937" y="3036894"/>
            <a:ext cx="3834063" cy="4859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ttangolo 9">
            <a:extLst>
              <a:ext uri="{FF2B5EF4-FFF2-40B4-BE49-F238E27FC236}">
                <a16:creationId xmlns:a16="http://schemas.microsoft.com/office/drawing/2014/main" id="{726A01C3-8B6B-B0BF-30B7-7FCBD68C456B}"/>
              </a:ext>
            </a:extLst>
          </p:cNvPr>
          <p:cNvSpPr/>
          <p:nvPr/>
        </p:nvSpPr>
        <p:spPr>
          <a:xfrm>
            <a:off x="2206842" y="2348594"/>
            <a:ext cx="4771474" cy="6883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sellaDiTesto 10">
            <a:extLst>
              <a:ext uri="{FF2B5EF4-FFF2-40B4-BE49-F238E27FC236}">
                <a16:creationId xmlns:a16="http://schemas.microsoft.com/office/drawing/2014/main" id="{FE753CAB-9B17-4584-96F8-B281F05C6D31}"/>
              </a:ext>
            </a:extLst>
          </p:cNvPr>
          <p:cNvSpPr txBox="1"/>
          <p:nvPr/>
        </p:nvSpPr>
        <p:spPr>
          <a:xfrm>
            <a:off x="7641357" y="4398594"/>
            <a:ext cx="3119688"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I2C interface: for set-up of the imager </a:t>
            </a:r>
          </a:p>
          <a:p>
            <a:r>
              <a:rPr lang="en-US" sz="2000" dirty="0">
                <a:latin typeface="Arial" panose="020B0604020202020204" pitchFamily="34" charset="0"/>
                <a:cs typeface="Arial" panose="020B0604020202020204" pitchFamily="34" charset="0"/>
              </a:rPr>
              <a:t>(writing to internal registers) </a:t>
            </a:r>
          </a:p>
        </p:txBody>
      </p:sp>
      <p:sp>
        <p:nvSpPr>
          <p:cNvPr id="12" name="CasellaDiTesto 11">
            <a:extLst>
              <a:ext uri="{FF2B5EF4-FFF2-40B4-BE49-F238E27FC236}">
                <a16:creationId xmlns:a16="http://schemas.microsoft.com/office/drawing/2014/main" id="{7CB7EF47-27E1-7139-79C8-E1714FF888E6}"/>
              </a:ext>
            </a:extLst>
          </p:cNvPr>
          <p:cNvSpPr txBox="1"/>
          <p:nvPr/>
        </p:nvSpPr>
        <p:spPr>
          <a:xfrm>
            <a:off x="7641357" y="1759841"/>
            <a:ext cx="3119688"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Parallel line (10 bit parallel data out + synchronization signals) for pixel data streaming</a:t>
            </a:r>
          </a:p>
        </p:txBody>
      </p:sp>
      <p:sp>
        <p:nvSpPr>
          <p:cNvPr id="13" name="Rettangolo 12">
            <a:extLst>
              <a:ext uri="{FF2B5EF4-FFF2-40B4-BE49-F238E27FC236}">
                <a16:creationId xmlns:a16="http://schemas.microsoft.com/office/drawing/2014/main" id="{C8498DB5-0A69-3441-905D-959B73588C20}"/>
              </a:ext>
            </a:extLst>
          </p:cNvPr>
          <p:cNvSpPr/>
          <p:nvPr/>
        </p:nvSpPr>
        <p:spPr>
          <a:xfrm>
            <a:off x="8258476" y="3279869"/>
            <a:ext cx="437728" cy="43772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ttangolo 13">
            <a:extLst>
              <a:ext uri="{FF2B5EF4-FFF2-40B4-BE49-F238E27FC236}">
                <a16:creationId xmlns:a16="http://schemas.microsoft.com/office/drawing/2014/main" id="{2D879FAA-8A14-EE45-6C6F-1BA894344A53}"/>
              </a:ext>
            </a:extLst>
          </p:cNvPr>
          <p:cNvSpPr/>
          <p:nvPr/>
        </p:nvSpPr>
        <p:spPr>
          <a:xfrm>
            <a:off x="8696204" y="3279869"/>
            <a:ext cx="437728" cy="43772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ttangolo 14">
            <a:extLst>
              <a:ext uri="{FF2B5EF4-FFF2-40B4-BE49-F238E27FC236}">
                <a16:creationId xmlns:a16="http://schemas.microsoft.com/office/drawing/2014/main" id="{83D9A3BB-EA71-E6B7-8B87-ACD4B980973D}"/>
              </a:ext>
            </a:extLst>
          </p:cNvPr>
          <p:cNvSpPr/>
          <p:nvPr/>
        </p:nvSpPr>
        <p:spPr>
          <a:xfrm>
            <a:off x="8258476" y="3717597"/>
            <a:ext cx="437728" cy="43772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ttangolo 15">
            <a:extLst>
              <a:ext uri="{FF2B5EF4-FFF2-40B4-BE49-F238E27FC236}">
                <a16:creationId xmlns:a16="http://schemas.microsoft.com/office/drawing/2014/main" id="{F8CBD1AC-83D0-9F0B-C32B-06E4ED2AD6F5}"/>
              </a:ext>
            </a:extLst>
          </p:cNvPr>
          <p:cNvSpPr/>
          <p:nvPr/>
        </p:nvSpPr>
        <p:spPr>
          <a:xfrm>
            <a:off x="8696204" y="3717597"/>
            <a:ext cx="437728" cy="43772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sellaDiTesto 16">
            <a:extLst>
              <a:ext uri="{FF2B5EF4-FFF2-40B4-BE49-F238E27FC236}">
                <a16:creationId xmlns:a16="http://schemas.microsoft.com/office/drawing/2014/main" id="{BA659465-806C-DF77-5277-0D72FCAE1442}"/>
              </a:ext>
            </a:extLst>
          </p:cNvPr>
          <p:cNvSpPr txBox="1"/>
          <p:nvPr/>
        </p:nvSpPr>
        <p:spPr>
          <a:xfrm>
            <a:off x="9320870" y="3429000"/>
            <a:ext cx="203292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Bayer pattern</a:t>
            </a:r>
          </a:p>
        </p:txBody>
      </p:sp>
      <p:cxnSp>
        <p:nvCxnSpPr>
          <p:cNvPr id="19" name="Connettore diritto 18">
            <a:extLst>
              <a:ext uri="{FF2B5EF4-FFF2-40B4-BE49-F238E27FC236}">
                <a16:creationId xmlns:a16="http://schemas.microsoft.com/office/drawing/2014/main" id="{BD413875-85D6-456B-A181-933A91BBEC7C}"/>
              </a:ext>
            </a:extLst>
          </p:cNvPr>
          <p:cNvCxnSpPr/>
          <p:nvPr/>
        </p:nvCxnSpPr>
        <p:spPr>
          <a:xfrm flipV="1">
            <a:off x="6978316" y="1964507"/>
            <a:ext cx="663041" cy="384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40E8D7C0-B714-04CF-4A0B-13CEBAF6E07C}"/>
              </a:ext>
            </a:extLst>
          </p:cNvPr>
          <p:cNvCxnSpPr>
            <a:cxnSpLocks/>
          </p:cNvCxnSpPr>
          <p:nvPr/>
        </p:nvCxnSpPr>
        <p:spPr>
          <a:xfrm>
            <a:off x="6103151" y="3498733"/>
            <a:ext cx="1538206" cy="8998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058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B9DFE9-30A2-4952-A229-CBAE2FA4B1C5}"/>
              </a:ext>
            </a:extLst>
          </p:cNvPr>
          <p:cNvSpPr>
            <a:spLocks noGrp="1"/>
          </p:cNvSpPr>
          <p:nvPr>
            <p:ph type="title"/>
          </p:nvPr>
        </p:nvSpPr>
        <p:spPr/>
        <p:txBody>
          <a:bodyPr/>
          <a:lstStyle/>
          <a:p>
            <a:r>
              <a:rPr lang="en-US" dirty="0"/>
              <a:t>Applications on the basis of Wavelength</a:t>
            </a:r>
          </a:p>
        </p:txBody>
      </p:sp>
      <p:sp>
        <p:nvSpPr>
          <p:cNvPr id="3" name="Segnaposto piè di pagina 2">
            <a:extLst>
              <a:ext uri="{FF2B5EF4-FFF2-40B4-BE49-F238E27FC236}">
                <a16:creationId xmlns:a16="http://schemas.microsoft.com/office/drawing/2014/main" id="{FE0C0BD4-B97E-4F8E-9448-285280A15977}"/>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C4CFCFE3-B3DA-4E02-87F5-3362860CD8D3}"/>
              </a:ext>
            </a:extLst>
          </p:cNvPr>
          <p:cNvSpPr>
            <a:spLocks noGrp="1"/>
          </p:cNvSpPr>
          <p:nvPr>
            <p:ph type="sldNum" sz="quarter" idx="12"/>
          </p:nvPr>
        </p:nvSpPr>
        <p:spPr/>
        <p:txBody>
          <a:bodyPr/>
          <a:lstStyle/>
          <a:p>
            <a:fld id="{02055017-B6DE-4C35-A63B-40EADAC97849}" type="slidenum">
              <a:rPr lang="en-US" smtClean="0"/>
              <a:t>2</a:t>
            </a:fld>
            <a:endParaRPr lang="en-US" dirty="0"/>
          </a:p>
        </p:txBody>
      </p:sp>
      <p:sp>
        <p:nvSpPr>
          <p:cNvPr id="6" name="CasellaDiTesto 5">
            <a:extLst>
              <a:ext uri="{FF2B5EF4-FFF2-40B4-BE49-F238E27FC236}">
                <a16:creationId xmlns:a16="http://schemas.microsoft.com/office/drawing/2014/main" id="{750EB829-27B2-233F-173A-6453CF701D44}"/>
              </a:ext>
            </a:extLst>
          </p:cNvPr>
          <p:cNvSpPr txBox="1"/>
          <p:nvPr/>
        </p:nvSpPr>
        <p:spPr>
          <a:xfrm>
            <a:off x="838200" y="1467591"/>
            <a:ext cx="10263810" cy="1200329"/>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SWIR (0.9-3 </a:t>
            </a:r>
            <a:r>
              <a:rPr lang="en-US" sz="1800" dirty="0">
                <a:latin typeface="Symbol" panose="05050102010706020507" pitchFamily="18" charset="2"/>
                <a:cs typeface="Arial" panose="020B0604020202020204" pitchFamily="34" charset="0"/>
              </a:rPr>
              <a:t>m</a:t>
            </a:r>
            <a:r>
              <a:rPr lang="en-US" sz="1800" dirty="0">
                <a:latin typeface="Arial" panose="020B0604020202020204" pitchFamily="34" charset="0"/>
                <a:cs typeface="Arial" panose="020B0604020202020204" pitchFamily="34" charset="0"/>
              </a:rPr>
              <a:t>m): Clear vision through smog and fog (Automotive, Aerospace etc.)</a:t>
            </a:r>
          </a:p>
          <a:p>
            <a:r>
              <a:rPr lang="en-US" dirty="0">
                <a:latin typeface="Arial" panose="020B0604020202020204" pitchFamily="34" charset="0"/>
                <a:cs typeface="Arial" panose="020B0604020202020204" pitchFamily="34" charset="0"/>
              </a:rPr>
              <a:t>		Inspection devices for Solar Cells, Food, Industry, </a:t>
            </a:r>
            <a:r>
              <a:rPr lang="en-US" dirty="0" err="1">
                <a:latin typeface="Arial" panose="020B0604020202020204" pitchFamily="34" charset="0"/>
                <a:cs typeface="Arial" panose="020B0604020202020204" pitchFamily="34" charset="0"/>
              </a:rPr>
              <a:t>Counterfait</a:t>
            </a:r>
            <a:r>
              <a:rPr lang="en-US" dirty="0">
                <a:latin typeface="Arial" panose="020B0604020202020204" pitchFamily="34" charset="0"/>
                <a:cs typeface="Arial" panose="020B0604020202020204" pitchFamily="34" charset="0"/>
              </a:rPr>
              <a:t> detection</a:t>
            </a:r>
          </a:p>
          <a:p>
            <a:r>
              <a:rPr lang="en-US" sz="1800" dirty="0">
                <a:latin typeface="Arial" panose="020B0604020202020204" pitchFamily="34" charset="0"/>
                <a:cs typeface="Arial" panose="020B0604020202020204" pitchFamily="34" charset="0"/>
              </a:rPr>
              <a:t>		Note: many materials (plastic, living tissues) that are opaque in the vis</a:t>
            </a:r>
            <a:r>
              <a:rPr lang="en-US" dirty="0">
                <a:latin typeface="Arial" panose="020B0604020202020204" pitchFamily="34" charset="0"/>
                <a:cs typeface="Arial" panose="020B0604020202020204" pitchFamily="34" charset="0"/>
              </a:rPr>
              <a:t>ible range</a:t>
            </a:r>
          </a:p>
          <a:p>
            <a:r>
              <a:rPr lang="en-US" dirty="0">
                <a:latin typeface="Arial" panose="020B0604020202020204" pitchFamily="34" charset="0"/>
                <a:cs typeface="Arial" panose="020B0604020202020204" pitchFamily="34" charset="0"/>
              </a:rPr>
              <a:t> 		become transparent in </a:t>
            </a:r>
            <a:r>
              <a:rPr lang="en-US" sz="1800" dirty="0">
                <a:latin typeface="Arial" panose="020B0604020202020204" pitchFamily="34" charset="0"/>
                <a:cs typeface="Arial" panose="020B0604020202020204" pitchFamily="34" charset="0"/>
              </a:rPr>
              <a:t>the SWIR range</a:t>
            </a:r>
            <a:r>
              <a:rPr lang="en-US"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 </a:t>
            </a:r>
          </a:p>
        </p:txBody>
      </p:sp>
      <p:sp>
        <p:nvSpPr>
          <p:cNvPr id="7" name="CasellaDiTesto 6">
            <a:extLst>
              <a:ext uri="{FF2B5EF4-FFF2-40B4-BE49-F238E27FC236}">
                <a16:creationId xmlns:a16="http://schemas.microsoft.com/office/drawing/2014/main" id="{0278B1FA-F756-4A0A-305A-7A1390E5A588}"/>
              </a:ext>
            </a:extLst>
          </p:cNvPr>
          <p:cNvSpPr txBox="1"/>
          <p:nvPr/>
        </p:nvSpPr>
        <p:spPr>
          <a:xfrm>
            <a:off x="838200" y="2640262"/>
            <a:ext cx="10263810" cy="646331"/>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MWIR (3-5 </a:t>
            </a:r>
            <a:r>
              <a:rPr lang="en-US" sz="1800" dirty="0">
                <a:latin typeface="Symbol" panose="05050102010706020507" pitchFamily="18" charset="2"/>
                <a:cs typeface="Arial" panose="020B0604020202020204" pitchFamily="34" charset="0"/>
              </a:rPr>
              <a:t>m</a:t>
            </a:r>
            <a:r>
              <a:rPr lang="en-US" sz="1800" dirty="0">
                <a:latin typeface="Arial" panose="020B0604020202020204" pitchFamily="34" charset="0"/>
                <a:cs typeface="Arial" panose="020B0604020202020204" pitchFamily="34" charset="0"/>
              </a:rPr>
              <a:t>m): Detection of gas leaks (Methane, Propane, Ethanol vapors, </a:t>
            </a:r>
            <a:r>
              <a:rPr lang="en-US" sz="1800" dirty="0" err="1">
                <a:latin typeface="Arial" panose="020B0604020202020204" pitchFamily="34" charset="0"/>
                <a:cs typeface="Arial" panose="020B0604020202020204" pitchFamily="34" charset="0"/>
              </a:rPr>
              <a:t>etc</a:t>
            </a:r>
            <a:r>
              <a:rPr lang="en-US" sz="1800"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	            Thermal cameras</a:t>
            </a:r>
            <a:r>
              <a:rPr lang="en-US" sz="1800" dirty="0">
                <a:latin typeface="Arial" panose="020B0604020202020204" pitchFamily="34" charset="0"/>
                <a:cs typeface="Arial" panose="020B0604020202020204" pitchFamily="34" charset="0"/>
              </a:rPr>
              <a:t> </a:t>
            </a:r>
          </a:p>
        </p:txBody>
      </p:sp>
      <p:sp>
        <p:nvSpPr>
          <p:cNvPr id="8" name="CasellaDiTesto 7">
            <a:extLst>
              <a:ext uri="{FF2B5EF4-FFF2-40B4-BE49-F238E27FC236}">
                <a16:creationId xmlns:a16="http://schemas.microsoft.com/office/drawing/2014/main" id="{0178B8A9-899A-47B2-0DA4-3806770DB0F7}"/>
              </a:ext>
            </a:extLst>
          </p:cNvPr>
          <p:cNvSpPr txBox="1"/>
          <p:nvPr/>
        </p:nvSpPr>
        <p:spPr>
          <a:xfrm>
            <a:off x="838200" y="3429000"/>
            <a:ext cx="10263810" cy="369332"/>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LWIR (8-15 </a:t>
            </a:r>
            <a:r>
              <a:rPr lang="en-US" sz="1800" dirty="0">
                <a:latin typeface="Symbol" panose="05050102010706020507" pitchFamily="18" charset="2"/>
                <a:cs typeface="Arial" panose="020B0604020202020204" pitchFamily="34" charset="0"/>
              </a:rPr>
              <a:t>m</a:t>
            </a:r>
            <a:r>
              <a:rPr lang="en-US" sz="1800" dirty="0">
                <a:latin typeface="Arial" panose="020B0604020202020204" pitchFamily="34" charset="0"/>
                <a:cs typeface="Arial" panose="020B0604020202020204" pitchFamily="34" charset="0"/>
              </a:rPr>
              <a:t>m): Ambient temperature thermal-cameras </a:t>
            </a:r>
          </a:p>
        </p:txBody>
      </p:sp>
      <p:sp>
        <p:nvSpPr>
          <p:cNvPr id="9" name="CasellaDiTesto 8">
            <a:extLst>
              <a:ext uri="{FF2B5EF4-FFF2-40B4-BE49-F238E27FC236}">
                <a16:creationId xmlns:a16="http://schemas.microsoft.com/office/drawing/2014/main" id="{8C1BFD23-1692-55B7-72C5-355FF8D7DCC5}"/>
              </a:ext>
            </a:extLst>
          </p:cNvPr>
          <p:cNvSpPr txBox="1"/>
          <p:nvPr/>
        </p:nvSpPr>
        <p:spPr>
          <a:xfrm>
            <a:off x="838200" y="4001671"/>
            <a:ext cx="10263810" cy="369332"/>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Visible (0.4-0.76 </a:t>
            </a:r>
            <a:r>
              <a:rPr lang="en-US" sz="1800" dirty="0">
                <a:latin typeface="Symbol" panose="05050102010706020507" pitchFamily="18" charset="2"/>
                <a:cs typeface="Arial" panose="020B0604020202020204" pitchFamily="34" charset="0"/>
              </a:rPr>
              <a:t>m</a:t>
            </a:r>
            <a:r>
              <a:rPr lang="en-US" sz="1800" dirty="0">
                <a:latin typeface="Arial" panose="020B0604020202020204" pitchFamily="34" charset="0"/>
                <a:cs typeface="Arial" panose="020B0604020202020204" pitchFamily="34" charset="0"/>
              </a:rPr>
              <a:t>m): Photography Video recording, Artificial vision, advanced robotics etc. !</a:t>
            </a:r>
          </a:p>
        </p:txBody>
      </p:sp>
      <p:sp>
        <p:nvSpPr>
          <p:cNvPr id="10" name="CasellaDiTesto 9">
            <a:extLst>
              <a:ext uri="{FF2B5EF4-FFF2-40B4-BE49-F238E27FC236}">
                <a16:creationId xmlns:a16="http://schemas.microsoft.com/office/drawing/2014/main" id="{3CA3DB8D-86FA-8F8F-3406-D44454179EB8}"/>
              </a:ext>
            </a:extLst>
          </p:cNvPr>
          <p:cNvSpPr txBox="1"/>
          <p:nvPr/>
        </p:nvSpPr>
        <p:spPr>
          <a:xfrm>
            <a:off x="838200" y="4574342"/>
            <a:ext cx="10263810" cy="646331"/>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UV (0.01-0.4 </a:t>
            </a:r>
            <a:r>
              <a:rPr lang="en-US" sz="1800" dirty="0">
                <a:latin typeface="Symbol" panose="05050102010706020507" pitchFamily="18" charset="2"/>
                <a:cs typeface="Arial" panose="020B0604020202020204" pitchFamily="34" charset="0"/>
              </a:rPr>
              <a:t>m</a:t>
            </a:r>
            <a:r>
              <a:rPr lang="en-US" sz="1800" dirty="0">
                <a:latin typeface="Arial" panose="020B0604020202020204" pitchFamily="34" charset="0"/>
                <a:cs typeface="Arial" panose="020B0604020202020204" pitchFamily="34" charset="0"/>
              </a:rPr>
              <a:t>m): Inspection of industrial processes (e.g. Surface contaminant detection, detection</a:t>
            </a:r>
          </a:p>
          <a:p>
            <a:r>
              <a:rPr lang="en-US"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 of ultra small defects, such as scratches on a surface) </a:t>
            </a:r>
          </a:p>
        </p:txBody>
      </p:sp>
    </p:spTree>
    <p:extLst>
      <p:ext uri="{BB962C8B-B14F-4D97-AF65-F5344CB8AC3E}">
        <p14:creationId xmlns:p14="http://schemas.microsoft.com/office/powerpoint/2010/main" val="559451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D6F07A-B56D-FE65-F870-5F4D034061DF}"/>
              </a:ext>
            </a:extLst>
          </p:cNvPr>
          <p:cNvSpPr>
            <a:spLocks noGrp="1"/>
          </p:cNvSpPr>
          <p:nvPr>
            <p:ph type="title"/>
          </p:nvPr>
        </p:nvSpPr>
        <p:spPr/>
        <p:txBody>
          <a:bodyPr/>
          <a:lstStyle/>
          <a:p>
            <a:r>
              <a:rPr lang="en-US" dirty="0"/>
              <a:t>Type of sensors, depending on wavelength</a:t>
            </a:r>
          </a:p>
        </p:txBody>
      </p:sp>
      <p:sp>
        <p:nvSpPr>
          <p:cNvPr id="3" name="Segnaposto piè di pagina 2">
            <a:extLst>
              <a:ext uri="{FF2B5EF4-FFF2-40B4-BE49-F238E27FC236}">
                <a16:creationId xmlns:a16="http://schemas.microsoft.com/office/drawing/2014/main" id="{EEECE01D-7F7E-95AE-D255-68CE546FF224}"/>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66E57D88-85FB-E3A5-45D0-B31DDFF1C7D0}"/>
              </a:ext>
            </a:extLst>
          </p:cNvPr>
          <p:cNvSpPr>
            <a:spLocks noGrp="1"/>
          </p:cNvSpPr>
          <p:nvPr>
            <p:ph type="sldNum" sz="quarter" idx="12"/>
          </p:nvPr>
        </p:nvSpPr>
        <p:spPr/>
        <p:txBody>
          <a:bodyPr/>
          <a:lstStyle/>
          <a:p>
            <a:fld id="{02055017-B6DE-4C35-A63B-40EADAC97849}" type="slidenum">
              <a:rPr lang="en-US" smtClean="0"/>
              <a:t>3</a:t>
            </a:fld>
            <a:endParaRPr lang="en-US" dirty="0"/>
          </a:p>
        </p:txBody>
      </p:sp>
      <p:sp>
        <p:nvSpPr>
          <p:cNvPr id="7" name="CasellaDiTesto 6">
            <a:extLst>
              <a:ext uri="{FF2B5EF4-FFF2-40B4-BE49-F238E27FC236}">
                <a16:creationId xmlns:a16="http://schemas.microsoft.com/office/drawing/2014/main" id="{3ACC6B6E-A7A8-CD90-7847-D08F0E049380}"/>
              </a:ext>
            </a:extLst>
          </p:cNvPr>
          <p:cNvSpPr txBox="1"/>
          <p:nvPr/>
        </p:nvSpPr>
        <p:spPr>
          <a:xfrm>
            <a:off x="838200" y="1137238"/>
            <a:ext cx="6097656" cy="2031325"/>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SWIR: 	Silicon 		</a:t>
            </a:r>
            <a:r>
              <a:rPr lang="en-US" sz="1800" dirty="0">
                <a:latin typeface="Symbol" panose="05050102010706020507" pitchFamily="18" charset="2"/>
                <a:cs typeface="Arial" panose="020B0604020202020204" pitchFamily="34" charset="0"/>
              </a:rPr>
              <a:t>l</a:t>
            </a:r>
            <a:r>
              <a:rPr lang="en-US" sz="1800" dirty="0">
                <a:latin typeface="Arial" panose="020B0604020202020204" pitchFamily="34" charset="0"/>
                <a:cs typeface="Arial" panose="020B0604020202020204" pitchFamily="34" charset="0"/>
              </a:rPr>
              <a:t>&lt; 1.1 </a:t>
            </a:r>
            <a:r>
              <a:rPr lang="en-US" sz="1800" dirty="0">
                <a:latin typeface="Symbol" panose="05050102010706020507" pitchFamily="18" charset="2"/>
                <a:cs typeface="Arial" panose="020B0604020202020204" pitchFamily="34" charset="0"/>
              </a:rPr>
              <a:t>m</a:t>
            </a:r>
            <a:r>
              <a:rPr lang="en-US" sz="1800" dirty="0">
                <a:latin typeface="Arial" panose="020B0604020202020204" pitchFamily="34" charset="0"/>
                <a:cs typeface="Arial" panose="020B0604020202020204" pitchFamily="34" charset="0"/>
              </a:rPr>
              <a:t>m</a:t>
            </a:r>
          </a:p>
          <a:p>
            <a:r>
              <a:rPr lang="en-US" dirty="0">
                <a:latin typeface="Arial" panose="020B0604020202020204" pitchFamily="34" charset="0"/>
                <a:cs typeface="Arial" panose="020B0604020202020204" pitchFamily="34" charset="0"/>
              </a:rPr>
              <a:t>	Germanium 	</a:t>
            </a:r>
            <a:r>
              <a:rPr lang="en-US" sz="1800" dirty="0">
                <a:latin typeface="Symbol" panose="05050102010706020507" pitchFamily="18" charset="2"/>
                <a:cs typeface="Arial" panose="020B0604020202020204" pitchFamily="34" charset="0"/>
              </a:rPr>
              <a:t>l</a:t>
            </a:r>
            <a:r>
              <a:rPr lang="en-US" dirty="0">
                <a:latin typeface="Arial" panose="020B0604020202020204" pitchFamily="34" charset="0"/>
                <a:cs typeface="Arial" panose="020B0604020202020204" pitchFamily="34" charset="0"/>
              </a:rPr>
              <a:t>: 0.8-1.6 </a:t>
            </a:r>
            <a:r>
              <a:rPr lang="en-US" sz="1800" dirty="0">
                <a:latin typeface="Symbol" panose="05050102010706020507" pitchFamily="18" charset="2"/>
                <a:cs typeface="Arial" panose="020B0604020202020204" pitchFamily="34" charset="0"/>
              </a:rPr>
              <a:t>m</a:t>
            </a:r>
            <a:r>
              <a:rPr lang="en-US" sz="1800" dirty="0">
                <a:latin typeface="Arial" panose="020B0604020202020204" pitchFamily="34" charset="0"/>
                <a:cs typeface="Arial" panose="020B0604020202020204" pitchFamily="34" charset="0"/>
              </a:rPr>
              <a:t>m</a:t>
            </a:r>
            <a:r>
              <a:rPr lang="en-US" dirty="0">
                <a:latin typeface="Arial" panose="020B0604020202020204" pitchFamily="34" charset="0"/>
                <a:cs typeface="Arial" panose="020B0604020202020204" pitchFamily="34" charset="0"/>
              </a:rPr>
              <a:t> </a:t>
            </a:r>
          </a:p>
          <a:p>
            <a:r>
              <a:rPr lang="en-US" sz="1800" dirty="0">
                <a:latin typeface="Arial" panose="020B0604020202020204" pitchFamily="34" charset="0"/>
                <a:cs typeface="Arial" panose="020B0604020202020204" pitchFamily="34" charset="0"/>
              </a:rPr>
              <a:t>	GaAs 		</a:t>
            </a:r>
            <a:r>
              <a:rPr lang="en-US" sz="1800" dirty="0">
                <a:latin typeface="Symbol" panose="05050102010706020507" pitchFamily="18" charset="2"/>
                <a:cs typeface="Arial" panose="020B0604020202020204" pitchFamily="34" charset="0"/>
              </a:rPr>
              <a:t>l</a:t>
            </a:r>
            <a:r>
              <a:rPr lang="en-US" dirty="0">
                <a:latin typeface="Arial" panose="020B0604020202020204" pitchFamily="34" charset="0"/>
                <a:cs typeface="Arial" panose="020B0604020202020204" pitchFamily="34" charset="0"/>
              </a:rPr>
              <a:t>: 0.8-1.8 </a:t>
            </a:r>
            <a:r>
              <a:rPr lang="en-US" sz="1800" dirty="0">
                <a:latin typeface="Symbol" panose="05050102010706020507" pitchFamily="18" charset="2"/>
                <a:cs typeface="Arial" panose="020B0604020202020204" pitchFamily="34" charset="0"/>
              </a:rPr>
              <a:t>m</a:t>
            </a:r>
            <a:r>
              <a:rPr lang="en-US" sz="1800" dirty="0">
                <a:latin typeface="Arial" panose="020B0604020202020204" pitchFamily="34" charset="0"/>
                <a:cs typeface="Arial" panose="020B0604020202020204" pitchFamily="34" charset="0"/>
              </a:rPr>
              <a:t>m</a:t>
            </a:r>
            <a:endParaRPr lang="en-US"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InGaAs</a:t>
            </a:r>
            <a:r>
              <a:rPr lang="en-US" sz="1800" dirty="0">
                <a:latin typeface="Arial" panose="020B0604020202020204" pitchFamily="34" charset="0"/>
                <a:cs typeface="Arial" panose="020B0604020202020204" pitchFamily="34" charset="0"/>
              </a:rPr>
              <a:t>		</a:t>
            </a:r>
            <a:r>
              <a:rPr lang="en-US" sz="1800" dirty="0">
                <a:latin typeface="Symbol" panose="05050102010706020507" pitchFamily="18" charset="2"/>
                <a:cs typeface="Arial" panose="020B0604020202020204" pitchFamily="34" charset="0"/>
              </a:rPr>
              <a:t>l</a:t>
            </a:r>
            <a:r>
              <a:rPr lang="en-US" dirty="0">
                <a:latin typeface="Arial" panose="020B0604020202020204" pitchFamily="34" charset="0"/>
                <a:cs typeface="Arial" panose="020B0604020202020204" pitchFamily="34" charset="0"/>
              </a:rPr>
              <a:t>: 0.6-2.6 </a:t>
            </a:r>
            <a:r>
              <a:rPr lang="en-US" sz="1800" dirty="0">
                <a:latin typeface="Symbol" panose="05050102010706020507" pitchFamily="18" charset="2"/>
                <a:cs typeface="Arial" panose="020B0604020202020204" pitchFamily="34" charset="0"/>
              </a:rPr>
              <a:t>m</a:t>
            </a:r>
            <a:r>
              <a:rPr lang="en-US" sz="1800" dirty="0">
                <a:latin typeface="Arial" panose="020B0604020202020204" pitchFamily="34" charset="0"/>
                <a:cs typeface="Arial" panose="020B0604020202020204" pitchFamily="34" charset="0"/>
              </a:rPr>
              <a:t>m</a:t>
            </a:r>
          </a:p>
          <a:p>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InAs</a:t>
            </a:r>
            <a:r>
              <a:rPr lang="en-US" sz="1800" dirty="0">
                <a:latin typeface="Arial" panose="020B0604020202020204" pitchFamily="34" charset="0"/>
                <a:cs typeface="Arial" panose="020B0604020202020204" pitchFamily="34" charset="0"/>
              </a:rPr>
              <a:t>		</a:t>
            </a:r>
            <a:r>
              <a:rPr lang="en-US" sz="1800" dirty="0">
                <a:latin typeface="Symbol" panose="05050102010706020507" pitchFamily="18" charset="2"/>
                <a:cs typeface="Arial" panose="020B0604020202020204" pitchFamily="34" charset="0"/>
              </a:rPr>
              <a:t>l</a:t>
            </a:r>
            <a:r>
              <a:rPr lang="en-US" dirty="0">
                <a:latin typeface="Arial" panose="020B0604020202020204" pitchFamily="34" charset="0"/>
                <a:cs typeface="Arial" panose="020B0604020202020204" pitchFamily="34" charset="0"/>
              </a:rPr>
              <a:t>: 0.9-3.5 </a:t>
            </a:r>
            <a:r>
              <a:rPr lang="en-US" sz="1800" dirty="0">
                <a:latin typeface="Symbol" panose="05050102010706020507" pitchFamily="18" charset="2"/>
                <a:cs typeface="Arial" panose="020B0604020202020204" pitchFamily="34" charset="0"/>
              </a:rPr>
              <a:t>m</a:t>
            </a:r>
            <a:endParaRPr lang="en-US" sz="18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PbS</a:t>
            </a:r>
            <a:r>
              <a:rPr lang="en-US" dirty="0">
                <a:latin typeface="Arial" panose="020B0604020202020204" pitchFamily="34" charset="0"/>
                <a:cs typeface="Arial" panose="020B0604020202020204" pitchFamily="34" charset="0"/>
              </a:rPr>
              <a:t>		</a:t>
            </a:r>
            <a:r>
              <a:rPr lang="en-US" sz="1800" dirty="0">
                <a:latin typeface="Symbol" panose="05050102010706020507" pitchFamily="18" charset="2"/>
                <a:cs typeface="Arial" panose="020B0604020202020204" pitchFamily="34" charset="0"/>
              </a:rPr>
              <a:t> l</a:t>
            </a:r>
            <a:r>
              <a:rPr lang="en-US" dirty="0">
                <a:latin typeface="Arial" panose="020B0604020202020204" pitchFamily="34" charset="0"/>
                <a:cs typeface="Arial" panose="020B0604020202020204" pitchFamily="34" charset="0"/>
              </a:rPr>
              <a:t>: 1-3.3 </a:t>
            </a:r>
            <a:r>
              <a:rPr lang="en-US" sz="1800" dirty="0">
                <a:latin typeface="Symbol" panose="05050102010706020507" pitchFamily="18" charset="2"/>
                <a:cs typeface="Arial" panose="020B0604020202020204" pitchFamily="34" charset="0"/>
              </a:rPr>
              <a:t>m</a:t>
            </a:r>
            <a:r>
              <a:rPr lang="en-US" sz="1800" dirty="0">
                <a:latin typeface="Arial" panose="020B0604020202020204" pitchFamily="34" charset="0"/>
                <a:cs typeface="Arial" panose="020B0604020202020204" pitchFamily="34" charset="0"/>
              </a:rPr>
              <a:t>m</a:t>
            </a:r>
          </a:p>
          <a:p>
            <a:endParaRPr lang="en-US" dirty="0"/>
          </a:p>
        </p:txBody>
      </p:sp>
      <p:sp>
        <p:nvSpPr>
          <p:cNvPr id="8" name="CasellaDiTesto 7">
            <a:extLst>
              <a:ext uri="{FF2B5EF4-FFF2-40B4-BE49-F238E27FC236}">
                <a16:creationId xmlns:a16="http://schemas.microsoft.com/office/drawing/2014/main" id="{DEED1F68-1549-0DB9-87FF-AECFE284B43D}"/>
              </a:ext>
            </a:extLst>
          </p:cNvPr>
          <p:cNvSpPr txBox="1"/>
          <p:nvPr/>
        </p:nvSpPr>
        <p:spPr>
          <a:xfrm>
            <a:off x="785875" y="2891564"/>
            <a:ext cx="6097656" cy="923330"/>
          </a:xfrm>
          <a:prstGeom prst="rect">
            <a:avLst/>
          </a:prstGeom>
          <a:noFill/>
        </p:spPr>
        <p:txBody>
          <a:bodyPr wrap="square">
            <a:spAutoFit/>
          </a:bodyPr>
          <a:lstStyle/>
          <a:p>
            <a:pPr algn="just"/>
            <a:r>
              <a:rPr lang="en-US" sz="1800" dirty="0">
                <a:latin typeface="Arial" panose="020B0604020202020204" pitchFamily="34" charset="0"/>
                <a:cs typeface="Arial" panose="020B0604020202020204" pitchFamily="34" charset="0"/>
              </a:rPr>
              <a:t>MWIR: 	</a:t>
            </a:r>
            <a:r>
              <a:rPr lang="en-US" sz="1800" dirty="0" err="1">
                <a:latin typeface="Arial" panose="020B0604020202020204" pitchFamily="34" charset="0"/>
                <a:cs typeface="Arial" panose="020B0604020202020204" pitchFamily="34" charset="0"/>
              </a:rPr>
              <a:t>PbSe</a:t>
            </a:r>
            <a:r>
              <a:rPr lang="en-US" sz="1800" dirty="0">
                <a:latin typeface="Arial" panose="020B0604020202020204" pitchFamily="34" charset="0"/>
                <a:cs typeface="Arial" panose="020B0604020202020204" pitchFamily="34" charset="0"/>
              </a:rPr>
              <a:t> 		</a:t>
            </a:r>
            <a:r>
              <a:rPr lang="en-US" sz="1800" dirty="0">
                <a:latin typeface="Symbol" panose="05050102010706020507" pitchFamily="18" charset="2"/>
                <a:cs typeface="Arial" panose="020B0604020202020204" pitchFamily="34" charset="0"/>
              </a:rPr>
              <a:t> l</a:t>
            </a:r>
            <a:r>
              <a:rPr lang="en-US" dirty="0">
                <a:latin typeface="Arial" panose="020B0604020202020204" pitchFamily="34" charset="0"/>
                <a:cs typeface="Arial" panose="020B0604020202020204" pitchFamily="34" charset="0"/>
              </a:rPr>
              <a:t>: 1-5.2 </a:t>
            </a:r>
            <a:r>
              <a:rPr lang="en-US" sz="1800" dirty="0">
                <a:latin typeface="Symbol" panose="05050102010706020507" pitchFamily="18" charset="2"/>
                <a:cs typeface="Arial" panose="020B0604020202020204" pitchFamily="34" charset="0"/>
              </a:rPr>
              <a:t>m</a:t>
            </a:r>
            <a:r>
              <a:rPr lang="en-US" sz="1800" dirty="0">
                <a:latin typeface="Arial" panose="020B0604020202020204" pitchFamily="34" charset="0"/>
                <a:cs typeface="Arial" panose="020B0604020202020204" pitchFamily="34" charset="0"/>
              </a:rPr>
              <a:t>m</a:t>
            </a:r>
          </a:p>
          <a:p>
            <a:r>
              <a:rPr lang="en-US" dirty="0">
                <a:latin typeface="Arial" panose="020B0604020202020204" pitchFamily="34" charset="0"/>
                <a:cs typeface="Arial" panose="020B0604020202020204" pitchFamily="34" charset="0"/>
              </a:rPr>
              <a:t>	</a:t>
            </a:r>
            <a:r>
              <a:rPr lang="en-US" b="0" i="0" dirty="0">
                <a:solidFill>
                  <a:srgbClr val="333333"/>
                </a:solidFill>
                <a:effectLst/>
                <a:latin typeface="ptregular"/>
              </a:rPr>
              <a:t>HgCdTe</a:t>
            </a:r>
            <a:r>
              <a:rPr lang="en-US" dirty="0">
                <a:latin typeface="Arial" panose="020B0604020202020204" pitchFamily="34" charset="0"/>
                <a:cs typeface="Arial" panose="020B0604020202020204" pitchFamily="34" charset="0"/>
              </a:rPr>
              <a:t> 		</a:t>
            </a:r>
            <a:r>
              <a:rPr lang="en-US" sz="1800" dirty="0">
                <a:latin typeface="Symbol" panose="05050102010706020507" pitchFamily="18" charset="2"/>
                <a:cs typeface="Arial" panose="020B0604020202020204" pitchFamily="34" charset="0"/>
              </a:rPr>
              <a:t>l</a:t>
            </a:r>
            <a:r>
              <a:rPr lang="en-US" dirty="0">
                <a:latin typeface="Arial" panose="020B0604020202020204" pitchFamily="34" charset="0"/>
                <a:cs typeface="Arial" panose="020B0604020202020204" pitchFamily="34" charset="0"/>
              </a:rPr>
              <a:t>: 1-5 </a:t>
            </a:r>
            <a:r>
              <a:rPr lang="en-US" sz="1800" dirty="0">
                <a:latin typeface="Symbol" panose="05050102010706020507" pitchFamily="18" charset="2"/>
                <a:cs typeface="Arial" panose="020B0604020202020204" pitchFamily="34" charset="0"/>
              </a:rPr>
              <a:t>m</a:t>
            </a:r>
            <a:r>
              <a:rPr lang="en-US" sz="1800" dirty="0">
                <a:latin typeface="Arial" panose="020B0604020202020204" pitchFamily="34" charset="0"/>
                <a:cs typeface="Arial" panose="020B0604020202020204" pitchFamily="34" charset="0"/>
              </a:rPr>
              <a:t>m</a:t>
            </a:r>
            <a:r>
              <a:rPr lang="en-US" dirty="0">
                <a:latin typeface="Arial" panose="020B0604020202020204" pitchFamily="34" charset="0"/>
                <a:cs typeface="Arial" panose="020B0604020202020204" pitchFamily="34" charset="0"/>
              </a:rPr>
              <a:t> </a:t>
            </a:r>
          </a:p>
          <a:p>
            <a:r>
              <a:rPr lang="en-US" sz="1800" dirty="0">
                <a:latin typeface="Arial" panose="020B0604020202020204" pitchFamily="34" charset="0"/>
                <a:cs typeface="Arial" panose="020B0604020202020204" pitchFamily="34" charset="0"/>
              </a:rPr>
              <a:t>	</a:t>
            </a:r>
            <a:endParaRPr lang="en-US" dirty="0"/>
          </a:p>
        </p:txBody>
      </p:sp>
      <p:sp>
        <p:nvSpPr>
          <p:cNvPr id="9" name="Parentesi graffa chiusa 8">
            <a:extLst>
              <a:ext uri="{FF2B5EF4-FFF2-40B4-BE49-F238E27FC236}">
                <a16:creationId xmlns:a16="http://schemas.microsoft.com/office/drawing/2014/main" id="{D212DC58-E175-056F-A07F-27A92C29FB7B}"/>
              </a:ext>
            </a:extLst>
          </p:cNvPr>
          <p:cNvSpPr/>
          <p:nvPr/>
        </p:nvSpPr>
        <p:spPr>
          <a:xfrm>
            <a:off x="5188226" y="1137238"/>
            <a:ext cx="258417" cy="1367423"/>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CasellaDiTesto 9">
            <a:extLst>
              <a:ext uri="{FF2B5EF4-FFF2-40B4-BE49-F238E27FC236}">
                <a16:creationId xmlns:a16="http://schemas.microsoft.com/office/drawing/2014/main" id="{CD7392E0-20E4-6311-6A14-EA0737651298}"/>
              </a:ext>
            </a:extLst>
          </p:cNvPr>
          <p:cNvSpPr txBox="1"/>
          <p:nvPr/>
        </p:nvSpPr>
        <p:spPr>
          <a:xfrm>
            <a:off x="812037" y="3740132"/>
            <a:ext cx="10121005" cy="923330"/>
          </a:xfrm>
          <a:prstGeom prst="rect">
            <a:avLst/>
          </a:prstGeom>
          <a:noFill/>
        </p:spPr>
        <p:txBody>
          <a:bodyPr wrap="square">
            <a:spAutoFit/>
          </a:bodyPr>
          <a:lstStyle/>
          <a:p>
            <a:pPr algn="just"/>
            <a:r>
              <a:rPr lang="en-US" sz="1800" dirty="0">
                <a:latin typeface="Arial" panose="020B0604020202020204" pitchFamily="34" charset="0"/>
                <a:cs typeface="Arial" panose="020B0604020202020204" pitchFamily="34" charset="0"/>
              </a:rPr>
              <a:t>LWIR: 	</a:t>
            </a:r>
            <a:r>
              <a:rPr lang="en-US" b="0" i="0" dirty="0">
                <a:solidFill>
                  <a:srgbClr val="333333"/>
                </a:solidFill>
                <a:effectLst/>
                <a:latin typeface="ptregular"/>
              </a:rPr>
              <a:t> HgCdTe</a:t>
            </a:r>
            <a:r>
              <a:rPr lang="en-US" sz="1800" dirty="0">
                <a:latin typeface="Arial" panose="020B0604020202020204" pitchFamily="34" charset="0"/>
                <a:cs typeface="Arial" panose="020B0604020202020204" pitchFamily="34" charset="0"/>
              </a:rPr>
              <a:t> 	</a:t>
            </a:r>
            <a:r>
              <a:rPr lang="en-US" sz="1800" dirty="0">
                <a:latin typeface="Symbol" panose="05050102010706020507" pitchFamily="18" charset="2"/>
                <a:cs typeface="Arial" panose="020B0604020202020204" pitchFamily="34" charset="0"/>
              </a:rPr>
              <a:t>l</a:t>
            </a:r>
            <a:r>
              <a:rPr lang="en-US" dirty="0">
                <a:latin typeface="Arial" panose="020B0604020202020204" pitchFamily="34" charset="0"/>
                <a:cs typeface="Arial" panose="020B0604020202020204" pitchFamily="34" charset="0"/>
              </a:rPr>
              <a:t>: 1-15 </a:t>
            </a:r>
            <a:r>
              <a:rPr lang="en-US" sz="1800" dirty="0">
                <a:latin typeface="Symbol" panose="05050102010706020507" pitchFamily="18" charset="2"/>
                <a:cs typeface="Arial" panose="020B0604020202020204" pitchFamily="34" charset="0"/>
              </a:rPr>
              <a:t>m</a:t>
            </a:r>
            <a:r>
              <a:rPr lang="en-US" sz="1800" dirty="0">
                <a:latin typeface="Arial" panose="020B0604020202020204" pitchFamily="34" charset="0"/>
                <a:cs typeface="Arial" panose="020B0604020202020204" pitchFamily="34" charset="0"/>
              </a:rPr>
              <a:t>m  </a:t>
            </a:r>
          </a:p>
          <a:p>
            <a:r>
              <a:rPr lang="en-US" dirty="0">
                <a:latin typeface="Arial" panose="020B0604020202020204" pitchFamily="34" charset="0"/>
                <a:cs typeface="Arial" panose="020B0604020202020204" pitchFamily="34" charset="0"/>
              </a:rPr>
              <a:t>	 Bolometers and pyroelectric detectors: (based on energy to temperature conversion)</a:t>
            </a:r>
          </a:p>
          <a:p>
            <a:r>
              <a:rPr lang="en-US" sz="1800" dirty="0">
                <a:latin typeface="Arial" panose="020B0604020202020204" pitchFamily="34" charset="0"/>
                <a:cs typeface="Arial" panose="020B0604020202020204" pitchFamily="34" charset="0"/>
              </a:rPr>
              <a:t>	</a:t>
            </a:r>
            <a:endParaRPr lang="en-US" dirty="0"/>
          </a:p>
        </p:txBody>
      </p:sp>
      <p:sp>
        <p:nvSpPr>
          <p:cNvPr id="11" name="Parentesi graffa chiusa 10">
            <a:extLst>
              <a:ext uri="{FF2B5EF4-FFF2-40B4-BE49-F238E27FC236}">
                <a16:creationId xmlns:a16="http://schemas.microsoft.com/office/drawing/2014/main" id="{7620CCB8-A46F-AFC9-3762-8AB55D9584E7}"/>
              </a:ext>
            </a:extLst>
          </p:cNvPr>
          <p:cNvSpPr/>
          <p:nvPr/>
        </p:nvSpPr>
        <p:spPr>
          <a:xfrm>
            <a:off x="5168347" y="2606060"/>
            <a:ext cx="258417" cy="562503"/>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CasellaDiTesto 11">
            <a:extLst>
              <a:ext uri="{FF2B5EF4-FFF2-40B4-BE49-F238E27FC236}">
                <a16:creationId xmlns:a16="http://schemas.microsoft.com/office/drawing/2014/main" id="{D22E6A14-46F3-5B3A-A94D-21FAC3E27F3D}"/>
              </a:ext>
            </a:extLst>
          </p:cNvPr>
          <p:cNvSpPr txBox="1"/>
          <p:nvPr/>
        </p:nvSpPr>
        <p:spPr>
          <a:xfrm>
            <a:off x="5605669" y="1590116"/>
            <a:ext cx="1611339"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Photodiodes</a:t>
            </a:r>
          </a:p>
        </p:txBody>
      </p:sp>
      <p:sp>
        <p:nvSpPr>
          <p:cNvPr id="13" name="CasellaDiTesto 12">
            <a:extLst>
              <a:ext uri="{FF2B5EF4-FFF2-40B4-BE49-F238E27FC236}">
                <a16:creationId xmlns:a16="http://schemas.microsoft.com/office/drawing/2014/main" id="{A1CFFB8F-4A5E-0A2A-3172-14C037D86C31}"/>
              </a:ext>
            </a:extLst>
          </p:cNvPr>
          <p:cNvSpPr txBox="1"/>
          <p:nvPr/>
        </p:nvSpPr>
        <p:spPr>
          <a:xfrm>
            <a:off x="5605668" y="2661142"/>
            <a:ext cx="4413388"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Photoconductors (resistive detectors)</a:t>
            </a:r>
          </a:p>
        </p:txBody>
      </p:sp>
      <p:sp>
        <p:nvSpPr>
          <p:cNvPr id="14" name="CasellaDiTesto 13">
            <a:extLst>
              <a:ext uri="{FF2B5EF4-FFF2-40B4-BE49-F238E27FC236}">
                <a16:creationId xmlns:a16="http://schemas.microsoft.com/office/drawing/2014/main" id="{70769E64-4B90-243A-9AA9-2C51A7A815B7}"/>
              </a:ext>
            </a:extLst>
          </p:cNvPr>
          <p:cNvSpPr txBox="1"/>
          <p:nvPr/>
        </p:nvSpPr>
        <p:spPr>
          <a:xfrm>
            <a:off x="5168347" y="3161960"/>
            <a:ext cx="1611339"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Photodiodes</a:t>
            </a:r>
          </a:p>
        </p:txBody>
      </p:sp>
      <p:sp>
        <p:nvSpPr>
          <p:cNvPr id="15" name="CasellaDiTesto 14">
            <a:extLst>
              <a:ext uri="{FF2B5EF4-FFF2-40B4-BE49-F238E27FC236}">
                <a16:creationId xmlns:a16="http://schemas.microsoft.com/office/drawing/2014/main" id="{022095B6-09CE-2840-C9E0-7BA94EEA1898}"/>
              </a:ext>
            </a:extLst>
          </p:cNvPr>
          <p:cNvSpPr txBox="1"/>
          <p:nvPr/>
        </p:nvSpPr>
        <p:spPr>
          <a:xfrm>
            <a:off x="5168347" y="3689093"/>
            <a:ext cx="2108269"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Photoconductors</a:t>
            </a:r>
          </a:p>
        </p:txBody>
      </p:sp>
      <p:sp>
        <p:nvSpPr>
          <p:cNvPr id="16" name="CasellaDiTesto 15">
            <a:extLst>
              <a:ext uri="{FF2B5EF4-FFF2-40B4-BE49-F238E27FC236}">
                <a16:creationId xmlns:a16="http://schemas.microsoft.com/office/drawing/2014/main" id="{960F961C-6D14-560C-B51B-9522A3B9A347}"/>
              </a:ext>
            </a:extLst>
          </p:cNvPr>
          <p:cNvSpPr txBox="1"/>
          <p:nvPr/>
        </p:nvSpPr>
        <p:spPr>
          <a:xfrm>
            <a:off x="838201" y="5142287"/>
            <a:ext cx="6097655"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UV: Silicon, </a:t>
            </a:r>
            <a:r>
              <a:rPr lang="en-US" sz="2000" dirty="0" err="1">
                <a:latin typeface="Arial" panose="020B0604020202020204" pitchFamily="34" charset="0"/>
                <a:cs typeface="Arial" panose="020B0604020202020204" pitchFamily="34" charset="0"/>
              </a:rPr>
              <a:t>GaN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SiC</a:t>
            </a:r>
            <a:r>
              <a:rPr lang="en-US" sz="2000" dirty="0">
                <a:latin typeface="Arial" panose="020B0604020202020204" pitchFamily="34" charset="0"/>
                <a:cs typeface="Arial" panose="020B0604020202020204" pitchFamily="34" charset="0"/>
              </a:rPr>
              <a:t> photodiodes </a:t>
            </a:r>
          </a:p>
        </p:txBody>
      </p:sp>
      <p:sp>
        <p:nvSpPr>
          <p:cNvPr id="17" name="CasellaDiTesto 16">
            <a:extLst>
              <a:ext uri="{FF2B5EF4-FFF2-40B4-BE49-F238E27FC236}">
                <a16:creationId xmlns:a16="http://schemas.microsoft.com/office/drawing/2014/main" id="{E0A4C0C2-8F93-BA24-D798-B7B4DF64E7A6}"/>
              </a:ext>
            </a:extLst>
          </p:cNvPr>
          <p:cNvSpPr txBox="1"/>
          <p:nvPr/>
        </p:nvSpPr>
        <p:spPr>
          <a:xfrm>
            <a:off x="812037" y="4637385"/>
            <a:ext cx="6097655"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Visible: </a:t>
            </a:r>
            <a:r>
              <a:rPr lang="en-US" sz="2000" b="1" dirty="0">
                <a:latin typeface="Arial" panose="020B0604020202020204" pitchFamily="34" charset="0"/>
                <a:cs typeface="Arial" panose="020B0604020202020204" pitchFamily="34" charset="0"/>
              </a:rPr>
              <a:t>Silicon</a:t>
            </a:r>
          </a:p>
        </p:txBody>
      </p:sp>
    </p:spTree>
    <p:extLst>
      <p:ext uri="{BB962C8B-B14F-4D97-AF65-F5344CB8AC3E}">
        <p14:creationId xmlns:p14="http://schemas.microsoft.com/office/powerpoint/2010/main" val="763185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95555D-6863-91BE-3FAC-9CAE6F874BA8}"/>
              </a:ext>
            </a:extLst>
          </p:cNvPr>
          <p:cNvSpPr>
            <a:spLocks noGrp="1"/>
          </p:cNvSpPr>
          <p:nvPr>
            <p:ph type="title"/>
          </p:nvPr>
        </p:nvSpPr>
        <p:spPr/>
        <p:txBody>
          <a:bodyPr/>
          <a:lstStyle/>
          <a:p>
            <a:r>
              <a:rPr lang="en-US" dirty="0"/>
              <a:t>Photodiodes: dark current</a:t>
            </a:r>
          </a:p>
        </p:txBody>
      </p:sp>
      <p:sp>
        <p:nvSpPr>
          <p:cNvPr id="3" name="Segnaposto piè di pagina 2">
            <a:extLst>
              <a:ext uri="{FF2B5EF4-FFF2-40B4-BE49-F238E27FC236}">
                <a16:creationId xmlns:a16="http://schemas.microsoft.com/office/drawing/2014/main" id="{D6750C89-2D1B-692B-8A58-5F1011ACFDC6}"/>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D07872D0-0D83-B45A-779B-93A0B7ADDE2E}"/>
              </a:ext>
            </a:extLst>
          </p:cNvPr>
          <p:cNvSpPr>
            <a:spLocks noGrp="1"/>
          </p:cNvSpPr>
          <p:nvPr>
            <p:ph type="sldNum" sz="quarter" idx="12"/>
          </p:nvPr>
        </p:nvSpPr>
        <p:spPr/>
        <p:txBody>
          <a:bodyPr/>
          <a:lstStyle/>
          <a:p>
            <a:fld id="{02055017-B6DE-4C35-A63B-40EADAC97849}" type="slidenum">
              <a:rPr lang="en-US" smtClean="0"/>
              <a:t>4</a:t>
            </a:fld>
            <a:endParaRPr lang="en-US" dirty="0"/>
          </a:p>
        </p:txBody>
      </p:sp>
      <p:sp>
        <p:nvSpPr>
          <p:cNvPr id="5" name="CasellaDiTesto 4">
            <a:extLst>
              <a:ext uri="{FF2B5EF4-FFF2-40B4-BE49-F238E27FC236}">
                <a16:creationId xmlns:a16="http://schemas.microsoft.com/office/drawing/2014/main" id="{5D037EC0-F69F-566B-3118-29031845CD66}"/>
              </a:ext>
            </a:extLst>
          </p:cNvPr>
          <p:cNvSpPr txBox="1"/>
          <p:nvPr/>
        </p:nvSpPr>
        <p:spPr>
          <a:xfrm>
            <a:off x="838200" y="1172817"/>
            <a:ext cx="6745357"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a photodiode the measured current is due to hole-electron pairs that are generated:</a:t>
            </a:r>
          </a:p>
          <a:p>
            <a:endParaRPr lang="en-US" sz="2400" dirty="0">
              <a:latin typeface="Arial" panose="020B0604020202020204" pitchFamily="34" charset="0"/>
              <a:cs typeface="Arial" panose="020B0604020202020204" pitchFamily="34" charset="0"/>
            </a:endParaRPr>
          </a:p>
          <a:p>
            <a:pPr marL="457200" indent="-457200">
              <a:buAutoNum type="arabicParenR"/>
            </a:pPr>
            <a:r>
              <a:rPr lang="en-US" sz="2400" dirty="0">
                <a:latin typeface="Arial" panose="020B0604020202020204" pitchFamily="34" charset="0"/>
                <a:cs typeface="Arial" panose="020B0604020202020204" pitchFamily="34" charset="0"/>
              </a:rPr>
              <a:t>By photons</a:t>
            </a:r>
          </a:p>
          <a:p>
            <a:pPr marL="457200" indent="-457200">
              <a:buAutoNum type="arabicParenR"/>
            </a:pPr>
            <a:r>
              <a:rPr lang="en-US" sz="2400" dirty="0">
                <a:latin typeface="Arial" panose="020B0604020202020204" pitchFamily="34" charset="0"/>
                <a:cs typeface="Arial" panose="020B0604020202020204" pitchFamily="34" charset="0"/>
              </a:rPr>
              <a:t>By phonons (thermal energy)</a:t>
            </a:r>
          </a:p>
        </p:txBody>
      </p:sp>
      <p:cxnSp>
        <p:nvCxnSpPr>
          <p:cNvPr id="7" name="Connettore 2 6">
            <a:extLst>
              <a:ext uri="{FF2B5EF4-FFF2-40B4-BE49-F238E27FC236}">
                <a16:creationId xmlns:a16="http://schemas.microsoft.com/office/drawing/2014/main" id="{2EC9D6E3-B9DC-16AA-B1B1-9E1C335CC3ED}"/>
              </a:ext>
            </a:extLst>
          </p:cNvPr>
          <p:cNvCxnSpPr/>
          <p:nvPr/>
        </p:nvCxnSpPr>
        <p:spPr>
          <a:xfrm>
            <a:off x="2991678" y="2494722"/>
            <a:ext cx="459187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ttore 2 7">
            <a:extLst>
              <a:ext uri="{FF2B5EF4-FFF2-40B4-BE49-F238E27FC236}">
                <a16:creationId xmlns:a16="http://schemas.microsoft.com/office/drawing/2014/main" id="{269AE1D6-5C3B-BD4A-A588-EC64D9C0BF92}"/>
              </a:ext>
            </a:extLst>
          </p:cNvPr>
          <p:cNvCxnSpPr>
            <a:cxnSpLocks/>
          </p:cNvCxnSpPr>
          <p:nvPr/>
        </p:nvCxnSpPr>
        <p:spPr>
          <a:xfrm>
            <a:off x="5440017" y="2905540"/>
            <a:ext cx="214354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id="{68265374-A37E-A159-43CE-C7F7D7BE5C05}"/>
              </a:ext>
            </a:extLst>
          </p:cNvPr>
          <p:cNvSpPr txBox="1"/>
          <p:nvPr/>
        </p:nvSpPr>
        <p:spPr>
          <a:xfrm>
            <a:off x="7762460" y="2253950"/>
            <a:ext cx="1042273"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Signal</a:t>
            </a:r>
          </a:p>
        </p:txBody>
      </p:sp>
      <p:sp>
        <p:nvSpPr>
          <p:cNvPr id="11" name="CasellaDiTesto 10">
            <a:extLst>
              <a:ext uri="{FF2B5EF4-FFF2-40B4-BE49-F238E27FC236}">
                <a16:creationId xmlns:a16="http://schemas.microsoft.com/office/drawing/2014/main" id="{91989652-D4C4-9934-6955-E1E765F7F1DC}"/>
              </a:ext>
            </a:extLst>
          </p:cNvPr>
          <p:cNvSpPr txBox="1"/>
          <p:nvPr/>
        </p:nvSpPr>
        <p:spPr>
          <a:xfrm>
            <a:off x="7762459" y="2640249"/>
            <a:ext cx="1879041"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Dark current</a:t>
            </a:r>
          </a:p>
        </p:txBody>
      </p:sp>
      <p:sp>
        <p:nvSpPr>
          <p:cNvPr id="12" name="CasellaDiTesto 11">
            <a:extLst>
              <a:ext uri="{FF2B5EF4-FFF2-40B4-BE49-F238E27FC236}">
                <a16:creationId xmlns:a16="http://schemas.microsoft.com/office/drawing/2014/main" id="{2C5BF500-C793-0E6A-734E-9300D8341F07}"/>
              </a:ext>
            </a:extLst>
          </p:cNvPr>
          <p:cNvSpPr txBox="1"/>
          <p:nvPr/>
        </p:nvSpPr>
        <p:spPr>
          <a:xfrm>
            <a:off x="924339" y="3429000"/>
            <a:ext cx="7880394"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Dark current sets a detection limit of a given photodiode.</a:t>
            </a:r>
          </a:p>
          <a:p>
            <a:r>
              <a:rPr lang="en-US" sz="2400" dirty="0">
                <a:latin typeface="Arial" panose="020B0604020202020204" pitchFamily="34" charset="0"/>
                <a:cs typeface="Arial" panose="020B0604020202020204" pitchFamily="34" charset="0"/>
              </a:rPr>
              <a:t>Dark current can be compensated for, but this approach is not sufficient because:</a:t>
            </a:r>
          </a:p>
          <a:p>
            <a:pPr marL="457200" indent="-457200">
              <a:buAutoNum type="alphaLcParenR"/>
            </a:pPr>
            <a:r>
              <a:rPr lang="en-US" sz="2400" dirty="0">
                <a:latin typeface="Arial" panose="020B0604020202020204" pitchFamily="34" charset="0"/>
                <a:cs typeface="Arial" panose="020B0604020202020204" pitchFamily="34" charset="0"/>
              </a:rPr>
              <a:t>Dark current depends on temperature</a:t>
            </a:r>
          </a:p>
          <a:p>
            <a:pPr marL="457200" indent="-457200">
              <a:buAutoNum type="alphaLcParenR"/>
            </a:pPr>
            <a:r>
              <a:rPr lang="en-US" sz="2400" dirty="0">
                <a:latin typeface="Arial" panose="020B0604020202020204" pitchFamily="34" charset="0"/>
                <a:cs typeface="Arial" panose="020B0604020202020204" pitchFamily="34" charset="0"/>
              </a:rPr>
              <a:t>It is different from pixel to pixel</a:t>
            </a:r>
          </a:p>
          <a:p>
            <a:pPr marL="457200" indent="-457200">
              <a:buAutoNum type="alphaLcParenR"/>
            </a:pPr>
            <a:r>
              <a:rPr lang="en-US" sz="2400" dirty="0">
                <a:latin typeface="Arial" panose="020B0604020202020204" pitchFamily="34" charset="0"/>
                <a:cs typeface="Arial" panose="020B0604020202020204" pitchFamily="34" charset="0"/>
              </a:rPr>
              <a:t>It is affected by considerable noise</a:t>
            </a:r>
          </a:p>
        </p:txBody>
      </p:sp>
    </p:spTree>
    <p:extLst>
      <p:ext uri="{BB962C8B-B14F-4D97-AF65-F5344CB8AC3E}">
        <p14:creationId xmlns:p14="http://schemas.microsoft.com/office/powerpoint/2010/main" val="4075664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4D9523-8A29-451E-04A9-F1342CC144C8}"/>
              </a:ext>
            </a:extLst>
          </p:cNvPr>
          <p:cNvSpPr>
            <a:spLocks noGrp="1"/>
          </p:cNvSpPr>
          <p:nvPr>
            <p:ph type="title"/>
          </p:nvPr>
        </p:nvSpPr>
        <p:spPr/>
        <p:txBody>
          <a:bodyPr/>
          <a:lstStyle/>
          <a:p>
            <a:r>
              <a:rPr lang="en-US" dirty="0"/>
              <a:t>Dark current in IR photodetectors </a:t>
            </a:r>
          </a:p>
        </p:txBody>
      </p:sp>
      <p:sp>
        <p:nvSpPr>
          <p:cNvPr id="3" name="Segnaposto piè di pagina 2">
            <a:extLst>
              <a:ext uri="{FF2B5EF4-FFF2-40B4-BE49-F238E27FC236}">
                <a16:creationId xmlns:a16="http://schemas.microsoft.com/office/drawing/2014/main" id="{D5A2FB76-D2B9-5E75-97D2-E6DBCE2A4E30}"/>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7B20C077-E50C-8750-CA28-F6888893A771}"/>
              </a:ext>
            </a:extLst>
          </p:cNvPr>
          <p:cNvSpPr>
            <a:spLocks noGrp="1"/>
          </p:cNvSpPr>
          <p:nvPr>
            <p:ph type="sldNum" sz="quarter" idx="12"/>
          </p:nvPr>
        </p:nvSpPr>
        <p:spPr/>
        <p:txBody>
          <a:bodyPr/>
          <a:lstStyle/>
          <a:p>
            <a:fld id="{02055017-B6DE-4C35-A63B-40EADAC97849}" type="slidenum">
              <a:rPr lang="en-US" smtClean="0"/>
              <a:t>5</a:t>
            </a:fld>
            <a:endParaRPr lang="en-US" dirty="0"/>
          </a:p>
        </p:txBody>
      </p:sp>
      <p:sp>
        <p:nvSpPr>
          <p:cNvPr id="5" name="CasellaDiTesto 4">
            <a:extLst>
              <a:ext uri="{FF2B5EF4-FFF2-40B4-BE49-F238E27FC236}">
                <a16:creationId xmlns:a16="http://schemas.microsoft.com/office/drawing/2014/main" id="{00F4C6D1-6747-EF43-B1D1-5FDEC1D459F0}"/>
              </a:ext>
            </a:extLst>
          </p:cNvPr>
          <p:cNvSpPr txBox="1"/>
          <p:nvPr/>
        </p:nvSpPr>
        <p:spPr>
          <a:xfrm>
            <a:off x="526774" y="1103243"/>
            <a:ext cx="10654748"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order to enable detection of medium-long wavelength IR, the semiconductor must have a small energy gap.</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This strongly increases the dark current and related noise, degrading the detection limit of photodiode IR detectors.  </a:t>
            </a:r>
          </a:p>
        </p:txBody>
      </p:sp>
      <p:sp>
        <p:nvSpPr>
          <p:cNvPr id="6" name="CasellaDiTesto 5">
            <a:extLst>
              <a:ext uri="{FF2B5EF4-FFF2-40B4-BE49-F238E27FC236}">
                <a16:creationId xmlns:a16="http://schemas.microsoft.com/office/drawing/2014/main" id="{F2D0384E-A16E-6E0D-7F62-2E6AA73336A2}"/>
              </a:ext>
            </a:extLst>
          </p:cNvPr>
          <p:cNvSpPr txBox="1"/>
          <p:nvPr/>
        </p:nvSpPr>
        <p:spPr>
          <a:xfrm>
            <a:off x="526774" y="3341966"/>
            <a:ext cx="9827135"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For this reason, MWIR and LWIR detectors are often cooled down to cryogenic temperatures. Compact Peltier-cell based solid state micro-refrigerators are often used to maintain small size and portability of the devices</a:t>
            </a:r>
          </a:p>
        </p:txBody>
      </p:sp>
      <p:sp>
        <p:nvSpPr>
          <p:cNvPr id="7" name="CasellaDiTesto 6">
            <a:extLst>
              <a:ext uri="{FF2B5EF4-FFF2-40B4-BE49-F238E27FC236}">
                <a16:creationId xmlns:a16="http://schemas.microsoft.com/office/drawing/2014/main" id="{D98A12FA-51EF-5474-CC89-CABFF4F3A9F9}"/>
              </a:ext>
            </a:extLst>
          </p:cNvPr>
          <p:cNvSpPr txBox="1"/>
          <p:nvPr/>
        </p:nvSpPr>
        <p:spPr>
          <a:xfrm>
            <a:off x="526774" y="5152768"/>
            <a:ext cx="9827135"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Bolometers does not suffer from this problem and can operate at room temperature with no need of refrigeration. </a:t>
            </a:r>
          </a:p>
        </p:txBody>
      </p:sp>
    </p:spTree>
    <p:extLst>
      <p:ext uri="{BB962C8B-B14F-4D97-AF65-F5344CB8AC3E}">
        <p14:creationId xmlns:p14="http://schemas.microsoft.com/office/powerpoint/2010/main" val="2243716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9576B0-5B8C-C7B7-517A-98C3E0753AB4}"/>
              </a:ext>
            </a:extLst>
          </p:cNvPr>
          <p:cNvSpPr>
            <a:spLocks noGrp="1"/>
          </p:cNvSpPr>
          <p:nvPr>
            <p:ph type="title"/>
          </p:nvPr>
        </p:nvSpPr>
        <p:spPr>
          <a:xfrm>
            <a:off x="914399" y="44377"/>
            <a:ext cx="10515600" cy="662397"/>
          </a:xfrm>
        </p:spPr>
        <p:txBody>
          <a:bodyPr/>
          <a:lstStyle/>
          <a:p>
            <a:r>
              <a:rPr lang="en-US" dirty="0"/>
              <a:t>Micro bolometer</a:t>
            </a:r>
          </a:p>
        </p:txBody>
      </p:sp>
      <p:sp>
        <p:nvSpPr>
          <p:cNvPr id="3" name="Segnaposto piè di pagina 2">
            <a:extLst>
              <a:ext uri="{FF2B5EF4-FFF2-40B4-BE49-F238E27FC236}">
                <a16:creationId xmlns:a16="http://schemas.microsoft.com/office/drawing/2014/main" id="{3CB6A3E5-B817-39BD-1590-8E87426878A8}"/>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74D82F46-E6FD-59C2-A554-06A825717CD1}"/>
              </a:ext>
            </a:extLst>
          </p:cNvPr>
          <p:cNvSpPr>
            <a:spLocks noGrp="1"/>
          </p:cNvSpPr>
          <p:nvPr>
            <p:ph type="sldNum" sz="quarter" idx="12"/>
          </p:nvPr>
        </p:nvSpPr>
        <p:spPr/>
        <p:txBody>
          <a:bodyPr/>
          <a:lstStyle/>
          <a:p>
            <a:fld id="{02055017-B6DE-4C35-A63B-40EADAC97849}" type="slidenum">
              <a:rPr lang="en-US" smtClean="0"/>
              <a:t>6</a:t>
            </a:fld>
            <a:endParaRPr lang="en-US" dirty="0"/>
          </a:p>
        </p:txBody>
      </p:sp>
      <p:pic>
        <p:nvPicPr>
          <p:cNvPr id="6" name="Elemento grafico 5">
            <a:extLst>
              <a:ext uri="{FF2B5EF4-FFF2-40B4-BE49-F238E27FC236}">
                <a16:creationId xmlns:a16="http://schemas.microsoft.com/office/drawing/2014/main" id="{E784D8FE-A5C6-81FC-FFA1-E3E2963477B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9528" y="1714554"/>
            <a:ext cx="4095750" cy="4238625"/>
          </a:xfrm>
          <a:prstGeom prst="rect">
            <a:avLst/>
          </a:prstGeom>
        </p:spPr>
      </p:pic>
      <p:sp>
        <p:nvSpPr>
          <p:cNvPr id="7" name="CasellaDiTesto 6">
            <a:extLst>
              <a:ext uri="{FF2B5EF4-FFF2-40B4-BE49-F238E27FC236}">
                <a16:creationId xmlns:a16="http://schemas.microsoft.com/office/drawing/2014/main" id="{22383119-E60B-2A53-6728-BF17783A4FB1}"/>
              </a:ext>
            </a:extLst>
          </p:cNvPr>
          <p:cNvSpPr txBox="1"/>
          <p:nvPr/>
        </p:nvSpPr>
        <p:spPr>
          <a:xfrm>
            <a:off x="6251993" y="1630790"/>
            <a:ext cx="5940008" cy="341632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Bolometers are based on a different principle than photodiodes and photoconductors.</a:t>
            </a:r>
          </a:p>
          <a:p>
            <a:r>
              <a:rPr lang="en-US" sz="2400" dirty="0">
                <a:latin typeface="Arial" panose="020B0604020202020204" pitchFamily="34" charset="0"/>
                <a:cs typeface="Arial" panose="020B0604020202020204" pitchFamily="34" charset="0"/>
              </a:rPr>
              <a:t>The impinging radiation power heats-up the corresponding pixel. The temperature increase with respect to the substrate constitutes a measure of the total radiation energy received by the pixel.</a:t>
            </a:r>
          </a:p>
          <a:p>
            <a:endParaRPr lang="en-US" sz="2400" dirty="0">
              <a:latin typeface="Arial" panose="020B0604020202020204" pitchFamily="34" charset="0"/>
              <a:cs typeface="Arial" panose="020B0604020202020204" pitchFamily="34" charset="0"/>
            </a:endParaRPr>
          </a:p>
        </p:txBody>
      </p:sp>
      <p:sp>
        <p:nvSpPr>
          <p:cNvPr id="8" name="CasellaDiTesto 7">
            <a:extLst>
              <a:ext uri="{FF2B5EF4-FFF2-40B4-BE49-F238E27FC236}">
                <a16:creationId xmlns:a16="http://schemas.microsoft.com/office/drawing/2014/main" id="{254EC88D-1AAF-C6ED-276B-84A6A6E2309F}"/>
              </a:ext>
            </a:extLst>
          </p:cNvPr>
          <p:cNvSpPr txBox="1"/>
          <p:nvPr/>
        </p:nvSpPr>
        <p:spPr>
          <a:xfrm>
            <a:off x="1073426" y="727957"/>
            <a:ext cx="2335896"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IR absorption layer</a:t>
            </a:r>
          </a:p>
        </p:txBody>
      </p:sp>
      <p:sp>
        <p:nvSpPr>
          <p:cNvPr id="9" name="CasellaDiTesto 8">
            <a:extLst>
              <a:ext uri="{FF2B5EF4-FFF2-40B4-BE49-F238E27FC236}">
                <a16:creationId xmlns:a16="http://schemas.microsoft.com/office/drawing/2014/main" id="{A6998819-195D-C51E-7E10-69D6F767494E}"/>
              </a:ext>
            </a:extLst>
          </p:cNvPr>
          <p:cNvSpPr txBox="1"/>
          <p:nvPr/>
        </p:nvSpPr>
        <p:spPr>
          <a:xfrm>
            <a:off x="4038600" y="890057"/>
            <a:ext cx="3398879" cy="707886"/>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Cavity, for thermal insulation</a:t>
            </a:r>
          </a:p>
          <a:p>
            <a:r>
              <a:rPr lang="en-US" sz="2000" dirty="0">
                <a:latin typeface="Arial" panose="020B0604020202020204" pitchFamily="34" charset="0"/>
                <a:cs typeface="Arial" panose="020B0604020202020204" pitchFamily="34" charset="0"/>
              </a:rPr>
              <a:t>(requires Micromachining)</a:t>
            </a:r>
          </a:p>
        </p:txBody>
      </p:sp>
      <p:sp>
        <p:nvSpPr>
          <p:cNvPr id="10" name="CasellaDiTesto 9">
            <a:extLst>
              <a:ext uri="{FF2B5EF4-FFF2-40B4-BE49-F238E27FC236}">
                <a16:creationId xmlns:a16="http://schemas.microsoft.com/office/drawing/2014/main" id="{96F979F4-0A3B-98E3-F474-9FE67E4A5EA8}"/>
              </a:ext>
            </a:extLst>
          </p:cNvPr>
          <p:cNvSpPr txBox="1"/>
          <p:nvPr/>
        </p:nvSpPr>
        <p:spPr>
          <a:xfrm>
            <a:off x="5125278" y="5545112"/>
            <a:ext cx="2093843" cy="707886"/>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Temperature </a:t>
            </a:r>
          </a:p>
          <a:p>
            <a:r>
              <a:rPr lang="en-US" sz="2000" dirty="0">
                <a:latin typeface="Arial" panose="020B0604020202020204" pitchFamily="34" charset="0"/>
                <a:cs typeface="Arial" panose="020B0604020202020204" pitchFamily="34" charset="0"/>
              </a:rPr>
              <a:t>sensitive resistor</a:t>
            </a:r>
          </a:p>
        </p:txBody>
      </p:sp>
      <p:sp>
        <p:nvSpPr>
          <p:cNvPr id="11" name="Rettangolo 10">
            <a:extLst>
              <a:ext uri="{FF2B5EF4-FFF2-40B4-BE49-F238E27FC236}">
                <a16:creationId xmlns:a16="http://schemas.microsoft.com/office/drawing/2014/main" id="{1C2C93D9-87BB-A75F-6940-EDB37868B25E}"/>
              </a:ext>
            </a:extLst>
          </p:cNvPr>
          <p:cNvSpPr/>
          <p:nvPr/>
        </p:nvSpPr>
        <p:spPr>
          <a:xfrm>
            <a:off x="2057400" y="3011557"/>
            <a:ext cx="1451113" cy="1321904"/>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sellaDiTesto 11">
            <a:extLst>
              <a:ext uri="{FF2B5EF4-FFF2-40B4-BE49-F238E27FC236}">
                <a16:creationId xmlns:a16="http://schemas.microsoft.com/office/drawing/2014/main" id="{0DA25B46-8983-FBCE-081D-D7B07CA2D9B9}"/>
              </a:ext>
            </a:extLst>
          </p:cNvPr>
          <p:cNvSpPr txBox="1"/>
          <p:nvPr/>
        </p:nvSpPr>
        <p:spPr>
          <a:xfrm>
            <a:off x="1186636" y="3125980"/>
            <a:ext cx="713657" cy="707886"/>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one </a:t>
            </a:r>
          </a:p>
          <a:p>
            <a:r>
              <a:rPr lang="en-US" sz="2000" dirty="0">
                <a:latin typeface="Arial" panose="020B0604020202020204" pitchFamily="34" charset="0"/>
                <a:cs typeface="Arial" panose="020B0604020202020204" pitchFamily="34" charset="0"/>
              </a:rPr>
              <a:t>pixel</a:t>
            </a:r>
          </a:p>
        </p:txBody>
      </p:sp>
      <p:cxnSp>
        <p:nvCxnSpPr>
          <p:cNvPr id="14" name="Connettore diritto 13">
            <a:extLst>
              <a:ext uri="{FF2B5EF4-FFF2-40B4-BE49-F238E27FC236}">
                <a16:creationId xmlns:a16="http://schemas.microsoft.com/office/drawing/2014/main" id="{95A02925-C34E-E86A-92B1-FF4E1D6A6E2B}"/>
              </a:ext>
            </a:extLst>
          </p:cNvPr>
          <p:cNvCxnSpPr/>
          <p:nvPr/>
        </p:nvCxnSpPr>
        <p:spPr>
          <a:xfrm>
            <a:off x="1630017" y="3833866"/>
            <a:ext cx="427383" cy="2014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2DA41C46-31DF-58AB-B8C0-FEC0DFAEE07A}"/>
              </a:ext>
            </a:extLst>
          </p:cNvPr>
          <p:cNvCxnSpPr>
            <a:cxnSpLocks/>
          </p:cNvCxnSpPr>
          <p:nvPr/>
        </p:nvCxnSpPr>
        <p:spPr>
          <a:xfrm>
            <a:off x="4843849" y="4982648"/>
            <a:ext cx="1096161" cy="3633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asellaDiTesto 16">
            <a:extLst>
              <a:ext uri="{FF2B5EF4-FFF2-40B4-BE49-F238E27FC236}">
                <a16:creationId xmlns:a16="http://schemas.microsoft.com/office/drawing/2014/main" id="{25744277-1165-628E-CF05-7B12F1F62D78}"/>
              </a:ext>
            </a:extLst>
          </p:cNvPr>
          <p:cNvSpPr txBox="1"/>
          <p:nvPr/>
        </p:nvSpPr>
        <p:spPr>
          <a:xfrm>
            <a:off x="7846541" y="4782065"/>
            <a:ext cx="373174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temperature variation is measured as a resistance change. </a:t>
            </a:r>
          </a:p>
        </p:txBody>
      </p:sp>
    </p:spTree>
    <p:extLst>
      <p:ext uri="{BB962C8B-B14F-4D97-AF65-F5344CB8AC3E}">
        <p14:creationId xmlns:p14="http://schemas.microsoft.com/office/powerpoint/2010/main" val="2870377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99AC8D92-20FC-3A46-23BB-59FF3B3650C2}"/>
              </a:ext>
            </a:extLst>
          </p:cNvPr>
          <p:cNvPicPr>
            <a:picLocks noChangeAspect="1"/>
          </p:cNvPicPr>
          <p:nvPr/>
        </p:nvPicPr>
        <p:blipFill>
          <a:blip r:embed="rId2"/>
          <a:stretch>
            <a:fillRect/>
          </a:stretch>
        </p:blipFill>
        <p:spPr>
          <a:xfrm>
            <a:off x="7535560" y="3236120"/>
            <a:ext cx="3179033" cy="2763123"/>
          </a:xfrm>
          <a:prstGeom prst="rect">
            <a:avLst/>
          </a:prstGeom>
        </p:spPr>
      </p:pic>
      <p:sp>
        <p:nvSpPr>
          <p:cNvPr id="2" name="Titolo 1">
            <a:extLst>
              <a:ext uri="{FF2B5EF4-FFF2-40B4-BE49-F238E27FC236}">
                <a16:creationId xmlns:a16="http://schemas.microsoft.com/office/drawing/2014/main" id="{670882B5-8E35-ED7A-8CAF-6BE95AAC1D1C}"/>
              </a:ext>
            </a:extLst>
          </p:cNvPr>
          <p:cNvSpPr>
            <a:spLocks noGrp="1"/>
          </p:cNvSpPr>
          <p:nvPr>
            <p:ph type="title"/>
          </p:nvPr>
        </p:nvSpPr>
        <p:spPr>
          <a:xfrm>
            <a:off x="838200" y="340412"/>
            <a:ext cx="10515600" cy="662397"/>
          </a:xfrm>
        </p:spPr>
        <p:txBody>
          <a:bodyPr/>
          <a:lstStyle/>
          <a:p>
            <a:r>
              <a:rPr lang="en-US" dirty="0"/>
              <a:t>Imagers for the visible spectral range</a:t>
            </a:r>
          </a:p>
        </p:txBody>
      </p:sp>
      <p:sp>
        <p:nvSpPr>
          <p:cNvPr id="3" name="Segnaposto piè di pagina 2">
            <a:extLst>
              <a:ext uri="{FF2B5EF4-FFF2-40B4-BE49-F238E27FC236}">
                <a16:creationId xmlns:a16="http://schemas.microsoft.com/office/drawing/2014/main" id="{EBCAC18B-5A0D-1E5A-2465-AAEF4A13FFAD}"/>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B3AA0B97-E817-14D1-FD5E-B3DB3357D40C}"/>
              </a:ext>
            </a:extLst>
          </p:cNvPr>
          <p:cNvSpPr>
            <a:spLocks noGrp="1"/>
          </p:cNvSpPr>
          <p:nvPr>
            <p:ph type="sldNum" sz="quarter" idx="12"/>
          </p:nvPr>
        </p:nvSpPr>
        <p:spPr/>
        <p:txBody>
          <a:bodyPr/>
          <a:lstStyle/>
          <a:p>
            <a:fld id="{02055017-B6DE-4C35-A63B-40EADAC97849}" type="slidenum">
              <a:rPr lang="en-US" smtClean="0"/>
              <a:t>7</a:t>
            </a:fld>
            <a:endParaRPr lang="en-US" dirty="0"/>
          </a:p>
        </p:txBody>
      </p:sp>
      <p:sp>
        <p:nvSpPr>
          <p:cNvPr id="5" name="CasellaDiTesto 4">
            <a:extLst>
              <a:ext uri="{FF2B5EF4-FFF2-40B4-BE49-F238E27FC236}">
                <a16:creationId xmlns:a16="http://schemas.microsoft.com/office/drawing/2014/main" id="{94EFD942-3D1D-CFE3-76DE-0F840150756E}"/>
              </a:ext>
            </a:extLst>
          </p:cNvPr>
          <p:cNvSpPr txBox="1"/>
          <p:nvPr/>
        </p:nvSpPr>
        <p:spPr>
          <a:xfrm>
            <a:off x="419744" y="2440852"/>
            <a:ext cx="4857235"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CCD: charge coupled devices</a:t>
            </a:r>
          </a:p>
        </p:txBody>
      </p:sp>
      <p:sp>
        <p:nvSpPr>
          <p:cNvPr id="6" name="CasellaDiTesto 5">
            <a:extLst>
              <a:ext uri="{FF2B5EF4-FFF2-40B4-BE49-F238E27FC236}">
                <a16:creationId xmlns:a16="http://schemas.microsoft.com/office/drawing/2014/main" id="{B7D269D0-A344-19C5-C154-08134985AD70}"/>
              </a:ext>
            </a:extLst>
          </p:cNvPr>
          <p:cNvSpPr txBox="1"/>
          <p:nvPr/>
        </p:nvSpPr>
        <p:spPr>
          <a:xfrm>
            <a:off x="678592" y="1140228"/>
            <a:ext cx="525780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There are two main types of imagers, that are commercialized with two denominations:</a:t>
            </a:r>
          </a:p>
        </p:txBody>
      </p:sp>
      <p:sp>
        <p:nvSpPr>
          <p:cNvPr id="7" name="CasellaDiTesto 6">
            <a:extLst>
              <a:ext uri="{FF2B5EF4-FFF2-40B4-BE49-F238E27FC236}">
                <a16:creationId xmlns:a16="http://schemas.microsoft.com/office/drawing/2014/main" id="{8867E346-7C22-D635-C52B-3A0CF8F89A2D}"/>
              </a:ext>
            </a:extLst>
          </p:cNvPr>
          <p:cNvSpPr txBox="1"/>
          <p:nvPr/>
        </p:nvSpPr>
        <p:spPr>
          <a:xfrm>
            <a:off x="419744" y="4634028"/>
            <a:ext cx="525780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CMOS: (CIS = CMOS Image Sensor)</a:t>
            </a:r>
          </a:p>
        </p:txBody>
      </p:sp>
      <p:pic>
        <p:nvPicPr>
          <p:cNvPr id="9" name="Elemento grafico 8">
            <a:extLst>
              <a:ext uri="{FF2B5EF4-FFF2-40B4-BE49-F238E27FC236}">
                <a16:creationId xmlns:a16="http://schemas.microsoft.com/office/drawing/2014/main" id="{8875E797-12C2-B5F1-6D06-93425CB23F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35561" y="1927105"/>
            <a:ext cx="3179033" cy="984751"/>
          </a:xfrm>
          <a:prstGeom prst="rect">
            <a:avLst/>
          </a:prstGeom>
        </p:spPr>
      </p:pic>
      <p:pic>
        <p:nvPicPr>
          <p:cNvPr id="13" name="Elemento grafico 12">
            <a:extLst>
              <a:ext uri="{FF2B5EF4-FFF2-40B4-BE49-F238E27FC236}">
                <a16:creationId xmlns:a16="http://schemas.microsoft.com/office/drawing/2014/main" id="{E84D349F-7610-A9CA-FEB3-A164A98810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8095276" y="4867299"/>
            <a:ext cx="616958" cy="512550"/>
          </a:xfrm>
          <a:prstGeom prst="rect">
            <a:avLst/>
          </a:prstGeom>
        </p:spPr>
      </p:pic>
      <p:sp>
        <p:nvSpPr>
          <p:cNvPr id="14" name="CasellaDiTesto 13">
            <a:extLst>
              <a:ext uri="{FF2B5EF4-FFF2-40B4-BE49-F238E27FC236}">
                <a16:creationId xmlns:a16="http://schemas.microsoft.com/office/drawing/2014/main" id="{305A4D0B-BFFE-49A6-CB56-53656EA95234}"/>
              </a:ext>
            </a:extLst>
          </p:cNvPr>
          <p:cNvSpPr txBox="1"/>
          <p:nvPr/>
        </p:nvSpPr>
        <p:spPr>
          <a:xfrm>
            <a:off x="478308" y="5016423"/>
            <a:ext cx="5712941"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 CMOS imager consists in an array of photodiodes integrated in a standard CMOS process </a:t>
            </a:r>
          </a:p>
        </p:txBody>
      </p:sp>
      <p:sp>
        <p:nvSpPr>
          <p:cNvPr id="15" name="CasellaDiTesto 14">
            <a:extLst>
              <a:ext uri="{FF2B5EF4-FFF2-40B4-BE49-F238E27FC236}">
                <a16:creationId xmlns:a16="http://schemas.microsoft.com/office/drawing/2014/main" id="{5180B2FA-0CF1-9FF2-4C7B-E5145D34EE78}"/>
              </a:ext>
            </a:extLst>
          </p:cNvPr>
          <p:cNvSpPr txBox="1"/>
          <p:nvPr/>
        </p:nvSpPr>
        <p:spPr>
          <a:xfrm>
            <a:off x="419744" y="2902517"/>
            <a:ext cx="6549467" cy="163121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 CCD sensor is based on MOS capacitors that are periodically pushed into depletion zone and collect photogenerated charge as mobile charge. </a:t>
            </a:r>
          </a:p>
          <a:p>
            <a:r>
              <a:rPr lang="en-US" sz="2000" dirty="0">
                <a:latin typeface="Arial" panose="020B0604020202020204" pitchFamily="34" charset="0"/>
                <a:cs typeface="Arial" panose="020B0604020202020204" pitchFamily="34" charset="0"/>
              </a:rPr>
              <a:t>Charge is shifted from a pixel to the adjacent with a proper timing of the polysilicon gates</a:t>
            </a:r>
          </a:p>
        </p:txBody>
      </p:sp>
    </p:spTree>
    <p:extLst>
      <p:ext uri="{BB962C8B-B14F-4D97-AF65-F5344CB8AC3E}">
        <p14:creationId xmlns:p14="http://schemas.microsoft.com/office/powerpoint/2010/main" val="2117681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589CF2-3FF0-F3B8-2C0F-E31771B802EA}"/>
              </a:ext>
            </a:extLst>
          </p:cNvPr>
          <p:cNvSpPr>
            <a:spLocks noGrp="1"/>
          </p:cNvSpPr>
          <p:nvPr>
            <p:ph type="title"/>
          </p:nvPr>
        </p:nvSpPr>
        <p:spPr>
          <a:xfrm>
            <a:off x="743590" y="136525"/>
            <a:ext cx="10515600" cy="662397"/>
          </a:xfrm>
        </p:spPr>
        <p:txBody>
          <a:bodyPr/>
          <a:lstStyle/>
          <a:p>
            <a:r>
              <a:rPr lang="en-US" dirty="0"/>
              <a:t>Actual trend in imager technology</a:t>
            </a:r>
          </a:p>
        </p:txBody>
      </p:sp>
      <p:sp>
        <p:nvSpPr>
          <p:cNvPr id="3" name="Segnaposto piè di pagina 2">
            <a:extLst>
              <a:ext uri="{FF2B5EF4-FFF2-40B4-BE49-F238E27FC236}">
                <a16:creationId xmlns:a16="http://schemas.microsoft.com/office/drawing/2014/main" id="{AED1F84C-F55B-513D-E4FD-1297360A3CCA}"/>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79FB7F27-D721-CA78-C260-958F550464B4}"/>
              </a:ext>
            </a:extLst>
          </p:cNvPr>
          <p:cNvSpPr>
            <a:spLocks noGrp="1"/>
          </p:cNvSpPr>
          <p:nvPr>
            <p:ph type="sldNum" sz="quarter" idx="12"/>
          </p:nvPr>
        </p:nvSpPr>
        <p:spPr/>
        <p:txBody>
          <a:bodyPr/>
          <a:lstStyle/>
          <a:p>
            <a:fld id="{02055017-B6DE-4C35-A63B-40EADAC97849}" type="slidenum">
              <a:rPr lang="en-US" smtClean="0"/>
              <a:t>8</a:t>
            </a:fld>
            <a:endParaRPr lang="en-US" dirty="0"/>
          </a:p>
        </p:txBody>
      </p:sp>
      <p:pic>
        <p:nvPicPr>
          <p:cNvPr id="6" name="Immagine 5">
            <a:extLst>
              <a:ext uri="{FF2B5EF4-FFF2-40B4-BE49-F238E27FC236}">
                <a16:creationId xmlns:a16="http://schemas.microsoft.com/office/drawing/2014/main" id="{08CF8D27-C4A2-C326-9848-C3817F1A6FAF}"/>
              </a:ext>
            </a:extLst>
          </p:cNvPr>
          <p:cNvPicPr>
            <a:picLocks noChangeAspect="1"/>
          </p:cNvPicPr>
          <p:nvPr/>
        </p:nvPicPr>
        <p:blipFill>
          <a:blip r:embed="rId2"/>
          <a:stretch>
            <a:fillRect/>
          </a:stretch>
        </p:blipFill>
        <p:spPr>
          <a:xfrm>
            <a:off x="523353" y="1194578"/>
            <a:ext cx="4877051" cy="3562533"/>
          </a:xfrm>
          <a:prstGeom prst="rect">
            <a:avLst/>
          </a:prstGeom>
        </p:spPr>
      </p:pic>
      <p:sp>
        <p:nvSpPr>
          <p:cNvPr id="7" name="CasellaDiTesto 6">
            <a:extLst>
              <a:ext uri="{FF2B5EF4-FFF2-40B4-BE49-F238E27FC236}">
                <a16:creationId xmlns:a16="http://schemas.microsoft.com/office/drawing/2014/main" id="{351D46ED-E6E0-6A29-6ECA-937DECF8BA4A}"/>
              </a:ext>
            </a:extLst>
          </p:cNvPr>
          <p:cNvSpPr txBox="1"/>
          <p:nvPr/>
        </p:nvSpPr>
        <p:spPr>
          <a:xfrm>
            <a:off x="5605350" y="899980"/>
            <a:ext cx="6063297"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CCD has lost their initial superiority in terms of resolution and image quality, due to the much simpler pixel architecture and by the smart approach to charge transmission from the individual pixels to the periphery of the imager.</a:t>
            </a:r>
          </a:p>
        </p:txBody>
      </p:sp>
      <p:sp>
        <p:nvSpPr>
          <p:cNvPr id="8" name="CasellaDiTesto 7">
            <a:extLst>
              <a:ext uri="{FF2B5EF4-FFF2-40B4-BE49-F238E27FC236}">
                <a16:creationId xmlns:a16="http://schemas.microsoft.com/office/drawing/2014/main" id="{37F06B7A-F519-D530-7DA9-18958C1BCFC4}"/>
              </a:ext>
            </a:extLst>
          </p:cNvPr>
          <p:cNvSpPr txBox="1"/>
          <p:nvPr/>
        </p:nvSpPr>
        <p:spPr>
          <a:xfrm>
            <a:off x="743590" y="4732397"/>
            <a:ext cx="4596714"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Several important imager productors has discontinued development of CCD Imagers</a:t>
            </a:r>
          </a:p>
        </p:txBody>
      </p:sp>
      <p:sp>
        <p:nvSpPr>
          <p:cNvPr id="9" name="CasellaDiTesto 8">
            <a:extLst>
              <a:ext uri="{FF2B5EF4-FFF2-40B4-BE49-F238E27FC236}">
                <a16:creationId xmlns:a16="http://schemas.microsoft.com/office/drawing/2014/main" id="{15F093D8-AAE0-384D-87F7-CEEF2A98D553}"/>
              </a:ext>
            </a:extLst>
          </p:cNvPr>
          <p:cNvSpPr txBox="1"/>
          <p:nvPr/>
        </p:nvSpPr>
        <p:spPr>
          <a:xfrm>
            <a:off x="5560541" y="3466882"/>
            <a:ext cx="6010235" cy="3046988"/>
          </a:xfrm>
          <a:prstGeom prst="rect">
            <a:avLst/>
          </a:prstGeom>
          <a:noFill/>
        </p:spPr>
        <p:txBody>
          <a:bodyPr wrap="square" rtlCol="0">
            <a:spAutoFit/>
          </a:bodyPr>
          <a:lstStyle/>
          <a:p>
            <a:pPr marL="457200" indent="-457200">
              <a:buAutoNum type="arabicParenR"/>
            </a:pPr>
            <a:r>
              <a:rPr lang="en-US" sz="2400" dirty="0">
                <a:latin typeface="Arial" panose="020B0604020202020204" pitchFamily="34" charset="0"/>
                <a:cs typeface="Arial" panose="020B0604020202020204" pitchFamily="34" charset="0"/>
              </a:rPr>
              <a:t>A standard, inexpensive CMOS technology can be used.</a:t>
            </a:r>
          </a:p>
          <a:p>
            <a:pPr marL="457200" indent="-457200">
              <a:buAutoNum type="arabicParenR"/>
            </a:pPr>
            <a:r>
              <a:rPr lang="en-US" sz="2400" dirty="0">
                <a:latin typeface="Arial" panose="020B0604020202020204" pitchFamily="34" charset="0"/>
                <a:cs typeface="Arial" panose="020B0604020202020204" pitchFamily="34" charset="0"/>
              </a:rPr>
              <a:t>The circuit that can be integrated on the imager chip are much more complicated. Digital conversion is operated on the same chip and the output data are digital. </a:t>
            </a:r>
          </a:p>
          <a:p>
            <a:pPr marL="457200" indent="-457200">
              <a:buAutoNum type="arabicParen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9679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7C4F9C-A8F9-B3FD-E2EF-77567CC2EBBD}"/>
              </a:ext>
            </a:extLst>
          </p:cNvPr>
          <p:cNvSpPr>
            <a:spLocks noGrp="1"/>
          </p:cNvSpPr>
          <p:nvPr>
            <p:ph type="title"/>
          </p:nvPr>
        </p:nvSpPr>
        <p:spPr>
          <a:xfrm>
            <a:off x="755639" y="158718"/>
            <a:ext cx="10515600" cy="662397"/>
          </a:xfrm>
        </p:spPr>
        <p:txBody>
          <a:bodyPr/>
          <a:lstStyle/>
          <a:p>
            <a:r>
              <a:rPr lang="en-US" dirty="0"/>
              <a:t>Structure of a standard CMOS Imager </a:t>
            </a:r>
          </a:p>
        </p:txBody>
      </p:sp>
      <p:sp>
        <p:nvSpPr>
          <p:cNvPr id="3" name="Segnaposto piè di pagina 2">
            <a:extLst>
              <a:ext uri="{FF2B5EF4-FFF2-40B4-BE49-F238E27FC236}">
                <a16:creationId xmlns:a16="http://schemas.microsoft.com/office/drawing/2014/main" id="{B90B9963-2642-1933-86B0-78972863F008}"/>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2EDDF2F2-E32F-059B-D3E9-4DED43C60911}"/>
              </a:ext>
            </a:extLst>
          </p:cNvPr>
          <p:cNvSpPr>
            <a:spLocks noGrp="1"/>
          </p:cNvSpPr>
          <p:nvPr>
            <p:ph type="sldNum" sz="quarter" idx="12"/>
          </p:nvPr>
        </p:nvSpPr>
        <p:spPr/>
        <p:txBody>
          <a:bodyPr/>
          <a:lstStyle/>
          <a:p>
            <a:fld id="{02055017-B6DE-4C35-A63B-40EADAC97849}" type="slidenum">
              <a:rPr lang="en-US" smtClean="0"/>
              <a:t>9</a:t>
            </a:fld>
            <a:endParaRPr lang="en-US" dirty="0"/>
          </a:p>
        </p:txBody>
      </p:sp>
      <p:pic>
        <p:nvPicPr>
          <p:cNvPr id="8" name="Elemento grafico 7">
            <a:extLst>
              <a:ext uri="{FF2B5EF4-FFF2-40B4-BE49-F238E27FC236}">
                <a16:creationId xmlns:a16="http://schemas.microsoft.com/office/drawing/2014/main" id="{38ABD5A6-30FF-CEC2-41C2-8252C60B1F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57783" y="1356509"/>
            <a:ext cx="4072967" cy="2542615"/>
          </a:xfrm>
          <a:prstGeom prst="rect">
            <a:avLst/>
          </a:prstGeom>
        </p:spPr>
      </p:pic>
      <p:sp>
        <p:nvSpPr>
          <p:cNvPr id="9" name="CasellaDiTesto 8">
            <a:extLst>
              <a:ext uri="{FF2B5EF4-FFF2-40B4-BE49-F238E27FC236}">
                <a16:creationId xmlns:a16="http://schemas.microsoft.com/office/drawing/2014/main" id="{C07336E3-5735-74A6-6ED4-37521E87DF69}"/>
              </a:ext>
            </a:extLst>
          </p:cNvPr>
          <p:cNvSpPr txBox="1"/>
          <p:nvPr/>
        </p:nvSpPr>
        <p:spPr>
          <a:xfrm>
            <a:off x="6314646" y="3828001"/>
            <a:ext cx="5469924" cy="224676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pixel is initially charged by M1 to the reset voltage </a:t>
            </a:r>
            <a:r>
              <a:rPr lang="en-US" sz="2000" dirty="0" err="1">
                <a:latin typeface="Arial" panose="020B0604020202020204" pitchFamily="34" charset="0"/>
                <a:cs typeface="Arial" panose="020B0604020202020204" pitchFamily="34" charset="0"/>
              </a:rPr>
              <a:t>V</a:t>
            </a:r>
            <a:r>
              <a:rPr lang="en-US" sz="2000" baseline="-25000" dirty="0" err="1">
                <a:latin typeface="Arial" panose="020B0604020202020204" pitchFamily="34" charset="0"/>
                <a:cs typeface="Arial" panose="020B0604020202020204" pitchFamily="34" charset="0"/>
              </a:rPr>
              <a:t>res</a:t>
            </a:r>
            <a:endParaRPr lang="en-US" sz="2000" baseline="-25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When RES goes low, the integration phase begins</a:t>
            </a:r>
          </a:p>
          <a:p>
            <a:r>
              <a:rPr lang="en-US" sz="2000" dirty="0">
                <a:latin typeface="Arial" panose="020B0604020202020204" pitchFamily="34" charset="0"/>
                <a:cs typeface="Arial" panose="020B0604020202020204" pitchFamily="34" charset="0"/>
              </a:rPr>
              <a:t>At the end of the integration time (t</a:t>
            </a:r>
            <a:r>
              <a:rPr lang="en-US" sz="2000" baseline="-25000" dirty="0">
                <a:latin typeface="Arial" panose="020B0604020202020204" pitchFamily="34" charset="0"/>
                <a:cs typeface="Arial" panose="020B0604020202020204" pitchFamily="34" charset="0"/>
              </a:rPr>
              <a:t>int</a:t>
            </a:r>
            <a:r>
              <a:rPr lang="en-US" sz="2000" dirty="0">
                <a:latin typeface="Arial" panose="020B0604020202020204" pitchFamily="34" charset="0"/>
                <a:cs typeface="Arial" panose="020B0604020202020204" pitchFamily="34" charset="0"/>
              </a:rPr>
              <a:t>) (exposure time), the difference between the initial value and the final value is calculated.</a:t>
            </a:r>
          </a:p>
        </p:txBody>
      </p:sp>
      <p:sp>
        <p:nvSpPr>
          <p:cNvPr id="10" name="CasellaDiTesto 9">
            <a:extLst>
              <a:ext uri="{FF2B5EF4-FFF2-40B4-BE49-F238E27FC236}">
                <a16:creationId xmlns:a16="http://schemas.microsoft.com/office/drawing/2014/main" id="{69396CAE-FAA8-0CE6-4CE1-97CA9093A0E2}"/>
              </a:ext>
            </a:extLst>
          </p:cNvPr>
          <p:cNvSpPr txBox="1"/>
          <p:nvPr/>
        </p:nvSpPr>
        <p:spPr>
          <a:xfrm>
            <a:off x="2069462" y="1091274"/>
            <a:ext cx="4332156"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All the pixels in a row are read at the same time</a:t>
            </a:r>
          </a:p>
        </p:txBody>
      </p:sp>
      <p:cxnSp>
        <p:nvCxnSpPr>
          <p:cNvPr id="12" name="Connettore 2 11">
            <a:extLst>
              <a:ext uri="{FF2B5EF4-FFF2-40B4-BE49-F238E27FC236}">
                <a16:creationId xmlns:a16="http://schemas.microsoft.com/office/drawing/2014/main" id="{AF121241-B69E-003E-CDDF-F52263D7F362}"/>
              </a:ext>
            </a:extLst>
          </p:cNvPr>
          <p:cNvCxnSpPr>
            <a:cxnSpLocks/>
          </p:cNvCxnSpPr>
          <p:nvPr/>
        </p:nvCxnSpPr>
        <p:spPr>
          <a:xfrm flipH="1">
            <a:off x="7926461" y="1749508"/>
            <a:ext cx="731775" cy="1125628"/>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14F92C17-4526-5BEA-7A25-CFA2D1FFD8BF}"/>
              </a:ext>
            </a:extLst>
          </p:cNvPr>
          <p:cNvSpPr txBox="1"/>
          <p:nvPr/>
        </p:nvSpPr>
        <p:spPr>
          <a:xfrm>
            <a:off x="8658236" y="904267"/>
            <a:ext cx="3482374"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To avoid charge sharing with the CL capacitance, the pixel voltage is buffered by a source follower (M2)  </a:t>
            </a:r>
          </a:p>
        </p:txBody>
      </p:sp>
      <p:pic>
        <p:nvPicPr>
          <p:cNvPr id="15" name="Elemento grafico 14">
            <a:extLst>
              <a:ext uri="{FF2B5EF4-FFF2-40B4-BE49-F238E27FC236}">
                <a16:creationId xmlns:a16="http://schemas.microsoft.com/office/drawing/2014/main" id="{396E0DA3-7D96-D229-F60C-DD19E288963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5639" y="2088575"/>
            <a:ext cx="4478295" cy="3984365"/>
          </a:xfrm>
          <a:prstGeom prst="rect">
            <a:avLst/>
          </a:prstGeom>
        </p:spPr>
      </p:pic>
    </p:spTree>
    <p:extLst>
      <p:ext uri="{BB962C8B-B14F-4D97-AF65-F5344CB8AC3E}">
        <p14:creationId xmlns:p14="http://schemas.microsoft.com/office/powerpoint/2010/main" val="137391861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40000"/>
            <a:lumOff val="60000"/>
          </a:schemeClr>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1117</Words>
  <Application>Microsoft Office PowerPoint</Application>
  <PresentationFormat>Widescreen</PresentationFormat>
  <Paragraphs>130</Paragraphs>
  <Slides>12</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12</vt:i4>
      </vt:variant>
    </vt:vector>
  </HeadingPairs>
  <TitlesOfParts>
    <vt:vector size="17" baseType="lpstr">
      <vt:lpstr>Arial</vt:lpstr>
      <vt:lpstr>Calibri</vt:lpstr>
      <vt:lpstr>ptregular</vt:lpstr>
      <vt:lpstr>Symbol</vt:lpstr>
      <vt:lpstr>Tema di Office</vt:lpstr>
      <vt:lpstr>Optical Image Sensors</vt:lpstr>
      <vt:lpstr>Applications on the basis of Wavelength</vt:lpstr>
      <vt:lpstr>Type of sensors, depending on wavelength</vt:lpstr>
      <vt:lpstr>Photodiodes: dark current</vt:lpstr>
      <vt:lpstr>Dark current in IR photodetectors </vt:lpstr>
      <vt:lpstr>Micro bolometer</vt:lpstr>
      <vt:lpstr>Imagers for the visible spectral range</vt:lpstr>
      <vt:lpstr>Actual trend in imager technology</vt:lpstr>
      <vt:lpstr>Structure of a standard CMOS Imager </vt:lpstr>
      <vt:lpstr>Structure of a standard CMOS imager with column-parallel ADCs </vt:lpstr>
      <vt:lpstr>Column-parallel ADCs</vt:lpstr>
      <vt:lpstr>Example of CIS connection to a DSP chip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dc:creator>
  <cp:lastModifiedBy>Paolo Bruschi</cp:lastModifiedBy>
  <cp:revision>535</cp:revision>
  <dcterms:created xsi:type="dcterms:W3CDTF">2015-02-03T16:10:37Z</dcterms:created>
  <dcterms:modified xsi:type="dcterms:W3CDTF">2022-05-08T09:24:34Z</dcterms:modified>
</cp:coreProperties>
</file>