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2" r:id="rId2"/>
    <p:sldId id="303" r:id="rId3"/>
    <p:sldId id="304" r:id="rId4"/>
    <p:sldId id="290" r:id="rId5"/>
    <p:sldId id="305" r:id="rId6"/>
    <p:sldId id="295" r:id="rId7"/>
    <p:sldId id="292" r:id="rId8"/>
    <p:sldId id="293" r:id="rId9"/>
    <p:sldId id="306" r:id="rId10"/>
    <p:sldId id="307" r:id="rId11"/>
    <p:sldId id="308" r:id="rId12"/>
    <p:sldId id="309" r:id="rId13"/>
    <p:sldId id="310" r:id="rId14"/>
    <p:sldId id="311" r:id="rId15"/>
    <p:sldId id="312" r:id="rId16"/>
    <p:sldId id="313" r:id="rId17"/>
    <p:sldId id="315" r:id="rId18"/>
    <p:sldId id="316"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9" autoAdjust="0"/>
    <p:restoredTop sz="93878" autoAdjust="0"/>
  </p:normalViewPr>
  <p:slideViewPr>
    <p:cSldViewPr snapToGrid="0">
      <p:cViewPr>
        <p:scale>
          <a:sx n="66" d="100"/>
          <a:sy n="66" d="100"/>
        </p:scale>
        <p:origin x="408" y="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9.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25.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9"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1.wmf"/><Relationship Id="rId7" Type="http://schemas.openxmlformats.org/officeDocument/2006/relationships/image" Target="../media/image42.wmf"/><Relationship Id="rId2" Type="http://schemas.openxmlformats.org/officeDocument/2006/relationships/image" Target="../media/image39.wmf"/><Relationship Id="rId1" Type="http://schemas.openxmlformats.org/officeDocument/2006/relationships/image" Target="../media/image25.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38.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5/7/2022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10</a:t>
            </a:fld>
            <a:endParaRPr lang="en-US" dirty="0"/>
          </a:p>
        </p:txBody>
      </p:sp>
    </p:spTree>
    <p:extLst>
      <p:ext uri="{BB962C8B-B14F-4D97-AF65-F5344CB8AC3E}">
        <p14:creationId xmlns:p14="http://schemas.microsoft.com/office/powerpoint/2010/main" val="199508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5/7/2022</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5/7/2022</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5/7/2022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54.svg"/><Relationship Id="rId18" Type="http://schemas.openxmlformats.org/officeDocument/2006/relationships/oleObject" Target="../embeddings/oleObject27.bin"/><Relationship Id="rId3" Type="http://schemas.openxmlformats.org/officeDocument/2006/relationships/notesSlide" Target="../notesSlides/notesSlide1.xml"/><Relationship Id="rId21" Type="http://schemas.openxmlformats.org/officeDocument/2006/relationships/image" Target="../media/image47.wmf"/><Relationship Id="rId7" Type="http://schemas.openxmlformats.org/officeDocument/2006/relationships/image" Target="../media/image52.svg"/><Relationship Id="rId12" Type="http://schemas.openxmlformats.org/officeDocument/2006/relationships/image" Target="../media/image53.png"/><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28.bin"/><Relationship Id="rId1" Type="http://schemas.openxmlformats.org/officeDocument/2006/relationships/vmlDrawing" Target="../drawings/vmlDrawing6.vml"/><Relationship Id="rId6" Type="http://schemas.openxmlformats.org/officeDocument/2006/relationships/image" Target="../media/image51.png"/><Relationship Id="rId11" Type="http://schemas.openxmlformats.org/officeDocument/2006/relationships/image" Target="../media/image44.wmf"/><Relationship Id="rId5" Type="http://schemas.openxmlformats.org/officeDocument/2006/relationships/image" Target="../media/image50.svg"/><Relationship Id="rId15" Type="http://schemas.openxmlformats.org/officeDocument/2006/relationships/image" Target="../media/image56.svg"/><Relationship Id="rId23" Type="http://schemas.openxmlformats.org/officeDocument/2006/relationships/image" Target="../media/image48.wmf"/><Relationship Id="rId10" Type="http://schemas.openxmlformats.org/officeDocument/2006/relationships/oleObject" Target="../embeddings/oleObject25.bin"/><Relationship Id="rId19" Type="http://schemas.openxmlformats.org/officeDocument/2006/relationships/image" Target="../media/image46.wmf"/><Relationship Id="rId4" Type="http://schemas.openxmlformats.org/officeDocument/2006/relationships/image" Target="../media/image49.png"/><Relationship Id="rId9" Type="http://schemas.openxmlformats.org/officeDocument/2006/relationships/image" Target="../media/image38.wmf"/><Relationship Id="rId14" Type="http://schemas.openxmlformats.org/officeDocument/2006/relationships/image" Target="../media/image55.png"/><Relationship Id="rId22" Type="http://schemas.openxmlformats.org/officeDocument/2006/relationships/oleObject" Target="../embeddings/oleObject29.bin"/></Relationships>
</file>

<file path=ppt/slides/_rels/slide11.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oleObject" Target="../embeddings/oleObject30.bin"/><Relationship Id="rId12" Type="http://schemas.openxmlformats.org/officeDocument/2006/relationships/image" Target="../media/image61.sv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4.svg"/><Relationship Id="rId11" Type="http://schemas.openxmlformats.org/officeDocument/2006/relationships/image" Target="../media/image60.png"/><Relationship Id="rId5" Type="http://schemas.openxmlformats.org/officeDocument/2006/relationships/image" Target="../media/image53.png"/><Relationship Id="rId10" Type="http://schemas.openxmlformats.org/officeDocument/2006/relationships/image" Target="../media/image57.wmf"/><Relationship Id="rId4" Type="http://schemas.openxmlformats.org/officeDocument/2006/relationships/image" Target="../media/image59.svg"/><Relationship Id="rId9" Type="http://schemas.openxmlformats.org/officeDocument/2006/relationships/oleObject" Target="../embeddings/oleObject31.bin"/><Relationship Id="rId14" Type="http://schemas.openxmlformats.org/officeDocument/2006/relationships/image" Target="../media/image63.svg"/></Relationships>
</file>

<file path=ppt/slides/_rels/slide12.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sv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74.png"/><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2.wmf"/><Relationship Id="rId5" Type="http://schemas.openxmlformats.org/officeDocument/2006/relationships/oleObject" Target="../embeddings/oleObject32.bin"/><Relationship Id="rId10" Type="http://schemas.openxmlformats.org/officeDocument/2006/relationships/image" Target="../media/image71.svg"/><Relationship Id="rId4" Type="http://schemas.openxmlformats.org/officeDocument/2006/relationships/image" Target="../media/image75.svg"/><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81.png"/><Relationship Id="rId3" Type="http://schemas.openxmlformats.org/officeDocument/2006/relationships/image" Target="../media/image79.png"/><Relationship Id="rId7" Type="http://schemas.openxmlformats.org/officeDocument/2006/relationships/oleObject" Target="../embeddings/oleObject34.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svg"/><Relationship Id="rId11" Type="http://schemas.openxmlformats.org/officeDocument/2006/relationships/oleObject" Target="../embeddings/oleObject36.bin"/><Relationship Id="rId5" Type="http://schemas.openxmlformats.org/officeDocument/2006/relationships/image" Target="../media/image3.png"/><Relationship Id="rId10" Type="http://schemas.openxmlformats.org/officeDocument/2006/relationships/image" Target="../media/image77.wmf"/><Relationship Id="rId4" Type="http://schemas.openxmlformats.org/officeDocument/2006/relationships/image" Target="../media/image80.svg"/><Relationship Id="rId9" Type="http://schemas.openxmlformats.org/officeDocument/2006/relationships/oleObject" Target="../embeddings/oleObject35.bin"/><Relationship Id="rId14" Type="http://schemas.openxmlformats.org/officeDocument/2006/relationships/image" Target="../media/image82.svg"/></Relationships>
</file>

<file path=ppt/slides/_rels/slide18.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4.sv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oleObject" Target="../embeddings/oleObject2.bin"/><Relationship Id="rId12" Type="http://schemas.openxmlformats.org/officeDocument/2006/relationships/image" Target="../media/image14.svg"/><Relationship Id="rId2" Type="http://schemas.openxmlformats.org/officeDocument/2006/relationships/slideLayout" Target="../slideLayouts/slideLayout2.xml"/><Relationship Id="rId16"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13.png"/><Relationship Id="rId5" Type="http://schemas.openxmlformats.org/officeDocument/2006/relationships/oleObject" Target="../embeddings/oleObject1.bin"/><Relationship Id="rId15" Type="http://schemas.openxmlformats.org/officeDocument/2006/relationships/oleObject" Target="../embeddings/oleObject4.bin"/><Relationship Id="rId10" Type="http://schemas.openxmlformats.org/officeDocument/2006/relationships/image" Target="../media/image9.wmf"/><Relationship Id="rId4" Type="http://schemas.openxmlformats.org/officeDocument/2006/relationships/image" Target="../media/image12.svg"/><Relationship Id="rId9" Type="http://schemas.openxmlformats.org/officeDocument/2006/relationships/oleObject" Target="../embeddings/oleObject3.bin"/><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3.png"/><Relationship Id="rId7" Type="http://schemas.openxmlformats.org/officeDocument/2006/relationships/oleObject" Target="../embeddings/oleObject5.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7.bin"/><Relationship Id="rId5" Type="http://schemas.openxmlformats.org/officeDocument/2006/relationships/oleObject" Target="../embeddings/oleObject3.bin"/><Relationship Id="rId10" Type="http://schemas.openxmlformats.org/officeDocument/2006/relationships/image" Target="../media/image18.wmf"/><Relationship Id="rId4" Type="http://schemas.openxmlformats.org/officeDocument/2006/relationships/image" Target="../media/image14.svg"/><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7.png"/><Relationship Id="rId7" Type="http://schemas.openxmlformats.org/officeDocument/2006/relationships/oleObject" Target="../embeddings/oleObject5.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svg"/><Relationship Id="rId11" Type="http://schemas.openxmlformats.org/officeDocument/2006/relationships/oleObject" Target="../embeddings/oleObject9.bin"/><Relationship Id="rId5" Type="http://schemas.openxmlformats.org/officeDocument/2006/relationships/image" Target="../media/image29.png"/><Relationship Id="rId10" Type="http://schemas.openxmlformats.org/officeDocument/2006/relationships/image" Target="../media/image25.wmf"/><Relationship Id="rId4" Type="http://schemas.openxmlformats.org/officeDocument/2006/relationships/image" Target="../media/image28.svg"/><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4.bin"/><Relationship Id="rId18" Type="http://schemas.openxmlformats.org/officeDocument/2006/relationships/image" Target="../media/image36.wmf"/><Relationship Id="rId3" Type="http://schemas.openxmlformats.org/officeDocument/2006/relationships/image" Target="../media/image27.png"/><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33.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35.wmf"/><Relationship Id="rId20" Type="http://schemas.openxmlformats.org/officeDocument/2006/relationships/image" Target="../media/image37.wmf"/><Relationship Id="rId1" Type="http://schemas.openxmlformats.org/officeDocument/2006/relationships/vmlDrawing" Target="../drawings/vmlDrawing4.vml"/><Relationship Id="rId6" Type="http://schemas.openxmlformats.org/officeDocument/2006/relationships/image" Target="../media/image25.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32.wmf"/><Relationship Id="rId19" Type="http://schemas.openxmlformats.org/officeDocument/2006/relationships/oleObject" Target="../embeddings/oleObject17.bin"/><Relationship Id="rId4" Type="http://schemas.openxmlformats.org/officeDocument/2006/relationships/image" Target="../media/image28.svg"/><Relationship Id="rId9" Type="http://schemas.openxmlformats.org/officeDocument/2006/relationships/oleObject" Target="../embeddings/oleObject12.bin"/><Relationship Id="rId14" Type="http://schemas.openxmlformats.org/officeDocument/2006/relationships/image" Target="../media/image34.wmf"/><Relationship Id="rId22" Type="http://schemas.openxmlformats.org/officeDocument/2006/relationships/image" Target="../media/image38.wmf"/></Relationships>
</file>

<file path=ppt/slides/_rels/slide9.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0.bin"/><Relationship Id="rId18" Type="http://schemas.openxmlformats.org/officeDocument/2006/relationships/image" Target="../media/image42.wmf"/><Relationship Id="rId3" Type="http://schemas.openxmlformats.org/officeDocument/2006/relationships/image" Target="../media/image27.png"/><Relationship Id="rId7" Type="http://schemas.openxmlformats.org/officeDocument/2006/relationships/oleObject" Target="../embeddings/oleObject19.bin"/><Relationship Id="rId12" Type="http://schemas.openxmlformats.org/officeDocument/2006/relationships/image" Target="../media/image32.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vmlDrawing" Target="../drawings/vmlDrawing5.vml"/><Relationship Id="rId6" Type="http://schemas.openxmlformats.org/officeDocument/2006/relationships/image" Target="../media/image25.wmf"/><Relationship Id="rId11" Type="http://schemas.openxmlformats.org/officeDocument/2006/relationships/oleObject" Target="../embeddings/oleObject12.bin"/><Relationship Id="rId5" Type="http://schemas.openxmlformats.org/officeDocument/2006/relationships/oleObject" Target="../embeddings/oleObject8.bin"/><Relationship Id="rId15" Type="http://schemas.openxmlformats.org/officeDocument/2006/relationships/oleObject" Target="../embeddings/oleObject21.bin"/><Relationship Id="rId10" Type="http://schemas.openxmlformats.org/officeDocument/2006/relationships/image" Target="../media/image31.wmf"/><Relationship Id="rId19" Type="http://schemas.openxmlformats.org/officeDocument/2006/relationships/oleObject" Target="../embeddings/oleObject23.bin"/><Relationship Id="rId4" Type="http://schemas.openxmlformats.org/officeDocument/2006/relationships/image" Target="../media/image28.svg"/><Relationship Id="rId9" Type="http://schemas.openxmlformats.org/officeDocument/2006/relationships/oleObject" Target="../embeddings/oleObject11.bin"/><Relationship Id="rId14" Type="http://schemas.openxmlformats.org/officeDocument/2006/relationships/image" Target="../media/image4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5787AF-34AE-438A-A0A7-F4C3B9956EC0}"/>
              </a:ext>
            </a:extLst>
          </p:cNvPr>
          <p:cNvSpPr>
            <a:spLocks noGrp="1"/>
          </p:cNvSpPr>
          <p:nvPr>
            <p:ph type="title"/>
          </p:nvPr>
        </p:nvSpPr>
        <p:spPr/>
        <p:txBody>
          <a:bodyPr/>
          <a:lstStyle/>
          <a:p>
            <a:r>
              <a:rPr lang="en-US" dirty="0"/>
              <a:t>Back to the sensor types</a:t>
            </a:r>
          </a:p>
        </p:txBody>
      </p:sp>
      <p:sp>
        <p:nvSpPr>
          <p:cNvPr id="3" name="Segnaposto piè di pagina 2">
            <a:extLst>
              <a:ext uri="{FF2B5EF4-FFF2-40B4-BE49-F238E27FC236}">
                <a16:creationId xmlns:a16="http://schemas.microsoft.com/office/drawing/2014/main" id="{C0177C4F-E453-4786-BD81-0F34BEB7D20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32B827E-8361-42C0-AB9E-30044B0B62AA}"/>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5" name="CasellaDiTesto 4">
            <a:extLst>
              <a:ext uri="{FF2B5EF4-FFF2-40B4-BE49-F238E27FC236}">
                <a16:creationId xmlns:a16="http://schemas.microsoft.com/office/drawing/2014/main" id="{A01B1B97-E988-4C30-B401-172BA48C843B}"/>
              </a:ext>
            </a:extLst>
          </p:cNvPr>
          <p:cNvSpPr txBox="1"/>
          <p:nvPr/>
        </p:nvSpPr>
        <p:spPr>
          <a:xfrm>
            <a:off x="1319792" y="1970034"/>
            <a:ext cx="8408670"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Wide linearity range, inexpensive, highly integrable.</a:t>
            </a:r>
          </a:p>
        </p:txBody>
      </p:sp>
      <p:sp>
        <p:nvSpPr>
          <p:cNvPr id="6" name="CasellaDiTesto 5">
            <a:extLst>
              <a:ext uri="{FF2B5EF4-FFF2-40B4-BE49-F238E27FC236}">
                <a16:creationId xmlns:a16="http://schemas.microsoft.com/office/drawing/2014/main" id="{365BCCA1-FFEF-4DE4-903A-5A6D1E877033}"/>
              </a:ext>
            </a:extLst>
          </p:cNvPr>
          <p:cNvSpPr txBox="1"/>
          <p:nvPr/>
        </p:nvSpPr>
        <p:spPr>
          <a:xfrm>
            <a:off x="1319792" y="1027522"/>
            <a:ext cx="2926080"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Hall sensors:</a:t>
            </a:r>
          </a:p>
        </p:txBody>
      </p:sp>
      <p:sp>
        <p:nvSpPr>
          <p:cNvPr id="7" name="CasellaDiTesto 6">
            <a:extLst>
              <a:ext uri="{FF2B5EF4-FFF2-40B4-BE49-F238E27FC236}">
                <a16:creationId xmlns:a16="http://schemas.microsoft.com/office/drawing/2014/main" id="{D6DE9066-45BB-44FC-91AB-6612FDA680EB}"/>
              </a:ext>
            </a:extLst>
          </p:cNvPr>
          <p:cNvSpPr txBox="1"/>
          <p:nvPr/>
        </p:nvSpPr>
        <p:spPr>
          <a:xfrm>
            <a:off x="1542814" y="1513930"/>
            <a:ext cx="18966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Advantages:</a:t>
            </a:r>
          </a:p>
        </p:txBody>
      </p:sp>
      <p:sp>
        <p:nvSpPr>
          <p:cNvPr id="8" name="CasellaDiTesto 7">
            <a:extLst>
              <a:ext uri="{FF2B5EF4-FFF2-40B4-BE49-F238E27FC236}">
                <a16:creationId xmlns:a16="http://schemas.microsoft.com/office/drawing/2014/main" id="{A46E360B-43AF-473A-82F2-E86476336358}"/>
              </a:ext>
            </a:extLst>
          </p:cNvPr>
          <p:cNvSpPr txBox="1"/>
          <p:nvPr/>
        </p:nvSpPr>
        <p:spPr>
          <a:xfrm>
            <a:off x="1594111" y="2475145"/>
            <a:ext cx="17940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Drawbacks:</a:t>
            </a:r>
          </a:p>
        </p:txBody>
      </p:sp>
      <p:sp>
        <p:nvSpPr>
          <p:cNvPr id="9" name="CasellaDiTesto 8">
            <a:extLst>
              <a:ext uri="{FF2B5EF4-FFF2-40B4-BE49-F238E27FC236}">
                <a16:creationId xmlns:a16="http://schemas.microsoft.com/office/drawing/2014/main" id="{6B7B7CE7-6F8C-4902-A2A1-6DB02B7B402F}"/>
              </a:ext>
            </a:extLst>
          </p:cNvPr>
          <p:cNvSpPr txBox="1"/>
          <p:nvPr/>
        </p:nvSpPr>
        <p:spPr>
          <a:xfrm>
            <a:off x="1319792" y="2999438"/>
            <a:ext cx="8408670"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Relatively large detection limit (not suitable for B &lt; 1</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T)</a:t>
            </a:r>
          </a:p>
        </p:txBody>
      </p:sp>
      <p:sp>
        <p:nvSpPr>
          <p:cNvPr id="10" name="CasellaDiTesto 9">
            <a:extLst>
              <a:ext uri="{FF2B5EF4-FFF2-40B4-BE49-F238E27FC236}">
                <a16:creationId xmlns:a16="http://schemas.microsoft.com/office/drawing/2014/main" id="{2C4AC2CD-6237-4F35-B2B5-A5C622A39AB3}"/>
              </a:ext>
            </a:extLst>
          </p:cNvPr>
          <p:cNvSpPr txBox="1"/>
          <p:nvPr/>
        </p:nvSpPr>
        <p:spPr>
          <a:xfrm>
            <a:off x="1319792" y="3664137"/>
            <a:ext cx="717269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Other popular or promising Magnetic sensors:</a:t>
            </a:r>
          </a:p>
        </p:txBody>
      </p:sp>
      <p:sp>
        <p:nvSpPr>
          <p:cNvPr id="11" name="CasellaDiTesto 10">
            <a:extLst>
              <a:ext uri="{FF2B5EF4-FFF2-40B4-BE49-F238E27FC236}">
                <a16:creationId xmlns:a16="http://schemas.microsoft.com/office/drawing/2014/main" id="{2447DECC-D0CA-403F-BC66-9E614F8C786C}"/>
              </a:ext>
            </a:extLst>
          </p:cNvPr>
          <p:cNvSpPr txBox="1"/>
          <p:nvPr/>
        </p:nvSpPr>
        <p:spPr>
          <a:xfrm>
            <a:off x="1319792" y="4377690"/>
            <a:ext cx="1031893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Anisotropic Magneto-Resistance (AMR sensors)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Giant Magneto-Resistance  (GMR) - Tunnel Magneto Resistance (TMR)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Flux Gates</a:t>
            </a:r>
          </a:p>
        </p:txBody>
      </p:sp>
    </p:spTree>
    <p:extLst>
      <p:ext uri="{BB962C8B-B14F-4D97-AF65-F5344CB8AC3E}">
        <p14:creationId xmlns:p14="http://schemas.microsoft.com/office/powerpoint/2010/main" val="298624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6317-96E5-4AAA-8182-B8FA02EDB305}"/>
              </a:ext>
            </a:extLst>
          </p:cNvPr>
          <p:cNvSpPr>
            <a:spLocks noGrp="1"/>
          </p:cNvSpPr>
          <p:nvPr>
            <p:ph type="title"/>
          </p:nvPr>
        </p:nvSpPr>
        <p:spPr>
          <a:xfrm>
            <a:off x="838199" y="-42690"/>
            <a:ext cx="10515600" cy="662397"/>
          </a:xfrm>
        </p:spPr>
        <p:txBody>
          <a:bodyPr/>
          <a:lstStyle/>
          <a:p>
            <a:r>
              <a:rPr lang="it-IT" dirty="0"/>
              <a:t>Wheatstone bridge of AMR resistors</a:t>
            </a:r>
          </a:p>
        </p:txBody>
      </p:sp>
      <p:sp>
        <p:nvSpPr>
          <p:cNvPr id="3" name="Footer Placeholder 2">
            <a:extLst>
              <a:ext uri="{FF2B5EF4-FFF2-40B4-BE49-F238E27FC236}">
                <a16:creationId xmlns:a16="http://schemas.microsoft.com/office/drawing/2014/main" id="{CEFA7922-862E-4816-A76F-42D530D99459}"/>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18201283-DACC-46DC-8551-CAA230678A3F}"/>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7" name="Elemento grafico 6">
            <a:extLst>
              <a:ext uri="{FF2B5EF4-FFF2-40B4-BE49-F238E27FC236}">
                <a16:creationId xmlns:a16="http://schemas.microsoft.com/office/drawing/2014/main" id="{991F2DBA-DE29-7BE1-DA91-D17D921557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592" y="673282"/>
            <a:ext cx="963930" cy="2167890"/>
          </a:xfrm>
          <a:prstGeom prst="rect">
            <a:avLst/>
          </a:prstGeom>
        </p:spPr>
      </p:pic>
      <p:pic>
        <p:nvPicPr>
          <p:cNvPr id="9" name="Elemento grafico 8">
            <a:extLst>
              <a:ext uri="{FF2B5EF4-FFF2-40B4-BE49-F238E27FC236}">
                <a16:creationId xmlns:a16="http://schemas.microsoft.com/office/drawing/2014/main" id="{96D180E9-6C3E-33ED-1AEA-AB2C2E6E6F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592" y="3389359"/>
            <a:ext cx="963930" cy="2167890"/>
          </a:xfrm>
          <a:prstGeom prst="rect">
            <a:avLst/>
          </a:prstGeom>
        </p:spPr>
      </p:pic>
      <p:graphicFrame>
        <p:nvGraphicFramePr>
          <p:cNvPr id="10" name="Oggetto 9">
            <a:extLst>
              <a:ext uri="{FF2B5EF4-FFF2-40B4-BE49-F238E27FC236}">
                <a16:creationId xmlns:a16="http://schemas.microsoft.com/office/drawing/2014/main" id="{5F232818-24D2-449D-2BB0-E39C6787056D}"/>
              </a:ext>
            </a:extLst>
          </p:cNvPr>
          <p:cNvGraphicFramePr>
            <a:graphicFrameLocks noChangeAspect="1"/>
          </p:cNvGraphicFramePr>
          <p:nvPr>
            <p:extLst>
              <p:ext uri="{D42A27DB-BD31-4B8C-83A1-F6EECF244321}">
                <p14:modId xmlns:p14="http://schemas.microsoft.com/office/powerpoint/2010/main" val="193960372"/>
              </p:ext>
            </p:extLst>
          </p:nvPr>
        </p:nvGraphicFramePr>
        <p:xfrm>
          <a:off x="1401071" y="1790201"/>
          <a:ext cx="2305050" cy="1000125"/>
        </p:xfrm>
        <a:graphic>
          <a:graphicData uri="http://schemas.openxmlformats.org/presentationml/2006/ole">
            <mc:AlternateContent xmlns:mc="http://schemas.openxmlformats.org/markup-compatibility/2006">
              <mc:Choice xmlns:v="urn:schemas-microsoft-com:vml" Requires="v">
                <p:oleObj spid="_x0000_s34005" name="Equation" r:id="rId8" imgW="876240" imgH="380880" progId="Equation.DSMT4">
                  <p:embed/>
                </p:oleObj>
              </mc:Choice>
              <mc:Fallback>
                <p:oleObj name="Equation" r:id="rId8" imgW="876240" imgH="380880" progId="Equation.DSMT4">
                  <p:embed/>
                  <p:pic>
                    <p:nvPicPr>
                      <p:cNvPr id="18" name="Oggetto 17">
                        <a:extLst>
                          <a:ext uri="{FF2B5EF4-FFF2-40B4-BE49-F238E27FC236}">
                            <a16:creationId xmlns:a16="http://schemas.microsoft.com/office/drawing/2014/main" id="{99B540C6-6A38-F791-0CE4-7D4EFC198EC7}"/>
                          </a:ext>
                        </a:extLst>
                      </p:cNvPr>
                      <p:cNvPicPr/>
                      <p:nvPr/>
                    </p:nvPicPr>
                    <p:blipFill>
                      <a:blip r:embed="rId9"/>
                      <a:stretch>
                        <a:fillRect/>
                      </a:stretch>
                    </p:blipFill>
                    <p:spPr>
                      <a:xfrm>
                        <a:off x="1401071" y="1790201"/>
                        <a:ext cx="2305050" cy="1000125"/>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51C35381-D72D-358C-A690-8F95FB0C6315}"/>
              </a:ext>
            </a:extLst>
          </p:cNvPr>
          <p:cNvGraphicFramePr>
            <a:graphicFrameLocks noChangeAspect="1"/>
          </p:cNvGraphicFramePr>
          <p:nvPr>
            <p:extLst>
              <p:ext uri="{D42A27DB-BD31-4B8C-83A1-F6EECF244321}">
                <p14:modId xmlns:p14="http://schemas.microsoft.com/office/powerpoint/2010/main" val="1608757790"/>
              </p:ext>
            </p:extLst>
          </p:nvPr>
        </p:nvGraphicFramePr>
        <p:xfrm>
          <a:off x="1401071" y="3511603"/>
          <a:ext cx="2305050" cy="1000125"/>
        </p:xfrm>
        <a:graphic>
          <a:graphicData uri="http://schemas.openxmlformats.org/presentationml/2006/ole">
            <mc:AlternateContent xmlns:mc="http://schemas.openxmlformats.org/markup-compatibility/2006">
              <mc:Choice xmlns:v="urn:schemas-microsoft-com:vml" Requires="v">
                <p:oleObj spid="_x0000_s34006" name="Equation" r:id="rId10" imgW="876240" imgH="380880" progId="Equation.DSMT4">
                  <p:embed/>
                </p:oleObj>
              </mc:Choice>
              <mc:Fallback>
                <p:oleObj name="Equation" r:id="rId10" imgW="876240" imgH="380880" progId="Equation.DSMT4">
                  <p:embed/>
                  <p:pic>
                    <p:nvPicPr>
                      <p:cNvPr id="10" name="Oggetto 9">
                        <a:extLst>
                          <a:ext uri="{FF2B5EF4-FFF2-40B4-BE49-F238E27FC236}">
                            <a16:creationId xmlns:a16="http://schemas.microsoft.com/office/drawing/2014/main" id="{5F232818-24D2-449D-2BB0-E39C6787056D}"/>
                          </a:ext>
                        </a:extLst>
                      </p:cNvPr>
                      <p:cNvPicPr/>
                      <p:nvPr/>
                    </p:nvPicPr>
                    <p:blipFill>
                      <a:blip r:embed="rId11"/>
                      <a:stretch>
                        <a:fillRect/>
                      </a:stretch>
                    </p:blipFill>
                    <p:spPr>
                      <a:xfrm>
                        <a:off x="1401071" y="3511603"/>
                        <a:ext cx="2305050" cy="1000125"/>
                      </a:xfrm>
                      <a:prstGeom prst="rect">
                        <a:avLst/>
                      </a:prstGeom>
                    </p:spPr>
                  </p:pic>
                </p:oleObj>
              </mc:Fallback>
            </mc:AlternateContent>
          </a:graphicData>
        </a:graphic>
      </p:graphicFrame>
      <p:pic>
        <p:nvPicPr>
          <p:cNvPr id="13" name="Elemento grafico 12">
            <a:extLst>
              <a:ext uri="{FF2B5EF4-FFF2-40B4-BE49-F238E27FC236}">
                <a16:creationId xmlns:a16="http://schemas.microsoft.com/office/drawing/2014/main" id="{B1DC6548-57DE-7667-8F9D-3DB1BF9FE15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91818" y="779418"/>
            <a:ext cx="1276478" cy="5219882"/>
          </a:xfrm>
          <a:prstGeom prst="rect">
            <a:avLst/>
          </a:prstGeom>
        </p:spPr>
      </p:pic>
      <p:pic>
        <p:nvPicPr>
          <p:cNvPr id="15" name="Elemento grafico 14">
            <a:extLst>
              <a:ext uri="{FF2B5EF4-FFF2-40B4-BE49-F238E27FC236}">
                <a16:creationId xmlns:a16="http://schemas.microsoft.com/office/drawing/2014/main" id="{72A03C56-A299-0FA6-64EA-6292C5FD3D5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99847" y="930937"/>
            <a:ext cx="3711892" cy="3311534"/>
          </a:xfrm>
          <a:prstGeom prst="rect">
            <a:avLst/>
          </a:prstGeom>
        </p:spPr>
      </p:pic>
      <p:sp>
        <p:nvSpPr>
          <p:cNvPr id="16" name="CasellaDiTesto 15">
            <a:extLst>
              <a:ext uri="{FF2B5EF4-FFF2-40B4-BE49-F238E27FC236}">
                <a16:creationId xmlns:a16="http://schemas.microsoft.com/office/drawing/2014/main" id="{84F078F7-9115-079A-23C4-C7E5A5BCAF13}"/>
              </a:ext>
            </a:extLst>
          </p:cNvPr>
          <p:cNvSpPr txBox="1"/>
          <p:nvPr/>
        </p:nvSpPr>
        <p:spPr>
          <a:xfrm>
            <a:off x="5043190" y="1977859"/>
            <a:ext cx="521297"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R</a:t>
            </a:r>
            <a:r>
              <a:rPr lang="en-US" sz="2400" baseline="-25000" dirty="0">
                <a:solidFill>
                  <a:srgbClr val="0070C0"/>
                </a:solidFill>
                <a:latin typeface="Arial" panose="020B0604020202020204" pitchFamily="34" charset="0"/>
                <a:cs typeface="Arial" panose="020B0604020202020204" pitchFamily="34" charset="0"/>
              </a:rPr>
              <a:t>1</a:t>
            </a:r>
          </a:p>
        </p:txBody>
      </p:sp>
      <p:sp>
        <p:nvSpPr>
          <p:cNvPr id="17" name="CasellaDiTesto 16">
            <a:extLst>
              <a:ext uri="{FF2B5EF4-FFF2-40B4-BE49-F238E27FC236}">
                <a16:creationId xmlns:a16="http://schemas.microsoft.com/office/drawing/2014/main" id="{970F8BB2-9D26-F51F-F710-E0E1C88CECC5}"/>
              </a:ext>
            </a:extLst>
          </p:cNvPr>
          <p:cNvSpPr txBox="1"/>
          <p:nvPr/>
        </p:nvSpPr>
        <p:spPr>
          <a:xfrm>
            <a:off x="9595144" y="1367720"/>
            <a:ext cx="521297"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R</a:t>
            </a:r>
            <a:r>
              <a:rPr lang="en-US" sz="2400" baseline="-25000" dirty="0">
                <a:solidFill>
                  <a:srgbClr val="0070C0"/>
                </a:solidFill>
                <a:latin typeface="Arial" panose="020B0604020202020204" pitchFamily="34" charset="0"/>
                <a:cs typeface="Arial" panose="020B0604020202020204" pitchFamily="34" charset="0"/>
              </a:rPr>
              <a:t>1</a:t>
            </a:r>
          </a:p>
        </p:txBody>
      </p:sp>
      <p:sp>
        <p:nvSpPr>
          <p:cNvPr id="18" name="CasellaDiTesto 17">
            <a:extLst>
              <a:ext uri="{FF2B5EF4-FFF2-40B4-BE49-F238E27FC236}">
                <a16:creationId xmlns:a16="http://schemas.microsoft.com/office/drawing/2014/main" id="{8F8AE3FE-0BE1-5083-E95E-E1940B05D3E9}"/>
              </a:ext>
            </a:extLst>
          </p:cNvPr>
          <p:cNvSpPr txBox="1"/>
          <p:nvPr/>
        </p:nvSpPr>
        <p:spPr>
          <a:xfrm>
            <a:off x="7141582" y="1977858"/>
            <a:ext cx="521297"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R</a:t>
            </a:r>
            <a:r>
              <a:rPr lang="en-US" sz="2400" baseline="-25000" dirty="0">
                <a:solidFill>
                  <a:srgbClr val="0070C0"/>
                </a:solidFill>
                <a:latin typeface="Arial" panose="020B0604020202020204" pitchFamily="34" charset="0"/>
                <a:cs typeface="Arial" panose="020B0604020202020204" pitchFamily="34" charset="0"/>
              </a:rPr>
              <a:t>4</a:t>
            </a:r>
          </a:p>
        </p:txBody>
      </p:sp>
      <p:sp>
        <p:nvSpPr>
          <p:cNvPr id="19" name="CasellaDiTesto 18">
            <a:extLst>
              <a:ext uri="{FF2B5EF4-FFF2-40B4-BE49-F238E27FC236}">
                <a16:creationId xmlns:a16="http://schemas.microsoft.com/office/drawing/2014/main" id="{56418330-40CB-6429-A469-4BA2F11F24A4}"/>
              </a:ext>
            </a:extLst>
          </p:cNvPr>
          <p:cNvSpPr txBox="1"/>
          <p:nvPr/>
        </p:nvSpPr>
        <p:spPr>
          <a:xfrm>
            <a:off x="11292431" y="2864464"/>
            <a:ext cx="521297" cy="461665"/>
          </a:xfrm>
          <a:prstGeom prst="rect">
            <a:avLst/>
          </a:prstGeom>
          <a:noFill/>
        </p:spPr>
        <p:txBody>
          <a:bodyPr wrap="none" rtlCol="0">
            <a:spAutoFit/>
          </a:bodyPr>
          <a:lstStyle/>
          <a:p>
            <a:r>
              <a:rPr lang="en-US" sz="2400" dirty="0">
                <a:solidFill>
                  <a:srgbClr val="0070C0"/>
                </a:solidFill>
                <a:latin typeface="Arial" panose="020B0604020202020204" pitchFamily="34" charset="0"/>
                <a:cs typeface="Arial" panose="020B0604020202020204" pitchFamily="34" charset="0"/>
              </a:rPr>
              <a:t>R</a:t>
            </a:r>
            <a:r>
              <a:rPr lang="en-US" sz="2400" baseline="-25000" dirty="0">
                <a:solidFill>
                  <a:srgbClr val="0070C0"/>
                </a:solidFill>
                <a:latin typeface="Arial" panose="020B0604020202020204" pitchFamily="34" charset="0"/>
                <a:cs typeface="Arial" panose="020B0604020202020204" pitchFamily="34" charset="0"/>
              </a:rPr>
              <a:t>4</a:t>
            </a:r>
          </a:p>
        </p:txBody>
      </p:sp>
      <p:sp>
        <p:nvSpPr>
          <p:cNvPr id="20" name="CasellaDiTesto 19">
            <a:extLst>
              <a:ext uri="{FF2B5EF4-FFF2-40B4-BE49-F238E27FC236}">
                <a16:creationId xmlns:a16="http://schemas.microsoft.com/office/drawing/2014/main" id="{F2526E02-E164-2A8A-D547-74B52175CA1F}"/>
              </a:ext>
            </a:extLst>
          </p:cNvPr>
          <p:cNvSpPr txBox="1"/>
          <p:nvPr/>
        </p:nvSpPr>
        <p:spPr>
          <a:xfrm>
            <a:off x="5068532" y="4283410"/>
            <a:ext cx="521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2</a:t>
            </a:r>
          </a:p>
        </p:txBody>
      </p:sp>
      <p:sp>
        <p:nvSpPr>
          <p:cNvPr id="21" name="CasellaDiTesto 20">
            <a:extLst>
              <a:ext uri="{FF2B5EF4-FFF2-40B4-BE49-F238E27FC236}">
                <a16:creationId xmlns:a16="http://schemas.microsoft.com/office/drawing/2014/main" id="{AB098BFE-9ADB-61D8-B72E-5F7EECD91543}"/>
              </a:ext>
            </a:extLst>
          </p:cNvPr>
          <p:cNvSpPr txBox="1"/>
          <p:nvPr/>
        </p:nvSpPr>
        <p:spPr>
          <a:xfrm>
            <a:off x="7095627" y="4242471"/>
            <a:ext cx="521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3</a:t>
            </a:r>
          </a:p>
        </p:txBody>
      </p:sp>
      <p:sp>
        <p:nvSpPr>
          <p:cNvPr id="22" name="CasellaDiTesto 21">
            <a:extLst>
              <a:ext uri="{FF2B5EF4-FFF2-40B4-BE49-F238E27FC236}">
                <a16:creationId xmlns:a16="http://schemas.microsoft.com/office/drawing/2014/main" id="{DCF7A303-CC72-D0B2-3A8C-22C5EFA410E4}"/>
              </a:ext>
            </a:extLst>
          </p:cNvPr>
          <p:cNvSpPr txBox="1"/>
          <p:nvPr/>
        </p:nvSpPr>
        <p:spPr>
          <a:xfrm>
            <a:off x="9723468" y="2864463"/>
            <a:ext cx="521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2</a:t>
            </a:r>
          </a:p>
        </p:txBody>
      </p:sp>
      <p:sp>
        <p:nvSpPr>
          <p:cNvPr id="23" name="CasellaDiTesto 22">
            <a:extLst>
              <a:ext uri="{FF2B5EF4-FFF2-40B4-BE49-F238E27FC236}">
                <a16:creationId xmlns:a16="http://schemas.microsoft.com/office/drawing/2014/main" id="{60BE5C3B-CF08-E999-6E00-99FA1A8D8D93}"/>
              </a:ext>
            </a:extLst>
          </p:cNvPr>
          <p:cNvSpPr txBox="1"/>
          <p:nvPr/>
        </p:nvSpPr>
        <p:spPr>
          <a:xfrm>
            <a:off x="11292431" y="1397790"/>
            <a:ext cx="521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3</a:t>
            </a:r>
          </a:p>
        </p:txBody>
      </p:sp>
      <p:sp>
        <p:nvSpPr>
          <p:cNvPr id="26" name="Freccia a sinistra 25">
            <a:extLst>
              <a:ext uri="{FF2B5EF4-FFF2-40B4-BE49-F238E27FC236}">
                <a16:creationId xmlns:a16="http://schemas.microsoft.com/office/drawing/2014/main" id="{EDBDA84E-164E-FD0B-0355-A08C89070906}"/>
              </a:ext>
            </a:extLst>
          </p:cNvPr>
          <p:cNvSpPr/>
          <p:nvPr/>
        </p:nvSpPr>
        <p:spPr>
          <a:xfrm>
            <a:off x="3961248" y="2026127"/>
            <a:ext cx="521297" cy="365125"/>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ccia a sinistra 27">
            <a:extLst>
              <a:ext uri="{FF2B5EF4-FFF2-40B4-BE49-F238E27FC236}">
                <a16:creationId xmlns:a16="http://schemas.microsoft.com/office/drawing/2014/main" id="{532E217D-3B0A-327B-DA04-BA95B720669B}"/>
              </a:ext>
            </a:extLst>
          </p:cNvPr>
          <p:cNvSpPr/>
          <p:nvPr/>
        </p:nvSpPr>
        <p:spPr>
          <a:xfrm>
            <a:off x="3978303" y="3850249"/>
            <a:ext cx="521297" cy="3651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ggetto 23">
            <a:extLst>
              <a:ext uri="{FF2B5EF4-FFF2-40B4-BE49-F238E27FC236}">
                <a16:creationId xmlns:a16="http://schemas.microsoft.com/office/drawing/2014/main" id="{E1C3FA73-C4C3-1D99-25F0-8832FC86E1B6}"/>
              </a:ext>
            </a:extLst>
          </p:cNvPr>
          <p:cNvGraphicFramePr>
            <a:graphicFrameLocks noChangeAspect="1"/>
          </p:cNvGraphicFramePr>
          <p:nvPr>
            <p:extLst>
              <p:ext uri="{D42A27DB-BD31-4B8C-83A1-F6EECF244321}">
                <p14:modId xmlns:p14="http://schemas.microsoft.com/office/powerpoint/2010/main" val="4064263989"/>
              </p:ext>
            </p:extLst>
          </p:nvPr>
        </p:nvGraphicFramePr>
        <p:xfrm>
          <a:off x="3843974" y="1397791"/>
          <a:ext cx="1012507" cy="561514"/>
        </p:xfrm>
        <a:graphic>
          <a:graphicData uri="http://schemas.openxmlformats.org/presentationml/2006/ole">
            <mc:AlternateContent xmlns:mc="http://schemas.openxmlformats.org/markup-compatibility/2006">
              <mc:Choice xmlns:v="urn:schemas-microsoft-com:vml" Requires="v">
                <p:oleObj spid="_x0000_s34007" name="Equation" r:id="rId16" imgW="342720" imgH="190440" progId="Equation.DSMT4">
                  <p:embed/>
                </p:oleObj>
              </mc:Choice>
              <mc:Fallback>
                <p:oleObj name="Equation" r:id="rId16" imgW="342720" imgH="190440" progId="Equation.DSMT4">
                  <p:embed/>
                  <p:pic>
                    <p:nvPicPr>
                      <p:cNvPr id="10" name="Oggetto 9">
                        <a:extLst>
                          <a:ext uri="{FF2B5EF4-FFF2-40B4-BE49-F238E27FC236}">
                            <a16:creationId xmlns:a16="http://schemas.microsoft.com/office/drawing/2014/main" id="{5F232818-24D2-449D-2BB0-E39C6787056D}"/>
                          </a:ext>
                        </a:extLst>
                      </p:cNvPr>
                      <p:cNvPicPr/>
                      <p:nvPr/>
                    </p:nvPicPr>
                    <p:blipFill>
                      <a:blip r:embed="rId17"/>
                      <a:stretch>
                        <a:fillRect/>
                      </a:stretch>
                    </p:blipFill>
                    <p:spPr>
                      <a:xfrm>
                        <a:off x="3843974" y="1397791"/>
                        <a:ext cx="1012507" cy="561514"/>
                      </a:xfrm>
                      <a:prstGeom prst="rect">
                        <a:avLst/>
                      </a:prstGeom>
                    </p:spPr>
                  </p:pic>
                </p:oleObj>
              </mc:Fallback>
            </mc:AlternateContent>
          </a:graphicData>
        </a:graphic>
      </p:graphicFrame>
      <p:graphicFrame>
        <p:nvGraphicFramePr>
          <p:cNvPr id="25" name="Oggetto 24">
            <a:extLst>
              <a:ext uri="{FF2B5EF4-FFF2-40B4-BE49-F238E27FC236}">
                <a16:creationId xmlns:a16="http://schemas.microsoft.com/office/drawing/2014/main" id="{AAC8253D-42A6-CD42-903F-8A0B757A3390}"/>
              </a:ext>
            </a:extLst>
          </p:cNvPr>
          <p:cNvGraphicFramePr>
            <a:graphicFrameLocks noChangeAspect="1"/>
          </p:cNvGraphicFramePr>
          <p:nvPr>
            <p:extLst>
              <p:ext uri="{D42A27DB-BD31-4B8C-83A1-F6EECF244321}">
                <p14:modId xmlns:p14="http://schemas.microsoft.com/office/powerpoint/2010/main" val="1537635157"/>
              </p:ext>
            </p:extLst>
          </p:nvPr>
        </p:nvGraphicFramePr>
        <p:xfrm>
          <a:off x="3814763" y="3325813"/>
          <a:ext cx="1050925" cy="561975"/>
        </p:xfrm>
        <a:graphic>
          <a:graphicData uri="http://schemas.openxmlformats.org/presentationml/2006/ole">
            <mc:AlternateContent xmlns:mc="http://schemas.openxmlformats.org/markup-compatibility/2006">
              <mc:Choice xmlns:v="urn:schemas-microsoft-com:vml" Requires="v">
                <p:oleObj spid="_x0000_s34008" name="Equation" r:id="rId18" imgW="355320" imgH="190440" progId="Equation.DSMT4">
                  <p:embed/>
                </p:oleObj>
              </mc:Choice>
              <mc:Fallback>
                <p:oleObj name="Equation" r:id="rId18" imgW="355320" imgH="190440" progId="Equation.DSMT4">
                  <p:embed/>
                  <p:pic>
                    <p:nvPicPr>
                      <p:cNvPr id="24" name="Oggetto 23">
                        <a:extLst>
                          <a:ext uri="{FF2B5EF4-FFF2-40B4-BE49-F238E27FC236}">
                            <a16:creationId xmlns:a16="http://schemas.microsoft.com/office/drawing/2014/main" id="{E1C3FA73-C4C3-1D99-25F0-8832FC86E1B6}"/>
                          </a:ext>
                        </a:extLst>
                      </p:cNvPr>
                      <p:cNvPicPr/>
                      <p:nvPr/>
                    </p:nvPicPr>
                    <p:blipFill>
                      <a:blip r:embed="rId19"/>
                      <a:stretch>
                        <a:fillRect/>
                      </a:stretch>
                    </p:blipFill>
                    <p:spPr>
                      <a:xfrm>
                        <a:off x="3814763" y="3325813"/>
                        <a:ext cx="1050925" cy="561975"/>
                      </a:xfrm>
                      <a:prstGeom prst="rect">
                        <a:avLst/>
                      </a:prstGeom>
                    </p:spPr>
                  </p:pic>
                </p:oleObj>
              </mc:Fallback>
            </mc:AlternateContent>
          </a:graphicData>
        </a:graphic>
      </p:graphicFrame>
      <p:graphicFrame>
        <p:nvGraphicFramePr>
          <p:cNvPr id="27" name="Oggetto 26">
            <a:extLst>
              <a:ext uri="{FF2B5EF4-FFF2-40B4-BE49-F238E27FC236}">
                <a16:creationId xmlns:a16="http://schemas.microsoft.com/office/drawing/2014/main" id="{D27D6195-0D77-1666-3DD0-3621F064DECD}"/>
              </a:ext>
            </a:extLst>
          </p:cNvPr>
          <p:cNvGraphicFramePr>
            <a:graphicFrameLocks noChangeAspect="1"/>
          </p:cNvGraphicFramePr>
          <p:nvPr>
            <p:extLst>
              <p:ext uri="{D42A27DB-BD31-4B8C-83A1-F6EECF244321}">
                <p14:modId xmlns:p14="http://schemas.microsoft.com/office/powerpoint/2010/main" val="2567040825"/>
              </p:ext>
            </p:extLst>
          </p:nvPr>
        </p:nvGraphicFramePr>
        <p:xfrm>
          <a:off x="8381904" y="4437340"/>
          <a:ext cx="2706688" cy="1000125"/>
        </p:xfrm>
        <a:graphic>
          <a:graphicData uri="http://schemas.openxmlformats.org/presentationml/2006/ole">
            <mc:AlternateContent xmlns:mc="http://schemas.openxmlformats.org/markup-compatibility/2006">
              <mc:Choice xmlns:v="urn:schemas-microsoft-com:vml" Requires="v">
                <p:oleObj spid="_x0000_s34009" name="Equation" r:id="rId20" imgW="1028520" imgH="380880" progId="Equation.DSMT4">
                  <p:embed/>
                </p:oleObj>
              </mc:Choice>
              <mc:Fallback>
                <p:oleObj name="Equation" r:id="rId20" imgW="1028520" imgH="380880" progId="Equation.DSMT4">
                  <p:embed/>
                  <p:pic>
                    <p:nvPicPr>
                      <p:cNvPr id="11" name="Oggetto 10">
                        <a:extLst>
                          <a:ext uri="{FF2B5EF4-FFF2-40B4-BE49-F238E27FC236}">
                            <a16:creationId xmlns:a16="http://schemas.microsoft.com/office/drawing/2014/main" id="{51C35381-D72D-358C-A690-8F95FB0C6315}"/>
                          </a:ext>
                        </a:extLst>
                      </p:cNvPr>
                      <p:cNvPicPr/>
                      <p:nvPr/>
                    </p:nvPicPr>
                    <p:blipFill>
                      <a:blip r:embed="rId21"/>
                      <a:stretch>
                        <a:fillRect/>
                      </a:stretch>
                    </p:blipFill>
                    <p:spPr>
                      <a:xfrm>
                        <a:off x="8381904" y="4437340"/>
                        <a:ext cx="2706688" cy="1000125"/>
                      </a:xfrm>
                      <a:prstGeom prst="rect">
                        <a:avLst/>
                      </a:prstGeom>
                    </p:spPr>
                  </p:pic>
                </p:oleObj>
              </mc:Fallback>
            </mc:AlternateContent>
          </a:graphicData>
        </a:graphic>
      </p:graphicFrame>
      <p:graphicFrame>
        <p:nvGraphicFramePr>
          <p:cNvPr id="29" name="Oggetto 28">
            <a:extLst>
              <a:ext uri="{FF2B5EF4-FFF2-40B4-BE49-F238E27FC236}">
                <a16:creationId xmlns:a16="http://schemas.microsoft.com/office/drawing/2014/main" id="{877AA262-D020-3693-56FC-E37B672C5D18}"/>
              </a:ext>
            </a:extLst>
          </p:cNvPr>
          <p:cNvGraphicFramePr>
            <a:graphicFrameLocks noChangeAspect="1"/>
          </p:cNvGraphicFramePr>
          <p:nvPr>
            <p:extLst>
              <p:ext uri="{D42A27DB-BD31-4B8C-83A1-F6EECF244321}">
                <p14:modId xmlns:p14="http://schemas.microsoft.com/office/powerpoint/2010/main" val="1244571746"/>
              </p:ext>
            </p:extLst>
          </p:nvPr>
        </p:nvGraphicFramePr>
        <p:xfrm>
          <a:off x="9072563" y="5495925"/>
          <a:ext cx="1303337" cy="500063"/>
        </p:xfrm>
        <a:graphic>
          <a:graphicData uri="http://schemas.openxmlformats.org/presentationml/2006/ole">
            <mc:AlternateContent xmlns:mc="http://schemas.openxmlformats.org/markup-compatibility/2006">
              <mc:Choice xmlns:v="urn:schemas-microsoft-com:vml" Requires="v">
                <p:oleObj spid="_x0000_s34010" name="Equation" r:id="rId22" imgW="495000" imgH="190440" progId="Equation.DSMT4">
                  <p:embed/>
                </p:oleObj>
              </mc:Choice>
              <mc:Fallback>
                <p:oleObj name="Equation" r:id="rId22" imgW="495000" imgH="190440" progId="Equation.DSMT4">
                  <p:embed/>
                  <p:pic>
                    <p:nvPicPr>
                      <p:cNvPr id="27" name="Oggetto 26">
                        <a:extLst>
                          <a:ext uri="{FF2B5EF4-FFF2-40B4-BE49-F238E27FC236}">
                            <a16:creationId xmlns:a16="http://schemas.microsoft.com/office/drawing/2014/main" id="{D27D6195-0D77-1666-3DD0-3621F064DECD}"/>
                          </a:ext>
                        </a:extLst>
                      </p:cNvPr>
                      <p:cNvPicPr/>
                      <p:nvPr/>
                    </p:nvPicPr>
                    <p:blipFill>
                      <a:blip r:embed="rId23"/>
                      <a:stretch>
                        <a:fillRect/>
                      </a:stretch>
                    </p:blipFill>
                    <p:spPr>
                      <a:xfrm>
                        <a:off x="9072563" y="5495925"/>
                        <a:ext cx="1303337" cy="500063"/>
                      </a:xfrm>
                      <a:prstGeom prst="rect">
                        <a:avLst/>
                      </a:prstGeom>
                    </p:spPr>
                  </p:pic>
                </p:oleObj>
              </mc:Fallback>
            </mc:AlternateContent>
          </a:graphicData>
        </a:graphic>
      </p:graphicFrame>
    </p:spTree>
    <p:extLst>
      <p:ext uri="{BB962C8B-B14F-4D97-AF65-F5344CB8AC3E}">
        <p14:creationId xmlns:p14="http://schemas.microsoft.com/office/powerpoint/2010/main" val="239433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260608-CF98-AA7B-5D84-9BBD6E1A4FEC}"/>
              </a:ext>
            </a:extLst>
          </p:cNvPr>
          <p:cNvSpPr>
            <a:spLocks noGrp="1"/>
          </p:cNvSpPr>
          <p:nvPr>
            <p:ph type="title"/>
          </p:nvPr>
        </p:nvSpPr>
        <p:spPr>
          <a:xfrm>
            <a:off x="838200" y="136525"/>
            <a:ext cx="10515600" cy="662397"/>
          </a:xfrm>
        </p:spPr>
        <p:txBody>
          <a:bodyPr/>
          <a:lstStyle/>
          <a:p>
            <a:r>
              <a:rPr lang="en-US" dirty="0"/>
              <a:t>Offset free read cycle</a:t>
            </a:r>
          </a:p>
        </p:txBody>
      </p:sp>
      <p:sp>
        <p:nvSpPr>
          <p:cNvPr id="3" name="Segnaposto piè di pagina 2">
            <a:extLst>
              <a:ext uri="{FF2B5EF4-FFF2-40B4-BE49-F238E27FC236}">
                <a16:creationId xmlns:a16="http://schemas.microsoft.com/office/drawing/2014/main" id="{28984C26-18DC-B443-2824-27A8A942EC15}"/>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83180138-BD18-F386-484B-53D998FA5090}"/>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CasellaDiTesto 4">
            <a:extLst>
              <a:ext uri="{FF2B5EF4-FFF2-40B4-BE49-F238E27FC236}">
                <a16:creationId xmlns:a16="http://schemas.microsoft.com/office/drawing/2014/main" id="{4CEBEF78-0D03-2E7B-5A03-7EA4BB4B7CA3}"/>
              </a:ext>
            </a:extLst>
          </p:cNvPr>
          <p:cNvSpPr txBox="1"/>
          <p:nvPr/>
        </p:nvSpPr>
        <p:spPr>
          <a:xfrm>
            <a:off x="354497" y="968789"/>
            <a:ext cx="324612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offset is due to mismatch of the zero-field resistors (R</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of the Wheatstone bridge</a:t>
            </a:r>
          </a:p>
        </p:txBody>
      </p:sp>
      <p:pic>
        <p:nvPicPr>
          <p:cNvPr id="7" name="Elemento grafico 6">
            <a:extLst>
              <a:ext uri="{FF2B5EF4-FFF2-40B4-BE49-F238E27FC236}">
                <a16:creationId xmlns:a16="http://schemas.microsoft.com/office/drawing/2014/main" id="{FAB79CD9-5B7A-80CA-807F-9E1A894506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1922" y="1061281"/>
            <a:ext cx="800100" cy="3271838"/>
          </a:xfrm>
          <a:prstGeom prst="rect">
            <a:avLst/>
          </a:prstGeom>
        </p:spPr>
      </p:pic>
      <p:pic>
        <p:nvPicPr>
          <p:cNvPr id="8" name="Elemento grafico 7">
            <a:extLst>
              <a:ext uri="{FF2B5EF4-FFF2-40B4-BE49-F238E27FC236}">
                <a16:creationId xmlns:a16="http://schemas.microsoft.com/office/drawing/2014/main" id="{863D475F-7A38-828E-166E-4C0416F689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20899" y="1061281"/>
            <a:ext cx="800100" cy="3271838"/>
          </a:xfrm>
          <a:prstGeom prst="rect">
            <a:avLst/>
          </a:prstGeom>
        </p:spPr>
      </p:pic>
      <p:sp>
        <p:nvSpPr>
          <p:cNvPr id="9" name="CasellaDiTesto 8">
            <a:extLst>
              <a:ext uri="{FF2B5EF4-FFF2-40B4-BE49-F238E27FC236}">
                <a16:creationId xmlns:a16="http://schemas.microsoft.com/office/drawing/2014/main" id="{17466C86-CEBC-BFD5-A975-730017E1FDEE}"/>
              </a:ext>
            </a:extLst>
          </p:cNvPr>
          <p:cNvSpPr txBox="1"/>
          <p:nvPr/>
        </p:nvSpPr>
        <p:spPr>
          <a:xfrm>
            <a:off x="4263557" y="4558244"/>
            <a:ext cx="13147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1</a:t>
            </a:r>
          </a:p>
        </p:txBody>
      </p:sp>
      <p:sp>
        <p:nvSpPr>
          <p:cNvPr id="10" name="CasellaDiTesto 9">
            <a:extLst>
              <a:ext uri="{FF2B5EF4-FFF2-40B4-BE49-F238E27FC236}">
                <a16:creationId xmlns:a16="http://schemas.microsoft.com/office/drawing/2014/main" id="{08379A3D-039C-4281-3492-3FC55FE454DB}"/>
              </a:ext>
            </a:extLst>
          </p:cNvPr>
          <p:cNvSpPr txBox="1"/>
          <p:nvPr/>
        </p:nvSpPr>
        <p:spPr>
          <a:xfrm>
            <a:off x="6468103" y="4484965"/>
            <a:ext cx="13147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Phase 2</a:t>
            </a:r>
          </a:p>
        </p:txBody>
      </p:sp>
      <p:graphicFrame>
        <p:nvGraphicFramePr>
          <p:cNvPr id="11" name="Oggetto 10">
            <a:extLst>
              <a:ext uri="{FF2B5EF4-FFF2-40B4-BE49-F238E27FC236}">
                <a16:creationId xmlns:a16="http://schemas.microsoft.com/office/drawing/2014/main" id="{E4570588-694D-1044-30D7-50A5C8649747}"/>
              </a:ext>
            </a:extLst>
          </p:cNvPr>
          <p:cNvGraphicFramePr>
            <a:graphicFrameLocks noChangeAspect="1"/>
          </p:cNvGraphicFramePr>
          <p:nvPr>
            <p:extLst>
              <p:ext uri="{D42A27DB-BD31-4B8C-83A1-F6EECF244321}">
                <p14:modId xmlns:p14="http://schemas.microsoft.com/office/powerpoint/2010/main" val="20441315"/>
              </p:ext>
            </p:extLst>
          </p:nvPr>
        </p:nvGraphicFramePr>
        <p:xfrm>
          <a:off x="2988434" y="5168302"/>
          <a:ext cx="2706688" cy="1000125"/>
        </p:xfrm>
        <a:graphic>
          <a:graphicData uri="http://schemas.openxmlformats.org/presentationml/2006/ole">
            <mc:AlternateContent xmlns:mc="http://schemas.openxmlformats.org/markup-compatibility/2006">
              <mc:Choice xmlns:v="urn:schemas-microsoft-com:vml" Requires="v">
                <p:oleObj spid="_x0000_s34884" name="Equation" r:id="rId7" imgW="1028520" imgH="380880" progId="Equation.DSMT4">
                  <p:embed/>
                </p:oleObj>
              </mc:Choice>
              <mc:Fallback>
                <p:oleObj name="Equation" r:id="rId7" imgW="1028520" imgH="380880" progId="Equation.DSMT4">
                  <p:embed/>
                  <p:pic>
                    <p:nvPicPr>
                      <p:cNvPr id="27" name="Oggetto 26">
                        <a:extLst>
                          <a:ext uri="{FF2B5EF4-FFF2-40B4-BE49-F238E27FC236}">
                            <a16:creationId xmlns:a16="http://schemas.microsoft.com/office/drawing/2014/main" id="{D27D6195-0D77-1666-3DD0-3621F064DECD}"/>
                          </a:ext>
                        </a:extLst>
                      </p:cNvPr>
                      <p:cNvPicPr/>
                      <p:nvPr/>
                    </p:nvPicPr>
                    <p:blipFill>
                      <a:blip r:embed="rId8"/>
                      <a:stretch>
                        <a:fillRect/>
                      </a:stretch>
                    </p:blipFill>
                    <p:spPr>
                      <a:xfrm>
                        <a:off x="2988434" y="5168302"/>
                        <a:ext cx="2706688" cy="1000125"/>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F38B1748-52D9-6128-A26B-149226BB185E}"/>
              </a:ext>
            </a:extLst>
          </p:cNvPr>
          <p:cNvGraphicFramePr>
            <a:graphicFrameLocks noChangeAspect="1"/>
          </p:cNvGraphicFramePr>
          <p:nvPr>
            <p:extLst>
              <p:ext uri="{D42A27DB-BD31-4B8C-83A1-F6EECF244321}">
                <p14:modId xmlns:p14="http://schemas.microsoft.com/office/powerpoint/2010/main" val="2643617571"/>
              </p:ext>
            </p:extLst>
          </p:nvPr>
        </p:nvGraphicFramePr>
        <p:xfrm>
          <a:off x="5960825" y="5220225"/>
          <a:ext cx="2906712" cy="1000125"/>
        </p:xfrm>
        <a:graphic>
          <a:graphicData uri="http://schemas.openxmlformats.org/presentationml/2006/ole">
            <mc:AlternateContent xmlns:mc="http://schemas.openxmlformats.org/markup-compatibility/2006">
              <mc:Choice xmlns:v="urn:schemas-microsoft-com:vml" Requires="v">
                <p:oleObj spid="_x0000_s34885" name="Equation" r:id="rId9" imgW="1104840" imgH="380880" progId="Equation.DSMT4">
                  <p:embed/>
                </p:oleObj>
              </mc:Choice>
              <mc:Fallback>
                <p:oleObj name="Equation" r:id="rId9" imgW="1104840" imgH="380880" progId="Equation.DSMT4">
                  <p:embed/>
                  <p:pic>
                    <p:nvPicPr>
                      <p:cNvPr id="11" name="Oggetto 10">
                        <a:extLst>
                          <a:ext uri="{FF2B5EF4-FFF2-40B4-BE49-F238E27FC236}">
                            <a16:creationId xmlns:a16="http://schemas.microsoft.com/office/drawing/2014/main" id="{E4570588-694D-1044-30D7-50A5C8649747}"/>
                          </a:ext>
                        </a:extLst>
                      </p:cNvPr>
                      <p:cNvPicPr/>
                      <p:nvPr/>
                    </p:nvPicPr>
                    <p:blipFill>
                      <a:blip r:embed="rId10"/>
                      <a:stretch>
                        <a:fillRect/>
                      </a:stretch>
                    </p:blipFill>
                    <p:spPr>
                      <a:xfrm>
                        <a:off x="5960825" y="5220225"/>
                        <a:ext cx="2906712" cy="1000125"/>
                      </a:xfrm>
                      <a:prstGeom prst="rect">
                        <a:avLst/>
                      </a:prstGeom>
                    </p:spPr>
                  </p:pic>
                </p:oleObj>
              </mc:Fallback>
            </mc:AlternateContent>
          </a:graphicData>
        </a:graphic>
      </p:graphicFrame>
      <p:sp>
        <p:nvSpPr>
          <p:cNvPr id="13" name="CasellaDiTesto 12">
            <a:extLst>
              <a:ext uri="{FF2B5EF4-FFF2-40B4-BE49-F238E27FC236}">
                <a16:creationId xmlns:a16="http://schemas.microsoft.com/office/drawing/2014/main" id="{BAD7F548-7738-25A8-501D-89EF12191C06}"/>
              </a:ext>
            </a:extLst>
          </p:cNvPr>
          <p:cNvSpPr txBox="1"/>
          <p:nvPr/>
        </p:nvSpPr>
        <p:spPr>
          <a:xfrm>
            <a:off x="354497" y="3080917"/>
            <a:ext cx="390906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Inverting the magnetization of all AMR resistors change the sign of the output voltage but leaves the offset unchanged</a:t>
            </a:r>
          </a:p>
        </p:txBody>
      </p:sp>
      <p:pic>
        <p:nvPicPr>
          <p:cNvPr id="15" name="Elemento grafico 14">
            <a:extLst>
              <a:ext uri="{FF2B5EF4-FFF2-40B4-BE49-F238E27FC236}">
                <a16:creationId xmlns:a16="http://schemas.microsoft.com/office/drawing/2014/main" id="{A82ECBB7-D138-E7A0-95BA-F16E27E059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90117" y="701839"/>
            <a:ext cx="3647386" cy="2248173"/>
          </a:xfrm>
          <a:prstGeom prst="rect">
            <a:avLst/>
          </a:prstGeom>
        </p:spPr>
      </p:pic>
      <p:sp>
        <p:nvSpPr>
          <p:cNvPr id="16" name="CasellaDiTesto 15">
            <a:extLst>
              <a:ext uri="{FF2B5EF4-FFF2-40B4-BE49-F238E27FC236}">
                <a16:creationId xmlns:a16="http://schemas.microsoft.com/office/drawing/2014/main" id="{6B882443-ED3B-95D6-AEB6-F67999FE511E}"/>
              </a:ext>
            </a:extLst>
          </p:cNvPr>
          <p:cNvSpPr txBox="1"/>
          <p:nvPr/>
        </p:nvSpPr>
        <p:spPr>
          <a:xfrm rot="19756630">
            <a:off x="10128873" y="1051263"/>
            <a:ext cx="1125629" cy="400110"/>
          </a:xfrm>
          <a:prstGeom prst="rect">
            <a:avLst/>
          </a:prstGeom>
          <a:noFill/>
        </p:spPr>
        <p:txBody>
          <a:bodyPr wrap="none" rtlCol="0">
            <a:spAutoFit/>
          </a:bodyPr>
          <a:lstStyle/>
          <a:p>
            <a:r>
              <a:rPr lang="en-US" sz="2000" dirty="0">
                <a:solidFill>
                  <a:srgbClr val="FF0000"/>
                </a:solidFill>
                <a:latin typeface="Arial" panose="020B0604020202020204" pitchFamily="34" charset="0"/>
                <a:cs typeface="Arial" panose="020B0604020202020204" pitchFamily="34" charset="0"/>
              </a:rPr>
              <a:t>Phase 1</a:t>
            </a:r>
          </a:p>
        </p:txBody>
      </p:sp>
      <p:sp>
        <p:nvSpPr>
          <p:cNvPr id="17" name="CasellaDiTesto 16">
            <a:extLst>
              <a:ext uri="{FF2B5EF4-FFF2-40B4-BE49-F238E27FC236}">
                <a16:creationId xmlns:a16="http://schemas.microsoft.com/office/drawing/2014/main" id="{1CEC1695-9818-88F3-70A4-E85FCAA591FF}"/>
              </a:ext>
            </a:extLst>
          </p:cNvPr>
          <p:cNvSpPr txBox="1"/>
          <p:nvPr/>
        </p:nvSpPr>
        <p:spPr>
          <a:xfrm rot="1670580">
            <a:off x="8587256" y="988157"/>
            <a:ext cx="1125629" cy="400110"/>
          </a:xfrm>
          <a:prstGeom prst="rect">
            <a:avLst/>
          </a:prstGeom>
          <a:noFill/>
        </p:spPr>
        <p:txBody>
          <a:bodyPr wrap="none" rtlCol="0">
            <a:spAutoFit/>
          </a:bodyPr>
          <a:lstStyle/>
          <a:p>
            <a:r>
              <a:rPr lang="en-US" sz="2000" dirty="0">
                <a:solidFill>
                  <a:srgbClr val="00B050"/>
                </a:solidFill>
                <a:latin typeface="Arial" panose="020B0604020202020204" pitchFamily="34" charset="0"/>
                <a:cs typeface="Arial" panose="020B0604020202020204" pitchFamily="34" charset="0"/>
              </a:rPr>
              <a:t>Phase 2</a:t>
            </a:r>
          </a:p>
        </p:txBody>
      </p:sp>
      <p:sp>
        <p:nvSpPr>
          <p:cNvPr id="18" name="CasellaDiTesto 17">
            <a:extLst>
              <a:ext uri="{FF2B5EF4-FFF2-40B4-BE49-F238E27FC236}">
                <a16:creationId xmlns:a16="http://schemas.microsoft.com/office/drawing/2014/main" id="{6FB20BE0-E51A-E35D-6922-4CAB5ED41097}"/>
              </a:ext>
            </a:extLst>
          </p:cNvPr>
          <p:cNvSpPr txBox="1"/>
          <p:nvPr/>
        </p:nvSpPr>
        <p:spPr>
          <a:xfrm>
            <a:off x="11021528" y="1478254"/>
            <a:ext cx="86132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Offset</a:t>
            </a:r>
          </a:p>
        </p:txBody>
      </p:sp>
      <p:pic>
        <p:nvPicPr>
          <p:cNvPr id="20" name="Elemento grafico 19">
            <a:extLst>
              <a:ext uri="{FF2B5EF4-FFF2-40B4-BE49-F238E27FC236}">
                <a16:creationId xmlns:a16="http://schemas.microsoft.com/office/drawing/2014/main" id="{DBB3D869-A3D0-BAB8-5FC4-E7A6FD3120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52205" y="3039980"/>
            <a:ext cx="3523210" cy="2422207"/>
          </a:xfrm>
          <a:prstGeom prst="rect">
            <a:avLst/>
          </a:prstGeom>
        </p:spPr>
      </p:pic>
      <p:sp>
        <p:nvSpPr>
          <p:cNvPr id="21" name="CasellaDiTesto 20">
            <a:extLst>
              <a:ext uri="{FF2B5EF4-FFF2-40B4-BE49-F238E27FC236}">
                <a16:creationId xmlns:a16="http://schemas.microsoft.com/office/drawing/2014/main" id="{C7540A98-5C91-AB12-3CB7-36C91AA047B7}"/>
              </a:ext>
            </a:extLst>
          </p:cNvPr>
          <p:cNvSpPr txBox="1"/>
          <p:nvPr/>
        </p:nvSpPr>
        <p:spPr>
          <a:xfrm>
            <a:off x="9574233" y="5450055"/>
            <a:ext cx="2234907"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phase 1 - phase 2</a:t>
            </a:r>
          </a:p>
        </p:txBody>
      </p:sp>
      <p:cxnSp>
        <p:nvCxnSpPr>
          <p:cNvPr id="23" name="Connettore 2 22">
            <a:extLst>
              <a:ext uri="{FF2B5EF4-FFF2-40B4-BE49-F238E27FC236}">
                <a16:creationId xmlns:a16="http://schemas.microsoft.com/office/drawing/2014/main" id="{6F972245-EC16-C03C-8EA1-DADA7E78AE85}"/>
              </a:ext>
            </a:extLst>
          </p:cNvPr>
          <p:cNvCxnSpPr/>
          <p:nvPr/>
        </p:nvCxnSpPr>
        <p:spPr>
          <a:xfrm flipH="1" flipV="1">
            <a:off x="9612630" y="4946630"/>
            <a:ext cx="115832" cy="5155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A8427652-6BEB-772D-0AD6-FEBC830C350A}"/>
              </a:ext>
            </a:extLst>
          </p:cNvPr>
          <p:cNvSpPr txBox="1"/>
          <p:nvPr/>
        </p:nvSpPr>
        <p:spPr>
          <a:xfrm>
            <a:off x="9713633" y="5768060"/>
            <a:ext cx="156408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 offset)</a:t>
            </a:r>
          </a:p>
        </p:txBody>
      </p:sp>
    </p:spTree>
    <p:extLst>
      <p:ext uri="{BB962C8B-B14F-4D97-AF65-F5344CB8AC3E}">
        <p14:creationId xmlns:p14="http://schemas.microsoft.com/office/powerpoint/2010/main" val="196804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3484AB-E177-C2EC-0A58-413FC4C1B7A9}"/>
              </a:ext>
            </a:extLst>
          </p:cNvPr>
          <p:cNvSpPr>
            <a:spLocks noGrp="1"/>
          </p:cNvSpPr>
          <p:nvPr>
            <p:ph type="title"/>
          </p:nvPr>
        </p:nvSpPr>
        <p:spPr>
          <a:xfrm>
            <a:off x="838200" y="215357"/>
            <a:ext cx="10515600" cy="662397"/>
          </a:xfrm>
        </p:spPr>
        <p:txBody>
          <a:bodyPr/>
          <a:lstStyle/>
          <a:p>
            <a:r>
              <a:rPr lang="en-US" dirty="0"/>
              <a:t>Integrated AMR sensor with magnetization coil (set-reset coil)</a:t>
            </a:r>
          </a:p>
        </p:txBody>
      </p:sp>
      <p:sp>
        <p:nvSpPr>
          <p:cNvPr id="3" name="Segnaposto piè di pagina 2">
            <a:extLst>
              <a:ext uri="{FF2B5EF4-FFF2-40B4-BE49-F238E27FC236}">
                <a16:creationId xmlns:a16="http://schemas.microsoft.com/office/drawing/2014/main" id="{B0991A51-862C-7362-23CA-A77DAE06636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3647A1E-349B-E445-1663-248E2D4B4615}"/>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Elemento grafico 5">
            <a:extLst>
              <a:ext uri="{FF2B5EF4-FFF2-40B4-BE49-F238E27FC236}">
                <a16:creationId xmlns:a16="http://schemas.microsoft.com/office/drawing/2014/main" id="{0675D13B-E9F7-984F-1B72-1081318E34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52575" y="1016727"/>
            <a:ext cx="5170370" cy="5200650"/>
          </a:xfrm>
          <a:prstGeom prst="rect">
            <a:avLst/>
          </a:prstGeom>
        </p:spPr>
      </p:pic>
      <p:cxnSp>
        <p:nvCxnSpPr>
          <p:cNvPr id="8" name="Connettore 2 7">
            <a:extLst>
              <a:ext uri="{FF2B5EF4-FFF2-40B4-BE49-F238E27FC236}">
                <a16:creationId xmlns:a16="http://schemas.microsoft.com/office/drawing/2014/main" id="{470A508B-358E-E6E3-C234-8568EFE727A6}"/>
              </a:ext>
            </a:extLst>
          </p:cNvPr>
          <p:cNvCxnSpPr/>
          <p:nvPr/>
        </p:nvCxnSpPr>
        <p:spPr>
          <a:xfrm flipH="1">
            <a:off x="6389370" y="1737360"/>
            <a:ext cx="94869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1B5AE9F0-9F38-8586-2265-85A1040BF71F}"/>
              </a:ext>
            </a:extLst>
          </p:cNvPr>
          <p:cNvSpPr txBox="1"/>
          <p:nvPr/>
        </p:nvSpPr>
        <p:spPr>
          <a:xfrm>
            <a:off x="7429500" y="1506527"/>
            <a:ext cx="1154483" cy="461665"/>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I</a:t>
            </a:r>
            <a:r>
              <a:rPr lang="en-US" sz="2400" baseline="-25000" dirty="0" err="1">
                <a:latin typeface="Arial" panose="020B0604020202020204" pitchFamily="34" charset="0"/>
                <a:cs typeface="Arial" panose="020B0604020202020204" pitchFamily="34" charset="0"/>
              </a:rPr>
              <a:t>set</a:t>
            </a:r>
            <a:r>
              <a:rPr lang="en-US" sz="2400" baseline="-25000" dirty="0">
                <a:latin typeface="Arial" panose="020B0604020202020204" pitchFamily="34" charset="0"/>
                <a:cs typeface="Arial" panose="020B0604020202020204" pitchFamily="34" charset="0"/>
              </a:rPr>
              <a:t>-reset</a:t>
            </a:r>
            <a:r>
              <a:rPr lang="en-US" sz="2400" dirty="0">
                <a:latin typeface="Arial" panose="020B0604020202020204" pitchFamily="34" charset="0"/>
                <a:cs typeface="Arial" panose="020B0604020202020204" pitchFamily="34" charset="0"/>
              </a:rPr>
              <a:t> </a:t>
            </a:r>
          </a:p>
        </p:txBody>
      </p:sp>
      <p:sp>
        <p:nvSpPr>
          <p:cNvPr id="10" name="CasellaDiTesto 9">
            <a:extLst>
              <a:ext uri="{FF2B5EF4-FFF2-40B4-BE49-F238E27FC236}">
                <a16:creationId xmlns:a16="http://schemas.microsoft.com/office/drawing/2014/main" id="{0621049A-694A-7E34-F61A-FEBE8C582BD7}"/>
              </a:ext>
            </a:extLst>
          </p:cNvPr>
          <p:cNvSpPr txBox="1"/>
          <p:nvPr/>
        </p:nvSpPr>
        <p:spPr>
          <a:xfrm>
            <a:off x="7470050" y="2107165"/>
            <a:ext cx="286937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order of 1 A for 1</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s</a:t>
            </a:r>
          </a:p>
        </p:txBody>
      </p:sp>
      <p:cxnSp>
        <p:nvCxnSpPr>
          <p:cNvPr id="12" name="Connettore 2 11">
            <a:extLst>
              <a:ext uri="{FF2B5EF4-FFF2-40B4-BE49-F238E27FC236}">
                <a16:creationId xmlns:a16="http://schemas.microsoft.com/office/drawing/2014/main" id="{E23388D1-3128-5D7B-0791-969D770FCA41}"/>
              </a:ext>
            </a:extLst>
          </p:cNvPr>
          <p:cNvCxnSpPr/>
          <p:nvPr/>
        </p:nvCxnSpPr>
        <p:spPr>
          <a:xfrm>
            <a:off x="7338060" y="3520440"/>
            <a:ext cx="187452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094D540F-1154-FBF1-775B-59893E66C03C}"/>
              </a:ext>
            </a:extLst>
          </p:cNvPr>
          <p:cNvSpPr txBox="1"/>
          <p:nvPr/>
        </p:nvSpPr>
        <p:spPr>
          <a:xfrm>
            <a:off x="7395210" y="3713663"/>
            <a:ext cx="22044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Sensitivity axis</a:t>
            </a:r>
          </a:p>
        </p:txBody>
      </p:sp>
    </p:spTree>
    <p:extLst>
      <p:ext uri="{BB962C8B-B14F-4D97-AF65-F5344CB8AC3E}">
        <p14:creationId xmlns:p14="http://schemas.microsoft.com/office/powerpoint/2010/main" val="235029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F9AB4-4F0D-0C23-B37E-C47884FFF45D}"/>
              </a:ext>
            </a:extLst>
          </p:cNvPr>
          <p:cNvSpPr>
            <a:spLocks noGrp="1"/>
          </p:cNvSpPr>
          <p:nvPr>
            <p:ph type="title"/>
          </p:nvPr>
        </p:nvSpPr>
        <p:spPr>
          <a:xfrm>
            <a:off x="838199" y="74861"/>
            <a:ext cx="10515600" cy="662397"/>
          </a:xfrm>
        </p:spPr>
        <p:txBody>
          <a:bodyPr/>
          <a:lstStyle/>
          <a:p>
            <a:r>
              <a:rPr lang="en-US" dirty="0"/>
              <a:t>Giant Magneto Resistance  (GMR) Sensors</a:t>
            </a:r>
          </a:p>
        </p:txBody>
      </p:sp>
      <p:sp>
        <p:nvSpPr>
          <p:cNvPr id="3" name="Segnaposto piè di pagina 2">
            <a:extLst>
              <a:ext uri="{FF2B5EF4-FFF2-40B4-BE49-F238E27FC236}">
                <a16:creationId xmlns:a16="http://schemas.microsoft.com/office/drawing/2014/main" id="{DBFDAFD0-2E87-61F2-EE99-AA0A9279D91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487EB52-8D73-8593-F173-F4DD0123626E}"/>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6" name="Elemento grafico 5">
            <a:extLst>
              <a:ext uri="{FF2B5EF4-FFF2-40B4-BE49-F238E27FC236}">
                <a16:creationId xmlns:a16="http://schemas.microsoft.com/office/drawing/2014/main" id="{1EDD44F8-A4B7-DFB3-C46C-9B58A89879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6972" y="2305878"/>
            <a:ext cx="2634424" cy="1206540"/>
          </a:xfrm>
          <a:prstGeom prst="rect">
            <a:avLst/>
          </a:prstGeom>
        </p:spPr>
      </p:pic>
      <p:cxnSp>
        <p:nvCxnSpPr>
          <p:cNvPr id="10" name="Connettore diritto 9">
            <a:extLst>
              <a:ext uri="{FF2B5EF4-FFF2-40B4-BE49-F238E27FC236}">
                <a16:creationId xmlns:a16="http://schemas.microsoft.com/office/drawing/2014/main" id="{8B5B41F3-C913-B909-27FF-2E17ADFA88B2}"/>
              </a:ext>
            </a:extLst>
          </p:cNvPr>
          <p:cNvCxnSpPr/>
          <p:nvPr/>
        </p:nvCxnSpPr>
        <p:spPr>
          <a:xfrm>
            <a:off x="1123122" y="1480930"/>
            <a:ext cx="437321" cy="993913"/>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4BDADCEA-6C97-817F-EAB1-13957CE6F67A}"/>
              </a:ext>
            </a:extLst>
          </p:cNvPr>
          <p:cNvCxnSpPr>
            <a:cxnSpLocks/>
          </p:cNvCxnSpPr>
          <p:nvPr/>
        </p:nvCxnSpPr>
        <p:spPr>
          <a:xfrm>
            <a:off x="1264857" y="1480930"/>
            <a:ext cx="886757" cy="1428218"/>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AC0F4A4E-DC43-165D-BDA8-AD9B97A2A8E4}"/>
              </a:ext>
            </a:extLst>
          </p:cNvPr>
          <p:cNvCxnSpPr>
            <a:cxnSpLocks/>
          </p:cNvCxnSpPr>
          <p:nvPr/>
        </p:nvCxnSpPr>
        <p:spPr>
          <a:xfrm>
            <a:off x="969272" y="1480930"/>
            <a:ext cx="437321" cy="1925174"/>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D18E322A-0D2B-D299-269D-01F047BC5357}"/>
              </a:ext>
            </a:extLst>
          </p:cNvPr>
          <p:cNvCxnSpPr>
            <a:cxnSpLocks/>
          </p:cNvCxnSpPr>
          <p:nvPr/>
        </p:nvCxnSpPr>
        <p:spPr>
          <a:xfrm>
            <a:off x="2743200" y="1977886"/>
            <a:ext cx="590756" cy="1179740"/>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1A88893C-E855-DC54-1C5C-6FBF90AEDFB5}"/>
              </a:ext>
            </a:extLst>
          </p:cNvPr>
          <p:cNvCxnSpPr>
            <a:cxnSpLocks/>
          </p:cNvCxnSpPr>
          <p:nvPr/>
        </p:nvCxnSpPr>
        <p:spPr>
          <a:xfrm>
            <a:off x="2897050" y="1977886"/>
            <a:ext cx="590756" cy="688094"/>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5F37C199-1DEF-7C0B-A6FA-218FC1176B9C}"/>
              </a:ext>
            </a:extLst>
          </p:cNvPr>
          <p:cNvSpPr txBox="1"/>
          <p:nvPr/>
        </p:nvSpPr>
        <p:spPr>
          <a:xfrm>
            <a:off x="614263" y="989075"/>
            <a:ext cx="708078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Ferro Magnetic (FM) Layers (medium conductivity)</a:t>
            </a:r>
          </a:p>
        </p:txBody>
      </p:sp>
      <p:sp>
        <p:nvSpPr>
          <p:cNvPr id="22" name="CasellaDiTesto 21">
            <a:extLst>
              <a:ext uri="{FF2B5EF4-FFF2-40B4-BE49-F238E27FC236}">
                <a16:creationId xmlns:a16="http://schemas.microsoft.com/office/drawing/2014/main" id="{828A496D-1311-416B-5EB3-07B63CD9773F}"/>
              </a:ext>
            </a:extLst>
          </p:cNvPr>
          <p:cNvSpPr txBox="1"/>
          <p:nvPr/>
        </p:nvSpPr>
        <p:spPr>
          <a:xfrm>
            <a:off x="2447199" y="1480930"/>
            <a:ext cx="576311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Non-FM, high conductivity layer (e.g. Cu)</a:t>
            </a:r>
          </a:p>
        </p:txBody>
      </p:sp>
      <p:sp>
        <p:nvSpPr>
          <p:cNvPr id="23" name="CasellaDiTesto 22">
            <a:extLst>
              <a:ext uri="{FF2B5EF4-FFF2-40B4-BE49-F238E27FC236}">
                <a16:creationId xmlns:a16="http://schemas.microsoft.com/office/drawing/2014/main" id="{3C96052D-6E95-7353-3697-5E6C758DE87F}"/>
              </a:ext>
            </a:extLst>
          </p:cNvPr>
          <p:cNvSpPr txBox="1"/>
          <p:nvPr/>
        </p:nvSpPr>
        <p:spPr>
          <a:xfrm>
            <a:off x="8470090" y="1065431"/>
            <a:ext cx="2598788"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Layer thickness: </a:t>
            </a:r>
          </a:p>
          <a:p>
            <a:r>
              <a:rPr lang="en-US" sz="2400" dirty="0">
                <a:solidFill>
                  <a:srgbClr val="FF0000"/>
                </a:solidFill>
                <a:latin typeface="Arial" panose="020B0604020202020204" pitchFamily="34" charset="0"/>
                <a:cs typeface="Arial" panose="020B0604020202020204" pitchFamily="34" charset="0"/>
              </a:rPr>
              <a:t>a few monolayers</a:t>
            </a:r>
          </a:p>
        </p:txBody>
      </p:sp>
      <p:sp>
        <p:nvSpPr>
          <p:cNvPr id="24" name="Parentesi graffa aperta 23">
            <a:extLst>
              <a:ext uri="{FF2B5EF4-FFF2-40B4-BE49-F238E27FC236}">
                <a16:creationId xmlns:a16="http://schemas.microsoft.com/office/drawing/2014/main" id="{074AE51D-5F88-7B58-891B-2854032F494B}"/>
              </a:ext>
            </a:extLst>
          </p:cNvPr>
          <p:cNvSpPr/>
          <p:nvPr/>
        </p:nvSpPr>
        <p:spPr>
          <a:xfrm>
            <a:off x="8201155" y="989075"/>
            <a:ext cx="230169" cy="988811"/>
          </a:xfrm>
          <a:prstGeom prst="leftBrace">
            <a:avLst>
              <a:gd name="adj1" fmla="val 41439"/>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5" name="Elemento grafico 24">
            <a:extLst>
              <a:ext uri="{FF2B5EF4-FFF2-40B4-BE49-F238E27FC236}">
                <a16:creationId xmlns:a16="http://schemas.microsoft.com/office/drawing/2014/main" id="{2985B343-D474-43FA-B900-368A5CE836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78205" y="3037952"/>
            <a:ext cx="2634424" cy="1206540"/>
          </a:xfrm>
          <a:prstGeom prst="rect">
            <a:avLst/>
          </a:prstGeom>
        </p:spPr>
      </p:pic>
      <p:cxnSp>
        <p:nvCxnSpPr>
          <p:cNvPr id="27" name="Connettore 2 26">
            <a:extLst>
              <a:ext uri="{FF2B5EF4-FFF2-40B4-BE49-F238E27FC236}">
                <a16:creationId xmlns:a16="http://schemas.microsoft.com/office/drawing/2014/main" id="{4C399646-21EE-D0A3-A47A-E19389C9AA93}"/>
              </a:ext>
            </a:extLst>
          </p:cNvPr>
          <p:cNvCxnSpPr/>
          <p:nvPr/>
        </p:nvCxnSpPr>
        <p:spPr>
          <a:xfrm>
            <a:off x="6214069" y="3142510"/>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5F9DAD93-EC43-2E4B-2698-8BD129188775}"/>
              </a:ext>
            </a:extLst>
          </p:cNvPr>
          <p:cNvCxnSpPr>
            <a:cxnSpLocks/>
          </p:cNvCxnSpPr>
          <p:nvPr/>
        </p:nvCxnSpPr>
        <p:spPr>
          <a:xfrm flipH="1">
            <a:off x="6243013" y="3641222"/>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41DA0DCC-EEED-7A7A-5920-9B46EF5C75F5}"/>
              </a:ext>
            </a:extLst>
          </p:cNvPr>
          <p:cNvCxnSpPr/>
          <p:nvPr/>
        </p:nvCxnSpPr>
        <p:spPr>
          <a:xfrm>
            <a:off x="6243013" y="4098099"/>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A5927593-B1EF-545A-BA21-F17398E4F26B}"/>
              </a:ext>
            </a:extLst>
          </p:cNvPr>
          <p:cNvSpPr/>
          <p:nvPr/>
        </p:nvSpPr>
        <p:spPr>
          <a:xfrm>
            <a:off x="5380519" y="3037952"/>
            <a:ext cx="97686" cy="120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ttangolo 32">
            <a:extLst>
              <a:ext uri="{FF2B5EF4-FFF2-40B4-BE49-F238E27FC236}">
                <a16:creationId xmlns:a16="http://schemas.microsoft.com/office/drawing/2014/main" id="{912A8883-49B2-3E49-D1DA-1BAA61C74974}"/>
              </a:ext>
            </a:extLst>
          </p:cNvPr>
          <p:cNvSpPr/>
          <p:nvPr/>
        </p:nvSpPr>
        <p:spPr>
          <a:xfrm>
            <a:off x="8112629" y="3037951"/>
            <a:ext cx="97686" cy="120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igura a mano libera: forma 33">
            <a:extLst>
              <a:ext uri="{FF2B5EF4-FFF2-40B4-BE49-F238E27FC236}">
                <a16:creationId xmlns:a16="http://schemas.microsoft.com/office/drawing/2014/main" id="{3CD92E37-BDE2-D937-8751-205C4B85B282}"/>
              </a:ext>
            </a:extLst>
          </p:cNvPr>
          <p:cNvSpPr/>
          <p:nvPr/>
        </p:nvSpPr>
        <p:spPr>
          <a:xfrm>
            <a:off x="5427028" y="2429271"/>
            <a:ext cx="864973" cy="564958"/>
          </a:xfrm>
          <a:custGeom>
            <a:avLst/>
            <a:gdLst>
              <a:gd name="connsiteX0" fmla="*/ 0 w 864973"/>
              <a:gd name="connsiteY0" fmla="*/ 564958 h 564958"/>
              <a:gd name="connsiteX1" fmla="*/ 111211 w 864973"/>
              <a:gd name="connsiteY1" fmla="*/ 194255 h 564958"/>
              <a:gd name="connsiteX2" fmla="*/ 518984 w 864973"/>
              <a:gd name="connsiteY2" fmla="*/ 21260 h 564958"/>
              <a:gd name="connsiteX3" fmla="*/ 864973 w 864973"/>
              <a:gd name="connsiteY3" fmla="*/ 8904 h 564958"/>
            </a:gdLst>
            <a:ahLst/>
            <a:cxnLst>
              <a:cxn ang="0">
                <a:pos x="connsiteX0" y="connsiteY0"/>
              </a:cxn>
              <a:cxn ang="0">
                <a:pos x="connsiteX1" y="connsiteY1"/>
              </a:cxn>
              <a:cxn ang="0">
                <a:pos x="connsiteX2" y="connsiteY2"/>
              </a:cxn>
              <a:cxn ang="0">
                <a:pos x="connsiteX3" y="connsiteY3"/>
              </a:cxn>
            </a:cxnLst>
            <a:rect l="l" t="t" r="r" b="b"/>
            <a:pathLst>
              <a:path w="864973" h="564958">
                <a:moveTo>
                  <a:pt x="0" y="564958"/>
                </a:moveTo>
                <a:cubicBezTo>
                  <a:pt x="12357" y="424914"/>
                  <a:pt x="24714" y="284871"/>
                  <a:pt x="111211" y="194255"/>
                </a:cubicBezTo>
                <a:cubicBezTo>
                  <a:pt x="197708" y="103639"/>
                  <a:pt x="393357" y="52152"/>
                  <a:pt x="518984" y="21260"/>
                </a:cubicBezTo>
                <a:cubicBezTo>
                  <a:pt x="644611" y="-9632"/>
                  <a:pt x="754792" y="-364"/>
                  <a:pt x="864973" y="890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igura a mano libera: forma 34">
            <a:extLst>
              <a:ext uri="{FF2B5EF4-FFF2-40B4-BE49-F238E27FC236}">
                <a16:creationId xmlns:a16="http://schemas.microsoft.com/office/drawing/2014/main" id="{60ED2ED6-DA38-514F-2AAF-809B3FBD0FF6}"/>
              </a:ext>
            </a:extLst>
          </p:cNvPr>
          <p:cNvSpPr/>
          <p:nvPr/>
        </p:nvSpPr>
        <p:spPr>
          <a:xfrm flipH="1">
            <a:off x="7296499" y="2420714"/>
            <a:ext cx="864973" cy="564958"/>
          </a:xfrm>
          <a:custGeom>
            <a:avLst/>
            <a:gdLst>
              <a:gd name="connsiteX0" fmla="*/ 0 w 864973"/>
              <a:gd name="connsiteY0" fmla="*/ 564958 h 564958"/>
              <a:gd name="connsiteX1" fmla="*/ 111211 w 864973"/>
              <a:gd name="connsiteY1" fmla="*/ 194255 h 564958"/>
              <a:gd name="connsiteX2" fmla="*/ 518984 w 864973"/>
              <a:gd name="connsiteY2" fmla="*/ 21260 h 564958"/>
              <a:gd name="connsiteX3" fmla="*/ 864973 w 864973"/>
              <a:gd name="connsiteY3" fmla="*/ 8904 h 564958"/>
            </a:gdLst>
            <a:ahLst/>
            <a:cxnLst>
              <a:cxn ang="0">
                <a:pos x="connsiteX0" y="connsiteY0"/>
              </a:cxn>
              <a:cxn ang="0">
                <a:pos x="connsiteX1" y="connsiteY1"/>
              </a:cxn>
              <a:cxn ang="0">
                <a:pos x="connsiteX2" y="connsiteY2"/>
              </a:cxn>
              <a:cxn ang="0">
                <a:pos x="connsiteX3" y="connsiteY3"/>
              </a:cxn>
            </a:cxnLst>
            <a:rect l="l" t="t" r="r" b="b"/>
            <a:pathLst>
              <a:path w="864973" h="564958">
                <a:moveTo>
                  <a:pt x="0" y="564958"/>
                </a:moveTo>
                <a:cubicBezTo>
                  <a:pt x="12357" y="424914"/>
                  <a:pt x="24714" y="284871"/>
                  <a:pt x="111211" y="194255"/>
                </a:cubicBezTo>
                <a:cubicBezTo>
                  <a:pt x="197708" y="103639"/>
                  <a:pt x="393357" y="52152"/>
                  <a:pt x="518984" y="21260"/>
                </a:cubicBezTo>
                <a:cubicBezTo>
                  <a:pt x="644611" y="-9632"/>
                  <a:pt x="754792" y="-364"/>
                  <a:pt x="864973" y="890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sellaDiTesto 35">
            <a:extLst>
              <a:ext uri="{FF2B5EF4-FFF2-40B4-BE49-F238E27FC236}">
                <a16:creationId xmlns:a16="http://schemas.microsoft.com/office/drawing/2014/main" id="{1EB110DF-13F9-2D5A-2AFD-946CBAA70B9D}"/>
              </a:ext>
            </a:extLst>
          </p:cNvPr>
          <p:cNvSpPr txBox="1"/>
          <p:nvPr/>
        </p:nvSpPr>
        <p:spPr>
          <a:xfrm>
            <a:off x="6591675" y="2194412"/>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a:t>
            </a:r>
          </a:p>
        </p:txBody>
      </p:sp>
      <p:sp>
        <p:nvSpPr>
          <p:cNvPr id="37" name="CasellaDiTesto 36">
            <a:extLst>
              <a:ext uri="{FF2B5EF4-FFF2-40B4-BE49-F238E27FC236}">
                <a16:creationId xmlns:a16="http://schemas.microsoft.com/office/drawing/2014/main" id="{4732D23A-9C06-3D78-60A7-AC00B786DD3B}"/>
              </a:ext>
            </a:extLst>
          </p:cNvPr>
          <p:cNvSpPr txBox="1"/>
          <p:nvPr/>
        </p:nvSpPr>
        <p:spPr>
          <a:xfrm>
            <a:off x="8348229" y="2474843"/>
            <a:ext cx="384377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no external field, magnetization tends to be opposite in adjacent layers</a:t>
            </a:r>
          </a:p>
        </p:txBody>
      </p:sp>
      <p:sp>
        <p:nvSpPr>
          <p:cNvPr id="38" name="CasellaDiTesto 37">
            <a:extLst>
              <a:ext uri="{FF2B5EF4-FFF2-40B4-BE49-F238E27FC236}">
                <a16:creationId xmlns:a16="http://schemas.microsoft.com/office/drawing/2014/main" id="{2DD03B14-04B9-E126-AFE1-0954B56BA5A4}"/>
              </a:ext>
            </a:extLst>
          </p:cNvPr>
          <p:cNvSpPr txBox="1"/>
          <p:nvPr/>
        </p:nvSpPr>
        <p:spPr>
          <a:xfrm>
            <a:off x="8470090" y="4003942"/>
            <a:ext cx="3515964"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High surface scattering in the conductive layers.</a:t>
            </a:r>
          </a:p>
        </p:txBody>
      </p:sp>
      <p:sp>
        <p:nvSpPr>
          <p:cNvPr id="39" name="CasellaDiTesto 38">
            <a:extLst>
              <a:ext uri="{FF2B5EF4-FFF2-40B4-BE49-F238E27FC236}">
                <a16:creationId xmlns:a16="http://schemas.microsoft.com/office/drawing/2014/main" id="{07346E64-5308-714C-0C16-A80D291C9B3C}"/>
              </a:ext>
            </a:extLst>
          </p:cNvPr>
          <p:cNvSpPr txBox="1"/>
          <p:nvPr/>
        </p:nvSpPr>
        <p:spPr>
          <a:xfrm>
            <a:off x="8470090" y="5196583"/>
            <a:ext cx="35159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High resistance</a:t>
            </a:r>
          </a:p>
        </p:txBody>
      </p:sp>
      <p:sp>
        <p:nvSpPr>
          <p:cNvPr id="40" name="Freccia in giù 39">
            <a:extLst>
              <a:ext uri="{FF2B5EF4-FFF2-40B4-BE49-F238E27FC236}">
                <a16:creationId xmlns:a16="http://schemas.microsoft.com/office/drawing/2014/main" id="{E75B7384-50F8-9283-F1C4-4D1A51D9495B}"/>
              </a:ext>
            </a:extLst>
          </p:cNvPr>
          <p:cNvSpPr/>
          <p:nvPr/>
        </p:nvSpPr>
        <p:spPr>
          <a:xfrm>
            <a:off x="9428205" y="3640617"/>
            <a:ext cx="389147" cy="36332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ccia in giù 40">
            <a:extLst>
              <a:ext uri="{FF2B5EF4-FFF2-40B4-BE49-F238E27FC236}">
                <a16:creationId xmlns:a16="http://schemas.microsoft.com/office/drawing/2014/main" id="{CC0E928F-D733-D8DE-EF2E-3911CDF1E6F4}"/>
              </a:ext>
            </a:extLst>
          </p:cNvPr>
          <p:cNvSpPr/>
          <p:nvPr/>
        </p:nvSpPr>
        <p:spPr>
          <a:xfrm>
            <a:off x="9419543" y="4854444"/>
            <a:ext cx="389147" cy="36332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2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684EE7-F68A-3CE1-E3C6-BE02B0BEC24A}"/>
              </a:ext>
            </a:extLst>
          </p:cNvPr>
          <p:cNvSpPr>
            <a:spLocks noGrp="1"/>
          </p:cNvSpPr>
          <p:nvPr>
            <p:ph type="title"/>
          </p:nvPr>
        </p:nvSpPr>
        <p:spPr>
          <a:xfrm>
            <a:off x="704336" y="126875"/>
            <a:ext cx="10515600" cy="662397"/>
          </a:xfrm>
        </p:spPr>
        <p:txBody>
          <a:bodyPr/>
          <a:lstStyle/>
          <a:p>
            <a:r>
              <a:rPr lang="en-US" dirty="0"/>
              <a:t>Effect of an external field</a:t>
            </a:r>
          </a:p>
        </p:txBody>
      </p:sp>
      <p:sp>
        <p:nvSpPr>
          <p:cNvPr id="3" name="Segnaposto piè di pagina 2">
            <a:extLst>
              <a:ext uri="{FF2B5EF4-FFF2-40B4-BE49-F238E27FC236}">
                <a16:creationId xmlns:a16="http://schemas.microsoft.com/office/drawing/2014/main" id="{27ADFC31-1E8F-6B4C-6E2A-CA7C6923614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35A61033-95B7-E9D3-323C-FFB858F48B25}"/>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5" name="Elemento grafico 4">
            <a:extLst>
              <a:ext uri="{FF2B5EF4-FFF2-40B4-BE49-F238E27FC236}">
                <a16:creationId xmlns:a16="http://schemas.microsoft.com/office/drawing/2014/main" id="{CDE618B4-268D-8BC3-3517-408C8E7406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627" y="1871062"/>
            <a:ext cx="2634424" cy="1206540"/>
          </a:xfrm>
          <a:prstGeom prst="rect">
            <a:avLst/>
          </a:prstGeom>
        </p:spPr>
      </p:pic>
      <p:cxnSp>
        <p:nvCxnSpPr>
          <p:cNvPr id="6" name="Connettore 2 5">
            <a:extLst>
              <a:ext uri="{FF2B5EF4-FFF2-40B4-BE49-F238E27FC236}">
                <a16:creationId xmlns:a16="http://schemas.microsoft.com/office/drawing/2014/main" id="{60D0F810-49F6-337F-5D3D-6AB26178E3CA}"/>
              </a:ext>
            </a:extLst>
          </p:cNvPr>
          <p:cNvCxnSpPr/>
          <p:nvPr/>
        </p:nvCxnSpPr>
        <p:spPr>
          <a:xfrm>
            <a:off x="1864491" y="1975620"/>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10DEAF26-795F-4F8B-2B18-1C9940CB8BD9}"/>
              </a:ext>
            </a:extLst>
          </p:cNvPr>
          <p:cNvCxnSpPr>
            <a:cxnSpLocks/>
          </p:cNvCxnSpPr>
          <p:nvPr/>
        </p:nvCxnSpPr>
        <p:spPr>
          <a:xfrm>
            <a:off x="1893435" y="2474332"/>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103D7492-89B8-2014-B924-0A03267D0C75}"/>
              </a:ext>
            </a:extLst>
          </p:cNvPr>
          <p:cNvCxnSpPr/>
          <p:nvPr/>
        </p:nvCxnSpPr>
        <p:spPr>
          <a:xfrm>
            <a:off x="1893435" y="2931209"/>
            <a:ext cx="1317624" cy="0"/>
          </a:xfrm>
          <a:prstGeom prst="straightConnector1">
            <a:avLst/>
          </a:prstGeom>
          <a:ln w="41275">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AEB0A959-DEA5-A071-2DAF-6904F58AD5F0}"/>
              </a:ext>
            </a:extLst>
          </p:cNvPr>
          <p:cNvSpPr/>
          <p:nvPr/>
        </p:nvSpPr>
        <p:spPr>
          <a:xfrm>
            <a:off x="1030941" y="1871062"/>
            <a:ext cx="97686" cy="120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a:extLst>
              <a:ext uri="{FF2B5EF4-FFF2-40B4-BE49-F238E27FC236}">
                <a16:creationId xmlns:a16="http://schemas.microsoft.com/office/drawing/2014/main" id="{56762A90-5F65-3506-13A6-86C8E0D67FB0}"/>
              </a:ext>
            </a:extLst>
          </p:cNvPr>
          <p:cNvSpPr/>
          <p:nvPr/>
        </p:nvSpPr>
        <p:spPr>
          <a:xfrm>
            <a:off x="3763051" y="1871061"/>
            <a:ext cx="97686" cy="120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forma 10">
            <a:extLst>
              <a:ext uri="{FF2B5EF4-FFF2-40B4-BE49-F238E27FC236}">
                <a16:creationId xmlns:a16="http://schemas.microsoft.com/office/drawing/2014/main" id="{70A52119-79BB-A63D-6D5F-B74013E5805E}"/>
              </a:ext>
            </a:extLst>
          </p:cNvPr>
          <p:cNvSpPr/>
          <p:nvPr/>
        </p:nvSpPr>
        <p:spPr>
          <a:xfrm>
            <a:off x="1077450" y="1262381"/>
            <a:ext cx="864973" cy="564958"/>
          </a:xfrm>
          <a:custGeom>
            <a:avLst/>
            <a:gdLst>
              <a:gd name="connsiteX0" fmla="*/ 0 w 864973"/>
              <a:gd name="connsiteY0" fmla="*/ 564958 h 564958"/>
              <a:gd name="connsiteX1" fmla="*/ 111211 w 864973"/>
              <a:gd name="connsiteY1" fmla="*/ 194255 h 564958"/>
              <a:gd name="connsiteX2" fmla="*/ 518984 w 864973"/>
              <a:gd name="connsiteY2" fmla="*/ 21260 h 564958"/>
              <a:gd name="connsiteX3" fmla="*/ 864973 w 864973"/>
              <a:gd name="connsiteY3" fmla="*/ 8904 h 564958"/>
            </a:gdLst>
            <a:ahLst/>
            <a:cxnLst>
              <a:cxn ang="0">
                <a:pos x="connsiteX0" y="connsiteY0"/>
              </a:cxn>
              <a:cxn ang="0">
                <a:pos x="connsiteX1" y="connsiteY1"/>
              </a:cxn>
              <a:cxn ang="0">
                <a:pos x="connsiteX2" y="connsiteY2"/>
              </a:cxn>
              <a:cxn ang="0">
                <a:pos x="connsiteX3" y="connsiteY3"/>
              </a:cxn>
            </a:cxnLst>
            <a:rect l="l" t="t" r="r" b="b"/>
            <a:pathLst>
              <a:path w="864973" h="564958">
                <a:moveTo>
                  <a:pt x="0" y="564958"/>
                </a:moveTo>
                <a:cubicBezTo>
                  <a:pt x="12357" y="424914"/>
                  <a:pt x="24714" y="284871"/>
                  <a:pt x="111211" y="194255"/>
                </a:cubicBezTo>
                <a:cubicBezTo>
                  <a:pt x="197708" y="103639"/>
                  <a:pt x="393357" y="52152"/>
                  <a:pt x="518984" y="21260"/>
                </a:cubicBezTo>
                <a:cubicBezTo>
                  <a:pt x="644611" y="-9632"/>
                  <a:pt x="754792" y="-364"/>
                  <a:pt x="864973" y="890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02EE369D-65D5-941E-8F15-E737D8C8752E}"/>
              </a:ext>
            </a:extLst>
          </p:cNvPr>
          <p:cNvSpPr/>
          <p:nvPr/>
        </p:nvSpPr>
        <p:spPr>
          <a:xfrm flipH="1">
            <a:off x="2946921" y="1253824"/>
            <a:ext cx="864973" cy="564958"/>
          </a:xfrm>
          <a:custGeom>
            <a:avLst/>
            <a:gdLst>
              <a:gd name="connsiteX0" fmla="*/ 0 w 864973"/>
              <a:gd name="connsiteY0" fmla="*/ 564958 h 564958"/>
              <a:gd name="connsiteX1" fmla="*/ 111211 w 864973"/>
              <a:gd name="connsiteY1" fmla="*/ 194255 h 564958"/>
              <a:gd name="connsiteX2" fmla="*/ 518984 w 864973"/>
              <a:gd name="connsiteY2" fmla="*/ 21260 h 564958"/>
              <a:gd name="connsiteX3" fmla="*/ 864973 w 864973"/>
              <a:gd name="connsiteY3" fmla="*/ 8904 h 564958"/>
            </a:gdLst>
            <a:ahLst/>
            <a:cxnLst>
              <a:cxn ang="0">
                <a:pos x="connsiteX0" y="connsiteY0"/>
              </a:cxn>
              <a:cxn ang="0">
                <a:pos x="connsiteX1" y="connsiteY1"/>
              </a:cxn>
              <a:cxn ang="0">
                <a:pos x="connsiteX2" y="connsiteY2"/>
              </a:cxn>
              <a:cxn ang="0">
                <a:pos x="connsiteX3" y="connsiteY3"/>
              </a:cxn>
            </a:cxnLst>
            <a:rect l="l" t="t" r="r" b="b"/>
            <a:pathLst>
              <a:path w="864973" h="564958">
                <a:moveTo>
                  <a:pt x="0" y="564958"/>
                </a:moveTo>
                <a:cubicBezTo>
                  <a:pt x="12357" y="424914"/>
                  <a:pt x="24714" y="284871"/>
                  <a:pt x="111211" y="194255"/>
                </a:cubicBezTo>
                <a:cubicBezTo>
                  <a:pt x="197708" y="103639"/>
                  <a:pt x="393357" y="52152"/>
                  <a:pt x="518984" y="21260"/>
                </a:cubicBezTo>
                <a:cubicBezTo>
                  <a:pt x="644611" y="-9632"/>
                  <a:pt x="754792" y="-364"/>
                  <a:pt x="864973" y="8904"/>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2 14">
            <a:extLst>
              <a:ext uri="{FF2B5EF4-FFF2-40B4-BE49-F238E27FC236}">
                <a16:creationId xmlns:a16="http://schemas.microsoft.com/office/drawing/2014/main" id="{FB650AB1-0B1C-3498-7E22-3336349E715C}"/>
              </a:ext>
            </a:extLst>
          </p:cNvPr>
          <p:cNvCxnSpPr/>
          <p:nvPr/>
        </p:nvCxnSpPr>
        <p:spPr>
          <a:xfrm>
            <a:off x="1767016" y="3429000"/>
            <a:ext cx="1415099"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64152E25-5FAE-1632-C1A3-DEA2C8D5C3F0}"/>
              </a:ext>
            </a:extLst>
          </p:cNvPr>
          <p:cNvSpPr txBox="1"/>
          <p:nvPr/>
        </p:nvSpPr>
        <p:spPr>
          <a:xfrm>
            <a:off x="704336" y="3919933"/>
            <a:ext cx="41889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external field of sufficient strength force all the layers to have parallel magnetization</a:t>
            </a:r>
          </a:p>
        </p:txBody>
      </p:sp>
      <p:sp>
        <p:nvSpPr>
          <p:cNvPr id="17" name="CasellaDiTesto 16">
            <a:extLst>
              <a:ext uri="{FF2B5EF4-FFF2-40B4-BE49-F238E27FC236}">
                <a16:creationId xmlns:a16="http://schemas.microsoft.com/office/drawing/2014/main" id="{8E435E03-928B-B68A-EAF6-83065421F6BF}"/>
              </a:ext>
            </a:extLst>
          </p:cNvPr>
          <p:cNvSpPr txBox="1"/>
          <p:nvPr/>
        </p:nvSpPr>
        <p:spPr>
          <a:xfrm>
            <a:off x="2173969" y="3459477"/>
            <a:ext cx="543739"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H</a:t>
            </a:r>
            <a:r>
              <a:rPr lang="en-US" sz="2400" i="1" baseline="-25000" dirty="0">
                <a:latin typeface="Arial" panose="020B0604020202020204" pitchFamily="34" charset="0"/>
                <a:cs typeface="Arial" panose="020B0604020202020204" pitchFamily="34" charset="0"/>
              </a:rPr>
              <a:t>E</a:t>
            </a:r>
          </a:p>
        </p:txBody>
      </p:sp>
      <p:sp>
        <p:nvSpPr>
          <p:cNvPr id="18" name="CasellaDiTesto 17">
            <a:extLst>
              <a:ext uri="{FF2B5EF4-FFF2-40B4-BE49-F238E27FC236}">
                <a16:creationId xmlns:a16="http://schemas.microsoft.com/office/drawing/2014/main" id="{42CD25B4-47BD-B448-E634-38B5B6B3F190}"/>
              </a:ext>
            </a:extLst>
          </p:cNvPr>
          <p:cNvSpPr txBox="1"/>
          <p:nvPr/>
        </p:nvSpPr>
        <p:spPr>
          <a:xfrm>
            <a:off x="1678948" y="5322807"/>
            <a:ext cx="223971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Low scattering</a:t>
            </a:r>
          </a:p>
          <a:p>
            <a:r>
              <a:rPr lang="en-US" sz="2400" dirty="0">
                <a:latin typeface="Arial" panose="020B0604020202020204" pitchFamily="34" charset="0"/>
                <a:cs typeface="Arial" panose="020B0604020202020204" pitchFamily="34" charset="0"/>
              </a:rPr>
              <a:t>Low resistance</a:t>
            </a:r>
          </a:p>
        </p:txBody>
      </p:sp>
      <p:sp>
        <p:nvSpPr>
          <p:cNvPr id="19" name="Freccia in giù 18">
            <a:extLst>
              <a:ext uri="{FF2B5EF4-FFF2-40B4-BE49-F238E27FC236}">
                <a16:creationId xmlns:a16="http://schemas.microsoft.com/office/drawing/2014/main" id="{8953DF18-5BBD-C4B4-B19D-63017D7192D9}"/>
              </a:ext>
            </a:extLst>
          </p:cNvPr>
          <p:cNvSpPr/>
          <p:nvPr/>
        </p:nvSpPr>
        <p:spPr>
          <a:xfrm>
            <a:off x="2445838" y="5120262"/>
            <a:ext cx="543739" cy="24648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C59B46CE-AF24-7CCF-C163-C95A7E69A0F7}"/>
              </a:ext>
            </a:extLst>
          </p:cNvPr>
          <p:cNvSpPr txBox="1"/>
          <p:nvPr/>
        </p:nvSpPr>
        <p:spPr>
          <a:xfrm>
            <a:off x="5577842" y="2106898"/>
            <a:ext cx="4895336"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Resistance variations can be much larger than in AMR sensors (up to 100 %), but this is not a linear effect (it is rather a threshold effect). </a:t>
            </a:r>
          </a:p>
        </p:txBody>
      </p:sp>
    </p:spTree>
    <p:extLst>
      <p:ext uri="{BB962C8B-B14F-4D97-AF65-F5344CB8AC3E}">
        <p14:creationId xmlns:p14="http://schemas.microsoft.com/office/powerpoint/2010/main" val="123131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56524D-5DD1-00EF-4041-997B486B860C}"/>
              </a:ext>
            </a:extLst>
          </p:cNvPr>
          <p:cNvSpPr>
            <a:spLocks noGrp="1"/>
          </p:cNvSpPr>
          <p:nvPr>
            <p:ph type="title"/>
          </p:nvPr>
        </p:nvSpPr>
        <p:spPr/>
        <p:txBody>
          <a:bodyPr/>
          <a:lstStyle/>
          <a:p>
            <a:r>
              <a:rPr lang="en-US" dirty="0"/>
              <a:t>GMR Spin Valve</a:t>
            </a:r>
          </a:p>
        </p:txBody>
      </p:sp>
      <p:sp>
        <p:nvSpPr>
          <p:cNvPr id="3" name="Segnaposto piè di pagina 2">
            <a:extLst>
              <a:ext uri="{FF2B5EF4-FFF2-40B4-BE49-F238E27FC236}">
                <a16:creationId xmlns:a16="http://schemas.microsoft.com/office/drawing/2014/main" id="{D3AB743F-DE01-1284-60D5-D56BBF71AF5D}"/>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5E4EBE5-3D2A-251A-FFED-56DB1C3E3001}"/>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5" name="CasellaDiTesto 4">
            <a:extLst>
              <a:ext uri="{FF2B5EF4-FFF2-40B4-BE49-F238E27FC236}">
                <a16:creationId xmlns:a16="http://schemas.microsoft.com/office/drawing/2014/main" id="{4AD669BB-935D-DCA9-9EA8-70CB95F229ED}"/>
              </a:ext>
            </a:extLst>
          </p:cNvPr>
          <p:cNvSpPr txBox="1"/>
          <p:nvPr/>
        </p:nvSpPr>
        <p:spPr>
          <a:xfrm>
            <a:off x="1794912" y="3155220"/>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a:t>
            </a:r>
          </a:p>
        </p:txBody>
      </p:sp>
      <p:sp>
        <p:nvSpPr>
          <p:cNvPr id="6" name="CasellaDiTesto 5">
            <a:extLst>
              <a:ext uri="{FF2B5EF4-FFF2-40B4-BE49-F238E27FC236}">
                <a16:creationId xmlns:a16="http://schemas.microsoft.com/office/drawing/2014/main" id="{0C6E6480-B572-6627-CE51-64348F01E53C}"/>
              </a:ext>
            </a:extLst>
          </p:cNvPr>
          <p:cNvSpPr txBox="1"/>
          <p:nvPr/>
        </p:nvSpPr>
        <p:spPr>
          <a:xfrm>
            <a:off x="3155014" y="925133"/>
            <a:ext cx="138326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Top view</a:t>
            </a:r>
          </a:p>
        </p:txBody>
      </p:sp>
      <p:pic>
        <p:nvPicPr>
          <p:cNvPr id="7" name="Elemento grafico 6">
            <a:extLst>
              <a:ext uri="{FF2B5EF4-FFF2-40B4-BE49-F238E27FC236}">
                <a16:creationId xmlns:a16="http://schemas.microsoft.com/office/drawing/2014/main" id="{222FE27D-C818-DD08-25F7-BF14A59F37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153" y="1475958"/>
            <a:ext cx="2313623" cy="3498736"/>
          </a:xfrm>
          <a:prstGeom prst="rect">
            <a:avLst/>
          </a:prstGeom>
        </p:spPr>
      </p:pic>
      <p:cxnSp>
        <p:nvCxnSpPr>
          <p:cNvPr id="8" name="Connettore diritto 7">
            <a:extLst>
              <a:ext uri="{FF2B5EF4-FFF2-40B4-BE49-F238E27FC236}">
                <a16:creationId xmlns:a16="http://schemas.microsoft.com/office/drawing/2014/main" id="{D8B6E8D1-3CA4-C104-27FD-3114406C8F23}"/>
              </a:ext>
            </a:extLst>
          </p:cNvPr>
          <p:cNvCxnSpPr>
            <a:cxnSpLocks/>
          </p:cNvCxnSpPr>
          <p:nvPr/>
        </p:nvCxnSpPr>
        <p:spPr>
          <a:xfrm flipH="1" flipV="1">
            <a:off x="1951684" y="4824585"/>
            <a:ext cx="824702" cy="534420"/>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8118E6E6-4A11-113D-89F7-D3B816068F43}"/>
              </a:ext>
            </a:extLst>
          </p:cNvPr>
          <p:cNvSpPr txBox="1"/>
          <p:nvPr/>
        </p:nvSpPr>
        <p:spPr>
          <a:xfrm>
            <a:off x="697897" y="5347034"/>
            <a:ext cx="511775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FM layer with pinned magnetization (does not change with external field)</a:t>
            </a:r>
          </a:p>
        </p:txBody>
      </p:sp>
      <p:sp>
        <p:nvSpPr>
          <p:cNvPr id="11" name="CasellaDiTesto 10">
            <a:extLst>
              <a:ext uri="{FF2B5EF4-FFF2-40B4-BE49-F238E27FC236}">
                <a16:creationId xmlns:a16="http://schemas.microsoft.com/office/drawing/2014/main" id="{7F076544-CD29-41ED-7FCE-87EED4211DEC}"/>
              </a:ext>
            </a:extLst>
          </p:cNvPr>
          <p:cNvSpPr txBox="1"/>
          <p:nvPr/>
        </p:nvSpPr>
        <p:spPr>
          <a:xfrm>
            <a:off x="3662357" y="1740276"/>
            <a:ext cx="5371983"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null external fields, magnetization </a:t>
            </a:r>
          </a:p>
          <a:p>
            <a:r>
              <a:rPr lang="en-US" sz="2400" dirty="0">
                <a:latin typeface="Arial" panose="020B0604020202020204" pitchFamily="34" charset="0"/>
                <a:cs typeface="Arial" panose="020B0604020202020204" pitchFamily="34" charset="0"/>
              </a:rPr>
              <a:t>in the two layers are orthogonal</a:t>
            </a:r>
          </a:p>
        </p:txBody>
      </p:sp>
      <p:sp>
        <p:nvSpPr>
          <p:cNvPr id="12" name="CasellaDiTesto 11">
            <a:extLst>
              <a:ext uri="{FF2B5EF4-FFF2-40B4-BE49-F238E27FC236}">
                <a16:creationId xmlns:a16="http://schemas.microsoft.com/office/drawing/2014/main" id="{6774EE88-BD97-5CC9-A952-AE235560DA2E}"/>
              </a:ext>
            </a:extLst>
          </p:cNvPr>
          <p:cNvSpPr txBox="1"/>
          <p:nvPr/>
        </p:nvSpPr>
        <p:spPr>
          <a:xfrm>
            <a:off x="3662357" y="2722110"/>
            <a:ext cx="4611391"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Top FM layer</a:t>
            </a:r>
          </a:p>
          <a:p>
            <a:r>
              <a:rPr lang="en-US" sz="2400" dirty="0">
                <a:latin typeface="Arial" panose="020B0604020202020204" pitchFamily="34" charset="0"/>
                <a:cs typeface="Arial" panose="020B0604020202020204" pitchFamily="34" charset="0"/>
              </a:rPr>
              <a:t>(the magnetization is affected by</a:t>
            </a:r>
          </a:p>
          <a:p>
            <a:r>
              <a:rPr lang="en-US" sz="2400" dirty="0">
                <a:latin typeface="Arial" panose="020B0604020202020204" pitchFamily="34" charset="0"/>
                <a:cs typeface="Arial" panose="020B0604020202020204" pitchFamily="34" charset="0"/>
              </a:rPr>
              <a:t>the external field)  </a:t>
            </a:r>
          </a:p>
        </p:txBody>
      </p:sp>
      <p:pic>
        <p:nvPicPr>
          <p:cNvPr id="14" name="Elemento grafico 13">
            <a:extLst>
              <a:ext uri="{FF2B5EF4-FFF2-40B4-BE49-F238E27FC236}">
                <a16:creationId xmlns:a16="http://schemas.microsoft.com/office/drawing/2014/main" id="{CDDEC115-8D1C-9B47-3980-C7A6D61DC3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3531" y="3864534"/>
            <a:ext cx="3844305" cy="2220320"/>
          </a:xfrm>
          <a:prstGeom prst="rect">
            <a:avLst/>
          </a:prstGeom>
        </p:spPr>
      </p:pic>
      <p:cxnSp>
        <p:nvCxnSpPr>
          <p:cNvPr id="15" name="Connettore diritto 14">
            <a:extLst>
              <a:ext uri="{FF2B5EF4-FFF2-40B4-BE49-F238E27FC236}">
                <a16:creationId xmlns:a16="http://schemas.microsoft.com/office/drawing/2014/main" id="{B6BD1B42-AADC-DC03-B3BC-9C597899A271}"/>
              </a:ext>
            </a:extLst>
          </p:cNvPr>
          <p:cNvCxnSpPr>
            <a:cxnSpLocks/>
          </p:cNvCxnSpPr>
          <p:nvPr/>
        </p:nvCxnSpPr>
        <p:spPr>
          <a:xfrm flipH="1">
            <a:off x="2533135" y="3526389"/>
            <a:ext cx="1054380" cy="782054"/>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351EA7D4-5798-800A-F85C-4C4015F47B76}"/>
              </a:ext>
            </a:extLst>
          </p:cNvPr>
          <p:cNvSpPr txBox="1"/>
          <p:nvPr/>
        </p:nvSpPr>
        <p:spPr>
          <a:xfrm>
            <a:off x="1564140" y="766543"/>
            <a:ext cx="543739"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H</a:t>
            </a:r>
            <a:r>
              <a:rPr lang="en-US" sz="2400" i="1" baseline="-25000" dirty="0">
                <a:latin typeface="Arial" panose="020B0604020202020204" pitchFamily="34" charset="0"/>
                <a:cs typeface="Arial" panose="020B0604020202020204" pitchFamily="34" charset="0"/>
              </a:rPr>
              <a:t>E</a:t>
            </a:r>
          </a:p>
        </p:txBody>
      </p:sp>
      <p:sp>
        <p:nvSpPr>
          <p:cNvPr id="18" name="CasellaDiTesto 17">
            <a:extLst>
              <a:ext uri="{FF2B5EF4-FFF2-40B4-BE49-F238E27FC236}">
                <a16:creationId xmlns:a16="http://schemas.microsoft.com/office/drawing/2014/main" id="{A815E905-EFAD-1BD1-5AD5-88645046E35C}"/>
              </a:ext>
            </a:extLst>
          </p:cNvPr>
          <p:cNvSpPr txBox="1"/>
          <p:nvPr/>
        </p:nvSpPr>
        <p:spPr>
          <a:xfrm>
            <a:off x="6956437" y="4258825"/>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a:t>
            </a:r>
          </a:p>
        </p:txBody>
      </p:sp>
      <p:sp>
        <p:nvSpPr>
          <p:cNvPr id="19" name="CasellaDiTesto 18">
            <a:extLst>
              <a:ext uri="{FF2B5EF4-FFF2-40B4-BE49-F238E27FC236}">
                <a16:creationId xmlns:a16="http://schemas.microsoft.com/office/drawing/2014/main" id="{D6C5AAA5-9AA9-B3E9-D4C4-38A9D243E7B4}"/>
              </a:ext>
            </a:extLst>
          </p:cNvPr>
          <p:cNvSpPr txBox="1"/>
          <p:nvPr/>
        </p:nvSpPr>
        <p:spPr>
          <a:xfrm>
            <a:off x="8877887" y="5851270"/>
            <a:ext cx="31290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a:t>
            </a:r>
          </a:p>
        </p:txBody>
      </p:sp>
      <p:sp>
        <p:nvSpPr>
          <p:cNvPr id="20" name="CasellaDiTesto 19">
            <a:extLst>
              <a:ext uri="{FF2B5EF4-FFF2-40B4-BE49-F238E27FC236}">
                <a16:creationId xmlns:a16="http://schemas.microsoft.com/office/drawing/2014/main" id="{B6C53353-66F0-07A8-08C9-3635A403A762}"/>
              </a:ext>
            </a:extLst>
          </p:cNvPr>
          <p:cNvSpPr txBox="1"/>
          <p:nvPr/>
        </p:nvSpPr>
        <p:spPr>
          <a:xfrm>
            <a:off x="9341625" y="2103436"/>
            <a:ext cx="267976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external field make the two magnetization tend to a parallel or anti-parallel orientation </a:t>
            </a:r>
          </a:p>
        </p:txBody>
      </p:sp>
      <p:cxnSp>
        <p:nvCxnSpPr>
          <p:cNvPr id="22" name="Connettore 2 21">
            <a:extLst>
              <a:ext uri="{FF2B5EF4-FFF2-40B4-BE49-F238E27FC236}">
                <a16:creationId xmlns:a16="http://schemas.microsoft.com/office/drawing/2014/main" id="{3FCDC20C-24B0-6940-E9C9-A5D1AB3D3C96}"/>
              </a:ext>
            </a:extLst>
          </p:cNvPr>
          <p:cNvCxnSpPr/>
          <p:nvPr/>
        </p:nvCxnSpPr>
        <p:spPr>
          <a:xfrm>
            <a:off x="1388005" y="1328575"/>
            <a:ext cx="112735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5905DDF2-0B12-DE1A-74C2-21FC3AD52724}"/>
              </a:ext>
            </a:extLst>
          </p:cNvPr>
          <p:cNvSpPr txBox="1"/>
          <p:nvPr/>
        </p:nvSpPr>
        <p:spPr>
          <a:xfrm>
            <a:off x="6072402" y="4898809"/>
            <a:ext cx="2108269"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Linear behavior </a:t>
            </a:r>
          </a:p>
          <a:p>
            <a:r>
              <a:rPr lang="en-US" sz="2000" dirty="0">
                <a:latin typeface="Arial" panose="020B0604020202020204" pitchFamily="34" charset="0"/>
                <a:cs typeface="Arial" panose="020B0604020202020204" pitchFamily="34" charset="0"/>
              </a:rPr>
              <a:t>around the origin</a:t>
            </a:r>
          </a:p>
        </p:txBody>
      </p:sp>
      <p:cxnSp>
        <p:nvCxnSpPr>
          <p:cNvPr id="24" name="Connettore 2 23">
            <a:extLst>
              <a:ext uri="{FF2B5EF4-FFF2-40B4-BE49-F238E27FC236}">
                <a16:creationId xmlns:a16="http://schemas.microsoft.com/office/drawing/2014/main" id="{717D77A0-5A91-89CC-758F-D7510B8454BC}"/>
              </a:ext>
            </a:extLst>
          </p:cNvPr>
          <p:cNvCxnSpPr>
            <a:cxnSpLocks/>
          </p:cNvCxnSpPr>
          <p:nvPr/>
        </p:nvCxnSpPr>
        <p:spPr>
          <a:xfrm flipV="1">
            <a:off x="8058151" y="4824585"/>
            <a:ext cx="641006" cy="26721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70312224-A14C-4DFC-741E-47B29719E2A2}"/>
              </a:ext>
            </a:extLst>
          </p:cNvPr>
          <p:cNvSpPr txBox="1"/>
          <p:nvPr/>
        </p:nvSpPr>
        <p:spPr>
          <a:xfrm>
            <a:off x="10727836" y="5727373"/>
            <a:ext cx="543739"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H</a:t>
            </a:r>
            <a:r>
              <a:rPr lang="en-US" sz="2400" i="1" baseline="-25000"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199265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5E4A8-95F5-E35E-6D05-480752515842}"/>
              </a:ext>
            </a:extLst>
          </p:cNvPr>
          <p:cNvSpPr>
            <a:spLocks noGrp="1"/>
          </p:cNvSpPr>
          <p:nvPr>
            <p:ph type="title"/>
          </p:nvPr>
        </p:nvSpPr>
        <p:spPr/>
        <p:txBody>
          <a:bodyPr/>
          <a:lstStyle/>
          <a:p>
            <a:r>
              <a:rPr lang="en-US" dirty="0"/>
              <a:t>TMR (Tunneling Magneto Resistance)</a:t>
            </a:r>
          </a:p>
        </p:txBody>
      </p:sp>
      <p:sp>
        <p:nvSpPr>
          <p:cNvPr id="3" name="Segnaposto piè di pagina 2">
            <a:extLst>
              <a:ext uri="{FF2B5EF4-FFF2-40B4-BE49-F238E27FC236}">
                <a16:creationId xmlns:a16="http://schemas.microsoft.com/office/drawing/2014/main" id="{ABC0DB58-0F69-DB71-15EF-08651AD757D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E7A82C3-0D48-8BCC-7841-191A8294DCB3}"/>
              </a:ext>
            </a:extLst>
          </p:cNvPr>
          <p:cNvSpPr>
            <a:spLocks noGrp="1"/>
          </p:cNvSpPr>
          <p:nvPr>
            <p:ph type="sldNum" sz="quarter" idx="12"/>
          </p:nvPr>
        </p:nvSpPr>
        <p:spPr/>
        <p:txBody>
          <a:bodyPr/>
          <a:lstStyle/>
          <a:p>
            <a:fld id="{02055017-B6DE-4C35-A63B-40EADAC97849}" type="slidenum">
              <a:rPr lang="en-US" smtClean="0"/>
              <a:t>16</a:t>
            </a:fld>
            <a:endParaRPr lang="en-US" dirty="0"/>
          </a:p>
        </p:txBody>
      </p:sp>
      <p:pic>
        <p:nvPicPr>
          <p:cNvPr id="8" name="Elemento grafico 7">
            <a:extLst>
              <a:ext uri="{FF2B5EF4-FFF2-40B4-BE49-F238E27FC236}">
                <a16:creationId xmlns:a16="http://schemas.microsoft.com/office/drawing/2014/main" id="{7951C8A1-1DE9-6868-9369-AF4BE942A2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676545"/>
            <a:ext cx="5992383" cy="1833128"/>
          </a:xfrm>
          <a:prstGeom prst="rect">
            <a:avLst/>
          </a:prstGeom>
        </p:spPr>
      </p:pic>
      <p:graphicFrame>
        <p:nvGraphicFramePr>
          <p:cNvPr id="9" name="Oggetto 8">
            <a:extLst>
              <a:ext uri="{FF2B5EF4-FFF2-40B4-BE49-F238E27FC236}">
                <a16:creationId xmlns:a16="http://schemas.microsoft.com/office/drawing/2014/main" id="{E95C419C-9213-3483-AD1C-D7FCA18F1DC5}"/>
              </a:ext>
            </a:extLst>
          </p:cNvPr>
          <p:cNvGraphicFramePr>
            <a:graphicFrameLocks noChangeAspect="1"/>
          </p:cNvGraphicFramePr>
          <p:nvPr>
            <p:extLst>
              <p:ext uri="{D42A27DB-BD31-4B8C-83A1-F6EECF244321}">
                <p14:modId xmlns:p14="http://schemas.microsoft.com/office/powerpoint/2010/main" val="3362244420"/>
              </p:ext>
            </p:extLst>
          </p:nvPr>
        </p:nvGraphicFramePr>
        <p:xfrm>
          <a:off x="471487" y="3480384"/>
          <a:ext cx="366713" cy="400050"/>
        </p:xfrm>
        <a:graphic>
          <a:graphicData uri="http://schemas.openxmlformats.org/presentationml/2006/ole">
            <mc:AlternateContent xmlns:mc="http://schemas.openxmlformats.org/markup-compatibility/2006">
              <mc:Choice xmlns:v="urn:schemas-microsoft-com:vml" Requires="v">
                <p:oleObj spid="_x0000_s35882" name="Equation" r:id="rId5" imgW="139680" imgH="152280" progId="Equation.DSMT4">
                  <p:embed/>
                </p:oleObj>
              </mc:Choice>
              <mc:Fallback>
                <p:oleObj name="Equation" r:id="rId5" imgW="139680" imgH="152280" progId="Equation.DSMT4">
                  <p:embed/>
                  <p:pic>
                    <p:nvPicPr>
                      <p:cNvPr id="10" name="Oggetto 9">
                        <a:extLst>
                          <a:ext uri="{FF2B5EF4-FFF2-40B4-BE49-F238E27FC236}">
                            <a16:creationId xmlns:a16="http://schemas.microsoft.com/office/drawing/2014/main" id="{5F232818-24D2-449D-2BB0-E39C6787056D}"/>
                          </a:ext>
                        </a:extLst>
                      </p:cNvPr>
                      <p:cNvPicPr/>
                      <p:nvPr/>
                    </p:nvPicPr>
                    <p:blipFill>
                      <a:blip r:embed="rId6"/>
                      <a:stretch>
                        <a:fillRect/>
                      </a:stretch>
                    </p:blipFill>
                    <p:spPr>
                      <a:xfrm>
                        <a:off x="471487" y="3480384"/>
                        <a:ext cx="366713" cy="400050"/>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6E4C2A08-E4BF-2870-B86A-70AE55BE6CF1}"/>
              </a:ext>
            </a:extLst>
          </p:cNvPr>
          <p:cNvGraphicFramePr>
            <a:graphicFrameLocks noChangeAspect="1"/>
          </p:cNvGraphicFramePr>
          <p:nvPr>
            <p:extLst>
              <p:ext uri="{D42A27DB-BD31-4B8C-83A1-F6EECF244321}">
                <p14:modId xmlns:p14="http://schemas.microsoft.com/office/powerpoint/2010/main" val="1713981908"/>
              </p:ext>
            </p:extLst>
          </p:nvPr>
        </p:nvGraphicFramePr>
        <p:xfrm>
          <a:off x="1560040" y="2291936"/>
          <a:ext cx="300038" cy="366712"/>
        </p:xfrm>
        <a:graphic>
          <a:graphicData uri="http://schemas.openxmlformats.org/presentationml/2006/ole">
            <mc:AlternateContent xmlns:mc="http://schemas.openxmlformats.org/markup-compatibility/2006">
              <mc:Choice xmlns:v="urn:schemas-microsoft-com:vml" Requires="v">
                <p:oleObj spid="_x0000_s35883" name="Equation" r:id="rId7" imgW="114120" imgH="139680" progId="Equation.DSMT4">
                  <p:embed/>
                </p:oleObj>
              </mc:Choice>
              <mc:Fallback>
                <p:oleObj name="Equation" r:id="rId7" imgW="114120" imgH="139680" progId="Equation.DSMT4">
                  <p:embed/>
                  <p:pic>
                    <p:nvPicPr>
                      <p:cNvPr id="9" name="Oggetto 8">
                        <a:extLst>
                          <a:ext uri="{FF2B5EF4-FFF2-40B4-BE49-F238E27FC236}">
                            <a16:creationId xmlns:a16="http://schemas.microsoft.com/office/drawing/2014/main" id="{E95C419C-9213-3483-AD1C-D7FCA18F1DC5}"/>
                          </a:ext>
                        </a:extLst>
                      </p:cNvPr>
                      <p:cNvPicPr/>
                      <p:nvPr/>
                    </p:nvPicPr>
                    <p:blipFill>
                      <a:blip r:embed="rId8"/>
                      <a:stretch>
                        <a:fillRect/>
                      </a:stretch>
                    </p:blipFill>
                    <p:spPr>
                      <a:xfrm>
                        <a:off x="1560040" y="2291936"/>
                        <a:ext cx="300038" cy="366712"/>
                      </a:xfrm>
                      <a:prstGeom prst="rect">
                        <a:avLst/>
                      </a:prstGeom>
                    </p:spPr>
                  </p:pic>
                </p:oleObj>
              </mc:Fallback>
            </mc:AlternateContent>
          </a:graphicData>
        </a:graphic>
      </p:graphicFrame>
      <p:cxnSp>
        <p:nvCxnSpPr>
          <p:cNvPr id="11" name="Connettore 2 10">
            <a:extLst>
              <a:ext uri="{FF2B5EF4-FFF2-40B4-BE49-F238E27FC236}">
                <a16:creationId xmlns:a16="http://schemas.microsoft.com/office/drawing/2014/main" id="{9ED68E27-80CD-596D-0DE5-7F7075A2B17C}"/>
              </a:ext>
            </a:extLst>
          </p:cNvPr>
          <p:cNvCxnSpPr/>
          <p:nvPr/>
        </p:nvCxnSpPr>
        <p:spPr>
          <a:xfrm>
            <a:off x="1296399" y="2676545"/>
            <a:ext cx="112735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B1C5770-2269-04B4-8845-CC1CD9E0AD9F}"/>
              </a:ext>
            </a:extLst>
          </p:cNvPr>
          <p:cNvCxnSpPr>
            <a:cxnSpLocks/>
          </p:cNvCxnSpPr>
          <p:nvPr/>
        </p:nvCxnSpPr>
        <p:spPr>
          <a:xfrm rot="5400000">
            <a:off x="2783329" y="3617498"/>
            <a:ext cx="1127358"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7F162A0E-DA39-2A47-EC7A-21C9A4B4A685}"/>
              </a:ext>
            </a:extLst>
          </p:cNvPr>
          <p:cNvSpPr txBox="1"/>
          <p:nvPr/>
        </p:nvSpPr>
        <p:spPr>
          <a:xfrm>
            <a:off x="3347008" y="3659223"/>
            <a:ext cx="2159374"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Tunnel current</a:t>
            </a:r>
          </a:p>
        </p:txBody>
      </p:sp>
      <p:cxnSp>
        <p:nvCxnSpPr>
          <p:cNvPr id="14" name="Connettore diritto 13">
            <a:extLst>
              <a:ext uri="{FF2B5EF4-FFF2-40B4-BE49-F238E27FC236}">
                <a16:creationId xmlns:a16="http://schemas.microsoft.com/office/drawing/2014/main" id="{A4978250-66AB-3DE1-A8D0-BDD1126E58E9}"/>
              </a:ext>
            </a:extLst>
          </p:cNvPr>
          <p:cNvCxnSpPr>
            <a:cxnSpLocks/>
          </p:cNvCxnSpPr>
          <p:nvPr/>
        </p:nvCxnSpPr>
        <p:spPr>
          <a:xfrm>
            <a:off x="3590977" y="1977533"/>
            <a:ext cx="713501" cy="1076286"/>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05DB31F-5C40-BF04-1D44-19E3F74B8CF6}"/>
              </a:ext>
            </a:extLst>
          </p:cNvPr>
          <p:cNvCxnSpPr>
            <a:cxnSpLocks/>
            <a:stCxn id="23" idx="3"/>
          </p:cNvCxnSpPr>
          <p:nvPr/>
        </p:nvCxnSpPr>
        <p:spPr>
          <a:xfrm flipV="1">
            <a:off x="5945941" y="4120888"/>
            <a:ext cx="147851" cy="996892"/>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A134A723-93AC-9470-EB3D-BC12A202D958}"/>
              </a:ext>
            </a:extLst>
          </p:cNvPr>
          <p:cNvCxnSpPr>
            <a:cxnSpLocks/>
          </p:cNvCxnSpPr>
          <p:nvPr/>
        </p:nvCxnSpPr>
        <p:spPr>
          <a:xfrm>
            <a:off x="5912633" y="2103795"/>
            <a:ext cx="768569" cy="1343553"/>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B12A64F0-CAF7-E502-B87B-B375FF6E4149}"/>
              </a:ext>
            </a:extLst>
          </p:cNvPr>
          <p:cNvSpPr txBox="1"/>
          <p:nvPr/>
        </p:nvSpPr>
        <p:spPr>
          <a:xfrm>
            <a:off x="749085" y="1522374"/>
            <a:ext cx="367761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Free Magnetization Layer</a:t>
            </a:r>
          </a:p>
        </p:txBody>
      </p:sp>
      <p:sp>
        <p:nvSpPr>
          <p:cNvPr id="22" name="CasellaDiTesto 21">
            <a:extLst>
              <a:ext uri="{FF2B5EF4-FFF2-40B4-BE49-F238E27FC236}">
                <a16:creationId xmlns:a16="http://schemas.microsoft.com/office/drawing/2014/main" id="{C267B957-9281-B7A6-C050-4FC22E455749}"/>
              </a:ext>
            </a:extLst>
          </p:cNvPr>
          <p:cNvSpPr txBox="1"/>
          <p:nvPr/>
        </p:nvSpPr>
        <p:spPr>
          <a:xfrm>
            <a:off x="4936173" y="1556610"/>
            <a:ext cx="349005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Insulating (tunnel) Layer</a:t>
            </a:r>
          </a:p>
        </p:txBody>
      </p:sp>
      <p:sp>
        <p:nvSpPr>
          <p:cNvPr id="23" name="CasellaDiTesto 22">
            <a:extLst>
              <a:ext uri="{FF2B5EF4-FFF2-40B4-BE49-F238E27FC236}">
                <a16:creationId xmlns:a16="http://schemas.microsoft.com/office/drawing/2014/main" id="{25669E94-1A24-13FB-FD0F-302983B3049C}"/>
              </a:ext>
            </a:extLst>
          </p:cNvPr>
          <p:cNvSpPr txBox="1"/>
          <p:nvPr/>
        </p:nvSpPr>
        <p:spPr>
          <a:xfrm>
            <a:off x="1941319" y="4886947"/>
            <a:ext cx="400462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Pinned Magnetization Layer</a:t>
            </a:r>
          </a:p>
        </p:txBody>
      </p:sp>
      <p:pic>
        <p:nvPicPr>
          <p:cNvPr id="25" name="Elemento grafico 24">
            <a:extLst>
              <a:ext uri="{FF2B5EF4-FFF2-40B4-BE49-F238E27FC236}">
                <a16:creationId xmlns:a16="http://schemas.microsoft.com/office/drawing/2014/main" id="{34D5D6C9-039A-5EEB-8E4F-58F2F028670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56054" y="2630200"/>
            <a:ext cx="3844305" cy="2220320"/>
          </a:xfrm>
          <a:prstGeom prst="rect">
            <a:avLst/>
          </a:prstGeom>
        </p:spPr>
      </p:pic>
      <p:sp>
        <p:nvSpPr>
          <p:cNvPr id="26" name="CasellaDiTesto 25">
            <a:extLst>
              <a:ext uri="{FF2B5EF4-FFF2-40B4-BE49-F238E27FC236}">
                <a16:creationId xmlns:a16="http://schemas.microsoft.com/office/drawing/2014/main" id="{05CC5624-84FB-CBB9-FEA9-BD8DA85DC895}"/>
              </a:ext>
            </a:extLst>
          </p:cNvPr>
          <p:cNvSpPr txBox="1"/>
          <p:nvPr/>
        </p:nvSpPr>
        <p:spPr>
          <a:xfrm>
            <a:off x="9165300" y="4615056"/>
            <a:ext cx="31290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0</a:t>
            </a:r>
          </a:p>
        </p:txBody>
      </p:sp>
      <p:sp>
        <p:nvSpPr>
          <p:cNvPr id="27" name="CasellaDiTesto 26">
            <a:extLst>
              <a:ext uri="{FF2B5EF4-FFF2-40B4-BE49-F238E27FC236}">
                <a16:creationId xmlns:a16="http://schemas.microsoft.com/office/drawing/2014/main" id="{9C0E38BE-D75C-0AC5-A4C7-62739FD828E3}"/>
              </a:ext>
            </a:extLst>
          </p:cNvPr>
          <p:cNvSpPr txBox="1"/>
          <p:nvPr/>
        </p:nvSpPr>
        <p:spPr>
          <a:xfrm>
            <a:off x="11353799" y="4595643"/>
            <a:ext cx="543739"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H</a:t>
            </a:r>
            <a:r>
              <a:rPr lang="en-US" sz="2400" i="1" baseline="-25000" dirty="0">
                <a:latin typeface="Arial" panose="020B0604020202020204" pitchFamily="34" charset="0"/>
                <a:cs typeface="Arial" panose="020B0604020202020204" pitchFamily="34" charset="0"/>
              </a:rPr>
              <a:t>E</a:t>
            </a:r>
          </a:p>
        </p:txBody>
      </p:sp>
      <p:sp>
        <p:nvSpPr>
          <p:cNvPr id="28" name="CasellaDiTesto 27">
            <a:extLst>
              <a:ext uri="{FF2B5EF4-FFF2-40B4-BE49-F238E27FC236}">
                <a16:creationId xmlns:a16="http://schemas.microsoft.com/office/drawing/2014/main" id="{92D0CAF5-DD11-ADAA-290A-D7C7586162BD}"/>
              </a:ext>
            </a:extLst>
          </p:cNvPr>
          <p:cNvSpPr txBox="1"/>
          <p:nvPr/>
        </p:nvSpPr>
        <p:spPr>
          <a:xfrm>
            <a:off x="6890370" y="5041599"/>
            <a:ext cx="500716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resistance curve is similar to that of GMR, but variations are even larger </a:t>
            </a:r>
          </a:p>
        </p:txBody>
      </p:sp>
    </p:spTree>
    <p:extLst>
      <p:ext uri="{BB962C8B-B14F-4D97-AF65-F5344CB8AC3E}">
        <p14:creationId xmlns:p14="http://schemas.microsoft.com/office/powerpoint/2010/main" val="1749428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D8D055EB-18B9-F74F-9C47-017B21B225E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52E8774-FB57-CCE0-F115-6E0896E4F874}"/>
              </a:ext>
            </a:extLst>
          </p:cNvPr>
          <p:cNvSpPr>
            <a:spLocks noGrp="1"/>
          </p:cNvSpPr>
          <p:nvPr>
            <p:ph type="sldNum" sz="quarter" idx="12"/>
          </p:nvPr>
        </p:nvSpPr>
        <p:spPr/>
        <p:txBody>
          <a:bodyPr/>
          <a:lstStyle/>
          <a:p>
            <a:fld id="{02055017-B6DE-4C35-A63B-40EADAC97849}" type="slidenum">
              <a:rPr lang="en-US" smtClean="0"/>
              <a:t>17</a:t>
            </a:fld>
            <a:endParaRPr lang="en-US" dirty="0"/>
          </a:p>
        </p:txBody>
      </p:sp>
      <p:sp>
        <p:nvSpPr>
          <p:cNvPr id="7" name="Titolo 1">
            <a:extLst>
              <a:ext uri="{FF2B5EF4-FFF2-40B4-BE49-F238E27FC236}">
                <a16:creationId xmlns:a16="http://schemas.microsoft.com/office/drawing/2014/main" id="{75BC8BBF-0F40-1E6A-7479-EE75B36B07E8}"/>
              </a:ext>
            </a:extLst>
          </p:cNvPr>
          <p:cNvSpPr>
            <a:spLocks noGrp="1"/>
          </p:cNvSpPr>
          <p:nvPr>
            <p:ph type="title"/>
          </p:nvPr>
        </p:nvSpPr>
        <p:spPr>
          <a:xfrm>
            <a:off x="838199" y="8982"/>
            <a:ext cx="10515600" cy="662397"/>
          </a:xfrm>
        </p:spPr>
        <p:txBody>
          <a:bodyPr/>
          <a:lstStyle/>
          <a:p>
            <a:r>
              <a:rPr lang="en-US" dirty="0"/>
              <a:t>Flux-Gates Magnetometer : Principle</a:t>
            </a:r>
          </a:p>
        </p:txBody>
      </p:sp>
      <p:pic>
        <p:nvPicPr>
          <p:cNvPr id="8" name="Elemento grafico 7">
            <a:extLst>
              <a:ext uri="{FF2B5EF4-FFF2-40B4-BE49-F238E27FC236}">
                <a16:creationId xmlns:a16="http://schemas.microsoft.com/office/drawing/2014/main" id="{665716EF-9DA7-6C59-3A3E-7EF57746FD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670" y="760181"/>
            <a:ext cx="4323728" cy="1439945"/>
          </a:xfrm>
          <a:prstGeom prst="rect">
            <a:avLst/>
          </a:prstGeom>
        </p:spPr>
      </p:pic>
      <p:sp>
        <p:nvSpPr>
          <p:cNvPr id="9" name="CasellaDiTesto 8">
            <a:extLst>
              <a:ext uri="{FF2B5EF4-FFF2-40B4-BE49-F238E27FC236}">
                <a16:creationId xmlns:a16="http://schemas.microsoft.com/office/drawing/2014/main" id="{FE49AFDE-8F4B-BA7E-1CE9-8099A57BCB77}"/>
              </a:ext>
            </a:extLst>
          </p:cNvPr>
          <p:cNvSpPr txBox="1"/>
          <p:nvPr/>
        </p:nvSpPr>
        <p:spPr>
          <a:xfrm>
            <a:off x="543311" y="2327304"/>
            <a:ext cx="206819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Excitation coil</a:t>
            </a:r>
          </a:p>
        </p:txBody>
      </p:sp>
      <p:sp>
        <p:nvSpPr>
          <p:cNvPr id="10" name="CasellaDiTesto 9">
            <a:extLst>
              <a:ext uri="{FF2B5EF4-FFF2-40B4-BE49-F238E27FC236}">
                <a16:creationId xmlns:a16="http://schemas.microsoft.com/office/drawing/2014/main" id="{D4FBFE81-FB6D-2FB8-8248-1EA8D99B8F5F}"/>
              </a:ext>
            </a:extLst>
          </p:cNvPr>
          <p:cNvSpPr txBox="1"/>
          <p:nvPr/>
        </p:nvSpPr>
        <p:spPr>
          <a:xfrm>
            <a:off x="3042963" y="2247562"/>
            <a:ext cx="18469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Sensing coil</a:t>
            </a:r>
          </a:p>
        </p:txBody>
      </p:sp>
      <p:cxnSp>
        <p:nvCxnSpPr>
          <p:cNvPr id="11" name="Connettore 2 10">
            <a:extLst>
              <a:ext uri="{FF2B5EF4-FFF2-40B4-BE49-F238E27FC236}">
                <a16:creationId xmlns:a16="http://schemas.microsoft.com/office/drawing/2014/main" id="{2522AC12-FEF9-2925-9276-E708C6DF6FF9}"/>
              </a:ext>
            </a:extLst>
          </p:cNvPr>
          <p:cNvCxnSpPr/>
          <p:nvPr/>
        </p:nvCxnSpPr>
        <p:spPr>
          <a:xfrm flipV="1">
            <a:off x="1029470" y="1745825"/>
            <a:ext cx="0" cy="64604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16043178-D846-1797-148D-E4472012BAE4}"/>
              </a:ext>
            </a:extLst>
          </p:cNvPr>
          <p:cNvSpPr txBox="1"/>
          <p:nvPr/>
        </p:nvSpPr>
        <p:spPr>
          <a:xfrm>
            <a:off x="3721885" y="1753553"/>
            <a:ext cx="52610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S</a:t>
            </a:r>
          </a:p>
        </p:txBody>
      </p:sp>
      <p:grpSp>
        <p:nvGrpSpPr>
          <p:cNvPr id="13" name="Elemento grafico 12">
            <a:extLst>
              <a:ext uri="{FF2B5EF4-FFF2-40B4-BE49-F238E27FC236}">
                <a16:creationId xmlns:a16="http://schemas.microsoft.com/office/drawing/2014/main" id="{914E1B02-30B5-04F9-7579-FFFD1298796D}"/>
              </a:ext>
            </a:extLst>
          </p:cNvPr>
          <p:cNvGrpSpPr/>
          <p:nvPr/>
        </p:nvGrpSpPr>
        <p:grpSpPr>
          <a:xfrm>
            <a:off x="3565884" y="2097072"/>
            <a:ext cx="146476" cy="150490"/>
            <a:chOff x="5572123" y="3063497"/>
            <a:chExt cx="146476" cy="150490"/>
          </a:xfrm>
          <a:noFill/>
        </p:grpSpPr>
        <p:sp>
          <p:nvSpPr>
            <p:cNvPr id="14" name="Figura a mano libera: forma 13">
              <a:extLst>
                <a:ext uri="{FF2B5EF4-FFF2-40B4-BE49-F238E27FC236}">
                  <a16:creationId xmlns:a16="http://schemas.microsoft.com/office/drawing/2014/main" id="{EFB25B42-8A03-EA1C-A1AA-6AE0D2F8F52C}"/>
                </a:ext>
              </a:extLst>
            </p:cNvPr>
            <p:cNvSpPr/>
            <p:nvPr/>
          </p:nvSpPr>
          <p:spPr>
            <a:xfrm rot="10800000" flipV="1">
              <a:off x="5572123" y="3138744"/>
              <a:ext cx="146476" cy="9525"/>
            </a:xfrm>
            <a:custGeom>
              <a:avLst/>
              <a:gdLst>
                <a:gd name="connsiteX0" fmla="*/ 146418 w 146476"/>
                <a:gd name="connsiteY0" fmla="*/ -80 h 9525"/>
                <a:gd name="connsiteX1" fmla="*/ -59 w 146476"/>
                <a:gd name="connsiteY1" fmla="*/ -80 h 9525"/>
              </a:gdLst>
              <a:ahLst/>
              <a:cxnLst>
                <a:cxn ang="0">
                  <a:pos x="connsiteX0" y="connsiteY0"/>
                </a:cxn>
                <a:cxn ang="0">
                  <a:pos x="connsiteX1" y="connsiteY1"/>
                </a:cxn>
              </a:cxnLst>
              <a:rect l="l" t="t" r="r" b="b"/>
              <a:pathLst>
                <a:path w="146476" h="9525">
                  <a:moveTo>
                    <a:pt x="146418" y="-80"/>
                  </a:moveTo>
                  <a:lnTo>
                    <a:pt x="-59" y="-80"/>
                  </a:lnTo>
                </a:path>
              </a:pathLst>
            </a:custGeom>
            <a:noFill/>
            <a:ln w="19050" cap="flat">
              <a:solidFill>
                <a:schemeClr val="tx1"/>
              </a:solidFill>
              <a:prstDash val="solid"/>
              <a:miter/>
            </a:ln>
          </p:spPr>
          <p:txBody>
            <a:bodyPr rtlCol="0" anchor="ctr"/>
            <a:lstStyle/>
            <a:p>
              <a:endParaRPr lang="en-US"/>
            </a:p>
          </p:txBody>
        </p:sp>
        <p:sp>
          <p:nvSpPr>
            <p:cNvPr id="15" name="Figura a mano libera: forma 14">
              <a:extLst>
                <a:ext uri="{FF2B5EF4-FFF2-40B4-BE49-F238E27FC236}">
                  <a16:creationId xmlns:a16="http://schemas.microsoft.com/office/drawing/2014/main" id="{89CA5A32-7C18-E849-1225-F1230E7F95BC}"/>
                </a:ext>
              </a:extLst>
            </p:cNvPr>
            <p:cNvSpPr/>
            <p:nvPr/>
          </p:nvSpPr>
          <p:spPr>
            <a:xfrm rot="10800000" flipV="1">
              <a:off x="5645361" y="3063497"/>
              <a:ext cx="9525" cy="150490"/>
            </a:xfrm>
            <a:custGeom>
              <a:avLst/>
              <a:gdLst>
                <a:gd name="connsiteX0" fmla="*/ -59 w 9525"/>
                <a:gd name="connsiteY0" fmla="*/ 150411 h 150490"/>
                <a:gd name="connsiteX1" fmla="*/ -59 w 9525"/>
                <a:gd name="connsiteY1" fmla="*/ -80 h 150490"/>
              </a:gdLst>
              <a:ahLst/>
              <a:cxnLst>
                <a:cxn ang="0">
                  <a:pos x="connsiteX0" y="connsiteY0"/>
                </a:cxn>
                <a:cxn ang="0">
                  <a:pos x="connsiteX1" y="connsiteY1"/>
                </a:cxn>
              </a:cxnLst>
              <a:rect l="l" t="t" r="r" b="b"/>
              <a:pathLst>
                <a:path w="9525" h="150490">
                  <a:moveTo>
                    <a:pt x="-59" y="150411"/>
                  </a:moveTo>
                  <a:lnTo>
                    <a:pt x="-59" y="-80"/>
                  </a:lnTo>
                </a:path>
              </a:pathLst>
            </a:custGeom>
            <a:noFill/>
            <a:ln w="19050" cap="flat">
              <a:solidFill>
                <a:schemeClr val="tx1"/>
              </a:solidFill>
              <a:prstDash val="solid"/>
              <a:miter/>
            </a:ln>
          </p:spPr>
          <p:txBody>
            <a:bodyPr rtlCol="0" anchor="ctr"/>
            <a:lstStyle/>
            <a:p>
              <a:endParaRPr lang="en-US"/>
            </a:p>
          </p:txBody>
        </p:sp>
      </p:grpSp>
      <p:sp>
        <p:nvSpPr>
          <p:cNvPr id="16" name="Figura a mano libera: forma 15">
            <a:extLst>
              <a:ext uri="{FF2B5EF4-FFF2-40B4-BE49-F238E27FC236}">
                <a16:creationId xmlns:a16="http://schemas.microsoft.com/office/drawing/2014/main" id="{4ACBA19C-9CB7-C535-2AB9-31026A2D6FC2}"/>
              </a:ext>
            </a:extLst>
          </p:cNvPr>
          <p:cNvSpPr/>
          <p:nvPr/>
        </p:nvSpPr>
        <p:spPr>
          <a:xfrm>
            <a:off x="4308518" y="2167556"/>
            <a:ext cx="146477" cy="9525"/>
          </a:xfrm>
          <a:custGeom>
            <a:avLst/>
            <a:gdLst>
              <a:gd name="connsiteX0" fmla="*/ 0 w 146477"/>
              <a:gd name="connsiteY0" fmla="*/ 0 h 9525"/>
              <a:gd name="connsiteX1" fmla="*/ 146477 w 146477"/>
              <a:gd name="connsiteY1" fmla="*/ 0 h 9525"/>
            </a:gdLst>
            <a:ahLst/>
            <a:cxnLst>
              <a:cxn ang="0">
                <a:pos x="connsiteX0" y="connsiteY0"/>
              </a:cxn>
              <a:cxn ang="0">
                <a:pos x="connsiteX1" y="connsiteY1"/>
              </a:cxn>
            </a:cxnLst>
            <a:rect l="l" t="t" r="r" b="b"/>
            <a:pathLst>
              <a:path w="146477" h="9525">
                <a:moveTo>
                  <a:pt x="0" y="0"/>
                </a:moveTo>
                <a:lnTo>
                  <a:pt x="146477" y="0"/>
                </a:lnTo>
              </a:path>
            </a:pathLst>
          </a:custGeom>
          <a:noFill/>
          <a:ln w="19050" cap="flat">
            <a:solidFill>
              <a:schemeClr val="tx1"/>
            </a:solidFill>
            <a:prstDash val="solid"/>
            <a:miter/>
          </a:ln>
        </p:spPr>
        <p:txBody>
          <a:bodyPr rtlCol="0" anchor="ctr"/>
          <a:lstStyle/>
          <a:p>
            <a:endParaRPr lang="en-US"/>
          </a:p>
        </p:txBody>
      </p:sp>
      <p:sp>
        <p:nvSpPr>
          <p:cNvPr id="17" name="CasellaDiTesto 16">
            <a:extLst>
              <a:ext uri="{FF2B5EF4-FFF2-40B4-BE49-F238E27FC236}">
                <a16:creationId xmlns:a16="http://schemas.microsoft.com/office/drawing/2014/main" id="{A6DB72B6-3C89-DCCE-9ACE-D73BEF2B84AD}"/>
              </a:ext>
            </a:extLst>
          </p:cNvPr>
          <p:cNvSpPr txBox="1"/>
          <p:nvPr/>
        </p:nvSpPr>
        <p:spPr>
          <a:xfrm>
            <a:off x="2576375" y="1190034"/>
            <a:ext cx="407484" cy="461665"/>
          </a:xfrm>
          <a:prstGeom prst="rect">
            <a:avLst/>
          </a:prstGeom>
          <a:noFill/>
        </p:spPr>
        <p:txBody>
          <a:bodyPr wrap="none" rtlCol="0">
            <a:spAutoFit/>
          </a:bodyPr>
          <a:lstStyle/>
          <a:p>
            <a:r>
              <a:rPr lang="en-US" sz="2400" dirty="0">
                <a:solidFill>
                  <a:srgbClr val="FFFF00"/>
                </a:solidFill>
                <a:latin typeface="Arial" panose="020B0604020202020204" pitchFamily="34" charset="0"/>
                <a:cs typeface="Arial" panose="020B0604020202020204" pitchFamily="34" charset="0"/>
              </a:rPr>
              <a:t>H</a:t>
            </a:r>
            <a:endParaRPr lang="en-US" sz="2400" baseline="-25000" dirty="0">
              <a:solidFill>
                <a:srgbClr val="FFFF00"/>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2683A02C-BFBC-D366-8C22-485D90CC455B}"/>
              </a:ext>
            </a:extLst>
          </p:cNvPr>
          <p:cNvSpPr txBox="1"/>
          <p:nvPr/>
        </p:nvSpPr>
        <p:spPr>
          <a:xfrm>
            <a:off x="1039281" y="1907792"/>
            <a:ext cx="44114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M</a:t>
            </a:r>
          </a:p>
        </p:txBody>
      </p:sp>
      <p:pic>
        <p:nvPicPr>
          <p:cNvPr id="19" name="Elemento grafico 18">
            <a:extLst>
              <a:ext uri="{FF2B5EF4-FFF2-40B4-BE49-F238E27FC236}">
                <a16:creationId xmlns:a16="http://schemas.microsoft.com/office/drawing/2014/main" id="{EDF0B78A-901E-C982-0213-D21525122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1885" y="2896247"/>
            <a:ext cx="2855494" cy="2021096"/>
          </a:xfrm>
          <a:prstGeom prst="rect">
            <a:avLst/>
          </a:prstGeom>
        </p:spPr>
      </p:pic>
      <p:graphicFrame>
        <p:nvGraphicFramePr>
          <p:cNvPr id="20" name="Oggetto 19">
            <a:extLst>
              <a:ext uri="{FF2B5EF4-FFF2-40B4-BE49-F238E27FC236}">
                <a16:creationId xmlns:a16="http://schemas.microsoft.com/office/drawing/2014/main" id="{B346C017-7231-FC8D-5A8B-B7FE90D3100C}"/>
              </a:ext>
            </a:extLst>
          </p:cNvPr>
          <p:cNvGraphicFramePr>
            <a:graphicFrameLocks noChangeAspect="1"/>
          </p:cNvGraphicFramePr>
          <p:nvPr>
            <p:extLst>
              <p:ext uri="{D42A27DB-BD31-4B8C-83A1-F6EECF244321}">
                <p14:modId xmlns:p14="http://schemas.microsoft.com/office/powerpoint/2010/main" val="807590519"/>
              </p:ext>
            </p:extLst>
          </p:nvPr>
        </p:nvGraphicFramePr>
        <p:xfrm>
          <a:off x="520239" y="3616973"/>
          <a:ext cx="2627233" cy="772794"/>
        </p:xfrm>
        <a:graphic>
          <a:graphicData uri="http://schemas.openxmlformats.org/presentationml/2006/ole">
            <mc:AlternateContent xmlns:mc="http://schemas.openxmlformats.org/markup-compatibility/2006">
              <mc:Choice xmlns:v="urn:schemas-microsoft-com:vml" Requires="v">
                <p:oleObj spid="_x0000_s36885" name="Equation" r:id="rId7" imgW="1206360" imgH="355320" progId="Equation.DSMT4">
                  <p:embed/>
                </p:oleObj>
              </mc:Choice>
              <mc:Fallback>
                <p:oleObj name="Equation" r:id="rId7" imgW="1206360" imgH="355320" progId="Equation.DSMT4">
                  <p:embed/>
                  <p:pic>
                    <p:nvPicPr>
                      <p:cNvPr id="10" name="Oggetto 9">
                        <a:extLst>
                          <a:ext uri="{FF2B5EF4-FFF2-40B4-BE49-F238E27FC236}">
                            <a16:creationId xmlns:a16="http://schemas.microsoft.com/office/drawing/2014/main" id="{5F232818-24D2-449D-2BB0-E39C6787056D}"/>
                          </a:ext>
                        </a:extLst>
                      </p:cNvPr>
                      <p:cNvPicPr/>
                      <p:nvPr/>
                    </p:nvPicPr>
                    <p:blipFill>
                      <a:blip r:embed="rId8"/>
                      <a:stretch>
                        <a:fillRect/>
                      </a:stretch>
                    </p:blipFill>
                    <p:spPr>
                      <a:xfrm>
                        <a:off x="520239" y="3616973"/>
                        <a:ext cx="2627233" cy="772794"/>
                      </a:xfrm>
                      <a:prstGeom prst="rect">
                        <a:avLst/>
                      </a:prstGeom>
                    </p:spPr>
                  </p:pic>
                </p:oleObj>
              </mc:Fallback>
            </mc:AlternateContent>
          </a:graphicData>
        </a:graphic>
      </p:graphicFrame>
      <p:graphicFrame>
        <p:nvGraphicFramePr>
          <p:cNvPr id="22" name="Oggetto 21">
            <a:extLst>
              <a:ext uri="{FF2B5EF4-FFF2-40B4-BE49-F238E27FC236}">
                <a16:creationId xmlns:a16="http://schemas.microsoft.com/office/drawing/2014/main" id="{43B24CD3-0021-768A-C485-35233CEF5265}"/>
              </a:ext>
            </a:extLst>
          </p:cNvPr>
          <p:cNvGraphicFramePr>
            <a:graphicFrameLocks noChangeAspect="1"/>
          </p:cNvGraphicFramePr>
          <p:nvPr>
            <p:extLst>
              <p:ext uri="{D42A27DB-BD31-4B8C-83A1-F6EECF244321}">
                <p14:modId xmlns:p14="http://schemas.microsoft.com/office/powerpoint/2010/main" val="145318653"/>
              </p:ext>
            </p:extLst>
          </p:nvPr>
        </p:nvGraphicFramePr>
        <p:xfrm>
          <a:off x="543311" y="4391609"/>
          <a:ext cx="2711450" cy="469900"/>
        </p:xfrm>
        <a:graphic>
          <a:graphicData uri="http://schemas.openxmlformats.org/presentationml/2006/ole">
            <mc:AlternateContent xmlns:mc="http://schemas.openxmlformats.org/markup-compatibility/2006">
              <mc:Choice xmlns:v="urn:schemas-microsoft-com:vml" Requires="v">
                <p:oleObj spid="_x0000_s36886" name="Equation" r:id="rId9" imgW="1244520" imgH="215640" progId="Equation.DSMT4">
                  <p:embed/>
                </p:oleObj>
              </mc:Choice>
              <mc:Fallback>
                <p:oleObj name="Equation" r:id="rId9" imgW="1244520" imgH="215640" progId="Equation.DSMT4">
                  <p:embed/>
                  <p:pic>
                    <p:nvPicPr>
                      <p:cNvPr id="20" name="Oggetto 19">
                        <a:extLst>
                          <a:ext uri="{FF2B5EF4-FFF2-40B4-BE49-F238E27FC236}">
                            <a16:creationId xmlns:a16="http://schemas.microsoft.com/office/drawing/2014/main" id="{B346C017-7231-FC8D-5A8B-B7FE90D3100C}"/>
                          </a:ext>
                        </a:extLst>
                      </p:cNvPr>
                      <p:cNvPicPr/>
                      <p:nvPr/>
                    </p:nvPicPr>
                    <p:blipFill>
                      <a:blip r:embed="rId10"/>
                      <a:stretch>
                        <a:fillRect/>
                      </a:stretch>
                    </p:blipFill>
                    <p:spPr>
                      <a:xfrm>
                        <a:off x="543311" y="4391609"/>
                        <a:ext cx="2711450" cy="469900"/>
                      </a:xfrm>
                      <a:prstGeom prst="rect">
                        <a:avLst/>
                      </a:prstGeom>
                    </p:spPr>
                  </p:pic>
                </p:oleObj>
              </mc:Fallback>
            </mc:AlternateContent>
          </a:graphicData>
        </a:graphic>
      </p:graphicFrame>
      <p:sp>
        <p:nvSpPr>
          <p:cNvPr id="21" name="CasellaDiTesto 20">
            <a:extLst>
              <a:ext uri="{FF2B5EF4-FFF2-40B4-BE49-F238E27FC236}">
                <a16:creationId xmlns:a16="http://schemas.microsoft.com/office/drawing/2014/main" id="{5640A721-B31D-EAB1-5CA3-A33A2003E93B}"/>
              </a:ext>
            </a:extLst>
          </p:cNvPr>
          <p:cNvSpPr txBox="1"/>
          <p:nvPr/>
        </p:nvSpPr>
        <p:spPr>
          <a:xfrm>
            <a:off x="661474" y="5201279"/>
            <a:ext cx="4971996"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fluxgate principle is effective also with soft magnetic materials. What is essential is the presence of saturation.</a:t>
            </a:r>
          </a:p>
        </p:txBody>
      </p:sp>
      <p:graphicFrame>
        <p:nvGraphicFramePr>
          <p:cNvPr id="25" name="Oggetto 24">
            <a:extLst>
              <a:ext uri="{FF2B5EF4-FFF2-40B4-BE49-F238E27FC236}">
                <a16:creationId xmlns:a16="http://schemas.microsoft.com/office/drawing/2014/main" id="{330EB2C0-9914-517A-7F13-3EB817D63CB1}"/>
              </a:ext>
            </a:extLst>
          </p:cNvPr>
          <p:cNvGraphicFramePr>
            <a:graphicFrameLocks noChangeAspect="1"/>
          </p:cNvGraphicFramePr>
          <p:nvPr>
            <p:extLst>
              <p:ext uri="{D42A27DB-BD31-4B8C-83A1-F6EECF244321}">
                <p14:modId xmlns:p14="http://schemas.microsoft.com/office/powerpoint/2010/main" val="145813084"/>
              </p:ext>
            </p:extLst>
          </p:nvPr>
        </p:nvGraphicFramePr>
        <p:xfrm>
          <a:off x="7524251" y="752149"/>
          <a:ext cx="1798638" cy="414338"/>
        </p:xfrm>
        <a:graphic>
          <a:graphicData uri="http://schemas.openxmlformats.org/presentationml/2006/ole">
            <mc:AlternateContent xmlns:mc="http://schemas.openxmlformats.org/markup-compatibility/2006">
              <mc:Choice xmlns:v="urn:schemas-microsoft-com:vml" Requires="v">
                <p:oleObj spid="_x0000_s36887" name="Equation" r:id="rId11" imgW="825480" imgH="190440" progId="Equation.DSMT4">
                  <p:embed/>
                </p:oleObj>
              </mc:Choice>
              <mc:Fallback>
                <p:oleObj name="Equation" r:id="rId11" imgW="825480" imgH="190440" progId="Equation.DSMT4">
                  <p:embed/>
                  <p:pic>
                    <p:nvPicPr>
                      <p:cNvPr id="22" name="Oggetto 21">
                        <a:extLst>
                          <a:ext uri="{FF2B5EF4-FFF2-40B4-BE49-F238E27FC236}">
                            <a16:creationId xmlns:a16="http://schemas.microsoft.com/office/drawing/2014/main" id="{43B24CD3-0021-768A-C485-35233CEF5265}"/>
                          </a:ext>
                        </a:extLst>
                      </p:cNvPr>
                      <p:cNvPicPr/>
                      <p:nvPr/>
                    </p:nvPicPr>
                    <p:blipFill>
                      <a:blip r:embed="rId12"/>
                      <a:stretch>
                        <a:fillRect/>
                      </a:stretch>
                    </p:blipFill>
                    <p:spPr>
                      <a:xfrm>
                        <a:off x="7524251" y="752149"/>
                        <a:ext cx="1798638" cy="414338"/>
                      </a:xfrm>
                      <a:prstGeom prst="rect">
                        <a:avLst/>
                      </a:prstGeom>
                    </p:spPr>
                  </p:pic>
                </p:oleObj>
              </mc:Fallback>
            </mc:AlternateContent>
          </a:graphicData>
        </a:graphic>
      </p:graphicFrame>
      <p:pic>
        <p:nvPicPr>
          <p:cNvPr id="27" name="Elemento grafico 26">
            <a:extLst>
              <a:ext uri="{FF2B5EF4-FFF2-40B4-BE49-F238E27FC236}">
                <a16:creationId xmlns:a16="http://schemas.microsoft.com/office/drawing/2014/main" id="{045E5D49-B995-5379-594D-3B3C48F1510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46568" y="2422701"/>
            <a:ext cx="3555417" cy="2750570"/>
          </a:xfrm>
          <a:prstGeom prst="rect">
            <a:avLst/>
          </a:prstGeom>
        </p:spPr>
      </p:pic>
      <p:sp>
        <p:nvSpPr>
          <p:cNvPr id="28" name="CasellaDiTesto 27">
            <a:extLst>
              <a:ext uri="{FF2B5EF4-FFF2-40B4-BE49-F238E27FC236}">
                <a16:creationId xmlns:a16="http://schemas.microsoft.com/office/drawing/2014/main" id="{D3301B49-A526-A68B-0661-0518E8048613}"/>
              </a:ext>
            </a:extLst>
          </p:cNvPr>
          <p:cNvSpPr txBox="1"/>
          <p:nvPr/>
        </p:nvSpPr>
        <p:spPr>
          <a:xfrm>
            <a:off x="5784641" y="1140102"/>
            <a:ext cx="4817344"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H</a:t>
            </a:r>
            <a:r>
              <a:rPr lang="en-US" sz="2000" i="1" baseline="-25000" dirty="0">
                <a:latin typeface="Arial" panose="020B0604020202020204" pitchFamily="34" charset="0"/>
                <a:cs typeface="Arial" panose="020B0604020202020204" pitchFamily="34" charset="0"/>
              </a:rPr>
              <a:t>IM</a:t>
            </a:r>
            <a:r>
              <a:rPr lang="en-US" sz="2000" dirty="0">
                <a:latin typeface="Arial" panose="020B0604020202020204" pitchFamily="34" charset="0"/>
                <a:cs typeface="Arial" panose="020B0604020202020204" pitchFamily="34" charset="0"/>
              </a:rPr>
              <a:t>: the excitation field, proportional to I</a:t>
            </a:r>
            <a:r>
              <a:rPr lang="en-US" sz="2000" baseline="-25000" dirty="0">
                <a:latin typeface="Arial" panose="020B0604020202020204" pitchFamily="34" charset="0"/>
                <a:cs typeface="Arial" panose="020B0604020202020204" pitchFamily="34" charset="0"/>
              </a:rPr>
              <a:t>M</a:t>
            </a:r>
          </a:p>
        </p:txBody>
      </p:sp>
      <p:sp>
        <p:nvSpPr>
          <p:cNvPr id="29" name="CasellaDiTesto 28">
            <a:extLst>
              <a:ext uri="{FF2B5EF4-FFF2-40B4-BE49-F238E27FC236}">
                <a16:creationId xmlns:a16="http://schemas.microsoft.com/office/drawing/2014/main" id="{E7382FEC-292C-1069-53EE-06E35BF3A037}"/>
              </a:ext>
            </a:extLst>
          </p:cNvPr>
          <p:cNvSpPr txBox="1"/>
          <p:nvPr/>
        </p:nvSpPr>
        <p:spPr>
          <a:xfrm>
            <a:off x="5784641" y="1540548"/>
            <a:ext cx="5493812" cy="400110"/>
          </a:xfrm>
          <a:prstGeom prst="rect">
            <a:avLst/>
          </a:prstGeom>
          <a:noFill/>
        </p:spPr>
        <p:txBody>
          <a:bodyPr wrap="none" rtlCol="0">
            <a:spAutoFit/>
          </a:bodyPr>
          <a:lstStyle/>
          <a:p>
            <a:r>
              <a:rPr lang="en-US" sz="2000" i="1" dirty="0" err="1">
                <a:latin typeface="Arial" panose="020B0604020202020204" pitchFamily="34" charset="0"/>
                <a:cs typeface="Arial" panose="020B0604020202020204" pitchFamily="34" charset="0"/>
              </a:rPr>
              <a:t>H</a:t>
            </a:r>
            <a:r>
              <a:rPr lang="en-US" sz="2000" i="1" baseline="-25000" dirty="0" err="1">
                <a:latin typeface="Arial" panose="020B0604020202020204" pitchFamily="34" charset="0"/>
                <a:cs typeface="Arial" panose="020B0604020202020204" pitchFamily="34" charset="0"/>
              </a:rPr>
              <a:t>ext</a:t>
            </a:r>
            <a:r>
              <a:rPr lang="en-US" sz="2000" dirty="0">
                <a:latin typeface="Arial" panose="020B0604020202020204" pitchFamily="34" charset="0"/>
                <a:cs typeface="Arial" panose="020B0604020202020204" pitchFamily="34" charset="0"/>
              </a:rPr>
              <a:t>: is the external field, that we want to sense</a:t>
            </a:r>
            <a:endParaRPr lang="en-US" sz="2000" baseline="-25000" dirty="0">
              <a:latin typeface="Arial" panose="020B0604020202020204" pitchFamily="34" charset="0"/>
              <a:cs typeface="Arial" panose="020B0604020202020204" pitchFamily="34" charset="0"/>
            </a:endParaRPr>
          </a:p>
        </p:txBody>
      </p:sp>
      <p:sp>
        <p:nvSpPr>
          <p:cNvPr id="30" name="CasellaDiTesto 29">
            <a:extLst>
              <a:ext uri="{FF2B5EF4-FFF2-40B4-BE49-F238E27FC236}">
                <a16:creationId xmlns:a16="http://schemas.microsoft.com/office/drawing/2014/main" id="{6D4CDDB9-1EBB-F5D6-53FC-C590853A0D39}"/>
              </a:ext>
            </a:extLst>
          </p:cNvPr>
          <p:cNvSpPr txBox="1"/>
          <p:nvPr/>
        </p:nvSpPr>
        <p:spPr>
          <a:xfrm>
            <a:off x="7883812" y="1950847"/>
            <a:ext cx="157927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For </a:t>
            </a:r>
            <a:r>
              <a:rPr lang="en-US" sz="2400" i="1" dirty="0" err="1">
                <a:latin typeface="Arial" panose="020B0604020202020204" pitchFamily="34" charset="0"/>
                <a:cs typeface="Arial" panose="020B0604020202020204" pitchFamily="34" charset="0"/>
              </a:rPr>
              <a:t>H</a:t>
            </a:r>
            <a:r>
              <a:rPr lang="en-US" sz="2400" i="1" baseline="-25000" dirty="0" err="1">
                <a:latin typeface="Arial" panose="020B0604020202020204" pitchFamily="34" charset="0"/>
                <a:cs typeface="Arial" panose="020B0604020202020204" pitchFamily="34" charset="0"/>
              </a:rPr>
              <a:t>ext</a:t>
            </a:r>
            <a:r>
              <a:rPr lang="en-US" sz="2400" dirty="0">
                <a:latin typeface="Arial" panose="020B0604020202020204" pitchFamily="34" charset="0"/>
                <a:cs typeface="Arial" panose="020B0604020202020204" pitchFamily="34" charset="0"/>
              </a:rPr>
              <a:t>=0</a:t>
            </a:r>
          </a:p>
        </p:txBody>
      </p:sp>
      <p:sp>
        <p:nvSpPr>
          <p:cNvPr id="31" name="CasellaDiTesto 30">
            <a:extLst>
              <a:ext uri="{FF2B5EF4-FFF2-40B4-BE49-F238E27FC236}">
                <a16:creationId xmlns:a16="http://schemas.microsoft.com/office/drawing/2014/main" id="{4017C8D7-836E-1DB9-44E2-267773414A9E}"/>
              </a:ext>
            </a:extLst>
          </p:cNvPr>
          <p:cNvSpPr txBox="1"/>
          <p:nvPr/>
        </p:nvSpPr>
        <p:spPr>
          <a:xfrm>
            <a:off x="543311" y="2857921"/>
            <a:ext cx="398165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is a sinusoidal current </a:t>
            </a:r>
          </a:p>
        </p:txBody>
      </p:sp>
      <p:sp>
        <p:nvSpPr>
          <p:cNvPr id="32" name="CasellaDiTesto 31">
            <a:extLst>
              <a:ext uri="{FF2B5EF4-FFF2-40B4-BE49-F238E27FC236}">
                <a16:creationId xmlns:a16="http://schemas.microsoft.com/office/drawing/2014/main" id="{27D98235-140B-2CF3-75B7-71AE2ED36F81}"/>
              </a:ext>
            </a:extLst>
          </p:cNvPr>
          <p:cNvSpPr txBox="1"/>
          <p:nvPr/>
        </p:nvSpPr>
        <p:spPr>
          <a:xfrm>
            <a:off x="6246510" y="5185665"/>
            <a:ext cx="5284016"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the case of </a:t>
            </a:r>
            <a:r>
              <a:rPr lang="en-US" sz="2000" dirty="0" err="1">
                <a:latin typeface="Arial" panose="020B0604020202020204" pitchFamily="34" charset="0"/>
                <a:cs typeface="Arial" panose="020B0604020202020204" pitchFamily="34" charset="0"/>
              </a:rPr>
              <a:t>Hext</a:t>
            </a:r>
            <a:r>
              <a:rPr lang="en-US" sz="2000" dirty="0">
                <a:latin typeface="Arial" panose="020B0604020202020204" pitchFamily="34" charset="0"/>
                <a:cs typeface="Arial" panose="020B0604020202020204" pitchFamily="34" charset="0"/>
              </a:rPr>
              <a:t>=0, the sensed voltage V</a:t>
            </a:r>
            <a:r>
              <a:rPr lang="en-US" sz="2000" baseline="-25000"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has the property of half-wave symmetry. </a:t>
            </a:r>
            <a:r>
              <a:rPr lang="en-US" sz="2000" b="1" u="sng" dirty="0">
                <a:latin typeface="Arial" panose="020B0604020202020204" pitchFamily="34" charset="0"/>
                <a:cs typeface="Arial" panose="020B0604020202020204" pitchFamily="34" charset="0"/>
              </a:rPr>
              <a:t>Then it has no even harmonics</a:t>
            </a:r>
          </a:p>
        </p:txBody>
      </p:sp>
    </p:spTree>
    <p:extLst>
      <p:ext uri="{BB962C8B-B14F-4D97-AF65-F5344CB8AC3E}">
        <p14:creationId xmlns:p14="http://schemas.microsoft.com/office/powerpoint/2010/main" val="132145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AA62DDF-A315-25DB-1301-0FFDDAD195D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9CEBDE23-544A-C499-35D8-8C1373DBCFEB}"/>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Elemento grafico 4">
            <a:extLst>
              <a:ext uri="{FF2B5EF4-FFF2-40B4-BE49-F238E27FC236}">
                <a16:creationId xmlns:a16="http://schemas.microsoft.com/office/drawing/2014/main" id="{B5186D89-430D-7FC8-A814-9F05081717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1791" y="1059525"/>
            <a:ext cx="4323728" cy="1439945"/>
          </a:xfrm>
          <a:prstGeom prst="rect">
            <a:avLst/>
          </a:prstGeom>
        </p:spPr>
      </p:pic>
      <p:sp>
        <p:nvSpPr>
          <p:cNvPr id="6" name="CasellaDiTesto 5">
            <a:extLst>
              <a:ext uri="{FF2B5EF4-FFF2-40B4-BE49-F238E27FC236}">
                <a16:creationId xmlns:a16="http://schemas.microsoft.com/office/drawing/2014/main" id="{7D6F36D3-56E0-E351-A9E1-407CE5377152}"/>
              </a:ext>
            </a:extLst>
          </p:cNvPr>
          <p:cNvSpPr txBox="1"/>
          <p:nvPr/>
        </p:nvSpPr>
        <p:spPr>
          <a:xfrm>
            <a:off x="360432" y="2626648"/>
            <a:ext cx="206819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Excitation coil</a:t>
            </a:r>
          </a:p>
        </p:txBody>
      </p:sp>
      <p:sp>
        <p:nvSpPr>
          <p:cNvPr id="7" name="CasellaDiTesto 6">
            <a:extLst>
              <a:ext uri="{FF2B5EF4-FFF2-40B4-BE49-F238E27FC236}">
                <a16:creationId xmlns:a16="http://schemas.microsoft.com/office/drawing/2014/main" id="{35B65751-EF72-51E2-0B7A-206ED11DDDC4}"/>
              </a:ext>
            </a:extLst>
          </p:cNvPr>
          <p:cNvSpPr txBox="1"/>
          <p:nvPr/>
        </p:nvSpPr>
        <p:spPr>
          <a:xfrm>
            <a:off x="2860084" y="2546906"/>
            <a:ext cx="18469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Sensing coil</a:t>
            </a:r>
          </a:p>
        </p:txBody>
      </p:sp>
      <p:cxnSp>
        <p:nvCxnSpPr>
          <p:cNvPr id="8" name="Connettore 2 7">
            <a:extLst>
              <a:ext uri="{FF2B5EF4-FFF2-40B4-BE49-F238E27FC236}">
                <a16:creationId xmlns:a16="http://schemas.microsoft.com/office/drawing/2014/main" id="{9DEA5D5F-F1AC-E0BC-2193-0A0C617799AC}"/>
              </a:ext>
            </a:extLst>
          </p:cNvPr>
          <p:cNvCxnSpPr/>
          <p:nvPr/>
        </p:nvCxnSpPr>
        <p:spPr>
          <a:xfrm flipV="1">
            <a:off x="846591" y="2045169"/>
            <a:ext cx="0" cy="64604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4D10C92C-FE87-EE27-0EB0-D497CE1236BB}"/>
              </a:ext>
            </a:extLst>
          </p:cNvPr>
          <p:cNvSpPr txBox="1"/>
          <p:nvPr/>
        </p:nvSpPr>
        <p:spPr>
          <a:xfrm>
            <a:off x="3539006" y="2052897"/>
            <a:ext cx="52610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S</a:t>
            </a:r>
          </a:p>
        </p:txBody>
      </p:sp>
      <p:grpSp>
        <p:nvGrpSpPr>
          <p:cNvPr id="10" name="Elemento grafico 12">
            <a:extLst>
              <a:ext uri="{FF2B5EF4-FFF2-40B4-BE49-F238E27FC236}">
                <a16:creationId xmlns:a16="http://schemas.microsoft.com/office/drawing/2014/main" id="{D0399E66-C662-0C2C-73EF-18DF57D94C11}"/>
              </a:ext>
            </a:extLst>
          </p:cNvPr>
          <p:cNvGrpSpPr/>
          <p:nvPr/>
        </p:nvGrpSpPr>
        <p:grpSpPr>
          <a:xfrm>
            <a:off x="3383005" y="2396416"/>
            <a:ext cx="146476" cy="150490"/>
            <a:chOff x="5572123" y="3063497"/>
            <a:chExt cx="146476" cy="150490"/>
          </a:xfrm>
          <a:noFill/>
        </p:grpSpPr>
        <p:sp>
          <p:nvSpPr>
            <p:cNvPr id="11" name="Figura a mano libera: forma 10">
              <a:extLst>
                <a:ext uri="{FF2B5EF4-FFF2-40B4-BE49-F238E27FC236}">
                  <a16:creationId xmlns:a16="http://schemas.microsoft.com/office/drawing/2014/main" id="{A69913DC-54CA-1FA8-A114-0F8DDA307E52}"/>
                </a:ext>
              </a:extLst>
            </p:cNvPr>
            <p:cNvSpPr/>
            <p:nvPr/>
          </p:nvSpPr>
          <p:spPr>
            <a:xfrm rot="10800000" flipV="1">
              <a:off x="5572123" y="3138744"/>
              <a:ext cx="146476" cy="9525"/>
            </a:xfrm>
            <a:custGeom>
              <a:avLst/>
              <a:gdLst>
                <a:gd name="connsiteX0" fmla="*/ 146418 w 146476"/>
                <a:gd name="connsiteY0" fmla="*/ -80 h 9525"/>
                <a:gd name="connsiteX1" fmla="*/ -59 w 146476"/>
                <a:gd name="connsiteY1" fmla="*/ -80 h 9525"/>
              </a:gdLst>
              <a:ahLst/>
              <a:cxnLst>
                <a:cxn ang="0">
                  <a:pos x="connsiteX0" y="connsiteY0"/>
                </a:cxn>
                <a:cxn ang="0">
                  <a:pos x="connsiteX1" y="connsiteY1"/>
                </a:cxn>
              </a:cxnLst>
              <a:rect l="l" t="t" r="r" b="b"/>
              <a:pathLst>
                <a:path w="146476" h="9525">
                  <a:moveTo>
                    <a:pt x="146418" y="-80"/>
                  </a:moveTo>
                  <a:lnTo>
                    <a:pt x="-59" y="-80"/>
                  </a:lnTo>
                </a:path>
              </a:pathLst>
            </a:custGeom>
            <a:noFill/>
            <a:ln w="19050" cap="flat">
              <a:solidFill>
                <a:schemeClr val="tx1"/>
              </a:solidFill>
              <a:prstDash val="solid"/>
              <a:miter/>
            </a:ln>
          </p:spPr>
          <p:txBody>
            <a:bodyPr rtlCol="0" anchor="ctr"/>
            <a:lstStyle/>
            <a:p>
              <a:endParaRPr lang="en-US"/>
            </a:p>
          </p:txBody>
        </p:sp>
        <p:sp>
          <p:nvSpPr>
            <p:cNvPr id="12" name="Figura a mano libera: forma 11">
              <a:extLst>
                <a:ext uri="{FF2B5EF4-FFF2-40B4-BE49-F238E27FC236}">
                  <a16:creationId xmlns:a16="http://schemas.microsoft.com/office/drawing/2014/main" id="{2B605E60-367A-9530-50C2-B5FBBE477C53}"/>
                </a:ext>
              </a:extLst>
            </p:cNvPr>
            <p:cNvSpPr/>
            <p:nvPr/>
          </p:nvSpPr>
          <p:spPr>
            <a:xfrm rot="10800000" flipV="1">
              <a:off x="5645361" y="3063497"/>
              <a:ext cx="9525" cy="150490"/>
            </a:xfrm>
            <a:custGeom>
              <a:avLst/>
              <a:gdLst>
                <a:gd name="connsiteX0" fmla="*/ -59 w 9525"/>
                <a:gd name="connsiteY0" fmla="*/ 150411 h 150490"/>
                <a:gd name="connsiteX1" fmla="*/ -59 w 9525"/>
                <a:gd name="connsiteY1" fmla="*/ -80 h 150490"/>
              </a:gdLst>
              <a:ahLst/>
              <a:cxnLst>
                <a:cxn ang="0">
                  <a:pos x="connsiteX0" y="connsiteY0"/>
                </a:cxn>
                <a:cxn ang="0">
                  <a:pos x="connsiteX1" y="connsiteY1"/>
                </a:cxn>
              </a:cxnLst>
              <a:rect l="l" t="t" r="r" b="b"/>
              <a:pathLst>
                <a:path w="9525" h="150490">
                  <a:moveTo>
                    <a:pt x="-59" y="150411"/>
                  </a:moveTo>
                  <a:lnTo>
                    <a:pt x="-59" y="-80"/>
                  </a:lnTo>
                </a:path>
              </a:pathLst>
            </a:custGeom>
            <a:noFill/>
            <a:ln w="19050" cap="flat">
              <a:solidFill>
                <a:schemeClr val="tx1"/>
              </a:solidFill>
              <a:prstDash val="solid"/>
              <a:miter/>
            </a:ln>
          </p:spPr>
          <p:txBody>
            <a:bodyPr rtlCol="0" anchor="ctr"/>
            <a:lstStyle/>
            <a:p>
              <a:endParaRPr lang="en-US"/>
            </a:p>
          </p:txBody>
        </p:sp>
      </p:grpSp>
      <p:sp>
        <p:nvSpPr>
          <p:cNvPr id="13" name="Figura a mano libera: forma 12">
            <a:extLst>
              <a:ext uri="{FF2B5EF4-FFF2-40B4-BE49-F238E27FC236}">
                <a16:creationId xmlns:a16="http://schemas.microsoft.com/office/drawing/2014/main" id="{9F308E41-4041-36A7-E2F8-BEDA2A3380CA}"/>
              </a:ext>
            </a:extLst>
          </p:cNvPr>
          <p:cNvSpPr/>
          <p:nvPr/>
        </p:nvSpPr>
        <p:spPr>
          <a:xfrm>
            <a:off x="4125639" y="2466900"/>
            <a:ext cx="146477" cy="9525"/>
          </a:xfrm>
          <a:custGeom>
            <a:avLst/>
            <a:gdLst>
              <a:gd name="connsiteX0" fmla="*/ 0 w 146477"/>
              <a:gd name="connsiteY0" fmla="*/ 0 h 9525"/>
              <a:gd name="connsiteX1" fmla="*/ 146477 w 146477"/>
              <a:gd name="connsiteY1" fmla="*/ 0 h 9525"/>
            </a:gdLst>
            <a:ahLst/>
            <a:cxnLst>
              <a:cxn ang="0">
                <a:pos x="connsiteX0" y="connsiteY0"/>
              </a:cxn>
              <a:cxn ang="0">
                <a:pos x="connsiteX1" y="connsiteY1"/>
              </a:cxn>
            </a:cxnLst>
            <a:rect l="l" t="t" r="r" b="b"/>
            <a:pathLst>
              <a:path w="146477" h="9525">
                <a:moveTo>
                  <a:pt x="0" y="0"/>
                </a:moveTo>
                <a:lnTo>
                  <a:pt x="146477" y="0"/>
                </a:lnTo>
              </a:path>
            </a:pathLst>
          </a:custGeom>
          <a:noFill/>
          <a:ln w="19050" cap="flat">
            <a:solidFill>
              <a:schemeClr val="tx1"/>
            </a:solidFill>
            <a:prstDash val="solid"/>
            <a:miter/>
          </a:ln>
        </p:spPr>
        <p:txBody>
          <a:bodyPr rtlCol="0" anchor="ctr"/>
          <a:lstStyle/>
          <a:p>
            <a:endParaRPr lang="en-US"/>
          </a:p>
        </p:txBody>
      </p:sp>
      <p:sp>
        <p:nvSpPr>
          <p:cNvPr id="14" name="CasellaDiTesto 13">
            <a:extLst>
              <a:ext uri="{FF2B5EF4-FFF2-40B4-BE49-F238E27FC236}">
                <a16:creationId xmlns:a16="http://schemas.microsoft.com/office/drawing/2014/main" id="{EE82DB0E-E5FD-766F-0EB8-FEBC5C4A1809}"/>
              </a:ext>
            </a:extLst>
          </p:cNvPr>
          <p:cNvSpPr txBox="1"/>
          <p:nvPr/>
        </p:nvSpPr>
        <p:spPr>
          <a:xfrm>
            <a:off x="2393496" y="1489378"/>
            <a:ext cx="407484" cy="461665"/>
          </a:xfrm>
          <a:prstGeom prst="rect">
            <a:avLst/>
          </a:prstGeom>
          <a:noFill/>
        </p:spPr>
        <p:txBody>
          <a:bodyPr wrap="none" rtlCol="0">
            <a:spAutoFit/>
          </a:bodyPr>
          <a:lstStyle/>
          <a:p>
            <a:r>
              <a:rPr lang="en-US" sz="2400" dirty="0">
                <a:solidFill>
                  <a:srgbClr val="FFFF00"/>
                </a:solidFill>
                <a:latin typeface="Arial" panose="020B0604020202020204" pitchFamily="34" charset="0"/>
                <a:cs typeface="Arial" panose="020B0604020202020204" pitchFamily="34" charset="0"/>
              </a:rPr>
              <a:t>H</a:t>
            </a:r>
            <a:endParaRPr lang="en-US" sz="2400" baseline="-25000" dirty="0">
              <a:solidFill>
                <a:srgbClr val="FFFF00"/>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26E60E79-4A92-38D4-F083-AA14EA4698F8}"/>
              </a:ext>
            </a:extLst>
          </p:cNvPr>
          <p:cNvSpPr txBox="1"/>
          <p:nvPr/>
        </p:nvSpPr>
        <p:spPr>
          <a:xfrm>
            <a:off x="856402" y="2207136"/>
            <a:ext cx="441146"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M</a:t>
            </a:r>
          </a:p>
        </p:txBody>
      </p:sp>
      <p:sp>
        <p:nvSpPr>
          <p:cNvPr id="16" name="Titolo 1">
            <a:extLst>
              <a:ext uri="{FF2B5EF4-FFF2-40B4-BE49-F238E27FC236}">
                <a16:creationId xmlns:a16="http://schemas.microsoft.com/office/drawing/2014/main" id="{2034F57E-42DD-35F6-02AE-1D31C55EEC76}"/>
              </a:ext>
            </a:extLst>
          </p:cNvPr>
          <p:cNvSpPr>
            <a:spLocks noGrp="1"/>
          </p:cNvSpPr>
          <p:nvPr>
            <p:ph type="title"/>
          </p:nvPr>
        </p:nvSpPr>
        <p:spPr>
          <a:xfrm>
            <a:off x="838199" y="8982"/>
            <a:ext cx="10515600" cy="662397"/>
          </a:xfrm>
        </p:spPr>
        <p:txBody>
          <a:bodyPr/>
          <a:lstStyle/>
          <a:p>
            <a:r>
              <a:rPr lang="en-US" dirty="0"/>
              <a:t>Flux-Gates Magnetometer : Principle</a:t>
            </a:r>
          </a:p>
        </p:txBody>
      </p:sp>
      <p:pic>
        <p:nvPicPr>
          <p:cNvPr id="20" name="Elemento grafico 19">
            <a:extLst>
              <a:ext uri="{FF2B5EF4-FFF2-40B4-BE49-F238E27FC236}">
                <a16:creationId xmlns:a16="http://schemas.microsoft.com/office/drawing/2014/main" id="{50DC7DB2-4FCE-11E7-5309-DE4750265C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14937" y="770627"/>
            <a:ext cx="4775684" cy="3712041"/>
          </a:xfrm>
          <a:prstGeom prst="rect">
            <a:avLst/>
          </a:prstGeom>
        </p:spPr>
      </p:pic>
      <p:sp>
        <p:nvSpPr>
          <p:cNvPr id="21" name="CasellaDiTesto 20">
            <a:extLst>
              <a:ext uri="{FF2B5EF4-FFF2-40B4-BE49-F238E27FC236}">
                <a16:creationId xmlns:a16="http://schemas.microsoft.com/office/drawing/2014/main" id="{890F042D-3882-F265-E156-F218C54C7846}"/>
              </a:ext>
            </a:extLst>
          </p:cNvPr>
          <p:cNvSpPr txBox="1"/>
          <p:nvPr/>
        </p:nvSpPr>
        <p:spPr>
          <a:xfrm>
            <a:off x="360432" y="3195493"/>
            <a:ext cx="4629224"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external field </a:t>
            </a:r>
            <a:r>
              <a:rPr lang="en-US" sz="2000" i="1" dirty="0" err="1">
                <a:latin typeface="Arial" panose="020B0604020202020204" pitchFamily="34" charset="0"/>
                <a:cs typeface="Arial" panose="020B0604020202020204" pitchFamily="34" charset="0"/>
              </a:rPr>
              <a:t>H</a:t>
            </a:r>
            <a:r>
              <a:rPr lang="en-US" sz="2000" i="1" baseline="-25000" dirty="0" err="1">
                <a:latin typeface="Arial" panose="020B0604020202020204" pitchFamily="34" charset="0"/>
                <a:cs typeface="Arial" panose="020B0604020202020204" pitchFamily="34" charset="0"/>
              </a:rPr>
              <a:t>ext</a:t>
            </a:r>
            <a:r>
              <a:rPr lang="en-US" sz="2000" dirty="0">
                <a:latin typeface="Arial" panose="020B0604020202020204" pitchFamily="34" charset="0"/>
                <a:cs typeface="Arial" panose="020B0604020202020204" pitchFamily="34" charset="0"/>
              </a:rPr>
              <a:t>, shifts the excitation field </a:t>
            </a:r>
            <a:r>
              <a:rPr lang="en-US" sz="2000" i="1"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(in the example H is shifted up). As a result, magnetic induction B spends more time in the positive saturation value (B</a:t>
            </a:r>
            <a:r>
              <a:rPr lang="en-US" sz="2000" baseline="-25000" dirty="0">
                <a:latin typeface="Arial" panose="020B0604020202020204" pitchFamily="34" charset="0"/>
                <a:cs typeface="Arial" panose="020B0604020202020204" pitchFamily="34" charset="0"/>
              </a:rPr>
              <a:t>MAX</a:t>
            </a:r>
            <a:r>
              <a:rPr lang="en-US" sz="2000" dirty="0">
                <a:latin typeface="Arial" panose="020B0604020202020204" pitchFamily="34" charset="0"/>
                <a:cs typeface="Arial" panose="020B0604020202020204" pitchFamily="34" charset="0"/>
              </a:rPr>
              <a:t>) than in the negative one (.-B</a:t>
            </a:r>
            <a:r>
              <a:rPr lang="en-US" sz="2000" baseline="-25000" dirty="0">
                <a:latin typeface="Arial" panose="020B0604020202020204" pitchFamily="34" charset="0"/>
                <a:cs typeface="Arial" panose="020B0604020202020204" pitchFamily="34" charset="0"/>
              </a:rPr>
              <a:t>MAX</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This introduce an asymmetry that results in the presence of a second harmonic component. </a:t>
            </a:r>
          </a:p>
        </p:txBody>
      </p:sp>
      <p:sp>
        <p:nvSpPr>
          <p:cNvPr id="22" name="CasellaDiTesto 21">
            <a:extLst>
              <a:ext uri="{FF2B5EF4-FFF2-40B4-BE49-F238E27FC236}">
                <a16:creationId xmlns:a16="http://schemas.microsoft.com/office/drawing/2014/main" id="{816CD55A-EDFD-B0BA-04A3-89E995B474A5}"/>
              </a:ext>
            </a:extLst>
          </p:cNvPr>
          <p:cNvSpPr txBox="1"/>
          <p:nvPr/>
        </p:nvSpPr>
        <p:spPr>
          <a:xfrm>
            <a:off x="5153285" y="4575316"/>
            <a:ext cx="6525928"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relationship between the magnitude of the second harmonics and </a:t>
            </a:r>
            <a:r>
              <a:rPr lang="en-US" sz="2000" i="1" dirty="0" err="1">
                <a:latin typeface="Arial" panose="020B0604020202020204" pitchFamily="34" charset="0"/>
                <a:cs typeface="Arial" panose="020B0604020202020204" pitchFamily="34" charset="0"/>
              </a:rPr>
              <a:t>H</a:t>
            </a:r>
            <a:r>
              <a:rPr lang="en-US" sz="2000" i="1" baseline="-25000" dirty="0" err="1">
                <a:latin typeface="Arial" panose="020B0604020202020204" pitchFamily="34" charset="0"/>
                <a:cs typeface="Arial" panose="020B0604020202020204" pitchFamily="34" charset="0"/>
              </a:rPr>
              <a:t>ex</a:t>
            </a:r>
            <a:r>
              <a:rPr lang="en-US" sz="2000" baseline="-25000" dirty="0" err="1">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 is linear for small values of the field. The sign of </a:t>
            </a:r>
            <a:r>
              <a:rPr lang="en-US" sz="2000" i="1" dirty="0" err="1">
                <a:latin typeface="Arial" panose="020B0604020202020204" pitchFamily="34" charset="0"/>
                <a:cs typeface="Arial" panose="020B0604020202020204" pitchFamily="34" charset="0"/>
              </a:rPr>
              <a:t>H</a:t>
            </a:r>
            <a:r>
              <a:rPr lang="en-US" sz="2000" i="1" baseline="-25000" dirty="0" err="1">
                <a:latin typeface="Arial" panose="020B0604020202020204" pitchFamily="34" charset="0"/>
                <a:cs typeface="Arial" panose="020B0604020202020204" pitchFamily="34" charset="0"/>
              </a:rPr>
              <a:t>ext</a:t>
            </a:r>
            <a:r>
              <a:rPr lang="en-US" sz="2000" dirty="0">
                <a:latin typeface="Arial" panose="020B0604020202020204" pitchFamily="34" charset="0"/>
                <a:cs typeface="Arial" panose="020B0604020202020204" pitchFamily="34" charset="0"/>
              </a:rPr>
              <a:t> is represented by the phase of the second harmonics that can be detected by means of a synchronous demodulator. </a:t>
            </a:r>
          </a:p>
        </p:txBody>
      </p:sp>
    </p:spTree>
    <p:extLst>
      <p:ext uri="{BB962C8B-B14F-4D97-AF65-F5344CB8AC3E}">
        <p14:creationId xmlns:p14="http://schemas.microsoft.com/office/powerpoint/2010/main" val="300003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700B26-A07D-49D6-8AD6-AC5F08AE3004}"/>
              </a:ext>
            </a:extLst>
          </p:cNvPr>
          <p:cNvSpPr>
            <a:spLocks noGrp="1"/>
          </p:cNvSpPr>
          <p:nvPr>
            <p:ph type="title"/>
          </p:nvPr>
        </p:nvSpPr>
        <p:spPr>
          <a:xfrm>
            <a:off x="838200" y="207596"/>
            <a:ext cx="10515600" cy="662397"/>
          </a:xfrm>
        </p:spPr>
        <p:txBody>
          <a:bodyPr>
            <a:normAutofit/>
          </a:bodyPr>
          <a:lstStyle/>
          <a:p>
            <a:r>
              <a:rPr lang="en-US" sz="3200" dirty="0"/>
              <a:t>Anisotropic Magneto Resistance</a:t>
            </a:r>
          </a:p>
        </p:txBody>
      </p:sp>
      <p:sp>
        <p:nvSpPr>
          <p:cNvPr id="3" name="Segnaposto piè di pagina 2">
            <a:extLst>
              <a:ext uri="{FF2B5EF4-FFF2-40B4-BE49-F238E27FC236}">
                <a16:creationId xmlns:a16="http://schemas.microsoft.com/office/drawing/2014/main" id="{E8A7F2A9-7A57-4F37-9122-4F00145AD09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9CBFF97-F00A-4480-89DB-4EAA347C96B7}"/>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a:extLst>
              <a:ext uri="{FF2B5EF4-FFF2-40B4-BE49-F238E27FC236}">
                <a16:creationId xmlns:a16="http://schemas.microsoft.com/office/drawing/2014/main" id="{D11846F1-90E0-4B2A-9BAB-03F1224F76E9}"/>
              </a:ext>
            </a:extLst>
          </p:cNvPr>
          <p:cNvSpPr txBox="1"/>
          <p:nvPr/>
        </p:nvSpPr>
        <p:spPr>
          <a:xfrm>
            <a:off x="2503170" y="838616"/>
            <a:ext cx="814959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premise on magnetization: ferromagnetic materials</a:t>
            </a:r>
          </a:p>
        </p:txBody>
      </p:sp>
      <p:cxnSp>
        <p:nvCxnSpPr>
          <p:cNvPr id="9" name="Connettore 2 8">
            <a:extLst>
              <a:ext uri="{FF2B5EF4-FFF2-40B4-BE49-F238E27FC236}">
                <a16:creationId xmlns:a16="http://schemas.microsoft.com/office/drawing/2014/main" id="{63C9923A-3436-4019-A5C5-46160D430634}"/>
              </a:ext>
            </a:extLst>
          </p:cNvPr>
          <p:cNvCxnSpPr>
            <a:cxnSpLocks/>
          </p:cNvCxnSpPr>
          <p:nvPr/>
        </p:nvCxnSpPr>
        <p:spPr>
          <a:xfrm>
            <a:off x="1440180" y="3177540"/>
            <a:ext cx="0" cy="594360"/>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523145F6-966A-494C-8078-BBDDE9527A5B}"/>
              </a:ext>
            </a:extLst>
          </p:cNvPr>
          <p:cNvCxnSpPr>
            <a:cxnSpLocks/>
          </p:cNvCxnSpPr>
          <p:nvPr/>
        </p:nvCxnSpPr>
        <p:spPr>
          <a:xfrm flipV="1">
            <a:off x="2644140" y="3177540"/>
            <a:ext cx="0" cy="594360"/>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6249828A-5ED7-43E1-A106-BB9B37E60446}"/>
              </a:ext>
            </a:extLst>
          </p:cNvPr>
          <p:cNvSpPr txBox="1"/>
          <p:nvPr/>
        </p:nvSpPr>
        <p:spPr>
          <a:xfrm>
            <a:off x="988012" y="3669030"/>
            <a:ext cx="526106" cy="584775"/>
          </a:xfrm>
          <a:prstGeom prst="rect">
            <a:avLst/>
          </a:prstGeom>
          <a:noFill/>
        </p:spPr>
        <p:txBody>
          <a:bodyPr wrap="none" rtlCol="0">
            <a:spAutoFit/>
          </a:bodyPr>
          <a:lstStyle/>
          <a:p>
            <a:r>
              <a:rPr lang="en-US" sz="3200" i="1" dirty="0">
                <a:solidFill>
                  <a:srgbClr val="FF0000"/>
                </a:solidFill>
                <a:latin typeface="Arial" panose="020B0604020202020204" pitchFamily="34" charset="0"/>
                <a:cs typeface="Arial" panose="020B0604020202020204" pitchFamily="34" charset="0"/>
              </a:rPr>
              <a:t>I</a:t>
            </a:r>
            <a:r>
              <a:rPr lang="en-US" sz="3200" i="1" baseline="-25000" dirty="0">
                <a:solidFill>
                  <a:srgbClr val="FF0000"/>
                </a:solidFill>
                <a:latin typeface="Arial" panose="020B0604020202020204" pitchFamily="34" charset="0"/>
                <a:cs typeface="Arial" panose="020B0604020202020204" pitchFamily="34" charset="0"/>
              </a:rPr>
              <a:t>M</a:t>
            </a:r>
          </a:p>
        </p:txBody>
      </p:sp>
      <p:sp>
        <p:nvSpPr>
          <p:cNvPr id="12" name="CasellaDiTesto 11">
            <a:extLst>
              <a:ext uri="{FF2B5EF4-FFF2-40B4-BE49-F238E27FC236}">
                <a16:creationId xmlns:a16="http://schemas.microsoft.com/office/drawing/2014/main" id="{70EA283C-5597-487A-9516-DE9526F3A227}"/>
              </a:ext>
            </a:extLst>
          </p:cNvPr>
          <p:cNvSpPr txBox="1"/>
          <p:nvPr/>
        </p:nvSpPr>
        <p:spPr>
          <a:xfrm>
            <a:off x="2644140" y="3641215"/>
            <a:ext cx="526106" cy="584775"/>
          </a:xfrm>
          <a:prstGeom prst="rect">
            <a:avLst/>
          </a:prstGeom>
          <a:noFill/>
        </p:spPr>
        <p:txBody>
          <a:bodyPr wrap="none" rtlCol="0">
            <a:spAutoFit/>
          </a:bodyPr>
          <a:lstStyle/>
          <a:p>
            <a:r>
              <a:rPr lang="en-US" sz="3200" i="1" dirty="0">
                <a:solidFill>
                  <a:srgbClr val="FF0000"/>
                </a:solidFill>
                <a:latin typeface="Arial" panose="020B0604020202020204" pitchFamily="34" charset="0"/>
                <a:cs typeface="Arial" panose="020B0604020202020204" pitchFamily="34" charset="0"/>
              </a:rPr>
              <a:t>I</a:t>
            </a:r>
            <a:r>
              <a:rPr lang="en-US" sz="3200" i="1" baseline="-25000" dirty="0">
                <a:solidFill>
                  <a:srgbClr val="FF0000"/>
                </a:solidFill>
                <a:latin typeface="Arial" panose="020B0604020202020204" pitchFamily="34" charset="0"/>
                <a:cs typeface="Arial" panose="020B0604020202020204" pitchFamily="34" charset="0"/>
              </a:rPr>
              <a:t>M</a:t>
            </a:r>
          </a:p>
        </p:txBody>
      </p:sp>
      <p:sp>
        <p:nvSpPr>
          <p:cNvPr id="13" name="CasellaDiTesto 12">
            <a:extLst>
              <a:ext uri="{FF2B5EF4-FFF2-40B4-BE49-F238E27FC236}">
                <a16:creationId xmlns:a16="http://schemas.microsoft.com/office/drawing/2014/main" id="{E0B97727-C60F-4496-95DC-F139B04BF041}"/>
              </a:ext>
            </a:extLst>
          </p:cNvPr>
          <p:cNvSpPr txBox="1"/>
          <p:nvPr/>
        </p:nvSpPr>
        <p:spPr>
          <a:xfrm>
            <a:off x="340560" y="4358050"/>
            <a:ext cx="2311851" cy="400110"/>
          </a:xfrm>
          <a:prstGeom prst="rect">
            <a:avLst/>
          </a:prstGeom>
          <a:noFill/>
        </p:spPr>
        <p:txBody>
          <a:bodyPr wrap="none" rtlCol="0">
            <a:spAutoFit/>
          </a:bodyPr>
          <a:lstStyle/>
          <a:p>
            <a:r>
              <a:rPr lang="en-US" sz="2000" i="1"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=number of turns</a:t>
            </a:r>
          </a:p>
        </p:txBody>
      </p:sp>
      <p:pic>
        <p:nvPicPr>
          <p:cNvPr id="17" name="Elemento grafico 16">
            <a:extLst>
              <a:ext uri="{FF2B5EF4-FFF2-40B4-BE49-F238E27FC236}">
                <a16:creationId xmlns:a16="http://schemas.microsoft.com/office/drawing/2014/main" id="{EDDD5007-97AD-4E1E-ABDF-B1039B011D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012" y="2063624"/>
            <a:ext cx="2743059" cy="1473346"/>
          </a:xfrm>
          <a:prstGeom prst="rect">
            <a:avLst/>
          </a:prstGeom>
        </p:spPr>
      </p:pic>
      <p:sp>
        <p:nvSpPr>
          <p:cNvPr id="19" name="CasellaDiTesto 18">
            <a:extLst>
              <a:ext uri="{FF2B5EF4-FFF2-40B4-BE49-F238E27FC236}">
                <a16:creationId xmlns:a16="http://schemas.microsoft.com/office/drawing/2014/main" id="{34152867-2F97-4AF2-9CDA-3FB024197ABA}"/>
              </a:ext>
            </a:extLst>
          </p:cNvPr>
          <p:cNvSpPr txBox="1"/>
          <p:nvPr/>
        </p:nvSpPr>
        <p:spPr>
          <a:xfrm>
            <a:off x="3282682" y="2592765"/>
            <a:ext cx="982961" cy="584775"/>
          </a:xfrm>
          <a:prstGeom prst="rect">
            <a:avLst/>
          </a:prstGeom>
          <a:noFill/>
        </p:spPr>
        <p:txBody>
          <a:bodyPr wrap="none" rtlCol="0">
            <a:spAutoFit/>
          </a:bodyPr>
          <a:lstStyle/>
          <a:p>
            <a:r>
              <a:rPr lang="en-US" sz="3200" i="1" dirty="0">
                <a:solidFill>
                  <a:srgbClr val="0070C0"/>
                </a:solidFill>
                <a:latin typeface="Arial" panose="020B0604020202020204" pitchFamily="34" charset="0"/>
                <a:cs typeface="Arial" panose="020B0604020202020204" pitchFamily="34" charset="0"/>
              </a:rPr>
              <a:t>H, B</a:t>
            </a:r>
            <a:endParaRPr lang="en-US" sz="3200" i="1" baseline="-25000" dirty="0">
              <a:solidFill>
                <a:srgbClr val="0070C0"/>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81A97B6C-6B8B-455D-887A-83A8E2621E19}"/>
              </a:ext>
            </a:extLst>
          </p:cNvPr>
          <p:cNvSpPr txBox="1"/>
          <p:nvPr/>
        </p:nvSpPr>
        <p:spPr>
          <a:xfrm>
            <a:off x="314989" y="4839955"/>
            <a:ext cx="5011153"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 Excitation, proportional to </a:t>
            </a:r>
            <a:r>
              <a:rPr lang="en-US" sz="2000" i="1" dirty="0">
                <a:latin typeface="Arial" panose="020B0604020202020204" pitchFamily="34" charset="0"/>
                <a:cs typeface="Arial" panose="020B0604020202020204" pitchFamily="34" charset="0"/>
              </a:rPr>
              <a:t>NI</a:t>
            </a:r>
            <a:r>
              <a:rPr lang="en-US" sz="2000" i="1" baseline="-25000" dirty="0">
                <a:latin typeface="Arial" panose="020B0604020202020204" pitchFamily="34" charset="0"/>
                <a:cs typeface="Arial" panose="020B0604020202020204" pitchFamily="34" charset="0"/>
              </a:rPr>
              <a:t>M</a:t>
            </a:r>
          </a:p>
        </p:txBody>
      </p:sp>
      <p:sp>
        <p:nvSpPr>
          <p:cNvPr id="21" name="CasellaDiTesto 20">
            <a:extLst>
              <a:ext uri="{FF2B5EF4-FFF2-40B4-BE49-F238E27FC236}">
                <a16:creationId xmlns:a16="http://schemas.microsoft.com/office/drawing/2014/main" id="{E038A961-4AED-425E-8557-CBA70390A83D}"/>
              </a:ext>
            </a:extLst>
          </p:cNvPr>
          <p:cNvSpPr txBox="1"/>
          <p:nvPr/>
        </p:nvSpPr>
        <p:spPr>
          <a:xfrm>
            <a:off x="314988" y="5292985"/>
            <a:ext cx="4968570"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B</a:t>
            </a:r>
            <a:r>
              <a:rPr lang="en-US" sz="2000" dirty="0">
                <a:latin typeface="Arial" panose="020B0604020202020204" pitchFamily="34" charset="0"/>
                <a:cs typeface="Arial" panose="020B0604020202020204" pitchFamily="34" charset="0"/>
              </a:rPr>
              <a:t>:  Response to the excitation </a:t>
            </a:r>
            <a:r>
              <a:rPr lang="en-US" sz="2000" i="1" dirty="0">
                <a:latin typeface="Arial" panose="020B0604020202020204" pitchFamily="34" charset="0"/>
                <a:cs typeface="Arial" panose="020B0604020202020204" pitchFamily="34" charset="0"/>
              </a:rPr>
              <a:t>B</a:t>
            </a:r>
            <a:r>
              <a:rPr lang="en-US" sz="2000" dirty="0">
                <a:latin typeface="Arial" panose="020B0604020202020204" pitchFamily="34" charset="0"/>
                <a:cs typeface="Arial" panose="020B0604020202020204" pitchFamily="34" charset="0"/>
              </a:rPr>
              <a:t>=</a:t>
            </a:r>
            <a:r>
              <a:rPr lang="en-US" sz="2000" dirty="0">
                <a:latin typeface="Symbol" panose="05050102010706020507" pitchFamily="18" charset="2"/>
                <a:cs typeface="Arial" panose="020B0604020202020204" pitchFamily="34" charset="0"/>
              </a:rPr>
              <a:t>m</a:t>
            </a:r>
            <a:r>
              <a:rPr lang="en-US" sz="2000" baseline="-25000" dirty="0">
                <a:latin typeface="Arial" panose="020B0604020202020204" pitchFamily="34" charset="0"/>
                <a:cs typeface="Arial" panose="020B0604020202020204" pitchFamily="34" charset="0"/>
              </a:rPr>
              <a:t>0</a:t>
            </a:r>
            <a:r>
              <a:rPr lang="en-US" sz="2000" i="1" dirty="0">
                <a:latin typeface="Arial" panose="020B0604020202020204" pitchFamily="34" charset="0"/>
                <a:cs typeface="Arial" panose="020B0604020202020204" pitchFamily="34" charset="0"/>
              </a:rPr>
              <a:t>(H</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M)</a:t>
            </a:r>
            <a:endParaRPr lang="en-US" sz="2000" i="1" baseline="-25000"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C67987A7-B34A-4789-985E-71F92F5E678C}"/>
              </a:ext>
            </a:extLst>
          </p:cNvPr>
          <p:cNvSpPr txBox="1"/>
          <p:nvPr/>
        </p:nvSpPr>
        <p:spPr>
          <a:xfrm>
            <a:off x="314988" y="5719958"/>
            <a:ext cx="5781012" cy="400110"/>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M</a:t>
            </a:r>
            <a:r>
              <a:rPr lang="en-US" sz="2000" dirty="0">
                <a:latin typeface="Arial" panose="020B0604020202020204" pitchFamily="34" charset="0"/>
                <a:cs typeface="Arial" panose="020B0604020202020204" pitchFamily="34" charset="0"/>
              </a:rPr>
              <a:t>:  Due to the material. </a:t>
            </a:r>
            <a:endParaRPr lang="en-US" sz="2000" i="1" baseline="-25000" dirty="0">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61BF76D8-8AB5-4D7F-851F-55CBB42971DD}"/>
              </a:ext>
            </a:extLst>
          </p:cNvPr>
          <p:cNvSpPr txBox="1"/>
          <p:nvPr/>
        </p:nvSpPr>
        <p:spPr>
          <a:xfrm>
            <a:off x="5755420" y="1423678"/>
            <a:ext cx="466825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ferromagnetic materials M&gt;&gt;H</a:t>
            </a:r>
          </a:p>
        </p:txBody>
      </p:sp>
      <p:pic>
        <p:nvPicPr>
          <p:cNvPr id="25" name="Elemento grafico 24">
            <a:extLst>
              <a:ext uri="{FF2B5EF4-FFF2-40B4-BE49-F238E27FC236}">
                <a16:creationId xmlns:a16="http://schemas.microsoft.com/office/drawing/2014/main" id="{05A0F546-66AC-4E69-9A94-2FFD17CE42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4916" y="2284018"/>
            <a:ext cx="2855494" cy="2021096"/>
          </a:xfrm>
          <a:prstGeom prst="rect">
            <a:avLst/>
          </a:prstGeom>
        </p:spPr>
      </p:pic>
      <p:sp>
        <p:nvSpPr>
          <p:cNvPr id="26" name="CasellaDiTesto 25">
            <a:extLst>
              <a:ext uri="{FF2B5EF4-FFF2-40B4-BE49-F238E27FC236}">
                <a16:creationId xmlns:a16="http://schemas.microsoft.com/office/drawing/2014/main" id="{EAED7C4C-9079-4EC7-BC17-F37A9538C350}"/>
              </a:ext>
            </a:extLst>
          </p:cNvPr>
          <p:cNvSpPr txBox="1"/>
          <p:nvPr/>
        </p:nvSpPr>
        <p:spPr>
          <a:xfrm>
            <a:off x="8538010" y="3094621"/>
            <a:ext cx="221381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Hard ferromagnetic</a:t>
            </a:r>
          </a:p>
        </p:txBody>
      </p:sp>
      <p:pic>
        <p:nvPicPr>
          <p:cNvPr id="28" name="Elemento grafico 27">
            <a:extLst>
              <a:ext uri="{FF2B5EF4-FFF2-40B4-BE49-F238E27FC236}">
                <a16:creationId xmlns:a16="http://schemas.microsoft.com/office/drawing/2014/main" id="{1024C482-BB60-4911-8744-4AF5D195F1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5420" y="4396507"/>
            <a:ext cx="2383632" cy="1687116"/>
          </a:xfrm>
          <a:prstGeom prst="rect">
            <a:avLst/>
          </a:prstGeom>
        </p:spPr>
      </p:pic>
      <p:sp>
        <p:nvSpPr>
          <p:cNvPr id="29" name="CasellaDiTesto 28">
            <a:extLst>
              <a:ext uri="{FF2B5EF4-FFF2-40B4-BE49-F238E27FC236}">
                <a16:creationId xmlns:a16="http://schemas.microsoft.com/office/drawing/2014/main" id="{B0379D0E-A23B-48F7-B60A-F7398B6F8D76}"/>
              </a:ext>
            </a:extLst>
          </p:cNvPr>
          <p:cNvSpPr txBox="1"/>
          <p:nvPr/>
        </p:nvSpPr>
        <p:spPr>
          <a:xfrm>
            <a:off x="8610914" y="4719684"/>
            <a:ext cx="221381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Soft ferromagnetic</a:t>
            </a:r>
          </a:p>
          <a:p>
            <a:r>
              <a:rPr lang="en-US" sz="2400" dirty="0">
                <a:latin typeface="Arial" panose="020B0604020202020204" pitchFamily="34" charset="0"/>
                <a:cs typeface="Arial" panose="020B0604020202020204" pitchFamily="34" charset="0"/>
              </a:rPr>
              <a:t>(idealized)</a:t>
            </a:r>
          </a:p>
        </p:txBody>
      </p:sp>
      <p:sp>
        <p:nvSpPr>
          <p:cNvPr id="30" name="CasellaDiTesto 29">
            <a:extLst>
              <a:ext uri="{FF2B5EF4-FFF2-40B4-BE49-F238E27FC236}">
                <a16:creationId xmlns:a16="http://schemas.microsoft.com/office/drawing/2014/main" id="{5DFA9795-7651-4D4B-B90C-759B2268E3AF}"/>
              </a:ext>
            </a:extLst>
          </p:cNvPr>
          <p:cNvSpPr txBox="1"/>
          <p:nvPr/>
        </p:nvSpPr>
        <p:spPr>
          <a:xfrm>
            <a:off x="8085401" y="1893630"/>
            <a:ext cx="318516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 and M has different scales in these figures</a:t>
            </a:r>
          </a:p>
        </p:txBody>
      </p:sp>
    </p:spTree>
    <p:extLst>
      <p:ext uri="{BB962C8B-B14F-4D97-AF65-F5344CB8AC3E}">
        <p14:creationId xmlns:p14="http://schemas.microsoft.com/office/powerpoint/2010/main" val="2118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E05220-E8C1-4038-8F78-9CB222327753}"/>
              </a:ext>
            </a:extLst>
          </p:cNvPr>
          <p:cNvSpPr>
            <a:spLocks noGrp="1"/>
          </p:cNvSpPr>
          <p:nvPr>
            <p:ph type="title"/>
          </p:nvPr>
        </p:nvSpPr>
        <p:spPr>
          <a:xfrm>
            <a:off x="666750" y="136525"/>
            <a:ext cx="10515600" cy="662397"/>
          </a:xfrm>
        </p:spPr>
        <p:txBody>
          <a:bodyPr/>
          <a:lstStyle/>
          <a:p>
            <a:r>
              <a:rPr lang="en-US" dirty="0"/>
              <a:t>Anisotropic ferromagnetic materials</a:t>
            </a:r>
          </a:p>
        </p:txBody>
      </p:sp>
      <p:sp>
        <p:nvSpPr>
          <p:cNvPr id="3" name="Segnaposto piè di pagina 2">
            <a:extLst>
              <a:ext uri="{FF2B5EF4-FFF2-40B4-BE49-F238E27FC236}">
                <a16:creationId xmlns:a16="http://schemas.microsoft.com/office/drawing/2014/main" id="{AB17310F-3AA7-4FFC-B015-37E7C3855E0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9FA565B-D4A6-423D-9772-4F88C3E2A7A0}"/>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Rettangolo 4">
            <a:extLst>
              <a:ext uri="{FF2B5EF4-FFF2-40B4-BE49-F238E27FC236}">
                <a16:creationId xmlns:a16="http://schemas.microsoft.com/office/drawing/2014/main" id="{0A3EC19C-B808-4C6D-9325-AA239E66D709}"/>
              </a:ext>
            </a:extLst>
          </p:cNvPr>
          <p:cNvSpPr/>
          <p:nvPr/>
        </p:nvSpPr>
        <p:spPr>
          <a:xfrm>
            <a:off x="1268730" y="1885950"/>
            <a:ext cx="2994660" cy="7886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2 5">
            <a:extLst>
              <a:ext uri="{FF2B5EF4-FFF2-40B4-BE49-F238E27FC236}">
                <a16:creationId xmlns:a16="http://schemas.microsoft.com/office/drawing/2014/main" id="{CFE88861-4EF3-44D9-8973-2D966C2C8B5A}"/>
              </a:ext>
            </a:extLst>
          </p:cNvPr>
          <p:cNvCxnSpPr>
            <a:cxnSpLocks/>
          </p:cNvCxnSpPr>
          <p:nvPr/>
        </p:nvCxnSpPr>
        <p:spPr>
          <a:xfrm flipV="1">
            <a:off x="4678680" y="1285875"/>
            <a:ext cx="0" cy="994410"/>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7315C188-6BD7-4260-8426-22A3A98E3EA1}"/>
              </a:ext>
            </a:extLst>
          </p:cNvPr>
          <p:cNvCxnSpPr>
            <a:cxnSpLocks/>
          </p:cNvCxnSpPr>
          <p:nvPr/>
        </p:nvCxnSpPr>
        <p:spPr>
          <a:xfrm rot="5400000" flipV="1">
            <a:off x="5175885" y="1783080"/>
            <a:ext cx="0" cy="994410"/>
          </a:xfrm>
          <a:prstGeom prst="straightConnector1">
            <a:avLst/>
          </a:prstGeom>
          <a:ln w="412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16A02E7C-DB58-4613-B69F-0630E30369CC}"/>
              </a:ext>
            </a:extLst>
          </p:cNvPr>
          <p:cNvSpPr txBox="1"/>
          <p:nvPr/>
        </p:nvSpPr>
        <p:spPr>
          <a:xfrm>
            <a:off x="4678680" y="2443787"/>
            <a:ext cx="15023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Easy axis</a:t>
            </a:r>
          </a:p>
        </p:txBody>
      </p:sp>
      <p:sp>
        <p:nvSpPr>
          <p:cNvPr id="12" name="CasellaDiTesto 11">
            <a:extLst>
              <a:ext uri="{FF2B5EF4-FFF2-40B4-BE49-F238E27FC236}">
                <a16:creationId xmlns:a16="http://schemas.microsoft.com/office/drawing/2014/main" id="{7F09F9C4-3CA6-4339-9AAD-A987BC12E9D9}"/>
              </a:ext>
            </a:extLst>
          </p:cNvPr>
          <p:cNvSpPr txBox="1"/>
          <p:nvPr/>
        </p:nvSpPr>
        <p:spPr>
          <a:xfrm>
            <a:off x="4929938" y="1111603"/>
            <a:ext cx="148630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Hard axis</a:t>
            </a:r>
          </a:p>
        </p:txBody>
      </p:sp>
      <p:pic>
        <p:nvPicPr>
          <p:cNvPr id="13" name="Elemento grafico 12">
            <a:extLst>
              <a:ext uri="{FF2B5EF4-FFF2-40B4-BE49-F238E27FC236}">
                <a16:creationId xmlns:a16="http://schemas.microsoft.com/office/drawing/2014/main" id="{C6DE5AC3-66A5-42AE-A990-E67F2A8180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83231" y="3761648"/>
            <a:ext cx="2855494" cy="2021096"/>
          </a:xfrm>
          <a:prstGeom prst="rect">
            <a:avLst/>
          </a:prstGeom>
        </p:spPr>
      </p:pic>
      <p:pic>
        <p:nvPicPr>
          <p:cNvPr id="14" name="Elemento grafico 13">
            <a:extLst>
              <a:ext uri="{FF2B5EF4-FFF2-40B4-BE49-F238E27FC236}">
                <a16:creationId xmlns:a16="http://schemas.microsoft.com/office/drawing/2014/main" id="{EF72BBE7-C4EB-4DB2-9AD8-C24444A85D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1712" y="1046962"/>
            <a:ext cx="2383632" cy="1687116"/>
          </a:xfrm>
          <a:prstGeom prst="rect">
            <a:avLst/>
          </a:prstGeom>
        </p:spPr>
      </p:pic>
      <p:sp>
        <p:nvSpPr>
          <p:cNvPr id="15" name="Freccia a destra 14">
            <a:extLst>
              <a:ext uri="{FF2B5EF4-FFF2-40B4-BE49-F238E27FC236}">
                <a16:creationId xmlns:a16="http://schemas.microsoft.com/office/drawing/2014/main" id="{E17C1EA0-CF71-4060-A6DE-16907BEB9F3B}"/>
              </a:ext>
            </a:extLst>
          </p:cNvPr>
          <p:cNvSpPr/>
          <p:nvPr/>
        </p:nvSpPr>
        <p:spPr>
          <a:xfrm>
            <a:off x="6667499" y="1190265"/>
            <a:ext cx="617220" cy="28739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a destra 15">
            <a:extLst>
              <a:ext uri="{FF2B5EF4-FFF2-40B4-BE49-F238E27FC236}">
                <a16:creationId xmlns:a16="http://schemas.microsoft.com/office/drawing/2014/main" id="{576E7C2C-E14B-484F-A050-D60C356C756A}"/>
              </a:ext>
            </a:extLst>
          </p:cNvPr>
          <p:cNvSpPr/>
          <p:nvPr/>
        </p:nvSpPr>
        <p:spPr>
          <a:xfrm rot="6801590">
            <a:off x="4473927" y="3223617"/>
            <a:ext cx="617220" cy="28739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97F5828F-17BE-4371-A65F-CA5CA01B42CC}"/>
              </a:ext>
            </a:extLst>
          </p:cNvPr>
          <p:cNvSpPr txBox="1"/>
          <p:nvPr/>
        </p:nvSpPr>
        <p:spPr>
          <a:xfrm>
            <a:off x="6259121" y="4157948"/>
            <a:ext cx="558045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Materials that present this characteristic are, for example Iron-Nickel (</a:t>
            </a:r>
            <a:r>
              <a:rPr lang="en-US" sz="2400" dirty="0" err="1">
                <a:latin typeface="Arial" panose="020B0604020202020204" pitchFamily="34" charset="0"/>
                <a:cs typeface="Arial" panose="020B0604020202020204" pitchFamily="34" charset="0"/>
              </a:rPr>
              <a:t>Ni</a:t>
            </a:r>
            <a:r>
              <a:rPr lang="en-US" sz="2400" baseline="-25000" dirty="0" err="1">
                <a:latin typeface="Arial" panose="020B0604020202020204" pitchFamily="34" charset="0"/>
                <a:cs typeface="Arial" panose="020B0604020202020204" pitchFamily="34" charset="0"/>
              </a:rPr>
              <a:t>x</a:t>
            </a:r>
            <a:r>
              <a:rPr lang="en-US" sz="2400" dirty="0" err="1">
                <a:latin typeface="Arial" panose="020B0604020202020204" pitchFamily="34" charset="0"/>
                <a:cs typeface="Arial" panose="020B0604020202020204" pitchFamily="34" charset="0"/>
              </a:rPr>
              <a:t>Fe</a:t>
            </a:r>
            <a:r>
              <a:rPr lang="en-US" sz="2400" baseline="-25000" dirty="0" err="1">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alloys, properly deposited grown under a magnetic field </a:t>
            </a:r>
          </a:p>
        </p:txBody>
      </p:sp>
      <p:sp>
        <p:nvSpPr>
          <p:cNvPr id="18" name="CasellaDiTesto 17">
            <a:extLst>
              <a:ext uri="{FF2B5EF4-FFF2-40B4-BE49-F238E27FC236}">
                <a16:creationId xmlns:a16="http://schemas.microsoft.com/office/drawing/2014/main" id="{0DF6A412-B6EE-4945-83B3-FFDC5A4A9904}"/>
              </a:ext>
            </a:extLst>
          </p:cNvPr>
          <p:cNvSpPr txBox="1"/>
          <p:nvPr/>
        </p:nvSpPr>
        <p:spPr>
          <a:xfrm>
            <a:off x="1041402" y="1285875"/>
            <a:ext cx="338586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Magnetic material (film)</a:t>
            </a:r>
          </a:p>
        </p:txBody>
      </p:sp>
    </p:spTree>
    <p:extLst>
      <p:ext uri="{BB962C8B-B14F-4D97-AF65-F5344CB8AC3E}">
        <p14:creationId xmlns:p14="http://schemas.microsoft.com/office/powerpoint/2010/main" val="135279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27CEC9-1541-47EA-B812-A8969411AC68}"/>
              </a:ext>
            </a:extLst>
          </p:cNvPr>
          <p:cNvSpPr>
            <a:spLocks noGrp="1"/>
          </p:cNvSpPr>
          <p:nvPr>
            <p:ph type="title"/>
          </p:nvPr>
        </p:nvSpPr>
        <p:spPr/>
        <p:txBody>
          <a:bodyPr/>
          <a:lstStyle/>
          <a:p>
            <a:r>
              <a:rPr lang="en-US" dirty="0"/>
              <a:t>Anisotropic Magneto Resistance (AMR)</a:t>
            </a:r>
          </a:p>
        </p:txBody>
      </p:sp>
      <p:sp>
        <p:nvSpPr>
          <p:cNvPr id="3" name="Segnaposto piè di pagina 2">
            <a:extLst>
              <a:ext uri="{FF2B5EF4-FFF2-40B4-BE49-F238E27FC236}">
                <a16:creationId xmlns:a16="http://schemas.microsoft.com/office/drawing/2014/main" id="{2D01BF2F-409C-4A3D-BC65-250D0F596E3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16397D4F-7DA9-4CF6-BE22-21125294AD16}"/>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8" name="Elemento grafico 7">
            <a:extLst>
              <a:ext uri="{FF2B5EF4-FFF2-40B4-BE49-F238E27FC236}">
                <a16:creationId xmlns:a16="http://schemas.microsoft.com/office/drawing/2014/main" id="{F090770C-5B77-4B09-9477-2DD6E7B92D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608" y="1412238"/>
            <a:ext cx="3912100" cy="1341694"/>
          </a:xfrm>
          <a:prstGeom prst="rect">
            <a:avLst/>
          </a:prstGeom>
        </p:spPr>
      </p:pic>
      <p:sp>
        <p:nvSpPr>
          <p:cNvPr id="9" name="CasellaDiTesto 8">
            <a:extLst>
              <a:ext uri="{FF2B5EF4-FFF2-40B4-BE49-F238E27FC236}">
                <a16:creationId xmlns:a16="http://schemas.microsoft.com/office/drawing/2014/main" id="{286A52F9-7748-4385-8245-FCE25FD34529}"/>
              </a:ext>
            </a:extLst>
          </p:cNvPr>
          <p:cNvSpPr txBox="1"/>
          <p:nvPr/>
        </p:nvSpPr>
        <p:spPr>
          <a:xfrm>
            <a:off x="549682" y="4245480"/>
            <a:ext cx="4908716"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Material: </a:t>
            </a:r>
          </a:p>
          <a:p>
            <a:r>
              <a:rPr lang="en-US" sz="2400" dirty="0">
                <a:latin typeface="Arial" panose="020B0604020202020204" pitchFamily="34" charset="0"/>
                <a:cs typeface="Arial" panose="020B0604020202020204" pitchFamily="34" charset="0"/>
              </a:rPr>
              <a:t>Ferromagnetic conductors such as</a:t>
            </a:r>
          </a:p>
          <a:p>
            <a:r>
              <a:rPr lang="en-US" sz="2400" dirty="0">
                <a:latin typeface="Arial" panose="020B0604020202020204" pitchFamily="34" charset="0"/>
                <a:cs typeface="Arial" panose="020B0604020202020204" pitchFamily="34" charset="0"/>
              </a:rPr>
              <a:t>Fe / Ni alloys (Permalloy)</a:t>
            </a:r>
          </a:p>
          <a:p>
            <a:r>
              <a:rPr lang="en-US" sz="2400" dirty="0">
                <a:latin typeface="Arial" panose="020B0604020202020204" pitchFamily="34" charset="0"/>
                <a:cs typeface="Arial" panose="020B0604020202020204" pitchFamily="34" charset="0"/>
              </a:rPr>
              <a:t>Discovered:  1856 (Lord Kelvin)</a:t>
            </a:r>
          </a:p>
        </p:txBody>
      </p:sp>
      <p:sp>
        <p:nvSpPr>
          <p:cNvPr id="10" name="CasellaDiTesto 9">
            <a:extLst>
              <a:ext uri="{FF2B5EF4-FFF2-40B4-BE49-F238E27FC236}">
                <a16:creationId xmlns:a16="http://schemas.microsoft.com/office/drawing/2014/main" id="{F95897BB-F058-4049-914D-AF7ACDF86D51}"/>
              </a:ext>
            </a:extLst>
          </p:cNvPr>
          <p:cNvSpPr txBox="1"/>
          <p:nvPr/>
        </p:nvSpPr>
        <p:spPr>
          <a:xfrm>
            <a:off x="2303877" y="3338768"/>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a:t>
            </a:r>
          </a:p>
        </p:txBody>
      </p:sp>
      <p:sp>
        <p:nvSpPr>
          <p:cNvPr id="11" name="Figura a mano libera: forma 10">
            <a:extLst>
              <a:ext uri="{FF2B5EF4-FFF2-40B4-BE49-F238E27FC236}">
                <a16:creationId xmlns:a16="http://schemas.microsoft.com/office/drawing/2014/main" id="{C21A2423-DD8B-46D3-A71C-C4ADF2E4134C}"/>
              </a:ext>
            </a:extLst>
          </p:cNvPr>
          <p:cNvSpPr/>
          <p:nvPr/>
        </p:nvSpPr>
        <p:spPr>
          <a:xfrm>
            <a:off x="3318553" y="2332234"/>
            <a:ext cx="1550255" cy="927224"/>
          </a:xfrm>
          <a:custGeom>
            <a:avLst/>
            <a:gdLst>
              <a:gd name="connsiteX0" fmla="*/ 1407559 w 1550255"/>
              <a:gd name="connsiteY0" fmla="*/ 0 h 927224"/>
              <a:gd name="connsiteX1" fmla="*/ 1541123 w 1550255"/>
              <a:gd name="connsiteY1" fmla="*/ 369869 h 927224"/>
              <a:gd name="connsiteX2" fmla="*/ 1181528 w 1550255"/>
              <a:gd name="connsiteY2" fmla="*/ 852755 h 927224"/>
              <a:gd name="connsiteX3" fmla="*/ 544530 w 1550255"/>
              <a:gd name="connsiteY3" fmla="*/ 924674 h 927224"/>
              <a:gd name="connsiteX4" fmla="*/ 0 w 1550255"/>
              <a:gd name="connsiteY4" fmla="*/ 904126 h 92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255" h="927224">
                <a:moveTo>
                  <a:pt x="1407559" y="0"/>
                </a:moveTo>
                <a:cubicBezTo>
                  <a:pt x="1493177" y="113871"/>
                  <a:pt x="1578795" y="227743"/>
                  <a:pt x="1541123" y="369869"/>
                </a:cubicBezTo>
                <a:cubicBezTo>
                  <a:pt x="1503451" y="511995"/>
                  <a:pt x="1347627" y="760288"/>
                  <a:pt x="1181528" y="852755"/>
                </a:cubicBezTo>
                <a:cubicBezTo>
                  <a:pt x="1015429" y="945223"/>
                  <a:pt x="741451" y="916112"/>
                  <a:pt x="544530" y="924674"/>
                </a:cubicBezTo>
                <a:cubicBezTo>
                  <a:pt x="347609" y="933236"/>
                  <a:pt x="173804" y="918681"/>
                  <a:pt x="0" y="904126"/>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749446F4-3786-4EE3-9E17-3C28999F34DE}"/>
              </a:ext>
            </a:extLst>
          </p:cNvPr>
          <p:cNvSpPr/>
          <p:nvPr/>
        </p:nvSpPr>
        <p:spPr>
          <a:xfrm>
            <a:off x="707426" y="2203273"/>
            <a:ext cx="1776475" cy="1174848"/>
          </a:xfrm>
          <a:custGeom>
            <a:avLst/>
            <a:gdLst>
              <a:gd name="connsiteX0" fmla="*/ 646318 w 1776475"/>
              <a:gd name="connsiteY0" fmla="*/ 25893 h 1174848"/>
              <a:gd name="connsiteX1" fmla="*/ 153158 w 1776475"/>
              <a:gd name="connsiteY1" fmla="*/ 36167 h 1174848"/>
              <a:gd name="connsiteX2" fmla="*/ 29868 w 1776475"/>
              <a:gd name="connsiteY2" fmla="*/ 375214 h 1174848"/>
              <a:gd name="connsiteX3" fmla="*/ 646318 w 1776475"/>
              <a:gd name="connsiteY3" fmla="*/ 1073857 h 1174848"/>
              <a:gd name="connsiteX4" fmla="*/ 1273041 w 1776475"/>
              <a:gd name="connsiteY4" fmla="*/ 1166324 h 1174848"/>
              <a:gd name="connsiteX5" fmla="*/ 1776475 w 1776475"/>
              <a:gd name="connsiteY5" fmla="*/ 1032760 h 117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475" h="1174848">
                <a:moveTo>
                  <a:pt x="646318" y="25893"/>
                </a:moveTo>
                <a:cubicBezTo>
                  <a:pt x="451109" y="1920"/>
                  <a:pt x="255900" y="-22053"/>
                  <a:pt x="153158" y="36167"/>
                </a:cubicBezTo>
                <a:cubicBezTo>
                  <a:pt x="50416" y="94387"/>
                  <a:pt x="-52325" y="202266"/>
                  <a:pt x="29868" y="375214"/>
                </a:cubicBezTo>
                <a:cubicBezTo>
                  <a:pt x="112061" y="548162"/>
                  <a:pt x="439123" y="942005"/>
                  <a:pt x="646318" y="1073857"/>
                </a:cubicBezTo>
                <a:cubicBezTo>
                  <a:pt x="853513" y="1205709"/>
                  <a:pt x="1084682" y="1173173"/>
                  <a:pt x="1273041" y="1166324"/>
                </a:cubicBezTo>
                <a:cubicBezTo>
                  <a:pt x="1461400" y="1159475"/>
                  <a:pt x="1618937" y="1096117"/>
                  <a:pt x="1776475" y="103276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57CD4C23-4D78-4711-B133-24CB4D5D9552}"/>
              </a:ext>
            </a:extLst>
          </p:cNvPr>
          <p:cNvGraphicFramePr>
            <a:graphicFrameLocks noChangeAspect="1"/>
          </p:cNvGraphicFramePr>
          <p:nvPr>
            <p:extLst>
              <p:ext uri="{D42A27DB-BD31-4B8C-83A1-F6EECF244321}">
                <p14:modId xmlns:p14="http://schemas.microsoft.com/office/powerpoint/2010/main" val="3532097655"/>
              </p:ext>
            </p:extLst>
          </p:nvPr>
        </p:nvGraphicFramePr>
        <p:xfrm>
          <a:off x="6901789" y="5535676"/>
          <a:ext cx="2908300" cy="566738"/>
        </p:xfrm>
        <a:graphic>
          <a:graphicData uri="http://schemas.openxmlformats.org/presentationml/2006/ole">
            <mc:AlternateContent xmlns:mc="http://schemas.openxmlformats.org/markup-compatibility/2006">
              <mc:Choice xmlns:v="urn:schemas-microsoft-com:vml" Requires="v">
                <p:oleObj spid="_x0000_s22884" name="Equation" r:id="rId5" imgW="1104840" imgH="215640" progId="Equation.DSMT4">
                  <p:embed/>
                </p:oleObj>
              </mc:Choice>
              <mc:Fallback>
                <p:oleObj name="Equation" r:id="rId5" imgW="1104840" imgH="215640" progId="Equation.DSMT4">
                  <p:embed/>
                  <p:pic>
                    <p:nvPicPr>
                      <p:cNvPr id="17" name="Oggetto 16">
                        <a:extLst>
                          <a:ext uri="{FF2B5EF4-FFF2-40B4-BE49-F238E27FC236}">
                            <a16:creationId xmlns:a16="http://schemas.microsoft.com/office/drawing/2014/main" id="{14A7BDDB-E8A3-4FA4-A6EA-1E9E80D475A8}"/>
                          </a:ext>
                        </a:extLst>
                      </p:cNvPr>
                      <p:cNvPicPr/>
                      <p:nvPr/>
                    </p:nvPicPr>
                    <p:blipFill>
                      <a:blip r:embed="rId6"/>
                      <a:stretch>
                        <a:fillRect/>
                      </a:stretch>
                    </p:blipFill>
                    <p:spPr>
                      <a:xfrm>
                        <a:off x="6901789" y="5535676"/>
                        <a:ext cx="2908300" cy="56673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A558C673-987C-4EE5-886C-93CD4ED08B4D}"/>
              </a:ext>
            </a:extLst>
          </p:cNvPr>
          <p:cNvSpPr txBox="1"/>
          <p:nvPr/>
        </p:nvSpPr>
        <p:spPr>
          <a:xfrm>
            <a:off x="5458398" y="3631973"/>
            <a:ext cx="6550191"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permanent magnetization (saturated) </a:t>
            </a:r>
          </a:p>
          <a:p>
            <a:r>
              <a:rPr lang="en-US" sz="2400" dirty="0">
                <a:latin typeface="Arial" panose="020B0604020202020204" pitchFamily="34" charset="0"/>
                <a:cs typeface="Arial" panose="020B0604020202020204" pitchFamily="34" charset="0"/>
              </a:rPr>
              <a:t>B</a:t>
            </a:r>
            <a:r>
              <a:rPr lang="en-US" sz="2400" baseline="-25000"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 due to external field (to be measured)&lt;&lt;B</a:t>
            </a:r>
            <a:r>
              <a:rPr lang="en-US" sz="2400" baseline="-25000" dirty="0">
                <a:latin typeface="Arial" panose="020B0604020202020204" pitchFamily="34" charset="0"/>
                <a:cs typeface="Arial" panose="020B0604020202020204" pitchFamily="34" charset="0"/>
              </a:rPr>
              <a:t>M</a:t>
            </a:r>
          </a:p>
        </p:txBody>
      </p:sp>
      <p:graphicFrame>
        <p:nvGraphicFramePr>
          <p:cNvPr id="14" name="Oggetto 13">
            <a:extLst>
              <a:ext uri="{FF2B5EF4-FFF2-40B4-BE49-F238E27FC236}">
                <a16:creationId xmlns:a16="http://schemas.microsoft.com/office/drawing/2014/main" id="{426FD555-D252-4191-843F-E3D5A155E364}"/>
              </a:ext>
            </a:extLst>
          </p:cNvPr>
          <p:cNvGraphicFramePr>
            <a:graphicFrameLocks noChangeAspect="1"/>
          </p:cNvGraphicFramePr>
          <p:nvPr>
            <p:extLst>
              <p:ext uri="{D42A27DB-BD31-4B8C-83A1-F6EECF244321}">
                <p14:modId xmlns:p14="http://schemas.microsoft.com/office/powerpoint/2010/main" val="1407427913"/>
              </p:ext>
            </p:extLst>
          </p:nvPr>
        </p:nvGraphicFramePr>
        <p:xfrm>
          <a:off x="7762713" y="3143999"/>
          <a:ext cx="1871662" cy="500062"/>
        </p:xfrm>
        <a:graphic>
          <a:graphicData uri="http://schemas.openxmlformats.org/presentationml/2006/ole">
            <mc:AlternateContent xmlns:mc="http://schemas.openxmlformats.org/markup-compatibility/2006">
              <mc:Choice xmlns:v="urn:schemas-microsoft-com:vml" Requires="v">
                <p:oleObj spid="_x0000_s22885" name="Equation" r:id="rId7" imgW="711000" imgH="190440" progId="Equation.DSMT4">
                  <p:embed/>
                </p:oleObj>
              </mc:Choice>
              <mc:Fallback>
                <p:oleObj name="Equation" r:id="rId7" imgW="711000" imgH="190440" progId="Equation.DSMT4">
                  <p:embed/>
                  <p:pic>
                    <p:nvPicPr>
                      <p:cNvPr id="13" name="Oggetto 12">
                        <a:extLst>
                          <a:ext uri="{FF2B5EF4-FFF2-40B4-BE49-F238E27FC236}">
                            <a16:creationId xmlns:a16="http://schemas.microsoft.com/office/drawing/2014/main" id="{57CD4C23-4D78-4711-B133-24CB4D5D9552}"/>
                          </a:ext>
                        </a:extLst>
                      </p:cNvPr>
                      <p:cNvPicPr/>
                      <p:nvPr/>
                    </p:nvPicPr>
                    <p:blipFill>
                      <a:blip r:embed="rId8"/>
                      <a:stretch>
                        <a:fillRect/>
                      </a:stretch>
                    </p:blipFill>
                    <p:spPr>
                      <a:xfrm>
                        <a:off x="7762713" y="3143999"/>
                        <a:ext cx="1871662" cy="500062"/>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85F87BDA-1C4E-4EB1-938F-B649801AE4AF}"/>
              </a:ext>
            </a:extLst>
          </p:cNvPr>
          <p:cNvGraphicFramePr>
            <a:graphicFrameLocks noChangeAspect="1"/>
          </p:cNvGraphicFramePr>
          <p:nvPr>
            <p:extLst>
              <p:ext uri="{D42A27DB-BD31-4B8C-83A1-F6EECF244321}">
                <p14:modId xmlns:p14="http://schemas.microsoft.com/office/powerpoint/2010/main" val="1127669359"/>
              </p:ext>
            </p:extLst>
          </p:nvPr>
        </p:nvGraphicFramePr>
        <p:xfrm>
          <a:off x="6977694" y="4435538"/>
          <a:ext cx="3175000" cy="1100138"/>
        </p:xfrm>
        <a:graphic>
          <a:graphicData uri="http://schemas.openxmlformats.org/presentationml/2006/ole">
            <mc:AlternateContent xmlns:mc="http://schemas.openxmlformats.org/markup-compatibility/2006">
              <mc:Choice xmlns:v="urn:schemas-microsoft-com:vml" Requires="v">
                <p:oleObj spid="_x0000_s22886" name="Equation" r:id="rId9" imgW="1206360" imgH="419040" progId="Equation.DSMT4">
                  <p:embed/>
                </p:oleObj>
              </mc:Choice>
              <mc:Fallback>
                <p:oleObj name="Equation" r:id="rId9" imgW="1206360" imgH="419040" progId="Equation.DSMT4">
                  <p:embed/>
                  <p:pic>
                    <p:nvPicPr>
                      <p:cNvPr id="13" name="Oggetto 12">
                        <a:extLst>
                          <a:ext uri="{FF2B5EF4-FFF2-40B4-BE49-F238E27FC236}">
                            <a16:creationId xmlns:a16="http://schemas.microsoft.com/office/drawing/2014/main" id="{57CD4C23-4D78-4711-B133-24CB4D5D9552}"/>
                          </a:ext>
                        </a:extLst>
                      </p:cNvPr>
                      <p:cNvPicPr/>
                      <p:nvPr/>
                    </p:nvPicPr>
                    <p:blipFill>
                      <a:blip r:embed="rId10"/>
                      <a:stretch>
                        <a:fillRect/>
                      </a:stretch>
                    </p:blipFill>
                    <p:spPr>
                      <a:xfrm>
                        <a:off x="6977694" y="4435538"/>
                        <a:ext cx="3175000" cy="1100138"/>
                      </a:xfrm>
                      <a:prstGeom prst="rect">
                        <a:avLst/>
                      </a:prstGeom>
                    </p:spPr>
                  </p:pic>
                </p:oleObj>
              </mc:Fallback>
            </mc:AlternateContent>
          </a:graphicData>
        </a:graphic>
      </p:graphicFrame>
      <p:pic>
        <p:nvPicPr>
          <p:cNvPr id="18" name="Elemento grafico 17">
            <a:extLst>
              <a:ext uri="{FF2B5EF4-FFF2-40B4-BE49-F238E27FC236}">
                <a16:creationId xmlns:a16="http://schemas.microsoft.com/office/drawing/2014/main" id="{84075CF9-2972-4792-ABE3-05F3DEC510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04860" y="1397314"/>
            <a:ext cx="3645354" cy="1391587"/>
          </a:xfrm>
          <a:prstGeom prst="rect">
            <a:avLst/>
          </a:prstGeom>
        </p:spPr>
      </p:pic>
      <p:cxnSp>
        <p:nvCxnSpPr>
          <p:cNvPr id="23" name="Straight Arrow Connector 22">
            <a:extLst>
              <a:ext uri="{FF2B5EF4-FFF2-40B4-BE49-F238E27FC236}">
                <a16:creationId xmlns:a16="http://schemas.microsoft.com/office/drawing/2014/main" id="{6D969062-B1B6-4AF7-A656-0BB89D85F6F2}"/>
              </a:ext>
            </a:extLst>
          </p:cNvPr>
          <p:cNvCxnSpPr/>
          <p:nvPr/>
        </p:nvCxnSpPr>
        <p:spPr>
          <a:xfrm flipH="1">
            <a:off x="1974975" y="3144392"/>
            <a:ext cx="352633" cy="104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BB93BFC-8956-44DF-8139-E84105853441}"/>
              </a:ext>
            </a:extLst>
          </p:cNvPr>
          <p:cNvCxnSpPr>
            <a:cxnSpLocks/>
          </p:cNvCxnSpPr>
          <p:nvPr/>
        </p:nvCxnSpPr>
        <p:spPr>
          <a:xfrm flipH="1">
            <a:off x="3318553" y="3138648"/>
            <a:ext cx="4328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Graphic 26">
            <a:extLst>
              <a:ext uri="{FF2B5EF4-FFF2-40B4-BE49-F238E27FC236}">
                <a16:creationId xmlns:a16="http://schemas.microsoft.com/office/drawing/2014/main" id="{7EC36E49-B45C-4630-90EA-8275BC439EE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6200000">
            <a:off x="2609377" y="2803908"/>
            <a:ext cx="580915" cy="863925"/>
          </a:xfrm>
          <a:prstGeom prst="rect">
            <a:avLst/>
          </a:prstGeom>
        </p:spPr>
      </p:pic>
      <p:sp>
        <p:nvSpPr>
          <p:cNvPr id="28" name="CasellaDiTesto 9">
            <a:extLst>
              <a:ext uri="{FF2B5EF4-FFF2-40B4-BE49-F238E27FC236}">
                <a16:creationId xmlns:a16="http://schemas.microsoft.com/office/drawing/2014/main" id="{CB8EF84F-097E-422E-9479-BDA486154EAE}"/>
              </a:ext>
            </a:extLst>
          </p:cNvPr>
          <p:cNvSpPr txBox="1"/>
          <p:nvPr/>
        </p:nvSpPr>
        <p:spPr>
          <a:xfrm>
            <a:off x="1861967" y="2753932"/>
            <a:ext cx="2696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a:t>
            </a:r>
          </a:p>
        </p:txBody>
      </p:sp>
      <p:graphicFrame>
        <p:nvGraphicFramePr>
          <p:cNvPr id="30" name="Oggetto 14">
            <a:extLst>
              <a:ext uri="{FF2B5EF4-FFF2-40B4-BE49-F238E27FC236}">
                <a16:creationId xmlns:a16="http://schemas.microsoft.com/office/drawing/2014/main" id="{AEE1597E-3333-4ECB-86D4-9E588A9D2EDE}"/>
              </a:ext>
            </a:extLst>
          </p:cNvPr>
          <p:cNvGraphicFramePr>
            <a:graphicFrameLocks noChangeAspect="1"/>
          </p:cNvGraphicFramePr>
          <p:nvPr>
            <p:extLst>
              <p:ext uri="{D42A27DB-BD31-4B8C-83A1-F6EECF244321}">
                <p14:modId xmlns:p14="http://schemas.microsoft.com/office/powerpoint/2010/main" val="3724370927"/>
              </p:ext>
            </p:extLst>
          </p:nvPr>
        </p:nvGraphicFramePr>
        <p:xfrm>
          <a:off x="3183888" y="3368767"/>
          <a:ext cx="968375" cy="900113"/>
        </p:xfrm>
        <a:graphic>
          <a:graphicData uri="http://schemas.openxmlformats.org/presentationml/2006/ole">
            <mc:AlternateContent xmlns:mc="http://schemas.openxmlformats.org/markup-compatibility/2006">
              <mc:Choice xmlns:v="urn:schemas-microsoft-com:vml" Requires="v">
                <p:oleObj spid="_x0000_s22887" name="Equation" r:id="rId15" imgW="368280" imgH="342720" progId="Equation.DSMT4">
                  <p:embed/>
                </p:oleObj>
              </mc:Choice>
              <mc:Fallback>
                <p:oleObj name="Equation" r:id="rId15" imgW="368280" imgH="342720" progId="Equation.DSMT4">
                  <p:embed/>
                  <p:pic>
                    <p:nvPicPr>
                      <p:cNvPr id="15" name="Oggetto 14">
                        <a:extLst>
                          <a:ext uri="{FF2B5EF4-FFF2-40B4-BE49-F238E27FC236}">
                            <a16:creationId xmlns:a16="http://schemas.microsoft.com/office/drawing/2014/main" id="{85F87BDA-1C4E-4EB1-938F-B649801AE4AF}"/>
                          </a:ext>
                        </a:extLst>
                      </p:cNvPr>
                      <p:cNvPicPr/>
                      <p:nvPr/>
                    </p:nvPicPr>
                    <p:blipFill>
                      <a:blip r:embed="rId16"/>
                      <a:stretch>
                        <a:fillRect/>
                      </a:stretch>
                    </p:blipFill>
                    <p:spPr>
                      <a:xfrm>
                        <a:off x="3183888" y="3368767"/>
                        <a:ext cx="968375" cy="900113"/>
                      </a:xfrm>
                      <a:prstGeom prst="rect">
                        <a:avLst/>
                      </a:prstGeom>
                    </p:spPr>
                  </p:pic>
                </p:oleObj>
              </mc:Fallback>
            </mc:AlternateContent>
          </a:graphicData>
        </a:graphic>
      </p:graphicFrame>
      <p:cxnSp>
        <p:nvCxnSpPr>
          <p:cNvPr id="34" name="Straight Arrow Connector 33">
            <a:extLst>
              <a:ext uri="{FF2B5EF4-FFF2-40B4-BE49-F238E27FC236}">
                <a16:creationId xmlns:a16="http://schemas.microsoft.com/office/drawing/2014/main" id="{486958CB-45B1-4A6A-B816-E6255931DE04}"/>
              </a:ext>
            </a:extLst>
          </p:cNvPr>
          <p:cNvCxnSpPr/>
          <p:nvPr/>
        </p:nvCxnSpPr>
        <p:spPr>
          <a:xfrm>
            <a:off x="6407484" y="2507371"/>
            <a:ext cx="98861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3ADCE12-E930-4E58-8315-0547E24809CD}"/>
              </a:ext>
            </a:extLst>
          </p:cNvPr>
          <p:cNvCxnSpPr>
            <a:cxnSpLocks/>
          </p:cNvCxnSpPr>
          <p:nvPr/>
        </p:nvCxnSpPr>
        <p:spPr>
          <a:xfrm rot="16200000">
            <a:off x="5913179" y="2013066"/>
            <a:ext cx="98861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ECE64D-6A1D-4EED-A097-30DE4AFFA110}"/>
              </a:ext>
            </a:extLst>
          </p:cNvPr>
          <p:cNvSpPr txBox="1"/>
          <p:nvPr/>
        </p:nvSpPr>
        <p:spPr>
          <a:xfrm>
            <a:off x="5848494" y="2522751"/>
            <a:ext cx="1502334"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Easy axis</a:t>
            </a:r>
          </a:p>
        </p:txBody>
      </p:sp>
      <p:sp>
        <p:nvSpPr>
          <p:cNvPr id="37" name="TextBox 36">
            <a:extLst>
              <a:ext uri="{FF2B5EF4-FFF2-40B4-BE49-F238E27FC236}">
                <a16:creationId xmlns:a16="http://schemas.microsoft.com/office/drawing/2014/main" id="{E7368968-1D1A-4D49-91E6-9EF2096E3B5B}"/>
              </a:ext>
            </a:extLst>
          </p:cNvPr>
          <p:cNvSpPr txBox="1"/>
          <p:nvPr/>
        </p:nvSpPr>
        <p:spPr>
          <a:xfrm>
            <a:off x="5852577" y="1178347"/>
            <a:ext cx="1486304"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Hard axis</a:t>
            </a:r>
          </a:p>
        </p:txBody>
      </p:sp>
      <p:sp>
        <p:nvSpPr>
          <p:cNvPr id="38" name="Arrow: Right 37">
            <a:extLst>
              <a:ext uri="{FF2B5EF4-FFF2-40B4-BE49-F238E27FC236}">
                <a16:creationId xmlns:a16="http://schemas.microsoft.com/office/drawing/2014/main" id="{530DEAF2-4877-4848-864D-479CB6E7888B}"/>
              </a:ext>
            </a:extLst>
          </p:cNvPr>
          <p:cNvSpPr/>
          <p:nvPr/>
        </p:nvSpPr>
        <p:spPr>
          <a:xfrm>
            <a:off x="6226187" y="5603159"/>
            <a:ext cx="545415"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0" name="Straight Connector 39">
            <a:extLst>
              <a:ext uri="{FF2B5EF4-FFF2-40B4-BE49-F238E27FC236}">
                <a16:creationId xmlns:a16="http://schemas.microsoft.com/office/drawing/2014/main" id="{726618D7-E81E-48E2-918B-A67242AD0CEB}"/>
              </a:ext>
            </a:extLst>
          </p:cNvPr>
          <p:cNvCxnSpPr/>
          <p:nvPr/>
        </p:nvCxnSpPr>
        <p:spPr>
          <a:xfrm>
            <a:off x="6883531" y="6102414"/>
            <a:ext cx="30587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54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37" grpId="0"/>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E1C0-751C-4CB7-8487-FFE41D2ADB16}"/>
              </a:ext>
            </a:extLst>
          </p:cNvPr>
          <p:cNvSpPr>
            <a:spLocks noGrp="1"/>
          </p:cNvSpPr>
          <p:nvPr>
            <p:ph type="title"/>
          </p:nvPr>
        </p:nvSpPr>
        <p:spPr>
          <a:xfrm>
            <a:off x="908943" y="117072"/>
            <a:ext cx="10515600" cy="662397"/>
          </a:xfrm>
        </p:spPr>
        <p:txBody>
          <a:bodyPr/>
          <a:lstStyle/>
          <a:p>
            <a:r>
              <a:rPr lang="it-IT" dirty="0"/>
              <a:t>Resistance vs external magnetic field</a:t>
            </a:r>
          </a:p>
        </p:txBody>
      </p:sp>
      <p:sp>
        <p:nvSpPr>
          <p:cNvPr id="3" name="Footer Placeholder 2">
            <a:extLst>
              <a:ext uri="{FF2B5EF4-FFF2-40B4-BE49-F238E27FC236}">
                <a16:creationId xmlns:a16="http://schemas.microsoft.com/office/drawing/2014/main" id="{4F7DD9A0-B5C3-4EBB-974C-25D7A28D410E}"/>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68E1FDC6-76D2-4D77-936C-33E072521D24}"/>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17">
            <a:extLst>
              <a:ext uri="{FF2B5EF4-FFF2-40B4-BE49-F238E27FC236}">
                <a16:creationId xmlns:a16="http://schemas.microsoft.com/office/drawing/2014/main" id="{211F295E-EBF8-4DB0-B547-4DC0DC837F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440857"/>
            <a:ext cx="3645354" cy="1391587"/>
          </a:xfrm>
          <a:prstGeom prst="rect">
            <a:avLst/>
          </a:prstGeom>
        </p:spPr>
      </p:pic>
      <p:graphicFrame>
        <p:nvGraphicFramePr>
          <p:cNvPr id="6" name="Oggetto 14">
            <a:extLst>
              <a:ext uri="{FF2B5EF4-FFF2-40B4-BE49-F238E27FC236}">
                <a16:creationId xmlns:a16="http://schemas.microsoft.com/office/drawing/2014/main" id="{16DAA417-F73E-4F1B-8109-E5BA4A1CBA03}"/>
              </a:ext>
            </a:extLst>
          </p:cNvPr>
          <p:cNvGraphicFramePr>
            <a:graphicFrameLocks noChangeAspect="1"/>
          </p:cNvGraphicFramePr>
          <p:nvPr>
            <p:extLst>
              <p:ext uri="{D42A27DB-BD31-4B8C-83A1-F6EECF244321}">
                <p14:modId xmlns:p14="http://schemas.microsoft.com/office/powerpoint/2010/main" val="3887712970"/>
              </p:ext>
            </p:extLst>
          </p:nvPr>
        </p:nvGraphicFramePr>
        <p:xfrm>
          <a:off x="863600" y="3451290"/>
          <a:ext cx="3175000" cy="1100138"/>
        </p:xfrm>
        <a:graphic>
          <a:graphicData uri="http://schemas.openxmlformats.org/presentationml/2006/ole">
            <mc:AlternateContent xmlns:mc="http://schemas.openxmlformats.org/markup-compatibility/2006">
              <mc:Choice xmlns:v="urn:schemas-microsoft-com:vml" Requires="v">
                <p:oleObj spid="_x0000_s31918" name="Equation" r:id="rId5" imgW="1206360" imgH="419040" progId="Equation.DSMT4">
                  <p:embed/>
                </p:oleObj>
              </mc:Choice>
              <mc:Fallback>
                <p:oleObj name="Equation" r:id="rId5" imgW="1206360" imgH="419040" progId="Equation.DSMT4">
                  <p:embed/>
                  <p:pic>
                    <p:nvPicPr>
                      <p:cNvPr id="15" name="Oggetto 14">
                        <a:extLst>
                          <a:ext uri="{FF2B5EF4-FFF2-40B4-BE49-F238E27FC236}">
                            <a16:creationId xmlns:a16="http://schemas.microsoft.com/office/drawing/2014/main" id="{85F87BDA-1C4E-4EB1-938F-B649801AE4AF}"/>
                          </a:ext>
                        </a:extLst>
                      </p:cNvPr>
                      <p:cNvPicPr/>
                      <p:nvPr/>
                    </p:nvPicPr>
                    <p:blipFill>
                      <a:blip r:embed="rId6"/>
                      <a:stretch>
                        <a:fillRect/>
                      </a:stretch>
                    </p:blipFill>
                    <p:spPr>
                      <a:xfrm>
                        <a:off x="863600" y="3451290"/>
                        <a:ext cx="3175000" cy="11001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4DC1F1CD-B796-48E8-9CB6-7A986ADFC2C2}"/>
              </a:ext>
            </a:extLst>
          </p:cNvPr>
          <p:cNvGraphicFramePr>
            <a:graphicFrameLocks noChangeAspect="1"/>
          </p:cNvGraphicFramePr>
          <p:nvPr>
            <p:extLst>
              <p:ext uri="{D42A27DB-BD31-4B8C-83A1-F6EECF244321}">
                <p14:modId xmlns:p14="http://schemas.microsoft.com/office/powerpoint/2010/main" val="2738434338"/>
              </p:ext>
            </p:extLst>
          </p:nvPr>
        </p:nvGraphicFramePr>
        <p:xfrm>
          <a:off x="863600" y="4621239"/>
          <a:ext cx="2908300" cy="566738"/>
        </p:xfrm>
        <a:graphic>
          <a:graphicData uri="http://schemas.openxmlformats.org/presentationml/2006/ole">
            <mc:AlternateContent xmlns:mc="http://schemas.openxmlformats.org/markup-compatibility/2006">
              <mc:Choice xmlns:v="urn:schemas-microsoft-com:vml" Requires="v">
                <p:oleObj spid="_x0000_s31919" name="Equation" r:id="rId7" imgW="1104840" imgH="215640" progId="Equation.DSMT4">
                  <p:embed/>
                </p:oleObj>
              </mc:Choice>
              <mc:Fallback>
                <p:oleObj name="Equation" r:id="rId7" imgW="1104840" imgH="215640" progId="Equation.DSMT4">
                  <p:embed/>
                  <p:pic>
                    <p:nvPicPr>
                      <p:cNvPr id="7" name="Oggetto 6">
                        <a:extLst>
                          <a:ext uri="{FF2B5EF4-FFF2-40B4-BE49-F238E27FC236}">
                            <a16:creationId xmlns:a16="http://schemas.microsoft.com/office/drawing/2014/main" id="{B04FED14-974F-4BC6-8B68-84B7019734EC}"/>
                          </a:ext>
                        </a:extLst>
                      </p:cNvPr>
                      <p:cNvPicPr/>
                      <p:nvPr/>
                    </p:nvPicPr>
                    <p:blipFill>
                      <a:blip r:embed="rId8"/>
                      <a:stretch>
                        <a:fillRect/>
                      </a:stretch>
                    </p:blipFill>
                    <p:spPr>
                      <a:xfrm>
                        <a:off x="863600" y="4621239"/>
                        <a:ext cx="2908300" cy="566738"/>
                      </a:xfrm>
                      <a:prstGeom prst="rect">
                        <a:avLst/>
                      </a:prstGeom>
                    </p:spPr>
                  </p:pic>
                </p:oleObj>
              </mc:Fallback>
            </mc:AlternateContent>
          </a:graphicData>
        </a:graphic>
      </p:graphicFrame>
      <p:grpSp>
        <p:nvGrpSpPr>
          <p:cNvPr id="49" name="Group 48">
            <a:extLst>
              <a:ext uri="{FF2B5EF4-FFF2-40B4-BE49-F238E27FC236}">
                <a16:creationId xmlns:a16="http://schemas.microsoft.com/office/drawing/2014/main" id="{FC613239-CFBC-4546-AECC-EC8C0B057535}"/>
              </a:ext>
            </a:extLst>
          </p:cNvPr>
          <p:cNvGrpSpPr/>
          <p:nvPr/>
        </p:nvGrpSpPr>
        <p:grpSpPr>
          <a:xfrm>
            <a:off x="5399630" y="1299142"/>
            <a:ext cx="4848550" cy="3201907"/>
            <a:chOff x="5399630" y="1299142"/>
            <a:chExt cx="4848550" cy="3201907"/>
          </a:xfrm>
        </p:grpSpPr>
        <p:sp>
          <p:nvSpPr>
            <p:cNvPr id="19" name="Freeform: Shape 18">
              <a:extLst>
                <a:ext uri="{FF2B5EF4-FFF2-40B4-BE49-F238E27FC236}">
                  <a16:creationId xmlns:a16="http://schemas.microsoft.com/office/drawing/2014/main" id="{D4E50AD1-0516-4249-98F6-773A71D3B912}"/>
                </a:ext>
              </a:extLst>
            </p:cNvPr>
            <p:cNvSpPr/>
            <p:nvPr/>
          </p:nvSpPr>
          <p:spPr>
            <a:xfrm>
              <a:off x="7375165" y="1687577"/>
              <a:ext cx="8763" cy="2813472"/>
            </a:xfrm>
            <a:custGeom>
              <a:avLst/>
              <a:gdLst>
                <a:gd name="connsiteX0" fmla="*/ 0 w 8763"/>
                <a:gd name="connsiteY0" fmla="*/ 2813472 h 2813472"/>
                <a:gd name="connsiteX1" fmla="*/ 0 w 8763"/>
                <a:gd name="connsiteY1" fmla="*/ 0 h 2813472"/>
              </a:gdLst>
              <a:ahLst/>
              <a:cxnLst>
                <a:cxn ang="0">
                  <a:pos x="connsiteX0" y="connsiteY0"/>
                </a:cxn>
                <a:cxn ang="0">
                  <a:pos x="connsiteX1" y="connsiteY1"/>
                </a:cxn>
              </a:cxnLst>
              <a:rect l="l" t="t" r="r" b="b"/>
              <a:pathLst>
                <a:path w="8763" h="2813472">
                  <a:moveTo>
                    <a:pt x="0" y="2813472"/>
                  </a:moveTo>
                  <a:cubicBezTo>
                    <a:pt x="0" y="1498304"/>
                    <a:pt x="0" y="1315174"/>
                    <a:pt x="0" y="0"/>
                  </a:cubicBezTo>
                </a:path>
              </a:pathLst>
            </a:custGeom>
            <a:solidFill>
              <a:srgbClr val="FFCCAA">
                <a:alpha val="99000"/>
              </a:srgbClr>
            </a:solidFill>
            <a:ln w="19852" cap="rnd">
              <a:solidFill>
                <a:srgbClr val="000000">
                  <a:alpha val="99000"/>
                </a:srgbClr>
              </a:solidFill>
              <a:prstDash val="solid"/>
              <a:round/>
            </a:ln>
          </p:spPr>
          <p:txBody>
            <a:bodyPr rtlCol="0" anchor="ctr"/>
            <a:lstStyle/>
            <a:p>
              <a:endParaRPr lang="it-IT"/>
            </a:p>
          </p:txBody>
        </p:sp>
        <p:sp>
          <p:nvSpPr>
            <p:cNvPr id="20" name="Freeform: Shape 19">
              <a:extLst>
                <a:ext uri="{FF2B5EF4-FFF2-40B4-BE49-F238E27FC236}">
                  <a16:creationId xmlns:a16="http://schemas.microsoft.com/office/drawing/2014/main" id="{5D6CB8EB-6A0B-48C9-8533-9E6866B4E5DA}"/>
                </a:ext>
              </a:extLst>
            </p:cNvPr>
            <p:cNvSpPr/>
            <p:nvPr/>
          </p:nvSpPr>
          <p:spPr>
            <a:xfrm>
              <a:off x="5399630" y="3324613"/>
              <a:ext cx="3945522" cy="5547"/>
            </a:xfrm>
            <a:custGeom>
              <a:avLst/>
              <a:gdLst>
                <a:gd name="connsiteX0" fmla="*/ 0 w 3945522"/>
                <a:gd name="connsiteY0" fmla="*/ 5547 h 5547"/>
                <a:gd name="connsiteX1" fmla="*/ 3945523 w 3945522"/>
                <a:gd name="connsiteY1" fmla="*/ 5547 h 5547"/>
                <a:gd name="connsiteX2" fmla="*/ 3945523 w 3945522"/>
                <a:gd name="connsiteY2" fmla="*/ 0 h 5547"/>
              </a:gdLst>
              <a:ahLst/>
              <a:cxnLst>
                <a:cxn ang="0">
                  <a:pos x="connsiteX0" y="connsiteY0"/>
                </a:cxn>
                <a:cxn ang="0">
                  <a:pos x="connsiteX1" y="connsiteY1"/>
                </a:cxn>
                <a:cxn ang="0">
                  <a:pos x="connsiteX2" y="connsiteY2"/>
                </a:cxn>
              </a:cxnLst>
              <a:rect l="l" t="t" r="r" b="b"/>
              <a:pathLst>
                <a:path w="3945522" h="5547">
                  <a:moveTo>
                    <a:pt x="0" y="5547"/>
                  </a:moveTo>
                  <a:lnTo>
                    <a:pt x="3945523" y="5547"/>
                  </a:lnTo>
                  <a:lnTo>
                    <a:pt x="3945523" y="0"/>
                  </a:lnTo>
                </a:path>
              </a:pathLst>
            </a:custGeom>
            <a:solidFill>
              <a:srgbClr val="FFCCAA">
                <a:alpha val="99000"/>
              </a:srgbClr>
            </a:solidFill>
            <a:ln w="19852" cap="rnd">
              <a:solidFill>
                <a:srgbClr val="000000">
                  <a:alpha val="99000"/>
                </a:srgbClr>
              </a:solidFill>
              <a:prstDash val="solid"/>
              <a:round/>
            </a:ln>
          </p:spPr>
          <p:txBody>
            <a:bodyPr rtlCol="0" anchor="ctr"/>
            <a:lstStyle/>
            <a:p>
              <a:endParaRPr lang="it-IT"/>
            </a:p>
          </p:txBody>
        </p:sp>
        <p:sp>
          <p:nvSpPr>
            <p:cNvPr id="21" name="Freeform: Shape 20">
              <a:extLst>
                <a:ext uri="{FF2B5EF4-FFF2-40B4-BE49-F238E27FC236}">
                  <a16:creationId xmlns:a16="http://schemas.microsoft.com/office/drawing/2014/main" id="{2033181D-314E-4432-AF0F-5FDCF5E328D8}"/>
                </a:ext>
              </a:extLst>
            </p:cNvPr>
            <p:cNvSpPr/>
            <p:nvPr/>
          </p:nvSpPr>
          <p:spPr>
            <a:xfrm rot="5400000">
              <a:off x="9294821" y="3269564"/>
              <a:ext cx="137368" cy="110096"/>
            </a:xfrm>
            <a:custGeom>
              <a:avLst/>
              <a:gdLst>
                <a:gd name="connsiteX0" fmla="*/ 137692 w 137368"/>
                <a:gd name="connsiteY0" fmla="*/ 110121 h 110096"/>
                <a:gd name="connsiteX1" fmla="*/ 323 w 137368"/>
                <a:gd name="connsiteY1" fmla="*/ 110121 h 110096"/>
                <a:gd name="connsiteX2" fmla="*/ 69007 w 137368"/>
                <a:gd name="connsiteY2" fmla="*/ 24 h 110096"/>
              </a:gdLst>
              <a:ahLst/>
              <a:cxnLst>
                <a:cxn ang="0">
                  <a:pos x="connsiteX0" y="connsiteY0"/>
                </a:cxn>
                <a:cxn ang="0">
                  <a:pos x="connsiteX1" y="connsiteY1"/>
                </a:cxn>
                <a:cxn ang="0">
                  <a:pos x="connsiteX2" y="connsiteY2"/>
                </a:cxn>
              </a:cxnLst>
              <a:rect l="l" t="t" r="r" b="b"/>
              <a:pathLst>
                <a:path w="137368" h="110096">
                  <a:moveTo>
                    <a:pt x="137692" y="110121"/>
                  </a:moveTo>
                  <a:lnTo>
                    <a:pt x="323" y="110121"/>
                  </a:lnTo>
                  <a:lnTo>
                    <a:pt x="69007" y="24"/>
                  </a:lnTo>
                  <a:close/>
                </a:path>
              </a:pathLst>
            </a:custGeom>
            <a:solidFill>
              <a:srgbClr val="2B1100"/>
            </a:solidFill>
            <a:ln w="17521" cap="flat">
              <a:solidFill>
                <a:srgbClr val="000000"/>
              </a:solidFill>
              <a:prstDash val="solid"/>
              <a:miter/>
            </a:ln>
          </p:spPr>
          <p:txBody>
            <a:bodyPr rtlCol="0" anchor="ctr"/>
            <a:lstStyle/>
            <a:p>
              <a:endParaRPr lang="it-IT"/>
            </a:p>
          </p:txBody>
        </p:sp>
        <p:sp>
          <p:nvSpPr>
            <p:cNvPr id="22" name="Freeform: Shape 21">
              <a:extLst>
                <a:ext uri="{FF2B5EF4-FFF2-40B4-BE49-F238E27FC236}">
                  <a16:creationId xmlns:a16="http://schemas.microsoft.com/office/drawing/2014/main" id="{6A750DBB-FFE1-497C-8C29-848619CB9273}"/>
                </a:ext>
              </a:extLst>
            </p:cNvPr>
            <p:cNvSpPr/>
            <p:nvPr/>
          </p:nvSpPr>
          <p:spPr>
            <a:xfrm>
              <a:off x="7309434" y="1664723"/>
              <a:ext cx="137368" cy="110096"/>
            </a:xfrm>
            <a:custGeom>
              <a:avLst/>
              <a:gdLst>
                <a:gd name="connsiteX0" fmla="*/ 137465 w 137368"/>
                <a:gd name="connsiteY0" fmla="*/ 109937 h 110096"/>
                <a:gd name="connsiteX1" fmla="*/ 97 w 137368"/>
                <a:gd name="connsiteY1" fmla="*/ 109937 h 110096"/>
                <a:gd name="connsiteX2" fmla="*/ 68781 w 137368"/>
                <a:gd name="connsiteY2" fmla="*/ -159 h 110096"/>
              </a:gdLst>
              <a:ahLst/>
              <a:cxnLst>
                <a:cxn ang="0">
                  <a:pos x="connsiteX0" y="connsiteY0"/>
                </a:cxn>
                <a:cxn ang="0">
                  <a:pos x="connsiteX1" y="connsiteY1"/>
                </a:cxn>
                <a:cxn ang="0">
                  <a:pos x="connsiteX2" y="connsiteY2"/>
                </a:cxn>
              </a:cxnLst>
              <a:rect l="l" t="t" r="r" b="b"/>
              <a:pathLst>
                <a:path w="137368" h="110096">
                  <a:moveTo>
                    <a:pt x="137465" y="109937"/>
                  </a:moveTo>
                  <a:lnTo>
                    <a:pt x="97" y="109937"/>
                  </a:lnTo>
                  <a:lnTo>
                    <a:pt x="68781" y="-159"/>
                  </a:lnTo>
                  <a:close/>
                </a:path>
              </a:pathLst>
            </a:custGeom>
            <a:solidFill>
              <a:srgbClr val="2B1100"/>
            </a:solidFill>
            <a:ln w="17521" cap="flat">
              <a:solidFill>
                <a:srgbClr val="000000"/>
              </a:solidFill>
              <a:prstDash val="solid"/>
              <a:miter/>
            </a:ln>
          </p:spPr>
          <p:txBody>
            <a:bodyPr rtlCol="0" anchor="ctr"/>
            <a:lstStyle/>
            <a:p>
              <a:endParaRPr lang="it-IT"/>
            </a:p>
          </p:txBody>
        </p:sp>
        <p:grpSp>
          <p:nvGrpSpPr>
            <p:cNvPr id="23" name="Elemento grafico 5">
              <a:extLst>
                <a:ext uri="{FF2B5EF4-FFF2-40B4-BE49-F238E27FC236}">
                  <a16:creationId xmlns:a16="http://schemas.microsoft.com/office/drawing/2014/main" id="{6B0FE1B0-73D3-4917-BD38-6307997B3A11}"/>
                </a:ext>
              </a:extLst>
            </p:cNvPr>
            <p:cNvGrpSpPr/>
            <p:nvPr/>
          </p:nvGrpSpPr>
          <p:grpSpPr>
            <a:xfrm>
              <a:off x="5559509" y="2149335"/>
              <a:ext cx="3631109" cy="617812"/>
              <a:chOff x="5559509" y="2149335"/>
              <a:chExt cx="3631109" cy="617812"/>
            </a:xfrm>
            <a:noFill/>
          </p:grpSpPr>
          <p:sp>
            <p:nvSpPr>
              <p:cNvPr id="24" name="Freeform: Shape 23">
                <a:extLst>
                  <a:ext uri="{FF2B5EF4-FFF2-40B4-BE49-F238E27FC236}">
                    <a16:creationId xmlns:a16="http://schemas.microsoft.com/office/drawing/2014/main" id="{445B4DF8-F12E-4F22-800A-2B8EB3810CCD}"/>
                  </a:ext>
                </a:extLst>
              </p:cNvPr>
              <p:cNvSpPr/>
              <p:nvPr/>
            </p:nvSpPr>
            <p:spPr>
              <a:xfrm flipV="1">
                <a:off x="7826033" y="2457985"/>
                <a:ext cx="454855" cy="308649"/>
              </a:xfrm>
              <a:custGeom>
                <a:avLst/>
                <a:gdLst>
                  <a:gd name="connsiteX0" fmla="*/ -11 w 454855"/>
                  <a:gd name="connsiteY0" fmla="*/ 309906 h 308649"/>
                  <a:gd name="connsiteX1" fmla="*/ 11072 w 454855"/>
                  <a:gd name="connsiteY1" fmla="*/ 297382 h 308649"/>
                  <a:gd name="connsiteX2" fmla="*/ 34412 w 454855"/>
                  <a:gd name="connsiteY2" fmla="*/ 272552 h 308649"/>
                  <a:gd name="connsiteX3" fmla="*/ 57772 w 454855"/>
                  <a:gd name="connsiteY3" fmla="*/ 247942 h 308649"/>
                  <a:gd name="connsiteX4" fmla="*/ 81131 w 454855"/>
                  <a:gd name="connsiteY4" fmla="*/ 223772 h 308649"/>
                  <a:gd name="connsiteX5" fmla="*/ 104491 w 454855"/>
                  <a:gd name="connsiteY5" fmla="*/ 200114 h 308649"/>
                  <a:gd name="connsiteX6" fmla="*/ 127850 w 454855"/>
                  <a:gd name="connsiteY6" fmla="*/ 177189 h 308649"/>
                  <a:gd name="connsiteX7" fmla="*/ 151210 w 454855"/>
                  <a:gd name="connsiteY7" fmla="*/ 155142 h 308649"/>
                  <a:gd name="connsiteX8" fmla="*/ 174570 w 454855"/>
                  <a:gd name="connsiteY8" fmla="*/ 134048 h 308649"/>
                  <a:gd name="connsiteX9" fmla="*/ 197929 w 454855"/>
                  <a:gd name="connsiteY9" fmla="*/ 114199 h 308649"/>
                  <a:gd name="connsiteX10" fmla="*/ 221268 w 454855"/>
                  <a:gd name="connsiteY10" fmla="*/ 95521 h 308649"/>
                  <a:gd name="connsiteX11" fmla="*/ 244628 w 454855"/>
                  <a:gd name="connsiteY11" fmla="*/ 78309 h 308649"/>
                  <a:gd name="connsiteX12" fmla="*/ 267987 w 454855"/>
                  <a:gd name="connsiteY12" fmla="*/ 62562 h 308649"/>
                  <a:gd name="connsiteX13" fmla="*/ 291347 w 454855"/>
                  <a:gd name="connsiteY13" fmla="*/ 48499 h 308649"/>
                  <a:gd name="connsiteX14" fmla="*/ 314706 w 454855"/>
                  <a:gd name="connsiteY14" fmla="*/ 36121 h 308649"/>
                  <a:gd name="connsiteX15" fmla="*/ 338066 w 454855"/>
                  <a:gd name="connsiteY15" fmla="*/ 25501 h 308649"/>
                  <a:gd name="connsiteX16" fmla="*/ 361425 w 454855"/>
                  <a:gd name="connsiteY16" fmla="*/ 16711 h 308649"/>
                  <a:gd name="connsiteX17" fmla="*/ 384785 w 454855"/>
                  <a:gd name="connsiteY17" fmla="*/ 9900 h 308649"/>
                  <a:gd name="connsiteX18" fmla="*/ 408125 w 454855"/>
                  <a:gd name="connsiteY18" fmla="*/ 4992 h 308649"/>
                  <a:gd name="connsiteX19" fmla="*/ 431484 w 454855"/>
                  <a:gd name="connsiteY19" fmla="*/ 2135 h 308649"/>
                  <a:gd name="connsiteX20" fmla="*/ 454844 w 454855"/>
                  <a:gd name="connsiteY20" fmla="*/ 1257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55" h="308649">
                    <a:moveTo>
                      <a:pt x="-11" y="309906"/>
                    </a:moveTo>
                    <a:lnTo>
                      <a:pt x="11072" y="297382"/>
                    </a:lnTo>
                    <a:lnTo>
                      <a:pt x="34412" y="272552"/>
                    </a:lnTo>
                    <a:lnTo>
                      <a:pt x="57772" y="247942"/>
                    </a:lnTo>
                    <a:lnTo>
                      <a:pt x="81131" y="223772"/>
                    </a:lnTo>
                    <a:lnTo>
                      <a:pt x="104491" y="200114"/>
                    </a:lnTo>
                    <a:lnTo>
                      <a:pt x="127850" y="177189"/>
                    </a:lnTo>
                    <a:lnTo>
                      <a:pt x="151210" y="155142"/>
                    </a:lnTo>
                    <a:lnTo>
                      <a:pt x="174570" y="134048"/>
                    </a:lnTo>
                    <a:lnTo>
                      <a:pt x="197929" y="114199"/>
                    </a:lnTo>
                    <a:lnTo>
                      <a:pt x="221268" y="95521"/>
                    </a:lnTo>
                    <a:lnTo>
                      <a:pt x="244628" y="78309"/>
                    </a:lnTo>
                    <a:lnTo>
                      <a:pt x="267987" y="62562"/>
                    </a:lnTo>
                    <a:lnTo>
                      <a:pt x="291347" y="48499"/>
                    </a:lnTo>
                    <a:lnTo>
                      <a:pt x="314706" y="36121"/>
                    </a:lnTo>
                    <a:lnTo>
                      <a:pt x="338066" y="25501"/>
                    </a:lnTo>
                    <a:lnTo>
                      <a:pt x="361425" y="16711"/>
                    </a:lnTo>
                    <a:lnTo>
                      <a:pt x="384785" y="9900"/>
                    </a:lnTo>
                    <a:lnTo>
                      <a:pt x="408125" y="4992"/>
                    </a:lnTo>
                    <a:lnTo>
                      <a:pt x="431484" y="2135"/>
                    </a:lnTo>
                    <a:lnTo>
                      <a:pt x="454844" y="1257"/>
                    </a:lnTo>
                  </a:path>
                </a:pathLst>
              </a:custGeom>
              <a:noFill/>
              <a:ln w="37431" cap="sq">
                <a:solidFill>
                  <a:srgbClr val="1F77B4"/>
                </a:solidFill>
                <a:prstDash val="solid"/>
                <a:round/>
              </a:ln>
            </p:spPr>
            <p:txBody>
              <a:bodyPr rtlCol="0" anchor="ctr"/>
              <a:lstStyle/>
              <a:p>
                <a:endParaRPr lang="it-IT"/>
              </a:p>
            </p:txBody>
          </p:sp>
          <p:sp>
            <p:nvSpPr>
              <p:cNvPr id="25" name="Freeform: Shape 24">
                <a:extLst>
                  <a:ext uri="{FF2B5EF4-FFF2-40B4-BE49-F238E27FC236}">
                    <a16:creationId xmlns:a16="http://schemas.microsoft.com/office/drawing/2014/main" id="{8955EF4B-2F28-44E3-9648-59F15507BBAF}"/>
                  </a:ext>
                </a:extLst>
              </p:cNvPr>
              <p:cNvSpPr/>
              <p:nvPr/>
            </p:nvSpPr>
            <p:spPr>
              <a:xfrm flipV="1">
                <a:off x="7375074" y="2149847"/>
                <a:ext cx="450958" cy="308137"/>
              </a:xfrm>
              <a:custGeom>
                <a:avLst/>
                <a:gdLst>
                  <a:gd name="connsiteX0" fmla="*/ -41 w 450958"/>
                  <a:gd name="connsiteY0" fmla="*/ 309317 h 308137"/>
                  <a:gd name="connsiteX1" fmla="*/ 23319 w 450958"/>
                  <a:gd name="connsiteY1" fmla="*/ 308145 h 308137"/>
                  <a:gd name="connsiteX2" fmla="*/ 46658 w 450958"/>
                  <a:gd name="connsiteY2" fmla="*/ 304995 h 308137"/>
                  <a:gd name="connsiteX3" fmla="*/ 70018 w 450958"/>
                  <a:gd name="connsiteY3" fmla="*/ 299868 h 308137"/>
                  <a:gd name="connsiteX4" fmla="*/ 93377 w 450958"/>
                  <a:gd name="connsiteY4" fmla="*/ 292837 h 308137"/>
                  <a:gd name="connsiteX5" fmla="*/ 116737 w 450958"/>
                  <a:gd name="connsiteY5" fmla="*/ 283827 h 308137"/>
                  <a:gd name="connsiteX6" fmla="*/ 140096 w 450958"/>
                  <a:gd name="connsiteY6" fmla="*/ 272987 h 308137"/>
                  <a:gd name="connsiteX7" fmla="*/ 163456 w 450958"/>
                  <a:gd name="connsiteY7" fmla="*/ 260389 h 308137"/>
                  <a:gd name="connsiteX8" fmla="*/ 186815 w 450958"/>
                  <a:gd name="connsiteY8" fmla="*/ 246107 h 308137"/>
                  <a:gd name="connsiteX9" fmla="*/ 210175 w 450958"/>
                  <a:gd name="connsiteY9" fmla="*/ 230140 h 308137"/>
                  <a:gd name="connsiteX10" fmla="*/ 233515 w 450958"/>
                  <a:gd name="connsiteY10" fmla="*/ 212781 h 308137"/>
                  <a:gd name="connsiteX11" fmla="*/ 256874 w 450958"/>
                  <a:gd name="connsiteY11" fmla="*/ 193958 h 308137"/>
                  <a:gd name="connsiteX12" fmla="*/ 280234 w 450958"/>
                  <a:gd name="connsiteY12" fmla="*/ 173961 h 308137"/>
                  <a:gd name="connsiteX13" fmla="*/ 303593 w 450958"/>
                  <a:gd name="connsiteY13" fmla="*/ 152721 h 308137"/>
                  <a:gd name="connsiteX14" fmla="*/ 326953 w 450958"/>
                  <a:gd name="connsiteY14" fmla="*/ 130602 h 308137"/>
                  <a:gd name="connsiteX15" fmla="*/ 350312 w 450958"/>
                  <a:gd name="connsiteY15" fmla="*/ 107530 h 308137"/>
                  <a:gd name="connsiteX16" fmla="*/ 373672 w 450958"/>
                  <a:gd name="connsiteY16" fmla="*/ 83799 h 308137"/>
                  <a:gd name="connsiteX17" fmla="*/ 397031 w 450958"/>
                  <a:gd name="connsiteY17" fmla="*/ 59554 h 308137"/>
                  <a:gd name="connsiteX18" fmla="*/ 420371 w 450958"/>
                  <a:gd name="connsiteY18" fmla="*/ 34945 h 308137"/>
                  <a:gd name="connsiteX19" fmla="*/ 450918 w 450958"/>
                  <a:gd name="connsiteY19" fmla="*/ 1179 h 30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958" h="308137">
                    <a:moveTo>
                      <a:pt x="-41" y="309317"/>
                    </a:moveTo>
                    <a:lnTo>
                      <a:pt x="23319" y="308145"/>
                    </a:lnTo>
                    <a:lnTo>
                      <a:pt x="46658" y="304995"/>
                    </a:lnTo>
                    <a:lnTo>
                      <a:pt x="70018" y="299868"/>
                    </a:lnTo>
                    <a:lnTo>
                      <a:pt x="93377" y="292837"/>
                    </a:lnTo>
                    <a:lnTo>
                      <a:pt x="116737" y="283827"/>
                    </a:lnTo>
                    <a:lnTo>
                      <a:pt x="140096" y="272987"/>
                    </a:lnTo>
                    <a:lnTo>
                      <a:pt x="163456" y="260389"/>
                    </a:lnTo>
                    <a:lnTo>
                      <a:pt x="186815" y="246107"/>
                    </a:lnTo>
                    <a:lnTo>
                      <a:pt x="210175" y="230140"/>
                    </a:lnTo>
                    <a:lnTo>
                      <a:pt x="233515" y="212781"/>
                    </a:lnTo>
                    <a:lnTo>
                      <a:pt x="256874" y="193958"/>
                    </a:lnTo>
                    <a:lnTo>
                      <a:pt x="280234" y="173961"/>
                    </a:lnTo>
                    <a:lnTo>
                      <a:pt x="303593" y="152721"/>
                    </a:lnTo>
                    <a:lnTo>
                      <a:pt x="326953" y="130602"/>
                    </a:lnTo>
                    <a:lnTo>
                      <a:pt x="350312" y="107530"/>
                    </a:lnTo>
                    <a:lnTo>
                      <a:pt x="373672" y="83799"/>
                    </a:lnTo>
                    <a:lnTo>
                      <a:pt x="397031" y="59554"/>
                    </a:lnTo>
                    <a:lnTo>
                      <a:pt x="420371" y="34945"/>
                    </a:lnTo>
                    <a:lnTo>
                      <a:pt x="450918" y="1179"/>
                    </a:lnTo>
                  </a:path>
                </a:pathLst>
              </a:custGeom>
              <a:noFill/>
              <a:ln w="37431" cap="sq">
                <a:solidFill>
                  <a:srgbClr val="1F77B4"/>
                </a:solidFill>
                <a:prstDash val="solid"/>
                <a:round/>
              </a:ln>
            </p:spPr>
            <p:txBody>
              <a:bodyPr rtlCol="0" anchor="ctr"/>
              <a:lstStyle/>
              <a:p>
                <a:endParaRPr lang="it-IT"/>
              </a:p>
            </p:txBody>
          </p:sp>
          <p:sp>
            <p:nvSpPr>
              <p:cNvPr id="26" name="Freeform: Shape 25">
                <a:extLst>
                  <a:ext uri="{FF2B5EF4-FFF2-40B4-BE49-F238E27FC236}">
                    <a16:creationId xmlns:a16="http://schemas.microsoft.com/office/drawing/2014/main" id="{DDC79F0A-5AC1-48D1-AC0F-E4C964306FF2}"/>
                  </a:ext>
                </a:extLst>
              </p:cNvPr>
              <p:cNvSpPr/>
              <p:nvPr/>
            </p:nvSpPr>
            <p:spPr>
              <a:xfrm flipV="1">
                <a:off x="6920198" y="2149847"/>
                <a:ext cx="454875" cy="308649"/>
              </a:xfrm>
              <a:custGeom>
                <a:avLst/>
                <a:gdLst>
                  <a:gd name="connsiteX0" fmla="*/ -70 w 454875"/>
                  <a:gd name="connsiteY0" fmla="*/ 1179 h 308649"/>
                  <a:gd name="connsiteX1" fmla="*/ 11014 w 454875"/>
                  <a:gd name="connsiteY1" fmla="*/ 13630 h 308649"/>
                  <a:gd name="connsiteX2" fmla="*/ 34374 w 454875"/>
                  <a:gd name="connsiteY2" fmla="*/ 38460 h 308649"/>
                  <a:gd name="connsiteX3" fmla="*/ 57733 w 454875"/>
                  <a:gd name="connsiteY3" fmla="*/ 63070 h 308649"/>
                  <a:gd name="connsiteX4" fmla="*/ 81093 w 454875"/>
                  <a:gd name="connsiteY4" fmla="*/ 87314 h 308649"/>
                  <a:gd name="connsiteX5" fmla="*/ 104432 w 454875"/>
                  <a:gd name="connsiteY5" fmla="*/ 110899 h 308649"/>
                  <a:gd name="connsiteX6" fmla="*/ 127792 w 454875"/>
                  <a:gd name="connsiteY6" fmla="*/ 133824 h 308649"/>
                  <a:gd name="connsiteX7" fmla="*/ 151151 w 454875"/>
                  <a:gd name="connsiteY7" fmla="*/ 155944 h 308649"/>
                  <a:gd name="connsiteX8" fmla="*/ 174511 w 454875"/>
                  <a:gd name="connsiteY8" fmla="*/ 176965 h 308649"/>
                  <a:gd name="connsiteX9" fmla="*/ 197870 w 454875"/>
                  <a:gd name="connsiteY9" fmla="*/ 196887 h 308649"/>
                  <a:gd name="connsiteX10" fmla="*/ 221230 w 454875"/>
                  <a:gd name="connsiteY10" fmla="*/ 215491 h 308649"/>
                  <a:gd name="connsiteX11" fmla="*/ 244589 w 454875"/>
                  <a:gd name="connsiteY11" fmla="*/ 232703 h 308649"/>
                  <a:gd name="connsiteX12" fmla="*/ 267949 w 454875"/>
                  <a:gd name="connsiteY12" fmla="*/ 248451 h 308649"/>
                  <a:gd name="connsiteX13" fmla="*/ 291308 w 454875"/>
                  <a:gd name="connsiteY13" fmla="*/ 262513 h 308649"/>
                  <a:gd name="connsiteX14" fmla="*/ 314648 w 454875"/>
                  <a:gd name="connsiteY14" fmla="*/ 274965 h 308649"/>
                  <a:gd name="connsiteX15" fmla="*/ 338008 w 454875"/>
                  <a:gd name="connsiteY15" fmla="*/ 285512 h 308649"/>
                  <a:gd name="connsiteX16" fmla="*/ 361367 w 454875"/>
                  <a:gd name="connsiteY16" fmla="*/ 294302 h 308649"/>
                  <a:gd name="connsiteX17" fmla="*/ 384727 w 454875"/>
                  <a:gd name="connsiteY17" fmla="*/ 301113 h 308649"/>
                  <a:gd name="connsiteX18" fmla="*/ 408087 w 454875"/>
                  <a:gd name="connsiteY18" fmla="*/ 306020 h 308649"/>
                  <a:gd name="connsiteX19" fmla="*/ 431446 w 454875"/>
                  <a:gd name="connsiteY19" fmla="*/ 308877 h 308649"/>
                  <a:gd name="connsiteX20" fmla="*/ 454806 w 454875"/>
                  <a:gd name="connsiteY20" fmla="*/ 309829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75" h="308649">
                    <a:moveTo>
                      <a:pt x="-70" y="1179"/>
                    </a:moveTo>
                    <a:lnTo>
                      <a:pt x="11014" y="13630"/>
                    </a:lnTo>
                    <a:lnTo>
                      <a:pt x="34374" y="38460"/>
                    </a:lnTo>
                    <a:lnTo>
                      <a:pt x="57733" y="63070"/>
                    </a:lnTo>
                    <a:lnTo>
                      <a:pt x="81093" y="87314"/>
                    </a:lnTo>
                    <a:lnTo>
                      <a:pt x="104432" y="110899"/>
                    </a:lnTo>
                    <a:lnTo>
                      <a:pt x="127792" y="133824"/>
                    </a:lnTo>
                    <a:lnTo>
                      <a:pt x="151151" y="155944"/>
                    </a:lnTo>
                    <a:lnTo>
                      <a:pt x="174511" y="176965"/>
                    </a:lnTo>
                    <a:lnTo>
                      <a:pt x="197870" y="196887"/>
                    </a:lnTo>
                    <a:lnTo>
                      <a:pt x="221230" y="215491"/>
                    </a:lnTo>
                    <a:lnTo>
                      <a:pt x="244589" y="232703"/>
                    </a:lnTo>
                    <a:lnTo>
                      <a:pt x="267949" y="248451"/>
                    </a:lnTo>
                    <a:lnTo>
                      <a:pt x="291308" y="262513"/>
                    </a:lnTo>
                    <a:lnTo>
                      <a:pt x="314648" y="274965"/>
                    </a:lnTo>
                    <a:lnTo>
                      <a:pt x="338008" y="285512"/>
                    </a:lnTo>
                    <a:lnTo>
                      <a:pt x="361367" y="294302"/>
                    </a:lnTo>
                    <a:lnTo>
                      <a:pt x="384727" y="301113"/>
                    </a:lnTo>
                    <a:lnTo>
                      <a:pt x="408087" y="306020"/>
                    </a:lnTo>
                    <a:lnTo>
                      <a:pt x="431446" y="308877"/>
                    </a:lnTo>
                    <a:lnTo>
                      <a:pt x="454806" y="309829"/>
                    </a:lnTo>
                  </a:path>
                </a:pathLst>
              </a:custGeom>
              <a:noFill/>
              <a:ln w="37431" cap="sq">
                <a:solidFill>
                  <a:srgbClr val="1F77B4"/>
                </a:solidFill>
                <a:prstDash val="solid"/>
                <a:round/>
              </a:ln>
            </p:spPr>
            <p:txBody>
              <a:bodyPr rtlCol="0" anchor="ctr"/>
              <a:lstStyle/>
              <a:p>
                <a:endParaRPr lang="it-IT"/>
              </a:p>
            </p:txBody>
          </p:sp>
          <p:sp>
            <p:nvSpPr>
              <p:cNvPr id="27" name="Freeform: Shape 26">
                <a:extLst>
                  <a:ext uri="{FF2B5EF4-FFF2-40B4-BE49-F238E27FC236}">
                    <a16:creationId xmlns:a16="http://schemas.microsoft.com/office/drawing/2014/main" id="{AE8F58D3-DBF0-403C-93A3-42A2C4290FC8}"/>
                  </a:ext>
                </a:extLst>
              </p:cNvPr>
              <p:cNvSpPr/>
              <p:nvPr/>
            </p:nvSpPr>
            <p:spPr>
              <a:xfrm flipV="1">
                <a:off x="6465343" y="2458497"/>
                <a:ext cx="454855" cy="308649"/>
              </a:xfrm>
              <a:custGeom>
                <a:avLst/>
                <a:gdLst>
                  <a:gd name="connsiteX0" fmla="*/ 454756 w 454855"/>
                  <a:gd name="connsiteY0" fmla="*/ 309907 h 308649"/>
                  <a:gd name="connsiteX1" fmla="*/ 443672 w 454855"/>
                  <a:gd name="connsiteY1" fmla="*/ 297381 h 308649"/>
                  <a:gd name="connsiteX2" fmla="*/ 420312 w 454855"/>
                  <a:gd name="connsiteY2" fmla="*/ 272552 h 308649"/>
                  <a:gd name="connsiteX3" fmla="*/ 396973 w 454855"/>
                  <a:gd name="connsiteY3" fmla="*/ 247942 h 308649"/>
                  <a:gd name="connsiteX4" fmla="*/ 373613 w 454855"/>
                  <a:gd name="connsiteY4" fmla="*/ 223772 h 308649"/>
                  <a:gd name="connsiteX5" fmla="*/ 350254 w 454855"/>
                  <a:gd name="connsiteY5" fmla="*/ 200114 h 308649"/>
                  <a:gd name="connsiteX6" fmla="*/ 326894 w 454855"/>
                  <a:gd name="connsiteY6" fmla="*/ 177189 h 308649"/>
                  <a:gd name="connsiteX7" fmla="*/ 303535 w 454855"/>
                  <a:gd name="connsiteY7" fmla="*/ 155142 h 308649"/>
                  <a:gd name="connsiteX8" fmla="*/ 280175 w 454855"/>
                  <a:gd name="connsiteY8" fmla="*/ 134048 h 308649"/>
                  <a:gd name="connsiteX9" fmla="*/ 256815 w 454855"/>
                  <a:gd name="connsiteY9" fmla="*/ 114198 h 308649"/>
                  <a:gd name="connsiteX10" fmla="*/ 233456 w 454855"/>
                  <a:gd name="connsiteY10" fmla="*/ 95522 h 308649"/>
                  <a:gd name="connsiteX11" fmla="*/ 210117 w 454855"/>
                  <a:gd name="connsiteY11" fmla="*/ 78309 h 308649"/>
                  <a:gd name="connsiteX12" fmla="*/ 186757 w 454855"/>
                  <a:gd name="connsiteY12" fmla="*/ 62562 h 308649"/>
                  <a:gd name="connsiteX13" fmla="*/ 163397 w 454855"/>
                  <a:gd name="connsiteY13" fmla="*/ 48499 h 308649"/>
                  <a:gd name="connsiteX14" fmla="*/ 140038 w 454855"/>
                  <a:gd name="connsiteY14" fmla="*/ 36121 h 308649"/>
                  <a:gd name="connsiteX15" fmla="*/ 116678 w 454855"/>
                  <a:gd name="connsiteY15" fmla="*/ 25500 h 308649"/>
                  <a:gd name="connsiteX16" fmla="*/ 93319 w 454855"/>
                  <a:gd name="connsiteY16" fmla="*/ 16711 h 308649"/>
                  <a:gd name="connsiteX17" fmla="*/ 69959 w 454855"/>
                  <a:gd name="connsiteY17" fmla="*/ 9899 h 308649"/>
                  <a:gd name="connsiteX18" fmla="*/ 46599 w 454855"/>
                  <a:gd name="connsiteY18" fmla="*/ 4992 h 308649"/>
                  <a:gd name="connsiteX19" fmla="*/ 23260 w 454855"/>
                  <a:gd name="connsiteY19" fmla="*/ 2136 h 308649"/>
                  <a:gd name="connsiteX20" fmla="*/ -99 w 454855"/>
                  <a:gd name="connsiteY20" fmla="*/ 1257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55" h="308649">
                    <a:moveTo>
                      <a:pt x="454756" y="309907"/>
                    </a:moveTo>
                    <a:lnTo>
                      <a:pt x="443672" y="297381"/>
                    </a:lnTo>
                    <a:lnTo>
                      <a:pt x="420312" y="272552"/>
                    </a:lnTo>
                    <a:lnTo>
                      <a:pt x="396973" y="247942"/>
                    </a:lnTo>
                    <a:lnTo>
                      <a:pt x="373613" y="223772"/>
                    </a:lnTo>
                    <a:lnTo>
                      <a:pt x="350254" y="200114"/>
                    </a:lnTo>
                    <a:lnTo>
                      <a:pt x="326894" y="177189"/>
                    </a:lnTo>
                    <a:lnTo>
                      <a:pt x="303535" y="155142"/>
                    </a:lnTo>
                    <a:lnTo>
                      <a:pt x="280175" y="134048"/>
                    </a:lnTo>
                    <a:lnTo>
                      <a:pt x="256815" y="114198"/>
                    </a:lnTo>
                    <a:lnTo>
                      <a:pt x="233456" y="95522"/>
                    </a:lnTo>
                    <a:lnTo>
                      <a:pt x="210117" y="78309"/>
                    </a:lnTo>
                    <a:lnTo>
                      <a:pt x="186757" y="62562"/>
                    </a:lnTo>
                    <a:lnTo>
                      <a:pt x="163397" y="48499"/>
                    </a:lnTo>
                    <a:lnTo>
                      <a:pt x="140038" y="36121"/>
                    </a:lnTo>
                    <a:lnTo>
                      <a:pt x="116678" y="25500"/>
                    </a:lnTo>
                    <a:lnTo>
                      <a:pt x="93319" y="16711"/>
                    </a:lnTo>
                    <a:lnTo>
                      <a:pt x="69959" y="9899"/>
                    </a:lnTo>
                    <a:lnTo>
                      <a:pt x="46599" y="4992"/>
                    </a:lnTo>
                    <a:lnTo>
                      <a:pt x="23260" y="2136"/>
                    </a:lnTo>
                    <a:lnTo>
                      <a:pt x="-99" y="1257"/>
                    </a:lnTo>
                  </a:path>
                </a:pathLst>
              </a:custGeom>
              <a:noFill/>
              <a:ln w="37431" cap="sq">
                <a:solidFill>
                  <a:srgbClr val="1F77B4"/>
                </a:solidFill>
                <a:prstDash val="solid"/>
                <a:round/>
              </a:ln>
            </p:spPr>
            <p:txBody>
              <a:bodyPr rtlCol="0" anchor="ctr"/>
              <a:lstStyle/>
              <a:p>
                <a:endParaRPr lang="it-IT"/>
              </a:p>
            </p:txBody>
          </p:sp>
          <p:sp>
            <p:nvSpPr>
              <p:cNvPr id="28" name="Freeform: Shape 27">
                <a:extLst>
                  <a:ext uri="{FF2B5EF4-FFF2-40B4-BE49-F238E27FC236}">
                    <a16:creationId xmlns:a16="http://schemas.microsoft.com/office/drawing/2014/main" id="{16AB4CF2-4022-411F-85E0-89EE3B6B2EF2}"/>
                  </a:ext>
                </a:extLst>
              </p:cNvPr>
              <p:cNvSpPr/>
              <p:nvPr/>
            </p:nvSpPr>
            <p:spPr>
              <a:xfrm flipV="1">
                <a:off x="8735763" y="2149335"/>
                <a:ext cx="454855" cy="308649"/>
              </a:xfrm>
              <a:custGeom>
                <a:avLst/>
                <a:gdLst>
                  <a:gd name="connsiteX0" fmla="*/ 47 w 454855"/>
                  <a:gd name="connsiteY0" fmla="*/ 1179 h 308649"/>
                  <a:gd name="connsiteX1" fmla="*/ 11132 w 454855"/>
                  <a:gd name="connsiteY1" fmla="*/ 13631 h 308649"/>
                  <a:gd name="connsiteX2" fmla="*/ 34471 w 454855"/>
                  <a:gd name="connsiteY2" fmla="*/ 38460 h 308649"/>
                  <a:gd name="connsiteX3" fmla="*/ 57830 w 454855"/>
                  <a:gd name="connsiteY3" fmla="*/ 63071 h 308649"/>
                  <a:gd name="connsiteX4" fmla="*/ 81190 w 454855"/>
                  <a:gd name="connsiteY4" fmla="*/ 87314 h 308649"/>
                  <a:gd name="connsiteX5" fmla="*/ 104550 w 454855"/>
                  <a:gd name="connsiteY5" fmla="*/ 110898 h 308649"/>
                  <a:gd name="connsiteX6" fmla="*/ 127909 w 454855"/>
                  <a:gd name="connsiteY6" fmla="*/ 133824 h 308649"/>
                  <a:gd name="connsiteX7" fmla="*/ 151269 w 454855"/>
                  <a:gd name="connsiteY7" fmla="*/ 155944 h 308649"/>
                  <a:gd name="connsiteX8" fmla="*/ 174628 w 454855"/>
                  <a:gd name="connsiteY8" fmla="*/ 176965 h 308649"/>
                  <a:gd name="connsiteX9" fmla="*/ 197988 w 454855"/>
                  <a:gd name="connsiteY9" fmla="*/ 196887 h 308649"/>
                  <a:gd name="connsiteX10" fmla="*/ 221327 w 454855"/>
                  <a:gd name="connsiteY10" fmla="*/ 215491 h 308649"/>
                  <a:gd name="connsiteX11" fmla="*/ 244687 w 454855"/>
                  <a:gd name="connsiteY11" fmla="*/ 232703 h 308649"/>
                  <a:gd name="connsiteX12" fmla="*/ 268046 w 454855"/>
                  <a:gd name="connsiteY12" fmla="*/ 248451 h 308649"/>
                  <a:gd name="connsiteX13" fmla="*/ 291406 w 454855"/>
                  <a:gd name="connsiteY13" fmla="*/ 262514 h 308649"/>
                  <a:gd name="connsiteX14" fmla="*/ 314766 w 454855"/>
                  <a:gd name="connsiteY14" fmla="*/ 274965 h 308649"/>
                  <a:gd name="connsiteX15" fmla="*/ 338125 w 454855"/>
                  <a:gd name="connsiteY15" fmla="*/ 285512 h 308649"/>
                  <a:gd name="connsiteX16" fmla="*/ 361485 w 454855"/>
                  <a:gd name="connsiteY16" fmla="*/ 294301 h 308649"/>
                  <a:gd name="connsiteX17" fmla="*/ 384844 w 454855"/>
                  <a:gd name="connsiteY17" fmla="*/ 301113 h 308649"/>
                  <a:gd name="connsiteX18" fmla="*/ 408184 w 454855"/>
                  <a:gd name="connsiteY18" fmla="*/ 306020 h 308649"/>
                  <a:gd name="connsiteX19" fmla="*/ 431543 w 454855"/>
                  <a:gd name="connsiteY19" fmla="*/ 308877 h 308649"/>
                  <a:gd name="connsiteX20" fmla="*/ 454903 w 454855"/>
                  <a:gd name="connsiteY20" fmla="*/ 309829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55" h="308649">
                    <a:moveTo>
                      <a:pt x="47" y="1179"/>
                    </a:moveTo>
                    <a:lnTo>
                      <a:pt x="11132" y="13631"/>
                    </a:lnTo>
                    <a:lnTo>
                      <a:pt x="34471" y="38460"/>
                    </a:lnTo>
                    <a:lnTo>
                      <a:pt x="57830" y="63071"/>
                    </a:lnTo>
                    <a:lnTo>
                      <a:pt x="81190" y="87314"/>
                    </a:lnTo>
                    <a:lnTo>
                      <a:pt x="104550" y="110898"/>
                    </a:lnTo>
                    <a:lnTo>
                      <a:pt x="127909" y="133824"/>
                    </a:lnTo>
                    <a:lnTo>
                      <a:pt x="151269" y="155944"/>
                    </a:lnTo>
                    <a:lnTo>
                      <a:pt x="174628" y="176965"/>
                    </a:lnTo>
                    <a:lnTo>
                      <a:pt x="197988" y="196887"/>
                    </a:lnTo>
                    <a:lnTo>
                      <a:pt x="221327" y="215491"/>
                    </a:lnTo>
                    <a:lnTo>
                      <a:pt x="244687" y="232703"/>
                    </a:lnTo>
                    <a:lnTo>
                      <a:pt x="268046" y="248451"/>
                    </a:lnTo>
                    <a:lnTo>
                      <a:pt x="291406" y="262514"/>
                    </a:lnTo>
                    <a:lnTo>
                      <a:pt x="314766" y="274965"/>
                    </a:lnTo>
                    <a:lnTo>
                      <a:pt x="338125" y="285512"/>
                    </a:lnTo>
                    <a:lnTo>
                      <a:pt x="361485" y="294301"/>
                    </a:lnTo>
                    <a:lnTo>
                      <a:pt x="384844" y="301113"/>
                    </a:lnTo>
                    <a:lnTo>
                      <a:pt x="408184" y="306020"/>
                    </a:lnTo>
                    <a:lnTo>
                      <a:pt x="431543" y="308877"/>
                    </a:lnTo>
                    <a:lnTo>
                      <a:pt x="454903" y="309829"/>
                    </a:lnTo>
                  </a:path>
                </a:pathLst>
              </a:custGeom>
              <a:noFill/>
              <a:ln w="37431" cap="sq">
                <a:solidFill>
                  <a:srgbClr val="1F77B4"/>
                </a:solidFill>
                <a:prstDash val="solid"/>
                <a:round/>
              </a:ln>
            </p:spPr>
            <p:txBody>
              <a:bodyPr rtlCol="0" anchor="ctr"/>
              <a:lstStyle/>
              <a:p>
                <a:endParaRPr lang="it-IT"/>
              </a:p>
            </p:txBody>
          </p:sp>
          <p:sp>
            <p:nvSpPr>
              <p:cNvPr id="29" name="Freeform: Shape 28">
                <a:extLst>
                  <a:ext uri="{FF2B5EF4-FFF2-40B4-BE49-F238E27FC236}">
                    <a16:creationId xmlns:a16="http://schemas.microsoft.com/office/drawing/2014/main" id="{733D5786-11C0-446D-82C1-D339A23DFBD6}"/>
                  </a:ext>
                </a:extLst>
              </p:cNvPr>
              <p:cNvSpPr/>
              <p:nvPr/>
            </p:nvSpPr>
            <p:spPr>
              <a:xfrm flipV="1">
                <a:off x="8280888" y="2457985"/>
                <a:ext cx="454875" cy="308649"/>
              </a:xfrm>
              <a:custGeom>
                <a:avLst/>
                <a:gdLst>
                  <a:gd name="connsiteX0" fmla="*/ 454894 w 454875"/>
                  <a:gd name="connsiteY0" fmla="*/ 309906 h 308649"/>
                  <a:gd name="connsiteX1" fmla="*/ 443809 w 454875"/>
                  <a:gd name="connsiteY1" fmla="*/ 297382 h 308649"/>
                  <a:gd name="connsiteX2" fmla="*/ 420450 w 454875"/>
                  <a:gd name="connsiteY2" fmla="*/ 272552 h 308649"/>
                  <a:gd name="connsiteX3" fmla="*/ 397090 w 454875"/>
                  <a:gd name="connsiteY3" fmla="*/ 247942 h 308649"/>
                  <a:gd name="connsiteX4" fmla="*/ 373731 w 454875"/>
                  <a:gd name="connsiteY4" fmla="*/ 223772 h 308649"/>
                  <a:gd name="connsiteX5" fmla="*/ 350371 w 454875"/>
                  <a:gd name="connsiteY5" fmla="*/ 200114 h 308649"/>
                  <a:gd name="connsiteX6" fmla="*/ 327032 w 454875"/>
                  <a:gd name="connsiteY6" fmla="*/ 177189 h 308649"/>
                  <a:gd name="connsiteX7" fmla="*/ 303672 w 454875"/>
                  <a:gd name="connsiteY7" fmla="*/ 155142 h 308649"/>
                  <a:gd name="connsiteX8" fmla="*/ 280313 w 454875"/>
                  <a:gd name="connsiteY8" fmla="*/ 134048 h 308649"/>
                  <a:gd name="connsiteX9" fmla="*/ 256953 w 454875"/>
                  <a:gd name="connsiteY9" fmla="*/ 114199 h 308649"/>
                  <a:gd name="connsiteX10" fmla="*/ 233593 w 454875"/>
                  <a:gd name="connsiteY10" fmla="*/ 95521 h 308649"/>
                  <a:gd name="connsiteX11" fmla="*/ 210234 w 454875"/>
                  <a:gd name="connsiteY11" fmla="*/ 78309 h 308649"/>
                  <a:gd name="connsiteX12" fmla="*/ 186874 w 454875"/>
                  <a:gd name="connsiteY12" fmla="*/ 62562 h 308649"/>
                  <a:gd name="connsiteX13" fmla="*/ 163515 w 454875"/>
                  <a:gd name="connsiteY13" fmla="*/ 48499 h 308649"/>
                  <a:gd name="connsiteX14" fmla="*/ 140155 w 454875"/>
                  <a:gd name="connsiteY14" fmla="*/ 36121 h 308649"/>
                  <a:gd name="connsiteX15" fmla="*/ 116816 w 454875"/>
                  <a:gd name="connsiteY15" fmla="*/ 25501 h 308649"/>
                  <a:gd name="connsiteX16" fmla="*/ 93456 w 454875"/>
                  <a:gd name="connsiteY16" fmla="*/ 16711 h 308649"/>
                  <a:gd name="connsiteX17" fmla="*/ 70097 w 454875"/>
                  <a:gd name="connsiteY17" fmla="*/ 9900 h 308649"/>
                  <a:gd name="connsiteX18" fmla="*/ 46737 w 454875"/>
                  <a:gd name="connsiteY18" fmla="*/ 4992 h 308649"/>
                  <a:gd name="connsiteX19" fmla="*/ 23378 w 454875"/>
                  <a:gd name="connsiteY19" fmla="*/ 2135 h 308649"/>
                  <a:gd name="connsiteX20" fmla="*/ 18 w 454875"/>
                  <a:gd name="connsiteY20" fmla="*/ 1257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75" h="308649">
                    <a:moveTo>
                      <a:pt x="454894" y="309906"/>
                    </a:moveTo>
                    <a:lnTo>
                      <a:pt x="443809" y="297382"/>
                    </a:lnTo>
                    <a:lnTo>
                      <a:pt x="420450" y="272552"/>
                    </a:lnTo>
                    <a:lnTo>
                      <a:pt x="397090" y="247942"/>
                    </a:lnTo>
                    <a:lnTo>
                      <a:pt x="373731" y="223772"/>
                    </a:lnTo>
                    <a:lnTo>
                      <a:pt x="350371" y="200114"/>
                    </a:lnTo>
                    <a:lnTo>
                      <a:pt x="327032" y="177189"/>
                    </a:lnTo>
                    <a:lnTo>
                      <a:pt x="303672" y="155142"/>
                    </a:lnTo>
                    <a:lnTo>
                      <a:pt x="280313" y="134048"/>
                    </a:lnTo>
                    <a:lnTo>
                      <a:pt x="256953" y="114199"/>
                    </a:lnTo>
                    <a:lnTo>
                      <a:pt x="233593" y="95521"/>
                    </a:lnTo>
                    <a:lnTo>
                      <a:pt x="210234" y="78309"/>
                    </a:lnTo>
                    <a:lnTo>
                      <a:pt x="186874" y="62562"/>
                    </a:lnTo>
                    <a:lnTo>
                      <a:pt x="163515" y="48499"/>
                    </a:lnTo>
                    <a:lnTo>
                      <a:pt x="140155" y="36121"/>
                    </a:lnTo>
                    <a:lnTo>
                      <a:pt x="116816" y="25501"/>
                    </a:lnTo>
                    <a:lnTo>
                      <a:pt x="93456" y="16711"/>
                    </a:lnTo>
                    <a:lnTo>
                      <a:pt x="70097" y="9900"/>
                    </a:lnTo>
                    <a:lnTo>
                      <a:pt x="46737" y="4992"/>
                    </a:lnTo>
                    <a:lnTo>
                      <a:pt x="23378" y="2135"/>
                    </a:lnTo>
                    <a:lnTo>
                      <a:pt x="18" y="1257"/>
                    </a:lnTo>
                  </a:path>
                </a:pathLst>
              </a:custGeom>
              <a:noFill/>
              <a:ln w="37431" cap="sq">
                <a:solidFill>
                  <a:srgbClr val="1F77B4"/>
                </a:solidFill>
                <a:prstDash val="solid"/>
                <a:round/>
              </a:ln>
            </p:spPr>
            <p:txBody>
              <a:bodyPr rtlCol="0" anchor="ctr"/>
              <a:lstStyle/>
              <a:p>
                <a:endParaRPr lang="it-IT"/>
              </a:p>
            </p:txBody>
          </p:sp>
          <p:sp>
            <p:nvSpPr>
              <p:cNvPr id="30" name="Freeform: Shape 29">
                <a:extLst>
                  <a:ext uri="{FF2B5EF4-FFF2-40B4-BE49-F238E27FC236}">
                    <a16:creationId xmlns:a16="http://schemas.microsoft.com/office/drawing/2014/main" id="{43FA6045-DA5E-4C2C-A2EA-16AD0E5A0ADF}"/>
                  </a:ext>
                </a:extLst>
              </p:cNvPr>
              <p:cNvSpPr/>
              <p:nvPr/>
            </p:nvSpPr>
            <p:spPr>
              <a:xfrm flipV="1">
                <a:off x="6010467" y="2458497"/>
                <a:ext cx="454875" cy="308649"/>
              </a:xfrm>
              <a:custGeom>
                <a:avLst/>
                <a:gdLst>
                  <a:gd name="connsiteX0" fmla="*/ -129 w 454875"/>
                  <a:gd name="connsiteY0" fmla="*/ 309907 h 308649"/>
                  <a:gd name="connsiteX1" fmla="*/ 10955 w 454875"/>
                  <a:gd name="connsiteY1" fmla="*/ 297381 h 308649"/>
                  <a:gd name="connsiteX2" fmla="*/ 34315 w 454875"/>
                  <a:gd name="connsiteY2" fmla="*/ 272552 h 308649"/>
                  <a:gd name="connsiteX3" fmla="*/ 57675 w 454875"/>
                  <a:gd name="connsiteY3" fmla="*/ 247942 h 308649"/>
                  <a:gd name="connsiteX4" fmla="*/ 81034 w 454875"/>
                  <a:gd name="connsiteY4" fmla="*/ 223772 h 308649"/>
                  <a:gd name="connsiteX5" fmla="*/ 104394 w 454875"/>
                  <a:gd name="connsiteY5" fmla="*/ 200114 h 308649"/>
                  <a:gd name="connsiteX6" fmla="*/ 127733 w 454875"/>
                  <a:gd name="connsiteY6" fmla="*/ 177189 h 308649"/>
                  <a:gd name="connsiteX7" fmla="*/ 151093 w 454875"/>
                  <a:gd name="connsiteY7" fmla="*/ 155142 h 308649"/>
                  <a:gd name="connsiteX8" fmla="*/ 174452 w 454875"/>
                  <a:gd name="connsiteY8" fmla="*/ 134048 h 308649"/>
                  <a:gd name="connsiteX9" fmla="*/ 197812 w 454875"/>
                  <a:gd name="connsiteY9" fmla="*/ 114198 h 308649"/>
                  <a:gd name="connsiteX10" fmla="*/ 221171 w 454875"/>
                  <a:gd name="connsiteY10" fmla="*/ 95522 h 308649"/>
                  <a:gd name="connsiteX11" fmla="*/ 244531 w 454875"/>
                  <a:gd name="connsiteY11" fmla="*/ 78309 h 308649"/>
                  <a:gd name="connsiteX12" fmla="*/ 267890 w 454875"/>
                  <a:gd name="connsiteY12" fmla="*/ 62562 h 308649"/>
                  <a:gd name="connsiteX13" fmla="*/ 291250 w 454875"/>
                  <a:gd name="connsiteY13" fmla="*/ 48499 h 308649"/>
                  <a:gd name="connsiteX14" fmla="*/ 314590 w 454875"/>
                  <a:gd name="connsiteY14" fmla="*/ 36121 h 308649"/>
                  <a:gd name="connsiteX15" fmla="*/ 337949 w 454875"/>
                  <a:gd name="connsiteY15" fmla="*/ 25500 h 308649"/>
                  <a:gd name="connsiteX16" fmla="*/ 361309 w 454875"/>
                  <a:gd name="connsiteY16" fmla="*/ 16711 h 308649"/>
                  <a:gd name="connsiteX17" fmla="*/ 384668 w 454875"/>
                  <a:gd name="connsiteY17" fmla="*/ 9899 h 308649"/>
                  <a:gd name="connsiteX18" fmla="*/ 408028 w 454875"/>
                  <a:gd name="connsiteY18" fmla="*/ 4992 h 308649"/>
                  <a:gd name="connsiteX19" fmla="*/ 431387 w 454875"/>
                  <a:gd name="connsiteY19" fmla="*/ 2136 h 308649"/>
                  <a:gd name="connsiteX20" fmla="*/ 454747 w 454875"/>
                  <a:gd name="connsiteY20" fmla="*/ 1257 h 30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75" h="308649">
                    <a:moveTo>
                      <a:pt x="-129" y="309907"/>
                    </a:moveTo>
                    <a:lnTo>
                      <a:pt x="10955" y="297381"/>
                    </a:lnTo>
                    <a:lnTo>
                      <a:pt x="34315" y="272552"/>
                    </a:lnTo>
                    <a:lnTo>
                      <a:pt x="57675" y="247942"/>
                    </a:lnTo>
                    <a:lnTo>
                      <a:pt x="81034" y="223772"/>
                    </a:lnTo>
                    <a:lnTo>
                      <a:pt x="104394" y="200114"/>
                    </a:lnTo>
                    <a:lnTo>
                      <a:pt x="127733" y="177189"/>
                    </a:lnTo>
                    <a:lnTo>
                      <a:pt x="151093" y="155142"/>
                    </a:lnTo>
                    <a:lnTo>
                      <a:pt x="174452" y="134048"/>
                    </a:lnTo>
                    <a:lnTo>
                      <a:pt x="197812" y="114198"/>
                    </a:lnTo>
                    <a:lnTo>
                      <a:pt x="221171" y="95522"/>
                    </a:lnTo>
                    <a:lnTo>
                      <a:pt x="244531" y="78309"/>
                    </a:lnTo>
                    <a:lnTo>
                      <a:pt x="267890" y="62562"/>
                    </a:lnTo>
                    <a:lnTo>
                      <a:pt x="291250" y="48499"/>
                    </a:lnTo>
                    <a:lnTo>
                      <a:pt x="314590" y="36121"/>
                    </a:lnTo>
                    <a:lnTo>
                      <a:pt x="337949" y="25500"/>
                    </a:lnTo>
                    <a:lnTo>
                      <a:pt x="361309" y="16711"/>
                    </a:lnTo>
                    <a:lnTo>
                      <a:pt x="384668" y="9899"/>
                    </a:lnTo>
                    <a:lnTo>
                      <a:pt x="408028" y="4992"/>
                    </a:lnTo>
                    <a:lnTo>
                      <a:pt x="431387" y="2136"/>
                    </a:lnTo>
                    <a:lnTo>
                      <a:pt x="454747" y="1257"/>
                    </a:lnTo>
                  </a:path>
                </a:pathLst>
              </a:custGeom>
              <a:noFill/>
              <a:ln w="37431" cap="sq">
                <a:solidFill>
                  <a:srgbClr val="1F77B4"/>
                </a:solidFill>
                <a:prstDash val="solid"/>
                <a:round/>
              </a:ln>
            </p:spPr>
            <p:txBody>
              <a:bodyPr rtlCol="0" anchor="ctr"/>
              <a:lstStyle/>
              <a:p>
                <a:endParaRPr lang="it-IT"/>
              </a:p>
            </p:txBody>
          </p:sp>
          <p:sp>
            <p:nvSpPr>
              <p:cNvPr id="31" name="Freeform: Shape 30">
                <a:extLst>
                  <a:ext uri="{FF2B5EF4-FFF2-40B4-BE49-F238E27FC236}">
                    <a16:creationId xmlns:a16="http://schemas.microsoft.com/office/drawing/2014/main" id="{C9D25316-A33B-43F2-81D3-9AF62A8D52BD}"/>
                  </a:ext>
                </a:extLst>
              </p:cNvPr>
              <p:cNvSpPr/>
              <p:nvPr/>
            </p:nvSpPr>
            <p:spPr>
              <a:xfrm flipV="1">
                <a:off x="5559509" y="2150361"/>
                <a:ext cx="450958" cy="308136"/>
              </a:xfrm>
              <a:custGeom>
                <a:avLst/>
                <a:gdLst>
                  <a:gd name="connsiteX0" fmla="*/ -158 w 450958"/>
                  <a:gd name="connsiteY0" fmla="*/ 309316 h 308136"/>
                  <a:gd name="connsiteX1" fmla="*/ 23202 w 450958"/>
                  <a:gd name="connsiteY1" fmla="*/ 308144 h 308136"/>
                  <a:gd name="connsiteX2" fmla="*/ 46561 w 450958"/>
                  <a:gd name="connsiteY2" fmla="*/ 304995 h 308136"/>
                  <a:gd name="connsiteX3" fmla="*/ 69921 w 450958"/>
                  <a:gd name="connsiteY3" fmla="*/ 299867 h 308136"/>
                  <a:gd name="connsiteX4" fmla="*/ 93280 w 450958"/>
                  <a:gd name="connsiteY4" fmla="*/ 292836 h 308136"/>
                  <a:gd name="connsiteX5" fmla="*/ 116640 w 450958"/>
                  <a:gd name="connsiteY5" fmla="*/ 283827 h 308136"/>
                  <a:gd name="connsiteX6" fmla="*/ 139979 w 450958"/>
                  <a:gd name="connsiteY6" fmla="*/ 272987 h 308136"/>
                  <a:gd name="connsiteX7" fmla="*/ 163339 w 450958"/>
                  <a:gd name="connsiteY7" fmla="*/ 260390 h 308136"/>
                  <a:gd name="connsiteX8" fmla="*/ 186698 w 450958"/>
                  <a:gd name="connsiteY8" fmla="*/ 246107 h 308136"/>
                  <a:gd name="connsiteX9" fmla="*/ 210058 w 450958"/>
                  <a:gd name="connsiteY9" fmla="*/ 230140 h 308136"/>
                  <a:gd name="connsiteX10" fmla="*/ 233417 w 450958"/>
                  <a:gd name="connsiteY10" fmla="*/ 212781 h 308136"/>
                  <a:gd name="connsiteX11" fmla="*/ 256777 w 450958"/>
                  <a:gd name="connsiteY11" fmla="*/ 193957 h 308136"/>
                  <a:gd name="connsiteX12" fmla="*/ 280137 w 450958"/>
                  <a:gd name="connsiteY12" fmla="*/ 173961 h 308136"/>
                  <a:gd name="connsiteX13" fmla="*/ 303496 w 450958"/>
                  <a:gd name="connsiteY13" fmla="*/ 152721 h 308136"/>
                  <a:gd name="connsiteX14" fmla="*/ 326836 w 450958"/>
                  <a:gd name="connsiteY14" fmla="*/ 130601 h 308136"/>
                  <a:gd name="connsiteX15" fmla="*/ 350195 w 450958"/>
                  <a:gd name="connsiteY15" fmla="*/ 107530 h 308136"/>
                  <a:gd name="connsiteX16" fmla="*/ 373555 w 450958"/>
                  <a:gd name="connsiteY16" fmla="*/ 83798 h 308136"/>
                  <a:gd name="connsiteX17" fmla="*/ 396914 w 450958"/>
                  <a:gd name="connsiteY17" fmla="*/ 59555 h 308136"/>
                  <a:gd name="connsiteX18" fmla="*/ 420274 w 450958"/>
                  <a:gd name="connsiteY18" fmla="*/ 34945 h 308136"/>
                  <a:gd name="connsiteX19" fmla="*/ 450801 w 450958"/>
                  <a:gd name="connsiteY19" fmla="*/ 1179 h 3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958" h="308136">
                    <a:moveTo>
                      <a:pt x="-158" y="309316"/>
                    </a:moveTo>
                    <a:lnTo>
                      <a:pt x="23202" y="308144"/>
                    </a:lnTo>
                    <a:lnTo>
                      <a:pt x="46561" y="304995"/>
                    </a:lnTo>
                    <a:lnTo>
                      <a:pt x="69921" y="299867"/>
                    </a:lnTo>
                    <a:lnTo>
                      <a:pt x="93280" y="292836"/>
                    </a:lnTo>
                    <a:lnTo>
                      <a:pt x="116640" y="283827"/>
                    </a:lnTo>
                    <a:lnTo>
                      <a:pt x="139979" y="272987"/>
                    </a:lnTo>
                    <a:lnTo>
                      <a:pt x="163339" y="260390"/>
                    </a:lnTo>
                    <a:lnTo>
                      <a:pt x="186698" y="246107"/>
                    </a:lnTo>
                    <a:lnTo>
                      <a:pt x="210058" y="230140"/>
                    </a:lnTo>
                    <a:lnTo>
                      <a:pt x="233417" y="212781"/>
                    </a:lnTo>
                    <a:lnTo>
                      <a:pt x="256777" y="193957"/>
                    </a:lnTo>
                    <a:lnTo>
                      <a:pt x="280137" y="173961"/>
                    </a:lnTo>
                    <a:lnTo>
                      <a:pt x="303496" y="152721"/>
                    </a:lnTo>
                    <a:lnTo>
                      <a:pt x="326836" y="130601"/>
                    </a:lnTo>
                    <a:lnTo>
                      <a:pt x="350195" y="107530"/>
                    </a:lnTo>
                    <a:lnTo>
                      <a:pt x="373555" y="83798"/>
                    </a:lnTo>
                    <a:lnTo>
                      <a:pt x="396914" y="59555"/>
                    </a:lnTo>
                    <a:lnTo>
                      <a:pt x="420274" y="34945"/>
                    </a:lnTo>
                    <a:lnTo>
                      <a:pt x="450801" y="1179"/>
                    </a:lnTo>
                  </a:path>
                </a:pathLst>
              </a:custGeom>
              <a:noFill/>
              <a:ln w="37431" cap="sq">
                <a:solidFill>
                  <a:srgbClr val="1F77B4"/>
                </a:solidFill>
                <a:prstDash val="solid"/>
                <a:round/>
              </a:ln>
            </p:spPr>
            <p:txBody>
              <a:bodyPr rtlCol="0" anchor="ctr"/>
              <a:lstStyle/>
              <a:p>
                <a:endParaRPr lang="it-IT"/>
              </a:p>
            </p:txBody>
          </p:sp>
        </p:grpSp>
        <p:sp>
          <p:nvSpPr>
            <p:cNvPr id="32" name="TextBox 31">
              <a:extLst>
                <a:ext uri="{FF2B5EF4-FFF2-40B4-BE49-F238E27FC236}">
                  <a16:creationId xmlns:a16="http://schemas.microsoft.com/office/drawing/2014/main" id="{63485851-8007-40A8-B883-F8F6155F7A60}"/>
                </a:ext>
              </a:extLst>
            </p:cNvPr>
            <p:cNvSpPr txBox="1"/>
            <p:nvPr/>
          </p:nvSpPr>
          <p:spPr>
            <a:xfrm>
              <a:off x="9327572" y="3297040"/>
              <a:ext cx="384346" cy="573698"/>
            </a:xfrm>
            <a:prstGeom prst="rect">
              <a:avLst/>
            </a:prstGeom>
            <a:noFill/>
          </p:spPr>
          <p:txBody>
            <a:bodyPr wrap="none" rtlCol="0">
              <a:spAutoFit/>
            </a:bodyPr>
            <a:lstStyle/>
            <a:p>
              <a:pPr algn="l"/>
              <a:r>
                <a:rPr lang="it-IT" sz="3105" i="1" spc="0" baseline="0" dirty="0">
                  <a:solidFill>
                    <a:srgbClr val="000000"/>
                  </a:solidFill>
                  <a:latin typeface="Symbol"/>
                  <a:cs typeface="Arial" panose="020B0604020202020204" pitchFamily="34" charset="0"/>
                  <a:sym typeface="Symbol"/>
                  <a:rtl val="0"/>
                </a:rPr>
                <a:t>q</a:t>
              </a:r>
            </a:p>
          </p:txBody>
        </p:sp>
        <p:sp>
          <p:nvSpPr>
            <p:cNvPr id="33" name="Freeform: Shape 32">
              <a:extLst>
                <a:ext uri="{FF2B5EF4-FFF2-40B4-BE49-F238E27FC236}">
                  <a16:creationId xmlns:a16="http://schemas.microsoft.com/office/drawing/2014/main" id="{CAD9B97E-13C1-41BA-9994-B6044A0178BE}"/>
                </a:ext>
              </a:extLst>
            </p:cNvPr>
            <p:cNvSpPr/>
            <p:nvPr/>
          </p:nvSpPr>
          <p:spPr>
            <a:xfrm>
              <a:off x="8281411" y="1687577"/>
              <a:ext cx="8763" cy="2813472"/>
            </a:xfrm>
            <a:custGeom>
              <a:avLst/>
              <a:gdLst>
                <a:gd name="connsiteX0" fmla="*/ 0 w 8763"/>
                <a:gd name="connsiteY0" fmla="*/ 2813472 h 2813472"/>
                <a:gd name="connsiteX1" fmla="*/ 0 w 8763"/>
                <a:gd name="connsiteY1" fmla="*/ 0 h 2813472"/>
              </a:gdLst>
              <a:ahLst/>
              <a:cxnLst>
                <a:cxn ang="0">
                  <a:pos x="connsiteX0" y="connsiteY0"/>
                </a:cxn>
                <a:cxn ang="0">
                  <a:pos x="connsiteX1" y="connsiteY1"/>
                </a:cxn>
              </a:cxnLst>
              <a:rect l="l" t="t" r="r" b="b"/>
              <a:pathLst>
                <a:path w="8763" h="2813472">
                  <a:moveTo>
                    <a:pt x="0" y="2813472"/>
                  </a:moveTo>
                  <a:cubicBezTo>
                    <a:pt x="0" y="1498304"/>
                    <a:pt x="0" y="1315174"/>
                    <a:pt x="0" y="0"/>
                  </a:cubicBezTo>
                </a:path>
              </a:pathLst>
            </a:custGeom>
            <a:solidFill>
              <a:srgbClr val="FFCCAA">
                <a:alpha val="99000"/>
              </a:srgbClr>
            </a:solidFill>
            <a:ln w="19852" cap="rnd">
              <a:solidFill>
                <a:srgbClr val="000000">
                  <a:alpha val="99000"/>
                </a:srgbClr>
              </a:solidFill>
              <a:custDash>
                <a:ds d="510236" sp="510236"/>
              </a:custDash>
              <a:round/>
            </a:ln>
          </p:spPr>
          <p:txBody>
            <a:bodyPr rtlCol="0" anchor="ctr"/>
            <a:lstStyle/>
            <a:p>
              <a:endParaRPr lang="it-IT"/>
            </a:p>
          </p:txBody>
        </p:sp>
        <p:sp>
          <p:nvSpPr>
            <p:cNvPr id="34" name="Freeform: Shape 33">
              <a:extLst>
                <a:ext uri="{FF2B5EF4-FFF2-40B4-BE49-F238E27FC236}">
                  <a16:creationId xmlns:a16="http://schemas.microsoft.com/office/drawing/2014/main" id="{9650F97F-B0DB-4EA3-ACC1-696BF544B7F4}"/>
                </a:ext>
              </a:extLst>
            </p:cNvPr>
            <p:cNvSpPr/>
            <p:nvPr/>
          </p:nvSpPr>
          <p:spPr>
            <a:xfrm>
              <a:off x="9199207" y="1687577"/>
              <a:ext cx="8763" cy="2813472"/>
            </a:xfrm>
            <a:custGeom>
              <a:avLst/>
              <a:gdLst>
                <a:gd name="connsiteX0" fmla="*/ 0 w 8763"/>
                <a:gd name="connsiteY0" fmla="*/ 2813472 h 2813472"/>
                <a:gd name="connsiteX1" fmla="*/ 0 w 8763"/>
                <a:gd name="connsiteY1" fmla="*/ 0 h 2813472"/>
              </a:gdLst>
              <a:ahLst/>
              <a:cxnLst>
                <a:cxn ang="0">
                  <a:pos x="connsiteX0" y="connsiteY0"/>
                </a:cxn>
                <a:cxn ang="0">
                  <a:pos x="connsiteX1" y="connsiteY1"/>
                </a:cxn>
              </a:cxnLst>
              <a:rect l="l" t="t" r="r" b="b"/>
              <a:pathLst>
                <a:path w="8763" h="2813472">
                  <a:moveTo>
                    <a:pt x="0" y="2813472"/>
                  </a:moveTo>
                  <a:cubicBezTo>
                    <a:pt x="0" y="1498304"/>
                    <a:pt x="0" y="1315174"/>
                    <a:pt x="0" y="0"/>
                  </a:cubicBezTo>
                </a:path>
              </a:pathLst>
            </a:custGeom>
            <a:solidFill>
              <a:srgbClr val="FFCCAA">
                <a:alpha val="99000"/>
              </a:srgbClr>
            </a:solidFill>
            <a:ln w="19852" cap="rnd">
              <a:solidFill>
                <a:srgbClr val="000000">
                  <a:alpha val="99000"/>
                </a:srgbClr>
              </a:solidFill>
              <a:custDash>
                <a:ds d="510236" sp="510236"/>
              </a:custDash>
              <a:round/>
            </a:ln>
          </p:spPr>
          <p:txBody>
            <a:bodyPr rtlCol="0" anchor="ctr"/>
            <a:lstStyle/>
            <a:p>
              <a:endParaRPr lang="it-IT"/>
            </a:p>
          </p:txBody>
        </p:sp>
        <p:sp>
          <p:nvSpPr>
            <p:cNvPr id="35" name="TextBox 34">
              <a:extLst>
                <a:ext uri="{FF2B5EF4-FFF2-40B4-BE49-F238E27FC236}">
                  <a16:creationId xmlns:a16="http://schemas.microsoft.com/office/drawing/2014/main" id="{A9E3D21E-2F69-4265-821F-E2D28037C8F3}"/>
                </a:ext>
              </a:extLst>
            </p:cNvPr>
            <p:cNvSpPr txBox="1"/>
            <p:nvPr/>
          </p:nvSpPr>
          <p:spPr>
            <a:xfrm>
              <a:off x="7037246" y="3372249"/>
              <a:ext cx="346922" cy="475368"/>
            </a:xfrm>
            <a:prstGeom prst="rect">
              <a:avLst/>
            </a:prstGeom>
            <a:noFill/>
          </p:spPr>
          <p:txBody>
            <a:bodyPr wrap="none" rtlCol="0">
              <a:spAutoFit/>
            </a:bodyPr>
            <a:lstStyle/>
            <a:p>
              <a:pPr algn="l"/>
              <a:r>
                <a:rPr lang="it-IT" sz="2490" spc="0" baseline="0" dirty="0">
                  <a:solidFill>
                    <a:srgbClr val="000000"/>
                  </a:solidFill>
                  <a:latin typeface="Arial"/>
                  <a:cs typeface="Arial"/>
                  <a:sym typeface="Arial"/>
                  <a:rtl val="0"/>
                </a:rPr>
                <a:t>0</a:t>
              </a:r>
            </a:p>
          </p:txBody>
        </p:sp>
        <p:sp>
          <p:nvSpPr>
            <p:cNvPr id="36" name="TextBox 35">
              <a:extLst>
                <a:ext uri="{FF2B5EF4-FFF2-40B4-BE49-F238E27FC236}">
                  <a16:creationId xmlns:a16="http://schemas.microsoft.com/office/drawing/2014/main" id="{23159523-7F68-4904-BDF6-BB43F20B499E}"/>
                </a:ext>
              </a:extLst>
            </p:cNvPr>
            <p:cNvSpPr txBox="1"/>
            <p:nvPr/>
          </p:nvSpPr>
          <p:spPr>
            <a:xfrm>
              <a:off x="7709724" y="3308751"/>
              <a:ext cx="625795" cy="475368"/>
            </a:xfrm>
            <a:prstGeom prst="rect">
              <a:avLst/>
            </a:prstGeom>
            <a:noFill/>
          </p:spPr>
          <p:txBody>
            <a:bodyPr wrap="none" rtlCol="0">
              <a:spAutoFit/>
            </a:bodyPr>
            <a:lstStyle/>
            <a:p>
              <a:pPr algn="l"/>
              <a:r>
                <a:rPr lang="it-IT" sz="2490" spc="0" baseline="0" dirty="0">
                  <a:solidFill>
                    <a:srgbClr val="000000"/>
                  </a:solidFill>
                  <a:latin typeface="Arial"/>
                  <a:cs typeface="Arial"/>
                  <a:sym typeface="Arial"/>
                  <a:rtl val="0"/>
                </a:rPr>
                <a:t>90°</a:t>
              </a:r>
            </a:p>
          </p:txBody>
        </p:sp>
        <p:sp>
          <p:nvSpPr>
            <p:cNvPr id="37" name="TextBox 36">
              <a:extLst>
                <a:ext uri="{FF2B5EF4-FFF2-40B4-BE49-F238E27FC236}">
                  <a16:creationId xmlns:a16="http://schemas.microsoft.com/office/drawing/2014/main" id="{DDB7F860-56D9-4A68-B23E-6F707A3CFEE5}"/>
                </a:ext>
              </a:extLst>
            </p:cNvPr>
            <p:cNvSpPr txBox="1"/>
            <p:nvPr/>
          </p:nvSpPr>
          <p:spPr>
            <a:xfrm>
              <a:off x="8437024" y="3346273"/>
              <a:ext cx="789838" cy="475368"/>
            </a:xfrm>
            <a:prstGeom prst="rect">
              <a:avLst/>
            </a:prstGeom>
            <a:noFill/>
          </p:spPr>
          <p:txBody>
            <a:bodyPr wrap="none" rtlCol="0">
              <a:spAutoFit/>
            </a:bodyPr>
            <a:lstStyle/>
            <a:p>
              <a:pPr algn="l"/>
              <a:r>
                <a:rPr lang="it-IT" sz="2490" spc="0" baseline="0" dirty="0">
                  <a:solidFill>
                    <a:srgbClr val="000000"/>
                  </a:solidFill>
                  <a:latin typeface="Arial"/>
                  <a:cs typeface="Arial"/>
                  <a:sym typeface="Arial"/>
                  <a:rtl val="0"/>
                </a:rPr>
                <a:t>180°</a:t>
              </a:r>
            </a:p>
          </p:txBody>
        </p:sp>
        <p:sp>
          <p:nvSpPr>
            <p:cNvPr id="38" name="Freeform: Shape 37">
              <a:extLst>
                <a:ext uri="{FF2B5EF4-FFF2-40B4-BE49-F238E27FC236}">
                  <a16:creationId xmlns:a16="http://schemas.microsoft.com/office/drawing/2014/main" id="{5DF2D5E1-C658-44D6-92FD-59C202C86932}"/>
                </a:ext>
              </a:extLst>
            </p:cNvPr>
            <p:cNvSpPr/>
            <p:nvPr/>
          </p:nvSpPr>
          <p:spPr>
            <a:xfrm>
              <a:off x="5523963" y="2782611"/>
              <a:ext cx="3969623" cy="8763"/>
            </a:xfrm>
            <a:custGeom>
              <a:avLst/>
              <a:gdLst>
                <a:gd name="connsiteX0" fmla="*/ 3969623 w 3969623"/>
                <a:gd name="connsiteY0" fmla="*/ 0 h 8763"/>
                <a:gd name="connsiteX1" fmla="*/ 0 w 3969623"/>
                <a:gd name="connsiteY1" fmla="*/ 0 h 8763"/>
              </a:gdLst>
              <a:ahLst/>
              <a:cxnLst>
                <a:cxn ang="0">
                  <a:pos x="connsiteX0" y="connsiteY0"/>
                </a:cxn>
                <a:cxn ang="0">
                  <a:pos x="connsiteX1" y="connsiteY1"/>
                </a:cxn>
              </a:cxnLst>
              <a:rect l="l" t="t" r="r" b="b"/>
              <a:pathLst>
                <a:path w="3969623" h="8763">
                  <a:moveTo>
                    <a:pt x="3969623" y="0"/>
                  </a:moveTo>
                  <a:cubicBezTo>
                    <a:pt x="2114005" y="0"/>
                    <a:pt x="1855619" y="0"/>
                    <a:pt x="0" y="0"/>
                  </a:cubicBezTo>
                </a:path>
              </a:pathLst>
            </a:custGeom>
            <a:solidFill>
              <a:srgbClr val="FFCCAA">
                <a:alpha val="99000"/>
              </a:srgbClr>
            </a:solidFill>
            <a:ln w="19852" cap="rnd">
              <a:solidFill>
                <a:srgbClr val="000000">
                  <a:alpha val="99000"/>
                </a:srgbClr>
              </a:solidFill>
              <a:custDash>
                <a:ds d="510236" sp="510236"/>
              </a:custDash>
              <a:round/>
            </a:ln>
          </p:spPr>
          <p:txBody>
            <a:bodyPr rtlCol="0" anchor="ctr"/>
            <a:lstStyle/>
            <a:p>
              <a:endParaRPr lang="it-IT"/>
            </a:p>
          </p:txBody>
        </p:sp>
        <p:sp>
          <p:nvSpPr>
            <p:cNvPr id="39" name="Freeform: Shape 38">
              <a:extLst>
                <a:ext uri="{FF2B5EF4-FFF2-40B4-BE49-F238E27FC236}">
                  <a16:creationId xmlns:a16="http://schemas.microsoft.com/office/drawing/2014/main" id="{1444A81D-0032-4898-B48A-B71DB7D83E87}"/>
                </a:ext>
              </a:extLst>
            </p:cNvPr>
            <p:cNvSpPr/>
            <p:nvPr/>
          </p:nvSpPr>
          <p:spPr>
            <a:xfrm>
              <a:off x="5523963" y="2130342"/>
              <a:ext cx="3969623" cy="8763"/>
            </a:xfrm>
            <a:custGeom>
              <a:avLst/>
              <a:gdLst>
                <a:gd name="connsiteX0" fmla="*/ 3969623 w 3969623"/>
                <a:gd name="connsiteY0" fmla="*/ 0 h 8763"/>
                <a:gd name="connsiteX1" fmla="*/ 0 w 3969623"/>
                <a:gd name="connsiteY1" fmla="*/ 0 h 8763"/>
              </a:gdLst>
              <a:ahLst/>
              <a:cxnLst>
                <a:cxn ang="0">
                  <a:pos x="connsiteX0" y="connsiteY0"/>
                </a:cxn>
                <a:cxn ang="0">
                  <a:pos x="connsiteX1" y="connsiteY1"/>
                </a:cxn>
              </a:cxnLst>
              <a:rect l="l" t="t" r="r" b="b"/>
              <a:pathLst>
                <a:path w="3969623" h="8763">
                  <a:moveTo>
                    <a:pt x="3969623" y="0"/>
                  </a:moveTo>
                  <a:cubicBezTo>
                    <a:pt x="2114005" y="0"/>
                    <a:pt x="1855619" y="0"/>
                    <a:pt x="0" y="0"/>
                  </a:cubicBezTo>
                </a:path>
              </a:pathLst>
            </a:custGeom>
            <a:solidFill>
              <a:srgbClr val="FFCCAA">
                <a:alpha val="99000"/>
              </a:srgbClr>
            </a:solidFill>
            <a:ln w="19852" cap="rnd">
              <a:solidFill>
                <a:srgbClr val="000000">
                  <a:alpha val="99000"/>
                </a:srgbClr>
              </a:solidFill>
              <a:custDash>
                <a:ds d="510236" sp="510236"/>
              </a:custDash>
              <a:round/>
            </a:ln>
          </p:spPr>
          <p:txBody>
            <a:bodyPr rtlCol="0" anchor="ctr"/>
            <a:lstStyle/>
            <a:p>
              <a:endParaRPr lang="it-IT"/>
            </a:p>
          </p:txBody>
        </p:sp>
        <p:sp>
          <p:nvSpPr>
            <p:cNvPr id="40" name="TextBox 39">
              <a:extLst>
                <a:ext uri="{FF2B5EF4-FFF2-40B4-BE49-F238E27FC236}">
                  <a16:creationId xmlns:a16="http://schemas.microsoft.com/office/drawing/2014/main" id="{E758A58E-BD43-489F-8718-3A03D5E18416}"/>
                </a:ext>
              </a:extLst>
            </p:cNvPr>
            <p:cNvSpPr txBox="1"/>
            <p:nvPr/>
          </p:nvSpPr>
          <p:spPr>
            <a:xfrm>
              <a:off x="6809000" y="1299142"/>
              <a:ext cx="463181" cy="538625"/>
            </a:xfrm>
            <a:prstGeom prst="rect">
              <a:avLst/>
            </a:prstGeom>
            <a:noFill/>
          </p:spPr>
          <p:txBody>
            <a:bodyPr wrap="none" rtlCol="0">
              <a:spAutoFit/>
            </a:bodyPr>
            <a:lstStyle/>
            <a:p>
              <a:pPr algn="l"/>
              <a:r>
                <a:rPr lang="it-IT" sz="3105" i="1" spc="0" baseline="0" dirty="0">
                  <a:solidFill>
                    <a:srgbClr val="000000"/>
                  </a:solidFill>
                  <a:latin typeface="Arial"/>
                  <a:cs typeface="Arial"/>
                  <a:sym typeface="Arial"/>
                  <a:rtl val="0"/>
                </a:rPr>
                <a:t>R</a:t>
              </a:r>
            </a:p>
          </p:txBody>
        </p:sp>
        <p:grpSp>
          <p:nvGrpSpPr>
            <p:cNvPr id="41" name="Elemento grafico 5">
              <a:extLst>
                <a:ext uri="{FF2B5EF4-FFF2-40B4-BE49-F238E27FC236}">
                  <a16:creationId xmlns:a16="http://schemas.microsoft.com/office/drawing/2014/main" id="{6B921755-A17D-4BA7-BCBC-8C1A13286567}"/>
                </a:ext>
              </a:extLst>
            </p:cNvPr>
            <p:cNvGrpSpPr/>
            <p:nvPr/>
          </p:nvGrpSpPr>
          <p:grpSpPr>
            <a:xfrm>
              <a:off x="9659627" y="1878480"/>
              <a:ext cx="476199" cy="503037"/>
              <a:chOff x="9659627" y="1878480"/>
              <a:chExt cx="476199" cy="503037"/>
            </a:xfrm>
          </p:grpSpPr>
          <p:sp>
            <p:nvSpPr>
              <p:cNvPr id="42" name="TextBox 41">
                <a:extLst>
                  <a:ext uri="{FF2B5EF4-FFF2-40B4-BE49-F238E27FC236}">
                    <a16:creationId xmlns:a16="http://schemas.microsoft.com/office/drawing/2014/main" id="{55A608FC-016D-436C-9F57-3AEF9674DBA4}"/>
                  </a:ext>
                </a:extLst>
              </p:cNvPr>
              <p:cNvSpPr txBox="1"/>
              <p:nvPr/>
            </p:nvSpPr>
            <p:spPr>
              <a:xfrm>
                <a:off x="9568187" y="1832760"/>
                <a:ext cx="480838" cy="555402"/>
              </a:xfrm>
              <a:prstGeom prst="rect">
                <a:avLst/>
              </a:prstGeom>
              <a:noFill/>
            </p:spPr>
            <p:txBody>
              <a:bodyPr wrap="none" rtlCol="0">
                <a:spAutoFit/>
              </a:bodyPr>
              <a:lstStyle/>
              <a:p>
                <a:pPr algn="l"/>
                <a:r>
                  <a:rPr lang="it-IT" sz="3130" i="1" spc="0" baseline="0" dirty="0">
                    <a:solidFill>
                      <a:srgbClr val="000000"/>
                    </a:solidFill>
                    <a:latin typeface="Arial"/>
                    <a:cs typeface="Arial"/>
                    <a:sym typeface="Arial"/>
                    <a:rtl val="0"/>
                  </a:rPr>
                  <a:t>R</a:t>
                </a:r>
              </a:p>
            </p:txBody>
          </p:sp>
          <p:sp>
            <p:nvSpPr>
              <p:cNvPr id="43" name="Freeform: Shape 42">
                <a:extLst>
                  <a:ext uri="{FF2B5EF4-FFF2-40B4-BE49-F238E27FC236}">
                    <a16:creationId xmlns:a16="http://schemas.microsoft.com/office/drawing/2014/main" id="{9EA307DB-3D10-4645-8D9A-8B78F8DBC940}"/>
                  </a:ext>
                </a:extLst>
              </p:cNvPr>
              <p:cNvSpPr/>
              <p:nvPr/>
            </p:nvSpPr>
            <p:spPr>
              <a:xfrm>
                <a:off x="9920226" y="2128124"/>
                <a:ext cx="146338" cy="253394"/>
              </a:xfrm>
              <a:custGeom>
                <a:avLst/>
                <a:gdLst>
                  <a:gd name="connsiteX0" fmla="*/ 146504 w 146338"/>
                  <a:gd name="connsiteY0" fmla="*/ 1176 h 253394"/>
                  <a:gd name="connsiteX1" fmla="*/ 165 w 146338"/>
                  <a:gd name="connsiteY1" fmla="*/ 254570 h 253394"/>
                </a:gdLst>
                <a:ahLst/>
                <a:cxnLst>
                  <a:cxn ang="0">
                    <a:pos x="connsiteX0" y="connsiteY0"/>
                  </a:cxn>
                  <a:cxn ang="0">
                    <a:pos x="connsiteX1" y="connsiteY1"/>
                  </a:cxn>
                </a:cxnLst>
                <a:rect l="l" t="t" r="r" b="b"/>
                <a:pathLst>
                  <a:path w="146338" h="253394">
                    <a:moveTo>
                      <a:pt x="146504" y="1176"/>
                    </a:moveTo>
                    <a:lnTo>
                      <a:pt x="165" y="254570"/>
                    </a:lnTo>
                  </a:path>
                </a:pathLst>
              </a:custGeom>
              <a:solidFill>
                <a:srgbClr val="FFCCAA">
                  <a:alpha val="99000"/>
                </a:srgbClr>
              </a:solidFill>
              <a:ln w="19850" cap="rnd">
                <a:solidFill>
                  <a:srgbClr val="000000">
                    <a:alpha val="99000"/>
                  </a:srgbClr>
                </a:solidFill>
                <a:prstDash val="solid"/>
                <a:round/>
              </a:ln>
            </p:spPr>
            <p:txBody>
              <a:bodyPr rtlCol="0" anchor="ctr"/>
              <a:lstStyle/>
              <a:p>
                <a:endParaRPr lang="it-IT"/>
              </a:p>
            </p:txBody>
          </p:sp>
          <p:sp>
            <p:nvSpPr>
              <p:cNvPr id="44" name="Freeform: Shape 43">
                <a:extLst>
                  <a:ext uri="{FF2B5EF4-FFF2-40B4-BE49-F238E27FC236}">
                    <a16:creationId xmlns:a16="http://schemas.microsoft.com/office/drawing/2014/main" id="{501E44EF-6DF6-4EA8-B456-D62A1AB059E7}"/>
                  </a:ext>
                </a:extLst>
              </p:cNvPr>
              <p:cNvSpPr/>
              <p:nvPr/>
            </p:nvSpPr>
            <p:spPr>
              <a:xfrm>
                <a:off x="9989487" y="2128124"/>
                <a:ext cx="146338" cy="253394"/>
              </a:xfrm>
              <a:custGeom>
                <a:avLst/>
                <a:gdLst>
                  <a:gd name="connsiteX0" fmla="*/ 146510 w 146338"/>
                  <a:gd name="connsiteY0" fmla="*/ 1176 h 253394"/>
                  <a:gd name="connsiteX1" fmla="*/ 171 w 146338"/>
                  <a:gd name="connsiteY1" fmla="*/ 254570 h 253394"/>
                </a:gdLst>
                <a:ahLst/>
                <a:cxnLst>
                  <a:cxn ang="0">
                    <a:pos x="connsiteX0" y="connsiteY0"/>
                  </a:cxn>
                  <a:cxn ang="0">
                    <a:pos x="connsiteX1" y="connsiteY1"/>
                  </a:cxn>
                </a:cxnLst>
                <a:rect l="l" t="t" r="r" b="b"/>
                <a:pathLst>
                  <a:path w="146338" h="253394">
                    <a:moveTo>
                      <a:pt x="146510" y="1176"/>
                    </a:moveTo>
                    <a:lnTo>
                      <a:pt x="171" y="254570"/>
                    </a:lnTo>
                  </a:path>
                </a:pathLst>
              </a:custGeom>
              <a:solidFill>
                <a:srgbClr val="FFCCAA">
                  <a:alpha val="99000"/>
                </a:srgbClr>
              </a:solidFill>
              <a:ln w="19850" cap="rnd">
                <a:solidFill>
                  <a:srgbClr val="000000">
                    <a:alpha val="99000"/>
                  </a:srgbClr>
                </a:solidFill>
                <a:prstDash val="solid"/>
                <a:round/>
              </a:ln>
            </p:spPr>
            <p:txBody>
              <a:bodyPr rtlCol="0" anchor="ctr"/>
              <a:lstStyle/>
              <a:p>
                <a:endParaRPr lang="it-IT"/>
              </a:p>
            </p:txBody>
          </p:sp>
        </p:grpSp>
        <p:grpSp>
          <p:nvGrpSpPr>
            <p:cNvPr id="45" name="Elemento grafico 5">
              <a:extLst>
                <a:ext uri="{FF2B5EF4-FFF2-40B4-BE49-F238E27FC236}">
                  <a16:creationId xmlns:a16="http://schemas.microsoft.com/office/drawing/2014/main" id="{D49578F7-3996-4410-9445-D317F12CE640}"/>
                </a:ext>
              </a:extLst>
            </p:cNvPr>
            <p:cNvGrpSpPr/>
            <p:nvPr/>
          </p:nvGrpSpPr>
          <p:grpSpPr>
            <a:xfrm>
              <a:off x="9659627" y="2572438"/>
              <a:ext cx="588553" cy="463962"/>
              <a:chOff x="9659627" y="2572438"/>
              <a:chExt cx="588553" cy="463962"/>
            </a:xfrm>
          </p:grpSpPr>
          <p:sp>
            <p:nvSpPr>
              <p:cNvPr id="46" name="TextBox 45">
                <a:extLst>
                  <a:ext uri="{FF2B5EF4-FFF2-40B4-BE49-F238E27FC236}">
                    <a16:creationId xmlns:a16="http://schemas.microsoft.com/office/drawing/2014/main" id="{92498E66-14AC-4926-BD58-10B895A83698}"/>
                  </a:ext>
                </a:extLst>
              </p:cNvPr>
              <p:cNvSpPr txBox="1"/>
              <p:nvPr/>
            </p:nvSpPr>
            <p:spPr>
              <a:xfrm>
                <a:off x="9568187" y="2526718"/>
                <a:ext cx="480838" cy="555402"/>
              </a:xfrm>
              <a:prstGeom prst="rect">
                <a:avLst/>
              </a:prstGeom>
              <a:noFill/>
            </p:spPr>
            <p:txBody>
              <a:bodyPr wrap="none" rtlCol="0">
                <a:spAutoFit/>
              </a:bodyPr>
              <a:lstStyle/>
              <a:p>
                <a:pPr algn="l"/>
                <a:r>
                  <a:rPr lang="it-IT" sz="3130" i="1" spc="0" baseline="0" dirty="0">
                    <a:solidFill>
                      <a:srgbClr val="000000"/>
                    </a:solidFill>
                    <a:latin typeface="Arial"/>
                    <a:cs typeface="Arial"/>
                    <a:sym typeface="Arial"/>
                    <a:rtl val="0"/>
                  </a:rPr>
                  <a:t>R</a:t>
                </a:r>
              </a:p>
            </p:txBody>
          </p:sp>
          <p:sp>
            <p:nvSpPr>
              <p:cNvPr id="47" name="Freeform: Shape 46">
                <a:extLst>
                  <a:ext uri="{FF2B5EF4-FFF2-40B4-BE49-F238E27FC236}">
                    <a16:creationId xmlns:a16="http://schemas.microsoft.com/office/drawing/2014/main" id="{13C1AC88-D1DD-4EB7-93C5-9DAAA33B98C0}"/>
                  </a:ext>
                </a:extLst>
              </p:cNvPr>
              <p:cNvSpPr/>
              <p:nvPr/>
            </p:nvSpPr>
            <p:spPr>
              <a:xfrm>
                <a:off x="9971104" y="3020136"/>
                <a:ext cx="277076" cy="8763"/>
              </a:xfrm>
              <a:custGeom>
                <a:avLst/>
                <a:gdLst>
                  <a:gd name="connsiteX0" fmla="*/ 175 w 277076"/>
                  <a:gd name="connsiteY0" fmla="*/ 1240 h 8763"/>
                  <a:gd name="connsiteX1" fmla="*/ 277251 w 277076"/>
                  <a:gd name="connsiteY1" fmla="*/ 1240 h 8763"/>
                </a:gdLst>
                <a:ahLst/>
                <a:cxnLst>
                  <a:cxn ang="0">
                    <a:pos x="connsiteX0" y="connsiteY0"/>
                  </a:cxn>
                  <a:cxn ang="0">
                    <a:pos x="connsiteX1" y="connsiteY1"/>
                  </a:cxn>
                </a:cxnLst>
                <a:rect l="l" t="t" r="r" b="b"/>
                <a:pathLst>
                  <a:path w="277076" h="8763">
                    <a:moveTo>
                      <a:pt x="175" y="1240"/>
                    </a:moveTo>
                    <a:lnTo>
                      <a:pt x="277251" y="1240"/>
                    </a:lnTo>
                  </a:path>
                </a:pathLst>
              </a:custGeom>
              <a:solidFill>
                <a:srgbClr val="FFCCAA">
                  <a:alpha val="99000"/>
                </a:srgbClr>
              </a:solidFill>
              <a:ln w="19850" cap="rnd">
                <a:solidFill>
                  <a:srgbClr val="000000">
                    <a:alpha val="99000"/>
                  </a:srgbClr>
                </a:solidFill>
                <a:prstDash val="solid"/>
                <a:round/>
              </a:ln>
            </p:spPr>
            <p:txBody>
              <a:bodyPr rtlCol="0" anchor="ctr"/>
              <a:lstStyle/>
              <a:p>
                <a:endParaRPr lang="it-IT"/>
              </a:p>
            </p:txBody>
          </p:sp>
          <p:sp>
            <p:nvSpPr>
              <p:cNvPr id="48" name="Freeform: Shape 47">
                <a:extLst>
                  <a:ext uri="{FF2B5EF4-FFF2-40B4-BE49-F238E27FC236}">
                    <a16:creationId xmlns:a16="http://schemas.microsoft.com/office/drawing/2014/main" id="{56C2F90F-FF7F-4A2E-8BC5-586A291575A9}"/>
                  </a:ext>
                </a:extLst>
              </p:cNvPr>
              <p:cNvSpPr/>
              <p:nvPr/>
            </p:nvSpPr>
            <p:spPr>
              <a:xfrm>
                <a:off x="10109626" y="2828351"/>
                <a:ext cx="8763" cy="190127"/>
              </a:xfrm>
              <a:custGeom>
                <a:avLst/>
                <a:gdLst>
                  <a:gd name="connsiteX0" fmla="*/ 175 w 8763"/>
                  <a:gd name="connsiteY0" fmla="*/ 191360 h 190127"/>
                  <a:gd name="connsiteX1" fmla="*/ 175 w 8763"/>
                  <a:gd name="connsiteY1" fmla="*/ 1232 h 190127"/>
                </a:gdLst>
                <a:ahLst/>
                <a:cxnLst>
                  <a:cxn ang="0">
                    <a:pos x="connsiteX0" y="connsiteY0"/>
                  </a:cxn>
                  <a:cxn ang="0">
                    <a:pos x="connsiteX1" y="connsiteY1"/>
                  </a:cxn>
                </a:cxnLst>
                <a:rect l="l" t="t" r="r" b="b"/>
                <a:pathLst>
                  <a:path w="8763" h="190127">
                    <a:moveTo>
                      <a:pt x="175" y="191360"/>
                    </a:moveTo>
                    <a:lnTo>
                      <a:pt x="175" y="1232"/>
                    </a:lnTo>
                  </a:path>
                </a:pathLst>
              </a:custGeom>
              <a:solidFill>
                <a:srgbClr val="FFCCAA">
                  <a:alpha val="99000"/>
                </a:srgbClr>
              </a:solidFill>
              <a:ln w="19850" cap="rnd">
                <a:solidFill>
                  <a:srgbClr val="000000">
                    <a:alpha val="99000"/>
                  </a:srgbClr>
                </a:solidFill>
                <a:prstDash val="solid"/>
                <a:round/>
              </a:ln>
            </p:spPr>
            <p:txBody>
              <a:bodyPr rtlCol="0" anchor="ctr"/>
              <a:lstStyle/>
              <a:p>
                <a:endParaRPr lang="it-IT"/>
              </a:p>
            </p:txBody>
          </p:sp>
        </p:grpSp>
      </p:grpSp>
      <p:graphicFrame>
        <p:nvGraphicFramePr>
          <p:cNvPr id="9" name="Oggetto 6">
            <a:extLst>
              <a:ext uri="{FF2B5EF4-FFF2-40B4-BE49-F238E27FC236}">
                <a16:creationId xmlns:a16="http://schemas.microsoft.com/office/drawing/2014/main" id="{7881BB68-4645-4C6B-BB08-FA1C42BA84BB}"/>
              </a:ext>
            </a:extLst>
          </p:cNvPr>
          <p:cNvGraphicFramePr>
            <a:graphicFrameLocks noChangeAspect="1"/>
          </p:cNvGraphicFramePr>
          <p:nvPr>
            <p:extLst>
              <p:ext uri="{D42A27DB-BD31-4B8C-83A1-F6EECF244321}">
                <p14:modId xmlns:p14="http://schemas.microsoft.com/office/powerpoint/2010/main" val="476664678"/>
              </p:ext>
            </p:extLst>
          </p:nvPr>
        </p:nvGraphicFramePr>
        <p:xfrm>
          <a:off x="863600" y="5257788"/>
          <a:ext cx="1938337" cy="533400"/>
        </p:xfrm>
        <a:graphic>
          <a:graphicData uri="http://schemas.openxmlformats.org/presentationml/2006/ole">
            <mc:AlternateContent xmlns:mc="http://schemas.openxmlformats.org/markup-compatibility/2006">
              <mc:Choice xmlns:v="urn:schemas-microsoft-com:vml" Requires="v">
                <p:oleObj spid="_x0000_s31920" name="Equation" r:id="rId9" imgW="736560" imgH="203040" progId="Equation.DSMT4">
                  <p:embed/>
                </p:oleObj>
              </mc:Choice>
              <mc:Fallback>
                <p:oleObj name="Equation" r:id="rId9" imgW="736560" imgH="203040" progId="Equation.DSMT4">
                  <p:embed/>
                  <p:pic>
                    <p:nvPicPr>
                      <p:cNvPr id="7" name="Oggetto 6">
                        <a:extLst>
                          <a:ext uri="{FF2B5EF4-FFF2-40B4-BE49-F238E27FC236}">
                            <a16:creationId xmlns:a16="http://schemas.microsoft.com/office/drawing/2014/main" id="{4DC1F1CD-B796-48E8-9CB6-7A986ADFC2C2}"/>
                          </a:ext>
                        </a:extLst>
                      </p:cNvPr>
                      <p:cNvPicPr/>
                      <p:nvPr/>
                    </p:nvPicPr>
                    <p:blipFill>
                      <a:blip r:embed="rId10"/>
                      <a:stretch>
                        <a:fillRect/>
                      </a:stretch>
                    </p:blipFill>
                    <p:spPr>
                      <a:xfrm>
                        <a:off x="863600" y="5257788"/>
                        <a:ext cx="1938337" cy="533400"/>
                      </a:xfrm>
                      <a:prstGeom prst="rect">
                        <a:avLst/>
                      </a:prstGeom>
                    </p:spPr>
                  </p:pic>
                </p:oleObj>
              </mc:Fallback>
            </mc:AlternateContent>
          </a:graphicData>
        </a:graphic>
      </p:graphicFrame>
      <p:graphicFrame>
        <p:nvGraphicFramePr>
          <p:cNvPr id="10" name="Oggetto 14">
            <a:extLst>
              <a:ext uri="{FF2B5EF4-FFF2-40B4-BE49-F238E27FC236}">
                <a16:creationId xmlns:a16="http://schemas.microsoft.com/office/drawing/2014/main" id="{3D651D69-389C-4E3D-A6EC-52083C61DD41}"/>
              </a:ext>
            </a:extLst>
          </p:cNvPr>
          <p:cNvGraphicFramePr>
            <a:graphicFrameLocks noChangeAspect="1"/>
          </p:cNvGraphicFramePr>
          <p:nvPr>
            <p:extLst>
              <p:ext uri="{D42A27DB-BD31-4B8C-83A1-F6EECF244321}">
                <p14:modId xmlns:p14="http://schemas.microsoft.com/office/powerpoint/2010/main" val="1256486856"/>
              </p:ext>
            </p:extLst>
          </p:nvPr>
        </p:nvGraphicFramePr>
        <p:xfrm>
          <a:off x="9728462" y="3148331"/>
          <a:ext cx="1436688" cy="1000125"/>
        </p:xfrm>
        <a:graphic>
          <a:graphicData uri="http://schemas.openxmlformats.org/presentationml/2006/ole">
            <mc:AlternateContent xmlns:mc="http://schemas.openxmlformats.org/markup-compatibility/2006">
              <mc:Choice xmlns:v="urn:schemas-microsoft-com:vml" Requires="v">
                <p:oleObj spid="_x0000_s31921" name="Equation" r:id="rId11" imgW="545760" imgH="380880" progId="Equation.DSMT4">
                  <p:embed/>
                </p:oleObj>
              </mc:Choice>
              <mc:Fallback>
                <p:oleObj name="Equation" r:id="rId11" imgW="545760" imgH="380880" progId="Equation.DSMT4">
                  <p:embed/>
                  <p:pic>
                    <p:nvPicPr>
                      <p:cNvPr id="6" name="Oggetto 14">
                        <a:extLst>
                          <a:ext uri="{FF2B5EF4-FFF2-40B4-BE49-F238E27FC236}">
                            <a16:creationId xmlns:a16="http://schemas.microsoft.com/office/drawing/2014/main" id="{16DAA417-F73E-4F1B-8109-E5BA4A1CBA03}"/>
                          </a:ext>
                        </a:extLst>
                      </p:cNvPr>
                      <p:cNvPicPr/>
                      <p:nvPr/>
                    </p:nvPicPr>
                    <p:blipFill>
                      <a:blip r:embed="rId12"/>
                      <a:stretch>
                        <a:fillRect/>
                      </a:stretch>
                    </p:blipFill>
                    <p:spPr>
                      <a:xfrm>
                        <a:off x="9728462" y="3148331"/>
                        <a:ext cx="1436688" cy="1000125"/>
                      </a:xfrm>
                      <a:prstGeom prst="rect">
                        <a:avLst/>
                      </a:prstGeom>
                    </p:spPr>
                  </p:pic>
                </p:oleObj>
              </mc:Fallback>
            </mc:AlternateContent>
          </a:graphicData>
        </a:graphic>
      </p:graphicFrame>
      <p:sp>
        <p:nvSpPr>
          <p:cNvPr id="11" name="Oval 10">
            <a:extLst>
              <a:ext uri="{FF2B5EF4-FFF2-40B4-BE49-F238E27FC236}">
                <a16:creationId xmlns:a16="http://schemas.microsoft.com/office/drawing/2014/main" id="{E6AD68C3-CBDD-4ADF-88C2-F3C3F7501F47}"/>
              </a:ext>
            </a:extLst>
          </p:cNvPr>
          <p:cNvSpPr/>
          <p:nvPr/>
        </p:nvSpPr>
        <p:spPr>
          <a:xfrm>
            <a:off x="7068457" y="1944914"/>
            <a:ext cx="609600" cy="566057"/>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Straight Connector 12">
            <a:extLst>
              <a:ext uri="{FF2B5EF4-FFF2-40B4-BE49-F238E27FC236}">
                <a16:creationId xmlns:a16="http://schemas.microsoft.com/office/drawing/2014/main" id="{24E8B7BB-8DE3-4028-8642-392D81B6F7FD}"/>
              </a:ext>
            </a:extLst>
          </p:cNvPr>
          <p:cNvCxnSpPr/>
          <p:nvPr/>
        </p:nvCxnSpPr>
        <p:spPr>
          <a:xfrm>
            <a:off x="7068457" y="3972330"/>
            <a:ext cx="609600" cy="0"/>
          </a:xfrm>
          <a:prstGeom prst="line">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083998-5A37-4D26-9B87-633C9B7549B7}"/>
              </a:ext>
            </a:extLst>
          </p:cNvPr>
          <p:cNvCxnSpPr/>
          <p:nvPr/>
        </p:nvCxnSpPr>
        <p:spPr>
          <a:xfrm>
            <a:off x="7068457" y="1944914"/>
            <a:ext cx="0" cy="207554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3989B1-2E8C-456F-9214-0E3987037B80}"/>
              </a:ext>
            </a:extLst>
          </p:cNvPr>
          <p:cNvCxnSpPr/>
          <p:nvPr/>
        </p:nvCxnSpPr>
        <p:spPr>
          <a:xfrm>
            <a:off x="7678057" y="1925816"/>
            <a:ext cx="0" cy="207554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6A9BFC5-82A1-45C6-9486-D6E972A21615}"/>
              </a:ext>
            </a:extLst>
          </p:cNvPr>
          <p:cNvSpPr txBox="1"/>
          <p:nvPr/>
        </p:nvSpPr>
        <p:spPr>
          <a:xfrm>
            <a:off x="7151951" y="4076611"/>
            <a:ext cx="526106" cy="461665"/>
          </a:xfrm>
          <a:prstGeom prst="rect">
            <a:avLst/>
          </a:prstGeom>
          <a:solidFill>
            <a:schemeClr val="bg1"/>
          </a:solid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B</a:t>
            </a:r>
            <a:r>
              <a:rPr lang="it-IT" sz="2400" i="1" baseline="-25000" dirty="0">
                <a:solidFill>
                  <a:srgbClr val="FF0000"/>
                </a:solidFill>
                <a:latin typeface="Arial" panose="020B0604020202020204" pitchFamily="34" charset="0"/>
                <a:cs typeface="Arial" panose="020B0604020202020204" pitchFamily="34" charset="0"/>
              </a:rPr>
              <a:t>E</a:t>
            </a:r>
          </a:p>
        </p:txBody>
      </p:sp>
      <p:cxnSp>
        <p:nvCxnSpPr>
          <p:cNvPr id="51" name="Straight Arrow Connector 50">
            <a:extLst>
              <a:ext uri="{FF2B5EF4-FFF2-40B4-BE49-F238E27FC236}">
                <a16:creationId xmlns:a16="http://schemas.microsoft.com/office/drawing/2014/main" id="{AB3FF5F4-C9B4-4A60-BB53-05382FFF4E59}"/>
              </a:ext>
            </a:extLst>
          </p:cNvPr>
          <p:cNvCxnSpPr/>
          <p:nvPr/>
        </p:nvCxnSpPr>
        <p:spPr>
          <a:xfrm flipV="1">
            <a:off x="6096000" y="2303659"/>
            <a:ext cx="1176181" cy="223461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9E6891C-BC82-40B4-ABF9-EC84AF699530}"/>
              </a:ext>
            </a:extLst>
          </p:cNvPr>
          <p:cNvSpPr txBox="1"/>
          <p:nvPr/>
        </p:nvSpPr>
        <p:spPr>
          <a:xfrm>
            <a:off x="5399630" y="4746171"/>
            <a:ext cx="5047258"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derivative is around zero in this region, meaning that the sensitivity to external fields is extremely small</a:t>
            </a:r>
          </a:p>
        </p:txBody>
      </p:sp>
    </p:spTree>
    <p:extLst>
      <p:ext uri="{BB962C8B-B14F-4D97-AF65-F5344CB8AC3E}">
        <p14:creationId xmlns:p14="http://schemas.microsoft.com/office/powerpoint/2010/main" val="128599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B4650-2582-4ADA-90EB-95CBFE7706D8}"/>
              </a:ext>
            </a:extLst>
          </p:cNvPr>
          <p:cNvSpPr>
            <a:spLocks noGrp="1"/>
          </p:cNvSpPr>
          <p:nvPr>
            <p:ph type="title"/>
          </p:nvPr>
        </p:nvSpPr>
        <p:spPr>
          <a:xfrm>
            <a:off x="530369" y="31080"/>
            <a:ext cx="10515600" cy="662397"/>
          </a:xfrm>
        </p:spPr>
        <p:txBody>
          <a:bodyPr/>
          <a:lstStyle/>
          <a:p>
            <a:r>
              <a:rPr lang="en-US" dirty="0"/>
              <a:t>"Barber Pole" approach:</a:t>
            </a:r>
          </a:p>
        </p:txBody>
      </p:sp>
      <p:sp>
        <p:nvSpPr>
          <p:cNvPr id="3" name="Segnaposto piè di pagina 2">
            <a:extLst>
              <a:ext uri="{FF2B5EF4-FFF2-40B4-BE49-F238E27FC236}">
                <a16:creationId xmlns:a16="http://schemas.microsoft.com/office/drawing/2014/main" id="{8815DB73-3EB1-4F81-8F48-BCAEBEE2A20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2DD692A-3107-4AFE-9206-085DE830A01D}"/>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26626" name="Picture 2" descr="Marino Barber Shop - ❌Il BARBER POLE👉👉 Ci capita sempre più spesso di  vedere in giro questa insegna chiamata”Barber pole” che rappresenta una  Barberia, ma in realtà è un insegna che ha">
            <a:extLst>
              <a:ext uri="{FF2B5EF4-FFF2-40B4-BE49-F238E27FC236}">
                <a16:creationId xmlns:a16="http://schemas.microsoft.com/office/drawing/2014/main" id="{A544B2D4-2A43-41D3-8F3A-2C82B1ECF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65908"/>
            <a:ext cx="1820480" cy="286801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6C7292AF-C9A7-4E85-B459-C84C28145D91}"/>
              </a:ext>
            </a:extLst>
          </p:cNvPr>
          <p:cNvSpPr txBox="1"/>
          <p:nvPr/>
        </p:nvSpPr>
        <p:spPr>
          <a:xfrm>
            <a:off x="880629" y="3581019"/>
            <a:ext cx="17780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Barber pole</a:t>
            </a:r>
          </a:p>
        </p:txBody>
      </p:sp>
      <p:pic>
        <p:nvPicPr>
          <p:cNvPr id="7" name="Elemento grafico 6">
            <a:extLst>
              <a:ext uri="{FF2B5EF4-FFF2-40B4-BE49-F238E27FC236}">
                <a16:creationId xmlns:a16="http://schemas.microsoft.com/office/drawing/2014/main" id="{F7C67924-8252-437E-9FDF-DB5B20928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4147" y="2577449"/>
            <a:ext cx="4236620" cy="851551"/>
          </a:xfrm>
          <a:prstGeom prst="rect">
            <a:avLst/>
          </a:prstGeom>
        </p:spPr>
      </p:pic>
      <p:cxnSp>
        <p:nvCxnSpPr>
          <p:cNvPr id="10" name="Connettore 2 9">
            <a:extLst>
              <a:ext uri="{FF2B5EF4-FFF2-40B4-BE49-F238E27FC236}">
                <a16:creationId xmlns:a16="http://schemas.microsoft.com/office/drawing/2014/main" id="{01611BBB-F2F9-4B27-87FA-BE81B6D66553}"/>
              </a:ext>
            </a:extLst>
          </p:cNvPr>
          <p:cNvCxnSpPr>
            <a:cxnSpLocks/>
          </p:cNvCxnSpPr>
          <p:nvPr/>
        </p:nvCxnSpPr>
        <p:spPr>
          <a:xfrm>
            <a:off x="4995818" y="2978207"/>
            <a:ext cx="151688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2" name="Elemento grafico 11">
            <a:extLst>
              <a:ext uri="{FF2B5EF4-FFF2-40B4-BE49-F238E27FC236}">
                <a16:creationId xmlns:a16="http://schemas.microsoft.com/office/drawing/2014/main" id="{407B5F35-9DB3-4FE1-A360-06460F4B68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0287" y="1406862"/>
            <a:ext cx="4246992" cy="674126"/>
          </a:xfrm>
          <a:prstGeom prst="rect">
            <a:avLst/>
          </a:prstGeom>
        </p:spPr>
      </p:pic>
      <p:sp>
        <p:nvSpPr>
          <p:cNvPr id="13" name="CasellaDiTesto 12">
            <a:extLst>
              <a:ext uri="{FF2B5EF4-FFF2-40B4-BE49-F238E27FC236}">
                <a16:creationId xmlns:a16="http://schemas.microsoft.com/office/drawing/2014/main" id="{329F6A97-C492-45D1-BAE4-BFB5BEC4F0B1}"/>
              </a:ext>
            </a:extLst>
          </p:cNvPr>
          <p:cNvSpPr txBox="1"/>
          <p:nvPr/>
        </p:nvSpPr>
        <p:spPr>
          <a:xfrm>
            <a:off x="7512526" y="918367"/>
            <a:ext cx="456336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thin metal film of a ferromagnetic conductor is deposited and magnetized along the easy axis</a:t>
            </a:r>
          </a:p>
        </p:txBody>
      </p:sp>
      <p:sp>
        <p:nvSpPr>
          <p:cNvPr id="15" name="CasellaDiTesto 14">
            <a:extLst>
              <a:ext uri="{FF2B5EF4-FFF2-40B4-BE49-F238E27FC236}">
                <a16:creationId xmlns:a16="http://schemas.microsoft.com/office/drawing/2014/main" id="{004D6FCA-63F3-4FC0-9AE7-A603BE401FB5}"/>
              </a:ext>
            </a:extLst>
          </p:cNvPr>
          <p:cNvSpPr txBox="1"/>
          <p:nvPr/>
        </p:nvSpPr>
        <p:spPr>
          <a:xfrm>
            <a:off x="7486420" y="2473025"/>
            <a:ext cx="458946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Highly conductive (e.g. Al), are deposited on top and patterned in order to form a series of 45 - degrees oriented stripes </a:t>
            </a:r>
          </a:p>
        </p:txBody>
      </p:sp>
      <p:sp>
        <p:nvSpPr>
          <p:cNvPr id="17" name="CasellaDiTesto 16">
            <a:extLst>
              <a:ext uri="{FF2B5EF4-FFF2-40B4-BE49-F238E27FC236}">
                <a16:creationId xmlns:a16="http://schemas.microsoft.com/office/drawing/2014/main" id="{597CBBE0-279D-4889-A638-BC9A2508047C}"/>
              </a:ext>
            </a:extLst>
          </p:cNvPr>
          <p:cNvSpPr txBox="1"/>
          <p:nvPr/>
        </p:nvSpPr>
        <p:spPr>
          <a:xfrm>
            <a:off x="661803" y="4230021"/>
            <a:ext cx="10929878"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fact that the Al layer is much more conductive than the underlying magnetic one, forces the current to cross the gaps between the Al stripes along the direction of minimum distance, which is perpendicular to the aluminum stripe edges. Then the current density in the ferroelectric materials between the conducting stripes form a 45° angle with permanent magnetization. </a:t>
            </a:r>
          </a:p>
        </p:txBody>
      </p:sp>
      <p:cxnSp>
        <p:nvCxnSpPr>
          <p:cNvPr id="18" name="Connettore 2 17">
            <a:extLst>
              <a:ext uri="{FF2B5EF4-FFF2-40B4-BE49-F238E27FC236}">
                <a16:creationId xmlns:a16="http://schemas.microsoft.com/office/drawing/2014/main" id="{5E947ED2-2808-4520-AD58-F470897D350E}"/>
              </a:ext>
            </a:extLst>
          </p:cNvPr>
          <p:cNvCxnSpPr>
            <a:cxnSpLocks/>
          </p:cNvCxnSpPr>
          <p:nvPr/>
        </p:nvCxnSpPr>
        <p:spPr>
          <a:xfrm rot="5400000" flipV="1">
            <a:off x="5015173" y="2969045"/>
            <a:ext cx="905338" cy="923662"/>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4D84FDD0-6C6F-4A5C-BAF2-EBDAA55C1832}"/>
              </a:ext>
            </a:extLst>
          </p:cNvPr>
          <p:cNvSpPr txBox="1"/>
          <p:nvPr/>
        </p:nvSpPr>
        <p:spPr>
          <a:xfrm>
            <a:off x="5368301" y="2475882"/>
            <a:ext cx="579005" cy="461665"/>
          </a:xfrm>
          <a:prstGeom prst="rect">
            <a:avLst/>
          </a:prstGeom>
          <a:noFill/>
        </p:spPr>
        <p:txBody>
          <a:bodyPr wrap="none" rtlCol="0">
            <a:spAutoFit/>
          </a:bodyPr>
          <a:lstStyle/>
          <a:p>
            <a:r>
              <a:rPr lang="en-US" sz="2400" b="1" i="1" dirty="0">
                <a:latin typeface="Arial" panose="020B0604020202020204" pitchFamily="34" charset="0"/>
                <a:cs typeface="Arial" panose="020B0604020202020204" pitchFamily="34" charset="0"/>
              </a:rPr>
              <a:t>B</a:t>
            </a:r>
            <a:r>
              <a:rPr lang="en-US" sz="2400" b="1" i="1" baseline="-25000" dirty="0">
                <a:latin typeface="Arial" panose="020B0604020202020204" pitchFamily="34" charset="0"/>
                <a:cs typeface="Arial" panose="020B0604020202020204" pitchFamily="34" charset="0"/>
              </a:rPr>
              <a:t>M</a:t>
            </a:r>
          </a:p>
        </p:txBody>
      </p:sp>
      <p:sp>
        <p:nvSpPr>
          <p:cNvPr id="22" name="CasellaDiTesto 21">
            <a:extLst>
              <a:ext uri="{FF2B5EF4-FFF2-40B4-BE49-F238E27FC236}">
                <a16:creationId xmlns:a16="http://schemas.microsoft.com/office/drawing/2014/main" id="{C9A07AB1-A5DE-40B4-8578-1F05891D88C6}"/>
              </a:ext>
            </a:extLst>
          </p:cNvPr>
          <p:cNvSpPr txBox="1"/>
          <p:nvPr/>
        </p:nvSpPr>
        <p:spPr>
          <a:xfrm>
            <a:off x="4820725" y="3314363"/>
            <a:ext cx="356188" cy="461665"/>
          </a:xfrm>
          <a:prstGeom prst="rect">
            <a:avLst/>
          </a:prstGeom>
          <a:noFill/>
        </p:spPr>
        <p:txBody>
          <a:bodyPr wrap="none" rtlCol="0">
            <a:spAutoFit/>
          </a:bodyPr>
          <a:lstStyle/>
          <a:p>
            <a:r>
              <a:rPr lang="en-US" sz="2400" b="1" i="1" dirty="0">
                <a:latin typeface="Arial" panose="020B0604020202020204" pitchFamily="34" charset="0"/>
                <a:cs typeface="Arial" panose="020B0604020202020204" pitchFamily="34" charset="0"/>
              </a:rPr>
              <a:t>J</a:t>
            </a:r>
            <a:endParaRPr lang="en-US" sz="2400" b="1" i="1" baseline="-25000" dirty="0">
              <a:latin typeface="Arial" panose="020B0604020202020204" pitchFamily="34" charset="0"/>
              <a:cs typeface="Arial" panose="020B0604020202020204" pitchFamily="34" charset="0"/>
            </a:endParaRPr>
          </a:p>
        </p:txBody>
      </p:sp>
      <p:cxnSp>
        <p:nvCxnSpPr>
          <p:cNvPr id="19" name="Connettore 2 9">
            <a:extLst>
              <a:ext uri="{FF2B5EF4-FFF2-40B4-BE49-F238E27FC236}">
                <a16:creationId xmlns:a16="http://schemas.microsoft.com/office/drawing/2014/main" id="{7642D907-789B-45A4-AA4B-C6DD53354011}"/>
              </a:ext>
            </a:extLst>
          </p:cNvPr>
          <p:cNvCxnSpPr>
            <a:cxnSpLocks/>
          </p:cNvCxnSpPr>
          <p:nvPr/>
        </p:nvCxnSpPr>
        <p:spPr>
          <a:xfrm>
            <a:off x="4609859" y="1826558"/>
            <a:ext cx="151688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asellaDiTesto 19">
            <a:extLst>
              <a:ext uri="{FF2B5EF4-FFF2-40B4-BE49-F238E27FC236}">
                <a16:creationId xmlns:a16="http://schemas.microsoft.com/office/drawing/2014/main" id="{70AC834E-6E88-47A7-9C9C-2A345D6F1BB3}"/>
              </a:ext>
            </a:extLst>
          </p:cNvPr>
          <p:cNvSpPr txBox="1"/>
          <p:nvPr/>
        </p:nvSpPr>
        <p:spPr>
          <a:xfrm>
            <a:off x="4982342" y="1324233"/>
            <a:ext cx="579005" cy="461665"/>
          </a:xfrm>
          <a:prstGeom prst="rect">
            <a:avLst/>
          </a:prstGeom>
          <a:noFill/>
        </p:spPr>
        <p:txBody>
          <a:bodyPr wrap="none" rtlCol="0">
            <a:spAutoFit/>
          </a:bodyPr>
          <a:lstStyle/>
          <a:p>
            <a:r>
              <a:rPr lang="en-US" sz="2400" b="1" i="1" dirty="0">
                <a:latin typeface="Arial" panose="020B0604020202020204" pitchFamily="34" charset="0"/>
                <a:cs typeface="Arial" panose="020B0604020202020204" pitchFamily="34" charset="0"/>
              </a:rPr>
              <a:t>B</a:t>
            </a:r>
            <a:r>
              <a:rPr lang="en-US" sz="2400" b="1" i="1" baseline="-25000" dirty="0">
                <a:latin typeface="Arial" panose="020B0604020202020204" pitchFamily="34" charset="0"/>
                <a:cs typeface="Arial" panose="020B0604020202020204" pitchFamily="34" charset="0"/>
              </a:rPr>
              <a:t>M</a:t>
            </a:r>
          </a:p>
        </p:txBody>
      </p:sp>
      <p:sp>
        <p:nvSpPr>
          <p:cNvPr id="6" name="Arc 5">
            <a:extLst>
              <a:ext uri="{FF2B5EF4-FFF2-40B4-BE49-F238E27FC236}">
                <a16:creationId xmlns:a16="http://schemas.microsoft.com/office/drawing/2014/main" id="{EA632A26-CFF8-4ADB-B644-97ACB16C9C53}"/>
              </a:ext>
            </a:extLst>
          </p:cNvPr>
          <p:cNvSpPr/>
          <p:nvPr/>
        </p:nvSpPr>
        <p:spPr>
          <a:xfrm rot="5195783">
            <a:off x="5074657" y="2481790"/>
            <a:ext cx="1353276" cy="113273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Arc 22">
            <a:extLst>
              <a:ext uri="{FF2B5EF4-FFF2-40B4-BE49-F238E27FC236}">
                <a16:creationId xmlns:a16="http://schemas.microsoft.com/office/drawing/2014/main" id="{5E407B43-3C9C-439F-8E84-061D6026080D}"/>
              </a:ext>
            </a:extLst>
          </p:cNvPr>
          <p:cNvSpPr/>
          <p:nvPr/>
        </p:nvSpPr>
        <p:spPr>
          <a:xfrm rot="5249353">
            <a:off x="4996799" y="2435184"/>
            <a:ext cx="1359172" cy="111800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4" name="TextBox 23">
            <a:extLst>
              <a:ext uri="{FF2B5EF4-FFF2-40B4-BE49-F238E27FC236}">
                <a16:creationId xmlns:a16="http://schemas.microsoft.com/office/drawing/2014/main" id="{42DC9E9E-BFF9-4D26-B745-F707963F1857}"/>
              </a:ext>
            </a:extLst>
          </p:cNvPr>
          <p:cNvSpPr txBox="1"/>
          <p:nvPr/>
        </p:nvSpPr>
        <p:spPr>
          <a:xfrm>
            <a:off x="6096000" y="3549648"/>
            <a:ext cx="787400"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45°</a:t>
            </a:r>
            <a:endParaRPr lang="it-IT" sz="2400" dirty="0"/>
          </a:p>
        </p:txBody>
      </p:sp>
    </p:spTree>
    <p:extLst>
      <p:ext uri="{BB962C8B-B14F-4D97-AF65-F5344CB8AC3E}">
        <p14:creationId xmlns:p14="http://schemas.microsoft.com/office/powerpoint/2010/main" val="255929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Elemento grafico 6">
            <a:extLst>
              <a:ext uri="{FF2B5EF4-FFF2-40B4-BE49-F238E27FC236}">
                <a16:creationId xmlns:a16="http://schemas.microsoft.com/office/drawing/2014/main" id="{9696383C-048F-49A5-A0BC-C7029ED281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962" y="1667385"/>
            <a:ext cx="3881824" cy="1868046"/>
          </a:xfrm>
          <a:prstGeom prst="rect">
            <a:avLst/>
          </a:prstGeom>
        </p:spPr>
      </p:pic>
      <p:sp>
        <p:nvSpPr>
          <p:cNvPr id="2" name="Titolo 1">
            <a:extLst>
              <a:ext uri="{FF2B5EF4-FFF2-40B4-BE49-F238E27FC236}">
                <a16:creationId xmlns:a16="http://schemas.microsoft.com/office/drawing/2014/main" id="{92B8EE29-C8BD-45E4-8DB7-F5AD4B21190A}"/>
              </a:ext>
            </a:extLst>
          </p:cNvPr>
          <p:cNvSpPr>
            <a:spLocks noGrp="1"/>
          </p:cNvSpPr>
          <p:nvPr>
            <p:ph type="title"/>
          </p:nvPr>
        </p:nvSpPr>
        <p:spPr>
          <a:xfrm>
            <a:off x="838200" y="20847"/>
            <a:ext cx="10515600" cy="662397"/>
          </a:xfrm>
        </p:spPr>
        <p:txBody>
          <a:bodyPr/>
          <a:lstStyle/>
          <a:p>
            <a:r>
              <a:rPr lang="en-US" dirty="0"/>
              <a:t>Magnetic field sensor based on AMR</a:t>
            </a:r>
          </a:p>
        </p:txBody>
      </p:sp>
      <p:sp>
        <p:nvSpPr>
          <p:cNvPr id="3" name="Segnaposto piè di pagina 2">
            <a:extLst>
              <a:ext uri="{FF2B5EF4-FFF2-40B4-BE49-F238E27FC236}">
                <a16:creationId xmlns:a16="http://schemas.microsoft.com/office/drawing/2014/main" id="{ABE84059-F084-4CF1-8D8D-7A3BD5B3409B}"/>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0F312034-E334-4BE1-8143-8EF420374342}"/>
              </a:ext>
            </a:extLst>
          </p:cNvPr>
          <p:cNvSpPr>
            <a:spLocks noGrp="1"/>
          </p:cNvSpPr>
          <p:nvPr>
            <p:ph type="sldNum" sz="quarter" idx="12"/>
          </p:nvPr>
        </p:nvSpPr>
        <p:spPr/>
        <p:txBody>
          <a:bodyPr/>
          <a:lstStyle/>
          <a:p>
            <a:fld id="{02055017-B6DE-4C35-A63B-40EADAC97849}" type="slidenum">
              <a:rPr lang="en-US" smtClean="0"/>
              <a:t>7</a:t>
            </a:fld>
            <a:endParaRPr lang="en-US" dirty="0"/>
          </a:p>
        </p:txBody>
      </p:sp>
      <p:pic>
        <p:nvPicPr>
          <p:cNvPr id="6" name="Elemento grafico 5">
            <a:extLst>
              <a:ext uri="{FF2B5EF4-FFF2-40B4-BE49-F238E27FC236}">
                <a16:creationId xmlns:a16="http://schemas.microsoft.com/office/drawing/2014/main" id="{F16E4731-440C-401E-91F0-01B2290243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968969"/>
            <a:ext cx="5442857" cy="3445837"/>
          </a:xfrm>
          <a:prstGeom prst="rect">
            <a:avLst/>
          </a:prstGeom>
        </p:spPr>
      </p:pic>
      <p:graphicFrame>
        <p:nvGraphicFramePr>
          <p:cNvPr id="7" name="Oggetto 6">
            <a:extLst>
              <a:ext uri="{FF2B5EF4-FFF2-40B4-BE49-F238E27FC236}">
                <a16:creationId xmlns:a16="http://schemas.microsoft.com/office/drawing/2014/main" id="{B04FED14-974F-4BC6-8B68-84B7019734EC}"/>
              </a:ext>
            </a:extLst>
          </p:cNvPr>
          <p:cNvGraphicFramePr>
            <a:graphicFrameLocks noChangeAspect="1"/>
          </p:cNvGraphicFramePr>
          <p:nvPr>
            <p:extLst>
              <p:ext uri="{D42A27DB-BD31-4B8C-83A1-F6EECF244321}">
                <p14:modId xmlns:p14="http://schemas.microsoft.com/office/powerpoint/2010/main" val="2937891243"/>
              </p:ext>
            </p:extLst>
          </p:nvPr>
        </p:nvGraphicFramePr>
        <p:xfrm>
          <a:off x="1253436" y="3938537"/>
          <a:ext cx="2908300" cy="566738"/>
        </p:xfrm>
        <a:graphic>
          <a:graphicData uri="http://schemas.openxmlformats.org/presentationml/2006/ole">
            <mc:AlternateContent xmlns:mc="http://schemas.openxmlformats.org/markup-compatibility/2006">
              <mc:Choice xmlns:v="urn:schemas-microsoft-com:vml" Requires="v">
                <p:oleObj spid="_x0000_s23733" name="Equation" r:id="rId7" imgW="1104840" imgH="215640" progId="Equation.DSMT4">
                  <p:embed/>
                </p:oleObj>
              </mc:Choice>
              <mc:Fallback>
                <p:oleObj name="Equation" r:id="rId7" imgW="1104840" imgH="215640" progId="Equation.DSMT4">
                  <p:embed/>
                  <p:pic>
                    <p:nvPicPr>
                      <p:cNvPr id="13" name="Oggetto 12">
                        <a:extLst>
                          <a:ext uri="{FF2B5EF4-FFF2-40B4-BE49-F238E27FC236}">
                            <a16:creationId xmlns:a16="http://schemas.microsoft.com/office/drawing/2014/main" id="{57CD4C23-4D78-4711-B133-24CB4D5D9552}"/>
                          </a:ext>
                        </a:extLst>
                      </p:cNvPr>
                      <p:cNvPicPr/>
                      <p:nvPr/>
                    </p:nvPicPr>
                    <p:blipFill>
                      <a:blip r:embed="rId8"/>
                      <a:stretch>
                        <a:fillRect/>
                      </a:stretch>
                    </p:blipFill>
                    <p:spPr>
                      <a:xfrm>
                        <a:off x="1253436" y="3938537"/>
                        <a:ext cx="2908300" cy="566738"/>
                      </a:xfrm>
                      <a:prstGeom prst="rect">
                        <a:avLst/>
                      </a:prstGeom>
                    </p:spPr>
                  </p:pic>
                </p:oleObj>
              </mc:Fallback>
            </mc:AlternateContent>
          </a:graphicData>
        </a:graphic>
      </p:graphicFrame>
      <p:sp>
        <p:nvSpPr>
          <p:cNvPr id="8" name="CasellaDiTesto 7">
            <a:extLst>
              <a:ext uri="{FF2B5EF4-FFF2-40B4-BE49-F238E27FC236}">
                <a16:creationId xmlns:a16="http://schemas.microsoft.com/office/drawing/2014/main" id="{6E767E32-B28D-4182-9111-19448F114590}"/>
              </a:ext>
            </a:extLst>
          </p:cNvPr>
          <p:cNvSpPr txBox="1"/>
          <p:nvPr/>
        </p:nvSpPr>
        <p:spPr>
          <a:xfrm>
            <a:off x="4729067" y="4513543"/>
            <a:ext cx="256958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Maximum slope</a:t>
            </a:r>
          </a:p>
        </p:txBody>
      </p:sp>
      <p:cxnSp>
        <p:nvCxnSpPr>
          <p:cNvPr id="12" name="Connettore diritto 11">
            <a:extLst>
              <a:ext uri="{FF2B5EF4-FFF2-40B4-BE49-F238E27FC236}">
                <a16:creationId xmlns:a16="http://schemas.microsoft.com/office/drawing/2014/main" id="{9329B99E-33A2-48CA-B7D0-A319195BEB84}"/>
              </a:ext>
            </a:extLst>
          </p:cNvPr>
          <p:cNvCxnSpPr>
            <a:cxnSpLocks/>
          </p:cNvCxnSpPr>
          <p:nvPr/>
        </p:nvCxnSpPr>
        <p:spPr>
          <a:xfrm flipV="1">
            <a:off x="6842767" y="2130000"/>
            <a:ext cx="1936409" cy="1542192"/>
          </a:xfrm>
          <a:prstGeom prst="line">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C1CBEDA7-DA2C-441C-BDDB-31E3D1E0EDD2}"/>
              </a:ext>
            </a:extLst>
          </p:cNvPr>
          <p:cNvSpPr txBox="1"/>
          <p:nvPr/>
        </p:nvSpPr>
        <p:spPr>
          <a:xfrm>
            <a:off x="2290429" y="802027"/>
            <a:ext cx="1326004"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Aluminum</a:t>
            </a:r>
          </a:p>
          <a:p>
            <a:r>
              <a:rPr lang="en-US" sz="2000" dirty="0">
                <a:latin typeface="Arial" panose="020B0604020202020204" pitchFamily="34" charset="0"/>
                <a:cs typeface="Arial" panose="020B0604020202020204" pitchFamily="34" charset="0"/>
              </a:rPr>
              <a:t> stripes</a:t>
            </a:r>
          </a:p>
        </p:txBody>
      </p:sp>
      <p:sp>
        <p:nvSpPr>
          <p:cNvPr id="21" name="CasellaDiTesto 20">
            <a:extLst>
              <a:ext uri="{FF2B5EF4-FFF2-40B4-BE49-F238E27FC236}">
                <a16:creationId xmlns:a16="http://schemas.microsoft.com/office/drawing/2014/main" id="{26262E34-3D8B-4732-88C7-D23D084B8969}"/>
              </a:ext>
            </a:extLst>
          </p:cNvPr>
          <p:cNvSpPr txBox="1"/>
          <p:nvPr/>
        </p:nvSpPr>
        <p:spPr>
          <a:xfrm>
            <a:off x="159248" y="1083497"/>
            <a:ext cx="1907895"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Ferromagnetic </a:t>
            </a:r>
          </a:p>
          <a:p>
            <a:r>
              <a:rPr lang="en-US" sz="2000" dirty="0">
                <a:latin typeface="Arial" panose="020B0604020202020204" pitchFamily="34" charset="0"/>
                <a:cs typeface="Arial" panose="020B0604020202020204" pitchFamily="34" charset="0"/>
              </a:rPr>
              <a:t>material </a:t>
            </a:r>
          </a:p>
        </p:txBody>
      </p:sp>
      <p:cxnSp>
        <p:nvCxnSpPr>
          <p:cNvPr id="23" name="Connettore diritto 22">
            <a:extLst>
              <a:ext uri="{FF2B5EF4-FFF2-40B4-BE49-F238E27FC236}">
                <a16:creationId xmlns:a16="http://schemas.microsoft.com/office/drawing/2014/main" id="{2F34CFFE-A4C0-428D-9C24-656FD2D82CD7}"/>
              </a:ext>
            </a:extLst>
          </p:cNvPr>
          <p:cNvCxnSpPr>
            <a:cxnSpLocks/>
          </p:cNvCxnSpPr>
          <p:nvPr/>
        </p:nvCxnSpPr>
        <p:spPr>
          <a:xfrm flipH="1">
            <a:off x="2307617" y="1509913"/>
            <a:ext cx="369125" cy="372179"/>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C83AA9F5-D120-40C7-AA12-8FA25592C16F}"/>
              </a:ext>
            </a:extLst>
          </p:cNvPr>
          <p:cNvCxnSpPr>
            <a:cxnSpLocks/>
          </p:cNvCxnSpPr>
          <p:nvPr/>
        </p:nvCxnSpPr>
        <p:spPr>
          <a:xfrm>
            <a:off x="837167" y="1754004"/>
            <a:ext cx="382033" cy="527610"/>
          </a:xfrm>
          <a:prstGeom prst="line">
            <a:avLst/>
          </a:prstGeom>
          <a:ln w="2857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D0246B3-6C79-4E51-9166-AD4ADC168058}"/>
              </a:ext>
            </a:extLst>
          </p:cNvPr>
          <p:cNvSpPr/>
          <p:nvPr/>
        </p:nvSpPr>
        <p:spPr>
          <a:xfrm>
            <a:off x="8515140" y="1882092"/>
            <a:ext cx="609600" cy="566057"/>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Straight Connector 18">
            <a:extLst>
              <a:ext uri="{FF2B5EF4-FFF2-40B4-BE49-F238E27FC236}">
                <a16:creationId xmlns:a16="http://schemas.microsoft.com/office/drawing/2014/main" id="{815E4A15-E0FE-4752-AD3D-4F55EC7D3485}"/>
              </a:ext>
            </a:extLst>
          </p:cNvPr>
          <p:cNvCxnSpPr/>
          <p:nvPr/>
        </p:nvCxnSpPr>
        <p:spPr>
          <a:xfrm>
            <a:off x="8515140" y="1882092"/>
            <a:ext cx="0" cy="207554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CF7DB0-E1C4-4DE6-A89D-6999CA8E1CAC}"/>
              </a:ext>
            </a:extLst>
          </p:cNvPr>
          <p:cNvCxnSpPr/>
          <p:nvPr/>
        </p:nvCxnSpPr>
        <p:spPr>
          <a:xfrm>
            <a:off x="9124740" y="1862994"/>
            <a:ext cx="0" cy="207554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DAD9A85-CB22-4D64-95A3-8EF27F3013B1}"/>
              </a:ext>
            </a:extLst>
          </p:cNvPr>
          <p:cNvSpPr txBox="1"/>
          <p:nvPr/>
        </p:nvSpPr>
        <p:spPr>
          <a:xfrm>
            <a:off x="8911497" y="3926230"/>
            <a:ext cx="526106" cy="461665"/>
          </a:xfrm>
          <a:prstGeom prst="rect">
            <a:avLst/>
          </a:prstGeom>
          <a:solidFill>
            <a:schemeClr val="bg1"/>
          </a:solidFill>
        </p:spPr>
        <p:txBody>
          <a:bodyPr wrap="none" rtlCol="0">
            <a:spAutoFit/>
          </a:bodyPr>
          <a:lstStyle/>
          <a:p>
            <a:r>
              <a:rPr lang="it-IT" sz="2400" i="1" dirty="0">
                <a:solidFill>
                  <a:srgbClr val="FF0000"/>
                </a:solidFill>
                <a:latin typeface="Arial" panose="020B0604020202020204" pitchFamily="34" charset="0"/>
                <a:cs typeface="Arial" panose="020B0604020202020204" pitchFamily="34" charset="0"/>
              </a:rPr>
              <a:t>B</a:t>
            </a:r>
            <a:r>
              <a:rPr lang="it-IT" sz="2400" i="1" baseline="-25000" dirty="0">
                <a:solidFill>
                  <a:srgbClr val="FF0000"/>
                </a:solidFill>
                <a:latin typeface="Arial" panose="020B0604020202020204" pitchFamily="34" charset="0"/>
                <a:cs typeface="Arial" panose="020B0604020202020204" pitchFamily="34" charset="0"/>
              </a:rPr>
              <a:t>E</a:t>
            </a:r>
          </a:p>
        </p:txBody>
      </p:sp>
      <p:cxnSp>
        <p:nvCxnSpPr>
          <p:cNvPr id="30" name="Straight Connector 29">
            <a:extLst>
              <a:ext uri="{FF2B5EF4-FFF2-40B4-BE49-F238E27FC236}">
                <a16:creationId xmlns:a16="http://schemas.microsoft.com/office/drawing/2014/main" id="{775B82C5-2BE7-4992-AA0C-DD42D367C365}"/>
              </a:ext>
            </a:extLst>
          </p:cNvPr>
          <p:cNvCxnSpPr>
            <a:cxnSpLocks/>
          </p:cNvCxnSpPr>
          <p:nvPr/>
        </p:nvCxnSpPr>
        <p:spPr>
          <a:xfrm>
            <a:off x="8819940" y="1882092"/>
            <a:ext cx="0" cy="264636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EE629CE-02BD-4A6A-9447-66BF77B86559}"/>
              </a:ext>
            </a:extLst>
          </p:cNvPr>
          <p:cNvSpPr txBox="1"/>
          <p:nvPr/>
        </p:nvSpPr>
        <p:spPr>
          <a:xfrm>
            <a:off x="8650203" y="4553982"/>
            <a:ext cx="787400" cy="461665"/>
          </a:xfrm>
          <a:prstGeom prst="rect">
            <a:avLst/>
          </a:prstGeom>
          <a:noFill/>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45°</a:t>
            </a:r>
            <a:endParaRPr lang="it-IT" sz="2400" dirty="0">
              <a:solidFill>
                <a:srgbClr val="FF0000"/>
              </a:solidFill>
            </a:endParaRPr>
          </a:p>
        </p:txBody>
      </p:sp>
      <p:sp>
        <p:nvSpPr>
          <p:cNvPr id="35" name="TextBox 34">
            <a:extLst>
              <a:ext uri="{FF2B5EF4-FFF2-40B4-BE49-F238E27FC236}">
                <a16:creationId xmlns:a16="http://schemas.microsoft.com/office/drawing/2014/main" id="{5D925A7B-6E0F-4271-9913-68AAD3448130}"/>
              </a:ext>
            </a:extLst>
          </p:cNvPr>
          <p:cNvSpPr txBox="1"/>
          <p:nvPr/>
        </p:nvSpPr>
        <p:spPr>
          <a:xfrm>
            <a:off x="4993140" y="3773142"/>
            <a:ext cx="2480119"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For B</a:t>
            </a:r>
            <a:r>
              <a:rPr lang="it-IT" sz="2400" baseline="-25000" dirty="0">
                <a:latin typeface="Arial" panose="020B0604020202020204" pitchFamily="34" charset="0"/>
                <a:cs typeface="Arial" panose="020B0604020202020204" pitchFamily="34" charset="0"/>
              </a:rPr>
              <a:t>E</a:t>
            </a:r>
            <a:r>
              <a:rPr lang="it-IT" sz="2400" dirty="0">
                <a:latin typeface="Arial" panose="020B0604020202020204" pitchFamily="34" charset="0"/>
                <a:cs typeface="Arial" panose="020B0604020202020204" pitchFamily="34" charset="0"/>
              </a:rPr>
              <a:t>=0 </a:t>
            </a:r>
            <a:r>
              <a:rPr lang="it-IT" sz="2400" dirty="0">
                <a:latin typeface="Symbol" panose="05050102010706020507" pitchFamily="18" charset="2"/>
                <a:cs typeface="Arial" panose="020B0604020202020204" pitchFamily="34" charset="0"/>
              </a:rPr>
              <a:t>q</a:t>
            </a:r>
            <a:r>
              <a:rPr lang="it-IT" sz="2400" dirty="0">
                <a:latin typeface="Arial" panose="020B0604020202020204" pitchFamily="34" charset="0"/>
                <a:cs typeface="Arial" panose="020B0604020202020204" pitchFamily="34" charset="0"/>
              </a:rPr>
              <a:t>=45°</a:t>
            </a:r>
          </a:p>
        </p:txBody>
      </p:sp>
      <p:graphicFrame>
        <p:nvGraphicFramePr>
          <p:cNvPr id="41" name="Oggetto 12">
            <a:extLst>
              <a:ext uri="{FF2B5EF4-FFF2-40B4-BE49-F238E27FC236}">
                <a16:creationId xmlns:a16="http://schemas.microsoft.com/office/drawing/2014/main" id="{6B0C322D-80A9-4DF0-876F-BDFC8D846034}"/>
              </a:ext>
            </a:extLst>
          </p:cNvPr>
          <p:cNvGraphicFramePr>
            <a:graphicFrameLocks noChangeAspect="1"/>
          </p:cNvGraphicFramePr>
          <p:nvPr>
            <p:extLst>
              <p:ext uri="{D42A27DB-BD31-4B8C-83A1-F6EECF244321}">
                <p14:modId xmlns:p14="http://schemas.microsoft.com/office/powerpoint/2010/main" val="2517354964"/>
              </p:ext>
            </p:extLst>
          </p:nvPr>
        </p:nvGraphicFramePr>
        <p:xfrm>
          <a:off x="1253436" y="4387895"/>
          <a:ext cx="1336675" cy="900113"/>
        </p:xfrm>
        <a:graphic>
          <a:graphicData uri="http://schemas.openxmlformats.org/presentationml/2006/ole">
            <mc:AlternateContent xmlns:mc="http://schemas.openxmlformats.org/markup-compatibility/2006">
              <mc:Choice xmlns:v="urn:schemas-microsoft-com:vml" Requires="v">
                <p:oleObj spid="_x0000_s23734" name="Equation" r:id="rId9" imgW="507960" imgH="342720" progId="Equation.DSMT4">
                  <p:embed/>
                </p:oleObj>
              </mc:Choice>
              <mc:Fallback>
                <p:oleObj name="Equation" r:id="rId9" imgW="507960" imgH="342720" progId="Equation.DSMT4">
                  <p:embed/>
                  <p:pic>
                    <p:nvPicPr>
                      <p:cNvPr id="13" name="Oggetto 12">
                        <a:extLst>
                          <a:ext uri="{FF2B5EF4-FFF2-40B4-BE49-F238E27FC236}">
                            <a16:creationId xmlns:a16="http://schemas.microsoft.com/office/drawing/2014/main" id="{A86FC81B-057F-4BA2-8C38-130D3361F7F5}"/>
                          </a:ext>
                        </a:extLst>
                      </p:cNvPr>
                      <p:cNvPicPr/>
                      <p:nvPr/>
                    </p:nvPicPr>
                    <p:blipFill>
                      <a:blip r:embed="rId10"/>
                      <a:stretch>
                        <a:fillRect/>
                      </a:stretch>
                    </p:blipFill>
                    <p:spPr>
                      <a:xfrm>
                        <a:off x="1253436" y="4387895"/>
                        <a:ext cx="1336675" cy="900113"/>
                      </a:xfrm>
                      <a:prstGeom prst="rect">
                        <a:avLst/>
                      </a:prstGeom>
                    </p:spPr>
                  </p:pic>
                </p:oleObj>
              </mc:Fallback>
            </mc:AlternateContent>
          </a:graphicData>
        </a:graphic>
      </p:graphicFrame>
      <p:sp>
        <p:nvSpPr>
          <p:cNvPr id="42" name="CasellaDiTesto 7">
            <a:extLst>
              <a:ext uri="{FF2B5EF4-FFF2-40B4-BE49-F238E27FC236}">
                <a16:creationId xmlns:a16="http://schemas.microsoft.com/office/drawing/2014/main" id="{8E6D8FC6-9D68-4913-AA32-FCF421D96FF7}"/>
              </a:ext>
            </a:extLst>
          </p:cNvPr>
          <p:cNvSpPr txBox="1"/>
          <p:nvPr/>
        </p:nvSpPr>
        <p:spPr>
          <a:xfrm>
            <a:off x="4307060" y="5341430"/>
            <a:ext cx="309871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Maximum sensitivity</a:t>
            </a:r>
          </a:p>
        </p:txBody>
      </p:sp>
      <p:graphicFrame>
        <p:nvGraphicFramePr>
          <p:cNvPr id="43" name="Oggetto 12">
            <a:extLst>
              <a:ext uri="{FF2B5EF4-FFF2-40B4-BE49-F238E27FC236}">
                <a16:creationId xmlns:a16="http://schemas.microsoft.com/office/drawing/2014/main" id="{BE93F1FE-37B9-4B1E-90BA-F0A552765FAD}"/>
              </a:ext>
            </a:extLst>
          </p:cNvPr>
          <p:cNvGraphicFramePr>
            <a:graphicFrameLocks noChangeAspect="1"/>
          </p:cNvGraphicFramePr>
          <p:nvPr>
            <p:extLst>
              <p:ext uri="{D42A27DB-BD31-4B8C-83A1-F6EECF244321}">
                <p14:modId xmlns:p14="http://schemas.microsoft.com/office/powerpoint/2010/main" val="3938403914"/>
              </p:ext>
            </p:extLst>
          </p:nvPr>
        </p:nvGraphicFramePr>
        <p:xfrm>
          <a:off x="7383070" y="5128152"/>
          <a:ext cx="1101725" cy="1000125"/>
        </p:xfrm>
        <a:graphic>
          <a:graphicData uri="http://schemas.openxmlformats.org/presentationml/2006/ole">
            <mc:AlternateContent xmlns:mc="http://schemas.openxmlformats.org/markup-compatibility/2006">
              <mc:Choice xmlns:v="urn:schemas-microsoft-com:vml" Requires="v">
                <p:oleObj spid="_x0000_s23735" name="Equation" r:id="rId11" imgW="419040" imgH="380880" progId="Equation.DSMT4">
                  <p:embed/>
                </p:oleObj>
              </mc:Choice>
              <mc:Fallback>
                <p:oleObj name="Equation" r:id="rId11" imgW="419040" imgH="380880" progId="Equation.DSMT4">
                  <p:embed/>
                  <p:pic>
                    <p:nvPicPr>
                      <p:cNvPr id="41" name="Oggetto 12">
                        <a:extLst>
                          <a:ext uri="{FF2B5EF4-FFF2-40B4-BE49-F238E27FC236}">
                            <a16:creationId xmlns:a16="http://schemas.microsoft.com/office/drawing/2014/main" id="{6B0C322D-80A9-4DF0-876F-BDFC8D846034}"/>
                          </a:ext>
                        </a:extLst>
                      </p:cNvPr>
                      <p:cNvPicPr/>
                      <p:nvPr/>
                    </p:nvPicPr>
                    <p:blipFill>
                      <a:blip r:embed="rId12"/>
                      <a:stretch>
                        <a:fillRect/>
                      </a:stretch>
                    </p:blipFill>
                    <p:spPr>
                      <a:xfrm>
                        <a:off x="7383070" y="5128152"/>
                        <a:ext cx="1101725" cy="1000125"/>
                      </a:xfrm>
                      <a:prstGeom prst="rect">
                        <a:avLst/>
                      </a:prstGeom>
                    </p:spPr>
                  </p:pic>
                </p:oleObj>
              </mc:Fallback>
            </mc:AlternateContent>
          </a:graphicData>
        </a:graphic>
      </p:graphicFrame>
      <p:cxnSp>
        <p:nvCxnSpPr>
          <p:cNvPr id="45" name="Straight Arrow Connector 44">
            <a:extLst>
              <a:ext uri="{FF2B5EF4-FFF2-40B4-BE49-F238E27FC236}">
                <a16:creationId xmlns:a16="http://schemas.microsoft.com/office/drawing/2014/main" id="{2A251EEB-2614-47E3-9D5C-8C85BBE5355A}"/>
              </a:ext>
            </a:extLst>
          </p:cNvPr>
          <p:cNvCxnSpPr>
            <a:cxnSpLocks/>
          </p:cNvCxnSpPr>
          <p:nvPr/>
        </p:nvCxnSpPr>
        <p:spPr>
          <a:xfrm flipH="1" flipV="1">
            <a:off x="9437603" y="4221906"/>
            <a:ext cx="729019" cy="95347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CasellaDiTesto 7">
            <a:extLst>
              <a:ext uri="{FF2B5EF4-FFF2-40B4-BE49-F238E27FC236}">
                <a16:creationId xmlns:a16="http://schemas.microsoft.com/office/drawing/2014/main" id="{2D94850A-61C8-46FC-ABFD-36A607AA71AA}"/>
              </a:ext>
            </a:extLst>
          </p:cNvPr>
          <p:cNvSpPr txBox="1"/>
          <p:nvPr/>
        </p:nvSpPr>
        <p:spPr>
          <a:xfrm>
            <a:off x="8911497" y="5180956"/>
            <a:ext cx="3214593"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Produced by the external magnetic field </a:t>
            </a:r>
            <a:r>
              <a:rPr lang="en-US" sz="2000" i="1" dirty="0">
                <a:latin typeface="Arial" panose="020B0604020202020204" pitchFamily="34" charset="0"/>
                <a:cs typeface="Arial" panose="020B0604020202020204" pitchFamily="34" charset="0"/>
              </a:rPr>
              <a:t>H</a:t>
            </a:r>
            <a:r>
              <a:rPr lang="en-US" sz="2000" i="1" baseline="-25000" dirty="0">
                <a:latin typeface="Arial" panose="020B0604020202020204" pitchFamily="34" charset="0"/>
                <a:cs typeface="Arial" panose="020B0604020202020204" pitchFamily="34" charset="0"/>
              </a:rPr>
              <a:t>E</a:t>
            </a:r>
            <a:r>
              <a:rPr lang="en-US" sz="2000" dirty="0">
                <a:latin typeface="Arial" panose="020B0604020202020204" pitchFamily="34" charset="0"/>
                <a:cs typeface="Arial" panose="020B0604020202020204" pitchFamily="34" charset="0"/>
              </a:rPr>
              <a:t> oriented along the hard axis </a:t>
            </a:r>
          </a:p>
        </p:txBody>
      </p:sp>
      <p:sp>
        <p:nvSpPr>
          <p:cNvPr id="48" name="Arrow: Down 47">
            <a:extLst>
              <a:ext uri="{FF2B5EF4-FFF2-40B4-BE49-F238E27FC236}">
                <a16:creationId xmlns:a16="http://schemas.microsoft.com/office/drawing/2014/main" id="{B1EE3151-31C5-458B-B780-A0E693FBFCF8}"/>
              </a:ext>
            </a:extLst>
          </p:cNvPr>
          <p:cNvSpPr/>
          <p:nvPr/>
        </p:nvSpPr>
        <p:spPr>
          <a:xfrm>
            <a:off x="5856419" y="4221906"/>
            <a:ext cx="444270" cy="33207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Arrow: Down 48">
            <a:extLst>
              <a:ext uri="{FF2B5EF4-FFF2-40B4-BE49-F238E27FC236}">
                <a16:creationId xmlns:a16="http://schemas.microsoft.com/office/drawing/2014/main" id="{DFCBECCA-E755-44EA-83C0-CB3B71C491BD}"/>
              </a:ext>
            </a:extLst>
          </p:cNvPr>
          <p:cNvSpPr/>
          <p:nvPr/>
        </p:nvSpPr>
        <p:spPr>
          <a:xfrm>
            <a:off x="5856419" y="5114445"/>
            <a:ext cx="444270" cy="33207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Straight Connector 17">
            <a:extLst>
              <a:ext uri="{FF2B5EF4-FFF2-40B4-BE49-F238E27FC236}">
                <a16:creationId xmlns:a16="http://schemas.microsoft.com/office/drawing/2014/main" id="{682E3188-2DCC-4F6B-BBD2-BE122454F222}"/>
              </a:ext>
            </a:extLst>
          </p:cNvPr>
          <p:cNvCxnSpPr/>
          <p:nvPr/>
        </p:nvCxnSpPr>
        <p:spPr>
          <a:xfrm>
            <a:off x="8515140" y="3909508"/>
            <a:ext cx="609600" cy="0"/>
          </a:xfrm>
          <a:prstGeom prst="line">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00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AD9917-277E-413F-8829-618368611281}"/>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A83853E0-2F78-49A5-91BB-4F6AD97CAFA2}"/>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 name="Titolo 1">
            <a:extLst>
              <a:ext uri="{FF2B5EF4-FFF2-40B4-BE49-F238E27FC236}">
                <a16:creationId xmlns:a16="http://schemas.microsoft.com/office/drawing/2014/main" id="{55003531-3380-4798-A188-7CFBD496D73C}"/>
              </a:ext>
            </a:extLst>
          </p:cNvPr>
          <p:cNvSpPr>
            <a:spLocks noGrp="1"/>
          </p:cNvSpPr>
          <p:nvPr>
            <p:ph type="title"/>
          </p:nvPr>
        </p:nvSpPr>
        <p:spPr>
          <a:xfrm>
            <a:off x="838200" y="136525"/>
            <a:ext cx="10515600" cy="662397"/>
          </a:xfrm>
        </p:spPr>
        <p:txBody>
          <a:bodyPr/>
          <a:lstStyle/>
          <a:p>
            <a:r>
              <a:rPr lang="en-US" dirty="0"/>
              <a:t>Magnetic field sensor based on AMR</a:t>
            </a:r>
          </a:p>
        </p:txBody>
      </p:sp>
      <p:pic>
        <p:nvPicPr>
          <p:cNvPr id="7" name="Elemento grafico 6">
            <a:extLst>
              <a:ext uri="{FF2B5EF4-FFF2-40B4-BE49-F238E27FC236}">
                <a16:creationId xmlns:a16="http://schemas.microsoft.com/office/drawing/2014/main" id="{BC54CD5C-A5C9-4E56-AD3F-E4B29CAEF1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8857" y="1443283"/>
            <a:ext cx="3881824" cy="1868046"/>
          </a:xfrm>
          <a:prstGeom prst="rect">
            <a:avLst/>
          </a:prstGeom>
        </p:spPr>
      </p:pic>
      <p:graphicFrame>
        <p:nvGraphicFramePr>
          <p:cNvPr id="9" name="Oggetto 8">
            <a:extLst>
              <a:ext uri="{FF2B5EF4-FFF2-40B4-BE49-F238E27FC236}">
                <a16:creationId xmlns:a16="http://schemas.microsoft.com/office/drawing/2014/main" id="{29A74FE5-6EAF-4EC3-A386-4B096A1A6658}"/>
              </a:ext>
            </a:extLst>
          </p:cNvPr>
          <p:cNvGraphicFramePr>
            <a:graphicFrameLocks noChangeAspect="1"/>
          </p:cNvGraphicFramePr>
          <p:nvPr>
            <p:extLst>
              <p:ext uri="{D42A27DB-BD31-4B8C-83A1-F6EECF244321}">
                <p14:modId xmlns:p14="http://schemas.microsoft.com/office/powerpoint/2010/main" val="396225654"/>
              </p:ext>
            </p:extLst>
          </p:nvPr>
        </p:nvGraphicFramePr>
        <p:xfrm>
          <a:off x="5911110" y="1799111"/>
          <a:ext cx="1336675" cy="900113"/>
        </p:xfrm>
        <a:graphic>
          <a:graphicData uri="http://schemas.openxmlformats.org/presentationml/2006/ole">
            <mc:AlternateContent xmlns:mc="http://schemas.openxmlformats.org/markup-compatibility/2006">
              <mc:Choice xmlns:v="urn:schemas-microsoft-com:vml" Requires="v">
                <p:oleObj spid="_x0000_s25367" name="Equation" r:id="rId5" imgW="507960" imgH="342720" progId="Equation.DSMT4">
                  <p:embed/>
                </p:oleObj>
              </mc:Choice>
              <mc:Fallback>
                <p:oleObj name="Equation" r:id="rId5" imgW="507960" imgH="342720" progId="Equation.DSMT4">
                  <p:embed/>
                  <p:pic>
                    <p:nvPicPr>
                      <p:cNvPr id="27" name="Oggetto 26">
                        <a:extLst>
                          <a:ext uri="{FF2B5EF4-FFF2-40B4-BE49-F238E27FC236}">
                            <a16:creationId xmlns:a16="http://schemas.microsoft.com/office/drawing/2014/main" id="{CE3ECD1B-5588-44D9-88CF-5578B6492BE8}"/>
                          </a:ext>
                        </a:extLst>
                      </p:cNvPr>
                      <p:cNvPicPr/>
                      <p:nvPr/>
                    </p:nvPicPr>
                    <p:blipFill>
                      <a:blip r:embed="rId6"/>
                      <a:stretch>
                        <a:fillRect/>
                      </a:stretch>
                    </p:blipFill>
                    <p:spPr>
                      <a:xfrm>
                        <a:off x="5911110" y="1799111"/>
                        <a:ext cx="1336675" cy="900113"/>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BE98C0BD-F64D-470D-AE22-834739FC94B7}"/>
              </a:ext>
            </a:extLst>
          </p:cNvPr>
          <p:cNvGraphicFramePr>
            <a:graphicFrameLocks noChangeAspect="1"/>
          </p:cNvGraphicFramePr>
          <p:nvPr>
            <p:extLst>
              <p:ext uri="{D42A27DB-BD31-4B8C-83A1-F6EECF244321}">
                <p14:modId xmlns:p14="http://schemas.microsoft.com/office/powerpoint/2010/main" val="1523558454"/>
              </p:ext>
            </p:extLst>
          </p:nvPr>
        </p:nvGraphicFramePr>
        <p:xfrm>
          <a:off x="484188" y="3544888"/>
          <a:ext cx="2908300" cy="566737"/>
        </p:xfrm>
        <a:graphic>
          <a:graphicData uri="http://schemas.openxmlformats.org/presentationml/2006/ole">
            <mc:AlternateContent xmlns:mc="http://schemas.openxmlformats.org/markup-compatibility/2006">
              <mc:Choice xmlns:v="urn:schemas-microsoft-com:vml" Requires="v">
                <p:oleObj spid="_x0000_s25368" name="Equation" r:id="rId7" imgW="1104840" imgH="215640" progId="Equation.DSMT4">
                  <p:embed/>
                </p:oleObj>
              </mc:Choice>
              <mc:Fallback>
                <p:oleObj name="Equation" r:id="rId7" imgW="1104840" imgH="215640" progId="Equation.DSMT4">
                  <p:embed/>
                  <p:pic>
                    <p:nvPicPr>
                      <p:cNvPr id="7" name="Oggetto 6">
                        <a:extLst>
                          <a:ext uri="{FF2B5EF4-FFF2-40B4-BE49-F238E27FC236}">
                            <a16:creationId xmlns:a16="http://schemas.microsoft.com/office/drawing/2014/main" id="{B04FED14-974F-4BC6-8B68-84B7019734EC}"/>
                          </a:ext>
                        </a:extLst>
                      </p:cNvPr>
                      <p:cNvPicPr/>
                      <p:nvPr/>
                    </p:nvPicPr>
                    <p:blipFill>
                      <a:blip r:embed="rId8"/>
                      <a:stretch>
                        <a:fillRect/>
                      </a:stretch>
                    </p:blipFill>
                    <p:spPr>
                      <a:xfrm>
                        <a:off x="484188" y="3544888"/>
                        <a:ext cx="2908300" cy="566737"/>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76B1DB9C-41B2-4354-BD87-0F0B35D692E7}"/>
              </a:ext>
            </a:extLst>
          </p:cNvPr>
          <p:cNvGraphicFramePr>
            <a:graphicFrameLocks noChangeAspect="1"/>
          </p:cNvGraphicFramePr>
          <p:nvPr>
            <p:extLst>
              <p:ext uri="{D42A27DB-BD31-4B8C-83A1-F6EECF244321}">
                <p14:modId xmlns:p14="http://schemas.microsoft.com/office/powerpoint/2010/main" val="4085888169"/>
              </p:ext>
            </p:extLst>
          </p:nvPr>
        </p:nvGraphicFramePr>
        <p:xfrm>
          <a:off x="466622" y="4132128"/>
          <a:ext cx="3709988" cy="966788"/>
        </p:xfrm>
        <a:graphic>
          <a:graphicData uri="http://schemas.openxmlformats.org/presentationml/2006/ole">
            <mc:AlternateContent xmlns:mc="http://schemas.openxmlformats.org/markup-compatibility/2006">
              <mc:Choice xmlns:v="urn:schemas-microsoft-com:vml" Requires="v">
                <p:oleObj spid="_x0000_s25369" name="Equation" r:id="rId9" imgW="1409400" imgH="368280" progId="Equation.DSMT4">
                  <p:embed/>
                </p:oleObj>
              </mc:Choice>
              <mc:Fallback>
                <p:oleObj name="Equation" r:id="rId9" imgW="1409400" imgH="368280" progId="Equation.DSMT4">
                  <p:embed/>
                  <p:pic>
                    <p:nvPicPr>
                      <p:cNvPr id="10" name="Oggetto 9">
                        <a:extLst>
                          <a:ext uri="{FF2B5EF4-FFF2-40B4-BE49-F238E27FC236}">
                            <a16:creationId xmlns:a16="http://schemas.microsoft.com/office/drawing/2014/main" id="{BE98C0BD-F64D-470D-AE22-834739FC94B7}"/>
                          </a:ext>
                        </a:extLst>
                      </p:cNvPr>
                      <p:cNvPicPr/>
                      <p:nvPr/>
                    </p:nvPicPr>
                    <p:blipFill>
                      <a:blip r:embed="rId10"/>
                      <a:stretch>
                        <a:fillRect/>
                      </a:stretch>
                    </p:blipFill>
                    <p:spPr>
                      <a:xfrm>
                        <a:off x="466622" y="4132128"/>
                        <a:ext cx="3709988" cy="966788"/>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AFEF907E-2A6A-4397-AABF-875372AA6355}"/>
              </a:ext>
            </a:extLst>
          </p:cNvPr>
          <p:cNvGraphicFramePr>
            <a:graphicFrameLocks noChangeAspect="1"/>
          </p:cNvGraphicFramePr>
          <p:nvPr>
            <p:extLst>
              <p:ext uri="{D42A27DB-BD31-4B8C-83A1-F6EECF244321}">
                <p14:modId xmlns:p14="http://schemas.microsoft.com/office/powerpoint/2010/main" val="287879641"/>
              </p:ext>
            </p:extLst>
          </p:nvPr>
        </p:nvGraphicFramePr>
        <p:xfrm>
          <a:off x="4087813" y="4079875"/>
          <a:ext cx="3475037" cy="1033463"/>
        </p:xfrm>
        <a:graphic>
          <a:graphicData uri="http://schemas.openxmlformats.org/presentationml/2006/ole">
            <mc:AlternateContent xmlns:mc="http://schemas.openxmlformats.org/markup-compatibility/2006">
              <mc:Choice xmlns:v="urn:schemas-microsoft-com:vml" Requires="v">
                <p:oleObj spid="_x0000_s25370" name="Equation" r:id="rId11" imgW="1320480" imgH="393480" progId="Equation.DSMT4">
                  <p:embed/>
                </p:oleObj>
              </mc:Choice>
              <mc:Fallback>
                <p:oleObj name="Equation" r:id="rId11" imgW="1320480" imgH="393480" progId="Equation.DSMT4">
                  <p:embed/>
                  <p:pic>
                    <p:nvPicPr>
                      <p:cNvPr id="11" name="Oggetto 10">
                        <a:extLst>
                          <a:ext uri="{FF2B5EF4-FFF2-40B4-BE49-F238E27FC236}">
                            <a16:creationId xmlns:a16="http://schemas.microsoft.com/office/drawing/2014/main" id="{76B1DB9C-41B2-4354-BD87-0F0B35D692E7}"/>
                          </a:ext>
                        </a:extLst>
                      </p:cNvPr>
                      <p:cNvPicPr/>
                      <p:nvPr/>
                    </p:nvPicPr>
                    <p:blipFill>
                      <a:blip r:embed="rId12"/>
                      <a:stretch>
                        <a:fillRect/>
                      </a:stretch>
                    </p:blipFill>
                    <p:spPr>
                      <a:xfrm>
                        <a:off x="4087813" y="4079875"/>
                        <a:ext cx="3475037" cy="1033463"/>
                      </a:xfrm>
                      <a:prstGeom prst="rect">
                        <a:avLst/>
                      </a:prstGeom>
                    </p:spPr>
                  </p:pic>
                </p:oleObj>
              </mc:Fallback>
            </mc:AlternateContent>
          </a:graphicData>
        </a:graphic>
      </p:graphicFrame>
      <p:graphicFrame>
        <p:nvGraphicFramePr>
          <p:cNvPr id="13" name="Oggetto 12">
            <a:extLst>
              <a:ext uri="{FF2B5EF4-FFF2-40B4-BE49-F238E27FC236}">
                <a16:creationId xmlns:a16="http://schemas.microsoft.com/office/drawing/2014/main" id="{CD30DD62-F23F-4C9A-B27B-47C2E4D5AD02}"/>
              </a:ext>
            </a:extLst>
          </p:cNvPr>
          <p:cNvGraphicFramePr>
            <a:graphicFrameLocks noChangeAspect="1"/>
          </p:cNvGraphicFramePr>
          <p:nvPr>
            <p:extLst>
              <p:ext uri="{D42A27DB-BD31-4B8C-83A1-F6EECF244321}">
                <p14:modId xmlns:p14="http://schemas.microsoft.com/office/powerpoint/2010/main" val="4219763529"/>
              </p:ext>
            </p:extLst>
          </p:nvPr>
        </p:nvGraphicFramePr>
        <p:xfrm>
          <a:off x="571754" y="5175085"/>
          <a:ext cx="2540000" cy="966787"/>
        </p:xfrm>
        <a:graphic>
          <a:graphicData uri="http://schemas.openxmlformats.org/presentationml/2006/ole">
            <mc:AlternateContent xmlns:mc="http://schemas.openxmlformats.org/markup-compatibility/2006">
              <mc:Choice xmlns:v="urn:schemas-microsoft-com:vml" Requires="v">
                <p:oleObj spid="_x0000_s25371" name="Equation" r:id="rId13" imgW="965160" imgH="368280" progId="Equation.DSMT4">
                  <p:embed/>
                </p:oleObj>
              </mc:Choice>
              <mc:Fallback>
                <p:oleObj name="Equation" r:id="rId13" imgW="965160" imgH="368280" progId="Equation.DSMT4">
                  <p:embed/>
                  <p:pic>
                    <p:nvPicPr>
                      <p:cNvPr id="12" name="Oggetto 11">
                        <a:extLst>
                          <a:ext uri="{FF2B5EF4-FFF2-40B4-BE49-F238E27FC236}">
                            <a16:creationId xmlns:a16="http://schemas.microsoft.com/office/drawing/2014/main" id="{AFEF907E-2A6A-4397-AABF-875372AA6355}"/>
                          </a:ext>
                        </a:extLst>
                      </p:cNvPr>
                      <p:cNvPicPr/>
                      <p:nvPr/>
                    </p:nvPicPr>
                    <p:blipFill>
                      <a:blip r:embed="rId14"/>
                      <a:stretch>
                        <a:fillRect/>
                      </a:stretch>
                    </p:blipFill>
                    <p:spPr>
                      <a:xfrm>
                        <a:off x="571754" y="5175085"/>
                        <a:ext cx="2540000" cy="966787"/>
                      </a:xfrm>
                      <a:prstGeom prst="rect">
                        <a:avLst/>
                      </a:prstGeom>
                    </p:spPr>
                  </p:pic>
                </p:oleObj>
              </mc:Fallback>
            </mc:AlternateContent>
          </a:graphicData>
        </a:graphic>
      </p:graphicFrame>
      <p:graphicFrame>
        <p:nvGraphicFramePr>
          <p:cNvPr id="14" name="Oggetto 13">
            <a:extLst>
              <a:ext uri="{FF2B5EF4-FFF2-40B4-BE49-F238E27FC236}">
                <a16:creationId xmlns:a16="http://schemas.microsoft.com/office/drawing/2014/main" id="{9391113D-6C09-4879-9373-3960E63BED04}"/>
              </a:ext>
            </a:extLst>
          </p:cNvPr>
          <p:cNvGraphicFramePr>
            <a:graphicFrameLocks noChangeAspect="1"/>
          </p:cNvGraphicFramePr>
          <p:nvPr>
            <p:extLst>
              <p:ext uri="{D42A27DB-BD31-4B8C-83A1-F6EECF244321}">
                <p14:modId xmlns:p14="http://schemas.microsoft.com/office/powerpoint/2010/main" val="1084640517"/>
              </p:ext>
            </p:extLst>
          </p:nvPr>
        </p:nvGraphicFramePr>
        <p:xfrm>
          <a:off x="7564691" y="1799111"/>
          <a:ext cx="1135063" cy="1000125"/>
        </p:xfrm>
        <a:graphic>
          <a:graphicData uri="http://schemas.openxmlformats.org/presentationml/2006/ole">
            <mc:AlternateContent xmlns:mc="http://schemas.openxmlformats.org/markup-compatibility/2006">
              <mc:Choice xmlns:v="urn:schemas-microsoft-com:vml" Requires="v">
                <p:oleObj spid="_x0000_s25372" name="Equation" r:id="rId15" imgW="431640" imgH="380880" progId="Equation.DSMT4">
                  <p:embed/>
                </p:oleObj>
              </mc:Choice>
              <mc:Fallback>
                <p:oleObj name="Equation" r:id="rId15" imgW="431640" imgH="380880" progId="Equation.DSMT4">
                  <p:embed/>
                  <p:pic>
                    <p:nvPicPr>
                      <p:cNvPr id="15" name="Oggetto 14">
                        <a:extLst>
                          <a:ext uri="{FF2B5EF4-FFF2-40B4-BE49-F238E27FC236}">
                            <a16:creationId xmlns:a16="http://schemas.microsoft.com/office/drawing/2014/main" id="{85F87BDA-1C4E-4EB1-938F-B649801AE4AF}"/>
                          </a:ext>
                        </a:extLst>
                      </p:cNvPr>
                      <p:cNvPicPr/>
                      <p:nvPr/>
                    </p:nvPicPr>
                    <p:blipFill>
                      <a:blip r:embed="rId16"/>
                      <a:stretch>
                        <a:fillRect/>
                      </a:stretch>
                    </p:blipFill>
                    <p:spPr>
                      <a:xfrm>
                        <a:off x="7564691" y="1799111"/>
                        <a:ext cx="1135063" cy="1000125"/>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328BE242-F96A-43D1-9705-CBE8620A1764}"/>
              </a:ext>
            </a:extLst>
          </p:cNvPr>
          <p:cNvGraphicFramePr>
            <a:graphicFrameLocks noChangeAspect="1"/>
          </p:cNvGraphicFramePr>
          <p:nvPr>
            <p:extLst>
              <p:ext uri="{D42A27DB-BD31-4B8C-83A1-F6EECF244321}">
                <p14:modId xmlns:p14="http://schemas.microsoft.com/office/powerpoint/2010/main" val="3921404514"/>
              </p:ext>
            </p:extLst>
          </p:nvPr>
        </p:nvGraphicFramePr>
        <p:xfrm>
          <a:off x="3111754" y="5175084"/>
          <a:ext cx="1403350" cy="966788"/>
        </p:xfrm>
        <a:graphic>
          <a:graphicData uri="http://schemas.openxmlformats.org/presentationml/2006/ole">
            <mc:AlternateContent xmlns:mc="http://schemas.openxmlformats.org/markup-compatibility/2006">
              <mc:Choice xmlns:v="urn:schemas-microsoft-com:vml" Requires="v">
                <p:oleObj spid="_x0000_s25373" name="Equation" r:id="rId17" imgW="533160" imgH="368280" progId="Equation.DSMT4">
                  <p:embed/>
                </p:oleObj>
              </mc:Choice>
              <mc:Fallback>
                <p:oleObj name="Equation" r:id="rId17" imgW="533160" imgH="368280" progId="Equation.DSMT4">
                  <p:embed/>
                  <p:pic>
                    <p:nvPicPr>
                      <p:cNvPr id="13" name="Oggetto 12">
                        <a:extLst>
                          <a:ext uri="{FF2B5EF4-FFF2-40B4-BE49-F238E27FC236}">
                            <a16:creationId xmlns:a16="http://schemas.microsoft.com/office/drawing/2014/main" id="{CD30DD62-F23F-4C9A-B27B-47C2E4D5AD02}"/>
                          </a:ext>
                        </a:extLst>
                      </p:cNvPr>
                      <p:cNvPicPr/>
                      <p:nvPr/>
                    </p:nvPicPr>
                    <p:blipFill>
                      <a:blip r:embed="rId18"/>
                      <a:stretch>
                        <a:fillRect/>
                      </a:stretch>
                    </p:blipFill>
                    <p:spPr>
                      <a:xfrm>
                        <a:off x="3111754" y="5175084"/>
                        <a:ext cx="1403350" cy="966788"/>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E40FEB27-58BD-45F7-B233-676ECAB75DD0}"/>
              </a:ext>
            </a:extLst>
          </p:cNvPr>
          <p:cNvGraphicFramePr>
            <a:graphicFrameLocks noChangeAspect="1"/>
          </p:cNvGraphicFramePr>
          <p:nvPr>
            <p:extLst>
              <p:ext uri="{D42A27DB-BD31-4B8C-83A1-F6EECF244321}">
                <p14:modId xmlns:p14="http://schemas.microsoft.com/office/powerpoint/2010/main" val="58619687"/>
              </p:ext>
            </p:extLst>
          </p:nvPr>
        </p:nvGraphicFramePr>
        <p:xfrm>
          <a:off x="8472741" y="3542185"/>
          <a:ext cx="3108325" cy="1000125"/>
        </p:xfrm>
        <a:graphic>
          <a:graphicData uri="http://schemas.openxmlformats.org/presentationml/2006/ole">
            <mc:AlternateContent xmlns:mc="http://schemas.openxmlformats.org/markup-compatibility/2006">
              <mc:Choice xmlns:v="urn:schemas-microsoft-com:vml" Requires="v">
                <p:oleObj spid="_x0000_s25374" name="Equation" r:id="rId19" imgW="1180800" imgH="380880" progId="Equation.DSMT4">
                  <p:embed/>
                </p:oleObj>
              </mc:Choice>
              <mc:Fallback>
                <p:oleObj name="Equation" r:id="rId19" imgW="1180800" imgH="380880" progId="Equation.DSMT4">
                  <p:embed/>
                  <p:pic>
                    <p:nvPicPr>
                      <p:cNvPr id="10" name="Oggetto 9">
                        <a:extLst>
                          <a:ext uri="{FF2B5EF4-FFF2-40B4-BE49-F238E27FC236}">
                            <a16:creationId xmlns:a16="http://schemas.microsoft.com/office/drawing/2014/main" id="{BE98C0BD-F64D-470D-AE22-834739FC94B7}"/>
                          </a:ext>
                        </a:extLst>
                      </p:cNvPr>
                      <p:cNvPicPr/>
                      <p:nvPr/>
                    </p:nvPicPr>
                    <p:blipFill>
                      <a:blip r:embed="rId20"/>
                      <a:stretch>
                        <a:fillRect/>
                      </a:stretch>
                    </p:blipFill>
                    <p:spPr>
                      <a:xfrm>
                        <a:off x="8472741" y="3542185"/>
                        <a:ext cx="3108325" cy="1000125"/>
                      </a:xfrm>
                      <a:prstGeom prst="rect">
                        <a:avLst/>
                      </a:prstGeom>
                    </p:spPr>
                  </p:pic>
                </p:oleObj>
              </mc:Fallback>
            </mc:AlternateContent>
          </a:graphicData>
        </a:graphic>
      </p:graphicFrame>
      <p:sp>
        <p:nvSpPr>
          <p:cNvPr id="17" name="Freeform: Shape 16">
            <a:extLst>
              <a:ext uri="{FF2B5EF4-FFF2-40B4-BE49-F238E27FC236}">
                <a16:creationId xmlns:a16="http://schemas.microsoft.com/office/drawing/2014/main" id="{AD88C97C-B72C-40E5-9A0E-74BFBC53E0EB}"/>
              </a:ext>
            </a:extLst>
          </p:cNvPr>
          <p:cNvSpPr/>
          <p:nvPr/>
        </p:nvSpPr>
        <p:spPr>
          <a:xfrm>
            <a:off x="3802743" y="2757714"/>
            <a:ext cx="2685143" cy="1596572"/>
          </a:xfrm>
          <a:custGeom>
            <a:avLst/>
            <a:gdLst>
              <a:gd name="connsiteX0" fmla="*/ 2685143 w 2685143"/>
              <a:gd name="connsiteY0" fmla="*/ 0 h 1596572"/>
              <a:gd name="connsiteX1" fmla="*/ 2220686 w 2685143"/>
              <a:gd name="connsiteY1" fmla="*/ 638629 h 1596572"/>
              <a:gd name="connsiteX2" fmla="*/ 1480457 w 2685143"/>
              <a:gd name="connsiteY2" fmla="*/ 783772 h 1596572"/>
              <a:gd name="connsiteX3" fmla="*/ 740228 w 2685143"/>
              <a:gd name="connsiteY3" fmla="*/ 856343 h 1596572"/>
              <a:gd name="connsiteX4" fmla="*/ 464457 w 2685143"/>
              <a:gd name="connsiteY4" fmla="*/ 957943 h 1596572"/>
              <a:gd name="connsiteX5" fmla="*/ 232228 w 2685143"/>
              <a:gd name="connsiteY5" fmla="*/ 1161143 h 1596572"/>
              <a:gd name="connsiteX6" fmla="*/ 0 w 2685143"/>
              <a:gd name="connsiteY6" fmla="*/ 1596572 h 159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143" h="1596572">
                <a:moveTo>
                  <a:pt x="2685143" y="0"/>
                </a:moveTo>
                <a:cubicBezTo>
                  <a:pt x="2553305" y="254000"/>
                  <a:pt x="2421467" y="508000"/>
                  <a:pt x="2220686" y="638629"/>
                </a:cubicBezTo>
                <a:cubicBezTo>
                  <a:pt x="2019905" y="769258"/>
                  <a:pt x="1727200" y="747486"/>
                  <a:pt x="1480457" y="783772"/>
                </a:cubicBezTo>
                <a:cubicBezTo>
                  <a:pt x="1233714" y="820058"/>
                  <a:pt x="909561" y="827315"/>
                  <a:pt x="740228" y="856343"/>
                </a:cubicBezTo>
                <a:cubicBezTo>
                  <a:pt x="570895" y="885371"/>
                  <a:pt x="549124" y="907143"/>
                  <a:pt x="464457" y="957943"/>
                </a:cubicBezTo>
                <a:cubicBezTo>
                  <a:pt x="379790" y="1008743"/>
                  <a:pt x="309637" y="1054705"/>
                  <a:pt x="232228" y="1161143"/>
                </a:cubicBezTo>
                <a:cubicBezTo>
                  <a:pt x="154819" y="1267581"/>
                  <a:pt x="77409" y="1432076"/>
                  <a:pt x="0" y="1596572"/>
                </a:cubicBezTo>
              </a:path>
            </a:pathLst>
          </a:custGeom>
          <a:noFill/>
          <a:ln w="222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8" name="Oggetto 17">
            <a:extLst>
              <a:ext uri="{FF2B5EF4-FFF2-40B4-BE49-F238E27FC236}">
                <a16:creationId xmlns:a16="http://schemas.microsoft.com/office/drawing/2014/main" id="{99B540C6-6A38-F791-0CE4-7D4EFC198EC7}"/>
              </a:ext>
            </a:extLst>
          </p:cNvPr>
          <p:cNvGraphicFramePr>
            <a:graphicFrameLocks noChangeAspect="1"/>
          </p:cNvGraphicFramePr>
          <p:nvPr>
            <p:extLst>
              <p:ext uri="{D42A27DB-BD31-4B8C-83A1-F6EECF244321}">
                <p14:modId xmlns:p14="http://schemas.microsoft.com/office/powerpoint/2010/main" val="2060459435"/>
              </p:ext>
            </p:extLst>
          </p:nvPr>
        </p:nvGraphicFramePr>
        <p:xfrm>
          <a:off x="9048749" y="4713910"/>
          <a:ext cx="2305050" cy="1000125"/>
        </p:xfrm>
        <a:graphic>
          <a:graphicData uri="http://schemas.openxmlformats.org/presentationml/2006/ole">
            <mc:AlternateContent xmlns:mc="http://schemas.openxmlformats.org/markup-compatibility/2006">
              <mc:Choice xmlns:v="urn:schemas-microsoft-com:vml" Requires="v">
                <p:oleObj spid="_x0000_s25375" name="Equation" r:id="rId21" imgW="876240" imgH="380880" progId="Equation.DSMT4">
                  <p:embed/>
                </p:oleObj>
              </mc:Choice>
              <mc:Fallback>
                <p:oleObj name="Equation" r:id="rId21" imgW="876240" imgH="380880" progId="Equation.DSMT4">
                  <p:embed/>
                  <p:pic>
                    <p:nvPicPr>
                      <p:cNvPr id="16" name="Oggetto 15">
                        <a:extLst>
                          <a:ext uri="{FF2B5EF4-FFF2-40B4-BE49-F238E27FC236}">
                            <a16:creationId xmlns:a16="http://schemas.microsoft.com/office/drawing/2014/main" id="{E40FEB27-58BD-45F7-B233-676ECAB75DD0}"/>
                          </a:ext>
                        </a:extLst>
                      </p:cNvPr>
                      <p:cNvPicPr/>
                      <p:nvPr/>
                    </p:nvPicPr>
                    <p:blipFill>
                      <a:blip r:embed="rId22"/>
                      <a:stretch>
                        <a:fillRect/>
                      </a:stretch>
                    </p:blipFill>
                    <p:spPr>
                      <a:xfrm>
                        <a:off x="9048749" y="4713910"/>
                        <a:ext cx="2305050" cy="1000125"/>
                      </a:xfrm>
                      <a:prstGeom prst="rect">
                        <a:avLst/>
                      </a:prstGeom>
                    </p:spPr>
                  </p:pic>
                </p:oleObj>
              </mc:Fallback>
            </mc:AlternateContent>
          </a:graphicData>
        </a:graphic>
      </p:graphicFrame>
      <p:sp>
        <p:nvSpPr>
          <p:cNvPr id="2" name="Parentesi graffa aperta 1">
            <a:extLst>
              <a:ext uri="{FF2B5EF4-FFF2-40B4-BE49-F238E27FC236}">
                <a16:creationId xmlns:a16="http://schemas.microsoft.com/office/drawing/2014/main" id="{5B97A2C1-7EDC-933F-C76F-C945E0392440}"/>
              </a:ext>
            </a:extLst>
          </p:cNvPr>
          <p:cNvSpPr/>
          <p:nvPr/>
        </p:nvSpPr>
        <p:spPr>
          <a:xfrm rot="16200000">
            <a:off x="9416132" y="4065918"/>
            <a:ext cx="624661" cy="1170110"/>
          </a:xfrm>
          <a:prstGeom prst="leftBrace">
            <a:avLst>
              <a:gd name="adj1" fmla="val 11445"/>
              <a:gd name="adj2" fmla="val 4902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9544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F003-0EC5-4C06-95A0-7ED9999F9D1A}"/>
              </a:ext>
            </a:extLst>
          </p:cNvPr>
          <p:cNvSpPr>
            <a:spLocks noGrp="1"/>
          </p:cNvSpPr>
          <p:nvPr>
            <p:ph type="title"/>
          </p:nvPr>
        </p:nvSpPr>
        <p:spPr/>
        <p:txBody>
          <a:bodyPr/>
          <a:lstStyle/>
          <a:p>
            <a:r>
              <a:rPr lang="it-IT" dirty="0"/>
              <a:t>Effect of reversing the permanent magnetization</a:t>
            </a:r>
          </a:p>
        </p:txBody>
      </p:sp>
      <p:sp>
        <p:nvSpPr>
          <p:cNvPr id="3" name="Footer Placeholder 2">
            <a:extLst>
              <a:ext uri="{FF2B5EF4-FFF2-40B4-BE49-F238E27FC236}">
                <a16:creationId xmlns:a16="http://schemas.microsoft.com/office/drawing/2014/main" id="{E78ACC31-29E0-4E52-BFF4-8A277FDC4B21}"/>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A6B788C7-65EF-498C-9870-A93CF07AEF69}"/>
              </a:ext>
            </a:extLst>
          </p:cNvPr>
          <p:cNvSpPr>
            <a:spLocks noGrp="1"/>
          </p:cNvSpPr>
          <p:nvPr>
            <p:ph type="sldNum" sz="quarter" idx="12"/>
          </p:nvPr>
        </p:nvSpPr>
        <p:spPr/>
        <p:txBody>
          <a:bodyPr/>
          <a:lstStyle/>
          <a:p>
            <a:fld id="{02055017-B6DE-4C35-A63B-40EADAC97849}" type="slidenum">
              <a:rPr lang="en-US" smtClean="0"/>
              <a:t>9</a:t>
            </a:fld>
            <a:endParaRPr lang="en-US" dirty="0"/>
          </a:p>
        </p:txBody>
      </p:sp>
      <p:grpSp>
        <p:nvGrpSpPr>
          <p:cNvPr id="43" name="Group 42">
            <a:extLst>
              <a:ext uri="{FF2B5EF4-FFF2-40B4-BE49-F238E27FC236}">
                <a16:creationId xmlns:a16="http://schemas.microsoft.com/office/drawing/2014/main" id="{DB35B994-97F4-4CFB-BA34-D9F1458B5EC1}"/>
              </a:ext>
            </a:extLst>
          </p:cNvPr>
          <p:cNvGrpSpPr/>
          <p:nvPr/>
        </p:nvGrpSpPr>
        <p:grpSpPr>
          <a:xfrm>
            <a:off x="6706109" y="1215018"/>
            <a:ext cx="4371860" cy="2103866"/>
            <a:chOff x="7364002" y="2453027"/>
            <a:chExt cx="3618519" cy="1651635"/>
          </a:xfrm>
        </p:grpSpPr>
        <p:sp>
          <p:nvSpPr>
            <p:cNvPr id="8" name="Freeform: Shape 7">
              <a:extLst>
                <a:ext uri="{FF2B5EF4-FFF2-40B4-BE49-F238E27FC236}">
                  <a16:creationId xmlns:a16="http://schemas.microsoft.com/office/drawing/2014/main" id="{EF4812ED-DC0C-40BC-9932-E10444BF325F}"/>
                </a:ext>
              </a:extLst>
            </p:cNvPr>
            <p:cNvSpPr/>
            <p:nvPr/>
          </p:nvSpPr>
          <p:spPr>
            <a:xfrm>
              <a:off x="7364002" y="2667939"/>
              <a:ext cx="3618519" cy="1219326"/>
            </a:xfrm>
            <a:custGeom>
              <a:avLst/>
              <a:gdLst>
                <a:gd name="connsiteX0" fmla="*/ 0 w 3618519"/>
                <a:gd name="connsiteY0" fmla="*/ 0 h 1219326"/>
                <a:gd name="connsiteX1" fmla="*/ 3618520 w 3618519"/>
                <a:gd name="connsiteY1" fmla="*/ 0 h 1219326"/>
                <a:gd name="connsiteX2" fmla="*/ 3618520 w 3618519"/>
                <a:gd name="connsiteY2" fmla="*/ 1219327 h 1219326"/>
                <a:gd name="connsiteX3" fmla="*/ 0 w 3618519"/>
                <a:gd name="connsiteY3" fmla="*/ 1219327 h 1219326"/>
              </a:gdLst>
              <a:ahLst/>
              <a:cxnLst>
                <a:cxn ang="0">
                  <a:pos x="connsiteX0" y="connsiteY0"/>
                </a:cxn>
                <a:cxn ang="0">
                  <a:pos x="connsiteX1" y="connsiteY1"/>
                </a:cxn>
                <a:cxn ang="0">
                  <a:pos x="connsiteX2" y="connsiteY2"/>
                </a:cxn>
                <a:cxn ang="0">
                  <a:pos x="connsiteX3" y="connsiteY3"/>
                </a:cxn>
              </a:cxnLst>
              <a:rect l="l" t="t" r="r" b="b"/>
              <a:pathLst>
                <a:path w="3618519" h="1219326">
                  <a:moveTo>
                    <a:pt x="0" y="0"/>
                  </a:moveTo>
                  <a:lnTo>
                    <a:pt x="3618520" y="0"/>
                  </a:lnTo>
                  <a:lnTo>
                    <a:pt x="3618520" y="1219327"/>
                  </a:lnTo>
                  <a:lnTo>
                    <a:pt x="0" y="1219327"/>
                  </a:lnTo>
                  <a:close/>
                </a:path>
              </a:pathLst>
            </a:custGeom>
            <a:solidFill>
              <a:srgbClr val="FFCCAA">
                <a:alpha val="99000"/>
              </a:srgbClr>
            </a:solidFill>
            <a:ln w="13295" cap="rnd">
              <a:solidFill>
                <a:srgbClr val="000000">
                  <a:alpha val="99000"/>
                </a:srgbClr>
              </a:solidFill>
              <a:prstDash val="solid"/>
              <a:round/>
            </a:ln>
          </p:spPr>
          <p:txBody>
            <a:bodyPr rtlCol="0" anchor="ctr"/>
            <a:lstStyle/>
            <a:p>
              <a:endParaRPr lang="it-IT"/>
            </a:p>
          </p:txBody>
        </p:sp>
        <p:sp>
          <p:nvSpPr>
            <p:cNvPr id="9" name="Freeform: Shape 8">
              <a:extLst>
                <a:ext uri="{FF2B5EF4-FFF2-40B4-BE49-F238E27FC236}">
                  <a16:creationId xmlns:a16="http://schemas.microsoft.com/office/drawing/2014/main" id="{1CA64088-87A3-4300-9495-13363B63E0C8}"/>
                </a:ext>
              </a:extLst>
            </p:cNvPr>
            <p:cNvSpPr/>
            <p:nvPr/>
          </p:nvSpPr>
          <p:spPr>
            <a:xfrm>
              <a:off x="7990221" y="2453028"/>
              <a:ext cx="1639921" cy="1639923"/>
            </a:xfrm>
            <a:custGeom>
              <a:avLst/>
              <a:gdLst>
                <a:gd name="connsiteX0" fmla="*/ 0 w 1639921"/>
                <a:gd name="connsiteY0" fmla="*/ 1639923 h 1639923"/>
                <a:gd name="connsiteX1" fmla="*/ 1639921 w 1639921"/>
                <a:gd name="connsiteY1" fmla="*/ 0 h 1639923"/>
                <a:gd name="connsiteX2" fmla="*/ 0 w 1639921"/>
                <a:gd name="connsiteY2" fmla="*/ 0 h 1639923"/>
              </a:gdLst>
              <a:ahLst/>
              <a:cxnLst>
                <a:cxn ang="0">
                  <a:pos x="connsiteX0" y="connsiteY0"/>
                </a:cxn>
                <a:cxn ang="0">
                  <a:pos x="connsiteX1" y="connsiteY1"/>
                </a:cxn>
                <a:cxn ang="0">
                  <a:pos x="connsiteX2" y="connsiteY2"/>
                </a:cxn>
              </a:cxnLst>
              <a:rect l="l" t="t" r="r" b="b"/>
              <a:pathLst>
                <a:path w="1639921" h="1639923">
                  <a:moveTo>
                    <a:pt x="0" y="1639923"/>
                  </a:moveTo>
                  <a:lnTo>
                    <a:pt x="1639921" y="0"/>
                  </a:lnTo>
                  <a:lnTo>
                    <a:pt x="0" y="0"/>
                  </a:lnTo>
                  <a:close/>
                </a:path>
              </a:pathLst>
            </a:custGeom>
            <a:solidFill>
              <a:srgbClr val="80B3FF">
                <a:alpha val="99000"/>
              </a:srgbClr>
            </a:solidFill>
            <a:ln w="11722" cap="rnd">
              <a:solidFill>
                <a:srgbClr val="000000">
                  <a:alpha val="99000"/>
                </a:srgbClr>
              </a:solidFill>
              <a:prstDash val="solid"/>
              <a:round/>
            </a:ln>
          </p:spPr>
          <p:txBody>
            <a:bodyPr rtlCol="0" anchor="ctr"/>
            <a:lstStyle/>
            <a:p>
              <a:endParaRPr lang="it-IT"/>
            </a:p>
          </p:txBody>
        </p:sp>
        <p:sp>
          <p:nvSpPr>
            <p:cNvPr id="10" name="Freeform: Shape 9">
              <a:extLst>
                <a:ext uri="{FF2B5EF4-FFF2-40B4-BE49-F238E27FC236}">
                  <a16:creationId xmlns:a16="http://schemas.microsoft.com/office/drawing/2014/main" id="{759527FF-79DF-46E3-A1DC-1205F14D4EAA}"/>
                </a:ext>
              </a:extLst>
            </p:cNvPr>
            <p:cNvSpPr/>
            <p:nvPr/>
          </p:nvSpPr>
          <p:spPr>
            <a:xfrm>
              <a:off x="8994981" y="2453027"/>
              <a:ext cx="1639921" cy="1639923"/>
            </a:xfrm>
            <a:custGeom>
              <a:avLst/>
              <a:gdLst>
                <a:gd name="connsiteX0" fmla="*/ 1639922 w 1639921"/>
                <a:gd name="connsiteY0" fmla="*/ 0 h 1639923"/>
                <a:gd name="connsiteX1" fmla="*/ 0 w 1639921"/>
                <a:gd name="connsiteY1" fmla="*/ 1639924 h 1639923"/>
                <a:gd name="connsiteX2" fmla="*/ 1639922 w 1639921"/>
                <a:gd name="connsiteY2" fmla="*/ 1639924 h 1639923"/>
              </a:gdLst>
              <a:ahLst/>
              <a:cxnLst>
                <a:cxn ang="0">
                  <a:pos x="connsiteX0" y="connsiteY0"/>
                </a:cxn>
                <a:cxn ang="0">
                  <a:pos x="connsiteX1" y="connsiteY1"/>
                </a:cxn>
                <a:cxn ang="0">
                  <a:pos x="connsiteX2" y="connsiteY2"/>
                </a:cxn>
              </a:cxnLst>
              <a:rect l="l" t="t" r="r" b="b"/>
              <a:pathLst>
                <a:path w="1639921" h="1639923">
                  <a:moveTo>
                    <a:pt x="1639922" y="0"/>
                  </a:moveTo>
                  <a:lnTo>
                    <a:pt x="0" y="1639924"/>
                  </a:lnTo>
                  <a:lnTo>
                    <a:pt x="1639922" y="1639924"/>
                  </a:lnTo>
                  <a:close/>
                </a:path>
              </a:pathLst>
            </a:custGeom>
            <a:solidFill>
              <a:srgbClr val="80B3FF">
                <a:alpha val="99000"/>
              </a:srgbClr>
            </a:solidFill>
            <a:ln w="11722" cap="rnd">
              <a:solidFill>
                <a:srgbClr val="000000">
                  <a:alpha val="99000"/>
                </a:srgbClr>
              </a:solidFill>
              <a:prstDash val="solid"/>
              <a:round/>
            </a:ln>
          </p:spPr>
          <p:txBody>
            <a:bodyPr rtlCol="0" anchor="ctr"/>
            <a:lstStyle/>
            <a:p>
              <a:endParaRPr lang="it-IT"/>
            </a:p>
          </p:txBody>
        </p:sp>
        <p:grpSp>
          <p:nvGrpSpPr>
            <p:cNvPr id="11" name="Elemento grafico 24">
              <a:extLst>
                <a:ext uri="{FF2B5EF4-FFF2-40B4-BE49-F238E27FC236}">
                  <a16:creationId xmlns:a16="http://schemas.microsoft.com/office/drawing/2014/main" id="{9BE065C7-CB60-4199-8335-4033505A4783}"/>
                </a:ext>
              </a:extLst>
            </p:cNvPr>
            <p:cNvGrpSpPr/>
            <p:nvPr/>
          </p:nvGrpSpPr>
          <p:grpSpPr>
            <a:xfrm>
              <a:off x="7554445" y="3124335"/>
              <a:ext cx="1528315" cy="119726"/>
              <a:chOff x="7554445" y="3124335"/>
              <a:chExt cx="1528315" cy="119726"/>
            </a:xfrm>
          </p:grpSpPr>
          <p:sp>
            <p:nvSpPr>
              <p:cNvPr id="12" name="Freeform: Shape 11">
                <a:extLst>
                  <a:ext uri="{FF2B5EF4-FFF2-40B4-BE49-F238E27FC236}">
                    <a16:creationId xmlns:a16="http://schemas.microsoft.com/office/drawing/2014/main" id="{EC505C5C-2609-4666-8107-75E3CF3EC7FF}"/>
                  </a:ext>
                </a:extLst>
              </p:cNvPr>
              <p:cNvSpPr/>
              <p:nvPr/>
            </p:nvSpPr>
            <p:spPr>
              <a:xfrm rot="5400000" flipV="1">
                <a:off x="8359714" y="2461156"/>
                <a:ext cx="5864" cy="1446093"/>
              </a:xfrm>
              <a:custGeom>
                <a:avLst/>
                <a:gdLst>
                  <a:gd name="connsiteX0" fmla="*/ 287 w 5864"/>
                  <a:gd name="connsiteY0" fmla="*/ 1447035 h 1446093"/>
                  <a:gd name="connsiteX1" fmla="*/ 287 w 5864"/>
                  <a:gd name="connsiteY1" fmla="*/ 942 h 1446093"/>
                </a:gdLst>
                <a:ahLst/>
                <a:cxnLst>
                  <a:cxn ang="0">
                    <a:pos x="connsiteX0" y="connsiteY0"/>
                  </a:cxn>
                  <a:cxn ang="0">
                    <a:pos x="connsiteX1" y="connsiteY1"/>
                  </a:cxn>
                </a:cxnLst>
                <a:rect l="l" t="t" r="r" b="b"/>
                <a:pathLst>
                  <a:path w="5864" h="1446093">
                    <a:moveTo>
                      <a:pt x="287" y="1447035"/>
                    </a:moveTo>
                    <a:lnTo>
                      <a:pt x="287" y="942"/>
                    </a:lnTo>
                  </a:path>
                </a:pathLst>
              </a:custGeom>
              <a:solidFill>
                <a:srgbClr val="DE8787">
                  <a:alpha val="99000"/>
                </a:srgbClr>
              </a:solidFill>
              <a:ln w="24374" cap="rnd">
                <a:solidFill>
                  <a:srgbClr val="000000">
                    <a:alpha val="99000"/>
                  </a:srgbClr>
                </a:solidFill>
                <a:prstDash val="solid"/>
                <a:round/>
              </a:ln>
            </p:spPr>
            <p:txBody>
              <a:bodyPr rtlCol="0" anchor="ctr"/>
              <a:lstStyle/>
              <a:p>
                <a:endParaRPr lang="it-IT"/>
              </a:p>
            </p:txBody>
          </p:sp>
          <p:sp>
            <p:nvSpPr>
              <p:cNvPr id="13" name="Freeform: Shape 12">
                <a:extLst>
                  <a:ext uri="{FF2B5EF4-FFF2-40B4-BE49-F238E27FC236}">
                    <a16:creationId xmlns:a16="http://schemas.microsoft.com/office/drawing/2014/main" id="{028F82A8-B28E-463F-809D-F7A1F1C0E48A}"/>
                  </a:ext>
                </a:extLst>
              </p:cNvPr>
              <p:cNvSpPr/>
              <p:nvPr/>
            </p:nvSpPr>
            <p:spPr>
              <a:xfrm rot="5400000" flipV="1">
                <a:off x="7556241" y="3122539"/>
                <a:ext cx="119726" cy="123318"/>
              </a:xfrm>
              <a:custGeom>
                <a:avLst/>
                <a:gdLst>
                  <a:gd name="connsiteX0" fmla="*/ 119640 w 119726"/>
                  <a:gd name="connsiteY0" fmla="*/ 123251 h 123318"/>
                  <a:gd name="connsiteX1" fmla="*/ -86 w 119726"/>
                  <a:gd name="connsiteY1" fmla="*/ 123251 h 123318"/>
                  <a:gd name="connsiteX2" fmla="*/ 59777 w 119726"/>
                  <a:gd name="connsiteY2" fmla="*/ -67 h 123318"/>
                </a:gdLst>
                <a:ahLst/>
                <a:cxnLst>
                  <a:cxn ang="0">
                    <a:pos x="connsiteX0" y="connsiteY0"/>
                  </a:cxn>
                  <a:cxn ang="0">
                    <a:pos x="connsiteX1" y="connsiteY1"/>
                  </a:cxn>
                  <a:cxn ang="0">
                    <a:pos x="connsiteX2" y="connsiteY2"/>
                  </a:cxn>
                </a:cxnLst>
                <a:rect l="l" t="t" r="r" b="b"/>
                <a:pathLst>
                  <a:path w="119726" h="123318">
                    <a:moveTo>
                      <a:pt x="119640" y="123251"/>
                    </a:moveTo>
                    <a:lnTo>
                      <a:pt x="-86" y="123251"/>
                    </a:lnTo>
                    <a:lnTo>
                      <a:pt x="59777" y="-67"/>
                    </a:lnTo>
                    <a:close/>
                  </a:path>
                </a:pathLst>
              </a:custGeom>
              <a:solidFill>
                <a:srgbClr val="2B1100"/>
              </a:solidFill>
              <a:ln w="11769" cap="flat">
                <a:solidFill>
                  <a:srgbClr val="000000"/>
                </a:solidFill>
                <a:prstDash val="solid"/>
                <a:miter/>
              </a:ln>
            </p:spPr>
            <p:txBody>
              <a:bodyPr rtlCol="0" anchor="ctr"/>
              <a:lstStyle/>
              <a:p>
                <a:endParaRPr lang="it-IT"/>
              </a:p>
            </p:txBody>
          </p:sp>
        </p:grpSp>
        <p:sp>
          <p:nvSpPr>
            <p:cNvPr id="14" name="TextBox 13">
              <a:extLst>
                <a:ext uri="{FF2B5EF4-FFF2-40B4-BE49-F238E27FC236}">
                  <a16:creationId xmlns:a16="http://schemas.microsoft.com/office/drawing/2014/main" id="{7D2C5515-9B8E-47E2-9B96-BDC07CC63DA2}"/>
                </a:ext>
              </a:extLst>
            </p:cNvPr>
            <p:cNvSpPr txBox="1"/>
            <p:nvPr/>
          </p:nvSpPr>
          <p:spPr>
            <a:xfrm>
              <a:off x="7556609" y="3234999"/>
              <a:ext cx="435042" cy="381719"/>
            </a:xfrm>
            <a:prstGeom prst="rect">
              <a:avLst/>
            </a:prstGeom>
            <a:noFill/>
          </p:spPr>
          <p:txBody>
            <a:bodyPr wrap="none" rtlCol="0" anchor="t">
              <a:spAutoFit/>
            </a:bodyPr>
            <a:lstStyle/>
            <a:p>
              <a:pPr algn="l"/>
              <a:r>
                <a:rPr lang="it-IT" sz="1616" b="1" i="1" spc="0" baseline="0" dirty="0">
                  <a:solidFill>
                    <a:srgbClr val="000000"/>
                  </a:solidFill>
                  <a:latin typeface="Arial"/>
                  <a:cs typeface="Arial"/>
                  <a:sym typeface="Arial"/>
                  <a:rtl val="0"/>
                </a:rPr>
                <a:t>B</a:t>
              </a:r>
              <a:r>
                <a:rPr lang="it-IT" sz="1524" b="1" i="1" spc="0" baseline="-61516" dirty="0">
                  <a:solidFill>
                    <a:srgbClr val="000000"/>
                  </a:solidFill>
                  <a:latin typeface="Arial"/>
                  <a:cs typeface="Arial"/>
                  <a:sym typeface="Arial"/>
                  <a:rtl val="0"/>
                </a:rPr>
                <a:t>M</a:t>
              </a:r>
            </a:p>
          </p:txBody>
        </p:sp>
        <p:sp>
          <p:nvSpPr>
            <p:cNvPr id="15" name="Freeform: Shape 14">
              <a:extLst>
                <a:ext uri="{FF2B5EF4-FFF2-40B4-BE49-F238E27FC236}">
                  <a16:creationId xmlns:a16="http://schemas.microsoft.com/office/drawing/2014/main" id="{CD3737EE-2339-4CAE-BDD0-DEA24E5A104C}"/>
                </a:ext>
              </a:extLst>
            </p:cNvPr>
            <p:cNvSpPr/>
            <p:nvPr/>
          </p:nvSpPr>
          <p:spPr>
            <a:xfrm>
              <a:off x="9082780" y="2586521"/>
              <a:ext cx="5864" cy="597679"/>
            </a:xfrm>
            <a:custGeom>
              <a:avLst/>
              <a:gdLst>
                <a:gd name="connsiteX0" fmla="*/ 0 w 5864"/>
                <a:gd name="connsiteY0" fmla="*/ 597679 h 597679"/>
                <a:gd name="connsiteX1" fmla="*/ 0 w 5864"/>
                <a:gd name="connsiteY1" fmla="*/ 0 h 597679"/>
              </a:gdLst>
              <a:ahLst/>
              <a:cxnLst>
                <a:cxn ang="0">
                  <a:pos x="connsiteX0" y="connsiteY0"/>
                </a:cxn>
                <a:cxn ang="0">
                  <a:pos x="connsiteX1" y="connsiteY1"/>
                </a:cxn>
              </a:cxnLst>
              <a:rect l="l" t="t" r="r" b="b"/>
              <a:pathLst>
                <a:path w="5864" h="597679">
                  <a:moveTo>
                    <a:pt x="0" y="597679"/>
                  </a:moveTo>
                  <a:lnTo>
                    <a:pt x="0" y="0"/>
                  </a:lnTo>
                </a:path>
              </a:pathLst>
            </a:custGeom>
            <a:solidFill>
              <a:srgbClr val="DE8787">
                <a:alpha val="99000"/>
              </a:srgbClr>
            </a:solidFill>
            <a:ln w="24374" cap="rnd">
              <a:solidFill>
                <a:srgbClr val="000000">
                  <a:alpha val="99000"/>
                </a:srgbClr>
              </a:solidFill>
              <a:prstDash val="solid"/>
              <a:round/>
            </a:ln>
          </p:spPr>
          <p:txBody>
            <a:bodyPr rtlCol="0" anchor="ctr"/>
            <a:lstStyle/>
            <a:p>
              <a:endParaRPr lang="it-IT"/>
            </a:p>
          </p:txBody>
        </p:sp>
        <p:sp>
          <p:nvSpPr>
            <p:cNvPr id="16" name="Freeform: Shape 15">
              <a:extLst>
                <a:ext uri="{FF2B5EF4-FFF2-40B4-BE49-F238E27FC236}">
                  <a16:creationId xmlns:a16="http://schemas.microsoft.com/office/drawing/2014/main" id="{7BF045A7-C273-4734-ABA7-E5AB3139158D}"/>
                </a:ext>
              </a:extLst>
            </p:cNvPr>
            <p:cNvSpPr/>
            <p:nvPr/>
          </p:nvSpPr>
          <p:spPr>
            <a:xfrm>
              <a:off x="9022911" y="2504308"/>
              <a:ext cx="119726" cy="123318"/>
            </a:xfrm>
            <a:custGeom>
              <a:avLst/>
              <a:gdLst>
                <a:gd name="connsiteX0" fmla="*/ 119890 w 119726"/>
                <a:gd name="connsiteY0" fmla="*/ 123145 h 123318"/>
                <a:gd name="connsiteX1" fmla="*/ 164 w 119726"/>
                <a:gd name="connsiteY1" fmla="*/ 123145 h 123318"/>
                <a:gd name="connsiteX2" fmla="*/ 60027 w 119726"/>
                <a:gd name="connsiteY2" fmla="*/ -173 h 123318"/>
              </a:gdLst>
              <a:ahLst/>
              <a:cxnLst>
                <a:cxn ang="0">
                  <a:pos x="connsiteX0" y="connsiteY0"/>
                </a:cxn>
                <a:cxn ang="0">
                  <a:pos x="connsiteX1" y="connsiteY1"/>
                </a:cxn>
                <a:cxn ang="0">
                  <a:pos x="connsiteX2" y="connsiteY2"/>
                </a:cxn>
              </a:cxnLst>
              <a:rect l="l" t="t" r="r" b="b"/>
              <a:pathLst>
                <a:path w="119726" h="123318">
                  <a:moveTo>
                    <a:pt x="119890" y="123145"/>
                  </a:moveTo>
                  <a:lnTo>
                    <a:pt x="164" y="123145"/>
                  </a:lnTo>
                  <a:lnTo>
                    <a:pt x="60027" y="-173"/>
                  </a:lnTo>
                  <a:close/>
                </a:path>
              </a:pathLst>
            </a:custGeom>
            <a:solidFill>
              <a:srgbClr val="2B1100"/>
            </a:solidFill>
            <a:ln w="11769" cap="flat">
              <a:solidFill>
                <a:srgbClr val="000000"/>
              </a:solidFill>
              <a:prstDash val="solid"/>
              <a:miter/>
            </a:ln>
          </p:spPr>
          <p:txBody>
            <a:bodyPr rtlCol="0" anchor="ctr"/>
            <a:lstStyle/>
            <a:p>
              <a:endParaRPr lang="it-IT"/>
            </a:p>
          </p:txBody>
        </p:sp>
        <p:sp>
          <p:nvSpPr>
            <p:cNvPr id="17" name="TextBox 16">
              <a:extLst>
                <a:ext uri="{FF2B5EF4-FFF2-40B4-BE49-F238E27FC236}">
                  <a16:creationId xmlns:a16="http://schemas.microsoft.com/office/drawing/2014/main" id="{83C6F4A4-5CE0-4704-A436-E68DC566EEB1}"/>
                </a:ext>
              </a:extLst>
            </p:cNvPr>
            <p:cNvSpPr txBox="1"/>
            <p:nvPr/>
          </p:nvSpPr>
          <p:spPr>
            <a:xfrm>
              <a:off x="8688769" y="2539548"/>
              <a:ext cx="417449" cy="381719"/>
            </a:xfrm>
            <a:prstGeom prst="rect">
              <a:avLst/>
            </a:prstGeom>
            <a:noFill/>
          </p:spPr>
          <p:txBody>
            <a:bodyPr wrap="none" rtlCol="0" anchor="t">
              <a:spAutoFit/>
            </a:bodyPr>
            <a:lstStyle/>
            <a:p>
              <a:pPr algn="l"/>
              <a:r>
                <a:rPr lang="it-IT" sz="1616" b="1" i="1" spc="0" baseline="0" dirty="0">
                  <a:solidFill>
                    <a:srgbClr val="000000"/>
                  </a:solidFill>
                  <a:latin typeface="Arial"/>
                  <a:cs typeface="Arial"/>
                  <a:sym typeface="Arial"/>
                  <a:rtl val="0"/>
                </a:rPr>
                <a:t>B</a:t>
              </a:r>
              <a:r>
                <a:rPr lang="it-IT" sz="1524" b="1" i="1" spc="0" baseline="-61516" dirty="0">
                  <a:solidFill>
                    <a:srgbClr val="000000"/>
                  </a:solidFill>
                  <a:latin typeface="Arial"/>
                  <a:cs typeface="Arial"/>
                  <a:sym typeface="Arial"/>
                  <a:rtl val="0"/>
                </a:rPr>
                <a:t>E</a:t>
              </a:r>
            </a:p>
          </p:txBody>
        </p:sp>
        <p:sp>
          <p:nvSpPr>
            <p:cNvPr id="18" name="Freeform: Shape 17">
              <a:extLst>
                <a:ext uri="{FF2B5EF4-FFF2-40B4-BE49-F238E27FC236}">
                  <a16:creationId xmlns:a16="http://schemas.microsoft.com/office/drawing/2014/main" id="{8768FE87-AF01-434F-96C3-051A6032EA58}"/>
                </a:ext>
              </a:extLst>
            </p:cNvPr>
            <p:cNvSpPr/>
            <p:nvPr/>
          </p:nvSpPr>
          <p:spPr>
            <a:xfrm>
              <a:off x="7554479" y="2586521"/>
              <a:ext cx="1528300" cy="597679"/>
            </a:xfrm>
            <a:custGeom>
              <a:avLst/>
              <a:gdLst>
                <a:gd name="connsiteX0" fmla="*/ 1528301 w 1528300"/>
                <a:gd name="connsiteY0" fmla="*/ 597679 h 597679"/>
                <a:gd name="connsiteX1" fmla="*/ 0 w 1528300"/>
                <a:gd name="connsiteY1" fmla="*/ 0 h 597679"/>
              </a:gdLst>
              <a:ahLst/>
              <a:cxnLst>
                <a:cxn ang="0">
                  <a:pos x="connsiteX0" y="connsiteY0"/>
                </a:cxn>
                <a:cxn ang="0">
                  <a:pos x="connsiteX1" y="connsiteY1"/>
                </a:cxn>
              </a:cxnLst>
              <a:rect l="l" t="t" r="r" b="b"/>
              <a:pathLst>
                <a:path w="1528300" h="597679">
                  <a:moveTo>
                    <a:pt x="1528301" y="597679"/>
                  </a:moveTo>
                  <a:lnTo>
                    <a:pt x="0" y="0"/>
                  </a:lnTo>
                </a:path>
              </a:pathLst>
            </a:custGeom>
            <a:solidFill>
              <a:srgbClr val="DE8787">
                <a:alpha val="99000"/>
              </a:srgbClr>
            </a:solidFill>
            <a:ln w="24374" cap="rnd">
              <a:solidFill>
                <a:srgbClr val="000000">
                  <a:alpha val="99000"/>
                </a:srgbClr>
              </a:solidFill>
              <a:prstDash val="solid"/>
              <a:round/>
            </a:ln>
          </p:spPr>
          <p:txBody>
            <a:bodyPr rtlCol="0" anchor="ctr"/>
            <a:lstStyle/>
            <a:p>
              <a:endParaRPr lang="it-IT"/>
            </a:p>
          </p:txBody>
        </p:sp>
        <p:sp>
          <p:nvSpPr>
            <p:cNvPr id="19" name="Freeform: Shape 18">
              <a:extLst>
                <a:ext uri="{FF2B5EF4-FFF2-40B4-BE49-F238E27FC236}">
                  <a16:creationId xmlns:a16="http://schemas.microsoft.com/office/drawing/2014/main" id="{03D76F21-B727-46A0-B1CA-178E9AD3B170}"/>
                </a:ext>
              </a:extLst>
            </p:cNvPr>
            <p:cNvSpPr/>
            <p:nvPr/>
          </p:nvSpPr>
          <p:spPr>
            <a:xfrm rot="6692212" flipV="1">
              <a:off x="7551972" y="2547498"/>
              <a:ext cx="119726" cy="123318"/>
            </a:xfrm>
            <a:custGeom>
              <a:avLst/>
              <a:gdLst>
                <a:gd name="connsiteX0" fmla="*/ 119640 w 119726"/>
                <a:gd name="connsiteY0" fmla="*/ 123153 h 123318"/>
                <a:gd name="connsiteX1" fmla="*/ -87 w 119726"/>
                <a:gd name="connsiteY1" fmla="*/ 123153 h 123318"/>
                <a:gd name="connsiteX2" fmla="*/ 59776 w 119726"/>
                <a:gd name="connsiteY2" fmla="*/ -165 h 123318"/>
              </a:gdLst>
              <a:ahLst/>
              <a:cxnLst>
                <a:cxn ang="0">
                  <a:pos x="connsiteX0" y="connsiteY0"/>
                </a:cxn>
                <a:cxn ang="0">
                  <a:pos x="connsiteX1" y="connsiteY1"/>
                </a:cxn>
                <a:cxn ang="0">
                  <a:pos x="connsiteX2" y="connsiteY2"/>
                </a:cxn>
              </a:cxnLst>
              <a:rect l="l" t="t" r="r" b="b"/>
              <a:pathLst>
                <a:path w="119726" h="123318">
                  <a:moveTo>
                    <a:pt x="119640" y="123153"/>
                  </a:moveTo>
                  <a:lnTo>
                    <a:pt x="-87" y="123153"/>
                  </a:lnTo>
                  <a:lnTo>
                    <a:pt x="59776" y="-165"/>
                  </a:lnTo>
                  <a:close/>
                </a:path>
              </a:pathLst>
            </a:custGeom>
            <a:solidFill>
              <a:srgbClr val="2B1100"/>
            </a:solidFill>
            <a:ln w="11789" cap="flat">
              <a:solidFill>
                <a:srgbClr val="000000"/>
              </a:solidFill>
              <a:prstDash val="solid"/>
              <a:miter/>
            </a:ln>
          </p:spPr>
          <p:txBody>
            <a:bodyPr rtlCol="0" anchor="ctr"/>
            <a:lstStyle/>
            <a:p>
              <a:endParaRPr lang="it-IT"/>
            </a:p>
          </p:txBody>
        </p:sp>
        <p:sp>
          <p:nvSpPr>
            <p:cNvPr id="20" name="Freeform: Shape 19">
              <a:extLst>
                <a:ext uri="{FF2B5EF4-FFF2-40B4-BE49-F238E27FC236}">
                  <a16:creationId xmlns:a16="http://schemas.microsoft.com/office/drawing/2014/main" id="{04EB02EF-432D-42B4-A955-A321DD7DAD8D}"/>
                </a:ext>
              </a:extLst>
            </p:cNvPr>
            <p:cNvSpPr/>
            <p:nvPr/>
          </p:nvSpPr>
          <p:spPr>
            <a:xfrm>
              <a:off x="8348500" y="2913949"/>
              <a:ext cx="40119" cy="270250"/>
            </a:xfrm>
            <a:custGeom>
              <a:avLst/>
              <a:gdLst>
                <a:gd name="connsiteX0" fmla="*/ 40119 w 40119"/>
                <a:gd name="connsiteY0" fmla="*/ 0 h 270250"/>
                <a:gd name="connsiteX1" fmla="*/ 11690 w 40119"/>
                <a:gd name="connsiteY1" fmla="*/ 80291 h 270250"/>
                <a:gd name="connsiteX2" fmla="*/ 26 w 40119"/>
                <a:gd name="connsiteY2" fmla="*/ 159693 h 270250"/>
                <a:gd name="connsiteX3" fmla="*/ 11232 w 40119"/>
                <a:gd name="connsiteY3" fmla="*/ 270251 h 270250"/>
              </a:gdLst>
              <a:ahLst/>
              <a:cxnLst>
                <a:cxn ang="0">
                  <a:pos x="connsiteX0" y="connsiteY0"/>
                </a:cxn>
                <a:cxn ang="0">
                  <a:pos x="connsiteX1" y="connsiteY1"/>
                </a:cxn>
                <a:cxn ang="0">
                  <a:pos x="connsiteX2" y="connsiteY2"/>
                </a:cxn>
                <a:cxn ang="0">
                  <a:pos x="connsiteX3" y="connsiteY3"/>
                </a:cxn>
              </a:cxnLst>
              <a:rect l="l" t="t" r="r" b="b"/>
              <a:pathLst>
                <a:path w="40119" h="270250">
                  <a:moveTo>
                    <a:pt x="40119" y="0"/>
                  </a:moveTo>
                  <a:cubicBezTo>
                    <a:pt x="29658" y="27537"/>
                    <a:pt x="19196" y="55065"/>
                    <a:pt x="11690" y="80291"/>
                  </a:cubicBezTo>
                  <a:cubicBezTo>
                    <a:pt x="4177" y="105518"/>
                    <a:pt x="-385" y="128442"/>
                    <a:pt x="26" y="159693"/>
                  </a:cubicBezTo>
                  <a:cubicBezTo>
                    <a:pt x="442" y="190943"/>
                    <a:pt x="5837" y="230626"/>
                    <a:pt x="11232" y="270251"/>
                  </a:cubicBezTo>
                </a:path>
              </a:pathLst>
            </a:custGeom>
            <a:noFill/>
            <a:ln w="13295" cap="rnd">
              <a:solidFill>
                <a:srgbClr val="000000">
                  <a:alpha val="99000"/>
                </a:srgbClr>
              </a:solidFill>
              <a:prstDash val="solid"/>
              <a:round/>
            </a:ln>
          </p:spPr>
          <p:txBody>
            <a:bodyPr rtlCol="0" anchor="ctr"/>
            <a:lstStyle/>
            <a:p>
              <a:endParaRPr lang="it-IT"/>
            </a:p>
          </p:txBody>
        </p:sp>
        <p:sp>
          <p:nvSpPr>
            <p:cNvPr id="21" name="Freeform: Shape 20">
              <a:extLst>
                <a:ext uri="{FF2B5EF4-FFF2-40B4-BE49-F238E27FC236}">
                  <a16:creationId xmlns:a16="http://schemas.microsoft.com/office/drawing/2014/main" id="{12F7B83F-A7E6-4550-9D8C-83C48A9F21E9}"/>
                </a:ext>
              </a:extLst>
            </p:cNvPr>
            <p:cNvSpPr/>
            <p:nvPr/>
          </p:nvSpPr>
          <p:spPr>
            <a:xfrm>
              <a:off x="8303679" y="2913949"/>
              <a:ext cx="40119" cy="270250"/>
            </a:xfrm>
            <a:custGeom>
              <a:avLst/>
              <a:gdLst>
                <a:gd name="connsiteX0" fmla="*/ 40119 w 40119"/>
                <a:gd name="connsiteY0" fmla="*/ 0 h 270250"/>
                <a:gd name="connsiteX1" fmla="*/ 11690 w 40119"/>
                <a:gd name="connsiteY1" fmla="*/ 80291 h 270250"/>
                <a:gd name="connsiteX2" fmla="*/ 26 w 40119"/>
                <a:gd name="connsiteY2" fmla="*/ 159693 h 270250"/>
                <a:gd name="connsiteX3" fmla="*/ 11232 w 40119"/>
                <a:gd name="connsiteY3" fmla="*/ 270251 h 270250"/>
              </a:gdLst>
              <a:ahLst/>
              <a:cxnLst>
                <a:cxn ang="0">
                  <a:pos x="connsiteX0" y="connsiteY0"/>
                </a:cxn>
                <a:cxn ang="0">
                  <a:pos x="connsiteX1" y="connsiteY1"/>
                </a:cxn>
                <a:cxn ang="0">
                  <a:pos x="connsiteX2" y="connsiteY2"/>
                </a:cxn>
                <a:cxn ang="0">
                  <a:pos x="connsiteX3" y="connsiteY3"/>
                </a:cxn>
              </a:cxnLst>
              <a:rect l="l" t="t" r="r" b="b"/>
              <a:pathLst>
                <a:path w="40119" h="270250">
                  <a:moveTo>
                    <a:pt x="40119" y="0"/>
                  </a:moveTo>
                  <a:cubicBezTo>
                    <a:pt x="29657" y="27537"/>
                    <a:pt x="19196" y="55065"/>
                    <a:pt x="11690" y="80291"/>
                  </a:cubicBezTo>
                  <a:cubicBezTo>
                    <a:pt x="4177" y="105518"/>
                    <a:pt x="-385" y="128442"/>
                    <a:pt x="26" y="159693"/>
                  </a:cubicBezTo>
                  <a:cubicBezTo>
                    <a:pt x="442" y="190943"/>
                    <a:pt x="5837" y="230626"/>
                    <a:pt x="11232" y="270251"/>
                  </a:cubicBezTo>
                </a:path>
              </a:pathLst>
            </a:custGeom>
            <a:noFill/>
            <a:ln w="13295" cap="rnd">
              <a:solidFill>
                <a:srgbClr val="000000">
                  <a:alpha val="99000"/>
                </a:srgbClr>
              </a:solidFill>
              <a:prstDash val="solid"/>
              <a:round/>
            </a:ln>
          </p:spPr>
          <p:txBody>
            <a:bodyPr rtlCol="0" anchor="ctr"/>
            <a:lstStyle/>
            <a:p>
              <a:endParaRPr lang="it-IT"/>
            </a:p>
          </p:txBody>
        </p:sp>
        <p:sp>
          <p:nvSpPr>
            <p:cNvPr id="22" name="TextBox 21">
              <a:extLst>
                <a:ext uri="{FF2B5EF4-FFF2-40B4-BE49-F238E27FC236}">
                  <a16:creationId xmlns:a16="http://schemas.microsoft.com/office/drawing/2014/main" id="{E11ED4B1-88B6-4213-8C08-E495B43D753A}"/>
                </a:ext>
              </a:extLst>
            </p:cNvPr>
            <p:cNvSpPr txBox="1"/>
            <p:nvPr/>
          </p:nvSpPr>
          <p:spPr>
            <a:xfrm>
              <a:off x="8071054" y="2817091"/>
              <a:ext cx="306028" cy="343602"/>
            </a:xfrm>
            <a:prstGeom prst="rect">
              <a:avLst/>
            </a:prstGeom>
            <a:noFill/>
          </p:spPr>
          <p:txBody>
            <a:bodyPr wrap="none" rtlCol="0">
              <a:spAutoFit/>
            </a:bodyPr>
            <a:lstStyle/>
            <a:p>
              <a:pPr algn="l"/>
              <a:r>
                <a:rPr lang="it-IT" sz="1616" b="1" i="1" spc="0" baseline="0" dirty="0">
                  <a:solidFill>
                    <a:srgbClr val="000000"/>
                  </a:solidFill>
                  <a:latin typeface="Symbol"/>
                  <a:cs typeface="Arial" panose="020B0604020202020204" pitchFamily="34" charset="0"/>
                  <a:sym typeface="Symbol"/>
                  <a:rtl val="0"/>
                </a:rPr>
                <a:t>b</a:t>
              </a:r>
            </a:p>
          </p:txBody>
        </p:sp>
        <p:sp>
          <p:nvSpPr>
            <p:cNvPr id="23" name="TextBox 22">
              <a:extLst>
                <a:ext uri="{FF2B5EF4-FFF2-40B4-BE49-F238E27FC236}">
                  <a16:creationId xmlns:a16="http://schemas.microsoft.com/office/drawing/2014/main" id="{18FCDB01-DA93-4267-8DF7-760418E13A52}"/>
                </a:ext>
              </a:extLst>
            </p:cNvPr>
            <p:cNvSpPr txBox="1"/>
            <p:nvPr/>
          </p:nvSpPr>
          <p:spPr>
            <a:xfrm>
              <a:off x="7905249" y="2499336"/>
              <a:ext cx="329485" cy="320145"/>
            </a:xfrm>
            <a:prstGeom prst="rect">
              <a:avLst/>
            </a:prstGeom>
            <a:noFill/>
          </p:spPr>
          <p:txBody>
            <a:bodyPr wrap="none" rtlCol="0">
              <a:spAutoFit/>
            </a:bodyPr>
            <a:lstStyle/>
            <a:p>
              <a:pPr algn="l"/>
              <a:r>
                <a:rPr lang="it-IT" sz="1616" b="1" i="1" spc="0" baseline="0" dirty="0">
                  <a:solidFill>
                    <a:srgbClr val="000000"/>
                  </a:solidFill>
                  <a:latin typeface="Arial"/>
                  <a:cs typeface="Arial"/>
                  <a:sym typeface="Arial"/>
                  <a:rtl val="0"/>
                </a:rPr>
                <a:t>B</a:t>
              </a:r>
            </a:p>
          </p:txBody>
        </p:sp>
        <p:sp>
          <p:nvSpPr>
            <p:cNvPr id="24" name="TextBox 23">
              <a:extLst>
                <a:ext uri="{FF2B5EF4-FFF2-40B4-BE49-F238E27FC236}">
                  <a16:creationId xmlns:a16="http://schemas.microsoft.com/office/drawing/2014/main" id="{E24CD9CF-3C15-4049-9C6D-A50BF733E8CA}"/>
                </a:ext>
              </a:extLst>
            </p:cNvPr>
            <p:cNvSpPr txBox="1"/>
            <p:nvPr/>
          </p:nvSpPr>
          <p:spPr>
            <a:xfrm>
              <a:off x="9654644" y="2586045"/>
              <a:ext cx="294300" cy="320145"/>
            </a:xfrm>
            <a:prstGeom prst="rect">
              <a:avLst/>
            </a:prstGeom>
            <a:noFill/>
          </p:spPr>
          <p:txBody>
            <a:bodyPr wrap="none" rtlCol="0">
              <a:spAutoFit/>
            </a:bodyPr>
            <a:lstStyle/>
            <a:p>
              <a:pPr algn="l"/>
              <a:r>
                <a:rPr lang="it-IT" sz="1616" b="1" i="1" spc="0" baseline="0" dirty="0">
                  <a:solidFill>
                    <a:srgbClr val="FF0000"/>
                  </a:solidFill>
                  <a:latin typeface="Arial"/>
                  <a:cs typeface="Arial"/>
                  <a:sym typeface="Arial"/>
                  <a:rtl val="0"/>
                </a:rPr>
                <a:t>J</a:t>
              </a:r>
            </a:p>
          </p:txBody>
        </p:sp>
        <p:grpSp>
          <p:nvGrpSpPr>
            <p:cNvPr id="25" name="Elemento grafico 24">
              <a:extLst>
                <a:ext uri="{FF2B5EF4-FFF2-40B4-BE49-F238E27FC236}">
                  <a16:creationId xmlns:a16="http://schemas.microsoft.com/office/drawing/2014/main" id="{6E71EF17-A185-40B4-A3A8-B5BA900E26AF}"/>
                </a:ext>
              </a:extLst>
            </p:cNvPr>
            <p:cNvGrpSpPr/>
            <p:nvPr/>
          </p:nvGrpSpPr>
          <p:grpSpPr>
            <a:xfrm>
              <a:off x="9437666" y="2688736"/>
              <a:ext cx="523098" cy="523081"/>
              <a:chOff x="9437666" y="2688736"/>
              <a:chExt cx="523098" cy="523081"/>
            </a:xfrm>
          </p:grpSpPr>
          <p:sp>
            <p:nvSpPr>
              <p:cNvPr id="26" name="Freeform: Shape 25">
                <a:extLst>
                  <a:ext uri="{FF2B5EF4-FFF2-40B4-BE49-F238E27FC236}">
                    <a16:creationId xmlns:a16="http://schemas.microsoft.com/office/drawing/2014/main" id="{4809FAB3-D134-483D-BBCC-71979B816303}"/>
                  </a:ext>
                </a:extLst>
              </p:cNvPr>
              <p:cNvSpPr/>
              <p:nvPr/>
            </p:nvSpPr>
            <p:spPr>
              <a:xfrm>
                <a:off x="9437666" y="2688736"/>
                <a:ext cx="422623" cy="422623"/>
              </a:xfrm>
              <a:custGeom>
                <a:avLst/>
                <a:gdLst>
                  <a:gd name="connsiteX0" fmla="*/ 64 w 422623"/>
                  <a:gd name="connsiteY0" fmla="*/ 547 h 422623"/>
                  <a:gd name="connsiteX1" fmla="*/ 422688 w 422623"/>
                  <a:gd name="connsiteY1" fmla="*/ 423171 h 422623"/>
                </a:gdLst>
                <a:ahLst/>
                <a:cxnLst>
                  <a:cxn ang="0">
                    <a:pos x="connsiteX0" y="connsiteY0"/>
                  </a:cxn>
                  <a:cxn ang="0">
                    <a:pos x="connsiteX1" y="connsiteY1"/>
                  </a:cxn>
                </a:cxnLst>
                <a:rect l="l" t="t" r="r" b="b"/>
                <a:pathLst>
                  <a:path w="422623" h="422623">
                    <a:moveTo>
                      <a:pt x="64" y="547"/>
                    </a:moveTo>
                    <a:lnTo>
                      <a:pt x="422688" y="423171"/>
                    </a:lnTo>
                  </a:path>
                </a:pathLst>
              </a:custGeom>
              <a:solidFill>
                <a:srgbClr val="FF0000">
                  <a:alpha val="99000"/>
                </a:srgbClr>
              </a:solidFill>
              <a:ln w="24374" cap="rnd">
                <a:solidFill>
                  <a:srgbClr val="FF0000">
                    <a:alpha val="99000"/>
                  </a:srgbClr>
                </a:solidFill>
                <a:prstDash val="solid"/>
                <a:round/>
              </a:ln>
            </p:spPr>
            <p:txBody>
              <a:bodyPr rtlCol="0" anchor="ctr"/>
              <a:lstStyle/>
              <a:p>
                <a:endParaRPr lang="it-IT"/>
              </a:p>
            </p:txBody>
          </p:sp>
          <p:sp>
            <p:nvSpPr>
              <p:cNvPr id="27" name="Freeform: Shape 26">
                <a:extLst>
                  <a:ext uri="{FF2B5EF4-FFF2-40B4-BE49-F238E27FC236}">
                    <a16:creationId xmlns:a16="http://schemas.microsoft.com/office/drawing/2014/main" id="{C4AC9329-B201-4DA0-99A7-9703B412CBB7}"/>
                  </a:ext>
                </a:extLst>
              </p:cNvPr>
              <p:cNvSpPr/>
              <p:nvPr/>
            </p:nvSpPr>
            <p:spPr>
              <a:xfrm rot="8100000">
                <a:off x="9814973" y="3064230"/>
                <a:ext cx="119726" cy="123318"/>
              </a:xfrm>
              <a:custGeom>
                <a:avLst/>
                <a:gdLst>
                  <a:gd name="connsiteX0" fmla="*/ 120025 w 119726"/>
                  <a:gd name="connsiteY0" fmla="*/ 123241 h 123318"/>
                  <a:gd name="connsiteX1" fmla="*/ 299 w 119726"/>
                  <a:gd name="connsiteY1" fmla="*/ 123241 h 123318"/>
                  <a:gd name="connsiteX2" fmla="*/ 60162 w 119726"/>
                  <a:gd name="connsiteY2" fmla="*/ -77 h 123318"/>
                </a:gdLst>
                <a:ahLst/>
                <a:cxnLst>
                  <a:cxn ang="0">
                    <a:pos x="connsiteX0" y="connsiteY0"/>
                  </a:cxn>
                  <a:cxn ang="0">
                    <a:pos x="connsiteX1" y="connsiteY1"/>
                  </a:cxn>
                  <a:cxn ang="0">
                    <a:pos x="connsiteX2" y="connsiteY2"/>
                  </a:cxn>
                </a:cxnLst>
                <a:rect l="l" t="t" r="r" b="b"/>
                <a:pathLst>
                  <a:path w="119726" h="123318">
                    <a:moveTo>
                      <a:pt x="120025" y="123241"/>
                    </a:moveTo>
                    <a:lnTo>
                      <a:pt x="299" y="123241"/>
                    </a:lnTo>
                    <a:lnTo>
                      <a:pt x="60162" y="-77"/>
                    </a:lnTo>
                    <a:close/>
                  </a:path>
                </a:pathLst>
              </a:custGeom>
              <a:solidFill>
                <a:srgbClr val="FF0000"/>
              </a:solidFill>
              <a:ln w="11813" cap="flat">
                <a:solidFill>
                  <a:srgbClr val="FF0000"/>
                </a:solidFill>
                <a:prstDash val="solid"/>
                <a:miter/>
              </a:ln>
            </p:spPr>
            <p:txBody>
              <a:bodyPr rtlCol="0" anchor="ctr"/>
              <a:lstStyle/>
              <a:p>
                <a:endParaRPr lang="it-IT"/>
              </a:p>
            </p:txBody>
          </p:sp>
        </p:grpSp>
        <p:sp>
          <p:nvSpPr>
            <p:cNvPr id="28" name="TextBox 27">
              <a:extLst>
                <a:ext uri="{FF2B5EF4-FFF2-40B4-BE49-F238E27FC236}">
                  <a16:creationId xmlns:a16="http://schemas.microsoft.com/office/drawing/2014/main" id="{9AF6D587-B6FA-4865-8A93-E3DB3AEACC18}"/>
                </a:ext>
              </a:extLst>
            </p:cNvPr>
            <p:cNvSpPr txBox="1"/>
            <p:nvPr/>
          </p:nvSpPr>
          <p:spPr>
            <a:xfrm>
              <a:off x="8859858" y="3151047"/>
              <a:ext cx="288436" cy="343602"/>
            </a:xfrm>
            <a:prstGeom prst="rect">
              <a:avLst/>
            </a:prstGeom>
            <a:noFill/>
          </p:spPr>
          <p:txBody>
            <a:bodyPr wrap="none" rtlCol="0">
              <a:spAutoFit/>
            </a:bodyPr>
            <a:lstStyle/>
            <a:p>
              <a:pPr algn="l"/>
              <a:r>
                <a:rPr lang="it-IT" sz="1616" b="1" i="1" spc="0" baseline="0" dirty="0">
                  <a:solidFill>
                    <a:srgbClr val="FF0000"/>
                  </a:solidFill>
                  <a:latin typeface="Symbol"/>
                  <a:cs typeface="Arial" panose="020B0604020202020204" pitchFamily="34" charset="0"/>
                  <a:sym typeface="Symbol"/>
                  <a:rtl val="0"/>
                </a:rPr>
                <a:t>q</a:t>
              </a:r>
            </a:p>
          </p:txBody>
        </p:sp>
        <p:grpSp>
          <p:nvGrpSpPr>
            <p:cNvPr id="29" name="Elemento grafico 24">
              <a:extLst>
                <a:ext uri="{FF2B5EF4-FFF2-40B4-BE49-F238E27FC236}">
                  <a16:creationId xmlns:a16="http://schemas.microsoft.com/office/drawing/2014/main" id="{DDD67298-21D4-4198-AE7F-9A0713C3477E}"/>
                </a:ext>
              </a:extLst>
            </p:cNvPr>
            <p:cNvGrpSpPr/>
            <p:nvPr/>
          </p:nvGrpSpPr>
          <p:grpSpPr>
            <a:xfrm>
              <a:off x="9082775" y="3184205"/>
              <a:ext cx="523098" cy="523081"/>
              <a:chOff x="9082775" y="3184205"/>
              <a:chExt cx="523098" cy="523081"/>
            </a:xfrm>
          </p:grpSpPr>
          <p:sp>
            <p:nvSpPr>
              <p:cNvPr id="30" name="Freeform: Shape 29">
                <a:extLst>
                  <a:ext uri="{FF2B5EF4-FFF2-40B4-BE49-F238E27FC236}">
                    <a16:creationId xmlns:a16="http://schemas.microsoft.com/office/drawing/2014/main" id="{57AC6E4E-F8E7-45F2-AF72-3D9CFC5BDE38}"/>
                  </a:ext>
                </a:extLst>
              </p:cNvPr>
              <p:cNvSpPr/>
              <p:nvPr/>
            </p:nvSpPr>
            <p:spPr>
              <a:xfrm>
                <a:off x="9082775" y="3184205"/>
                <a:ext cx="422623" cy="422623"/>
              </a:xfrm>
              <a:custGeom>
                <a:avLst/>
                <a:gdLst>
                  <a:gd name="connsiteX0" fmla="*/ 3 w 422623"/>
                  <a:gd name="connsiteY0" fmla="*/ 631 h 422623"/>
                  <a:gd name="connsiteX1" fmla="*/ 422627 w 422623"/>
                  <a:gd name="connsiteY1" fmla="*/ 423255 h 422623"/>
                </a:gdLst>
                <a:ahLst/>
                <a:cxnLst>
                  <a:cxn ang="0">
                    <a:pos x="connsiteX0" y="connsiteY0"/>
                  </a:cxn>
                  <a:cxn ang="0">
                    <a:pos x="connsiteX1" y="connsiteY1"/>
                  </a:cxn>
                </a:cxnLst>
                <a:rect l="l" t="t" r="r" b="b"/>
                <a:pathLst>
                  <a:path w="422623" h="422623">
                    <a:moveTo>
                      <a:pt x="3" y="631"/>
                    </a:moveTo>
                    <a:lnTo>
                      <a:pt x="422627" y="423255"/>
                    </a:lnTo>
                  </a:path>
                </a:pathLst>
              </a:custGeom>
              <a:solidFill>
                <a:srgbClr val="FF0000">
                  <a:alpha val="99000"/>
                </a:srgbClr>
              </a:solidFill>
              <a:ln w="24374" cap="rnd">
                <a:solidFill>
                  <a:srgbClr val="FF0000">
                    <a:alpha val="99000"/>
                  </a:srgbClr>
                </a:solidFill>
                <a:prstDash val="solid"/>
                <a:round/>
              </a:ln>
            </p:spPr>
            <p:txBody>
              <a:bodyPr rtlCol="0" anchor="ctr"/>
              <a:lstStyle/>
              <a:p>
                <a:endParaRPr lang="it-IT"/>
              </a:p>
            </p:txBody>
          </p:sp>
          <p:sp>
            <p:nvSpPr>
              <p:cNvPr id="31" name="Freeform: Shape 30">
                <a:extLst>
                  <a:ext uri="{FF2B5EF4-FFF2-40B4-BE49-F238E27FC236}">
                    <a16:creationId xmlns:a16="http://schemas.microsoft.com/office/drawing/2014/main" id="{D20ABA13-E001-4454-9593-34A764BEFEE3}"/>
                  </a:ext>
                </a:extLst>
              </p:cNvPr>
              <p:cNvSpPr/>
              <p:nvPr/>
            </p:nvSpPr>
            <p:spPr>
              <a:xfrm rot="8100000">
                <a:off x="9460081" y="3559699"/>
                <a:ext cx="119726" cy="123318"/>
              </a:xfrm>
              <a:custGeom>
                <a:avLst/>
                <a:gdLst>
                  <a:gd name="connsiteX0" fmla="*/ 119965 w 119726"/>
                  <a:gd name="connsiteY0" fmla="*/ 123325 h 123318"/>
                  <a:gd name="connsiteX1" fmla="*/ 239 w 119726"/>
                  <a:gd name="connsiteY1" fmla="*/ 123325 h 123318"/>
                  <a:gd name="connsiteX2" fmla="*/ 60102 w 119726"/>
                  <a:gd name="connsiteY2" fmla="*/ 7 h 123318"/>
                </a:gdLst>
                <a:ahLst/>
                <a:cxnLst>
                  <a:cxn ang="0">
                    <a:pos x="connsiteX0" y="connsiteY0"/>
                  </a:cxn>
                  <a:cxn ang="0">
                    <a:pos x="connsiteX1" y="connsiteY1"/>
                  </a:cxn>
                  <a:cxn ang="0">
                    <a:pos x="connsiteX2" y="connsiteY2"/>
                  </a:cxn>
                </a:cxnLst>
                <a:rect l="l" t="t" r="r" b="b"/>
                <a:pathLst>
                  <a:path w="119726" h="123318">
                    <a:moveTo>
                      <a:pt x="119965" y="123325"/>
                    </a:moveTo>
                    <a:lnTo>
                      <a:pt x="239" y="123325"/>
                    </a:lnTo>
                    <a:lnTo>
                      <a:pt x="60102" y="7"/>
                    </a:lnTo>
                    <a:close/>
                  </a:path>
                </a:pathLst>
              </a:custGeom>
              <a:solidFill>
                <a:srgbClr val="FF0000"/>
              </a:solidFill>
              <a:ln w="11813" cap="flat">
                <a:solidFill>
                  <a:srgbClr val="FF0000"/>
                </a:solidFill>
                <a:prstDash val="solid"/>
                <a:miter/>
              </a:ln>
            </p:spPr>
            <p:txBody>
              <a:bodyPr rtlCol="0" anchor="ctr"/>
              <a:lstStyle/>
              <a:p>
                <a:endParaRPr lang="it-IT"/>
              </a:p>
            </p:txBody>
          </p:sp>
        </p:grpSp>
        <p:sp>
          <p:nvSpPr>
            <p:cNvPr id="32" name="TextBox 31">
              <a:extLst>
                <a:ext uri="{FF2B5EF4-FFF2-40B4-BE49-F238E27FC236}">
                  <a16:creationId xmlns:a16="http://schemas.microsoft.com/office/drawing/2014/main" id="{5836CDCA-D0C2-43BD-83DD-BE65FD3DE38F}"/>
                </a:ext>
              </a:extLst>
            </p:cNvPr>
            <p:cNvSpPr txBox="1"/>
            <p:nvPr/>
          </p:nvSpPr>
          <p:spPr>
            <a:xfrm>
              <a:off x="9169906" y="3040917"/>
              <a:ext cx="294300" cy="320145"/>
            </a:xfrm>
            <a:prstGeom prst="rect">
              <a:avLst/>
            </a:prstGeom>
            <a:noFill/>
          </p:spPr>
          <p:txBody>
            <a:bodyPr wrap="none" rtlCol="0">
              <a:spAutoFit/>
            </a:bodyPr>
            <a:lstStyle/>
            <a:p>
              <a:pPr algn="l"/>
              <a:r>
                <a:rPr lang="it-IT" sz="1616" b="1" i="1" spc="0" baseline="0" dirty="0">
                  <a:solidFill>
                    <a:srgbClr val="FF0000"/>
                  </a:solidFill>
                  <a:latin typeface="Arial"/>
                  <a:cs typeface="Arial"/>
                  <a:sym typeface="Arial"/>
                  <a:rtl val="0"/>
                </a:rPr>
                <a:t>J</a:t>
              </a:r>
            </a:p>
          </p:txBody>
        </p:sp>
        <p:sp>
          <p:nvSpPr>
            <p:cNvPr id="33" name="Freeform: Shape 32">
              <a:extLst>
                <a:ext uri="{FF2B5EF4-FFF2-40B4-BE49-F238E27FC236}">
                  <a16:creationId xmlns:a16="http://schemas.microsoft.com/office/drawing/2014/main" id="{9EB20163-28AC-42E2-8370-91FE336A1407}"/>
                </a:ext>
              </a:extLst>
            </p:cNvPr>
            <p:cNvSpPr/>
            <p:nvPr/>
          </p:nvSpPr>
          <p:spPr>
            <a:xfrm>
              <a:off x="8686385" y="3032196"/>
              <a:ext cx="607700" cy="410908"/>
            </a:xfrm>
            <a:custGeom>
              <a:avLst/>
              <a:gdLst>
                <a:gd name="connsiteX0" fmla="*/ 7713 w 607700"/>
                <a:gd name="connsiteY0" fmla="*/ 0 h 410908"/>
                <a:gd name="connsiteX1" fmla="*/ 723 w 607700"/>
                <a:gd name="connsiteY1" fmla="*/ 79874 h 410908"/>
                <a:gd name="connsiteX2" fmla="*/ 6517 w 607700"/>
                <a:gd name="connsiteY2" fmla="*/ 168354 h 410908"/>
                <a:gd name="connsiteX3" fmla="*/ 61782 w 607700"/>
                <a:gd name="connsiteY3" fmla="*/ 307794 h 410908"/>
                <a:gd name="connsiteX4" fmla="*/ 212064 w 607700"/>
                <a:gd name="connsiteY4" fmla="*/ 394831 h 410908"/>
                <a:gd name="connsiteX5" fmla="*/ 406100 w 607700"/>
                <a:gd name="connsiteY5" fmla="*/ 409163 h 410908"/>
                <a:gd name="connsiteX6" fmla="*/ 517943 w 607700"/>
                <a:gd name="connsiteY6" fmla="*/ 385037 h 410908"/>
                <a:gd name="connsiteX7" fmla="*/ 607701 w 607700"/>
                <a:gd name="connsiteY7" fmla="*/ 363316 h 41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00" h="410908">
                  <a:moveTo>
                    <a:pt x="7713" y="0"/>
                  </a:moveTo>
                  <a:cubicBezTo>
                    <a:pt x="4904" y="27413"/>
                    <a:pt x="2119" y="54535"/>
                    <a:pt x="723" y="79874"/>
                  </a:cubicBezTo>
                  <a:cubicBezTo>
                    <a:pt x="-673" y="105208"/>
                    <a:pt x="-673" y="128606"/>
                    <a:pt x="6517" y="168354"/>
                  </a:cubicBezTo>
                  <a:cubicBezTo>
                    <a:pt x="13712" y="208102"/>
                    <a:pt x="28344" y="265167"/>
                    <a:pt x="61782" y="307794"/>
                  </a:cubicBezTo>
                  <a:cubicBezTo>
                    <a:pt x="95214" y="350421"/>
                    <a:pt x="147575" y="379097"/>
                    <a:pt x="212064" y="394831"/>
                  </a:cubicBezTo>
                  <a:cubicBezTo>
                    <a:pt x="276553" y="410559"/>
                    <a:pt x="353170" y="413344"/>
                    <a:pt x="406100" y="409163"/>
                  </a:cubicBezTo>
                  <a:cubicBezTo>
                    <a:pt x="459037" y="404988"/>
                    <a:pt x="488287" y="393840"/>
                    <a:pt x="517943" y="385037"/>
                  </a:cubicBezTo>
                  <a:cubicBezTo>
                    <a:pt x="547598" y="376235"/>
                    <a:pt x="577652" y="369773"/>
                    <a:pt x="607701" y="363316"/>
                  </a:cubicBezTo>
                </a:path>
              </a:pathLst>
            </a:custGeom>
            <a:noFill/>
            <a:ln w="11722" cap="rnd">
              <a:solidFill>
                <a:srgbClr val="FF0000">
                  <a:alpha val="99000"/>
                </a:srgbClr>
              </a:solidFill>
              <a:prstDash val="solid"/>
              <a:round/>
            </a:ln>
          </p:spPr>
          <p:txBody>
            <a:bodyPr rtlCol="0" anchor="ctr"/>
            <a:lstStyle/>
            <a:p>
              <a:endParaRPr lang="it-IT"/>
            </a:p>
          </p:txBody>
        </p:sp>
        <p:sp>
          <p:nvSpPr>
            <p:cNvPr id="34" name="Freeform: Shape 33">
              <a:extLst>
                <a:ext uri="{FF2B5EF4-FFF2-40B4-BE49-F238E27FC236}">
                  <a16:creationId xmlns:a16="http://schemas.microsoft.com/office/drawing/2014/main" id="{00E5162E-1700-4E15-B14B-893A9FD6DC38}"/>
                </a:ext>
              </a:extLst>
            </p:cNvPr>
            <p:cNvSpPr/>
            <p:nvPr/>
          </p:nvSpPr>
          <p:spPr>
            <a:xfrm>
              <a:off x="8643007" y="3013212"/>
              <a:ext cx="674765" cy="473749"/>
            </a:xfrm>
            <a:custGeom>
              <a:avLst/>
              <a:gdLst>
                <a:gd name="connsiteX0" fmla="*/ 2548 w 674765"/>
                <a:gd name="connsiteY0" fmla="*/ 0 h 473749"/>
                <a:gd name="connsiteX1" fmla="*/ 9 w 674765"/>
                <a:gd name="connsiteY1" fmla="*/ 80022 h 473749"/>
                <a:gd name="connsiteX2" fmla="*/ 6295 w 674765"/>
                <a:gd name="connsiteY2" fmla="*/ 200239 h 473749"/>
                <a:gd name="connsiteX3" fmla="*/ 46935 w 674765"/>
                <a:gd name="connsiteY3" fmla="*/ 338389 h 473749"/>
                <a:gd name="connsiteX4" fmla="*/ 155288 w 674765"/>
                <a:gd name="connsiteY4" fmla="*/ 429255 h 473749"/>
                <a:gd name="connsiteX5" fmla="*/ 284084 w 674765"/>
                <a:gd name="connsiteY5" fmla="*/ 466194 h 473749"/>
                <a:gd name="connsiteX6" fmla="*/ 411643 w 674765"/>
                <a:gd name="connsiteY6" fmla="*/ 473084 h 473749"/>
                <a:gd name="connsiteX7" fmla="*/ 521474 w 674765"/>
                <a:gd name="connsiteY7" fmla="*/ 458312 h 473749"/>
                <a:gd name="connsiteX8" fmla="*/ 598900 w 674765"/>
                <a:gd name="connsiteY8" fmla="*/ 436785 h 473749"/>
                <a:gd name="connsiteX9" fmla="*/ 674765 w 674765"/>
                <a:gd name="connsiteY9" fmla="*/ 405980 h 47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765" h="473749">
                  <a:moveTo>
                    <a:pt x="2548" y="0"/>
                  </a:moveTo>
                  <a:cubicBezTo>
                    <a:pt x="1334" y="23761"/>
                    <a:pt x="120" y="47470"/>
                    <a:pt x="9" y="80022"/>
                  </a:cubicBezTo>
                  <a:cubicBezTo>
                    <a:pt x="-108" y="112575"/>
                    <a:pt x="877" y="153941"/>
                    <a:pt x="6295" y="200239"/>
                  </a:cubicBezTo>
                  <a:cubicBezTo>
                    <a:pt x="11714" y="246537"/>
                    <a:pt x="21566" y="297755"/>
                    <a:pt x="46935" y="338389"/>
                  </a:cubicBezTo>
                  <a:cubicBezTo>
                    <a:pt x="72303" y="379022"/>
                    <a:pt x="113183" y="409064"/>
                    <a:pt x="155288" y="429255"/>
                  </a:cubicBezTo>
                  <a:cubicBezTo>
                    <a:pt x="197399" y="449446"/>
                    <a:pt x="240742" y="459790"/>
                    <a:pt x="284084" y="466194"/>
                  </a:cubicBezTo>
                  <a:cubicBezTo>
                    <a:pt x="327427" y="472597"/>
                    <a:pt x="370763" y="475060"/>
                    <a:pt x="411643" y="473084"/>
                  </a:cubicBezTo>
                  <a:cubicBezTo>
                    <a:pt x="452523" y="471114"/>
                    <a:pt x="490939" y="464716"/>
                    <a:pt x="521474" y="458312"/>
                  </a:cubicBezTo>
                  <a:cubicBezTo>
                    <a:pt x="552009" y="451908"/>
                    <a:pt x="574663" y="445505"/>
                    <a:pt x="598900" y="436785"/>
                  </a:cubicBezTo>
                  <a:cubicBezTo>
                    <a:pt x="623137" y="428059"/>
                    <a:pt x="648951" y="417022"/>
                    <a:pt x="674765" y="405980"/>
                  </a:cubicBezTo>
                </a:path>
              </a:pathLst>
            </a:custGeom>
            <a:noFill/>
            <a:ln w="11722" cap="rnd">
              <a:solidFill>
                <a:srgbClr val="FF0000">
                  <a:alpha val="99000"/>
                </a:srgbClr>
              </a:solidFill>
              <a:prstDash val="solid"/>
              <a:round/>
            </a:ln>
          </p:spPr>
          <p:txBody>
            <a:bodyPr rtlCol="0" anchor="ctr"/>
            <a:lstStyle/>
            <a:p>
              <a:endParaRPr lang="it-IT"/>
            </a:p>
          </p:txBody>
        </p:sp>
        <p:sp>
          <p:nvSpPr>
            <p:cNvPr id="35" name="Freeform: Shape 34">
              <a:extLst>
                <a:ext uri="{FF2B5EF4-FFF2-40B4-BE49-F238E27FC236}">
                  <a16:creationId xmlns:a16="http://schemas.microsoft.com/office/drawing/2014/main" id="{8464C126-6066-4775-A918-EA06CFB778FC}"/>
                </a:ext>
              </a:extLst>
            </p:cNvPr>
            <p:cNvSpPr/>
            <p:nvPr/>
          </p:nvSpPr>
          <p:spPr>
            <a:xfrm>
              <a:off x="8473281" y="3184200"/>
              <a:ext cx="933779" cy="450581"/>
            </a:xfrm>
            <a:custGeom>
              <a:avLst/>
              <a:gdLst>
                <a:gd name="connsiteX0" fmla="*/ 0 w 933779"/>
                <a:gd name="connsiteY0" fmla="*/ 0 h 450581"/>
                <a:gd name="connsiteX1" fmla="*/ 64888 w 933779"/>
                <a:gd name="connsiteY1" fmla="*/ 213845 h 450581"/>
                <a:gd name="connsiteX2" fmla="*/ 222190 w 933779"/>
                <a:gd name="connsiteY2" fmla="*/ 367910 h 450581"/>
                <a:gd name="connsiteX3" fmla="*/ 504975 w 933779"/>
                <a:gd name="connsiteY3" fmla="*/ 448708 h 450581"/>
                <a:gd name="connsiteX4" fmla="*/ 754058 w 933779"/>
                <a:gd name="connsiteY4" fmla="*/ 414848 h 450581"/>
                <a:gd name="connsiteX5" fmla="*/ 933780 w 933779"/>
                <a:gd name="connsiteY5" fmla="*/ 324280 h 4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779" h="450581">
                  <a:moveTo>
                    <a:pt x="0" y="0"/>
                  </a:moveTo>
                  <a:cubicBezTo>
                    <a:pt x="16484" y="75508"/>
                    <a:pt x="32963" y="151016"/>
                    <a:pt x="64888" y="213845"/>
                  </a:cubicBezTo>
                  <a:cubicBezTo>
                    <a:pt x="96813" y="276669"/>
                    <a:pt x="144178" y="326820"/>
                    <a:pt x="222190" y="367910"/>
                  </a:cubicBezTo>
                  <a:cubicBezTo>
                    <a:pt x="300202" y="409007"/>
                    <a:pt x="408860" y="441043"/>
                    <a:pt x="504975" y="448708"/>
                  </a:cubicBezTo>
                  <a:cubicBezTo>
                    <a:pt x="601096" y="456366"/>
                    <a:pt x="684679" y="439648"/>
                    <a:pt x="754058" y="414848"/>
                  </a:cubicBezTo>
                  <a:cubicBezTo>
                    <a:pt x="823432" y="390048"/>
                    <a:pt x="878603" y="357161"/>
                    <a:pt x="933780" y="324280"/>
                  </a:cubicBezTo>
                </a:path>
              </a:pathLst>
            </a:custGeom>
            <a:noFill/>
            <a:ln w="11722" cap="rnd">
              <a:solidFill>
                <a:srgbClr val="FF0000">
                  <a:alpha val="99000"/>
                </a:srgbClr>
              </a:solidFill>
              <a:prstDash val="solid"/>
              <a:round/>
            </a:ln>
          </p:spPr>
          <p:txBody>
            <a:bodyPr rtlCol="0" anchor="ctr"/>
            <a:lstStyle/>
            <a:p>
              <a:endParaRPr lang="it-IT"/>
            </a:p>
          </p:txBody>
        </p:sp>
        <p:sp>
          <p:nvSpPr>
            <p:cNvPr id="36" name="Freeform: Shape 35">
              <a:extLst>
                <a:ext uri="{FF2B5EF4-FFF2-40B4-BE49-F238E27FC236}">
                  <a16:creationId xmlns:a16="http://schemas.microsoft.com/office/drawing/2014/main" id="{2A666343-7866-4EA9-8EAF-1EBA9A8A0F57}"/>
                </a:ext>
              </a:extLst>
            </p:cNvPr>
            <p:cNvSpPr/>
            <p:nvPr/>
          </p:nvSpPr>
          <p:spPr>
            <a:xfrm>
              <a:off x="8473281" y="3184200"/>
              <a:ext cx="933779" cy="450581"/>
            </a:xfrm>
            <a:custGeom>
              <a:avLst/>
              <a:gdLst>
                <a:gd name="connsiteX0" fmla="*/ 0 w 933779"/>
                <a:gd name="connsiteY0" fmla="*/ 0 h 450581"/>
                <a:gd name="connsiteX1" fmla="*/ 64888 w 933779"/>
                <a:gd name="connsiteY1" fmla="*/ 213845 h 450581"/>
                <a:gd name="connsiteX2" fmla="*/ 222190 w 933779"/>
                <a:gd name="connsiteY2" fmla="*/ 367910 h 450581"/>
                <a:gd name="connsiteX3" fmla="*/ 504975 w 933779"/>
                <a:gd name="connsiteY3" fmla="*/ 448708 h 450581"/>
                <a:gd name="connsiteX4" fmla="*/ 754058 w 933779"/>
                <a:gd name="connsiteY4" fmla="*/ 414848 h 450581"/>
                <a:gd name="connsiteX5" fmla="*/ 933780 w 933779"/>
                <a:gd name="connsiteY5" fmla="*/ 324280 h 4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779" h="450581">
                  <a:moveTo>
                    <a:pt x="0" y="0"/>
                  </a:moveTo>
                  <a:cubicBezTo>
                    <a:pt x="16484" y="75508"/>
                    <a:pt x="32963" y="151016"/>
                    <a:pt x="64888" y="213845"/>
                  </a:cubicBezTo>
                  <a:cubicBezTo>
                    <a:pt x="96813" y="276669"/>
                    <a:pt x="144178" y="326820"/>
                    <a:pt x="222190" y="367910"/>
                  </a:cubicBezTo>
                  <a:cubicBezTo>
                    <a:pt x="300202" y="409007"/>
                    <a:pt x="408860" y="441043"/>
                    <a:pt x="504975" y="448708"/>
                  </a:cubicBezTo>
                  <a:cubicBezTo>
                    <a:pt x="601096" y="456366"/>
                    <a:pt x="684679" y="439648"/>
                    <a:pt x="754058" y="414848"/>
                  </a:cubicBezTo>
                  <a:cubicBezTo>
                    <a:pt x="823432" y="390048"/>
                    <a:pt x="878603" y="357161"/>
                    <a:pt x="933780" y="324280"/>
                  </a:cubicBezTo>
                </a:path>
              </a:pathLst>
            </a:custGeom>
            <a:noFill/>
            <a:ln w="11722" cap="rnd">
              <a:solidFill>
                <a:srgbClr val="008000">
                  <a:alpha val="99000"/>
                </a:srgbClr>
              </a:solidFill>
              <a:prstDash val="solid"/>
              <a:round/>
            </a:ln>
          </p:spPr>
          <p:txBody>
            <a:bodyPr rtlCol="0" anchor="ctr"/>
            <a:lstStyle/>
            <a:p>
              <a:endParaRPr lang="it-IT"/>
            </a:p>
          </p:txBody>
        </p:sp>
        <p:sp>
          <p:nvSpPr>
            <p:cNvPr id="37" name="Freeform: Shape 36">
              <a:extLst>
                <a:ext uri="{FF2B5EF4-FFF2-40B4-BE49-F238E27FC236}">
                  <a16:creationId xmlns:a16="http://schemas.microsoft.com/office/drawing/2014/main" id="{D049E02B-B33A-4269-8351-A7F6AD1F17C6}"/>
                </a:ext>
              </a:extLst>
            </p:cNvPr>
            <p:cNvSpPr/>
            <p:nvPr/>
          </p:nvSpPr>
          <p:spPr>
            <a:xfrm>
              <a:off x="8428971" y="3184370"/>
              <a:ext cx="998937" cy="520606"/>
            </a:xfrm>
            <a:custGeom>
              <a:avLst/>
              <a:gdLst>
                <a:gd name="connsiteX0" fmla="*/ 0 w 998937"/>
                <a:gd name="connsiteY0" fmla="*/ 0 h 520606"/>
                <a:gd name="connsiteX1" fmla="*/ 69421 w 998937"/>
                <a:gd name="connsiteY1" fmla="*/ 247078 h 520606"/>
                <a:gd name="connsiteX2" fmla="*/ 237695 w 998937"/>
                <a:gd name="connsiteY2" fmla="*/ 425093 h 520606"/>
                <a:gd name="connsiteX3" fmla="*/ 540219 w 998937"/>
                <a:gd name="connsiteY3" fmla="*/ 518439 h 520606"/>
                <a:gd name="connsiteX4" fmla="*/ 806678 w 998937"/>
                <a:gd name="connsiteY4" fmla="*/ 479325 h 520606"/>
                <a:gd name="connsiteX5" fmla="*/ 998937 w 998937"/>
                <a:gd name="connsiteY5" fmla="*/ 374678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937" h="520606">
                  <a:moveTo>
                    <a:pt x="0" y="0"/>
                  </a:moveTo>
                  <a:cubicBezTo>
                    <a:pt x="17634" y="87248"/>
                    <a:pt x="35267" y="174490"/>
                    <a:pt x="69421" y="247078"/>
                  </a:cubicBezTo>
                  <a:cubicBezTo>
                    <a:pt x="103574" y="319671"/>
                    <a:pt x="154241" y="377616"/>
                    <a:pt x="237695" y="425093"/>
                  </a:cubicBezTo>
                  <a:cubicBezTo>
                    <a:pt x="321155" y="472575"/>
                    <a:pt x="437390" y="509590"/>
                    <a:pt x="540219" y="518439"/>
                  </a:cubicBezTo>
                  <a:cubicBezTo>
                    <a:pt x="643043" y="527294"/>
                    <a:pt x="732460" y="507978"/>
                    <a:pt x="806678" y="479325"/>
                  </a:cubicBezTo>
                  <a:cubicBezTo>
                    <a:pt x="880896" y="450666"/>
                    <a:pt x="939919" y="412672"/>
                    <a:pt x="998937" y="374678"/>
                  </a:cubicBezTo>
                </a:path>
              </a:pathLst>
            </a:custGeom>
            <a:noFill/>
            <a:ln w="11722" cap="rnd">
              <a:solidFill>
                <a:srgbClr val="008000">
                  <a:alpha val="99000"/>
                </a:srgbClr>
              </a:solidFill>
              <a:prstDash val="solid"/>
              <a:round/>
            </a:ln>
          </p:spPr>
          <p:txBody>
            <a:bodyPr rtlCol="0" anchor="ctr"/>
            <a:lstStyle/>
            <a:p>
              <a:endParaRPr lang="it-IT"/>
            </a:p>
          </p:txBody>
        </p:sp>
        <p:sp>
          <p:nvSpPr>
            <p:cNvPr id="38" name="Freeform: Shape 37">
              <a:extLst>
                <a:ext uri="{FF2B5EF4-FFF2-40B4-BE49-F238E27FC236}">
                  <a16:creationId xmlns:a16="http://schemas.microsoft.com/office/drawing/2014/main" id="{F308ECB6-5A2B-4F18-9D8E-6D3A7B46AA19}"/>
                </a:ext>
              </a:extLst>
            </p:cNvPr>
            <p:cNvSpPr/>
            <p:nvPr/>
          </p:nvSpPr>
          <p:spPr>
            <a:xfrm>
              <a:off x="8476430" y="3730999"/>
              <a:ext cx="371603" cy="65012"/>
            </a:xfrm>
            <a:custGeom>
              <a:avLst/>
              <a:gdLst>
                <a:gd name="connsiteX0" fmla="*/ 0 w 371603"/>
                <a:gd name="connsiteY0" fmla="*/ 0 h 65012"/>
                <a:gd name="connsiteX1" fmla="*/ 371604 w 371603"/>
                <a:gd name="connsiteY1" fmla="*/ 0 h 65012"/>
                <a:gd name="connsiteX2" fmla="*/ 371604 w 371603"/>
                <a:gd name="connsiteY2" fmla="*/ 65012 h 65012"/>
                <a:gd name="connsiteX3" fmla="*/ 0 w 371603"/>
                <a:gd name="connsiteY3" fmla="*/ 65012 h 65012"/>
              </a:gdLst>
              <a:ahLst/>
              <a:cxnLst>
                <a:cxn ang="0">
                  <a:pos x="connsiteX0" y="connsiteY0"/>
                </a:cxn>
                <a:cxn ang="0">
                  <a:pos x="connsiteX1" y="connsiteY1"/>
                </a:cxn>
                <a:cxn ang="0">
                  <a:pos x="connsiteX2" y="connsiteY2"/>
                </a:cxn>
                <a:cxn ang="0">
                  <a:pos x="connsiteX3" y="connsiteY3"/>
                </a:cxn>
              </a:cxnLst>
              <a:rect l="l" t="t" r="r" b="b"/>
              <a:pathLst>
                <a:path w="371603" h="65012">
                  <a:moveTo>
                    <a:pt x="0" y="0"/>
                  </a:moveTo>
                  <a:lnTo>
                    <a:pt x="371604" y="0"/>
                  </a:lnTo>
                  <a:lnTo>
                    <a:pt x="371604" y="65012"/>
                  </a:lnTo>
                  <a:lnTo>
                    <a:pt x="0" y="65012"/>
                  </a:lnTo>
                  <a:close/>
                </a:path>
              </a:pathLst>
            </a:custGeom>
            <a:solidFill>
              <a:srgbClr val="FFCCAA">
                <a:alpha val="99000"/>
              </a:srgbClr>
            </a:solidFill>
            <a:ln w="13295" cap="rnd">
              <a:noFill/>
              <a:prstDash val="solid"/>
              <a:round/>
            </a:ln>
          </p:spPr>
          <p:txBody>
            <a:bodyPr rtlCol="0" anchor="ctr"/>
            <a:lstStyle/>
            <a:p>
              <a:endParaRPr lang="it-IT"/>
            </a:p>
          </p:txBody>
        </p:sp>
        <p:sp>
          <p:nvSpPr>
            <p:cNvPr id="39" name="TextBox 38">
              <a:extLst>
                <a:ext uri="{FF2B5EF4-FFF2-40B4-BE49-F238E27FC236}">
                  <a16:creationId xmlns:a16="http://schemas.microsoft.com/office/drawing/2014/main" id="{0436EFBF-3E4B-4FCA-AA8F-DD30722D0330}"/>
                </a:ext>
              </a:extLst>
            </p:cNvPr>
            <p:cNvSpPr txBox="1"/>
            <p:nvPr/>
          </p:nvSpPr>
          <p:spPr>
            <a:xfrm>
              <a:off x="8473385" y="3555726"/>
              <a:ext cx="292647" cy="348340"/>
            </a:xfrm>
            <a:prstGeom prst="rect">
              <a:avLst/>
            </a:prstGeom>
            <a:noFill/>
          </p:spPr>
          <p:txBody>
            <a:bodyPr wrap="none" rtlCol="0">
              <a:spAutoFit/>
            </a:bodyPr>
            <a:lstStyle/>
            <a:p>
              <a:pPr algn="l"/>
              <a:r>
                <a:rPr lang="it-IT" sz="1666" spc="0" baseline="0" dirty="0">
                  <a:solidFill>
                    <a:srgbClr val="008000"/>
                  </a:solidFill>
                  <a:latin typeface="Arial"/>
                  <a:cs typeface="Arial"/>
                  <a:sym typeface="Arial"/>
                  <a:rtl val="0"/>
                </a:rPr>
                <a:t>3</a:t>
              </a:r>
            </a:p>
          </p:txBody>
        </p:sp>
        <p:sp>
          <p:nvSpPr>
            <p:cNvPr id="40" name="TextBox 39">
              <a:extLst>
                <a:ext uri="{FF2B5EF4-FFF2-40B4-BE49-F238E27FC236}">
                  <a16:creationId xmlns:a16="http://schemas.microsoft.com/office/drawing/2014/main" id="{FBF90C9E-EE0E-4C08-B0A6-C303DA9A5314}"/>
                </a:ext>
              </a:extLst>
            </p:cNvPr>
            <p:cNvSpPr txBox="1"/>
            <p:nvPr/>
          </p:nvSpPr>
          <p:spPr>
            <a:xfrm>
              <a:off x="8465026" y="3756322"/>
              <a:ext cx="292647" cy="348340"/>
            </a:xfrm>
            <a:prstGeom prst="rect">
              <a:avLst/>
            </a:prstGeom>
            <a:noFill/>
          </p:spPr>
          <p:txBody>
            <a:bodyPr wrap="none" rtlCol="0">
              <a:spAutoFit/>
            </a:bodyPr>
            <a:lstStyle/>
            <a:p>
              <a:pPr algn="l"/>
              <a:r>
                <a:rPr lang="it-IT" sz="1666" spc="0" baseline="0" dirty="0">
                  <a:solidFill>
                    <a:srgbClr val="008000"/>
                  </a:solidFill>
                  <a:latin typeface="Arial"/>
                  <a:cs typeface="Arial"/>
                  <a:sym typeface="Arial"/>
                  <a:rtl val="0"/>
                </a:rPr>
                <a:t>4</a:t>
              </a:r>
            </a:p>
          </p:txBody>
        </p:sp>
        <p:sp>
          <p:nvSpPr>
            <p:cNvPr id="41" name="TextBox 40">
              <a:extLst>
                <a:ext uri="{FF2B5EF4-FFF2-40B4-BE49-F238E27FC236}">
                  <a16:creationId xmlns:a16="http://schemas.microsoft.com/office/drawing/2014/main" id="{7E3B52E6-5380-4B8F-AD94-D1BA66616A2F}"/>
                </a:ext>
              </a:extLst>
            </p:cNvPr>
            <p:cNvSpPr txBox="1"/>
            <p:nvPr/>
          </p:nvSpPr>
          <p:spPr>
            <a:xfrm>
              <a:off x="8633980" y="3618174"/>
              <a:ext cx="288436" cy="343602"/>
            </a:xfrm>
            <a:prstGeom prst="rect">
              <a:avLst/>
            </a:prstGeom>
            <a:noFill/>
          </p:spPr>
          <p:txBody>
            <a:bodyPr wrap="none" rtlCol="0">
              <a:spAutoFit/>
            </a:bodyPr>
            <a:lstStyle/>
            <a:p>
              <a:pPr algn="l"/>
              <a:r>
                <a:rPr lang="it-IT" sz="1616" b="1" i="1" spc="0" baseline="0" dirty="0">
                  <a:solidFill>
                    <a:srgbClr val="008000"/>
                  </a:solidFill>
                  <a:latin typeface="Symbol"/>
                  <a:cs typeface="Arial" panose="020B0604020202020204" pitchFamily="34" charset="0"/>
                  <a:sym typeface="Symbol"/>
                  <a:rtl val="0"/>
                </a:rPr>
                <a:t>p</a:t>
              </a:r>
            </a:p>
          </p:txBody>
        </p:sp>
        <p:sp>
          <p:nvSpPr>
            <p:cNvPr id="42" name="Freeform: Shape 41">
              <a:extLst>
                <a:ext uri="{FF2B5EF4-FFF2-40B4-BE49-F238E27FC236}">
                  <a16:creationId xmlns:a16="http://schemas.microsoft.com/office/drawing/2014/main" id="{0512235F-2754-459D-AA2A-EFFCCD06336E}"/>
                </a:ext>
              </a:extLst>
            </p:cNvPr>
            <p:cNvSpPr/>
            <p:nvPr/>
          </p:nvSpPr>
          <p:spPr>
            <a:xfrm>
              <a:off x="8502409" y="3824023"/>
              <a:ext cx="197994" cy="5864"/>
            </a:xfrm>
            <a:custGeom>
              <a:avLst/>
              <a:gdLst>
                <a:gd name="connsiteX0" fmla="*/ 0 w 197994"/>
                <a:gd name="connsiteY0" fmla="*/ 0 h 5864"/>
                <a:gd name="connsiteX1" fmla="*/ 197994 w 197994"/>
                <a:gd name="connsiteY1" fmla="*/ 0 h 5864"/>
              </a:gdLst>
              <a:ahLst/>
              <a:cxnLst>
                <a:cxn ang="0">
                  <a:pos x="connsiteX0" y="connsiteY0"/>
                </a:cxn>
                <a:cxn ang="0">
                  <a:pos x="connsiteX1" y="connsiteY1"/>
                </a:cxn>
              </a:cxnLst>
              <a:rect l="l" t="t" r="r" b="b"/>
              <a:pathLst>
                <a:path w="197994" h="5864">
                  <a:moveTo>
                    <a:pt x="0" y="0"/>
                  </a:moveTo>
                  <a:lnTo>
                    <a:pt x="197994" y="0"/>
                  </a:lnTo>
                </a:path>
              </a:pathLst>
            </a:custGeom>
            <a:solidFill>
              <a:srgbClr val="008000">
                <a:alpha val="99000"/>
              </a:srgbClr>
            </a:solidFill>
            <a:ln w="11722" cap="rnd">
              <a:solidFill>
                <a:srgbClr val="008000">
                  <a:alpha val="99000"/>
                </a:srgbClr>
              </a:solidFill>
              <a:prstDash val="solid"/>
              <a:round/>
            </a:ln>
          </p:spPr>
          <p:txBody>
            <a:bodyPr rtlCol="0" anchor="ctr"/>
            <a:lstStyle/>
            <a:p>
              <a:endParaRPr lang="it-IT"/>
            </a:p>
          </p:txBody>
        </p:sp>
      </p:grpSp>
      <p:pic>
        <p:nvPicPr>
          <p:cNvPr id="6" name="Elemento grafico 33">
            <a:extLst>
              <a:ext uri="{FF2B5EF4-FFF2-40B4-BE49-F238E27FC236}">
                <a16:creationId xmlns:a16="http://schemas.microsoft.com/office/drawing/2014/main" id="{E429E07C-0DCC-4A46-9474-33C960E5E3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243" y="1325134"/>
            <a:ext cx="4371860" cy="2103866"/>
          </a:xfrm>
          <a:prstGeom prst="rect">
            <a:avLst/>
          </a:prstGeom>
        </p:spPr>
      </p:pic>
      <p:graphicFrame>
        <p:nvGraphicFramePr>
          <p:cNvPr id="44" name="Oggetto 31">
            <a:extLst>
              <a:ext uri="{FF2B5EF4-FFF2-40B4-BE49-F238E27FC236}">
                <a16:creationId xmlns:a16="http://schemas.microsoft.com/office/drawing/2014/main" id="{8A374C1C-E939-4696-AB25-C643B977ED32}"/>
              </a:ext>
            </a:extLst>
          </p:cNvPr>
          <p:cNvGraphicFramePr>
            <a:graphicFrameLocks noChangeAspect="1"/>
          </p:cNvGraphicFramePr>
          <p:nvPr>
            <p:extLst>
              <p:ext uri="{D42A27DB-BD31-4B8C-83A1-F6EECF244321}">
                <p14:modId xmlns:p14="http://schemas.microsoft.com/office/powerpoint/2010/main" val="442582166"/>
              </p:ext>
            </p:extLst>
          </p:nvPr>
        </p:nvGraphicFramePr>
        <p:xfrm>
          <a:off x="3591928" y="3456961"/>
          <a:ext cx="1336675" cy="900113"/>
        </p:xfrm>
        <a:graphic>
          <a:graphicData uri="http://schemas.openxmlformats.org/presentationml/2006/ole">
            <mc:AlternateContent xmlns:mc="http://schemas.openxmlformats.org/markup-compatibility/2006">
              <mc:Choice xmlns:v="urn:schemas-microsoft-com:vml" Requires="v">
                <p:oleObj spid="_x0000_s33090" name="Equation" r:id="rId5" imgW="507960" imgH="342720" progId="Equation.DSMT4">
                  <p:embed/>
                </p:oleObj>
              </mc:Choice>
              <mc:Fallback>
                <p:oleObj name="Equation" r:id="rId5" imgW="507960" imgH="342720" progId="Equation.DSMT4">
                  <p:embed/>
                  <p:pic>
                    <p:nvPicPr>
                      <p:cNvPr id="32" name="Oggetto 31">
                        <a:extLst>
                          <a:ext uri="{FF2B5EF4-FFF2-40B4-BE49-F238E27FC236}">
                            <a16:creationId xmlns:a16="http://schemas.microsoft.com/office/drawing/2014/main" id="{7ED6BA1F-FC66-4AF4-A09F-C5CDA79FEC0B}"/>
                          </a:ext>
                        </a:extLst>
                      </p:cNvPr>
                      <p:cNvPicPr/>
                      <p:nvPr/>
                    </p:nvPicPr>
                    <p:blipFill>
                      <a:blip r:embed="rId6"/>
                      <a:stretch>
                        <a:fillRect/>
                      </a:stretch>
                    </p:blipFill>
                    <p:spPr>
                      <a:xfrm>
                        <a:off x="3591928" y="3456961"/>
                        <a:ext cx="1336675" cy="900113"/>
                      </a:xfrm>
                      <a:prstGeom prst="rect">
                        <a:avLst/>
                      </a:prstGeom>
                    </p:spPr>
                  </p:pic>
                </p:oleObj>
              </mc:Fallback>
            </mc:AlternateContent>
          </a:graphicData>
        </a:graphic>
      </p:graphicFrame>
      <p:graphicFrame>
        <p:nvGraphicFramePr>
          <p:cNvPr id="45" name="Oggetto 32">
            <a:extLst>
              <a:ext uri="{FF2B5EF4-FFF2-40B4-BE49-F238E27FC236}">
                <a16:creationId xmlns:a16="http://schemas.microsoft.com/office/drawing/2014/main" id="{A843790A-4BF1-4DE4-864D-BB35546598CA}"/>
              </a:ext>
            </a:extLst>
          </p:cNvPr>
          <p:cNvGraphicFramePr>
            <a:graphicFrameLocks noChangeAspect="1"/>
          </p:cNvGraphicFramePr>
          <p:nvPr>
            <p:extLst>
              <p:ext uri="{D42A27DB-BD31-4B8C-83A1-F6EECF244321}">
                <p14:modId xmlns:p14="http://schemas.microsoft.com/office/powerpoint/2010/main" val="3292204462"/>
              </p:ext>
            </p:extLst>
          </p:nvPr>
        </p:nvGraphicFramePr>
        <p:xfrm>
          <a:off x="6844926" y="3414175"/>
          <a:ext cx="3308350" cy="900113"/>
        </p:xfrm>
        <a:graphic>
          <a:graphicData uri="http://schemas.openxmlformats.org/presentationml/2006/ole">
            <mc:AlternateContent xmlns:mc="http://schemas.openxmlformats.org/markup-compatibility/2006">
              <mc:Choice xmlns:v="urn:schemas-microsoft-com:vml" Requires="v">
                <p:oleObj spid="_x0000_s33091" name="Equation" r:id="rId7" imgW="1257120" imgH="342720" progId="Equation.DSMT4">
                  <p:embed/>
                </p:oleObj>
              </mc:Choice>
              <mc:Fallback>
                <p:oleObj name="Equation" r:id="rId7" imgW="1257120" imgH="342720" progId="Equation.DSMT4">
                  <p:embed/>
                  <p:pic>
                    <p:nvPicPr>
                      <p:cNvPr id="33" name="Oggetto 32">
                        <a:extLst>
                          <a:ext uri="{FF2B5EF4-FFF2-40B4-BE49-F238E27FC236}">
                            <a16:creationId xmlns:a16="http://schemas.microsoft.com/office/drawing/2014/main" id="{9D009A9E-0A88-42E3-996D-FAF258BD3BE0}"/>
                          </a:ext>
                        </a:extLst>
                      </p:cNvPr>
                      <p:cNvPicPr/>
                      <p:nvPr/>
                    </p:nvPicPr>
                    <p:blipFill>
                      <a:blip r:embed="rId8"/>
                      <a:stretch>
                        <a:fillRect/>
                      </a:stretch>
                    </p:blipFill>
                    <p:spPr>
                      <a:xfrm>
                        <a:off x="6844926" y="3414175"/>
                        <a:ext cx="3308350" cy="900113"/>
                      </a:xfrm>
                      <a:prstGeom prst="rect">
                        <a:avLst/>
                      </a:prstGeom>
                    </p:spPr>
                  </p:pic>
                </p:oleObj>
              </mc:Fallback>
            </mc:AlternateContent>
          </a:graphicData>
        </a:graphic>
      </p:graphicFrame>
      <p:graphicFrame>
        <p:nvGraphicFramePr>
          <p:cNvPr id="46" name="Oggetto 9">
            <a:extLst>
              <a:ext uri="{FF2B5EF4-FFF2-40B4-BE49-F238E27FC236}">
                <a16:creationId xmlns:a16="http://schemas.microsoft.com/office/drawing/2014/main" id="{80D18E43-3ED6-4FAB-94CB-DB76ED5D010D}"/>
              </a:ext>
            </a:extLst>
          </p:cNvPr>
          <p:cNvGraphicFramePr>
            <a:graphicFrameLocks noChangeAspect="1"/>
          </p:cNvGraphicFramePr>
          <p:nvPr>
            <p:extLst>
              <p:ext uri="{D42A27DB-BD31-4B8C-83A1-F6EECF244321}">
                <p14:modId xmlns:p14="http://schemas.microsoft.com/office/powerpoint/2010/main" val="2512392401"/>
              </p:ext>
            </p:extLst>
          </p:nvPr>
        </p:nvGraphicFramePr>
        <p:xfrm>
          <a:off x="429359" y="3623650"/>
          <a:ext cx="2908300" cy="566737"/>
        </p:xfrm>
        <a:graphic>
          <a:graphicData uri="http://schemas.openxmlformats.org/presentationml/2006/ole">
            <mc:AlternateContent xmlns:mc="http://schemas.openxmlformats.org/markup-compatibility/2006">
              <mc:Choice xmlns:v="urn:schemas-microsoft-com:vml" Requires="v">
                <p:oleObj spid="_x0000_s33092" name="Equation" r:id="rId9" imgW="1104840" imgH="215640" progId="Equation.DSMT4">
                  <p:embed/>
                </p:oleObj>
              </mc:Choice>
              <mc:Fallback>
                <p:oleObj name="Equation" r:id="rId9" imgW="1104840" imgH="215640" progId="Equation.DSMT4">
                  <p:embed/>
                  <p:pic>
                    <p:nvPicPr>
                      <p:cNvPr id="10" name="Oggetto 9">
                        <a:extLst>
                          <a:ext uri="{FF2B5EF4-FFF2-40B4-BE49-F238E27FC236}">
                            <a16:creationId xmlns:a16="http://schemas.microsoft.com/office/drawing/2014/main" id="{BE98C0BD-F64D-470D-AE22-834739FC94B7}"/>
                          </a:ext>
                        </a:extLst>
                      </p:cNvPr>
                      <p:cNvPicPr/>
                      <p:nvPr/>
                    </p:nvPicPr>
                    <p:blipFill>
                      <a:blip r:embed="rId10"/>
                      <a:stretch>
                        <a:fillRect/>
                      </a:stretch>
                    </p:blipFill>
                    <p:spPr>
                      <a:xfrm>
                        <a:off x="429359" y="3623650"/>
                        <a:ext cx="2908300" cy="566737"/>
                      </a:xfrm>
                      <a:prstGeom prst="rect">
                        <a:avLst/>
                      </a:prstGeom>
                    </p:spPr>
                  </p:pic>
                </p:oleObj>
              </mc:Fallback>
            </mc:AlternateContent>
          </a:graphicData>
        </a:graphic>
      </p:graphicFrame>
      <p:graphicFrame>
        <p:nvGraphicFramePr>
          <p:cNvPr id="47" name="Oggetto 10">
            <a:extLst>
              <a:ext uri="{FF2B5EF4-FFF2-40B4-BE49-F238E27FC236}">
                <a16:creationId xmlns:a16="http://schemas.microsoft.com/office/drawing/2014/main" id="{90D9E940-3472-4776-9548-D91206C1DBF5}"/>
              </a:ext>
            </a:extLst>
          </p:cNvPr>
          <p:cNvGraphicFramePr>
            <a:graphicFrameLocks noChangeAspect="1"/>
          </p:cNvGraphicFramePr>
          <p:nvPr>
            <p:extLst>
              <p:ext uri="{D42A27DB-BD31-4B8C-83A1-F6EECF244321}">
                <p14:modId xmlns:p14="http://schemas.microsoft.com/office/powerpoint/2010/main" val="444849147"/>
              </p:ext>
            </p:extLst>
          </p:nvPr>
        </p:nvGraphicFramePr>
        <p:xfrm>
          <a:off x="429359" y="4190387"/>
          <a:ext cx="3709988" cy="966788"/>
        </p:xfrm>
        <a:graphic>
          <a:graphicData uri="http://schemas.openxmlformats.org/presentationml/2006/ole">
            <mc:AlternateContent xmlns:mc="http://schemas.openxmlformats.org/markup-compatibility/2006">
              <mc:Choice xmlns:v="urn:schemas-microsoft-com:vml" Requires="v">
                <p:oleObj spid="_x0000_s33093" name="Equation" r:id="rId11" imgW="1409400" imgH="368280" progId="Equation.DSMT4">
                  <p:embed/>
                </p:oleObj>
              </mc:Choice>
              <mc:Fallback>
                <p:oleObj name="Equation" r:id="rId11" imgW="1409400" imgH="368280" progId="Equation.DSMT4">
                  <p:embed/>
                  <p:pic>
                    <p:nvPicPr>
                      <p:cNvPr id="11" name="Oggetto 10">
                        <a:extLst>
                          <a:ext uri="{FF2B5EF4-FFF2-40B4-BE49-F238E27FC236}">
                            <a16:creationId xmlns:a16="http://schemas.microsoft.com/office/drawing/2014/main" id="{76B1DB9C-41B2-4354-BD87-0F0B35D692E7}"/>
                          </a:ext>
                        </a:extLst>
                      </p:cNvPr>
                      <p:cNvPicPr/>
                      <p:nvPr/>
                    </p:nvPicPr>
                    <p:blipFill>
                      <a:blip r:embed="rId12"/>
                      <a:stretch>
                        <a:fillRect/>
                      </a:stretch>
                    </p:blipFill>
                    <p:spPr>
                      <a:xfrm>
                        <a:off x="429359" y="4190387"/>
                        <a:ext cx="3709988" cy="966788"/>
                      </a:xfrm>
                      <a:prstGeom prst="rect">
                        <a:avLst/>
                      </a:prstGeom>
                    </p:spPr>
                  </p:pic>
                </p:oleObj>
              </mc:Fallback>
            </mc:AlternateContent>
          </a:graphicData>
        </a:graphic>
      </p:graphicFrame>
      <p:graphicFrame>
        <p:nvGraphicFramePr>
          <p:cNvPr id="49" name="Oggetto 31">
            <a:extLst>
              <a:ext uri="{FF2B5EF4-FFF2-40B4-BE49-F238E27FC236}">
                <a16:creationId xmlns:a16="http://schemas.microsoft.com/office/drawing/2014/main" id="{3B488A33-45BC-4A7A-8D4D-D6D63851F1DE}"/>
              </a:ext>
            </a:extLst>
          </p:cNvPr>
          <p:cNvGraphicFramePr>
            <a:graphicFrameLocks noChangeAspect="1"/>
          </p:cNvGraphicFramePr>
          <p:nvPr>
            <p:extLst>
              <p:ext uri="{D42A27DB-BD31-4B8C-83A1-F6EECF244321}">
                <p14:modId xmlns:p14="http://schemas.microsoft.com/office/powerpoint/2010/main" val="937038468"/>
              </p:ext>
            </p:extLst>
          </p:nvPr>
        </p:nvGraphicFramePr>
        <p:xfrm>
          <a:off x="180122" y="5273855"/>
          <a:ext cx="1703387" cy="900113"/>
        </p:xfrm>
        <a:graphic>
          <a:graphicData uri="http://schemas.openxmlformats.org/presentationml/2006/ole">
            <mc:AlternateContent xmlns:mc="http://schemas.openxmlformats.org/markup-compatibility/2006">
              <mc:Choice xmlns:v="urn:schemas-microsoft-com:vml" Requires="v">
                <p:oleObj spid="_x0000_s33094" name="Equation" r:id="rId13" imgW="647640" imgH="342720" progId="Equation.DSMT4">
                  <p:embed/>
                </p:oleObj>
              </mc:Choice>
              <mc:Fallback>
                <p:oleObj name="Equation" r:id="rId13" imgW="647640" imgH="342720" progId="Equation.DSMT4">
                  <p:embed/>
                  <p:pic>
                    <p:nvPicPr>
                      <p:cNvPr id="44" name="Oggetto 31">
                        <a:extLst>
                          <a:ext uri="{FF2B5EF4-FFF2-40B4-BE49-F238E27FC236}">
                            <a16:creationId xmlns:a16="http://schemas.microsoft.com/office/drawing/2014/main" id="{8A374C1C-E939-4696-AB25-C643B977ED32}"/>
                          </a:ext>
                        </a:extLst>
                      </p:cNvPr>
                      <p:cNvPicPr/>
                      <p:nvPr/>
                    </p:nvPicPr>
                    <p:blipFill>
                      <a:blip r:embed="rId14"/>
                      <a:stretch>
                        <a:fillRect/>
                      </a:stretch>
                    </p:blipFill>
                    <p:spPr>
                      <a:xfrm>
                        <a:off x="180122" y="5273855"/>
                        <a:ext cx="1703387" cy="900113"/>
                      </a:xfrm>
                      <a:prstGeom prst="rect">
                        <a:avLst/>
                      </a:prstGeom>
                    </p:spPr>
                  </p:pic>
                </p:oleObj>
              </mc:Fallback>
            </mc:AlternateContent>
          </a:graphicData>
        </a:graphic>
      </p:graphicFrame>
      <p:graphicFrame>
        <p:nvGraphicFramePr>
          <p:cNvPr id="50" name="Oggetto 32">
            <a:extLst>
              <a:ext uri="{FF2B5EF4-FFF2-40B4-BE49-F238E27FC236}">
                <a16:creationId xmlns:a16="http://schemas.microsoft.com/office/drawing/2014/main" id="{C420C4AF-C1DA-4B24-B2FD-2FEFCF4B6C4C}"/>
              </a:ext>
            </a:extLst>
          </p:cNvPr>
          <p:cNvGraphicFramePr>
            <a:graphicFrameLocks noChangeAspect="1"/>
          </p:cNvGraphicFramePr>
          <p:nvPr>
            <p:extLst>
              <p:ext uri="{D42A27DB-BD31-4B8C-83A1-F6EECF244321}">
                <p14:modId xmlns:p14="http://schemas.microsoft.com/office/powerpoint/2010/main" val="699996713"/>
              </p:ext>
            </p:extLst>
          </p:nvPr>
        </p:nvGraphicFramePr>
        <p:xfrm>
          <a:off x="6908250" y="4257890"/>
          <a:ext cx="2238375" cy="900112"/>
        </p:xfrm>
        <a:graphic>
          <a:graphicData uri="http://schemas.openxmlformats.org/presentationml/2006/ole">
            <mc:AlternateContent xmlns:mc="http://schemas.openxmlformats.org/markup-compatibility/2006">
              <mc:Choice xmlns:v="urn:schemas-microsoft-com:vml" Requires="v">
                <p:oleObj spid="_x0000_s33095" name="Equation" r:id="rId15" imgW="850680" imgH="342720" progId="Equation.DSMT4">
                  <p:embed/>
                </p:oleObj>
              </mc:Choice>
              <mc:Fallback>
                <p:oleObj name="Equation" r:id="rId15" imgW="850680" imgH="342720" progId="Equation.DSMT4">
                  <p:embed/>
                  <p:pic>
                    <p:nvPicPr>
                      <p:cNvPr id="45" name="Oggetto 32">
                        <a:extLst>
                          <a:ext uri="{FF2B5EF4-FFF2-40B4-BE49-F238E27FC236}">
                            <a16:creationId xmlns:a16="http://schemas.microsoft.com/office/drawing/2014/main" id="{A843790A-4BF1-4DE4-864D-BB35546598CA}"/>
                          </a:ext>
                        </a:extLst>
                      </p:cNvPr>
                      <p:cNvPicPr/>
                      <p:nvPr/>
                    </p:nvPicPr>
                    <p:blipFill>
                      <a:blip r:embed="rId16"/>
                      <a:stretch>
                        <a:fillRect/>
                      </a:stretch>
                    </p:blipFill>
                    <p:spPr>
                      <a:xfrm>
                        <a:off x="6908250" y="4257890"/>
                        <a:ext cx="2238375" cy="900112"/>
                      </a:xfrm>
                      <a:prstGeom prst="rect">
                        <a:avLst/>
                      </a:prstGeom>
                    </p:spPr>
                  </p:pic>
                </p:oleObj>
              </mc:Fallback>
            </mc:AlternateContent>
          </a:graphicData>
        </a:graphic>
      </p:graphicFrame>
      <p:graphicFrame>
        <p:nvGraphicFramePr>
          <p:cNvPr id="52" name="Oggetto 10">
            <a:extLst>
              <a:ext uri="{FF2B5EF4-FFF2-40B4-BE49-F238E27FC236}">
                <a16:creationId xmlns:a16="http://schemas.microsoft.com/office/drawing/2014/main" id="{56C15660-CC26-48EF-B3AE-7EEEE3BAE5B1}"/>
              </a:ext>
            </a:extLst>
          </p:cNvPr>
          <p:cNvGraphicFramePr>
            <a:graphicFrameLocks noChangeAspect="1"/>
          </p:cNvGraphicFramePr>
          <p:nvPr>
            <p:extLst>
              <p:ext uri="{D42A27DB-BD31-4B8C-83A1-F6EECF244321}">
                <p14:modId xmlns:p14="http://schemas.microsoft.com/office/powerpoint/2010/main" val="3245804307"/>
              </p:ext>
            </p:extLst>
          </p:nvPr>
        </p:nvGraphicFramePr>
        <p:xfrm>
          <a:off x="2258100" y="5440542"/>
          <a:ext cx="2800350" cy="566737"/>
        </p:xfrm>
        <a:graphic>
          <a:graphicData uri="http://schemas.openxmlformats.org/presentationml/2006/ole">
            <mc:AlternateContent xmlns:mc="http://schemas.openxmlformats.org/markup-compatibility/2006">
              <mc:Choice xmlns:v="urn:schemas-microsoft-com:vml" Requires="v">
                <p:oleObj spid="_x0000_s33096" name="Equation" r:id="rId17" imgW="1066680" imgH="215640" progId="Equation.DSMT4">
                  <p:embed/>
                </p:oleObj>
              </mc:Choice>
              <mc:Fallback>
                <p:oleObj name="Equation" r:id="rId17" imgW="1066680" imgH="215640" progId="Equation.DSMT4">
                  <p:embed/>
                  <p:pic>
                    <p:nvPicPr>
                      <p:cNvPr id="47" name="Oggetto 10">
                        <a:extLst>
                          <a:ext uri="{FF2B5EF4-FFF2-40B4-BE49-F238E27FC236}">
                            <a16:creationId xmlns:a16="http://schemas.microsoft.com/office/drawing/2014/main" id="{90D9E940-3472-4776-9548-D91206C1DBF5}"/>
                          </a:ext>
                        </a:extLst>
                      </p:cNvPr>
                      <p:cNvPicPr/>
                      <p:nvPr/>
                    </p:nvPicPr>
                    <p:blipFill>
                      <a:blip r:embed="rId18"/>
                      <a:stretch>
                        <a:fillRect/>
                      </a:stretch>
                    </p:blipFill>
                    <p:spPr>
                      <a:xfrm>
                        <a:off x="2258100" y="5440542"/>
                        <a:ext cx="2800350" cy="566737"/>
                      </a:xfrm>
                      <a:prstGeom prst="rect">
                        <a:avLst/>
                      </a:prstGeom>
                    </p:spPr>
                  </p:pic>
                </p:oleObj>
              </mc:Fallback>
            </mc:AlternateContent>
          </a:graphicData>
        </a:graphic>
      </p:graphicFrame>
      <p:graphicFrame>
        <p:nvGraphicFramePr>
          <p:cNvPr id="53" name="Oggetto 10">
            <a:extLst>
              <a:ext uri="{FF2B5EF4-FFF2-40B4-BE49-F238E27FC236}">
                <a16:creationId xmlns:a16="http://schemas.microsoft.com/office/drawing/2014/main" id="{E94814E2-8D7B-4271-8646-C660DC547A88}"/>
              </a:ext>
            </a:extLst>
          </p:cNvPr>
          <p:cNvGraphicFramePr>
            <a:graphicFrameLocks noChangeAspect="1"/>
          </p:cNvGraphicFramePr>
          <p:nvPr>
            <p:extLst>
              <p:ext uri="{D42A27DB-BD31-4B8C-83A1-F6EECF244321}">
                <p14:modId xmlns:p14="http://schemas.microsoft.com/office/powerpoint/2010/main" val="301804250"/>
              </p:ext>
            </p:extLst>
          </p:nvPr>
        </p:nvGraphicFramePr>
        <p:xfrm>
          <a:off x="6729656" y="5273782"/>
          <a:ext cx="4833937" cy="966788"/>
        </p:xfrm>
        <a:graphic>
          <a:graphicData uri="http://schemas.openxmlformats.org/presentationml/2006/ole">
            <mc:AlternateContent xmlns:mc="http://schemas.openxmlformats.org/markup-compatibility/2006">
              <mc:Choice xmlns:v="urn:schemas-microsoft-com:vml" Requires="v">
                <p:oleObj spid="_x0000_s33097" name="Equation" r:id="rId19" imgW="1841400" imgH="368280" progId="Equation.DSMT4">
                  <p:embed/>
                </p:oleObj>
              </mc:Choice>
              <mc:Fallback>
                <p:oleObj name="Equation" r:id="rId19" imgW="1841400" imgH="368280" progId="Equation.DSMT4">
                  <p:embed/>
                  <p:pic>
                    <p:nvPicPr>
                      <p:cNvPr id="52" name="Oggetto 10">
                        <a:extLst>
                          <a:ext uri="{FF2B5EF4-FFF2-40B4-BE49-F238E27FC236}">
                            <a16:creationId xmlns:a16="http://schemas.microsoft.com/office/drawing/2014/main" id="{56C15660-CC26-48EF-B3AE-7EEEE3BAE5B1}"/>
                          </a:ext>
                        </a:extLst>
                      </p:cNvPr>
                      <p:cNvPicPr/>
                      <p:nvPr/>
                    </p:nvPicPr>
                    <p:blipFill>
                      <a:blip r:embed="rId20"/>
                      <a:stretch>
                        <a:fillRect/>
                      </a:stretch>
                    </p:blipFill>
                    <p:spPr>
                      <a:xfrm>
                        <a:off x="6729656" y="5273782"/>
                        <a:ext cx="4833937" cy="966788"/>
                      </a:xfrm>
                      <a:prstGeom prst="rect">
                        <a:avLst/>
                      </a:prstGeom>
                    </p:spPr>
                  </p:pic>
                </p:oleObj>
              </mc:Fallback>
            </mc:AlternateContent>
          </a:graphicData>
        </a:graphic>
      </p:graphicFrame>
    </p:spTree>
    <p:extLst>
      <p:ext uri="{BB962C8B-B14F-4D97-AF65-F5344CB8AC3E}">
        <p14:creationId xmlns:p14="http://schemas.microsoft.com/office/powerpoint/2010/main" val="28695186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1063</Words>
  <Application>Microsoft Office PowerPoint</Application>
  <PresentationFormat>Widescreen</PresentationFormat>
  <Paragraphs>202</Paragraphs>
  <Slides>18</Slides>
  <Notes>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18</vt:i4>
      </vt:variant>
    </vt:vector>
  </HeadingPairs>
  <TitlesOfParts>
    <vt:vector size="25" baseType="lpstr">
      <vt:lpstr>Arial</vt:lpstr>
      <vt:lpstr>Calibri</vt:lpstr>
      <vt:lpstr>Symbol</vt:lpstr>
      <vt:lpstr>Wingdings</vt:lpstr>
      <vt:lpstr>Tema di Office</vt:lpstr>
      <vt:lpstr>Equation</vt:lpstr>
      <vt:lpstr>MathType 6.0 Equation</vt:lpstr>
      <vt:lpstr>Back to the sensor types</vt:lpstr>
      <vt:lpstr>Anisotropic Magneto Resistance</vt:lpstr>
      <vt:lpstr>Anisotropic ferromagnetic materials</vt:lpstr>
      <vt:lpstr>Anisotropic Magneto Resistance (AMR)</vt:lpstr>
      <vt:lpstr>Resistance vs external magnetic field</vt:lpstr>
      <vt:lpstr>"Barber Pole" approach:</vt:lpstr>
      <vt:lpstr>Magnetic field sensor based on AMR</vt:lpstr>
      <vt:lpstr>Magnetic field sensor based on AMR</vt:lpstr>
      <vt:lpstr>Effect of reversing the permanent magnetization</vt:lpstr>
      <vt:lpstr>Wheatstone bridge of AMR resistors</vt:lpstr>
      <vt:lpstr>Offset free read cycle</vt:lpstr>
      <vt:lpstr>Integrated AMR sensor with magnetization coil (set-reset coil)</vt:lpstr>
      <vt:lpstr>Giant Magneto Resistance  (GMR) Sensors</vt:lpstr>
      <vt:lpstr>Effect of an external field</vt:lpstr>
      <vt:lpstr>GMR Spin Valve</vt:lpstr>
      <vt:lpstr>TMR (Tunneling Magneto Resistance)</vt:lpstr>
      <vt:lpstr>Flux-Gates Magnetometer : Principle</vt:lpstr>
      <vt:lpstr>Flux-Gates Magnetometer : Principle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690</cp:revision>
  <dcterms:created xsi:type="dcterms:W3CDTF">2015-02-03T16:10:37Z</dcterms:created>
  <dcterms:modified xsi:type="dcterms:W3CDTF">2022-05-07T20:30:37Z</dcterms:modified>
</cp:coreProperties>
</file>