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35" autoAdjust="0"/>
    <p:restoredTop sz="93878" autoAdjust="0"/>
  </p:normalViewPr>
  <p:slideViewPr>
    <p:cSldViewPr snapToGrid="0">
      <p:cViewPr>
        <p:scale>
          <a:sx n="100" d="100"/>
          <a:sy n="100" d="100"/>
        </p:scale>
        <p:origin x="-564" y="3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1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4/7/2022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4/7/2022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Sensor Systems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4/7/2022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Sensor Systems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4/7/2022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Sensor Systems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0.png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39.png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46.wmf"/><Relationship Id="rId4" Type="http://schemas.openxmlformats.org/officeDocument/2006/relationships/image" Target="../media/image40.svg"/><Relationship Id="rId9" Type="http://schemas.openxmlformats.org/officeDocument/2006/relationships/oleObject" Target="../embeddings/oleObject2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39.png"/><Relationship Id="rId7" Type="http://schemas.openxmlformats.org/officeDocument/2006/relationships/image" Target="../media/image46.png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47.png"/><Relationship Id="rId4" Type="http://schemas.openxmlformats.org/officeDocument/2006/relationships/image" Target="../media/image40.svg"/><Relationship Id="rId9" Type="http://schemas.openxmlformats.org/officeDocument/2006/relationships/image" Target="../media/image49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5.wmf"/><Relationship Id="rId4" Type="http://schemas.openxmlformats.org/officeDocument/2006/relationships/image" Target="../media/image18.sv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oleObject" Target="../embeddings/oleObject12.bin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26.wmf"/><Relationship Id="rId4" Type="http://schemas.openxmlformats.org/officeDocument/2006/relationships/image" Target="../media/image31.svg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40.sv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wmf"/><Relationship Id="rId11" Type="http://schemas.openxmlformats.org/officeDocument/2006/relationships/image" Target="../media/image39.png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3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208970-4539-442C-AEA9-6839466E0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631"/>
            <a:ext cx="10515600" cy="662397"/>
          </a:xfrm>
        </p:spPr>
        <p:txBody>
          <a:bodyPr/>
          <a:lstStyle/>
          <a:p>
            <a:r>
              <a:rPr lang="en-US" dirty="0"/>
              <a:t>Magnetic sensors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990A973-47EC-4F48-A7E8-BF40246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6F019F-D9DF-46C1-B315-4745FF3F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5E4AB3C-AD41-4B54-A3F9-DDE96C2D348D}"/>
              </a:ext>
            </a:extLst>
          </p:cNvPr>
          <p:cNvSpPr txBox="1"/>
          <p:nvPr/>
        </p:nvSpPr>
        <p:spPr>
          <a:xfrm>
            <a:off x="626722" y="1643865"/>
            <a:ext cx="2255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Magnetic field: </a:t>
            </a:r>
          </a:p>
        </p:txBody>
      </p:sp>
      <p:sp>
        <p:nvSpPr>
          <p:cNvPr id="6" name="Parentesi graffa aperta 5">
            <a:extLst>
              <a:ext uri="{FF2B5EF4-FFF2-40B4-BE49-F238E27FC236}">
                <a16:creationId xmlns:a16="http://schemas.microsoft.com/office/drawing/2014/main" id="{91FE9525-DEE3-4DFA-8482-58EDE50B2336}"/>
              </a:ext>
            </a:extLst>
          </p:cNvPr>
          <p:cNvSpPr/>
          <p:nvPr/>
        </p:nvSpPr>
        <p:spPr>
          <a:xfrm>
            <a:off x="2882468" y="1186162"/>
            <a:ext cx="287678" cy="1366126"/>
          </a:xfrm>
          <a:prstGeom prst="leftBrace">
            <a:avLst>
              <a:gd name="adj1" fmla="val 4166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D5CCA76-7165-40C7-B277-0ED2523AA518}"/>
              </a:ext>
            </a:extLst>
          </p:cNvPr>
          <p:cNvSpPr txBox="1"/>
          <p:nvPr/>
        </p:nvSpPr>
        <p:spPr>
          <a:xfrm>
            <a:off x="3275742" y="1186162"/>
            <a:ext cx="5605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: Magnetic field strength.  Unit: A/m)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D33DDAC-14F8-4628-97BB-F9E66B407A29}"/>
              </a:ext>
            </a:extLst>
          </p:cNvPr>
          <p:cNvSpPr txBox="1"/>
          <p:nvPr/>
        </p:nvSpPr>
        <p:spPr>
          <a:xfrm>
            <a:off x="3275742" y="1869225"/>
            <a:ext cx="8544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: Magnetic flux density (magnetic induction)  Unit: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Tesla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(T)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Non-SI unit, still commonly used: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Gauss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1 Gauss = 100 </a:t>
            </a:r>
            <a:r>
              <a:rPr 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FA23AE84-85D4-4C33-9E44-5B9D58B956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254065"/>
              </p:ext>
            </p:extLst>
          </p:nvPr>
        </p:nvGraphicFramePr>
        <p:xfrm>
          <a:off x="3275742" y="3478664"/>
          <a:ext cx="1522289" cy="579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" name="Equation" r:id="rId3" imgW="533160" imgH="203040" progId="Equation.DSMT4">
                  <p:embed/>
                </p:oleObj>
              </mc:Choice>
              <mc:Fallback>
                <p:oleObj name="Equation" r:id="rId3" imgW="533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5742" y="3478664"/>
                        <a:ext cx="1522289" cy="5799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8A63F12-F39C-430F-A92B-5EBB674CE8AE}"/>
              </a:ext>
            </a:extLst>
          </p:cNvPr>
          <p:cNvSpPr txBox="1"/>
          <p:nvPr/>
        </p:nvSpPr>
        <p:spPr>
          <a:xfrm>
            <a:off x="626722" y="2844138"/>
            <a:ext cx="5795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a medium of magnetic permeability </a:t>
            </a:r>
            <a:r>
              <a:rPr lang="en-US" sz="3200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90272D62-A47C-4ADD-8A53-1043964C849B}"/>
                  </a:ext>
                </a:extLst>
              </p:cNvPr>
              <p:cNvSpPr txBox="1"/>
              <p:nvPr/>
            </p:nvSpPr>
            <p:spPr>
              <a:xfrm>
                <a:off x="626722" y="4083612"/>
                <a:ext cx="76023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Vacuum permeability </a:t>
                </a:r>
                <a:r>
                  <a:rPr lang="en-US" sz="3200" dirty="0">
                    <a:latin typeface="Symbol" panose="05050102010706020507" pitchFamily="18" charset="2"/>
                    <a:cs typeface="Arial" panose="020B0604020202020204" pitchFamily="34" charset="0"/>
                  </a:rPr>
                  <a:t>m</a:t>
                </a:r>
                <a:r>
                  <a:rPr lang="en-US" sz="3200" baseline="-25000" dirty="0">
                    <a:latin typeface="Symbol" panose="05050102010706020507" pitchFamily="18" charset="2"/>
                    <a:cs typeface="Arial" panose="020B0604020202020204" pitchFamily="34" charset="0"/>
                  </a:rPr>
                  <a:t>0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it-I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it-I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−7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H/m  (H=Henry).</a:t>
                </a: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90272D62-A47C-4ADD-8A53-1043964C8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22" y="4083612"/>
                <a:ext cx="7602338" cy="584775"/>
              </a:xfrm>
              <a:prstGeom prst="rect">
                <a:avLst/>
              </a:prstGeom>
              <a:blipFill>
                <a:blip r:embed="rId5"/>
                <a:stretch>
                  <a:fillRect l="-1283" t="-12500" r="-24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8000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C0DD20-D469-4501-94B3-A6ECE016E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662397"/>
          </a:xfrm>
        </p:spPr>
        <p:txBody>
          <a:bodyPr/>
          <a:lstStyle/>
          <a:p>
            <a:r>
              <a:rPr lang="en-US" dirty="0"/>
              <a:t>Case of negative charges: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D074CD2-9942-4BC7-8B16-FAA40CB8B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5FEE21A-30FF-414E-A473-D92B7F63A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Graphic 5">
            <a:extLst>
              <a:ext uri="{FF2B5EF4-FFF2-40B4-BE49-F238E27FC236}">
                <a16:creationId xmlns:a16="http://schemas.microsoft.com/office/drawing/2014/main" id="{BB879168-D565-4045-8B91-5A6A7BB1C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7938" y="1021028"/>
            <a:ext cx="4030214" cy="2934358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F123E40E-8340-47EE-81F8-CBD333AC85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56396" y="1600199"/>
            <a:ext cx="3009127" cy="3877533"/>
          </a:xfrm>
          <a:prstGeom prst="rect">
            <a:avLst/>
          </a:prstGeom>
        </p:spPr>
      </p:pic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F35E52A9-1C64-4BBD-90BC-D2DC222421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391353"/>
              </p:ext>
            </p:extLst>
          </p:nvPr>
        </p:nvGraphicFramePr>
        <p:xfrm>
          <a:off x="2119483" y="4584368"/>
          <a:ext cx="32369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" name="Equation" r:id="rId7" imgW="965160" imgH="342720" progId="Equation.DSMT4">
                  <p:embed/>
                </p:oleObj>
              </mc:Choice>
              <mc:Fallback>
                <p:oleObj name="Equation" r:id="rId7" imgW="965160" imgH="342720" progId="Equation.DSMT4">
                  <p:embed/>
                  <p:pic>
                    <p:nvPicPr>
                      <p:cNvPr id="28" name="Oggetto 27">
                        <a:extLst>
                          <a:ext uri="{FF2B5EF4-FFF2-40B4-BE49-F238E27FC236}">
                            <a16:creationId xmlns:a16="http://schemas.microsoft.com/office/drawing/2014/main" id="{E20B1809-6D8B-4FD1-86A4-15B6FBF155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9483" y="4584368"/>
                        <a:ext cx="3236913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4EA8B3A4-B1EC-4435-8070-3C89AEA89463}"/>
              </a:ext>
            </a:extLst>
          </p:cNvPr>
          <p:cNvSpPr txBox="1"/>
          <p:nvPr/>
        </p:nvSpPr>
        <p:spPr>
          <a:xfrm>
            <a:off x="8785655" y="1458097"/>
            <a:ext cx="3138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Hall voltage change sign if the sign of the charge charrier is changed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D045B86-EAC3-4532-9E7D-EBB51A9C04C1}"/>
              </a:ext>
            </a:extLst>
          </p:cNvPr>
          <p:cNvSpPr txBox="1"/>
          <p:nvPr/>
        </p:nvSpPr>
        <p:spPr>
          <a:xfrm>
            <a:off x="8785655" y="3342685"/>
            <a:ext cx="3138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Hall effect can be used to determine if the main charge carries are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holes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electrons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633429C4-E451-4FAD-A7F2-C380F1741ED9}"/>
              </a:ext>
            </a:extLst>
          </p:cNvPr>
          <p:cNvSpPr/>
          <p:nvPr/>
        </p:nvSpPr>
        <p:spPr>
          <a:xfrm rot="21446656">
            <a:off x="4203290" y="4062014"/>
            <a:ext cx="1858297" cy="495473"/>
          </a:xfrm>
          <a:custGeom>
            <a:avLst/>
            <a:gdLst>
              <a:gd name="connsiteX0" fmla="*/ 0 w 1858297"/>
              <a:gd name="connsiteY0" fmla="*/ 0 h 973629"/>
              <a:gd name="connsiteX1" fmla="*/ 235975 w 1858297"/>
              <a:gd name="connsiteY1" fmla="*/ 855407 h 973629"/>
              <a:gd name="connsiteX2" fmla="*/ 1135626 w 1858297"/>
              <a:gd name="connsiteY2" fmla="*/ 958645 h 973629"/>
              <a:gd name="connsiteX3" fmla="*/ 1858297 w 1858297"/>
              <a:gd name="connsiteY3" fmla="*/ 781665 h 97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8297" h="973629">
                <a:moveTo>
                  <a:pt x="0" y="0"/>
                </a:moveTo>
                <a:cubicBezTo>
                  <a:pt x="23352" y="347816"/>
                  <a:pt x="46704" y="695633"/>
                  <a:pt x="235975" y="855407"/>
                </a:cubicBezTo>
                <a:cubicBezTo>
                  <a:pt x="425246" y="1015181"/>
                  <a:pt x="865239" y="970935"/>
                  <a:pt x="1135626" y="958645"/>
                </a:cubicBezTo>
                <a:cubicBezTo>
                  <a:pt x="1406013" y="946355"/>
                  <a:pt x="1632155" y="864010"/>
                  <a:pt x="1858297" y="781665"/>
                </a:cubicBezTo>
              </a:path>
            </a:pathLst>
          </a:custGeom>
          <a:noFill/>
          <a:ln w="508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54B0DF09-2622-4B04-A050-14C85DE56BFD}"/>
              </a:ext>
            </a:extLst>
          </p:cNvPr>
          <p:cNvSpPr/>
          <p:nvPr/>
        </p:nvSpPr>
        <p:spPr>
          <a:xfrm>
            <a:off x="3052916" y="914400"/>
            <a:ext cx="2153265" cy="3213115"/>
          </a:xfrm>
          <a:prstGeom prst="roundRect">
            <a:avLst>
              <a:gd name="adj" fmla="val 7763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7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C04872-98DC-4C60-8743-6B7F80191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88" y="0"/>
            <a:ext cx="10515600" cy="662397"/>
          </a:xfrm>
        </p:spPr>
        <p:txBody>
          <a:bodyPr/>
          <a:lstStyle/>
          <a:p>
            <a:r>
              <a:rPr lang="en-US" dirty="0"/>
              <a:t>Hall Voltage: a more practical expression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5C854BC-B7AD-4D7E-826B-915D52086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2C08C16-6884-4B79-B552-7B3665526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3C857640-CE9A-4D9F-B753-662726616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7225" y="1019983"/>
            <a:ext cx="2825476" cy="183571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79D82A4-730E-4C06-A46E-24B867E065CE}"/>
              </a:ext>
            </a:extLst>
          </p:cNvPr>
          <p:cNvSpPr txBox="1"/>
          <p:nvPr/>
        </p:nvSpPr>
        <p:spPr>
          <a:xfrm>
            <a:off x="1457582" y="2655642"/>
            <a:ext cx="345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77243C7-9126-403B-B477-8C40832FC24F}"/>
              </a:ext>
            </a:extLst>
          </p:cNvPr>
          <p:cNvSpPr txBox="1"/>
          <p:nvPr/>
        </p:nvSpPr>
        <p:spPr>
          <a:xfrm>
            <a:off x="2069963" y="1737785"/>
            <a:ext cx="345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43B71C7-CE4A-4B65-AC4A-86DCCED6A56E}"/>
              </a:ext>
            </a:extLst>
          </p:cNvPr>
          <p:cNvSpPr txBox="1"/>
          <p:nvPr/>
        </p:nvSpPr>
        <p:spPr>
          <a:xfrm>
            <a:off x="3414528" y="1537730"/>
            <a:ext cx="345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6513DD95-CE31-4365-ADDD-C40E58BDED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849052"/>
              </p:ext>
            </p:extLst>
          </p:nvPr>
        </p:nvGraphicFramePr>
        <p:xfrm>
          <a:off x="5384800" y="1081968"/>
          <a:ext cx="19589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2" name="Equation" r:id="rId5" imgW="583920" imgH="190440" progId="Equation.DSMT4">
                  <p:embed/>
                </p:oleObj>
              </mc:Choice>
              <mc:Fallback>
                <p:oleObj name="Equation" r:id="rId5" imgW="583920" imgH="19044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21E5346E-7EB3-4BC3-995A-12667B9E78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84800" y="1081968"/>
                        <a:ext cx="1958975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uppo 15">
            <a:extLst>
              <a:ext uri="{FF2B5EF4-FFF2-40B4-BE49-F238E27FC236}">
                <a16:creationId xmlns:a16="http://schemas.microsoft.com/office/drawing/2014/main" id="{576F06D8-B196-4C81-A073-2F5FE60FE74B}"/>
              </a:ext>
            </a:extLst>
          </p:cNvPr>
          <p:cNvGrpSpPr/>
          <p:nvPr/>
        </p:nvGrpSpPr>
        <p:grpSpPr>
          <a:xfrm>
            <a:off x="324524" y="2670404"/>
            <a:ext cx="855242" cy="1085758"/>
            <a:chOff x="190840" y="3456945"/>
            <a:chExt cx="1128805" cy="1352276"/>
          </a:xfrm>
        </p:grpSpPr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65625C47-5C01-438D-83E4-34247C48732D}"/>
                </a:ext>
              </a:extLst>
            </p:cNvPr>
            <p:cNvCxnSpPr>
              <a:cxnSpLocks/>
            </p:cNvCxnSpPr>
            <p:nvPr/>
          </p:nvCxnSpPr>
          <p:spPr>
            <a:xfrm>
              <a:off x="585354" y="4246630"/>
              <a:ext cx="734291" cy="27015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2 10">
              <a:extLst>
                <a:ext uri="{FF2B5EF4-FFF2-40B4-BE49-F238E27FC236}">
                  <a16:creationId xmlns:a16="http://schemas.microsoft.com/office/drawing/2014/main" id="{F4C67001-A7F0-4E33-8C9D-3CCCDCB483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5354" y="3692557"/>
              <a:ext cx="505691" cy="55407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5E2D43F2-DCB7-446D-94E4-22D6B5F7D1A0}"/>
                </a:ext>
              </a:extLst>
            </p:cNvPr>
            <p:cNvSpPr txBox="1"/>
            <p:nvPr/>
          </p:nvSpPr>
          <p:spPr>
            <a:xfrm>
              <a:off x="545118" y="4347556"/>
              <a:ext cx="3385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7A231A88-E7D8-41DF-B7E1-D9285CD483E7}"/>
                </a:ext>
              </a:extLst>
            </p:cNvPr>
            <p:cNvSpPr txBox="1"/>
            <p:nvPr/>
          </p:nvSpPr>
          <p:spPr>
            <a:xfrm>
              <a:off x="871463" y="3773120"/>
              <a:ext cx="4184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cxnSp>
          <p:nvCxnSpPr>
            <p:cNvPr id="14" name="Connettore 2 13">
              <a:extLst>
                <a:ext uri="{FF2B5EF4-FFF2-40B4-BE49-F238E27FC236}">
                  <a16:creationId xmlns:a16="http://schemas.microsoft.com/office/drawing/2014/main" id="{361AEC43-5A07-47C9-A248-ECDD8125EF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5354" y="3456945"/>
              <a:ext cx="0" cy="80578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9FD1BE26-7650-4948-8AD6-3C1523A1A4C5}"/>
                </a:ext>
              </a:extLst>
            </p:cNvPr>
            <p:cNvSpPr txBox="1"/>
            <p:nvPr/>
          </p:nvSpPr>
          <p:spPr>
            <a:xfrm>
              <a:off x="190840" y="3582906"/>
              <a:ext cx="4184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</a:p>
          </p:txBody>
        </p:sp>
      </p:grp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EAB0851C-83C8-4969-BD2A-5DED6A316C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722084"/>
              </p:ext>
            </p:extLst>
          </p:nvPr>
        </p:nvGraphicFramePr>
        <p:xfrm>
          <a:off x="7945711" y="741065"/>
          <a:ext cx="2600325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3" name="Equation" r:id="rId7" imgW="774360" imgH="355320" progId="Equation.DSMT4">
                  <p:embed/>
                </p:oleObj>
              </mc:Choice>
              <mc:Fallback>
                <p:oleObj name="Equation" r:id="rId7" imgW="774360" imgH="35532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6513DD95-CE31-4365-ADDD-C40E58BDED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45711" y="741065"/>
                        <a:ext cx="2600325" cy="1184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545FB440-A1D1-49EA-B3C4-AE99C21E98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818184"/>
              </p:ext>
            </p:extLst>
          </p:nvPr>
        </p:nvGraphicFramePr>
        <p:xfrm>
          <a:off x="8054400" y="2127970"/>
          <a:ext cx="2859088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4" name="Equation" r:id="rId9" imgW="850680" imgH="380880" progId="Equation.DSMT4">
                  <p:embed/>
                </p:oleObj>
              </mc:Choice>
              <mc:Fallback>
                <p:oleObj name="Equation" r:id="rId9" imgW="850680" imgH="38088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EAB0851C-83C8-4969-BD2A-5DED6A316C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54400" y="2127970"/>
                        <a:ext cx="2859088" cy="1268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3EE9A39A-74DF-4900-9A32-0040A21433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310288"/>
              </p:ext>
            </p:extLst>
          </p:nvPr>
        </p:nvGraphicFramePr>
        <p:xfrm>
          <a:off x="5276055" y="2160588"/>
          <a:ext cx="2176463" cy="126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5" name="Equation" r:id="rId11" imgW="647640" imgH="380880" progId="Equation.DSMT4">
                  <p:embed/>
                </p:oleObj>
              </mc:Choice>
              <mc:Fallback>
                <p:oleObj name="Equation" r:id="rId11" imgW="647640" imgH="38088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545FB440-A1D1-49EA-B3C4-AE99C21E98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76055" y="2160588"/>
                        <a:ext cx="2176463" cy="1268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Freccia a destra 19">
            <a:extLst>
              <a:ext uri="{FF2B5EF4-FFF2-40B4-BE49-F238E27FC236}">
                <a16:creationId xmlns:a16="http://schemas.microsoft.com/office/drawing/2014/main" id="{6F156E74-F9D2-4E1B-8B7B-46CD3713653D}"/>
              </a:ext>
            </a:extLst>
          </p:cNvPr>
          <p:cNvSpPr/>
          <p:nvPr/>
        </p:nvSpPr>
        <p:spPr>
          <a:xfrm rot="5562067">
            <a:off x="6472281" y="1756444"/>
            <a:ext cx="324120" cy="25247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ccia a destra 20">
            <a:extLst>
              <a:ext uri="{FF2B5EF4-FFF2-40B4-BE49-F238E27FC236}">
                <a16:creationId xmlns:a16="http://schemas.microsoft.com/office/drawing/2014/main" id="{B98198C7-45A2-47D3-BD6C-C15061B9CAE8}"/>
              </a:ext>
            </a:extLst>
          </p:cNvPr>
          <p:cNvSpPr/>
          <p:nvPr/>
        </p:nvSpPr>
        <p:spPr>
          <a:xfrm rot="5400000">
            <a:off x="9487126" y="1838424"/>
            <a:ext cx="324120" cy="25247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ccia a destra 21">
            <a:extLst>
              <a:ext uri="{FF2B5EF4-FFF2-40B4-BE49-F238E27FC236}">
                <a16:creationId xmlns:a16="http://schemas.microsoft.com/office/drawing/2014/main" id="{AB1B0D8D-8117-47C6-9A6B-DD81E33EBE1F}"/>
              </a:ext>
            </a:extLst>
          </p:cNvPr>
          <p:cNvSpPr/>
          <p:nvPr/>
        </p:nvSpPr>
        <p:spPr>
          <a:xfrm rot="10338230">
            <a:off x="7616930" y="2382600"/>
            <a:ext cx="324120" cy="25247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0009B77-BC32-4F34-93B1-B96F23C0F3E2}"/>
              </a:ext>
            </a:extLst>
          </p:cNvPr>
          <p:cNvSpPr txBox="1"/>
          <p:nvPr/>
        </p:nvSpPr>
        <p:spPr>
          <a:xfrm>
            <a:off x="1719465" y="3317378"/>
            <a:ext cx="4330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Hall voltage is proportional to both the magnetic field (B) and the bias current (I)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E5B68902-98E8-4AE6-A3FF-DF596C0BF51A}"/>
              </a:ext>
            </a:extLst>
          </p:cNvPr>
          <p:cNvSpPr txBox="1"/>
          <p:nvPr/>
        </p:nvSpPr>
        <p:spPr>
          <a:xfrm>
            <a:off x="7080454" y="3627077"/>
            <a:ext cx="43308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this reason, the sensitivity is generally expressed in: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 / (A T)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"Volt per Ampere Tesla"</a:t>
            </a:r>
          </a:p>
        </p:txBody>
      </p:sp>
    </p:spTree>
    <p:extLst>
      <p:ext uri="{BB962C8B-B14F-4D97-AF65-F5344CB8AC3E}">
        <p14:creationId xmlns:p14="http://schemas.microsoft.com/office/powerpoint/2010/main" val="346894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9F8430-CA3B-408C-BB38-D1E783A62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863"/>
            <a:ext cx="10515600" cy="662397"/>
          </a:xfrm>
        </p:spPr>
        <p:txBody>
          <a:bodyPr/>
          <a:lstStyle/>
          <a:p>
            <a:r>
              <a:rPr lang="en-US" dirty="0"/>
              <a:t>Examples of Hall voltage magnitude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42C6163-6819-4801-B33B-2B7918601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37336D8-854A-4A08-84B5-64DB25D4A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928F7905-0647-4827-A4D2-AB0B0743C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1315258"/>
            <a:ext cx="2825476" cy="183571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1F62AE7-DBF1-4F4D-92F1-B621C80DAF0F}"/>
              </a:ext>
            </a:extLst>
          </p:cNvPr>
          <p:cNvSpPr txBox="1"/>
          <p:nvPr/>
        </p:nvSpPr>
        <p:spPr>
          <a:xfrm>
            <a:off x="1638557" y="2950917"/>
            <a:ext cx="345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F9EBC90-8B91-4B0F-B60A-9DE9AD01869F}"/>
              </a:ext>
            </a:extLst>
          </p:cNvPr>
          <p:cNvSpPr txBox="1"/>
          <p:nvPr/>
        </p:nvSpPr>
        <p:spPr>
          <a:xfrm>
            <a:off x="2250938" y="2033060"/>
            <a:ext cx="345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7FECE85-1E70-4745-B7C1-9F739E046D66}"/>
              </a:ext>
            </a:extLst>
          </p:cNvPr>
          <p:cNvSpPr txBox="1"/>
          <p:nvPr/>
        </p:nvSpPr>
        <p:spPr>
          <a:xfrm>
            <a:off x="3595503" y="1833005"/>
            <a:ext cx="345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3E9FC48-37AE-42B5-BC28-0498637C46B3}"/>
              </a:ext>
            </a:extLst>
          </p:cNvPr>
          <p:cNvSpPr txBox="1"/>
          <p:nvPr/>
        </p:nvSpPr>
        <p:spPr>
          <a:xfrm>
            <a:off x="4533900" y="1315258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d=1 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6EF24A2-3DB8-437F-A5B2-5DDCB25A5F22}"/>
              </a:ext>
            </a:extLst>
          </p:cNvPr>
          <p:cNvSpPr txBox="1"/>
          <p:nvPr/>
        </p:nvSpPr>
        <p:spPr>
          <a:xfrm>
            <a:off x="6210300" y="1105728"/>
            <a:ext cx="5732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(possible thickness of an interconnection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layer in an Integrated circuit)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D9C9A4C6-D40B-48FE-A8A1-2B2697F66D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723930"/>
              </p:ext>
            </p:extLst>
          </p:nvPr>
        </p:nvGraphicFramePr>
        <p:xfrm>
          <a:off x="4533900" y="2063163"/>
          <a:ext cx="2341562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7" name="Equation" r:id="rId5" imgW="774360" imgH="380880" progId="Equation.DSMT4">
                  <p:embed/>
                </p:oleObj>
              </mc:Choice>
              <mc:Fallback>
                <p:oleObj name="Equation" r:id="rId5" imgW="774360" imgH="38088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3EE9A39A-74DF-4900-9A32-0040A21433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33900" y="2063163"/>
                        <a:ext cx="2341562" cy="113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B167A987-FF2B-4A40-A66A-BE1A551BC557}"/>
                  </a:ext>
                </a:extLst>
              </p:cNvPr>
              <p:cNvSpPr txBox="1"/>
              <p:nvPr/>
            </p:nvSpPr>
            <p:spPr>
              <a:xfrm>
                <a:off x="380206" y="3419729"/>
                <a:ext cx="6300636" cy="521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Copper: </a:t>
                </a:r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it-I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~8×</m:t>
                    </m:r>
                    <m:sSup>
                      <m:sSupPr>
                        <m:ctrlP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22</m:t>
                        </m:r>
                      </m:sup>
                    </m:sSup>
                    <m:r>
                      <a:rPr lang="it-I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  <m:sSup>
                      <m:sSupPr>
                        <m:ctrlP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m</m:t>
                        </m:r>
                      </m:e>
                      <m:sup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sup>
                    </m:sSup>
                    <m:r>
                      <a:rPr lang="it-I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it-IT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8×</m:t>
                    </m:r>
                    <m:sSup>
                      <m:sSupPr>
                        <m:ctrlP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sup>
                    </m:sSup>
                    <m:r>
                      <a:rPr lang="it-IT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m</m:t>
                        </m:r>
                      </m:e>
                      <m:sup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B167A987-FF2B-4A40-A66A-BE1A551BC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3419729"/>
                <a:ext cx="6300636" cy="521938"/>
              </a:xfrm>
              <a:prstGeom prst="rect">
                <a:avLst/>
              </a:prstGeom>
              <a:blipFill>
                <a:blip r:embed="rId7"/>
                <a:stretch>
                  <a:fillRect l="-1451" b="-2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F5F06FA5-E5B1-4FE4-BF34-13E36A0BBB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715718"/>
              </p:ext>
            </p:extLst>
          </p:nvPr>
        </p:nvGraphicFramePr>
        <p:xfrm>
          <a:off x="401637" y="3944403"/>
          <a:ext cx="5808663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8" name="Equation" r:id="rId8" imgW="2323800" imgH="380880" progId="Equation.DSMT4">
                  <p:embed/>
                </p:oleObj>
              </mc:Choice>
              <mc:Fallback>
                <p:oleObj name="Equation" r:id="rId8" imgW="2323800" imgH="38088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D9C9A4C6-D40B-48FE-A8A1-2B2697F66D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1637" y="3944403"/>
                        <a:ext cx="5808663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E2537B0A-E7E1-45AB-9EC6-AB2E635692BB}"/>
                  </a:ext>
                </a:extLst>
              </p:cNvPr>
              <p:cNvSpPr txBox="1"/>
              <p:nvPr/>
            </p:nvSpPr>
            <p:spPr>
              <a:xfrm>
                <a:off x="401637" y="5149670"/>
                <a:ext cx="67925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n-Si  with N</a:t>
                </a:r>
                <a:r>
                  <a:rPr lang="en-US" sz="2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=10</a:t>
                </a:r>
                <a:r>
                  <a:rPr lang="en-US" sz="24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-16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cm</a:t>
                </a:r>
                <a:r>
                  <a:rPr lang="en-US" sz="24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-3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: </a:t>
                </a:r>
                <a:r>
                  <a:rPr lang="it-IT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14:m>
                  <m:oMath xmlns:m="http://schemas.openxmlformats.org/officeDocument/2006/math">
                    <m:r>
                      <a:rPr lang="it-IT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sub>
                    </m:sSub>
                    <m:r>
                      <a:rPr lang="it-IT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it-IT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it-IT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it-IT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m</m:t>
                        </m:r>
                      </m:e>
                      <m:sup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E2537B0A-E7E1-45AB-9EC6-AB2E63569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37" y="5149670"/>
                <a:ext cx="6792565" cy="461665"/>
              </a:xfrm>
              <a:prstGeom prst="rect">
                <a:avLst/>
              </a:prstGeom>
              <a:blipFill>
                <a:blip r:embed="rId10"/>
                <a:stretch>
                  <a:fillRect l="-1436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46CF316A-101E-4354-A831-DB6DC292AB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183691"/>
              </p:ext>
            </p:extLst>
          </p:nvPr>
        </p:nvGraphicFramePr>
        <p:xfrm>
          <a:off x="7629525" y="4921276"/>
          <a:ext cx="2411413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9" name="Equation" r:id="rId11" imgW="965160" imgH="380880" progId="Equation.DSMT4">
                  <p:embed/>
                </p:oleObj>
              </mc:Choice>
              <mc:Fallback>
                <p:oleObj name="Equation" r:id="rId11" imgW="965160" imgH="38088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F5F06FA5-E5B1-4FE4-BF34-13E36A0BBB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629525" y="4921276"/>
                        <a:ext cx="2411413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829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79E478-F316-4B00-A162-A05D3C7C8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electric field magnitude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1D28962-15D5-442B-9D4E-5A4175CDD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982BED6-4972-4E29-8231-C8071FFBD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72F8343-A82B-4E24-97F5-38FDDA03DCAE}"/>
              </a:ext>
            </a:extLst>
          </p:cNvPr>
          <p:cNvSpPr txBox="1"/>
          <p:nvPr/>
        </p:nvSpPr>
        <p:spPr>
          <a:xfrm>
            <a:off x="945222" y="1161086"/>
            <a:ext cx="5689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Earth's magnetic field: 25 to 65 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Elemento grafico 6">
            <a:extLst>
              <a:ext uri="{FF2B5EF4-FFF2-40B4-BE49-F238E27FC236}">
                <a16:creationId xmlns:a16="http://schemas.microsoft.com/office/drawing/2014/main" id="{3B215D11-2534-4CA3-A639-8339C350D7AB}"/>
              </a:ext>
            </a:extLst>
          </p:cNvPr>
          <p:cNvGrpSpPr/>
          <p:nvPr/>
        </p:nvGrpSpPr>
        <p:grpSpPr>
          <a:xfrm>
            <a:off x="1188389" y="1952870"/>
            <a:ext cx="133873" cy="2402000"/>
            <a:chOff x="1328089" y="2194170"/>
            <a:chExt cx="133873" cy="2402000"/>
          </a:xfrm>
          <a:solidFill>
            <a:srgbClr val="00FF00"/>
          </a:solidFill>
        </p:grpSpPr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5AFC2B92-56E6-4966-A18C-53E9E488ACBD}"/>
                </a:ext>
              </a:extLst>
            </p:cNvPr>
            <p:cNvSpPr/>
            <p:nvPr/>
          </p:nvSpPr>
          <p:spPr>
            <a:xfrm>
              <a:off x="1395035" y="2250384"/>
              <a:ext cx="9525" cy="2278840"/>
            </a:xfrm>
            <a:custGeom>
              <a:avLst/>
              <a:gdLst>
                <a:gd name="connsiteX0" fmla="*/ -9 w 9525"/>
                <a:gd name="connsiteY0" fmla="*/ 77 h 2278840"/>
                <a:gd name="connsiteX1" fmla="*/ -9 w 9525"/>
                <a:gd name="connsiteY1" fmla="*/ 2278918 h 227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278840">
                  <a:moveTo>
                    <a:pt x="-9" y="77"/>
                  </a:moveTo>
                  <a:lnTo>
                    <a:pt x="-9" y="2278918"/>
                  </a:lnTo>
                </a:path>
              </a:pathLst>
            </a:custGeom>
            <a:solidFill>
              <a:srgbClr val="00FF00"/>
            </a:solidFill>
            <a:ln w="1904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igura a mano libera: forma 10">
              <a:extLst>
                <a:ext uri="{FF2B5EF4-FFF2-40B4-BE49-F238E27FC236}">
                  <a16:creationId xmlns:a16="http://schemas.microsoft.com/office/drawing/2014/main" id="{648A93A5-1918-42AF-B9FD-A37A8D2B43EB}"/>
                </a:ext>
              </a:extLst>
            </p:cNvPr>
            <p:cNvSpPr/>
            <p:nvPr/>
          </p:nvSpPr>
          <p:spPr>
            <a:xfrm>
              <a:off x="1328089" y="2194170"/>
              <a:ext cx="133873" cy="2402000"/>
            </a:xfrm>
            <a:custGeom>
              <a:avLst/>
              <a:gdLst>
                <a:gd name="connsiteX0" fmla="*/ 66926 w 133873"/>
                <a:gd name="connsiteY0" fmla="*/ 78 h 2402000"/>
                <a:gd name="connsiteX1" fmla="*/ -9 w 133873"/>
                <a:gd name="connsiteY1" fmla="*/ 56310 h 2402000"/>
                <a:gd name="connsiteX2" fmla="*/ -9 w 133873"/>
                <a:gd name="connsiteY2" fmla="*/ 2335140 h 2402000"/>
                <a:gd name="connsiteX3" fmla="*/ 66926 w 133873"/>
                <a:gd name="connsiteY3" fmla="*/ 2402078 h 2402000"/>
                <a:gd name="connsiteX4" fmla="*/ 133864 w 133873"/>
                <a:gd name="connsiteY4" fmla="*/ 2335140 h 2402000"/>
                <a:gd name="connsiteX5" fmla="*/ 133864 w 133873"/>
                <a:gd name="connsiteY5" fmla="*/ 56310 h 2402000"/>
                <a:gd name="connsiteX6" fmla="*/ 66926 w 133873"/>
                <a:gd name="connsiteY6" fmla="*/ 78 h 240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873" h="2402000">
                  <a:moveTo>
                    <a:pt x="66926" y="78"/>
                  </a:moveTo>
                  <a:cubicBezTo>
                    <a:pt x="30692" y="70"/>
                    <a:pt x="6982" y="19338"/>
                    <a:pt x="-9" y="56310"/>
                  </a:cubicBezTo>
                  <a:lnTo>
                    <a:pt x="-9" y="2335140"/>
                  </a:lnTo>
                  <a:cubicBezTo>
                    <a:pt x="-16" y="2372112"/>
                    <a:pt x="29958" y="2402086"/>
                    <a:pt x="66926" y="2402078"/>
                  </a:cubicBezTo>
                  <a:cubicBezTo>
                    <a:pt x="103898" y="2402086"/>
                    <a:pt x="133872" y="2372112"/>
                    <a:pt x="133864" y="2335140"/>
                  </a:cubicBezTo>
                  <a:lnTo>
                    <a:pt x="133864" y="56310"/>
                  </a:lnTo>
                  <a:cubicBezTo>
                    <a:pt x="133407" y="21667"/>
                    <a:pt x="103898" y="70"/>
                    <a:pt x="66926" y="78"/>
                  </a:cubicBezTo>
                  <a:close/>
                </a:path>
              </a:pathLst>
            </a:custGeom>
            <a:solidFill>
              <a:srgbClr val="00FF00"/>
            </a:solidFill>
            <a:ln w="1904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B12F0C53-EB20-4C01-A92B-ABE193C0052D}"/>
              </a:ext>
            </a:extLst>
          </p:cNvPr>
          <p:cNvSpPr/>
          <p:nvPr/>
        </p:nvSpPr>
        <p:spPr>
          <a:xfrm>
            <a:off x="1188391" y="1952871"/>
            <a:ext cx="133875" cy="99646"/>
          </a:xfrm>
          <a:custGeom>
            <a:avLst/>
            <a:gdLst>
              <a:gd name="connsiteX0" fmla="*/ 133875 w 133875"/>
              <a:gd name="connsiteY0" fmla="*/ 49823 h 99646"/>
              <a:gd name="connsiteX1" fmla="*/ 66938 w 133875"/>
              <a:gd name="connsiteY1" fmla="*/ 99646 h 99646"/>
              <a:gd name="connsiteX2" fmla="*/ 0 w 133875"/>
              <a:gd name="connsiteY2" fmla="*/ 49823 h 99646"/>
              <a:gd name="connsiteX3" fmla="*/ 66938 w 133875"/>
              <a:gd name="connsiteY3" fmla="*/ 0 h 99646"/>
              <a:gd name="connsiteX4" fmla="*/ 133875 w 133875"/>
              <a:gd name="connsiteY4" fmla="*/ 49823 h 9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75" h="99646">
                <a:moveTo>
                  <a:pt x="133875" y="49823"/>
                </a:moveTo>
                <a:cubicBezTo>
                  <a:pt x="133875" y="77340"/>
                  <a:pt x="103906" y="99646"/>
                  <a:pt x="66938" y="99646"/>
                </a:cubicBezTo>
                <a:cubicBezTo>
                  <a:pt x="29969" y="99646"/>
                  <a:pt x="0" y="77340"/>
                  <a:pt x="0" y="49823"/>
                </a:cubicBezTo>
                <a:cubicBezTo>
                  <a:pt x="0" y="22307"/>
                  <a:pt x="29969" y="0"/>
                  <a:pt x="66938" y="0"/>
                </a:cubicBezTo>
                <a:cubicBezTo>
                  <a:pt x="103906" y="0"/>
                  <a:pt x="133875" y="22307"/>
                  <a:pt x="133875" y="49823"/>
                </a:cubicBezTo>
                <a:close/>
              </a:path>
            </a:pathLst>
          </a:custGeom>
          <a:solidFill>
            <a:srgbClr val="008000"/>
          </a:solidFill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284AD270-E5A3-4CDD-A870-6CBCD9146DAA}"/>
              </a:ext>
            </a:extLst>
          </p:cNvPr>
          <p:cNvSpPr/>
          <p:nvPr/>
        </p:nvSpPr>
        <p:spPr>
          <a:xfrm>
            <a:off x="1322266" y="2990543"/>
            <a:ext cx="616320" cy="189576"/>
          </a:xfrm>
          <a:custGeom>
            <a:avLst/>
            <a:gdLst>
              <a:gd name="connsiteX0" fmla="*/ 0 w 616320"/>
              <a:gd name="connsiteY0" fmla="*/ 0 h 189576"/>
              <a:gd name="connsiteX1" fmla="*/ 616321 w 616320"/>
              <a:gd name="connsiteY1" fmla="*/ 189576 h 189576"/>
              <a:gd name="connsiteX2" fmla="*/ 616321 w 616320"/>
              <a:gd name="connsiteY2" fmla="*/ 189576 h 18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6320" h="189576">
                <a:moveTo>
                  <a:pt x="0" y="0"/>
                </a:moveTo>
                <a:lnTo>
                  <a:pt x="616321" y="189576"/>
                </a:lnTo>
                <a:lnTo>
                  <a:pt x="616321" y="189576"/>
                </a:lnTo>
              </a:path>
            </a:pathLst>
          </a:custGeom>
          <a:noFill/>
          <a:ln w="19044" cap="rnd">
            <a:solidFill>
              <a:srgbClr val="000000"/>
            </a:solidFill>
            <a:custDash>
              <a:ds d="449861" sp="449861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4" name="Elemento grafico 6">
            <a:extLst>
              <a:ext uri="{FF2B5EF4-FFF2-40B4-BE49-F238E27FC236}">
                <a16:creationId xmlns:a16="http://schemas.microsoft.com/office/drawing/2014/main" id="{E467B9FC-CFE7-4A05-A7C5-2FC67EB92DF5}"/>
              </a:ext>
            </a:extLst>
          </p:cNvPr>
          <p:cNvGrpSpPr/>
          <p:nvPr/>
        </p:nvGrpSpPr>
        <p:grpSpPr>
          <a:xfrm>
            <a:off x="1017849" y="2208650"/>
            <a:ext cx="82648" cy="332076"/>
            <a:chOff x="1157549" y="2449950"/>
            <a:chExt cx="82648" cy="332076"/>
          </a:xfrm>
        </p:grpSpPr>
        <p:sp>
          <p:nvSpPr>
            <p:cNvPr id="15" name="Figura a mano libera: forma 14">
              <a:extLst>
                <a:ext uri="{FF2B5EF4-FFF2-40B4-BE49-F238E27FC236}">
                  <a16:creationId xmlns:a16="http://schemas.microsoft.com/office/drawing/2014/main" id="{721517F6-3CBC-4FFB-A275-50301ADDCD8F}"/>
                </a:ext>
              </a:extLst>
            </p:cNvPr>
            <p:cNvSpPr/>
            <p:nvPr/>
          </p:nvSpPr>
          <p:spPr>
            <a:xfrm rot="10800000">
              <a:off x="1157549" y="2706845"/>
              <a:ext cx="82648" cy="75181"/>
            </a:xfrm>
            <a:custGeom>
              <a:avLst/>
              <a:gdLst>
                <a:gd name="connsiteX0" fmla="*/ 82545 w 82648"/>
                <a:gd name="connsiteY0" fmla="*/ 75048 h 75181"/>
                <a:gd name="connsiteX1" fmla="*/ -104 w 82648"/>
                <a:gd name="connsiteY1" fmla="*/ 75048 h 75181"/>
                <a:gd name="connsiteX2" fmla="*/ 41221 w 82648"/>
                <a:gd name="connsiteY2" fmla="*/ -134 h 7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648" h="75181">
                  <a:moveTo>
                    <a:pt x="82545" y="75048"/>
                  </a:moveTo>
                  <a:lnTo>
                    <a:pt x="-104" y="75048"/>
                  </a:lnTo>
                  <a:lnTo>
                    <a:pt x="41221" y="-134"/>
                  </a:lnTo>
                  <a:close/>
                </a:path>
              </a:pathLst>
            </a:custGeom>
            <a:solidFill>
              <a:srgbClr val="2B1100"/>
            </a:solidFill>
            <a:ln w="1905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igura a mano libera: forma 15">
              <a:extLst>
                <a:ext uri="{FF2B5EF4-FFF2-40B4-BE49-F238E27FC236}">
                  <a16:creationId xmlns:a16="http://schemas.microsoft.com/office/drawing/2014/main" id="{037DCB69-FEE6-49C1-AE23-7F4F661C3AAE}"/>
                </a:ext>
              </a:extLst>
            </p:cNvPr>
            <p:cNvSpPr/>
            <p:nvPr/>
          </p:nvSpPr>
          <p:spPr>
            <a:xfrm>
              <a:off x="1198872" y="2449950"/>
              <a:ext cx="9525" cy="281959"/>
            </a:xfrm>
            <a:custGeom>
              <a:avLst/>
              <a:gdLst>
                <a:gd name="connsiteX0" fmla="*/ 3 w 9525"/>
                <a:gd name="connsiteY0" fmla="*/ 282015 h 281959"/>
                <a:gd name="connsiteX1" fmla="*/ 3 w 9525"/>
                <a:gd name="connsiteY1" fmla="*/ 56 h 28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1959">
                  <a:moveTo>
                    <a:pt x="3" y="282015"/>
                  </a:moveTo>
                  <a:lnTo>
                    <a:pt x="3" y="56"/>
                  </a:lnTo>
                </a:path>
              </a:pathLst>
            </a:custGeom>
            <a:noFill/>
            <a:ln w="19049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A849486-6866-453B-909E-7C023E4F7390}"/>
              </a:ext>
            </a:extLst>
          </p:cNvPr>
          <p:cNvSpPr txBox="1"/>
          <p:nvPr/>
        </p:nvSpPr>
        <p:spPr>
          <a:xfrm>
            <a:off x="701022" y="2113714"/>
            <a:ext cx="373380" cy="41052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1800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I</a:t>
            </a:r>
            <a:r>
              <a:rPr lang="en-US" sz="1800" i="1" spc="0" baseline="-35417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M</a:t>
            </a:r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BF0A7DC8-184F-47A3-AF58-3453728B633E}"/>
              </a:ext>
            </a:extLst>
          </p:cNvPr>
          <p:cNvSpPr/>
          <p:nvPr/>
        </p:nvSpPr>
        <p:spPr>
          <a:xfrm>
            <a:off x="1496244" y="3180119"/>
            <a:ext cx="442342" cy="236963"/>
          </a:xfrm>
          <a:custGeom>
            <a:avLst/>
            <a:gdLst>
              <a:gd name="connsiteX0" fmla="*/ 442343 w 442342"/>
              <a:gd name="connsiteY0" fmla="*/ 0 h 236963"/>
              <a:gd name="connsiteX1" fmla="*/ 0 w 442342"/>
              <a:gd name="connsiteY1" fmla="*/ 236963 h 236963"/>
              <a:gd name="connsiteX2" fmla="*/ 0 w 442342"/>
              <a:gd name="connsiteY2" fmla="*/ 236963 h 23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2342" h="236963">
                <a:moveTo>
                  <a:pt x="442343" y="0"/>
                </a:moveTo>
                <a:lnTo>
                  <a:pt x="0" y="236963"/>
                </a:lnTo>
                <a:lnTo>
                  <a:pt x="0" y="236963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4259964F-8C5B-4B12-9C1D-022FD882B14F}"/>
              </a:ext>
            </a:extLst>
          </p:cNvPr>
          <p:cNvSpPr/>
          <p:nvPr/>
        </p:nvSpPr>
        <p:spPr>
          <a:xfrm rot="3621138" flipV="1">
            <a:off x="1437688" y="3350258"/>
            <a:ext cx="118547" cy="140105"/>
          </a:xfrm>
          <a:custGeom>
            <a:avLst/>
            <a:gdLst>
              <a:gd name="connsiteX0" fmla="*/ 118490 w 118547"/>
              <a:gd name="connsiteY0" fmla="*/ 140068 h 140105"/>
              <a:gd name="connsiteX1" fmla="*/ -58 w 118547"/>
              <a:gd name="connsiteY1" fmla="*/ 140068 h 140105"/>
              <a:gd name="connsiteX2" fmla="*/ 59216 w 118547"/>
              <a:gd name="connsiteY2" fmla="*/ -38 h 14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547" h="140105">
                <a:moveTo>
                  <a:pt x="118490" y="140068"/>
                </a:moveTo>
                <a:lnTo>
                  <a:pt x="-58" y="140068"/>
                </a:lnTo>
                <a:lnTo>
                  <a:pt x="59216" y="-38"/>
                </a:lnTo>
                <a:close/>
              </a:path>
            </a:pathLst>
          </a:custGeom>
          <a:solidFill>
            <a:srgbClr val="2B1100"/>
          </a:solidFill>
          <a:ln w="1945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4DF8196-F5AA-4F87-BE79-5E96DDA3ECA9}"/>
              </a:ext>
            </a:extLst>
          </p:cNvPr>
          <p:cNvSpPr txBox="1"/>
          <p:nvPr/>
        </p:nvSpPr>
        <p:spPr>
          <a:xfrm>
            <a:off x="1635644" y="3253138"/>
            <a:ext cx="344805" cy="348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H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F2A8018-BFCA-4E3F-99D4-EBD73BEDC309}"/>
              </a:ext>
            </a:extLst>
          </p:cNvPr>
          <p:cNvSpPr txBox="1"/>
          <p:nvPr/>
        </p:nvSpPr>
        <p:spPr>
          <a:xfrm>
            <a:off x="1468082" y="2728110"/>
            <a:ext cx="259080" cy="348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FDD7D88-43AA-4995-AC4C-8FADB5C3B495}"/>
              </a:ext>
            </a:extLst>
          </p:cNvPr>
          <p:cNvSpPr txBox="1"/>
          <p:nvPr/>
        </p:nvSpPr>
        <p:spPr>
          <a:xfrm>
            <a:off x="2084402" y="1891442"/>
            <a:ext cx="2849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Magnetic field produced by a current</a:t>
            </a:r>
          </a:p>
        </p:txBody>
      </p:sp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CD801C7C-363A-4E9E-9DE8-EC5F6F88DD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550472"/>
              </p:ext>
            </p:extLst>
          </p:nvPr>
        </p:nvGraphicFramePr>
        <p:xfrm>
          <a:off x="2178050" y="3148504"/>
          <a:ext cx="119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" name="Equation" r:id="rId3" imgW="596880" imgH="393480" progId="Equation.DSMT4">
                  <p:embed/>
                </p:oleObj>
              </mc:Choice>
              <mc:Fallback>
                <p:oleObj name="Equation" r:id="rId3" imgW="596880" imgH="39348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FA23AE84-85D4-4C33-9E44-5B9D58B956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78050" y="3148504"/>
                        <a:ext cx="11938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ggetto 23">
            <a:extLst>
              <a:ext uri="{FF2B5EF4-FFF2-40B4-BE49-F238E27FC236}">
                <a16:creationId xmlns:a16="http://schemas.microsoft.com/office/drawing/2014/main" id="{1051A99E-5FEF-4F2F-85F7-FC7BE2D166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870844"/>
              </p:ext>
            </p:extLst>
          </p:nvPr>
        </p:nvGraphicFramePr>
        <p:xfrm>
          <a:off x="2178050" y="4084724"/>
          <a:ext cx="1066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" name="Equation" r:id="rId5" imgW="533160" imgH="203040" progId="Equation.DSMT4">
                  <p:embed/>
                </p:oleObj>
              </mc:Choice>
              <mc:Fallback>
                <p:oleObj name="Equation" r:id="rId5" imgW="533160" imgH="203040" progId="Equation.DSMT4">
                  <p:embed/>
                  <p:pic>
                    <p:nvPicPr>
                      <p:cNvPr id="23" name="Oggetto 22">
                        <a:extLst>
                          <a:ext uri="{FF2B5EF4-FFF2-40B4-BE49-F238E27FC236}">
                            <a16:creationId xmlns:a16="http://schemas.microsoft.com/office/drawing/2014/main" id="{CD801C7C-363A-4E9E-9DE8-EC5F6F88DD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78050" y="4084724"/>
                        <a:ext cx="10668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8EC3453-7527-410B-92B2-C076519FADCD}"/>
              </a:ext>
            </a:extLst>
          </p:cNvPr>
          <p:cNvSpPr txBox="1"/>
          <p:nvPr/>
        </p:nvSpPr>
        <p:spPr>
          <a:xfrm>
            <a:off x="4671343" y="2050046"/>
            <a:ext cx="3413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  <a:p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(air, vacuum ...)</a:t>
            </a:r>
          </a:p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=1 A,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=10 cm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6993BE17-9E7E-412F-BFA2-919C2F008E94}"/>
              </a:ext>
            </a:extLst>
          </p:cNvPr>
          <p:cNvSpPr txBox="1"/>
          <p:nvPr/>
        </p:nvSpPr>
        <p:spPr>
          <a:xfrm>
            <a:off x="4671343" y="3634068"/>
            <a:ext cx="2435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=20 </a:t>
            </a:r>
            <a:r>
              <a:rPr 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7AAE7D25-BA43-4B54-BB50-A10C8D9F9AC0}"/>
              </a:ext>
            </a:extLst>
          </p:cNvPr>
          <p:cNvSpPr txBox="1"/>
          <p:nvPr/>
        </p:nvSpPr>
        <p:spPr>
          <a:xfrm>
            <a:off x="1183947" y="4528215"/>
            <a:ext cx="5212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 purpose permanent magnets (e.g. "refrigerator magnets")</a:t>
            </a:r>
          </a:p>
        </p:txBody>
      </p:sp>
      <p:sp>
        <p:nvSpPr>
          <p:cNvPr id="28" name="Freccia in giù 27">
            <a:extLst>
              <a:ext uri="{FF2B5EF4-FFF2-40B4-BE49-F238E27FC236}">
                <a16:creationId xmlns:a16="http://schemas.microsoft.com/office/drawing/2014/main" id="{35DA380C-A524-4ABE-AD2F-24DA7B2DC21F}"/>
              </a:ext>
            </a:extLst>
          </p:cNvPr>
          <p:cNvSpPr/>
          <p:nvPr/>
        </p:nvSpPr>
        <p:spPr>
          <a:xfrm>
            <a:off x="5207267" y="3235193"/>
            <a:ext cx="423512" cy="40037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AFC0C16B-B2D0-4C85-BC9D-97CF77FA5698}"/>
              </a:ext>
            </a:extLst>
          </p:cNvPr>
          <p:cNvSpPr txBox="1"/>
          <p:nvPr/>
        </p:nvSpPr>
        <p:spPr>
          <a:xfrm>
            <a:off x="5587035" y="4531004"/>
            <a:ext cx="2435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=5-20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4A588CD9-1FB9-4636-88DB-F1C55820D607}"/>
              </a:ext>
            </a:extLst>
          </p:cNvPr>
          <p:cNvSpPr txBox="1"/>
          <p:nvPr/>
        </p:nvSpPr>
        <p:spPr>
          <a:xfrm>
            <a:off x="1165871" y="5405187"/>
            <a:ext cx="642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Inside the gap of loudspeaker magnets: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 1 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AE1BC60-1DFA-4DD6-ACB7-DEBCDE0F19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0638" y="1251984"/>
            <a:ext cx="1741944" cy="261291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FB9EEC7-0E6E-4289-9F49-F82CF5E404EB}"/>
              </a:ext>
            </a:extLst>
          </p:cNvPr>
          <p:cNvSpPr txBox="1"/>
          <p:nvPr/>
        </p:nvSpPr>
        <p:spPr>
          <a:xfrm>
            <a:off x="9843273" y="3930840"/>
            <a:ext cx="1896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Refrigerator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magnets</a:t>
            </a: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55DF9ABA-D0C5-41EF-B383-7FB24A9793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5221" y="3735418"/>
            <a:ext cx="1761972" cy="241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03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0CF7C1-FFF9-467D-8AFE-6C0C2862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662397"/>
          </a:xfrm>
        </p:spPr>
        <p:txBody>
          <a:bodyPr/>
          <a:lstStyle/>
          <a:p>
            <a:r>
              <a:rPr lang="en-US" dirty="0"/>
              <a:t>Applications of magnetic sensors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72DED7F-AF7B-41CA-A6A4-62E38FFF4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771ADE3-C130-4835-91BA-CF127517B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F1CDF32-8E26-4287-9A95-C9C40F0C1983}"/>
              </a:ext>
            </a:extLst>
          </p:cNvPr>
          <p:cNvSpPr txBox="1"/>
          <p:nvPr/>
        </p:nvSpPr>
        <p:spPr>
          <a:xfrm>
            <a:off x="562601" y="1211921"/>
            <a:ext cx="2837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Magnetic compass: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B6B533F-34BD-44A8-A688-FB7B78B71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158" y="981018"/>
            <a:ext cx="1116594" cy="122366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C5A5D602-DA6A-4912-B0AB-DE0266DE2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681" y="791214"/>
            <a:ext cx="1239451" cy="1782323"/>
          </a:xfrm>
          <a:prstGeom prst="rect">
            <a:avLst/>
          </a:prstGeom>
        </p:spPr>
      </p:pic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032E94C7-2706-418D-8F33-30E2CC5FFCC7}"/>
              </a:ext>
            </a:extLst>
          </p:cNvPr>
          <p:cNvSpPr/>
          <p:nvPr/>
        </p:nvSpPr>
        <p:spPr>
          <a:xfrm>
            <a:off x="5264519" y="1220711"/>
            <a:ext cx="536713" cy="46166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C86C44E-2B11-4AD4-8A43-C1BBC0F7B1AB}"/>
              </a:ext>
            </a:extLst>
          </p:cNvPr>
          <p:cNvSpPr txBox="1"/>
          <p:nvPr/>
        </p:nvSpPr>
        <p:spPr>
          <a:xfrm>
            <a:off x="7546128" y="901146"/>
            <a:ext cx="39955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Aid to navigation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Orientation finding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Accuracy improvement of IMUs (inertial measurement units)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C46F8F1-76F7-4154-852B-A91F4936FFAB}"/>
              </a:ext>
            </a:extLst>
          </p:cNvPr>
          <p:cNvSpPr txBox="1"/>
          <p:nvPr/>
        </p:nvSpPr>
        <p:spPr>
          <a:xfrm>
            <a:off x="562601" y="3732077"/>
            <a:ext cx="2614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Proximity sensors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38B972F-12FF-42A8-94F5-97CF48264555}"/>
              </a:ext>
            </a:extLst>
          </p:cNvPr>
          <p:cNvSpPr txBox="1"/>
          <p:nvPr/>
        </p:nvSpPr>
        <p:spPr>
          <a:xfrm>
            <a:off x="562601" y="4380275"/>
            <a:ext cx="3558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Angular position sensors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3AA04B5-DF59-49FB-9891-0108EB81CBF8}"/>
              </a:ext>
            </a:extLst>
          </p:cNvPr>
          <p:cNvSpPr txBox="1"/>
          <p:nvPr/>
        </p:nvSpPr>
        <p:spPr>
          <a:xfrm>
            <a:off x="562601" y="5024237"/>
            <a:ext cx="4960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Contactless current measurements</a:t>
            </a:r>
          </a:p>
        </p:txBody>
      </p:sp>
      <p:pic>
        <p:nvPicPr>
          <p:cNvPr id="31748" name="Picture 4" descr="High-Performance Magnetic Sensors Speed EV Charging - Power Electronics News">
            <a:extLst>
              <a:ext uri="{FF2B5EF4-FFF2-40B4-BE49-F238E27FC236}">
                <a16:creationId xmlns:a16="http://schemas.microsoft.com/office/drawing/2014/main" id="{B6247E0E-6F9D-4CBA-B6F1-1636CAF0A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680" y="2675762"/>
            <a:ext cx="5900345" cy="331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825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6A27B3-1B11-4E2F-A54F-250F40FCE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sensors: market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2F79379-24C5-4F3E-B9AF-41C10F5D8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Sensor Systems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4AB86C0-425D-4F9C-85F4-06FFF90DF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pic>
        <p:nvPicPr>
          <p:cNvPr id="10242" name="Picture 2" descr="Automotive magnetic sensor industry to be worth $2.5bn by 2022">
            <a:extLst>
              <a:ext uri="{FF2B5EF4-FFF2-40B4-BE49-F238E27FC236}">
                <a16:creationId xmlns:a16="http://schemas.microsoft.com/office/drawing/2014/main" id="{E9E3A9AF-D847-408A-8579-F9CE46EB6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6961"/>
            <a:ext cx="5570805" cy="388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604793">
            <a:extLst>
              <a:ext uri="{FF2B5EF4-FFF2-40B4-BE49-F238E27FC236}">
                <a16:creationId xmlns:a16="http://schemas.microsoft.com/office/drawing/2014/main" id="{0DA0D746-4438-4DA1-A2E7-5EB964F98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411" y="1514229"/>
            <a:ext cx="6207889" cy="404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777B930-CDE3-4DC0-8569-75B92864DCC2}"/>
              </a:ext>
            </a:extLst>
          </p:cNvPr>
          <p:cNvSpPr txBox="1"/>
          <p:nvPr/>
        </p:nvSpPr>
        <p:spPr>
          <a:xfrm>
            <a:off x="7159756" y="1027522"/>
            <a:ext cx="3412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Type (in automotive)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B68C0F9-343B-4B70-87B7-AC75C61659F9}"/>
              </a:ext>
            </a:extLst>
          </p:cNvPr>
          <p:cNvSpPr txBox="1"/>
          <p:nvPr/>
        </p:nvSpPr>
        <p:spPr>
          <a:xfrm>
            <a:off x="1197106" y="1756128"/>
            <a:ext cx="2120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Application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18D9E2D-1B5A-4B62-BADA-625224628BA7}"/>
              </a:ext>
            </a:extLst>
          </p:cNvPr>
          <p:cNvSpPr txBox="1"/>
          <p:nvPr/>
        </p:nvSpPr>
        <p:spPr>
          <a:xfrm>
            <a:off x="10913488" y="4709160"/>
            <a:ext cx="62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Hall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893E7D2-69C8-4736-807C-C4C5F00E5420}"/>
              </a:ext>
            </a:extLst>
          </p:cNvPr>
          <p:cNvSpPr txBox="1"/>
          <p:nvPr/>
        </p:nvSpPr>
        <p:spPr>
          <a:xfrm>
            <a:off x="11103988" y="4022398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AMR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75E6BFE-4AA6-4CE1-ADD4-28AF3924072B}"/>
              </a:ext>
            </a:extLst>
          </p:cNvPr>
          <p:cNvSpPr txBox="1"/>
          <p:nvPr/>
        </p:nvSpPr>
        <p:spPr>
          <a:xfrm>
            <a:off x="10835174" y="2635547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TMR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3D53BF8-D974-4E57-BDE8-B10CEFCC7638}"/>
              </a:ext>
            </a:extLst>
          </p:cNvPr>
          <p:cNvSpPr txBox="1"/>
          <p:nvPr/>
        </p:nvSpPr>
        <p:spPr>
          <a:xfrm>
            <a:off x="10922882" y="2186115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GMR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A07025A-78BE-4A08-A864-CAD23FD7EADF}"/>
              </a:ext>
            </a:extLst>
          </p:cNvPr>
          <p:cNvSpPr txBox="1"/>
          <p:nvPr/>
        </p:nvSpPr>
        <p:spPr>
          <a:xfrm>
            <a:off x="8309846" y="2244386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3-D Hall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FCFFA804-D77D-4C63-B3E3-A1FD387B014E}"/>
              </a:ext>
            </a:extLst>
          </p:cNvPr>
          <p:cNvCxnSpPr>
            <a:stCxn id="13" idx="2"/>
          </p:cNvCxnSpPr>
          <p:nvPr/>
        </p:nvCxnSpPr>
        <p:spPr>
          <a:xfrm>
            <a:off x="8866249" y="2644496"/>
            <a:ext cx="195201" cy="5749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E944C0F6-1430-4225-9E4B-B83080A8C0C9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10572742" y="4641850"/>
            <a:ext cx="340746" cy="2673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9FC583D2-902B-4B80-ABB1-ECB0D84894C6}"/>
              </a:ext>
            </a:extLst>
          </p:cNvPr>
          <p:cNvCxnSpPr>
            <a:stCxn id="10" idx="1"/>
          </p:cNvCxnSpPr>
          <p:nvPr/>
        </p:nvCxnSpPr>
        <p:spPr>
          <a:xfrm flipH="1" flipV="1">
            <a:off x="10572742" y="3322309"/>
            <a:ext cx="531246" cy="900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8FE6C04B-3C3F-4672-8689-096B4EB5FF8B}"/>
              </a:ext>
            </a:extLst>
          </p:cNvPr>
          <p:cNvCxnSpPr>
            <a:stCxn id="11" idx="1"/>
          </p:cNvCxnSpPr>
          <p:nvPr/>
        </p:nvCxnSpPr>
        <p:spPr>
          <a:xfrm flipH="1">
            <a:off x="10642600" y="2835602"/>
            <a:ext cx="192574" cy="7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59DB059B-5042-45F0-8D9F-3EA8A100EB67}"/>
              </a:ext>
            </a:extLst>
          </p:cNvPr>
          <p:cNvCxnSpPr>
            <a:cxnSpLocks/>
          </p:cNvCxnSpPr>
          <p:nvPr/>
        </p:nvCxnSpPr>
        <p:spPr>
          <a:xfrm flipH="1">
            <a:off x="10572742" y="2416205"/>
            <a:ext cx="340746" cy="19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427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0C2D6C-461E-4CE7-8E94-2F5D546F9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magnetic sensors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86D6FCD-3B02-4A0D-A083-D3FA5EC10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6F69C4E-877C-4495-A012-EABC6FFB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D78D6947-139C-4D3C-B3E0-892C70CFB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82712" y="1868556"/>
            <a:ext cx="5217644" cy="400484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62F2D00-6402-48A2-B240-7AAB0A6E6C6B}"/>
              </a:ext>
            </a:extLst>
          </p:cNvPr>
          <p:cNvSpPr txBox="1"/>
          <p:nvPr/>
        </p:nvSpPr>
        <p:spPr>
          <a:xfrm>
            <a:off x="4348645" y="5803205"/>
            <a:ext cx="1880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Detection Limit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2721E256-38D6-460F-B427-3A4C0CAA734D}"/>
              </a:ext>
            </a:extLst>
          </p:cNvPr>
          <p:cNvSpPr/>
          <p:nvPr/>
        </p:nvSpPr>
        <p:spPr>
          <a:xfrm>
            <a:off x="5091534" y="1610139"/>
            <a:ext cx="474379" cy="400484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DE260B82-115D-4860-AD4C-B9C5FCA60A43}"/>
              </a:ext>
            </a:extLst>
          </p:cNvPr>
          <p:cNvSpPr/>
          <p:nvPr/>
        </p:nvSpPr>
        <p:spPr>
          <a:xfrm>
            <a:off x="2957092" y="1615470"/>
            <a:ext cx="935286" cy="4004847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B875EEA-3D1A-47A3-9CF8-42CA7E773673}"/>
              </a:ext>
            </a:extLst>
          </p:cNvPr>
          <p:cNvSpPr txBox="1"/>
          <p:nvPr/>
        </p:nvSpPr>
        <p:spPr>
          <a:xfrm>
            <a:off x="5561796" y="1148474"/>
            <a:ext cx="3119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Earth's magnetic field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8FEA180-C49C-4101-AA54-1A5C40D70A6F}"/>
              </a:ext>
            </a:extLst>
          </p:cNvPr>
          <p:cNvSpPr txBox="1"/>
          <p:nvPr/>
        </p:nvSpPr>
        <p:spPr>
          <a:xfrm>
            <a:off x="1082427" y="822184"/>
            <a:ext cx="23423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Heart and Brain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magnetic field</a:t>
            </a:r>
          </a:p>
        </p:txBody>
      </p:sp>
    </p:spTree>
    <p:extLst>
      <p:ext uri="{BB962C8B-B14F-4D97-AF65-F5344CB8AC3E}">
        <p14:creationId xmlns:p14="http://schemas.microsoft.com/office/powerpoint/2010/main" val="992685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C87A6B-66A8-4B9D-BA3A-051E89B5B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040" y="-31985"/>
            <a:ext cx="10515600" cy="662397"/>
          </a:xfrm>
        </p:spPr>
        <p:txBody>
          <a:bodyPr/>
          <a:lstStyle/>
          <a:p>
            <a:r>
              <a:rPr lang="en-US" dirty="0"/>
              <a:t>Search Coil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45B037D-B868-4E46-8364-28D0AB0B4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9ED7F6-2A0E-446B-890C-9C8CC2004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7B4519E7-2092-4E87-A863-3362A50AF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49660" y="1469842"/>
            <a:ext cx="1244711" cy="1874687"/>
          </a:xfrm>
          <a:prstGeom prst="rect">
            <a:avLst/>
          </a:prstGeom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FE6F24FF-EBF9-48B4-A718-A18D207959A9}"/>
              </a:ext>
            </a:extLst>
          </p:cNvPr>
          <p:cNvCxnSpPr/>
          <p:nvPr/>
        </p:nvCxnSpPr>
        <p:spPr>
          <a:xfrm>
            <a:off x="702440" y="2156342"/>
            <a:ext cx="821267" cy="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FF39D129-148E-43D5-9302-3DD82DD70D17}"/>
              </a:ext>
            </a:extLst>
          </p:cNvPr>
          <p:cNvCxnSpPr/>
          <p:nvPr/>
        </p:nvCxnSpPr>
        <p:spPr>
          <a:xfrm>
            <a:off x="702440" y="2376475"/>
            <a:ext cx="821267" cy="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91BA465F-FFCD-4D3D-B641-6C308EBA478B}"/>
              </a:ext>
            </a:extLst>
          </p:cNvPr>
          <p:cNvCxnSpPr/>
          <p:nvPr/>
        </p:nvCxnSpPr>
        <p:spPr>
          <a:xfrm>
            <a:off x="702440" y="2596608"/>
            <a:ext cx="821267" cy="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CB071E84-02A5-4FCC-BBB8-DA113A137F9B}"/>
              </a:ext>
            </a:extLst>
          </p:cNvPr>
          <p:cNvCxnSpPr/>
          <p:nvPr/>
        </p:nvCxnSpPr>
        <p:spPr>
          <a:xfrm>
            <a:off x="702440" y="1953142"/>
            <a:ext cx="821267" cy="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2B80AED4-A934-4675-9A10-A1D62A2B784B}"/>
              </a:ext>
            </a:extLst>
          </p:cNvPr>
          <p:cNvCxnSpPr/>
          <p:nvPr/>
        </p:nvCxnSpPr>
        <p:spPr>
          <a:xfrm>
            <a:off x="702440" y="1749942"/>
            <a:ext cx="821267" cy="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6C1F358-38B7-4992-9B5A-56D0234BD2CE}"/>
              </a:ext>
            </a:extLst>
          </p:cNvPr>
          <p:cNvSpPr txBox="1"/>
          <p:nvPr/>
        </p:nvSpPr>
        <p:spPr>
          <a:xfrm>
            <a:off x="804040" y="12250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B14450C6-B191-4058-A5D5-7E25228BB169}"/>
              </a:ext>
            </a:extLst>
          </p:cNvPr>
          <p:cNvGrpSpPr/>
          <p:nvPr/>
        </p:nvGrpSpPr>
        <p:grpSpPr>
          <a:xfrm rot="16200000">
            <a:off x="2143162" y="3021448"/>
            <a:ext cx="257705" cy="903866"/>
            <a:chOff x="6024562" y="3171831"/>
            <a:chExt cx="146476" cy="513745"/>
          </a:xfrm>
        </p:grpSpPr>
        <p:grpSp>
          <p:nvGrpSpPr>
            <p:cNvPr id="17" name="Elemento grafico 14">
              <a:extLst>
                <a:ext uri="{FF2B5EF4-FFF2-40B4-BE49-F238E27FC236}">
                  <a16:creationId xmlns:a16="http://schemas.microsoft.com/office/drawing/2014/main" id="{DA6B5D72-29D7-46CC-87A8-26762DB55325}"/>
                </a:ext>
              </a:extLst>
            </p:cNvPr>
            <p:cNvGrpSpPr/>
            <p:nvPr/>
          </p:nvGrpSpPr>
          <p:grpSpPr>
            <a:xfrm>
              <a:off x="6024562" y="3171831"/>
              <a:ext cx="146476" cy="150490"/>
              <a:chOff x="6024562" y="3171831"/>
              <a:chExt cx="146476" cy="150490"/>
            </a:xfrm>
            <a:noFill/>
          </p:grpSpPr>
          <p:sp>
            <p:nvSpPr>
              <p:cNvPr id="18" name="Figura a mano libera: forma 17">
                <a:extLst>
                  <a:ext uri="{FF2B5EF4-FFF2-40B4-BE49-F238E27FC236}">
                    <a16:creationId xmlns:a16="http://schemas.microsoft.com/office/drawing/2014/main" id="{A399FEB3-D5F6-469E-A562-372069A3325B}"/>
                  </a:ext>
                </a:extLst>
              </p:cNvPr>
              <p:cNvSpPr/>
              <p:nvPr/>
            </p:nvSpPr>
            <p:spPr>
              <a:xfrm>
                <a:off x="6024562" y="3247078"/>
                <a:ext cx="146476" cy="9525"/>
              </a:xfrm>
              <a:custGeom>
                <a:avLst/>
                <a:gdLst>
                  <a:gd name="connsiteX0" fmla="*/ 146418 w 146476"/>
                  <a:gd name="connsiteY0" fmla="*/ -80 h 9525"/>
                  <a:gd name="connsiteX1" fmla="*/ -59 w 146476"/>
                  <a:gd name="connsiteY1" fmla="*/ -8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6476" h="9525">
                    <a:moveTo>
                      <a:pt x="146418" y="-80"/>
                    </a:moveTo>
                    <a:lnTo>
                      <a:pt x="-59" y="-80"/>
                    </a:lnTo>
                  </a:path>
                </a:pathLst>
              </a:custGeom>
              <a:noFill/>
              <a:ln w="1904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igura a mano libera: forma 18">
                <a:extLst>
                  <a:ext uri="{FF2B5EF4-FFF2-40B4-BE49-F238E27FC236}">
                    <a16:creationId xmlns:a16="http://schemas.microsoft.com/office/drawing/2014/main" id="{7481FD2C-584D-4D77-9643-6F99A852A4AA}"/>
                  </a:ext>
                </a:extLst>
              </p:cNvPr>
              <p:cNvSpPr/>
              <p:nvPr/>
            </p:nvSpPr>
            <p:spPr>
              <a:xfrm>
                <a:off x="6097800" y="3171831"/>
                <a:ext cx="9525" cy="150490"/>
              </a:xfrm>
              <a:custGeom>
                <a:avLst/>
                <a:gdLst>
                  <a:gd name="connsiteX0" fmla="*/ -59 w 9525"/>
                  <a:gd name="connsiteY0" fmla="*/ 150411 h 150490"/>
                  <a:gd name="connsiteX1" fmla="*/ -59 w 9525"/>
                  <a:gd name="connsiteY1" fmla="*/ -80 h 15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50490">
                    <a:moveTo>
                      <a:pt x="-59" y="150411"/>
                    </a:moveTo>
                    <a:lnTo>
                      <a:pt x="-59" y="-80"/>
                    </a:lnTo>
                  </a:path>
                </a:pathLst>
              </a:custGeom>
              <a:noFill/>
              <a:ln w="1904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60A45E37-2373-4CE3-BCF5-5BCEB7059B97}"/>
                </a:ext>
              </a:extLst>
            </p:cNvPr>
            <p:cNvSpPr/>
            <p:nvPr/>
          </p:nvSpPr>
          <p:spPr>
            <a:xfrm>
              <a:off x="6024562" y="3676051"/>
              <a:ext cx="146476" cy="9525"/>
            </a:xfrm>
            <a:custGeom>
              <a:avLst/>
              <a:gdLst>
                <a:gd name="connsiteX0" fmla="*/ 146476 w 146476"/>
                <a:gd name="connsiteY0" fmla="*/ 0 h 9525"/>
                <a:gd name="connsiteX1" fmla="*/ 0 w 146476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476" h="9525">
                  <a:moveTo>
                    <a:pt x="146476" y="0"/>
                  </a:move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22" name="Oggetto 21">
            <a:extLst>
              <a:ext uri="{FF2B5EF4-FFF2-40B4-BE49-F238E27FC236}">
                <a16:creationId xmlns:a16="http://schemas.microsoft.com/office/drawing/2014/main" id="{F4DD49B8-4587-4D77-9744-73825450E2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358323"/>
              </p:ext>
            </p:extLst>
          </p:nvPr>
        </p:nvGraphicFramePr>
        <p:xfrm>
          <a:off x="2135008" y="3473381"/>
          <a:ext cx="40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" name="Equation" r:id="rId5" imgW="203040" imgH="228600" progId="Equation.DSMT4">
                  <p:embed/>
                </p:oleObj>
              </mc:Choice>
              <mc:Fallback>
                <p:oleObj name="Equation" r:id="rId5" imgW="203040" imgH="228600" progId="Equation.DSMT4">
                  <p:embed/>
                  <p:pic>
                    <p:nvPicPr>
                      <p:cNvPr id="23" name="Oggetto 22">
                        <a:extLst>
                          <a:ext uri="{FF2B5EF4-FFF2-40B4-BE49-F238E27FC236}">
                            <a16:creationId xmlns:a16="http://schemas.microsoft.com/office/drawing/2014/main" id="{CD801C7C-363A-4E9E-9DE8-EC5F6F88DD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35008" y="3473381"/>
                        <a:ext cx="406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C16FE841-7B37-4DB6-B922-4280B47E5A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840152"/>
              </p:ext>
            </p:extLst>
          </p:nvPr>
        </p:nvGraphicFramePr>
        <p:xfrm>
          <a:off x="761144" y="4327128"/>
          <a:ext cx="2768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5" name="Equation" r:id="rId7" imgW="1384200" imgH="393480" progId="Equation.DSMT4">
                  <p:embed/>
                </p:oleObj>
              </mc:Choice>
              <mc:Fallback>
                <p:oleObj name="Equation" r:id="rId7" imgW="1384200" imgH="393480" progId="Equation.DSMT4">
                  <p:embed/>
                  <p:pic>
                    <p:nvPicPr>
                      <p:cNvPr id="22" name="Oggetto 21">
                        <a:extLst>
                          <a:ext uri="{FF2B5EF4-FFF2-40B4-BE49-F238E27FC236}">
                            <a16:creationId xmlns:a16="http://schemas.microsoft.com/office/drawing/2014/main" id="{F4DD49B8-4587-4D77-9744-73825450E2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1144" y="4327128"/>
                        <a:ext cx="27686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ggetto 23">
            <a:extLst>
              <a:ext uri="{FF2B5EF4-FFF2-40B4-BE49-F238E27FC236}">
                <a16:creationId xmlns:a16="http://schemas.microsoft.com/office/drawing/2014/main" id="{05AD0B05-ED77-4364-ACF3-CC93277877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247289"/>
              </p:ext>
            </p:extLst>
          </p:nvPr>
        </p:nvGraphicFramePr>
        <p:xfrm>
          <a:off x="749342" y="5292915"/>
          <a:ext cx="2006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" name="Equation" r:id="rId9" imgW="1002960" imgH="253800" progId="Equation.DSMT4">
                  <p:embed/>
                </p:oleObj>
              </mc:Choice>
              <mc:Fallback>
                <p:oleObj name="Equation" r:id="rId9" imgW="1002960" imgH="253800" progId="Equation.DSMT4">
                  <p:embed/>
                  <p:pic>
                    <p:nvPicPr>
                      <p:cNvPr id="23" name="Oggetto 22">
                        <a:extLst>
                          <a:ext uri="{FF2B5EF4-FFF2-40B4-BE49-F238E27FC236}">
                            <a16:creationId xmlns:a16="http://schemas.microsoft.com/office/drawing/2014/main" id="{C16FE841-7B37-4DB6-B922-4280B47E5A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9342" y="5292915"/>
                        <a:ext cx="20066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ggetto 24">
            <a:extLst>
              <a:ext uri="{FF2B5EF4-FFF2-40B4-BE49-F238E27FC236}">
                <a16:creationId xmlns:a16="http://schemas.microsoft.com/office/drawing/2014/main" id="{04EC6D2F-8B0E-4388-B641-B6C5E78859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634944"/>
              </p:ext>
            </p:extLst>
          </p:nvPr>
        </p:nvGraphicFramePr>
        <p:xfrm>
          <a:off x="3138041" y="5359936"/>
          <a:ext cx="3073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7" name="Equation" r:id="rId11" imgW="1536480" imgH="253800" progId="Equation.DSMT4">
                  <p:embed/>
                </p:oleObj>
              </mc:Choice>
              <mc:Fallback>
                <p:oleObj name="Equation" r:id="rId11" imgW="1536480" imgH="253800" progId="Equation.DSMT4">
                  <p:embed/>
                  <p:pic>
                    <p:nvPicPr>
                      <p:cNvPr id="23" name="Oggetto 22">
                        <a:extLst>
                          <a:ext uri="{FF2B5EF4-FFF2-40B4-BE49-F238E27FC236}">
                            <a16:creationId xmlns:a16="http://schemas.microsoft.com/office/drawing/2014/main" id="{C16FE841-7B37-4DB6-B922-4280B47E5A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138041" y="5359936"/>
                        <a:ext cx="30734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EED76FAC-B65A-4B5B-A1E7-D709AD1C24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551451" y="1032836"/>
            <a:ext cx="4135349" cy="1460775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6EA0729-55BB-46A8-A35C-65EDC2C13CFB}"/>
              </a:ext>
            </a:extLst>
          </p:cNvPr>
          <p:cNvSpPr txBox="1"/>
          <p:nvPr/>
        </p:nvSpPr>
        <p:spPr>
          <a:xfrm>
            <a:off x="4881268" y="2493023"/>
            <a:ext cx="4058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ferromagnetic nucleus can be used to concentrate the field lines, increasing the sensitivity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5412C31-9ABD-4F93-A973-8079615E4DB4}"/>
              </a:ext>
            </a:extLst>
          </p:cNvPr>
          <p:cNvSpPr txBox="1"/>
          <p:nvPr/>
        </p:nvSpPr>
        <p:spPr>
          <a:xfrm>
            <a:off x="7370178" y="3890563"/>
            <a:ext cx="45156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search coil needs the magnetic flux to be variable.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Constant magnetic fields can be measured only mechanically rotating or vibrating the coil. 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7ABBC74-C394-453D-99C0-B48A32FF5FE1}"/>
              </a:ext>
            </a:extLst>
          </p:cNvPr>
          <p:cNvSpPr txBox="1"/>
          <p:nvPr/>
        </p:nvSpPr>
        <p:spPr>
          <a:xfrm>
            <a:off x="4181582" y="4305936"/>
            <a:ext cx="2255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 Fields only!</a:t>
            </a:r>
          </a:p>
        </p:txBody>
      </p: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7D3BC694-1C26-460D-9BC9-B908E82BAD80}"/>
              </a:ext>
            </a:extLst>
          </p:cNvPr>
          <p:cNvCxnSpPr>
            <a:cxnSpLocks/>
          </p:cNvCxnSpPr>
          <p:nvPr/>
        </p:nvCxnSpPr>
        <p:spPr>
          <a:xfrm flipH="1">
            <a:off x="5106256" y="4720828"/>
            <a:ext cx="134317" cy="734750"/>
          </a:xfrm>
          <a:prstGeom prst="line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22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B9401C-F0E2-4424-BF93-D39501F72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65" y="94656"/>
            <a:ext cx="10515600" cy="662397"/>
          </a:xfrm>
        </p:spPr>
        <p:txBody>
          <a:bodyPr/>
          <a:lstStyle/>
          <a:p>
            <a:r>
              <a:rPr lang="en-US" dirty="0"/>
              <a:t>Hall sensors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919B936-CB97-497D-A9D5-6AE3F0CD0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Sensor Systems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5C5E6F3-A13D-45E2-B9AA-17125015A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DCC1579-E42B-437E-A9CB-86CD0FD0DE9D}"/>
              </a:ext>
            </a:extLst>
          </p:cNvPr>
          <p:cNvSpPr txBox="1"/>
          <p:nvPr/>
        </p:nvSpPr>
        <p:spPr>
          <a:xfrm>
            <a:off x="452153" y="1064910"/>
            <a:ext cx="4860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Basic Hall effect: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Discovered by Edwin Hall in 1879 </a:t>
            </a: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0B9D9A07-4832-45DF-8961-2F65F2CC4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372" y="2382826"/>
            <a:ext cx="3244056" cy="226906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9ABB4CC-B644-4A0F-A4A0-9548D2393B3A}"/>
              </a:ext>
            </a:extLst>
          </p:cNvPr>
          <p:cNvSpPr txBox="1"/>
          <p:nvPr/>
        </p:nvSpPr>
        <p:spPr>
          <a:xfrm>
            <a:off x="4314428" y="3970867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653E941-9C4F-4A23-8A2F-C8A6F069B69D}"/>
              </a:ext>
            </a:extLst>
          </p:cNvPr>
          <p:cNvSpPr txBox="1"/>
          <p:nvPr/>
        </p:nvSpPr>
        <p:spPr>
          <a:xfrm>
            <a:off x="3801061" y="2016772"/>
            <a:ext cx="30267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Conductor or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semiconductor plate 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C1F95990-65BD-44BB-8259-64E8FD5C5624}"/>
              </a:ext>
            </a:extLst>
          </p:cNvPr>
          <p:cNvCxnSpPr>
            <a:cxnSpLocks/>
          </p:cNvCxnSpPr>
          <p:nvPr/>
        </p:nvCxnSpPr>
        <p:spPr>
          <a:xfrm flipH="1">
            <a:off x="4038600" y="2853578"/>
            <a:ext cx="414573" cy="499222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777E2AE-DB3F-4D44-8E23-3068E9EF66EF}"/>
              </a:ext>
            </a:extLst>
          </p:cNvPr>
          <p:cNvSpPr txBox="1"/>
          <p:nvPr/>
        </p:nvSpPr>
        <p:spPr>
          <a:xfrm>
            <a:off x="274534" y="2353787"/>
            <a:ext cx="15199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Electrical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E3112A3-7168-4F1D-8DF5-F7CF12D3B5A9}"/>
              </a:ext>
            </a:extLst>
          </p:cNvPr>
          <p:cNvSpPr txBox="1"/>
          <p:nvPr/>
        </p:nvSpPr>
        <p:spPr>
          <a:xfrm>
            <a:off x="452153" y="4936661"/>
            <a:ext cx="82638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q: charge of the charge carrier (can be positive or negative)</a:t>
            </a:r>
          </a:p>
          <a:p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charge carrier velocity</a:t>
            </a:r>
          </a:p>
          <a:p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Magnetic induction field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76D5003-2A5C-4B4A-8407-23D2E211E825}"/>
              </a:ext>
            </a:extLst>
          </p:cNvPr>
          <p:cNvSpPr txBox="1"/>
          <p:nvPr/>
        </p:nvSpPr>
        <p:spPr>
          <a:xfrm>
            <a:off x="5272088" y="3429000"/>
            <a:ext cx="2441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Lorentz Force</a:t>
            </a:r>
          </a:p>
        </p:txBody>
      </p: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5D9105DE-1748-4F2D-8989-AF4320856E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577304"/>
              </p:ext>
            </p:extLst>
          </p:nvPr>
        </p:nvGraphicFramePr>
        <p:xfrm>
          <a:off x="5272088" y="4071938"/>
          <a:ext cx="204628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4" name="Equation" r:id="rId5" imgW="609480" imgH="177480" progId="Equation.DSMT4">
                  <p:embed/>
                </p:oleObj>
              </mc:Choice>
              <mc:Fallback>
                <p:oleObj name="Equation" r:id="rId5" imgW="609480" imgH="177480" progId="Equation.DSMT4">
                  <p:embed/>
                  <p:pic>
                    <p:nvPicPr>
                      <p:cNvPr id="8" name="Oggetto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72088" y="4071938"/>
                        <a:ext cx="2046287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raphic 6">
            <a:extLst>
              <a:ext uri="{FF2B5EF4-FFF2-40B4-BE49-F238E27FC236}">
                <a16:creationId xmlns:a16="http://schemas.microsoft.com/office/drawing/2014/main" id="{757FEEAC-D6A9-4FBA-A87A-1D98BB23AD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76035" y="2156073"/>
            <a:ext cx="3496619" cy="2545853"/>
          </a:xfrm>
          <a:prstGeom prst="rect">
            <a:avLst/>
          </a:prstGeom>
        </p:spPr>
      </p:pic>
      <p:sp>
        <p:nvSpPr>
          <p:cNvPr id="20" name="CasellaDiTesto 4">
            <a:extLst>
              <a:ext uri="{FF2B5EF4-FFF2-40B4-BE49-F238E27FC236}">
                <a16:creationId xmlns:a16="http://schemas.microsoft.com/office/drawing/2014/main" id="{6249B8A0-B33E-4471-96F1-707257BA57BD}"/>
              </a:ext>
            </a:extLst>
          </p:cNvPr>
          <p:cNvSpPr txBox="1"/>
          <p:nvPr/>
        </p:nvSpPr>
        <p:spPr>
          <a:xfrm>
            <a:off x="8097617" y="733448"/>
            <a:ext cx="13484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Positive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carriers</a:t>
            </a:r>
          </a:p>
        </p:txBody>
      </p:sp>
      <p:sp>
        <p:nvSpPr>
          <p:cNvPr id="21" name="CasellaDiTesto 4">
            <a:extLst>
              <a:ext uri="{FF2B5EF4-FFF2-40B4-BE49-F238E27FC236}">
                <a16:creationId xmlns:a16="http://schemas.microsoft.com/office/drawing/2014/main" id="{D84A02D1-A45F-4C09-975A-6068CBD4A619}"/>
              </a:ext>
            </a:extLst>
          </p:cNvPr>
          <p:cNvSpPr txBox="1"/>
          <p:nvPr/>
        </p:nvSpPr>
        <p:spPr>
          <a:xfrm>
            <a:off x="10114089" y="762716"/>
            <a:ext cx="1486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Negative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carriers</a:t>
            </a:r>
          </a:p>
        </p:txBody>
      </p:sp>
      <p:sp>
        <p:nvSpPr>
          <p:cNvPr id="22" name="CasellaDiTesto 4">
            <a:extLst>
              <a:ext uri="{FF2B5EF4-FFF2-40B4-BE49-F238E27FC236}">
                <a16:creationId xmlns:a16="http://schemas.microsoft.com/office/drawing/2014/main" id="{C1F201D4-98F2-4376-A48B-517414291AFA}"/>
              </a:ext>
            </a:extLst>
          </p:cNvPr>
          <p:cNvSpPr txBox="1"/>
          <p:nvPr/>
        </p:nvSpPr>
        <p:spPr>
          <a:xfrm>
            <a:off x="8989484" y="4903632"/>
            <a:ext cx="2783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force has the same direction </a:t>
            </a:r>
          </a:p>
        </p:txBody>
      </p:sp>
    </p:spTree>
    <p:extLst>
      <p:ext uri="{BB962C8B-B14F-4D97-AF65-F5344CB8AC3E}">
        <p14:creationId xmlns:p14="http://schemas.microsoft.com/office/powerpoint/2010/main" val="406679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885A3-26B8-4B3D-95A4-D50506BB6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97" y="83110"/>
            <a:ext cx="10515600" cy="662397"/>
          </a:xfrm>
        </p:spPr>
        <p:txBody>
          <a:bodyPr/>
          <a:lstStyle/>
          <a:p>
            <a:r>
              <a:rPr lang="it-IT" dirty="0"/>
              <a:t>Hall effect: formation of the Hall voltage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B6AF2A-AB82-44A8-A331-1AE296234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FF83D-38AB-4504-82E9-01558FBA0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54A8999-3BC3-4F4C-A9E6-A093D65C5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943" y="1552368"/>
            <a:ext cx="4030214" cy="2934358"/>
          </a:xfrm>
          <a:prstGeom prst="rect">
            <a:avLst/>
          </a:prstGeom>
        </p:spPr>
      </p:pic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A4DAD5AD-A7E4-4C53-8752-D5E4A0F53A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038845"/>
              </p:ext>
            </p:extLst>
          </p:nvPr>
        </p:nvGraphicFramePr>
        <p:xfrm>
          <a:off x="9199096" y="1478005"/>
          <a:ext cx="204628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0" name="Equation" r:id="rId5" imgW="609480" imgH="177480" progId="Equation.DSMT4">
                  <p:embed/>
                </p:oleObj>
              </mc:Choice>
              <mc:Fallback>
                <p:oleObj name="Equation" r:id="rId5" imgW="609480" imgH="17748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5D9105DE-1748-4F2D-8989-AF4320856E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99096" y="1478005"/>
                        <a:ext cx="2046287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E4EFFBEC-30C2-48F6-BCA4-2B8A48DB09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25209" y="1552368"/>
            <a:ext cx="2385391" cy="4025347"/>
          </a:xfrm>
          <a:prstGeom prst="rect">
            <a:avLst/>
          </a:prstGeom>
        </p:spPr>
      </p:pic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508620AC-5069-4A00-B881-41A738B8EC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362492"/>
              </p:ext>
            </p:extLst>
          </p:nvPr>
        </p:nvGraphicFramePr>
        <p:xfrm>
          <a:off x="9199096" y="2035346"/>
          <a:ext cx="1617663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1" name="Equation" r:id="rId9" imgW="482400" imgH="177480" progId="Equation.DSMT4">
                  <p:embed/>
                </p:oleObj>
              </mc:Choice>
              <mc:Fallback>
                <p:oleObj name="Equation" r:id="rId9" imgW="482400" imgH="17748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A4DAD5AD-A7E4-4C53-8752-D5E4A0F53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199096" y="2035346"/>
                        <a:ext cx="1617663" cy="592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12E80F04-9E43-42EC-A9A3-77D706D17A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814719"/>
              </p:ext>
            </p:extLst>
          </p:nvPr>
        </p:nvGraphicFramePr>
        <p:xfrm>
          <a:off x="9179601" y="3817394"/>
          <a:ext cx="15335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2" name="Equation" r:id="rId11" imgW="457200" imgH="190440" progId="Equation.DSMT4">
                  <p:embed/>
                </p:oleObj>
              </mc:Choice>
              <mc:Fallback>
                <p:oleObj name="Equation" r:id="rId11" imgW="457200" imgH="1904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508620AC-5069-4A00-B881-41A738B8EC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179601" y="3817394"/>
                        <a:ext cx="1533525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EDEE9005-B79F-4355-9F02-E67BABC28013}"/>
              </a:ext>
            </a:extLst>
          </p:cNvPr>
          <p:cNvSpPr/>
          <p:nvPr/>
        </p:nvSpPr>
        <p:spPr>
          <a:xfrm>
            <a:off x="5565327" y="3478696"/>
            <a:ext cx="2773603" cy="2351216"/>
          </a:xfrm>
          <a:custGeom>
            <a:avLst/>
            <a:gdLst>
              <a:gd name="connsiteX0" fmla="*/ 656569 w 2773603"/>
              <a:gd name="connsiteY0" fmla="*/ 0 h 2351216"/>
              <a:gd name="connsiteX1" fmla="*/ 447847 w 2773603"/>
              <a:gd name="connsiteY1" fmla="*/ 29817 h 2351216"/>
              <a:gd name="connsiteX2" fmla="*/ 358395 w 2773603"/>
              <a:gd name="connsiteY2" fmla="*/ 49695 h 2351216"/>
              <a:gd name="connsiteX3" fmla="*/ 288821 w 2773603"/>
              <a:gd name="connsiteY3" fmla="*/ 109330 h 2351216"/>
              <a:gd name="connsiteX4" fmla="*/ 129795 w 2773603"/>
              <a:gd name="connsiteY4" fmla="*/ 258417 h 2351216"/>
              <a:gd name="connsiteX5" fmla="*/ 50282 w 2773603"/>
              <a:gd name="connsiteY5" fmla="*/ 646043 h 2351216"/>
              <a:gd name="connsiteX6" fmla="*/ 20464 w 2773603"/>
              <a:gd name="connsiteY6" fmla="*/ 1152939 h 2351216"/>
              <a:gd name="connsiteX7" fmla="*/ 368334 w 2773603"/>
              <a:gd name="connsiteY7" fmla="*/ 1967947 h 2351216"/>
              <a:gd name="connsiteX8" fmla="*/ 1173403 w 2773603"/>
              <a:gd name="connsiteY8" fmla="*/ 2315817 h 2351216"/>
              <a:gd name="connsiteX9" fmla="*/ 2167316 w 2773603"/>
              <a:gd name="connsiteY9" fmla="*/ 2305878 h 2351216"/>
              <a:gd name="connsiteX10" fmla="*/ 2554943 w 2773603"/>
              <a:gd name="connsiteY10" fmla="*/ 2017643 h 2351216"/>
              <a:gd name="connsiteX11" fmla="*/ 2773603 w 2773603"/>
              <a:gd name="connsiteY11" fmla="*/ 1798982 h 2351216"/>
              <a:gd name="connsiteX12" fmla="*/ 2773603 w 2773603"/>
              <a:gd name="connsiteY12" fmla="*/ 1798982 h 2351216"/>
              <a:gd name="connsiteX13" fmla="*/ 2773603 w 2773603"/>
              <a:gd name="connsiteY13" fmla="*/ 1798982 h 235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73603" h="2351216">
                <a:moveTo>
                  <a:pt x="656569" y="0"/>
                </a:moveTo>
                <a:lnTo>
                  <a:pt x="447847" y="29817"/>
                </a:lnTo>
                <a:cubicBezTo>
                  <a:pt x="398151" y="38099"/>
                  <a:pt x="384899" y="36443"/>
                  <a:pt x="358395" y="49695"/>
                </a:cubicBezTo>
                <a:cubicBezTo>
                  <a:pt x="331891" y="62947"/>
                  <a:pt x="326921" y="74543"/>
                  <a:pt x="288821" y="109330"/>
                </a:cubicBezTo>
                <a:cubicBezTo>
                  <a:pt x="250721" y="144117"/>
                  <a:pt x="169552" y="168965"/>
                  <a:pt x="129795" y="258417"/>
                </a:cubicBezTo>
                <a:cubicBezTo>
                  <a:pt x="90038" y="347869"/>
                  <a:pt x="68504" y="496956"/>
                  <a:pt x="50282" y="646043"/>
                </a:cubicBezTo>
                <a:cubicBezTo>
                  <a:pt x="32060" y="795130"/>
                  <a:pt x="-32545" y="932622"/>
                  <a:pt x="20464" y="1152939"/>
                </a:cubicBezTo>
                <a:cubicBezTo>
                  <a:pt x="73473" y="1373256"/>
                  <a:pt x="176177" y="1774134"/>
                  <a:pt x="368334" y="1967947"/>
                </a:cubicBezTo>
                <a:cubicBezTo>
                  <a:pt x="560490" y="2161760"/>
                  <a:pt x="873573" y="2259495"/>
                  <a:pt x="1173403" y="2315817"/>
                </a:cubicBezTo>
                <a:cubicBezTo>
                  <a:pt x="1473233" y="2372139"/>
                  <a:pt x="1937060" y="2355574"/>
                  <a:pt x="2167316" y="2305878"/>
                </a:cubicBezTo>
                <a:cubicBezTo>
                  <a:pt x="2397572" y="2256182"/>
                  <a:pt x="2453895" y="2102126"/>
                  <a:pt x="2554943" y="2017643"/>
                </a:cubicBezTo>
                <a:cubicBezTo>
                  <a:pt x="2655991" y="1933160"/>
                  <a:pt x="2773603" y="1798982"/>
                  <a:pt x="2773603" y="1798982"/>
                </a:cubicBezTo>
                <a:lnTo>
                  <a:pt x="2773603" y="1798982"/>
                </a:lnTo>
                <a:lnTo>
                  <a:pt x="2773603" y="1798982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49E82553-1471-4BFE-BC7C-F8F7336B032D}"/>
              </a:ext>
            </a:extLst>
          </p:cNvPr>
          <p:cNvSpPr/>
          <p:nvPr/>
        </p:nvSpPr>
        <p:spPr>
          <a:xfrm>
            <a:off x="7663070" y="3468015"/>
            <a:ext cx="626165" cy="1133802"/>
          </a:xfrm>
          <a:custGeom>
            <a:avLst/>
            <a:gdLst>
              <a:gd name="connsiteX0" fmla="*/ 0 w 626165"/>
              <a:gd name="connsiteY0" fmla="*/ 10681 h 1133802"/>
              <a:gd name="connsiteX1" fmla="*/ 357808 w 626165"/>
              <a:gd name="connsiteY1" fmla="*/ 30559 h 1133802"/>
              <a:gd name="connsiteX2" fmla="*/ 467139 w 626165"/>
              <a:gd name="connsiteY2" fmla="*/ 269098 h 1133802"/>
              <a:gd name="connsiteX3" fmla="*/ 576469 w 626165"/>
              <a:gd name="connsiteY3" fmla="*/ 736237 h 1133802"/>
              <a:gd name="connsiteX4" fmla="*/ 626165 w 626165"/>
              <a:gd name="connsiteY4" fmla="*/ 1133802 h 113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165" h="1133802">
                <a:moveTo>
                  <a:pt x="0" y="10681"/>
                </a:moveTo>
                <a:cubicBezTo>
                  <a:pt x="139976" y="-915"/>
                  <a:pt x="279952" y="-12510"/>
                  <a:pt x="357808" y="30559"/>
                </a:cubicBezTo>
                <a:cubicBezTo>
                  <a:pt x="435664" y="73628"/>
                  <a:pt x="430696" y="151485"/>
                  <a:pt x="467139" y="269098"/>
                </a:cubicBezTo>
                <a:cubicBezTo>
                  <a:pt x="503582" y="386711"/>
                  <a:pt x="549965" y="592120"/>
                  <a:pt x="576469" y="736237"/>
                </a:cubicBezTo>
                <a:cubicBezTo>
                  <a:pt x="602973" y="880354"/>
                  <a:pt x="614569" y="1007078"/>
                  <a:pt x="626165" y="113380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553ECDA3-CB0B-4525-AB36-808487A4ED16}"/>
              </a:ext>
            </a:extLst>
          </p:cNvPr>
          <p:cNvGrpSpPr/>
          <p:nvPr/>
        </p:nvGrpSpPr>
        <p:grpSpPr>
          <a:xfrm>
            <a:off x="8461310" y="4416592"/>
            <a:ext cx="257705" cy="903866"/>
            <a:chOff x="6024562" y="3171831"/>
            <a:chExt cx="146476" cy="513745"/>
          </a:xfrm>
        </p:grpSpPr>
        <p:grpSp>
          <p:nvGrpSpPr>
            <p:cNvPr id="17" name="Elemento grafico 14">
              <a:extLst>
                <a:ext uri="{FF2B5EF4-FFF2-40B4-BE49-F238E27FC236}">
                  <a16:creationId xmlns:a16="http://schemas.microsoft.com/office/drawing/2014/main" id="{8C40EE1C-42BB-43DE-B26B-73A64AE6F4B8}"/>
                </a:ext>
              </a:extLst>
            </p:cNvPr>
            <p:cNvGrpSpPr/>
            <p:nvPr/>
          </p:nvGrpSpPr>
          <p:grpSpPr>
            <a:xfrm>
              <a:off x="6024562" y="3171831"/>
              <a:ext cx="146476" cy="150490"/>
              <a:chOff x="6024562" y="3171831"/>
              <a:chExt cx="146476" cy="150490"/>
            </a:xfrm>
            <a:noFill/>
          </p:grpSpPr>
          <p:sp>
            <p:nvSpPr>
              <p:cNvPr id="19" name="Figura a mano libera: forma 18">
                <a:extLst>
                  <a:ext uri="{FF2B5EF4-FFF2-40B4-BE49-F238E27FC236}">
                    <a16:creationId xmlns:a16="http://schemas.microsoft.com/office/drawing/2014/main" id="{C4E1FB83-DB6C-4134-ABFB-7BF83B1AD625}"/>
                  </a:ext>
                </a:extLst>
              </p:cNvPr>
              <p:cNvSpPr/>
              <p:nvPr/>
            </p:nvSpPr>
            <p:spPr>
              <a:xfrm>
                <a:off x="6024562" y="3247078"/>
                <a:ext cx="146476" cy="9525"/>
              </a:xfrm>
              <a:custGeom>
                <a:avLst/>
                <a:gdLst>
                  <a:gd name="connsiteX0" fmla="*/ 146418 w 146476"/>
                  <a:gd name="connsiteY0" fmla="*/ -80 h 9525"/>
                  <a:gd name="connsiteX1" fmla="*/ -59 w 146476"/>
                  <a:gd name="connsiteY1" fmla="*/ -8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6476" h="9525">
                    <a:moveTo>
                      <a:pt x="146418" y="-80"/>
                    </a:moveTo>
                    <a:lnTo>
                      <a:pt x="-59" y="-80"/>
                    </a:lnTo>
                  </a:path>
                </a:pathLst>
              </a:custGeom>
              <a:noFill/>
              <a:ln w="1904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igura a mano libera: forma 19">
                <a:extLst>
                  <a:ext uri="{FF2B5EF4-FFF2-40B4-BE49-F238E27FC236}">
                    <a16:creationId xmlns:a16="http://schemas.microsoft.com/office/drawing/2014/main" id="{A6117687-42B0-4DBB-8167-06618B071B1F}"/>
                  </a:ext>
                </a:extLst>
              </p:cNvPr>
              <p:cNvSpPr/>
              <p:nvPr/>
            </p:nvSpPr>
            <p:spPr>
              <a:xfrm>
                <a:off x="6097800" y="3171831"/>
                <a:ext cx="9525" cy="150490"/>
              </a:xfrm>
              <a:custGeom>
                <a:avLst/>
                <a:gdLst>
                  <a:gd name="connsiteX0" fmla="*/ -59 w 9525"/>
                  <a:gd name="connsiteY0" fmla="*/ 150411 h 150490"/>
                  <a:gd name="connsiteX1" fmla="*/ -59 w 9525"/>
                  <a:gd name="connsiteY1" fmla="*/ -80 h 15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50490">
                    <a:moveTo>
                      <a:pt x="-59" y="150411"/>
                    </a:moveTo>
                    <a:lnTo>
                      <a:pt x="-59" y="-80"/>
                    </a:lnTo>
                  </a:path>
                </a:pathLst>
              </a:custGeom>
              <a:noFill/>
              <a:ln w="1904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" name="Figura a mano libera: forma 17">
              <a:extLst>
                <a:ext uri="{FF2B5EF4-FFF2-40B4-BE49-F238E27FC236}">
                  <a16:creationId xmlns:a16="http://schemas.microsoft.com/office/drawing/2014/main" id="{C1740165-A339-49F6-BAE6-F17D8B9AF3CE}"/>
                </a:ext>
              </a:extLst>
            </p:cNvPr>
            <p:cNvSpPr/>
            <p:nvPr/>
          </p:nvSpPr>
          <p:spPr>
            <a:xfrm>
              <a:off x="6024562" y="3676051"/>
              <a:ext cx="146476" cy="9525"/>
            </a:xfrm>
            <a:custGeom>
              <a:avLst/>
              <a:gdLst>
                <a:gd name="connsiteX0" fmla="*/ 146476 w 146476"/>
                <a:gd name="connsiteY0" fmla="*/ 0 h 9525"/>
                <a:gd name="connsiteX1" fmla="*/ 0 w 146476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476" h="9525">
                  <a:moveTo>
                    <a:pt x="146476" y="0"/>
                  </a:move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81D8D4C4-4AD6-412D-8EE3-07F843EA20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11825"/>
              </p:ext>
            </p:extLst>
          </p:nvPr>
        </p:nvGraphicFramePr>
        <p:xfrm>
          <a:off x="8604250" y="4598988"/>
          <a:ext cx="323691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3" name="Equation" r:id="rId13" imgW="965160" imgH="190440" progId="Equation.DSMT4">
                  <p:embed/>
                </p:oleObj>
              </mc:Choice>
              <mc:Fallback>
                <p:oleObj name="Equation" r:id="rId13" imgW="965160" imgH="1904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12E80F04-9E43-42EC-A9A3-77D706D17A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604250" y="4598988"/>
                        <a:ext cx="3236913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1CAEF5F5-F5DE-4C4C-9A51-BBD2D8126FC7}"/>
              </a:ext>
            </a:extLst>
          </p:cNvPr>
          <p:cNvCxnSpPr/>
          <p:nvPr/>
        </p:nvCxnSpPr>
        <p:spPr>
          <a:xfrm>
            <a:off x="6233197" y="4654304"/>
            <a:ext cx="1437861" cy="0"/>
          </a:xfrm>
          <a:prstGeom prst="line">
            <a:avLst/>
          </a:prstGeom>
          <a:ln w="317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3CA7EF25-33AE-4544-9FC9-79087D8BEC72}"/>
              </a:ext>
            </a:extLst>
          </p:cNvPr>
          <p:cNvSpPr txBox="1"/>
          <p:nvPr/>
        </p:nvSpPr>
        <p:spPr>
          <a:xfrm>
            <a:off x="7065880" y="4219694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A8FF6369-BC70-4FCC-A9DD-0D8F98A8411D}"/>
              </a:ext>
            </a:extLst>
          </p:cNvPr>
          <p:cNvSpPr/>
          <p:nvPr/>
        </p:nvSpPr>
        <p:spPr>
          <a:xfrm>
            <a:off x="1902941" y="4151870"/>
            <a:ext cx="3237470" cy="1037968"/>
          </a:xfrm>
          <a:custGeom>
            <a:avLst/>
            <a:gdLst>
              <a:gd name="connsiteX0" fmla="*/ 0 w 3237470"/>
              <a:gd name="connsiteY0" fmla="*/ 0 h 1037968"/>
              <a:gd name="connsiteX1" fmla="*/ 605481 w 3237470"/>
              <a:gd name="connsiteY1" fmla="*/ 803189 h 1037968"/>
              <a:gd name="connsiteX2" fmla="*/ 1569308 w 3237470"/>
              <a:gd name="connsiteY2" fmla="*/ 1037968 h 1037968"/>
              <a:gd name="connsiteX3" fmla="*/ 3237470 w 3237470"/>
              <a:gd name="connsiteY3" fmla="*/ 803189 h 103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7470" h="1037968">
                <a:moveTo>
                  <a:pt x="0" y="0"/>
                </a:moveTo>
                <a:cubicBezTo>
                  <a:pt x="171965" y="315097"/>
                  <a:pt x="343930" y="630194"/>
                  <a:pt x="605481" y="803189"/>
                </a:cubicBezTo>
                <a:cubicBezTo>
                  <a:pt x="867032" y="976184"/>
                  <a:pt x="1130643" y="1037968"/>
                  <a:pt x="1569308" y="1037968"/>
                </a:cubicBezTo>
                <a:cubicBezTo>
                  <a:pt x="2007973" y="1037968"/>
                  <a:pt x="2622721" y="920578"/>
                  <a:pt x="3237470" y="803189"/>
                </a:cubicBezTo>
              </a:path>
            </a:pathLst>
          </a:custGeom>
          <a:noFill/>
          <a:ln w="5715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E9CB5546-5F3F-400C-8CA5-A2AA4F0D92C7}"/>
              </a:ext>
            </a:extLst>
          </p:cNvPr>
          <p:cNvCxnSpPr>
            <a:cxnSpLocks/>
          </p:cNvCxnSpPr>
          <p:nvPr/>
        </p:nvCxnSpPr>
        <p:spPr>
          <a:xfrm>
            <a:off x="5565327" y="1552368"/>
            <a:ext cx="0" cy="859454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7713107A-C130-412E-9079-C993F3D8C39F}"/>
              </a:ext>
            </a:extLst>
          </p:cNvPr>
          <p:cNvCxnSpPr>
            <a:cxnSpLocks/>
          </p:cNvCxnSpPr>
          <p:nvPr/>
        </p:nvCxnSpPr>
        <p:spPr>
          <a:xfrm>
            <a:off x="5565327" y="1552368"/>
            <a:ext cx="80281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3AD84BE-9B73-4398-B800-72D98ADEBF45}"/>
              </a:ext>
            </a:extLst>
          </p:cNvPr>
          <p:cNvSpPr txBox="1"/>
          <p:nvPr/>
        </p:nvSpPr>
        <p:spPr>
          <a:xfrm>
            <a:off x="5525091" y="165329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2A2DF5A8-3B5C-4349-8298-6A9062CC75E0}"/>
              </a:ext>
            </a:extLst>
          </p:cNvPr>
          <p:cNvSpPr txBox="1"/>
          <p:nvPr/>
        </p:nvSpPr>
        <p:spPr>
          <a:xfrm>
            <a:off x="5698301" y="1090703"/>
            <a:ext cx="418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graphicFrame>
        <p:nvGraphicFramePr>
          <p:cNvPr id="28" name="Oggetto 27">
            <a:extLst>
              <a:ext uri="{FF2B5EF4-FFF2-40B4-BE49-F238E27FC236}">
                <a16:creationId xmlns:a16="http://schemas.microsoft.com/office/drawing/2014/main" id="{D5020728-08DF-45D7-A306-E074002EC3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208840"/>
              </p:ext>
            </p:extLst>
          </p:nvPr>
        </p:nvGraphicFramePr>
        <p:xfrm>
          <a:off x="9238836" y="3154468"/>
          <a:ext cx="16192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4" name="Equation" r:id="rId15" imgW="482400" imgH="190440" progId="Equation.DSMT4">
                  <p:embed/>
                </p:oleObj>
              </mc:Choice>
              <mc:Fallback>
                <p:oleObj name="Equation" r:id="rId15" imgW="482400" imgH="1904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12E80F04-9E43-42EC-A9A3-77D706D17A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238836" y="3154468"/>
                        <a:ext cx="161925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603B6EE9-4B91-4C8D-A285-A69E263D10C9}"/>
              </a:ext>
            </a:extLst>
          </p:cNvPr>
          <p:cNvSpPr txBox="1"/>
          <p:nvPr/>
        </p:nvSpPr>
        <p:spPr>
          <a:xfrm>
            <a:off x="8943498" y="2709022"/>
            <a:ext cx="3248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Stationary conditions:</a:t>
            </a:r>
          </a:p>
        </p:txBody>
      </p:sp>
    </p:spTree>
    <p:extLst>
      <p:ext uri="{BB962C8B-B14F-4D97-AF65-F5344CB8AC3E}">
        <p14:creationId xmlns:p14="http://schemas.microsoft.com/office/powerpoint/2010/main" val="424774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4" grpId="0"/>
      <p:bldP spid="22" grpId="0"/>
      <p:bldP spid="27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78CB8F-1E44-426C-A693-A1AB6B239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245" y="43933"/>
            <a:ext cx="10515600" cy="662397"/>
          </a:xfrm>
        </p:spPr>
        <p:txBody>
          <a:bodyPr/>
          <a:lstStyle/>
          <a:p>
            <a:r>
              <a:rPr lang="en-US" dirty="0"/>
              <a:t>Hall Voltage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F4BCA75-E3D1-4522-90D4-648365CC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D6F5F8-0FA6-48DC-A050-3C0146206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21E5346E-7EB3-4BC3-995A-12667B9E78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763238"/>
              </p:ext>
            </p:extLst>
          </p:nvPr>
        </p:nvGraphicFramePr>
        <p:xfrm>
          <a:off x="6596063" y="1484313"/>
          <a:ext cx="4259262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5" name="Equation" r:id="rId3" imgW="1269720" imgH="190440" progId="Equation.DSMT4">
                  <p:embed/>
                </p:oleObj>
              </mc:Choice>
              <mc:Fallback>
                <p:oleObj name="Equation" r:id="rId3" imgW="1269720" imgH="19044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81D8D4C4-4AD6-412D-8EE3-07F843EA20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96063" y="1484313"/>
                        <a:ext cx="4259262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59DB964F-9B5A-47DD-80F4-ECF847FED6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65473"/>
              </p:ext>
            </p:extLst>
          </p:nvPr>
        </p:nvGraphicFramePr>
        <p:xfrm>
          <a:off x="7107011" y="2059031"/>
          <a:ext cx="15748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6" name="Equation" r:id="rId5" imgW="469800" imgH="190440" progId="Equation.DSMT4">
                  <p:embed/>
                </p:oleObj>
              </mc:Choice>
              <mc:Fallback>
                <p:oleObj name="Equation" r:id="rId5" imgW="469800" imgH="19044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21E5346E-7EB3-4BC3-995A-12667B9E78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07011" y="2059031"/>
                        <a:ext cx="1574800" cy="636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4344B722-5CEC-4195-8297-C0B3076420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9592"/>
              </p:ext>
            </p:extLst>
          </p:nvPr>
        </p:nvGraphicFramePr>
        <p:xfrm>
          <a:off x="7107011" y="2703511"/>
          <a:ext cx="27686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7" name="Equation" r:id="rId7" imgW="825480" imgH="190440" progId="Equation.DSMT4">
                  <p:embed/>
                </p:oleObj>
              </mc:Choice>
              <mc:Fallback>
                <p:oleObj name="Equation" r:id="rId7" imgW="825480" imgH="19044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21E5346E-7EB3-4BC3-995A-12667B9E78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07011" y="2703511"/>
                        <a:ext cx="27686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1CBD7458-BDFE-41BE-9056-F552B65FF8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736874"/>
              </p:ext>
            </p:extLst>
          </p:nvPr>
        </p:nvGraphicFramePr>
        <p:xfrm>
          <a:off x="7107011" y="3238706"/>
          <a:ext cx="178911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8" name="Equation" r:id="rId9" imgW="533160" imgH="342720" progId="Equation.DSMT4">
                  <p:embed/>
                </p:oleObj>
              </mc:Choice>
              <mc:Fallback>
                <p:oleObj name="Equation" r:id="rId9" imgW="533160" imgH="34272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4344B722-5CEC-4195-8297-C0B3076420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07011" y="3238706"/>
                        <a:ext cx="1789112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51D5A9B5-D187-4DB9-961A-35DB8E6B4B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8245" y="1024903"/>
            <a:ext cx="4613190" cy="299719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67DEC35-7605-4ADC-9CA3-FCC1CA7C57A3}"/>
              </a:ext>
            </a:extLst>
          </p:cNvPr>
          <p:cNvSpPr txBox="1"/>
          <p:nvPr/>
        </p:nvSpPr>
        <p:spPr>
          <a:xfrm>
            <a:off x="2162432" y="3692557"/>
            <a:ext cx="345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F9471F0-FC57-4EA2-A279-759ED1F06946}"/>
              </a:ext>
            </a:extLst>
          </p:cNvPr>
          <p:cNvSpPr txBox="1"/>
          <p:nvPr/>
        </p:nvSpPr>
        <p:spPr>
          <a:xfrm>
            <a:off x="3389870" y="2233954"/>
            <a:ext cx="345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9505BC7-DE6B-4FDB-9EC2-FD60D58F9485}"/>
              </a:ext>
            </a:extLst>
          </p:cNvPr>
          <p:cNvSpPr txBox="1"/>
          <p:nvPr/>
        </p:nvSpPr>
        <p:spPr>
          <a:xfrm>
            <a:off x="5271903" y="1915660"/>
            <a:ext cx="345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03BFD7B4-5B0D-4337-B5D8-3B593EFFE9A2}"/>
              </a:ext>
            </a:extLst>
          </p:cNvPr>
          <p:cNvCxnSpPr>
            <a:cxnSpLocks/>
          </p:cNvCxnSpPr>
          <p:nvPr/>
        </p:nvCxnSpPr>
        <p:spPr>
          <a:xfrm>
            <a:off x="585354" y="4246630"/>
            <a:ext cx="734291" cy="270152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AF65D5D9-0560-4DCD-B4D0-3D11272AA2B5}"/>
              </a:ext>
            </a:extLst>
          </p:cNvPr>
          <p:cNvCxnSpPr>
            <a:cxnSpLocks/>
          </p:cNvCxnSpPr>
          <p:nvPr/>
        </p:nvCxnSpPr>
        <p:spPr>
          <a:xfrm flipV="1">
            <a:off x="585354" y="3692557"/>
            <a:ext cx="505691" cy="55407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161BE2F-4246-4D3C-9DBB-3E9A01490969}"/>
              </a:ext>
            </a:extLst>
          </p:cNvPr>
          <p:cNvSpPr txBox="1"/>
          <p:nvPr/>
        </p:nvSpPr>
        <p:spPr>
          <a:xfrm>
            <a:off x="545118" y="4347556"/>
            <a:ext cx="33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41952AF-8520-466D-9AC4-F1BFB7DF4654}"/>
              </a:ext>
            </a:extLst>
          </p:cNvPr>
          <p:cNvSpPr txBox="1"/>
          <p:nvPr/>
        </p:nvSpPr>
        <p:spPr>
          <a:xfrm>
            <a:off x="871463" y="3773120"/>
            <a:ext cx="418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9D93293B-BAB8-4BF8-8131-5D198668F403}"/>
              </a:ext>
            </a:extLst>
          </p:cNvPr>
          <p:cNvCxnSpPr>
            <a:cxnSpLocks/>
          </p:cNvCxnSpPr>
          <p:nvPr/>
        </p:nvCxnSpPr>
        <p:spPr>
          <a:xfrm flipV="1">
            <a:off x="585354" y="3456945"/>
            <a:ext cx="0" cy="8057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1C91F691-0CCC-42D7-AD30-7C8C3A46B811}"/>
              </a:ext>
            </a:extLst>
          </p:cNvPr>
          <p:cNvSpPr txBox="1"/>
          <p:nvPr/>
        </p:nvSpPr>
        <p:spPr>
          <a:xfrm>
            <a:off x="190840" y="3582906"/>
            <a:ext cx="418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  <p:graphicFrame>
        <p:nvGraphicFramePr>
          <p:cNvPr id="28" name="Oggetto 27">
            <a:extLst>
              <a:ext uri="{FF2B5EF4-FFF2-40B4-BE49-F238E27FC236}">
                <a16:creationId xmlns:a16="http://schemas.microsoft.com/office/drawing/2014/main" id="{E20B1809-6D8B-4FD1-86A4-15B6FBF155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609590"/>
              </p:ext>
            </p:extLst>
          </p:nvPr>
        </p:nvGraphicFramePr>
        <p:xfrm>
          <a:off x="3389870" y="4700841"/>
          <a:ext cx="302418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9" name="Equation" r:id="rId13" imgW="901440" imgH="342720" progId="Equation.DSMT4">
                  <p:embed/>
                </p:oleObj>
              </mc:Choice>
              <mc:Fallback>
                <p:oleObj name="Equation" r:id="rId13" imgW="901440" imgH="34272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4344B722-5CEC-4195-8297-C0B3076420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89870" y="4700841"/>
                        <a:ext cx="3024187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reccia a sinistra 28">
            <a:extLst>
              <a:ext uri="{FF2B5EF4-FFF2-40B4-BE49-F238E27FC236}">
                <a16:creationId xmlns:a16="http://schemas.microsoft.com/office/drawing/2014/main" id="{A4E83CE9-65F7-42C0-8A81-563B763A04FC}"/>
              </a:ext>
            </a:extLst>
          </p:cNvPr>
          <p:cNvSpPr/>
          <p:nvPr/>
        </p:nvSpPr>
        <p:spPr>
          <a:xfrm>
            <a:off x="6709719" y="4938029"/>
            <a:ext cx="877330" cy="543697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374EED3B-FDA7-4419-A83F-7FAC37BCE029}"/>
              </a:ext>
            </a:extLst>
          </p:cNvPr>
          <p:cNvSpPr txBox="1"/>
          <p:nvPr/>
        </p:nvSpPr>
        <p:spPr>
          <a:xfrm>
            <a:off x="7659648" y="4628362"/>
            <a:ext cx="4073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Hall effect can be used to determine the carrier mobility 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90342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577</Words>
  <Application>Microsoft Office PowerPoint</Application>
  <PresentationFormat>Widescreen</PresentationFormat>
  <Paragraphs>130</Paragraphs>
  <Slides>12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Symbol</vt:lpstr>
      <vt:lpstr>Tema di Office</vt:lpstr>
      <vt:lpstr>Equation</vt:lpstr>
      <vt:lpstr>Magnetic sensors</vt:lpstr>
      <vt:lpstr>Example of electric field magnitude</vt:lpstr>
      <vt:lpstr>Applications of magnetic sensors</vt:lpstr>
      <vt:lpstr>Magnetic sensors: market</vt:lpstr>
      <vt:lpstr>Types of magnetic sensors</vt:lpstr>
      <vt:lpstr>Search Coil</vt:lpstr>
      <vt:lpstr>Hall sensors</vt:lpstr>
      <vt:lpstr>Hall effect: formation of the Hall voltage</vt:lpstr>
      <vt:lpstr>Hall Voltage</vt:lpstr>
      <vt:lpstr>Case of negative charges:</vt:lpstr>
      <vt:lpstr>Hall Voltage: a more practical expression</vt:lpstr>
      <vt:lpstr>Examples of Hall voltage magnitude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637</cp:revision>
  <dcterms:created xsi:type="dcterms:W3CDTF">2015-02-03T16:10:37Z</dcterms:created>
  <dcterms:modified xsi:type="dcterms:W3CDTF">2022-04-06T22:25:59Z</dcterms:modified>
</cp:coreProperties>
</file>