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84" r:id="rId4"/>
    <p:sldId id="294" r:id="rId5"/>
    <p:sldId id="285" r:id="rId6"/>
    <p:sldId id="286" r:id="rId7"/>
    <p:sldId id="287" r:id="rId8"/>
    <p:sldId id="289" r:id="rId9"/>
    <p:sldId id="290" r:id="rId10"/>
    <p:sldId id="291" r:id="rId11"/>
    <p:sldId id="288" r:id="rId12"/>
    <p:sldId id="292" r:id="rId13"/>
    <p:sldId id="295" r:id="rId14"/>
    <p:sldId id="293" r:id="rId15"/>
    <p:sldId id="296" r:id="rId16"/>
    <p:sldId id="297" r:id="rId17"/>
    <p:sldId id="298" r:id="rId18"/>
    <p:sldId id="299" r:id="rId19"/>
    <p:sldId id="275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3878" autoAdjust="0"/>
  </p:normalViewPr>
  <p:slideViewPr>
    <p:cSldViewPr snapToGrid="0">
      <p:cViewPr varScale="1">
        <p:scale>
          <a:sx n="11" d="100"/>
          <a:sy n="11" d="100"/>
        </p:scale>
        <p:origin x="82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Sensor Systems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svg"/><Relationship Id="rId4" Type="http://schemas.openxmlformats.org/officeDocument/2006/relationships/image" Target="../media/image37.svg"/><Relationship Id="rId9" Type="http://schemas.openxmlformats.org/officeDocument/2006/relationships/image" Target="../media/image6.png"/><Relationship Id="rId1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52.png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54.wmf"/><Relationship Id="rId4" Type="http://schemas.openxmlformats.org/officeDocument/2006/relationships/image" Target="../media/image56.svg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ba.uth.tmc.edu/neuroscience/m/s1/index.htm" TargetMode="External"/><Relationship Id="rId2" Type="http://schemas.openxmlformats.org/officeDocument/2006/relationships/hyperlink" Target="https://www.khanacademy.org/test-prep/mcat/organ-systems/neural-synapses/a/signal-propagation-the-movement-of-signals-between-neur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alog.com/en/technical-articles/biopotential-electrode-sensors-ecg-eeg-emg.html#:~:text=A%20biopotential%20electrode%20is%20a,ion%20current%20to%20electron%20current" TargetMode="External"/><Relationship Id="rId4" Type="http://schemas.openxmlformats.org/officeDocument/2006/relationships/hyperlink" Target="https://courses.lumenlearning.com/cuny-csi-ap-1/chapter/neuromuscular-junctions-and-muscle-contrac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5C032-BF5C-4387-B032-9119E8AF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33" y="201420"/>
            <a:ext cx="10515600" cy="662397"/>
          </a:xfrm>
        </p:spPr>
        <p:txBody>
          <a:bodyPr/>
          <a:lstStyle/>
          <a:p>
            <a:r>
              <a:rPr lang="en-US" dirty="0"/>
              <a:t>Importance of detecting biopotentials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6B6774-CCC3-496E-B993-3E1C6C9D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6744BE-76F2-446A-81EF-F5265584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E3CA81A-E4C6-4825-98BA-C4873925A955}"/>
              </a:ext>
            </a:extLst>
          </p:cNvPr>
          <p:cNvSpPr txBox="1"/>
          <p:nvPr/>
        </p:nvSpPr>
        <p:spPr>
          <a:xfrm>
            <a:off x="838199" y="1026411"/>
            <a:ext cx="995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Diagnostic purposes: Detecting a possible disease (e.g. heart and neural pathologies, etc.)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3F4204-F4B0-47B6-A68D-3670824B637E}"/>
              </a:ext>
            </a:extLst>
          </p:cNvPr>
          <p:cNvSpPr txBox="1"/>
          <p:nvPr/>
        </p:nvSpPr>
        <p:spPr>
          <a:xfrm>
            <a:off x="838200" y="1959362"/>
            <a:ext cx="9959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Implantable, wearable biomedical devices: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Cardiac pacemakers (on demand stimulation)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 of limb prostheses (smart prostheses) 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human-machine interfaces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detection of pathological situations (e.g. , automatic defibrillator, migraine attacks) for on-demand drug delivery or electrical stimulation)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4A42A7-196D-4860-B72E-F19F0C0EA763}"/>
              </a:ext>
            </a:extLst>
          </p:cNvPr>
          <p:cNvSpPr txBox="1"/>
          <p:nvPr/>
        </p:nvSpPr>
        <p:spPr>
          <a:xfrm>
            <a:off x="965771" y="4638238"/>
            <a:ext cx="95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Research: understanding the functioning of human or animal body, with particular interest in functioning of the brain</a:t>
            </a:r>
          </a:p>
        </p:txBody>
      </p:sp>
    </p:spTree>
    <p:extLst>
      <p:ext uri="{BB962C8B-B14F-4D97-AF65-F5344CB8AC3E}">
        <p14:creationId xmlns:p14="http://schemas.microsoft.com/office/powerpoint/2010/main" val="147280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FFB62-06E3-4C16-B723-51D11E32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 and EMG electrode placement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61A903-710F-434C-8597-11EA961A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2DAD2-5EB8-4A2B-9329-43BC89F9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D39967D-8EE2-47F8-9C4E-521513A77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970" y="1854526"/>
            <a:ext cx="2143125" cy="27336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3F6663-F55C-4BD6-B1BE-6D53C1A4D9B9}"/>
              </a:ext>
            </a:extLst>
          </p:cNvPr>
          <p:cNvSpPr txBox="1"/>
          <p:nvPr/>
        </p:nvSpPr>
        <p:spPr>
          <a:xfrm>
            <a:off x="202271" y="4709559"/>
            <a:ext cx="5298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electrode position has a code. Electrodes in the "middle sagittal plane" are generally used as gnd.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DCA908-5E9C-469D-9E42-0A8FF3967AC9}"/>
              </a:ext>
            </a:extLst>
          </p:cNvPr>
          <p:cNvSpPr txBox="1"/>
          <p:nvPr/>
        </p:nvSpPr>
        <p:spPr>
          <a:xfrm>
            <a:off x="409328" y="128242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D17109-D811-4DCC-A5BD-5CC9F8C68513}"/>
              </a:ext>
            </a:extLst>
          </p:cNvPr>
          <p:cNvSpPr txBox="1"/>
          <p:nvPr/>
        </p:nvSpPr>
        <p:spPr>
          <a:xfrm>
            <a:off x="7077183" y="1130910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064024-3362-4F6F-86FD-0BB94EDA9723}"/>
              </a:ext>
            </a:extLst>
          </p:cNvPr>
          <p:cNvSpPr txBox="1"/>
          <p:nvPr/>
        </p:nvSpPr>
        <p:spPr>
          <a:xfrm>
            <a:off x="6791417" y="1737753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Surface EMG: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4CE05BA-4E0C-438F-A043-5B880845C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0050" y="1968586"/>
            <a:ext cx="2926818" cy="2657843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0C81FC7F-0164-4B4B-94C0-0E1F500676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4087" y="4792428"/>
            <a:ext cx="2691926" cy="101653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626729-2596-4599-AF7E-1B43AF87D3E6}"/>
              </a:ext>
            </a:extLst>
          </p:cNvPr>
          <p:cNvSpPr txBox="1"/>
          <p:nvPr/>
        </p:nvSpPr>
        <p:spPr>
          <a:xfrm>
            <a:off x="9342099" y="5037940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Compact bipolar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electrode for EMG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F9F7AD-459C-4EBF-B859-8FB4531B5460}"/>
              </a:ext>
            </a:extLst>
          </p:cNvPr>
          <p:cNvCxnSpPr/>
          <p:nvPr/>
        </p:nvCxnSpPr>
        <p:spPr>
          <a:xfrm>
            <a:off x="1914461" y="1132778"/>
            <a:ext cx="0" cy="2088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AB7A8FF-FEF9-4CF9-A460-ABE1FCE99415}"/>
              </a:ext>
            </a:extLst>
          </p:cNvPr>
          <p:cNvSpPr txBox="1"/>
          <p:nvPr/>
        </p:nvSpPr>
        <p:spPr>
          <a:xfrm>
            <a:off x="1937559" y="1489217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sagittal plane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20B38-E04D-4C8D-AF88-DDF990D64FEC}"/>
              </a:ext>
            </a:extLst>
          </p:cNvPr>
          <p:cNvSpPr txBox="1"/>
          <p:nvPr/>
        </p:nvSpPr>
        <p:spPr>
          <a:xfrm>
            <a:off x="3188412" y="2317192"/>
            <a:ext cx="2907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10-20 electrode system: refers to the spacing between electrodes in terms of percentage, 10 % 20 %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(8 - 128 electrodes)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5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16FBB-9432-4003-A28A-F62CCB46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03"/>
            <a:ext cx="10515600" cy="662397"/>
          </a:xfrm>
        </p:spPr>
        <p:txBody>
          <a:bodyPr/>
          <a:lstStyle/>
          <a:p>
            <a:r>
              <a:rPr lang="en-US" dirty="0"/>
              <a:t>Biopotentials characteristics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38671E-BFF3-4E67-A1D6-87FDB8F0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2E0E6-5017-4060-A28A-F0E7DF57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AB11767-97F7-4C16-A084-92762174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83697"/>
              </p:ext>
            </p:extLst>
          </p:nvPr>
        </p:nvGraphicFramePr>
        <p:xfrm>
          <a:off x="2393043" y="1058351"/>
          <a:ext cx="7405914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72">
                  <a:extLst>
                    <a:ext uri="{9D8B030D-6E8A-4147-A177-3AD203B41FA5}">
                      <a16:colId xmlns:a16="http://schemas.microsoft.com/office/drawing/2014/main" val="1200891708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694556925"/>
                    </a:ext>
                  </a:extLst>
                </a:gridCol>
                <a:gridCol w="2188028">
                  <a:extLst>
                    <a:ext uri="{9D8B030D-6E8A-4147-A177-3AD203B41FA5}">
                      <a16:colId xmlns:a16="http://schemas.microsoft.com/office/drawing/2014/main" val="2613804902"/>
                    </a:ext>
                  </a:extLst>
                </a:gridCol>
              </a:tblGrid>
              <a:tr h="35027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biopotential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93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Hz - 100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mV -5 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06186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Hz - 40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- 100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5470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Hz -2 kHz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mV - 10 mV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698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Hz - 1 kHz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- 100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70812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7E6DDA-0BAD-49CA-8E34-2589F24FFBBD}"/>
              </a:ext>
            </a:extLst>
          </p:cNvPr>
          <p:cNvSpPr txBox="1"/>
          <p:nvPr/>
        </p:nvSpPr>
        <p:spPr>
          <a:xfrm>
            <a:off x="601023" y="4238918"/>
            <a:ext cx="413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small low frequency: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pass filter is critical and exhibits long settling times (due to poles at very low frequency)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FA1A03-AD9A-43E7-9FB3-00F0BD633F8F}"/>
              </a:ext>
            </a:extLst>
          </p:cNvPr>
          <p:cNvSpPr txBox="1"/>
          <p:nvPr/>
        </p:nvSpPr>
        <p:spPr>
          <a:xfrm>
            <a:off x="7632700" y="4361171"/>
            <a:ext cx="3782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small magnitude. Requires very-low noise amplifiers and careful rejection of interferences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061109-D1A6-496A-AB4B-6B2B2584B631}"/>
              </a:ext>
            </a:extLst>
          </p:cNvPr>
          <p:cNvSpPr txBox="1"/>
          <p:nvPr/>
        </p:nvSpPr>
        <p:spPr>
          <a:xfrm>
            <a:off x="3608870" y="3229481"/>
            <a:ext cx="4739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Range includes 50/60 Hz: prone to interference from power line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91203CC-0C56-4226-842E-901D3E337BA4}"/>
              </a:ext>
            </a:extLst>
          </p:cNvPr>
          <p:cNvSpPr/>
          <p:nvPr/>
        </p:nvSpPr>
        <p:spPr>
          <a:xfrm>
            <a:off x="5187950" y="1460500"/>
            <a:ext cx="231775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899278-300E-40AF-A131-164825B99729}"/>
              </a:ext>
            </a:extLst>
          </p:cNvPr>
          <p:cNvSpPr/>
          <p:nvPr/>
        </p:nvSpPr>
        <p:spPr>
          <a:xfrm>
            <a:off x="7715250" y="1821202"/>
            <a:ext cx="1682751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878D301-AF2D-4B17-8FEE-91014AEBD057}"/>
              </a:ext>
            </a:extLst>
          </p:cNvPr>
          <p:cNvSpPr/>
          <p:nvPr/>
        </p:nvSpPr>
        <p:spPr>
          <a:xfrm>
            <a:off x="5187951" y="2213653"/>
            <a:ext cx="2000250" cy="709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32B634D-F257-4E06-9DFA-12565B3D7245}"/>
              </a:ext>
            </a:extLst>
          </p:cNvPr>
          <p:cNvCxnSpPr>
            <a:cxnSpLocks/>
          </p:cNvCxnSpPr>
          <p:nvPr/>
        </p:nvCxnSpPr>
        <p:spPr>
          <a:xfrm flipH="1">
            <a:off x="4165600" y="1659467"/>
            <a:ext cx="1022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D1D324F-53B6-4936-8F0B-C6F66AD6DB01}"/>
              </a:ext>
            </a:extLst>
          </p:cNvPr>
          <p:cNvCxnSpPr>
            <a:cxnSpLocks/>
          </p:cNvCxnSpPr>
          <p:nvPr/>
        </p:nvCxnSpPr>
        <p:spPr>
          <a:xfrm flipH="1">
            <a:off x="2024794" y="1659467"/>
            <a:ext cx="2140806" cy="2579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ACBB6C1B-5C15-4828-866B-E81589E89392}"/>
              </a:ext>
            </a:extLst>
          </p:cNvPr>
          <p:cNvSpPr/>
          <p:nvPr/>
        </p:nvSpPr>
        <p:spPr>
          <a:xfrm>
            <a:off x="480483" y="4238918"/>
            <a:ext cx="4135363" cy="1927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BDD5BD4-81EF-40D9-8C27-5D0F19837C9E}"/>
              </a:ext>
            </a:extLst>
          </p:cNvPr>
          <p:cNvSpPr/>
          <p:nvPr/>
        </p:nvSpPr>
        <p:spPr>
          <a:xfrm>
            <a:off x="3579888" y="3157707"/>
            <a:ext cx="4768246" cy="90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19D7FC-E37B-4CDC-8066-E6E3ED56FA1E}"/>
              </a:ext>
            </a:extLst>
          </p:cNvPr>
          <p:cNvSpPr/>
          <p:nvPr/>
        </p:nvSpPr>
        <p:spPr>
          <a:xfrm>
            <a:off x="7571195" y="4361171"/>
            <a:ext cx="3782603" cy="1694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659011C-90EB-4F72-A1E6-DBF609D18422}"/>
              </a:ext>
            </a:extLst>
          </p:cNvPr>
          <p:cNvCxnSpPr>
            <a:cxnSpLocks/>
          </p:cNvCxnSpPr>
          <p:nvPr/>
        </p:nvCxnSpPr>
        <p:spPr>
          <a:xfrm>
            <a:off x="7444197" y="1841500"/>
            <a:ext cx="0" cy="1316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13EE508-D2CB-40D9-8FC9-C6948196D29D}"/>
              </a:ext>
            </a:extLst>
          </p:cNvPr>
          <p:cNvCxnSpPr>
            <a:cxnSpLocks/>
          </p:cNvCxnSpPr>
          <p:nvPr/>
        </p:nvCxnSpPr>
        <p:spPr>
          <a:xfrm>
            <a:off x="7188201" y="2379133"/>
            <a:ext cx="255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C277AFC-0622-45D0-B68E-C1B838EE3003}"/>
              </a:ext>
            </a:extLst>
          </p:cNvPr>
          <p:cNvCxnSpPr>
            <a:cxnSpLocks/>
          </p:cNvCxnSpPr>
          <p:nvPr/>
        </p:nvCxnSpPr>
        <p:spPr>
          <a:xfrm>
            <a:off x="7188201" y="2722033"/>
            <a:ext cx="255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0F188838-3EF2-4531-8EB7-47BA964480CD}"/>
              </a:ext>
            </a:extLst>
          </p:cNvPr>
          <p:cNvCxnSpPr>
            <a:cxnSpLocks/>
          </p:cNvCxnSpPr>
          <p:nvPr/>
        </p:nvCxnSpPr>
        <p:spPr>
          <a:xfrm>
            <a:off x="10705557" y="1950854"/>
            <a:ext cx="0" cy="24103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667CCCD-B5B1-4C19-926F-861DDFBA9E4F}"/>
              </a:ext>
            </a:extLst>
          </p:cNvPr>
          <p:cNvCxnSpPr>
            <a:cxnSpLocks/>
          </p:cNvCxnSpPr>
          <p:nvPr/>
        </p:nvCxnSpPr>
        <p:spPr>
          <a:xfrm>
            <a:off x="9398661" y="1950854"/>
            <a:ext cx="1306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1">
            <a:extLst>
              <a:ext uri="{FF2B5EF4-FFF2-40B4-BE49-F238E27FC236}">
                <a16:creationId xmlns:a16="http://schemas.microsoft.com/office/drawing/2014/main" id="{7ABE66B7-6A07-4E19-BE63-296CD32B051E}"/>
              </a:ext>
            </a:extLst>
          </p:cNvPr>
          <p:cNvSpPr/>
          <p:nvPr/>
        </p:nvSpPr>
        <p:spPr>
          <a:xfrm>
            <a:off x="7629703" y="2531533"/>
            <a:ext cx="181474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diritto 30">
            <a:extLst>
              <a:ext uri="{FF2B5EF4-FFF2-40B4-BE49-F238E27FC236}">
                <a16:creationId xmlns:a16="http://schemas.microsoft.com/office/drawing/2014/main" id="{C0FD0DBC-24BB-4B90-A481-7C665170AD0A}"/>
              </a:ext>
            </a:extLst>
          </p:cNvPr>
          <p:cNvCxnSpPr>
            <a:cxnSpLocks/>
          </p:cNvCxnSpPr>
          <p:nvPr/>
        </p:nvCxnSpPr>
        <p:spPr>
          <a:xfrm>
            <a:off x="9444447" y="2722033"/>
            <a:ext cx="1306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6CE0607-11AB-476F-96F0-D34E995C5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301" y="675861"/>
            <a:ext cx="3534159" cy="5372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9DAF7DA-1709-46D2-891E-AB09DF2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69" y="136525"/>
            <a:ext cx="9240344" cy="662397"/>
          </a:xfrm>
        </p:spPr>
        <p:txBody>
          <a:bodyPr/>
          <a:lstStyle/>
          <a:p>
            <a:r>
              <a:rPr lang="en-US" dirty="0"/>
              <a:t>Power line interference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28137D-E774-48C5-8FDB-087ED07B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4131DC-AEFA-4A36-BBE9-7D055489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61A801D-BE57-4CB7-A8BC-766CE0697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73541"/>
              </p:ext>
            </p:extLst>
          </p:nvPr>
        </p:nvGraphicFramePr>
        <p:xfrm>
          <a:off x="5383213" y="2998788"/>
          <a:ext cx="10763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3213" y="2998788"/>
                        <a:ext cx="107632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CABC7685-7664-4D3C-AB2F-50033926B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4149" y="949522"/>
            <a:ext cx="4108786" cy="1668416"/>
          </a:xfrm>
          <a:prstGeom prst="rect">
            <a:avLst/>
          </a:prstGeom>
        </p:spPr>
      </p:pic>
      <p:pic>
        <p:nvPicPr>
          <p:cNvPr id="13" name="Elemento grafico 1031">
            <a:extLst>
              <a:ext uri="{FF2B5EF4-FFF2-40B4-BE49-F238E27FC236}">
                <a16:creationId xmlns:a16="http://schemas.microsoft.com/office/drawing/2014/main" id="{6F42919E-FE81-4FE0-BD1D-6C2269691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8339" y="1696454"/>
            <a:ext cx="1699362" cy="79213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9715C3B-4142-4E0E-AA04-903EB03F5905}"/>
              </a:ext>
            </a:extLst>
          </p:cNvPr>
          <p:cNvSpPr/>
          <p:nvPr/>
        </p:nvSpPr>
        <p:spPr>
          <a:xfrm>
            <a:off x="1312744" y="3362631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D16E8-D516-4331-A131-CD463D519A71}"/>
              </a:ext>
            </a:extLst>
          </p:cNvPr>
          <p:cNvSpPr/>
          <p:nvPr/>
        </p:nvSpPr>
        <p:spPr>
          <a:xfrm>
            <a:off x="2601619" y="3331878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E8CFF-EFB2-4220-9B8F-8285CC3603A5}"/>
              </a:ext>
            </a:extLst>
          </p:cNvPr>
          <p:cNvSpPr/>
          <p:nvPr/>
        </p:nvSpPr>
        <p:spPr>
          <a:xfrm>
            <a:off x="1752598" y="4952559"/>
            <a:ext cx="276225" cy="276225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AFB967-2EEC-4125-8EE7-932E198FAD0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916296" y="2104458"/>
            <a:ext cx="828153" cy="28481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621EA8-7B26-4832-8227-613D61F297A5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2744449" y="2104458"/>
            <a:ext cx="131802" cy="11191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6EFE1C-6876-4CEA-8DC5-72965E3E4410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1563863" y="2104458"/>
            <a:ext cx="1180586" cy="1253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460F147-5144-41CB-A9AA-E835B86DA85C}"/>
              </a:ext>
            </a:extLst>
          </p:cNvPr>
          <p:cNvSpPr txBox="1"/>
          <p:nvPr/>
        </p:nvSpPr>
        <p:spPr>
          <a:xfrm>
            <a:off x="3274649" y="96003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 </a:t>
            </a:r>
          </a:p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7CC395-6959-4BCD-BB20-2CC3749BACFA}"/>
              </a:ext>
            </a:extLst>
          </p:cNvPr>
          <p:cNvSpPr/>
          <p:nvPr/>
        </p:nvSpPr>
        <p:spPr>
          <a:xfrm>
            <a:off x="2744449" y="1671229"/>
            <a:ext cx="1900240" cy="8664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D8E7A-931F-4630-945E-27DE7FEE6B3E}"/>
              </a:ext>
            </a:extLst>
          </p:cNvPr>
          <p:cNvSpPr txBox="1"/>
          <p:nvPr/>
        </p:nvSpPr>
        <p:spPr>
          <a:xfrm>
            <a:off x="2439913" y="3604805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2E266F-E865-47FA-9767-CE0FB4ACC0BD}"/>
              </a:ext>
            </a:extLst>
          </p:cNvPr>
          <p:cNvSpPr txBox="1"/>
          <p:nvPr/>
        </p:nvSpPr>
        <p:spPr>
          <a:xfrm>
            <a:off x="936988" y="356994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64B22-DA33-413B-ACF5-AF15EA938C3D}"/>
              </a:ext>
            </a:extLst>
          </p:cNvPr>
          <p:cNvSpPr txBox="1"/>
          <p:nvPr/>
        </p:nvSpPr>
        <p:spPr>
          <a:xfrm>
            <a:off x="1380278" y="4725458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612C153-EA5A-4FA6-92C4-8471A91FE9D1}"/>
              </a:ext>
            </a:extLst>
          </p:cNvPr>
          <p:cNvSpPr/>
          <p:nvPr/>
        </p:nvSpPr>
        <p:spPr>
          <a:xfrm>
            <a:off x="2051050" y="4337050"/>
            <a:ext cx="1168400" cy="880718"/>
          </a:xfrm>
          <a:custGeom>
            <a:avLst/>
            <a:gdLst>
              <a:gd name="connsiteX0" fmla="*/ 0 w 1168400"/>
              <a:gd name="connsiteY0" fmla="*/ 679450 h 880718"/>
              <a:gd name="connsiteX1" fmla="*/ 260350 w 1168400"/>
              <a:gd name="connsiteY1" fmla="*/ 825500 h 880718"/>
              <a:gd name="connsiteX2" fmla="*/ 654050 w 1168400"/>
              <a:gd name="connsiteY2" fmla="*/ 876300 h 880718"/>
              <a:gd name="connsiteX3" fmla="*/ 927100 w 1168400"/>
              <a:gd name="connsiteY3" fmla="*/ 723900 h 880718"/>
              <a:gd name="connsiteX4" fmla="*/ 1098550 w 1168400"/>
              <a:gd name="connsiteY4" fmla="*/ 266700 h 880718"/>
              <a:gd name="connsiteX5" fmla="*/ 1168400 w 1168400"/>
              <a:gd name="connsiteY5" fmla="*/ 0 h 88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8400" h="880718">
                <a:moveTo>
                  <a:pt x="0" y="679450"/>
                </a:moveTo>
                <a:cubicBezTo>
                  <a:pt x="75671" y="736071"/>
                  <a:pt x="151342" y="792692"/>
                  <a:pt x="260350" y="825500"/>
                </a:cubicBezTo>
                <a:cubicBezTo>
                  <a:pt x="369358" y="858308"/>
                  <a:pt x="542925" y="893233"/>
                  <a:pt x="654050" y="876300"/>
                </a:cubicBezTo>
                <a:cubicBezTo>
                  <a:pt x="765175" y="859367"/>
                  <a:pt x="853017" y="825500"/>
                  <a:pt x="927100" y="723900"/>
                </a:cubicBezTo>
                <a:cubicBezTo>
                  <a:pt x="1001183" y="622300"/>
                  <a:pt x="1058333" y="387350"/>
                  <a:pt x="1098550" y="266700"/>
                </a:cubicBezTo>
                <a:cubicBezTo>
                  <a:pt x="1138767" y="146050"/>
                  <a:pt x="1153583" y="73025"/>
                  <a:pt x="1168400" y="0"/>
                </a:cubicBezTo>
              </a:path>
            </a:pathLst>
          </a:custGeom>
          <a:noFill/>
          <a:ln w="31750">
            <a:solidFill>
              <a:schemeClr val="accent2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8">
            <a:extLst>
              <a:ext uri="{FF2B5EF4-FFF2-40B4-BE49-F238E27FC236}">
                <a16:creationId xmlns:a16="http://schemas.microsoft.com/office/drawing/2014/main" id="{F10B1DEC-291D-4DF4-9B0E-C7BB10C11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54460"/>
              </p:ext>
            </p:extLst>
          </p:nvPr>
        </p:nvGraphicFramePr>
        <p:xfrm>
          <a:off x="5394171" y="3569944"/>
          <a:ext cx="335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1" imgW="1676160" imgH="253800" progId="Equation.DSMT4">
                  <p:embed/>
                </p:oleObj>
              </mc:Choice>
              <mc:Fallback>
                <p:oleObj name="Equation" r:id="rId11" imgW="1676160" imgH="253800" progId="Equation.DSMT4">
                  <p:embed/>
                  <p:pic>
                    <p:nvPicPr>
                      <p:cNvPr id="13" name="Oggetto 8">
                        <a:extLst>
                          <a:ext uri="{FF2B5EF4-FFF2-40B4-BE49-F238E27FC236}">
                            <a16:creationId xmlns:a16="http://schemas.microsoft.com/office/drawing/2014/main" id="{8288214E-8D13-42DF-97D6-24A23DFCA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94171" y="3569944"/>
                        <a:ext cx="335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8">
            <a:extLst>
              <a:ext uri="{FF2B5EF4-FFF2-40B4-BE49-F238E27FC236}">
                <a16:creationId xmlns:a16="http://schemas.microsoft.com/office/drawing/2014/main" id="{D00FC3C7-9763-4A9C-8CA2-22B6A770F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3597"/>
              </p:ext>
            </p:extLst>
          </p:nvPr>
        </p:nvGraphicFramePr>
        <p:xfrm>
          <a:off x="5343371" y="4153007"/>
          <a:ext cx="1727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3" imgW="863280" imgH="888840" progId="Equation.DSMT4">
                  <p:embed/>
                </p:oleObj>
              </mc:Choice>
              <mc:Fallback>
                <p:oleObj name="Equation" r:id="rId13" imgW="863280" imgH="888840" progId="Equation.DSMT4">
                  <p:embed/>
                  <p:pic>
                    <p:nvPicPr>
                      <p:cNvPr id="14" name="Oggetto 8">
                        <a:extLst>
                          <a:ext uri="{FF2B5EF4-FFF2-40B4-BE49-F238E27FC236}">
                            <a16:creationId xmlns:a16="http://schemas.microsoft.com/office/drawing/2014/main" id="{7CE3E9C7-A397-4B9D-8BFC-C84AC59CC5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43371" y="4153007"/>
                        <a:ext cx="17272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6F96A13-982F-486D-8144-DECC9F32C622}"/>
              </a:ext>
            </a:extLst>
          </p:cNvPr>
          <p:cNvSpPr txBox="1"/>
          <p:nvPr/>
        </p:nvSpPr>
        <p:spPr>
          <a:xfrm>
            <a:off x="7371292" y="4322609"/>
            <a:ext cx="3265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mismatch of electrode impedance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produces a differential input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8E161C0-C9E3-42F5-980F-4356F0974F44}"/>
              </a:ext>
            </a:extLst>
          </p:cNvPr>
          <p:cNvSpPr txBox="1"/>
          <p:nvPr/>
        </p:nvSpPr>
        <p:spPr>
          <a:xfrm>
            <a:off x="6786223" y="2762104"/>
            <a:ext cx="361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Z3 may be large enough to produce a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hundred mV</a:t>
            </a: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21E68E9C-FB96-4162-B13B-851F41D6CFED}"/>
              </a:ext>
            </a:extLst>
          </p:cNvPr>
          <p:cNvSpPr txBox="1"/>
          <p:nvPr/>
        </p:nvSpPr>
        <p:spPr>
          <a:xfrm>
            <a:off x="2673054" y="443541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it-IT" sz="2000" i="1" baseline="-25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E67A74-C1B1-4B20-9D8D-36065223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6"/>
            <a:ext cx="10515600" cy="662397"/>
          </a:xfrm>
        </p:spPr>
        <p:txBody>
          <a:bodyPr/>
          <a:lstStyle/>
          <a:p>
            <a:r>
              <a:rPr lang="en-US" dirty="0"/>
              <a:t>Right Leg Drive (RLD) Method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7B89E0-5A55-4F3B-861E-74D13FC9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5C6958-AF16-4414-BA0F-46120A70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396937-6DD2-4F3D-8F5A-4759E88A8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341" y="671013"/>
            <a:ext cx="4561115" cy="54996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5E97F7-4C0A-4B3E-BB95-2DD4A74C1462}"/>
              </a:ext>
            </a:extLst>
          </p:cNvPr>
          <p:cNvSpPr txBox="1"/>
          <p:nvPr/>
        </p:nvSpPr>
        <p:spPr>
          <a:xfrm>
            <a:off x="3907973" y="873056"/>
            <a:ext cx="7685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common mode voltage of the in-amp input terminals is extracted and amplified with a high-gain inverting amplifier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Thanks to the high loop gain, virtual ground is established at the input of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meaning that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strongly attenuated.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69CB0850-105D-4677-8DF2-43F2CEB4F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769" y="2915602"/>
            <a:ext cx="4717457" cy="3255045"/>
          </a:xfrm>
          <a:prstGeom prst="rect">
            <a:avLst/>
          </a:prstGeom>
        </p:spPr>
      </p:pic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9F01BB63-C61E-4894-93DC-B90F16ED83E3}"/>
              </a:ext>
            </a:extLst>
          </p:cNvPr>
          <p:cNvSpPr/>
          <p:nvPr/>
        </p:nvSpPr>
        <p:spPr>
          <a:xfrm>
            <a:off x="4978531" y="3420830"/>
            <a:ext cx="1905000" cy="241023"/>
          </a:xfrm>
          <a:custGeom>
            <a:avLst/>
            <a:gdLst>
              <a:gd name="connsiteX0" fmla="*/ 0 w 1905000"/>
              <a:gd name="connsiteY0" fmla="*/ 175709 h 241023"/>
              <a:gd name="connsiteX1" fmla="*/ 435429 w 1905000"/>
              <a:gd name="connsiteY1" fmla="*/ 23309 h 241023"/>
              <a:gd name="connsiteX2" fmla="*/ 1077686 w 1905000"/>
              <a:gd name="connsiteY2" fmla="*/ 23309 h 241023"/>
              <a:gd name="connsiteX3" fmla="*/ 1905000 w 1905000"/>
              <a:gd name="connsiteY3" fmla="*/ 241023 h 241023"/>
              <a:gd name="connsiteX4" fmla="*/ 1905000 w 1905000"/>
              <a:gd name="connsiteY4" fmla="*/ 241023 h 24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241023">
                <a:moveTo>
                  <a:pt x="0" y="175709"/>
                </a:moveTo>
                <a:cubicBezTo>
                  <a:pt x="127907" y="112209"/>
                  <a:pt x="255815" y="48709"/>
                  <a:pt x="435429" y="23309"/>
                </a:cubicBezTo>
                <a:cubicBezTo>
                  <a:pt x="615043" y="-2091"/>
                  <a:pt x="832758" y="-12977"/>
                  <a:pt x="1077686" y="23309"/>
                </a:cubicBezTo>
                <a:cubicBezTo>
                  <a:pt x="1322614" y="59595"/>
                  <a:pt x="1905000" y="241023"/>
                  <a:pt x="1905000" y="241023"/>
                </a:cubicBezTo>
                <a:lnTo>
                  <a:pt x="1905000" y="241023"/>
                </a:ln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1E1BDB-FA02-4D44-A33E-65C1912B7C66}"/>
              </a:ext>
            </a:extLst>
          </p:cNvPr>
          <p:cNvSpPr txBox="1"/>
          <p:nvPr/>
        </p:nvSpPr>
        <p:spPr>
          <a:xfrm>
            <a:off x="8556172" y="2673964"/>
            <a:ext cx="353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Extraction of the common mode voltage from an in-amp</a:t>
            </a:r>
          </a:p>
        </p:txBody>
      </p:sp>
    </p:spTree>
    <p:extLst>
      <p:ext uri="{BB962C8B-B14F-4D97-AF65-F5344CB8AC3E}">
        <p14:creationId xmlns:p14="http://schemas.microsoft.com/office/powerpoint/2010/main" val="371768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A4173F-F693-4E4E-B91F-916083FC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03804F-BC98-4A31-AF81-60089AF6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CD6D70C-962D-4002-BC07-51D8B3BE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8" y="340641"/>
            <a:ext cx="10515600" cy="662397"/>
          </a:xfrm>
        </p:spPr>
        <p:txBody>
          <a:bodyPr/>
          <a:lstStyle/>
          <a:p>
            <a:r>
              <a:rPr lang="en-US" dirty="0"/>
              <a:t>Right Leg Drive (RLD) Method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16CF41-5811-4950-83E7-33F4D1FE7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26297"/>
              </p:ext>
            </p:extLst>
          </p:nvPr>
        </p:nvGraphicFramePr>
        <p:xfrm>
          <a:off x="5519320" y="1101424"/>
          <a:ext cx="335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3" imgW="1676160" imgH="253800" progId="Equation.DSMT4">
                  <p:embed/>
                </p:oleObj>
              </mc:Choice>
              <mc:Fallback>
                <p:oleObj name="Equation" r:id="rId3" imgW="1676160" imgH="253800" progId="Equation.DSMT4">
                  <p:embed/>
                  <p:pic>
                    <p:nvPicPr>
                      <p:cNvPr id="30" name="Oggetto 8">
                        <a:extLst>
                          <a:ext uri="{FF2B5EF4-FFF2-40B4-BE49-F238E27FC236}">
                            <a16:creationId xmlns:a16="http://schemas.microsoft.com/office/drawing/2014/main" id="{F10B1DEC-291D-4DF4-9B0E-C7BB10C11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9320" y="1101424"/>
                        <a:ext cx="335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AEFC7E-A55A-4EDC-9766-9216BCF62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354435"/>
              </p:ext>
            </p:extLst>
          </p:nvPr>
        </p:nvGraphicFramePr>
        <p:xfrm>
          <a:off x="5519320" y="1667467"/>
          <a:ext cx="345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5" imgW="1726920" imgH="419040" progId="Equation.DSMT4">
                  <p:embed/>
                </p:oleObj>
              </mc:Choice>
              <mc:Fallback>
                <p:oleObj name="Equation" r:id="rId5" imgW="1726920" imgH="419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A16CF41-5811-4950-83E7-33F4D1FE7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9320" y="1667467"/>
                        <a:ext cx="3454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8EE00D9-E5EC-4A99-8409-9A1230833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6455" y="1463416"/>
            <a:ext cx="4905375" cy="3257550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D5E0297-C747-46C5-B172-89AD8524D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40984"/>
              </p:ext>
            </p:extLst>
          </p:nvPr>
        </p:nvGraphicFramePr>
        <p:xfrm>
          <a:off x="9424415" y="1927972"/>
          <a:ext cx="218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9" imgW="1091880" imgH="228600" progId="Equation.DSMT4">
                  <p:embed/>
                </p:oleObj>
              </mc:Choice>
              <mc:Fallback>
                <p:oleObj name="Equation" r:id="rId9" imgW="10918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24415" y="1927972"/>
                        <a:ext cx="218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71833B5-A759-4051-86BA-53A1A58E3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41045"/>
              </p:ext>
            </p:extLst>
          </p:nvPr>
        </p:nvGraphicFramePr>
        <p:xfrm>
          <a:off x="5509210" y="2548589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1" imgW="1828800" imgH="419040" progId="Equation.DSMT4">
                  <p:embed/>
                </p:oleObj>
              </mc:Choice>
              <mc:Fallback>
                <p:oleObj name="Equation" r:id="rId11" imgW="182880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9210" y="2548589"/>
                        <a:ext cx="3657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512D04A-DD86-4AA7-8245-C4ED84807D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181246"/>
              </p:ext>
            </p:extLst>
          </p:nvPr>
        </p:nvGraphicFramePr>
        <p:xfrm>
          <a:off x="9467159" y="4254252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F69F6F1-9C38-4EA5-8382-E5AA5DCA0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67159" y="4254252"/>
                        <a:ext cx="863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5ADE127-F2EB-4915-B382-A7E8CC6E6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46600"/>
              </p:ext>
            </p:extLst>
          </p:nvPr>
        </p:nvGraphicFramePr>
        <p:xfrm>
          <a:off x="9424415" y="3572870"/>
          <a:ext cx="109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15" imgW="545760" imgH="228600" progId="Equation.DSMT4">
                  <p:embed/>
                </p:oleObj>
              </mc:Choice>
              <mc:Fallback>
                <p:oleObj name="Equation" r:id="rId15" imgW="5457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12D04A-DD86-4AA7-8245-C4ED84807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24415" y="3572870"/>
                        <a:ext cx="109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139EC34-0697-402B-8319-378692687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5783"/>
              </p:ext>
            </p:extLst>
          </p:nvPr>
        </p:nvGraphicFramePr>
        <p:xfrm>
          <a:off x="5430420" y="3382930"/>
          <a:ext cx="3530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17" imgW="1765080" imgH="634680" progId="Equation.DSMT4">
                  <p:embed/>
                </p:oleObj>
              </mc:Choice>
              <mc:Fallback>
                <p:oleObj name="Equation" r:id="rId17" imgW="1765080" imgH="6346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71833B5-A759-4051-86BA-53A1A58E3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0420" y="3382930"/>
                        <a:ext cx="35306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B1C81423-D552-4CD5-A6EB-1A2F113DB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764667"/>
              </p:ext>
            </p:extLst>
          </p:nvPr>
        </p:nvGraphicFramePr>
        <p:xfrm>
          <a:off x="5722520" y="4522304"/>
          <a:ext cx="2667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19" imgW="1333440" imgH="444240" progId="Equation.DSMT4">
                  <p:embed/>
                </p:oleObj>
              </mc:Choice>
              <mc:Fallback>
                <p:oleObj name="Equation" r:id="rId19" imgW="1333440" imgH="4442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AEFC7E-A55A-4EDC-9766-9216BCF62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2520" y="4522304"/>
                        <a:ext cx="2667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EA386FB-6250-4DE2-974D-608BBEC52F9F}"/>
              </a:ext>
            </a:extLst>
          </p:cNvPr>
          <p:cNvSpPr txBox="1"/>
          <p:nvPr/>
        </p:nvSpPr>
        <p:spPr>
          <a:xfrm>
            <a:off x="740228" y="5411861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Then, the strong reduction of the input common mode voltage results in a corresponding reduction of the differential mode disturbance voltage caused by the common mode. 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A694EC10-DA1B-4773-8C5C-43EC0B29DA53}"/>
              </a:ext>
            </a:extLst>
          </p:cNvPr>
          <p:cNvSpPr/>
          <p:nvPr/>
        </p:nvSpPr>
        <p:spPr>
          <a:xfrm>
            <a:off x="5065384" y="2198914"/>
            <a:ext cx="649616" cy="2623457"/>
          </a:xfrm>
          <a:custGeom>
            <a:avLst/>
            <a:gdLst>
              <a:gd name="connsiteX0" fmla="*/ 431902 w 649616"/>
              <a:gd name="connsiteY0" fmla="*/ 0 h 2623457"/>
              <a:gd name="connsiteX1" fmla="*/ 159759 w 649616"/>
              <a:gd name="connsiteY1" fmla="*/ 283029 h 2623457"/>
              <a:gd name="connsiteX2" fmla="*/ 127102 w 649616"/>
              <a:gd name="connsiteY2" fmla="*/ 1001486 h 2623457"/>
              <a:gd name="connsiteX3" fmla="*/ 7359 w 649616"/>
              <a:gd name="connsiteY3" fmla="*/ 2198915 h 2623457"/>
              <a:gd name="connsiteX4" fmla="*/ 366587 w 649616"/>
              <a:gd name="connsiteY4" fmla="*/ 2514600 h 2623457"/>
              <a:gd name="connsiteX5" fmla="*/ 649616 w 649616"/>
              <a:gd name="connsiteY5" fmla="*/ 2623457 h 26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616" h="2623457">
                <a:moveTo>
                  <a:pt x="431902" y="0"/>
                </a:moveTo>
                <a:cubicBezTo>
                  <a:pt x="321230" y="58057"/>
                  <a:pt x="210559" y="116115"/>
                  <a:pt x="159759" y="283029"/>
                </a:cubicBezTo>
                <a:cubicBezTo>
                  <a:pt x="108959" y="449943"/>
                  <a:pt x="152502" y="682172"/>
                  <a:pt x="127102" y="1001486"/>
                </a:cubicBezTo>
                <a:cubicBezTo>
                  <a:pt x="101702" y="1320800"/>
                  <a:pt x="-32555" y="1946729"/>
                  <a:pt x="7359" y="2198915"/>
                </a:cubicBezTo>
                <a:cubicBezTo>
                  <a:pt x="47273" y="2451101"/>
                  <a:pt x="259544" y="2443843"/>
                  <a:pt x="366587" y="2514600"/>
                </a:cubicBezTo>
                <a:cubicBezTo>
                  <a:pt x="473630" y="2585357"/>
                  <a:pt x="561623" y="2604407"/>
                  <a:pt x="649616" y="2623457"/>
                </a:cubicBezTo>
              </a:path>
            </a:pathLst>
          </a:custGeom>
          <a:noFill/>
          <a:ln w="4127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82ACE-4846-4932-93DC-351AAC89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Electrode offset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86AF8F-7410-49EA-92CC-2B81C39D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3FACB1-3191-4F1F-BD52-B48EB06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9DAD5A6-8B0C-425B-8E43-4E8424B1F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343" y="1550036"/>
            <a:ext cx="3763736" cy="290067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B340C5-1178-4798-BF67-ABB22C673BDE}"/>
              </a:ext>
            </a:extLst>
          </p:cNvPr>
          <p:cNvSpPr txBox="1"/>
          <p:nvPr/>
        </p:nvSpPr>
        <p:spPr>
          <a:xfrm>
            <a:off x="3952803" y="3198167"/>
            <a:ext cx="108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16FD65-0D59-453C-95A2-6D3541EE850D}"/>
              </a:ext>
            </a:extLst>
          </p:cNvPr>
          <p:cNvSpPr txBox="1"/>
          <p:nvPr/>
        </p:nvSpPr>
        <p:spPr>
          <a:xfrm>
            <a:off x="3393162" y="188201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F9ABC0D-E2EC-4877-901E-FDD4C8C6B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1027522"/>
            <a:ext cx="508179" cy="1524536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D4F580E-E497-4902-90BE-FA7C9DD59C29}"/>
              </a:ext>
            </a:extLst>
          </p:cNvPr>
          <p:cNvCxnSpPr/>
          <p:nvPr/>
        </p:nvCxnSpPr>
        <p:spPr>
          <a:xfrm>
            <a:off x="1458686" y="2024743"/>
            <a:ext cx="0" cy="751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6A54450-1F49-4B7C-8B94-F82AA34A3C3A}"/>
              </a:ext>
            </a:extLst>
          </p:cNvPr>
          <p:cNvCxnSpPr>
            <a:cxnSpLocks/>
          </p:cNvCxnSpPr>
          <p:nvPr/>
        </p:nvCxnSpPr>
        <p:spPr>
          <a:xfrm>
            <a:off x="1600200" y="1968120"/>
            <a:ext cx="1709057" cy="1032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F5D0261-356F-4516-BC93-563C7853F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9862" y="1201655"/>
            <a:ext cx="3354313" cy="3463018"/>
          </a:xfrm>
          <a:prstGeom prst="rect">
            <a:avLst/>
          </a:prstGeom>
        </p:spPr>
      </p:pic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A42AF44-28D4-4CBC-AA78-BDAAB5B07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90447"/>
              </p:ext>
            </p:extLst>
          </p:nvPr>
        </p:nvGraphicFramePr>
        <p:xfrm>
          <a:off x="628421" y="4389481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12D04A-DD86-4AA7-8245-C4ED84807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8421" y="4389481"/>
                        <a:ext cx="220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2D6981-FF61-4376-9288-D59DF3665339}"/>
              </a:ext>
            </a:extLst>
          </p:cNvPr>
          <p:cNvSpPr txBox="1"/>
          <p:nvPr/>
        </p:nvSpPr>
        <p:spPr>
          <a:xfrm>
            <a:off x="532169" y="4942056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mismatch in the electrodes, their degradation with time, or to local differences in the electrolyte composition, the half-cell potentials can be different. DC voltage up to tens mV may appear</a:t>
            </a:r>
          </a:p>
        </p:txBody>
      </p:sp>
    </p:spTree>
    <p:extLst>
      <p:ext uri="{BB962C8B-B14F-4D97-AF65-F5344CB8AC3E}">
        <p14:creationId xmlns:p14="http://schemas.microsoft.com/office/powerpoint/2010/main" val="18423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58D50C-BA39-4817-94B6-16CDFC89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A170E4-847D-438B-B2E8-DDC08B0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6363A43-72B6-4654-90E8-B3E87B8F6F95}"/>
              </a:ext>
            </a:extLst>
          </p:cNvPr>
          <p:cNvSpPr txBox="1">
            <a:spLocks/>
          </p:cNvSpPr>
          <p:nvPr/>
        </p:nvSpPr>
        <p:spPr>
          <a:xfrm>
            <a:off x="913598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Electrode offset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E9973D0-BC9A-4159-BDA3-449ACD757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6648" y="1118886"/>
            <a:ext cx="5086350" cy="27336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ACAEC0-560A-4D76-B8DA-E954B8836D38}"/>
              </a:ext>
            </a:extLst>
          </p:cNvPr>
          <p:cNvSpPr txBox="1"/>
          <p:nvPr/>
        </p:nvSpPr>
        <p:spPr>
          <a:xfrm>
            <a:off x="7392202" y="991402"/>
            <a:ext cx="3961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DC offset slowly varies with time, producing the so-called "baseline-drift"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phenomenon can be very important, distorting the useful signal and causing saturation of the amplifier.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CAB907-67A6-4622-950E-BB7405C5D3A4}"/>
              </a:ext>
            </a:extLst>
          </p:cNvPr>
          <p:cNvSpPr txBox="1"/>
          <p:nvPr/>
        </p:nvSpPr>
        <p:spPr>
          <a:xfrm>
            <a:off x="1386038" y="4356524"/>
            <a:ext cx="853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DC component must be removed with a high pass filter.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F40F056-6BF8-4959-B8E4-8B59E6168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86882"/>
              </p:ext>
            </p:extLst>
          </p:nvPr>
        </p:nvGraphicFramePr>
        <p:xfrm>
          <a:off x="1590880" y="4868270"/>
          <a:ext cx="5217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72">
                  <a:extLst>
                    <a:ext uri="{9D8B030D-6E8A-4147-A177-3AD203B41FA5}">
                      <a16:colId xmlns:a16="http://schemas.microsoft.com/office/drawing/2014/main" val="3256797630"/>
                    </a:ext>
                  </a:extLst>
                </a:gridCol>
                <a:gridCol w="2427514">
                  <a:extLst>
                    <a:ext uri="{9D8B030D-6E8A-4147-A177-3AD203B41FA5}">
                      <a16:colId xmlns:a16="http://schemas.microsoft.com/office/drawing/2014/main" val="2171250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Hz - 100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1150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7F5742-50A5-4AB1-97C3-784D0D4C0C82}"/>
              </a:ext>
            </a:extLst>
          </p:cNvPr>
          <p:cNvSpPr txBox="1"/>
          <p:nvPr/>
        </p:nvSpPr>
        <p:spPr>
          <a:xfrm>
            <a:off x="1386038" y="5316558"/>
            <a:ext cx="8537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ECG recording would require a filter with a lower cut-off frequency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0.05 Hz</a:t>
            </a:r>
          </a:p>
        </p:txBody>
      </p:sp>
    </p:spTree>
    <p:extLst>
      <p:ext uri="{BB962C8B-B14F-4D97-AF65-F5344CB8AC3E}">
        <p14:creationId xmlns:p14="http://schemas.microsoft.com/office/powerpoint/2010/main" val="349403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9996D10-3A03-4779-B642-2990FCC61F01}"/>
              </a:ext>
            </a:extLst>
          </p:cNvPr>
          <p:cNvSpPr/>
          <p:nvPr/>
        </p:nvSpPr>
        <p:spPr>
          <a:xfrm>
            <a:off x="5325762" y="3809407"/>
            <a:ext cx="6290964" cy="23897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1790A20-7F8D-4051-A828-1446979FE78F}"/>
              </a:ext>
            </a:extLst>
          </p:cNvPr>
          <p:cNvSpPr/>
          <p:nvPr/>
        </p:nvSpPr>
        <p:spPr>
          <a:xfrm>
            <a:off x="5880684" y="1695974"/>
            <a:ext cx="1234440" cy="1997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A7F3C4-5BE4-4C91-AAF3-CAA6675A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Versatile AFE schematic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702C4B-9D4E-420C-B600-E6BAD241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2D80E4-3AEA-4AB7-95E4-6B45813E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9BAB4F6-B97F-4F1E-AAFC-F4F2270B6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095" y="1104709"/>
            <a:ext cx="8524875" cy="3419475"/>
          </a:xfrm>
          <a:prstGeom prst="rect">
            <a:avLst/>
          </a:prstGeom>
        </p:spPr>
      </p:pic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F0B142C0-A2CC-4769-B220-009BCDAEAAAE}"/>
              </a:ext>
            </a:extLst>
          </p:cNvPr>
          <p:cNvSpPr/>
          <p:nvPr/>
        </p:nvSpPr>
        <p:spPr>
          <a:xfrm>
            <a:off x="990227" y="1391412"/>
            <a:ext cx="567690" cy="2846070"/>
          </a:xfrm>
          <a:prstGeom prst="leftBrace">
            <a:avLst>
              <a:gd name="adj1" fmla="val 3652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799A66-AC16-4698-AE97-6ECBAEF0514D}"/>
              </a:ext>
            </a:extLst>
          </p:cNvPr>
          <p:cNvSpPr txBox="1"/>
          <p:nvPr/>
        </p:nvSpPr>
        <p:spPr>
          <a:xfrm rot="16200000">
            <a:off x="-1046662" y="2626920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electrode scheme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D92AF5-4761-41E3-A6AF-1E1121CF9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49288"/>
              </p:ext>
            </p:extLst>
          </p:nvPr>
        </p:nvGraphicFramePr>
        <p:xfrm>
          <a:off x="5399360" y="4072056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990360" imgH="431640" progId="Equation.DSMT4">
                  <p:embed/>
                </p:oleObj>
              </mc:Choice>
              <mc:Fallback>
                <p:oleObj name="Equation" r:id="rId5" imgW="99036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A42AF44-28D4-4CBC-AA78-BDAAB5B07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9360" y="4072056"/>
                        <a:ext cx="1981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82C30DC-8A2F-4ADF-BF75-907405548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54626"/>
              </p:ext>
            </p:extLst>
          </p:nvPr>
        </p:nvGraphicFramePr>
        <p:xfrm>
          <a:off x="5384931" y="4923017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965160" imgH="431640" progId="Equation.DSMT4">
                  <p:embed/>
                </p:oleObj>
              </mc:Choice>
              <mc:Fallback>
                <p:oleObj name="Equation" r:id="rId7" imgW="96516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BD92AF5-4761-41E3-A6AF-1E1121CF9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4931" y="4923017"/>
                        <a:ext cx="1930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A30E01F-D854-4ABD-B3DE-BFA3F32988B1}"/>
              </a:ext>
            </a:extLst>
          </p:cNvPr>
          <p:cNvSpPr txBox="1"/>
          <p:nvPr/>
        </p:nvSpPr>
        <p:spPr>
          <a:xfrm>
            <a:off x="8001262" y="3821983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=0.05 Hz,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=3.18 5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 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 s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971FD9EB-3420-45BE-9D21-3360B21A7F5E}"/>
              </a:ext>
            </a:extLst>
          </p:cNvPr>
          <p:cNvSpPr/>
          <p:nvPr/>
        </p:nvSpPr>
        <p:spPr>
          <a:xfrm rot="16200000">
            <a:off x="9519970" y="4532008"/>
            <a:ext cx="567267" cy="36512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C4CB1-320A-44A0-A0C4-5F259F79AA7E}"/>
              </a:ext>
            </a:extLst>
          </p:cNvPr>
          <p:cNvSpPr txBox="1"/>
          <p:nvPr/>
        </p:nvSpPr>
        <p:spPr>
          <a:xfrm>
            <a:off x="7874590" y="4998876"/>
            <a:ext cx="3742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Such a long settling time can lead to long period of unavailability  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8764D578-B7B8-4BB9-BCCE-90F3BA1795C7}"/>
              </a:ext>
            </a:extLst>
          </p:cNvPr>
          <p:cNvSpPr/>
          <p:nvPr/>
        </p:nvSpPr>
        <p:spPr>
          <a:xfrm>
            <a:off x="6263640" y="3429000"/>
            <a:ext cx="411480" cy="526787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25331B0-E6FE-4AFF-B757-4C9D453923E8}"/>
              </a:ext>
            </a:extLst>
          </p:cNvPr>
          <p:cNvSpPr txBox="1"/>
          <p:nvPr/>
        </p:nvSpPr>
        <p:spPr>
          <a:xfrm>
            <a:off x="7830402" y="975913"/>
            <a:ext cx="31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Programmable Gain Amplifier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22256D-4E5D-468C-94CA-391D961AD29C}"/>
              </a:ext>
            </a:extLst>
          </p:cNvPr>
          <p:cNvSpPr txBox="1"/>
          <p:nvPr/>
        </p:nvSpPr>
        <p:spPr>
          <a:xfrm>
            <a:off x="9830140" y="1391412"/>
            <a:ext cx="2361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Programmable Low Pass  Filter</a:t>
            </a:r>
          </a:p>
        </p:txBody>
      </p:sp>
    </p:spTree>
    <p:extLst>
      <p:ext uri="{BB962C8B-B14F-4D97-AF65-F5344CB8AC3E}">
        <p14:creationId xmlns:p14="http://schemas.microsoft.com/office/powerpoint/2010/main" val="15881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39A461C-9D4F-4ACF-B239-8288C5DADDCA}"/>
              </a:ext>
            </a:extLst>
          </p:cNvPr>
          <p:cNvSpPr/>
          <p:nvPr/>
        </p:nvSpPr>
        <p:spPr>
          <a:xfrm>
            <a:off x="8412480" y="2294391"/>
            <a:ext cx="240030" cy="1665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9ED0AC-9D87-4398-8CE7-75B9BD58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9579"/>
            <a:ext cx="10515600" cy="662397"/>
          </a:xfrm>
        </p:spPr>
        <p:txBody>
          <a:bodyPr/>
          <a:lstStyle/>
          <a:p>
            <a:r>
              <a:rPr lang="en-US" dirty="0"/>
              <a:t>Baseline fast recovery circuit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2A83DF-A7C1-45FD-984D-6B52E8C6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1474FF-FC74-420A-887D-2C73A0DE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924713F-786A-4578-B6BA-0D2302DD0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585" y="1013279"/>
            <a:ext cx="4295775" cy="256222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48D9D2E-40E6-49E5-B1F4-472A146B1C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585" y="3808368"/>
            <a:ext cx="4295775" cy="220027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188E1BA-F211-4ABE-A32B-98078459A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642" y="1759288"/>
            <a:ext cx="4762500" cy="22002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33452D-16E0-4316-BC59-BA8657EF2B06}"/>
              </a:ext>
            </a:extLst>
          </p:cNvPr>
          <p:cNvSpPr txBox="1"/>
          <p:nvPr/>
        </p:nvSpPr>
        <p:spPr>
          <a:xfrm>
            <a:off x="3314700" y="3808159"/>
            <a:ext cx="286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Without recovery circuit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94DAC6-D178-4576-B989-ABF90598BF0F}"/>
              </a:ext>
            </a:extLst>
          </p:cNvPr>
          <p:cNvSpPr txBox="1"/>
          <p:nvPr/>
        </p:nvSpPr>
        <p:spPr>
          <a:xfrm>
            <a:off x="7130158" y="4493006"/>
            <a:ext cx="378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Amplifier saturation caused by a disturbance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DB945B-1153-4EFD-908D-55B3C0526F58}"/>
              </a:ext>
            </a:extLst>
          </p:cNvPr>
          <p:cNvSpPr txBox="1"/>
          <p:nvPr/>
        </p:nvSpPr>
        <p:spPr>
          <a:xfrm>
            <a:off x="7570469" y="895231"/>
            <a:ext cx="378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 S1 is activated for a fixed time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A69DC71-1FDA-4443-AFC2-D19AB8795D4C}"/>
              </a:ext>
            </a:extLst>
          </p:cNvPr>
          <p:cNvCxnSpPr/>
          <p:nvPr/>
        </p:nvCxnSpPr>
        <p:spPr>
          <a:xfrm flipH="1">
            <a:off x="8652510" y="1759288"/>
            <a:ext cx="251460" cy="535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8311F41-3C5D-4EF5-B03B-F3905E1427E5}"/>
              </a:ext>
            </a:extLst>
          </p:cNvPr>
          <p:cNvSpPr txBox="1"/>
          <p:nvPr/>
        </p:nvSpPr>
        <p:spPr>
          <a:xfrm>
            <a:off x="1634490" y="239776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</p:spTree>
    <p:extLst>
      <p:ext uri="{BB962C8B-B14F-4D97-AF65-F5344CB8AC3E}">
        <p14:creationId xmlns:p14="http://schemas.microsoft.com/office/powerpoint/2010/main" val="401161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0CCC7-2F1A-40AB-B27B-E26DA425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BDFFB2-B0FF-4EC2-9DF2-528CDB2B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1451BB-FEEA-4733-99BD-8D8B8223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840BB5-7AAF-4D01-BD26-C39303A8BD58}"/>
              </a:ext>
            </a:extLst>
          </p:cNvPr>
          <p:cNvSpPr txBox="1"/>
          <p:nvPr/>
        </p:nvSpPr>
        <p:spPr>
          <a:xfrm>
            <a:off x="718457" y="1153886"/>
            <a:ext cx="10733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[1] Khan University, "Signal propagation: The movement of signals between neurons",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https://www.khanacademy.org/test-prep/mcat/organ-systems/neural-synapses/a/signal-propagation-the-movement-of-signals-between-neurons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[2] University of Texas, Neuroscience Online,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https://nba.uth.tmc.edu/neuroscience/m/s1/index.htm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[2] Lumen, Anatomy and Psychology: Neuromuscular Junctions and Muscle Contractions,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https://courses.lumenlearning.com/cuny-csi-ap-1/chapter/neuromuscular-junctions-and-muscle-contractions/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[3] Analog Devices, " Biopotential Electrode Sensors in ECG/EEG/EMG Systems"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https://www.analog.com/en/technical-articles/biopotential-electrode-sensors-ecg-eeg-emg.html#:~:text=A%20biopotential%20electrode%20is%20a,ion%20current%20to%20electron%20current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63AA-6BC5-4AB5-A89E-189979EB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01" y="62058"/>
            <a:ext cx="10515600" cy="662397"/>
          </a:xfrm>
        </p:spPr>
        <p:txBody>
          <a:bodyPr/>
          <a:lstStyle/>
          <a:p>
            <a:r>
              <a:rPr lang="en-US" dirty="0"/>
              <a:t>Type of biopotentials and related challenges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400593-7555-4032-B442-386EE95C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09988-3DCA-47B9-B497-9BA1EA48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776A6C-83F2-48CB-A706-F28BDDBCB64D}"/>
              </a:ext>
            </a:extLst>
          </p:cNvPr>
          <p:cNvSpPr txBox="1"/>
          <p:nvPr/>
        </p:nvSpPr>
        <p:spPr>
          <a:xfrm>
            <a:off x="621901" y="1696166"/>
            <a:ext cx="10515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ECG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Electrocardiogram, produced by the electrical activity of the cardiac muscle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Electroencephalogram, produced by the neurons in the brain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Electromyogram,  produced by the contraction and relaxation of muscles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Electroretinogram, produced by the activity of the retina.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DFE0C9-AF46-4A6D-BC59-32E41D86BFCA}"/>
              </a:ext>
            </a:extLst>
          </p:cNvPr>
          <p:cNvSpPr txBox="1"/>
          <p:nvPr/>
        </p:nvSpPr>
        <p:spPr>
          <a:xfrm>
            <a:off x="2395600" y="779953"/>
            <a:ext cx="8085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biopotentials, according to the source </a:t>
            </a:r>
          </a:p>
        </p:txBody>
      </p:sp>
    </p:spTree>
    <p:extLst>
      <p:ext uri="{BB962C8B-B14F-4D97-AF65-F5344CB8AC3E}">
        <p14:creationId xmlns:p14="http://schemas.microsoft.com/office/powerpoint/2010/main" val="120127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A89DD376-F0D5-4614-96CB-DB86CE985B36}"/>
              </a:ext>
            </a:extLst>
          </p:cNvPr>
          <p:cNvSpPr/>
          <p:nvPr/>
        </p:nvSpPr>
        <p:spPr>
          <a:xfrm>
            <a:off x="830974" y="2796889"/>
            <a:ext cx="3462730" cy="1427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76C63BA-8E7E-4F3A-BDFD-3F2EE520F8ED}"/>
              </a:ext>
            </a:extLst>
          </p:cNvPr>
          <p:cNvSpPr/>
          <p:nvPr/>
        </p:nvSpPr>
        <p:spPr>
          <a:xfrm>
            <a:off x="4952398" y="2641289"/>
            <a:ext cx="6873017" cy="33420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91484C-FBE4-4DDB-9033-3DE7F57A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Biopotential acquisition system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6F188F-EB3C-4880-8B53-5FF65479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142396-7FCD-46AA-A173-550D7266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660EC45-561A-47D6-9131-1FE8936B97F8}"/>
              </a:ext>
            </a:extLst>
          </p:cNvPr>
          <p:cNvSpPr/>
          <p:nvPr/>
        </p:nvSpPr>
        <p:spPr>
          <a:xfrm>
            <a:off x="2407569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B7EFE75-CF01-4C53-B3AF-8EB7388FAD1E}"/>
              </a:ext>
            </a:extLst>
          </p:cNvPr>
          <p:cNvSpPr/>
          <p:nvPr/>
        </p:nvSpPr>
        <p:spPr>
          <a:xfrm>
            <a:off x="4408647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418764E-2D8A-4513-967B-40F2E60BD9EE}"/>
              </a:ext>
            </a:extLst>
          </p:cNvPr>
          <p:cNvSpPr/>
          <p:nvPr/>
        </p:nvSpPr>
        <p:spPr>
          <a:xfrm>
            <a:off x="6409725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CD70625-3DEF-4FF1-96EB-9431CF0454EC}"/>
              </a:ext>
            </a:extLst>
          </p:cNvPr>
          <p:cNvSpPr/>
          <p:nvPr/>
        </p:nvSpPr>
        <p:spPr>
          <a:xfrm>
            <a:off x="8410803" y="1535757"/>
            <a:ext cx="1657535" cy="662398"/>
          </a:xfrm>
          <a:prstGeom prst="roundRect">
            <a:avLst>
              <a:gd name="adj" fmla="val 317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82D1A53-06D8-4462-9512-02BA7A162E4A}"/>
              </a:ext>
            </a:extLst>
          </p:cNvPr>
          <p:cNvSpPr/>
          <p:nvPr/>
        </p:nvSpPr>
        <p:spPr>
          <a:xfrm>
            <a:off x="4110792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80C1B979-DB7E-4392-98DD-A6B86D0D9225}"/>
              </a:ext>
            </a:extLst>
          </p:cNvPr>
          <p:cNvSpPr/>
          <p:nvPr/>
        </p:nvSpPr>
        <p:spPr>
          <a:xfrm>
            <a:off x="6093811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9E9CA4A-B5F4-422F-97FB-9F145BE63C43}"/>
              </a:ext>
            </a:extLst>
          </p:cNvPr>
          <p:cNvSpPr/>
          <p:nvPr/>
        </p:nvSpPr>
        <p:spPr>
          <a:xfrm>
            <a:off x="8094845" y="1736947"/>
            <a:ext cx="288329" cy="2600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6DDEAC-E690-479B-853D-9583B9884071}"/>
              </a:ext>
            </a:extLst>
          </p:cNvPr>
          <p:cNvSpPr txBox="1"/>
          <p:nvPr/>
        </p:nvSpPr>
        <p:spPr>
          <a:xfrm>
            <a:off x="830974" y="2828835"/>
            <a:ext cx="3568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and position of the electrodes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 of electrodes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E12FA9-5B14-4C1D-BA64-52037E22E66F}"/>
              </a:ext>
            </a:extLst>
          </p:cNvPr>
          <p:cNvSpPr txBox="1"/>
          <p:nvPr/>
        </p:nvSpPr>
        <p:spPr>
          <a:xfrm>
            <a:off x="5104799" y="2796889"/>
            <a:ext cx="6720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input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Specifications of: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bias currents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Artefact correction capability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Impedance measurement (quality of contact)</a:t>
            </a:r>
          </a:p>
        </p:txBody>
      </p:sp>
      <p:sp>
        <p:nvSpPr>
          <p:cNvPr id="17" name="Freccia destra con strisce 16">
            <a:extLst>
              <a:ext uri="{FF2B5EF4-FFF2-40B4-BE49-F238E27FC236}">
                <a16:creationId xmlns:a16="http://schemas.microsoft.com/office/drawing/2014/main" id="{5084735E-F6F3-4023-BDA3-F4C3E08D448B}"/>
              </a:ext>
            </a:extLst>
          </p:cNvPr>
          <p:cNvSpPr/>
          <p:nvPr/>
        </p:nvSpPr>
        <p:spPr>
          <a:xfrm rot="5400000">
            <a:off x="2982889" y="2266918"/>
            <a:ext cx="506895" cy="461208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destra con strisce 17">
            <a:extLst>
              <a:ext uri="{FF2B5EF4-FFF2-40B4-BE49-F238E27FC236}">
                <a16:creationId xmlns:a16="http://schemas.microsoft.com/office/drawing/2014/main" id="{BC7F5B7C-CFB1-4B59-BCFF-7C301CB46901}"/>
              </a:ext>
            </a:extLst>
          </p:cNvPr>
          <p:cNvSpPr/>
          <p:nvPr/>
        </p:nvSpPr>
        <p:spPr>
          <a:xfrm rot="5400000">
            <a:off x="5066510" y="2196889"/>
            <a:ext cx="506895" cy="461208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5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C99-DE46-4B48-B736-D273E17B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Detection of biopotential through non-invasive electrodes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49482-94A1-4445-9189-468CA76B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9D49-ECE4-4508-9370-D3514A11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3815EF82-D7A4-45E9-8852-F493CC762746}"/>
              </a:ext>
            </a:extLst>
          </p:cNvPr>
          <p:cNvSpPr txBox="1"/>
          <p:nvPr/>
        </p:nvSpPr>
        <p:spPr>
          <a:xfrm>
            <a:off x="3231889" y="1587304"/>
            <a:ext cx="817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Principle: electrodes are placed on the skin</a:t>
            </a:r>
          </a:p>
        </p:txBody>
      </p:sp>
      <p:pic>
        <p:nvPicPr>
          <p:cNvPr id="8" name="Elemento grafico 11">
            <a:extLst>
              <a:ext uri="{FF2B5EF4-FFF2-40B4-BE49-F238E27FC236}">
                <a16:creationId xmlns:a16="http://schemas.microsoft.com/office/drawing/2014/main" id="{68638BB7-67D9-457F-A961-8F3A87469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3531" y="3033181"/>
            <a:ext cx="4079048" cy="2244485"/>
          </a:xfrm>
          <a:prstGeom prst="rect">
            <a:avLst/>
          </a:prstGeom>
        </p:spPr>
      </p:pic>
      <p:sp>
        <p:nvSpPr>
          <p:cNvPr id="9" name="CasellaDiTesto 13">
            <a:extLst>
              <a:ext uri="{FF2B5EF4-FFF2-40B4-BE49-F238E27FC236}">
                <a16:creationId xmlns:a16="http://schemas.microsoft.com/office/drawing/2014/main" id="{D13BB7F2-D465-4A91-9CF6-9486E7B9FFAE}"/>
              </a:ext>
            </a:extLst>
          </p:cNvPr>
          <p:cNvSpPr txBox="1"/>
          <p:nvPr/>
        </p:nvSpPr>
        <p:spPr>
          <a:xfrm>
            <a:off x="10993058" y="350759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</p:txBody>
      </p:sp>
      <p:sp>
        <p:nvSpPr>
          <p:cNvPr id="10" name="CasellaDiTesto 14">
            <a:extLst>
              <a:ext uri="{FF2B5EF4-FFF2-40B4-BE49-F238E27FC236}">
                <a16:creationId xmlns:a16="http://schemas.microsoft.com/office/drawing/2014/main" id="{5C03D701-DA69-4B1E-8267-67C42420CCEB}"/>
              </a:ext>
            </a:extLst>
          </p:cNvPr>
          <p:cNvSpPr txBox="1"/>
          <p:nvPr/>
        </p:nvSpPr>
        <p:spPr>
          <a:xfrm>
            <a:off x="10955703" y="460121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</a:p>
        </p:txBody>
      </p:sp>
      <p:sp>
        <p:nvSpPr>
          <p:cNvPr id="11" name="CasellaDiTesto 15">
            <a:extLst>
              <a:ext uri="{FF2B5EF4-FFF2-40B4-BE49-F238E27FC236}">
                <a16:creationId xmlns:a16="http://schemas.microsoft.com/office/drawing/2014/main" id="{2C5AC3DC-E618-4186-A8C2-6950083B777F}"/>
              </a:ext>
            </a:extLst>
          </p:cNvPr>
          <p:cNvSpPr txBox="1"/>
          <p:nvPr/>
        </p:nvSpPr>
        <p:spPr>
          <a:xfrm>
            <a:off x="6525829" y="401089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</a:p>
        </p:txBody>
      </p:sp>
      <p:sp>
        <p:nvSpPr>
          <p:cNvPr id="12" name="CasellaDiTesto 16">
            <a:extLst>
              <a:ext uri="{FF2B5EF4-FFF2-40B4-BE49-F238E27FC236}">
                <a16:creationId xmlns:a16="http://schemas.microsoft.com/office/drawing/2014/main" id="{F7D3F86B-466D-492C-B512-EB989D4106E2}"/>
              </a:ext>
            </a:extLst>
          </p:cNvPr>
          <p:cNvSpPr txBox="1"/>
          <p:nvPr/>
        </p:nvSpPr>
        <p:spPr>
          <a:xfrm>
            <a:off x="631840" y="3932763"/>
            <a:ext cx="5508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Electrically excited nerve or muscle fibers induce currents in the tissues that produce potential differences across different points of the body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9B9560-02A1-4A3C-9288-5FF1C2EE1EE4}"/>
              </a:ext>
            </a:extLst>
          </p:cNvPr>
          <p:cNvSpPr txBox="1"/>
          <p:nvPr/>
        </p:nvSpPr>
        <p:spPr>
          <a:xfrm>
            <a:off x="9386528" y="2969726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</a:p>
        </p:txBody>
      </p:sp>
      <p:sp>
        <p:nvSpPr>
          <p:cNvPr id="14" name="CasellaDiTesto 12">
            <a:extLst>
              <a:ext uri="{FF2B5EF4-FFF2-40B4-BE49-F238E27FC236}">
                <a16:creationId xmlns:a16="http://schemas.microsoft.com/office/drawing/2014/main" id="{BC4D22AC-1976-4B59-AA48-A235EC3E5016}"/>
              </a:ext>
            </a:extLst>
          </p:cNvPr>
          <p:cNvSpPr txBox="1"/>
          <p:nvPr/>
        </p:nvSpPr>
        <p:spPr>
          <a:xfrm>
            <a:off x="4144803" y="2648070"/>
            <a:ext cx="270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the electronic interface</a:t>
            </a:r>
          </a:p>
        </p:txBody>
      </p:sp>
    </p:spTree>
    <p:extLst>
      <p:ext uri="{BB962C8B-B14F-4D97-AF65-F5344CB8AC3E}">
        <p14:creationId xmlns:p14="http://schemas.microsoft.com/office/powerpoint/2010/main" val="369179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 Woven Disposable ECG Electrode">
            <a:extLst>
              <a:ext uri="{FF2B5EF4-FFF2-40B4-BE49-F238E27FC236}">
                <a16:creationId xmlns:a16="http://schemas.microsoft.com/office/drawing/2014/main" id="{E4A16ADD-6CA6-4A27-BBD0-BDCB28E9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4" y="388461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DFB9C99A-B0E7-4A57-98E7-5E974141BB18}"/>
              </a:ext>
            </a:extLst>
          </p:cNvPr>
          <p:cNvSpPr/>
          <p:nvPr/>
        </p:nvSpPr>
        <p:spPr>
          <a:xfrm>
            <a:off x="364266" y="2439169"/>
            <a:ext cx="2808182" cy="412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71FCBEC-50BB-489E-A8C4-C151140D6DA1}"/>
              </a:ext>
            </a:extLst>
          </p:cNvPr>
          <p:cNvGrpSpPr/>
          <p:nvPr/>
        </p:nvGrpSpPr>
        <p:grpSpPr>
          <a:xfrm>
            <a:off x="364266" y="2440890"/>
            <a:ext cx="2822811" cy="45719"/>
            <a:chOff x="364266" y="2440890"/>
            <a:chExt cx="2822811" cy="94482"/>
          </a:xfrm>
        </p:grpSpPr>
        <p:sp>
          <p:nvSpPr>
            <p:cNvPr id="29" name="Elaborazione 28">
              <a:extLst>
                <a:ext uri="{FF2B5EF4-FFF2-40B4-BE49-F238E27FC236}">
                  <a16:creationId xmlns:a16="http://schemas.microsoft.com/office/drawing/2014/main" id="{654AC6FC-D2BD-45F1-BC0B-3B2888BCC168}"/>
                </a:ext>
              </a:extLst>
            </p:cNvPr>
            <p:cNvSpPr/>
            <p:nvPr/>
          </p:nvSpPr>
          <p:spPr>
            <a:xfrm>
              <a:off x="364266" y="2440890"/>
              <a:ext cx="626334" cy="9448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laborazione 29">
              <a:extLst>
                <a:ext uri="{FF2B5EF4-FFF2-40B4-BE49-F238E27FC236}">
                  <a16:creationId xmlns:a16="http://schemas.microsoft.com/office/drawing/2014/main" id="{08446034-65AC-4BE4-8224-E6AF13E3966F}"/>
                </a:ext>
              </a:extLst>
            </p:cNvPr>
            <p:cNvSpPr/>
            <p:nvPr/>
          </p:nvSpPr>
          <p:spPr>
            <a:xfrm>
              <a:off x="2574924" y="2440890"/>
              <a:ext cx="612153" cy="94482"/>
            </a:xfrm>
            <a:prstGeom prst="flowChartProcess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4148891-6A80-422E-AA4C-C503F84E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155" y="80089"/>
            <a:ext cx="10515600" cy="662397"/>
          </a:xfrm>
        </p:spPr>
        <p:txBody>
          <a:bodyPr/>
          <a:lstStyle/>
          <a:p>
            <a:r>
              <a:rPr lang="en-US" dirty="0"/>
              <a:t>Electrodes for biopotential detection: the Ag / AgCl electrode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BC0028-29F0-4469-BD41-613B40B2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9D57A2-D4B4-4D18-B60F-33C715DE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0EA8785-851A-4710-A4C7-F89EB47CB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266" y="1516409"/>
            <a:ext cx="2837441" cy="9286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6D58A1-1D95-4ED1-A617-013DB703F969}"/>
              </a:ext>
            </a:extLst>
          </p:cNvPr>
          <p:cNvSpPr txBox="1"/>
          <p:nvPr/>
        </p:nvSpPr>
        <p:spPr>
          <a:xfrm>
            <a:off x="3029764" y="101361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Plastic cup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F4A616-80BF-45D3-B17A-6D85A4C51964}"/>
              </a:ext>
            </a:extLst>
          </p:cNvPr>
          <p:cNvSpPr txBox="1"/>
          <p:nvPr/>
        </p:nvSpPr>
        <p:spPr>
          <a:xfrm>
            <a:off x="3259642" y="147918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Silver (Ag)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BD5149-4DC0-4588-92B7-3797C0648B1C}"/>
              </a:ext>
            </a:extLst>
          </p:cNvPr>
          <p:cNvSpPr txBox="1"/>
          <p:nvPr/>
        </p:nvSpPr>
        <p:spPr>
          <a:xfrm>
            <a:off x="3473573" y="1937623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Silver chloride  (AgCl)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ED52223-85DB-43A1-9190-7C9ED22DB1FF}"/>
              </a:ext>
            </a:extLst>
          </p:cNvPr>
          <p:cNvCxnSpPr>
            <a:cxnSpLocks/>
          </p:cNvCxnSpPr>
          <p:nvPr/>
        </p:nvCxnSpPr>
        <p:spPr>
          <a:xfrm flipH="1" flipV="1">
            <a:off x="2484783" y="2406043"/>
            <a:ext cx="687665" cy="2225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2D721C-E5EF-4C5B-9BE3-925FD779B6CE}"/>
              </a:ext>
            </a:extLst>
          </p:cNvPr>
          <p:cNvSpPr txBox="1"/>
          <p:nvPr/>
        </p:nvSpPr>
        <p:spPr>
          <a:xfrm>
            <a:off x="3362830" y="243916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Electrolyte gel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8559C0D-819C-420B-9024-31B2A51242F2}"/>
              </a:ext>
            </a:extLst>
          </p:cNvPr>
          <p:cNvCxnSpPr>
            <a:cxnSpLocks/>
          </p:cNvCxnSpPr>
          <p:nvPr/>
        </p:nvCxnSpPr>
        <p:spPr>
          <a:xfrm flipH="1">
            <a:off x="2352304" y="1340100"/>
            <a:ext cx="490941" cy="720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AA4BC14-DBD8-4CA3-B652-247AAED5EB4D}"/>
              </a:ext>
            </a:extLst>
          </p:cNvPr>
          <p:cNvCxnSpPr>
            <a:cxnSpLocks/>
          </p:cNvCxnSpPr>
          <p:nvPr/>
        </p:nvCxnSpPr>
        <p:spPr>
          <a:xfrm flipH="1">
            <a:off x="2352304" y="1728076"/>
            <a:ext cx="704872" cy="479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64DF9B8-252D-46AC-B1AD-60684CFCDB07}"/>
              </a:ext>
            </a:extLst>
          </p:cNvPr>
          <p:cNvCxnSpPr>
            <a:cxnSpLocks/>
          </p:cNvCxnSpPr>
          <p:nvPr/>
        </p:nvCxnSpPr>
        <p:spPr>
          <a:xfrm flipH="1">
            <a:off x="2456459" y="2174382"/>
            <a:ext cx="817514" cy="62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D89CB6A-76D6-4BE1-93CE-9D4167F3F030}"/>
              </a:ext>
            </a:extLst>
          </p:cNvPr>
          <p:cNvSpPr/>
          <p:nvPr/>
        </p:nvSpPr>
        <p:spPr>
          <a:xfrm>
            <a:off x="3226606" y="2598821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00FFFF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1BB3601E-EECC-45C0-B62A-578B7C29CE1D}"/>
              </a:ext>
            </a:extLst>
          </p:cNvPr>
          <p:cNvSpPr/>
          <p:nvPr/>
        </p:nvSpPr>
        <p:spPr>
          <a:xfrm>
            <a:off x="3362830" y="2100344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FF00FF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E25A1A6-A067-4BF6-8323-FAF4B8C979B7}"/>
              </a:ext>
            </a:extLst>
          </p:cNvPr>
          <p:cNvSpPr/>
          <p:nvPr/>
        </p:nvSpPr>
        <p:spPr>
          <a:xfrm>
            <a:off x="3104336" y="1651591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00FF00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C87FD700-A027-42BB-8532-E611D6659A16}"/>
              </a:ext>
            </a:extLst>
          </p:cNvPr>
          <p:cNvSpPr/>
          <p:nvPr/>
        </p:nvSpPr>
        <p:spPr>
          <a:xfrm>
            <a:off x="2893540" y="1196657"/>
            <a:ext cx="136224" cy="136224"/>
          </a:xfrm>
          <a:custGeom>
            <a:avLst/>
            <a:gdLst>
              <a:gd name="connsiteX0" fmla="*/ 0 w 136224"/>
              <a:gd name="connsiteY0" fmla="*/ 0 h 136224"/>
              <a:gd name="connsiteX1" fmla="*/ 136225 w 136224"/>
              <a:gd name="connsiteY1" fmla="*/ 0 h 136224"/>
              <a:gd name="connsiteX2" fmla="*/ 136225 w 136224"/>
              <a:gd name="connsiteY2" fmla="*/ 136225 h 136224"/>
              <a:gd name="connsiteX3" fmla="*/ 0 w 136224"/>
              <a:gd name="connsiteY3" fmla="*/ 136225 h 13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4" h="136224">
                <a:moveTo>
                  <a:pt x="0" y="0"/>
                </a:moveTo>
                <a:lnTo>
                  <a:pt x="136225" y="0"/>
                </a:lnTo>
                <a:lnTo>
                  <a:pt x="136225" y="136225"/>
                </a:lnTo>
                <a:lnTo>
                  <a:pt x="0" y="136225"/>
                </a:lnTo>
                <a:close/>
              </a:path>
            </a:pathLst>
          </a:custGeom>
          <a:solidFill>
            <a:srgbClr val="E6E6E6"/>
          </a:solidFill>
          <a:ln w="24841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29AFBFC-B8BE-4FA1-BDE4-B7154F9BF058}"/>
              </a:ext>
            </a:extLst>
          </p:cNvPr>
          <p:cNvSpPr txBox="1"/>
          <p:nvPr/>
        </p:nvSpPr>
        <p:spPr>
          <a:xfrm>
            <a:off x="284069" y="669712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adhesive layer</a:t>
            </a:r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0296FFBD-F752-45F7-B3F4-1689F4B7AD00}"/>
              </a:ext>
            </a:extLst>
          </p:cNvPr>
          <p:cNvSpPr/>
          <p:nvPr/>
        </p:nvSpPr>
        <p:spPr>
          <a:xfrm>
            <a:off x="170900" y="1057275"/>
            <a:ext cx="1047255" cy="1794579"/>
          </a:xfrm>
          <a:custGeom>
            <a:avLst/>
            <a:gdLst>
              <a:gd name="connsiteX0" fmla="*/ 1029250 w 1047255"/>
              <a:gd name="connsiteY0" fmla="*/ 0 h 1794579"/>
              <a:gd name="connsiteX1" fmla="*/ 972100 w 1047255"/>
              <a:gd name="connsiteY1" fmla="*/ 390525 h 1794579"/>
              <a:gd name="connsiteX2" fmla="*/ 429175 w 1047255"/>
              <a:gd name="connsiteY2" fmla="*/ 495300 h 1794579"/>
              <a:gd name="connsiteX3" fmla="*/ 114850 w 1047255"/>
              <a:gd name="connsiteY3" fmla="*/ 990600 h 1794579"/>
              <a:gd name="connsiteX4" fmla="*/ 550 w 1047255"/>
              <a:gd name="connsiteY4" fmla="*/ 1295400 h 1794579"/>
              <a:gd name="connsiteX5" fmla="*/ 152950 w 1047255"/>
              <a:gd name="connsiteY5" fmla="*/ 1771650 h 1794579"/>
              <a:gd name="connsiteX6" fmla="*/ 352975 w 1047255"/>
              <a:gd name="connsiteY6" fmla="*/ 1695450 h 1794579"/>
              <a:gd name="connsiteX7" fmla="*/ 410125 w 1047255"/>
              <a:gd name="connsiteY7" fmla="*/ 1485900 h 179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255" h="1794579">
                <a:moveTo>
                  <a:pt x="1029250" y="0"/>
                </a:moveTo>
                <a:cubicBezTo>
                  <a:pt x="1050681" y="153987"/>
                  <a:pt x="1072113" y="307975"/>
                  <a:pt x="972100" y="390525"/>
                </a:cubicBezTo>
                <a:cubicBezTo>
                  <a:pt x="872087" y="473075"/>
                  <a:pt x="572050" y="395287"/>
                  <a:pt x="429175" y="495300"/>
                </a:cubicBezTo>
                <a:cubicBezTo>
                  <a:pt x="286300" y="595313"/>
                  <a:pt x="186287" y="857250"/>
                  <a:pt x="114850" y="990600"/>
                </a:cubicBezTo>
                <a:cubicBezTo>
                  <a:pt x="43413" y="1123950"/>
                  <a:pt x="-5800" y="1165225"/>
                  <a:pt x="550" y="1295400"/>
                </a:cubicBezTo>
                <a:cubicBezTo>
                  <a:pt x="6900" y="1425575"/>
                  <a:pt x="94213" y="1704975"/>
                  <a:pt x="152950" y="1771650"/>
                </a:cubicBezTo>
                <a:cubicBezTo>
                  <a:pt x="211687" y="1838325"/>
                  <a:pt x="310113" y="1743075"/>
                  <a:pt x="352975" y="1695450"/>
                </a:cubicBezTo>
                <a:cubicBezTo>
                  <a:pt x="395837" y="1647825"/>
                  <a:pt x="402981" y="1566862"/>
                  <a:pt x="410125" y="14859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0FAF6D7-C9F8-4335-AF45-23E8C8DC1D5B}"/>
              </a:ext>
            </a:extLst>
          </p:cNvPr>
          <p:cNvSpPr txBox="1"/>
          <p:nvPr/>
        </p:nvSpPr>
        <p:spPr>
          <a:xfrm>
            <a:off x="1562786" y="10930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A793235-F61E-4EA6-B651-43F6B55372C1}"/>
              </a:ext>
            </a:extLst>
          </p:cNvPr>
          <p:cNvSpPr txBox="1"/>
          <p:nvPr/>
        </p:nvSpPr>
        <p:spPr>
          <a:xfrm>
            <a:off x="1404544" y="243916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8DD24FD-57F8-4F08-A272-E098333EC0A4}"/>
              </a:ext>
            </a:extLst>
          </p:cNvPr>
          <p:cNvSpPr txBox="1"/>
          <p:nvPr/>
        </p:nvSpPr>
        <p:spPr>
          <a:xfrm>
            <a:off x="182627" y="3397312"/>
            <a:ext cx="433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Ag/AgCl electrode is one of the best option, Can be disposable or reusable. </a:t>
            </a:r>
          </a:p>
        </p:txBody>
      </p:sp>
      <p:pic>
        <p:nvPicPr>
          <p:cNvPr id="1032" name="Elemento grafico 1031">
            <a:extLst>
              <a:ext uri="{FF2B5EF4-FFF2-40B4-BE49-F238E27FC236}">
                <a16:creationId xmlns:a16="http://schemas.microsoft.com/office/drawing/2014/main" id="{0360F48F-6C55-4378-A715-C03F67455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8813" y="3166366"/>
            <a:ext cx="3404152" cy="1586796"/>
          </a:xfrm>
          <a:prstGeom prst="rect">
            <a:avLst/>
          </a:prstGeom>
        </p:spPr>
      </p:pic>
      <p:sp>
        <p:nvSpPr>
          <p:cNvPr id="74" name="Rettangolo 73">
            <a:extLst>
              <a:ext uri="{FF2B5EF4-FFF2-40B4-BE49-F238E27FC236}">
                <a16:creationId xmlns:a16="http://schemas.microsoft.com/office/drawing/2014/main" id="{6840FB11-C313-4778-8B07-D2AAD2E6799B}"/>
              </a:ext>
            </a:extLst>
          </p:cNvPr>
          <p:cNvSpPr/>
          <p:nvPr/>
        </p:nvSpPr>
        <p:spPr>
          <a:xfrm>
            <a:off x="364266" y="2859470"/>
            <a:ext cx="2808182" cy="412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4623FE27-4D6B-4971-B0DC-37BCF175478F}"/>
              </a:ext>
            </a:extLst>
          </p:cNvPr>
          <p:cNvSpPr txBox="1"/>
          <p:nvPr/>
        </p:nvSpPr>
        <p:spPr>
          <a:xfrm>
            <a:off x="1228993" y="2859470"/>
            <a:ext cx="123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Tissues</a:t>
            </a:r>
          </a:p>
        </p:txBody>
      </p:sp>
      <p:sp>
        <p:nvSpPr>
          <p:cNvPr id="1034" name="CasellaDiTesto 1033">
            <a:extLst>
              <a:ext uri="{FF2B5EF4-FFF2-40B4-BE49-F238E27FC236}">
                <a16:creationId xmlns:a16="http://schemas.microsoft.com/office/drawing/2014/main" id="{0088F1C5-9360-460B-8CB3-B8E7751A1D44}"/>
              </a:ext>
            </a:extLst>
          </p:cNvPr>
          <p:cNvSpPr txBox="1"/>
          <p:nvPr/>
        </p:nvSpPr>
        <p:spPr>
          <a:xfrm>
            <a:off x="5696078" y="2874003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Skin / tissues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(ionic currents)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BBDF887-F106-4F06-818E-AB73CF9AEEB7}"/>
              </a:ext>
            </a:extLst>
          </p:cNvPr>
          <p:cNvSpPr txBox="1"/>
          <p:nvPr/>
        </p:nvSpPr>
        <p:spPr>
          <a:xfrm>
            <a:off x="9707479" y="2546890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Terminal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(electron currents)</a:t>
            </a:r>
          </a:p>
        </p:txBody>
      </p:sp>
      <p:sp>
        <p:nvSpPr>
          <p:cNvPr id="1035" name="CasellaDiTesto 1034">
            <a:extLst>
              <a:ext uri="{FF2B5EF4-FFF2-40B4-BE49-F238E27FC236}">
                <a16:creationId xmlns:a16="http://schemas.microsoft.com/office/drawing/2014/main" id="{71B768F5-0271-4F60-BC3A-6C36CE8EDAFF}"/>
              </a:ext>
            </a:extLst>
          </p:cNvPr>
          <p:cNvSpPr txBox="1"/>
          <p:nvPr/>
        </p:nvSpPr>
        <p:spPr>
          <a:xfrm>
            <a:off x="5223626" y="4884748"/>
            <a:ext cx="585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half-cell potential. It introduces a dc offset that can be critical for the AFE  </a:t>
            </a:r>
          </a:p>
        </p:txBody>
      </p:sp>
      <p:sp>
        <p:nvSpPr>
          <p:cNvPr id="1036" name="CasellaDiTesto 1035">
            <a:extLst>
              <a:ext uri="{FF2B5EF4-FFF2-40B4-BE49-F238E27FC236}">
                <a16:creationId xmlns:a16="http://schemas.microsoft.com/office/drawing/2014/main" id="{499F06CE-20F6-4DD7-89E0-A5EA577D5DFD}"/>
              </a:ext>
            </a:extLst>
          </p:cNvPr>
          <p:cNvSpPr txBox="1"/>
          <p:nvPr/>
        </p:nvSpPr>
        <p:spPr>
          <a:xfrm>
            <a:off x="7309800" y="1638679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equivalent circuit</a:t>
            </a:r>
          </a:p>
        </p:txBody>
      </p:sp>
    </p:spTree>
    <p:extLst>
      <p:ext uri="{BB962C8B-B14F-4D97-AF65-F5344CB8AC3E}">
        <p14:creationId xmlns:p14="http://schemas.microsoft.com/office/powerpoint/2010/main" val="42553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A4D9C-0A18-4320-98AD-13184DA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148047"/>
            <a:ext cx="10515600" cy="662397"/>
          </a:xfrm>
        </p:spPr>
        <p:txBody>
          <a:bodyPr/>
          <a:lstStyle/>
          <a:p>
            <a:r>
              <a:rPr lang="en-US" dirty="0"/>
              <a:t>Other types of electrodes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445EE6-BAE4-478A-9233-23CA2C3B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B1A31D-CCCD-478C-8376-8441C671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54C9FC-0B9D-4E25-8DE1-3C99AA7C3ABC}"/>
              </a:ext>
            </a:extLst>
          </p:cNvPr>
          <p:cNvSpPr txBox="1"/>
          <p:nvPr/>
        </p:nvSpPr>
        <p:spPr>
          <a:xfrm>
            <a:off x="596900" y="939800"/>
            <a:ext cx="492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Metal electrodes: </a:t>
            </a:r>
          </a:p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advantageous when the electrode must be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reused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the electrode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position must be changed frequently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Need application of electrolyte gel.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5A6187-BCF4-48C4-91DF-4BDB914B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3" y="3422888"/>
            <a:ext cx="1203732" cy="183635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A78F31-AE0E-4285-B231-0F996A011D2D}"/>
              </a:ext>
            </a:extLst>
          </p:cNvPr>
          <p:cNvSpPr txBox="1"/>
          <p:nvPr/>
        </p:nvSpPr>
        <p:spPr>
          <a:xfrm>
            <a:off x="955675" y="5576962"/>
            <a:ext cx="33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cuff electrode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8DED6130-109D-42F1-BD79-825E5EBA8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1" y="3609876"/>
            <a:ext cx="1217782" cy="15963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867DB3-0318-4C48-B961-43D4CE6DF2E1}"/>
              </a:ext>
            </a:extLst>
          </p:cNvPr>
          <p:cNvSpPr txBox="1"/>
          <p:nvPr/>
        </p:nvSpPr>
        <p:spPr>
          <a:xfrm>
            <a:off x="1814683" y="3565847"/>
            <a:ext cx="16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rubber cuff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F6A9E6-2326-4B9D-9AB5-9416A840E337}"/>
              </a:ext>
            </a:extLst>
          </p:cNvPr>
          <p:cNvSpPr txBox="1"/>
          <p:nvPr/>
        </p:nvSpPr>
        <p:spPr>
          <a:xfrm>
            <a:off x="1913684" y="4560615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2A3DAA-2173-47D5-A9BF-D35664871A33}"/>
              </a:ext>
            </a:extLst>
          </p:cNvPr>
          <p:cNvSpPr txBox="1"/>
          <p:nvPr/>
        </p:nvSpPr>
        <p:spPr>
          <a:xfrm>
            <a:off x="7181637" y="939800"/>
            <a:ext cx="4701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Dry electrodes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need application of electrolyte gel.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Capacitive electrodes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Microneedle arrays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Conductive silicone electrodes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A7550E7-5287-468A-8EF4-2214E11A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3510936"/>
            <a:ext cx="1287504" cy="1880676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DDAE5BA-A9F3-4CD7-904A-2B4341F00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0901" y="3629313"/>
            <a:ext cx="1924553" cy="117292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7C4949-97C4-450E-9531-88F64AD427D6}"/>
              </a:ext>
            </a:extLst>
          </p:cNvPr>
          <p:cNvSpPr txBox="1"/>
          <p:nvPr/>
        </p:nvSpPr>
        <p:spPr>
          <a:xfrm>
            <a:off x="5854700" y="5391612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Microneedles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2AA0D7-63CD-4BAD-B82C-E3A96664C8A0}"/>
              </a:ext>
            </a:extLst>
          </p:cNvPr>
          <p:cNvSpPr txBox="1"/>
          <p:nvPr/>
        </p:nvSpPr>
        <p:spPr>
          <a:xfrm>
            <a:off x="8703108" y="4929947"/>
            <a:ext cx="326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Insulator (touchless) or conductive silicone rubber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B889973-E8B5-4FE3-88D7-54FCB8FE1DE7}"/>
              </a:ext>
            </a:extLst>
          </p:cNvPr>
          <p:cNvCxnSpPr>
            <a:cxnSpLocks/>
          </p:cNvCxnSpPr>
          <p:nvPr/>
        </p:nvCxnSpPr>
        <p:spPr>
          <a:xfrm flipV="1">
            <a:off x="9077107" y="4673600"/>
            <a:ext cx="651355" cy="389467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9D21093-EA2A-4B8A-9F29-27640528B8CA}"/>
              </a:ext>
            </a:extLst>
          </p:cNvPr>
          <p:cNvSpPr txBox="1"/>
          <p:nvPr/>
        </p:nvSpPr>
        <p:spPr>
          <a:xfrm>
            <a:off x="7397082" y="332006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electrode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2AD7031-BFBF-4D12-BE6B-08A0FAF96CE8}"/>
              </a:ext>
            </a:extLst>
          </p:cNvPr>
          <p:cNvCxnSpPr>
            <a:cxnSpLocks/>
          </p:cNvCxnSpPr>
          <p:nvPr/>
        </p:nvCxnSpPr>
        <p:spPr>
          <a:xfrm>
            <a:off x="8703108" y="3751197"/>
            <a:ext cx="1025354" cy="158241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B382A-D474-406A-A48C-D05CDD2F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9" y="207946"/>
            <a:ext cx="10515600" cy="662397"/>
          </a:xfrm>
        </p:spPr>
        <p:txBody>
          <a:bodyPr/>
          <a:lstStyle/>
          <a:p>
            <a:r>
              <a:rPr lang="en-US" dirty="0"/>
              <a:t>Electrodes for in-depth biopotential monitoring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9A1853-B084-4B31-8A44-F6E465D1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3EE086-88D2-4F07-AE34-26C1EE4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6FF99B-FEEF-40DA-BB8C-9E2BDF90EEAD}"/>
              </a:ext>
            </a:extLst>
          </p:cNvPr>
          <p:cNvSpPr txBox="1"/>
          <p:nvPr/>
        </p:nvSpPr>
        <p:spPr>
          <a:xfrm>
            <a:off x="546328" y="926280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Sometimes, it is necessary to detect the biopotential in a position very close to the organ that is generating it. In this case, invasive catheter or needle electrodes are required. They do not need gel, since internal tissues are wet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F81592-9A2E-4145-9B03-D8C2401AA631}"/>
              </a:ext>
            </a:extLst>
          </p:cNvPr>
          <p:cNvSpPr txBox="1"/>
          <p:nvPr/>
        </p:nvSpPr>
        <p:spPr>
          <a:xfrm>
            <a:off x="664028" y="253971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A7F6BDA-4749-42DD-A95E-518876402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028" y="3590359"/>
            <a:ext cx="5340123" cy="748378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2A359BF-93A2-48DA-A795-341ED199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5430" y="2589433"/>
            <a:ext cx="6772954" cy="13751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C47D63-6E7F-428F-9B6C-C6BBA09DE48B}"/>
              </a:ext>
            </a:extLst>
          </p:cNvPr>
          <p:cNvSpPr txBox="1"/>
          <p:nvPr/>
        </p:nvSpPr>
        <p:spPr>
          <a:xfrm>
            <a:off x="664028" y="4788155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Needle (used to contact muscle fibers directly)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1F2D83-FA6F-4916-8443-652DCEBBDA36}"/>
              </a:ext>
            </a:extLst>
          </p:cNvPr>
          <p:cNvSpPr txBox="1"/>
          <p:nvPr/>
        </p:nvSpPr>
        <p:spPr>
          <a:xfrm>
            <a:off x="5056326" y="3291826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conductor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D4A4D3-37A6-45A7-9CAF-F8A398FBA6F9}"/>
              </a:ext>
            </a:extLst>
          </p:cNvPr>
          <p:cNvSpPr txBox="1"/>
          <p:nvPr/>
        </p:nvSpPr>
        <p:spPr>
          <a:xfrm>
            <a:off x="4198122" y="4263081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insulator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58D833A-E675-4133-A92E-5A79EB127E79}"/>
              </a:ext>
            </a:extLst>
          </p:cNvPr>
          <p:cNvCxnSpPr>
            <a:cxnSpLocks/>
          </p:cNvCxnSpPr>
          <p:nvPr/>
        </p:nvCxnSpPr>
        <p:spPr>
          <a:xfrm flipH="1">
            <a:off x="6028269" y="3653960"/>
            <a:ext cx="136176" cy="318427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2CBDA8A-ADAC-4E05-9C42-A17540DCB950}"/>
              </a:ext>
            </a:extLst>
          </p:cNvPr>
          <p:cNvCxnSpPr>
            <a:cxnSpLocks/>
          </p:cNvCxnSpPr>
          <p:nvPr/>
        </p:nvCxnSpPr>
        <p:spPr>
          <a:xfrm flipV="1">
            <a:off x="5284299" y="4127403"/>
            <a:ext cx="303701" cy="350653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471A633-583E-41A2-86AB-13BD56FED605}"/>
              </a:ext>
            </a:extLst>
          </p:cNvPr>
          <p:cNvSpPr txBox="1"/>
          <p:nvPr/>
        </p:nvSpPr>
        <p:spPr>
          <a:xfrm>
            <a:off x="7636912" y="4049491"/>
            <a:ext cx="4103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Catheter: used to pick up potential differences within organs (e.g. the heart).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brought in place through veins or arteries 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7153ED7D-9028-4624-98EC-F1FB057C5181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815943" y="2733661"/>
            <a:ext cx="336138" cy="543329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CA4B8D6-B9DD-4D25-B685-DE041FC40089}"/>
              </a:ext>
            </a:extLst>
          </p:cNvPr>
          <p:cNvSpPr txBox="1"/>
          <p:nvPr/>
        </p:nvSpPr>
        <p:spPr>
          <a:xfrm>
            <a:off x="7054665" y="2333551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insulator (flexible)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370396DC-4C6D-46A1-AD9D-D92690C4489D}"/>
              </a:ext>
            </a:extLst>
          </p:cNvPr>
          <p:cNvCxnSpPr>
            <a:cxnSpLocks/>
          </p:cNvCxnSpPr>
          <p:nvPr/>
        </p:nvCxnSpPr>
        <p:spPr>
          <a:xfrm>
            <a:off x="10341429" y="3148607"/>
            <a:ext cx="131749" cy="503088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2669A8C-E1A3-4F7C-8921-F6B7AA77ADFE}"/>
              </a:ext>
            </a:extLst>
          </p:cNvPr>
          <p:cNvCxnSpPr>
            <a:cxnSpLocks/>
          </p:cNvCxnSpPr>
          <p:nvPr/>
        </p:nvCxnSpPr>
        <p:spPr>
          <a:xfrm>
            <a:off x="10577712" y="3148607"/>
            <a:ext cx="329371" cy="543329"/>
          </a:xfrm>
          <a:prstGeom prst="straightConnector1">
            <a:avLst/>
          </a:prstGeom>
          <a:ln w="2857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E59F5CB-5993-4A6E-9CE5-BF47970D0572}"/>
              </a:ext>
            </a:extLst>
          </p:cNvPr>
          <p:cNvSpPr txBox="1"/>
          <p:nvPr/>
        </p:nvSpPr>
        <p:spPr>
          <a:xfrm>
            <a:off x="9354052" y="2513744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Metal electrodes</a:t>
            </a:r>
          </a:p>
        </p:txBody>
      </p:sp>
    </p:spTree>
    <p:extLst>
      <p:ext uri="{BB962C8B-B14F-4D97-AF65-F5344CB8AC3E}">
        <p14:creationId xmlns:p14="http://schemas.microsoft.com/office/powerpoint/2010/main" val="98805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3D496-0B43-424B-81F1-78DEF08B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78" y="243629"/>
            <a:ext cx="10657114" cy="45884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Electrode position and number: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ECG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8A92A7-D43C-45AE-8B86-955BC826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Sensor Systems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9B3213-646F-4456-BC6F-F860AA35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4BDCA765-2CB8-431D-B263-87383F71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830" y="1569776"/>
            <a:ext cx="2105534" cy="45284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742BDC-1E90-494A-8704-BC8E3FF49307}"/>
              </a:ext>
            </a:extLst>
          </p:cNvPr>
          <p:cNvSpPr txBox="1"/>
          <p:nvPr/>
        </p:nvSpPr>
        <p:spPr>
          <a:xfrm>
            <a:off x="2144855" y="312354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B8F6DE-7F2A-4EB9-B4FA-7C85D7C1B76E}"/>
              </a:ext>
            </a:extLst>
          </p:cNvPr>
          <p:cNvSpPr txBox="1"/>
          <p:nvPr/>
        </p:nvSpPr>
        <p:spPr>
          <a:xfrm>
            <a:off x="3451510" y="3429000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B98540-F0CF-41D0-8055-FE02DB78C160}"/>
              </a:ext>
            </a:extLst>
          </p:cNvPr>
          <p:cNvSpPr txBox="1"/>
          <p:nvPr/>
        </p:nvSpPr>
        <p:spPr>
          <a:xfrm>
            <a:off x="745344" y="360317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D5F94C-2715-4D0E-A9FD-E7E7FA673F3D}"/>
              </a:ext>
            </a:extLst>
          </p:cNvPr>
          <p:cNvSpPr txBox="1"/>
          <p:nvPr/>
        </p:nvSpPr>
        <p:spPr>
          <a:xfrm>
            <a:off x="1161061" y="563656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RL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9B8588B-1F08-4F44-A165-C23D772FE971}"/>
              </a:ext>
            </a:extLst>
          </p:cNvPr>
          <p:cNvSpPr txBox="1"/>
          <p:nvPr/>
        </p:nvSpPr>
        <p:spPr>
          <a:xfrm>
            <a:off x="2957128" y="563656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F64EFE-9A23-4E09-AE62-1C2C62A5B761}"/>
              </a:ext>
            </a:extLst>
          </p:cNvPr>
          <p:cNvSpPr txBox="1"/>
          <p:nvPr/>
        </p:nvSpPr>
        <p:spPr>
          <a:xfrm>
            <a:off x="3536133" y="1021412"/>
            <a:ext cx="2741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C; chest (typically 6 positions, V1-V6)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RL: Right Leg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LL: Left Leg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RA: Right Arm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LA: Right Arm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9B11E07-D050-4402-A901-89078EB52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6836" y="1454685"/>
            <a:ext cx="3924568" cy="429697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275019-A3A6-4453-A693-B63C4E0F3E94}"/>
              </a:ext>
            </a:extLst>
          </p:cNvPr>
          <p:cNvSpPr txBox="1"/>
          <p:nvPr/>
        </p:nvSpPr>
        <p:spPr>
          <a:xfrm>
            <a:off x="8392885" y="1021412"/>
            <a:ext cx="37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reading is differential with the right-leg always used as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(necessary to set the input common mode voltage)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6683042-3B1D-4EB7-A514-624D2651C35B}"/>
              </a:ext>
            </a:extLst>
          </p:cNvPr>
          <p:cNvSpPr txBox="1"/>
          <p:nvPr/>
        </p:nvSpPr>
        <p:spPr>
          <a:xfrm>
            <a:off x="9187543" y="4669971"/>
            <a:ext cx="288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an example of connection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("Lead I")</a:t>
            </a:r>
          </a:p>
        </p:txBody>
      </p:sp>
    </p:spTree>
    <p:extLst>
      <p:ext uri="{BB962C8B-B14F-4D97-AF65-F5344CB8AC3E}">
        <p14:creationId xmlns:p14="http://schemas.microsoft.com/office/powerpoint/2010/main" val="296952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5BF62-08A7-4F45-8E19-8B0482E1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0" y="-17292"/>
            <a:ext cx="10515600" cy="662397"/>
          </a:xfrm>
        </p:spPr>
        <p:txBody>
          <a:bodyPr/>
          <a:lstStyle/>
          <a:p>
            <a:r>
              <a:rPr lang="en-US" dirty="0"/>
              <a:t> ECG example of leads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0A137A-4829-4DC4-8058-76107753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Sensor Systems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DD45A5-40BE-492E-BA89-83F044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E5EBA6-0C08-41DC-8482-1162E277FD9A}"/>
              </a:ext>
            </a:extLst>
          </p:cNvPr>
          <p:cNvSpPr txBox="1"/>
          <p:nvPr/>
        </p:nvSpPr>
        <p:spPr>
          <a:xfrm>
            <a:off x="489857" y="844634"/>
            <a:ext cx="450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 : LA-RA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II : LL-RA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III : LL-LA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A14DA3F2-C6E3-459A-849F-C038667E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9647" y="2164336"/>
            <a:ext cx="3436620" cy="376272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CBF5F8-5548-444A-A36E-F4295F5170BB}"/>
              </a:ext>
            </a:extLst>
          </p:cNvPr>
          <p:cNvSpPr txBox="1"/>
          <p:nvPr/>
        </p:nvSpPr>
        <p:spPr>
          <a:xfrm>
            <a:off x="489857" y="4365171"/>
            <a:ext cx="1970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Augmented: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19AB8B2-2C84-4201-BB8B-1CFBB5FFB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6943" y="2260762"/>
            <a:ext cx="3436621" cy="369264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AA5E38-BC96-4BCE-B053-20A7DAC97F22}"/>
              </a:ext>
            </a:extLst>
          </p:cNvPr>
          <p:cNvSpPr txBox="1"/>
          <p:nvPr/>
        </p:nvSpPr>
        <p:spPr>
          <a:xfrm>
            <a:off x="9775372" y="2474101"/>
            <a:ext cx="197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Chest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A5A1CA-697A-45CF-A0CD-1B7505747BEB}"/>
              </a:ext>
            </a:extLst>
          </p:cNvPr>
          <p:cNvSpPr txBox="1"/>
          <p:nvPr/>
        </p:nvSpPr>
        <p:spPr>
          <a:xfrm>
            <a:off x="4038600" y="904594"/>
            <a:ext cx="415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leads give different diagnostic information.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monitoring purposes, a single lead is generally used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84A042-4C05-4760-94A0-BDE8630BCEF1}"/>
              </a:ext>
            </a:extLst>
          </p:cNvPr>
          <p:cNvSpPr txBox="1"/>
          <p:nvPr/>
        </p:nvSpPr>
        <p:spPr>
          <a:xfrm>
            <a:off x="4746172" y="4818265"/>
            <a:ext cx="333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Resistors (placed inside the ECG instrument, are used to average the voltage of two or three electrodes</a:t>
            </a:r>
          </a:p>
        </p:txBody>
      </p:sp>
    </p:spTree>
    <p:extLst>
      <p:ext uri="{BB962C8B-B14F-4D97-AF65-F5344CB8AC3E}">
        <p14:creationId xmlns:p14="http://schemas.microsoft.com/office/powerpoint/2010/main" val="3297017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Widescreen</PresentationFormat>
  <Paragraphs>216</Paragraphs>
  <Slides>19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Tema di Office</vt:lpstr>
      <vt:lpstr>Equation</vt:lpstr>
      <vt:lpstr>MathType 6.0 Equation</vt:lpstr>
      <vt:lpstr>Importance of detecting biopotentials</vt:lpstr>
      <vt:lpstr>Type of biopotentials and related challenges</vt:lpstr>
      <vt:lpstr>Biopotential acquisition system</vt:lpstr>
      <vt:lpstr>Detection of biopotential through non-invasive electrodes</vt:lpstr>
      <vt:lpstr>Electrodes for biopotential detection: the Ag / AgCl electrode</vt:lpstr>
      <vt:lpstr>Other types of electrodes</vt:lpstr>
      <vt:lpstr>Electrodes for in-depth biopotential monitoring</vt:lpstr>
      <vt:lpstr>Electrode position and number: ECG</vt:lpstr>
      <vt:lpstr> ECG example of leads</vt:lpstr>
      <vt:lpstr>EEG and EMG electrode placement</vt:lpstr>
      <vt:lpstr>Biopotentials characteristics </vt:lpstr>
      <vt:lpstr>Power line interference</vt:lpstr>
      <vt:lpstr>Right Leg Drive (RLD) Method</vt:lpstr>
      <vt:lpstr>Right Leg Drive (RLD) Method</vt:lpstr>
      <vt:lpstr>Electrode offset</vt:lpstr>
      <vt:lpstr>Presentazione standard di PowerPoint</vt:lpstr>
      <vt:lpstr>Versatile AFE schematic</vt:lpstr>
      <vt:lpstr>Baseline fast recovery circuit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667</cp:revision>
  <dcterms:created xsi:type="dcterms:W3CDTF">2015-02-03T16:10:37Z</dcterms:created>
  <dcterms:modified xsi:type="dcterms:W3CDTF">2022-04-06T21:52:11Z</dcterms:modified>
</cp:coreProperties>
</file>