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80" r:id="rId3"/>
    <p:sldId id="272" r:id="rId4"/>
    <p:sldId id="274" r:id="rId5"/>
    <p:sldId id="275" r:id="rId6"/>
    <p:sldId id="279" r:id="rId7"/>
    <p:sldId id="277" r:id="rId8"/>
    <p:sldId id="278" r:id="rId9"/>
    <p:sldId id="281" r:id="rId10"/>
    <p:sldId id="282" r:id="rId11"/>
    <p:sldId id="273" r:id="rId12"/>
    <p:sldId id="276" r:id="rId13"/>
    <p:sldId id="284" r:id="rId14"/>
    <p:sldId id="283" r:id="rId15"/>
    <p:sldId id="285" r:id="rId16"/>
    <p:sldId id="286" r:id="rId17"/>
    <p:sldId id="287" r:id="rId18"/>
    <p:sldId id="288" r:id="rId19"/>
    <p:sldId id="28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FF"/>
    <a:srgbClr val="FFFF66"/>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3878" autoAdjust="0"/>
  </p:normalViewPr>
  <p:slideViewPr>
    <p:cSldViewPr snapToGrid="0">
      <p:cViewPr>
        <p:scale>
          <a:sx n="33" d="100"/>
          <a:sy n="33" d="100"/>
        </p:scale>
        <p:origin x="600" y="5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3/23/2022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15</a:t>
            </a:fld>
            <a:endParaRPr lang="en-US" dirty="0"/>
          </a:p>
        </p:txBody>
      </p:sp>
    </p:spTree>
    <p:extLst>
      <p:ext uri="{BB962C8B-B14F-4D97-AF65-F5344CB8AC3E}">
        <p14:creationId xmlns:p14="http://schemas.microsoft.com/office/powerpoint/2010/main" val="147139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3/23/2022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3/23/2022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3/23/2022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FF52CBC-6AF1-4FD2-B1CA-C372E71DB9E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78C152E-3E18-44DA-B1E2-80D41065A19F}"/>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Rettangolo 4">
            <a:extLst>
              <a:ext uri="{FF2B5EF4-FFF2-40B4-BE49-F238E27FC236}">
                <a16:creationId xmlns:a16="http://schemas.microsoft.com/office/drawing/2014/main" id="{76EEE643-6D13-4755-B23D-42ABFB51318F}"/>
              </a:ext>
            </a:extLst>
          </p:cNvPr>
          <p:cNvSpPr/>
          <p:nvPr/>
        </p:nvSpPr>
        <p:spPr>
          <a:xfrm>
            <a:off x="738414" y="15721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sp>
        <p:nvSpPr>
          <p:cNvPr id="6" name="Titolo 1">
            <a:extLst>
              <a:ext uri="{FF2B5EF4-FFF2-40B4-BE49-F238E27FC236}">
                <a16:creationId xmlns:a16="http://schemas.microsoft.com/office/drawing/2014/main" id="{993CCAE4-F19B-4852-9388-D95B7DD7D801}"/>
              </a:ext>
            </a:extLst>
          </p:cNvPr>
          <p:cNvSpPr>
            <a:spLocks noGrp="1"/>
          </p:cNvSpPr>
          <p:nvPr>
            <p:ph type="title"/>
          </p:nvPr>
        </p:nvSpPr>
        <p:spPr>
          <a:xfrm>
            <a:off x="397888" y="-51011"/>
            <a:ext cx="10515600" cy="662397"/>
          </a:xfrm>
        </p:spPr>
        <p:txBody>
          <a:bodyPr/>
          <a:lstStyle/>
          <a:p>
            <a:r>
              <a:rPr lang="en-US" dirty="0"/>
              <a:t>Common inter-chip digital communication protocols</a:t>
            </a:r>
          </a:p>
        </p:txBody>
      </p:sp>
      <p:sp>
        <p:nvSpPr>
          <p:cNvPr id="7" name="Rettangolo 6">
            <a:extLst>
              <a:ext uri="{FF2B5EF4-FFF2-40B4-BE49-F238E27FC236}">
                <a16:creationId xmlns:a16="http://schemas.microsoft.com/office/drawing/2014/main" id="{74215681-7E34-4E59-93B0-3A706E6098BB}"/>
              </a:ext>
            </a:extLst>
          </p:cNvPr>
          <p:cNvSpPr/>
          <p:nvPr/>
        </p:nvSpPr>
        <p:spPr>
          <a:xfrm>
            <a:off x="3951514" y="28929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node</a:t>
            </a:r>
          </a:p>
          <a:p>
            <a:pPr algn="ctr"/>
            <a:r>
              <a:rPr lang="en-US" dirty="0">
                <a:solidFill>
                  <a:schemeClr val="tx1"/>
                </a:solidFill>
                <a:latin typeface="Arial" panose="020B0604020202020204" pitchFamily="34" charset="0"/>
                <a:cs typeface="Arial" panose="020B0604020202020204" pitchFamily="34" charset="0"/>
              </a:rPr>
              <a:t>(MCU)</a:t>
            </a:r>
          </a:p>
        </p:txBody>
      </p:sp>
      <p:sp>
        <p:nvSpPr>
          <p:cNvPr id="8" name="Rettangolo 7">
            <a:extLst>
              <a:ext uri="{FF2B5EF4-FFF2-40B4-BE49-F238E27FC236}">
                <a16:creationId xmlns:a16="http://schemas.microsoft.com/office/drawing/2014/main" id="{399F5B62-6A8A-4550-9F35-E3ED35BA61DA}"/>
              </a:ext>
            </a:extLst>
          </p:cNvPr>
          <p:cNvSpPr/>
          <p:nvPr/>
        </p:nvSpPr>
        <p:spPr>
          <a:xfrm>
            <a:off x="738414" y="28929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sp>
        <p:nvSpPr>
          <p:cNvPr id="9" name="Rettangolo 8">
            <a:extLst>
              <a:ext uri="{FF2B5EF4-FFF2-40B4-BE49-F238E27FC236}">
                <a16:creationId xmlns:a16="http://schemas.microsoft.com/office/drawing/2014/main" id="{733E77A5-1F08-4F02-93C6-D155626A76DF}"/>
              </a:ext>
            </a:extLst>
          </p:cNvPr>
          <p:cNvSpPr/>
          <p:nvPr/>
        </p:nvSpPr>
        <p:spPr>
          <a:xfrm>
            <a:off x="738414" y="42137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cxnSp>
        <p:nvCxnSpPr>
          <p:cNvPr id="11" name="Connettore diritto 10">
            <a:extLst>
              <a:ext uri="{FF2B5EF4-FFF2-40B4-BE49-F238E27FC236}">
                <a16:creationId xmlns:a16="http://schemas.microsoft.com/office/drawing/2014/main" id="{B97E875A-75A0-4B18-91C0-DBF320D03EAE}"/>
              </a:ext>
            </a:extLst>
          </p:cNvPr>
          <p:cNvCxnSpPr/>
          <p:nvPr/>
        </p:nvCxnSpPr>
        <p:spPr>
          <a:xfrm>
            <a:off x="3200400" y="2078309"/>
            <a:ext cx="674914" cy="1132114"/>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DDBDA21-C576-4A27-BF37-55F780080D0E}"/>
              </a:ext>
            </a:extLst>
          </p:cNvPr>
          <p:cNvCxnSpPr>
            <a:cxnSpLocks/>
          </p:cNvCxnSpPr>
          <p:nvPr/>
        </p:nvCxnSpPr>
        <p:spPr>
          <a:xfrm flipV="1">
            <a:off x="3189514" y="3561941"/>
            <a:ext cx="674914" cy="1215571"/>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A1A2C648-AC55-4B57-AA67-AA2307965124}"/>
              </a:ext>
            </a:extLst>
          </p:cNvPr>
          <p:cNvCxnSpPr>
            <a:cxnSpLocks/>
          </p:cNvCxnSpPr>
          <p:nvPr/>
        </p:nvCxnSpPr>
        <p:spPr>
          <a:xfrm>
            <a:off x="3200400" y="3312023"/>
            <a:ext cx="570593"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B66DB3AA-B787-4C30-8A5C-853D7C8E9CCD}"/>
              </a:ext>
            </a:extLst>
          </p:cNvPr>
          <p:cNvSpPr txBox="1"/>
          <p:nvPr/>
        </p:nvSpPr>
        <p:spPr>
          <a:xfrm>
            <a:off x="6662058" y="762788"/>
            <a:ext cx="5529942" cy="535531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I2C</a:t>
            </a:r>
            <a:r>
              <a:rPr lang="en-US" sz="2400" dirty="0">
                <a:latin typeface="Arial" panose="020B0604020202020204" pitchFamily="34" charset="0"/>
                <a:cs typeface="Arial" panose="020B0604020202020204" pitchFamily="34" charset="0"/>
              </a:rPr>
              <a:t> (Inter Integrated Circuit)</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2-wires (SDA, SCL)</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support addressing: can be used to build small busses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require pull-up resistors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up to 5 Mbit/s</a:t>
            </a:r>
          </a:p>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SPI</a:t>
            </a:r>
            <a:r>
              <a:rPr lang="en-US" sz="2400" dirty="0">
                <a:latin typeface="Arial" panose="020B0604020202020204" pitchFamily="34" charset="0"/>
                <a:cs typeface="Arial" panose="020B0604020202020204" pitchFamily="34" charset="0"/>
              </a:rPr>
              <a:t> (serial peripheral interface)</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Simpler and faster than I2C</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Up to 100 Mbit/s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Does not support addressing</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4-wires</a:t>
            </a:r>
          </a:p>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RS232 (UART)</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Asynchronous, needs matched clocks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2-wires full-duplex</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Slow: 115200 bit/s max</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Does not support addressing</a:t>
            </a:r>
          </a:p>
        </p:txBody>
      </p:sp>
      <p:sp>
        <p:nvSpPr>
          <p:cNvPr id="20" name="Parentesi graffa aperta 19">
            <a:extLst>
              <a:ext uri="{FF2B5EF4-FFF2-40B4-BE49-F238E27FC236}">
                <a16:creationId xmlns:a16="http://schemas.microsoft.com/office/drawing/2014/main" id="{FBA7012D-56AE-475C-8903-E928FA896324}"/>
              </a:ext>
            </a:extLst>
          </p:cNvPr>
          <p:cNvSpPr/>
          <p:nvPr/>
        </p:nvSpPr>
        <p:spPr>
          <a:xfrm>
            <a:off x="6374491" y="762788"/>
            <a:ext cx="399144" cy="5169926"/>
          </a:xfrm>
          <a:prstGeom prst="leftBrace">
            <a:avLst>
              <a:gd name="adj1" fmla="val 38333"/>
              <a:gd name="adj2" fmla="val 868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asellaDiTesto 20">
            <a:extLst>
              <a:ext uri="{FF2B5EF4-FFF2-40B4-BE49-F238E27FC236}">
                <a16:creationId xmlns:a16="http://schemas.microsoft.com/office/drawing/2014/main" id="{336A0CB6-1AFE-4180-BBB1-491914269E48}"/>
              </a:ext>
            </a:extLst>
          </p:cNvPr>
          <p:cNvSpPr txBox="1"/>
          <p:nvPr/>
        </p:nvSpPr>
        <p:spPr>
          <a:xfrm>
            <a:off x="3951514" y="4777512"/>
            <a:ext cx="236154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Non-specialized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protocols</a:t>
            </a:r>
          </a:p>
        </p:txBody>
      </p:sp>
    </p:spTree>
    <p:extLst>
      <p:ext uri="{BB962C8B-B14F-4D97-AF65-F5344CB8AC3E}">
        <p14:creationId xmlns:p14="http://schemas.microsoft.com/office/powerpoint/2010/main" val="16279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4C659-0204-401E-8535-E32D108D985D}"/>
              </a:ext>
            </a:extLst>
          </p:cNvPr>
          <p:cNvSpPr>
            <a:spLocks noGrp="1"/>
          </p:cNvSpPr>
          <p:nvPr>
            <p:ph type="title"/>
          </p:nvPr>
        </p:nvSpPr>
        <p:spPr>
          <a:xfrm>
            <a:off x="718457" y="269328"/>
            <a:ext cx="10515600" cy="662397"/>
          </a:xfrm>
        </p:spPr>
        <p:txBody>
          <a:bodyPr/>
          <a:lstStyle/>
          <a:p>
            <a:r>
              <a:rPr lang="en-US" dirty="0"/>
              <a:t>Equivalent of COM ports in non-Windows operative systems</a:t>
            </a:r>
          </a:p>
        </p:txBody>
      </p:sp>
      <p:sp>
        <p:nvSpPr>
          <p:cNvPr id="3" name="Segnaposto piè di pagina 2">
            <a:extLst>
              <a:ext uri="{FF2B5EF4-FFF2-40B4-BE49-F238E27FC236}">
                <a16:creationId xmlns:a16="http://schemas.microsoft.com/office/drawing/2014/main" id="{7AADA7EB-5926-42C8-A743-96D4930B66E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675FC12-A303-4C2D-981C-05E3A3CC589F}"/>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AE04220D-4526-482C-8920-70B05BD8E2C1}"/>
              </a:ext>
            </a:extLst>
          </p:cNvPr>
          <p:cNvSpPr txBox="1"/>
          <p:nvPr/>
        </p:nvSpPr>
        <p:spPr>
          <a:xfrm>
            <a:off x="718457" y="1112475"/>
            <a:ext cx="10635342"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advantage of Windows VCP is that this standard is used for a large variety of communication devices, not limited to USB but including also Bluetooth (BT). Many program can be adapted to switch from USB and BT by simply changing the number of the virtual COM. </a:t>
            </a:r>
          </a:p>
        </p:txBody>
      </p:sp>
      <p:sp>
        <p:nvSpPr>
          <p:cNvPr id="6" name="CasellaDiTesto 5">
            <a:extLst>
              <a:ext uri="{FF2B5EF4-FFF2-40B4-BE49-F238E27FC236}">
                <a16:creationId xmlns:a16="http://schemas.microsoft.com/office/drawing/2014/main" id="{67013E08-D2C6-4C2B-BE60-CC01CDEE7A18}"/>
              </a:ext>
            </a:extLst>
          </p:cNvPr>
          <p:cNvSpPr txBox="1"/>
          <p:nvPr/>
        </p:nvSpPr>
        <p:spPr>
          <a:xfrm>
            <a:off x="718457" y="2797414"/>
            <a:ext cx="102870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Linux OS, COM ports are called "</a:t>
            </a:r>
            <a:r>
              <a:rPr lang="en-US" sz="2000" dirty="0" err="1">
                <a:latin typeface="Arial" panose="020B0604020202020204" pitchFamily="34" charset="0"/>
                <a:cs typeface="Arial" panose="020B0604020202020204" pitchFamily="34" charset="0"/>
              </a:rPr>
              <a:t>tty</a:t>
            </a:r>
            <a:r>
              <a:rPr lang="en-US" sz="2000" dirty="0">
                <a:latin typeface="Arial" panose="020B0604020202020204" pitchFamily="34" charset="0"/>
                <a:cs typeface="Arial" panose="020B0604020202020204" pitchFamily="34" charset="0"/>
              </a:rPr>
              <a:t>". Popular USB to UART conversion modules (e.g. FTDI modules) comes with a driver that installs a </a:t>
            </a:r>
            <a:r>
              <a:rPr lang="en-US" sz="2000" dirty="0" err="1">
                <a:latin typeface="Arial" panose="020B0604020202020204" pitchFamily="34" charset="0"/>
                <a:cs typeface="Arial" panose="020B0604020202020204" pitchFamily="34" charset="0"/>
              </a:rPr>
              <a:t>tty</a:t>
            </a:r>
            <a:r>
              <a:rPr lang="en-US" sz="2000" dirty="0">
                <a:latin typeface="Arial" panose="020B0604020202020204" pitchFamily="34" charset="0"/>
                <a:cs typeface="Arial" panose="020B0604020202020204" pitchFamily="34" charset="0"/>
              </a:rPr>
              <a:t> port that can be opened and used as a VCP. There is not an equivalent VCP for Bluetooth and special libraries has to be used with a syntax for sending bytes that is somewhat different from VCP one </a:t>
            </a:r>
          </a:p>
        </p:txBody>
      </p:sp>
      <p:sp>
        <p:nvSpPr>
          <p:cNvPr id="7" name="CasellaDiTesto 6">
            <a:extLst>
              <a:ext uri="{FF2B5EF4-FFF2-40B4-BE49-F238E27FC236}">
                <a16:creationId xmlns:a16="http://schemas.microsoft.com/office/drawing/2014/main" id="{399BB3F9-1875-4FBD-9B79-FB3FD4D0A5EC}"/>
              </a:ext>
            </a:extLst>
          </p:cNvPr>
          <p:cNvSpPr txBox="1"/>
          <p:nvPr/>
        </p:nvSpPr>
        <p:spPr>
          <a:xfrm>
            <a:off x="718457" y="4588347"/>
            <a:ext cx="10635342"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Android systems, special Java classes have to be used to open a connection over a BT or USB link. To enable connection from the USB connector of a smartphone to a slave module, the USB must be OTG (on-the-go) enabled. </a:t>
            </a:r>
          </a:p>
        </p:txBody>
      </p:sp>
    </p:spTree>
    <p:extLst>
      <p:ext uri="{BB962C8B-B14F-4D97-AF65-F5344CB8AC3E}">
        <p14:creationId xmlns:p14="http://schemas.microsoft.com/office/powerpoint/2010/main" val="359473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747274D-A65E-4FFE-A2BB-7C2040FFFCE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0AEEF3F-C814-48B9-AD09-B5494BE5EEF0}"/>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671C0CED-C776-480F-BB20-E851ACDCEB45}"/>
              </a:ext>
            </a:extLst>
          </p:cNvPr>
          <p:cNvSpPr>
            <a:spLocks noGrp="1"/>
          </p:cNvSpPr>
          <p:nvPr>
            <p:ph type="title"/>
          </p:nvPr>
        </p:nvSpPr>
        <p:spPr>
          <a:xfrm>
            <a:off x="838200" y="365125"/>
            <a:ext cx="10515600" cy="662397"/>
          </a:xfrm>
        </p:spPr>
        <p:txBody>
          <a:bodyPr>
            <a:normAutofit fontScale="90000"/>
          </a:bodyPr>
          <a:lstStyle/>
          <a:p>
            <a:r>
              <a:rPr lang="en-US" dirty="0"/>
              <a:t>Possible </a:t>
            </a:r>
            <a:r>
              <a:rPr lang="en-US" dirty="0" err="1"/>
              <a:t>wiress</a:t>
            </a:r>
            <a:r>
              <a:rPr lang="en-US" dirty="0"/>
              <a:t> links between a sensor node (MCU) and a high-level computer</a:t>
            </a:r>
          </a:p>
        </p:txBody>
      </p:sp>
      <p:sp>
        <p:nvSpPr>
          <p:cNvPr id="6" name="CasellaDiTesto 5">
            <a:extLst>
              <a:ext uri="{FF2B5EF4-FFF2-40B4-BE49-F238E27FC236}">
                <a16:creationId xmlns:a16="http://schemas.microsoft.com/office/drawing/2014/main" id="{77471EC8-7DDD-4365-8C78-B5F819652ABE}"/>
              </a:ext>
            </a:extLst>
          </p:cNvPr>
          <p:cNvSpPr txBox="1"/>
          <p:nvPr/>
        </p:nvSpPr>
        <p:spPr>
          <a:xfrm>
            <a:off x="740228" y="1295400"/>
            <a:ext cx="715081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Protocols: Bluetooth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WiFi</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Zigbebee</a:t>
            </a:r>
            <a:r>
              <a:rPr lang="en-US" sz="2400" dirty="0">
                <a:latin typeface="Arial" panose="020B0604020202020204" pitchFamily="34" charset="0"/>
                <a:cs typeface="Arial" panose="020B0604020202020204" pitchFamily="34" charset="0"/>
              </a:rPr>
              <a:t> (IEEE </a:t>
            </a:r>
            <a:r>
              <a:rPr lang="en-US" sz="2400" b="0" i="0" dirty="0">
                <a:solidFill>
                  <a:srgbClr val="000000"/>
                </a:solidFill>
                <a:effectLst/>
                <a:latin typeface="Roboto" panose="02000000000000000000" pitchFamily="2" charset="0"/>
              </a:rPr>
              <a:t>802.15.4)</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LoRaWAN</a:t>
            </a:r>
            <a:r>
              <a:rPr lang="en-US" sz="2400" dirty="0">
                <a:latin typeface="Arial" panose="020B0604020202020204" pitchFamily="34" charset="0"/>
                <a:cs typeface="Arial" panose="020B0604020202020204" pitchFamily="34" charset="0"/>
              </a:rPr>
              <a:t>	</a:t>
            </a:r>
          </a:p>
        </p:txBody>
      </p:sp>
      <p:sp>
        <p:nvSpPr>
          <p:cNvPr id="13" name="Rettangolo con angoli arrotondati 12">
            <a:extLst>
              <a:ext uri="{FF2B5EF4-FFF2-40B4-BE49-F238E27FC236}">
                <a16:creationId xmlns:a16="http://schemas.microsoft.com/office/drawing/2014/main" id="{0465384D-8FBA-4913-8531-E98890DC4632}"/>
              </a:ext>
            </a:extLst>
          </p:cNvPr>
          <p:cNvSpPr/>
          <p:nvPr/>
        </p:nvSpPr>
        <p:spPr>
          <a:xfrm>
            <a:off x="5234322" y="4145674"/>
            <a:ext cx="1136302"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Radio</a:t>
            </a:r>
          </a:p>
          <a:p>
            <a:pPr algn="ctr"/>
            <a:r>
              <a:rPr lang="en-US" dirty="0">
                <a:solidFill>
                  <a:schemeClr val="tx1"/>
                </a:solidFill>
                <a:latin typeface="Arial" panose="020B0604020202020204" pitchFamily="34" charset="0"/>
                <a:cs typeface="Arial" panose="020B0604020202020204" pitchFamily="34" charset="0"/>
              </a:rPr>
              <a:t>Module</a:t>
            </a:r>
          </a:p>
        </p:txBody>
      </p:sp>
      <p:sp>
        <p:nvSpPr>
          <p:cNvPr id="14" name="Rettangolo con angoli arrotondati 13">
            <a:extLst>
              <a:ext uri="{FF2B5EF4-FFF2-40B4-BE49-F238E27FC236}">
                <a16:creationId xmlns:a16="http://schemas.microsoft.com/office/drawing/2014/main" id="{6CDA33CF-8539-4655-A879-C684A771F475}"/>
              </a:ext>
            </a:extLst>
          </p:cNvPr>
          <p:cNvSpPr/>
          <p:nvPr/>
        </p:nvSpPr>
        <p:spPr>
          <a:xfrm>
            <a:off x="1006868" y="4231775"/>
            <a:ext cx="1346771"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15" name="Rettangolo con angoli arrotondati 14">
            <a:extLst>
              <a:ext uri="{FF2B5EF4-FFF2-40B4-BE49-F238E27FC236}">
                <a16:creationId xmlns:a16="http://schemas.microsoft.com/office/drawing/2014/main" id="{CFAE970C-8EC1-4DD1-8392-C2CBC07E5BA0}"/>
              </a:ext>
            </a:extLst>
          </p:cNvPr>
          <p:cNvSpPr/>
          <p:nvPr/>
        </p:nvSpPr>
        <p:spPr>
          <a:xfrm>
            <a:off x="3242353" y="4145674"/>
            <a:ext cx="1057382"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16" name="Rettangolo con angoli arrotondati 15">
            <a:extLst>
              <a:ext uri="{FF2B5EF4-FFF2-40B4-BE49-F238E27FC236}">
                <a16:creationId xmlns:a16="http://schemas.microsoft.com/office/drawing/2014/main" id="{D21F1052-11A7-4980-BC27-E977F08DE038}"/>
              </a:ext>
            </a:extLst>
          </p:cNvPr>
          <p:cNvSpPr/>
          <p:nvPr/>
        </p:nvSpPr>
        <p:spPr>
          <a:xfrm>
            <a:off x="755456" y="3740009"/>
            <a:ext cx="5891374"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7" name="Connettore diritto 16">
            <a:extLst>
              <a:ext uri="{FF2B5EF4-FFF2-40B4-BE49-F238E27FC236}">
                <a16:creationId xmlns:a16="http://schemas.microsoft.com/office/drawing/2014/main" id="{0A11AE5A-0F56-4CCB-8CC5-1F9FA5D7A8AB}"/>
              </a:ext>
            </a:extLst>
          </p:cNvPr>
          <p:cNvCxnSpPr>
            <a:cxnSpLocks/>
            <a:endCxn id="15" idx="1"/>
          </p:cNvCxnSpPr>
          <p:nvPr/>
        </p:nvCxnSpPr>
        <p:spPr>
          <a:xfrm>
            <a:off x="2373665" y="4624245"/>
            <a:ext cx="868688"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BF8ACF5B-A644-422A-BA25-592A983E3E7D}"/>
              </a:ext>
            </a:extLst>
          </p:cNvPr>
          <p:cNvCxnSpPr>
            <a:cxnSpLocks/>
          </p:cNvCxnSpPr>
          <p:nvPr/>
        </p:nvCxnSpPr>
        <p:spPr>
          <a:xfrm>
            <a:off x="4299735" y="4635512"/>
            <a:ext cx="88871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D433DC30-18FA-43E1-8920-78486F847180}"/>
              </a:ext>
            </a:extLst>
          </p:cNvPr>
          <p:cNvSpPr txBox="1"/>
          <p:nvPr/>
        </p:nvSpPr>
        <p:spPr>
          <a:xfrm>
            <a:off x="2373665" y="3791196"/>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20" name="CasellaDiTesto 19">
            <a:extLst>
              <a:ext uri="{FF2B5EF4-FFF2-40B4-BE49-F238E27FC236}">
                <a16:creationId xmlns:a16="http://schemas.microsoft.com/office/drawing/2014/main" id="{4ABF0841-1EF5-4B39-8693-3D68A9ABB317}"/>
              </a:ext>
            </a:extLst>
          </p:cNvPr>
          <p:cNvSpPr txBox="1"/>
          <p:nvPr/>
        </p:nvSpPr>
        <p:spPr>
          <a:xfrm>
            <a:off x="4264810" y="4049368"/>
            <a:ext cx="10174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UART</a:t>
            </a:r>
          </a:p>
        </p:txBody>
      </p:sp>
      <p:sp>
        <p:nvSpPr>
          <p:cNvPr id="21" name="Parentesi graffa chiusa 20">
            <a:extLst>
              <a:ext uri="{FF2B5EF4-FFF2-40B4-BE49-F238E27FC236}">
                <a16:creationId xmlns:a16="http://schemas.microsoft.com/office/drawing/2014/main" id="{12D18563-13D8-48BE-AF62-8AA89CA03EB4}"/>
              </a:ext>
            </a:extLst>
          </p:cNvPr>
          <p:cNvSpPr/>
          <p:nvPr/>
        </p:nvSpPr>
        <p:spPr>
          <a:xfrm>
            <a:off x="3701143" y="1371600"/>
            <a:ext cx="337457" cy="67491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Parentesi graffa chiusa 21">
            <a:extLst>
              <a:ext uri="{FF2B5EF4-FFF2-40B4-BE49-F238E27FC236}">
                <a16:creationId xmlns:a16="http://schemas.microsoft.com/office/drawing/2014/main" id="{DF0F4699-890E-4EB1-BD67-0325A89A0012}"/>
              </a:ext>
            </a:extLst>
          </p:cNvPr>
          <p:cNvSpPr/>
          <p:nvPr/>
        </p:nvSpPr>
        <p:spPr>
          <a:xfrm>
            <a:off x="5886058" y="2420593"/>
            <a:ext cx="209942" cy="81379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CasellaDiTesto 22">
            <a:extLst>
              <a:ext uri="{FF2B5EF4-FFF2-40B4-BE49-F238E27FC236}">
                <a16:creationId xmlns:a16="http://schemas.microsoft.com/office/drawing/2014/main" id="{EB7E286D-2861-47EF-B250-9CA8EE28FB9C}"/>
              </a:ext>
            </a:extLst>
          </p:cNvPr>
          <p:cNvSpPr txBox="1"/>
          <p:nvPr/>
        </p:nvSpPr>
        <p:spPr>
          <a:xfrm>
            <a:off x="6367107" y="2377050"/>
            <a:ext cx="590598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Need a Bridge to a wireless or wired (USB, Ethernet) standard</a:t>
            </a:r>
          </a:p>
        </p:txBody>
      </p:sp>
      <p:sp>
        <p:nvSpPr>
          <p:cNvPr id="24" name="CasellaDiTesto 23">
            <a:extLst>
              <a:ext uri="{FF2B5EF4-FFF2-40B4-BE49-F238E27FC236}">
                <a16:creationId xmlns:a16="http://schemas.microsoft.com/office/drawing/2014/main" id="{F618A9FB-127F-4660-AF33-9542FD0EE723}"/>
              </a:ext>
            </a:extLst>
          </p:cNvPr>
          <p:cNvSpPr txBox="1"/>
          <p:nvPr/>
        </p:nvSpPr>
        <p:spPr>
          <a:xfrm>
            <a:off x="4315634" y="1275901"/>
            <a:ext cx="590598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Embedded in most fixed or mobile computers</a:t>
            </a:r>
          </a:p>
        </p:txBody>
      </p:sp>
      <p:sp>
        <p:nvSpPr>
          <p:cNvPr id="25" name="Rettangolo con angoli arrotondati 24">
            <a:extLst>
              <a:ext uri="{FF2B5EF4-FFF2-40B4-BE49-F238E27FC236}">
                <a16:creationId xmlns:a16="http://schemas.microsoft.com/office/drawing/2014/main" id="{3A7ECEE9-837E-4C80-8EDA-D64442407F98}"/>
              </a:ext>
            </a:extLst>
          </p:cNvPr>
          <p:cNvSpPr/>
          <p:nvPr/>
        </p:nvSpPr>
        <p:spPr>
          <a:xfrm>
            <a:off x="7180131" y="4245094"/>
            <a:ext cx="1355700"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26" name="Rettangolo con angoli arrotondati 25">
            <a:extLst>
              <a:ext uri="{FF2B5EF4-FFF2-40B4-BE49-F238E27FC236}">
                <a16:creationId xmlns:a16="http://schemas.microsoft.com/office/drawing/2014/main" id="{29B2D4B5-BE62-4B2E-B65C-9A72B9DE78C2}"/>
              </a:ext>
            </a:extLst>
          </p:cNvPr>
          <p:cNvSpPr/>
          <p:nvPr/>
        </p:nvSpPr>
        <p:spPr>
          <a:xfrm>
            <a:off x="9370762" y="4104719"/>
            <a:ext cx="2205755"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 with embedded Radio Module</a:t>
            </a:r>
          </a:p>
        </p:txBody>
      </p:sp>
      <p:cxnSp>
        <p:nvCxnSpPr>
          <p:cNvPr id="27" name="Connettore diritto 26">
            <a:extLst>
              <a:ext uri="{FF2B5EF4-FFF2-40B4-BE49-F238E27FC236}">
                <a16:creationId xmlns:a16="http://schemas.microsoft.com/office/drawing/2014/main" id="{B187F691-C865-488D-AF9F-0BCAC44F34CB}"/>
              </a:ext>
            </a:extLst>
          </p:cNvPr>
          <p:cNvCxnSpPr>
            <a:cxnSpLocks/>
          </p:cNvCxnSpPr>
          <p:nvPr/>
        </p:nvCxnSpPr>
        <p:spPr>
          <a:xfrm>
            <a:off x="8544693" y="4655529"/>
            <a:ext cx="868688"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111B59A8-6665-4AA2-8471-C1C90DE9A75F}"/>
              </a:ext>
            </a:extLst>
          </p:cNvPr>
          <p:cNvSpPr txBox="1"/>
          <p:nvPr/>
        </p:nvSpPr>
        <p:spPr>
          <a:xfrm>
            <a:off x="8544693" y="3822480"/>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29" name="Rettangolo con angoli arrotondati 28">
            <a:extLst>
              <a:ext uri="{FF2B5EF4-FFF2-40B4-BE49-F238E27FC236}">
                <a16:creationId xmlns:a16="http://schemas.microsoft.com/office/drawing/2014/main" id="{E55B8100-035E-4D0A-A63C-E2E8935B4DB2}"/>
              </a:ext>
            </a:extLst>
          </p:cNvPr>
          <p:cNvSpPr/>
          <p:nvPr/>
        </p:nvSpPr>
        <p:spPr>
          <a:xfrm>
            <a:off x="6876288" y="3740009"/>
            <a:ext cx="4948413"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45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65626E-B3E3-4DA1-9A72-877F7C72B565}"/>
              </a:ext>
            </a:extLst>
          </p:cNvPr>
          <p:cNvSpPr>
            <a:spLocks noGrp="1"/>
          </p:cNvSpPr>
          <p:nvPr>
            <p:ph type="title"/>
          </p:nvPr>
        </p:nvSpPr>
        <p:spPr>
          <a:xfrm>
            <a:off x="838199" y="69004"/>
            <a:ext cx="10515600" cy="662397"/>
          </a:xfrm>
        </p:spPr>
        <p:txBody>
          <a:bodyPr/>
          <a:lstStyle/>
          <a:p>
            <a:r>
              <a:rPr lang="en-US" dirty="0"/>
              <a:t>Example of Bluetooth module</a:t>
            </a:r>
          </a:p>
        </p:txBody>
      </p:sp>
      <p:sp>
        <p:nvSpPr>
          <p:cNvPr id="3" name="Segnaposto piè di pagina 2">
            <a:extLst>
              <a:ext uri="{FF2B5EF4-FFF2-40B4-BE49-F238E27FC236}">
                <a16:creationId xmlns:a16="http://schemas.microsoft.com/office/drawing/2014/main" id="{16658F18-9B25-44BE-8914-6BC9E1EF37C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D4D5FB3-981D-41CC-8552-C6E86ED124C9}"/>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B1A707CD-13F3-41B3-A45D-7AABBCDEB5C5}"/>
              </a:ext>
            </a:extLst>
          </p:cNvPr>
          <p:cNvPicPr>
            <a:picLocks noChangeAspect="1"/>
          </p:cNvPicPr>
          <p:nvPr/>
        </p:nvPicPr>
        <p:blipFill>
          <a:blip r:embed="rId2"/>
          <a:stretch>
            <a:fillRect/>
          </a:stretch>
        </p:blipFill>
        <p:spPr>
          <a:xfrm>
            <a:off x="179829" y="1125717"/>
            <a:ext cx="4448175" cy="3676650"/>
          </a:xfrm>
          <a:prstGeom prst="rect">
            <a:avLst/>
          </a:prstGeom>
        </p:spPr>
      </p:pic>
      <p:pic>
        <p:nvPicPr>
          <p:cNvPr id="8" name="Immagine 7">
            <a:extLst>
              <a:ext uri="{FF2B5EF4-FFF2-40B4-BE49-F238E27FC236}">
                <a16:creationId xmlns:a16="http://schemas.microsoft.com/office/drawing/2014/main" id="{AC36A076-260E-45E4-BBFF-0EF343DDB8F9}"/>
              </a:ext>
            </a:extLst>
          </p:cNvPr>
          <p:cNvPicPr>
            <a:picLocks noChangeAspect="1"/>
          </p:cNvPicPr>
          <p:nvPr/>
        </p:nvPicPr>
        <p:blipFill>
          <a:blip r:embed="rId3"/>
          <a:stretch>
            <a:fillRect/>
          </a:stretch>
        </p:blipFill>
        <p:spPr>
          <a:xfrm>
            <a:off x="5866544" y="1125717"/>
            <a:ext cx="5341615" cy="4301345"/>
          </a:xfrm>
          <a:prstGeom prst="rect">
            <a:avLst/>
          </a:prstGeom>
        </p:spPr>
      </p:pic>
      <p:sp>
        <p:nvSpPr>
          <p:cNvPr id="5" name="Rettangolo 4">
            <a:extLst>
              <a:ext uri="{FF2B5EF4-FFF2-40B4-BE49-F238E27FC236}">
                <a16:creationId xmlns:a16="http://schemas.microsoft.com/office/drawing/2014/main" id="{AF13C667-DE00-4893-90B3-0044135005F2}"/>
              </a:ext>
            </a:extLst>
          </p:cNvPr>
          <p:cNvSpPr/>
          <p:nvPr/>
        </p:nvSpPr>
        <p:spPr>
          <a:xfrm>
            <a:off x="6096000" y="5253448"/>
            <a:ext cx="4743236" cy="513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Connection of the module to an MCU</a:t>
            </a:r>
          </a:p>
        </p:txBody>
      </p:sp>
    </p:spTree>
    <p:extLst>
      <p:ext uri="{BB962C8B-B14F-4D97-AF65-F5344CB8AC3E}">
        <p14:creationId xmlns:p14="http://schemas.microsoft.com/office/powerpoint/2010/main" val="64426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563CFE-AF1E-45F5-90C3-64C827F088B9}"/>
              </a:ext>
            </a:extLst>
          </p:cNvPr>
          <p:cNvSpPr>
            <a:spLocks noGrp="1"/>
          </p:cNvSpPr>
          <p:nvPr>
            <p:ph type="title"/>
          </p:nvPr>
        </p:nvSpPr>
        <p:spPr>
          <a:xfrm>
            <a:off x="838200" y="161086"/>
            <a:ext cx="10515600" cy="662397"/>
          </a:xfrm>
        </p:spPr>
        <p:txBody>
          <a:bodyPr/>
          <a:lstStyle/>
          <a:p>
            <a:r>
              <a:rPr lang="en-US" dirty="0"/>
              <a:t>Stable and intermittent mode in a wireless link</a:t>
            </a:r>
          </a:p>
        </p:txBody>
      </p:sp>
      <p:sp>
        <p:nvSpPr>
          <p:cNvPr id="3" name="Segnaposto piè di pagina 2">
            <a:extLst>
              <a:ext uri="{FF2B5EF4-FFF2-40B4-BE49-F238E27FC236}">
                <a16:creationId xmlns:a16="http://schemas.microsoft.com/office/drawing/2014/main" id="{F5C66A96-D4A9-4707-9C7F-BE2CC6FF22A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40E86CA-3FB8-4E9A-A0FF-5E10EBC94685}"/>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DAE5FCE1-DC46-4E8E-9640-ADBF1430ADDC}"/>
              </a:ext>
            </a:extLst>
          </p:cNvPr>
          <p:cNvSpPr txBox="1"/>
          <p:nvPr/>
        </p:nvSpPr>
        <p:spPr>
          <a:xfrm>
            <a:off x="945222" y="1222625"/>
            <a:ext cx="9904288" cy="1938992"/>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Stable link:</a:t>
            </a:r>
            <a:r>
              <a:rPr lang="en-US" sz="2400" dirty="0">
                <a:latin typeface="Arial" panose="020B0604020202020204" pitchFamily="34" charset="0"/>
                <a:cs typeface="Arial" panose="020B0604020202020204" pitchFamily="34" charset="0"/>
              </a:rPr>
              <a:t> allows the sensor node and the data collector (e.g. the high-level computing machine) to initiate a data transfer at any time and in any direction (uplink or downlink). </a:t>
            </a:r>
          </a:p>
          <a:p>
            <a:r>
              <a:rPr lang="en-US" sz="2400" dirty="0">
                <a:latin typeface="Arial" panose="020B0604020202020204" pitchFamily="34" charset="0"/>
                <a:cs typeface="Arial" panose="020B0604020202020204" pitchFamily="34" charset="0"/>
              </a:rPr>
              <a:t>Examples: BT or Zigbee modules in "Cable Replacement Mode"</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WiFi</a:t>
            </a:r>
            <a:r>
              <a:rPr lang="en-US" sz="2400" dirty="0">
                <a:latin typeface="Arial" panose="020B0604020202020204" pitchFamily="34" charset="0"/>
                <a:cs typeface="Arial" panose="020B0604020202020204" pitchFamily="34" charset="0"/>
              </a:rPr>
              <a:t> connection. </a:t>
            </a:r>
          </a:p>
        </p:txBody>
      </p:sp>
      <p:sp>
        <p:nvSpPr>
          <p:cNvPr id="6" name="CasellaDiTesto 5">
            <a:extLst>
              <a:ext uri="{FF2B5EF4-FFF2-40B4-BE49-F238E27FC236}">
                <a16:creationId xmlns:a16="http://schemas.microsoft.com/office/drawing/2014/main" id="{55AE286D-792E-4632-AABC-8448A3610112}"/>
              </a:ext>
            </a:extLst>
          </p:cNvPr>
          <p:cNvSpPr txBox="1"/>
          <p:nvPr/>
        </p:nvSpPr>
        <p:spPr>
          <a:xfrm>
            <a:off x="945222" y="3512488"/>
            <a:ext cx="990428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Intermittent link:</a:t>
            </a:r>
            <a:r>
              <a:rPr lang="en-US" sz="2400" dirty="0">
                <a:latin typeface="Arial" panose="020B0604020202020204" pitchFamily="34" charset="0"/>
                <a:cs typeface="Arial" panose="020B0604020202020204" pitchFamily="34" charset="0"/>
              </a:rPr>
              <a:t> the sensor and the data collector can talk each other only in short time intervals.  </a:t>
            </a:r>
          </a:p>
        </p:txBody>
      </p:sp>
      <p:sp>
        <p:nvSpPr>
          <p:cNvPr id="8" name="CasellaDiTesto 7">
            <a:extLst>
              <a:ext uri="{FF2B5EF4-FFF2-40B4-BE49-F238E27FC236}">
                <a16:creationId xmlns:a16="http://schemas.microsoft.com/office/drawing/2014/main" id="{59257BE1-09B3-4425-B9AC-7B2E921EDA28}"/>
              </a:ext>
            </a:extLst>
          </p:cNvPr>
          <p:cNvSpPr txBox="1"/>
          <p:nvPr/>
        </p:nvSpPr>
        <p:spPr>
          <a:xfrm>
            <a:off x="945222" y="4518920"/>
            <a:ext cx="990428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stable link is more adequate when the </a:t>
            </a:r>
            <a:r>
              <a:rPr lang="en-US" sz="2400" u="sng" dirty="0">
                <a:latin typeface="Arial" panose="020B0604020202020204" pitchFamily="34" charset="0"/>
                <a:cs typeface="Arial" panose="020B0604020202020204" pitchFamily="34" charset="0"/>
              </a:rPr>
              <a:t>data collector</a:t>
            </a:r>
            <a:r>
              <a:rPr lang="en-US" sz="2400" dirty="0">
                <a:latin typeface="Arial" panose="020B0604020202020204" pitchFamily="34" charset="0"/>
                <a:cs typeface="Arial" panose="020B0604020202020204" pitchFamily="34" charset="0"/>
              </a:rPr>
              <a:t> must send data to the sensor node in frequent and random fashion. </a:t>
            </a:r>
          </a:p>
          <a:p>
            <a:r>
              <a:rPr lang="en-US" sz="2400" dirty="0">
                <a:latin typeface="Arial" panose="020B0604020202020204" pitchFamily="34" charset="0"/>
                <a:cs typeface="Arial" panose="020B0604020202020204" pitchFamily="34" charset="0"/>
              </a:rPr>
              <a:t>Unfortunately, this  mode is extremely inefficient in terms of power </a:t>
            </a:r>
          </a:p>
        </p:txBody>
      </p:sp>
    </p:spTree>
    <p:extLst>
      <p:ext uri="{BB962C8B-B14F-4D97-AF65-F5344CB8AC3E}">
        <p14:creationId xmlns:p14="http://schemas.microsoft.com/office/powerpoint/2010/main" val="32783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C7A3F-E6D0-49DC-BA7D-AA777D557DF3}"/>
              </a:ext>
            </a:extLst>
          </p:cNvPr>
          <p:cNvSpPr>
            <a:spLocks noGrp="1"/>
          </p:cNvSpPr>
          <p:nvPr>
            <p:ph type="title"/>
          </p:nvPr>
        </p:nvSpPr>
        <p:spPr/>
        <p:txBody>
          <a:bodyPr/>
          <a:lstStyle/>
          <a:p>
            <a:r>
              <a:rPr lang="en-US" dirty="0"/>
              <a:t>Power consumption in Wireless Modules</a:t>
            </a:r>
          </a:p>
        </p:txBody>
      </p:sp>
      <p:sp>
        <p:nvSpPr>
          <p:cNvPr id="3" name="Segnaposto piè di pagina 2">
            <a:extLst>
              <a:ext uri="{FF2B5EF4-FFF2-40B4-BE49-F238E27FC236}">
                <a16:creationId xmlns:a16="http://schemas.microsoft.com/office/drawing/2014/main" id="{884B5BE1-BBCA-4F4E-88A7-AAA10D1846B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25DFEFF-0E36-4157-AFDD-4095A2A5400F}"/>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6" name="CasellaDiTesto 5">
            <a:extLst>
              <a:ext uri="{FF2B5EF4-FFF2-40B4-BE49-F238E27FC236}">
                <a16:creationId xmlns:a16="http://schemas.microsoft.com/office/drawing/2014/main" id="{5AEB5118-7FF5-4D66-B922-2B02B32EBBB9}"/>
              </a:ext>
            </a:extLst>
          </p:cNvPr>
          <p:cNvSpPr txBox="1"/>
          <p:nvPr/>
        </p:nvSpPr>
        <p:spPr>
          <a:xfrm>
            <a:off x="838200" y="1202076"/>
            <a:ext cx="10350357"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Important:</a:t>
            </a:r>
            <a:r>
              <a:rPr lang="en-US" sz="2400" dirty="0">
                <a:latin typeface="Arial" panose="020B0604020202020204" pitchFamily="34" charset="0"/>
                <a:cs typeface="Arial" panose="020B0604020202020204" pitchFamily="34" charset="0"/>
              </a:rPr>
              <a:t> in low power wireless modules, keeping the receiver on requires as much the power as transmitting data. </a:t>
            </a:r>
          </a:p>
        </p:txBody>
      </p:sp>
      <p:sp>
        <p:nvSpPr>
          <p:cNvPr id="7" name="CasellaDiTesto 6">
            <a:extLst>
              <a:ext uri="{FF2B5EF4-FFF2-40B4-BE49-F238E27FC236}">
                <a16:creationId xmlns:a16="http://schemas.microsoft.com/office/drawing/2014/main" id="{457AC8C9-9257-4D97-B2C6-A6346C839781}"/>
              </a:ext>
            </a:extLst>
          </p:cNvPr>
          <p:cNvSpPr txBox="1"/>
          <p:nvPr/>
        </p:nvSpPr>
        <p:spPr>
          <a:xfrm>
            <a:off x="838200" y="2321960"/>
            <a:ext cx="1003785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stable link, the sensor node must keep his receiver on, even when it is not communicating, since the data collector may send data / command at any time.  Keeping the receiver on imply a power consumption generally in the range 10-40 mA for commercially available modules. </a:t>
            </a:r>
          </a:p>
        </p:txBody>
      </p:sp>
      <p:sp>
        <p:nvSpPr>
          <p:cNvPr id="9" name="CasellaDiTesto 8">
            <a:extLst>
              <a:ext uri="{FF2B5EF4-FFF2-40B4-BE49-F238E27FC236}">
                <a16:creationId xmlns:a16="http://schemas.microsoft.com/office/drawing/2014/main" id="{C35F2A2C-6746-43C0-BFF9-645A7921E6AA}"/>
              </a:ext>
            </a:extLst>
          </p:cNvPr>
          <p:cNvSpPr txBox="1"/>
          <p:nvPr/>
        </p:nvSpPr>
        <p:spPr>
          <a:xfrm>
            <a:off x="838200" y="4180507"/>
            <a:ext cx="10350357"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For battery operated </a:t>
            </a:r>
            <a:r>
              <a:rPr lang="en-US" sz="2400" dirty="0">
                <a:latin typeface="Arial" panose="020B0604020202020204" pitchFamily="34" charset="0"/>
                <a:cs typeface="Arial" panose="020B0604020202020204" pitchFamily="34" charset="0"/>
              </a:rPr>
              <a:t>modules, a steady power consumption of mA is often not acceptable</a:t>
            </a:r>
          </a:p>
        </p:txBody>
      </p:sp>
      <p:sp>
        <p:nvSpPr>
          <p:cNvPr id="10" name="CasellaDiTesto 9">
            <a:extLst>
              <a:ext uri="{FF2B5EF4-FFF2-40B4-BE49-F238E27FC236}">
                <a16:creationId xmlns:a16="http://schemas.microsoft.com/office/drawing/2014/main" id="{D5A0FFF7-BC13-412D-9D97-5FF14A08A68F}"/>
              </a:ext>
            </a:extLst>
          </p:cNvPr>
          <p:cNvSpPr txBox="1"/>
          <p:nvPr/>
        </p:nvSpPr>
        <p:spPr>
          <a:xfrm>
            <a:off x="838200" y="5089374"/>
            <a:ext cx="103503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 methods for intermittent link have been developed. Their details depend on the type of wireless protocol. </a:t>
            </a:r>
          </a:p>
        </p:txBody>
      </p:sp>
    </p:spTree>
    <p:extLst>
      <p:ext uri="{BB962C8B-B14F-4D97-AF65-F5344CB8AC3E}">
        <p14:creationId xmlns:p14="http://schemas.microsoft.com/office/powerpoint/2010/main" val="215870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41327-6472-42CC-9A35-DBAB054EE551}"/>
              </a:ext>
            </a:extLst>
          </p:cNvPr>
          <p:cNvSpPr>
            <a:spLocks noGrp="1"/>
          </p:cNvSpPr>
          <p:nvPr>
            <p:ph type="title"/>
          </p:nvPr>
        </p:nvSpPr>
        <p:spPr>
          <a:xfrm>
            <a:off x="588511" y="-15368"/>
            <a:ext cx="10515600" cy="662397"/>
          </a:xfrm>
        </p:spPr>
        <p:txBody>
          <a:bodyPr/>
          <a:lstStyle/>
          <a:p>
            <a:r>
              <a:rPr lang="en-US" dirty="0"/>
              <a:t>Intermittent link mode: a possible uplink-based approach</a:t>
            </a:r>
          </a:p>
        </p:txBody>
      </p:sp>
      <p:sp>
        <p:nvSpPr>
          <p:cNvPr id="3" name="Segnaposto piè di pagina 2">
            <a:extLst>
              <a:ext uri="{FF2B5EF4-FFF2-40B4-BE49-F238E27FC236}">
                <a16:creationId xmlns:a16="http://schemas.microsoft.com/office/drawing/2014/main" id="{7BE62B7E-74F5-40F3-A4BF-124C7AB206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29CAB62-C0B0-4286-A0D5-998F77C4C18B}"/>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6" name="Rettangolo con angoli arrotondati 5">
            <a:extLst>
              <a:ext uri="{FF2B5EF4-FFF2-40B4-BE49-F238E27FC236}">
                <a16:creationId xmlns:a16="http://schemas.microsoft.com/office/drawing/2014/main" id="{B08701CD-CD68-4B0F-87F9-A01DF2A247A2}"/>
              </a:ext>
            </a:extLst>
          </p:cNvPr>
          <p:cNvSpPr/>
          <p:nvPr/>
        </p:nvSpPr>
        <p:spPr>
          <a:xfrm>
            <a:off x="838200" y="1345721"/>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1</a:t>
            </a:r>
          </a:p>
        </p:txBody>
      </p:sp>
      <p:sp>
        <p:nvSpPr>
          <p:cNvPr id="7" name="Rettangolo con angoli arrotondati 6">
            <a:extLst>
              <a:ext uri="{FF2B5EF4-FFF2-40B4-BE49-F238E27FC236}">
                <a16:creationId xmlns:a16="http://schemas.microsoft.com/office/drawing/2014/main" id="{7EAFC3DC-A932-4BF0-A612-283DDD5D8772}"/>
              </a:ext>
            </a:extLst>
          </p:cNvPr>
          <p:cNvSpPr/>
          <p:nvPr/>
        </p:nvSpPr>
        <p:spPr>
          <a:xfrm>
            <a:off x="835324" y="2583612"/>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2</a:t>
            </a:r>
          </a:p>
        </p:txBody>
      </p:sp>
      <p:sp>
        <p:nvSpPr>
          <p:cNvPr id="8" name="Rettangolo con angoli arrotondati 7">
            <a:extLst>
              <a:ext uri="{FF2B5EF4-FFF2-40B4-BE49-F238E27FC236}">
                <a16:creationId xmlns:a16="http://schemas.microsoft.com/office/drawing/2014/main" id="{7038D2DE-9134-49D7-986A-769420C3A12F}"/>
              </a:ext>
            </a:extLst>
          </p:cNvPr>
          <p:cNvSpPr/>
          <p:nvPr/>
        </p:nvSpPr>
        <p:spPr>
          <a:xfrm>
            <a:off x="835324" y="4562396"/>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n</a:t>
            </a:r>
          </a:p>
        </p:txBody>
      </p:sp>
      <p:sp>
        <p:nvSpPr>
          <p:cNvPr id="10" name="CasellaDiTesto 9">
            <a:extLst>
              <a:ext uri="{FF2B5EF4-FFF2-40B4-BE49-F238E27FC236}">
                <a16:creationId xmlns:a16="http://schemas.microsoft.com/office/drawing/2014/main" id="{3E801D37-8487-4633-9360-3F8A94EDCB9C}"/>
              </a:ext>
            </a:extLst>
          </p:cNvPr>
          <p:cNvSpPr txBox="1"/>
          <p:nvPr/>
        </p:nvSpPr>
        <p:spPr>
          <a:xfrm>
            <a:off x="2779143" y="5017439"/>
            <a:ext cx="3312543"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nodes are battery powered and cannot keep their radio on all the time</a:t>
            </a:r>
          </a:p>
        </p:txBody>
      </p:sp>
      <p:sp>
        <p:nvSpPr>
          <p:cNvPr id="11" name="Ovale 10">
            <a:extLst>
              <a:ext uri="{FF2B5EF4-FFF2-40B4-BE49-F238E27FC236}">
                <a16:creationId xmlns:a16="http://schemas.microsoft.com/office/drawing/2014/main" id="{95ADB983-9116-41FB-991B-E2B5B49766F7}"/>
              </a:ext>
            </a:extLst>
          </p:cNvPr>
          <p:cNvSpPr/>
          <p:nvPr/>
        </p:nvSpPr>
        <p:spPr>
          <a:xfrm>
            <a:off x="4228381" y="2387360"/>
            <a:ext cx="2448464" cy="123789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 </a:t>
            </a:r>
          </a:p>
          <a:p>
            <a:pPr algn="ctr"/>
            <a:r>
              <a:rPr lang="en-US" dirty="0">
                <a:solidFill>
                  <a:schemeClr val="tx1"/>
                </a:solidFill>
                <a:latin typeface="Arial" panose="020B0604020202020204" pitchFamily="34" charset="0"/>
                <a:cs typeface="Arial" panose="020B0604020202020204" pitchFamily="34" charset="0"/>
              </a:rPr>
              <a:t>or </a:t>
            </a:r>
          </a:p>
          <a:p>
            <a:pPr algn="ctr"/>
            <a:r>
              <a:rPr lang="en-US" dirty="0">
                <a:solidFill>
                  <a:schemeClr val="tx1"/>
                </a:solidFill>
                <a:latin typeface="Arial" panose="020B0604020202020204" pitchFamily="34" charset="0"/>
                <a:cs typeface="Arial" panose="020B0604020202020204" pitchFamily="34" charset="0"/>
              </a:rPr>
              <a:t>Data Collector</a:t>
            </a:r>
          </a:p>
        </p:txBody>
      </p:sp>
      <p:sp>
        <p:nvSpPr>
          <p:cNvPr id="12" name="CasellaDiTesto 11">
            <a:extLst>
              <a:ext uri="{FF2B5EF4-FFF2-40B4-BE49-F238E27FC236}">
                <a16:creationId xmlns:a16="http://schemas.microsoft.com/office/drawing/2014/main" id="{DD315BA1-B4AF-4D95-BD32-6E3297076DBD}"/>
              </a:ext>
            </a:extLst>
          </p:cNvPr>
          <p:cNvSpPr txBox="1"/>
          <p:nvPr/>
        </p:nvSpPr>
        <p:spPr>
          <a:xfrm>
            <a:off x="4038600" y="1328291"/>
            <a:ext cx="289775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an AC powered device, and its radio is always on</a:t>
            </a:r>
          </a:p>
        </p:txBody>
      </p:sp>
      <p:cxnSp>
        <p:nvCxnSpPr>
          <p:cNvPr id="14" name="Connettore diritto 13">
            <a:extLst>
              <a:ext uri="{FF2B5EF4-FFF2-40B4-BE49-F238E27FC236}">
                <a16:creationId xmlns:a16="http://schemas.microsoft.com/office/drawing/2014/main" id="{190FEE3B-A3D2-43FA-92E8-8024C9A31F34}"/>
              </a:ext>
            </a:extLst>
          </p:cNvPr>
          <p:cNvCxnSpPr>
            <a:stCxn id="8" idx="3"/>
          </p:cNvCxnSpPr>
          <p:nvPr/>
        </p:nvCxnSpPr>
        <p:spPr>
          <a:xfrm flipV="1">
            <a:off x="2412520" y="3429000"/>
            <a:ext cx="1815861" cy="1556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BAAC67C2-A848-4C5C-8428-1AC6BE188219}"/>
              </a:ext>
            </a:extLst>
          </p:cNvPr>
          <p:cNvSpPr/>
          <p:nvPr/>
        </p:nvSpPr>
        <p:spPr>
          <a:xfrm>
            <a:off x="448574" y="1027522"/>
            <a:ext cx="2294626" cy="4888093"/>
          </a:xfrm>
          <a:prstGeom prst="roundRect">
            <a:avLst>
              <a:gd name="adj" fmla="val 1065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89327F31-B9C1-4E63-9226-14CD239699FB}"/>
              </a:ext>
            </a:extLst>
          </p:cNvPr>
          <p:cNvCxnSpPr>
            <a:cxnSpLocks/>
          </p:cNvCxnSpPr>
          <p:nvPr/>
        </p:nvCxnSpPr>
        <p:spPr>
          <a:xfrm>
            <a:off x="2512442" y="3043458"/>
            <a:ext cx="1526158" cy="62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F3EE5082-2F1C-45B7-BA25-9C32B2637A83}"/>
              </a:ext>
            </a:extLst>
          </p:cNvPr>
          <p:cNvCxnSpPr>
            <a:cxnSpLocks/>
          </p:cNvCxnSpPr>
          <p:nvPr/>
        </p:nvCxnSpPr>
        <p:spPr>
          <a:xfrm>
            <a:off x="2512442" y="1780425"/>
            <a:ext cx="1526158" cy="998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B8F2C8D-4526-41E3-98BE-B8A87FF128B6}"/>
              </a:ext>
            </a:extLst>
          </p:cNvPr>
          <p:cNvSpPr txBox="1"/>
          <p:nvPr/>
        </p:nvSpPr>
        <p:spPr>
          <a:xfrm>
            <a:off x="6936357" y="3171167"/>
            <a:ext cx="5062355"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sensor node that needs to communicate with the server, turns the radio-on and transmit a brief message ("uplink") to the gateway</a:t>
            </a:r>
          </a:p>
          <a:p>
            <a:r>
              <a:rPr lang="en-US" sz="2000" dirty="0">
                <a:latin typeface="Arial" panose="020B0604020202020204" pitchFamily="34" charset="0"/>
                <a:cs typeface="Arial" panose="020B0604020202020204" pitchFamily="34" charset="0"/>
              </a:rPr>
              <a:t>Then, keeps the receiver on for a short period. Waiting for the server answer. If no answer is received, the radio is turned off. </a:t>
            </a:r>
          </a:p>
          <a:p>
            <a:r>
              <a:rPr lang="en-US" sz="2000" dirty="0">
                <a:latin typeface="Arial" panose="020B0604020202020204" pitchFamily="34" charset="0"/>
                <a:cs typeface="Arial" panose="020B0604020202020204" pitchFamily="34" charset="0"/>
              </a:rPr>
              <a:t> </a:t>
            </a:r>
          </a:p>
        </p:txBody>
      </p:sp>
      <p:sp>
        <p:nvSpPr>
          <p:cNvPr id="17" name="CasellaDiTesto 16">
            <a:extLst>
              <a:ext uri="{FF2B5EF4-FFF2-40B4-BE49-F238E27FC236}">
                <a16:creationId xmlns:a16="http://schemas.microsoft.com/office/drawing/2014/main" id="{CB9D6A29-1FF7-4FC7-824D-9442EFD009B0}"/>
              </a:ext>
            </a:extLst>
          </p:cNvPr>
          <p:cNvSpPr txBox="1"/>
          <p:nvPr/>
        </p:nvSpPr>
        <p:spPr>
          <a:xfrm>
            <a:off x="4906630" y="3668657"/>
            <a:ext cx="93968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Server</a:t>
            </a:r>
          </a:p>
        </p:txBody>
      </p:sp>
      <p:grpSp>
        <p:nvGrpSpPr>
          <p:cNvPr id="61" name="Gruppo 60">
            <a:extLst>
              <a:ext uri="{FF2B5EF4-FFF2-40B4-BE49-F238E27FC236}">
                <a16:creationId xmlns:a16="http://schemas.microsoft.com/office/drawing/2014/main" id="{E2E0B324-DA66-48EB-B0AD-5F08A8AFB513}"/>
              </a:ext>
            </a:extLst>
          </p:cNvPr>
          <p:cNvGrpSpPr/>
          <p:nvPr/>
        </p:nvGrpSpPr>
        <p:grpSpPr>
          <a:xfrm>
            <a:off x="7029825" y="1074309"/>
            <a:ext cx="4264965" cy="2014232"/>
            <a:chOff x="7029825" y="1074309"/>
            <a:chExt cx="4264965" cy="2014232"/>
          </a:xfrm>
        </p:grpSpPr>
        <p:sp>
          <p:nvSpPr>
            <p:cNvPr id="22" name="Figura a mano libera: forma 21">
              <a:extLst>
                <a:ext uri="{FF2B5EF4-FFF2-40B4-BE49-F238E27FC236}">
                  <a16:creationId xmlns:a16="http://schemas.microsoft.com/office/drawing/2014/main" id="{DA1EB68E-BD9E-4810-B18F-B7DD36AC95BB}"/>
                </a:ext>
              </a:extLst>
            </p:cNvPr>
            <p:cNvSpPr/>
            <p:nvPr/>
          </p:nvSpPr>
          <p:spPr>
            <a:xfrm>
              <a:off x="7074502" y="1074309"/>
              <a:ext cx="979248" cy="410310"/>
            </a:xfrm>
            <a:custGeom>
              <a:avLst/>
              <a:gdLst>
                <a:gd name="connsiteX0" fmla="*/ 0 w 979248"/>
                <a:gd name="connsiteY0" fmla="*/ 410310 h 410310"/>
                <a:gd name="connsiteX1" fmla="*/ 656496 w 979248"/>
                <a:gd name="connsiteY1" fmla="*/ 410310 h 410310"/>
                <a:gd name="connsiteX2" fmla="*/ 656496 w 979248"/>
                <a:gd name="connsiteY2" fmla="*/ 0 h 410310"/>
                <a:gd name="connsiteX3" fmla="*/ 979249 w 979248"/>
                <a:gd name="connsiteY3" fmla="*/ 0 h 410310"/>
                <a:gd name="connsiteX4" fmla="*/ 979249 w 979248"/>
                <a:gd name="connsiteY4" fmla="*/ 410310 h 4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48" h="410310">
                  <a:moveTo>
                    <a:pt x="0" y="410310"/>
                  </a:moveTo>
                  <a:lnTo>
                    <a:pt x="656496" y="410310"/>
                  </a:lnTo>
                  <a:lnTo>
                    <a:pt x="656496" y="0"/>
                  </a:lnTo>
                  <a:lnTo>
                    <a:pt x="979249" y="0"/>
                  </a:lnTo>
                  <a:lnTo>
                    <a:pt x="979249" y="410310"/>
                  </a:lnTo>
                </a:path>
              </a:pathLst>
            </a:custGeom>
            <a:noFill/>
            <a:ln w="13695" cap="rnd">
              <a:solidFill>
                <a:srgbClr val="000000"/>
              </a:solidFill>
              <a:prstDash val="solid"/>
              <a:miter/>
            </a:ln>
          </p:spPr>
          <p:txBody>
            <a:bodyPr rtlCol="0" anchor="ctr"/>
            <a:lstStyle/>
            <a:p>
              <a:endParaRPr lang="en-US"/>
            </a:p>
          </p:txBody>
        </p:sp>
        <p:sp>
          <p:nvSpPr>
            <p:cNvPr id="23" name="Figura a mano libera: forma 22">
              <a:extLst>
                <a:ext uri="{FF2B5EF4-FFF2-40B4-BE49-F238E27FC236}">
                  <a16:creationId xmlns:a16="http://schemas.microsoft.com/office/drawing/2014/main" id="{A48E28E7-E5F5-4024-9F74-642093DA7C08}"/>
                </a:ext>
              </a:extLst>
            </p:cNvPr>
            <p:cNvSpPr/>
            <p:nvPr/>
          </p:nvSpPr>
          <p:spPr>
            <a:xfrm>
              <a:off x="8053751" y="1484619"/>
              <a:ext cx="1656602" cy="6861"/>
            </a:xfrm>
            <a:custGeom>
              <a:avLst/>
              <a:gdLst>
                <a:gd name="connsiteX0" fmla="*/ 0 w 1656602"/>
                <a:gd name="connsiteY0" fmla="*/ 0 h 6861"/>
                <a:gd name="connsiteX1" fmla="*/ 1656603 w 1656602"/>
                <a:gd name="connsiteY1" fmla="*/ 0 h 6861"/>
              </a:gdLst>
              <a:ahLst/>
              <a:cxnLst>
                <a:cxn ang="0">
                  <a:pos x="connsiteX0" y="connsiteY0"/>
                </a:cxn>
                <a:cxn ang="0">
                  <a:pos x="connsiteX1" y="connsiteY1"/>
                </a:cxn>
              </a:cxnLst>
              <a:rect l="l" t="t" r="r" b="b"/>
              <a:pathLst>
                <a:path w="1656602" h="6861">
                  <a:moveTo>
                    <a:pt x="0" y="0"/>
                  </a:moveTo>
                  <a:lnTo>
                    <a:pt x="1656603" y="0"/>
                  </a:lnTo>
                </a:path>
              </a:pathLst>
            </a:custGeom>
            <a:noFill/>
            <a:ln w="13695" cap="rnd">
              <a:solidFill>
                <a:srgbClr val="000000"/>
              </a:solidFill>
              <a:prstDash val="solid"/>
              <a:miter/>
            </a:ln>
          </p:spPr>
          <p:txBody>
            <a:bodyPr rtlCol="0" anchor="ctr"/>
            <a:lstStyle/>
            <a:p>
              <a:endParaRPr lang="en-US"/>
            </a:p>
          </p:txBody>
        </p:sp>
        <p:grpSp>
          <p:nvGrpSpPr>
            <p:cNvPr id="24" name="Elemento grafico 19">
              <a:extLst>
                <a:ext uri="{FF2B5EF4-FFF2-40B4-BE49-F238E27FC236}">
                  <a16:creationId xmlns:a16="http://schemas.microsoft.com/office/drawing/2014/main" id="{F94583D8-4048-4604-91F0-D9826C1DEF1C}"/>
                </a:ext>
              </a:extLst>
            </p:cNvPr>
            <p:cNvGrpSpPr/>
            <p:nvPr/>
          </p:nvGrpSpPr>
          <p:grpSpPr>
            <a:xfrm>
              <a:off x="7064631" y="1657261"/>
              <a:ext cx="2651252" cy="433763"/>
              <a:chOff x="7064631" y="1657261"/>
              <a:chExt cx="2651252" cy="433763"/>
            </a:xfrm>
            <a:noFill/>
          </p:grpSpPr>
          <p:sp>
            <p:nvSpPr>
              <p:cNvPr id="25" name="Figura a mano libera: forma 24">
                <a:extLst>
                  <a:ext uri="{FF2B5EF4-FFF2-40B4-BE49-F238E27FC236}">
                    <a16:creationId xmlns:a16="http://schemas.microsoft.com/office/drawing/2014/main" id="{40071814-7CE1-49A7-AD08-7BE4FD8A93BF}"/>
                  </a:ext>
                </a:extLst>
              </p:cNvPr>
              <p:cNvSpPr/>
              <p:nvPr/>
            </p:nvSpPr>
            <p:spPr>
              <a:xfrm>
                <a:off x="7064631" y="1657261"/>
                <a:ext cx="1453327" cy="433763"/>
              </a:xfrm>
              <a:custGeom>
                <a:avLst/>
                <a:gdLst>
                  <a:gd name="connsiteX0" fmla="*/ -122 w 1453327"/>
                  <a:gd name="connsiteY0" fmla="*/ 433364 h 433763"/>
                  <a:gd name="connsiteX1" fmla="*/ 997815 w 1453327"/>
                  <a:gd name="connsiteY1" fmla="*/ 433364 h 433763"/>
                  <a:gd name="connsiteX2" fmla="*/ 997815 w 1453327"/>
                  <a:gd name="connsiteY2" fmla="*/ -399 h 433763"/>
                  <a:gd name="connsiteX3" fmla="*/ 1453205 w 1453327"/>
                  <a:gd name="connsiteY3" fmla="*/ -399 h 433763"/>
                  <a:gd name="connsiteX4" fmla="*/ 1453205 w 1453327"/>
                  <a:gd name="connsiteY4" fmla="*/ 433364 h 43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27" h="433763">
                    <a:moveTo>
                      <a:pt x="-122" y="433364"/>
                    </a:moveTo>
                    <a:lnTo>
                      <a:pt x="997815" y="433364"/>
                    </a:lnTo>
                    <a:lnTo>
                      <a:pt x="997815" y="-399"/>
                    </a:lnTo>
                    <a:lnTo>
                      <a:pt x="1453205" y="-399"/>
                    </a:lnTo>
                    <a:lnTo>
                      <a:pt x="1453205" y="433364"/>
                    </a:lnTo>
                  </a:path>
                </a:pathLst>
              </a:custGeom>
              <a:noFill/>
              <a:ln w="13693" cap="rnd">
                <a:solidFill>
                  <a:srgbClr val="000000"/>
                </a:solidFill>
                <a:prstDash val="solid"/>
                <a:miter/>
              </a:ln>
            </p:spPr>
            <p:txBody>
              <a:bodyPr rtlCol="0" anchor="ctr"/>
              <a:lstStyle/>
              <a:p>
                <a:endParaRPr lang="en-US"/>
              </a:p>
            </p:txBody>
          </p:sp>
          <p:sp>
            <p:nvSpPr>
              <p:cNvPr id="26" name="Figura a mano libera: forma 25">
                <a:extLst>
                  <a:ext uri="{FF2B5EF4-FFF2-40B4-BE49-F238E27FC236}">
                    <a16:creationId xmlns:a16="http://schemas.microsoft.com/office/drawing/2014/main" id="{3BE1BFCE-E984-49E9-B989-883AA0F5EE40}"/>
                  </a:ext>
                </a:extLst>
              </p:cNvPr>
              <p:cNvSpPr/>
              <p:nvPr/>
            </p:nvSpPr>
            <p:spPr>
              <a:xfrm>
                <a:off x="8517959" y="2091024"/>
                <a:ext cx="1197924" cy="6861"/>
              </a:xfrm>
              <a:custGeom>
                <a:avLst/>
                <a:gdLst>
                  <a:gd name="connsiteX0" fmla="*/ 20 w 1197924"/>
                  <a:gd name="connsiteY0" fmla="*/ -376 h 6861"/>
                  <a:gd name="connsiteX1" fmla="*/ 1197944 w 1197924"/>
                  <a:gd name="connsiteY1" fmla="*/ -376 h 6861"/>
                </a:gdLst>
                <a:ahLst/>
                <a:cxnLst>
                  <a:cxn ang="0">
                    <a:pos x="connsiteX0" y="connsiteY0"/>
                  </a:cxn>
                  <a:cxn ang="0">
                    <a:pos x="connsiteX1" y="connsiteY1"/>
                  </a:cxn>
                </a:cxnLst>
                <a:rect l="l" t="t" r="r" b="b"/>
                <a:pathLst>
                  <a:path w="1197924" h="6861">
                    <a:moveTo>
                      <a:pt x="20" y="-376"/>
                    </a:moveTo>
                    <a:lnTo>
                      <a:pt x="1197944" y="-376"/>
                    </a:lnTo>
                  </a:path>
                </a:pathLst>
              </a:custGeom>
              <a:noFill/>
              <a:ln w="13693" cap="rnd">
                <a:solidFill>
                  <a:srgbClr val="000000"/>
                </a:solidFill>
                <a:prstDash val="solid"/>
                <a:miter/>
              </a:ln>
            </p:spPr>
            <p:txBody>
              <a:bodyPr rtlCol="0" anchor="ctr"/>
              <a:lstStyle/>
              <a:p>
                <a:endParaRPr lang="en-US"/>
              </a:p>
            </p:txBody>
          </p:sp>
        </p:grpSp>
        <p:grpSp>
          <p:nvGrpSpPr>
            <p:cNvPr id="27" name="Elemento grafico 19">
              <a:extLst>
                <a:ext uri="{FF2B5EF4-FFF2-40B4-BE49-F238E27FC236}">
                  <a16:creationId xmlns:a16="http://schemas.microsoft.com/office/drawing/2014/main" id="{EB62E190-514A-4475-B22B-1CF0F678C881}"/>
                </a:ext>
              </a:extLst>
            </p:cNvPr>
            <p:cNvGrpSpPr/>
            <p:nvPr/>
          </p:nvGrpSpPr>
          <p:grpSpPr>
            <a:xfrm>
              <a:off x="7074511" y="2270098"/>
              <a:ext cx="2635848" cy="343883"/>
              <a:chOff x="7074511" y="2270098"/>
              <a:chExt cx="2635848" cy="343883"/>
            </a:xfrm>
            <a:noFill/>
          </p:grpSpPr>
          <p:sp>
            <p:nvSpPr>
              <p:cNvPr id="28" name="Figura a mano libera: forma 27">
                <a:extLst>
                  <a:ext uri="{FF2B5EF4-FFF2-40B4-BE49-F238E27FC236}">
                    <a16:creationId xmlns:a16="http://schemas.microsoft.com/office/drawing/2014/main" id="{F10B8F8B-BD8F-4DC4-BAA0-365032DA0F13}"/>
                  </a:ext>
                </a:extLst>
              </p:cNvPr>
              <p:cNvSpPr/>
              <p:nvPr/>
            </p:nvSpPr>
            <p:spPr>
              <a:xfrm>
                <a:off x="7074511" y="2270098"/>
                <a:ext cx="1443447" cy="343883"/>
              </a:xfrm>
              <a:custGeom>
                <a:avLst/>
                <a:gdLst>
                  <a:gd name="connsiteX0" fmla="*/ -122 w 1443447"/>
                  <a:gd name="connsiteY0" fmla="*/ 343600 h 343883"/>
                  <a:gd name="connsiteX1" fmla="*/ 656370 w 1443447"/>
                  <a:gd name="connsiteY1" fmla="*/ 343600 h 343883"/>
                  <a:gd name="connsiteX2" fmla="*/ 656370 w 1443447"/>
                  <a:gd name="connsiteY2" fmla="*/ -284 h 343883"/>
                  <a:gd name="connsiteX3" fmla="*/ 1443326 w 1443447"/>
                  <a:gd name="connsiteY3" fmla="*/ -284 h 343883"/>
                </a:gdLst>
                <a:ahLst/>
                <a:cxnLst>
                  <a:cxn ang="0">
                    <a:pos x="connsiteX0" y="connsiteY0"/>
                  </a:cxn>
                  <a:cxn ang="0">
                    <a:pos x="connsiteX1" y="connsiteY1"/>
                  </a:cxn>
                  <a:cxn ang="0">
                    <a:pos x="connsiteX2" y="connsiteY2"/>
                  </a:cxn>
                  <a:cxn ang="0">
                    <a:pos x="connsiteX3" y="connsiteY3"/>
                  </a:cxn>
                </a:cxnLst>
                <a:rect l="l" t="t" r="r" b="b"/>
                <a:pathLst>
                  <a:path w="1443447" h="343883">
                    <a:moveTo>
                      <a:pt x="-122" y="343600"/>
                    </a:moveTo>
                    <a:lnTo>
                      <a:pt x="656370" y="343600"/>
                    </a:lnTo>
                    <a:lnTo>
                      <a:pt x="656370" y="-284"/>
                    </a:lnTo>
                    <a:lnTo>
                      <a:pt x="1443326" y="-284"/>
                    </a:lnTo>
                  </a:path>
                </a:pathLst>
              </a:custGeom>
              <a:noFill/>
              <a:ln w="13693" cap="rnd">
                <a:solidFill>
                  <a:srgbClr val="FF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7D3AB0ED-3196-4C21-BDD8-9B2996A57B34}"/>
                  </a:ext>
                </a:extLst>
              </p:cNvPr>
              <p:cNvSpPr/>
              <p:nvPr/>
            </p:nvSpPr>
            <p:spPr>
              <a:xfrm>
                <a:off x="8517959" y="2270098"/>
                <a:ext cx="6861" cy="343883"/>
              </a:xfrm>
              <a:custGeom>
                <a:avLst/>
                <a:gdLst>
                  <a:gd name="connsiteX0" fmla="*/ -45 w 6861"/>
                  <a:gd name="connsiteY0" fmla="*/ 343600 h 343883"/>
                  <a:gd name="connsiteX1" fmla="*/ -45 w 6861"/>
                  <a:gd name="connsiteY1" fmla="*/ -284 h 343883"/>
                </a:gdLst>
                <a:ahLst/>
                <a:cxnLst>
                  <a:cxn ang="0">
                    <a:pos x="connsiteX0" y="connsiteY0"/>
                  </a:cxn>
                  <a:cxn ang="0">
                    <a:pos x="connsiteX1" y="connsiteY1"/>
                  </a:cxn>
                </a:cxnLst>
                <a:rect l="l" t="t" r="r" b="b"/>
                <a:pathLst>
                  <a:path w="6861" h="343883">
                    <a:moveTo>
                      <a:pt x="-45" y="343600"/>
                    </a:moveTo>
                    <a:lnTo>
                      <a:pt x="-45" y="-284"/>
                    </a:lnTo>
                  </a:path>
                </a:pathLst>
              </a:custGeom>
              <a:noFill/>
              <a:ln w="13693" cap="rnd">
                <a:solidFill>
                  <a:srgbClr val="FF0000"/>
                </a:solidFill>
                <a:prstDash val="solid"/>
                <a:miter/>
              </a:ln>
            </p:spPr>
            <p:txBody>
              <a:bodyPr rtlCol="0" anchor="ctr"/>
              <a:lstStyle/>
              <a:p>
                <a:endParaRPr lang="en-US"/>
              </a:p>
            </p:txBody>
          </p:sp>
          <p:sp>
            <p:nvSpPr>
              <p:cNvPr id="30" name="Figura a mano libera: forma 29">
                <a:extLst>
                  <a:ext uri="{FF2B5EF4-FFF2-40B4-BE49-F238E27FC236}">
                    <a16:creationId xmlns:a16="http://schemas.microsoft.com/office/drawing/2014/main" id="{F1685549-E191-4A40-8ED5-95B3D7BFEA8C}"/>
                  </a:ext>
                </a:extLst>
              </p:cNvPr>
              <p:cNvSpPr/>
              <p:nvPr/>
            </p:nvSpPr>
            <p:spPr>
              <a:xfrm>
                <a:off x="8517959" y="2613981"/>
                <a:ext cx="1192400" cy="6861"/>
              </a:xfrm>
              <a:custGeom>
                <a:avLst/>
                <a:gdLst>
                  <a:gd name="connsiteX0" fmla="*/ 19 w 1192400"/>
                  <a:gd name="connsiteY0" fmla="*/ -265 h 6861"/>
                  <a:gd name="connsiteX1" fmla="*/ 1192420 w 1192400"/>
                  <a:gd name="connsiteY1" fmla="*/ -265 h 6861"/>
                </a:gdLst>
                <a:ahLst/>
                <a:cxnLst>
                  <a:cxn ang="0">
                    <a:pos x="connsiteX0" y="connsiteY0"/>
                  </a:cxn>
                  <a:cxn ang="0">
                    <a:pos x="connsiteX1" y="connsiteY1"/>
                  </a:cxn>
                </a:cxnLst>
                <a:rect l="l" t="t" r="r" b="b"/>
                <a:pathLst>
                  <a:path w="1192400" h="6861">
                    <a:moveTo>
                      <a:pt x="19" y="-265"/>
                    </a:moveTo>
                    <a:lnTo>
                      <a:pt x="1192420" y="-265"/>
                    </a:lnTo>
                  </a:path>
                </a:pathLst>
              </a:custGeom>
              <a:noFill/>
              <a:ln w="13693" cap="rnd">
                <a:solidFill>
                  <a:srgbClr val="FF0000"/>
                </a:solidFill>
                <a:prstDash val="solid"/>
                <a:miter/>
              </a:ln>
            </p:spPr>
            <p:txBody>
              <a:bodyPr rtlCol="0" anchor="ctr"/>
              <a:lstStyle/>
              <a:p>
                <a:endParaRPr lang="en-US"/>
              </a:p>
            </p:txBody>
          </p:sp>
        </p:grpSp>
        <p:sp>
          <p:nvSpPr>
            <p:cNvPr id="31" name="CasellaDiTesto 30">
              <a:extLst>
                <a:ext uri="{FF2B5EF4-FFF2-40B4-BE49-F238E27FC236}">
                  <a16:creationId xmlns:a16="http://schemas.microsoft.com/office/drawing/2014/main" id="{43B8D3B4-654D-4E9F-88FA-4E9073708280}"/>
                </a:ext>
              </a:extLst>
            </p:cNvPr>
            <p:cNvSpPr txBox="1"/>
            <p:nvPr/>
          </p:nvSpPr>
          <p:spPr>
            <a:xfrm>
              <a:off x="7096141" y="1191383"/>
              <a:ext cx="409297" cy="297274"/>
            </a:xfrm>
            <a:prstGeom prst="rect">
              <a:avLst/>
            </a:prstGeom>
            <a:noFill/>
          </p:spPr>
          <p:txBody>
            <a:bodyPr wrap="none" rtlCol="0">
              <a:spAutoFit/>
            </a:bodyPr>
            <a:lstStyle/>
            <a:p>
              <a:pPr algn="l"/>
              <a:r>
                <a:rPr lang="en-US" sz="1459" spc="0" baseline="0" dirty="0">
                  <a:solidFill>
                    <a:srgbClr val="000000"/>
                  </a:solidFill>
                  <a:latin typeface="Arial"/>
                  <a:cs typeface="Arial"/>
                  <a:sym typeface="Arial"/>
                  <a:rtl val="0"/>
                </a:rPr>
                <a:t>TX</a:t>
              </a:r>
            </a:p>
          </p:txBody>
        </p:sp>
        <p:sp>
          <p:nvSpPr>
            <p:cNvPr id="32" name="CasellaDiTesto 31">
              <a:extLst>
                <a:ext uri="{FF2B5EF4-FFF2-40B4-BE49-F238E27FC236}">
                  <a16:creationId xmlns:a16="http://schemas.microsoft.com/office/drawing/2014/main" id="{53D0154E-F870-4CD0-8D07-414CC38AEADA}"/>
                </a:ext>
              </a:extLst>
            </p:cNvPr>
            <p:cNvSpPr txBox="1"/>
            <p:nvPr/>
          </p:nvSpPr>
          <p:spPr>
            <a:xfrm>
              <a:off x="7090615" y="1777174"/>
              <a:ext cx="436742" cy="297274"/>
            </a:xfrm>
            <a:prstGeom prst="rect">
              <a:avLst/>
            </a:prstGeom>
            <a:noFill/>
          </p:spPr>
          <p:txBody>
            <a:bodyPr wrap="none" rtlCol="0">
              <a:spAutoFit/>
            </a:bodyPr>
            <a:lstStyle/>
            <a:p>
              <a:pPr algn="l"/>
              <a:r>
                <a:rPr lang="en-US" sz="1459" spc="0" baseline="0" dirty="0">
                  <a:solidFill>
                    <a:srgbClr val="000000"/>
                  </a:solidFill>
                  <a:latin typeface="Arial"/>
                  <a:cs typeface="Arial"/>
                  <a:sym typeface="Arial"/>
                  <a:rtl val="0"/>
                </a:rPr>
                <a:t>RX</a:t>
              </a:r>
            </a:p>
          </p:txBody>
        </p:sp>
        <p:sp>
          <p:nvSpPr>
            <p:cNvPr id="33" name="CasellaDiTesto 32">
              <a:extLst>
                <a:ext uri="{FF2B5EF4-FFF2-40B4-BE49-F238E27FC236}">
                  <a16:creationId xmlns:a16="http://schemas.microsoft.com/office/drawing/2014/main" id="{CB7BAAAC-27AC-42B5-8FDB-ECABDD153A02}"/>
                </a:ext>
              </a:extLst>
            </p:cNvPr>
            <p:cNvSpPr txBox="1"/>
            <p:nvPr/>
          </p:nvSpPr>
          <p:spPr>
            <a:xfrm>
              <a:off x="7029825" y="2329812"/>
              <a:ext cx="683743" cy="297274"/>
            </a:xfrm>
            <a:prstGeom prst="rect">
              <a:avLst/>
            </a:prstGeom>
            <a:noFill/>
          </p:spPr>
          <p:txBody>
            <a:bodyPr wrap="none" rtlCol="0">
              <a:spAutoFit/>
            </a:bodyPr>
            <a:lstStyle/>
            <a:p>
              <a:pPr algn="l"/>
              <a:r>
                <a:rPr lang="en-US" sz="1459" spc="0" baseline="0" dirty="0">
                  <a:solidFill>
                    <a:srgbClr val="FF0000"/>
                  </a:solidFill>
                  <a:latin typeface="Arial"/>
                  <a:cs typeface="Arial"/>
                  <a:sym typeface="Arial"/>
                  <a:rtl val="0"/>
                </a:rPr>
                <a:t>power</a:t>
              </a:r>
            </a:p>
          </p:txBody>
        </p:sp>
        <p:sp>
          <p:nvSpPr>
            <p:cNvPr id="34" name="Figura a mano libera: forma 33">
              <a:extLst>
                <a:ext uri="{FF2B5EF4-FFF2-40B4-BE49-F238E27FC236}">
                  <a16:creationId xmlns:a16="http://schemas.microsoft.com/office/drawing/2014/main" id="{A0FBC816-6CD3-47D0-AB2B-2A1789856D01}"/>
                </a:ext>
              </a:extLst>
            </p:cNvPr>
            <p:cNvSpPr/>
            <p:nvPr/>
          </p:nvSpPr>
          <p:spPr>
            <a:xfrm>
              <a:off x="9731191" y="1313098"/>
              <a:ext cx="74244" cy="299670"/>
            </a:xfrm>
            <a:custGeom>
              <a:avLst/>
              <a:gdLst>
                <a:gd name="connsiteX0" fmla="*/ 74244 w 74244"/>
                <a:gd name="connsiteY0" fmla="*/ 0 h 299670"/>
                <a:gd name="connsiteX1" fmla="*/ 29002 w 74244"/>
                <a:gd name="connsiteY1" fmla="*/ 41013 h 299670"/>
                <a:gd name="connsiteX2" fmla="*/ 20885 w 74244"/>
                <a:gd name="connsiteY2" fmla="*/ 89743 h 299670"/>
                <a:gd name="connsiteX3" fmla="*/ 39060 w 74244"/>
                <a:gd name="connsiteY3" fmla="*/ 140907 h 299670"/>
                <a:gd name="connsiteX4" fmla="*/ 56845 w 74244"/>
                <a:gd name="connsiteY4" fmla="*/ 198973 h 299670"/>
                <a:gd name="connsiteX5" fmla="*/ 50272 w 74244"/>
                <a:gd name="connsiteY5" fmla="*/ 253788 h 299670"/>
                <a:gd name="connsiteX6" fmla="*/ 0 w 74244"/>
                <a:gd name="connsiteY6" fmla="*/ 299670 h 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70">
                  <a:moveTo>
                    <a:pt x="74244" y="0"/>
                  </a:moveTo>
                  <a:cubicBezTo>
                    <a:pt x="56460" y="12993"/>
                    <a:pt x="38669" y="25987"/>
                    <a:pt x="29002" y="41013"/>
                  </a:cubicBezTo>
                  <a:cubicBezTo>
                    <a:pt x="19335" y="56040"/>
                    <a:pt x="17791" y="73094"/>
                    <a:pt x="20885" y="89743"/>
                  </a:cubicBezTo>
                  <a:cubicBezTo>
                    <a:pt x="23980" y="106392"/>
                    <a:pt x="31712" y="122634"/>
                    <a:pt x="39060" y="140907"/>
                  </a:cubicBezTo>
                  <a:cubicBezTo>
                    <a:pt x="46409" y="159180"/>
                    <a:pt x="53366" y="179482"/>
                    <a:pt x="56845" y="198973"/>
                  </a:cubicBezTo>
                  <a:cubicBezTo>
                    <a:pt x="60323" y="218463"/>
                    <a:pt x="60323" y="237141"/>
                    <a:pt x="50272" y="253788"/>
                  </a:cubicBezTo>
                  <a:cubicBezTo>
                    <a:pt x="40220" y="270433"/>
                    <a:pt x="20110" y="285052"/>
                    <a:pt x="0" y="299670"/>
                  </a:cubicBezTo>
                </a:path>
              </a:pathLst>
            </a:custGeom>
            <a:noFill/>
            <a:ln w="13695" cap="rnd">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0EFA42E7-D964-4E92-A800-B499D840AE1C}"/>
                </a:ext>
              </a:extLst>
            </p:cNvPr>
            <p:cNvSpPr/>
            <p:nvPr/>
          </p:nvSpPr>
          <p:spPr>
            <a:xfrm>
              <a:off x="9799803" y="1313098"/>
              <a:ext cx="74251" cy="299670"/>
            </a:xfrm>
            <a:custGeom>
              <a:avLst/>
              <a:gdLst>
                <a:gd name="connsiteX0" fmla="*/ 74251 w 74251"/>
                <a:gd name="connsiteY0" fmla="*/ 0 h 299670"/>
                <a:gd name="connsiteX1" fmla="*/ 29002 w 74251"/>
                <a:gd name="connsiteY1" fmla="*/ 41013 h 299670"/>
                <a:gd name="connsiteX2" fmla="*/ 20885 w 74251"/>
                <a:gd name="connsiteY2" fmla="*/ 89743 h 299670"/>
                <a:gd name="connsiteX3" fmla="*/ 39060 w 74251"/>
                <a:gd name="connsiteY3" fmla="*/ 140907 h 299670"/>
                <a:gd name="connsiteX4" fmla="*/ 56845 w 74251"/>
                <a:gd name="connsiteY4" fmla="*/ 198973 h 299670"/>
                <a:gd name="connsiteX5" fmla="*/ 50272 w 74251"/>
                <a:gd name="connsiteY5" fmla="*/ 253788 h 299670"/>
                <a:gd name="connsiteX6" fmla="*/ 0 w 74251"/>
                <a:gd name="connsiteY6" fmla="*/ 299670 h 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70">
                  <a:moveTo>
                    <a:pt x="74251" y="0"/>
                  </a:moveTo>
                  <a:cubicBezTo>
                    <a:pt x="56460" y="12993"/>
                    <a:pt x="38669" y="25987"/>
                    <a:pt x="29002" y="41013"/>
                  </a:cubicBezTo>
                  <a:cubicBezTo>
                    <a:pt x="19335" y="56040"/>
                    <a:pt x="17791" y="73094"/>
                    <a:pt x="20885" y="89743"/>
                  </a:cubicBezTo>
                  <a:cubicBezTo>
                    <a:pt x="23980" y="106392"/>
                    <a:pt x="31712" y="122634"/>
                    <a:pt x="39060" y="140907"/>
                  </a:cubicBezTo>
                  <a:cubicBezTo>
                    <a:pt x="46409" y="159180"/>
                    <a:pt x="53366" y="179482"/>
                    <a:pt x="56845" y="198973"/>
                  </a:cubicBezTo>
                  <a:cubicBezTo>
                    <a:pt x="60330" y="218463"/>
                    <a:pt x="60330" y="237141"/>
                    <a:pt x="50272" y="253788"/>
                  </a:cubicBezTo>
                  <a:cubicBezTo>
                    <a:pt x="40220" y="270433"/>
                    <a:pt x="20110" y="285052"/>
                    <a:pt x="0" y="299670"/>
                  </a:cubicBezTo>
                </a:path>
              </a:pathLst>
            </a:custGeom>
            <a:noFill/>
            <a:ln w="13695"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EA4B79EA-CC0C-452C-97E7-CC437DF851F4}"/>
                </a:ext>
              </a:extLst>
            </p:cNvPr>
            <p:cNvSpPr/>
            <p:nvPr/>
          </p:nvSpPr>
          <p:spPr>
            <a:xfrm>
              <a:off x="9731191" y="1930518"/>
              <a:ext cx="74244" cy="299667"/>
            </a:xfrm>
            <a:custGeom>
              <a:avLst/>
              <a:gdLst>
                <a:gd name="connsiteX0" fmla="*/ 74244 w 74244"/>
                <a:gd name="connsiteY0" fmla="*/ 0 h 299667"/>
                <a:gd name="connsiteX1" fmla="*/ 29002 w 74244"/>
                <a:gd name="connsiteY1" fmla="*/ 41009 h 299667"/>
                <a:gd name="connsiteX2" fmla="*/ 20885 w 74244"/>
                <a:gd name="connsiteY2" fmla="*/ 89744 h 299667"/>
                <a:gd name="connsiteX3" fmla="*/ 39060 w 74244"/>
                <a:gd name="connsiteY3" fmla="*/ 140907 h 299667"/>
                <a:gd name="connsiteX4" fmla="*/ 56845 w 74244"/>
                <a:gd name="connsiteY4" fmla="*/ 198973 h 299667"/>
                <a:gd name="connsiteX5" fmla="*/ 50272 w 74244"/>
                <a:gd name="connsiteY5" fmla="*/ 253787 h 299667"/>
                <a:gd name="connsiteX6" fmla="*/ 0 w 74244"/>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67">
                  <a:moveTo>
                    <a:pt x="74244" y="0"/>
                  </a:moveTo>
                  <a:cubicBezTo>
                    <a:pt x="56460" y="12995"/>
                    <a:pt x="38669" y="25983"/>
                    <a:pt x="29002" y="41009"/>
                  </a:cubicBezTo>
                  <a:cubicBezTo>
                    <a:pt x="19335" y="56042"/>
                    <a:pt x="17791" y="73092"/>
                    <a:pt x="20885" y="89744"/>
                  </a:cubicBezTo>
                  <a:cubicBezTo>
                    <a:pt x="23980" y="106389"/>
                    <a:pt x="31712" y="122636"/>
                    <a:pt x="39060" y="140907"/>
                  </a:cubicBezTo>
                  <a:cubicBezTo>
                    <a:pt x="46409" y="159179"/>
                    <a:pt x="53366" y="179481"/>
                    <a:pt x="56845" y="198973"/>
                  </a:cubicBezTo>
                  <a:cubicBezTo>
                    <a:pt x="60323" y="218459"/>
                    <a:pt x="60323" y="237142"/>
                    <a:pt x="50272" y="253787"/>
                  </a:cubicBezTo>
                  <a:cubicBezTo>
                    <a:pt x="40220" y="270432"/>
                    <a:pt x="20110" y="285053"/>
                    <a:pt x="0" y="299667"/>
                  </a:cubicBezTo>
                </a:path>
              </a:pathLst>
            </a:custGeom>
            <a:noFill/>
            <a:ln w="13695" cap="rnd">
              <a:solidFill>
                <a:srgbClr val="000000"/>
              </a:solidFill>
              <a:prstDash val="solid"/>
              <a:miter/>
            </a:ln>
          </p:spPr>
          <p:txBody>
            <a:bodyPr rtlCol="0" anchor="ctr"/>
            <a:lstStyle/>
            <a:p>
              <a:endParaRPr lang="en-US"/>
            </a:p>
          </p:txBody>
        </p:sp>
        <p:sp>
          <p:nvSpPr>
            <p:cNvPr id="37" name="Figura a mano libera: forma 36">
              <a:extLst>
                <a:ext uri="{FF2B5EF4-FFF2-40B4-BE49-F238E27FC236}">
                  <a16:creationId xmlns:a16="http://schemas.microsoft.com/office/drawing/2014/main" id="{93EFD2DB-2C5B-477B-BA4A-3106FCBAA9FC}"/>
                </a:ext>
              </a:extLst>
            </p:cNvPr>
            <p:cNvSpPr/>
            <p:nvPr/>
          </p:nvSpPr>
          <p:spPr>
            <a:xfrm>
              <a:off x="9799803" y="1930518"/>
              <a:ext cx="74251" cy="299667"/>
            </a:xfrm>
            <a:custGeom>
              <a:avLst/>
              <a:gdLst>
                <a:gd name="connsiteX0" fmla="*/ 74251 w 74251"/>
                <a:gd name="connsiteY0" fmla="*/ 0 h 299667"/>
                <a:gd name="connsiteX1" fmla="*/ 29002 w 74251"/>
                <a:gd name="connsiteY1" fmla="*/ 41009 h 299667"/>
                <a:gd name="connsiteX2" fmla="*/ 20885 w 74251"/>
                <a:gd name="connsiteY2" fmla="*/ 89744 h 299667"/>
                <a:gd name="connsiteX3" fmla="*/ 39060 w 74251"/>
                <a:gd name="connsiteY3" fmla="*/ 140907 h 299667"/>
                <a:gd name="connsiteX4" fmla="*/ 56845 w 74251"/>
                <a:gd name="connsiteY4" fmla="*/ 198973 h 299667"/>
                <a:gd name="connsiteX5" fmla="*/ 50272 w 74251"/>
                <a:gd name="connsiteY5" fmla="*/ 253787 h 299667"/>
                <a:gd name="connsiteX6" fmla="*/ 0 w 74251"/>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67">
                  <a:moveTo>
                    <a:pt x="74251" y="0"/>
                  </a:moveTo>
                  <a:cubicBezTo>
                    <a:pt x="56460" y="12995"/>
                    <a:pt x="38669" y="25983"/>
                    <a:pt x="29002" y="41009"/>
                  </a:cubicBezTo>
                  <a:cubicBezTo>
                    <a:pt x="19335" y="56035"/>
                    <a:pt x="17791" y="73092"/>
                    <a:pt x="20885" y="89744"/>
                  </a:cubicBezTo>
                  <a:cubicBezTo>
                    <a:pt x="23980" y="106389"/>
                    <a:pt x="31712" y="122636"/>
                    <a:pt x="39060" y="140907"/>
                  </a:cubicBezTo>
                  <a:cubicBezTo>
                    <a:pt x="46409" y="159179"/>
                    <a:pt x="53366" y="179481"/>
                    <a:pt x="56845" y="198973"/>
                  </a:cubicBezTo>
                  <a:cubicBezTo>
                    <a:pt x="60330" y="218459"/>
                    <a:pt x="60330" y="237142"/>
                    <a:pt x="50272" y="253787"/>
                  </a:cubicBezTo>
                  <a:cubicBezTo>
                    <a:pt x="40220" y="270432"/>
                    <a:pt x="20110" y="285053"/>
                    <a:pt x="0" y="299667"/>
                  </a:cubicBezTo>
                </a:path>
              </a:pathLst>
            </a:custGeom>
            <a:noFill/>
            <a:ln w="13695" cap="rnd">
              <a:solidFill>
                <a:srgbClr val="000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63F0AF32-6905-4143-8330-3DA4928C472C}"/>
                </a:ext>
              </a:extLst>
            </p:cNvPr>
            <p:cNvSpPr/>
            <p:nvPr/>
          </p:nvSpPr>
          <p:spPr>
            <a:xfrm>
              <a:off x="9731191" y="2450243"/>
              <a:ext cx="74244" cy="299667"/>
            </a:xfrm>
            <a:custGeom>
              <a:avLst/>
              <a:gdLst>
                <a:gd name="connsiteX0" fmla="*/ 74244 w 74244"/>
                <a:gd name="connsiteY0" fmla="*/ 0 h 299667"/>
                <a:gd name="connsiteX1" fmla="*/ 29002 w 74244"/>
                <a:gd name="connsiteY1" fmla="*/ 41016 h 299667"/>
                <a:gd name="connsiteX2" fmla="*/ 20885 w 74244"/>
                <a:gd name="connsiteY2" fmla="*/ 89744 h 299667"/>
                <a:gd name="connsiteX3" fmla="*/ 39060 w 74244"/>
                <a:gd name="connsiteY3" fmla="*/ 140907 h 299667"/>
                <a:gd name="connsiteX4" fmla="*/ 56845 w 74244"/>
                <a:gd name="connsiteY4" fmla="*/ 198973 h 299667"/>
                <a:gd name="connsiteX5" fmla="*/ 50272 w 74244"/>
                <a:gd name="connsiteY5" fmla="*/ 253787 h 299667"/>
                <a:gd name="connsiteX6" fmla="*/ 0 w 74244"/>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67">
                  <a:moveTo>
                    <a:pt x="74244" y="0"/>
                  </a:moveTo>
                  <a:cubicBezTo>
                    <a:pt x="56460" y="12995"/>
                    <a:pt x="38669" y="25990"/>
                    <a:pt x="29002" y="41016"/>
                  </a:cubicBezTo>
                  <a:cubicBezTo>
                    <a:pt x="19335" y="56042"/>
                    <a:pt x="17791" y="73092"/>
                    <a:pt x="20885" y="89744"/>
                  </a:cubicBezTo>
                  <a:cubicBezTo>
                    <a:pt x="23980" y="106389"/>
                    <a:pt x="31712" y="122636"/>
                    <a:pt x="39060" y="140907"/>
                  </a:cubicBezTo>
                  <a:cubicBezTo>
                    <a:pt x="46409" y="159179"/>
                    <a:pt x="53366" y="179481"/>
                    <a:pt x="56845" y="198973"/>
                  </a:cubicBezTo>
                  <a:cubicBezTo>
                    <a:pt x="60323" y="218466"/>
                    <a:pt x="60323" y="237142"/>
                    <a:pt x="50272" y="253787"/>
                  </a:cubicBezTo>
                  <a:cubicBezTo>
                    <a:pt x="40220" y="270432"/>
                    <a:pt x="20110" y="285053"/>
                    <a:pt x="0" y="299667"/>
                  </a:cubicBezTo>
                </a:path>
              </a:pathLst>
            </a:custGeom>
            <a:noFill/>
            <a:ln w="13695" cap="rnd">
              <a:solidFill>
                <a:srgbClr val="FF0000"/>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AD4AB03B-2A03-4638-9975-41F8B1F10921}"/>
                </a:ext>
              </a:extLst>
            </p:cNvPr>
            <p:cNvSpPr/>
            <p:nvPr/>
          </p:nvSpPr>
          <p:spPr>
            <a:xfrm>
              <a:off x="9799803" y="2450243"/>
              <a:ext cx="74251" cy="299667"/>
            </a:xfrm>
            <a:custGeom>
              <a:avLst/>
              <a:gdLst>
                <a:gd name="connsiteX0" fmla="*/ 74251 w 74251"/>
                <a:gd name="connsiteY0" fmla="*/ 0 h 299667"/>
                <a:gd name="connsiteX1" fmla="*/ 29002 w 74251"/>
                <a:gd name="connsiteY1" fmla="*/ 41016 h 299667"/>
                <a:gd name="connsiteX2" fmla="*/ 20885 w 74251"/>
                <a:gd name="connsiteY2" fmla="*/ 89744 h 299667"/>
                <a:gd name="connsiteX3" fmla="*/ 39060 w 74251"/>
                <a:gd name="connsiteY3" fmla="*/ 140907 h 299667"/>
                <a:gd name="connsiteX4" fmla="*/ 56845 w 74251"/>
                <a:gd name="connsiteY4" fmla="*/ 198973 h 299667"/>
                <a:gd name="connsiteX5" fmla="*/ 50272 w 74251"/>
                <a:gd name="connsiteY5" fmla="*/ 253787 h 299667"/>
                <a:gd name="connsiteX6" fmla="*/ 0 w 74251"/>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67">
                  <a:moveTo>
                    <a:pt x="74251" y="0"/>
                  </a:moveTo>
                  <a:cubicBezTo>
                    <a:pt x="56460" y="12995"/>
                    <a:pt x="38669" y="25990"/>
                    <a:pt x="29002" y="41016"/>
                  </a:cubicBezTo>
                  <a:cubicBezTo>
                    <a:pt x="19335" y="56042"/>
                    <a:pt x="17791" y="73092"/>
                    <a:pt x="20885" y="89744"/>
                  </a:cubicBezTo>
                  <a:cubicBezTo>
                    <a:pt x="23980" y="106389"/>
                    <a:pt x="31712" y="122636"/>
                    <a:pt x="39060" y="140907"/>
                  </a:cubicBezTo>
                  <a:cubicBezTo>
                    <a:pt x="46409" y="159179"/>
                    <a:pt x="53366" y="179481"/>
                    <a:pt x="56845" y="198973"/>
                  </a:cubicBezTo>
                  <a:cubicBezTo>
                    <a:pt x="60330" y="218466"/>
                    <a:pt x="60330" y="237142"/>
                    <a:pt x="50272" y="253787"/>
                  </a:cubicBezTo>
                  <a:cubicBezTo>
                    <a:pt x="40220" y="270432"/>
                    <a:pt x="20110" y="285053"/>
                    <a:pt x="0" y="299667"/>
                  </a:cubicBezTo>
                </a:path>
              </a:pathLst>
            </a:custGeom>
            <a:noFill/>
            <a:ln w="13695" cap="rnd">
              <a:solidFill>
                <a:srgbClr val="FF0000"/>
              </a:solidFill>
              <a:prstDash val="solid"/>
              <a:miter/>
            </a:ln>
          </p:spPr>
          <p:txBody>
            <a:bodyPr rtlCol="0" anchor="ctr"/>
            <a:lstStyle/>
            <a:p>
              <a:endParaRPr lang="en-US"/>
            </a:p>
          </p:txBody>
        </p:sp>
        <p:sp>
          <p:nvSpPr>
            <p:cNvPr id="40" name="Figura a mano libera: forma 39">
              <a:extLst>
                <a:ext uri="{FF2B5EF4-FFF2-40B4-BE49-F238E27FC236}">
                  <a16:creationId xmlns:a16="http://schemas.microsoft.com/office/drawing/2014/main" id="{8758BE21-FBC8-4767-AE7C-A851CB434D66}"/>
                </a:ext>
              </a:extLst>
            </p:cNvPr>
            <p:cNvSpPr/>
            <p:nvPr/>
          </p:nvSpPr>
          <p:spPr>
            <a:xfrm>
              <a:off x="9918946" y="1082542"/>
              <a:ext cx="708454" cy="410310"/>
            </a:xfrm>
            <a:custGeom>
              <a:avLst/>
              <a:gdLst>
                <a:gd name="connsiteX0" fmla="*/ 0 w 708454"/>
                <a:gd name="connsiteY0" fmla="*/ 410310 h 410310"/>
                <a:gd name="connsiteX1" fmla="*/ 385706 w 708454"/>
                <a:gd name="connsiteY1" fmla="*/ 410310 h 410310"/>
                <a:gd name="connsiteX2" fmla="*/ 385706 w 708454"/>
                <a:gd name="connsiteY2" fmla="*/ 0 h 410310"/>
                <a:gd name="connsiteX3" fmla="*/ 708455 w 708454"/>
                <a:gd name="connsiteY3" fmla="*/ 0 h 410310"/>
                <a:gd name="connsiteX4" fmla="*/ 708455 w 708454"/>
                <a:gd name="connsiteY4" fmla="*/ 410310 h 4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454" h="410310">
                  <a:moveTo>
                    <a:pt x="0" y="410310"/>
                  </a:moveTo>
                  <a:lnTo>
                    <a:pt x="385706" y="410310"/>
                  </a:lnTo>
                  <a:lnTo>
                    <a:pt x="385706" y="0"/>
                  </a:lnTo>
                  <a:lnTo>
                    <a:pt x="708455" y="0"/>
                  </a:lnTo>
                  <a:lnTo>
                    <a:pt x="708455" y="410310"/>
                  </a:lnTo>
                </a:path>
              </a:pathLst>
            </a:custGeom>
            <a:noFill/>
            <a:ln w="13695"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41A3F7DB-8307-456A-A53E-5687E6BE2AD1}"/>
                </a:ext>
              </a:extLst>
            </p:cNvPr>
            <p:cNvSpPr/>
            <p:nvPr/>
          </p:nvSpPr>
          <p:spPr>
            <a:xfrm>
              <a:off x="9909073" y="1665504"/>
              <a:ext cx="1182539" cy="433756"/>
            </a:xfrm>
            <a:custGeom>
              <a:avLst/>
              <a:gdLst>
                <a:gd name="connsiteX0" fmla="*/ 0 w 1182539"/>
                <a:gd name="connsiteY0" fmla="*/ 433757 h 433756"/>
                <a:gd name="connsiteX1" fmla="*/ 727158 w 1182539"/>
                <a:gd name="connsiteY1" fmla="*/ 433757 h 433756"/>
                <a:gd name="connsiteX2" fmla="*/ 727158 w 1182539"/>
                <a:gd name="connsiteY2" fmla="*/ 0 h 433756"/>
                <a:gd name="connsiteX3" fmla="*/ 1182539 w 1182539"/>
                <a:gd name="connsiteY3" fmla="*/ 0 h 433756"/>
                <a:gd name="connsiteX4" fmla="*/ 1182539 w 1182539"/>
                <a:gd name="connsiteY4" fmla="*/ 433757 h 43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539" h="433756">
                  <a:moveTo>
                    <a:pt x="0" y="433757"/>
                  </a:moveTo>
                  <a:lnTo>
                    <a:pt x="727158" y="433757"/>
                  </a:lnTo>
                  <a:lnTo>
                    <a:pt x="727158" y="0"/>
                  </a:lnTo>
                  <a:lnTo>
                    <a:pt x="1182539" y="0"/>
                  </a:lnTo>
                  <a:lnTo>
                    <a:pt x="1182539" y="433757"/>
                  </a:lnTo>
                </a:path>
              </a:pathLst>
            </a:custGeom>
            <a:noFill/>
            <a:ln w="13695" cap="rnd">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9A076FF0-4F1D-4A15-B235-EC695DD3EDFF}"/>
                </a:ext>
              </a:extLst>
            </p:cNvPr>
            <p:cNvSpPr/>
            <p:nvPr/>
          </p:nvSpPr>
          <p:spPr>
            <a:xfrm>
              <a:off x="11091612" y="2099261"/>
              <a:ext cx="203178" cy="6861"/>
            </a:xfrm>
            <a:custGeom>
              <a:avLst/>
              <a:gdLst>
                <a:gd name="connsiteX0" fmla="*/ 0 w 203178"/>
                <a:gd name="connsiteY0" fmla="*/ 0 h 6861"/>
                <a:gd name="connsiteX1" fmla="*/ 203179 w 203178"/>
                <a:gd name="connsiteY1" fmla="*/ 0 h 6861"/>
              </a:gdLst>
              <a:ahLst/>
              <a:cxnLst>
                <a:cxn ang="0">
                  <a:pos x="connsiteX0" y="connsiteY0"/>
                </a:cxn>
                <a:cxn ang="0">
                  <a:pos x="connsiteX1" y="connsiteY1"/>
                </a:cxn>
              </a:cxnLst>
              <a:rect l="l" t="t" r="r" b="b"/>
              <a:pathLst>
                <a:path w="203178" h="6861">
                  <a:moveTo>
                    <a:pt x="0" y="0"/>
                  </a:moveTo>
                  <a:lnTo>
                    <a:pt x="203179" y="0"/>
                  </a:lnTo>
                </a:path>
              </a:pathLst>
            </a:custGeom>
            <a:noFill/>
            <a:ln w="13695" cap="rnd">
              <a:solidFill>
                <a:srgbClr val="000000"/>
              </a:solidFill>
              <a:prstDash val="solid"/>
              <a:miter/>
            </a:ln>
          </p:spPr>
          <p:txBody>
            <a:bodyPr rtlCol="0" anchor="ctr"/>
            <a:lstStyle/>
            <a:p>
              <a:endParaRPr lang="en-US"/>
            </a:p>
          </p:txBody>
        </p:sp>
        <p:grpSp>
          <p:nvGrpSpPr>
            <p:cNvPr id="43" name="Elemento grafico 19">
              <a:extLst>
                <a:ext uri="{FF2B5EF4-FFF2-40B4-BE49-F238E27FC236}">
                  <a16:creationId xmlns:a16="http://schemas.microsoft.com/office/drawing/2014/main" id="{FB803056-6D90-4D8C-835E-EAE1AF727037}"/>
                </a:ext>
              </a:extLst>
            </p:cNvPr>
            <p:cNvGrpSpPr/>
            <p:nvPr/>
          </p:nvGrpSpPr>
          <p:grpSpPr>
            <a:xfrm>
              <a:off x="9918942" y="2278331"/>
              <a:ext cx="1375843" cy="343883"/>
              <a:chOff x="9918942" y="2278331"/>
              <a:chExt cx="1375843" cy="343883"/>
            </a:xfrm>
            <a:noFill/>
          </p:grpSpPr>
          <p:sp>
            <p:nvSpPr>
              <p:cNvPr id="44" name="Figura a mano libera: forma 43">
                <a:extLst>
                  <a:ext uri="{FF2B5EF4-FFF2-40B4-BE49-F238E27FC236}">
                    <a16:creationId xmlns:a16="http://schemas.microsoft.com/office/drawing/2014/main" id="{A4055F46-6E45-4EA5-BC7B-9F55A63D302A}"/>
                  </a:ext>
                </a:extLst>
              </p:cNvPr>
              <p:cNvSpPr/>
              <p:nvPr/>
            </p:nvSpPr>
            <p:spPr>
              <a:xfrm>
                <a:off x="9918942" y="2278331"/>
                <a:ext cx="1172666" cy="343883"/>
              </a:xfrm>
              <a:custGeom>
                <a:avLst/>
                <a:gdLst>
                  <a:gd name="connsiteX0" fmla="*/ 268 w 1172666"/>
                  <a:gd name="connsiteY0" fmla="*/ 343601 h 343883"/>
                  <a:gd name="connsiteX1" fmla="*/ 385979 w 1172666"/>
                  <a:gd name="connsiteY1" fmla="*/ 343601 h 343883"/>
                  <a:gd name="connsiteX2" fmla="*/ 385979 w 1172666"/>
                  <a:gd name="connsiteY2" fmla="*/ -283 h 343883"/>
                  <a:gd name="connsiteX3" fmla="*/ 1172935 w 1172666"/>
                  <a:gd name="connsiteY3" fmla="*/ -283 h 343883"/>
                </a:gdLst>
                <a:ahLst/>
                <a:cxnLst>
                  <a:cxn ang="0">
                    <a:pos x="connsiteX0" y="connsiteY0"/>
                  </a:cxn>
                  <a:cxn ang="0">
                    <a:pos x="connsiteX1" y="connsiteY1"/>
                  </a:cxn>
                  <a:cxn ang="0">
                    <a:pos x="connsiteX2" y="connsiteY2"/>
                  </a:cxn>
                  <a:cxn ang="0">
                    <a:pos x="connsiteX3" y="connsiteY3"/>
                  </a:cxn>
                </a:cxnLst>
                <a:rect l="l" t="t" r="r" b="b"/>
                <a:pathLst>
                  <a:path w="1172666" h="343883">
                    <a:moveTo>
                      <a:pt x="268" y="343601"/>
                    </a:moveTo>
                    <a:lnTo>
                      <a:pt x="385979" y="343601"/>
                    </a:lnTo>
                    <a:lnTo>
                      <a:pt x="385979" y="-283"/>
                    </a:lnTo>
                    <a:lnTo>
                      <a:pt x="1172935" y="-283"/>
                    </a:lnTo>
                  </a:path>
                </a:pathLst>
              </a:custGeom>
              <a:noFill/>
              <a:ln w="13693" cap="rnd">
                <a:solidFill>
                  <a:srgbClr val="FF0000"/>
                </a:solidFill>
                <a:prstDash val="solid"/>
                <a:miter/>
              </a:ln>
            </p:spPr>
            <p:txBody>
              <a:bodyPr rtlCol="0" anchor="ctr"/>
              <a:lstStyle/>
              <a:p>
                <a:endParaRPr lang="en-US"/>
              </a:p>
            </p:txBody>
          </p:sp>
          <p:sp>
            <p:nvSpPr>
              <p:cNvPr id="45" name="Figura a mano libera: forma 44">
                <a:extLst>
                  <a:ext uri="{FF2B5EF4-FFF2-40B4-BE49-F238E27FC236}">
                    <a16:creationId xmlns:a16="http://schemas.microsoft.com/office/drawing/2014/main" id="{ED9BC75D-1C24-4B37-B9D9-947C159A8548}"/>
                  </a:ext>
                </a:extLst>
              </p:cNvPr>
              <p:cNvSpPr/>
              <p:nvPr/>
            </p:nvSpPr>
            <p:spPr>
              <a:xfrm>
                <a:off x="11091608" y="2278331"/>
                <a:ext cx="6861" cy="343883"/>
              </a:xfrm>
              <a:custGeom>
                <a:avLst/>
                <a:gdLst>
                  <a:gd name="connsiteX0" fmla="*/ 331 w 6861"/>
                  <a:gd name="connsiteY0" fmla="*/ 343601 h 343883"/>
                  <a:gd name="connsiteX1" fmla="*/ 331 w 6861"/>
                  <a:gd name="connsiteY1" fmla="*/ -283 h 343883"/>
                </a:gdLst>
                <a:ahLst/>
                <a:cxnLst>
                  <a:cxn ang="0">
                    <a:pos x="connsiteX0" y="connsiteY0"/>
                  </a:cxn>
                  <a:cxn ang="0">
                    <a:pos x="connsiteX1" y="connsiteY1"/>
                  </a:cxn>
                </a:cxnLst>
                <a:rect l="l" t="t" r="r" b="b"/>
                <a:pathLst>
                  <a:path w="6861" h="343883">
                    <a:moveTo>
                      <a:pt x="331" y="343601"/>
                    </a:moveTo>
                    <a:lnTo>
                      <a:pt x="331" y="-283"/>
                    </a:lnTo>
                  </a:path>
                </a:pathLst>
              </a:custGeom>
              <a:noFill/>
              <a:ln w="13693" cap="rnd">
                <a:solidFill>
                  <a:srgbClr val="FF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6E6BE323-478F-4B76-B266-811345501547}"/>
                  </a:ext>
                </a:extLst>
              </p:cNvPr>
              <p:cNvSpPr/>
              <p:nvPr/>
            </p:nvSpPr>
            <p:spPr>
              <a:xfrm>
                <a:off x="11091608" y="2622215"/>
                <a:ext cx="203176" cy="6861"/>
              </a:xfrm>
              <a:custGeom>
                <a:avLst/>
                <a:gdLst>
                  <a:gd name="connsiteX0" fmla="*/ 341 w 203176"/>
                  <a:gd name="connsiteY0" fmla="*/ -264 h 6861"/>
                  <a:gd name="connsiteX1" fmla="*/ 203518 w 203176"/>
                  <a:gd name="connsiteY1" fmla="*/ -264 h 6861"/>
                </a:gdLst>
                <a:ahLst/>
                <a:cxnLst>
                  <a:cxn ang="0">
                    <a:pos x="connsiteX0" y="connsiteY0"/>
                  </a:cxn>
                  <a:cxn ang="0">
                    <a:pos x="connsiteX1" y="connsiteY1"/>
                  </a:cxn>
                </a:cxnLst>
                <a:rect l="l" t="t" r="r" b="b"/>
                <a:pathLst>
                  <a:path w="203176" h="6861">
                    <a:moveTo>
                      <a:pt x="341" y="-264"/>
                    </a:moveTo>
                    <a:lnTo>
                      <a:pt x="203518" y="-264"/>
                    </a:lnTo>
                  </a:path>
                </a:pathLst>
              </a:custGeom>
              <a:noFill/>
              <a:ln w="13693" cap="rnd">
                <a:solidFill>
                  <a:srgbClr val="FF0000"/>
                </a:solidFill>
                <a:prstDash val="solid"/>
                <a:miter/>
              </a:ln>
            </p:spPr>
            <p:txBody>
              <a:bodyPr rtlCol="0" anchor="ctr"/>
              <a:lstStyle/>
              <a:p>
                <a:endParaRPr lang="en-US"/>
              </a:p>
            </p:txBody>
          </p:sp>
        </p:grpSp>
        <p:sp>
          <p:nvSpPr>
            <p:cNvPr id="47" name="Figura a mano libera: forma 46">
              <a:extLst>
                <a:ext uri="{FF2B5EF4-FFF2-40B4-BE49-F238E27FC236}">
                  <a16:creationId xmlns:a16="http://schemas.microsoft.com/office/drawing/2014/main" id="{622F1E29-9F60-48B1-BB7E-E990DD287381}"/>
                </a:ext>
              </a:extLst>
            </p:cNvPr>
            <p:cNvSpPr/>
            <p:nvPr/>
          </p:nvSpPr>
          <p:spPr>
            <a:xfrm>
              <a:off x="10627401" y="1492852"/>
              <a:ext cx="649674" cy="6861"/>
            </a:xfrm>
            <a:custGeom>
              <a:avLst/>
              <a:gdLst>
                <a:gd name="connsiteX0" fmla="*/ 0 w 649674"/>
                <a:gd name="connsiteY0" fmla="*/ 0 h 6861"/>
                <a:gd name="connsiteX1" fmla="*/ 649675 w 649674"/>
                <a:gd name="connsiteY1" fmla="*/ 0 h 6861"/>
              </a:gdLst>
              <a:ahLst/>
              <a:cxnLst>
                <a:cxn ang="0">
                  <a:pos x="connsiteX0" y="connsiteY0"/>
                </a:cxn>
                <a:cxn ang="0">
                  <a:pos x="connsiteX1" y="connsiteY1"/>
                </a:cxn>
              </a:cxnLst>
              <a:rect l="l" t="t" r="r" b="b"/>
              <a:pathLst>
                <a:path w="649674" h="6861">
                  <a:moveTo>
                    <a:pt x="0" y="0"/>
                  </a:moveTo>
                  <a:cubicBezTo>
                    <a:pt x="216565" y="0"/>
                    <a:pt x="433124" y="0"/>
                    <a:pt x="649675" y="0"/>
                  </a:cubicBezTo>
                </a:path>
              </a:pathLst>
            </a:custGeom>
            <a:noFill/>
            <a:ln w="13695" cap="rnd">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E2706F31-5246-439D-8B79-6364B86475AC}"/>
                </a:ext>
              </a:extLst>
            </p:cNvPr>
            <p:cNvSpPr/>
            <p:nvPr/>
          </p:nvSpPr>
          <p:spPr>
            <a:xfrm>
              <a:off x="8524820" y="3039183"/>
              <a:ext cx="1752175" cy="45719"/>
            </a:xfrm>
            <a:custGeom>
              <a:avLst/>
              <a:gdLst>
                <a:gd name="connsiteX0" fmla="*/ 0 w 2580803"/>
                <a:gd name="connsiteY0" fmla="*/ 0 h 6861"/>
                <a:gd name="connsiteX1" fmla="*/ 2580804 w 2580803"/>
                <a:gd name="connsiteY1" fmla="*/ 0 h 6861"/>
              </a:gdLst>
              <a:ahLst/>
              <a:cxnLst>
                <a:cxn ang="0">
                  <a:pos x="connsiteX0" y="connsiteY0"/>
                </a:cxn>
                <a:cxn ang="0">
                  <a:pos x="connsiteX1" y="connsiteY1"/>
                </a:cxn>
              </a:cxnLst>
              <a:rect l="l" t="t" r="r" b="b"/>
              <a:pathLst>
                <a:path w="2580803" h="6861">
                  <a:moveTo>
                    <a:pt x="0" y="0"/>
                  </a:moveTo>
                  <a:cubicBezTo>
                    <a:pt x="860276" y="0"/>
                    <a:pt x="1720540" y="0"/>
                    <a:pt x="2580804" y="0"/>
                  </a:cubicBezTo>
                </a:path>
              </a:pathLst>
            </a:custGeom>
            <a:noFill/>
            <a:ln w="13695" cap="rnd">
              <a:solidFill>
                <a:srgbClr val="FF0000"/>
              </a:solidFill>
              <a:prstDash val="solid"/>
              <a:miter/>
            </a:ln>
          </p:spPr>
          <p:txBody>
            <a:bodyPr rtlCol="0" anchor="ctr"/>
            <a:lstStyle/>
            <a:p>
              <a:endParaRPr lang="en-US"/>
            </a:p>
          </p:txBody>
        </p:sp>
        <p:sp>
          <p:nvSpPr>
            <p:cNvPr id="49" name="Figura a mano libera: forma 48">
              <a:extLst>
                <a:ext uri="{FF2B5EF4-FFF2-40B4-BE49-F238E27FC236}">
                  <a16:creationId xmlns:a16="http://schemas.microsoft.com/office/drawing/2014/main" id="{AD96BA9F-EA9A-4643-94B3-FE860F720113}"/>
                </a:ext>
              </a:extLst>
            </p:cNvPr>
            <p:cNvSpPr/>
            <p:nvPr/>
          </p:nvSpPr>
          <p:spPr>
            <a:xfrm rot="16200000">
              <a:off x="8541674" y="2987250"/>
              <a:ext cx="94753" cy="97828"/>
            </a:xfrm>
            <a:custGeom>
              <a:avLst/>
              <a:gdLst>
                <a:gd name="connsiteX0" fmla="*/ 94728 w 94753"/>
                <a:gd name="connsiteY0" fmla="*/ 97911 h 97828"/>
                <a:gd name="connsiteX1" fmla="*/ -26 w 94753"/>
                <a:gd name="connsiteY1" fmla="*/ 97911 h 97828"/>
                <a:gd name="connsiteX2" fmla="*/ 47351 w 94753"/>
                <a:gd name="connsiteY2" fmla="*/ 83 h 97828"/>
              </a:gdLst>
              <a:ahLst/>
              <a:cxnLst>
                <a:cxn ang="0">
                  <a:pos x="connsiteX0" y="connsiteY0"/>
                </a:cxn>
                <a:cxn ang="0">
                  <a:pos x="connsiteX1" y="connsiteY1"/>
                </a:cxn>
                <a:cxn ang="0">
                  <a:pos x="connsiteX2" y="connsiteY2"/>
                </a:cxn>
              </a:cxnLst>
              <a:rect l="l" t="t" r="r" b="b"/>
              <a:pathLst>
                <a:path w="94753" h="97828">
                  <a:moveTo>
                    <a:pt x="94728" y="97911"/>
                  </a:moveTo>
                  <a:lnTo>
                    <a:pt x="-26" y="97911"/>
                  </a:lnTo>
                  <a:lnTo>
                    <a:pt x="47351" y="83"/>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0" name="Figura a mano libera: forma 49">
              <a:extLst>
                <a:ext uri="{FF2B5EF4-FFF2-40B4-BE49-F238E27FC236}">
                  <a16:creationId xmlns:a16="http://schemas.microsoft.com/office/drawing/2014/main" id="{F8808D33-9950-4268-A7C4-FBD2D14A2D2A}"/>
                </a:ext>
              </a:extLst>
            </p:cNvPr>
            <p:cNvSpPr/>
            <p:nvPr/>
          </p:nvSpPr>
          <p:spPr>
            <a:xfrm rot="16200000" flipV="1">
              <a:off x="10208139" y="2992251"/>
              <a:ext cx="94753" cy="97828"/>
            </a:xfrm>
            <a:custGeom>
              <a:avLst/>
              <a:gdLst>
                <a:gd name="connsiteX0" fmla="*/ 95090 w 94753"/>
                <a:gd name="connsiteY0" fmla="*/ 97911 h 97828"/>
                <a:gd name="connsiteX1" fmla="*/ 336 w 94753"/>
                <a:gd name="connsiteY1" fmla="*/ 97911 h 97828"/>
                <a:gd name="connsiteX2" fmla="*/ 47713 w 94753"/>
                <a:gd name="connsiteY2" fmla="*/ 83 h 97828"/>
              </a:gdLst>
              <a:ahLst/>
              <a:cxnLst>
                <a:cxn ang="0">
                  <a:pos x="connsiteX0" y="connsiteY0"/>
                </a:cxn>
                <a:cxn ang="0">
                  <a:pos x="connsiteX1" y="connsiteY1"/>
                </a:cxn>
                <a:cxn ang="0">
                  <a:pos x="connsiteX2" y="connsiteY2"/>
                </a:cxn>
              </a:cxnLst>
              <a:rect l="l" t="t" r="r" b="b"/>
              <a:pathLst>
                <a:path w="94753" h="97828">
                  <a:moveTo>
                    <a:pt x="95090" y="97911"/>
                  </a:moveTo>
                  <a:lnTo>
                    <a:pt x="336" y="97911"/>
                  </a:lnTo>
                  <a:lnTo>
                    <a:pt x="47713" y="83"/>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1" name="Figura a mano libera: forma 50">
              <a:extLst>
                <a:ext uri="{FF2B5EF4-FFF2-40B4-BE49-F238E27FC236}">
                  <a16:creationId xmlns:a16="http://schemas.microsoft.com/office/drawing/2014/main" id="{5816098A-877C-41BF-9C24-7510B0460686}"/>
                </a:ext>
              </a:extLst>
            </p:cNvPr>
            <p:cNvSpPr/>
            <p:nvPr/>
          </p:nvSpPr>
          <p:spPr>
            <a:xfrm>
              <a:off x="7730998" y="2681292"/>
              <a:ext cx="786964" cy="6861"/>
            </a:xfrm>
            <a:custGeom>
              <a:avLst/>
              <a:gdLst>
                <a:gd name="connsiteX0" fmla="*/ 0 w 786964"/>
                <a:gd name="connsiteY0" fmla="*/ 0 h 6861"/>
                <a:gd name="connsiteX1" fmla="*/ 786964 w 786964"/>
                <a:gd name="connsiteY1" fmla="*/ 0 h 6861"/>
              </a:gdLst>
              <a:ahLst/>
              <a:cxnLst>
                <a:cxn ang="0">
                  <a:pos x="connsiteX0" y="connsiteY0"/>
                </a:cxn>
                <a:cxn ang="0">
                  <a:pos x="connsiteX1" y="connsiteY1"/>
                </a:cxn>
              </a:cxnLst>
              <a:rect l="l" t="t" r="r" b="b"/>
              <a:pathLst>
                <a:path w="786964" h="6861">
                  <a:moveTo>
                    <a:pt x="0" y="0"/>
                  </a:moveTo>
                  <a:cubicBezTo>
                    <a:pt x="262327" y="0"/>
                    <a:pt x="524649" y="0"/>
                    <a:pt x="786964" y="0"/>
                  </a:cubicBezTo>
                </a:path>
              </a:pathLst>
            </a:custGeom>
            <a:noFill/>
            <a:ln w="13695" cap="rnd">
              <a:solidFill>
                <a:srgbClr val="FF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0692C430-0DE2-4619-ADDA-2FC40273637A}"/>
                </a:ext>
              </a:extLst>
            </p:cNvPr>
            <p:cNvSpPr/>
            <p:nvPr/>
          </p:nvSpPr>
          <p:spPr>
            <a:xfrm rot="16200000">
              <a:off x="7732543" y="2632386"/>
              <a:ext cx="94753" cy="97828"/>
            </a:xfrm>
            <a:custGeom>
              <a:avLst/>
              <a:gdLst>
                <a:gd name="connsiteX0" fmla="*/ 94729 w 94753"/>
                <a:gd name="connsiteY0" fmla="*/ 97870 h 97828"/>
                <a:gd name="connsiteX1" fmla="*/ -25 w 94753"/>
                <a:gd name="connsiteY1" fmla="*/ 97870 h 97828"/>
                <a:gd name="connsiteX2" fmla="*/ 47352 w 94753"/>
                <a:gd name="connsiteY2" fmla="*/ 42 h 97828"/>
              </a:gdLst>
              <a:ahLst/>
              <a:cxnLst>
                <a:cxn ang="0">
                  <a:pos x="connsiteX0" y="connsiteY0"/>
                </a:cxn>
                <a:cxn ang="0">
                  <a:pos x="connsiteX1" y="connsiteY1"/>
                </a:cxn>
                <a:cxn ang="0">
                  <a:pos x="connsiteX2" y="connsiteY2"/>
                </a:cxn>
              </a:cxnLst>
              <a:rect l="l" t="t" r="r" b="b"/>
              <a:pathLst>
                <a:path w="94753" h="97828">
                  <a:moveTo>
                    <a:pt x="94729" y="97870"/>
                  </a:moveTo>
                  <a:lnTo>
                    <a:pt x="-25" y="97870"/>
                  </a:lnTo>
                  <a:lnTo>
                    <a:pt x="47352" y="42"/>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0E5FF899-1853-4FC2-83B0-AB779E8AB239}"/>
                </a:ext>
              </a:extLst>
            </p:cNvPr>
            <p:cNvSpPr/>
            <p:nvPr/>
          </p:nvSpPr>
          <p:spPr>
            <a:xfrm rot="16200000" flipV="1">
              <a:off x="8421668" y="2632386"/>
              <a:ext cx="94753" cy="97828"/>
            </a:xfrm>
            <a:custGeom>
              <a:avLst/>
              <a:gdLst>
                <a:gd name="connsiteX0" fmla="*/ 94829 w 94753"/>
                <a:gd name="connsiteY0" fmla="*/ 97870 h 97828"/>
                <a:gd name="connsiteX1" fmla="*/ 76 w 94753"/>
                <a:gd name="connsiteY1" fmla="*/ 97870 h 97828"/>
                <a:gd name="connsiteX2" fmla="*/ 47452 w 94753"/>
                <a:gd name="connsiteY2" fmla="*/ 42 h 97828"/>
              </a:gdLst>
              <a:ahLst/>
              <a:cxnLst>
                <a:cxn ang="0">
                  <a:pos x="connsiteX0" y="connsiteY0"/>
                </a:cxn>
                <a:cxn ang="0">
                  <a:pos x="connsiteX1" y="connsiteY1"/>
                </a:cxn>
                <a:cxn ang="0">
                  <a:pos x="connsiteX2" y="connsiteY2"/>
                </a:cxn>
              </a:cxnLst>
              <a:rect l="l" t="t" r="r" b="b"/>
              <a:pathLst>
                <a:path w="94753" h="97828">
                  <a:moveTo>
                    <a:pt x="94829" y="97870"/>
                  </a:moveTo>
                  <a:lnTo>
                    <a:pt x="76" y="97870"/>
                  </a:lnTo>
                  <a:lnTo>
                    <a:pt x="47452" y="42"/>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B61C4946-D916-4F34-8672-BD3D4BE97D37}"/>
                </a:ext>
              </a:extLst>
            </p:cNvPr>
            <p:cNvSpPr/>
            <p:nvPr/>
          </p:nvSpPr>
          <p:spPr>
            <a:xfrm>
              <a:off x="7730998"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sp>
          <p:nvSpPr>
            <p:cNvPr id="55" name="Figura a mano libera: forma 54">
              <a:extLst>
                <a:ext uri="{FF2B5EF4-FFF2-40B4-BE49-F238E27FC236}">
                  <a16:creationId xmlns:a16="http://schemas.microsoft.com/office/drawing/2014/main" id="{6CEEF5CE-C74F-40F3-B3D8-B24C0A016B99}"/>
                </a:ext>
              </a:extLst>
            </p:cNvPr>
            <p:cNvSpPr/>
            <p:nvPr/>
          </p:nvSpPr>
          <p:spPr>
            <a:xfrm>
              <a:off x="8517962"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sp>
          <p:nvSpPr>
            <p:cNvPr id="56" name="Figura a mano libera: forma 55">
              <a:extLst>
                <a:ext uri="{FF2B5EF4-FFF2-40B4-BE49-F238E27FC236}">
                  <a16:creationId xmlns:a16="http://schemas.microsoft.com/office/drawing/2014/main" id="{8352F18E-9032-4CEE-BC03-5CB7F95899DE}"/>
                </a:ext>
              </a:extLst>
            </p:cNvPr>
            <p:cNvSpPr/>
            <p:nvPr/>
          </p:nvSpPr>
          <p:spPr>
            <a:xfrm>
              <a:off x="10304646"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grpSp>
      <p:graphicFrame>
        <p:nvGraphicFramePr>
          <p:cNvPr id="58" name="Oggetto 57">
            <a:extLst>
              <a:ext uri="{FF2B5EF4-FFF2-40B4-BE49-F238E27FC236}">
                <a16:creationId xmlns:a16="http://schemas.microsoft.com/office/drawing/2014/main" id="{5084754C-8572-4939-98C4-7DC8B9CE1514}"/>
              </a:ext>
            </a:extLst>
          </p:cNvPr>
          <p:cNvGraphicFramePr>
            <a:graphicFrameLocks noChangeAspect="1"/>
          </p:cNvGraphicFramePr>
          <p:nvPr>
            <p:extLst>
              <p:ext uri="{D42A27DB-BD31-4B8C-83A1-F6EECF244321}">
                <p14:modId xmlns:p14="http://schemas.microsoft.com/office/powerpoint/2010/main" val="1729172158"/>
              </p:ext>
            </p:extLst>
          </p:nvPr>
        </p:nvGraphicFramePr>
        <p:xfrm>
          <a:off x="9010553" y="2600036"/>
          <a:ext cx="500062" cy="465138"/>
        </p:xfrm>
        <a:graphic>
          <a:graphicData uri="http://schemas.openxmlformats.org/presentationml/2006/ole">
            <mc:AlternateContent xmlns:mc="http://schemas.openxmlformats.org/markup-compatibility/2006">
              <mc:Choice xmlns:v="urn:schemas-microsoft-com:vml" Requires="v">
                <p:oleObj spid="_x0000_s1076" name="Equation" r:id="rId4" imgW="279360" imgH="241200" progId="Equation.DSMT4">
                  <p:embed/>
                </p:oleObj>
              </mc:Choice>
              <mc:Fallback>
                <p:oleObj name="Equation" r:id="rId4" imgW="279360" imgH="241200" progId="Equation.DSMT4">
                  <p:embed/>
                  <p:pic>
                    <p:nvPicPr>
                      <p:cNvPr id="12" name="Oggetto 11">
                        <a:extLst>
                          <a:ext uri="{FF2B5EF4-FFF2-40B4-BE49-F238E27FC236}">
                            <a16:creationId xmlns:a16="http://schemas.microsoft.com/office/drawing/2014/main" id="{AAB5B613-65B9-4EE7-95B6-2A50EA83C301}"/>
                          </a:ext>
                        </a:extLst>
                      </p:cNvPr>
                      <p:cNvPicPr/>
                      <p:nvPr/>
                    </p:nvPicPr>
                    <p:blipFill>
                      <a:blip r:embed="rId5"/>
                      <a:stretch>
                        <a:fillRect/>
                      </a:stretch>
                    </p:blipFill>
                    <p:spPr>
                      <a:xfrm>
                        <a:off x="9010553" y="2600036"/>
                        <a:ext cx="500062" cy="465138"/>
                      </a:xfrm>
                      <a:prstGeom prst="rect">
                        <a:avLst/>
                      </a:prstGeom>
                    </p:spPr>
                  </p:pic>
                </p:oleObj>
              </mc:Fallback>
            </mc:AlternateContent>
          </a:graphicData>
        </a:graphic>
      </p:graphicFrame>
      <p:graphicFrame>
        <p:nvGraphicFramePr>
          <p:cNvPr id="60" name="Oggetto 59">
            <a:extLst>
              <a:ext uri="{FF2B5EF4-FFF2-40B4-BE49-F238E27FC236}">
                <a16:creationId xmlns:a16="http://schemas.microsoft.com/office/drawing/2014/main" id="{2FD51D34-6D9D-4DBB-B9EF-4CF020A9AD52}"/>
              </a:ext>
            </a:extLst>
          </p:cNvPr>
          <p:cNvGraphicFramePr>
            <a:graphicFrameLocks noChangeAspect="1"/>
          </p:cNvGraphicFramePr>
          <p:nvPr>
            <p:extLst>
              <p:ext uri="{D42A27DB-BD31-4B8C-83A1-F6EECF244321}">
                <p14:modId xmlns:p14="http://schemas.microsoft.com/office/powerpoint/2010/main" val="2844959726"/>
              </p:ext>
            </p:extLst>
          </p:nvPr>
        </p:nvGraphicFramePr>
        <p:xfrm>
          <a:off x="7181732" y="5345080"/>
          <a:ext cx="2814637" cy="858837"/>
        </p:xfrm>
        <a:graphic>
          <a:graphicData uri="http://schemas.openxmlformats.org/presentationml/2006/ole">
            <mc:AlternateContent xmlns:mc="http://schemas.openxmlformats.org/markup-compatibility/2006">
              <mc:Choice xmlns:v="urn:schemas-microsoft-com:vml" Requires="v">
                <p:oleObj spid="_x0000_s1077" name="Equation" r:id="rId6" imgW="1460160" imgH="444240" progId="Equation.DSMT4">
                  <p:embed/>
                </p:oleObj>
              </mc:Choice>
              <mc:Fallback>
                <p:oleObj name="Equation" r:id="rId6" imgW="1460160" imgH="444240" progId="Equation.DSMT4">
                  <p:embed/>
                  <p:pic>
                    <p:nvPicPr>
                      <p:cNvPr id="59" name="Oggetto 58">
                        <a:extLst>
                          <a:ext uri="{FF2B5EF4-FFF2-40B4-BE49-F238E27FC236}">
                            <a16:creationId xmlns:a16="http://schemas.microsoft.com/office/drawing/2014/main" id="{406B900B-0AF1-4179-857F-D9A867B3B157}"/>
                          </a:ext>
                        </a:extLst>
                      </p:cNvPr>
                      <p:cNvPicPr/>
                      <p:nvPr/>
                    </p:nvPicPr>
                    <p:blipFill>
                      <a:blip r:embed="rId7"/>
                      <a:stretch>
                        <a:fillRect/>
                      </a:stretch>
                    </p:blipFill>
                    <p:spPr>
                      <a:xfrm>
                        <a:off x="7181732" y="5345080"/>
                        <a:ext cx="2814637" cy="85883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38ED5D8A-BA33-4E28-AB06-BE0B4931FEF4}"/>
              </a:ext>
            </a:extLst>
          </p:cNvPr>
          <p:cNvSpPr txBox="1"/>
          <p:nvPr/>
        </p:nvSpPr>
        <p:spPr>
          <a:xfrm>
            <a:off x="7981220" y="579564"/>
            <a:ext cx="240014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Used by </a:t>
            </a:r>
            <a:r>
              <a:rPr lang="en-US" sz="2000" dirty="0" err="1">
                <a:latin typeface="Arial" panose="020B0604020202020204" pitchFamily="34" charset="0"/>
                <a:cs typeface="Arial" panose="020B0604020202020204" pitchFamily="34" charset="0"/>
              </a:rPr>
              <a:t>LoRaWAN</a:t>
            </a:r>
            <a:endParaRPr lang="en-US" sz="2000" dirty="0">
              <a:latin typeface="Arial" panose="020B0604020202020204" pitchFamily="34" charset="0"/>
              <a:cs typeface="Arial" panose="020B0604020202020204" pitchFamily="34" charset="0"/>
            </a:endParaRPr>
          </a:p>
        </p:txBody>
      </p:sp>
      <p:graphicFrame>
        <p:nvGraphicFramePr>
          <p:cNvPr id="57" name="Oggetto 56">
            <a:extLst>
              <a:ext uri="{FF2B5EF4-FFF2-40B4-BE49-F238E27FC236}">
                <a16:creationId xmlns:a16="http://schemas.microsoft.com/office/drawing/2014/main" id="{E10A17F7-1E75-446E-BE16-232F8451DDF6}"/>
              </a:ext>
            </a:extLst>
          </p:cNvPr>
          <p:cNvGraphicFramePr>
            <a:graphicFrameLocks noChangeAspect="1"/>
          </p:cNvGraphicFramePr>
          <p:nvPr>
            <p:extLst>
              <p:ext uri="{D42A27DB-BD31-4B8C-83A1-F6EECF244321}">
                <p14:modId xmlns:p14="http://schemas.microsoft.com/office/powerpoint/2010/main" val="64882660"/>
              </p:ext>
            </p:extLst>
          </p:nvPr>
        </p:nvGraphicFramePr>
        <p:xfrm>
          <a:off x="7937500" y="2689225"/>
          <a:ext cx="317500" cy="441325"/>
        </p:xfrm>
        <a:graphic>
          <a:graphicData uri="http://schemas.openxmlformats.org/presentationml/2006/ole">
            <mc:AlternateContent xmlns:mc="http://schemas.openxmlformats.org/markup-compatibility/2006">
              <mc:Choice xmlns:v="urn:schemas-microsoft-com:vml" Requires="v">
                <p:oleObj spid="_x0000_s1078" name="Equation" r:id="rId8" imgW="177480" imgH="228600" progId="Equation.DSMT4">
                  <p:embed/>
                </p:oleObj>
              </mc:Choice>
              <mc:Fallback>
                <p:oleObj name="Equation" r:id="rId8" imgW="177480" imgH="228600" progId="Equation.DSMT4">
                  <p:embed/>
                  <p:pic>
                    <p:nvPicPr>
                      <p:cNvPr id="58" name="Oggetto 57">
                        <a:extLst>
                          <a:ext uri="{FF2B5EF4-FFF2-40B4-BE49-F238E27FC236}">
                            <a16:creationId xmlns:a16="http://schemas.microsoft.com/office/drawing/2014/main" id="{5084754C-8572-4939-98C4-7DC8B9CE1514}"/>
                          </a:ext>
                        </a:extLst>
                      </p:cNvPr>
                      <p:cNvPicPr/>
                      <p:nvPr/>
                    </p:nvPicPr>
                    <p:blipFill>
                      <a:blip r:embed="rId9"/>
                      <a:stretch>
                        <a:fillRect/>
                      </a:stretch>
                    </p:blipFill>
                    <p:spPr>
                      <a:xfrm>
                        <a:off x="7937500" y="2689225"/>
                        <a:ext cx="317500" cy="441325"/>
                      </a:xfrm>
                      <a:prstGeom prst="rect">
                        <a:avLst/>
                      </a:prstGeom>
                    </p:spPr>
                  </p:pic>
                </p:oleObj>
              </mc:Fallback>
            </mc:AlternateContent>
          </a:graphicData>
        </a:graphic>
      </p:graphicFrame>
    </p:spTree>
    <p:extLst>
      <p:ext uri="{BB962C8B-B14F-4D97-AF65-F5344CB8AC3E}">
        <p14:creationId xmlns:p14="http://schemas.microsoft.com/office/powerpoint/2010/main" val="354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5C832-2048-4BF6-A2D3-C7654CD8E82D}"/>
              </a:ext>
            </a:extLst>
          </p:cNvPr>
          <p:cNvSpPr>
            <a:spLocks noGrp="1"/>
          </p:cNvSpPr>
          <p:nvPr>
            <p:ph type="title"/>
          </p:nvPr>
        </p:nvSpPr>
        <p:spPr/>
        <p:txBody>
          <a:bodyPr/>
          <a:lstStyle/>
          <a:p>
            <a:r>
              <a:rPr lang="en-US" dirty="0"/>
              <a:t>A MESH Wireless Sensor Network based on ZigBee</a:t>
            </a:r>
          </a:p>
        </p:txBody>
      </p:sp>
      <p:sp>
        <p:nvSpPr>
          <p:cNvPr id="3" name="Segnaposto piè di pagina 2">
            <a:extLst>
              <a:ext uri="{FF2B5EF4-FFF2-40B4-BE49-F238E27FC236}">
                <a16:creationId xmlns:a16="http://schemas.microsoft.com/office/drawing/2014/main" id="{617A9DFA-1C74-40FD-9075-398C8F214A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6D13F21-4AD8-4DCD-BB53-679FB7658EF6}"/>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8" name="Elemento grafico 7">
            <a:extLst>
              <a:ext uri="{FF2B5EF4-FFF2-40B4-BE49-F238E27FC236}">
                <a16:creationId xmlns:a16="http://schemas.microsoft.com/office/drawing/2014/main" id="{BB549DA6-3746-4F5E-BBD7-810A4AE76F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8382" y="1213946"/>
            <a:ext cx="6657654" cy="4490846"/>
          </a:xfrm>
          <a:prstGeom prst="rect">
            <a:avLst/>
          </a:prstGeom>
        </p:spPr>
      </p:pic>
      <p:sp>
        <p:nvSpPr>
          <p:cNvPr id="9" name="CasellaDiTesto 8">
            <a:extLst>
              <a:ext uri="{FF2B5EF4-FFF2-40B4-BE49-F238E27FC236}">
                <a16:creationId xmlns:a16="http://schemas.microsoft.com/office/drawing/2014/main" id="{CC0177EE-9C45-48E5-A513-3DE963A17013}"/>
              </a:ext>
            </a:extLst>
          </p:cNvPr>
          <p:cNvSpPr txBox="1"/>
          <p:nvPr/>
        </p:nvSpPr>
        <p:spPr>
          <a:xfrm>
            <a:off x="8465906" y="1213946"/>
            <a:ext cx="3174715"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ZEDs are battery powered and perform sensing operations. </a:t>
            </a:r>
          </a:p>
          <a:p>
            <a:r>
              <a:rPr lang="en-US" sz="2000" dirty="0">
                <a:latin typeface="Arial" panose="020B0604020202020204" pitchFamily="34" charset="0"/>
                <a:cs typeface="Arial" panose="020B0604020202020204" pitchFamily="34" charset="0"/>
              </a:rPr>
              <a:t>They communicate with a routing node (ZR) periodically. A ZR node (parent) can communicate with several ZEDs</a:t>
            </a:r>
          </a:p>
        </p:txBody>
      </p:sp>
      <p:sp>
        <p:nvSpPr>
          <p:cNvPr id="10" name="CasellaDiTesto 9">
            <a:extLst>
              <a:ext uri="{FF2B5EF4-FFF2-40B4-BE49-F238E27FC236}">
                <a16:creationId xmlns:a16="http://schemas.microsoft.com/office/drawing/2014/main" id="{6C643786-FE55-4D3F-8217-9EA0321F3858}"/>
              </a:ext>
            </a:extLst>
          </p:cNvPr>
          <p:cNvSpPr txBox="1"/>
          <p:nvPr/>
        </p:nvSpPr>
        <p:spPr>
          <a:xfrm>
            <a:off x="391274" y="4567777"/>
            <a:ext cx="3647326"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ZR nodes can be continuously kept in "on" state or follow a "beacon-enabled" intermittent operation to save power. </a:t>
            </a:r>
          </a:p>
        </p:txBody>
      </p:sp>
      <p:sp>
        <p:nvSpPr>
          <p:cNvPr id="11" name="CasellaDiTesto 10">
            <a:extLst>
              <a:ext uri="{FF2B5EF4-FFF2-40B4-BE49-F238E27FC236}">
                <a16:creationId xmlns:a16="http://schemas.microsoft.com/office/drawing/2014/main" id="{31E755B7-DD30-4B0C-8F3C-4199122A9570}"/>
              </a:ext>
            </a:extLst>
          </p:cNvPr>
          <p:cNvSpPr txBox="1"/>
          <p:nvPr/>
        </p:nvSpPr>
        <p:spPr>
          <a:xfrm>
            <a:off x="8245773" y="4936067"/>
            <a:ext cx="31747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Frequencies (Europe): 868 MHz and</a:t>
            </a:r>
            <a:r>
              <a:rPr lang="en-US" sz="2400" b="1" dirty="0">
                <a:latin typeface="Arial" panose="020B0604020202020204" pitchFamily="34" charset="0"/>
                <a:cs typeface="Arial" panose="020B0604020202020204" pitchFamily="34" charset="0"/>
              </a:rPr>
              <a:t> 2.4 GHz</a:t>
            </a:r>
          </a:p>
        </p:txBody>
      </p:sp>
    </p:spTree>
    <p:extLst>
      <p:ext uri="{BB962C8B-B14F-4D97-AF65-F5344CB8AC3E}">
        <p14:creationId xmlns:p14="http://schemas.microsoft.com/office/powerpoint/2010/main" val="270172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846E9B0E-3224-4BBA-9A20-1E589AF71937}"/>
              </a:ext>
            </a:extLst>
          </p:cNvPr>
          <p:cNvSpPr/>
          <p:nvPr/>
        </p:nvSpPr>
        <p:spPr>
          <a:xfrm>
            <a:off x="5787797" y="2479307"/>
            <a:ext cx="1524000" cy="24553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B26912F8-6F2F-4F37-911A-9E6B90FF54EF}"/>
              </a:ext>
            </a:extLst>
          </p:cNvPr>
          <p:cNvSpPr/>
          <p:nvPr/>
        </p:nvSpPr>
        <p:spPr>
          <a:xfrm>
            <a:off x="3632200" y="2472267"/>
            <a:ext cx="1524000" cy="24553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682DD6DD-8B90-4C08-9978-321A0126DBB5}"/>
              </a:ext>
            </a:extLst>
          </p:cNvPr>
          <p:cNvSpPr>
            <a:spLocks noGrp="1"/>
          </p:cNvSpPr>
          <p:nvPr>
            <p:ph type="title"/>
          </p:nvPr>
        </p:nvSpPr>
        <p:spPr/>
        <p:txBody>
          <a:bodyPr/>
          <a:lstStyle/>
          <a:p>
            <a:r>
              <a:rPr lang="en-US" dirty="0"/>
              <a:t>Beacon-enabled intermittent mode</a:t>
            </a:r>
          </a:p>
        </p:txBody>
      </p:sp>
      <p:sp>
        <p:nvSpPr>
          <p:cNvPr id="3" name="Segnaposto piè di pagina 2">
            <a:extLst>
              <a:ext uri="{FF2B5EF4-FFF2-40B4-BE49-F238E27FC236}">
                <a16:creationId xmlns:a16="http://schemas.microsoft.com/office/drawing/2014/main" id="{0E803D6E-DE96-40DA-8488-7E72596A740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D2E4C67-FA80-418E-8F43-87999D39254A}"/>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CasellaDiTesto 4">
            <a:extLst>
              <a:ext uri="{FF2B5EF4-FFF2-40B4-BE49-F238E27FC236}">
                <a16:creationId xmlns:a16="http://schemas.microsoft.com/office/drawing/2014/main" id="{FF23807B-52B3-47CB-905E-64E0C3487433}"/>
              </a:ext>
            </a:extLst>
          </p:cNvPr>
          <p:cNvSpPr txBox="1"/>
          <p:nvPr/>
        </p:nvSpPr>
        <p:spPr>
          <a:xfrm>
            <a:off x="359833" y="1236155"/>
            <a:ext cx="1147233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Beacons are special transmissions used to indicate that a wireless node is alive and ready to communicate. If the receiver gets the beacon, then communication can start between the two nodes. </a:t>
            </a:r>
          </a:p>
          <a:p>
            <a:r>
              <a:rPr lang="en-US" sz="2000" dirty="0">
                <a:latin typeface="Arial" panose="020B0604020202020204" pitchFamily="34" charset="0"/>
                <a:cs typeface="Arial" panose="020B0604020202020204" pitchFamily="34" charset="0"/>
              </a:rPr>
              <a:t>Beacons are used also in low power, </a:t>
            </a:r>
            <a:r>
              <a:rPr lang="en-US" sz="2000" dirty="0" err="1">
                <a:latin typeface="Arial" panose="020B0604020202020204" pitchFamily="34" charset="0"/>
                <a:cs typeface="Arial" panose="020B0604020202020204" pitchFamily="34" charset="0"/>
              </a:rPr>
              <a:t>WiFi</a:t>
            </a:r>
            <a:r>
              <a:rPr lang="en-US" sz="2000" dirty="0">
                <a:latin typeface="Arial" panose="020B0604020202020204" pitchFamily="34" charset="0"/>
                <a:cs typeface="Arial" panose="020B0604020202020204" pitchFamily="34" charset="0"/>
              </a:rPr>
              <a:t> intermittent links and in many other wireless network protocols. </a:t>
            </a:r>
          </a:p>
        </p:txBody>
      </p:sp>
      <p:sp>
        <p:nvSpPr>
          <p:cNvPr id="8" name="CasellaDiTesto 7">
            <a:extLst>
              <a:ext uri="{FF2B5EF4-FFF2-40B4-BE49-F238E27FC236}">
                <a16:creationId xmlns:a16="http://schemas.microsoft.com/office/drawing/2014/main" id="{D9377605-9439-43C9-A07A-B755D2CBFD5E}"/>
              </a:ext>
            </a:extLst>
          </p:cNvPr>
          <p:cNvSpPr txBox="1"/>
          <p:nvPr/>
        </p:nvSpPr>
        <p:spPr>
          <a:xfrm>
            <a:off x="609600" y="3098800"/>
            <a:ext cx="117852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Node 1</a:t>
            </a:r>
          </a:p>
        </p:txBody>
      </p:sp>
      <p:sp>
        <p:nvSpPr>
          <p:cNvPr id="9" name="CasellaDiTesto 8">
            <a:extLst>
              <a:ext uri="{FF2B5EF4-FFF2-40B4-BE49-F238E27FC236}">
                <a16:creationId xmlns:a16="http://schemas.microsoft.com/office/drawing/2014/main" id="{D260FCFC-BD31-437B-8C3C-EBD09B418547}"/>
              </a:ext>
            </a:extLst>
          </p:cNvPr>
          <p:cNvSpPr txBox="1"/>
          <p:nvPr/>
        </p:nvSpPr>
        <p:spPr>
          <a:xfrm>
            <a:off x="609600" y="4227139"/>
            <a:ext cx="117852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Node 2</a:t>
            </a:r>
          </a:p>
        </p:txBody>
      </p:sp>
      <p:pic>
        <p:nvPicPr>
          <p:cNvPr id="12" name="Elemento grafico 11">
            <a:extLst>
              <a:ext uri="{FF2B5EF4-FFF2-40B4-BE49-F238E27FC236}">
                <a16:creationId xmlns:a16="http://schemas.microsoft.com/office/drawing/2014/main" id="{31A607E4-4D06-4111-8CF1-989E277020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4794" y="2559594"/>
            <a:ext cx="6339873" cy="2294758"/>
          </a:xfrm>
          <a:prstGeom prst="rect">
            <a:avLst/>
          </a:prstGeom>
        </p:spPr>
      </p:pic>
      <p:sp>
        <p:nvSpPr>
          <p:cNvPr id="14" name="CasellaDiTesto 13">
            <a:extLst>
              <a:ext uri="{FF2B5EF4-FFF2-40B4-BE49-F238E27FC236}">
                <a16:creationId xmlns:a16="http://schemas.microsoft.com/office/drawing/2014/main" id="{B6713459-C1A5-4CF6-9C07-50EF99EBC0AF}"/>
              </a:ext>
            </a:extLst>
          </p:cNvPr>
          <p:cNvSpPr txBox="1"/>
          <p:nvPr/>
        </p:nvSpPr>
        <p:spPr>
          <a:xfrm flipH="1">
            <a:off x="499954" y="4927600"/>
            <a:ext cx="4577081"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Node 1 send the beacon and open its receiver to get replies. Node 2 cannot respond because it turns on RX in a wrong time interval </a:t>
            </a:r>
          </a:p>
        </p:txBody>
      </p:sp>
      <p:sp>
        <p:nvSpPr>
          <p:cNvPr id="17" name="CasellaDiTesto 16">
            <a:extLst>
              <a:ext uri="{FF2B5EF4-FFF2-40B4-BE49-F238E27FC236}">
                <a16:creationId xmlns:a16="http://schemas.microsoft.com/office/drawing/2014/main" id="{39BDEC46-E71A-4D56-A766-4DB9B006BFAC}"/>
              </a:ext>
            </a:extLst>
          </p:cNvPr>
          <p:cNvSpPr txBox="1"/>
          <p:nvPr/>
        </p:nvSpPr>
        <p:spPr>
          <a:xfrm flipH="1">
            <a:off x="5442342" y="5137663"/>
            <a:ext cx="568986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Node 2 has its RX on when the beacon is sent. It respond to Node 1 and communication is performed.</a:t>
            </a:r>
          </a:p>
        </p:txBody>
      </p:sp>
      <p:sp>
        <p:nvSpPr>
          <p:cNvPr id="18" name="CasellaDiTesto 17">
            <a:extLst>
              <a:ext uri="{FF2B5EF4-FFF2-40B4-BE49-F238E27FC236}">
                <a16:creationId xmlns:a16="http://schemas.microsoft.com/office/drawing/2014/main" id="{82EA8B17-0DC4-44A4-832D-9688C3B5C042}"/>
              </a:ext>
            </a:extLst>
          </p:cNvPr>
          <p:cNvSpPr txBox="1"/>
          <p:nvPr/>
        </p:nvSpPr>
        <p:spPr>
          <a:xfrm flipH="1">
            <a:off x="9101667" y="2620594"/>
            <a:ext cx="29972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the endo of the communication, the two nodes synchronize their clocks, so that Node 2 can reliably wake-up its radio when it expects the beacon is sent</a:t>
            </a:r>
          </a:p>
        </p:txBody>
      </p:sp>
      <p:cxnSp>
        <p:nvCxnSpPr>
          <p:cNvPr id="19" name="Connettore 2 18">
            <a:extLst>
              <a:ext uri="{FF2B5EF4-FFF2-40B4-BE49-F238E27FC236}">
                <a16:creationId xmlns:a16="http://schemas.microsoft.com/office/drawing/2014/main" id="{BD33B2B0-E2A5-43F9-B28D-D9332035F11C}"/>
              </a:ext>
            </a:extLst>
          </p:cNvPr>
          <p:cNvCxnSpPr>
            <a:cxnSpLocks/>
          </p:cNvCxnSpPr>
          <p:nvPr/>
        </p:nvCxnSpPr>
        <p:spPr>
          <a:xfrm flipV="1">
            <a:off x="4944685" y="5039951"/>
            <a:ext cx="132350" cy="453575"/>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26AD0D0A-23C1-4E25-8889-9A4A00F9C8B9}"/>
              </a:ext>
            </a:extLst>
          </p:cNvPr>
          <p:cNvCxnSpPr>
            <a:cxnSpLocks/>
          </p:cNvCxnSpPr>
          <p:nvPr/>
        </p:nvCxnSpPr>
        <p:spPr>
          <a:xfrm flipH="1" flipV="1">
            <a:off x="7438797" y="4775726"/>
            <a:ext cx="172132" cy="445728"/>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10993E89-39CC-4D9B-B4B0-60C59F54EB19}"/>
              </a:ext>
            </a:extLst>
          </p:cNvPr>
          <p:cNvCxnSpPr>
            <a:cxnSpLocks/>
          </p:cNvCxnSpPr>
          <p:nvPr/>
        </p:nvCxnSpPr>
        <p:spPr>
          <a:xfrm flipH="1">
            <a:off x="8802535" y="3068641"/>
            <a:ext cx="305436"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4EDAF9FB-8ED6-43C0-94BA-B1B829A00DD2}"/>
              </a:ext>
            </a:extLst>
          </p:cNvPr>
          <p:cNvCxnSpPr>
            <a:cxnSpLocks/>
          </p:cNvCxnSpPr>
          <p:nvPr/>
        </p:nvCxnSpPr>
        <p:spPr>
          <a:xfrm flipH="1">
            <a:off x="8821949" y="4612756"/>
            <a:ext cx="305436"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5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FB0D3-76EF-4D73-B435-503E2518F199}"/>
              </a:ext>
            </a:extLst>
          </p:cNvPr>
          <p:cNvSpPr>
            <a:spLocks noGrp="1"/>
          </p:cNvSpPr>
          <p:nvPr>
            <p:ph type="title"/>
          </p:nvPr>
        </p:nvSpPr>
        <p:spPr>
          <a:xfrm>
            <a:off x="690613" y="-15815"/>
            <a:ext cx="10515600" cy="662397"/>
          </a:xfrm>
        </p:spPr>
        <p:txBody>
          <a:bodyPr/>
          <a:lstStyle/>
          <a:p>
            <a:r>
              <a:rPr lang="en-US" dirty="0"/>
              <a:t>The </a:t>
            </a:r>
            <a:r>
              <a:rPr lang="en-US" dirty="0" err="1"/>
              <a:t>LoRaWan</a:t>
            </a:r>
            <a:r>
              <a:rPr lang="en-US" dirty="0"/>
              <a:t> Star Sensor Network </a:t>
            </a:r>
          </a:p>
        </p:txBody>
      </p:sp>
      <p:sp>
        <p:nvSpPr>
          <p:cNvPr id="3" name="Segnaposto piè di pagina 2">
            <a:extLst>
              <a:ext uri="{FF2B5EF4-FFF2-40B4-BE49-F238E27FC236}">
                <a16:creationId xmlns:a16="http://schemas.microsoft.com/office/drawing/2014/main" id="{A1133313-782B-43A6-9F2F-EAA86EB2F91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523BF82-68C1-4C10-B628-2707DB814FAD}"/>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5" name="Rettangolo con angoli arrotondati 4">
            <a:extLst>
              <a:ext uri="{FF2B5EF4-FFF2-40B4-BE49-F238E27FC236}">
                <a16:creationId xmlns:a16="http://schemas.microsoft.com/office/drawing/2014/main" id="{F610A9C4-FFA7-4310-AD94-E250BED08BE8}"/>
              </a:ext>
            </a:extLst>
          </p:cNvPr>
          <p:cNvSpPr/>
          <p:nvPr/>
        </p:nvSpPr>
        <p:spPr>
          <a:xfrm>
            <a:off x="1859014" y="1008239"/>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9" name="Rettangolo con angoli arrotondati 8">
            <a:extLst>
              <a:ext uri="{FF2B5EF4-FFF2-40B4-BE49-F238E27FC236}">
                <a16:creationId xmlns:a16="http://schemas.microsoft.com/office/drawing/2014/main" id="{9DDE267F-DF98-4128-9667-A317286FC0DD}"/>
              </a:ext>
            </a:extLst>
          </p:cNvPr>
          <p:cNvSpPr/>
          <p:nvPr/>
        </p:nvSpPr>
        <p:spPr>
          <a:xfrm>
            <a:off x="1859014" y="2486850"/>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10" name="Rettangolo con angoli arrotondati 9">
            <a:extLst>
              <a:ext uri="{FF2B5EF4-FFF2-40B4-BE49-F238E27FC236}">
                <a16:creationId xmlns:a16="http://schemas.microsoft.com/office/drawing/2014/main" id="{4E2C401F-6AB0-4156-A80A-DF1A65E9BEB7}"/>
              </a:ext>
            </a:extLst>
          </p:cNvPr>
          <p:cNvSpPr/>
          <p:nvPr/>
        </p:nvSpPr>
        <p:spPr>
          <a:xfrm>
            <a:off x="1859014" y="3965461"/>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11" name="Rettangolo con angoli arrotondati 10">
            <a:extLst>
              <a:ext uri="{FF2B5EF4-FFF2-40B4-BE49-F238E27FC236}">
                <a16:creationId xmlns:a16="http://schemas.microsoft.com/office/drawing/2014/main" id="{F87D51F8-93E3-4E57-BAD8-F97225876012}"/>
              </a:ext>
            </a:extLst>
          </p:cNvPr>
          <p:cNvSpPr/>
          <p:nvPr/>
        </p:nvSpPr>
        <p:spPr>
          <a:xfrm>
            <a:off x="5965347" y="1539757"/>
            <a:ext cx="1270000" cy="8551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a:t>
            </a:r>
          </a:p>
        </p:txBody>
      </p:sp>
      <p:sp>
        <p:nvSpPr>
          <p:cNvPr id="12" name="Rettangolo con angoli arrotondati 11">
            <a:extLst>
              <a:ext uri="{FF2B5EF4-FFF2-40B4-BE49-F238E27FC236}">
                <a16:creationId xmlns:a16="http://schemas.microsoft.com/office/drawing/2014/main" id="{8C5B4E7C-8FD0-4B2D-9814-9A98929AD7C8}"/>
              </a:ext>
            </a:extLst>
          </p:cNvPr>
          <p:cNvSpPr/>
          <p:nvPr/>
        </p:nvSpPr>
        <p:spPr>
          <a:xfrm>
            <a:off x="5948413" y="3429000"/>
            <a:ext cx="1270000" cy="8551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a:t>
            </a:r>
          </a:p>
        </p:txBody>
      </p:sp>
      <p:pic>
        <p:nvPicPr>
          <p:cNvPr id="14" name="Elemento grafico 13">
            <a:extLst>
              <a:ext uri="{FF2B5EF4-FFF2-40B4-BE49-F238E27FC236}">
                <a16:creationId xmlns:a16="http://schemas.microsoft.com/office/drawing/2014/main" id="{E9694699-D1F0-4EF7-AE23-82C764290F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4061" y="1797875"/>
            <a:ext cx="1933575" cy="1790700"/>
          </a:xfrm>
          <a:prstGeom prst="rect">
            <a:avLst/>
          </a:prstGeom>
        </p:spPr>
      </p:pic>
      <p:sp>
        <p:nvSpPr>
          <p:cNvPr id="15" name="Figura a mano libera: forma 14">
            <a:extLst>
              <a:ext uri="{FF2B5EF4-FFF2-40B4-BE49-F238E27FC236}">
                <a16:creationId xmlns:a16="http://schemas.microsoft.com/office/drawing/2014/main" id="{CB326F97-49A7-452F-AD9A-0EBB2FF0BC29}"/>
              </a:ext>
            </a:extLst>
          </p:cNvPr>
          <p:cNvSpPr/>
          <p:nvPr/>
        </p:nvSpPr>
        <p:spPr>
          <a:xfrm>
            <a:off x="7235348" y="1930335"/>
            <a:ext cx="2159000" cy="991371"/>
          </a:xfrm>
          <a:custGeom>
            <a:avLst/>
            <a:gdLst>
              <a:gd name="connsiteX0" fmla="*/ 0 w 2159000"/>
              <a:gd name="connsiteY0" fmla="*/ 17704 h 991371"/>
              <a:gd name="connsiteX1" fmla="*/ 364066 w 2159000"/>
              <a:gd name="connsiteY1" fmla="*/ 9237 h 991371"/>
              <a:gd name="connsiteX2" fmla="*/ 567266 w 2159000"/>
              <a:gd name="connsiteY2" fmla="*/ 34637 h 991371"/>
              <a:gd name="connsiteX3" fmla="*/ 905933 w 2159000"/>
              <a:gd name="connsiteY3" fmla="*/ 373304 h 991371"/>
              <a:gd name="connsiteX4" fmla="*/ 1202266 w 2159000"/>
              <a:gd name="connsiteY4" fmla="*/ 872837 h 991371"/>
              <a:gd name="connsiteX5" fmla="*/ 1515533 w 2159000"/>
              <a:gd name="connsiteY5" fmla="*/ 957504 h 991371"/>
              <a:gd name="connsiteX6" fmla="*/ 2159000 w 2159000"/>
              <a:gd name="connsiteY6" fmla="*/ 991371 h 99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0" h="991371">
                <a:moveTo>
                  <a:pt x="0" y="17704"/>
                </a:moveTo>
                <a:cubicBezTo>
                  <a:pt x="134761" y="12059"/>
                  <a:pt x="269522" y="6415"/>
                  <a:pt x="364066" y="9237"/>
                </a:cubicBezTo>
                <a:cubicBezTo>
                  <a:pt x="458610" y="12059"/>
                  <a:pt x="476955" y="-26041"/>
                  <a:pt x="567266" y="34637"/>
                </a:cubicBezTo>
                <a:cubicBezTo>
                  <a:pt x="657577" y="95315"/>
                  <a:pt x="800100" y="233604"/>
                  <a:pt x="905933" y="373304"/>
                </a:cubicBezTo>
                <a:cubicBezTo>
                  <a:pt x="1011766" y="513004"/>
                  <a:pt x="1100666" y="775470"/>
                  <a:pt x="1202266" y="872837"/>
                </a:cubicBezTo>
                <a:cubicBezTo>
                  <a:pt x="1303866" y="970204"/>
                  <a:pt x="1356077" y="937748"/>
                  <a:pt x="1515533" y="957504"/>
                </a:cubicBezTo>
                <a:cubicBezTo>
                  <a:pt x="1674989" y="977260"/>
                  <a:pt x="1916994" y="984315"/>
                  <a:pt x="2159000" y="99137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forma 15">
            <a:extLst>
              <a:ext uri="{FF2B5EF4-FFF2-40B4-BE49-F238E27FC236}">
                <a16:creationId xmlns:a16="http://schemas.microsoft.com/office/drawing/2014/main" id="{767B1504-0A39-4D35-B8F9-EEFE35657C0D}"/>
              </a:ext>
            </a:extLst>
          </p:cNvPr>
          <p:cNvSpPr/>
          <p:nvPr/>
        </p:nvSpPr>
        <p:spPr>
          <a:xfrm flipV="1">
            <a:off x="7235348" y="2921706"/>
            <a:ext cx="2159000" cy="991371"/>
          </a:xfrm>
          <a:custGeom>
            <a:avLst/>
            <a:gdLst>
              <a:gd name="connsiteX0" fmla="*/ 0 w 2159000"/>
              <a:gd name="connsiteY0" fmla="*/ 17704 h 991371"/>
              <a:gd name="connsiteX1" fmla="*/ 364066 w 2159000"/>
              <a:gd name="connsiteY1" fmla="*/ 9237 h 991371"/>
              <a:gd name="connsiteX2" fmla="*/ 567266 w 2159000"/>
              <a:gd name="connsiteY2" fmla="*/ 34637 h 991371"/>
              <a:gd name="connsiteX3" fmla="*/ 905933 w 2159000"/>
              <a:gd name="connsiteY3" fmla="*/ 373304 h 991371"/>
              <a:gd name="connsiteX4" fmla="*/ 1202266 w 2159000"/>
              <a:gd name="connsiteY4" fmla="*/ 872837 h 991371"/>
              <a:gd name="connsiteX5" fmla="*/ 1515533 w 2159000"/>
              <a:gd name="connsiteY5" fmla="*/ 957504 h 991371"/>
              <a:gd name="connsiteX6" fmla="*/ 2159000 w 2159000"/>
              <a:gd name="connsiteY6" fmla="*/ 991371 h 99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0" h="991371">
                <a:moveTo>
                  <a:pt x="0" y="17704"/>
                </a:moveTo>
                <a:cubicBezTo>
                  <a:pt x="134761" y="12059"/>
                  <a:pt x="269522" y="6415"/>
                  <a:pt x="364066" y="9237"/>
                </a:cubicBezTo>
                <a:cubicBezTo>
                  <a:pt x="458610" y="12059"/>
                  <a:pt x="476955" y="-26041"/>
                  <a:pt x="567266" y="34637"/>
                </a:cubicBezTo>
                <a:cubicBezTo>
                  <a:pt x="657577" y="95315"/>
                  <a:pt x="800100" y="233604"/>
                  <a:pt x="905933" y="373304"/>
                </a:cubicBezTo>
                <a:cubicBezTo>
                  <a:pt x="1011766" y="513004"/>
                  <a:pt x="1100666" y="775470"/>
                  <a:pt x="1202266" y="872837"/>
                </a:cubicBezTo>
                <a:cubicBezTo>
                  <a:pt x="1303866" y="970204"/>
                  <a:pt x="1356077" y="937748"/>
                  <a:pt x="1515533" y="957504"/>
                </a:cubicBezTo>
                <a:cubicBezTo>
                  <a:pt x="1674989" y="977260"/>
                  <a:pt x="1916994" y="984315"/>
                  <a:pt x="2159000" y="99137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diritto 17">
            <a:extLst>
              <a:ext uri="{FF2B5EF4-FFF2-40B4-BE49-F238E27FC236}">
                <a16:creationId xmlns:a16="http://schemas.microsoft.com/office/drawing/2014/main" id="{2455B94D-A0B9-4AED-B057-5751F3EF859B}"/>
              </a:ext>
            </a:extLst>
          </p:cNvPr>
          <p:cNvCxnSpPr/>
          <p:nvPr/>
        </p:nvCxnSpPr>
        <p:spPr>
          <a:xfrm>
            <a:off x="3095148" y="1435805"/>
            <a:ext cx="2624666" cy="494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0039848-FD2F-4B32-B40A-689570A1CECB}"/>
              </a:ext>
            </a:extLst>
          </p:cNvPr>
          <p:cNvCxnSpPr>
            <a:cxnSpLocks/>
          </p:cNvCxnSpPr>
          <p:nvPr/>
        </p:nvCxnSpPr>
        <p:spPr>
          <a:xfrm flipV="1">
            <a:off x="3002059" y="2143423"/>
            <a:ext cx="2819355" cy="706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4061A9DB-BC27-4792-B503-851938E01B4C}"/>
              </a:ext>
            </a:extLst>
          </p:cNvPr>
          <p:cNvCxnSpPr>
            <a:cxnSpLocks/>
          </p:cNvCxnSpPr>
          <p:nvPr/>
        </p:nvCxnSpPr>
        <p:spPr>
          <a:xfrm>
            <a:off x="2997803" y="3014839"/>
            <a:ext cx="2819400" cy="800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934F52E0-8A18-4CCF-A0FD-43AED1301E9D}"/>
              </a:ext>
            </a:extLst>
          </p:cNvPr>
          <p:cNvCxnSpPr>
            <a:cxnSpLocks/>
          </p:cNvCxnSpPr>
          <p:nvPr/>
        </p:nvCxnSpPr>
        <p:spPr>
          <a:xfrm flipV="1">
            <a:off x="2997803" y="3913077"/>
            <a:ext cx="2819400" cy="565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56F748F9-8F7D-4B52-8A52-AEEDD5B3A5B9}"/>
              </a:ext>
            </a:extLst>
          </p:cNvPr>
          <p:cNvCxnSpPr/>
          <p:nvPr/>
        </p:nvCxnSpPr>
        <p:spPr>
          <a:xfrm>
            <a:off x="2891948" y="5168492"/>
            <a:ext cx="3171346"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8FF09846-5D3C-4E1A-8176-8F608E580C59}"/>
              </a:ext>
            </a:extLst>
          </p:cNvPr>
          <p:cNvSpPr txBox="1"/>
          <p:nvPr/>
        </p:nvSpPr>
        <p:spPr>
          <a:xfrm>
            <a:off x="3860175" y="4696801"/>
            <a:ext cx="15471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3-15 km</a:t>
            </a:r>
          </a:p>
        </p:txBody>
      </p:sp>
      <p:sp>
        <p:nvSpPr>
          <p:cNvPr id="29" name="CasellaDiTesto 28">
            <a:extLst>
              <a:ext uri="{FF2B5EF4-FFF2-40B4-BE49-F238E27FC236}">
                <a16:creationId xmlns:a16="http://schemas.microsoft.com/office/drawing/2014/main" id="{9C3CD402-EE77-4C2B-9238-61C4F79A50F6}"/>
              </a:ext>
            </a:extLst>
          </p:cNvPr>
          <p:cNvSpPr txBox="1"/>
          <p:nvPr/>
        </p:nvSpPr>
        <p:spPr>
          <a:xfrm>
            <a:off x="3409540" y="864996"/>
            <a:ext cx="2136162"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LoRA</a:t>
            </a:r>
            <a:r>
              <a:rPr lang="en-US" sz="2400" dirty="0">
                <a:latin typeface="Arial" panose="020B0604020202020204" pitchFamily="34" charset="0"/>
                <a:cs typeface="Arial" panose="020B0604020202020204" pitchFamily="34" charset="0"/>
              </a:rPr>
              <a:t> RF links</a:t>
            </a:r>
          </a:p>
        </p:txBody>
      </p:sp>
      <p:sp>
        <p:nvSpPr>
          <p:cNvPr id="30" name="CasellaDiTesto 29">
            <a:extLst>
              <a:ext uri="{FF2B5EF4-FFF2-40B4-BE49-F238E27FC236}">
                <a16:creationId xmlns:a16="http://schemas.microsoft.com/office/drawing/2014/main" id="{FEDACF60-F43B-4EF2-9E82-BF1EF5D93EB0}"/>
              </a:ext>
            </a:extLst>
          </p:cNvPr>
          <p:cNvSpPr txBox="1"/>
          <p:nvPr/>
        </p:nvSpPr>
        <p:spPr>
          <a:xfrm>
            <a:off x="7245324" y="1056484"/>
            <a:ext cx="443102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Cable or Wireless connections </a:t>
            </a:r>
          </a:p>
        </p:txBody>
      </p:sp>
      <p:sp>
        <p:nvSpPr>
          <p:cNvPr id="31" name="CasellaDiTesto 30">
            <a:extLst>
              <a:ext uri="{FF2B5EF4-FFF2-40B4-BE49-F238E27FC236}">
                <a16:creationId xmlns:a16="http://schemas.microsoft.com/office/drawing/2014/main" id="{5C2960D4-69D1-4988-8009-539467352770}"/>
              </a:ext>
            </a:extLst>
          </p:cNvPr>
          <p:cNvSpPr txBox="1"/>
          <p:nvPr/>
        </p:nvSpPr>
        <p:spPr>
          <a:xfrm>
            <a:off x="6784699" y="4280928"/>
            <a:ext cx="5451418"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Batteries of End-Nodes can last 5-10 years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End node can implement different power saving strategies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Non-GPS localization is possible through comparison of data received by different gateways </a:t>
            </a:r>
          </a:p>
        </p:txBody>
      </p:sp>
      <p:sp>
        <p:nvSpPr>
          <p:cNvPr id="32" name="CasellaDiTesto 31">
            <a:extLst>
              <a:ext uri="{FF2B5EF4-FFF2-40B4-BE49-F238E27FC236}">
                <a16:creationId xmlns:a16="http://schemas.microsoft.com/office/drawing/2014/main" id="{2D5FFDAA-6B02-467B-99FF-E258CD9BF431}"/>
              </a:ext>
            </a:extLst>
          </p:cNvPr>
          <p:cNvSpPr txBox="1"/>
          <p:nvPr/>
        </p:nvSpPr>
        <p:spPr>
          <a:xfrm>
            <a:off x="849533" y="5550629"/>
            <a:ext cx="545141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Frequencies 867-869 MHz (Europe)</a:t>
            </a:r>
          </a:p>
        </p:txBody>
      </p:sp>
    </p:spTree>
    <p:extLst>
      <p:ext uri="{BB962C8B-B14F-4D97-AF65-F5344CB8AC3E}">
        <p14:creationId xmlns:p14="http://schemas.microsoft.com/office/powerpoint/2010/main" val="427893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F6F84-DB77-4BC5-A7B1-EE5DF6BCA987}"/>
              </a:ext>
            </a:extLst>
          </p:cNvPr>
          <p:cNvSpPr>
            <a:spLocks noGrp="1"/>
          </p:cNvSpPr>
          <p:nvPr>
            <p:ph type="title"/>
          </p:nvPr>
        </p:nvSpPr>
        <p:spPr/>
        <p:txBody>
          <a:bodyPr/>
          <a:lstStyle/>
          <a:p>
            <a:r>
              <a:rPr lang="en-US" dirty="0"/>
              <a:t>Examples of commercial products: </a:t>
            </a:r>
            <a:r>
              <a:rPr lang="en-US" dirty="0" err="1"/>
              <a:t>LoraWan</a:t>
            </a:r>
            <a:endParaRPr lang="en-US" dirty="0"/>
          </a:p>
        </p:txBody>
      </p:sp>
      <p:sp>
        <p:nvSpPr>
          <p:cNvPr id="3" name="Segnaposto piè di pagina 2">
            <a:extLst>
              <a:ext uri="{FF2B5EF4-FFF2-40B4-BE49-F238E27FC236}">
                <a16:creationId xmlns:a16="http://schemas.microsoft.com/office/drawing/2014/main" id="{311016C7-83A7-4FD9-969E-DF66A9FDE33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453948E2-2814-47A7-A51A-4FA1E289B27F}"/>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6" name="Immagine 5" descr="Immagine che contiene testo&#10;&#10;Descrizione generata automaticamente">
            <a:extLst>
              <a:ext uri="{FF2B5EF4-FFF2-40B4-BE49-F238E27FC236}">
                <a16:creationId xmlns:a16="http://schemas.microsoft.com/office/drawing/2014/main" id="{9BC9031F-ACAC-4F02-AB70-8E2370492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611" y="1339376"/>
            <a:ext cx="2657475" cy="2501612"/>
          </a:xfrm>
          <a:prstGeom prst="rect">
            <a:avLst/>
          </a:prstGeom>
        </p:spPr>
      </p:pic>
      <p:pic>
        <p:nvPicPr>
          <p:cNvPr id="10" name="Immagine 9">
            <a:extLst>
              <a:ext uri="{FF2B5EF4-FFF2-40B4-BE49-F238E27FC236}">
                <a16:creationId xmlns:a16="http://schemas.microsoft.com/office/drawing/2014/main" id="{E785E25D-5CCC-49AF-A80B-9E9F3A9164A3}"/>
              </a:ext>
            </a:extLst>
          </p:cNvPr>
          <p:cNvPicPr>
            <a:picLocks noChangeAspect="1"/>
          </p:cNvPicPr>
          <p:nvPr/>
        </p:nvPicPr>
        <p:blipFill>
          <a:blip r:embed="rId3"/>
          <a:stretch>
            <a:fillRect/>
          </a:stretch>
        </p:blipFill>
        <p:spPr>
          <a:xfrm>
            <a:off x="2918832" y="1855192"/>
            <a:ext cx="4852282" cy="3721546"/>
          </a:xfrm>
          <a:prstGeom prst="rect">
            <a:avLst/>
          </a:prstGeom>
        </p:spPr>
      </p:pic>
      <p:pic>
        <p:nvPicPr>
          <p:cNvPr id="8" name="Immagine 7">
            <a:extLst>
              <a:ext uri="{FF2B5EF4-FFF2-40B4-BE49-F238E27FC236}">
                <a16:creationId xmlns:a16="http://schemas.microsoft.com/office/drawing/2014/main" id="{AA11925D-3A32-4E0E-B176-5592BF1263AE}"/>
              </a:ext>
            </a:extLst>
          </p:cNvPr>
          <p:cNvPicPr>
            <a:picLocks noChangeAspect="1"/>
          </p:cNvPicPr>
          <p:nvPr/>
        </p:nvPicPr>
        <p:blipFill>
          <a:blip r:embed="rId4"/>
          <a:stretch>
            <a:fillRect/>
          </a:stretch>
        </p:blipFill>
        <p:spPr>
          <a:xfrm>
            <a:off x="494821" y="1806708"/>
            <a:ext cx="2657475" cy="1933575"/>
          </a:xfrm>
          <a:prstGeom prst="rect">
            <a:avLst/>
          </a:prstGeom>
        </p:spPr>
      </p:pic>
    </p:spTree>
    <p:extLst>
      <p:ext uri="{BB962C8B-B14F-4D97-AF65-F5344CB8AC3E}">
        <p14:creationId xmlns:p14="http://schemas.microsoft.com/office/powerpoint/2010/main" val="281016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con angoli arrotondati 20">
            <a:extLst>
              <a:ext uri="{FF2B5EF4-FFF2-40B4-BE49-F238E27FC236}">
                <a16:creationId xmlns:a16="http://schemas.microsoft.com/office/drawing/2014/main" id="{D800D8C1-D03A-44E8-8EF9-76017CFAD734}"/>
              </a:ext>
            </a:extLst>
          </p:cNvPr>
          <p:cNvSpPr/>
          <p:nvPr/>
        </p:nvSpPr>
        <p:spPr>
          <a:xfrm>
            <a:off x="5595258" y="735100"/>
            <a:ext cx="6076949" cy="2981699"/>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2" name="Rettangolo con angoli arrotondati 21">
            <a:extLst>
              <a:ext uri="{FF2B5EF4-FFF2-40B4-BE49-F238E27FC236}">
                <a16:creationId xmlns:a16="http://schemas.microsoft.com/office/drawing/2014/main" id="{C1A46CED-F77A-4D31-A7D3-9BDD223C8BFD}"/>
              </a:ext>
            </a:extLst>
          </p:cNvPr>
          <p:cNvSpPr/>
          <p:nvPr/>
        </p:nvSpPr>
        <p:spPr>
          <a:xfrm>
            <a:off x="5595258" y="3950249"/>
            <a:ext cx="6422572" cy="2172651"/>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Rettangolo con angoli arrotondati 19">
            <a:extLst>
              <a:ext uri="{FF2B5EF4-FFF2-40B4-BE49-F238E27FC236}">
                <a16:creationId xmlns:a16="http://schemas.microsoft.com/office/drawing/2014/main" id="{6B87DC19-8D6E-4192-8C6E-61F9CEB43FFF}"/>
              </a:ext>
            </a:extLst>
          </p:cNvPr>
          <p:cNvSpPr/>
          <p:nvPr/>
        </p:nvSpPr>
        <p:spPr>
          <a:xfrm>
            <a:off x="304800" y="1091147"/>
            <a:ext cx="4755073" cy="5031753"/>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7C2CCF7-BEF8-4526-9866-2B8D69EAE797}"/>
              </a:ext>
            </a:extLst>
          </p:cNvPr>
          <p:cNvSpPr>
            <a:spLocks noGrp="1"/>
          </p:cNvSpPr>
          <p:nvPr>
            <p:ph type="title"/>
          </p:nvPr>
        </p:nvSpPr>
        <p:spPr>
          <a:xfrm>
            <a:off x="1081040" y="170451"/>
            <a:ext cx="8248017" cy="662397"/>
          </a:xfrm>
        </p:spPr>
        <p:txBody>
          <a:bodyPr/>
          <a:lstStyle/>
          <a:p>
            <a:r>
              <a:rPr lang="en-US" dirty="0"/>
              <a:t>I2C, SPI, UART</a:t>
            </a:r>
          </a:p>
        </p:txBody>
      </p:sp>
      <p:sp>
        <p:nvSpPr>
          <p:cNvPr id="3" name="Segnaposto piè di pagina 2">
            <a:extLst>
              <a:ext uri="{FF2B5EF4-FFF2-40B4-BE49-F238E27FC236}">
                <a16:creationId xmlns:a16="http://schemas.microsoft.com/office/drawing/2014/main" id="{5D1A4E1B-F239-40DA-B00D-8B5476CB764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1D32B47-5FC7-4AED-A002-01E8D0BF0E36}"/>
              </a:ext>
            </a:extLst>
          </p:cNvPr>
          <p:cNvSpPr>
            <a:spLocks noGrp="1"/>
          </p:cNvSpPr>
          <p:nvPr>
            <p:ph type="sldNum" sz="quarter" idx="12"/>
          </p:nvPr>
        </p:nvSpPr>
        <p:spPr/>
        <p:txBody>
          <a:bodyPr/>
          <a:lstStyle/>
          <a:p>
            <a:fld id="{02055017-B6DE-4C35-A63B-40EADAC97849}" type="slidenum">
              <a:rPr lang="en-US" smtClean="0"/>
              <a:t>2</a:t>
            </a:fld>
            <a:endParaRPr lang="en-US" dirty="0"/>
          </a:p>
        </p:txBody>
      </p:sp>
      <p:pic>
        <p:nvPicPr>
          <p:cNvPr id="6" name="Elemento grafico 5">
            <a:extLst>
              <a:ext uri="{FF2B5EF4-FFF2-40B4-BE49-F238E27FC236}">
                <a16:creationId xmlns:a16="http://schemas.microsoft.com/office/drawing/2014/main" id="{4682C20D-69A0-4FB0-AB6D-50064A069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793" y="1417751"/>
            <a:ext cx="4153194" cy="2011250"/>
          </a:xfrm>
          <a:prstGeom prst="rect">
            <a:avLst/>
          </a:prstGeom>
        </p:spPr>
      </p:pic>
      <p:sp>
        <p:nvSpPr>
          <p:cNvPr id="7" name="CasellaDiTesto 6">
            <a:extLst>
              <a:ext uri="{FF2B5EF4-FFF2-40B4-BE49-F238E27FC236}">
                <a16:creationId xmlns:a16="http://schemas.microsoft.com/office/drawing/2014/main" id="{0B6EFD36-DE71-448E-A3DE-B14A7BC295F1}"/>
              </a:ext>
            </a:extLst>
          </p:cNvPr>
          <p:cNvSpPr txBox="1"/>
          <p:nvPr/>
        </p:nvSpPr>
        <p:spPr>
          <a:xfrm>
            <a:off x="519793" y="3758702"/>
            <a:ext cx="380313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I2C Base: 7-bit addressing (up to 128 slaves) </a:t>
            </a:r>
          </a:p>
        </p:txBody>
      </p:sp>
      <p:sp>
        <p:nvSpPr>
          <p:cNvPr id="8" name="CasellaDiTesto 7">
            <a:extLst>
              <a:ext uri="{FF2B5EF4-FFF2-40B4-BE49-F238E27FC236}">
                <a16:creationId xmlns:a16="http://schemas.microsoft.com/office/drawing/2014/main" id="{5D5E34B2-D1A9-416B-9BFE-25AA3D45DF3F}"/>
              </a:ext>
            </a:extLst>
          </p:cNvPr>
          <p:cNvSpPr txBox="1"/>
          <p:nvPr/>
        </p:nvSpPr>
        <p:spPr>
          <a:xfrm>
            <a:off x="519793" y="4670629"/>
            <a:ext cx="380313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Pull-up resistors are necessary. Their value is chosen as a trade-off between power and speed</a:t>
            </a:r>
          </a:p>
        </p:txBody>
      </p:sp>
      <p:pic>
        <p:nvPicPr>
          <p:cNvPr id="10" name="Elemento grafico 9">
            <a:extLst>
              <a:ext uri="{FF2B5EF4-FFF2-40B4-BE49-F238E27FC236}">
                <a16:creationId xmlns:a16="http://schemas.microsoft.com/office/drawing/2014/main" id="{D7354E3E-2452-47BC-A5F1-7671EBE40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7886" y="1091147"/>
            <a:ext cx="4153194" cy="2076597"/>
          </a:xfrm>
          <a:prstGeom prst="rect">
            <a:avLst/>
          </a:prstGeom>
        </p:spPr>
      </p:pic>
      <p:pic>
        <p:nvPicPr>
          <p:cNvPr id="12" name="Elemento grafico 11">
            <a:extLst>
              <a:ext uri="{FF2B5EF4-FFF2-40B4-BE49-F238E27FC236}">
                <a16:creationId xmlns:a16="http://schemas.microsoft.com/office/drawing/2014/main" id="{66A5DEF1-C06E-410F-AE35-DFE64E0D1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8795" y="4373287"/>
            <a:ext cx="3111375" cy="1335774"/>
          </a:xfrm>
          <a:prstGeom prst="rect">
            <a:avLst/>
          </a:prstGeom>
        </p:spPr>
      </p:pic>
      <p:sp>
        <p:nvSpPr>
          <p:cNvPr id="13" name="CasellaDiTesto 12">
            <a:extLst>
              <a:ext uri="{FF2B5EF4-FFF2-40B4-BE49-F238E27FC236}">
                <a16:creationId xmlns:a16="http://schemas.microsoft.com/office/drawing/2014/main" id="{39D43950-059F-4A75-A48F-8468B4105A81}"/>
              </a:ext>
            </a:extLst>
          </p:cNvPr>
          <p:cNvSpPr txBox="1"/>
          <p:nvPr/>
        </p:nvSpPr>
        <p:spPr>
          <a:xfrm>
            <a:off x="7110355" y="3228945"/>
            <a:ext cx="38031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One CS line for each slave</a:t>
            </a:r>
          </a:p>
        </p:txBody>
      </p:sp>
      <p:sp>
        <p:nvSpPr>
          <p:cNvPr id="14" name="CasellaDiTesto 13">
            <a:extLst>
              <a:ext uri="{FF2B5EF4-FFF2-40B4-BE49-F238E27FC236}">
                <a16:creationId xmlns:a16="http://schemas.microsoft.com/office/drawing/2014/main" id="{CB2B5128-8E06-4251-ACA8-8BADABC2A142}"/>
              </a:ext>
            </a:extLst>
          </p:cNvPr>
          <p:cNvSpPr txBox="1"/>
          <p:nvPr/>
        </p:nvSpPr>
        <p:spPr>
          <a:xfrm>
            <a:off x="6529067" y="5722790"/>
            <a:ext cx="47550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Only connection between two devices</a:t>
            </a:r>
          </a:p>
        </p:txBody>
      </p:sp>
      <p:sp>
        <p:nvSpPr>
          <p:cNvPr id="15" name="CasellaDiTesto 14">
            <a:extLst>
              <a:ext uri="{FF2B5EF4-FFF2-40B4-BE49-F238E27FC236}">
                <a16:creationId xmlns:a16="http://schemas.microsoft.com/office/drawing/2014/main" id="{589AE11D-4384-4AEF-B108-547C61CD217D}"/>
              </a:ext>
            </a:extLst>
          </p:cNvPr>
          <p:cNvSpPr txBox="1"/>
          <p:nvPr/>
        </p:nvSpPr>
        <p:spPr>
          <a:xfrm>
            <a:off x="10341428" y="4716131"/>
            <a:ext cx="172192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Optional lines for handshaking</a:t>
            </a:r>
          </a:p>
        </p:txBody>
      </p:sp>
      <p:sp>
        <p:nvSpPr>
          <p:cNvPr id="16" name="Parentesi graffa chiusa 15">
            <a:extLst>
              <a:ext uri="{FF2B5EF4-FFF2-40B4-BE49-F238E27FC236}">
                <a16:creationId xmlns:a16="http://schemas.microsoft.com/office/drawing/2014/main" id="{462CB9CC-559F-4068-A45C-94AC41E67723}"/>
              </a:ext>
            </a:extLst>
          </p:cNvPr>
          <p:cNvSpPr/>
          <p:nvPr/>
        </p:nvSpPr>
        <p:spPr>
          <a:xfrm>
            <a:off x="9187543" y="4953000"/>
            <a:ext cx="141514" cy="5960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Connettore diritto 17">
            <a:extLst>
              <a:ext uri="{FF2B5EF4-FFF2-40B4-BE49-F238E27FC236}">
                <a16:creationId xmlns:a16="http://schemas.microsoft.com/office/drawing/2014/main" id="{3864A89C-27F0-4895-B346-290989CE6660}"/>
              </a:ext>
            </a:extLst>
          </p:cNvPr>
          <p:cNvCxnSpPr>
            <a:cxnSpLocks/>
            <a:endCxn id="16" idx="1"/>
          </p:cNvCxnSpPr>
          <p:nvPr/>
        </p:nvCxnSpPr>
        <p:spPr>
          <a:xfrm flipH="1" flipV="1">
            <a:off x="9329057" y="5251003"/>
            <a:ext cx="1012371" cy="10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98AB06C7-BD9A-4DE4-98BF-A9F8D0B9751A}"/>
              </a:ext>
            </a:extLst>
          </p:cNvPr>
          <p:cNvSpPr txBox="1"/>
          <p:nvPr/>
        </p:nvSpPr>
        <p:spPr>
          <a:xfrm>
            <a:off x="3911595" y="1162949"/>
            <a:ext cx="82266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I2C</a:t>
            </a:r>
          </a:p>
        </p:txBody>
      </p:sp>
      <p:sp>
        <p:nvSpPr>
          <p:cNvPr id="24" name="CasellaDiTesto 23">
            <a:extLst>
              <a:ext uri="{FF2B5EF4-FFF2-40B4-BE49-F238E27FC236}">
                <a16:creationId xmlns:a16="http://schemas.microsoft.com/office/drawing/2014/main" id="{72491FD0-A549-4739-AC86-A17C4ABCA425}"/>
              </a:ext>
            </a:extLst>
          </p:cNvPr>
          <p:cNvSpPr txBox="1"/>
          <p:nvPr/>
        </p:nvSpPr>
        <p:spPr>
          <a:xfrm>
            <a:off x="10699629" y="797004"/>
            <a:ext cx="846707"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SPI</a:t>
            </a:r>
          </a:p>
        </p:txBody>
      </p:sp>
      <p:sp>
        <p:nvSpPr>
          <p:cNvPr id="25" name="CasellaDiTesto 24">
            <a:extLst>
              <a:ext uri="{FF2B5EF4-FFF2-40B4-BE49-F238E27FC236}">
                <a16:creationId xmlns:a16="http://schemas.microsoft.com/office/drawing/2014/main" id="{B4C693AD-2DD3-4F18-9E82-5A91BC1096F6}"/>
              </a:ext>
            </a:extLst>
          </p:cNvPr>
          <p:cNvSpPr txBox="1"/>
          <p:nvPr/>
        </p:nvSpPr>
        <p:spPr>
          <a:xfrm>
            <a:off x="5553015" y="4345316"/>
            <a:ext cx="129452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UART</a:t>
            </a:r>
          </a:p>
        </p:txBody>
      </p:sp>
    </p:spTree>
    <p:extLst>
      <p:ext uri="{BB962C8B-B14F-4D97-AF65-F5344CB8AC3E}">
        <p14:creationId xmlns:p14="http://schemas.microsoft.com/office/powerpoint/2010/main" val="257643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3BB69-8DE8-4697-B869-CD88B02852DC}"/>
              </a:ext>
            </a:extLst>
          </p:cNvPr>
          <p:cNvSpPr>
            <a:spLocks noGrp="1"/>
          </p:cNvSpPr>
          <p:nvPr>
            <p:ph type="title"/>
          </p:nvPr>
        </p:nvSpPr>
        <p:spPr/>
        <p:txBody>
          <a:bodyPr>
            <a:normAutofit fontScale="90000"/>
          </a:bodyPr>
          <a:lstStyle/>
          <a:p>
            <a:r>
              <a:rPr lang="en-US" dirty="0"/>
              <a:t>Possible wired links between a sensor node (MCU) and a high-level computer</a:t>
            </a:r>
          </a:p>
        </p:txBody>
      </p:sp>
      <p:sp>
        <p:nvSpPr>
          <p:cNvPr id="3" name="Segnaposto piè di pagina 2">
            <a:extLst>
              <a:ext uri="{FF2B5EF4-FFF2-40B4-BE49-F238E27FC236}">
                <a16:creationId xmlns:a16="http://schemas.microsoft.com/office/drawing/2014/main" id="{73C217F0-8581-41A0-B58F-2043F4BE461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A1C53BF-97D6-414C-AF20-05A20F54D94E}"/>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Rettangolo con angoli arrotondati 4">
            <a:extLst>
              <a:ext uri="{FF2B5EF4-FFF2-40B4-BE49-F238E27FC236}">
                <a16:creationId xmlns:a16="http://schemas.microsoft.com/office/drawing/2014/main" id="{356938AC-5288-4683-84E4-1E331D047562}"/>
              </a:ext>
            </a:extLst>
          </p:cNvPr>
          <p:cNvSpPr/>
          <p:nvPr/>
        </p:nvSpPr>
        <p:spPr>
          <a:xfrm>
            <a:off x="5644794" y="1620312"/>
            <a:ext cx="1551398"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USB</a:t>
            </a:r>
          </a:p>
          <a:p>
            <a:pPr algn="ctr"/>
            <a:r>
              <a:rPr lang="en-US" dirty="0">
                <a:solidFill>
                  <a:schemeClr val="tx1"/>
                </a:solidFill>
                <a:latin typeface="Arial" panose="020B0604020202020204" pitchFamily="34" charset="0"/>
                <a:cs typeface="Arial" panose="020B0604020202020204" pitchFamily="34" charset="0"/>
              </a:rPr>
              <a:t>to RS232</a:t>
            </a:r>
          </a:p>
        </p:txBody>
      </p:sp>
      <p:sp>
        <p:nvSpPr>
          <p:cNvPr id="6" name="Rettangolo con angoli arrotondati 5">
            <a:extLst>
              <a:ext uri="{FF2B5EF4-FFF2-40B4-BE49-F238E27FC236}">
                <a16:creationId xmlns:a16="http://schemas.microsoft.com/office/drawing/2014/main" id="{D86193D8-A111-4D39-BF6E-A7EE91192D62}"/>
              </a:ext>
            </a:extLst>
          </p:cNvPr>
          <p:cNvSpPr/>
          <p:nvPr/>
        </p:nvSpPr>
        <p:spPr>
          <a:xfrm>
            <a:off x="3221225" y="4383017"/>
            <a:ext cx="3230013" cy="1078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 with embedded USB </a:t>
            </a:r>
          </a:p>
        </p:txBody>
      </p:sp>
      <p:sp>
        <p:nvSpPr>
          <p:cNvPr id="7" name="Rettangolo con angoli arrotondati 6">
            <a:extLst>
              <a:ext uri="{FF2B5EF4-FFF2-40B4-BE49-F238E27FC236}">
                <a16:creationId xmlns:a16="http://schemas.microsoft.com/office/drawing/2014/main" id="{4EBACF7B-B3CA-4D23-8977-17555928B917}"/>
              </a:ext>
            </a:extLst>
          </p:cNvPr>
          <p:cNvSpPr/>
          <p:nvPr/>
        </p:nvSpPr>
        <p:spPr>
          <a:xfrm>
            <a:off x="427234" y="1731844"/>
            <a:ext cx="1551398"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9" name="Rettangolo con angoli arrotondati 8">
            <a:extLst>
              <a:ext uri="{FF2B5EF4-FFF2-40B4-BE49-F238E27FC236}">
                <a16:creationId xmlns:a16="http://schemas.microsoft.com/office/drawing/2014/main" id="{30341C85-35C1-4BAA-918C-0C5DAE10EEAC}"/>
              </a:ext>
            </a:extLst>
          </p:cNvPr>
          <p:cNvSpPr/>
          <p:nvPr/>
        </p:nvSpPr>
        <p:spPr>
          <a:xfrm>
            <a:off x="411821" y="4629785"/>
            <a:ext cx="1551398"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10" name="Rettangolo con angoli arrotondati 9">
            <a:extLst>
              <a:ext uri="{FF2B5EF4-FFF2-40B4-BE49-F238E27FC236}">
                <a16:creationId xmlns:a16="http://schemas.microsoft.com/office/drawing/2014/main" id="{5808AB0B-CA5D-488A-B202-C37B426D8D98}"/>
              </a:ext>
            </a:extLst>
          </p:cNvPr>
          <p:cNvSpPr/>
          <p:nvPr/>
        </p:nvSpPr>
        <p:spPr>
          <a:xfrm>
            <a:off x="8514204" y="1445355"/>
            <a:ext cx="2428513" cy="13149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Operating system driver: Virtual COM</a:t>
            </a:r>
          </a:p>
        </p:txBody>
      </p:sp>
      <p:sp>
        <p:nvSpPr>
          <p:cNvPr id="11" name="Rettangolo con angoli arrotondati 10">
            <a:extLst>
              <a:ext uri="{FF2B5EF4-FFF2-40B4-BE49-F238E27FC236}">
                <a16:creationId xmlns:a16="http://schemas.microsoft.com/office/drawing/2014/main" id="{5503E01E-86DE-48B3-A44E-94323B4855BC}"/>
              </a:ext>
            </a:extLst>
          </p:cNvPr>
          <p:cNvSpPr/>
          <p:nvPr/>
        </p:nvSpPr>
        <p:spPr>
          <a:xfrm>
            <a:off x="8755648" y="3106308"/>
            <a:ext cx="1945627" cy="924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COM   API </a:t>
            </a:r>
          </a:p>
        </p:txBody>
      </p:sp>
      <p:sp>
        <p:nvSpPr>
          <p:cNvPr id="12" name="Rettangolo con angoli arrotondati 11">
            <a:extLst>
              <a:ext uri="{FF2B5EF4-FFF2-40B4-BE49-F238E27FC236}">
                <a16:creationId xmlns:a16="http://schemas.microsoft.com/office/drawing/2014/main" id="{011B2B7F-DCB5-43BE-9191-EBEC14A0DE2E}"/>
              </a:ext>
            </a:extLst>
          </p:cNvPr>
          <p:cNvSpPr/>
          <p:nvPr/>
        </p:nvSpPr>
        <p:spPr>
          <a:xfrm>
            <a:off x="8755648" y="4304977"/>
            <a:ext cx="1945627" cy="1232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High level program (Python, C/C++, Java</a:t>
            </a:r>
          </a:p>
        </p:txBody>
      </p:sp>
      <p:sp>
        <p:nvSpPr>
          <p:cNvPr id="13" name="Rettangolo con angoli arrotondati 12">
            <a:extLst>
              <a:ext uri="{FF2B5EF4-FFF2-40B4-BE49-F238E27FC236}">
                <a16:creationId xmlns:a16="http://schemas.microsoft.com/office/drawing/2014/main" id="{DFE5B501-CD4A-496E-B892-360A203CEAF9}"/>
              </a:ext>
            </a:extLst>
          </p:cNvPr>
          <p:cNvSpPr/>
          <p:nvPr/>
        </p:nvSpPr>
        <p:spPr>
          <a:xfrm>
            <a:off x="3036014" y="1650559"/>
            <a:ext cx="1551398"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14" name="Rettangolo con angoli arrotondati 13">
            <a:extLst>
              <a:ext uri="{FF2B5EF4-FFF2-40B4-BE49-F238E27FC236}">
                <a16:creationId xmlns:a16="http://schemas.microsoft.com/office/drawing/2014/main" id="{2136F5D4-28CA-4716-A01E-C7A43D365022}"/>
              </a:ext>
            </a:extLst>
          </p:cNvPr>
          <p:cNvSpPr/>
          <p:nvPr/>
        </p:nvSpPr>
        <p:spPr>
          <a:xfrm>
            <a:off x="256854" y="1276480"/>
            <a:ext cx="7150813"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5" name="Rettangolo con angoli arrotondati 14">
            <a:extLst>
              <a:ext uri="{FF2B5EF4-FFF2-40B4-BE49-F238E27FC236}">
                <a16:creationId xmlns:a16="http://schemas.microsoft.com/office/drawing/2014/main" id="{C6599730-B9F4-4B35-8833-B01F34F94CCC}"/>
              </a:ext>
            </a:extLst>
          </p:cNvPr>
          <p:cNvSpPr/>
          <p:nvPr/>
        </p:nvSpPr>
        <p:spPr>
          <a:xfrm>
            <a:off x="256853" y="4018766"/>
            <a:ext cx="7150813" cy="1909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9" name="Connettore diritto 18">
            <a:extLst>
              <a:ext uri="{FF2B5EF4-FFF2-40B4-BE49-F238E27FC236}">
                <a16:creationId xmlns:a16="http://schemas.microsoft.com/office/drawing/2014/main" id="{92DA4977-5DCA-485C-B362-D9082EF1F9AC}"/>
              </a:ext>
            </a:extLst>
          </p:cNvPr>
          <p:cNvCxnSpPr>
            <a:stCxn id="7" idx="3"/>
            <a:endCxn id="13" idx="1"/>
          </p:cNvCxnSpPr>
          <p:nvPr/>
        </p:nvCxnSpPr>
        <p:spPr>
          <a:xfrm>
            <a:off x="1978632" y="2122262"/>
            <a:ext cx="1057382"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D4DFA8F-8B62-47FA-9905-8F7D5BB51B59}"/>
              </a:ext>
            </a:extLst>
          </p:cNvPr>
          <p:cNvCxnSpPr/>
          <p:nvPr/>
        </p:nvCxnSpPr>
        <p:spPr>
          <a:xfrm>
            <a:off x="4587412" y="2110150"/>
            <a:ext cx="1057382"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2988784-E7EC-4552-957F-8226B02375DF}"/>
              </a:ext>
            </a:extLst>
          </p:cNvPr>
          <p:cNvCxnSpPr>
            <a:cxnSpLocks/>
          </p:cNvCxnSpPr>
          <p:nvPr/>
        </p:nvCxnSpPr>
        <p:spPr>
          <a:xfrm>
            <a:off x="1963219" y="5013335"/>
            <a:ext cx="1258006"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6E25D864-3E8E-420A-AEE4-07CB110CC465}"/>
              </a:ext>
            </a:extLst>
          </p:cNvPr>
          <p:cNvCxnSpPr>
            <a:cxnSpLocks/>
            <a:stCxn id="6" idx="3"/>
          </p:cNvCxnSpPr>
          <p:nvPr/>
        </p:nvCxnSpPr>
        <p:spPr>
          <a:xfrm flipV="1">
            <a:off x="6451238" y="4921346"/>
            <a:ext cx="1517105" cy="1171"/>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4DCFC8-6628-49FE-8075-B4193A199D90}"/>
              </a:ext>
            </a:extLst>
          </p:cNvPr>
          <p:cNvCxnSpPr>
            <a:cxnSpLocks/>
            <a:endCxn id="10" idx="1"/>
          </p:cNvCxnSpPr>
          <p:nvPr/>
        </p:nvCxnSpPr>
        <p:spPr>
          <a:xfrm>
            <a:off x="7196192" y="2080679"/>
            <a:ext cx="1318012" cy="22169"/>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ttangolo con angoli arrotondati 28">
            <a:extLst>
              <a:ext uri="{FF2B5EF4-FFF2-40B4-BE49-F238E27FC236}">
                <a16:creationId xmlns:a16="http://schemas.microsoft.com/office/drawing/2014/main" id="{707D1E18-8041-42AF-B8CA-B925BF07A5FE}"/>
              </a:ext>
            </a:extLst>
          </p:cNvPr>
          <p:cNvSpPr/>
          <p:nvPr/>
        </p:nvSpPr>
        <p:spPr>
          <a:xfrm>
            <a:off x="8253574" y="1205504"/>
            <a:ext cx="3290175" cy="472114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31" name="Connettore diritto 30">
            <a:extLst>
              <a:ext uri="{FF2B5EF4-FFF2-40B4-BE49-F238E27FC236}">
                <a16:creationId xmlns:a16="http://schemas.microsoft.com/office/drawing/2014/main" id="{84676303-5EAE-4235-8670-445A179F3560}"/>
              </a:ext>
            </a:extLst>
          </p:cNvPr>
          <p:cNvCxnSpPr/>
          <p:nvPr/>
        </p:nvCxnSpPr>
        <p:spPr>
          <a:xfrm>
            <a:off x="7968343" y="4921346"/>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38F1BC4D-B1DC-4F1B-ABC5-238E8C47ECEB}"/>
              </a:ext>
            </a:extLst>
          </p:cNvPr>
          <p:cNvCxnSpPr>
            <a:cxnSpLocks/>
          </p:cNvCxnSpPr>
          <p:nvPr/>
        </p:nvCxnSpPr>
        <p:spPr>
          <a:xfrm>
            <a:off x="7968343" y="2601686"/>
            <a:ext cx="0" cy="2319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3909C8B-FBDA-47C3-A4DF-B939EEB21622}"/>
              </a:ext>
            </a:extLst>
          </p:cNvPr>
          <p:cNvCxnSpPr/>
          <p:nvPr/>
        </p:nvCxnSpPr>
        <p:spPr>
          <a:xfrm flipV="1">
            <a:off x="7968343" y="2373086"/>
            <a:ext cx="545861" cy="228600"/>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51C6C154-031A-45A1-93E7-075BC3F24651}"/>
              </a:ext>
            </a:extLst>
          </p:cNvPr>
          <p:cNvSpPr txBox="1"/>
          <p:nvPr/>
        </p:nvSpPr>
        <p:spPr>
          <a:xfrm>
            <a:off x="2167326" y="1296081"/>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39" name="CasellaDiTesto 38">
            <a:extLst>
              <a:ext uri="{FF2B5EF4-FFF2-40B4-BE49-F238E27FC236}">
                <a16:creationId xmlns:a16="http://schemas.microsoft.com/office/drawing/2014/main" id="{F1A9AC63-00F5-4C36-BAC7-777016CF27CC}"/>
              </a:ext>
            </a:extLst>
          </p:cNvPr>
          <p:cNvSpPr txBox="1"/>
          <p:nvPr/>
        </p:nvSpPr>
        <p:spPr>
          <a:xfrm>
            <a:off x="2183898" y="4090349"/>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40" name="CasellaDiTesto 39">
            <a:extLst>
              <a:ext uri="{FF2B5EF4-FFF2-40B4-BE49-F238E27FC236}">
                <a16:creationId xmlns:a16="http://schemas.microsoft.com/office/drawing/2014/main" id="{89E4BAA5-26F9-43C5-8F76-4CD8700682A1}"/>
              </a:ext>
            </a:extLst>
          </p:cNvPr>
          <p:cNvSpPr txBox="1"/>
          <p:nvPr/>
        </p:nvSpPr>
        <p:spPr>
          <a:xfrm>
            <a:off x="4552487" y="1524006"/>
            <a:ext cx="10174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UART</a:t>
            </a:r>
          </a:p>
        </p:txBody>
      </p:sp>
      <p:sp>
        <p:nvSpPr>
          <p:cNvPr id="41" name="CasellaDiTesto 40">
            <a:extLst>
              <a:ext uri="{FF2B5EF4-FFF2-40B4-BE49-F238E27FC236}">
                <a16:creationId xmlns:a16="http://schemas.microsoft.com/office/drawing/2014/main" id="{6D08E090-8E32-4DC6-B51E-8B300CA1E06A}"/>
              </a:ext>
            </a:extLst>
          </p:cNvPr>
          <p:cNvSpPr txBox="1"/>
          <p:nvPr/>
        </p:nvSpPr>
        <p:spPr>
          <a:xfrm>
            <a:off x="7421694" y="1643536"/>
            <a:ext cx="8178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USB</a:t>
            </a:r>
          </a:p>
        </p:txBody>
      </p:sp>
      <p:sp>
        <p:nvSpPr>
          <p:cNvPr id="42" name="CasellaDiTesto 41">
            <a:extLst>
              <a:ext uri="{FF2B5EF4-FFF2-40B4-BE49-F238E27FC236}">
                <a16:creationId xmlns:a16="http://schemas.microsoft.com/office/drawing/2014/main" id="{AA913D11-8428-49DC-AD1A-B9860BA2B0B3}"/>
              </a:ext>
            </a:extLst>
          </p:cNvPr>
          <p:cNvSpPr txBox="1"/>
          <p:nvPr/>
        </p:nvSpPr>
        <p:spPr>
          <a:xfrm>
            <a:off x="6598948" y="4442178"/>
            <a:ext cx="8178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USB</a:t>
            </a:r>
          </a:p>
        </p:txBody>
      </p:sp>
    </p:spTree>
    <p:extLst>
      <p:ext uri="{BB962C8B-B14F-4D97-AF65-F5344CB8AC3E}">
        <p14:creationId xmlns:p14="http://schemas.microsoft.com/office/powerpoint/2010/main" val="403116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13902B69-8326-494F-9201-B0B2ECAC463B}"/>
              </a:ext>
            </a:extLst>
          </p:cNvPr>
          <p:cNvPicPr>
            <a:picLocks noChangeAspect="1"/>
          </p:cNvPicPr>
          <p:nvPr/>
        </p:nvPicPr>
        <p:blipFill>
          <a:blip r:embed="rId2"/>
          <a:stretch>
            <a:fillRect/>
          </a:stretch>
        </p:blipFill>
        <p:spPr>
          <a:xfrm>
            <a:off x="3779092" y="892140"/>
            <a:ext cx="7774557" cy="5266635"/>
          </a:xfrm>
          <a:prstGeom prst="rect">
            <a:avLst/>
          </a:prstGeom>
        </p:spPr>
      </p:pic>
      <p:sp>
        <p:nvSpPr>
          <p:cNvPr id="2" name="Titolo 1">
            <a:extLst>
              <a:ext uri="{FF2B5EF4-FFF2-40B4-BE49-F238E27FC236}">
                <a16:creationId xmlns:a16="http://schemas.microsoft.com/office/drawing/2014/main" id="{494CC5DE-A4BE-4233-A640-A24353CB0599}"/>
              </a:ext>
            </a:extLst>
          </p:cNvPr>
          <p:cNvSpPr>
            <a:spLocks noGrp="1"/>
          </p:cNvSpPr>
          <p:nvPr>
            <p:ph type="title"/>
          </p:nvPr>
        </p:nvSpPr>
        <p:spPr/>
        <p:txBody>
          <a:bodyPr/>
          <a:lstStyle/>
          <a:p>
            <a:r>
              <a:rPr lang="en-US" dirty="0"/>
              <a:t>Example of USB to RS232 converter</a:t>
            </a:r>
          </a:p>
        </p:txBody>
      </p:sp>
      <p:sp>
        <p:nvSpPr>
          <p:cNvPr id="3" name="Segnaposto piè di pagina 2">
            <a:extLst>
              <a:ext uri="{FF2B5EF4-FFF2-40B4-BE49-F238E27FC236}">
                <a16:creationId xmlns:a16="http://schemas.microsoft.com/office/drawing/2014/main" id="{C446FBB7-81B8-4D82-B6B0-789FDBCE66D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482857F-79F2-44DF-8FB7-C0FA46FE0C18}"/>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Immagine 5">
            <a:extLst>
              <a:ext uri="{FF2B5EF4-FFF2-40B4-BE49-F238E27FC236}">
                <a16:creationId xmlns:a16="http://schemas.microsoft.com/office/drawing/2014/main" id="{060B7745-7B20-420D-B869-33F0001AF9E2}"/>
              </a:ext>
            </a:extLst>
          </p:cNvPr>
          <p:cNvPicPr>
            <a:picLocks noChangeAspect="1"/>
          </p:cNvPicPr>
          <p:nvPr/>
        </p:nvPicPr>
        <p:blipFill>
          <a:blip r:embed="rId3"/>
          <a:stretch>
            <a:fillRect/>
          </a:stretch>
        </p:blipFill>
        <p:spPr>
          <a:xfrm>
            <a:off x="0" y="2725344"/>
            <a:ext cx="3533775" cy="2867025"/>
          </a:xfrm>
          <a:prstGeom prst="rect">
            <a:avLst/>
          </a:prstGeom>
        </p:spPr>
      </p:pic>
      <p:sp>
        <p:nvSpPr>
          <p:cNvPr id="9" name="CasellaDiTesto 8">
            <a:extLst>
              <a:ext uri="{FF2B5EF4-FFF2-40B4-BE49-F238E27FC236}">
                <a16:creationId xmlns:a16="http://schemas.microsoft.com/office/drawing/2014/main" id="{2644392C-9809-485B-A5A4-86AC6C000723}"/>
              </a:ext>
            </a:extLst>
          </p:cNvPr>
          <p:cNvSpPr txBox="1"/>
          <p:nvPr/>
        </p:nvSpPr>
        <p:spPr>
          <a:xfrm flipH="1">
            <a:off x="638351" y="2432957"/>
            <a:ext cx="177610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FT230X</a:t>
            </a:r>
          </a:p>
        </p:txBody>
      </p:sp>
      <p:pic>
        <p:nvPicPr>
          <p:cNvPr id="11" name="Immagine 10">
            <a:extLst>
              <a:ext uri="{FF2B5EF4-FFF2-40B4-BE49-F238E27FC236}">
                <a16:creationId xmlns:a16="http://schemas.microsoft.com/office/drawing/2014/main" id="{B23BAB94-F0F4-49C7-BFC0-57DA02382FA4}"/>
              </a:ext>
            </a:extLst>
          </p:cNvPr>
          <p:cNvPicPr>
            <a:picLocks noChangeAspect="1"/>
          </p:cNvPicPr>
          <p:nvPr/>
        </p:nvPicPr>
        <p:blipFill>
          <a:blip r:embed="rId4"/>
          <a:stretch>
            <a:fillRect/>
          </a:stretch>
        </p:blipFill>
        <p:spPr>
          <a:xfrm>
            <a:off x="638351" y="1364543"/>
            <a:ext cx="2286000" cy="981075"/>
          </a:xfrm>
          <a:prstGeom prst="rect">
            <a:avLst/>
          </a:prstGeom>
        </p:spPr>
      </p:pic>
    </p:spTree>
    <p:extLst>
      <p:ext uri="{BB962C8B-B14F-4D97-AF65-F5344CB8AC3E}">
        <p14:creationId xmlns:p14="http://schemas.microsoft.com/office/powerpoint/2010/main" val="122430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AD8CE-7654-4162-A818-080A3CD8F585}"/>
              </a:ext>
            </a:extLst>
          </p:cNvPr>
          <p:cNvSpPr>
            <a:spLocks noGrp="1"/>
          </p:cNvSpPr>
          <p:nvPr>
            <p:ph type="title"/>
          </p:nvPr>
        </p:nvSpPr>
        <p:spPr>
          <a:xfrm>
            <a:off x="552970" y="97140"/>
            <a:ext cx="10515600" cy="662397"/>
          </a:xfrm>
        </p:spPr>
        <p:txBody>
          <a:bodyPr/>
          <a:lstStyle/>
          <a:p>
            <a:r>
              <a:rPr lang="en-US" dirty="0"/>
              <a:t>Example of MCU with SPI/I2C and RS232</a:t>
            </a:r>
          </a:p>
        </p:txBody>
      </p:sp>
      <p:sp>
        <p:nvSpPr>
          <p:cNvPr id="3" name="Segnaposto piè di pagina 2">
            <a:extLst>
              <a:ext uri="{FF2B5EF4-FFF2-40B4-BE49-F238E27FC236}">
                <a16:creationId xmlns:a16="http://schemas.microsoft.com/office/drawing/2014/main" id="{68EAF5CE-690B-40DE-96A3-9ACFD77F6FA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EA29742-9EAC-475D-A229-7E79990F065E}"/>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Immagine 6">
            <a:extLst>
              <a:ext uri="{FF2B5EF4-FFF2-40B4-BE49-F238E27FC236}">
                <a16:creationId xmlns:a16="http://schemas.microsoft.com/office/drawing/2014/main" id="{0FFFEB35-8E5E-47B8-AFEB-F3F202343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7" y="902423"/>
            <a:ext cx="6190734" cy="5131147"/>
          </a:xfrm>
          <a:prstGeom prst="rect">
            <a:avLst/>
          </a:prstGeom>
        </p:spPr>
      </p:pic>
      <p:pic>
        <p:nvPicPr>
          <p:cNvPr id="9" name="Immagine 8">
            <a:extLst>
              <a:ext uri="{FF2B5EF4-FFF2-40B4-BE49-F238E27FC236}">
                <a16:creationId xmlns:a16="http://schemas.microsoft.com/office/drawing/2014/main" id="{F9297AB7-4759-434C-8BC6-116047136F94}"/>
              </a:ext>
            </a:extLst>
          </p:cNvPr>
          <p:cNvPicPr>
            <a:picLocks noChangeAspect="1"/>
          </p:cNvPicPr>
          <p:nvPr/>
        </p:nvPicPr>
        <p:blipFill>
          <a:blip r:embed="rId3"/>
          <a:stretch>
            <a:fillRect/>
          </a:stretch>
        </p:blipFill>
        <p:spPr>
          <a:xfrm>
            <a:off x="6586151" y="1618734"/>
            <a:ext cx="5350476" cy="3023279"/>
          </a:xfrm>
          <a:prstGeom prst="rect">
            <a:avLst/>
          </a:prstGeom>
        </p:spPr>
      </p:pic>
      <p:sp>
        <p:nvSpPr>
          <p:cNvPr id="10" name="Rettangolo 9">
            <a:extLst>
              <a:ext uri="{FF2B5EF4-FFF2-40B4-BE49-F238E27FC236}">
                <a16:creationId xmlns:a16="http://schemas.microsoft.com/office/drawing/2014/main" id="{D14FC595-5BF2-4E94-A371-8131245312D5}"/>
              </a:ext>
            </a:extLst>
          </p:cNvPr>
          <p:cNvSpPr/>
          <p:nvPr/>
        </p:nvSpPr>
        <p:spPr>
          <a:xfrm>
            <a:off x="4810125" y="4210050"/>
            <a:ext cx="1619250"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57A19758-56C5-4DB3-B88A-0EBEBAFE19C6}"/>
              </a:ext>
            </a:extLst>
          </p:cNvPr>
          <p:cNvSpPr txBox="1"/>
          <p:nvPr/>
        </p:nvSpPr>
        <p:spPr>
          <a:xfrm>
            <a:off x="6835127" y="4993378"/>
            <a:ext cx="3914259" cy="1015663"/>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Versatile peripherals that can be configured to implement different communication protocols  </a:t>
            </a:r>
          </a:p>
        </p:txBody>
      </p:sp>
      <p:cxnSp>
        <p:nvCxnSpPr>
          <p:cNvPr id="13" name="Connettore 2 12">
            <a:extLst>
              <a:ext uri="{FF2B5EF4-FFF2-40B4-BE49-F238E27FC236}">
                <a16:creationId xmlns:a16="http://schemas.microsoft.com/office/drawing/2014/main" id="{EBB1B957-91BF-4782-9974-94CF5BDDA833}"/>
              </a:ext>
            </a:extLst>
          </p:cNvPr>
          <p:cNvCxnSpPr/>
          <p:nvPr/>
        </p:nvCxnSpPr>
        <p:spPr>
          <a:xfrm>
            <a:off x="8648700" y="3444240"/>
            <a:ext cx="42672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27B1031-3138-434B-ABA3-DDD1E9C59A02}"/>
              </a:ext>
            </a:extLst>
          </p:cNvPr>
          <p:cNvCxnSpPr/>
          <p:nvPr/>
        </p:nvCxnSpPr>
        <p:spPr>
          <a:xfrm>
            <a:off x="8648700" y="3619500"/>
            <a:ext cx="42672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4A915A6-769B-4B81-A0C8-9BD7B1156E80}"/>
              </a:ext>
            </a:extLst>
          </p:cNvPr>
          <p:cNvCxnSpPr/>
          <p:nvPr/>
        </p:nvCxnSpPr>
        <p:spPr>
          <a:xfrm>
            <a:off x="8648700" y="2712720"/>
            <a:ext cx="426720"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A0CBE6AF-983D-46D0-BBC2-82DF3D318628}"/>
              </a:ext>
            </a:extLst>
          </p:cNvPr>
          <p:cNvCxnSpPr/>
          <p:nvPr/>
        </p:nvCxnSpPr>
        <p:spPr>
          <a:xfrm>
            <a:off x="8648700" y="2887980"/>
            <a:ext cx="426720"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EE61CAC-6FA1-49B1-A8E1-BAEA7AB15387}"/>
              </a:ext>
            </a:extLst>
          </p:cNvPr>
          <p:cNvSpPr txBox="1"/>
          <p:nvPr/>
        </p:nvSpPr>
        <p:spPr>
          <a:xfrm>
            <a:off x="8093740" y="2506410"/>
            <a:ext cx="554960"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SDA</a:t>
            </a:r>
          </a:p>
        </p:txBody>
      </p:sp>
      <p:sp>
        <p:nvSpPr>
          <p:cNvPr id="18" name="CasellaDiTesto 17">
            <a:extLst>
              <a:ext uri="{FF2B5EF4-FFF2-40B4-BE49-F238E27FC236}">
                <a16:creationId xmlns:a16="http://schemas.microsoft.com/office/drawing/2014/main" id="{70BDFF26-71B3-4177-8338-016E8005708C}"/>
              </a:ext>
            </a:extLst>
          </p:cNvPr>
          <p:cNvSpPr txBox="1"/>
          <p:nvPr/>
        </p:nvSpPr>
        <p:spPr>
          <a:xfrm>
            <a:off x="8114579" y="2711127"/>
            <a:ext cx="534121"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SCL</a:t>
            </a:r>
          </a:p>
        </p:txBody>
      </p:sp>
      <p:sp>
        <p:nvSpPr>
          <p:cNvPr id="19" name="CasellaDiTesto 18">
            <a:extLst>
              <a:ext uri="{FF2B5EF4-FFF2-40B4-BE49-F238E27FC236}">
                <a16:creationId xmlns:a16="http://schemas.microsoft.com/office/drawing/2014/main" id="{4F71E229-EFDC-4199-9945-3CDFC8C9B96A}"/>
              </a:ext>
            </a:extLst>
          </p:cNvPr>
          <p:cNvSpPr txBox="1"/>
          <p:nvPr/>
        </p:nvSpPr>
        <p:spPr>
          <a:xfrm>
            <a:off x="8167010" y="3257874"/>
            <a:ext cx="625247"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TXD</a:t>
            </a:r>
          </a:p>
        </p:txBody>
      </p:sp>
      <p:sp>
        <p:nvSpPr>
          <p:cNvPr id="20" name="CasellaDiTesto 19">
            <a:extLst>
              <a:ext uri="{FF2B5EF4-FFF2-40B4-BE49-F238E27FC236}">
                <a16:creationId xmlns:a16="http://schemas.microsoft.com/office/drawing/2014/main" id="{5F1BBA6D-4FDF-42A1-A780-6FF6962523B6}"/>
              </a:ext>
            </a:extLst>
          </p:cNvPr>
          <p:cNvSpPr txBox="1"/>
          <p:nvPr/>
        </p:nvSpPr>
        <p:spPr>
          <a:xfrm>
            <a:off x="8167010" y="3507253"/>
            <a:ext cx="649210"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RXD</a:t>
            </a:r>
          </a:p>
        </p:txBody>
      </p:sp>
      <p:sp>
        <p:nvSpPr>
          <p:cNvPr id="21" name="Parentesi graffa aperta 20">
            <a:extLst>
              <a:ext uri="{FF2B5EF4-FFF2-40B4-BE49-F238E27FC236}">
                <a16:creationId xmlns:a16="http://schemas.microsoft.com/office/drawing/2014/main" id="{B0980297-BF49-4C3C-80DC-7E8B2C27B840}"/>
              </a:ext>
            </a:extLst>
          </p:cNvPr>
          <p:cNvSpPr/>
          <p:nvPr/>
        </p:nvSpPr>
        <p:spPr>
          <a:xfrm>
            <a:off x="7986932" y="2578101"/>
            <a:ext cx="192778" cy="349396"/>
          </a:xfrm>
          <a:prstGeom prst="leftBrace">
            <a:avLst>
              <a:gd name="adj1" fmla="val 16238"/>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asellaDiTesto 21">
            <a:extLst>
              <a:ext uri="{FF2B5EF4-FFF2-40B4-BE49-F238E27FC236}">
                <a16:creationId xmlns:a16="http://schemas.microsoft.com/office/drawing/2014/main" id="{002E2E49-ADC7-4859-BEC9-D9ED496DDC6E}"/>
              </a:ext>
            </a:extLst>
          </p:cNvPr>
          <p:cNvSpPr txBox="1"/>
          <p:nvPr/>
        </p:nvSpPr>
        <p:spPr>
          <a:xfrm>
            <a:off x="7523344" y="2615019"/>
            <a:ext cx="463588"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I2C</a:t>
            </a:r>
          </a:p>
        </p:txBody>
      </p:sp>
      <p:sp>
        <p:nvSpPr>
          <p:cNvPr id="23" name="Parentesi graffa aperta 22">
            <a:extLst>
              <a:ext uri="{FF2B5EF4-FFF2-40B4-BE49-F238E27FC236}">
                <a16:creationId xmlns:a16="http://schemas.microsoft.com/office/drawing/2014/main" id="{729372F2-6DCD-46B9-BD0A-8806D9CF055C}"/>
              </a:ext>
            </a:extLst>
          </p:cNvPr>
          <p:cNvSpPr/>
          <p:nvPr/>
        </p:nvSpPr>
        <p:spPr>
          <a:xfrm>
            <a:off x="8049780" y="3323434"/>
            <a:ext cx="192778" cy="438195"/>
          </a:xfrm>
          <a:prstGeom prst="leftBrace">
            <a:avLst>
              <a:gd name="adj1" fmla="val 1623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CasellaDiTesto 23">
            <a:extLst>
              <a:ext uri="{FF2B5EF4-FFF2-40B4-BE49-F238E27FC236}">
                <a16:creationId xmlns:a16="http://schemas.microsoft.com/office/drawing/2014/main" id="{4E24F701-4361-49E1-AA6A-AB3CFF2F0A3A}"/>
              </a:ext>
            </a:extLst>
          </p:cNvPr>
          <p:cNvSpPr txBox="1"/>
          <p:nvPr/>
        </p:nvSpPr>
        <p:spPr>
          <a:xfrm>
            <a:off x="7463875" y="3414407"/>
            <a:ext cx="670312" cy="307777"/>
          </a:xfrm>
          <a:prstGeom prst="rect">
            <a:avLst/>
          </a:prstGeom>
          <a:noFill/>
        </p:spPr>
        <p:txBody>
          <a:bodyPr wrap="none" rtlCol="0">
            <a:spAutoFit/>
          </a:bodyPr>
          <a:lstStyle/>
          <a:p>
            <a:r>
              <a:rPr lang="en-US" sz="1400" dirty="0">
                <a:solidFill>
                  <a:srgbClr val="FF0000"/>
                </a:solidFill>
                <a:latin typeface="Arial" panose="020B0604020202020204" pitchFamily="34" charset="0"/>
                <a:cs typeface="Arial" panose="020B0604020202020204" pitchFamily="34" charset="0"/>
              </a:rPr>
              <a:t>UART</a:t>
            </a:r>
          </a:p>
        </p:txBody>
      </p:sp>
      <p:cxnSp>
        <p:nvCxnSpPr>
          <p:cNvPr id="26" name="Connettore diritto 25">
            <a:extLst>
              <a:ext uri="{FF2B5EF4-FFF2-40B4-BE49-F238E27FC236}">
                <a16:creationId xmlns:a16="http://schemas.microsoft.com/office/drawing/2014/main" id="{1F590754-8D82-4CC1-BFB1-6E5E5D2B6A09}"/>
              </a:ext>
            </a:extLst>
          </p:cNvPr>
          <p:cNvCxnSpPr>
            <a:endCxn id="11" idx="1"/>
          </p:cNvCxnSpPr>
          <p:nvPr/>
        </p:nvCxnSpPr>
        <p:spPr>
          <a:xfrm>
            <a:off x="6429375" y="5140411"/>
            <a:ext cx="405752" cy="360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F5A8B-5AA9-41ED-82E1-F005A8503010}"/>
              </a:ext>
            </a:extLst>
          </p:cNvPr>
          <p:cNvSpPr>
            <a:spLocks noGrp="1"/>
          </p:cNvSpPr>
          <p:nvPr>
            <p:ph type="title"/>
          </p:nvPr>
        </p:nvSpPr>
        <p:spPr>
          <a:xfrm>
            <a:off x="838199" y="136525"/>
            <a:ext cx="10515600" cy="662397"/>
          </a:xfrm>
        </p:spPr>
        <p:txBody>
          <a:bodyPr/>
          <a:lstStyle/>
          <a:p>
            <a:r>
              <a:rPr lang="en-US" dirty="0"/>
              <a:t>Example of MCU with embedded USB</a:t>
            </a:r>
          </a:p>
        </p:txBody>
      </p:sp>
      <p:sp>
        <p:nvSpPr>
          <p:cNvPr id="3" name="Segnaposto piè di pagina 2">
            <a:extLst>
              <a:ext uri="{FF2B5EF4-FFF2-40B4-BE49-F238E27FC236}">
                <a16:creationId xmlns:a16="http://schemas.microsoft.com/office/drawing/2014/main" id="{386BDD94-B5E1-40F0-AEFD-1BECCAF87B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4945C39-C8A6-4F7C-9C8B-4041A082C1D8}"/>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Immagine 4">
            <a:extLst>
              <a:ext uri="{FF2B5EF4-FFF2-40B4-BE49-F238E27FC236}">
                <a16:creationId xmlns:a16="http://schemas.microsoft.com/office/drawing/2014/main" id="{3513E227-0C6B-4F24-9736-C6360BFECA97}"/>
              </a:ext>
            </a:extLst>
          </p:cNvPr>
          <p:cNvPicPr>
            <a:picLocks noChangeAspect="1"/>
          </p:cNvPicPr>
          <p:nvPr/>
        </p:nvPicPr>
        <p:blipFill>
          <a:blip r:embed="rId2"/>
          <a:stretch>
            <a:fillRect/>
          </a:stretch>
        </p:blipFill>
        <p:spPr>
          <a:xfrm>
            <a:off x="556440" y="798922"/>
            <a:ext cx="4103008" cy="5156716"/>
          </a:xfrm>
          <a:prstGeom prst="rect">
            <a:avLst/>
          </a:prstGeom>
        </p:spPr>
      </p:pic>
      <p:pic>
        <p:nvPicPr>
          <p:cNvPr id="6" name="Immagine 5">
            <a:extLst>
              <a:ext uri="{FF2B5EF4-FFF2-40B4-BE49-F238E27FC236}">
                <a16:creationId xmlns:a16="http://schemas.microsoft.com/office/drawing/2014/main" id="{8169D01A-D86E-43ED-B6A2-5B7F4DD43C2F}"/>
              </a:ext>
            </a:extLst>
          </p:cNvPr>
          <p:cNvPicPr>
            <a:picLocks noChangeAspect="1"/>
          </p:cNvPicPr>
          <p:nvPr/>
        </p:nvPicPr>
        <p:blipFill>
          <a:blip r:embed="rId3"/>
          <a:stretch>
            <a:fillRect/>
          </a:stretch>
        </p:blipFill>
        <p:spPr>
          <a:xfrm>
            <a:off x="4948212" y="742492"/>
            <a:ext cx="6436757" cy="1437651"/>
          </a:xfrm>
          <a:prstGeom prst="rect">
            <a:avLst/>
          </a:prstGeom>
        </p:spPr>
      </p:pic>
      <p:pic>
        <p:nvPicPr>
          <p:cNvPr id="8" name="Immagine 7">
            <a:extLst>
              <a:ext uri="{FF2B5EF4-FFF2-40B4-BE49-F238E27FC236}">
                <a16:creationId xmlns:a16="http://schemas.microsoft.com/office/drawing/2014/main" id="{529DE065-AB74-4D6E-BA59-51F92668911D}"/>
              </a:ext>
            </a:extLst>
          </p:cNvPr>
          <p:cNvPicPr>
            <a:picLocks noChangeAspect="1"/>
          </p:cNvPicPr>
          <p:nvPr/>
        </p:nvPicPr>
        <p:blipFill>
          <a:blip r:embed="rId4"/>
          <a:stretch>
            <a:fillRect/>
          </a:stretch>
        </p:blipFill>
        <p:spPr>
          <a:xfrm>
            <a:off x="5143304" y="2580855"/>
            <a:ext cx="3023286" cy="2991793"/>
          </a:xfrm>
          <a:prstGeom prst="rect">
            <a:avLst/>
          </a:prstGeom>
        </p:spPr>
      </p:pic>
      <p:sp>
        <p:nvSpPr>
          <p:cNvPr id="9" name="Rettangolo 8">
            <a:extLst>
              <a:ext uri="{FF2B5EF4-FFF2-40B4-BE49-F238E27FC236}">
                <a16:creationId xmlns:a16="http://schemas.microsoft.com/office/drawing/2014/main" id="{B554EDA1-A8A1-45A1-A9DB-C226218AD07F}"/>
              </a:ext>
            </a:extLst>
          </p:cNvPr>
          <p:cNvSpPr/>
          <p:nvPr/>
        </p:nvSpPr>
        <p:spPr>
          <a:xfrm>
            <a:off x="5143304" y="2458995"/>
            <a:ext cx="3023286" cy="3336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7261159E-ADC5-420D-AD44-234B19DB66EE}"/>
              </a:ext>
            </a:extLst>
          </p:cNvPr>
          <p:cNvSpPr/>
          <p:nvPr/>
        </p:nvSpPr>
        <p:spPr>
          <a:xfrm>
            <a:off x="3282723" y="2663311"/>
            <a:ext cx="1376725" cy="1550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2" name="Connettore diritto 11">
            <a:extLst>
              <a:ext uri="{FF2B5EF4-FFF2-40B4-BE49-F238E27FC236}">
                <a16:creationId xmlns:a16="http://schemas.microsoft.com/office/drawing/2014/main" id="{254EB549-8D64-4D43-99CB-3A721C887AA0}"/>
              </a:ext>
            </a:extLst>
          </p:cNvPr>
          <p:cNvCxnSpPr/>
          <p:nvPr/>
        </p:nvCxnSpPr>
        <p:spPr>
          <a:xfrm flipV="1">
            <a:off x="4659448" y="2458995"/>
            <a:ext cx="483856" cy="210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B69E78FF-D3F6-4C29-96DE-1DAFE8296A83}"/>
              </a:ext>
            </a:extLst>
          </p:cNvPr>
          <p:cNvCxnSpPr/>
          <p:nvPr/>
        </p:nvCxnSpPr>
        <p:spPr>
          <a:xfrm>
            <a:off x="4659448" y="4213654"/>
            <a:ext cx="483856" cy="1581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6089C609-F77A-41FF-8175-4A9D4D37937A}"/>
              </a:ext>
            </a:extLst>
          </p:cNvPr>
          <p:cNvPicPr>
            <a:picLocks noChangeAspect="1"/>
          </p:cNvPicPr>
          <p:nvPr/>
        </p:nvPicPr>
        <p:blipFill>
          <a:blip r:embed="rId5"/>
          <a:stretch>
            <a:fillRect/>
          </a:stretch>
        </p:blipFill>
        <p:spPr>
          <a:xfrm>
            <a:off x="8762456" y="2663311"/>
            <a:ext cx="1822732" cy="1769900"/>
          </a:xfrm>
          <a:prstGeom prst="rect">
            <a:avLst/>
          </a:prstGeom>
        </p:spPr>
      </p:pic>
      <p:sp>
        <p:nvSpPr>
          <p:cNvPr id="17" name="CasellaDiTesto 16">
            <a:extLst>
              <a:ext uri="{FF2B5EF4-FFF2-40B4-BE49-F238E27FC236}">
                <a16:creationId xmlns:a16="http://schemas.microsoft.com/office/drawing/2014/main" id="{632D85AB-0FFF-478C-9953-514E537EDBE3}"/>
              </a:ext>
            </a:extLst>
          </p:cNvPr>
          <p:cNvSpPr txBox="1"/>
          <p:nvPr/>
        </p:nvSpPr>
        <p:spPr>
          <a:xfrm>
            <a:off x="9938970" y="2180143"/>
            <a:ext cx="543739"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DM</a:t>
            </a:r>
          </a:p>
        </p:txBody>
      </p:sp>
      <p:sp>
        <p:nvSpPr>
          <p:cNvPr id="18" name="CasellaDiTesto 17">
            <a:extLst>
              <a:ext uri="{FF2B5EF4-FFF2-40B4-BE49-F238E27FC236}">
                <a16:creationId xmlns:a16="http://schemas.microsoft.com/office/drawing/2014/main" id="{CE1E6CF5-C5BF-4084-A0CF-DB87C717A49C}"/>
              </a:ext>
            </a:extLst>
          </p:cNvPr>
          <p:cNvSpPr txBox="1"/>
          <p:nvPr/>
        </p:nvSpPr>
        <p:spPr>
          <a:xfrm>
            <a:off x="9292584" y="2274329"/>
            <a:ext cx="505267"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DP</a:t>
            </a:r>
          </a:p>
        </p:txBody>
      </p:sp>
      <p:cxnSp>
        <p:nvCxnSpPr>
          <p:cNvPr id="20" name="Connettore 2 19">
            <a:extLst>
              <a:ext uri="{FF2B5EF4-FFF2-40B4-BE49-F238E27FC236}">
                <a16:creationId xmlns:a16="http://schemas.microsoft.com/office/drawing/2014/main" id="{B7090901-44D1-4D45-A081-DE976207FE5F}"/>
              </a:ext>
            </a:extLst>
          </p:cNvPr>
          <p:cNvCxnSpPr/>
          <p:nvPr/>
        </p:nvCxnSpPr>
        <p:spPr>
          <a:xfrm flipH="1">
            <a:off x="9873595" y="2458995"/>
            <a:ext cx="130750" cy="2956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ACCAA81-DE46-49C9-9D9C-9FFF36A6B4F2}"/>
              </a:ext>
            </a:extLst>
          </p:cNvPr>
          <p:cNvCxnSpPr>
            <a:cxnSpLocks/>
          </p:cNvCxnSpPr>
          <p:nvPr/>
        </p:nvCxnSpPr>
        <p:spPr>
          <a:xfrm>
            <a:off x="9610592" y="2555575"/>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83C8521A-C435-4E4D-A384-861076451A75}"/>
              </a:ext>
            </a:extLst>
          </p:cNvPr>
          <p:cNvCxnSpPr>
            <a:cxnSpLocks/>
          </p:cNvCxnSpPr>
          <p:nvPr/>
        </p:nvCxnSpPr>
        <p:spPr>
          <a:xfrm>
            <a:off x="7438892" y="2351259"/>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153416B-D82C-4036-99B7-59A933444B89}"/>
              </a:ext>
            </a:extLst>
          </p:cNvPr>
          <p:cNvCxnSpPr>
            <a:cxnSpLocks/>
          </p:cNvCxnSpPr>
          <p:nvPr/>
        </p:nvCxnSpPr>
        <p:spPr>
          <a:xfrm>
            <a:off x="7680192" y="2351259"/>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1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99427-3744-44A6-ADFE-2EEA7B555EE3}"/>
              </a:ext>
            </a:extLst>
          </p:cNvPr>
          <p:cNvSpPr>
            <a:spLocks noGrp="1"/>
          </p:cNvSpPr>
          <p:nvPr>
            <p:ph type="title"/>
          </p:nvPr>
        </p:nvSpPr>
        <p:spPr>
          <a:xfrm>
            <a:off x="507238" y="85568"/>
            <a:ext cx="10515600" cy="662397"/>
          </a:xfrm>
        </p:spPr>
        <p:txBody>
          <a:bodyPr/>
          <a:lstStyle/>
          <a:p>
            <a:r>
              <a:rPr lang="en-US" dirty="0"/>
              <a:t>Simple slave program (user firmware) on the MCU</a:t>
            </a:r>
          </a:p>
        </p:txBody>
      </p:sp>
      <p:sp>
        <p:nvSpPr>
          <p:cNvPr id="3" name="Segnaposto piè di pagina 2">
            <a:extLst>
              <a:ext uri="{FF2B5EF4-FFF2-40B4-BE49-F238E27FC236}">
                <a16:creationId xmlns:a16="http://schemas.microsoft.com/office/drawing/2014/main" id="{499C0C47-2B40-447E-9EF7-A1A9B3DFF9D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C73A4F4-5921-4A90-9B1C-27E5DB0CF0C3}"/>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6" name="Rettangolo con angoli arrotondati 5">
            <a:extLst>
              <a:ext uri="{FF2B5EF4-FFF2-40B4-BE49-F238E27FC236}">
                <a16:creationId xmlns:a16="http://schemas.microsoft.com/office/drawing/2014/main" id="{80405295-372E-4D63-9D0C-CADE30AB6959}"/>
              </a:ext>
            </a:extLst>
          </p:cNvPr>
          <p:cNvSpPr/>
          <p:nvPr/>
        </p:nvSpPr>
        <p:spPr>
          <a:xfrm>
            <a:off x="6552041" y="1897585"/>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Read  </a:t>
            </a:r>
            <a:r>
              <a:rPr lang="en-US" sz="2000" b="1" i="1" dirty="0" err="1">
                <a:solidFill>
                  <a:srgbClr val="FF0000"/>
                </a:solidFill>
                <a:latin typeface="Arial" panose="020B0604020202020204" pitchFamily="34" charset="0"/>
                <a:cs typeface="Arial" panose="020B0604020202020204" pitchFamily="34" charset="0"/>
              </a:rPr>
              <a:t>ch</a:t>
            </a:r>
            <a:r>
              <a:rPr lang="en-US" sz="2000" dirty="0">
                <a:solidFill>
                  <a:schemeClr val="tx1"/>
                </a:solidFill>
                <a:latin typeface="Arial" panose="020B0604020202020204" pitchFamily="34" charset="0"/>
                <a:cs typeface="Arial" panose="020B0604020202020204" pitchFamily="34" charset="0"/>
              </a:rPr>
              <a:t> from RX-register</a:t>
            </a:r>
          </a:p>
        </p:txBody>
      </p:sp>
      <p:cxnSp>
        <p:nvCxnSpPr>
          <p:cNvPr id="8" name="Connettore 2 7">
            <a:extLst>
              <a:ext uri="{FF2B5EF4-FFF2-40B4-BE49-F238E27FC236}">
                <a16:creationId xmlns:a16="http://schemas.microsoft.com/office/drawing/2014/main" id="{7970A901-50DB-46E7-A146-92AE7BB46936}"/>
              </a:ext>
            </a:extLst>
          </p:cNvPr>
          <p:cNvCxnSpPr>
            <a:endCxn id="6" idx="1"/>
          </p:cNvCxnSpPr>
          <p:nvPr/>
        </p:nvCxnSpPr>
        <p:spPr>
          <a:xfrm>
            <a:off x="5175304" y="2329099"/>
            <a:ext cx="1376737" cy="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7AB83C5-C55F-4C27-A20A-9021D8A44201}"/>
              </a:ext>
            </a:extLst>
          </p:cNvPr>
          <p:cNvSpPr txBox="1"/>
          <p:nvPr/>
        </p:nvSpPr>
        <p:spPr>
          <a:xfrm>
            <a:off x="4565705" y="1384581"/>
            <a:ext cx="215757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RX interrupt from UART</a:t>
            </a:r>
          </a:p>
        </p:txBody>
      </p:sp>
      <p:sp>
        <p:nvSpPr>
          <p:cNvPr id="10" name="Rettangolo con angoli arrotondati 9">
            <a:extLst>
              <a:ext uri="{FF2B5EF4-FFF2-40B4-BE49-F238E27FC236}">
                <a16:creationId xmlns:a16="http://schemas.microsoft.com/office/drawing/2014/main" id="{DDDCDD77-A8AD-4306-92FC-0FB61F20359A}"/>
              </a:ext>
            </a:extLst>
          </p:cNvPr>
          <p:cNvSpPr/>
          <p:nvPr/>
        </p:nvSpPr>
        <p:spPr>
          <a:xfrm>
            <a:off x="2916211" y="2215578"/>
            <a:ext cx="2157573" cy="1610048"/>
          </a:xfrm>
          <a:prstGeom prst="roundRect">
            <a:avLst>
              <a:gd name="adj" fmla="val 131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Low Power (Sleep) mode or infinite loop </a:t>
            </a:r>
          </a:p>
        </p:txBody>
      </p:sp>
      <p:sp>
        <p:nvSpPr>
          <p:cNvPr id="12" name="Rombo 11">
            <a:extLst>
              <a:ext uri="{FF2B5EF4-FFF2-40B4-BE49-F238E27FC236}">
                <a16:creationId xmlns:a16="http://schemas.microsoft.com/office/drawing/2014/main" id="{FBD3DDBF-C616-474F-B939-880D7C018190}"/>
              </a:ext>
            </a:extLst>
          </p:cNvPr>
          <p:cNvSpPr/>
          <p:nvPr/>
        </p:nvSpPr>
        <p:spPr>
          <a:xfrm>
            <a:off x="6911854" y="3084107"/>
            <a:ext cx="1525031" cy="1449105"/>
          </a:xfrm>
          <a:prstGeom prst="diamo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976FBF7-5D4E-4120-9F12-073D1C8DCA77}"/>
              </a:ext>
            </a:extLst>
          </p:cNvPr>
          <p:cNvSpPr txBox="1"/>
          <p:nvPr/>
        </p:nvSpPr>
        <p:spPr>
          <a:xfrm>
            <a:off x="7036753" y="3588642"/>
            <a:ext cx="1217000" cy="400110"/>
          </a:xfrm>
          <a:prstGeom prst="rect">
            <a:avLst/>
          </a:prstGeom>
          <a:noFill/>
        </p:spPr>
        <p:txBody>
          <a:bodyPr wrap="none" rtlCol="0">
            <a:spAutoFit/>
          </a:bodyPr>
          <a:lstStyle/>
          <a:p>
            <a:r>
              <a:rPr lang="en-US" sz="2000" b="1" i="1" dirty="0" err="1">
                <a:solidFill>
                  <a:srgbClr val="FF0000"/>
                </a:solidFill>
                <a:latin typeface="Arial" panose="020B0604020202020204" pitchFamily="34" charset="0"/>
                <a:cs typeface="Arial" panose="020B0604020202020204" pitchFamily="34" charset="0"/>
              </a:rPr>
              <a:t>ch</a:t>
            </a:r>
            <a:r>
              <a:rPr lang="en-US" sz="2000" dirty="0">
                <a:latin typeface="Arial" panose="020B0604020202020204" pitchFamily="34" charset="0"/>
                <a:cs typeface="Arial" panose="020B0604020202020204" pitchFamily="34" charset="0"/>
              </a:rPr>
              <a:t>=EOI?</a:t>
            </a:r>
          </a:p>
        </p:txBody>
      </p:sp>
      <p:sp>
        <p:nvSpPr>
          <p:cNvPr id="14" name="Rettangolo con angoli arrotondati 13">
            <a:extLst>
              <a:ext uri="{FF2B5EF4-FFF2-40B4-BE49-F238E27FC236}">
                <a16:creationId xmlns:a16="http://schemas.microsoft.com/office/drawing/2014/main" id="{8321CEA6-DD80-4757-AC91-BC788690F3F6}"/>
              </a:ext>
            </a:extLst>
          </p:cNvPr>
          <p:cNvSpPr/>
          <p:nvPr/>
        </p:nvSpPr>
        <p:spPr>
          <a:xfrm>
            <a:off x="6595582" y="4856705"/>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put </a:t>
            </a:r>
            <a:r>
              <a:rPr lang="en-US" sz="2000" b="1" dirty="0" err="1">
                <a:solidFill>
                  <a:srgbClr val="FF0000"/>
                </a:solidFill>
                <a:latin typeface="Arial" panose="020B0604020202020204" pitchFamily="34" charset="0"/>
                <a:cs typeface="Arial" panose="020B0604020202020204" pitchFamily="34" charset="0"/>
              </a:rPr>
              <a:t>ch</a:t>
            </a:r>
            <a:r>
              <a:rPr lang="en-US" sz="2000" dirty="0">
                <a:solidFill>
                  <a:schemeClr val="tx1"/>
                </a:solidFill>
                <a:latin typeface="Arial" panose="020B0604020202020204" pitchFamily="34" charset="0"/>
                <a:cs typeface="Arial" panose="020B0604020202020204" pitchFamily="34" charset="0"/>
              </a:rPr>
              <a:t> in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t>
            </a:r>
          </a:p>
        </p:txBody>
      </p:sp>
      <p:cxnSp>
        <p:nvCxnSpPr>
          <p:cNvPr id="20" name="Connettore 2 19">
            <a:extLst>
              <a:ext uri="{FF2B5EF4-FFF2-40B4-BE49-F238E27FC236}">
                <a16:creationId xmlns:a16="http://schemas.microsoft.com/office/drawing/2014/main" id="{81283741-E395-4634-9E43-72CF4CC568DC}"/>
              </a:ext>
            </a:extLst>
          </p:cNvPr>
          <p:cNvCxnSpPr/>
          <p:nvPr/>
        </p:nvCxnSpPr>
        <p:spPr>
          <a:xfrm>
            <a:off x="7674368" y="2736973"/>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00251F1F-0687-454E-B770-AA6D8F01A807}"/>
              </a:ext>
            </a:extLst>
          </p:cNvPr>
          <p:cNvSpPr txBox="1"/>
          <p:nvPr/>
        </p:nvSpPr>
        <p:spPr>
          <a:xfrm>
            <a:off x="8378652" y="3283680"/>
            <a:ext cx="5838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yes</a:t>
            </a:r>
          </a:p>
        </p:txBody>
      </p:sp>
      <p:sp>
        <p:nvSpPr>
          <p:cNvPr id="22" name="CasellaDiTesto 21">
            <a:extLst>
              <a:ext uri="{FF2B5EF4-FFF2-40B4-BE49-F238E27FC236}">
                <a16:creationId xmlns:a16="http://schemas.microsoft.com/office/drawing/2014/main" id="{CF68591D-74DB-4B0A-90CD-157F5E714D0B}"/>
              </a:ext>
            </a:extLst>
          </p:cNvPr>
          <p:cNvSpPr txBox="1"/>
          <p:nvPr/>
        </p:nvSpPr>
        <p:spPr>
          <a:xfrm>
            <a:off x="6833485" y="4333157"/>
            <a:ext cx="4700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no</a:t>
            </a:r>
          </a:p>
        </p:txBody>
      </p:sp>
      <p:cxnSp>
        <p:nvCxnSpPr>
          <p:cNvPr id="23" name="Connettore 2 22">
            <a:extLst>
              <a:ext uri="{FF2B5EF4-FFF2-40B4-BE49-F238E27FC236}">
                <a16:creationId xmlns:a16="http://schemas.microsoft.com/office/drawing/2014/main" id="{F25924EB-4F8E-408A-8D80-513D7C807B03}"/>
              </a:ext>
            </a:extLst>
          </p:cNvPr>
          <p:cNvCxnSpPr/>
          <p:nvPr/>
        </p:nvCxnSpPr>
        <p:spPr>
          <a:xfrm>
            <a:off x="7716036" y="4509571"/>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70C73C82-B254-41AB-AD63-C93213C4155D}"/>
              </a:ext>
            </a:extLst>
          </p:cNvPr>
          <p:cNvCxnSpPr>
            <a:cxnSpLocks/>
            <a:stCxn id="14" idx="1"/>
          </p:cNvCxnSpPr>
          <p:nvPr/>
        </p:nvCxnSpPr>
        <p:spPr>
          <a:xfrm flipH="1" flipV="1">
            <a:off x="3994997" y="5288219"/>
            <a:ext cx="260058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180C591B-6B9D-426A-8C32-AB062803B6B5}"/>
              </a:ext>
            </a:extLst>
          </p:cNvPr>
          <p:cNvCxnSpPr>
            <a:cxnSpLocks/>
          </p:cNvCxnSpPr>
          <p:nvPr/>
        </p:nvCxnSpPr>
        <p:spPr>
          <a:xfrm rot="16200000">
            <a:off x="3306629" y="4585421"/>
            <a:ext cx="1376737" cy="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B746C96-BE1F-4E24-A02E-9E5D5ECA6EFF}"/>
              </a:ext>
            </a:extLst>
          </p:cNvPr>
          <p:cNvCxnSpPr>
            <a:cxnSpLocks/>
          </p:cNvCxnSpPr>
          <p:nvPr/>
        </p:nvCxnSpPr>
        <p:spPr>
          <a:xfrm flipV="1">
            <a:off x="8436885" y="3788697"/>
            <a:ext cx="975462" cy="19962"/>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ttangolo con angoli arrotondati 28">
            <a:extLst>
              <a:ext uri="{FF2B5EF4-FFF2-40B4-BE49-F238E27FC236}">
                <a16:creationId xmlns:a16="http://schemas.microsoft.com/office/drawing/2014/main" id="{ECE28CDF-5074-47CF-B168-70F50E762492}"/>
              </a:ext>
            </a:extLst>
          </p:cNvPr>
          <p:cNvSpPr/>
          <p:nvPr/>
        </p:nvSpPr>
        <p:spPr>
          <a:xfrm>
            <a:off x="9537551" y="3383977"/>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interpret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and execute</a:t>
            </a:r>
          </a:p>
        </p:txBody>
      </p:sp>
      <p:pic>
        <p:nvPicPr>
          <p:cNvPr id="31" name="Elemento grafico 30">
            <a:extLst>
              <a:ext uri="{FF2B5EF4-FFF2-40B4-BE49-F238E27FC236}">
                <a16:creationId xmlns:a16="http://schemas.microsoft.com/office/drawing/2014/main" id="{03F2452F-118B-4308-81CC-5507184D07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974" y="977942"/>
            <a:ext cx="1772331" cy="1641371"/>
          </a:xfrm>
          <a:prstGeom prst="rect">
            <a:avLst/>
          </a:prstGeom>
        </p:spPr>
      </p:pic>
      <p:sp>
        <p:nvSpPr>
          <p:cNvPr id="33" name="Rettangolo 32">
            <a:extLst>
              <a:ext uri="{FF2B5EF4-FFF2-40B4-BE49-F238E27FC236}">
                <a16:creationId xmlns:a16="http://schemas.microsoft.com/office/drawing/2014/main" id="{0E30E06C-2BFB-46F4-85D9-412529FE41D6}"/>
              </a:ext>
            </a:extLst>
          </p:cNvPr>
          <p:cNvSpPr/>
          <p:nvPr/>
        </p:nvSpPr>
        <p:spPr>
          <a:xfrm>
            <a:off x="1492438" y="4178641"/>
            <a:ext cx="880621" cy="8309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34" name="Rettangolo 33">
            <a:extLst>
              <a:ext uri="{FF2B5EF4-FFF2-40B4-BE49-F238E27FC236}">
                <a16:creationId xmlns:a16="http://schemas.microsoft.com/office/drawing/2014/main" id="{CF86A3D7-A754-482D-B06B-3BB47A954FA7}"/>
              </a:ext>
            </a:extLst>
          </p:cNvPr>
          <p:cNvSpPr/>
          <p:nvPr/>
        </p:nvSpPr>
        <p:spPr>
          <a:xfrm>
            <a:off x="366722" y="4178640"/>
            <a:ext cx="880621" cy="8309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USB to UART</a:t>
            </a:r>
          </a:p>
        </p:txBody>
      </p:sp>
      <p:sp>
        <p:nvSpPr>
          <p:cNvPr id="36" name="CasellaDiTesto 35">
            <a:extLst>
              <a:ext uri="{FF2B5EF4-FFF2-40B4-BE49-F238E27FC236}">
                <a16:creationId xmlns:a16="http://schemas.microsoft.com/office/drawing/2014/main" id="{07B368ED-4D73-4B1C-9036-80134F07A088}"/>
              </a:ext>
            </a:extLst>
          </p:cNvPr>
          <p:cNvSpPr txBox="1"/>
          <p:nvPr/>
        </p:nvSpPr>
        <p:spPr>
          <a:xfrm>
            <a:off x="885495" y="3042796"/>
            <a:ext cx="1297150"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byte </a:t>
            </a:r>
          </a:p>
          <a:p>
            <a:r>
              <a:rPr lang="en-US" sz="2000" dirty="0">
                <a:latin typeface="Arial" panose="020B0604020202020204" pitchFamily="34" charset="0"/>
                <a:cs typeface="Arial" panose="020B0604020202020204" pitchFamily="34" charset="0"/>
              </a:rPr>
              <a:t>sequence</a:t>
            </a:r>
          </a:p>
        </p:txBody>
      </p:sp>
      <p:sp>
        <p:nvSpPr>
          <p:cNvPr id="37" name="Rettangolo con angoli arrotondati 36">
            <a:extLst>
              <a:ext uri="{FF2B5EF4-FFF2-40B4-BE49-F238E27FC236}">
                <a16:creationId xmlns:a16="http://schemas.microsoft.com/office/drawing/2014/main" id="{0DDDDC22-AC12-4C0C-9DCF-B7FAE46DCA6D}"/>
              </a:ext>
            </a:extLst>
          </p:cNvPr>
          <p:cNvSpPr/>
          <p:nvPr/>
        </p:nvSpPr>
        <p:spPr>
          <a:xfrm>
            <a:off x="9525506" y="4489943"/>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reset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a:t>
            </a:r>
          </a:p>
        </p:txBody>
      </p:sp>
      <p:cxnSp>
        <p:nvCxnSpPr>
          <p:cNvPr id="38" name="Connettore 2 37">
            <a:extLst>
              <a:ext uri="{FF2B5EF4-FFF2-40B4-BE49-F238E27FC236}">
                <a16:creationId xmlns:a16="http://schemas.microsoft.com/office/drawing/2014/main" id="{BB0F3D10-9137-419E-A7A8-0BAF3D7F5CFD}"/>
              </a:ext>
            </a:extLst>
          </p:cNvPr>
          <p:cNvCxnSpPr/>
          <p:nvPr/>
        </p:nvCxnSpPr>
        <p:spPr>
          <a:xfrm>
            <a:off x="10616337" y="4247006"/>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453606BA-EEE5-4429-8B39-DDE603BB242F}"/>
              </a:ext>
            </a:extLst>
          </p:cNvPr>
          <p:cNvCxnSpPr>
            <a:cxnSpLocks/>
          </p:cNvCxnSpPr>
          <p:nvPr/>
        </p:nvCxnSpPr>
        <p:spPr>
          <a:xfrm flipH="1">
            <a:off x="3696030" y="5931508"/>
            <a:ext cx="69203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8BAC0258-A833-4101-9B4C-C4DF2DA81738}"/>
              </a:ext>
            </a:extLst>
          </p:cNvPr>
          <p:cNvCxnSpPr>
            <a:cxnSpLocks/>
            <a:stCxn id="37" idx="2"/>
          </p:cNvCxnSpPr>
          <p:nvPr/>
        </p:nvCxnSpPr>
        <p:spPr>
          <a:xfrm>
            <a:off x="10604293" y="5352972"/>
            <a:ext cx="12044" cy="578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A02DDE5E-8C91-4582-A823-34E82BEF75D8}"/>
              </a:ext>
            </a:extLst>
          </p:cNvPr>
          <p:cNvCxnSpPr>
            <a:cxnSpLocks/>
          </p:cNvCxnSpPr>
          <p:nvPr/>
        </p:nvCxnSpPr>
        <p:spPr>
          <a:xfrm flipV="1">
            <a:off x="3696030" y="3897054"/>
            <a:ext cx="0" cy="20344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Rettangolo con angoli arrotondati 48">
            <a:extLst>
              <a:ext uri="{FF2B5EF4-FFF2-40B4-BE49-F238E27FC236}">
                <a16:creationId xmlns:a16="http://schemas.microsoft.com/office/drawing/2014/main" id="{C744319D-A371-4C6C-82BE-8242DCA3B133}"/>
              </a:ext>
            </a:extLst>
          </p:cNvPr>
          <p:cNvSpPr/>
          <p:nvPr/>
        </p:nvSpPr>
        <p:spPr>
          <a:xfrm>
            <a:off x="2705100" y="977942"/>
            <a:ext cx="9296400" cy="5118058"/>
          </a:xfrm>
          <a:prstGeom prst="roundRect">
            <a:avLst>
              <a:gd name="adj" fmla="val 57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Figura a mano libera: forma 49">
            <a:extLst>
              <a:ext uri="{FF2B5EF4-FFF2-40B4-BE49-F238E27FC236}">
                <a16:creationId xmlns:a16="http://schemas.microsoft.com/office/drawing/2014/main" id="{80DB1AA9-DCE6-44FE-B1ED-C795365D966C}"/>
              </a:ext>
            </a:extLst>
          </p:cNvPr>
          <p:cNvSpPr/>
          <p:nvPr/>
        </p:nvSpPr>
        <p:spPr>
          <a:xfrm>
            <a:off x="1844322" y="5041900"/>
            <a:ext cx="848078" cy="737689"/>
          </a:xfrm>
          <a:custGeom>
            <a:avLst/>
            <a:gdLst>
              <a:gd name="connsiteX0" fmla="*/ 848078 w 848078"/>
              <a:gd name="connsiteY0" fmla="*/ 660400 h 737689"/>
              <a:gd name="connsiteX1" fmla="*/ 454378 w 848078"/>
              <a:gd name="connsiteY1" fmla="*/ 736600 h 737689"/>
              <a:gd name="connsiteX2" fmla="*/ 149578 w 848078"/>
              <a:gd name="connsiteY2" fmla="*/ 609600 h 737689"/>
              <a:gd name="connsiteX3" fmla="*/ 9878 w 848078"/>
              <a:gd name="connsiteY3" fmla="*/ 292100 h 737689"/>
              <a:gd name="connsiteX4" fmla="*/ 22578 w 848078"/>
              <a:gd name="connsiteY4" fmla="*/ 0 h 73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078" h="737689">
                <a:moveTo>
                  <a:pt x="848078" y="660400"/>
                </a:moveTo>
                <a:cubicBezTo>
                  <a:pt x="709436" y="702733"/>
                  <a:pt x="570795" y="745067"/>
                  <a:pt x="454378" y="736600"/>
                </a:cubicBezTo>
                <a:cubicBezTo>
                  <a:pt x="337961" y="728133"/>
                  <a:pt x="223661" y="683683"/>
                  <a:pt x="149578" y="609600"/>
                </a:cubicBezTo>
                <a:cubicBezTo>
                  <a:pt x="75495" y="535517"/>
                  <a:pt x="31045" y="393700"/>
                  <a:pt x="9878" y="292100"/>
                </a:cubicBezTo>
                <a:cubicBezTo>
                  <a:pt x="-11289" y="190500"/>
                  <a:pt x="5644" y="95250"/>
                  <a:pt x="22578" y="0"/>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igura a mano libera: forma 51">
            <a:extLst>
              <a:ext uri="{FF2B5EF4-FFF2-40B4-BE49-F238E27FC236}">
                <a16:creationId xmlns:a16="http://schemas.microsoft.com/office/drawing/2014/main" id="{082988B0-87FE-4B51-8859-D5523D860586}"/>
              </a:ext>
            </a:extLst>
          </p:cNvPr>
          <p:cNvSpPr/>
          <p:nvPr/>
        </p:nvSpPr>
        <p:spPr>
          <a:xfrm>
            <a:off x="838200" y="2079172"/>
            <a:ext cx="1539152" cy="2122714"/>
          </a:xfrm>
          <a:custGeom>
            <a:avLst/>
            <a:gdLst>
              <a:gd name="connsiteX0" fmla="*/ 1230086 w 1539152"/>
              <a:gd name="connsiteY0" fmla="*/ 21771 h 2122714"/>
              <a:gd name="connsiteX1" fmla="*/ 1524000 w 1539152"/>
              <a:gd name="connsiteY1" fmla="*/ 43542 h 2122714"/>
              <a:gd name="connsiteX2" fmla="*/ 1480457 w 1539152"/>
              <a:gd name="connsiteY2" fmla="*/ 413657 h 2122714"/>
              <a:gd name="connsiteX3" fmla="*/ 1338943 w 1539152"/>
              <a:gd name="connsiteY3" fmla="*/ 740228 h 2122714"/>
              <a:gd name="connsiteX4" fmla="*/ 435429 w 1539152"/>
              <a:gd name="connsiteY4" fmla="*/ 859971 h 2122714"/>
              <a:gd name="connsiteX5" fmla="*/ 76200 w 1539152"/>
              <a:gd name="connsiteY5" fmla="*/ 990599 h 2122714"/>
              <a:gd name="connsiteX6" fmla="*/ 43543 w 1539152"/>
              <a:gd name="connsiteY6" fmla="*/ 1687285 h 2122714"/>
              <a:gd name="connsiteX7" fmla="*/ 0 w 1539152"/>
              <a:gd name="connsiteY7" fmla="*/ 2079171 h 2122714"/>
              <a:gd name="connsiteX8" fmla="*/ 0 w 1539152"/>
              <a:gd name="connsiteY8" fmla="*/ 2079171 h 2122714"/>
              <a:gd name="connsiteX9" fmla="*/ 10886 w 1539152"/>
              <a:gd name="connsiteY9" fmla="*/ 2122714 h 2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152" h="2122714">
                <a:moveTo>
                  <a:pt x="1230086" y="21771"/>
                </a:moveTo>
                <a:cubicBezTo>
                  <a:pt x="1356179" y="-1"/>
                  <a:pt x="1482272" y="-21772"/>
                  <a:pt x="1524000" y="43542"/>
                </a:cubicBezTo>
                <a:cubicBezTo>
                  <a:pt x="1565728" y="108856"/>
                  <a:pt x="1511300" y="297543"/>
                  <a:pt x="1480457" y="413657"/>
                </a:cubicBezTo>
                <a:cubicBezTo>
                  <a:pt x="1449614" y="529771"/>
                  <a:pt x="1513114" y="665842"/>
                  <a:pt x="1338943" y="740228"/>
                </a:cubicBezTo>
                <a:cubicBezTo>
                  <a:pt x="1164772" y="814614"/>
                  <a:pt x="645886" y="818243"/>
                  <a:pt x="435429" y="859971"/>
                </a:cubicBezTo>
                <a:cubicBezTo>
                  <a:pt x="224972" y="901699"/>
                  <a:pt x="141514" y="852713"/>
                  <a:pt x="76200" y="990599"/>
                </a:cubicBezTo>
                <a:cubicBezTo>
                  <a:pt x="10886" y="1128485"/>
                  <a:pt x="56243" y="1505856"/>
                  <a:pt x="43543" y="1687285"/>
                </a:cubicBezTo>
                <a:cubicBezTo>
                  <a:pt x="30843" y="1868714"/>
                  <a:pt x="0" y="2079171"/>
                  <a:pt x="0" y="2079171"/>
                </a:cubicBezTo>
                <a:lnTo>
                  <a:pt x="0" y="2079171"/>
                </a:lnTo>
                <a:lnTo>
                  <a:pt x="10886" y="2122714"/>
                </a:lnTo>
              </a:path>
            </a:pathLst>
          </a:custGeom>
          <a:noFill/>
          <a:ln w="31750">
            <a:solidFill>
              <a:schemeClr val="accent2"/>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sellaDiTesto 52">
            <a:extLst>
              <a:ext uri="{FF2B5EF4-FFF2-40B4-BE49-F238E27FC236}">
                <a16:creationId xmlns:a16="http://schemas.microsoft.com/office/drawing/2014/main" id="{C664750B-7222-4941-9533-F4241C208C14}"/>
              </a:ext>
            </a:extLst>
          </p:cNvPr>
          <p:cNvSpPr txBox="1"/>
          <p:nvPr/>
        </p:nvSpPr>
        <p:spPr>
          <a:xfrm>
            <a:off x="55640" y="2663002"/>
            <a:ext cx="79861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USB</a:t>
            </a:r>
          </a:p>
          <a:p>
            <a:r>
              <a:rPr lang="en-US" sz="2000" dirty="0">
                <a:latin typeface="Arial" panose="020B0604020202020204" pitchFamily="34" charset="0"/>
                <a:cs typeface="Arial" panose="020B0604020202020204" pitchFamily="34" charset="0"/>
              </a:rPr>
              <a:t>cable</a:t>
            </a:r>
          </a:p>
        </p:txBody>
      </p:sp>
      <p:cxnSp>
        <p:nvCxnSpPr>
          <p:cNvPr id="55" name="Connettore diritto 54">
            <a:extLst>
              <a:ext uri="{FF2B5EF4-FFF2-40B4-BE49-F238E27FC236}">
                <a16:creationId xmlns:a16="http://schemas.microsoft.com/office/drawing/2014/main" id="{46493F44-D680-4CDB-8B8C-0E1834FDDC17}"/>
              </a:ext>
            </a:extLst>
          </p:cNvPr>
          <p:cNvCxnSpPr/>
          <p:nvPr/>
        </p:nvCxnSpPr>
        <p:spPr>
          <a:xfrm>
            <a:off x="1162797" y="4619539"/>
            <a:ext cx="40264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id="{85602572-1DD9-42EF-B872-0DFB1A634369}"/>
              </a:ext>
            </a:extLst>
          </p:cNvPr>
          <p:cNvSpPr txBox="1"/>
          <p:nvPr/>
        </p:nvSpPr>
        <p:spPr>
          <a:xfrm>
            <a:off x="8968671" y="1534983"/>
            <a:ext cx="2893741"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EOI= End Of Instruction</a:t>
            </a:r>
          </a:p>
          <a:p>
            <a:r>
              <a:rPr lang="en-US" sz="2000" dirty="0">
                <a:latin typeface="Arial" panose="020B0604020202020204" pitchFamily="34" charset="0"/>
                <a:cs typeface="Arial" panose="020B0604020202020204" pitchFamily="34" charset="0"/>
              </a:rPr>
              <a:t>(example, CR character</a:t>
            </a:r>
          </a:p>
        </p:txBody>
      </p:sp>
    </p:spTree>
    <p:extLst>
      <p:ext uri="{BB962C8B-B14F-4D97-AF65-F5344CB8AC3E}">
        <p14:creationId xmlns:p14="http://schemas.microsoft.com/office/powerpoint/2010/main" val="149533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6EE31-AFE2-4B32-8E61-166E5EC5EFB5}"/>
              </a:ext>
            </a:extLst>
          </p:cNvPr>
          <p:cNvSpPr>
            <a:spLocks noGrp="1"/>
          </p:cNvSpPr>
          <p:nvPr>
            <p:ph type="title"/>
          </p:nvPr>
        </p:nvSpPr>
        <p:spPr/>
        <p:txBody>
          <a:bodyPr/>
          <a:lstStyle/>
          <a:p>
            <a:r>
              <a:rPr lang="en-US" dirty="0"/>
              <a:t>On the PC side: Windows OS - VCP (Virtual COM port)</a:t>
            </a:r>
          </a:p>
        </p:txBody>
      </p:sp>
      <p:sp>
        <p:nvSpPr>
          <p:cNvPr id="3" name="Segnaposto piè di pagina 2">
            <a:extLst>
              <a:ext uri="{FF2B5EF4-FFF2-40B4-BE49-F238E27FC236}">
                <a16:creationId xmlns:a16="http://schemas.microsoft.com/office/drawing/2014/main" id="{BD5C1144-E6FB-4298-97CB-8AA6BE3A2B9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2D78A0C-A39D-441E-9E44-02EE938A141D}"/>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932600AF-4E2B-434F-8D88-7DA79187901B}"/>
              </a:ext>
            </a:extLst>
          </p:cNvPr>
          <p:cNvSpPr txBox="1"/>
          <p:nvPr/>
        </p:nvSpPr>
        <p:spPr>
          <a:xfrm>
            <a:off x="635130" y="1218022"/>
            <a:ext cx="9608205"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COM port was originally the way a real RS232 port was accessible from programs in IBM PCs running the MSDOS.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RS232 defined logic levels that nowadays no more convenient (i.e. -12 V, +12 V). The communication protocol (UART Universal Asynchronous Receiver-Transmitter) has survived with voltage levels compatible with current integrated circuit supply voltages (e.g. 3.3 V, 5 V).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Virtual COM Port </a:t>
            </a:r>
            <a:r>
              <a:rPr lang="en-US" sz="2400" dirty="0">
                <a:latin typeface="Arial" panose="020B0604020202020204" pitchFamily="34" charset="0"/>
                <a:cs typeface="Arial" panose="020B0604020202020204" pitchFamily="34" charset="0"/>
              </a:rPr>
              <a:t>is a software object that simulate the presence of a physical RS232 port, and allows communication with a device that supports data transmission and reception as stream of bytes</a:t>
            </a:r>
          </a:p>
        </p:txBody>
      </p:sp>
    </p:spTree>
    <p:extLst>
      <p:ext uri="{BB962C8B-B14F-4D97-AF65-F5344CB8AC3E}">
        <p14:creationId xmlns:p14="http://schemas.microsoft.com/office/powerpoint/2010/main" val="207367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con angoli arrotondati 33">
            <a:extLst>
              <a:ext uri="{FF2B5EF4-FFF2-40B4-BE49-F238E27FC236}">
                <a16:creationId xmlns:a16="http://schemas.microsoft.com/office/drawing/2014/main" id="{0E7578E2-4FA8-4D4A-B5A5-FBC657D58C39}"/>
              </a:ext>
            </a:extLst>
          </p:cNvPr>
          <p:cNvSpPr/>
          <p:nvPr/>
        </p:nvSpPr>
        <p:spPr>
          <a:xfrm>
            <a:off x="924995" y="1014206"/>
            <a:ext cx="4705465" cy="2192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2" name="Rettangolo con angoli arrotondati 31">
            <a:extLst>
              <a:ext uri="{FF2B5EF4-FFF2-40B4-BE49-F238E27FC236}">
                <a16:creationId xmlns:a16="http://schemas.microsoft.com/office/drawing/2014/main" id="{0BDE204A-3D35-40B3-AF70-06F119FD7441}"/>
              </a:ext>
            </a:extLst>
          </p:cNvPr>
          <p:cNvSpPr/>
          <p:nvPr/>
        </p:nvSpPr>
        <p:spPr>
          <a:xfrm>
            <a:off x="9121725" y="1196326"/>
            <a:ext cx="2950532" cy="2192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66D79318-301C-4834-966E-05B47AD6CA30}"/>
              </a:ext>
            </a:extLst>
          </p:cNvPr>
          <p:cNvSpPr>
            <a:spLocks noGrp="1"/>
          </p:cNvSpPr>
          <p:nvPr>
            <p:ph type="title"/>
          </p:nvPr>
        </p:nvSpPr>
        <p:spPr>
          <a:xfrm>
            <a:off x="1158252" y="16499"/>
            <a:ext cx="10515600" cy="662397"/>
          </a:xfrm>
        </p:spPr>
        <p:txBody>
          <a:bodyPr/>
          <a:lstStyle/>
          <a:p>
            <a:r>
              <a:rPr lang="en-US" dirty="0"/>
              <a:t>Virtual COM port</a:t>
            </a:r>
          </a:p>
        </p:txBody>
      </p:sp>
      <p:sp>
        <p:nvSpPr>
          <p:cNvPr id="3" name="Segnaposto piè di pagina 2">
            <a:extLst>
              <a:ext uri="{FF2B5EF4-FFF2-40B4-BE49-F238E27FC236}">
                <a16:creationId xmlns:a16="http://schemas.microsoft.com/office/drawing/2014/main" id="{BB967D4F-CB40-4888-9835-3C7450C19DD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0DC73A4-8B6E-4EA3-969B-4DA40DA76059}"/>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C69ED642-2DC7-4DDB-A1FB-059022498414}"/>
              </a:ext>
            </a:extLst>
          </p:cNvPr>
          <p:cNvSpPr txBox="1"/>
          <p:nvPr/>
        </p:nvSpPr>
        <p:spPr>
          <a:xfrm>
            <a:off x="1035070" y="3487756"/>
            <a:ext cx="4750942"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User program:</a:t>
            </a:r>
          </a:p>
          <a:p>
            <a:pPr marL="457200" indent="-457200">
              <a:buFont typeface="+mj-lt"/>
              <a:buAutoNum type="arabicPeriod"/>
            </a:pPr>
            <a:r>
              <a:rPr lang="en-US" sz="2000" dirty="0">
                <a:latin typeface="Arial" panose="020B0604020202020204" pitchFamily="34" charset="0"/>
                <a:cs typeface="Arial" panose="020B0604020202020204" pitchFamily="34" charset="0"/>
              </a:rPr>
              <a:t>opens the COM port, specifying the baud rate (e.g. 9600 b/s. This must be the same as the target device)</a:t>
            </a:r>
          </a:p>
          <a:p>
            <a:pPr marL="457200" indent="-457200">
              <a:buFont typeface="+mj-lt"/>
              <a:buAutoNum type="arabicPeriod"/>
            </a:pPr>
            <a:r>
              <a:rPr lang="en-US" sz="2000" dirty="0">
                <a:latin typeface="Arial" panose="020B0604020202020204" pitchFamily="34" charset="0"/>
                <a:cs typeface="Arial" panose="020B0604020202020204" pitchFamily="34" charset="0"/>
              </a:rPr>
              <a:t>Write and/or read from the port sequence of bytes. </a:t>
            </a:r>
          </a:p>
          <a:p>
            <a:pPr marL="457200" indent="-457200">
              <a:buFont typeface="+mj-lt"/>
              <a:buAutoNum type="arabicPeriod"/>
            </a:pPr>
            <a:r>
              <a:rPr lang="en-US" sz="2000" dirty="0">
                <a:latin typeface="Arial" panose="020B0604020202020204" pitchFamily="34" charset="0"/>
                <a:cs typeface="Arial" panose="020B0604020202020204" pitchFamily="34" charset="0"/>
              </a:rPr>
              <a:t>Closes the port at the end of the communication.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C329F0F9-5FB9-4362-9FCF-E8987D06885D}"/>
              </a:ext>
            </a:extLst>
          </p:cNvPr>
          <p:cNvSpPr txBox="1"/>
          <p:nvPr/>
        </p:nvSpPr>
        <p:spPr>
          <a:xfrm>
            <a:off x="7122638" y="3732830"/>
            <a:ext cx="3745788"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Device driver:</a:t>
            </a:r>
          </a:p>
          <a:p>
            <a:r>
              <a:rPr lang="en-US" sz="2000" dirty="0">
                <a:latin typeface="Arial" panose="020B0604020202020204" pitchFamily="34" charset="0"/>
                <a:cs typeface="Arial" panose="020B0604020202020204" pitchFamily="34" charset="0"/>
              </a:rPr>
              <a:t>When the device is installed for the first time, one or more virtual COM  ports are created. For example: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COM8</a:t>
            </a:r>
          </a:p>
          <a:p>
            <a:endParaRPr lang="en-US" sz="2000" dirty="0">
              <a:latin typeface="Arial" panose="020B0604020202020204" pitchFamily="34" charset="0"/>
              <a:cs typeface="Arial" panose="020B0604020202020204" pitchFamily="34" charset="0"/>
            </a:endParaRPr>
          </a:p>
        </p:txBody>
      </p:sp>
      <p:sp>
        <p:nvSpPr>
          <p:cNvPr id="8" name="Rettangolo con angoli arrotondati 7">
            <a:extLst>
              <a:ext uri="{FF2B5EF4-FFF2-40B4-BE49-F238E27FC236}">
                <a16:creationId xmlns:a16="http://schemas.microsoft.com/office/drawing/2014/main" id="{DE5838CA-A9A1-4C71-957D-C803872BDFF1}"/>
              </a:ext>
            </a:extLst>
          </p:cNvPr>
          <p:cNvSpPr/>
          <p:nvPr/>
        </p:nvSpPr>
        <p:spPr>
          <a:xfrm>
            <a:off x="1364014" y="1514485"/>
            <a:ext cx="1268002" cy="938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User Program</a:t>
            </a:r>
          </a:p>
        </p:txBody>
      </p:sp>
      <p:sp>
        <p:nvSpPr>
          <p:cNvPr id="9" name="Rettangolo con angoli arrotondati 8">
            <a:extLst>
              <a:ext uri="{FF2B5EF4-FFF2-40B4-BE49-F238E27FC236}">
                <a16:creationId xmlns:a16="http://schemas.microsoft.com/office/drawing/2014/main" id="{F4273767-6374-444C-9014-E8A98AE9D9AD}"/>
              </a:ext>
            </a:extLst>
          </p:cNvPr>
          <p:cNvSpPr/>
          <p:nvPr/>
        </p:nvSpPr>
        <p:spPr>
          <a:xfrm>
            <a:off x="3258827" y="1556239"/>
            <a:ext cx="1127806" cy="938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Device driver</a:t>
            </a:r>
          </a:p>
        </p:txBody>
      </p:sp>
      <p:sp>
        <p:nvSpPr>
          <p:cNvPr id="10" name="Rettangolo con angoli arrotondati 9">
            <a:extLst>
              <a:ext uri="{FF2B5EF4-FFF2-40B4-BE49-F238E27FC236}">
                <a16:creationId xmlns:a16="http://schemas.microsoft.com/office/drawing/2014/main" id="{41D51AC2-1365-44F9-9FA8-E470F896E70A}"/>
              </a:ext>
            </a:extLst>
          </p:cNvPr>
          <p:cNvSpPr/>
          <p:nvPr/>
        </p:nvSpPr>
        <p:spPr>
          <a:xfrm rot="16200000">
            <a:off x="2813344" y="1880072"/>
            <a:ext cx="938413" cy="2907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anose="020B0604020202020204" pitchFamily="34" charset="0"/>
                <a:cs typeface="Arial" panose="020B0604020202020204" pitchFamily="34" charset="0"/>
              </a:rPr>
              <a:t>COMxx</a:t>
            </a:r>
            <a:endParaRPr lang="en-US" sz="1600" dirty="0">
              <a:solidFill>
                <a:schemeClr val="tx1"/>
              </a:solidFill>
              <a:latin typeface="Arial" panose="020B0604020202020204" pitchFamily="34" charset="0"/>
              <a:cs typeface="Arial" panose="020B0604020202020204" pitchFamily="34" charset="0"/>
            </a:endParaRPr>
          </a:p>
        </p:txBody>
      </p:sp>
      <p:sp>
        <p:nvSpPr>
          <p:cNvPr id="11" name="Rettangolo con angoli arrotondati 10">
            <a:extLst>
              <a:ext uri="{FF2B5EF4-FFF2-40B4-BE49-F238E27FC236}">
                <a16:creationId xmlns:a16="http://schemas.microsoft.com/office/drawing/2014/main" id="{669E1085-0EC7-48CB-ADE6-88573C2BE347}"/>
              </a:ext>
            </a:extLst>
          </p:cNvPr>
          <p:cNvSpPr/>
          <p:nvPr/>
        </p:nvSpPr>
        <p:spPr>
          <a:xfrm rot="16200000">
            <a:off x="4898554" y="1891363"/>
            <a:ext cx="1138292" cy="3097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PHY</a:t>
            </a:r>
          </a:p>
        </p:txBody>
      </p:sp>
      <p:sp>
        <p:nvSpPr>
          <p:cNvPr id="13" name="Figura a mano libera: forma 12">
            <a:extLst>
              <a:ext uri="{FF2B5EF4-FFF2-40B4-BE49-F238E27FC236}">
                <a16:creationId xmlns:a16="http://schemas.microsoft.com/office/drawing/2014/main" id="{B0A618AD-9BC8-4254-B154-A78690C93B82}"/>
              </a:ext>
            </a:extLst>
          </p:cNvPr>
          <p:cNvSpPr/>
          <p:nvPr/>
        </p:nvSpPr>
        <p:spPr>
          <a:xfrm>
            <a:off x="5751571" y="1871091"/>
            <a:ext cx="1151466" cy="359352"/>
          </a:xfrm>
          <a:custGeom>
            <a:avLst/>
            <a:gdLst>
              <a:gd name="connsiteX0" fmla="*/ 0 w 1151466"/>
              <a:gd name="connsiteY0" fmla="*/ 186414 h 359352"/>
              <a:gd name="connsiteX1" fmla="*/ 169333 w 1151466"/>
              <a:gd name="connsiteY1" fmla="*/ 25548 h 359352"/>
              <a:gd name="connsiteX2" fmla="*/ 364066 w 1151466"/>
              <a:gd name="connsiteY2" fmla="*/ 34014 h 359352"/>
              <a:gd name="connsiteX3" fmla="*/ 558800 w 1151466"/>
              <a:gd name="connsiteY3" fmla="*/ 347281 h 359352"/>
              <a:gd name="connsiteX4" fmla="*/ 778933 w 1151466"/>
              <a:gd name="connsiteY4" fmla="*/ 279548 h 359352"/>
              <a:gd name="connsiteX5" fmla="*/ 880533 w 1151466"/>
              <a:gd name="connsiteY5" fmla="*/ 135614 h 359352"/>
              <a:gd name="connsiteX6" fmla="*/ 1151466 w 1151466"/>
              <a:gd name="connsiteY6" fmla="*/ 118681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466" h="359352">
                <a:moveTo>
                  <a:pt x="0" y="186414"/>
                </a:moveTo>
                <a:cubicBezTo>
                  <a:pt x="54327" y="118681"/>
                  <a:pt x="108655" y="50948"/>
                  <a:pt x="169333" y="25548"/>
                </a:cubicBezTo>
                <a:cubicBezTo>
                  <a:pt x="230011" y="148"/>
                  <a:pt x="299155" y="-19608"/>
                  <a:pt x="364066" y="34014"/>
                </a:cubicBezTo>
                <a:cubicBezTo>
                  <a:pt x="428977" y="87636"/>
                  <a:pt x="489656" y="306359"/>
                  <a:pt x="558800" y="347281"/>
                </a:cubicBezTo>
                <a:cubicBezTo>
                  <a:pt x="627944" y="388203"/>
                  <a:pt x="725311" y="314826"/>
                  <a:pt x="778933" y="279548"/>
                </a:cubicBezTo>
                <a:cubicBezTo>
                  <a:pt x="832555" y="244270"/>
                  <a:pt x="818444" y="162425"/>
                  <a:pt x="880533" y="135614"/>
                </a:cubicBezTo>
                <a:cubicBezTo>
                  <a:pt x="942622" y="108803"/>
                  <a:pt x="1047044" y="113742"/>
                  <a:pt x="1151466" y="118681"/>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60052BBD-5AD1-472C-836A-F16DC5A7E094}"/>
              </a:ext>
            </a:extLst>
          </p:cNvPr>
          <p:cNvSpPr txBox="1"/>
          <p:nvPr/>
        </p:nvSpPr>
        <p:spPr>
          <a:xfrm>
            <a:off x="5740704" y="627420"/>
            <a:ext cx="2634054"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Medium</a:t>
            </a:r>
          </a:p>
          <a:p>
            <a:pPr algn="ctr"/>
            <a:r>
              <a:rPr lang="en-US" dirty="0">
                <a:latin typeface="Arial" panose="020B0604020202020204" pitchFamily="34" charset="0"/>
                <a:cs typeface="Arial" panose="020B0604020202020204" pitchFamily="34" charset="0"/>
              </a:rPr>
              <a:t>(cable, EM waves, IR ..)</a:t>
            </a:r>
          </a:p>
        </p:txBody>
      </p:sp>
      <p:sp>
        <p:nvSpPr>
          <p:cNvPr id="15" name="Rettangolo con angoli arrotondati 14">
            <a:extLst>
              <a:ext uri="{FF2B5EF4-FFF2-40B4-BE49-F238E27FC236}">
                <a16:creationId xmlns:a16="http://schemas.microsoft.com/office/drawing/2014/main" id="{83980645-3307-401C-865F-93E3DB79B2C9}"/>
              </a:ext>
            </a:extLst>
          </p:cNvPr>
          <p:cNvSpPr/>
          <p:nvPr/>
        </p:nvSpPr>
        <p:spPr>
          <a:xfrm>
            <a:off x="7302992" y="1477112"/>
            <a:ext cx="1392351" cy="11382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Peripheral</a:t>
            </a:r>
          </a:p>
          <a:p>
            <a:pPr algn="ctr"/>
            <a:r>
              <a:rPr lang="en-US" dirty="0">
                <a:solidFill>
                  <a:schemeClr val="tx1"/>
                </a:solidFill>
                <a:latin typeface="Arial" panose="020B0604020202020204" pitchFamily="34" charset="0"/>
                <a:cs typeface="Arial" panose="020B0604020202020204" pitchFamily="34" charset="0"/>
              </a:rPr>
              <a:t>(module or embedded in MCU)</a:t>
            </a:r>
          </a:p>
        </p:txBody>
      </p:sp>
      <p:sp>
        <p:nvSpPr>
          <p:cNvPr id="12" name="Rettangolo con angoli arrotondati 11">
            <a:extLst>
              <a:ext uri="{FF2B5EF4-FFF2-40B4-BE49-F238E27FC236}">
                <a16:creationId xmlns:a16="http://schemas.microsoft.com/office/drawing/2014/main" id="{FE6AF305-664B-48BE-A980-4672E4D2D6CD}"/>
              </a:ext>
            </a:extLst>
          </p:cNvPr>
          <p:cNvSpPr/>
          <p:nvPr/>
        </p:nvSpPr>
        <p:spPr>
          <a:xfrm rot="16200000">
            <a:off x="6680549" y="1891362"/>
            <a:ext cx="1138292" cy="3097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PHY</a:t>
            </a:r>
          </a:p>
        </p:txBody>
      </p:sp>
      <p:sp>
        <p:nvSpPr>
          <p:cNvPr id="16" name="Rettangolo con angoli arrotondati 15">
            <a:extLst>
              <a:ext uri="{FF2B5EF4-FFF2-40B4-BE49-F238E27FC236}">
                <a16:creationId xmlns:a16="http://schemas.microsoft.com/office/drawing/2014/main" id="{B08326E4-E3BE-432B-A475-0527AF93DB2E}"/>
              </a:ext>
            </a:extLst>
          </p:cNvPr>
          <p:cNvSpPr/>
          <p:nvPr/>
        </p:nvSpPr>
        <p:spPr>
          <a:xfrm rot="16200000">
            <a:off x="4419958" y="1816094"/>
            <a:ext cx="1340163" cy="4603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Peripheral</a:t>
            </a:r>
          </a:p>
        </p:txBody>
      </p:sp>
      <p:sp>
        <p:nvSpPr>
          <p:cNvPr id="17" name="Rettangolo con angoli arrotondati 16">
            <a:extLst>
              <a:ext uri="{FF2B5EF4-FFF2-40B4-BE49-F238E27FC236}">
                <a16:creationId xmlns:a16="http://schemas.microsoft.com/office/drawing/2014/main" id="{ED6A30C3-5314-440C-80CA-47925EEB9959}"/>
              </a:ext>
            </a:extLst>
          </p:cNvPr>
          <p:cNvSpPr/>
          <p:nvPr/>
        </p:nvSpPr>
        <p:spPr>
          <a:xfrm>
            <a:off x="10674268" y="1466054"/>
            <a:ext cx="1213473" cy="11382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User firmware</a:t>
            </a:r>
          </a:p>
        </p:txBody>
      </p:sp>
      <p:cxnSp>
        <p:nvCxnSpPr>
          <p:cNvPr id="21" name="Connettore diritto 20">
            <a:extLst>
              <a:ext uri="{FF2B5EF4-FFF2-40B4-BE49-F238E27FC236}">
                <a16:creationId xmlns:a16="http://schemas.microsoft.com/office/drawing/2014/main" id="{FF2F96F2-042A-4EBB-8A90-C1BC0720260A}"/>
              </a:ext>
            </a:extLst>
          </p:cNvPr>
          <p:cNvCxnSpPr/>
          <p:nvPr/>
        </p:nvCxnSpPr>
        <p:spPr>
          <a:xfrm>
            <a:off x="2617413" y="1996184"/>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C11F464F-AB09-4F06-9BE1-240E3DA7831E}"/>
              </a:ext>
            </a:extLst>
          </p:cNvPr>
          <p:cNvCxnSpPr/>
          <p:nvPr/>
        </p:nvCxnSpPr>
        <p:spPr>
          <a:xfrm>
            <a:off x="4340112" y="1996184"/>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48AF07AC-297E-4DEA-9494-F5026BB43861}"/>
              </a:ext>
            </a:extLst>
          </p:cNvPr>
          <p:cNvCxnSpPr/>
          <p:nvPr/>
        </p:nvCxnSpPr>
        <p:spPr>
          <a:xfrm>
            <a:off x="10143637" y="2056087"/>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C56F16C-1AB7-4BCC-B3B1-D6F310FDFCDB}"/>
              </a:ext>
            </a:extLst>
          </p:cNvPr>
          <p:cNvSpPr txBox="1"/>
          <p:nvPr/>
        </p:nvSpPr>
        <p:spPr>
          <a:xfrm>
            <a:off x="2417072" y="2773414"/>
            <a:ext cx="9204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bytes</a:t>
            </a:r>
          </a:p>
        </p:txBody>
      </p:sp>
      <p:sp>
        <p:nvSpPr>
          <p:cNvPr id="25" name="CasellaDiTesto 24">
            <a:extLst>
              <a:ext uri="{FF2B5EF4-FFF2-40B4-BE49-F238E27FC236}">
                <a16:creationId xmlns:a16="http://schemas.microsoft.com/office/drawing/2014/main" id="{5FF47689-DB5B-40C9-8CE2-7C4D1A5E7D5C}"/>
              </a:ext>
            </a:extLst>
          </p:cNvPr>
          <p:cNvSpPr txBox="1"/>
          <p:nvPr/>
        </p:nvSpPr>
        <p:spPr>
          <a:xfrm>
            <a:off x="9947981" y="2857936"/>
            <a:ext cx="9204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bytes</a:t>
            </a:r>
          </a:p>
        </p:txBody>
      </p:sp>
      <p:sp>
        <p:nvSpPr>
          <p:cNvPr id="26" name="Freccia in su 25">
            <a:extLst>
              <a:ext uri="{FF2B5EF4-FFF2-40B4-BE49-F238E27FC236}">
                <a16:creationId xmlns:a16="http://schemas.microsoft.com/office/drawing/2014/main" id="{64F84BE5-782F-4A1E-BD2A-5B21B9C8FA60}"/>
              </a:ext>
            </a:extLst>
          </p:cNvPr>
          <p:cNvSpPr/>
          <p:nvPr/>
        </p:nvSpPr>
        <p:spPr>
          <a:xfrm>
            <a:off x="2758280" y="2373517"/>
            <a:ext cx="249923" cy="46165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7" name="Freccia in su 26">
            <a:extLst>
              <a:ext uri="{FF2B5EF4-FFF2-40B4-BE49-F238E27FC236}">
                <a16:creationId xmlns:a16="http://schemas.microsoft.com/office/drawing/2014/main" id="{754A9964-5C11-4E61-A9CF-E24A33F62B88}"/>
              </a:ext>
            </a:extLst>
          </p:cNvPr>
          <p:cNvSpPr/>
          <p:nvPr/>
        </p:nvSpPr>
        <p:spPr>
          <a:xfrm>
            <a:off x="10278558" y="2324185"/>
            <a:ext cx="249923" cy="46165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8" name="Freccia in su 27">
            <a:extLst>
              <a:ext uri="{FF2B5EF4-FFF2-40B4-BE49-F238E27FC236}">
                <a16:creationId xmlns:a16="http://schemas.microsoft.com/office/drawing/2014/main" id="{5A3A5CEC-C4DE-42DB-B3BA-1090BA566E53}"/>
              </a:ext>
            </a:extLst>
          </p:cNvPr>
          <p:cNvSpPr/>
          <p:nvPr/>
        </p:nvSpPr>
        <p:spPr>
          <a:xfrm rot="12176289">
            <a:off x="6417840" y="1226898"/>
            <a:ext cx="248213" cy="644980"/>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9" name="Rettangolo con angoli arrotondati 28">
            <a:extLst>
              <a:ext uri="{FF2B5EF4-FFF2-40B4-BE49-F238E27FC236}">
                <a16:creationId xmlns:a16="http://schemas.microsoft.com/office/drawing/2014/main" id="{F2282A48-6D0C-49C6-8819-88E8A58E1D78}"/>
              </a:ext>
            </a:extLst>
          </p:cNvPr>
          <p:cNvSpPr/>
          <p:nvPr/>
        </p:nvSpPr>
        <p:spPr>
          <a:xfrm rot="16200000">
            <a:off x="9086655" y="1724888"/>
            <a:ext cx="1320736" cy="662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UART</a:t>
            </a:r>
          </a:p>
          <a:p>
            <a:pPr algn="ctr"/>
            <a:r>
              <a:rPr lang="en-US" dirty="0">
                <a:solidFill>
                  <a:schemeClr val="tx1"/>
                </a:solidFill>
                <a:latin typeface="Arial" panose="020B0604020202020204" pitchFamily="34" charset="0"/>
                <a:cs typeface="Arial" panose="020B0604020202020204" pitchFamily="34" charset="0"/>
              </a:rPr>
              <a:t>peripheral</a:t>
            </a:r>
          </a:p>
        </p:txBody>
      </p:sp>
      <p:cxnSp>
        <p:nvCxnSpPr>
          <p:cNvPr id="30" name="Connettore diritto 29">
            <a:extLst>
              <a:ext uri="{FF2B5EF4-FFF2-40B4-BE49-F238E27FC236}">
                <a16:creationId xmlns:a16="http://schemas.microsoft.com/office/drawing/2014/main" id="{5D22E85F-98B2-48BD-AFCC-02C98E2FE655}"/>
              </a:ext>
            </a:extLst>
          </p:cNvPr>
          <p:cNvCxnSpPr>
            <a:cxnSpLocks/>
            <a:endCxn id="29" idx="0"/>
          </p:cNvCxnSpPr>
          <p:nvPr/>
        </p:nvCxnSpPr>
        <p:spPr>
          <a:xfrm>
            <a:off x="8667112" y="2056087"/>
            <a:ext cx="748712"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BE95854F-8961-4E05-BCE9-255E458C763F}"/>
              </a:ext>
            </a:extLst>
          </p:cNvPr>
          <p:cNvSpPr txBox="1"/>
          <p:nvPr/>
        </p:nvSpPr>
        <p:spPr>
          <a:xfrm>
            <a:off x="10085628" y="768400"/>
            <a:ext cx="8867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MCU</a:t>
            </a:r>
          </a:p>
        </p:txBody>
      </p:sp>
      <p:sp>
        <p:nvSpPr>
          <p:cNvPr id="35" name="CasellaDiTesto 34">
            <a:extLst>
              <a:ext uri="{FF2B5EF4-FFF2-40B4-BE49-F238E27FC236}">
                <a16:creationId xmlns:a16="http://schemas.microsoft.com/office/drawing/2014/main" id="{C991801A-F5E9-46E7-BB4E-C8167E696C78}"/>
              </a:ext>
            </a:extLst>
          </p:cNvPr>
          <p:cNvSpPr txBox="1"/>
          <p:nvPr/>
        </p:nvSpPr>
        <p:spPr>
          <a:xfrm>
            <a:off x="2314889" y="550972"/>
            <a:ext cx="6126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PC</a:t>
            </a:r>
          </a:p>
        </p:txBody>
      </p:sp>
    </p:spTree>
    <p:extLst>
      <p:ext uri="{BB962C8B-B14F-4D97-AF65-F5344CB8AC3E}">
        <p14:creationId xmlns:p14="http://schemas.microsoft.com/office/powerpoint/2010/main" val="38779026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Widescreen</PresentationFormat>
  <Paragraphs>220</Paragraphs>
  <Slides>19</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5" baseType="lpstr">
      <vt:lpstr>Arial</vt:lpstr>
      <vt:lpstr>Calibri</vt:lpstr>
      <vt:lpstr>Roboto</vt:lpstr>
      <vt:lpstr>Tema di Office</vt:lpstr>
      <vt:lpstr>Equation</vt:lpstr>
      <vt:lpstr>MathType 6.0 Equation</vt:lpstr>
      <vt:lpstr>Common inter-chip digital communication protocols</vt:lpstr>
      <vt:lpstr>I2C, SPI, UART</vt:lpstr>
      <vt:lpstr>Possible wired links between a sensor node (MCU) and a high-level computer</vt:lpstr>
      <vt:lpstr>Example of USB to RS232 converter</vt:lpstr>
      <vt:lpstr>Example of MCU with SPI/I2C and RS232</vt:lpstr>
      <vt:lpstr>Example of MCU with embedded USB</vt:lpstr>
      <vt:lpstr>Simple slave program (user firmware) on the MCU</vt:lpstr>
      <vt:lpstr>On the PC side: Windows OS - VCP (Virtual COM port)</vt:lpstr>
      <vt:lpstr>Virtual COM port</vt:lpstr>
      <vt:lpstr>Equivalent of COM ports in non-Windows operative systems</vt:lpstr>
      <vt:lpstr>Possible wiress links between a sensor node (MCU) and a high-level computer</vt:lpstr>
      <vt:lpstr>Example of Bluetooth module</vt:lpstr>
      <vt:lpstr>Stable and intermittent mode in a wireless link</vt:lpstr>
      <vt:lpstr>Power consumption in Wireless Modules</vt:lpstr>
      <vt:lpstr>Intermittent link mode: a possible uplink-based approach</vt:lpstr>
      <vt:lpstr>A MESH Wireless Sensor Network based on ZigBee</vt:lpstr>
      <vt:lpstr>Beacon-enabled intermittent mode</vt:lpstr>
      <vt:lpstr>The LoRaWan Star Sensor Network </vt:lpstr>
      <vt:lpstr>Examples of commercial products: LoraWan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809</cp:revision>
  <dcterms:created xsi:type="dcterms:W3CDTF">2015-02-03T16:10:37Z</dcterms:created>
  <dcterms:modified xsi:type="dcterms:W3CDTF">2022-03-23T22:10:05Z</dcterms:modified>
</cp:coreProperties>
</file>