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FF66"/>
    <a:srgbClr val="FFCCCC"/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5" autoAdjust="0"/>
    <p:restoredTop sz="93878" autoAdjust="0"/>
  </p:normalViewPr>
  <p:slideViewPr>
    <p:cSldViewPr snapToGrid="0">
      <p:cViewPr varScale="1">
        <p:scale>
          <a:sx n="62" d="100"/>
          <a:sy n="62" d="100"/>
        </p:scale>
        <p:origin x="64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3/19/2022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Sensor Systems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3/19/2022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Sensor Systems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3/19/2022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Sensor Systems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sv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9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5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wmf"/><Relationship Id="rId9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8DAF9C-EE40-4C22-9D4F-7E5B9AD4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Hazards due to lack of isolation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0C8AB08-8790-4E26-BE47-1E6A1AFF9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91490E0-AC9C-4C7D-A2F7-732310C4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0B5EE30-0908-4735-8D86-157197BD4119}"/>
              </a:ext>
            </a:extLst>
          </p:cNvPr>
          <p:cNvSpPr txBox="1"/>
          <p:nvPr/>
        </p:nvSpPr>
        <p:spPr>
          <a:xfrm>
            <a:off x="957304" y="789434"/>
            <a:ext cx="8959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Case 1: AC powered biomedical apparatus, electrically connected to the patient. </a:t>
            </a:r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55E5F3B5-F58E-41BF-BDC2-87FF9E25B0A8}"/>
              </a:ext>
            </a:extLst>
          </p:cNvPr>
          <p:cNvSpPr/>
          <p:nvPr/>
        </p:nvSpPr>
        <p:spPr>
          <a:xfrm>
            <a:off x="6015923" y="1954993"/>
            <a:ext cx="406400" cy="290619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741CE62-02D0-4A91-A7F1-A5D85748B92A}"/>
              </a:ext>
            </a:extLst>
          </p:cNvPr>
          <p:cNvSpPr txBox="1"/>
          <p:nvPr/>
        </p:nvSpPr>
        <p:spPr>
          <a:xfrm>
            <a:off x="6489700" y="1279681"/>
            <a:ext cx="4360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Let us suppose that this impedance gets much smaller due to a failure in the transformer insulation.   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CE0DD38C-AD8D-4367-9318-CA76250A1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4874" y="2100303"/>
            <a:ext cx="6616700" cy="3776175"/>
          </a:xfrm>
          <a:prstGeom prst="rect">
            <a:avLst/>
          </a:prstGeom>
        </p:spPr>
      </p:pic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AAB5B613-65B9-4EE7-95B6-2A50EA83C3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487803"/>
              </p:ext>
            </p:extLst>
          </p:nvPr>
        </p:nvGraphicFramePr>
        <p:xfrm>
          <a:off x="7665520" y="2395817"/>
          <a:ext cx="2633512" cy="806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name="Equation" r:id="rId5" imgW="1409400" imgH="431640" progId="Equation.DSMT4">
                  <p:embed/>
                </p:oleObj>
              </mc:Choice>
              <mc:Fallback>
                <p:oleObj name="Equation" r:id="rId5" imgW="1409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65520" y="2395817"/>
                        <a:ext cx="2633512" cy="806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71A15AD7-3F53-41CB-9836-EC0CDF7184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610248"/>
              </p:ext>
            </p:extLst>
          </p:nvPr>
        </p:nvGraphicFramePr>
        <p:xfrm>
          <a:off x="3753571" y="4376126"/>
          <a:ext cx="128111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" name="Equation" r:id="rId7" imgW="685800" imgH="431640" progId="Equation.DSMT4">
                  <p:embed/>
                </p:oleObj>
              </mc:Choice>
              <mc:Fallback>
                <p:oleObj name="Equation" r:id="rId7" imgW="685800" imgH="4316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AAB5B613-65B9-4EE7-95B6-2A50EA83C3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53571" y="4376126"/>
                        <a:ext cx="1281113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F9271803-0C7E-4AC6-86BE-C16C800039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58993" y="3041990"/>
            <a:ext cx="406527" cy="565785"/>
          </a:xfrm>
          <a:prstGeom prst="rect">
            <a:avLst/>
          </a:prstGeom>
        </p:spPr>
      </p:pic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1D65D303-6F46-4E03-8A0D-601D82547398}"/>
              </a:ext>
            </a:extLst>
          </p:cNvPr>
          <p:cNvSpPr/>
          <p:nvPr/>
        </p:nvSpPr>
        <p:spPr>
          <a:xfrm>
            <a:off x="1888457" y="2380768"/>
            <a:ext cx="5788157" cy="3338716"/>
          </a:xfrm>
          <a:custGeom>
            <a:avLst/>
            <a:gdLst>
              <a:gd name="connsiteX0" fmla="*/ 5007643 w 5788157"/>
              <a:gd name="connsiteY0" fmla="*/ 3258032 h 3338716"/>
              <a:gd name="connsiteX1" fmla="*/ 5471193 w 5788157"/>
              <a:gd name="connsiteY1" fmla="*/ 3264382 h 3338716"/>
              <a:gd name="connsiteX2" fmla="*/ 5528343 w 5788157"/>
              <a:gd name="connsiteY2" fmla="*/ 2470632 h 3338716"/>
              <a:gd name="connsiteX3" fmla="*/ 5502943 w 5788157"/>
              <a:gd name="connsiteY3" fmla="*/ 1499082 h 3338716"/>
              <a:gd name="connsiteX4" fmla="*/ 5680743 w 5788157"/>
              <a:gd name="connsiteY4" fmla="*/ 1181582 h 3338716"/>
              <a:gd name="connsiteX5" fmla="*/ 5782343 w 5788157"/>
              <a:gd name="connsiteY5" fmla="*/ 921232 h 3338716"/>
              <a:gd name="connsiteX6" fmla="*/ 5509293 w 5788157"/>
              <a:gd name="connsiteY6" fmla="*/ 521182 h 3338716"/>
              <a:gd name="connsiteX7" fmla="*/ 5242593 w 5788157"/>
              <a:gd name="connsiteY7" fmla="*/ 140182 h 3338716"/>
              <a:gd name="connsiteX8" fmla="*/ 4836193 w 5788157"/>
              <a:gd name="connsiteY8" fmla="*/ 25882 h 3338716"/>
              <a:gd name="connsiteX9" fmla="*/ 3661443 w 5788157"/>
              <a:gd name="connsiteY9" fmla="*/ 25882 h 3338716"/>
              <a:gd name="connsiteX10" fmla="*/ 3039143 w 5788157"/>
              <a:gd name="connsiteY10" fmla="*/ 83032 h 3338716"/>
              <a:gd name="connsiteX11" fmla="*/ 3020093 w 5788157"/>
              <a:gd name="connsiteY11" fmla="*/ 933932 h 3338716"/>
              <a:gd name="connsiteX12" fmla="*/ 2708943 w 5788157"/>
              <a:gd name="connsiteY12" fmla="*/ 1067282 h 3338716"/>
              <a:gd name="connsiteX13" fmla="*/ 1559593 w 5788157"/>
              <a:gd name="connsiteY13" fmla="*/ 1162532 h 3338716"/>
              <a:gd name="connsiteX14" fmla="*/ 949993 w 5788157"/>
              <a:gd name="connsiteY14" fmla="*/ 952982 h 3338716"/>
              <a:gd name="connsiteX15" fmla="*/ 676943 w 5788157"/>
              <a:gd name="connsiteY15" fmla="*/ 952982 h 3338716"/>
              <a:gd name="connsiteX16" fmla="*/ 530893 w 5788157"/>
              <a:gd name="connsiteY16" fmla="*/ 991082 h 3338716"/>
              <a:gd name="connsiteX17" fmla="*/ 251493 w 5788157"/>
              <a:gd name="connsiteY17" fmla="*/ 540232 h 3338716"/>
              <a:gd name="connsiteX18" fmla="*/ 22893 w 5788157"/>
              <a:gd name="connsiteY18" fmla="*/ 425932 h 3338716"/>
              <a:gd name="connsiteX19" fmla="*/ 10193 w 5788157"/>
              <a:gd name="connsiteY19" fmla="*/ 724382 h 3338716"/>
              <a:gd name="connsiteX20" fmla="*/ 41943 w 5788157"/>
              <a:gd name="connsiteY20" fmla="*/ 1118082 h 3338716"/>
              <a:gd name="connsiteX21" fmla="*/ 194343 w 5788157"/>
              <a:gd name="connsiteY21" fmla="*/ 1346682 h 3338716"/>
              <a:gd name="connsiteX22" fmla="*/ 251493 w 5788157"/>
              <a:gd name="connsiteY22" fmla="*/ 2419832 h 3338716"/>
              <a:gd name="connsiteX23" fmla="*/ 245143 w 5788157"/>
              <a:gd name="connsiteY23" fmla="*/ 2794482 h 3338716"/>
              <a:gd name="connsiteX24" fmla="*/ 314993 w 5788157"/>
              <a:gd name="connsiteY24" fmla="*/ 3226282 h 3338716"/>
              <a:gd name="connsiteX25" fmla="*/ 1642143 w 5788157"/>
              <a:gd name="connsiteY25" fmla="*/ 3308832 h 3338716"/>
              <a:gd name="connsiteX26" fmla="*/ 3356643 w 5788157"/>
              <a:gd name="connsiteY26" fmla="*/ 3270732 h 3338716"/>
              <a:gd name="connsiteX27" fmla="*/ 4467893 w 5788157"/>
              <a:gd name="connsiteY27" fmla="*/ 3264382 h 3338716"/>
              <a:gd name="connsiteX28" fmla="*/ 4842543 w 5788157"/>
              <a:gd name="connsiteY28" fmla="*/ 3283432 h 3338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88157" h="3338716">
                <a:moveTo>
                  <a:pt x="5007643" y="3258032"/>
                </a:moveTo>
                <a:cubicBezTo>
                  <a:pt x="5196026" y="3326823"/>
                  <a:pt x="5384410" y="3395615"/>
                  <a:pt x="5471193" y="3264382"/>
                </a:cubicBezTo>
                <a:cubicBezTo>
                  <a:pt x="5557976" y="3133149"/>
                  <a:pt x="5523051" y="2764849"/>
                  <a:pt x="5528343" y="2470632"/>
                </a:cubicBezTo>
                <a:cubicBezTo>
                  <a:pt x="5533635" y="2176415"/>
                  <a:pt x="5477543" y="1713924"/>
                  <a:pt x="5502943" y="1499082"/>
                </a:cubicBezTo>
                <a:cubicBezTo>
                  <a:pt x="5528343" y="1284240"/>
                  <a:pt x="5634176" y="1277890"/>
                  <a:pt x="5680743" y="1181582"/>
                </a:cubicBezTo>
                <a:cubicBezTo>
                  <a:pt x="5727310" y="1085274"/>
                  <a:pt x="5810918" y="1031299"/>
                  <a:pt x="5782343" y="921232"/>
                </a:cubicBezTo>
                <a:cubicBezTo>
                  <a:pt x="5753768" y="811165"/>
                  <a:pt x="5599251" y="651357"/>
                  <a:pt x="5509293" y="521182"/>
                </a:cubicBezTo>
                <a:cubicBezTo>
                  <a:pt x="5419335" y="391007"/>
                  <a:pt x="5354776" y="222732"/>
                  <a:pt x="5242593" y="140182"/>
                </a:cubicBezTo>
                <a:cubicBezTo>
                  <a:pt x="5130410" y="57632"/>
                  <a:pt x="5099718" y="44932"/>
                  <a:pt x="4836193" y="25882"/>
                </a:cubicBezTo>
                <a:cubicBezTo>
                  <a:pt x="4572668" y="6832"/>
                  <a:pt x="3960951" y="16357"/>
                  <a:pt x="3661443" y="25882"/>
                </a:cubicBezTo>
                <a:cubicBezTo>
                  <a:pt x="3361935" y="35407"/>
                  <a:pt x="3146035" y="-68310"/>
                  <a:pt x="3039143" y="83032"/>
                </a:cubicBezTo>
                <a:cubicBezTo>
                  <a:pt x="2932251" y="234374"/>
                  <a:pt x="3075126" y="769890"/>
                  <a:pt x="3020093" y="933932"/>
                </a:cubicBezTo>
                <a:cubicBezTo>
                  <a:pt x="2965060" y="1097974"/>
                  <a:pt x="2952360" y="1029182"/>
                  <a:pt x="2708943" y="1067282"/>
                </a:cubicBezTo>
                <a:cubicBezTo>
                  <a:pt x="2465526" y="1105382"/>
                  <a:pt x="1852751" y="1181582"/>
                  <a:pt x="1559593" y="1162532"/>
                </a:cubicBezTo>
                <a:cubicBezTo>
                  <a:pt x="1266435" y="1143482"/>
                  <a:pt x="1097101" y="987907"/>
                  <a:pt x="949993" y="952982"/>
                </a:cubicBezTo>
                <a:cubicBezTo>
                  <a:pt x="802885" y="918057"/>
                  <a:pt x="746793" y="946632"/>
                  <a:pt x="676943" y="952982"/>
                </a:cubicBezTo>
                <a:cubicBezTo>
                  <a:pt x="607093" y="959332"/>
                  <a:pt x="601801" y="1059874"/>
                  <a:pt x="530893" y="991082"/>
                </a:cubicBezTo>
                <a:cubicBezTo>
                  <a:pt x="459985" y="922290"/>
                  <a:pt x="336160" y="634424"/>
                  <a:pt x="251493" y="540232"/>
                </a:cubicBezTo>
                <a:cubicBezTo>
                  <a:pt x="166826" y="446040"/>
                  <a:pt x="63110" y="395240"/>
                  <a:pt x="22893" y="425932"/>
                </a:cubicBezTo>
                <a:cubicBezTo>
                  <a:pt x="-17324" y="456624"/>
                  <a:pt x="7018" y="609024"/>
                  <a:pt x="10193" y="724382"/>
                </a:cubicBezTo>
                <a:cubicBezTo>
                  <a:pt x="13368" y="839740"/>
                  <a:pt x="11251" y="1014365"/>
                  <a:pt x="41943" y="1118082"/>
                </a:cubicBezTo>
                <a:cubicBezTo>
                  <a:pt x="72635" y="1221799"/>
                  <a:pt x="159418" y="1129724"/>
                  <a:pt x="194343" y="1346682"/>
                </a:cubicBezTo>
                <a:cubicBezTo>
                  <a:pt x="229268" y="1563640"/>
                  <a:pt x="243026" y="2178532"/>
                  <a:pt x="251493" y="2419832"/>
                </a:cubicBezTo>
                <a:cubicBezTo>
                  <a:pt x="259960" y="2661132"/>
                  <a:pt x="234560" y="2660074"/>
                  <a:pt x="245143" y="2794482"/>
                </a:cubicBezTo>
                <a:cubicBezTo>
                  <a:pt x="255726" y="2928890"/>
                  <a:pt x="82160" y="3140557"/>
                  <a:pt x="314993" y="3226282"/>
                </a:cubicBezTo>
                <a:cubicBezTo>
                  <a:pt x="547826" y="3312007"/>
                  <a:pt x="1642143" y="3308832"/>
                  <a:pt x="1642143" y="3308832"/>
                </a:cubicBezTo>
                <a:lnTo>
                  <a:pt x="3356643" y="3270732"/>
                </a:lnTo>
                <a:cubicBezTo>
                  <a:pt x="3827601" y="3263324"/>
                  <a:pt x="4220243" y="3262265"/>
                  <a:pt x="4467893" y="3264382"/>
                </a:cubicBezTo>
                <a:cubicBezTo>
                  <a:pt x="4715543" y="3266499"/>
                  <a:pt x="4779043" y="3274965"/>
                  <a:pt x="4842543" y="3283432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2DF90187-9FAD-426C-82A9-4E5E8AA99B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903970"/>
              </p:ext>
            </p:extLst>
          </p:nvPr>
        </p:nvGraphicFramePr>
        <p:xfrm>
          <a:off x="2818448" y="5067184"/>
          <a:ext cx="686752" cy="65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" name="Equation" r:id="rId11" imgW="253800" imgH="241200" progId="Equation.DSMT4">
                  <p:embed/>
                </p:oleObj>
              </mc:Choice>
              <mc:Fallback>
                <p:oleObj name="Equation" r:id="rId11" imgW="253800" imgH="2412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71A15AD7-3F53-41CB-9836-EC0CDF7184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18448" y="5067184"/>
                        <a:ext cx="686752" cy="65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4FDE895-956D-463E-A2F1-1D5F5B6EB19C}"/>
              </a:ext>
            </a:extLst>
          </p:cNvPr>
          <p:cNvSpPr txBox="1"/>
          <p:nvPr/>
        </p:nvSpPr>
        <p:spPr>
          <a:xfrm>
            <a:off x="7920962" y="3435602"/>
            <a:ext cx="28001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Depending on Z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BF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 large current may pass through the body. A current that passes through the heart is potentially fatal. </a:t>
            </a:r>
          </a:p>
        </p:txBody>
      </p:sp>
    </p:spTree>
    <p:extLst>
      <p:ext uri="{BB962C8B-B14F-4D97-AF65-F5344CB8AC3E}">
        <p14:creationId xmlns:p14="http://schemas.microsoft.com/office/powerpoint/2010/main" val="41230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8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9AC7A1A-5CAC-4792-8ED5-5833D20C8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65BAA9-5376-4E15-86A4-139AC391B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DF958B61-8655-4BF6-8996-0FBF41B4E978}"/>
              </a:ext>
            </a:extLst>
          </p:cNvPr>
          <p:cNvSpPr txBox="1">
            <a:spLocks/>
          </p:cNvSpPr>
          <p:nvPr/>
        </p:nvSpPr>
        <p:spPr>
          <a:xfrm>
            <a:off x="838200" y="1365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Hazards due to lack of isolation</a:t>
            </a:r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B3AAFE8-F341-4B57-B81A-8021A90FCA41}"/>
              </a:ext>
            </a:extLst>
          </p:cNvPr>
          <p:cNvSpPr txBox="1"/>
          <p:nvPr/>
        </p:nvSpPr>
        <p:spPr>
          <a:xfrm>
            <a:off x="710201" y="784867"/>
            <a:ext cx="10771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Case 2: Sensing systems with possible continuity with a high voltage domain.  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90F98E79-80E1-444E-AE33-9F4BCE4FF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6714" y="2377488"/>
            <a:ext cx="5750319" cy="372544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4F78B89-0132-41EE-B6CC-AC65AB4AF969}"/>
              </a:ext>
            </a:extLst>
          </p:cNvPr>
          <p:cNvSpPr txBox="1"/>
          <p:nvPr/>
        </p:nvSpPr>
        <p:spPr>
          <a:xfrm>
            <a:off x="234214" y="1488818"/>
            <a:ext cx="5861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sensor is isolated from conductors of the high voltage domain, but  a leakage impedance may originate from dielectric failure or an unwanted contact (Z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leak1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C52E35D-6200-40CF-9D40-A3CC5D45EBDB}"/>
              </a:ext>
            </a:extLst>
          </p:cNvPr>
          <p:cNvSpPr txBox="1"/>
          <p:nvPr/>
        </p:nvSpPr>
        <p:spPr>
          <a:xfrm>
            <a:off x="8566483" y="2184935"/>
            <a:ext cx="33913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the operator side, the front panel control may lose insulation due to wearing or presence of moisture / accidental liquid pouring</a:t>
            </a:r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E219F469-B496-44FF-A415-CFCC915FB258}"/>
              </a:ext>
            </a:extLst>
          </p:cNvPr>
          <p:cNvSpPr/>
          <p:nvPr/>
        </p:nvSpPr>
        <p:spPr>
          <a:xfrm>
            <a:off x="3609153" y="3108948"/>
            <a:ext cx="4285040" cy="2778152"/>
          </a:xfrm>
          <a:custGeom>
            <a:avLst/>
            <a:gdLst>
              <a:gd name="connsiteX0" fmla="*/ 2733895 w 4285040"/>
              <a:gd name="connsiteY0" fmla="*/ 2743212 h 2778152"/>
              <a:gd name="connsiteX1" fmla="*/ 779967 w 4285040"/>
              <a:gd name="connsiteY1" fmla="*/ 2675835 h 2778152"/>
              <a:gd name="connsiteX2" fmla="*/ 298704 w 4285040"/>
              <a:gd name="connsiteY2" fmla="*/ 1944315 h 2778152"/>
              <a:gd name="connsiteX3" fmla="*/ 321 w 4285040"/>
              <a:gd name="connsiteY3" fmla="*/ 1058791 h 2778152"/>
              <a:gd name="connsiteX4" fmla="*/ 260203 w 4285040"/>
              <a:gd name="connsiteY4" fmla="*/ 1270547 h 2778152"/>
              <a:gd name="connsiteX5" fmla="*/ 1059100 w 4285040"/>
              <a:gd name="connsiteY5" fmla="*/ 1087667 h 2778152"/>
              <a:gd name="connsiteX6" fmla="*/ 1357483 w 4285040"/>
              <a:gd name="connsiteY6" fmla="*/ 972164 h 2778152"/>
              <a:gd name="connsiteX7" fmla="*/ 1973500 w 4285040"/>
              <a:gd name="connsiteY7" fmla="*/ 1001039 h 2778152"/>
              <a:gd name="connsiteX8" fmla="*/ 2416262 w 4285040"/>
              <a:gd name="connsiteY8" fmla="*/ 1010665 h 2778152"/>
              <a:gd name="connsiteX9" fmla="*/ 3128531 w 4285040"/>
              <a:gd name="connsiteY9" fmla="*/ 981789 h 2778152"/>
              <a:gd name="connsiteX10" fmla="*/ 3186283 w 4285040"/>
              <a:gd name="connsiteY10" fmla="*/ 760408 h 2778152"/>
              <a:gd name="connsiteX11" fmla="*/ 3224784 w 4285040"/>
              <a:gd name="connsiteY11" fmla="*/ 452399 h 2778152"/>
              <a:gd name="connsiteX12" fmla="*/ 3446165 w 4285040"/>
              <a:gd name="connsiteY12" fmla="*/ 221393 h 2778152"/>
              <a:gd name="connsiteX13" fmla="*/ 3850426 w 4285040"/>
              <a:gd name="connsiteY13" fmla="*/ 12 h 2778152"/>
              <a:gd name="connsiteX14" fmla="*/ 3946679 w 4285040"/>
              <a:gd name="connsiteY14" fmla="*/ 231018 h 2778152"/>
              <a:gd name="connsiteX15" fmla="*/ 4139184 w 4285040"/>
              <a:gd name="connsiteY15" fmla="*/ 760408 h 2778152"/>
              <a:gd name="connsiteX16" fmla="*/ 4245062 w 4285040"/>
              <a:gd name="connsiteY16" fmla="*/ 1674808 h 2778152"/>
              <a:gd name="connsiteX17" fmla="*/ 4254687 w 4285040"/>
              <a:gd name="connsiteY17" fmla="*/ 2569957 h 2778152"/>
              <a:gd name="connsiteX18" fmla="*/ 3860051 w 4285040"/>
              <a:gd name="connsiteY18" fmla="*/ 2752837 h 2778152"/>
              <a:gd name="connsiteX19" fmla="*/ 2974527 w 4285040"/>
              <a:gd name="connsiteY19" fmla="*/ 2772088 h 277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85040" h="2778152">
                <a:moveTo>
                  <a:pt x="2733895" y="2743212"/>
                </a:moveTo>
                <a:lnTo>
                  <a:pt x="779967" y="2675835"/>
                </a:lnTo>
                <a:cubicBezTo>
                  <a:pt x="374102" y="2542685"/>
                  <a:pt x="428645" y="2213822"/>
                  <a:pt x="298704" y="1944315"/>
                </a:cubicBezTo>
                <a:cubicBezTo>
                  <a:pt x="168763" y="1674808"/>
                  <a:pt x="6738" y="1171086"/>
                  <a:pt x="321" y="1058791"/>
                </a:cubicBezTo>
                <a:cubicBezTo>
                  <a:pt x="-6096" y="946496"/>
                  <a:pt x="83740" y="1265734"/>
                  <a:pt x="260203" y="1270547"/>
                </a:cubicBezTo>
                <a:cubicBezTo>
                  <a:pt x="436666" y="1275360"/>
                  <a:pt x="876220" y="1137397"/>
                  <a:pt x="1059100" y="1087667"/>
                </a:cubicBezTo>
                <a:cubicBezTo>
                  <a:pt x="1241980" y="1037937"/>
                  <a:pt x="1205083" y="986602"/>
                  <a:pt x="1357483" y="972164"/>
                </a:cubicBezTo>
                <a:cubicBezTo>
                  <a:pt x="1509883" y="957726"/>
                  <a:pt x="1797037" y="994622"/>
                  <a:pt x="1973500" y="1001039"/>
                </a:cubicBezTo>
                <a:cubicBezTo>
                  <a:pt x="2149963" y="1007456"/>
                  <a:pt x="2223757" y="1013873"/>
                  <a:pt x="2416262" y="1010665"/>
                </a:cubicBezTo>
                <a:cubicBezTo>
                  <a:pt x="2608767" y="1007457"/>
                  <a:pt x="3000194" y="1023498"/>
                  <a:pt x="3128531" y="981789"/>
                </a:cubicBezTo>
                <a:cubicBezTo>
                  <a:pt x="3256868" y="940079"/>
                  <a:pt x="3170241" y="848640"/>
                  <a:pt x="3186283" y="760408"/>
                </a:cubicBezTo>
                <a:cubicBezTo>
                  <a:pt x="3202325" y="672176"/>
                  <a:pt x="3181470" y="542235"/>
                  <a:pt x="3224784" y="452399"/>
                </a:cubicBezTo>
                <a:cubicBezTo>
                  <a:pt x="3268098" y="362563"/>
                  <a:pt x="3341891" y="296791"/>
                  <a:pt x="3446165" y="221393"/>
                </a:cubicBezTo>
                <a:cubicBezTo>
                  <a:pt x="3550439" y="145995"/>
                  <a:pt x="3767007" y="-1592"/>
                  <a:pt x="3850426" y="12"/>
                </a:cubicBezTo>
                <a:cubicBezTo>
                  <a:pt x="3933845" y="1616"/>
                  <a:pt x="3898553" y="104285"/>
                  <a:pt x="3946679" y="231018"/>
                </a:cubicBezTo>
                <a:cubicBezTo>
                  <a:pt x="3994805" y="357751"/>
                  <a:pt x="4089454" y="519776"/>
                  <a:pt x="4139184" y="760408"/>
                </a:cubicBezTo>
                <a:cubicBezTo>
                  <a:pt x="4188915" y="1001040"/>
                  <a:pt x="4225812" y="1373216"/>
                  <a:pt x="4245062" y="1674808"/>
                </a:cubicBezTo>
                <a:cubicBezTo>
                  <a:pt x="4264313" y="1976399"/>
                  <a:pt x="4318856" y="2390285"/>
                  <a:pt x="4254687" y="2569957"/>
                </a:cubicBezTo>
                <a:cubicBezTo>
                  <a:pt x="4190519" y="2749629"/>
                  <a:pt x="4073411" y="2719149"/>
                  <a:pt x="3860051" y="2752837"/>
                </a:cubicBezTo>
                <a:cubicBezTo>
                  <a:pt x="3646691" y="2786525"/>
                  <a:pt x="3310609" y="2779306"/>
                  <a:pt x="2974527" y="2772088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66C07AA7-B133-46BC-BB5A-A17A9B62AC1B}"/>
              </a:ext>
            </a:extLst>
          </p:cNvPr>
          <p:cNvCxnSpPr>
            <a:cxnSpLocks/>
          </p:cNvCxnSpPr>
          <p:nvPr/>
        </p:nvCxnSpPr>
        <p:spPr>
          <a:xfrm>
            <a:off x="2352782" y="3058478"/>
            <a:ext cx="812325" cy="37957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D882FD89-1044-4E9B-849E-BC4E55B5D7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885518"/>
              </p:ext>
            </p:extLst>
          </p:nvPr>
        </p:nvGraphicFramePr>
        <p:xfrm>
          <a:off x="6841295" y="5232394"/>
          <a:ext cx="686752" cy="65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Equation" r:id="rId5" imgW="253800" imgH="241200" progId="Equation.DSMT4">
                  <p:embed/>
                </p:oleObj>
              </mc:Choice>
              <mc:Fallback>
                <p:oleObj name="Equation" r:id="rId5" imgW="253800" imgH="2412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2DF90187-9FAD-426C-82A9-4E5E8AA99B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41295" y="5232394"/>
                        <a:ext cx="686752" cy="65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18F6A045-0B1B-436E-8C0B-5F60E4C606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874961"/>
              </p:ext>
            </p:extLst>
          </p:nvPr>
        </p:nvGraphicFramePr>
        <p:xfrm>
          <a:off x="8400681" y="4916831"/>
          <a:ext cx="29178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Equation" r:id="rId7" imgW="1562040" imgH="431640" progId="Equation.DSMT4">
                  <p:embed/>
                </p:oleObj>
              </mc:Choice>
              <mc:Fallback>
                <p:oleObj name="Equation" r:id="rId7" imgW="1562040" imgH="4316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AAB5B613-65B9-4EE7-95B6-2A50EA83C3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00681" y="4916831"/>
                        <a:ext cx="2917825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18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D87BDE-CC56-41F8-AA48-0C4254020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Isolation approach 1: Isolation Amplifier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5C6283B-0D0D-4A10-BEC8-414EE404B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4E29DFC-167C-4808-8A8B-F16A33D8A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8C39C51C-BB43-4DD4-9A7D-42693A40D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630" y="2255022"/>
            <a:ext cx="9371548" cy="287382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FD541ED-B806-432C-9458-21A25E64B488}"/>
              </a:ext>
            </a:extLst>
          </p:cNvPr>
          <p:cNvSpPr txBox="1"/>
          <p:nvPr/>
        </p:nvSpPr>
        <p:spPr>
          <a:xfrm>
            <a:off x="1845128" y="5280934"/>
            <a:ext cx="8501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Double protection concept: this is a strict requisite in biomedical instrumentation </a:t>
            </a:r>
          </a:p>
        </p:txBody>
      </p:sp>
      <p:sp>
        <p:nvSpPr>
          <p:cNvPr id="12" name="Freccia in su 11">
            <a:extLst>
              <a:ext uri="{FF2B5EF4-FFF2-40B4-BE49-F238E27FC236}">
                <a16:creationId xmlns:a16="http://schemas.microsoft.com/office/drawing/2014/main" id="{2E2B65E4-82B7-4AE9-ABDD-0AA63B17AEE7}"/>
              </a:ext>
            </a:extLst>
          </p:cNvPr>
          <p:cNvSpPr/>
          <p:nvPr/>
        </p:nvSpPr>
        <p:spPr>
          <a:xfrm>
            <a:off x="3820886" y="5082683"/>
            <a:ext cx="304800" cy="24441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ccia in su 12">
            <a:extLst>
              <a:ext uri="{FF2B5EF4-FFF2-40B4-BE49-F238E27FC236}">
                <a16:creationId xmlns:a16="http://schemas.microsoft.com/office/drawing/2014/main" id="{1237CFAF-4992-48CF-AF0C-7AE238257FDF}"/>
              </a:ext>
            </a:extLst>
          </p:cNvPr>
          <p:cNvSpPr/>
          <p:nvPr/>
        </p:nvSpPr>
        <p:spPr>
          <a:xfrm>
            <a:off x="8850086" y="5117705"/>
            <a:ext cx="304800" cy="24441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BAB52C6-575F-4C98-8C03-77209C1C45DB}"/>
              </a:ext>
            </a:extLst>
          </p:cNvPr>
          <p:cNvSpPr txBox="1"/>
          <p:nvPr/>
        </p:nvSpPr>
        <p:spPr>
          <a:xfrm>
            <a:off x="581641" y="1595104"/>
            <a:ext cx="2565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Probe (electrode)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sensor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BA515F67-A9E2-4C62-A9B3-A3D1BC8E8357}"/>
              </a:ext>
            </a:extLst>
          </p:cNvPr>
          <p:cNvCxnSpPr/>
          <p:nvPr/>
        </p:nvCxnSpPr>
        <p:spPr>
          <a:xfrm>
            <a:off x="707571" y="2426101"/>
            <a:ext cx="394059" cy="3062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FD7EDDF-C66C-4C3C-BC99-4974F8C37224}"/>
              </a:ext>
            </a:extLst>
          </p:cNvPr>
          <p:cNvSpPr txBox="1"/>
          <p:nvPr/>
        </p:nvSpPr>
        <p:spPr>
          <a:xfrm>
            <a:off x="3513241" y="1300065"/>
            <a:ext cx="2582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Isolation amplifier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1B0E188B-2974-4A86-81BE-807D9A639944}"/>
              </a:ext>
            </a:extLst>
          </p:cNvPr>
          <p:cNvCxnSpPr>
            <a:cxnSpLocks/>
          </p:cNvCxnSpPr>
          <p:nvPr/>
        </p:nvCxnSpPr>
        <p:spPr>
          <a:xfrm>
            <a:off x="4038600" y="1787005"/>
            <a:ext cx="87086" cy="7922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25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10B49DE6-15F4-431B-B6AA-42B85B5DC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751" y="2073526"/>
            <a:ext cx="5689862" cy="404214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0388C0E-147B-45E6-894B-9F46971FA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for analog signal insulation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59FF0B3-A7DD-47E9-8A83-E964D661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4601CD8-BEED-4052-8A0A-04887061A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1522A79-BEA3-4760-ADA2-0ED5D48E796E}"/>
              </a:ext>
            </a:extLst>
          </p:cNvPr>
          <p:cNvSpPr txBox="1"/>
          <p:nvPr/>
        </p:nvSpPr>
        <p:spPr>
          <a:xfrm>
            <a:off x="707571" y="1208314"/>
            <a:ext cx="4060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Transformer coupling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Optical Coupling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Capacitive Coupling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74EB254-2969-4C27-A7B0-122A7F0E2402}"/>
              </a:ext>
            </a:extLst>
          </p:cNvPr>
          <p:cNvSpPr txBox="1"/>
          <p:nvPr/>
        </p:nvSpPr>
        <p:spPr>
          <a:xfrm>
            <a:off x="5257403" y="1208314"/>
            <a:ext cx="622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 of transformer coupling: the AD210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0530B4F-09A3-4C7E-A653-B769F0679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11" y="2777974"/>
            <a:ext cx="4129078" cy="316562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E8F3636-52E2-4E53-8445-0DE6EC28C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824" y="3968845"/>
            <a:ext cx="3186927" cy="215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9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79B6BB-AE30-4731-AC90-1A38107EB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analog optical coupling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49DBA2B-7FCE-4A43-9083-D53B7546B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0815449-2655-410F-831A-574D66DBF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E690DBE-BAA4-484B-B8C2-732F1216A25B}"/>
              </a:ext>
            </a:extLst>
          </p:cNvPr>
          <p:cNvSpPr txBox="1"/>
          <p:nvPr/>
        </p:nvSpPr>
        <p:spPr>
          <a:xfrm>
            <a:off x="6753546" y="1026450"/>
            <a:ext cx="4778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Example: Broadcom </a:t>
            </a:r>
            <a:r>
              <a:rPr lang="en-US" sz="2400" dirty="0"/>
              <a:t>ACNT-H79A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62403CB-B6D2-4C99-9805-7C0D26026E5B}"/>
              </a:ext>
            </a:extLst>
          </p:cNvPr>
          <p:cNvSpPr txBox="1"/>
          <p:nvPr/>
        </p:nvSpPr>
        <p:spPr>
          <a:xfrm>
            <a:off x="6753546" y="1618110"/>
            <a:ext cx="5135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 optical link is marked by strong non-linearity. It can be used in an open-loop scheme only to transmit digital signals.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EEE26A6-7476-457B-AE32-7A10373231F6}"/>
              </a:ext>
            </a:extLst>
          </p:cNvPr>
          <p:cNvSpPr txBox="1"/>
          <p:nvPr/>
        </p:nvSpPr>
        <p:spPr>
          <a:xfrm>
            <a:off x="6753546" y="2687684"/>
            <a:ext cx="5135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analog signals, a feedback scheme can be used, as in the figure. The LED CR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coupled in a symmetrical way to photodetectors CR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CR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thus: 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C0051515-A09C-4893-BF19-72F2F71431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188023"/>
              </p:ext>
            </p:extLst>
          </p:nvPr>
        </p:nvGraphicFramePr>
        <p:xfrm>
          <a:off x="6883531" y="4031759"/>
          <a:ext cx="782637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Equation" r:id="rId3" imgW="419040" imgH="228600" progId="Equation.DSMT4">
                  <p:embed/>
                </p:oleObj>
              </mc:Choice>
              <mc:Fallback>
                <p:oleObj name="Equation" r:id="rId3" imgW="419040" imgH="2286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71A15AD7-3F53-41CB-9836-EC0CDF7184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83531" y="4031759"/>
                        <a:ext cx="782637" cy="42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89829936-61D3-4FB6-995A-89B7FA79FE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649009"/>
              </p:ext>
            </p:extLst>
          </p:nvPr>
        </p:nvGraphicFramePr>
        <p:xfrm>
          <a:off x="6859718" y="4397386"/>
          <a:ext cx="16129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Equation" r:id="rId5" imgW="863280" imgH="431640" progId="Equation.DSMT4">
                  <p:embed/>
                </p:oleObj>
              </mc:Choice>
              <mc:Fallback>
                <p:oleObj name="Equation" r:id="rId5" imgW="863280" imgH="4316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C0051515-A09C-4893-BF19-72F2F71431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9718" y="4397386"/>
                        <a:ext cx="16129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FBC6CC7-955E-43CF-84BB-D408E79142C1}"/>
              </a:ext>
            </a:extLst>
          </p:cNvPr>
          <p:cNvSpPr txBox="1"/>
          <p:nvPr/>
        </p:nvSpPr>
        <p:spPr>
          <a:xfrm>
            <a:off x="8496431" y="4444199"/>
            <a:ext cx="3210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virtual short circuit due to optical feedback at A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48B8E5EA-4F65-4509-876C-16D91B4296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66" y="1048860"/>
            <a:ext cx="6306430" cy="4648849"/>
          </a:xfrm>
          <a:prstGeom prst="rect">
            <a:avLst/>
          </a:prstGeom>
        </p:spPr>
      </p:pic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27802CF0-1F83-42E8-8A41-0DA9E6BA56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284031"/>
              </p:ext>
            </p:extLst>
          </p:nvPr>
        </p:nvGraphicFramePr>
        <p:xfrm>
          <a:off x="6946372" y="5203836"/>
          <a:ext cx="249078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Equation" r:id="rId8" imgW="1333440" imgH="431640" progId="Equation.DSMT4">
                  <p:embed/>
                </p:oleObj>
              </mc:Choice>
              <mc:Fallback>
                <p:oleObj name="Equation" r:id="rId8" imgW="1333440" imgH="4316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89829936-61D3-4FB6-995A-89B7FA79FE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46372" y="5203836"/>
                        <a:ext cx="2490787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FC7AD54-E635-4D6E-BBC2-D3E54B8A2D64}"/>
              </a:ext>
            </a:extLst>
          </p:cNvPr>
          <p:cNvSpPr txBox="1"/>
          <p:nvPr/>
        </p:nvSpPr>
        <p:spPr>
          <a:xfrm>
            <a:off x="7887103" y="3992338"/>
            <a:ext cx="3210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(photocurrents)</a:t>
            </a:r>
          </a:p>
        </p:txBody>
      </p:sp>
    </p:spTree>
    <p:extLst>
      <p:ext uri="{BB962C8B-B14F-4D97-AF65-F5344CB8AC3E}">
        <p14:creationId xmlns:p14="http://schemas.microsoft.com/office/powerpoint/2010/main" val="408335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C87101-4977-4DCC-BF83-3681D0C6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6" y="121490"/>
            <a:ext cx="10515600" cy="662397"/>
          </a:xfrm>
        </p:spPr>
        <p:txBody>
          <a:bodyPr/>
          <a:lstStyle/>
          <a:p>
            <a:r>
              <a:rPr lang="en-US" dirty="0"/>
              <a:t>Isolation amplifier with capacitive coupling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2D1A6B3-0DDF-4FB0-9A1F-42745AF16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CC8573D-1489-4E62-868B-E54B7A97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6D3641F-F864-4649-89FF-F11B55BF9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21" y="1107053"/>
            <a:ext cx="7675748" cy="395780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57D9ACC-D042-461B-B251-E25A9C420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975" y="3085957"/>
            <a:ext cx="3679234" cy="164491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88C1AD1-5696-47F6-86C0-BF8451BFC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660" y="937638"/>
            <a:ext cx="2533650" cy="78105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BD119675-8439-4C2D-9E94-2ED57429C2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627" y="4622641"/>
            <a:ext cx="11332029" cy="124876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D2325998-1607-45B3-ADD6-803ADA145A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0047" y="1763130"/>
            <a:ext cx="1666875" cy="33337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B6F0F0C-5453-4BB2-A12B-883EF97920CF}"/>
              </a:ext>
            </a:extLst>
          </p:cNvPr>
          <p:cNvSpPr txBox="1"/>
          <p:nvPr/>
        </p:nvSpPr>
        <p:spPr>
          <a:xfrm>
            <a:off x="2099542" y="672419"/>
            <a:ext cx="5668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that cross the barrier are digital (bitstream). Differential data links are used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49771478-31E5-48CF-A57C-4F9DE2FFF9B1}"/>
              </a:ext>
            </a:extLst>
          </p:cNvPr>
          <p:cNvSpPr/>
          <p:nvPr/>
        </p:nvSpPr>
        <p:spPr>
          <a:xfrm>
            <a:off x="4522602" y="1329267"/>
            <a:ext cx="808503" cy="1143000"/>
          </a:xfrm>
          <a:custGeom>
            <a:avLst/>
            <a:gdLst>
              <a:gd name="connsiteX0" fmla="*/ 32465 w 808503"/>
              <a:gd name="connsiteY0" fmla="*/ 0 h 1143000"/>
              <a:gd name="connsiteX1" fmla="*/ 15531 w 808503"/>
              <a:gd name="connsiteY1" fmla="*/ 448733 h 1143000"/>
              <a:gd name="connsiteX2" fmla="*/ 227198 w 808503"/>
              <a:gd name="connsiteY2" fmla="*/ 753533 h 1143000"/>
              <a:gd name="connsiteX3" fmla="*/ 752131 w 808503"/>
              <a:gd name="connsiteY3" fmla="*/ 812800 h 1143000"/>
              <a:gd name="connsiteX4" fmla="*/ 769065 w 808503"/>
              <a:gd name="connsiteY4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503" h="1143000">
                <a:moveTo>
                  <a:pt x="32465" y="0"/>
                </a:moveTo>
                <a:cubicBezTo>
                  <a:pt x="7770" y="161572"/>
                  <a:pt x="-16924" y="323144"/>
                  <a:pt x="15531" y="448733"/>
                </a:cubicBezTo>
                <a:cubicBezTo>
                  <a:pt x="47986" y="574322"/>
                  <a:pt x="104431" y="692855"/>
                  <a:pt x="227198" y="753533"/>
                </a:cubicBezTo>
                <a:cubicBezTo>
                  <a:pt x="349965" y="814211"/>
                  <a:pt x="661820" y="747889"/>
                  <a:pt x="752131" y="812800"/>
                </a:cubicBezTo>
                <a:cubicBezTo>
                  <a:pt x="842442" y="877711"/>
                  <a:pt x="805753" y="1010355"/>
                  <a:pt x="769065" y="1143000"/>
                </a:cubicBezTo>
              </a:path>
            </a:pathLst>
          </a:custGeom>
          <a:noFill/>
          <a:ln w="28575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A1D963B-0615-4D74-A9EA-65697E5AE069}"/>
              </a:ext>
            </a:extLst>
          </p:cNvPr>
          <p:cNvSpPr txBox="1"/>
          <p:nvPr/>
        </p:nvSpPr>
        <p:spPr>
          <a:xfrm>
            <a:off x="7752090" y="952173"/>
            <a:ext cx="18555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are converted back to analog by filtering.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7B227BAA-7771-4A02-8AE8-00DB57B322C2}"/>
              </a:ext>
            </a:extLst>
          </p:cNvPr>
          <p:cNvCxnSpPr/>
          <p:nvPr/>
        </p:nvCxnSpPr>
        <p:spPr>
          <a:xfrm flipH="1">
            <a:off x="7076783" y="1773339"/>
            <a:ext cx="572784" cy="506078"/>
          </a:xfrm>
          <a:prstGeom prst="straightConnector1">
            <a:avLst/>
          </a:prstGeom>
          <a:ln w="28575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30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C780D94-9448-4A8B-95D7-99F593BA8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F63AB02-4884-4E40-94CB-CA4C4FAB7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892A17A0-F1EC-407A-B5DF-FF5A52BF7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Isolation approach 2: Isolated Digital Link</a:t>
            </a:r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C039E453-416A-4DFE-9806-2AE2EE5EF724}"/>
              </a:ext>
            </a:extLst>
          </p:cNvPr>
          <p:cNvSpPr/>
          <p:nvPr/>
        </p:nvSpPr>
        <p:spPr>
          <a:xfrm>
            <a:off x="6806840" y="1548492"/>
            <a:ext cx="533400" cy="52251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8CD19F4-40E0-451F-8975-01766CE6FB71}"/>
              </a:ext>
            </a:extLst>
          </p:cNvPr>
          <p:cNvSpPr txBox="1"/>
          <p:nvPr/>
        </p:nvSpPr>
        <p:spPr>
          <a:xfrm>
            <a:off x="5856979" y="993147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Digital Data Isolator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6EAB9E4-B374-483F-82AC-236179D87F69}"/>
              </a:ext>
            </a:extLst>
          </p:cNvPr>
          <p:cNvSpPr txBox="1"/>
          <p:nvPr/>
        </p:nvSpPr>
        <p:spPr>
          <a:xfrm>
            <a:off x="414337" y="3894087"/>
            <a:ext cx="4953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Advantages of digital isolation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Does not affect accuracy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Cost is generally lower than analog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Size is also generally smaller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56ED08AA-FDC0-4384-A8B1-7C4F3E5A7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337" y="1809749"/>
            <a:ext cx="11363325" cy="32385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F4C60EC-F45F-4ABD-A065-28561B3A9600}"/>
              </a:ext>
            </a:extLst>
          </p:cNvPr>
          <p:cNvSpPr txBox="1"/>
          <p:nvPr/>
        </p:nvSpPr>
        <p:spPr>
          <a:xfrm>
            <a:off x="5566410" y="5234940"/>
            <a:ext cx="6211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Digital isolators are based on two principles: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(1) Optical (photocouplers) (2) Capacitive</a:t>
            </a:r>
          </a:p>
        </p:txBody>
      </p:sp>
    </p:spTree>
    <p:extLst>
      <p:ext uri="{BB962C8B-B14F-4D97-AF65-F5344CB8AC3E}">
        <p14:creationId xmlns:p14="http://schemas.microsoft.com/office/powerpoint/2010/main" val="228257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0118292A-7147-4A2F-A433-D0EC16308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33" y="1471071"/>
            <a:ext cx="4548081" cy="411493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E44282C-E620-420A-AA1A-FBF49FD06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32" y="146372"/>
            <a:ext cx="10515600" cy="662397"/>
          </a:xfrm>
        </p:spPr>
        <p:txBody>
          <a:bodyPr/>
          <a:lstStyle/>
          <a:p>
            <a:r>
              <a:rPr lang="en-US" dirty="0"/>
              <a:t>Example of digital data isolator: I2C isolator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54B0220-F4FE-449E-A9C3-6E2FA33E4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906D71C-461B-43B4-9212-05027234C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5952B93-F7AF-429F-B5C2-7DB6479DD975}"/>
              </a:ext>
            </a:extLst>
          </p:cNvPr>
          <p:cNvSpPr txBox="1"/>
          <p:nvPr/>
        </p:nvSpPr>
        <p:spPr>
          <a:xfrm>
            <a:off x="5234576" y="1802684"/>
            <a:ext cx="6549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Digital data are modulated by a high frequency carrier (on-off modulation (on-off keying, OOK) and transmitted across the barrier through a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capacitive barrier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0C226AD-A02F-456F-87E2-AD0A81B89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1" y="3246329"/>
            <a:ext cx="6729868" cy="270857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3A65D0F1-237E-49DA-B67E-540605B0E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0059" y="983668"/>
            <a:ext cx="1407541" cy="345246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D6FD2BD-0F0F-4148-808A-4EB468B4A24B}"/>
              </a:ext>
            </a:extLst>
          </p:cNvPr>
          <p:cNvSpPr txBox="1"/>
          <p:nvPr/>
        </p:nvSpPr>
        <p:spPr>
          <a:xfrm>
            <a:off x="6346372" y="972058"/>
            <a:ext cx="2527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Texas Instrument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2AA5D21-F7B5-42D1-BCDA-8F2A8B5EC0E0}"/>
              </a:ext>
            </a:extLst>
          </p:cNvPr>
          <p:cNvSpPr/>
          <p:nvPr/>
        </p:nvSpPr>
        <p:spPr>
          <a:xfrm>
            <a:off x="2483317" y="4408371"/>
            <a:ext cx="750771" cy="5005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42307689-8866-412D-BF05-B14E309BA673}"/>
              </a:ext>
            </a:extLst>
          </p:cNvPr>
          <p:cNvCxnSpPr/>
          <p:nvPr/>
        </p:nvCxnSpPr>
        <p:spPr>
          <a:xfrm flipV="1">
            <a:off x="3234088" y="3429000"/>
            <a:ext cx="2271563" cy="9793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CB1537D7-F447-4430-B0FF-5F27366C3713}"/>
              </a:ext>
            </a:extLst>
          </p:cNvPr>
          <p:cNvCxnSpPr>
            <a:cxnSpLocks/>
          </p:cNvCxnSpPr>
          <p:nvPr/>
        </p:nvCxnSpPr>
        <p:spPr>
          <a:xfrm>
            <a:off x="3210194" y="4908885"/>
            <a:ext cx="2295457" cy="9606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>
            <a:extLst>
              <a:ext uri="{FF2B5EF4-FFF2-40B4-BE49-F238E27FC236}">
                <a16:creationId xmlns:a16="http://schemas.microsoft.com/office/drawing/2014/main" id="{5074CAB7-3338-4B62-B67A-261A3C2FBB29}"/>
              </a:ext>
            </a:extLst>
          </p:cNvPr>
          <p:cNvSpPr/>
          <p:nvPr/>
        </p:nvSpPr>
        <p:spPr>
          <a:xfrm>
            <a:off x="5486399" y="3457667"/>
            <a:ext cx="5707782" cy="24119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C707289-48FD-4A2D-A3DB-34D91557A6B0}"/>
              </a:ext>
            </a:extLst>
          </p:cNvPr>
          <p:cNvSpPr txBox="1"/>
          <p:nvPr/>
        </p:nvSpPr>
        <p:spPr>
          <a:xfrm>
            <a:off x="572533" y="913578"/>
            <a:ext cx="4474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 channels are necessary because each one of the two I2C lines is bidirectional</a:t>
            </a:r>
          </a:p>
        </p:txBody>
      </p:sp>
    </p:spTree>
    <p:extLst>
      <p:ext uri="{BB962C8B-B14F-4D97-AF65-F5344CB8AC3E}">
        <p14:creationId xmlns:p14="http://schemas.microsoft.com/office/powerpoint/2010/main" val="61615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16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154FD7-06DB-415F-9C2E-01A72AD44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7782"/>
            <a:ext cx="10515600" cy="662397"/>
          </a:xfrm>
        </p:spPr>
        <p:txBody>
          <a:bodyPr/>
          <a:lstStyle/>
          <a:p>
            <a:r>
              <a:rPr lang="en-US" dirty="0"/>
              <a:t>Example of isolated power supply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7F5E6DC-D31A-431E-9207-AB3D52BA5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F268C8-741B-4926-9B41-83C3F0368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1AFEF25-C87B-44EA-A351-4BC2F410B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4330" y="3315611"/>
            <a:ext cx="2798760" cy="217442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073FDFE-DEE1-41CC-BE8D-3424614A6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284" y="1678078"/>
            <a:ext cx="2894522" cy="406037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D8EEED8-15E7-457C-879A-2124B2E40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57" y="2347430"/>
            <a:ext cx="3116036" cy="340054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3A44ACE-E0FA-4570-9703-6298D81049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6543" y="906862"/>
            <a:ext cx="2636383" cy="154243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B2476E9-0F97-4195-BFFA-AF1C268D0A3C}"/>
              </a:ext>
            </a:extLst>
          </p:cNvPr>
          <p:cNvSpPr txBox="1"/>
          <p:nvPr/>
        </p:nvSpPr>
        <p:spPr>
          <a:xfrm>
            <a:off x="359229" y="1088297"/>
            <a:ext cx="4394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RECOM REM10 (10 W)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Medical compliant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0A39541-A7F8-4398-8DF4-7B5E2AF7EBA5}"/>
              </a:ext>
            </a:extLst>
          </p:cNvPr>
          <p:cNvSpPr txBox="1"/>
          <p:nvPr/>
        </p:nvSpPr>
        <p:spPr>
          <a:xfrm>
            <a:off x="359229" y="577002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standby mode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D59DB9C2-9434-425A-A9A2-06E761A7183A}"/>
              </a:ext>
            </a:extLst>
          </p:cNvPr>
          <p:cNvCxnSpPr/>
          <p:nvPr/>
        </p:nvCxnSpPr>
        <p:spPr>
          <a:xfrm flipV="1">
            <a:off x="533400" y="5490032"/>
            <a:ext cx="391886" cy="2484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7AA7D5C-5A5F-4959-A261-DC8A213492DF}"/>
              </a:ext>
            </a:extLst>
          </p:cNvPr>
          <p:cNvSpPr txBox="1"/>
          <p:nvPr/>
        </p:nvSpPr>
        <p:spPr>
          <a:xfrm>
            <a:off x="9079085" y="5539187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Simbolo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355BDBD-384B-424C-BD73-0E791E5D8767}"/>
              </a:ext>
            </a:extLst>
          </p:cNvPr>
          <p:cNvSpPr txBox="1"/>
          <p:nvPr/>
        </p:nvSpPr>
        <p:spPr>
          <a:xfrm>
            <a:off x="4685440" y="1102017"/>
            <a:ext cx="3178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Isolation voltage: 5 kV</a:t>
            </a:r>
          </a:p>
        </p:txBody>
      </p:sp>
    </p:spTree>
    <p:extLst>
      <p:ext uri="{BB962C8B-B14F-4D97-AF65-F5344CB8AC3E}">
        <p14:creationId xmlns:p14="http://schemas.microsoft.com/office/powerpoint/2010/main" val="2297012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</a:spPr>
      <a:bodyPr rtlCol="0" anchor="ctr"/>
      <a:lstStyle>
        <a:defPPr algn="ctr">
          <a:defRPr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Wingdings</vt:lpstr>
      <vt:lpstr>Tema di Office</vt:lpstr>
      <vt:lpstr>Equation</vt:lpstr>
      <vt:lpstr>Hazards due to lack of isolation</vt:lpstr>
      <vt:lpstr>Presentazione standard di PowerPoint</vt:lpstr>
      <vt:lpstr>Isolation approach 1: Isolation Amplifier</vt:lpstr>
      <vt:lpstr>Techniques for analog signal insulation</vt:lpstr>
      <vt:lpstr>Principle of analog optical coupling</vt:lpstr>
      <vt:lpstr>Isolation amplifier with capacitive coupling</vt:lpstr>
      <vt:lpstr>Isolation approach 2: Isolated Digital Link</vt:lpstr>
      <vt:lpstr>Example of digital data isolator: I2C isolator</vt:lpstr>
      <vt:lpstr>Example of isolated power supply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747</cp:revision>
  <dcterms:created xsi:type="dcterms:W3CDTF">2015-02-03T16:10:37Z</dcterms:created>
  <dcterms:modified xsi:type="dcterms:W3CDTF">2022-03-19T18:00:46Z</dcterms:modified>
</cp:coreProperties>
</file>