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5" r:id="rId4"/>
    <p:sldId id="259" r:id="rId5"/>
    <p:sldId id="262" r:id="rId6"/>
    <p:sldId id="263" r:id="rId7"/>
    <p:sldId id="264" r:id="rId8"/>
    <p:sldId id="260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33FF"/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1" autoAdjust="0"/>
    <p:restoredTop sz="93878" autoAdjust="0"/>
  </p:normalViewPr>
  <p:slideViewPr>
    <p:cSldViewPr snapToGrid="0">
      <p:cViewPr varScale="1">
        <p:scale>
          <a:sx n="62" d="100"/>
          <a:sy n="62" d="100"/>
        </p:scale>
        <p:origin x="4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systems: general definitions (1)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BA7362-7A51-4B58-BEF7-8E522CFACD42}"/>
              </a:ext>
            </a:extLst>
          </p:cNvPr>
          <p:cNvSpPr txBox="1"/>
          <p:nvPr/>
        </p:nvSpPr>
        <p:spPr>
          <a:xfrm>
            <a:off x="1325367" y="1335639"/>
            <a:ext cx="459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input of a sensor system?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2DE436-B245-4A64-8D9E-AE160806480B}"/>
              </a:ext>
            </a:extLst>
          </p:cNvPr>
          <p:cNvSpPr txBox="1"/>
          <p:nvPr/>
        </p:nvSpPr>
        <p:spPr>
          <a:xfrm>
            <a:off x="1193669" y="2338003"/>
            <a:ext cx="568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Non-electrical quantities ( e.g. temperature, pressure, acceleration, flow ... 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890BBA-CD8A-4EFC-802C-9DBD231127FC}"/>
              </a:ext>
            </a:extLst>
          </p:cNvPr>
          <p:cNvSpPr txBox="1"/>
          <p:nvPr/>
        </p:nvSpPr>
        <p:spPr>
          <a:xfrm>
            <a:off x="6411073" y="3429000"/>
            <a:ext cx="5157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quantities that characterize a device or a process: impedance, current,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Biopotentials (ECG, EEG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FDFF-825A-4797-9855-CE77A084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3447"/>
            <a:ext cx="10515600" cy="662397"/>
          </a:xfrm>
        </p:spPr>
        <p:txBody>
          <a:bodyPr/>
          <a:lstStyle/>
          <a:p>
            <a:r>
              <a:rPr lang="it-IT" dirty="0"/>
              <a:t>Sensor - object interaction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7AD5F-EC04-4181-941C-439D0517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4A614-30CB-42FA-9D7E-41551EF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638E3-B7E6-48F0-A488-F38F08C34A36}"/>
              </a:ext>
            </a:extLst>
          </p:cNvPr>
          <p:cNvSpPr txBox="1"/>
          <p:nvPr/>
        </p:nvSpPr>
        <p:spPr>
          <a:xfrm>
            <a:off x="685800" y="1092200"/>
            <a:ext cx="933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interaction can be contactless (e.g. IR thermometer) or with contact (e.g. a thermocouple temperature probe).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C7415-1A13-4EC3-A46F-B16F85628414}"/>
              </a:ext>
            </a:extLst>
          </p:cNvPr>
          <p:cNvSpPr txBox="1"/>
          <p:nvPr/>
        </p:nvSpPr>
        <p:spPr>
          <a:xfrm>
            <a:off x="685800" y="2000205"/>
            <a:ext cx="1040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Protection of the sensing elements is particularly important, for example, when the physical object is in liquid phase (liquid flow sensors, ion concentration sensors) or it is a corrosive gas.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7258B-2501-41F5-A00C-BB5BFB325BC1}"/>
              </a:ext>
            </a:extLst>
          </p:cNvPr>
          <p:cNvSpPr txBox="1"/>
          <p:nvPr/>
        </p:nvSpPr>
        <p:spPr>
          <a:xfrm>
            <a:off x="909253" y="3452673"/>
            <a:ext cx="1055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Example: a liquid pressure sensor (10-bar resistant, usable for depth meters)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5128D-2CC7-4921-9557-EE7D926A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24" y="4379162"/>
            <a:ext cx="2043112" cy="1724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2F8BD-063D-4321-A36D-737993D7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48" y="4166477"/>
            <a:ext cx="2696348" cy="1999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28BD2F-FB16-4958-89E9-19D0C3F42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357" y="4286895"/>
            <a:ext cx="990600" cy="638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BDB2B2-BA6A-4166-92B0-B4A5CE32131E}"/>
              </a:ext>
            </a:extLst>
          </p:cNvPr>
          <p:cNvSpPr txBox="1"/>
          <p:nvPr/>
        </p:nvSpPr>
        <p:spPr>
          <a:xfrm>
            <a:off x="2962536" y="5021262"/>
            <a:ext cx="16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LPS33HW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6A130-27C0-440F-92FE-6F617084FFD2}"/>
              </a:ext>
            </a:extLst>
          </p:cNvPr>
          <p:cNvSpPr txBox="1"/>
          <p:nvPr/>
        </p:nvSpPr>
        <p:spPr>
          <a:xfrm>
            <a:off x="7810499" y="3907301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Insulating gel:</a:t>
            </a:r>
          </a:p>
          <a:p>
            <a:pPr marL="457200" indent="-457200">
              <a:buAutoNum type="arabicParenR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Avoid direct contact with the liquid but 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C4348E-84E6-4750-B2CC-53728BCA3B1B}"/>
              </a:ext>
            </a:extLst>
          </p:cNvPr>
          <p:cNvSpPr txBox="1"/>
          <p:nvPr/>
        </p:nvSpPr>
        <p:spPr>
          <a:xfrm>
            <a:off x="7810499" y="5197982"/>
            <a:ext cx="392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2) Transmit pressure from the liquid to the MEMS chip </a:t>
            </a:r>
          </a:p>
        </p:txBody>
      </p:sp>
    </p:spTree>
    <p:extLst>
      <p:ext uri="{BB962C8B-B14F-4D97-AF65-F5344CB8AC3E}">
        <p14:creationId xmlns:p14="http://schemas.microsoft.com/office/powerpoint/2010/main" val="407971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A8E0-AC89-4501-A7CB-5FD9EF19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524"/>
            <a:ext cx="10515600" cy="662397"/>
          </a:xfrm>
        </p:spPr>
        <p:txBody>
          <a:bodyPr/>
          <a:lstStyle/>
          <a:p>
            <a:r>
              <a:rPr lang="it-IT" dirty="0"/>
              <a:t>Electrical connection and continuity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D50F3-475F-464C-89F7-17E623A3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145AC-F05E-4BE9-9A08-3420704C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B411D-15C3-43CE-AA5F-97EF9DD2A16C}"/>
              </a:ext>
            </a:extLst>
          </p:cNvPr>
          <p:cNvSpPr txBox="1"/>
          <p:nvPr/>
        </p:nvSpPr>
        <p:spPr>
          <a:xfrm>
            <a:off x="512188" y="865403"/>
            <a:ext cx="1040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particular aspect that have to be assessed is the degree of electrical contact between the sensor terminals and the physical object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9C4F228-AC01-47DD-9DE8-705CFDB49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450" y="2558461"/>
            <a:ext cx="2352675" cy="226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6E746-F1E2-40BA-8BCD-4D0BDDCED6D1}"/>
              </a:ext>
            </a:extLst>
          </p:cNvPr>
          <p:cNvSpPr txBox="1"/>
          <p:nvPr/>
        </p:nvSpPr>
        <p:spPr>
          <a:xfrm>
            <a:off x="3958992" y="1798895"/>
            <a:ext cx="350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Only capacitive coupling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(AC coupling)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456797-D265-4822-91E2-DFF42C22F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9745" y="2545788"/>
            <a:ext cx="1896892" cy="25493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FEC0B9-4B36-4BE9-B347-E54BA2B1F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5891" y="2726297"/>
            <a:ext cx="1542922" cy="19312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EBE98A-69B7-472F-871A-F042719E9448}"/>
              </a:ext>
            </a:extLst>
          </p:cNvPr>
          <p:cNvSpPr txBox="1"/>
          <p:nvPr/>
        </p:nvSpPr>
        <p:spPr>
          <a:xfrm>
            <a:off x="8115300" y="210208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Only resistive coupling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8C50C-E6B2-4C9E-AC86-DA64DE8083F9}"/>
              </a:ext>
            </a:extLst>
          </p:cNvPr>
          <p:cNvSpPr txBox="1"/>
          <p:nvPr/>
        </p:nvSpPr>
        <p:spPr>
          <a:xfrm>
            <a:off x="4266880" y="5061015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C: order of pF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FBD54-0307-4DEB-9643-D5EDA029E36E}"/>
              </a:ext>
            </a:extLst>
          </p:cNvPr>
          <p:cNvSpPr txBox="1"/>
          <p:nvPr/>
        </p:nvSpPr>
        <p:spPr>
          <a:xfrm>
            <a:off x="4121749" y="5375365"/>
            <a:ext cx="429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(maximum that the barrier can withstand)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7DAB9-CA1A-4291-A34B-192E66D6FC8C}"/>
              </a:ext>
            </a:extLst>
          </p:cNvPr>
          <p:cNvSpPr txBox="1"/>
          <p:nvPr/>
        </p:nvSpPr>
        <p:spPr>
          <a:xfrm>
            <a:off x="7910347" y="4741091"/>
            <a:ext cx="397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presence of a dc path can be unwanted (defective insulation) or necessary </a:t>
            </a:r>
          </a:p>
        </p:txBody>
      </p:sp>
    </p:spTree>
    <p:extLst>
      <p:ext uri="{BB962C8B-B14F-4D97-AF65-F5344CB8AC3E}">
        <p14:creationId xmlns:p14="http://schemas.microsoft.com/office/powerpoint/2010/main" val="16822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0FCB-0C60-4A91-AED3-F13512D9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Examples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E5AF1-B4AF-4167-B236-CCE5AD6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4ED4F-EF5A-4A2A-B959-2168F2B0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183DE2-CE6F-4D3A-83BB-207F1D8D3D4C}"/>
              </a:ext>
            </a:extLst>
          </p:cNvPr>
          <p:cNvGrpSpPr/>
          <p:nvPr/>
        </p:nvGrpSpPr>
        <p:grpSpPr>
          <a:xfrm>
            <a:off x="578013" y="1110833"/>
            <a:ext cx="4563135" cy="2323929"/>
            <a:chOff x="558963" y="1221251"/>
            <a:chExt cx="4563135" cy="23239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298D9C-2C08-4DCE-8BE2-3E3219E3B0A8}"/>
                </a:ext>
              </a:extLst>
            </p:cNvPr>
            <p:cNvSpPr/>
            <p:nvPr/>
          </p:nvSpPr>
          <p:spPr>
            <a:xfrm>
              <a:off x="1052276" y="2364838"/>
              <a:ext cx="3613508" cy="764632"/>
            </a:xfrm>
            <a:custGeom>
              <a:avLst/>
              <a:gdLst>
                <a:gd name="connsiteX0" fmla="*/ 0 w 3613508"/>
                <a:gd name="connsiteY0" fmla="*/ 0 h 764632"/>
                <a:gd name="connsiteX1" fmla="*/ 3613509 w 3613508"/>
                <a:gd name="connsiteY1" fmla="*/ 0 h 764632"/>
                <a:gd name="connsiteX2" fmla="*/ 3613509 w 3613508"/>
                <a:gd name="connsiteY2" fmla="*/ 764633 h 764632"/>
                <a:gd name="connsiteX3" fmla="*/ 0 w 3613508"/>
                <a:gd name="connsiteY3" fmla="*/ 764633 h 76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3508" h="764632">
                  <a:moveTo>
                    <a:pt x="0" y="0"/>
                  </a:moveTo>
                  <a:lnTo>
                    <a:pt x="3613509" y="0"/>
                  </a:lnTo>
                  <a:lnTo>
                    <a:pt x="3613509" y="764633"/>
                  </a:lnTo>
                  <a:lnTo>
                    <a:pt x="0" y="764633"/>
                  </a:lnTo>
                  <a:close/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9F226-1F2D-4F19-AE8A-4395CF40EECD}"/>
                </a:ext>
              </a:extLst>
            </p:cNvPr>
            <p:cNvSpPr/>
            <p:nvPr/>
          </p:nvSpPr>
          <p:spPr>
            <a:xfrm>
              <a:off x="1052276" y="2482005"/>
              <a:ext cx="3613508" cy="530310"/>
            </a:xfrm>
            <a:custGeom>
              <a:avLst/>
              <a:gdLst>
                <a:gd name="connsiteX0" fmla="*/ 0 w 3613508"/>
                <a:gd name="connsiteY0" fmla="*/ 0 h 530310"/>
                <a:gd name="connsiteX1" fmla="*/ 3613509 w 3613508"/>
                <a:gd name="connsiteY1" fmla="*/ 0 h 530310"/>
                <a:gd name="connsiteX2" fmla="*/ 3613509 w 3613508"/>
                <a:gd name="connsiteY2" fmla="*/ 530310 h 530310"/>
                <a:gd name="connsiteX3" fmla="*/ 0 w 3613508"/>
                <a:gd name="connsiteY3" fmla="*/ 530310 h 5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3508" h="530310">
                  <a:moveTo>
                    <a:pt x="0" y="0"/>
                  </a:moveTo>
                  <a:lnTo>
                    <a:pt x="3613509" y="0"/>
                  </a:lnTo>
                  <a:lnTo>
                    <a:pt x="3613509" y="530310"/>
                  </a:lnTo>
                  <a:lnTo>
                    <a:pt x="0" y="530310"/>
                  </a:lnTo>
                  <a:close/>
                </a:path>
              </a:pathLst>
            </a:custGeom>
            <a:solidFill>
              <a:srgbClr val="AFC6E9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4F95DC-84F6-48E9-9DF1-C5787774AE4E}"/>
                </a:ext>
              </a:extLst>
            </p:cNvPr>
            <p:cNvSpPr/>
            <p:nvPr/>
          </p:nvSpPr>
          <p:spPr>
            <a:xfrm>
              <a:off x="2598679" y="2340273"/>
              <a:ext cx="575559" cy="211575"/>
            </a:xfrm>
            <a:custGeom>
              <a:avLst/>
              <a:gdLst>
                <a:gd name="connsiteX0" fmla="*/ 0 w 575559"/>
                <a:gd name="connsiteY0" fmla="*/ 0 h 211575"/>
                <a:gd name="connsiteX1" fmla="*/ 575560 w 575559"/>
                <a:gd name="connsiteY1" fmla="*/ 0 h 211575"/>
                <a:gd name="connsiteX2" fmla="*/ 575560 w 575559"/>
                <a:gd name="connsiteY2" fmla="*/ 211576 h 211575"/>
                <a:gd name="connsiteX3" fmla="*/ 0 w 575559"/>
                <a:gd name="connsiteY3" fmla="*/ 211576 h 21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559" h="211575">
                  <a:moveTo>
                    <a:pt x="0" y="0"/>
                  </a:moveTo>
                  <a:lnTo>
                    <a:pt x="575560" y="0"/>
                  </a:lnTo>
                  <a:lnTo>
                    <a:pt x="575560" y="211576"/>
                  </a:lnTo>
                  <a:lnTo>
                    <a:pt x="0" y="211576"/>
                  </a:lnTo>
                  <a:close/>
                </a:path>
              </a:pathLst>
            </a:custGeom>
            <a:solidFill>
              <a:srgbClr val="FFCCAA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C59A0C-BCB4-458D-ADBD-15705CD844AF}"/>
                </a:ext>
              </a:extLst>
            </p:cNvPr>
            <p:cNvSpPr/>
            <p:nvPr/>
          </p:nvSpPr>
          <p:spPr>
            <a:xfrm>
              <a:off x="2599612" y="2205119"/>
              <a:ext cx="576767" cy="135153"/>
            </a:xfrm>
            <a:custGeom>
              <a:avLst/>
              <a:gdLst>
                <a:gd name="connsiteX0" fmla="*/ 285245 w 576767"/>
                <a:gd name="connsiteY0" fmla="*/ 4 h 135153"/>
                <a:gd name="connsiteX1" fmla="*/ 0 w 576767"/>
                <a:gd name="connsiteY1" fmla="*/ 135154 h 135153"/>
                <a:gd name="connsiteX2" fmla="*/ 576767 w 576767"/>
                <a:gd name="connsiteY2" fmla="*/ 135154 h 135153"/>
                <a:gd name="connsiteX3" fmla="*/ 288408 w 576767"/>
                <a:gd name="connsiteY3" fmla="*/ 4 h 135153"/>
                <a:gd name="connsiteX4" fmla="*/ 285236 w 576767"/>
                <a:gd name="connsiteY4" fmla="*/ 4 h 13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67" h="135153">
                  <a:moveTo>
                    <a:pt x="285245" y="4"/>
                  </a:moveTo>
                  <a:cubicBezTo>
                    <a:pt x="173022" y="922"/>
                    <a:pt x="67628" y="50862"/>
                    <a:pt x="0" y="135154"/>
                  </a:cubicBezTo>
                  <a:lnTo>
                    <a:pt x="576767" y="135154"/>
                  </a:lnTo>
                  <a:cubicBezTo>
                    <a:pt x="508483" y="50042"/>
                    <a:pt x="401726" y="6"/>
                    <a:pt x="288408" y="4"/>
                  </a:cubicBezTo>
                  <a:cubicBezTo>
                    <a:pt x="287350" y="-1"/>
                    <a:pt x="286293" y="-1"/>
                    <a:pt x="285236" y="4"/>
                  </a:cubicBezTo>
                  <a:close/>
                </a:path>
              </a:pathLst>
            </a:custGeom>
            <a:solidFill>
              <a:srgbClr val="FFCCAA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7DE95-C998-41D4-81F3-B7CAFB86D86D}"/>
                </a:ext>
              </a:extLst>
            </p:cNvPr>
            <p:cNvSpPr/>
            <p:nvPr/>
          </p:nvSpPr>
          <p:spPr>
            <a:xfrm>
              <a:off x="2725123" y="2087379"/>
              <a:ext cx="56683" cy="680206"/>
            </a:xfrm>
            <a:custGeom>
              <a:avLst/>
              <a:gdLst>
                <a:gd name="connsiteX0" fmla="*/ 0 w 56683"/>
                <a:gd name="connsiteY0" fmla="*/ 0 h 680206"/>
                <a:gd name="connsiteX1" fmla="*/ 56684 w 56683"/>
                <a:gd name="connsiteY1" fmla="*/ 0 h 680206"/>
                <a:gd name="connsiteX2" fmla="*/ 56684 w 56683"/>
                <a:gd name="connsiteY2" fmla="*/ 680207 h 680206"/>
                <a:gd name="connsiteX3" fmla="*/ 0 w 56683"/>
                <a:gd name="connsiteY3" fmla="*/ 680207 h 6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3" h="680206">
                  <a:moveTo>
                    <a:pt x="0" y="0"/>
                  </a:moveTo>
                  <a:lnTo>
                    <a:pt x="56684" y="0"/>
                  </a:lnTo>
                  <a:lnTo>
                    <a:pt x="56684" y="680207"/>
                  </a:lnTo>
                  <a:lnTo>
                    <a:pt x="0" y="680207"/>
                  </a:lnTo>
                  <a:close/>
                </a:path>
              </a:pathLst>
            </a:custGeom>
            <a:solidFill>
              <a:srgbClr val="0000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7F32-DF47-4DC3-B04E-AF6CAB99094A}"/>
                </a:ext>
              </a:extLst>
            </p:cNvPr>
            <p:cNvSpPr/>
            <p:nvPr/>
          </p:nvSpPr>
          <p:spPr>
            <a:xfrm>
              <a:off x="2995462" y="2087379"/>
              <a:ext cx="56683" cy="680206"/>
            </a:xfrm>
            <a:custGeom>
              <a:avLst/>
              <a:gdLst>
                <a:gd name="connsiteX0" fmla="*/ 0 w 56683"/>
                <a:gd name="connsiteY0" fmla="*/ 0 h 680206"/>
                <a:gd name="connsiteX1" fmla="*/ 56684 w 56683"/>
                <a:gd name="connsiteY1" fmla="*/ 0 h 680206"/>
                <a:gd name="connsiteX2" fmla="*/ 56684 w 56683"/>
                <a:gd name="connsiteY2" fmla="*/ 680207 h 680206"/>
                <a:gd name="connsiteX3" fmla="*/ 0 w 56683"/>
                <a:gd name="connsiteY3" fmla="*/ 680207 h 6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3" h="680206">
                  <a:moveTo>
                    <a:pt x="0" y="0"/>
                  </a:moveTo>
                  <a:lnTo>
                    <a:pt x="56684" y="0"/>
                  </a:lnTo>
                  <a:lnTo>
                    <a:pt x="56684" y="680207"/>
                  </a:lnTo>
                  <a:lnTo>
                    <a:pt x="0" y="680207"/>
                  </a:lnTo>
                  <a:close/>
                </a:path>
              </a:pathLst>
            </a:custGeom>
            <a:solidFill>
              <a:srgbClr val="0000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844E36-347A-48BA-94CD-05CB8C7EE5C5}"/>
                </a:ext>
              </a:extLst>
            </p:cNvPr>
            <p:cNvSpPr/>
            <p:nvPr/>
          </p:nvSpPr>
          <p:spPr>
            <a:xfrm>
              <a:off x="2752222" y="1353550"/>
              <a:ext cx="1247593" cy="733829"/>
            </a:xfrm>
            <a:custGeom>
              <a:avLst/>
              <a:gdLst>
                <a:gd name="connsiteX0" fmla="*/ 1248 w 1247593"/>
                <a:gd name="connsiteY0" fmla="*/ 733830 h 733829"/>
                <a:gd name="connsiteX1" fmla="*/ 11106 w 1247593"/>
                <a:gd name="connsiteY1" fmla="*/ 531349 h 733829"/>
                <a:gd name="connsiteX2" fmla="*/ 133531 w 1247593"/>
                <a:gd name="connsiteY2" fmla="*/ 340181 h 733829"/>
                <a:gd name="connsiteX3" fmla="*/ 539496 w 1247593"/>
                <a:gd name="connsiteY3" fmla="*/ 174712 h 733829"/>
                <a:gd name="connsiteX4" fmla="*/ 1247594 w 1247593"/>
                <a:gd name="connsiteY4" fmla="*/ 0 h 7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593" h="733829">
                  <a:moveTo>
                    <a:pt x="1248" y="733830"/>
                  </a:moveTo>
                  <a:cubicBezTo>
                    <a:pt x="-562" y="666000"/>
                    <a:pt x="-2381" y="598160"/>
                    <a:pt x="11106" y="531349"/>
                  </a:cubicBezTo>
                  <a:cubicBezTo>
                    <a:pt x="24584" y="464539"/>
                    <a:pt x="53359" y="398765"/>
                    <a:pt x="133531" y="340181"/>
                  </a:cubicBezTo>
                  <a:cubicBezTo>
                    <a:pt x="213703" y="281596"/>
                    <a:pt x="345243" y="230210"/>
                    <a:pt x="539496" y="174712"/>
                  </a:cubicBezTo>
                  <a:cubicBezTo>
                    <a:pt x="733739" y="119214"/>
                    <a:pt x="990666" y="59606"/>
                    <a:pt x="1247594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C75825-7523-40DF-84F0-BF4BF6437AC8}"/>
                </a:ext>
              </a:extLst>
            </p:cNvPr>
            <p:cNvSpPr/>
            <p:nvPr/>
          </p:nvSpPr>
          <p:spPr>
            <a:xfrm>
              <a:off x="2995461" y="1439879"/>
              <a:ext cx="1022851" cy="647499"/>
            </a:xfrm>
            <a:custGeom>
              <a:avLst/>
              <a:gdLst>
                <a:gd name="connsiteX0" fmla="*/ 0 w 1022851"/>
                <a:gd name="connsiteY0" fmla="*/ 647500 h 647499"/>
                <a:gd name="connsiteX1" fmla="*/ 21850 w 1022851"/>
                <a:gd name="connsiteY1" fmla="*/ 618723 h 647499"/>
                <a:gd name="connsiteX2" fmla="*/ 44158 w 1022851"/>
                <a:gd name="connsiteY2" fmla="*/ 469683 h 647499"/>
                <a:gd name="connsiteX3" fmla="*/ 204778 w 1022851"/>
                <a:gd name="connsiteY3" fmla="*/ 279543 h 647499"/>
                <a:gd name="connsiteX4" fmla="*/ 563461 w 1022851"/>
                <a:gd name="connsiteY4" fmla="*/ 123326 h 647499"/>
                <a:gd name="connsiteX5" fmla="*/ 1022852 w 1022851"/>
                <a:gd name="connsiteY5" fmla="*/ 0 h 6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851" h="647499">
                  <a:moveTo>
                    <a:pt x="0" y="647500"/>
                  </a:moveTo>
                  <a:cubicBezTo>
                    <a:pt x="9458" y="647500"/>
                    <a:pt x="18907" y="647500"/>
                    <a:pt x="21850" y="618723"/>
                  </a:cubicBezTo>
                  <a:cubicBezTo>
                    <a:pt x="24803" y="589946"/>
                    <a:pt x="21269" y="532385"/>
                    <a:pt x="44158" y="469683"/>
                  </a:cubicBezTo>
                  <a:cubicBezTo>
                    <a:pt x="67056" y="406982"/>
                    <a:pt x="116386" y="339153"/>
                    <a:pt x="204778" y="279543"/>
                  </a:cubicBezTo>
                  <a:cubicBezTo>
                    <a:pt x="293170" y="219932"/>
                    <a:pt x="420605" y="168546"/>
                    <a:pt x="563461" y="123326"/>
                  </a:cubicBezTo>
                  <a:cubicBezTo>
                    <a:pt x="706317" y="78105"/>
                    <a:pt x="864584" y="39052"/>
                    <a:pt x="1022852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89199-DDEB-4AC5-9C17-01B53EFBA176}"/>
                </a:ext>
              </a:extLst>
            </p:cNvPr>
            <p:cNvSpPr txBox="1"/>
            <p:nvPr/>
          </p:nvSpPr>
          <p:spPr>
            <a:xfrm>
              <a:off x="3274524" y="3148419"/>
              <a:ext cx="521630" cy="39676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</a:t>
              </a:r>
              <a:r>
                <a:rPr lang="it-IT" sz="1578" spc="0" baseline="-3802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4697CE-D472-4CA9-8A0D-BC88242277D3}"/>
                </a:ext>
              </a:extLst>
            </p:cNvPr>
            <p:cNvSpPr/>
            <p:nvPr/>
          </p:nvSpPr>
          <p:spPr>
            <a:xfrm>
              <a:off x="2001604" y="2705147"/>
              <a:ext cx="500062" cy="133350"/>
            </a:xfrm>
            <a:custGeom>
              <a:avLst/>
              <a:gdLst>
                <a:gd name="connsiteX0" fmla="*/ 500063 w 500062"/>
                <a:gd name="connsiteY0" fmla="*/ 66675 h 133350"/>
                <a:gd name="connsiteX1" fmla="*/ 416719 w 500062"/>
                <a:gd name="connsiteY1" fmla="*/ 66675 h 133350"/>
                <a:gd name="connsiteX2" fmla="*/ 388944 w 500062"/>
                <a:gd name="connsiteY2" fmla="*/ 0 h 133350"/>
                <a:gd name="connsiteX3" fmla="*/ 333375 w 500062"/>
                <a:gd name="connsiteY3" fmla="*/ 133350 h 133350"/>
                <a:gd name="connsiteX4" fmla="*/ 277816 w 500062"/>
                <a:gd name="connsiteY4" fmla="*/ 0 h 133350"/>
                <a:gd name="connsiteX5" fmla="*/ 222256 w 500062"/>
                <a:gd name="connsiteY5" fmla="*/ 133350 h 133350"/>
                <a:gd name="connsiteX6" fmla="*/ 166688 w 500062"/>
                <a:gd name="connsiteY6" fmla="*/ 0 h 133350"/>
                <a:gd name="connsiteX7" fmla="*/ 111128 w 500062"/>
                <a:gd name="connsiteY7" fmla="*/ 133350 h 133350"/>
                <a:gd name="connsiteX8" fmla="*/ 83344 w 500062"/>
                <a:gd name="connsiteY8" fmla="*/ 66675 h 133350"/>
                <a:gd name="connsiteX9" fmla="*/ 0 w 500062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133350">
                  <a:moveTo>
                    <a:pt x="500063" y="66675"/>
                  </a:moveTo>
                  <a:lnTo>
                    <a:pt x="416719" y="66675"/>
                  </a:lnTo>
                  <a:lnTo>
                    <a:pt x="388944" y="0"/>
                  </a:lnTo>
                  <a:lnTo>
                    <a:pt x="333375" y="133350"/>
                  </a:lnTo>
                  <a:lnTo>
                    <a:pt x="277816" y="0"/>
                  </a:lnTo>
                  <a:lnTo>
                    <a:pt x="222256" y="133350"/>
                  </a:lnTo>
                  <a:lnTo>
                    <a:pt x="166688" y="0"/>
                  </a:lnTo>
                  <a:lnTo>
                    <a:pt x="111128" y="133350"/>
                  </a:lnTo>
                  <a:lnTo>
                    <a:pt x="83344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16A13-BA1D-4CE6-A04F-021F35C36C80}"/>
                </a:ext>
              </a:extLst>
            </p:cNvPr>
            <p:cNvSpPr/>
            <p:nvPr/>
          </p:nvSpPr>
          <p:spPr>
            <a:xfrm>
              <a:off x="3204059" y="2711310"/>
              <a:ext cx="500062" cy="133350"/>
            </a:xfrm>
            <a:custGeom>
              <a:avLst/>
              <a:gdLst>
                <a:gd name="connsiteX0" fmla="*/ 500063 w 500062"/>
                <a:gd name="connsiteY0" fmla="*/ 66675 h 133350"/>
                <a:gd name="connsiteX1" fmla="*/ 416719 w 500062"/>
                <a:gd name="connsiteY1" fmla="*/ 66675 h 133350"/>
                <a:gd name="connsiteX2" fmla="*/ 388934 w 500062"/>
                <a:gd name="connsiteY2" fmla="*/ 0 h 133350"/>
                <a:gd name="connsiteX3" fmla="*/ 333375 w 500062"/>
                <a:gd name="connsiteY3" fmla="*/ 133350 h 133350"/>
                <a:gd name="connsiteX4" fmla="*/ 277806 w 500062"/>
                <a:gd name="connsiteY4" fmla="*/ 0 h 133350"/>
                <a:gd name="connsiteX5" fmla="*/ 222247 w 500062"/>
                <a:gd name="connsiteY5" fmla="*/ 133350 h 133350"/>
                <a:gd name="connsiteX6" fmla="*/ 166688 w 500062"/>
                <a:gd name="connsiteY6" fmla="*/ 0 h 133350"/>
                <a:gd name="connsiteX7" fmla="*/ 111119 w 500062"/>
                <a:gd name="connsiteY7" fmla="*/ 133350 h 133350"/>
                <a:gd name="connsiteX8" fmla="*/ 83344 w 500062"/>
                <a:gd name="connsiteY8" fmla="*/ 66675 h 133350"/>
                <a:gd name="connsiteX9" fmla="*/ 0 w 500062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133350">
                  <a:moveTo>
                    <a:pt x="500063" y="66675"/>
                  </a:moveTo>
                  <a:lnTo>
                    <a:pt x="416719" y="66675"/>
                  </a:lnTo>
                  <a:lnTo>
                    <a:pt x="388934" y="0"/>
                  </a:lnTo>
                  <a:lnTo>
                    <a:pt x="333375" y="133350"/>
                  </a:lnTo>
                  <a:lnTo>
                    <a:pt x="277806" y="0"/>
                  </a:lnTo>
                  <a:lnTo>
                    <a:pt x="222247" y="133350"/>
                  </a:lnTo>
                  <a:lnTo>
                    <a:pt x="166688" y="0"/>
                  </a:lnTo>
                  <a:lnTo>
                    <a:pt x="111119" y="133350"/>
                  </a:lnTo>
                  <a:lnTo>
                    <a:pt x="83344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B7E53F-A93F-4C79-BB6A-BAC2AB0A4549}"/>
                </a:ext>
              </a:extLst>
            </p:cNvPr>
            <p:cNvSpPr/>
            <p:nvPr/>
          </p:nvSpPr>
          <p:spPr>
            <a:xfrm>
              <a:off x="3662450" y="2711310"/>
              <a:ext cx="500062" cy="133350"/>
            </a:xfrm>
            <a:custGeom>
              <a:avLst/>
              <a:gdLst>
                <a:gd name="connsiteX0" fmla="*/ 500063 w 500062"/>
                <a:gd name="connsiteY0" fmla="*/ 66675 h 133350"/>
                <a:gd name="connsiteX1" fmla="*/ 416719 w 500062"/>
                <a:gd name="connsiteY1" fmla="*/ 66675 h 133350"/>
                <a:gd name="connsiteX2" fmla="*/ 388934 w 500062"/>
                <a:gd name="connsiteY2" fmla="*/ 0 h 133350"/>
                <a:gd name="connsiteX3" fmla="*/ 333375 w 500062"/>
                <a:gd name="connsiteY3" fmla="*/ 133350 h 133350"/>
                <a:gd name="connsiteX4" fmla="*/ 277806 w 500062"/>
                <a:gd name="connsiteY4" fmla="*/ 0 h 133350"/>
                <a:gd name="connsiteX5" fmla="*/ 222247 w 500062"/>
                <a:gd name="connsiteY5" fmla="*/ 133350 h 133350"/>
                <a:gd name="connsiteX6" fmla="*/ 166688 w 500062"/>
                <a:gd name="connsiteY6" fmla="*/ 0 h 133350"/>
                <a:gd name="connsiteX7" fmla="*/ 111119 w 500062"/>
                <a:gd name="connsiteY7" fmla="*/ 133350 h 133350"/>
                <a:gd name="connsiteX8" fmla="*/ 83344 w 500062"/>
                <a:gd name="connsiteY8" fmla="*/ 66675 h 133350"/>
                <a:gd name="connsiteX9" fmla="*/ 0 w 500062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133350">
                  <a:moveTo>
                    <a:pt x="500063" y="66675"/>
                  </a:moveTo>
                  <a:lnTo>
                    <a:pt x="416719" y="66675"/>
                  </a:lnTo>
                  <a:lnTo>
                    <a:pt x="388934" y="0"/>
                  </a:lnTo>
                  <a:lnTo>
                    <a:pt x="333375" y="133350"/>
                  </a:lnTo>
                  <a:lnTo>
                    <a:pt x="277806" y="0"/>
                  </a:lnTo>
                  <a:lnTo>
                    <a:pt x="222247" y="133350"/>
                  </a:lnTo>
                  <a:lnTo>
                    <a:pt x="166688" y="0"/>
                  </a:lnTo>
                  <a:lnTo>
                    <a:pt x="111119" y="133350"/>
                  </a:lnTo>
                  <a:lnTo>
                    <a:pt x="83344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D4C03C-CC8E-4316-9D70-584EA778F58C}"/>
                </a:ext>
              </a:extLst>
            </p:cNvPr>
            <p:cNvSpPr/>
            <p:nvPr/>
          </p:nvSpPr>
          <p:spPr>
            <a:xfrm>
              <a:off x="4162512" y="2711310"/>
              <a:ext cx="500062" cy="133350"/>
            </a:xfrm>
            <a:custGeom>
              <a:avLst/>
              <a:gdLst>
                <a:gd name="connsiteX0" fmla="*/ 500063 w 500062"/>
                <a:gd name="connsiteY0" fmla="*/ 66675 h 133350"/>
                <a:gd name="connsiteX1" fmla="*/ 416719 w 500062"/>
                <a:gd name="connsiteY1" fmla="*/ 66675 h 133350"/>
                <a:gd name="connsiteX2" fmla="*/ 388934 w 500062"/>
                <a:gd name="connsiteY2" fmla="*/ 0 h 133350"/>
                <a:gd name="connsiteX3" fmla="*/ 333375 w 500062"/>
                <a:gd name="connsiteY3" fmla="*/ 133350 h 133350"/>
                <a:gd name="connsiteX4" fmla="*/ 277806 w 500062"/>
                <a:gd name="connsiteY4" fmla="*/ 0 h 133350"/>
                <a:gd name="connsiteX5" fmla="*/ 222247 w 500062"/>
                <a:gd name="connsiteY5" fmla="*/ 133350 h 133350"/>
                <a:gd name="connsiteX6" fmla="*/ 166688 w 500062"/>
                <a:gd name="connsiteY6" fmla="*/ 0 h 133350"/>
                <a:gd name="connsiteX7" fmla="*/ 111119 w 500062"/>
                <a:gd name="connsiteY7" fmla="*/ 133350 h 133350"/>
                <a:gd name="connsiteX8" fmla="*/ 83344 w 500062"/>
                <a:gd name="connsiteY8" fmla="*/ 66675 h 133350"/>
                <a:gd name="connsiteX9" fmla="*/ 0 w 500062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133350">
                  <a:moveTo>
                    <a:pt x="500063" y="66675"/>
                  </a:moveTo>
                  <a:lnTo>
                    <a:pt x="416719" y="66675"/>
                  </a:lnTo>
                  <a:lnTo>
                    <a:pt x="388934" y="0"/>
                  </a:lnTo>
                  <a:lnTo>
                    <a:pt x="333375" y="133350"/>
                  </a:lnTo>
                  <a:lnTo>
                    <a:pt x="277806" y="0"/>
                  </a:lnTo>
                  <a:lnTo>
                    <a:pt x="222247" y="133350"/>
                  </a:lnTo>
                  <a:lnTo>
                    <a:pt x="166688" y="0"/>
                  </a:lnTo>
                  <a:lnTo>
                    <a:pt x="111119" y="133350"/>
                  </a:lnTo>
                  <a:lnTo>
                    <a:pt x="83344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CA8DDF5-318C-4585-92EF-767B438CF668}"/>
                </a:ext>
              </a:extLst>
            </p:cNvPr>
            <p:cNvSpPr/>
            <p:nvPr/>
          </p:nvSpPr>
          <p:spPr>
            <a:xfrm>
              <a:off x="1501544" y="2705147"/>
              <a:ext cx="500059" cy="133350"/>
            </a:xfrm>
            <a:custGeom>
              <a:avLst/>
              <a:gdLst>
                <a:gd name="connsiteX0" fmla="*/ 500060 w 500059"/>
                <a:gd name="connsiteY0" fmla="*/ 66675 h 133350"/>
                <a:gd name="connsiteX1" fmla="*/ 416716 w 500059"/>
                <a:gd name="connsiteY1" fmla="*/ 66675 h 133350"/>
                <a:gd name="connsiteX2" fmla="*/ 388941 w 500059"/>
                <a:gd name="connsiteY2" fmla="*/ 0 h 133350"/>
                <a:gd name="connsiteX3" fmla="*/ 333372 w 500059"/>
                <a:gd name="connsiteY3" fmla="*/ 133350 h 133350"/>
                <a:gd name="connsiteX4" fmla="*/ 277813 w 500059"/>
                <a:gd name="connsiteY4" fmla="*/ 0 h 133350"/>
                <a:gd name="connsiteX5" fmla="*/ 222254 w 500059"/>
                <a:gd name="connsiteY5" fmla="*/ 133350 h 133350"/>
                <a:gd name="connsiteX6" fmla="*/ 166685 w 500059"/>
                <a:gd name="connsiteY6" fmla="*/ 0 h 133350"/>
                <a:gd name="connsiteX7" fmla="*/ 111125 w 500059"/>
                <a:gd name="connsiteY7" fmla="*/ 133350 h 133350"/>
                <a:gd name="connsiteX8" fmla="*/ 83341 w 500059"/>
                <a:gd name="connsiteY8" fmla="*/ 66675 h 133350"/>
                <a:gd name="connsiteX9" fmla="*/ 0 w 500059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59" h="133350">
                  <a:moveTo>
                    <a:pt x="500060" y="66675"/>
                  </a:moveTo>
                  <a:lnTo>
                    <a:pt x="416716" y="66675"/>
                  </a:lnTo>
                  <a:lnTo>
                    <a:pt x="388941" y="0"/>
                  </a:lnTo>
                  <a:lnTo>
                    <a:pt x="333372" y="133350"/>
                  </a:lnTo>
                  <a:lnTo>
                    <a:pt x="277813" y="0"/>
                  </a:lnTo>
                  <a:lnTo>
                    <a:pt x="222254" y="133350"/>
                  </a:lnTo>
                  <a:lnTo>
                    <a:pt x="166685" y="0"/>
                  </a:lnTo>
                  <a:lnTo>
                    <a:pt x="111125" y="133350"/>
                  </a:lnTo>
                  <a:lnTo>
                    <a:pt x="83341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229ED7-FCEB-4B23-96EF-891BEFC59673}"/>
                </a:ext>
              </a:extLst>
            </p:cNvPr>
            <p:cNvSpPr/>
            <p:nvPr/>
          </p:nvSpPr>
          <p:spPr>
            <a:xfrm>
              <a:off x="1001482" y="2705147"/>
              <a:ext cx="500062" cy="133350"/>
            </a:xfrm>
            <a:custGeom>
              <a:avLst/>
              <a:gdLst>
                <a:gd name="connsiteX0" fmla="*/ 500062 w 500062"/>
                <a:gd name="connsiteY0" fmla="*/ 66675 h 133350"/>
                <a:gd name="connsiteX1" fmla="*/ 416719 w 500062"/>
                <a:gd name="connsiteY1" fmla="*/ 66675 h 133350"/>
                <a:gd name="connsiteX2" fmla="*/ 388938 w 500062"/>
                <a:gd name="connsiteY2" fmla="*/ 0 h 133350"/>
                <a:gd name="connsiteX3" fmla="*/ 333375 w 500062"/>
                <a:gd name="connsiteY3" fmla="*/ 133350 h 133350"/>
                <a:gd name="connsiteX4" fmla="*/ 277812 w 500062"/>
                <a:gd name="connsiteY4" fmla="*/ 0 h 133350"/>
                <a:gd name="connsiteX5" fmla="*/ 222250 w 500062"/>
                <a:gd name="connsiteY5" fmla="*/ 133350 h 133350"/>
                <a:gd name="connsiteX6" fmla="*/ 166687 w 500062"/>
                <a:gd name="connsiteY6" fmla="*/ 0 h 133350"/>
                <a:gd name="connsiteX7" fmla="*/ 111124 w 500062"/>
                <a:gd name="connsiteY7" fmla="*/ 133350 h 133350"/>
                <a:gd name="connsiteX8" fmla="*/ 83344 w 500062"/>
                <a:gd name="connsiteY8" fmla="*/ 66675 h 133350"/>
                <a:gd name="connsiteX9" fmla="*/ 0 w 500062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133350">
                  <a:moveTo>
                    <a:pt x="500062" y="66675"/>
                  </a:moveTo>
                  <a:lnTo>
                    <a:pt x="416719" y="66675"/>
                  </a:lnTo>
                  <a:lnTo>
                    <a:pt x="388938" y="0"/>
                  </a:lnTo>
                  <a:lnTo>
                    <a:pt x="333375" y="133350"/>
                  </a:lnTo>
                  <a:lnTo>
                    <a:pt x="277812" y="0"/>
                  </a:lnTo>
                  <a:lnTo>
                    <a:pt x="222250" y="133350"/>
                  </a:lnTo>
                  <a:lnTo>
                    <a:pt x="166687" y="0"/>
                  </a:lnTo>
                  <a:lnTo>
                    <a:pt x="111124" y="133350"/>
                  </a:lnTo>
                  <a:lnTo>
                    <a:pt x="83344" y="66675"/>
                  </a:lnTo>
                  <a:lnTo>
                    <a:pt x="0" y="6667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62462-52E6-4D32-9D20-B46DAA7E9C04}"/>
                </a:ext>
              </a:extLst>
            </p:cNvPr>
            <p:cNvSpPr/>
            <p:nvPr/>
          </p:nvSpPr>
          <p:spPr>
            <a:xfrm>
              <a:off x="4662575" y="2777985"/>
              <a:ext cx="459523" cy="9525"/>
            </a:xfrm>
            <a:custGeom>
              <a:avLst/>
              <a:gdLst>
                <a:gd name="connsiteX0" fmla="*/ 0 w 459523"/>
                <a:gd name="connsiteY0" fmla="*/ 0 h 9525"/>
                <a:gd name="connsiteX1" fmla="*/ 459524 w 4595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523" h="9525">
                  <a:moveTo>
                    <a:pt x="0" y="0"/>
                  </a:moveTo>
                  <a:cubicBezTo>
                    <a:pt x="153181" y="0"/>
                    <a:pt x="306353" y="0"/>
                    <a:pt x="459524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custDash>
                <a:ds d="1199625" sp="1199625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AB227E-C2FC-4F57-9D4B-C006440A4E25}"/>
                </a:ext>
              </a:extLst>
            </p:cNvPr>
            <p:cNvSpPr/>
            <p:nvPr/>
          </p:nvSpPr>
          <p:spPr>
            <a:xfrm>
              <a:off x="558963" y="2771822"/>
              <a:ext cx="442518" cy="9525"/>
            </a:xfrm>
            <a:custGeom>
              <a:avLst/>
              <a:gdLst>
                <a:gd name="connsiteX0" fmla="*/ 442518 w 442518"/>
                <a:gd name="connsiteY0" fmla="*/ 0 h 9525"/>
                <a:gd name="connsiteX1" fmla="*/ 0 w 4425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2518" h="9525">
                  <a:moveTo>
                    <a:pt x="442518" y="0"/>
                  </a:moveTo>
                  <a:cubicBezTo>
                    <a:pt x="295022" y="0"/>
                    <a:pt x="147516" y="0"/>
                    <a:pt x="0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custDash>
                <a:ds d="1199625" sp="1199625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68AD17-A983-414A-8195-07BF2880CC3E}"/>
                </a:ext>
              </a:extLst>
            </p:cNvPr>
            <p:cNvSpPr/>
            <p:nvPr/>
          </p:nvSpPr>
          <p:spPr>
            <a:xfrm>
              <a:off x="2694557" y="2846984"/>
              <a:ext cx="349386" cy="90478"/>
            </a:xfrm>
            <a:custGeom>
              <a:avLst/>
              <a:gdLst>
                <a:gd name="connsiteX0" fmla="*/ 349387 w 349386"/>
                <a:gd name="connsiteY0" fmla="*/ 45234 h 90478"/>
                <a:gd name="connsiteX1" fmla="*/ 291151 w 349386"/>
                <a:gd name="connsiteY1" fmla="*/ 45234 h 90478"/>
                <a:gd name="connsiteX2" fmla="*/ 271739 w 349386"/>
                <a:gd name="connsiteY2" fmla="*/ 0 h 90478"/>
                <a:gd name="connsiteX3" fmla="*/ 232924 w 349386"/>
                <a:gd name="connsiteY3" fmla="*/ 90478 h 90478"/>
                <a:gd name="connsiteX4" fmla="*/ 194101 w 349386"/>
                <a:gd name="connsiteY4" fmla="*/ 0 h 90478"/>
                <a:gd name="connsiteX5" fmla="*/ 155277 w 349386"/>
                <a:gd name="connsiteY5" fmla="*/ 90478 h 90478"/>
                <a:gd name="connsiteX6" fmla="*/ 116462 w 349386"/>
                <a:gd name="connsiteY6" fmla="*/ 0 h 90478"/>
                <a:gd name="connsiteX7" fmla="*/ 77638 w 349386"/>
                <a:gd name="connsiteY7" fmla="*/ 90478 h 90478"/>
                <a:gd name="connsiteX8" fmla="*/ 58226 w 349386"/>
                <a:gd name="connsiteY8" fmla="*/ 45234 h 90478"/>
                <a:gd name="connsiteX9" fmla="*/ 0 w 349386"/>
                <a:gd name="connsiteY9" fmla="*/ 45234 h 9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386" h="90478">
                  <a:moveTo>
                    <a:pt x="349387" y="45234"/>
                  </a:moveTo>
                  <a:lnTo>
                    <a:pt x="291151" y="45234"/>
                  </a:lnTo>
                  <a:lnTo>
                    <a:pt x="271739" y="0"/>
                  </a:lnTo>
                  <a:lnTo>
                    <a:pt x="232924" y="90478"/>
                  </a:lnTo>
                  <a:lnTo>
                    <a:pt x="194101" y="0"/>
                  </a:lnTo>
                  <a:lnTo>
                    <a:pt x="155277" y="90478"/>
                  </a:lnTo>
                  <a:lnTo>
                    <a:pt x="116462" y="0"/>
                  </a:lnTo>
                  <a:lnTo>
                    <a:pt x="77638" y="90478"/>
                  </a:lnTo>
                  <a:lnTo>
                    <a:pt x="58226" y="45234"/>
                  </a:lnTo>
                  <a:lnTo>
                    <a:pt x="0" y="45234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334F5B-6141-447B-8E05-6C254D9EA4CA}"/>
                </a:ext>
              </a:extLst>
            </p:cNvPr>
            <p:cNvSpPr/>
            <p:nvPr/>
          </p:nvSpPr>
          <p:spPr>
            <a:xfrm>
              <a:off x="2501666" y="2771822"/>
              <a:ext cx="238715" cy="9525"/>
            </a:xfrm>
            <a:custGeom>
              <a:avLst/>
              <a:gdLst>
                <a:gd name="connsiteX0" fmla="*/ 0 w 238715"/>
                <a:gd name="connsiteY0" fmla="*/ 0 h 9525"/>
                <a:gd name="connsiteX1" fmla="*/ 238716 w 2387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15" h="9525">
                  <a:moveTo>
                    <a:pt x="0" y="0"/>
                  </a:moveTo>
                  <a:cubicBezTo>
                    <a:pt x="83944" y="0"/>
                    <a:pt x="159153" y="0"/>
                    <a:pt x="238716" y="0"/>
                  </a:cubicBez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FA19A9-10D0-46F5-ADBC-E5DFD1A4AF3C}"/>
                </a:ext>
              </a:extLst>
            </p:cNvPr>
            <p:cNvSpPr/>
            <p:nvPr/>
          </p:nvSpPr>
          <p:spPr>
            <a:xfrm>
              <a:off x="2995461" y="2767583"/>
              <a:ext cx="208597" cy="10401"/>
            </a:xfrm>
            <a:custGeom>
              <a:avLst/>
              <a:gdLst>
                <a:gd name="connsiteX0" fmla="*/ 0 w 208597"/>
                <a:gd name="connsiteY0" fmla="*/ 0 h 10401"/>
                <a:gd name="connsiteX1" fmla="*/ 208598 w 208597"/>
                <a:gd name="connsiteY1" fmla="*/ 10401 h 1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597" h="10401">
                  <a:moveTo>
                    <a:pt x="0" y="0"/>
                  </a:moveTo>
                  <a:cubicBezTo>
                    <a:pt x="73352" y="3658"/>
                    <a:pt x="139075" y="6934"/>
                    <a:pt x="208598" y="10401"/>
                  </a:cubicBez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81CFEE-E0CF-460E-92F7-EA8FD5F98A46}"/>
                </a:ext>
              </a:extLst>
            </p:cNvPr>
            <p:cNvSpPr/>
            <p:nvPr/>
          </p:nvSpPr>
          <p:spPr>
            <a:xfrm>
              <a:off x="2681847" y="2767583"/>
              <a:ext cx="71622" cy="124634"/>
            </a:xfrm>
            <a:custGeom>
              <a:avLst/>
              <a:gdLst>
                <a:gd name="connsiteX0" fmla="*/ 12710 w 71622"/>
                <a:gd name="connsiteY0" fmla="*/ 124635 h 124634"/>
                <a:gd name="connsiteX1" fmla="*/ 394 w 71622"/>
                <a:gd name="connsiteY1" fmla="*/ 91269 h 124634"/>
                <a:gd name="connsiteX2" fmla="*/ 27655 w 71622"/>
                <a:gd name="connsiteY2" fmla="*/ 47606 h 124634"/>
                <a:gd name="connsiteX3" fmla="*/ 71622 w 71622"/>
                <a:gd name="connsiteY3" fmla="*/ 0 h 1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22" h="124634">
                  <a:moveTo>
                    <a:pt x="12710" y="124635"/>
                  </a:moveTo>
                  <a:cubicBezTo>
                    <a:pt x="5462" y="114357"/>
                    <a:pt x="-1787" y="104061"/>
                    <a:pt x="394" y="91269"/>
                  </a:cubicBezTo>
                  <a:cubicBezTo>
                    <a:pt x="2576" y="78486"/>
                    <a:pt x="14206" y="63227"/>
                    <a:pt x="27655" y="47606"/>
                  </a:cubicBezTo>
                  <a:cubicBezTo>
                    <a:pt x="41095" y="31976"/>
                    <a:pt x="56354" y="15992"/>
                    <a:pt x="71622" y="0"/>
                  </a:cubicBez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B41991-406C-40C5-B488-D0F2B5E12D3E}"/>
                </a:ext>
              </a:extLst>
            </p:cNvPr>
            <p:cNvSpPr/>
            <p:nvPr/>
          </p:nvSpPr>
          <p:spPr>
            <a:xfrm>
              <a:off x="3023808" y="2767583"/>
              <a:ext cx="68951" cy="124950"/>
            </a:xfrm>
            <a:custGeom>
              <a:avLst/>
              <a:gdLst>
                <a:gd name="connsiteX0" fmla="*/ 20136 w 68951"/>
                <a:gd name="connsiteY0" fmla="*/ 124635 h 124950"/>
                <a:gd name="connsiteX1" fmla="*/ 64037 w 68951"/>
                <a:gd name="connsiteY1" fmla="*/ 117434 h 124950"/>
                <a:gd name="connsiteX2" fmla="*/ 61408 w 68951"/>
                <a:gd name="connsiteY2" fmla="*/ 77048 h 124950"/>
                <a:gd name="connsiteX3" fmla="*/ 27261 w 68951"/>
                <a:gd name="connsiteY3" fmla="*/ 38529 h 124950"/>
                <a:gd name="connsiteX4" fmla="*/ 0 w 68951"/>
                <a:gd name="connsiteY4" fmla="*/ 0 h 12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51" h="124950">
                  <a:moveTo>
                    <a:pt x="20136" y="124635"/>
                  </a:moveTo>
                  <a:cubicBezTo>
                    <a:pt x="38138" y="125244"/>
                    <a:pt x="56131" y="125844"/>
                    <a:pt x="64037" y="117434"/>
                  </a:cubicBezTo>
                  <a:cubicBezTo>
                    <a:pt x="71942" y="109023"/>
                    <a:pt x="69761" y="91583"/>
                    <a:pt x="61408" y="77048"/>
                  </a:cubicBezTo>
                  <a:cubicBezTo>
                    <a:pt x="53054" y="62513"/>
                    <a:pt x="38519" y="50883"/>
                    <a:pt x="27261" y="38529"/>
                  </a:cubicBezTo>
                  <a:cubicBezTo>
                    <a:pt x="15992" y="26175"/>
                    <a:pt x="8001" y="13097"/>
                    <a:pt x="0" y="0"/>
                  </a:cubicBez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43191C-5EC5-40D6-BBAC-BEABA31E15BF}"/>
                </a:ext>
              </a:extLst>
            </p:cNvPr>
            <p:cNvSpPr txBox="1"/>
            <p:nvPr/>
          </p:nvSpPr>
          <p:spPr>
            <a:xfrm>
              <a:off x="3098900" y="1961222"/>
              <a:ext cx="1698342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conductivity probe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9CE80D-60DB-4E69-AF74-7BBC705734A9}"/>
                </a:ext>
              </a:extLst>
            </p:cNvPr>
            <p:cNvSpPr txBox="1"/>
            <p:nvPr/>
          </p:nvSpPr>
          <p:spPr>
            <a:xfrm>
              <a:off x="2395930" y="1221251"/>
              <a:ext cx="931696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terminals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EC860D-7C2B-4322-BE78-6EF10EAA14C5}"/>
                </a:ext>
              </a:extLst>
            </p:cNvPr>
            <p:cNvSpPr/>
            <p:nvPr/>
          </p:nvSpPr>
          <p:spPr>
            <a:xfrm>
              <a:off x="3765491" y="2932147"/>
              <a:ext cx="357644" cy="351482"/>
            </a:xfrm>
            <a:custGeom>
              <a:avLst/>
              <a:gdLst>
                <a:gd name="connsiteX0" fmla="*/ 0 w 357644"/>
                <a:gd name="connsiteY0" fmla="*/ 351482 h 351482"/>
                <a:gd name="connsiteX1" fmla="*/ 96612 w 357644"/>
                <a:gd name="connsiteY1" fmla="*/ 276453 h 351482"/>
                <a:gd name="connsiteX2" fmla="*/ 357645 w 357644"/>
                <a:gd name="connsiteY2" fmla="*/ 0 h 3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644" h="351482">
                  <a:moveTo>
                    <a:pt x="0" y="351482"/>
                  </a:moveTo>
                  <a:cubicBezTo>
                    <a:pt x="18497" y="343262"/>
                    <a:pt x="37005" y="335042"/>
                    <a:pt x="96612" y="276453"/>
                  </a:cubicBezTo>
                  <a:cubicBezTo>
                    <a:pt x="156220" y="217875"/>
                    <a:pt x="256927" y="108937"/>
                    <a:pt x="357645" y="0"/>
                  </a:cubicBezTo>
                </a:path>
              </a:pathLst>
            </a:custGeom>
            <a:noFill/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AFF87A-87CF-4F30-8B72-A82AD01218F6}"/>
              </a:ext>
            </a:extLst>
          </p:cNvPr>
          <p:cNvSpPr txBox="1"/>
          <p:nvPr/>
        </p:nvSpPr>
        <p:spPr>
          <a:xfrm>
            <a:off x="883067" y="3236495"/>
            <a:ext cx="4356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Probe for the measurement of the water conductivity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(used to monitor the quality of water supplies)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93B94-F636-4536-B5D7-BA957B7D3FB2}"/>
              </a:ext>
            </a:extLst>
          </p:cNvPr>
          <p:cNvSpPr txBox="1"/>
          <p:nvPr/>
        </p:nvSpPr>
        <p:spPr>
          <a:xfrm>
            <a:off x="883067" y="4937211"/>
            <a:ext cx="458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this case,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electrical continuity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is necessary to perform the measurement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1533C8-8B25-4A7A-83D3-E05C6D182663}"/>
              </a:ext>
            </a:extLst>
          </p:cNvPr>
          <p:cNvGrpSpPr/>
          <p:nvPr/>
        </p:nvGrpSpPr>
        <p:grpSpPr>
          <a:xfrm>
            <a:off x="6597974" y="732540"/>
            <a:ext cx="3768533" cy="3288785"/>
            <a:chOff x="6902764" y="1445873"/>
            <a:chExt cx="3768533" cy="32887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600A3F-587C-4410-9A63-9BFF4C65D6E9}"/>
                </a:ext>
              </a:extLst>
            </p:cNvPr>
            <p:cNvSpPr/>
            <p:nvPr/>
          </p:nvSpPr>
          <p:spPr>
            <a:xfrm>
              <a:off x="7865585" y="2915574"/>
              <a:ext cx="2805712" cy="1819084"/>
            </a:xfrm>
            <a:custGeom>
              <a:avLst/>
              <a:gdLst>
                <a:gd name="connsiteX0" fmla="*/ 0 w 2805712"/>
                <a:gd name="connsiteY0" fmla="*/ 0 h 1819084"/>
                <a:gd name="connsiteX1" fmla="*/ 2805713 w 2805712"/>
                <a:gd name="connsiteY1" fmla="*/ 0 h 1819084"/>
                <a:gd name="connsiteX2" fmla="*/ 2805713 w 2805712"/>
                <a:gd name="connsiteY2" fmla="*/ 1819084 h 1819084"/>
                <a:gd name="connsiteX3" fmla="*/ 0 w 2805712"/>
                <a:gd name="connsiteY3" fmla="*/ 1819084 h 181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712" h="1819084">
                  <a:moveTo>
                    <a:pt x="0" y="0"/>
                  </a:moveTo>
                  <a:lnTo>
                    <a:pt x="2805713" y="0"/>
                  </a:lnTo>
                  <a:lnTo>
                    <a:pt x="2805713" y="1819084"/>
                  </a:lnTo>
                  <a:lnTo>
                    <a:pt x="0" y="1819084"/>
                  </a:lnTo>
                  <a:close/>
                </a:path>
              </a:pathLst>
            </a:custGeom>
            <a:solidFill>
              <a:srgbClr val="B3B3B3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326C40-FB7E-431E-B46F-58E3AD0A540D}"/>
                </a:ext>
              </a:extLst>
            </p:cNvPr>
            <p:cNvSpPr/>
            <p:nvPr/>
          </p:nvSpPr>
          <p:spPr>
            <a:xfrm>
              <a:off x="7927249" y="2995737"/>
              <a:ext cx="2676220" cy="1671094"/>
            </a:xfrm>
            <a:custGeom>
              <a:avLst/>
              <a:gdLst>
                <a:gd name="connsiteX0" fmla="*/ 0 w 2676220"/>
                <a:gd name="connsiteY0" fmla="*/ 0 h 1671094"/>
                <a:gd name="connsiteX1" fmla="*/ 2676220 w 2676220"/>
                <a:gd name="connsiteY1" fmla="*/ 0 h 1671094"/>
                <a:gd name="connsiteX2" fmla="*/ 2676220 w 2676220"/>
                <a:gd name="connsiteY2" fmla="*/ 1671095 h 1671094"/>
                <a:gd name="connsiteX3" fmla="*/ 0 w 2676220"/>
                <a:gd name="connsiteY3" fmla="*/ 1671095 h 16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220" h="1671094">
                  <a:moveTo>
                    <a:pt x="0" y="0"/>
                  </a:moveTo>
                  <a:lnTo>
                    <a:pt x="2676220" y="0"/>
                  </a:lnTo>
                  <a:lnTo>
                    <a:pt x="2676220" y="1671095"/>
                  </a:lnTo>
                  <a:lnTo>
                    <a:pt x="0" y="1671095"/>
                  </a:lnTo>
                  <a:close/>
                </a:path>
              </a:pathLst>
            </a:custGeom>
            <a:solidFill>
              <a:srgbClr val="AFC6E9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2C28BC-4DF6-4998-A847-35055271DBB3}"/>
                </a:ext>
              </a:extLst>
            </p:cNvPr>
            <p:cNvSpPr/>
            <p:nvPr/>
          </p:nvSpPr>
          <p:spPr>
            <a:xfrm>
              <a:off x="9019675" y="2184261"/>
              <a:ext cx="326516" cy="1985498"/>
            </a:xfrm>
            <a:custGeom>
              <a:avLst/>
              <a:gdLst>
                <a:gd name="connsiteX0" fmla="*/ 326517 w 326516"/>
                <a:gd name="connsiteY0" fmla="*/ 0 h 1985498"/>
                <a:gd name="connsiteX1" fmla="*/ 0 w 326516"/>
                <a:gd name="connsiteY1" fmla="*/ 0 h 1985498"/>
                <a:gd name="connsiteX2" fmla="*/ 0 w 326516"/>
                <a:gd name="connsiteY2" fmla="*/ 1848396 h 1985498"/>
                <a:gd name="connsiteX3" fmla="*/ 163268 w 326516"/>
                <a:gd name="connsiteY3" fmla="*/ 1985499 h 1985498"/>
                <a:gd name="connsiteX4" fmla="*/ 326517 w 326516"/>
                <a:gd name="connsiteY4" fmla="*/ 1848396 h 19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16" h="1985498">
                  <a:moveTo>
                    <a:pt x="326517" y="0"/>
                  </a:moveTo>
                  <a:lnTo>
                    <a:pt x="0" y="0"/>
                  </a:lnTo>
                  <a:lnTo>
                    <a:pt x="0" y="1848396"/>
                  </a:lnTo>
                  <a:cubicBezTo>
                    <a:pt x="0" y="1924348"/>
                    <a:pt x="72828" y="1985499"/>
                    <a:pt x="163268" y="1985499"/>
                  </a:cubicBezTo>
                  <a:cubicBezTo>
                    <a:pt x="253708" y="1985499"/>
                    <a:pt x="326517" y="1924348"/>
                    <a:pt x="326517" y="1848396"/>
                  </a:cubicBezTo>
                  <a:close/>
                </a:path>
              </a:pathLst>
            </a:custGeom>
            <a:solidFill>
              <a:srgbClr val="AC9393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A128B7A-2F08-43EC-A6F1-8DD74092AE1C}"/>
                </a:ext>
              </a:extLst>
            </p:cNvPr>
            <p:cNvSpPr/>
            <p:nvPr/>
          </p:nvSpPr>
          <p:spPr>
            <a:xfrm>
              <a:off x="9050508" y="2218176"/>
              <a:ext cx="264852" cy="1917665"/>
            </a:xfrm>
            <a:custGeom>
              <a:avLst/>
              <a:gdLst>
                <a:gd name="connsiteX0" fmla="*/ 264852 w 264852"/>
                <a:gd name="connsiteY0" fmla="*/ 0 h 1917665"/>
                <a:gd name="connsiteX1" fmla="*/ 0 w 264852"/>
                <a:gd name="connsiteY1" fmla="*/ 0 h 1917665"/>
                <a:gd name="connsiteX2" fmla="*/ 0 w 264852"/>
                <a:gd name="connsiteY2" fmla="*/ 1785249 h 1917665"/>
                <a:gd name="connsiteX3" fmla="*/ 132436 w 264852"/>
                <a:gd name="connsiteY3" fmla="*/ 1917666 h 1917665"/>
                <a:gd name="connsiteX4" fmla="*/ 264852 w 264852"/>
                <a:gd name="connsiteY4" fmla="*/ 1785249 h 191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52" h="1917665">
                  <a:moveTo>
                    <a:pt x="264852" y="0"/>
                  </a:moveTo>
                  <a:lnTo>
                    <a:pt x="0" y="0"/>
                  </a:lnTo>
                  <a:lnTo>
                    <a:pt x="0" y="1785249"/>
                  </a:lnTo>
                  <a:cubicBezTo>
                    <a:pt x="0" y="1858610"/>
                    <a:pt x="59074" y="1917666"/>
                    <a:pt x="132436" y="1917666"/>
                  </a:cubicBezTo>
                  <a:cubicBezTo>
                    <a:pt x="205797" y="1917666"/>
                    <a:pt x="264852" y="1858610"/>
                    <a:pt x="264852" y="1785249"/>
                  </a:cubicBezTo>
                  <a:close/>
                </a:path>
              </a:pathLst>
            </a:custGeom>
            <a:solidFill>
              <a:srgbClr val="FFDD55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6F211B5-2E87-48C5-8D02-0910B0CAA0C9}"/>
                </a:ext>
              </a:extLst>
            </p:cNvPr>
            <p:cNvSpPr/>
            <p:nvPr/>
          </p:nvSpPr>
          <p:spPr>
            <a:xfrm rot="5400000">
              <a:off x="8686334" y="2279216"/>
              <a:ext cx="993200" cy="697648"/>
            </a:xfrm>
            <a:custGeom>
              <a:avLst/>
              <a:gdLst>
                <a:gd name="connsiteX0" fmla="*/ 993304 w 993200"/>
                <a:gd name="connsiteY0" fmla="*/ 354 h 697648"/>
                <a:gd name="connsiteX1" fmla="*/ 993304 w 993200"/>
                <a:gd name="connsiteY1" fmla="*/ 132776 h 697648"/>
                <a:gd name="connsiteX2" fmla="*/ 993304 w 993200"/>
                <a:gd name="connsiteY2" fmla="*/ 565580 h 697648"/>
                <a:gd name="connsiteX3" fmla="*/ 993304 w 993200"/>
                <a:gd name="connsiteY3" fmla="*/ 698002 h 697648"/>
                <a:gd name="connsiteX4" fmla="*/ 104 w 993200"/>
                <a:gd name="connsiteY4" fmla="*/ 698002 h 697648"/>
                <a:gd name="connsiteX5" fmla="*/ 104 w 993200"/>
                <a:gd name="connsiteY5" fmla="*/ 565580 h 697648"/>
                <a:gd name="connsiteX6" fmla="*/ 104 w 993200"/>
                <a:gd name="connsiteY6" fmla="*/ 132776 h 697648"/>
                <a:gd name="connsiteX7" fmla="*/ 104 w 993200"/>
                <a:gd name="connsiteY7" fmla="*/ 354 h 69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00" h="697648">
                  <a:moveTo>
                    <a:pt x="993304" y="354"/>
                  </a:moveTo>
                  <a:cubicBezTo>
                    <a:pt x="993304" y="354"/>
                    <a:pt x="993304" y="59641"/>
                    <a:pt x="993304" y="132776"/>
                  </a:cubicBezTo>
                  <a:lnTo>
                    <a:pt x="993304" y="565580"/>
                  </a:lnTo>
                  <a:cubicBezTo>
                    <a:pt x="993304" y="638715"/>
                    <a:pt x="993304" y="698002"/>
                    <a:pt x="993304" y="698002"/>
                  </a:cubicBezTo>
                  <a:lnTo>
                    <a:pt x="104" y="698002"/>
                  </a:lnTo>
                  <a:cubicBezTo>
                    <a:pt x="104" y="698002"/>
                    <a:pt x="104" y="638715"/>
                    <a:pt x="104" y="565580"/>
                  </a:cubicBezTo>
                  <a:lnTo>
                    <a:pt x="104" y="132776"/>
                  </a:lnTo>
                  <a:cubicBezTo>
                    <a:pt x="104" y="59641"/>
                    <a:pt x="104" y="354"/>
                    <a:pt x="104" y="354"/>
                  </a:cubicBezTo>
                  <a:close/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4E39112-046B-41E6-8B98-4F018E60649F}"/>
                </a:ext>
              </a:extLst>
            </p:cNvPr>
            <p:cNvSpPr/>
            <p:nvPr/>
          </p:nvSpPr>
          <p:spPr>
            <a:xfrm>
              <a:off x="9194650" y="1445873"/>
              <a:ext cx="40534" cy="2581297"/>
            </a:xfrm>
            <a:custGeom>
              <a:avLst/>
              <a:gdLst>
                <a:gd name="connsiteX0" fmla="*/ 35661 w 40534"/>
                <a:gd name="connsiteY0" fmla="*/ 0 h 2581297"/>
                <a:gd name="connsiteX1" fmla="*/ 40119 w 40534"/>
                <a:gd name="connsiteY1" fmla="*/ 412792 h 2581297"/>
                <a:gd name="connsiteX2" fmla="*/ 34338 w 40534"/>
                <a:gd name="connsiteY2" fmla="*/ 2037039 h 2581297"/>
                <a:gd name="connsiteX3" fmla="*/ 0 w 40534"/>
                <a:gd name="connsiteY3" fmla="*/ 2581297 h 258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34" h="2581297">
                  <a:moveTo>
                    <a:pt x="35661" y="0"/>
                  </a:moveTo>
                  <a:cubicBezTo>
                    <a:pt x="37452" y="5821"/>
                    <a:pt x="39233" y="11635"/>
                    <a:pt x="40119" y="412792"/>
                  </a:cubicBezTo>
                  <a:cubicBezTo>
                    <a:pt x="41015" y="813949"/>
                    <a:pt x="41015" y="1610414"/>
                    <a:pt x="34338" y="2037039"/>
                  </a:cubicBezTo>
                  <a:cubicBezTo>
                    <a:pt x="27661" y="2463654"/>
                    <a:pt x="13668" y="2523166"/>
                    <a:pt x="0" y="2581297"/>
                  </a:cubicBezTo>
                </a:path>
              </a:pathLst>
            </a:custGeom>
            <a:noFill/>
            <a:ln w="19044" cap="rnd">
              <a:solidFill>
                <a:srgbClr val="008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4AAA429-FE0C-4A68-AAD1-01E38EFCA36A}"/>
                </a:ext>
              </a:extLst>
            </p:cNvPr>
            <p:cNvSpPr/>
            <p:nvPr/>
          </p:nvSpPr>
          <p:spPr>
            <a:xfrm>
              <a:off x="9154111" y="1445873"/>
              <a:ext cx="40538" cy="2581297"/>
            </a:xfrm>
            <a:custGeom>
              <a:avLst/>
              <a:gdLst>
                <a:gd name="connsiteX0" fmla="*/ 4868 w 40538"/>
                <a:gd name="connsiteY0" fmla="*/ 0 h 2581297"/>
                <a:gd name="connsiteX1" fmla="*/ 410 w 40538"/>
                <a:gd name="connsiteY1" fmla="*/ 412792 h 2581297"/>
                <a:gd name="connsiteX2" fmla="*/ 6201 w 40538"/>
                <a:gd name="connsiteY2" fmla="*/ 2037039 h 2581297"/>
                <a:gd name="connsiteX3" fmla="*/ 40539 w 40538"/>
                <a:gd name="connsiteY3" fmla="*/ 2581297 h 258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38" h="2581297">
                  <a:moveTo>
                    <a:pt x="4868" y="0"/>
                  </a:moveTo>
                  <a:cubicBezTo>
                    <a:pt x="3086" y="5821"/>
                    <a:pt x="1305" y="11635"/>
                    <a:pt x="410" y="412792"/>
                  </a:cubicBezTo>
                  <a:cubicBezTo>
                    <a:pt x="-476" y="813949"/>
                    <a:pt x="-476" y="1610414"/>
                    <a:pt x="6201" y="2037039"/>
                  </a:cubicBezTo>
                  <a:cubicBezTo>
                    <a:pt x="12868" y="2463654"/>
                    <a:pt x="26870" y="2523166"/>
                    <a:pt x="40539" y="2581297"/>
                  </a:cubicBezTo>
                </a:path>
              </a:pathLst>
            </a:custGeom>
            <a:noFill/>
            <a:ln w="1904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DA9244-B7F5-41C8-BE16-D99A08443CD9}"/>
                </a:ext>
              </a:extLst>
            </p:cNvPr>
            <p:cNvSpPr txBox="1"/>
            <p:nvPr/>
          </p:nvSpPr>
          <p:spPr>
            <a:xfrm>
              <a:off x="6902764" y="2330532"/>
              <a:ext cx="165377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ceramic or plastic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D0C281-7B2B-4ECF-8F2F-2626F1C1DB67}"/>
                </a:ext>
              </a:extLst>
            </p:cNvPr>
            <p:cNvSpPr txBox="1"/>
            <p:nvPr/>
          </p:nvSpPr>
          <p:spPr>
            <a:xfrm>
              <a:off x="6902764" y="2601932"/>
              <a:ext cx="887124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insulator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09C27E-2526-4F29-A017-E828C996CB08}"/>
                </a:ext>
              </a:extLst>
            </p:cNvPr>
            <p:cNvSpPr/>
            <p:nvPr/>
          </p:nvSpPr>
          <p:spPr>
            <a:xfrm>
              <a:off x="8241740" y="2631920"/>
              <a:ext cx="850953" cy="875623"/>
            </a:xfrm>
            <a:custGeom>
              <a:avLst/>
              <a:gdLst>
                <a:gd name="connsiteX0" fmla="*/ 0 w 850953"/>
                <a:gd name="connsiteY0" fmla="*/ 0 h 875623"/>
                <a:gd name="connsiteX1" fmla="*/ 850954 w 850953"/>
                <a:gd name="connsiteY1" fmla="*/ 875624 h 87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953" h="875623">
                  <a:moveTo>
                    <a:pt x="0" y="0"/>
                  </a:moveTo>
                  <a:cubicBezTo>
                    <a:pt x="283664" y="291884"/>
                    <a:pt x="567318" y="583759"/>
                    <a:pt x="850954" y="875624"/>
                  </a:cubicBezTo>
                </a:path>
              </a:pathLst>
            </a:custGeom>
            <a:solidFill>
              <a:srgbClr val="AFC6E9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7D631C-1A62-42FA-96B7-A1CE4319E3E8}"/>
                </a:ext>
              </a:extLst>
            </p:cNvPr>
            <p:cNvSpPr/>
            <p:nvPr/>
          </p:nvSpPr>
          <p:spPr>
            <a:xfrm>
              <a:off x="9074197" y="3479798"/>
              <a:ext cx="61663" cy="61663"/>
            </a:xfrm>
            <a:custGeom>
              <a:avLst/>
              <a:gdLst>
                <a:gd name="connsiteX0" fmla="*/ 61664 w 61663"/>
                <a:gd name="connsiteY0" fmla="*/ 30832 h 61663"/>
                <a:gd name="connsiteX1" fmla="*/ 30832 w 61663"/>
                <a:gd name="connsiteY1" fmla="*/ 61664 h 61663"/>
                <a:gd name="connsiteX2" fmla="*/ 0 w 61663"/>
                <a:gd name="connsiteY2" fmla="*/ 30832 h 61663"/>
                <a:gd name="connsiteX3" fmla="*/ 30832 w 61663"/>
                <a:gd name="connsiteY3" fmla="*/ 0 h 61663"/>
                <a:gd name="connsiteX4" fmla="*/ 61664 w 61663"/>
                <a:gd name="connsiteY4" fmla="*/ 30832 h 6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63" h="61663">
                  <a:moveTo>
                    <a:pt x="61664" y="30832"/>
                  </a:moveTo>
                  <a:cubicBezTo>
                    <a:pt x="61664" y="47860"/>
                    <a:pt x="47860" y="61664"/>
                    <a:pt x="30832" y="61664"/>
                  </a:cubicBezTo>
                  <a:cubicBezTo>
                    <a:pt x="13804" y="61664"/>
                    <a:pt x="0" y="47860"/>
                    <a:pt x="0" y="30832"/>
                  </a:cubicBezTo>
                  <a:cubicBezTo>
                    <a:pt x="0" y="13804"/>
                    <a:pt x="13804" y="0"/>
                    <a:pt x="30832" y="0"/>
                  </a:cubicBezTo>
                  <a:cubicBezTo>
                    <a:pt x="47860" y="0"/>
                    <a:pt x="61664" y="13804"/>
                    <a:pt x="61664" y="30832"/>
                  </a:cubicBezTo>
                  <a:close/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B24F0A-3B68-4B8C-88BA-F0DC3AB30DC4}"/>
                </a:ext>
              </a:extLst>
            </p:cNvPr>
            <p:cNvSpPr txBox="1"/>
            <p:nvPr/>
          </p:nvSpPr>
          <p:spPr>
            <a:xfrm>
              <a:off x="9279128" y="1484633"/>
              <a:ext cx="1350677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thermocouple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8D86C3-F042-45BE-9755-869796B5CECC}"/>
                </a:ext>
              </a:extLst>
            </p:cNvPr>
            <p:cNvSpPr txBox="1"/>
            <p:nvPr/>
          </p:nvSpPr>
          <p:spPr>
            <a:xfrm>
              <a:off x="9279128" y="1756029"/>
              <a:ext cx="1359592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(or thermistor)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C79F09-FD56-413A-87D6-7176A1F8A87B}"/>
                </a:ext>
              </a:extLst>
            </p:cNvPr>
            <p:cNvSpPr txBox="1"/>
            <p:nvPr/>
          </p:nvSpPr>
          <p:spPr>
            <a:xfrm>
              <a:off x="9510227" y="3385731"/>
              <a:ext cx="1092157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metal case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231A8A-4D06-49B7-88AB-E8FB3AA63FFB}"/>
                </a:ext>
              </a:extLst>
            </p:cNvPr>
            <p:cNvSpPr txBox="1"/>
            <p:nvPr/>
          </p:nvSpPr>
          <p:spPr>
            <a:xfrm>
              <a:off x="7975393" y="4231633"/>
              <a:ext cx="601860" cy="32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57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liquid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58611D-5D31-4069-8390-FF8293D6F82D}"/>
                </a:ext>
              </a:extLst>
            </p:cNvPr>
            <p:cNvSpPr/>
            <p:nvPr/>
          </p:nvSpPr>
          <p:spPr>
            <a:xfrm>
              <a:off x="9342693" y="3653362"/>
              <a:ext cx="377203" cy="183127"/>
            </a:xfrm>
            <a:custGeom>
              <a:avLst/>
              <a:gdLst>
                <a:gd name="connsiteX0" fmla="*/ 377203 w 377203"/>
                <a:gd name="connsiteY0" fmla="*/ 0 h 183127"/>
                <a:gd name="connsiteX1" fmla="*/ 56001 w 377203"/>
                <a:gd name="connsiteY1" fmla="*/ 152610 h 183127"/>
                <a:gd name="connsiteX2" fmla="*/ 2223 w 377203"/>
                <a:gd name="connsiteY2" fmla="*/ 183128 h 1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203" h="183127">
                  <a:moveTo>
                    <a:pt x="377203" y="0"/>
                  </a:moveTo>
                  <a:cubicBezTo>
                    <a:pt x="247854" y="61036"/>
                    <a:pt x="118504" y="122082"/>
                    <a:pt x="56001" y="152610"/>
                  </a:cubicBezTo>
                  <a:cubicBezTo>
                    <a:pt x="-6492" y="183128"/>
                    <a:pt x="-2130" y="183128"/>
                    <a:pt x="2223" y="183128"/>
                  </a:cubicBezTo>
                </a:path>
              </a:pathLst>
            </a:custGeom>
            <a:solidFill>
              <a:srgbClr val="000000"/>
            </a:solidFill>
            <a:ln w="1904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FFC7BA-62F1-4AE4-BD55-9770AC5E6373}"/>
              </a:ext>
            </a:extLst>
          </p:cNvPr>
          <p:cNvSpPr txBox="1"/>
          <p:nvPr/>
        </p:nvSpPr>
        <p:spPr>
          <a:xfrm>
            <a:off x="5791796" y="4623798"/>
            <a:ext cx="611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Electrical continuity is not necessary, but a leakage conductance between the sensor terminal and the liquid can develop when the insultaor properties degrade with 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CE848C-795F-404D-8433-2E7B2A39F468}"/>
              </a:ext>
            </a:extLst>
          </p:cNvPr>
          <p:cNvSpPr txBox="1"/>
          <p:nvPr/>
        </p:nvSpPr>
        <p:spPr>
          <a:xfrm>
            <a:off x="7375660" y="3995296"/>
            <a:ext cx="278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probe</a:t>
            </a:r>
          </a:p>
        </p:txBody>
      </p:sp>
      <p:sp>
        <p:nvSpPr>
          <p:cNvPr id="60" name="Graphic 58">
            <a:extLst>
              <a:ext uri="{FF2B5EF4-FFF2-40B4-BE49-F238E27FC236}">
                <a16:creationId xmlns:a16="http://schemas.microsoft.com/office/drawing/2014/main" id="{A55BBB50-8FAA-4835-99CB-40D2DC844DF5}"/>
              </a:ext>
            </a:extLst>
          </p:cNvPr>
          <p:cNvSpPr/>
          <p:nvPr/>
        </p:nvSpPr>
        <p:spPr>
          <a:xfrm rot="12408237">
            <a:off x="8872913" y="3362770"/>
            <a:ext cx="867798" cy="231412"/>
          </a:xfrm>
          <a:custGeom>
            <a:avLst/>
            <a:gdLst>
              <a:gd name="connsiteX0" fmla="*/ 867799 w 867798"/>
              <a:gd name="connsiteY0" fmla="*/ 115707 h 231412"/>
              <a:gd name="connsiteX1" fmla="*/ 723164 w 867798"/>
              <a:gd name="connsiteY1" fmla="*/ 115707 h 231412"/>
              <a:gd name="connsiteX2" fmla="*/ 674955 w 867798"/>
              <a:gd name="connsiteY2" fmla="*/ 0 h 231412"/>
              <a:gd name="connsiteX3" fmla="*/ 578532 w 867798"/>
              <a:gd name="connsiteY3" fmla="*/ 231412 h 231412"/>
              <a:gd name="connsiteX4" fmla="*/ 482110 w 867798"/>
              <a:gd name="connsiteY4" fmla="*/ 0 h 231412"/>
              <a:gd name="connsiteX5" fmla="*/ 385687 w 867798"/>
              <a:gd name="connsiteY5" fmla="*/ 231412 h 231412"/>
              <a:gd name="connsiteX6" fmla="*/ 289266 w 867798"/>
              <a:gd name="connsiteY6" fmla="*/ 0 h 231412"/>
              <a:gd name="connsiteX7" fmla="*/ 192843 w 867798"/>
              <a:gd name="connsiteY7" fmla="*/ 231412 h 231412"/>
              <a:gd name="connsiteX8" fmla="*/ 144633 w 867798"/>
              <a:gd name="connsiteY8" fmla="*/ 115707 h 231412"/>
              <a:gd name="connsiteX9" fmla="*/ 0 w 867798"/>
              <a:gd name="connsiteY9" fmla="*/ 115707 h 23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798" h="231412">
                <a:moveTo>
                  <a:pt x="867799" y="115707"/>
                </a:moveTo>
                <a:lnTo>
                  <a:pt x="723164" y="115707"/>
                </a:lnTo>
                <a:lnTo>
                  <a:pt x="674955" y="0"/>
                </a:lnTo>
                <a:lnTo>
                  <a:pt x="578532" y="231412"/>
                </a:lnTo>
                <a:lnTo>
                  <a:pt x="482110" y="0"/>
                </a:lnTo>
                <a:lnTo>
                  <a:pt x="385687" y="231412"/>
                </a:lnTo>
                <a:lnTo>
                  <a:pt x="289266" y="0"/>
                </a:lnTo>
                <a:lnTo>
                  <a:pt x="192843" y="231412"/>
                </a:lnTo>
                <a:lnTo>
                  <a:pt x="144633" y="115707"/>
                </a:lnTo>
                <a:lnTo>
                  <a:pt x="0" y="115707"/>
                </a:lnTo>
              </a:path>
            </a:pathLst>
          </a:custGeom>
          <a:noFill/>
          <a:ln w="28575" cap="rnd">
            <a:solidFill>
              <a:srgbClr val="000000"/>
            </a:solidFill>
            <a:prstDash val="sysDash"/>
            <a:bevel/>
          </a:ln>
        </p:spPr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89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emento grafico 7">
            <a:extLst>
              <a:ext uri="{FF2B5EF4-FFF2-40B4-BE49-F238E27FC236}">
                <a16:creationId xmlns:a16="http://schemas.microsoft.com/office/drawing/2014/main" id="{F20C1758-5FA0-4F87-BFC8-B34339205B98}"/>
              </a:ext>
            </a:extLst>
          </p:cNvPr>
          <p:cNvSpPr/>
          <p:nvPr/>
        </p:nvSpPr>
        <p:spPr>
          <a:xfrm>
            <a:off x="308670" y="1925587"/>
            <a:ext cx="2940696" cy="2908365"/>
          </a:xfrm>
          <a:custGeom>
            <a:avLst/>
            <a:gdLst>
              <a:gd name="connsiteX0" fmla="*/ 188775 w 2074438"/>
              <a:gd name="connsiteY0" fmla="*/ 527333 h 1601617"/>
              <a:gd name="connsiteX1" fmla="*/ 466019 w 2074438"/>
              <a:gd name="connsiteY1" fmla="*/ 143991 h 1601617"/>
              <a:gd name="connsiteX2" fmla="*/ 673379 w 2074438"/>
              <a:gd name="connsiteY2" fmla="*/ 187599 h 1601617"/>
              <a:gd name="connsiteX3" fmla="*/ 1019211 w 2074438"/>
              <a:gd name="connsiteY3" fmla="*/ 76107 h 1601617"/>
              <a:gd name="connsiteX4" fmla="*/ 1078647 w 2074438"/>
              <a:gd name="connsiteY4" fmla="*/ 122012 h 1601617"/>
              <a:gd name="connsiteX5" fmla="*/ 1359406 w 2074438"/>
              <a:gd name="connsiteY5" fmla="*/ 23216 h 1601617"/>
              <a:gd name="connsiteX6" fmla="*/ 1432416 w 2074438"/>
              <a:gd name="connsiteY6" fmla="*/ 86765 h 1601617"/>
              <a:gd name="connsiteX7" fmla="*/ 1760704 w 2074438"/>
              <a:gd name="connsiteY7" fmla="*/ 58357 h 1601617"/>
              <a:gd name="connsiteX8" fmla="*/ 1839333 w 2074438"/>
              <a:gd name="connsiteY8" fmla="*/ 201458 h 1601617"/>
              <a:gd name="connsiteX9" fmla="*/ 2018908 w 2074438"/>
              <a:gd name="connsiteY9" fmla="*/ 532310 h 1601617"/>
              <a:gd name="connsiteX10" fmla="*/ 2007192 w 2074438"/>
              <a:gd name="connsiteY10" fmla="*/ 567714 h 1601617"/>
              <a:gd name="connsiteX11" fmla="*/ 1947423 w 2074438"/>
              <a:gd name="connsiteY11" fmla="*/ 1046796 h 1601617"/>
              <a:gd name="connsiteX12" fmla="*/ 1795508 w 2074438"/>
              <a:gd name="connsiteY12" fmla="*/ 1114052 h 1601617"/>
              <a:gd name="connsiteX13" fmla="*/ 1515864 w 2074438"/>
              <a:gd name="connsiteY13" fmla="*/ 1403231 h 1601617"/>
              <a:gd name="connsiteX14" fmla="*/ 1371179 w 2074438"/>
              <a:gd name="connsiteY14" fmla="*/ 1359007 h 1601617"/>
              <a:gd name="connsiteX15" fmla="*/ 967443 w 2074438"/>
              <a:gd name="connsiteY15" fmla="*/ 1586873 h 1601617"/>
              <a:gd name="connsiteX16" fmla="*/ 792085 w 2074438"/>
              <a:gd name="connsiteY16" fmla="*/ 1449828 h 1601617"/>
              <a:gd name="connsiteX17" fmla="*/ 284043 w 2074438"/>
              <a:gd name="connsiteY17" fmla="*/ 1316268 h 1601617"/>
              <a:gd name="connsiteX18" fmla="*/ 280130 w 2074438"/>
              <a:gd name="connsiteY18" fmla="*/ 1309229 h 1601617"/>
              <a:gd name="connsiteX19" fmla="*/ 48092 w 2074438"/>
              <a:gd name="connsiteY19" fmla="*/ 1116986 h 1601617"/>
              <a:gd name="connsiteX20" fmla="*/ 103105 w 2074438"/>
              <a:gd name="connsiteY20" fmla="*/ 941555 h 1601617"/>
              <a:gd name="connsiteX21" fmla="*/ 28598 w 2074438"/>
              <a:gd name="connsiteY21" fmla="*/ 640130 h 1601617"/>
              <a:gd name="connsiteX22" fmla="*/ 187029 w 2074438"/>
              <a:gd name="connsiteY22" fmla="*/ 532318 h 16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438" h="1601617">
                <a:moveTo>
                  <a:pt x="188775" y="527333"/>
                </a:moveTo>
                <a:cubicBezTo>
                  <a:pt x="164670" y="340968"/>
                  <a:pt x="288794" y="169341"/>
                  <a:pt x="466019" y="143991"/>
                </a:cubicBezTo>
                <a:cubicBezTo>
                  <a:pt x="537832" y="133718"/>
                  <a:pt x="610846" y="149076"/>
                  <a:pt x="673379" y="187599"/>
                </a:cubicBezTo>
                <a:cubicBezTo>
                  <a:pt x="739639" y="56256"/>
                  <a:pt x="894476" y="6337"/>
                  <a:pt x="1019211" y="76107"/>
                </a:cubicBezTo>
                <a:cubicBezTo>
                  <a:pt x="1041024" y="88306"/>
                  <a:pt x="1061045" y="103770"/>
                  <a:pt x="1078647" y="122012"/>
                </a:cubicBezTo>
                <a:cubicBezTo>
                  <a:pt x="1130254" y="13137"/>
                  <a:pt x="1255955" y="-31098"/>
                  <a:pt x="1359406" y="23216"/>
                </a:cubicBezTo>
                <a:cubicBezTo>
                  <a:pt x="1388039" y="38246"/>
                  <a:pt x="1413013" y="59987"/>
                  <a:pt x="1432416" y="86765"/>
                </a:cubicBezTo>
                <a:cubicBezTo>
                  <a:pt x="1515597" y="-16197"/>
                  <a:pt x="1662578" y="-28915"/>
                  <a:pt x="1760704" y="58357"/>
                </a:cubicBezTo>
                <a:cubicBezTo>
                  <a:pt x="1801947" y="95036"/>
                  <a:pt x="1829751" y="145629"/>
                  <a:pt x="1839333" y="201458"/>
                </a:cubicBezTo>
                <a:cubicBezTo>
                  <a:pt x="1975617" y="240564"/>
                  <a:pt x="2056017" y="388690"/>
                  <a:pt x="2018908" y="532310"/>
                </a:cubicBezTo>
                <a:cubicBezTo>
                  <a:pt x="2015784" y="544383"/>
                  <a:pt x="2011869" y="556215"/>
                  <a:pt x="2007192" y="567714"/>
                </a:cubicBezTo>
                <a:cubicBezTo>
                  <a:pt x="2116492" y="717363"/>
                  <a:pt x="2089736" y="931853"/>
                  <a:pt x="1947423" y="1046796"/>
                </a:cubicBezTo>
                <a:cubicBezTo>
                  <a:pt x="1903131" y="1082572"/>
                  <a:pt x="1850801" y="1105737"/>
                  <a:pt x="1795508" y="1114052"/>
                </a:cubicBezTo>
                <a:cubicBezTo>
                  <a:pt x="1794280" y="1275053"/>
                  <a:pt x="1669083" y="1404517"/>
                  <a:pt x="1515864" y="1403231"/>
                </a:cubicBezTo>
                <a:cubicBezTo>
                  <a:pt x="1464677" y="1402793"/>
                  <a:pt x="1414604" y="1387487"/>
                  <a:pt x="1371179" y="1359007"/>
                </a:cubicBezTo>
                <a:cubicBezTo>
                  <a:pt x="1319354" y="1539506"/>
                  <a:pt x="1138598" y="1641528"/>
                  <a:pt x="967443" y="1586873"/>
                </a:cubicBezTo>
                <a:cubicBezTo>
                  <a:pt x="895714" y="1563966"/>
                  <a:pt x="833737" y="1515531"/>
                  <a:pt x="792085" y="1449828"/>
                </a:cubicBezTo>
                <a:cubicBezTo>
                  <a:pt x="616842" y="1560994"/>
                  <a:pt x="389385" y="1501196"/>
                  <a:pt x="284043" y="1316268"/>
                </a:cubicBezTo>
                <a:cubicBezTo>
                  <a:pt x="282716" y="1313935"/>
                  <a:pt x="281412" y="1311592"/>
                  <a:pt x="280130" y="1309229"/>
                </a:cubicBezTo>
                <a:cubicBezTo>
                  <a:pt x="165441" y="1323345"/>
                  <a:pt x="61552" y="1237277"/>
                  <a:pt x="48092" y="1116986"/>
                </a:cubicBezTo>
                <a:cubicBezTo>
                  <a:pt x="40917" y="1052873"/>
                  <a:pt x="61045" y="988694"/>
                  <a:pt x="103105" y="941555"/>
                </a:cubicBezTo>
                <a:cubicBezTo>
                  <a:pt x="3801" y="880075"/>
                  <a:pt x="-29558" y="745123"/>
                  <a:pt x="28598" y="640130"/>
                </a:cubicBezTo>
                <a:cubicBezTo>
                  <a:pt x="62149" y="579561"/>
                  <a:pt x="120991" y="539518"/>
                  <a:pt x="187029" y="53231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448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0673A0-8844-4B82-805A-05B9BC67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11"/>
            <a:ext cx="10515600" cy="662397"/>
          </a:xfrm>
        </p:spPr>
        <p:txBody>
          <a:bodyPr/>
          <a:lstStyle/>
          <a:p>
            <a:r>
              <a:rPr lang="en-US" dirty="0"/>
              <a:t>Sensor systems: general definitions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D8AED2-75BD-44CE-91E4-966C9060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63C552-5CF2-4C2F-9F52-AF49F1E7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F597F-D063-4563-94EC-C57A668146B1}"/>
              </a:ext>
            </a:extLst>
          </p:cNvPr>
          <p:cNvSpPr txBox="1"/>
          <p:nvPr/>
        </p:nvSpPr>
        <p:spPr>
          <a:xfrm>
            <a:off x="3657982" y="751959"/>
            <a:ext cx="56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flow in a sensor system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77F16C-C006-42C1-BE74-2DD0DF30E17C}"/>
              </a:ext>
            </a:extLst>
          </p:cNvPr>
          <p:cNvSpPr txBox="1"/>
          <p:nvPr/>
        </p:nvSpPr>
        <p:spPr>
          <a:xfrm>
            <a:off x="762655" y="475923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D357BDB-04E6-40F7-AB29-A353FCACDAE9}"/>
              </a:ext>
            </a:extLst>
          </p:cNvPr>
          <p:cNvSpPr/>
          <p:nvPr/>
        </p:nvSpPr>
        <p:spPr>
          <a:xfrm>
            <a:off x="3698648" y="2340817"/>
            <a:ext cx="1263721" cy="54530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sensor(s)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0C0D66B-3637-4562-AA63-875F7243D978}"/>
              </a:ext>
            </a:extLst>
          </p:cNvPr>
          <p:cNvSpPr/>
          <p:nvPr/>
        </p:nvSpPr>
        <p:spPr>
          <a:xfrm>
            <a:off x="3721482" y="3091501"/>
            <a:ext cx="1263721" cy="54530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probe(s)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4AB6881-4178-4B6C-87DD-0B9A292E7375}"/>
              </a:ext>
            </a:extLst>
          </p:cNvPr>
          <p:cNvSpPr/>
          <p:nvPr/>
        </p:nvSpPr>
        <p:spPr>
          <a:xfrm>
            <a:off x="1191804" y="3096424"/>
            <a:ext cx="1670062" cy="52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A37971A-FB75-415B-962F-BC78F07368DF}"/>
              </a:ext>
            </a:extLst>
          </p:cNvPr>
          <p:cNvSpPr/>
          <p:nvPr/>
        </p:nvSpPr>
        <p:spPr>
          <a:xfrm>
            <a:off x="1120683" y="2334240"/>
            <a:ext cx="1670062" cy="52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Non-electrical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D8F6F91-85F8-4ADE-A5E8-4B5F99772AEB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349805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5D78A5ED-C558-428E-9205-8FBE1E0B2012}"/>
              </a:ext>
            </a:extLst>
          </p:cNvPr>
          <p:cNvSpPr/>
          <p:nvPr/>
        </p:nvSpPr>
        <p:spPr>
          <a:xfrm>
            <a:off x="2676962" y="2387939"/>
            <a:ext cx="1191642" cy="4165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166C7C-F34C-4C2B-98B0-19C73185BF39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453127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8025F49-E07E-447E-B964-DC671BEA98B0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241377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D25E517-FE49-408A-B971-4B25A27F0F12}"/>
              </a:ext>
            </a:extLst>
          </p:cNvPr>
          <p:cNvSpPr/>
          <p:nvPr/>
        </p:nvSpPr>
        <p:spPr>
          <a:xfrm>
            <a:off x="5220343" y="2472437"/>
            <a:ext cx="1449085" cy="90713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Front-End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487CCEC-215B-4BE0-B5A7-62AD731AAA06}"/>
              </a:ext>
            </a:extLst>
          </p:cNvPr>
          <p:cNvCxnSpPr>
            <a:cxnSpLocks/>
          </p:cNvCxnSpPr>
          <p:nvPr/>
        </p:nvCxnSpPr>
        <p:spPr>
          <a:xfrm>
            <a:off x="4844009" y="2612987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9BB83CD-E676-4131-A383-F57F5E4D03FA}"/>
              </a:ext>
            </a:extLst>
          </p:cNvPr>
          <p:cNvCxnSpPr>
            <a:cxnSpLocks/>
          </p:cNvCxnSpPr>
          <p:nvPr/>
        </p:nvCxnSpPr>
        <p:spPr>
          <a:xfrm flipV="1">
            <a:off x="4884541" y="3088473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F7CD4F5-41D9-471F-853C-F1E8CBE3B9CB}"/>
              </a:ext>
            </a:extLst>
          </p:cNvPr>
          <p:cNvCxnSpPr>
            <a:cxnSpLocks/>
          </p:cNvCxnSpPr>
          <p:nvPr/>
        </p:nvCxnSpPr>
        <p:spPr>
          <a:xfrm flipV="1">
            <a:off x="4907374" y="3170500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24F9911-D93F-4ED2-8B09-749043F8148C}"/>
              </a:ext>
            </a:extLst>
          </p:cNvPr>
          <p:cNvCxnSpPr>
            <a:cxnSpLocks/>
          </p:cNvCxnSpPr>
          <p:nvPr/>
        </p:nvCxnSpPr>
        <p:spPr>
          <a:xfrm flipV="1">
            <a:off x="4930207" y="3252527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3EC2381-B1A5-4D3E-B799-6254484EF457}"/>
              </a:ext>
            </a:extLst>
          </p:cNvPr>
          <p:cNvCxnSpPr>
            <a:cxnSpLocks/>
          </p:cNvCxnSpPr>
          <p:nvPr/>
        </p:nvCxnSpPr>
        <p:spPr>
          <a:xfrm>
            <a:off x="4880353" y="2527822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8BFC79A-3155-4F2E-8B9A-83EE3936C326}"/>
              </a:ext>
            </a:extLst>
          </p:cNvPr>
          <p:cNvCxnSpPr>
            <a:cxnSpLocks/>
          </p:cNvCxnSpPr>
          <p:nvPr/>
        </p:nvCxnSpPr>
        <p:spPr>
          <a:xfrm>
            <a:off x="4903186" y="2443067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EF3E4A2C-042B-44BC-93FD-DDE89E2F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934" y="2553134"/>
            <a:ext cx="1318875" cy="71326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8B91690-CAB9-46E5-B8D7-1A9DD1F32F81}"/>
              </a:ext>
            </a:extLst>
          </p:cNvPr>
          <p:cNvSpPr txBox="1"/>
          <p:nvPr/>
        </p:nvSpPr>
        <p:spPr>
          <a:xfrm>
            <a:off x="7305436" y="26552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ADCs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C53C458-336D-4733-ACE4-5A1308527E32}"/>
              </a:ext>
            </a:extLst>
          </p:cNvPr>
          <p:cNvCxnSpPr/>
          <p:nvPr/>
        </p:nvCxnSpPr>
        <p:spPr>
          <a:xfrm>
            <a:off x="6669428" y="2909768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8B041B2C-58D7-4764-9746-ADDEEDA9A127}"/>
              </a:ext>
            </a:extLst>
          </p:cNvPr>
          <p:cNvSpPr/>
          <p:nvPr/>
        </p:nvSpPr>
        <p:spPr>
          <a:xfrm>
            <a:off x="8817974" y="2159811"/>
            <a:ext cx="2697749" cy="13943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compression 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F05032CD-6CC3-47CE-9ED8-107BA28C8E9C}"/>
              </a:ext>
            </a:extLst>
          </p:cNvPr>
          <p:cNvSpPr/>
          <p:nvPr/>
        </p:nvSpPr>
        <p:spPr>
          <a:xfrm>
            <a:off x="9388996" y="3801164"/>
            <a:ext cx="1111300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A937F00C-9AAE-49D3-ABC4-B68999EAA400}"/>
              </a:ext>
            </a:extLst>
          </p:cNvPr>
          <p:cNvSpPr/>
          <p:nvPr/>
        </p:nvSpPr>
        <p:spPr>
          <a:xfrm>
            <a:off x="9388996" y="4487994"/>
            <a:ext cx="1914306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F4F033C3-0B56-40C7-9725-0C3201ED2C86}"/>
              </a:ext>
            </a:extLst>
          </p:cNvPr>
          <p:cNvSpPr/>
          <p:nvPr/>
        </p:nvSpPr>
        <p:spPr>
          <a:xfrm>
            <a:off x="9410266" y="5279228"/>
            <a:ext cx="1111300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C99644C6-D333-4CC6-8D39-DC88952054A7}"/>
              </a:ext>
            </a:extLst>
          </p:cNvPr>
          <p:cNvCxnSpPr>
            <a:cxnSpLocks/>
          </p:cNvCxnSpPr>
          <p:nvPr/>
        </p:nvCxnSpPr>
        <p:spPr>
          <a:xfrm>
            <a:off x="8294809" y="2909768"/>
            <a:ext cx="52316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522DAF4B-E995-4B44-AF65-79C14B9382F8}"/>
              </a:ext>
            </a:extLst>
          </p:cNvPr>
          <p:cNvCxnSpPr/>
          <p:nvPr/>
        </p:nvCxnSpPr>
        <p:spPr>
          <a:xfrm>
            <a:off x="9100457" y="3554162"/>
            <a:ext cx="0" cy="208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5003A9C-6896-4186-A926-59356A18D52D}"/>
              </a:ext>
            </a:extLst>
          </p:cNvPr>
          <p:cNvCxnSpPr/>
          <p:nvPr/>
        </p:nvCxnSpPr>
        <p:spPr>
          <a:xfrm>
            <a:off x="9100457" y="5638800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5C6B0D66-8BD5-48EB-A583-D851E8C709D2}"/>
              </a:ext>
            </a:extLst>
          </p:cNvPr>
          <p:cNvCxnSpPr/>
          <p:nvPr/>
        </p:nvCxnSpPr>
        <p:spPr>
          <a:xfrm>
            <a:off x="9100457" y="4833952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F5D21116-8630-43DA-9A30-8D6999355CFF}"/>
              </a:ext>
            </a:extLst>
          </p:cNvPr>
          <p:cNvCxnSpPr/>
          <p:nvPr/>
        </p:nvCxnSpPr>
        <p:spPr>
          <a:xfrm>
            <a:off x="9100457" y="4029104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D49B7DD2-79B8-4EF1-8822-F19CCF35AF02}"/>
              </a:ext>
            </a:extLst>
          </p:cNvPr>
          <p:cNvSpPr/>
          <p:nvPr/>
        </p:nvSpPr>
        <p:spPr>
          <a:xfrm>
            <a:off x="190501" y="1745070"/>
            <a:ext cx="8216900" cy="40766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8D32C19D-4827-4458-B0C2-F7F83A895818}"/>
              </a:ext>
            </a:extLst>
          </p:cNvPr>
          <p:cNvSpPr/>
          <p:nvPr/>
        </p:nvSpPr>
        <p:spPr>
          <a:xfrm>
            <a:off x="8601315" y="1745069"/>
            <a:ext cx="3146185" cy="42874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394435C-2619-4B49-9BE0-711CA07765D0}"/>
              </a:ext>
            </a:extLst>
          </p:cNvPr>
          <p:cNvSpPr txBox="1"/>
          <p:nvPr/>
        </p:nvSpPr>
        <p:spPr>
          <a:xfrm>
            <a:off x="444500" y="1287963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domain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570A2414-07C8-4DA3-807D-8ED7530F3ED9}"/>
              </a:ext>
            </a:extLst>
          </p:cNvPr>
          <p:cNvSpPr txBox="1"/>
          <p:nvPr/>
        </p:nvSpPr>
        <p:spPr>
          <a:xfrm>
            <a:off x="9042722" y="1213199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Domain</a:t>
            </a:r>
          </a:p>
        </p:txBody>
      </p:sp>
    </p:spTree>
    <p:extLst>
      <p:ext uri="{BB962C8B-B14F-4D97-AF65-F5344CB8AC3E}">
        <p14:creationId xmlns:p14="http://schemas.microsoft.com/office/powerpoint/2010/main" val="19321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B48E-9D07-493B-B5DF-95EA3F08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System partitioning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7535B-3861-47E0-AA4A-248CA9DC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A1522-D4D3-4431-B2A2-AF9948FC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41" name="Picture 4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C123AF-8105-46E7-80FD-841C8805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17" y="1131641"/>
            <a:ext cx="5289366" cy="2228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2056390-7E70-47B5-8DCC-EF04AC141429}"/>
              </a:ext>
            </a:extLst>
          </p:cNvPr>
          <p:cNvSpPr txBox="1"/>
          <p:nvPr/>
        </p:nvSpPr>
        <p:spPr>
          <a:xfrm>
            <a:off x="721894" y="3359873"/>
            <a:ext cx="11245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complex sensor system can be formed by a large number of different partially independent components. In some cases the sensor system can be distrubuted in a large volume and include tens or hundreds of sensors.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other cases the system can be relatively simple and small in size.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this reason, in the system level design phase, it is important to organize the sensor system in a hyerarchical way, deciding at which level the above depicted operations must be performed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1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CA895-82F3-4288-967E-C81AD07E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0D647F-99FD-46C1-B0F9-3E2724C9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079" y="5563832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79F3C9-99C3-40AB-90AA-4FAFB0B0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77" y="113168"/>
            <a:ext cx="10515600" cy="662397"/>
          </a:xfrm>
        </p:spPr>
        <p:txBody>
          <a:bodyPr/>
          <a:lstStyle/>
          <a:p>
            <a:r>
              <a:rPr lang="en-US" dirty="0"/>
              <a:t>Sensor systems: a possible hierarchy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391E156-B489-43E4-A022-CA586CB256A9}"/>
              </a:ext>
            </a:extLst>
          </p:cNvPr>
          <p:cNvSpPr/>
          <p:nvPr/>
        </p:nvSpPr>
        <p:spPr>
          <a:xfrm>
            <a:off x="4407116" y="1282698"/>
            <a:ext cx="3086100" cy="3862122"/>
          </a:xfrm>
          <a:prstGeom prst="roundRect">
            <a:avLst>
              <a:gd name="adj" fmla="val 105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6DFAF0D-26CE-40EB-95F8-76CF775DFE86}"/>
              </a:ext>
            </a:extLst>
          </p:cNvPr>
          <p:cNvSpPr/>
          <p:nvPr/>
        </p:nvSpPr>
        <p:spPr>
          <a:xfrm>
            <a:off x="8622552" y="994140"/>
            <a:ext cx="3115508" cy="4335450"/>
          </a:xfrm>
          <a:prstGeom prst="roundRect">
            <a:avLst>
              <a:gd name="adj" fmla="val 77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74E6931-DEF2-4161-BED3-BD51E78316DA}"/>
              </a:ext>
            </a:extLst>
          </p:cNvPr>
          <p:cNvSpPr/>
          <p:nvPr/>
        </p:nvSpPr>
        <p:spPr>
          <a:xfrm>
            <a:off x="838200" y="1612900"/>
            <a:ext cx="2730882" cy="287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58BB5F-44CA-4D80-A37E-9F7D592DEB6D}"/>
              </a:ext>
            </a:extLst>
          </p:cNvPr>
          <p:cNvSpPr/>
          <p:nvPr/>
        </p:nvSpPr>
        <p:spPr>
          <a:xfrm>
            <a:off x="1124141" y="2013138"/>
            <a:ext cx="2159000" cy="365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/ Probes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BE904BA-0DC6-42D8-88DE-C69C5F607301}"/>
              </a:ext>
            </a:extLst>
          </p:cNvPr>
          <p:cNvSpPr/>
          <p:nvPr/>
        </p:nvSpPr>
        <p:spPr>
          <a:xfrm>
            <a:off x="1124141" y="2476497"/>
            <a:ext cx="21590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 + ADC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28FDA26-1B39-4A22-A065-7CF3F52F7333}"/>
              </a:ext>
            </a:extLst>
          </p:cNvPr>
          <p:cNvSpPr/>
          <p:nvPr/>
        </p:nvSpPr>
        <p:spPr>
          <a:xfrm>
            <a:off x="1124141" y="3017552"/>
            <a:ext cx="2159000" cy="513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preprocessing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6ED6EE9-17F9-49F7-A5BE-BFB388F2E71A}"/>
              </a:ext>
            </a:extLst>
          </p:cNvPr>
          <p:cNvSpPr/>
          <p:nvPr/>
        </p:nvSpPr>
        <p:spPr>
          <a:xfrm>
            <a:off x="1124141" y="3759855"/>
            <a:ext cx="2159000" cy="513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(wired)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9D4BC12-8018-4A61-A4B2-C4D3BC0A68D7}"/>
              </a:ext>
            </a:extLst>
          </p:cNvPr>
          <p:cNvSpPr/>
          <p:nvPr/>
        </p:nvSpPr>
        <p:spPr>
          <a:xfrm>
            <a:off x="4918702" y="1496177"/>
            <a:ext cx="215900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modules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F10B80C-3589-4A3D-912F-712D143DC13B}"/>
              </a:ext>
            </a:extLst>
          </p:cNvPr>
          <p:cNvSpPr/>
          <p:nvPr/>
        </p:nvSpPr>
        <p:spPr>
          <a:xfrm>
            <a:off x="4908958" y="2094762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MCU)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38E527-5C61-4C22-AEB7-823FD72E5172}"/>
              </a:ext>
            </a:extLst>
          </p:cNvPr>
          <p:cNvSpPr/>
          <p:nvPr/>
        </p:nvSpPr>
        <p:spPr>
          <a:xfrm>
            <a:off x="4908958" y="2887760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(wired or wireless)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EFC5AB8-7A00-44CB-91C4-5B7A3A91CF70}"/>
              </a:ext>
            </a:extLst>
          </p:cNvPr>
          <p:cNvCxnSpPr>
            <a:cxnSpLocks/>
          </p:cNvCxnSpPr>
          <p:nvPr/>
        </p:nvCxnSpPr>
        <p:spPr>
          <a:xfrm flipV="1">
            <a:off x="3473641" y="1881978"/>
            <a:ext cx="1443160" cy="2430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7282112-FB7D-4A44-98D6-2B17A465F5A5}"/>
              </a:ext>
            </a:extLst>
          </p:cNvPr>
          <p:cNvCxnSpPr>
            <a:cxnSpLocks/>
          </p:cNvCxnSpPr>
          <p:nvPr/>
        </p:nvCxnSpPr>
        <p:spPr>
          <a:xfrm flipV="1">
            <a:off x="3156075" y="1539174"/>
            <a:ext cx="1782335" cy="84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0C1212-AC06-4076-994C-3ECEBECECDFB}"/>
              </a:ext>
            </a:extLst>
          </p:cNvPr>
          <p:cNvSpPr/>
          <p:nvPr/>
        </p:nvSpPr>
        <p:spPr>
          <a:xfrm>
            <a:off x="9014590" y="1259026"/>
            <a:ext cx="2405747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nodes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AD0C295-6ECD-4E67-A54C-4A0FC31803E5}"/>
              </a:ext>
            </a:extLst>
          </p:cNvPr>
          <p:cNvSpPr/>
          <p:nvPr/>
        </p:nvSpPr>
        <p:spPr>
          <a:xfrm>
            <a:off x="9014590" y="1692702"/>
            <a:ext cx="2405747" cy="857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digital processing unit 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E16EF69-591A-46AE-BECE-1E6F57DED1F4}"/>
              </a:ext>
            </a:extLst>
          </p:cNvPr>
          <p:cNvSpPr/>
          <p:nvPr/>
        </p:nvSpPr>
        <p:spPr>
          <a:xfrm>
            <a:off x="9033834" y="2653260"/>
            <a:ext cx="2405747" cy="752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Human - Machine Interface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0BD9E65-787B-456C-8941-962D779C5177}"/>
              </a:ext>
            </a:extLst>
          </p:cNvPr>
          <p:cNvSpPr/>
          <p:nvPr/>
        </p:nvSpPr>
        <p:spPr>
          <a:xfrm>
            <a:off x="9033834" y="3508882"/>
            <a:ext cx="2405747" cy="752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High-capacity data storage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AC725B0-760A-44A1-98FD-294DC5B403E7}"/>
              </a:ext>
            </a:extLst>
          </p:cNvPr>
          <p:cNvSpPr/>
          <p:nvPr/>
        </p:nvSpPr>
        <p:spPr>
          <a:xfrm>
            <a:off x="9033834" y="4440932"/>
            <a:ext cx="2405747" cy="752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World-scale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EA1D74-D1AA-436E-81EE-04DF9ECE1344}"/>
              </a:ext>
            </a:extLst>
          </p:cNvPr>
          <p:cNvSpPr txBox="1"/>
          <p:nvPr/>
        </p:nvSpPr>
        <p:spPr>
          <a:xfrm>
            <a:off x="8576193" y="5395999"/>
            <a:ext cx="311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level computing machine 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184EC8A-C395-4C0A-AE63-EE68F1D7AE8A}"/>
              </a:ext>
            </a:extLst>
          </p:cNvPr>
          <p:cNvSpPr txBox="1"/>
          <p:nvPr/>
        </p:nvSpPr>
        <p:spPr>
          <a:xfrm>
            <a:off x="4499757" y="5204067"/>
            <a:ext cx="234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MCU-based Sensor nodes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F72F2A5-F45A-458F-B008-14D21F52C8B2}"/>
              </a:ext>
            </a:extLst>
          </p:cNvPr>
          <p:cNvSpPr txBox="1"/>
          <p:nvPr/>
        </p:nvSpPr>
        <p:spPr>
          <a:xfrm>
            <a:off x="993279" y="4483100"/>
            <a:ext cx="233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module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6460627-A3D3-4925-9863-F767798D6A0E}"/>
              </a:ext>
            </a:extLst>
          </p:cNvPr>
          <p:cNvCxnSpPr>
            <a:cxnSpLocks/>
          </p:cNvCxnSpPr>
          <p:nvPr/>
        </p:nvCxnSpPr>
        <p:spPr>
          <a:xfrm>
            <a:off x="7096638" y="1267406"/>
            <a:ext cx="1937196" cy="28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EBF4A69E-ABCC-40FD-AB3C-08D614EECFA2}"/>
              </a:ext>
            </a:extLst>
          </p:cNvPr>
          <p:cNvCxnSpPr>
            <a:cxnSpLocks/>
          </p:cNvCxnSpPr>
          <p:nvPr/>
        </p:nvCxnSpPr>
        <p:spPr>
          <a:xfrm flipV="1">
            <a:off x="7437967" y="1576599"/>
            <a:ext cx="1576623" cy="3481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500848D4-0F00-4CDE-9491-FA8B91B5E099}"/>
              </a:ext>
            </a:extLst>
          </p:cNvPr>
          <p:cNvSpPr/>
          <p:nvPr/>
        </p:nvSpPr>
        <p:spPr>
          <a:xfrm>
            <a:off x="4908958" y="3651169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Human-Machine Interface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EC13124-4482-41BB-8315-F75623127AAC}"/>
              </a:ext>
            </a:extLst>
          </p:cNvPr>
          <p:cNvSpPr/>
          <p:nvPr/>
        </p:nvSpPr>
        <p:spPr>
          <a:xfrm>
            <a:off x="4916801" y="4371307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logging</a:t>
            </a:r>
          </a:p>
        </p:txBody>
      </p:sp>
    </p:spTree>
    <p:extLst>
      <p:ext uri="{BB962C8B-B14F-4D97-AF65-F5344CB8AC3E}">
        <p14:creationId xmlns:p14="http://schemas.microsoft.com/office/powerpoint/2010/main" val="364309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582CEC-A4D9-400B-B8DA-82FD4230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57" y="592343"/>
            <a:ext cx="6495185" cy="449205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1A84F6-1350-4A19-B79A-23BDC39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76" y="102805"/>
            <a:ext cx="8065425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1: Pulse oximeter</a:t>
            </a:r>
            <a:br>
              <a:rPr lang="en-US" dirty="0"/>
            </a:br>
            <a:r>
              <a:rPr lang="en-US" dirty="0"/>
              <a:t>A simple, complete sensor system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F26111-75EC-4220-BD7D-3C41BB48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1C352A-3622-41F9-96B6-C9782391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2E42D1-4AB4-4AF1-9E65-9774BACE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22" y="721895"/>
            <a:ext cx="2946797" cy="29467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9AB1B8-3DC3-472D-831A-6E5441F4A903}"/>
              </a:ext>
            </a:extLst>
          </p:cNvPr>
          <p:cNvSpPr txBox="1"/>
          <p:nvPr/>
        </p:nvSpPr>
        <p:spPr>
          <a:xfrm>
            <a:off x="678780" y="4400212"/>
            <a:ext cx="6096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probe, AFE, ADC  = Sensor module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Processing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Interface (simplified)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585FA468-4253-4DFA-BB4F-B636E67FEE93}"/>
              </a:ext>
            </a:extLst>
          </p:cNvPr>
          <p:cNvSpPr/>
          <p:nvPr/>
        </p:nvSpPr>
        <p:spPr>
          <a:xfrm>
            <a:off x="4511447" y="4902421"/>
            <a:ext cx="298383" cy="977904"/>
          </a:xfrm>
          <a:prstGeom prst="rightBrace">
            <a:avLst>
              <a:gd name="adj1" fmla="val 309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F68783-5C62-4523-87E7-93DF35FCA374}"/>
              </a:ext>
            </a:extLst>
          </p:cNvPr>
          <p:cNvSpPr txBox="1"/>
          <p:nvPr/>
        </p:nvSpPr>
        <p:spPr>
          <a:xfrm>
            <a:off x="4897496" y="5160541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Performs the functions of sensor node</a:t>
            </a:r>
          </a:p>
        </p:txBody>
      </p:sp>
    </p:spTree>
    <p:extLst>
      <p:ext uri="{BB962C8B-B14F-4D97-AF65-F5344CB8AC3E}">
        <p14:creationId xmlns:p14="http://schemas.microsoft.com/office/powerpoint/2010/main" val="132487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3E221-2949-40D1-96AD-B46D7069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Integrated 9 axis inertial sensor</a:t>
            </a:r>
            <a:br>
              <a:rPr lang="en-US" dirty="0"/>
            </a:br>
            <a:r>
              <a:rPr lang="en-US" dirty="0"/>
              <a:t>(sensor module or smart sensor)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704C1B-F3A2-4FDC-863C-70389FD0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80C2B4-36B9-4B75-891A-700A2038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BD05D1-A486-4434-8FFF-65AED68549A7}"/>
              </a:ext>
            </a:extLst>
          </p:cNvPr>
          <p:cNvSpPr txBox="1"/>
          <p:nvPr/>
        </p:nvSpPr>
        <p:spPr>
          <a:xfrm>
            <a:off x="616017" y="1347537"/>
            <a:ext cx="404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accelerometer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gyroscope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magnetometer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FEB2EA-1B14-4C3B-8508-83459A53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681" y="1133603"/>
            <a:ext cx="5689862" cy="44543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6B9E53-66B6-48CC-B8BD-8F742131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7" y="2758472"/>
            <a:ext cx="2858402" cy="1693635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C95C498-92CF-46D9-BBC0-0BCF04883B38}"/>
              </a:ext>
            </a:extLst>
          </p:cNvPr>
          <p:cNvSpPr/>
          <p:nvPr/>
        </p:nvSpPr>
        <p:spPr>
          <a:xfrm>
            <a:off x="9226550" y="2914650"/>
            <a:ext cx="103399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3B6D0A-ED81-43BF-9D16-8E0FAF2817EF}"/>
              </a:ext>
            </a:extLst>
          </p:cNvPr>
          <p:cNvSpPr txBox="1"/>
          <p:nvPr/>
        </p:nvSpPr>
        <p:spPr>
          <a:xfrm>
            <a:off x="8280399" y="4622800"/>
            <a:ext cx="307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 -I2C communication lines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E462673-2FFE-4FBB-860D-73EBCC88116C}"/>
              </a:ext>
            </a:extLst>
          </p:cNvPr>
          <p:cNvCxnSpPr/>
          <p:nvPr/>
        </p:nvCxnSpPr>
        <p:spPr>
          <a:xfrm flipV="1">
            <a:off x="9519385" y="3676650"/>
            <a:ext cx="433137" cy="1020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6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7C50-03A1-4D19-9616-798A6D36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5" y="34103"/>
            <a:ext cx="10515600" cy="662397"/>
          </a:xfrm>
        </p:spPr>
        <p:txBody>
          <a:bodyPr/>
          <a:lstStyle/>
          <a:p>
            <a:r>
              <a:rPr lang="it-IT" dirty="0"/>
              <a:t>Example 3, a complex case: sensor system in an airplane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836DF-A81F-4EEA-8F77-7EDEAF29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614309-DF11-4B68-BED2-95B153D0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2" y="1203065"/>
            <a:ext cx="5819310" cy="47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7B7DB-B05B-456F-8C5A-5A2563D4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7C723C-B868-4E3E-A490-2B7A6E617073}"/>
              </a:ext>
            </a:extLst>
          </p:cNvPr>
          <p:cNvSpPr/>
          <p:nvPr/>
        </p:nvSpPr>
        <p:spPr>
          <a:xfrm>
            <a:off x="3433482" y="1927412"/>
            <a:ext cx="510989" cy="4538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FD2558-D0C8-4B8A-8DC6-9E725A2F9893}"/>
              </a:ext>
            </a:extLst>
          </p:cNvPr>
          <p:cNvSpPr/>
          <p:nvPr/>
        </p:nvSpPr>
        <p:spPr>
          <a:xfrm>
            <a:off x="3442447" y="1290918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10AB91-C9FA-4FEC-851A-DDD361C4FA00}"/>
              </a:ext>
            </a:extLst>
          </p:cNvPr>
          <p:cNvSpPr/>
          <p:nvPr/>
        </p:nvSpPr>
        <p:spPr>
          <a:xfrm>
            <a:off x="4652682" y="3202081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6F1D97-73A5-4571-AACA-E21DC65D68B5}"/>
              </a:ext>
            </a:extLst>
          </p:cNvPr>
          <p:cNvSpPr/>
          <p:nvPr/>
        </p:nvSpPr>
        <p:spPr>
          <a:xfrm>
            <a:off x="2142564" y="3238098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E1DB42-66FC-4EBD-9D72-2229E32E31D4}"/>
              </a:ext>
            </a:extLst>
          </p:cNvPr>
          <p:cNvSpPr/>
          <p:nvPr/>
        </p:nvSpPr>
        <p:spPr>
          <a:xfrm>
            <a:off x="2710066" y="3576512"/>
            <a:ext cx="502025" cy="3589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737473-65F7-44E4-90E3-1B9018C72D4B}"/>
              </a:ext>
            </a:extLst>
          </p:cNvPr>
          <p:cNvSpPr/>
          <p:nvPr/>
        </p:nvSpPr>
        <p:spPr>
          <a:xfrm>
            <a:off x="3361765" y="3827929"/>
            <a:ext cx="582706" cy="4459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E39BFA-80B3-494F-8810-314EB4E2B0DB}"/>
              </a:ext>
            </a:extLst>
          </p:cNvPr>
          <p:cNvSpPr/>
          <p:nvPr/>
        </p:nvSpPr>
        <p:spPr>
          <a:xfrm>
            <a:off x="3397623" y="4442953"/>
            <a:ext cx="582706" cy="4459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0E5886-251B-4169-A2E4-693D5345C208}"/>
              </a:ext>
            </a:extLst>
          </p:cNvPr>
          <p:cNvCxnSpPr>
            <a:stCxn id="7" idx="2"/>
            <a:endCxn id="5" idx="0"/>
          </p:cNvCxnSpPr>
          <p:nvPr/>
        </p:nvCxnSpPr>
        <p:spPr>
          <a:xfrm flipH="1">
            <a:off x="3688977" y="1744756"/>
            <a:ext cx="8965" cy="1826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1483DE-7F3E-44B2-92D1-812F0F9550D3}"/>
              </a:ext>
            </a:extLst>
          </p:cNvPr>
          <p:cNvCxnSpPr/>
          <p:nvPr/>
        </p:nvCxnSpPr>
        <p:spPr>
          <a:xfrm flipV="1">
            <a:off x="2653553" y="2381250"/>
            <a:ext cx="788894" cy="8568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B91FA5-CCC2-44B0-AB57-F1F464E8677A}"/>
              </a:ext>
            </a:extLst>
          </p:cNvPr>
          <p:cNvCxnSpPr>
            <a:cxnSpLocks/>
          </p:cNvCxnSpPr>
          <p:nvPr/>
        </p:nvCxnSpPr>
        <p:spPr>
          <a:xfrm flipH="1" flipV="1">
            <a:off x="3980329" y="2416949"/>
            <a:ext cx="648578" cy="7288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8A311F-3391-4BA5-8DA6-E9293AA3397A}"/>
              </a:ext>
            </a:extLst>
          </p:cNvPr>
          <p:cNvCxnSpPr>
            <a:cxnSpLocks/>
          </p:cNvCxnSpPr>
          <p:nvPr/>
        </p:nvCxnSpPr>
        <p:spPr>
          <a:xfrm flipH="1" flipV="1">
            <a:off x="3697941" y="2445257"/>
            <a:ext cx="606677" cy="10389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E35A8E-9926-4864-A4DD-7B1536DDCFF7}"/>
              </a:ext>
            </a:extLst>
          </p:cNvPr>
          <p:cNvSpPr/>
          <p:nvPr/>
        </p:nvSpPr>
        <p:spPr>
          <a:xfrm>
            <a:off x="3433481" y="2795990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3A142-6A5A-4C67-BBAB-3E9DF4D85D7B}"/>
              </a:ext>
            </a:extLst>
          </p:cNvPr>
          <p:cNvCxnSpPr>
            <a:cxnSpLocks/>
          </p:cNvCxnSpPr>
          <p:nvPr/>
        </p:nvCxnSpPr>
        <p:spPr>
          <a:xfrm flipV="1">
            <a:off x="3590997" y="2394461"/>
            <a:ext cx="0" cy="4942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705B47-4854-4B8C-9928-577662C18312}"/>
              </a:ext>
            </a:extLst>
          </p:cNvPr>
          <p:cNvSpPr/>
          <p:nvPr/>
        </p:nvSpPr>
        <p:spPr>
          <a:xfrm>
            <a:off x="4097296" y="3576512"/>
            <a:ext cx="502025" cy="3589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200BE5-97D0-46BF-8F66-0945BE1D23A0}"/>
              </a:ext>
            </a:extLst>
          </p:cNvPr>
          <p:cNvCxnSpPr>
            <a:cxnSpLocks/>
          </p:cNvCxnSpPr>
          <p:nvPr/>
        </p:nvCxnSpPr>
        <p:spPr>
          <a:xfrm flipV="1">
            <a:off x="3051974" y="2445257"/>
            <a:ext cx="432080" cy="112912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CBF1CD-F5B4-459E-B6E3-A90B0AFDB62E}"/>
              </a:ext>
            </a:extLst>
          </p:cNvPr>
          <p:cNvCxnSpPr>
            <a:cxnSpLocks/>
          </p:cNvCxnSpPr>
          <p:nvPr/>
        </p:nvCxnSpPr>
        <p:spPr>
          <a:xfrm flipH="1" flipV="1">
            <a:off x="3693459" y="2595729"/>
            <a:ext cx="165945" cy="12204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F2C65B-BC55-4B79-93B6-3E792F7B551C}"/>
              </a:ext>
            </a:extLst>
          </p:cNvPr>
          <p:cNvCxnSpPr>
            <a:cxnSpLocks/>
          </p:cNvCxnSpPr>
          <p:nvPr/>
        </p:nvCxnSpPr>
        <p:spPr>
          <a:xfrm flipV="1">
            <a:off x="3469127" y="2556793"/>
            <a:ext cx="64379" cy="1886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63C770-475E-44A7-B0C0-3EED9BB97066}"/>
              </a:ext>
            </a:extLst>
          </p:cNvPr>
          <p:cNvSpPr txBox="1"/>
          <p:nvPr/>
        </p:nvSpPr>
        <p:spPr>
          <a:xfrm>
            <a:off x="4001279" y="1901469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computing machine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CAD98D-FCA7-4AC8-BD05-4EB84261EE6B}"/>
              </a:ext>
            </a:extLst>
          </p:cNvPr>
          <p:cNvSpPr txBox="1"/>
          <p:nvPr/>
        </p:nvSpPr>
        <p:spPr>
          <a:xfrm>
            <a:off x="3953436" y="129091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node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7D6225-8DAA-4BD6-B5ED-8979C92470BA}"/>
              </a:ext>
            </a:extLst>
          </p:cNvPr>
          <p:cNvSpPr txBox="1"/>
          <p:nvPr/>
        </p:nvSpPr>
        <p:spPr>
          <a:xfrm>
            <a:off x="7911694" y="1203065"/>
            <a:ext cx="420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Includes different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sensor  modules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(air speed, air temperature, angle of attack) and implements complex communication protocols.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reduce wiring, there is a tendency towards wireless comunication between sensor nodes (WSN= wireless sensor network) </a:t>
            </a:r>
          </a:p>
        </p:txBody>
      </p:sp>
    </p:spTree>
    <p:extLst>
      <p:ext uri="{BB962C8B-B14F-4D97-AF65-F5344CB8AC3E}">
        <p14:creationId xmlns:p14="http://schemas.microsoft.com/office/powerpoint/2010/main" val="371929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8FE33-699F-479C-B37F-F8B4E1FA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69"/>
            <a:ext cx="10515600" cy="662397"/>
          </a:xfrm>
        </p:spPr>
        <p:txBody>
          <a:bodyPr/>
          <a:lstStyle/>
          <a:p>
            <a:r>
              <a:rPr lang="en-US" dirty="0"/>
              <a:t>Example 4: Wireless Sensor Network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6047A6-3E38-48B9-86B3-D690B596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AB7B7D-5F99-43A2-B893-0E31BE3D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247EB1-A59E-43D9-867F-83C10444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6837" y="1027522"/>
            <a:ext cx="6829425" cy="492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9AF94-8382-478D-BD96-B31AB61F3284}"/>
              </a:ext>
            </a:extLst>
          </p:cNvPr>
          <p:cNvSpPr txBox="1"/>
          <p:nvPr/>
        </p:nvSpPr>
        <p:spPr>
          <a:xfrm>
            <a:off x="7729206" y="1299472"/>
            <a:ext cx="453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Sensor Nodes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Can be equipped with different sensor types or simply replicate the same sensor set in different locations (distributed sensing)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5CE36-E3A3-4F5F-8206-912D346FE4F3}"/>
              </a:ext>
            </a:extLst>
          </p:cNvPr>
          <p:cNvSpPr txBox="1"/>
          <p:nvPr/>
        </p:nvSpPr>
        <p:spPr>
          <a:xfrm>
            <a:off x="7659112" y="5120950"/>
            <a:ext cx="41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Network: Multi-hop communication protocol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4CB90-F817-473D-97BE-82158DC2C276}"/>
              </a:ext>
            </a:extLst>
          </p:cNvPr>
          <p:cNvSpPr txBox="1"/>
          <p:nvPr/>
        </p:nvSpPr>
        <p:spPr>
          <a:xfrm>
            <a:off x="2499804" y="4659285"/>
            <a:ext cx="101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88DEE-32CF-4CBC-BD1F-CB20A06C4A09}"/>
              </a:ext>
            </a:extLst>
          </p:cNvPr>
          <p:cNvSpPr txBox="1"/>
          <p:nvPr/>
        </p:nvSpPr>
        <p:spPr>
          <a:xfrm>
            <a:off x="3514305" y="1068639"/>
            <a:ext cx="41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High level computing machine: PC, smartphone, emebedded computer </a:t>
            </a:r>
          </a:p>
        </p:txBody>
      </p:sp>
    </p:spTree>
    <p:extLst>
      <p:ext uri="{BB962C8B-B14F-4D97-AF65-F5344CB8AC3E}">
        <p14:creationId xmlns:p14="http://schemas.microsoft.com/office/powerpoint/2010/main" val="296996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AD6A-C7F4-4944-9A40-D4EAB884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Sensor / object interaction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A2507-0478-446D-B6E3-7DEF3BCB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93913-3D5E-4FAF-86DA-5383D6DA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76255C-98FD-4A30-ACAE-5FBA7F357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2" y="1255712"/>
            <a:ext cx="4257675" cy="300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610E7-BCA4-4E74-BEA8-FB842616B934}"/>
              </a:ext>
            </a:extLst>
          </p:cNvPr>
          <p:cNvSpPr txBox="1"/>
          <p:nvPr/>
        </p:nvSpPr>
        <p:spPr>
          <a:xfrm>
            <a:off x="6096000" y="1289735"/>
            <a:ext cx="542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physical object is a solid, liquid or gaseous to which the quantity to be measured belongs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It can be a very simple object (e.g. a single-piece mechanical part) or a complex object, like the human body or a chemical reactor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377B-0E87-4D02-B4BE-45A016C1BDD5}"/>
              </a:ext>
            </a:extLst>
          </p:cNvPr>
          <p:cNvSpPr txBox="1"/>
          <p:nvPr/>
        </p:nvSpPr>
        <p:spPr>
          <a:xfrm>
            <a:off x="3238499" y="4114800"/>
            <a:ext cx="850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sensing operation requires the sensor / probe to interact with the physical object.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sensor package (housing) must be designed to enable the required interaction and, at the same time, protect the sensors </a:t>
            </a:r>
          </a:p>
        </p:txBody>
      </p:sp>
    </p:spTree>
    <p:extLst>
      <p:ext uri="{BB962C8B-B14F-4D97-AF65-F5344CB8AC3E}">
        <p14:creationId xmlns:p14="http://schemas.microsoft.com/office/powerpoint/2010/main" val="140020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Widescreen</PresentationFormat>
  <Paragraphs>136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di Office</vt:lpstr>
      <vt:lpstr>Sensor systems: general definitions (1)</vt:lpstr>
      <vt:lpstr>Sensor systems: general definitions (2)</vt:lpstr>
      <vt:lpstr>System partitioning</vt:lpstr>
      <vt:lpstr>Sensor systems: a possible hierarchy</vt:lpstr>
      <vt:lpstr>Example 1: Pulse oximeter A simple, complete sensor system </vt:lpstr>
      <vt:lpstr>Example 2: Integrated 9 axis inertial sensor (sensor module or smart sensor)</vt:lpstr>
      <vt:lpstr>Example 3, a complex case: sensor system in an airplane</vt:lpstr>
      <vt:lpstr>Example 4: Wireless Sensor Network</vt:lpstr>
      <vt:lpstr>Sensor / object interaction</vt:lpstr>
      <vt:lpstr>Sensor - object interaction</vt:lpstr>
      <vt:lpstr>Electrical connection and continuity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758</cp:revision>
  <dcterms:created xsi:type="dcterms:W3CDTF">2015-02-03T16:10:37Z</dcterms:created>
  <dcterms:modified xsi:type="dcterms:W3CDTF">2022-03-08T23:24:00Z</dcterms:modified>
</cp:coreProperties>
</file>