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67" r:id="rId3"/>
    <p:sldId id="268" r:id="rId4"/>
    <p:sldId id="269"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6" r:id="rId19"/>
    <p:sldId id="288" r:id="rId20"/>
    <p:sldId id="285" r:id="rId21"/>
    <p:sldId id="287" r:id="rId22"/>
    <p:sldId id="289" r:id="rId23"/>
    <p:sldId id="290"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FF"/>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1" autoAdjust="0"/>
    <p:restoredTop sz="93878" autoAdjust="0"/>
  </p:normalViewPr>
  <p:slideViewPr>
    <p:cSldViewPr snapToGrid="0">
      <p:cViewPr varScale="1">
        <p:scale>
          <a:sx n="55" d="100"/>
          <a:sy n="55" d="100"/>
        </p:scale>
        <p:origin x="66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3/8/2023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141623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7</a:t>
            </a:fld>
            <a:endParaRPr lang="en-US" dirty="0"/>
          </a:p>
        </p:txBody>
      </p:sp>
    </p:spTree>
    <p:extLst>
      <p:ext uri="{BB962C8B-B14F-4D97-AF65-F5344CB8AC3E}">
        <p14:creationId xmlns:p14="http://schemas.microsoft.com/office/powerpoint/2010/main" val="42297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15</a:t>
            </a:fld>
            <a:endParaRPr lang="en-US" dirty="0"/>
          </a:p>
        </p:txBody>
      </p:sp>
    </p:spTree>
    <p:extLst>
      <p:ext uri="{BB962C8B-B14F-4D97-AF65-F5344CB8AC3E}">
        <p14:creationId xmlns:p14="http://schemas.microsoft.com/office/powerpoint/2010/main" val="412745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3/8/2023</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3/8/2023</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3/8/2023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40.wmf"/><Relationship Id="rId3" Type="http://schemas.openxmlformats.org/officeDocument/2006/relationships/image" Target="../media/image34.svg"/><Relationship Id="rId7" Type="http://schemas.openxmlformats.org/officeDocument/2006/relationships/image" Target="../media/image37.svg"/><Relationship Id="rId12" Type="http://schemas.openxmlformats.org/officeDocument/2006/relationships/oleObject" Target="../embeddings/oleObject9.bin"/><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wmf"/><Relationship Id="rId5" Type="http://schemas.openxmlformats.org/officeDocument/2006/relationships/image" Target="../media/image35.w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3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4.wmf"/><Relationship Id="rId3" Type="http://schemas.openxmlformats.org/officeDocument/2006/relationships/image" Target="../media/image34.svg"/><Relationship Id="rId7" Type="http://schemas.openxmlformats.org/officeDocument/2006/relationships/image" Target="../media/image41.wmf"/><Relationship Id="rId12" Type="http://schemas.openxmlformats.org/officeDocument/2006/relationships/oleObject" Target="../embeddings/oleObject13.bin"/><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43.wmf"/><Relationship Id="rId5" Type="http://schemas.openxmlformats.org/officeDocument/2006/relationships/image" Target="../media/image37.svg"/><Relationship Id="rId10" Type="http://schemas.openxmlformats.org/officeDocument/2006/relationships/oleObject" Target="../embeddings/oleObject12.bin"/><Relationship Id="rId4" Type="http://schemas.openxmlformats.org/officeDocument/2006/relationships/image" Target="../media/image36.png"/><Relationship Id="rId9" Type="http://schemas.openxmlformats.org/officeDocument/2006/relationships/image" Target="../media/image4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46.svg"/><Relationship Id="rId7" Type="http://schemas.openxmlformats.org/officeDocument/2006/relationships/image" Target="../media/image49.w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51.wmf"/><Relationship Id="rId5" Type="http://schemas.openxmlformats.org/officeDocument/2006/relationships/image" Target="../media/image48.svg"/><Relationship Id="rId10" Type="http://schemas.openxmlformats.org/officeDocument/2006/relationships/oleObject" Target="../embeddings/oleObject16.bin"/><Relationship Id="rId4" Type="http://schemas.openxmlformats.org/officeDocument/2006/relationships/image" Target="../media/image47.png"/><Relationship Id="rId9" Type="http://schemas.openxmlformats.org/officeDocument/2006/relationships/image" Target="../media/image50.wmf"/></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3.w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52.w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sv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wmf"/><Relationship Id="rId5" Type="http://schemas.openxmlformats.org/officeDocument/2006/relationships/image" Target="../media/image57.svg"/><Relationship Id="rId10" Type="http://schemas.openxmlformats.org/officeDocument/2006/relationships/oleObject" Target="../embeddings/oleObject19.bin"/><Relationship Id="rId4" Type="http://schemas.openxmlformats.org/officeDocument/2006/relationships/image" Target="../media/image56.png"/><Relationship Id="rId9"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23.bin"/><Relationship Id="rId18" Type="http://schemas.openxmlformats.org/officeDocument/2006/relationships/image" Target="../media/image69.wmf"/><Relationship Id="rId3" Type="http://schemas.openxmlformats.org/officeDocument/2006/relationships/image" Target="../media/image58.png"/><Relationship Id="rId7" Type="http://schemas.openxmlformats.org/officeDocument/2006/relationships/oleObject" Target="../embeddings/oleObject20.bin"/><Relationship Id="rId12" Type="http://schemas.openxmlformats.org/officeDocument/2006/relationships/image" Target="../media/image66.wmf"/><Relationship Id="rId17" Type="http://schemas.openxmlformats.org/officeDocument/2006/relationships/oleObject" Target="../embeddings/oleObject25.bin"/><Relationship Id="rId2" Type="http://schemas.openxmlformats.org/officeDocument/2006/relationships/notesSlide" Target="../notesSlides/notesSlide3.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slideLayout" Target="../slideLayouts/slideLayout2.xml"/><Relationship Id="rId6" Type="http://schemas.openxmlformats.org/officeDocument/2006/relationships/image" Target="../media/image61.svg"/><Relationship Id="rId11" Type="http://schemas.openxmlformats.org/officeDocument/2006/relationships/oleObject" Target="../embeddings/oleObject22.bin"/><Relationship Id="rId5" Type="http://schemas.openxmlformats.org/officeDocument/2006/relationships/image" Target="../media/image60.png"/><Relationship Id="rId15" Type="http://schemas.openxmlformats.org/officeDocument/2006/relationships/oleObject" Target="../embeddings/oleObject24.bin"/><Relationship Id="rId10" Type="http://schemas.openxmlformats.org/officeDocument/2006/relationships/image" Target="../media/image65.wmf"/><Relationship Id="rId19" Type="http://schemas.openxmlformats.org/officeDocument/2006/relationships/oleObject" Target="../embeddings/oleObject26.bin"/><Relationship Id="rId4" Type="http://schemas.openxmlformats.org/officeDocument/2006/relationships/image" Target="../media/image59.svg"/><Relationship Id="rId9" Type="http://schemas.openxmlformats.org/officeDocument/2006/relationships/oleObject" Target="../embeddings/oleObject21.bin"/><Relationship Id="rId14" Type="http://schemas.openxmlformats.org/officeDocument/2006/relationships/image" Target="../media/image67.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74.wmf"/><Relationship Id="rId3" Type="http://schemas.openxmlformats.org/officeDocument/2006/relationships/image" Target="../media/image71.svg"/><Relationship Id="rId7" Type="http://schemas.openxmlformats.org/officeDocument/2006/relationships/image" Target="../media/image72.wmf"/><Relationship Id="rId12" Type="http://schemas.openxmlformats.org/officeDocument/2006/relationships/oleObject" Target="../embeddings/oleObject29.bin"/><Relationship Id="rId17" Type="http://schemas.openxmlformats.org/officeDocument/2006/relationships/image" Target="../media/image77.svg"/><Relationship Id="rId2" Type="http://schemas.openxmlformats.org/officeDocument/2006/relationships/image" Target="../media/image54.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28.bin"/><Relationship Id="rId4" Type="http://schemas.openxmlformats.org/officeDocument/2006/relationships/oleObject" Target="../embeddings/oleObject26.bin"/><Relationship Id="rId9" Type="http://schemas.openxmlformats.org/officeDocument/2006/relationships/image" Target="../media/image67.wmf"/><Relationship Id="rId1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oleObject" Target="../embeddings/oleObject31.bin"/><Relationship Id="rId4" Type="http://schemas.openxmlformats.org/officeDocument/2006/relationships/image" Target="../media/image80.svg"/></Relationships>
</file>

<file path=ppt/slides/_rels/slide18.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8.wmf"/><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87.png"/><Relationship Id="rId4" Type="http://schemas.openxmlformats.org/officeDocument/2006/relationships/image" Target="../media/image86.png"/></Relationships>
</file>

<file path=ppt/slides/_rels/slide19.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26.bin"/><Relationship Id="rId7" Type="http://schemas.openxmlformats.org/officeDocument/2006/relationships/oleObject" Target="../embeddings/oleObject34.bin"/><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0.wmf"/><Relationship Id="rId5" Type="http://schemas.openxmlformats.org/officeDocument/2006/relationships/oleObject" Target="../embeddings/oleObject33.bin"/><Relationship Id="rId10" Type="http://schemas.openxmlformats.org/officeDocument/2006/relationships/image" Target="../media/image92.wmf"/><Relationship Id="rId4" Type="http://schemas.openxmlformats.org/officeDocument/2006/relationships/image" Target="../media/image70.wmf"/><Relationship Id="rId9"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svg"/><Relationship Id="rId7" Type="http://schemas.openxmlformats.org/officeDocument/2006/relationships/image" Target="../media/image97.sv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wmf"/><Relationship Id="rId10" Type="http://schemas.openxmlformats.org/officeDocument/2006/relationships/image" Target="../media/image100.png"/><Relationship Id="rId4" Type="http://schemas.openxmlformats.org/officeDocument/2006/relationships/oleObject" Target="../embeddings/oleObject36.bin"/><Relationship Id="rId9" Type="http://schemas.openxmlformats.org/officeDocument/2006/relationships/image" Target="../media/image99.sv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110.wmf"/><Relationship Id="rId3" Type="http://schemas.openxmlformats.org/officeDocument/2006/relationships/image" Target="../media/image103.svg"/><Relationship Id="rId7" Type="http://schemas.openxmlformats.org/officeDocument/2006/relationships/image" Target="../media/image106.wmf"/><Relationship Id="rId12" Type="http://schemas.openxmlformats.org/officeDocument/2006/relationships/oleObject" Target="../embeddings/oleObject39.bin"/><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oleObject" Target="../embeddings/oleObject37.bin"/><Relationship Id="rId11" Type="http://schemas.openxmlformats.org/officeDocument/2006/relationships/image" Target="../media/image109.svg"/><Relationship Id="rId5" Type="http://schemas.openxmlformats.org/officeDocument/2006/relationships/image" Target="../media/image105.svg"/><Relationship Id="rId10" Type="http://schemas.openxmlformats.org/officeDocument/2006/relationships/image" Target="../media/image108.png"/><Relationship Id="rId4" Type="http://schemas.openxmlformats.org/officeDocument/2006/relationships/image" Target="../media/image104.png"/><Relationship Id="rId9" Type="http://schemas.openxmlformats.org/officeDocument/2006/relationships/image" Target="../media/image10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17.wmf"/><Relationship Id="rId3" Type="http://schemas.openxmlformats.org/officeDocument/2006/relationships/image" Target="../media/image112.svg"/><Relationship Id="rId7" Type="http://schemas.openxmlformats.org/officeDocument/2006/relationships/image" Target="../media/image114.wmf"/><Relationship Id="rId12" Type="http://schemas.openxmlformats.org/officeDocument/2006/relationships/oleObject" Target="../embeddings/oleObject44.bin"/><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116.wmf"/><Relationship Id="rId5" Type="http://schemas.openxmlformats.org/officeDocument/2006/relationships/image" Target="../media/image113.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115.wmf"/></Relationships>
</file>

<file path=ppt/slides/_rels/slide23.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120.sv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oleObject" Target="../embeddings/oleObject2.bin"/><Relationship Id="rId18" Type="http://schemas.openxmlformats.org/officeDocument/2006/relationships/image" Target="../media/image25.wmf"/><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wmf"/><Relationship Id="rId17" Type="http://schemas.openxmlformats.org/officeDocument/2006/relationships/oleObject" Target="../embeddings/oleObject4.bin"/><Relationship Id="rId2" Type="http://schemas.openxmlformats.org/officeDocument/2006/relationships/notesSlide" Target="../notesSlides/notesSlide1.xml"/><Relationship Id="rId16"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oleObject" Target="../embeddings/oleObject1.bin"/><Relationship Id="rId5" Type="http://schemas.openxmlformats.org/officeDocument/2006/relationships/image" Target="../media/image16.png"/><Relationship Id="rId15" Type="http://schemas.openxmlformats.org/officeDocument/2006/relationships/oleObject" Target="../embeddings/oleObject3.bin"/><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AD6A-C7F4-4944-9A40-D4EAB884B03D}"/>
              </a:ext>
            </a:extLst>
          </p:cNvPr>
          <p:cNvSpPr>
            <a:spLocks noGrp="1"/>
          </p:cNvSpPr>
          <p:nvPr>
            <p:ph type="title"/>
          </p:nvPr>
        </p:nvSpPr>
        <p:spPr/>
        <p:txBody>
          <a:bodyPr/>
          <a:lstStyle/>
          <a:p>
            <a:r>
              <a:rPr lang="it-IT" dirty="0"/>
              <a:t>Sensor / </a:t>
            </a:r>
            <a:r>
              <a:rPr lang="it-IT" dirty="0" err="1"/>
              <a:t>object</a:t>
            </a:r>
            <a:r>
              <a:rPr lang="it-IT" dirty="0"/>
              <a:t> </a:t>
            </a:r>
            <a:r>
              <a:rPr lang="it-IT" dirty="0" err="1"/>
              <a:t>electrical</a:t>
            </a:r>
            <a:r>
              <a:rPr lang="it-IT" dirty="0"/>
              <a:t> </a:t>
            </a:r>
            <a:r>
              <a:rPr lang="it-IT" dirty="0" err="1"/>
              <a:t>coupling</a:t>
            </a:r>
            <a:endParaRPr lang="it-IT" dirty="0"/>
          </a:p>
        </p:txBody>
      </p:sp>
      <p:sp>
        <p:nvSpPr>
          <p:cNvPr id="3" name="Footer Placeholder 2">
            <a:extLst>
              <a:ext uri="{FF2B5EF4-FFF2-40B4-BE49-F238E27FC236}">
                <a16:creationId xmlns:a16="http://schemas.microsoft.com/office/drawing/2014/main" id="{E28A2507-0478-446D-B6E3-7DEF3BCBC2F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13C93913-3D5E-4FAF-86DA-5383D6DA53EE}"/>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Graphic 5">
            <a:extLst>
              <a:ext uri="{FF2B5EF4-FFF2-40B4-BE49-F238E27FC236}">
                <a16:creationId xmlns:a16="http://schemas.microsoft.com/office/drawing/2014/main" id="{C876255C-98FD-4A30-ACAE-5FBA7F3574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662" y="1255712"/>
            <a:ext cx="4257675" cy="3000375"/>
          </a:xfrm>
          <a:prstGeom prst="rect">
            <a:avLst/>
          </a:prstGeom>
        </p:spPr>
      </p:pic>
      <p:sp>
        <p:nvSpPr>
          <p:cNvPr id="7" name="TextBox 6">
            <a:extLst>
              <a:ext uri="{FF2B5EF4-FFF2-40B4-BE49-F238E27FC236}">
                <a16:creationId xmlns:a16="http://schemas.microsoft.com/office/drawing/2014/main" id="{108610E7-BCA4-4E74-BEA8-FB842616B934}"/>
              </a:ext>
            </a:extLst>
          </p:cNvPr>
          <p:cNvSpPr txBox="1"/>
          <p:nvPr/>
        </p:nvSpPr>
        <p:spPr>
          <a:xfrm>
            <a:off x="6096000" y="1289735"/>
            <a:ext cx="5422900" cy="2677656"/>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physical object is a solid, liquid or gaseous to which the quantity to be measured belongs</a:t>
            </a:r>
          </a:p>
          <a:p>
            <a:r>
              <a:rPr lang="it-IT" sz="2400" dirty="0">
                <a:latin typeface="Arial" panose="020B0604020202020204" pitchFamily="34" charset="0"/>
                <a:cs typeface="Arial" panose="020B0604020202020204" pitchFamily="34" charset="0"/>
              </a:rPr>
              <a:t>It can be a very simple object (e.g. a single-piece mechanical part) or a complex object, like the human body or a chemical reactor</a:t>
            </a:r>
          </a:p>
        </p:txBody>
      </p:sp>
      <p:sp>
        <p:nvSpPr>
          <p:cNvPr id="8" name="TextBox 7">
            <a:extLst>
              <a:ext uri="{FF2B5EF4-FFF2-40B4-BE49-F238E27FC236}">
                <a16:creationId xmlns:a16="http://schemas.microsoft.com/office/drawing/2014/main" id="{7A00377B-0E87-4D02-B4BE-45A016C1BDD5}"/>
              </a:ext>
            </a:extLst>
          </p:cNvPr>
          <p:cNvSpPr txBox="1"/>
          <p:nvPr/>
        </p:nvSpPr>
        <p:spPr>
          <a:xfrm>
            <a:off x="3238499" y="4114800"/>
            <a:ext cx="8509001" cy="19389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sensing operation requires the sensor / probe to interact with the physical object.</a:t>
            </a:r>
          </a:p>
          <a:p>
            <a:r>
              <a:rPr lang="it-IT" sz="2400" dirty="0">
                <a:latin typeface="Arial" panose="020B0604020202020204" pitchFamily="34" charset="0"/>
                <a:cs typeface="Arial" panose="020B0604020202020204" pitchFamily="34" charset="0"/>
              </a:rPr>
              <a:t>The sensor package (housing) must be designed to enable the required interaction and, at the same time, protect the sensors </a:t>
            </a:r>
          </a:p>
        </p:txBody>
      </p:sp>
    </p:spTree>
    <p:extLst>
      <p:ext uri="{BB962C8B-B14F-4D97-AF65-F5344CB8AC3E}">
        <p14:creationId xmlns:p14="http://schemas.microsoft.com/office/powerpoint/2010/main" val="14002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890F20-6C35-491A-B4DC-9A869C612DC1}"/>
              </a:ext>
            </a:extLst>
          </p:cNvPr>
          <p:cNvSpPr>
            <a:spLocks noGrp="1"/>
          </p:cNvSpPr>
          <p:nvPr>
            <p:ph type="title"/>
          </p:nvPr>
        </p:nvSpPr>
        <p:spPr>
          <a:xfrm>
            <a:off x="604156" y="136525"/>
            <a:ext cx="10515600" cy="662397"/>
          </a:xfrm>
        </p:spPr>
        <p:txBody>
          <a:bodyPr/>
          <a:lstStyle/>
          <a:p>
            <a:r>
              <a:rPr lang="en-US" dirty="0"/>
              <a:t>Second solution</a:t>
            </a:r>
          </a:p>
        </p:txBody>
      </p:sp>
      <p:sp>
        <p:nvSpPr>
          <p:cNvPr id="3" name="Segnaposto piè di pagina 2">
            <a:extLst>
              <a:ext uri="{FF2B5EF4-FFF2-40B4-BE49-F238E27FC236}">
                <a16:creationId xmlns:a16="http://schemas.microsoft.com/office/drawing/2014/main" id="{6FD0A0DE-9DB7-4F1B-983F-954396FAEB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43F93A5-22F7-4391-92A2-C6B5923E6FA7}"/>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CasellaDiTesto 4">
            <a:extLst>
              <a:ext uri="{FF2B5EF4-FFF2-40B4-BE49-F238E27FC236}">
                <a16:creationId xmlns:a16="http://schemas.microsoft.com/office/drawing/2014/main" id="{B69452B3-0782-4A3F-B94C-40AF761D00D6}"/>
              </a:ext>
            </a:extLst>
          </p:cNvPr>
          <p:cNvSpPr txBox="1"/>
          <p:nvPr/>
        </p:nvSpPr>
        <p:spPr>
          <a:xfrm>
            <a:off x="981542" y="661529"/>
            <a:ext cx="10983685" cy="830997"/>
          </a:xfrm>
          <a:prstGeom prst="rect">
            <a:avLst/>
          </a:prstGeom>
          <a:noFill/>
        </p:spPr>
        <p:txBody>
          <a:bodyPr wrap="square" rtlCol="0">
            <a:spAutoFit/>
          </a:bodyPr>
          <a:lstStyle/>
          <a:p>
            <a:pPr marL="457200" indent="-457200">
              <a:buFont typeface="+mj-lt"/>
              <a:buAutoNum type="arabicPeriod" startAt="2"/>
            </a:pPr>
            <a:r>
              <a:rPr lang="en-US" sz="2400" dirty="0">
                <a:latin typeface="Arial" panose="020B0604020202020204" pitchFamily="34" charset="0"/>
                <a:cs typeface="Arial" panose="020B0604020202020204" pitchFamily="34" charset="0"/>
              </a:rPr>
              <a:t>Use a third electrode to connect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of the amplifier to the fluid</a:t>
            </a:r>
          </a:p>
          <a:p>
            <a:r>
              <a:rPr lang="en-US" sz="2400" dirty="0">
                <a:latin typeface="Arial" panose="020B0604020202020204" pitchFamily="34" charset="0"/>
                <a:cs typeface="Arial" panose="020B0604020202020204" pitchFamily="34" charset="0"/>
              </a:rPr>
              <a:t>("Three electrode measurement")</a:t>
            </a:r>
          </a:p>
        </p:txBody>
      </p:sp>
      <p:pic>
        <p:nvPicPr>
          <p:cNvPr id="7" name="Elemento grafico 6">
            <a:extLst>
              <a:ext uri="{FF2B5EF4-FFF2-40B4-BE49-F238E27FC236}">
                <a16:creationId xmlns:a16="http://schemas.microsoft.com/office/drawing/2014/main" id="{C07739F9-B8B7-4151-8974-B333D073D6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308" y="1887604"/>
            <a:ext cx="6400806" cy="2855872"/>
          </a:xfrm>
          <a:prstGeom prst="rect">
            <a:avLst/>
          </a:prstGeom>
        </p:spPr>
      </p:pic>
      <p:sp>
        <p:nvSpPr>
          <p:cNvPr id="10" name="Freccia a destra 9">
            <a:extLst>
              <a:ext uri="{FF2B5EF4-FFF2-40B4-BE49-F238E27FC236}">
                <a16:creationId xmlns:a16="http://schemas.microsoft.com/office/drawing/2014/main" id="{81A96457-A1B5-49AA-B2D9-E8DEA077C93F}"/>
              </a:ext>
            </a:extLst>
          </p:cNvPr>
          <p:cNvSpPr/>
          <p:nvPr/>
        </p:nvSpPr>
        <p:spPr>
          <a:xfrm>
            <a:off x="7512153" y="2679583"/>
            <a:ext cx="489857" cy="54428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aphicFrame>
        <p:nvGraphicFramePr>
          <p:cNvPr id="11" name="Oggetto 10">
            <a:extLst>
              <a:ext uri="{FF2B5EF4-FFF2-40B4-BE49-F238E27FC236}">
                <a16:creationId xmlns:a16="http://schemas.microsoft.com/office/drawing/2014/main" id="{6B20DF91-ABF1-4B13-9AC0-165BFD4830BF}"/>
              </a:ext>
            </a:extLst>
          </p:cNvPr>
          <p:cNvGraphicFramePr>
            <a:graphicFrameLocks noChangeAspect="1"/>
          </p:cNvGraphicFramePr>
          <p:nvPr>
            <p:extLst>
              <p:ext uri="{D42A27DB-BD31-4B8C-83A1-F6EECF244321}">
                <p14:modId xmlns:p14="http://schemas.microsoft.com/office/powerpoint/2010/main" val="341506612"/>
              </p:ext>
            </p:extLst>
          </p:nvPr>
        </p:nvGraphicFramePr>
        <p:xfrm>
          <a:off x="101731" y="5111750"/>
          <a:ext cx="3276600" cy="914400"/>
        </p:xfrm>
        <a:graphic>
          <a:graphicData uri="http://schemas.openxmlformats.org/presentationml/2006/ole">
            <mc:AlternateContent xmlns:mc="http://schemas.openxmlformats.org/markup-compatibility/2006">
              <mc:Choice xmlns:v="urn:schemas-microsoft-com:vml" Requires="v">
                <p:oleObj name="Equation" r:id="rId4" imgW="1638000" imgH="457200" progId="Equation.DSMT4">
                  <p:embed/>
                </p:oleObj>
              </mc:Choice>
              <mc:Fallback>
                <p:oleObj name="Equation" r:id="rId4" imgW="1638000" imgH="457200" progId="Equation.DSMT4">
                  <p:embed/>
                  <p:pic>
                    <p:nvPicPr>
                      <p:cNvPr id="14" name="Oggetto 13">
                        <a:extLst>
                          <a:ext uri="{FF2B5EF4-FFF2-40B4-BE49-F238E27FC236}">
                            <a16:creationId xmlns:a16="http://schemas.microsoft.com/office/drawing/2014/main" id="{D623493C-9F4E-4EF0-A6CF-07D674AD95A4}"/>
                          </a:ext>
                        </a:extLst>
                      </p:cNvPr>
                      <p:cNvPicPr/>
                      <p:nvPr/>
                    </p:nvPicPr>
                    <p:blipFill>
                      <a:blip r:embed="rId5"/>
                      <a:stretch>
                        <a:fillRect/>
                      </a:stretch>
                    </p:blipFill>
                    <p:spPr>
                      <a:xfrm>
                        <a:off x="101731" y="5111750"/>
                        <a:ext cx="3276600" cy="914400"/>
                      </a:xfrm>
                      <a:prstGeom prst="rect">
                        <a:avLst/>
                      </a:prstGeom>
                    </p:spPr>
                  </p:pic>
                </p:oleObj>
              </mc:Fallback>
            </mc:AlternateContent>
          </a:graphicData>
        </a:graphic>
      </p:graphicFrame>
      <p:pic>
        <p:nvPicPr>
          <p:cNvPr id="14" name="Elemento grafico 13">
            <a:extLst>
              <a:ext uri="{FF2B5EF4-FFF2-40B4-BE49-F238E27FC236}">
                <a16:creationId xmlns:a16="http://schemas.microsoft.com/office/drawing/2014/main" id="{147679D2-0370-4243-99E0-DD58A49ECD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3313" y="1250471"/>
            <a:ext cx="3957300" cy="3686654"/>
          </a:xfrm>
          <a:prstGeom prst="rect">
            <a:avLst/>
          </a:prstGeom>
        </p:spPr>
      </p:pic>
      <p:graphicFrame>
        <p:nvGraphicFramePr>
          <p:cNvPr id="15" name="Oggetto 14">
            <a:extLst>
              <a:ext uri="{FF2B5EF4-FFF2-40B4-BE49-F238E27FC236}">
                <a16:creationId xmlns:a16="http://schemas.microsoft.com/office/drawing/2014/main" id="{0A7763F3-C2C5-4C44-BC4A-CFE7CAE4FD1E}"/>
              </a:ext>
            </a:extLst>
          </p:cNvPr>
          <p:cNvGraphicFramePr>
            <a:graphicFrameLocks noChangeAspect="1"/>
          </p:cNvGraphicFramePr>
          <p:nvPr>
            <p:extLst>
              <p:ext uri="{D42A27DB-BD31-4B8C-83A1-F6EECF244321}">
                <p14:modId xmlns:p14="http://schemas.microsoft.com/office/powerpoint/2010/main" val="475540140"/>
              </p:ext>
            </p:extLst>
          </p:nvPr>
        </p:nvGraphicFramePr>
        <p:xfrm>
          <a:off x="3378331" y="5198708"/>
          <a:ext cx="3505200" cy="838200"/>
        </p:xfrm>
        <a:graphic>
          <a:graphicData uri="http://schemas.openxmlformats.org/presentationml/2006/ole">
            <mc:AlternateContent xmlns:mc="http://schemas.openxmlformats.org/markup-compatibility/2006">
              <mc:Choice xmlns:v="urn:schemas-microsoft-com:vml" Requires="v">
                <p:oleObj name="Equation" r:id="rId8" imgW="1752480" imgH="419040" progId="Equation.DSMT4">
                  <p:embed/>
                </p:oleObj>
              </mc:Choice>
              <mc:Fallback>
                <p:oleObj name="Equation" r:id="rId8" imgW="1752480" imgH="419040" progId="Equation.DSMT4">
                  <p:embed/>
                  <p:pic>
                    <p:nvPicPr>
                      <p:cNvPr id="11" name="Oggetto 10">
                        <a:extLst>
                          <a:ext uri="{FF2B5EF4-FFF2-40B4-BE49-F238E27FC236}">
                            <a16:creationId xmlns:a16="http://schemas.microsoft.com/office/drawing/2014/main" id="{6B20DF91-ABF1-4B13-9AC0-165BFD4830BF}"/>
                          </a:ext>
                        </a:extLst>
                      </p:cNvPr>
                      <p:cNvPicPr/>
                      <p:nvPr/>
                    </p:nvPicPr>
                    <p:blipFill>
                      <a:blip r:embed="rId9"/>
                      <a:stretch>
                        <a:fillRect/>
                      </a:stretch>
                    </p:blipFill>
                    <p:spPr>
                      <a:xfrm>
                        <a:off x="3378331" y="5198708"/>
                        <a:ext cx="3505200" cy="838200"/>
                      </a:xfrm>
                      <a:prstGeom prst="rect">
                        <a:avLst/>
                      </a:prstGeom>
                    </p:spPr>
                  </p:pic>
                </p:oleObj>
              </mc:Fallback>
            </mc:AlternateContent>
          </a:graphicData>
        </a:graphic>
      </p:graphicFrame>
      <p:sp>
        <p:nvSpPr>
          <p:cNvPr id="16" name="Figura a mano libera: forma 15">
            <a:extLst>
              <a:ext uri="{FF2B5EF4-FFF2-40B4-BE49-F238E27FC236}">
                <a16:creationId xmlns:a16="http://schemas.microsoft.com/office/drawing/2014/main" id="{C7C64A17-4B9B-4307-89DE-2DD24EC0BF8A}"/>
              </a:ext>
            </a:extLst>
          </p:cNvPr>
          <p:cNvSpPr/>
          <p:nvPr/>
        </p:nvSpPr>
        <p:spPr>
          <a:xfrm>
            <a:off x="1427857" y="2611220"/>
            <a:ext cx="4178286" cy="1865355"/>
          </a:xfrm>
          <a:custGeom>
            <a:avLst/>
            <a:gdLst>
              <a:gd name="connsiteX0" fmla="*/ 4178286 w 4178286"/>
              <a:gd name="connsiteY0" fmla="*/ 1819266 h 1865355"/>
              <a:gd name="connsiteX1" fmla="*/ 3057057 w 4178286"/>
              <a:gd name="connsiteY1" fmla="*/ 1819266 h 1865355"/>
              <a:gd name="connsiteX2" fmla="*/ 2403914 w 4178286"/>
              <a:gd name="connsiteY2" fmla="*/ 1340294 h 1865355"/>
              <a:gd name="connsiteX3" fmla="*/ 2240629 w 4178286"/>
              <a:gd name="connsiteY3" fmla="*/ 708923 h 1865355"/>
              <a:gd name="connsiteX4" fmla="*/ 1054086 w 4178286"/>
              <a:gd name="connsiteY4" fmla="*/ 719809 h 1865355"/>
              <a:gd name="connsiteX5" fmla="*/ 281200 w 4178286"/>
              <a:gd name="connsiteY5" fmla="*/ 676266 h 1865355"/>
              <a:gd name="connsiteX6" fmla="*/ 9057 w 4178286"/>
              <a:gd name="connsiteY6" fmla="*/ 262609 h 1865355"/>
              <a:gd name="connsiteX7" fmla="*/ 96143 w 4178286"/>
              <a:gd name="connsiteY7" fmla="*/ 1351 h 1865355"/>
              <a:gd name="connsiteX8" fmla="*/ 400943 w 4178286"/>
              <a:gd name="connsiteY8" fmla="*/ 153751 h 1865355"/>
              <a:gd name="connsiteX9" fmla="*/ 1184714 w 4178286"/>
              <a:gd name="connsiteY9" fmla="*/ 556523 h 1865355"/>
              <a:gd name="connsiteX10" fmla="*/ 2371257 w 4178286"/>
              <a:gd name="connsiteY10" fmla="*/ 545637 h 1865355"/>
              <a:gd name="connsiteX11" fmla="*/ 3808172 w 4178286"/>
              <a:gd name="connsiteY11" fmla="*/ 665380 h 186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286" h="1865355">
                <a:moveTo>
                  <a:pt x="4178286" y="1819266"/>
                </a:moveTo>
                <a:cubicBezTo>
                  <a:pt x="3765536" y="1859180"/>
                  <a:pt x="3352786" y="1899095"/>
                  <a:pt x="3057057" y="1819266"/>
                </a:cubicBezTo>
                <a:cubicBezTo>
                  <a:pt x="2761328" y="1739437"/>
                  <a:pt x="2539985" y="1525351"/>
                  <a:pt x="2403914" y="1340294"/>
                </a:cubicBezTo>
                <a:cubicBezTo>
                  <a:pt x="2267843" y="1155237"/>
                  <a:pt x="2465600" y="812337"/>
                  <a:pt x="2240629" y="708923"/>
                </a:cubicBezTo>
                <a:cubicBezTo>
                  <a:pt x="2015658" y="605509"/>
                  <a:pt x="1380657" y="725252"/>
                  <a:pt x="1054086" y="719809"/>
                </a:cubicBezTo>
                <a:cubicBezTo>
                  <a:pt x="727515" y="714366"/>
                  <a:pt x="455371" y="752466"/>
                  <a:pt x="281200" y="676266"/>
                </a:cubicBezTo>
                <a:cubicBezTo>
                  <a:pt x="107029" y="600066"/>
                  <a:pt x="39900" y="375095"/>
                  <a:pt x="9057" y="262609"/>
                </a:cubicBezTo>
                <a:cubicBezTo>
                  <a:pt x="-21786" y="150123"/>
                  <a:pt x="30829" y="19494"/>
                  <a:pt x="96143" y="1351"/>
                </a:cubicBezTo>
                <a:cubicBezTo>
                  <a:pt x="161457" y="-16792"/>
                  <a:pt x="400943" y="153751"/>
                  <a:pt x="400943" y="153751"/>
                </a:cubicBezTo>
                <a:cubicBezTo>
                  <a:pt x="582371" y="246280"/>
                  <a:pt x="856328" y="491209"/>
                  <a:pt x="1184714" y="556523"/>
                </a:cubicBezTo>
                <a:cubicBezTo>
                  <a:pt x="1513100" y="621837"/>
                  <a:pt x="1934014" y="527494"/>
                  <a:pt x="2371257" y="545637"/>
                </a:cubicBezTo>
                <a:cubicBezTo>
                  <a:pt x="2808500" y="563780"/>
                  <a:pt x="3308336" y="614580"/>
                  <a:pt x="3808172" y="665380"/>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a:extLst>
              <a:ext uri="{FF2B5EF4-FFF2-40B4-BE49-F238E27FC236}">
                <a16:creationId xmlns:a16="http://schemas.microsoft.com/office/drawing/2014/main" id="{42DAE6ED-59FC-4EA1-926B-EC471493E9B8}"/>
              </a:ext>
            </a:extLst>
          </p:cNvPr>
          <p:cNvSpPr txBox="1"/>
          <p:nvPr/>
        </p:nvSpPr>
        <p:spPr>
          <a:xfrm>
            <a:off x="4506685" y="3198167"/>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19" name="Figura a mano libera: forma 18">
            <a:extLst>
              <a:ext uri="{FF2B5EF4-FFF2-40B4-BE49-F238E27FC236}">
                <a16:creationId xmlns:a16="http://schemas.microsoft.com/office/drawing/2014/main" id="{9946D0C6-79D0-49DF-99CA-C208656C99D2}"/>
              </a:ext>
            </a:extLst>
          </p:cNvPr>
          <p:cNvSpPr/>
          <p:nvPr/>
        </p:nvSpPr>
        <p:spPr>
          <a:xfrm>
            <a:off x="9878937" y="2617667"/>
            <a:ext cx="658686" cy="1031302"/>
          </a:xfrm>
          <a:custGeom>
            <a:avLst/>
            <a:gdLst>
              <a:gd name="connsiteX0" fmla="*/ 34793 w 658686"/>
              <a:gd name="connsiteY0" fmla="*/ 1031302 h 1031302"/>
              <a:gd name="connsiteX1" fmla="*/ 23908 w 658686"/>
              <a:gd name="connsiteY1" fmla="*/ 247531 h 1031302"/>
              <a:gd name="connsiteX2" fmla="*/ 306936 w 658686"/>
              <a:gd name="connsiteY2" fmla="*/ 8045 h 1031302"/>
              <a:gd name="connsiteX3" fmla="*/ 622622 w 658686"/>
              <a:gd name="connsiteY3" fmla="*/ 95131 h 1031302"/>
              <a:gd name="connsiteX4" fmla="*/ 655279 w 658686"/>
              <a:gd name="connsiteY4" fmla="*/ 465245 h 1031302"/>
              <a:gd name="connsiteX5" fmla="*/ 655279 w 658686"/>
              <a:gd name="connsiteY5" fmla="*/ 933331 h 103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686" h="1031302">
                <a:moveTo>
                  <a:pt x="34793" y="1031302"/>
                </a:moveTo>
                <a:cubicBezTo>
                  <a:pt x="6672" y="724688"/>
                  <a:pt x="-21449" y="418074"/>
                  <a:pt x="23908" y="247531"/>
                </a:cubicBezTo>
                <a:cubicBezTo>
                  <a:pt x="69265" y="76988"/>
                  <a:pt x="207150" y="33445"/>
                  <a:pt x="306936" y="8045"/>
                </a:cubicBezTo>
                <a:cubicBezTo>
                  <a:pt x="406722" y="-17355"/>
                  <a:pt x="564565" y="18931"/>
                  <a:pt x="622622" y="95131"/>
                </a:cubicBezTo>
                <a:cubicBezTo>
                  <a:pt x="680679" y="171331"/>
                  <a:pt x="649836" y="325545"/>
                  <a:pt x="655279" y="465245"/>
                </a:cubicBezTo>
                <a:cubicBezTo>
                  <a:pt x="660722" y="604945"/>
                  <a:pt x="658000" y="769138"/>
                  <a:pt x="655279" y="933331"/>
                </a:cubicBezTo>
              </a:path>
            </a:pathLst>
          </a:custGeom>
          <a:noFill/>
          <a:ln w="254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BC252745-B14D-48C5-A031-D6D1C56D5692}"/>
              </a:ext>
            </a:extLst>
          </p:cNvPr>
          <p:cNvSpPr txBox="1"/>
          <p:nvPr/>
        </p:nvSpPr>
        <p:spPr>
          <a:xfrm>
            <a:off x="10058652" y="2688422"/>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24" name="CasellaDiTesto 23">
            <a:extLst>
              <a:ext uri="{FF2B5EF4-FFF2-40B4-BE49-F238E27FC236}">
                <a16:creationId xmlns:a16="http://schemas.microsoft.com/office/drawing/2014/main" id="{C0946467-4239-42CA-AA6A-E86E983531F1}"/>
              </a:ext>
            </a:extLst>
          </p:cNvPr>
          <p:cNvSpPr txBox="1"/>
          <p:nvPr/>
        </p:nvSpPr>
        <p:spPr>
          <a:xfrm>
            <a:off x="541214" y="3745468"/>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a:t>
            </a:r>
          </a:p>
        </p:txBody>
      </p:sp>
      <p:cxnSp>
        <p:nvCxnSpPr>
          <p:cNvPr id="25" name="Connettore 2 24">
            <a:extLst>
              <a:ext uri="{FF2B5EF4-FFF2-40B4-BE49-F238E27FC236}">
                <a16:creationId xmlns:a16="http://schemas.microsoft.com/office/drawing/2014/main" id="{6A69DE37-E148-41A1-A68E-17A6A7BFEA54}"/>
              </a:ext>
            </a:extLst>
          </p:cNvPr>
          <p:cNvCxnSpPr>
            <a:cxnSpLocks/>
          </p:cNvCxnSpPr>
          <p:nvPr/>
        </p:nvCxnSpPr>
        <p:spPr>
          <a:xfrm flipV="1">
            <a:off x="981542" y="3659832"/>
            <a:ext cx="43023" cy="230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ggetto 25">
            <a:extLst>
              <a:ext uri="{FF2B5EF4-FFF2-40B4-BE49-F238E27FC236}">
                <a16:creationId xmlns:a16="http://schemas.microsoft.com/office/drawing/2014/main" id="{61EE930D-8AED-436E-A05B-A9744A12AE9E}"/>
              </a:ext>
            </a:extLst>
          </p:cNvPr>
          <p:cNvGraphicFramePr>
            <a:graphicFrameLocks noChangeAspect="1"/>
          </p:cNvGraphicFramePr>
          <p:nvPr>
            <p:extLst>
              <p:ext uri="{D42A27DB-BD31-4B8C-83A1-F6EECF244321}">
                <p14:modId xmlns:p14="http://schemas.microsoft.com/office/powerpoint/2010/main" val="1695012086"/>
              </p:ext>
            </p:extLst>
          </p:nvPr>
        </p:nvGraphicFramePr>
        <p:xfrm>
          <a:off x="6908865" y="5187950"/>
          <a:ext cx="2514600" cy="838200"/>
        </p:xfrm>
        <a:graphic>
          <a:graphicData uri="http://schemas.openxmlformats.org/presentationml/2006/ole">
            <mc:AlternateContent xmlns:mc="http://schemas.openxmlformats.org/markup-compatibility/2006">
              <mc:Choice xmlns:v="urn:schemas-microsoft-com:vml" Requires="v">
                <p:oleObj name="Equation" r:id="rId10" imgW="1257120" imgH="419040" progId="Equation.DSMT4">
                  <p:embed/>
                </p:oleObj>
              </mc:Choice>
              <mc:Fallback>
                <p:oleObj name="Equation" r:id="rId10" imgW="1257120" imgH="419040" progId="Equation.DSMT4">
                  <p:embed/>
                  <p:pic>
                    <p:nvPicPr>
                      <p:cNvPr id="15" name="Oggetto 14">
                        <a:extLst>
                          <a:ext uri="{FF2B5EF4-FFF2-40B4-BE49-F238E27FC236}">
                            <a16:creationId xmlns:a16="http://schemas.microsoft.com/office/drawing/2014/main" id="{0A7763F3-C2C5-4C44-BC4A-CFE7CAE4FD1E}"/>
                          </a:ext>
                        </a:extLst>
                      </p:cNvPr>
                      <p:cNvPicPr/>
                      <p:nvPr/>
                    </p:nvPicPr>
                    <p:blipFill>
                      <a:blip r:embed="rId11"/>
                      <a:stretch>
                        <a:fillRect/>
                      </a:stretch>
                    </p:blipFill>
                    <p:spPr>
                      <a:xfrm>
                        <a:off x="6908865" y="5187950"/>
                        <a:ext cx="2514600" cy="838200"/>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D2FFADB1-D938-49ED-A7AF-E6DA587658AB}"/>
              </a:ext>
            </a:extLst>
          </p:cNvPr>
          <p:cNvGraphicFramePr>
            <a:graphicFrameLocks noChangeAspect="1"/>
          </p:cNvGraphicFramePr>
          <p:nvPr>
            <p:extLst>
              <p:ext uri="{D42A27DB-BD31-4B8C-83A1-F6EECF244321}">
                <p14:modId xmlns:p14="http://schemas.microsoft.com/office/powerpoint/2010/main" val="656501308"/>
              </p:ext>
            </p:extLst>
          </p:nvPr>
        </p:nvGraphicFramePr>
        <p:xfrm>
          <a:off x="9628427" y="5093704"/>
          <a:ext cx="2336800" cy="457200"/>
        </p:xfrm>
        <a:graphic>
          <a:graphicData uri="http://schemas.openxmlformats.org/presentationml/2006/ole">
            <mc:AlternateContent xmlns:mc="http://schemas.openxmlformats.org/markup-compatibility/2006">
              <mc:Choice xmlns:v="urn:schemas-microsoft-com:vml" Requires="v">
                <p:oleObj name="Equation" r:id="rId12" imgW="1168200" imgH="228600" progId="Equation.DSMT4">
                  <p:embed/>
                </p:oleObj>
              </mc:Choice>
              <mc:Fallback>
                <p:oleObj name="Equation" r:id="rId12" imgW="1168200" imgH="228600" progId="Equation.DSMT4">
                  <p:embed/>
                  <p:pic>
                    <p:nvPicPr>
                      <p:cNvPr id="18" name="Oggetto 17">
                        <a:extLst>
                          <a:ext uri="{FF2B5EF4-FFF2-40B4-BE49-F238E27FC236}">
                            <a16:creationId xmlns:a16="http://schemas.microsoft.com/office/drawing/2014/main" id="{59F2AC9C-761D-4BF6-A129-5D74F4FD9286}"/>
                          </a:ext>
                        </a:extLst>
                      </p:cNvPr>
                      <p:cNvPicPr/>
                      <p:nvPr/>
                    </p:nvPicPr>
                    <p:blipFill>
                      <a:blip r:embed="rId13"/>
                      <a:stretch>
                        <a:fillRect/>
                      </a:stretch>
                    </p:blipFill>
                    <p:spPr>
                      <a:xfrm>
                        <a:off x="9628427" y="5093704"/>
                        <a:ext cx="2336800" cy="457200"/>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70C09832-8F7F-4BBF-8B6C-322E8189A0DE}"/>
              </a:ext>
            </a:extLst>
          </p:cNvPr>
          <p:cNvSpPr txBox="1"/>
          <p:nvPr/>
        </p:nvSpPr>
        <p:spPr>
          <a:xfrm>
            <a:off x="8304496" y="3890665"/>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a:t>
            </a:r>
          </a:p>
        </p:txBody>
      </p:sp>
      <p:cxnSp>
        <p:nvCxnSpPr>
          <p:cNvPr id="22" name="Connettore 2 21">
            <a:extLst>
              <a:ext uri="{FF2B5EF4-FFF2-40B4-BE49-F238E27FC236}">
                <a16:creationId xmlns:a16="http://schemas.microsoft.com/office/drawing/2014/main" id="{1C356C2A-131D-4933-9313-90D2C4F32164}"/>
              </a:ext>
            </a:extLst>
          </p:cNvPr>
          <p:cNvCxnSpPr>
            <a:cxnSpLocks/>
          </p:cNvCxnSpPr>
          <p:nvPr/>
        </p:nvCxnSpPr>
        <p:spPr>
          <a:xfrm flipV="1">
            <a:off x="8744824" y="3805029"/>
            <a:ext cx="43023" cy="230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3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9" grpId="0" animBg="1"/>
      <p:bldP spid="20" grpId="0"/>
      <p:bldP spid="24"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44040010-F82B-4F4D-AF47-503230A0633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DD1D932-5DEE-4DD7-949A-A775A1019482}"/>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11788E38-29B0-4F70-981F-847C296E8E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156" y="1169904"/>
            <a:ext cx="4562384" cy="2035616"/>
          </a:xfrm>
          <a:prstGeom prst="rect">
            <a:avLst/>
          </a:prstGeom>
        </p:spPr>
      </p:pic>
      <p:sp>
        <p:nvSpPr>
          <p:cNvPr id="6" name="Titolo 1">
            <a:extLst>
              <a:ext uri="{FF2B5EF4-FFF2-40B4-BE49-F238E27FC236}">
                <a16:creationId xmlns:a16="http://schemas.microsoft.com/office/drawing/2014/main" id="{71E3E2F0-A84A-4C09-8835-24D5FDA91814}"/>
              </a:ext>
            </a:extLst>
          </p:cNvPr>
          <p:cNvSpPr>
            <a:spLocks noGrp="1"/>
          </p:cNvSpPr>
          <p:nvPr>
            <p:ph type="title"/>
          </p:nvPr>
        </p:nvSpPr>
        <p:spPr>
          <a:xfrm>
            <a:off x="604156" y="136525"/>
            <a:ext cx="10515600" cy="662397"/>
          </a:xfrm>
        </p:spPr>
        <p:txBody>
          <a:bodyPr/>
          <a:lstStyle/>
          <a:p>
            <a:r>
              <a:rPr lang="en-US" dirty="0"/>
              <a:t>Second solution</a:t>
            </a:r>
          </a:p>
        </p:txBody>
      </p:sp>
      <p:pic>
        <p:nvPicPr>
          <p:cNvPr id="8" name="Elemento grafico 7">
            <a:extLst>
              <a:ext uri="{FF2B5EF4-FFF2-40B4-BE49-F238E27FC236}">
                <a16:creationId xmlns:a16="http://schemas.microsoft.com/office/drawing/2014/main" id="{92E5CEDB-8184-4254-885B-63765BC6A5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9703" y="955479"/>
            <a:ext cx="2799437" cy="2607979"/>
          </a:xfrm>
          <a:prstGeom prst="rect">
            <a:avLst/>
          </a:prstGeom>
        </p:spPr>
      </p:pic>
      <p:graphicFrame>
        <p:nvGraphicFramePr>
          <p:cNvPr id="9" name="Oggetto 8">
            <a:extLst>
              <a:ext uri="{FF2B5EF4-FFF2-40B4-BE49-F238E27FC236}">
                <a16:creationId xmlns:a16="http://schemas.microsoft.com/office/drawing/2014/main" id="{FF8D070B-44A7-4BF7-9BEF-613B1CAB689B}"/>
              </a:ext>
            </a:extLst>
          </p:cNvPr>
          <p:cNvGraphicFramePr>
            <a:graphicFrameLocks noChangeAspect="1"/>
          </p:cNvGraphicFramePr>
          <p:nvPr>
            <p:extLst>
              <p:ext uri="{D42A27DB-BD31-4B8C-83A1-F6EECF244321}">
                <p14:modId xmlns:p14="http://schemas.microsoft.com/office/powerpoint/2010/main" val="1861295488"/>
              </p:ext>
            </p:extLst>
          </p:nvPr>
        </p:nvGraphicFramePr>
        <p:xfrm>
          <a:off x="619706" y="5132473"/>
          <a:ext cx="2971800" cy="863600"/>
        </p:xfrm>
        <a:graphic>
          <a:graphicData uri="http://schemas.openxmlformats.org/presentationml/2006/ole">
            <mc:AlternateContent xmlns:mc="http://schemas.openxmlformats.org/markup-compatibility/2006">
              <mc:Choice xmlns:v="urn:schemas-microsoft-com:vml" Requires="v">
                <p:oleObj name="Equation" r:id="rId6" imgW="1485720" imgH="431640" progId="Equation.DSMT4">
                  <p:embed/>
                </p:oleObj>
              </mc:Choice>
              <mc:Fallback>
                <p:oleObj name="Equation" r:id="rId6" imgW="1485720" imgH="431640" progId="Equation.DSMT4">
                  <p:embed/>
                  <p:pic>
                    <p:nvPicPr>
                      <p:cNvPr id="7" name="Oggetto 6">
                        <a:extLst>
                          <a:ext uri="{FF2B5EF4-FFF2-40B4-BE49-F238E27FC236}">
                            <a16:creationId xmlns:a16="http://schemas.microsoft.com/office/drawing/2014/main" id="{FD3F7E7A-122E-4F2B-885F-B6E7C56C72BD}"/>
                          </a:ext>
                        </a:extLst>
                      </p:cNvPr>
                      <p:cNvPicPr/>
                      <p:nvPr/>
                    </p:nvPicPr>
                    <p:blipFill>
                      <a:blip r:embed="rId7"/>
                      <a:stretch>
                        <a:fillRect/>
                      </a:stretch>
                    </p:blipFill>
                    <p:spPr>
                      <a:xfrm>
                        <a:off x="619706" y="5132473"/>
                        <a:ext cx="2971800" cy="863600"/>
                      </a:xfrm>
                      <a:prstGeom prst="rect">
                        <a:avLst/>
                      </a:prstGeom>
                    </p:spPr>
                  </p:pic>
                </p:oleObj>
              </mc:Fallback>
            </mc:AlternateContent>
          </a:graphicData>
        </a:graphic>
      </p:graphicFrame>
      <p:graphicFrame>
        <p:nvGraphicFramePr>
          <p:cNvPr id="10" name="Oggetto 8">
            <a:extLst>
              <a:ext uri="{FF2B5EF4-FFF2-40B4-BE49-F238E27FC236}">
                <a16:creationId xmlns:a16="http://schemas.microsoft.com/office/drawing/2014/main" id="{1D609F7F-48C1-40A7-8DFB-B456BF59FA2C}"/>
              </a:ext>
            </a:extLst>
          </p:cNvPr>
          <p:cNvGraphicFramePr>
            <a:graphicFrameLocks noChangeAspect="1"/>
          </p:cNvGraphicFramePr>
          <p:nvPr>
            <p:extLst>
              <p:ext uri="{D42A27DB-BD31-4B8C-83A1-F6EECF244321}">
                <p14:modId xmlns:p14="http://schemas.microsoft.com/office/powerpoint/2010/main" val="2142569930"/>
              </p:ext>
            </p:extLst>
          </p:nvPr>
        </p:nvGraphicFramePr>
        <p:xfrm>
          <a:off x="8674100" y="4249738"/>
          <a:ext cx="2692400" cy="482600"/>
        </p:xfrm>
        <a:graphic>
          <a:graphicData uri="http://schemas.openxmlformats.org/presentationml/2006/ole">
            <mc:AlternateContent xmlns:mc="http://schemas.openxmlformats.org/markup-compatibility/2006">
              <mc:Choice xmlns:v="urn:schemas-microsoft-com:vml" Requires="v">
                <p:oleObj name="Equation" r:id="rId8" imgW="1346040" imgH="241200" progId="Equation.DSMT4">
                  <p:embed/>
                </p:oleObj>
              </mc:Choice>
              <mc:Fallback>
                <p:oleObj name="Equation" r:id="rId8" imgW="1346040" imgH="241200" progId="Equation.DSMT4">
                  <p:embed/>
                  <p:pic>
                    <p:nvPicPr>
                      <p:cNvPr id="9" name="Oggetto 8">
                        <a:extLst>
                          <a:ext uri="{FF2B5EF4-FFF2-40B4-BE49-F238E27FC236}">
                            <a16:creationId xmlns:a16="http://schemas.microsoft.com/office/drawing/2014/main" id="{FF8D070B-44A7-4BF7-9BEF-613B1CAB689B}"/>
                          </a:ext>
                        </a:extLst>
                      </p:cNvPr>
                      <p:cNvPicPr/>
                      <p:nvPr/>
                    </p:nvPicPr>
                    <p:blipFill>
                      <a:blip r:embed="rId9"/>
                      <a:stretch>
                        <a:fillRect/>
                      </a:stretch>
                    </p:blipFill>
                    <p:spPr>
                      <a:xfrm>
                        <a:off x="8674100" y="4249738"/>
                        <a:ext cx="2692400" cy="4826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BF816CA0-22B2-4CB4-867C-8EF1E5C54D6E}"/>
              </a:ext>
            </a:extLst>
          </p:cNvPr>
          <p:cNvSpPr txBox="1"/>
          <p:nvPr/>
        </p:nvSpPr>
        <p:spPr>
          <a:xfrm>
            <a:off x="3939688" y="4630133"/>
            <a:ext cx="40147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&lt;&lt;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the effect of voltages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on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can be as small as a </a:t>
            </a:r>
            <a:r>
              <a:rPr lang="en-US" sz="2400" b="1" dirty="0">
                <a:latin typeface="Arial" panose="020B0604020202020204" pitchFamily="34" charset="0"/>
                <a:cs typeface="Arial" panose="020B0604020202020204" pitchFamily="34" charset="0"/>
              </a:rPr>
              <a:t>few hundred mv</a:t>
            </a:r>
          </a:p>
        </p:txBody>
      </p:sp>
      <p:sp>
        <p:nvSpPr>
          <p:cNvPr id="11" name="CasellaDiTesto 10">
            <a:extLst>
              <a:ext uri="{FF2B5EF4-FFF2-40B4-BE49-F238E27FC236}">
                <a16:creationId xmlns:a16="http://schemas.microsoft.com/office/drawing/2014/main" id="{51751899-60D8-4CE6-B38C-424112EAAB9D}"/>
              </a:ext>
            </a:extLst>
          </p:cNvPr>
          <p:cNvSpPr txBox="1"/>
          <p:nvPr/>
        </p:nvSpPr>
        <p:spPr>
          <a:xfrm>
            <a:off x="8546693" y="2866988"/>
            <a:ext cx="335152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input amplifier impedance is &gt;&gt; </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Z</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p:txBody>
      </p:sp>
      <p:sp>
        <p:nvSpPr>
          <p:cNvPr id="12" name="CasellaDiTesto 11">
            <a:extLst>
              <a:ext uri="{FF2B5EF4-FFF2-40B4-BE49-F238E27FC236}">
                <a16:creationId xmlns:a16="http://schemas.microsoft.com/office/drawing/2014/main" id="{3F2615A2-2EE8-487C-B2EF-29C33ADA1FCD}"/>
              </a:ext>
            </a:extLst>
          </p:cNvPr>
          <p:cNvSpPr txBox="1"/>
          <p:nvPr/>
        </p:nvSpPr>
        <p:spPr>
          <a:xfrm>
            <a:off x="8546693" y="4855381"/>
            <a:ext cx="325861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differential voltage is not affected by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GF</a:t>
            </a:r>
          </a:p>
        </p:txBody>
      </p:sp>
      <p:sp>
        <p:nvSpPr>
          <p:cNvPr id="13" name="CasellaDiTesto 12">
            <a:extLst>
              <a:ext uri="{FF2B5EF4-FFF2-40B4-BE49-F238E27FC236}">
                <a16:creationId xmlns:a16="http://schemas.microsoft.com/office/drawing/2014/main" id="{6E2A7439-9C8F-45E7-92D5-474CF7251C95}"/>
              </a:ext>
            </a:extLst>
          </p:cNvPr>
          <p:cNvSpPr txBox="1"/>
          <p:nvPr/>
        </p:nvSpPr>
        <p:spPr>
          <a:xfrm>
            <a:off x="5508585" y="2754295"/>
            <a:ext cx="441146"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V</a:t>
            </a:r>
            <a:r>
              <a:rPr lang="en-US" i="1" baseline="-25000" dirty="0">
                <a:latin typeface="Arial" panose="020B0604020202020204" pitchFamily="34" charset="0"/>
                <a:cs typeface="Arial" panose="020B0604020202020204" pitchFamily="34" charset="0"/>
              </a:rPr>
              <a:t>B</a:t>
            </a:r>
          </a:p>
        </p:txBody>
      </p:sp>
      <p:cxnSp>
        <p:nvCxnSpPr>
          <p:cNvPr id="15" name="Connettore 2 14">
            <a:extLst>
              <a:ext uri="{FF2B5EF4-FFF2-40B4-BE49-F238E27FC236}">
                <a16:creationId xmlns:a16="http://schemas.microsoft.com/office/drawing/2014/main" id="{C95300E8-43AC-4E54-BA96-BAF2A92852D1}"/>
              </a:ext>
            </a:extLst>
          </p:cNvPr>
          <p:cNvCxnSpPr>
            <a:stCxn id="13" idx="3"/>
          </p:cNvCxnSpPr>
          <p:nvPr/>
        </p:nvCxnSpPr>
        <p:spPr>
          <a:xfrm flipV="1">
            <a:off x="5949731" y="2754295"/>
            <a:ext cx="127983"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F36FC4E-3FF2-406F-8EAA-37FF6D3316CB}"/>
              </a:ext>
            </a:extLst>
          </p:cNvPr>
          <p:cNvSpPr txBox="1"/>
          <p:nvPr/>
        </p:nvSpPr>
        <p:spPr>
          <a:xfrm>
            <a:off x="476173" y="2503432"/>
            <a:ext cx="441146"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V</a:t>
            </a:r>
            <a:r>
              <a:rPr lang="en-US" i="1" baseline="-25000" dirty="0">
                <a:latin typeface="Arial" panose="020B0604020202020204" pitchFamily="34" charset="0"/>
                <a:cs typeface="Arial" panose="020B0604020202020204" pitchFamily="34" charset="0"/>
              </a:rPr>
              <a:t>B</a:t>
            </a:r>
          </a:p>
        </p:txBody>
      </p:sp>
      <p:cxnSp>
        <p:nvCxnSpPr>
          <p:cNvPr id="17" name="Connettore 2 16">
            <a:extLst>
              <a:ext uri="{FF2B5EF4-FFF2-40B4-BE49-F238E27FC236}">
                <a16:creationId xmlns:a16="http://schemas.microsoft.com/office/drawing/2014/main" id="{B7137263-7DBA-4C74-BB9F-36A35FAF6275}"/>
              </a:ext>
            </a:extLst>
          </p:cNvPr>
          <p:cNvCxnSpPr>
            <a:stCxn id="16" idx="3"/>
          </p:cNvCxnSpPr>
          <p:nvPr/>
        </p:nvCxnSpPr>
        <p:spPr>
          <a:xfrm flipV="1">
            <a:off x="917319" y="2503432"/>
            <a:ext cx="127983" cy="1846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ggetto 17">
            <a:extLst>
              <a:ext uri="{FF2B5EF4-FFF2-40B4-BE49-F238E27FC236}">
                <a16:creationId xmlns:a16="http://schemas.microsoft.com/office/drawing/2014/main" id="{59F2AC9C-761D-4BF6-A129-5D74F4FD9286}"/>
              </a:ext>
            </a:extLst>
          </p:cNvPr>
          <p:cNvGraphicFramePr>
            <a:graphicFrameLocks noChangeAspect="1"/>
          </p:cNvGraphicFramePr>
          <p:nvPr>
            <p:extLst>
              <p:ext uri="{D42A27DB-BD31-4B8C-83A1-F6EECF244321}">
                <p14:modId xmlns:p14="http://schemas.microsoft.com/office/powerpoint/2010/main" val="1553023490"/>
              </p:ext>
            </p:extLst>
          </p:nvPr>
        </p:nvGraphicFramePr>
        <p:xfrm>
          <a:off x="3509281" y="3852037"/>
          <a:ext cx="1778000" cy="457200"/>
        </p:xfrm>
        <a:graphic>
          <a:graphicData uri="http://schemas.openxmlformats.org/presentationml/2006/ole">
            <mc:AlternateContent xmlns:mc="http://schemas.openxmlformats.org/markup-compatibility/2006">
              <mc:Choice xmlns:v="urn:schemas-microsoft-com:vml" Requires="v">
                <p:oleObj name="Equation" r:id="rId10" imgW="888840" imgH="228600" progId="Equation.DSMT4">
                  <p:embed/>
                </p:oleObj>
              </mc:Choice>
              <mc:Fallback>
                <p:oleObj name="Equation" r:id="rId10" imgW="888840" imgH="228600" progId="Equation.DSMT4">
                  <p:embed/>
                  <p:pic>
                    <p:nvPicPr>
                      <p:cNvPr id="9" name="Oggetto 8">
                        <a:extLst>
                          <a:ext uri="{FF2B5EF4-FFF2-40B4-BE49-F238E27FC236}">
                            <a16:creationId xmlns:a16="http://schemas.microsoft.com/office/drawing/2014/main" id="{FF8D070B-44A7-4BF7-9BEF-613B1CAB689B}"/>
                          </a:ext>
                        </a:extLst>
                      </p:cNvPr>
                      <p:cNvPicPr/>
                      <p:nvPr/>
                    </p:nvPicPr>
                    <p:blipFill>
                      <a:blip r:embed="rId11"/>
                      <a:stretch>
                        <a:fillRect/>
                      </a:stretch>
                    </p:blipFill>
                    <p:spPr>
                      <a:xfrm>
                        <a:off x="3509281" y="3852037"/>
                        <a:ext cx="1778000" cy="457200"/>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E5C97D2E-AAD8-4232-8242-F38045B29534}"/>
              </a:ext>
            </a:extLst>
          </p:cNvPr>
          <p:cNvGraphicFramePr>
            <a:graphicFrameLocks noChangeAspect="1"/>
          </p:cNvGraphicFramePr>
          <p:nvPr>
            <p:extLst>
              <p:ext uri="{D42A27DB-BD31-4B8C-83A1-F6EECF244321}">
                <p14:modId xmlns:p14="http://schemas.microsoft.com/office/powerpoint/2010/main" val="3657672457"/>
              </p:ext>
            </p:extLst>
          </p:nvPr>
        </p:nvGraphicFramePr>
        <p:xfrm>
          <a:off x="573948" y="3652481"/>
          <a:ext cx="2311400" cy="838200"/>
        </p:xfrm>
        <a:graphic>
          <a:graphicData uri="http://schemas.openxmlformats.org/presentationml/2006/ole">
            <mc:AlternateContent xmlns:mc="http://schemas.openxmlformats.org/markup-compatibility/2006">
              <mc:Choice xmlns:v="urn:schemas-microsoft-com:vml" Requires="v">
                <p:oleObj name="Equation" r:id="rId12" imgW="1155600" imgH="419040" progId="Equation.DSMT4">
                  <p:embed/>
                </p:oleObj>
              </mc:Choice>
              <mc:Fallback>
                <p:oleObj name="Equation" r:id="rId12" imgW="1155600" imgH="419040" progId="Equation.DSMT4">
                  <p:embed/>
                  <p:pic>
                    <p:nvPicPr>
                      <p:cNvPr id="26" name="Oggetto 25">
                        <a:extLst>
                          <a:ext uri="{FF2B5EF4-FFF2-40B4-BE49-F238E27FC236}">
                            <a16:creationId xmlns:a16="http://schemas.microsoft.com/office/drawing/2014/main" id="{61EE930D-8AED-436E-A05B-A9744A12AE9E}"/>
                          </a:ext>
                        </a:extLst>
                      </p:cNvPr>
                      <p:cNvPicPr/>
                      <p:nvPr/>
                    </p:nvPicPr>
                    <p:blipFill>
                      <a:blip r:embed="rId13"/>
                      <a:stretch>
                        <a:fillRect/>
                      </a:stretch>
                    </p:blipFill>
                    <p:spPr>
                      <a:xfrm>
                        <a:off x="573948" y="3652481"/>
                        <a:ext cx="2311400" cy="838200"/>
                      </a:xfrm>
                      <a:prstGeom prst="rect">
                        <a:avLst/>
                      </a:prstGeom>
                    </p:spPr>
                  </p:pic>
                </p:oleObj>
              </mc:Fallback>
            </mc:AlternateContent>
          </a:graphicData>
        </a:graphic>
      </p:graphicFrame>
      <p:cxnSp>
        <p:nvCxnSpPr>
          <p:cNvPr id="21" name="Connettore diritto 20">
            <a:extLst>
              <a:ext uri="{FF2B5EF4-FFF2-40B4-BE49-F238E27FC236}">
                <a16:creationId xmlns:a16="http://schemas.microsoft.com/office/drawing/2014/main" id="{030501CB-4CD3-4589-9E4C-174A155891C3}"/>
              </a:ext>
            </a:extLst>
          </p:cNvPr>
          <p:cNvCxnSpPr/>
          <p:nvPr/>
        </p:nvCxnSpPr>
        <p:spPr>
          <a:xfrm>
            <a:off x="5784274" y="2683796"/>
            <a:ext cx="864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9E9FFA08-8C4D-4E72-9355-4FDA38B13AAC}"/>
              </a:ext>
            </a:extLst>
          </p:cNvPr>
          <p:cNvSpPr txBox="1"/>
          <p:nvPr/>
        </p:nvSpPr>
        <p:spPr>
          <a:xfrm>
            <a:off x="8650841" y="1487769"/>
            <a:ext cx="304115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Such a small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can be tolerated by the amplifier </a:t>
            </a:r>
          </a:p>
        </p:txBody>
      </p:sp>
    </p:spTree>
    <p:extLst>
      <p:ext uri="{BB962C8B-B14F-4D97-AF65-F5344CB8AC3E}">
        <p14:creationId xmlns:p14="http://schemas.microsoft.com/office/powerpoint/2010/main" val="42743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6A3A3-6DE2-4CB5-8732-04701581D428}"/>
              </a:ext>
            </a:extLst>
          </p:cNvPr>
          <p:cNvSpPr>
            <a:spLocks noGrp="1"/>
          </p:cNvSpPr>
          <p:nvPr>
            <p:ph type="title"/>
          </p:nvPr>
        </p:nvSpPr>
        <p:spPr/>
        <p:txBody>
          <a:bodyPr/>
          <a:lstStyle/>
          <a:p>
            <a:r>
              <a:rPr lang="en-US" dirty="0"/>
              <a:t>Effect of the finite input impedances of the amplifier</a:t>
            </a:r>
          </a:p>
        </p:txBody>
      </p:sp>
      <p:sp>
        <p:nvSpPr>
          <p:cNvPr id="3" name="Segnaposto piè di pagina 2">
            <a:extLst>
              <a:ext uri="{FF2B5EF4-FFF2-40B4-BE49-F238E27FC236}">
                <a16:creationId xmlns:a16="http://schemas.microsoft.com/office/drawing/2014/main" id="{AE2E68B8-8BBC-45EE-BAEC-4F4B1177E0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74DB45-B9E5-419D-B06B-B6E58A9D9ACE}"/>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10" name="Elemento grafico 9">
            <a:extLst>
              <a:ext uri="{FF2B5EF4-FFF2-40B4-BE49-F238E27FC236}">
                <a16:creationId xmlns:a16="http://schemas.microsoft.com/office/drawing/2014/main" id="{5E75B078-4D1C-4DD2-B860-95FD7F5382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1482544"/>
            <a:ext cx="4705350" cy="1914525"/>
          </a:xfrm>
          <a:prstGeom prst="rect">
            <a:avLst/>
          </a:prstGeom>
        </p:spPr>
      </p:pic>
      <p:pic>
        <p:nvPicPr>
          <p:cNvPr id="12" name="Elemento grafico 11">
            <a:extLst>
              <a:ext uri="{FF2B5EF4-FFF2-40B4-BE49-F238E27FC236}">
                <a16:creationId xmlns:a16="http://schemas.microsoft.com/office/drawing/2014/main" id="{CB7235CD-998F-43A4-8E60-27C8119C7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056" y="1543050"/>
            <a:ext cx="5136934" cy="2638425"/>
          </a:xfrm>
          <a:prstGeom prst="rect">
            <a:avLst/>
          </a:prstGeom>
        </p:spPr>
      </p:pic>
      <p:graphicFrame>
        <p:nvGraphicFramePr>
          <p:cNvPr id="13" name="Oggetto 8">
            <a:extLst>
              <a:ext uri="{FF2B5EF4-FFF2-40B4-BE49-F238E27FC236}">
                <a16:creationId xmlns:a16="http://schemas.microsoft.com/office/drawing/2014/main" id="{8288214E-8D13-42DF-97D6-24A23DFCAB20}"/>
              </a:ext>
            </a:extLst>
          </p:cNvPr>
          <p:cNvGraphicFramePr>
            <a:graphicFrameLocks noChangeAspect="1"/>
          </p:cNvGraphicFramePr>
          <p:nvPr>
            <p:extLst>
              <p:ext uri="{D42A27DB-BD31-4B8C-83A1-F6EECF244321}">
                <p14:modId xmlns:p14="http://schemas.microsoft.com/office/powerpoint/2010/main" val="774725230"/>
              </p:ext>
            </p:extLst>
          </p:nvPr>
        </p:nvGraphicFramePr>
        <p:xfrm>
          <a:off x="438150" y="4354513"/>
          <a:ext cx="4800600" cy="863600"/>
        </p:xfrm>
        <a:graphic>
          <a:graphicData uri="http://schemas.openxmlformats.org/presentationml/2006/ole">
            <mc:AlternateContent xmlns:mc="http://schemas.openxmlformats.org/markup-compatibility/2006">
              <mc:Choice xmlns:v="urn:schemas-microsoft-com:vml" Requires="v">
                <p:oleObj name="Equation" r:id="rId6" imgW="2400120" imgH="431640" progId="Equation.DSMT4">
                  <p:embed/>
                </p:oleObj>
              </mc:Choice>
              <mc:Fallback>
                <p:oleObj name="Equation" r:id="rId6" imgW="2400120" imgH="431640" progId="Equation.DSMT4">
                  <p:embed/>
                  <p:pic>
                    <p:nvPicPr>
                      <p:cNvPr id="10" name="Oggetto 8">
                        <a:extLst>
                          <a:ext uri="{FF2B5EF4-FFF2-40B4-BE49-F238E27FC236}">
                            <a16:creationId xmlns:a16="http://schemas.microsoft.com/office/drawing/2014/main" id="{1D609F7F-48C1-40A7-8DFB-B456BF59FA2C}"/>
                          </a:ext>
                        </a:extLst>
                      </p:cNvPr>
                      <p:cNvPicPr/>
                      <p:nvPr/>
                    </p:nvPicPr>
                    <p:blipFill>
                      <a:blip r:embed="rId7"/>
                      <a:stretch>
                        <a:fillRect/>
                      </a:stretch>
                    </p:blipFill>
                    <p:spPr>
                      <a:xfrm>
                        <a:off x="438150" y="4354513"/>
                        <a:ext cx="4800600" cy="863600"/>
                      </a:xfrm>
                      <a:prstGeom prst="rect">
                        <a:avLst/>
                      </a:prstGeom>
                    </p:spPr>
                  </p:pic>
                </p:oleObj>
              </mc:Fallback>
            </mc:AlternateContent>
          </a:graphicData>
        </a:graphic>
      </p:graphicFrame>
      <p:graphicFrame>
        <p:nvGraphicFramePr>
          <p:cNvPr id="14" name="Oggetto 8">
            <a:extLst>
              <a:ext uri="{FF2B5EF4-FFF2-40B4-BE49-F238E27FC236}">
                <a16:creationId xmlns:a16="http://schemas.microsoft.com/office/drawing/2014/main" id="{7CE3E9C7-A397-4B9D-8BFC-C84AC59CC560}"/>
              </a:ext>
            </a:extLst>
          </p:cNvPr>
          <p:cNvGraphicFramePr>
            <a:graphicFrameLocks noChangeAspect="1"/>
          </p:cNvGraphicFramePr>
          <p:nvPr>
            <p:extLst>
              <p:ext uri="{D42A27DB-BD31-4B8C-83A1-F6EECF244321}">
                <p14:modId xmlns:p14="http://schemas.microsoft.com/office/powerpoint/2010/main" val="2992768505"/>
              </p:ext>
            </p:extLst>
          </p:nvPr>
        </p:nvGraphicFramePr>
        <p:xfrm>
          <a:off x="5467350" y="4303712"/>
          <a:ext cx="3149600" cy="965200"/>
        </p:xfrm>
        <a:graphic>
          <a:graphicData uri="http://schemas.openxmlformats.org/presentationml/2006/ole">
            <mc:AlternateContent xmlns:mc="http://schemas.openxmlformats.org/markup-compatibility/2006">
              <mc:Choice xmlns:v="urn:schemas-microsoft-com:vml" Requires="v">
                <p:oleObj name="Equation" r:id="rId8" imgW="1574640" imgH="482400" progId="Equation.DSMT4">
                  <p:embed/>
                </p:oleObj>
              </mc:Choice>
              <mc:Fallback>
                <p:oleObj name="Equation" r:id="rId8" imgW="1574640" imgH="482400" progId="Equation.DSMT4">
                  <p:embed/>
                  <p:pic>
                    <p:nvPicPr>
                      <p:cNvPr id="13" name="Oggetto 8">
                        <a:extLst>
                          <a:ext uri="{FF2B5EF4-FFF2-40B4-BE49-F238E27FC236}">
                            <a16:creationId xmlns:a16="http://schemas.microsoft.com/office/drawing/2014/main" id="{8288214E-8D13-42DF-97D6-24A23DFCAB20}"/>
                          </a:ext>
                        </a:extLst>
                      </p:cNvPr>
                      <p:cNvPicPr/>
                      <p:nvPr/>
                    </p:nvPicPr>
                    <p:blipFill>
                      <a:blip r:embed="rId9"/>
                      <a:stretch>
                        <a:fillRect/>
                      </a:stretch>
                    </p:blipFill>
                    <p:spPr>
                      <a:xfrm>
                        <a:off x="5467350" y="4303712"/>
                        <a:ext cx="3149600" cy="96520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D4EC17B0-493D-46B9-B79A-C1333C08082D}"/>
              </a:ext>
            </a:extLst>
          </p:cNvPr>
          <p:cNvGraphicFramePr>
            <a:graphicFrameLocks noChangeAspect="1"/>
          </p:cNvGraphicFramePr>
          <p:nvPr>
            <p:extLst>
              <p:ext uri="{D42A27DB-BD31-4B8C-83A1-F6EECF244321}">
                <p14:modId xmlns:p14="http://schemas.microsoft.com/office/powerpoint/2010/main" val="3955566738"/>
              </p:ext>
            </p:extLst>
          </p:nvPr>
        </p:nvGraphicFramePr>
        <p:xfrm>
          <a:off x="6883531" y="3676738"/>
          <a:ext cx="2667000" cy="457200"/>
        </p:xfrm>
        <a:graphic>
          <a:graphicData uri="http://schemas.openxmlformats.org/presentationml/2006/ole">
            <mc:AlternateContent xmlns:mc="http://schemas.openxmlformats.org/markup-compatibility/2006">
              <mc:Choice xmlns:v="urn:schemas-microsoft-com:vml" Requires="v">
                <p:oleObj name="Equation" r:id="rId10" imgW="1333440" imgH="228600" progId="Equation.DSMT4">
                  <p:embed/>
                </p:oleObj>
              </mc:Choice>
              <mc:Fallback>
                <p:oleObj name="Equation" r:id="rId10" imgW="1333440" imgH="228600" progId="Equation.DSMT4">
                  <p:embed/>
                  <p:pic>
                    <p:nvPicPr>
                      <p:cNvPr id="18" name="Oggetto 17">
                        <a:extLst>
                          <a:ext uri="{FF2B5EF4-FFF2-40B4-BE49-F238E27FC236}">
                            <a16:creationId xmlns:a16="http://schemas.microsoft.com/office/drawing/2014/main" id="{59F2AC9C-761D-4BF6-A129-5D74F4FD9286}"/>
                          </a:ext>
                        </a:extLst>
                      </p:cNvPr>
                      <p:cNvPicPr/>
                      <p:nvPr/>
                    </p:nvPicPr>
                    <p:blipFill>
                      <a:blip r:embed="rId11"/>
                      <a:stretch>
                        <a:fillRect/>
                      </a:stretch>
                    </p:blipFill>
                    <p:spPr>
                      <a:xfrm>
                        <a:off x="6883531" y="3676738"/>
                        <a:ext cx="2667000" cy="45720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217A4797-47DA-408C-BD9B-F57C2ADB7DAA}"/>
              </a:ext>
            </a:extLst>
          </p:cNvPr>
          <p:cNvSpPr txBox="1"/>
          <p:nvPr/>
        </p:nvSpPr>
        <p:spPr>
          <a:xfrm>
            <a:off x="9639300" y="3627902"/>
            <a:ext cx="211455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an AC</a:t>
            </a:r>
          </a:p>
          <a:p>
            <a:r>
              <a:rPr lang="en-US" sz="2400" dirty="0">
                <a:latin typeface="Arial" panose="020B0604020202020204" pitchFamily="34" charset="0"/>
                <a:cs typeface="Arial" panose="020B0604020202020204" pitchFamily="34" charset="0"/>
              </a:rPr>
              <a:t>disturbance voltage)  </a:t>
            </a:r>
          </a:p>
        </p:txBody>
      </p:sp>
      <p:sp>
        <p:nvSpPr>
          <p:cNvPr id="17" name="CasellaDiTesto 16">
            <a:extLst>
              <a:ext uri="{FF2B5EF4-FFF2-40B4-BE49-F238E27FC236}">
                <a16:creationId xmlns:a16="http://schemas.microsoft.com/office/drawing/2014/main" id="{C74DAABC-1E00-40CF-B741-E54D4591F774}"/>
              </a:ext>
            </a:extLst>
          </p:cNvPr>
          <p:cNvSpPr txBox="1"/>
          <p:nvPr/>
        </p:nvSpPr>
        <p:spPr>
          <a:xfrm>
            <a:off x="347662" y="5354083"/>
            <a:ext cx="114966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unavoidable impedance mismatch, the two impedance ratios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are not equal and a common mode disturbance voltages generate a differential voltage. </a:t>
            </a:r>
          </a:p>
        </p:txBody>
      </p:sp>
      <p:sp>
        <p:nvSpPr>
          <p:cNvPr id="18" name="Rettangolo con angoli arrotondati 17">
            <a:extLst>
              <a:ext uri="{FF2B5EF4-FFF2-40B4-BE49-F238E27FC236}">
                <a16:creationId xmlns:a16="http://schemas.microsoft.com/office/drawing/2014/main" id="{681C57C1-5133-463B-B9AB-23CA081A125A}"/>
              </a:ext>
            </a:extLst>
          </p:cNvPr>
          <p:cNvSpPr/>
          <p:nvPr/>
        </p:nvSpPr>
        <p:spPr>
          <a:xfrm>
            <a:off x="5829300" y="4354513"/>
            <a:ext cx="981075" cy="863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 name="Rettangolo con angoli arrotondati 18">
            <a:extLst>
              <a:ext uri="{FF2B5EF4-FFF2-40B4-BE49-F238E27FC236}">
                <a16:creationId xmlns:a16="http://schemas.microsoft.com/office/drawing/2014/main" id="{D01E9C82-D86F-4628-92DE-E202E7CA2646}"/>
              </a:ext>
            </a:extLst>
          </p:cNvPr>
          <p:cNvSpPr/>
          <p:nvPr/>
        </p:nvSpPr>
        <p:spPr>
          <a:xfrm>
            <a:off x="7108825" y="4354512"/>
            <a:ext cx="981075" cy="863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FC00C858-CB91-42FD-9C05-3C172CA0B1FE}"/>
              </a:ext>
            </a:extLst>
          </p:cNvPr>
          <p:cNvSpPr txBox="1"/>
          <p:nvPr/>
        </p:nvSpPr>
        <p:spPr>
          <a:xfrm>
            <a:off x="5785096" y="3892847"/>
            <a:ext cx="492443"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a</a:t>
            </a:r>
            <a:r>
              <a:rPr lang="en-US" sz="2400" baseline="-25000" dirty="0">
                <a:solidFill>
                  <a:srgbClr val="FF0000"/>
                </a:solidFill>
                <a:latin typeface="Arial" panose="020B0604020202020204" pitchFamily="34" charset="0"/>
                <a:cs typeface="Arial" panose="020B0604020202020204" pitchFamily="34" charset="0"/>
              </a:rPr>
              <a:t>1</a:t>
            </a:r>
            <a:endParaRPr lang="en-US" sz="2400" dirty="0">
              <a:solidFill>
                <a:srgbClr val="FF0000"/>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32A548E6-6A8B-4081-9FB7-00897D96D0BD}"/>
              </a:ext>
            </a:extLst>
          </p:cNvPr>
          <p:cNvSpPr txBox="1"/>
          <p:nvPr/>
        </p:nvSpPr>
        <p:spPr>
          <a:xfrm>
            <a:off x="6745988" y="3951942"/>
            <a:ext cx="492443" cy="461665"/>
          </a:xfrm>
          <a:prstGeom prst="rect">
            <a:avLst/>
          </a:prstGeom>
          <a:noFill/>
        </p:spPr>
        <p:txBody>
          <a:bodyPr wrap="none" rtlCol="0">
            <a:spAutoFit/>
          </a:bodyPr>
          <a:lstStyle/>
          <a:p>
            <a:r>
              <a:rPr lang="en-US" sz="2400" dirty="0">
                <a:solidFill>
                  <a:srgbClr val="FF0000"/>
                </a:solidFill>
                <a:latin typeface="Symbol" panose="05050102010706020507" pitchFamily="18" charset="2"/>
                <a:cs typeface="Arial" panose="020B0604020202020204" pitchFamily="34" charset="0"/>
              </a:rPr>
              <a:t>a</a:t>
            </a:r>
            <a:r>
              <a:rPr lang="en-US" sz="2400" baseline="-25000" dirty="0">
                <a:solidFill>
                  <a:srgbClr val="FF0000"/>
                </a:solidFill>
                <a:latin typeface="Arial" panose="020B0604020202020204" pitchFamily="34" charset="0"/>
                <a:cs typeface="Arial" panose="020B0604020202020204" pitchFamily="34" charset="0"/>
              </a:rPr>
              <a:t>2</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1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16A3A3-6DE2-4CB5-8732-04701581D428}"/>
              </a:ext>
            </a:extLst>
          </p:cNvPr>
          <p:cNvSpPr>
            <a:spLocks noGrp="1"/>
          </p:cNvSpPr>
          <p:nvPr>
            <p:ph type="title"/>
          </p:nvPr>
        </p:nvSpPr>
        <p:spPr>
          <a:xfrm>
            <a:off x="838199" y="136525"/>
            <a:ext cx="10515600" cy="662397"/>
          </a:xfrm>
        </p:spPr>
        <p:txBody>
          <a:bodyPr/>
          <a:lstStyle/>
          <a:p>
            <a:r>
              <a:rPr lang="en-US" dirty="0"/>
              <a:t>Effect of the finite input impedances of the amplifier</a:t>
            </a:r>
          </a:p>
        </p:txBody>
      </p:sp>
      <p:sp>
        <p:nvSpPr>
          <p:cNvPr id="3" name="Segnaposto piè di pagina 2">
            <a:extLst>
              <a:ext uri="{FF2B5EF4-FFF2-40B4-BE49-F238E27FC236}">
                <a16:creationId xmlns:a16="http://schemas.microsoft.com/office/drawing/2014/main" id="{AE2E68B8-8BBC-45EE-BAEC-4F4B1177E00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74DB45-B9E5-419D-B06B-B6E58A9D9ACE}"/>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10" name="Elemento grafico 9">
            <a:extLst>
              <a:ext uri="{FF2B5EF4-FFF2-40B4-BE49-F238E27FC236}">
                <a16:creationId xmlns:a16="http://schemas.microsoft.com/office/drawing/2014/main" id="{5E75B078-4D1C-4DD2-B860-95FD7F5382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875" y="1406628"/>
            <a:ext cx="4705350" cy="1914525"/>
          </a:xfrm>
          <a:prstGeom prst="rect">
            <a:avLst/>
          </a:prstGeom>
        </p:spPr>
      </p:pic>
      <p:graphicFrame>
        <p:nvGraphicFramePr>
          <p:cNvPr id="14" name="Oggetto 8">
            <a:extLst>
              <a:ext uri="{FF2B5EF4-FFF2-40B4-BE49-F238E27FC236}">
                <a16:creationId xmlns:a16="http://schemas.microsoft.com/office/drawing/2014/main" id="{7CE3E9C7-A397-4B9D-8BFC-C84AC59CC560}"/>
              </a:ext>
            </a:extLst>
          </p:cNvPr>
          <p:cNvGraphicFramePr>
            <a:graphicFrameLocks noChangeAspect="1"/>
          </p:cNvGraphicFramePr>
          <p:nvPr>
            <p:extLst>
              <p:ext uri="{D42A27DB-BD31-4B8C-83A1-F6EECF244321}">
                <p14:modId xmlns:p14="http://schemas.microsoft.com/office/powerpoint/2010/main" val="1978757037"/>
              </p:ext>
            </p:extLst>
          </p:nvPr>
        </p:nvGraphicFramePr>
        <p:xfrm>
          <a:off x="6096000" y="1028729"/>
          <a:ext cx="3556000" cy="965200"/>
        </p:xfrm>
        <a:graphic>
          <a:graphicData uri="http://schemas.openxmlformats.org/presentationml/2006/ole">
            <mc:AlternateContent xmlns:mc="http://schemas.openxmlformats.org/markup-compatibility/2006">
              <mc:Choice xmlns:v="urn:schemas-microsoft-com:vml" Requires="v">
                <p:oleObj name="Equation" r:id="rId4" imgW="1777680" imgH="482400" progId="Equation.DSMT4">
                  <p:embed/>
                </p:oleObj>
              </mc:Choice>
              <mc:Fallback>
                <p:oleObj name="Equation" r:id="rId4" imgW="1777680" imgH="482400" progId="Equation.DSMT4">
                  <p:embed/>
                  <p:pic>
                    <p:nvPicPr>
                      <p:cNvPr id="14" name="Oggetto 8">
                        <a:extLst>
                          <a:ext uri="{FF2B5EF4-FFF2-40B4-BE49-F238E27FC236}">
                            <a16:creationId xmlns:a16="http://schemas.microsoft.com/office/drawing/2014/main" id="{7CE3E9C7-A397-4B9D-8BFC-C84AC59CC560}"/>
                          </a:ext>
                        </a:extLst>
                      </p:cNvPr>
                      <p:cNvPicPr/>
                      <p:nvPr/>
                    </p:nvPicPr>
                    <p:blipFill>
                      <a:blip r:embed="rId5"/>
                      <a:stretch>
                        <a:fillRect/>
                      </a:stretch>
                    </p:blipFill>
                    <p:spPr>
                      <a:xfrm>
                        <a:off x="6096000" y="1028729"/>
                        <a:ext cx="3556000" cy="965200"/>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D4EC17B0-493D-46B9-B79A-C1333C08082D}"/>
              </a:ext>
            </a:extLst>
          </p:cNvPr>
          <p:cNvGraphicFramePr>
            <a:graphicFrameLocks noChangeAspect="1"/>
          </p:cNvGraphicFramePr>
          <p:nvPr>
            <p:extLst>
              <p:ext uri="{D42A27DB-BD31-4B8C-83A1-F6EECF244321}">
                <p14:modId xmlns:p14="http://schemas.microsoft.com/office/powerpoint/2010/main" val="1661543054"/>
              </p:ext>
            </p:extLst>
          </p:nvPr>
        </p:nvGraphicFramePr>
        <p:xfrm>
          <a:off x="10380088" y="1306922"/>
          <a:ext cx="1244600" cy="457200"/>
        </p:xfrm>
        <a:graphic>
          <a:graphicData uri="http://schemas.openxmlformats.org/presentationml/2006/ole">
            <mc:AlternateContent xmlns:mc="http://schemas.openxmlformats.org/markup-compatibility/2006">
              <mc:Choice xmlns:v="urn:schemas-microsoft-com:vml" Requires="v">
                <p:oleObj name="Equation" r:id="rId6" imgW="622080" imgH="228600" progId="Equation.DSMT4">
                  <p:embed/>
                </p:oleObj>
              </mc:Choice>
              <mc:Fallback>
                <p:oleObj name="Equation" r:id="rId6" imgW="622080" imgH="228600" progId="Equation.DSMT4">
                  <p:embed/>
                  <p:pic>
                    <p:nvPicPr>
                      <p:cNvPr id="15" name="Oggetto 14">
                        <a:extLst>
                          <a:ext uri="{FF2B5EF4-FFF2-40B4-BE49-F238E27FC236}">
                            <a16:creationId xmlns:a16="http://schemas.microsoft.com/office/drawing/2014/main" id="{D4EC17B0-493D-46B9-B79A-C1333C08082D}"/>
                          </a:ext>
                        </a:extLst>
                      </p:cNvPr>
                      <p:cNvPicPr/>
                      <p:nvPr/>
                    </p:nvPicPr>
                    <p:blipFill>
                      <a:blip r:embed="rId7"/>
                      <a:stretch>
                        <a:fillRect/>
                      </a:stretch>
                    </p:blipFill>
                    <p:spPr>
                      <a:xfrm>
                        <a:off x="10380088" y="1306922"/>
                        <a:ext cx="1244600" cy="45720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217A4797-47DA-408C-BD9B-F57C2ADB7DAA}"/>
              </a:ext>
            </a:extLst>
          </p:cNvPr>
          <p:cNvSpPr txBox="1"/>
          <p:nvPr/>
        </p:nvSpPr>
        <p:spPr>
          <a:xfrm>
            <a:off x="5785096" y="1993929"/>
            <a:ext cx="62355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can include the fundamental component of the AC power line (50 or 60 Hz, depending on country) but also harmonics at higher frequency and other disturbance signals from motors, DC-DC converters,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t>
            </a:r>
          </a:p>
        </p:txBody>
      </p:sp>
      <p:sp>
        <p:nvSpPr>
          <p:cNvPr id="17" name="CasellaDiTesto 16">
            <a:extLst>
              <a:ext uri="{FF2B5EF4-FFF2-40B4-BE49-F238E27FC236}">
                <a16:creationId xmlns:a16="http://schemas.microsoft.com/office/drawing/2014/main" id="{C74DAABC-1E00-40CF-B741-E54D4591F774}"/>
              </a:ext>
            </a:extLst>
          </p:cNvPr>
          <p:cNvSpPr txBox="1"/>
          <p:nvPr/>
        </p:nvSpPr>
        <p:spPr>
          <a:xfrm>
            <a:off x="695325" y="4001859"/>
            <a:ext cx="1149667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amplifier input impedances Z</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and Z</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are mainly capacitive, while Z</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Z</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may include both capacitive and resistive components.  </a:t>
            </a:r>
          </a:p>
        </p:txBody>
      </p:sp>
      <p:sp>
        <p:nvSpPr>
          <p:cNvPr id="22" name="CasellaDiTesto 21">
            <a:extLst>
              <a:ext uri="{FF2B5EF4-FFF2-40B4-BE49-F238E27FC236}">
                <a16:creationId xmlns:a16="http://schemas.microsoft.com/office/drawing/2014/main" id="{A7DF71A1-9BFF-4CB9-AC0A-914F7820DF03}"/>
              </a:ext>
            </a:extLst>
          </p:cNvPr>
          <p:cNvSpPr txBox="1"/>
          <p:nvPr/>
        </p:nvSpPr>
        <p:spPr>
          <a:xfrm>
            <a:off x="676275" y="4874080"/>
            <a:ext cx="1149667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Clearly, in the case that Z</a:t>
            </a:r>
            <a:r>
              <a:rPr lang="en-US" sz="2400"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,Z</a:t>
            </a:r>
            <a:r>
              <a:rPr lang="en-US" sz="2400" baseline="-25000" dirty="0">
                <a:latin typeface="Arial" panose="020B0604020202020204" pitchFamily="34" charset="0"/>
                <a:cs typeface="Arial" panose="020B0604020202020204" pitchFamily="34" charset="0"/>
              </a:rPr>
              <a:t>i2</a:t>
            </a:r>
            <a:r>
              <a:rPr lang="en-US" sz="2400" dirty="0">
                <a:latin typeface="Arial" panose="020B0604020202020204" pitchFamily="34" charset="0"/>
                <a:cs typeface="Arial" panose="020B0604020202020204" pitchFamily="34" charset="0"/>
              </a:rPr>
              <a:t> &gt;&gt; Z</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,Z</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the impedance ratios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and </a:t>
            </a:r>
            <a:r>
              <a:rPr lang="en-US" sz="2400" dirty="0">
                <a:latin typeface="Symbol" panose="05050102010706020507" pitchFamily="18" charset="2"/>
                <a:cs typeface="Arial" panose="020B0604020202020204" pitchFamily="34" charset="0"/>
              </a:rPr>
              <a:t>a</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are very close to 1 and their difference is close to zero.  This is the case of infinite input amplifier that we have analyzed before, where the effect of 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on V</a:t>
            </a:r>
            <a:r>
              <a:rPr lang="en-US" sz="2400"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 was null. </a:t>
            </a:r>
          </a:p>
        </p:txBody>
      </p:sp>
    </p:spTree>
    <p:extLst>
      <p:ext uri="{BB962C8B-B14F-4D97-AF65-F5344CB8AC3E}">
        <p14:creationId xmlns:p14="http://schemas.microsoft.com/office/powerpoint/2010/main" val="4010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lemento grafico 13">
            <a:extLst>
              <a:ext uri="{FF2B5EF4-FFF2-40B4-BE49-F238E27FC236}">
                <a16:creationId xmlns:a16="http://schemas.microsoft.com/office/drawing/2014/main" id="{4B8C67E8-9A22-4663-9164-B25FE1F8A7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860" y="1855553"/>
            <a:ext cx="3634740" cy="1303020"/>
          </a:xfrm>
          <a:prstGeom prst="rect">
            <a:avLst/>
          </a:prstGeom>
        </p:spPr>
      </p:pic>
      <p:sp>
        <p:nvSpPr>
          <p:cNvPr id="2" name="Titolo 1">
            <a:extLst>
              <a:ext uri="{FF2B5EF4-FFF2-40B4-BE49-F238E27FC236}">
                <a16:creationId xmlns:a16="http://schemas.microsoft.com/office/drawing/2014/main" id="{33BE521D-EE34-4960-9524-A9D41AF757DC}"/>
              </a:ext>
            </a:extLst>
          </p:cNvPr>
          <p:cNvSpPr>
            <a:spLocks noGrp="1"/>
          </p:cNvSpPr>
          <p:nvPr>
            <p:ph type="title"/>
          </p:nvPr>
        </p:nvSpPr>
        <p:spPr>
          <a:xfrm>
            <a:off x="838200" y="190012"/>
            <a:ext cx="10515600" cy="662397"/>
          </a:xfrm>
        </p:spPr>
        <p:txBody>
          <a:bodyPr/>
          <a:lstStyle/>
          <a:p>
            <a:r>
              <a:rPr lang="en-US" dirty="0"/>
              <a:t>General case of no electrical continuity </a:t>
            </a:r>
          </a:p>
        </p:txBody>
      </p:sp>
      <p:sp>
        <p:nvSpPr>
          <p:cNvPr id="3" name="Segnaposto piè di pagina 2">
            <a:extLst>
              <a:ext uri="{FF2B5EF4-FFF2-40B4-BE49-F238E27FC236}">
                <a16:creationId xmlns:a16="http://schemas.microsoft.com/office/drawing/2014/main" id="{9E67DF53-7A67-4187-83B0-E19C0BAD725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4DAD13B-4297-45C4-9EB2-29848B5FE220}"/>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8" name="Elemento grafico 7">
            <a:extLst>
              <a:ext uri="{FF2B5EF4-FFF2-40B4-BE49-F238E27FC236}">
                <a16:creationId xmlns:a16="http://schemas.microsoft.com/office/drawing/2014/main" id="{CB7145FD-201E-49B1-A7DD-E73CC9EABB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3413" y="967188"/>
            <a:ext cx="3691890" cy="3028950"/>
          </a:xfrm>
          <a:prstGeom prst="rect">
            <a:avLst/>
          </a:prstGeom>
        </p:spPr>
      </p:pic>
      <p:sp>
        <p:nvSpPr>
          <p:cNvPr id="9" name="CasellaDiTesto 8">
            <a:extLst>
              <a:ext uri="{FF2B5EF4-FFF2-40B4-BE49-F238E27FC236}">
                <a16:creationId xmlns:a16="http://schemas.microsoft.com/office/drawing/2014/main" id="{1BC10602-D621-48BD-AB8C-95FC10FA2530}"/>
              </a:ext>
            </a:extLst>
          </p:cNvPr>
          <p:cNvSpPr txBox="1"/>
          <p:nvPr/>
        </p:nvSpPr>
        <p:spPr>
          <a:xfrm>
            <a:off x="352524" y="4064660"/>
            <a:ext cx="56898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Here, we represent a typical connection between amplifier and sensor ...</a:t>
            </a:r>
          </a:p>
        </p:txBody>
      </p:sp>
      <p:sp>
        <p:nvSpPr>
          <p:cNvPr id="10" name="CasellaDiTesto 9">
            <a:extLst>
              <a:ext uri="{FF2B5EF4-FFF2-40B4-BE49-F238E27FC236}">
                <a16:creationId xmlns:a16="http://schemas.microsoft.com/office/drawing/2014/main" id="{8E2455F7-D60F-4E04-95D4-44427D1B033E}"/>
              </a:ext>
            </a:extLst>
          </p:cNvPr>
          <p:cNvSpPr txBox="1"/>
          <p:nvPr/>
        </p:nvSpPr>
        <p:spPr>
          <a:xfrm>
            <a:off x="417216" y="4908428"/>
            <a:ext cx="71293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and we add a disturbance voltage applied between two conductors. This disturbance can be the AC power line, but also have a different origin </a:t>
            </a:r>
          </a:p>
        </p:txBody>
      </p:sp>
      <p:pic>
        <p:nvPicPr>
          <p:cNvPr id="16" name="Elemento grafico 15">
            <a:extLst>
              <a:ext uri="{FF2B5EF4-FFF2-40B4-BE49-F238E27FC236}">
                <a16:creationId xmlns:a16="http://schemas.microsoft.com/office/drawing/2014/main" id="{E3225E1C-E02D-46F1-B639-7C5A803AFF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9649" y="4233981"/>
            <a:ext cx="3857625" cy="1657350"/>
          </a:xfrm>
          <a:prstGeom prst="rect">
            <a:avLst/>
          </a:prstGeom>
        </p:spPr>
      </p:pic>
      <p:pic>
        <p:nvPicPr>
          <p:cNvPr id="18" name="Elemento grafico 17">
            <a:extLst>
              <a:ext uri="{FF2B5EF4-FFF2-40B4-BE49-F238E27FC236}">
                <a16:creationId xmlns:a16="http://schemas.microsoft.com/office/drawing/2014/main" id="{A331DAC5-CA1D-42EF-A072-396D7ADF35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10405" y="889930"/>
            <a:ext cx="2748861" cy="1745568"/>
          </a:xfrm>
          <a:prstGeom prst="rect">
            <a:avLst/>
          </a:prstGeom>
        </p:spPr>
      </p:pic>
      <p:graphicFrame>
        <p:nvGraphicFramePr>
          <p:cNvPr id="19" name="Oggetto 8">
            <a:extLst>
              <a:ext uri="{FF2B5EF4-FFF2-40B4-BE49-F238E27FC236}">
                <a16:creationId xmlns:a16="http://schemas.microsoft.com/office/drawing/2014/main" id="{4451D192-ECBF-40EE-9D21-B1D19A8C05A7}"/>
              </a:ext>
            </a:extLst>
          </p:cNvPr>
          <p:cNvGraphicFramePr>
            <a:graphicFrameLocks noChangeAspect="1"/>
          </p:cNvGraphicFramePr>
          <p:nvPr>
            <p:extLst>
              <p:ext uri="{D42A27DB-BD31-4B8C-83A1-F6EECF244321}">
                <p14:modId xmlns:p14="http://schemas.microsoft.com/office/powerpoint/2010/main" val="3079778494"/>
              </p:ext>
            </p:extLst>
          </p:nvPr>
        </p:nvGraphicFramePr>
        <p:xfrm>
          <a:off x="8414368" y="2122127"/>
          <a:ext cx="1981200" cy="482600"/>
        </p:xfrm>
        <a:graphic>
          <a:graphicData uri="http://schemas.openxmlformats.org/presentationml/2006/ole">
            <mc:AlternateContent xmlns:mc="http://schemas.openxmlformats.org/markup-compatibility/2006">
              <mc:Choice xmlns:v="urn:schemas-microsoft-com:vml" Requires="v">
                <p:oleObj name="Equation" r:id="rId10" imgW="990360" imgH="241200" progId="Equation.DSMT4">
                  <p:embed/>
                </p:oleObj>
              </mc:Choice>
              <mc:Fallback>
                <p:oleObj name="Equation" r:id="rId10" imgW="990360" imgH="241200" progId="Equation.DSMT4">
                  <p:embed/>
                  <p:pic>
                    <p:nvPicPr>
                      <p:cNvPr id="14" name="Oggetto 8">
                        <a:extLst>
                          <a:ext uri="{FF2B5EF4-FFF2-40B4-BE49-F238E27FC236}">
                            <a16:creationId xmlns:a16="http://schemas.microsoft.com/office/drawing/2014/main" id="{7CE3E9C7-A397-4B9D-8BFC-C84AC59CC560}"/>
                          </a:ext>
                        </a:extLst>
                      </p:cNvPr>
                      <p:cNvPicPr/>
                      <p:nvPr/>
                    </p:nvPicPr>
                    <p:blipFill>
                      <a:blip r:embed="rId11"/>
                      <a:stretch>
                        <a:fillRect/>
                      </a:stretch>
                    </p:blipFill>
                    <p:spPr>
                      <a:xfrm>
                        <a:off x="8414368" y="2122127"/>
                        <a:ext cx="1981200" cy="482600"/>
                      </a:xfrm>
                      <a:prstGeom prst="rect">
                        <a:avLst/>
                      </a:prstGeom>
                    </p:spPr>
                  </p:pic>
                </p:oleObj>
              </mc:Fallback>
            </mc:AlternateContent>
          </a:graphicData>
        </a:graphic>
      </p:graphicFrame>
      <p:sp>
        <p:nvSpPr>
          <p:cNvPr id="20" name="CasellaDiTesto 19">
            <a:extLst>
              <a:ext uri="{FF2B5EF4-FFF2-40B4-BE49-F238E27FC236}">
                <a16:creationId xmlns:a16="http://schemas.microsoft.com/office/drawing/2014/main" id="{ED055318-2602-4BE6-8371-0BB0028CEB88}"/>
              </a:ext>
            </a:extLst>
          </p:cNvPr>
          <p:cNvSpPr txBox="1"/>
          <p:nvPr/>
        </p:nvSpPr>
        <p:spPr>
          <a:xfrm>
            <a:off x="8414368" y="912324"/>
            <a:ext cx="3132065"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Circuit for calculation of the disturbance at the amplifier input</a:t>
            </a:r>
          </a:p>
        </p:txBody>
      </p:sp>
      <p:sp>
        <p:nvSpPr>
          <p:cNvPr id="21" name="CasellaDiTesto 20">
            <a:extLst>
              <a:ext uri="{FF2B5EF4-FFF2-40B4-BE49-F238E27FC236}">
                <a16:creationId xmlns:a16="http://schemas.microsoft.com/office/drawing/2014/main" id="{03D5ECE0-E98A-443C-B4F1-B6CC1843D75B}"/>
              </a:ext>
            </a:extLst>
          </p:cNvPr>
          <p:cNvSpPr txBox="1"/>
          <p:nvPr/>
        </p:nvSpPr>
        <p:spPr>
          <a:xfrm>
            <a:off x="6507824" y="2773020"/>
            <a:ext cx="5038609"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That can be further simplified, applying the Thevenin theorem at the bridge diagonal where </a:t>
            </a:r>
            <a:r>
              <a:rPr lang="en-US" sz="2000" i="1" dirty="0" err="1">
                <a:latin typeface="Arial" panose="020B0604020202020204" pitchFamily="34" charset="0"/>
                <a:cs typeface="Arial" panose="020B0604020202020204" pitchFamily="34" charset="0"/>
              </a:rPr>
              <a:t>Zp</a:t>
            </a:r>
            <a:r>
              <a:rPr lang="en-US" sz="2000" i="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is placed. The Thevenin equivalent does not include </a:t>
            </a:r>
            <a:r>
              <a:rPr lang="en-US" sz="2000" i="1" dirty="0" err="1">
                <a:latin typeface="Arial" panose="020B0604020202020204" pitchFamily="34" charset="0"/>
                <a:cs typeface="Arial" panose="020B0604020202020204" pitchFamily="34" charset="0"/>
              </a:rPr>
              <a:t>Zp</a:t>
            </a:r>
            <a:r>
              <a:rPr lang="en-US" sz="2000" i="1"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a:t>
            </a:r>
          </a:p>
        </p:txBody>
      </p:sp>
      <p:sp>
        <p:nvSpPr>
          <p:cNvPr id="22" name="Freccia a destra 21">
            <a:extLst>
              <a:ext uri="{FF2B5EF4-FFF2-40B4-BE49-F238E27FC236}">
                <a16:creationId xmlns:a16="http://schemas.microsoft.com/office/drawing/2014/main" id="{C419CBA1-7F8A-43C3-BFCC-F37E70880200}"/>
              </a:ext>
            </a:extLst>
          </p:cNvPr>
          <p:cNvSpPr/>
          <p:nvPr/>
        </p:nvSpPr>
        <p:spPr>
          <a:xfrm rot="19365312">
            <a:off x="5186912" y="2635497"/>
            <a:ext cx="558800" cy="33688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3" name="Freccia a destra 22">
            <a:extLst>
              <a:ext uri="{FF2B5EF4-FFF2-40B4-BE49-F238E27FC236}">
                <a16:creationId xmlns:a16="http://schemas.microsoft.com/office/drawing/2014/main" id="{FE81009E-0EA9-4313-B5AD-CB24F2CFD96A}"/>
              </a:ext>
            </a:extLst>
          </p:cNvPr>
          <p:cNvSpPr/>
          <p:nvPr/>
        </p:nvSpPr>
        <p:spPr>
          <a:xfrm rot="2394657">
            <a:off x="7812586" y="4204683"/>
            <a:ext cx="558800" cy="33688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25" name="Elemento grafico 24">
            <a:extLst>
              <a:ext uri="{FF2B5EF4-FFF2-40B4-BE49-F238E27FC236}">
                <a16:creationId xmlns:a16="http://schemas.microsoft.com/office/drawing/2014/main" id="{004BE2BB-DE27-44AC-A40B-CD44EB43BB4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833" y="1265043"/>
            <a:ext cx="371475" cy="457200"/>
          </a:xfrm>
          <a:prstGeom prst="rect">
            <a:avLst/>
          </a:prstGeom>
        </p:spPr>
      </p:pic>
      <p:pic>
        <p:nvPicPr>
          <p:cNvPr id="26" name="Elemento grafico 25">
            <a:extLst>
              <a:ext uri="{FF2B5EF4-FFF2-40B4-BE49-F238E27FC236}">
                <a16:creationId xmlns:a16="http://schemas.microsoft.com/office/drawing/2014/main" id="{3953C81F-8E77-4107-811F-F75CBCD6CF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09749" y="3354159"/>
            <a:ext cx="371475" cy="457200"/>
          </a:xfrm>
          <a:prstGeom prst="rect">
            <a:avLst/>
          </a:prstGeom>
        </p:spPr>
      </p:pic>
      <p:pic>
        <p:nvPicPr>
          <p:cNvPr id="27" name="Elemento grafico 26">
            <a:extLst>
              <a:ext uri="{FF2B5EF4-FFF2-40B4-BE49-F238E27FC236}">
                <a16:creationId xmlns:a16="http://schemas.microsoft.com/office/drawing/2014/main" id="{3917FCF1-7E26-4A88-9671-9A4BF2F7CD1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48423" y="3401555"/>
            <a:ext cx="371475" cy="457200"/>
          </a:xfrm>
          <a:prstGeom prst="rect">
            <a:avLst/>
          </a:prstGeom>
        </p:spPr>
      </p:pic>
      <p:pic>
        <p:nvPicPr>
          <p:cNvPr id="28" name="Elemento grafico 27">
            <a:extLst>
              <a:ext uri="{FF2B5EF4-FFF2-40B4-BE49-F238E27FC236}">
                <a16:creationId xmlns:a16="http://schemas.microsoft.com/office/drawing/2014/main" id="{99BA892B-4609-424C-9BE5-763B7270DE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09358" y="1225727"/>
            <a:ext cx="371475" cy="457200"/>
          </a:xfrm>
          <a:prstGeom prst="rect">
            <a:avLst/>
          </a:prstGeom>
        </p:spPr>
      </p:pic>
      <p:cxnSp>
        <p:nvCxnSpPr>
          <p:cNvPr id="30" name="Connettore 2 29">
            <a:extLst>
              <a:ext uri="{FF2B5EF4-FFF2-40B4-BE49-F238E27FC236}">
                <a16:creationId xmlns:a16="http://schemas.microsoft.com/office/drawing/2014/main" id="{84C6449E-2E7F-4D79-8411-D625302614F5}"/>
              </a:ext>
            </a:extLst>
          </p:cNvPr>
          <p:cNvCxnSpPr/>
          <p:nvPr/>
        </p:nvCxnSpPr>
        <p:spPr>
          <a:xfrm flipH="1" flipV="1">
            <a:off x="1270066" y="1454327"/>
            <a:ext cx="269174" cy="1143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FA6A836E-6AB9-4D93-9DAD-3EEC988D08B5}"/>
              </a:ext>
            </a:extLst>
          </p:cNvPr>
          <p:cNvCxnSpPr>
            <a:cxnSpLocks/>
          </p:cNvCxnSpPr>
          <p:nvPr/>
        </p:nvCxnSpPr>
        <p:spPr>
          <a:xfrm flipV="1">
            <a:off x="2950547" y="1568027"/>
            <a:ext cx="231260" cy="14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C7F9FDAD-411D-4D44-8193-992357F3140C}"/>
              </a:ext>
            </a:extLst>
          </p:cNvPr>
          <p:cNvCxnSpPr>
            <a:cxnSpLocks/>
          </p:cNvCxnSpPr>
          <p:nvPr/>
        </p:nvCxnSpPr>
        <p:spPr>
          <a:xfrm>
            <a:off x="3034974" y="3460146"/>
            <a:ext cx="2312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ttore 2 34">
            <a:extLst>
              <a:ext uri="{FF2B5EF4-FFF2-40B4-BE49-F238E27FC236}">
                <a16:creationId xmlns:a16="http://schemas.microsoft.com/office/drawing/2014/main" id="{70878707-0940-480B-BDBE-EFB0A53A704B}"/>
              </a:ext>
            </a:extLst>
          </p:cNvPr>
          <p:cNvCxnSpPr>
            <a:cxnSpLocks/>
          </p:cNvCxnSpPr>
          <p:nvPr/>
        </p:nvCxnSpPr>
        <p:spPr>
          <a:xfrm flipH="1">
            <a:off x="1404653" y="3445417"/>
            <a:ext cx="289449" cy="147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C9C02C3A-8D64-4ADF-BD44-559AAA3F710E}"/>
              </a:ext>
            </a:extLst>
          </p:cNvPr>
          <p:cNvSpPr txBox="1"/>
          <p:nvPr/>
        </p:nvSpPr>
        <p:spPr>
          <a:xfrm>
            <a:off x="208215" y="387575"/>
            <a:ext cx="212370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These impedances are usually capacitances</a:t>
            </a:r>
          </a:p>
        </p:txBody>
      </p:sp>
    </p:spTree>
    <p:extLst>
      <p:ext uri="{BB962C8B-B14F-4D97-AF65-F5344CB8AC3E}">
        <p14:creationId xmlns:p14="http://schemas.microsoft.com/office/powerpoint/2010/main" val="92679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P spid="22" grpId="0" animBg="1"/>
      <p:bldP spid="23"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C872F6D2-C4B9-4752-B831-4E4217DE6F56}"/>
              </a:ext>
            </a:extLst>
          </p:cNvPr>
          <p:cNvSpPr>
            <a:spLocks noGrp="1"/>
          </p:cNvSpPr>
          <p:nvPr>
            <p:ph type="ftr" sz="quarter" idx="11"/>
          </p:nvPr>
        </p:nvSpPr>
        <p:spPr/>
        <p:txBody>
          <a:bodyPr/>
          <a:lstStyle/>
          <a:p>
            <a:r>
              <a:rPr lang="en-US" dirty="0"/>
              <a:t>P. Bruschi – Sensor Systems</a:t>
            </a:r>
          </a:p>
        </p:txBody>
      </p:sp>
      <p:sp>
        <p:nvSpPr>
          <p:cNvPr id="4" name="Segnaposto numero diapositiva 3">
            <a:extLst>
              <a:ext uri="{FF2B5EF4-FFF2-40B4-BE49-F238E27FC236}">
                <a16:creationId xmlns:a16="http://schemas.microsoft.com/office/drawing/2014/main" id="{92B09F8A-0C51-490A-A24D-DE06D22FDB2D}"/>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Elemento grafico 4">
            <a:extLst>
              <a:ext uri="{FF2B5EF4-FFF2-40B4-BE49-F238E27FC236}">
                <a16:creationId xmlns:a16="http://schemas.microsoft.com/office/drawing/2014/main" id="{4D290A91-1B1A-4FBD-8A48-54B7CE3A0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946" y="3955580"/>
            <a:ext cx="3857625" cy="1657350"/>
          </a:xfrm>
          <a:prstGeom prst="rect">
            <a:avLst/>
          </a:prstGeom>
        </p:spPr>
      </p:pic>
      <p:pic>
        <p:nvPicPr>
          <p:cNvPr id="6" name="Elemento grafico 5">
            <a:extLst>
              <a:ext uri="{FF2B5EF4-FFF2-40B4-BE49-F238E27FC236}">
                <a16:creationId xmlns:a16="http://schemas.microsoft.com/office/drawing/2014/main" id="{861F90B3-1892-4545-9874-00B58EEC88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1156853"/>
            <a:ext cx="2748861" cy="1745568"/>
          </a:xfrm>
          <a:prstGeom prst="rect">
            <a:avLst/>
          </a:prstGeom>
        </p:spPr>
      </p:pic>
      <p:graphicFrame>
        <p:nvGraphicFramePr>
          <p:cNvPr id="7" name="Oggetto 8">
            <a:extLst>
              <a:ext uri="{FF2B5EF4-FFF2-40B4-BE49-F238E27FC236}">
                <a16:creationId xmlns:a16="http://schemas.microsoft.com/office/drawing/2014/main" id="{63877CEA-B13F-437A-924B-42587C5749C8}"/>
              </a:ext>
            </a:extLst>
          </p:cNvPr>
          <p:cNvGraphicFramePr>
            <a:graphicFrameLocks noChangeAspect="1"/>
          </p:cNvGraphicFramePr>
          <p:nvPr>
            <p:extLst>
              <p:ext uri="{D42A27DB-BD31-4B8C-83A1-F6EECF244321}">
                <p14:modId xmlns:p14="http://schemas.microsoft.com/office/powerpoint/2010/main" val="2152640613"/>
              </p:ext>
            </p:extLst>
          </p:nvPr>
        </p:nvGraphicFramePr>
        <p:xfrm>
          <a:off x="4038600" y="1156853"/>
          <a:ext cx="1981200" cy="482600"/>
        </p:xfrm>
        <a:graphic>
          <a:graphicData uri="http://schemas.openxmlformats.org/presentationml/2006/ole">
            <mc:AlternateContent xmlns:mc="http://schemas.openxmlformats.org/markup-compatibility/2006">
              <mc:Choice xmlns:v="urn:schemas-microsoft-com:vml" Requires="v">
                <p:oleObj name="Equation" r:id="rId7" imgW="990360" imgH="241200" progId="Equation.DSMT4">
                  <p:embed/>
                </p:oleObj>
              </mc:Choice>
              <mc:Fallback>
                <p:oleObj name="Equation" r:id="rId7" imgW="990360" imgH="241200" progId="Equation.DSMT4">
                  <p:embed/>
                  <p:pic>
                    <p:nvPicPr>
                      <p:cNvPr id="19" name="Oggetto 8">
                        <a:extLst>
                          <a:ext uri="{FF2B5EF4-FFF2-40B4-BE49-F238E27FC236}">
                            <a16:creationId xmlns:a16="http://schemas.microsoft.com/office/drawing/2014/main" id="{4451D192-ECBF-40EE-9D21-B1D19A8C05A7}"/>
                          </a:ext>
                        </a:extLst>
                      </p:cNvPr>
                      <p:cNvPicPr/>
                      <p:nvPr/>
                    </p:nvPicPr>
                    <p:blipFill>
                      <a:blip r:embed="rId8"/>
                      <a:stretch>
                        <a:fillRect/>
                      </a:stretch>
                    </p:blipFill>
                    <p:spPr>
                      <a:xfrm>
                        <a:off x="4038600" y="1156853"/>
                        <a:ext cx="1981200" cy="482600"/>
                      </a:xfrm>
                      <a:prstGeom prst="rect">
                        <a:avLst/>
                      </a:prstGeom>
                    </p:spPr>
                  </p:pic>
                </p:oleObj>
              </mc:Fallback>
            </mc:AlternateContent>
          </a:graphicData>
        </a:graphic>
      </p:graphicFrame>
      <p:sp>
        <p:nvSpPr>
          <p:cNvPr id="8" name="Titolo 1">
            <a:extLst>
              <a:ext uri="{FF2B5EF4-FFF2-40B4-BE49-F238E27FC236}">
                <a16:creationId xmlns:a16="http://schemas.microsoft.com/office/drawing/2014/main" id="{A9323F1A-6544-4CA3-AEF7-4BF7F2DD8105}"/>
              </a:ext>
            </a:extLst>
          </p:cNvPr>
          <p:cNvSpPr>
            <a:spLocks noGrp="1"/>
          </p:cNvSpPr>
          <p:nvPr>
            <p:ph type="title"/>
          </p:nvPr>
        </p:nvSpPr>
        <p:spPr>
          <a:xfrm>
            <a:off x="838200" y="190012"/>
            <a:ext cx="10515600" cy="662397"/>
          </a:xfrm>
        </p:spPr>
        <p:txBody>
          <a:bodyPr/>
          <a:lstStyle/>
          <a:p>
            <a:r>
              <a:rPr lang="en-US" dirty="0"/>
              <a:t>General case of no electrical continuity </a:t>
            </a:r>
          </a:p>
        </p:txBody>
      </p:sp>
      <p:graphicFrame>
        <p:nvGraphicFramePr>
          <p:cNvPr id="9" name="Oggetto 8">
            <a:extLst>
              <a:ext uri="{FF2B5EF4-FFF2-40B4-BE49-F238E27FC236}">
                <a16:creationId xmlns:a16="http://schemas.microsoft.com/office/drawing/2014/main" id="{06E962AC-6618-4056-9D36-D56BDD1F357E}"/>
              </a:ext>
            </a:extLst>
          </p:cNvPr>
          <p:cNvGraphicFramePr>
            <a:graphicFrameLocks noChangeAspect="1"/>
          </p:cNvGraphicFramePr>
          <p:nvPr>
            <p:extLst>
              <p:ext uri="{D42A27DB-BD31-4B8C-83A1-F6EECF244321}">
                <p14:modId xmlns:p14="http://schemas.microsoft.com/office/powerpoint/2010/main" val="2906789016"/>
              </p:ext>
            </p:extLst>
          </p:nvPr>
        </p:nvGraphicFramePr>
        <p:xfrm>
          <a:off x="4038600" y="1727412"/>
          <a:ext cx="4089400" cy="965200"/>
        </p:xfrm>
        <a:graphic>
          <a:graphicData uri="http://schemas.openxmlformats.org/presentationml/2006/ole">
            <mc:AlternateContent xmlns:mc="http://schemas.openxmlformats.org/markup-compatibility/2006">
              <mc:Choice xmlns:v="urn:schemas-microsoft-com:vml" Requires="v">
                <p:oleObj name="Equation" r:id="rId9" imgW="2044440" imgH="482400" progId="Equation.DSMT4">
                  <p:embed/>
                </p:oleObj>
              </mc:Choice>
              <mc:Fallback>
                <p:oleObj name="Equation" r:id="rId9" imgW="2044440" imgH="482400" progId="Equation.DSMT4">
                  <p:embed/>
                  <p:pic>
                    <p:nvPicPr>
                      <p:cNvPr id="7" name="Oggetto 8">
                        <a:extLst>
                          <a:ext uri="{FF2B5EF4-FFF2-40B4-BE49-F238E27FC236}">
                            <a16:creationId xmlns:a16="http://schemas.microsoft.com/office/drawing/2014/main" id="{63877CEA-B13F-437A-924B-42587C5749C8}"/>
                          </a:ext>
                        </a:extLst>
                      </p:cNvPr>
                      <p:cNvPicPr/>
                      <p:nvPr/>
                    </p:nvPicPr>
                    <p:blipFill>
                      <a:blip r:embed="rId10"/>
                      <a:stretch>
                        <a:fillRect/>
                      </a:stretch>
                    </p:blipFill>
                    <p:spPr>
                      <a:xfrm>
                        <a:off x="4038600" y="1727412"/>
                        <a:ext cx="4089400" cy="965200"/>
                      </a:xfrm>
                      <a:prstGeom prst="rect">
                        <a:avLst/>
                      </a:prstGeom>
                    </p:spPr>
                  </p:pic>
                </p:oleObj>
              </mc:Fallback>
            </mc:AlternateContent>
          </a:graphicData>
        </a:graphic>
      </p:graphicFrame>
      <p:graphicFrame>
        <p:nvGraphicFramePr>
          <p:cNvPr id="10" name="Oggetto 8">
            <a:extLst>
              <a:ext uri="{FF2B5EF4-FFF2-40B4-BE49-F238E27FC236}">
                <a16:creationId xmlns:a16="http://schemas.microsoft.com/office/drawing/2014/main" id="{B420E7E4-49D0-47B7-8FF7-145D0C41863F}"/>
              </a:ext>
            </a:extLst>
          </p:cNvPr>
          <p:cNvGraphicFramePr>
            <a:graphicFrameLocks noChangeAspect="1"/>
          </p:cNvGraphicFramePr>
          <p:nvPr>
            <p:extLst>
              <p:ext uri="{D42A27DB-BD31-4B8C-83A1-F6EECF244321}">
                <p14:modId xmlns:p14="http://schemas.microsoft.com/office/powerpoint/2010/main" val="3858103310"/>
              </p:ext>
            </p:extLst>
          </p:nvPr>
        </p:nvGraphicFramePr>
        <p:xfrm>
          <a:off x="9101578" y="1738266"/>
          <a:ext cx="1371600" cy="863600"/>
        </p:xfrm>
        <a:graphic>
          <a:graphicData uri="http://schemas.openxmlformats.org/presentationml/2006/ole">
            <mc:AlternateContent xmlns:mc="http://schemas.openxmlformats.org/markup-compatibility/2006">
              <mc:Choice xmlns:v="urn:schemas-microsoft-com:vml" Requires="v">
                <p:oleObj name="Equation" r:id="rId11" imgW="685800" imgH="431640" progId="Equation.DSMT4">
                  <p:embed/>
                </p:oleObj>
              </mc:Choice>
              <mc:Fallback>
                <p:oleObj name="Equation" r:id="rId11" imgW="685800" imgH="431640" progId="Equation.DSMT4">
                  <p:embed/>
                  <p:pic>
                    <p:nvPicPr>
                      <p:cNvPr id="9" name="Oggetto 8">
                        <a:extLst>
                          <a:ext uri="{FF2B5EF4-FFF2-40B4-BE49-F238E27FC236}">
                            <a16:creationId xmlns:a16="http://schemas.microsoft.com/office/drawing/2014/main" id="{06E962AC-6618-4056-9D36-D56BDD1F357E}"/>
                          </a:ext>
                        </a:extLst>
                      </p:cNvPr>
                      <p:cNvPicPr/>
                      <p:nvPr/>
                    </p:nvPicPr>
                    <p:blipFill>
                      <a:blip r:embed="rId12"/>
                      <a:stretch>
                        <a:fillRect/>
                      </a:stretch>
                    </p:blipFill>
                    <p:spPr>
                      <a:xfrm>
                        <a:off x="9101578" y="1738266"/>
                        <a:ext cx="1371600" cy="8636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183030D8-D808-4725-82D8-99C48075C5B6}"/>
              </a:ext>
            </a:extLst>
          </p:cNvPr>
          <p:cNvSpPr txBox="1"/>
          <p:nvPr/>
        </p:nvSpPr>
        <p:spPr>
          <a:xfrm>
            <a:off x="8604941" y="1156853"/>
            <a:ext cx="3228975"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TH</a:t>
            </a:r>
            <a:r>
              <a:rPr lang="it-IT" sz="2400" dirty="0">
                <a:latin typeface="Arial" panose="020B0604020202020204" pitchFamily="34" charset="0"/>
                <a:cs typeface="Arial" panose="020B0604020202020204" pitchFamily="34" charset="0"/>
              </a:rPr>
              <a:t> is zero only for: </a:t>
            </a:r>
          </a:p>
        </p:txBody>
      </p:sp>
      <p:sp>
        <p:nvSpPr>
          <p:cNvPr id="11" name="TextBox 10">
            <a:extLst>
              <a:ext uri="{FF2B5EF4-FFF2-40B4-BE49-F238E27FC236}">
                <a16:creationId xmlns:a16="http://schemas.microsoft.com/office/drawing/2014/main" id="{4EB0C9B8-9D28-4DDD-87D3-F61548045127}"/>
              </a:ext>
            </a:extLst>
          </p:cNvPr>
          <p:cNvSpPr txBox="1"/>
          <p:nvPr/>
        </p:nvSpPr>
        <p:spPr>
          <a:xfrm>
            <a:off x="8604941" y="2598003"/>
            <a:ext cx="3228975"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which generally does not occur. </a:t>
            </a:r>
          </a:p>
        </p:txBody>
      </p:sp>
      <p:graphicFrame>
        <p:nvGraphicFramePr>
          <p:cNvPr id="12" name="Oggetto 8">
            <a:extLst>
              <a:ext uri="{FF2B5EF4-FFF2-40B4-BE49-F238E27FC236}">
                <a16:creationId xmlns:a16="http://schemas.microsoft.com/office/drawing/2014/main" id="{392D0E87-FB1C-43AF-9844-302E681BBAFD}"/>
              </a:ext>
            </a:extLst>
          </p:cNvPr>
          <p:cNvGraphicFramePr>
            <a:graphicFrameLocks noChangeAspect="1"/>
          </p:cNvGraphicFramePr>
          <p:nvPr>
            <p:extLst>
              <p:ext uri="{D42A27DB-BD31-4B8C-83A1-F6EECF244321}">
                <p14:modId xmlns:p14="http://schemas.microsoft.com/office/powerpoint/2010/main" val="3469928936"/>
              </p:ext>
            </p:extLst>
          </p:nvPr>
        </p:nvGraphicFramePr>
        <p:xfrm>
          <a:off x="4038600" y="2853100"/>
          <a:ext cx="3175000" cy="457200"/>
        </p:xfrm>
        <a:graphic>
          <a:graphicData uri="http://schemas.openxmlformats.org/presentationml/2006/ole">
            <mc:AlternateContent xmlns:mc="http://schemas.openxmlformats.org/markup-compatibility/2006">
              <mc:Choice xmlns:v="urn:schemas-microsoft-com:vml" Requires="v">
                <p:oleObj name="Equation" r:id="rId13" imgW="1587240" imgH="228600" progId="Equation.DSMT4">
                  <p:embed/>
                </p:oleObj>
              </mc:Choice>
              <mc:Fallback>
                <p:oleObj name="Equation" r:id="rId13" imgW="1587240" imgH="228600" progId="Equation.DSMT4">
                  <p:embed/>
                  <p:pic>
                    <p:nvPicPr>
                      <p:cNvPr id="9" name="Oggetto 8">
                        <a:extLst>
                          <a:ext uri="{FF2B5EF4-FFF2-40B4-BE49-F238E27FC236}">
                            <a16:creationId xmlns:a16="http://schemas.microsoft.com/office/drawing/2014/main" id="{06E962AC-6618-4056-9D36-D56BDD1F357E}"/>
                          </a:ext>
                        </a:extLst>
                      </p:cNvPr>
                      <p:cNvPicPr/>
                      <p:nvPr/>
                    </p:nvPicPr>
                    <p:blipFill>
                      <a:blip r:embed="rId14"/>
                      <a:stretch>
                        <a:fillRect/>
                      </a:stretch>
                    </p:blipFill>
                    <p:spPr>
                      <a:xfrm>
                        <a:off x="4038600" y="2853100"/>
                        <a:ext cx="3175000" cy="457200"/>
                      </a:xfrm>
                      <a:prstGeom prst="rect">
                        <a:avLst/>
                      </a:prstGeom>
                    </p:spPr>
                  </p:pic>
                </p:oleObj>
              </mc:Fallback>
            </mc:AlternateContent>
          </a:graphicData>
        </a:graphic>
      </p:graphicFrame>
      <p:graphicFrame>
        <p:nvGraphicFramePr>
          <p:cNvPr id="13" name="Oggetto 8">
            <a:extLst>
              <a:ext uri="{FF2B5EF4-FFF2-40B4-BE49-F238E27FC236}">
                <a16:creationId xmlns:a16="http://schemas.microsoft.com/office/drawing/2014/main" id="{A76555B7-B080-4CB4-88E9-F0F16CEEAF03}"/>
              </a:ext>
            </a:extLst>
          </p:cNvPr>
          <p:cNvGraphicFramePr>
            <a:graphicFrameLocks noChangeAspect="1"/>
          </p:cNvGraphicFramePr>
          <p:nvPr>
            <p:extLst>
              <p:ext uri="{D42A27DB-BD31-4B8C-83A1-F6EECF244321}">
                <p14:modId xmlns:p14="http://schemas.microsoft.com/office/powerpoint/2010/main" val="3870157443"/>
              </p:ext>
            </p:extLst>
          </p:nvPr>
        </p:nvGraphicFramePr>
        <p:xfrm>
          <a:off x="4749800" y="3567113"/>
          <a:ext cx="2540000" cy="939800"/>
        </p:xfrm>
        <a:graphic>
          <a:graphicData uri="http://schemas.openxmlformats.org/presentationml/2006/ole">
            <mc:AlternateContent xmlns:mc="http://schemas.openxmlformats.org/markup-compatibility/2006">
              <mc:Choice xmlns:v="urn:schemas-microsoft-com:vml" Requires="v">
                <p:oleObj name="Equation" r:id="rId15" imgW="1269720" imgH="469800" progId="Equation.DSMT4">
                  <p:embed/>
                </p:oleObj>
              </mc:Choice>
              <mc:Fallback>
                <p:oleObj name="Equation" r:id="rId15" imgW="1269720" imgH="469800" progId="Equation.DSMT4">
                  <p:embed/>
                  <p:pic>
                    <p:nvPicPr>
                      <p:cNvPr id="12" name="Oggetto 8">
                        <a:extLst>
                          <a:ext uri="{FF2B5EF4-FFF2-40B4-BE49-F238E27FC236}">
                            <a16:creationId xmlns:a16="http://schemas.microsoft.com/office/drawing/2014/main" id="{392D0E87-FB1C-43AF-9844-302E681BBAFD}"/>
                          </a:ext>
                        </a:extLst>
                      </p:cNvPr>
                      <p:cNvPicPr/>
                      <p:nvPr/>
                    </p:nvPicPr>
                    <p:blipFill>
                      <a:blip r:embed="rId16"/>
                      <a:stretch>
                        <a:fillRect/>
                      </a:stretch>
                    </p:blipFill>
                    <p:spPr>
                      <a:xfrm>
                        <a:off x="4749800" y="3567113"/>
                        <a:ext cx="2540000" cy="939800"/>
                      </a:xfrm>
                      <a:prstGeom prst="rect">
                        <a:avLst/>
                      </a:prstGeom>
                    </p:spPr>
                  </p:pic>
                </p:oleObj>
              </mc:Fallback>
            </mc:AlternateContent>
          </a:graphicData>
        </a:graphic>
      </p:graphicFrame>
      <p:sp>
        <p:nvSpPr>
          <p:cNvPr id="14" name="Rectangle: Rounded Corners 13">
            <a:extLst>
              <a:ext uri="{FF2B5EF4-FFF2-40B4-BE49-F238E27FC236}">
                <a16:creationId xmlns:a16="http://schemas.microsoft.com/office/drawing/2014/main" id="{95B02CB0-9A5C-4784-8786-10FBDEC7BD39}"/>
              </a:ext>
            </a:extLst>
          </p:cNvPr>
          <p:cNvSpPr/>
          <p:nvPr/>
        </p:nvSpPr>
        <p:spPr>
          <a:xfrm>
            <a:off x="8604941" y="1156853"/>
            <a:ext cx="3175000" cy="2272147"/>
          </a:xfrm>
          <a:prstGeom prst="roundRect">
            <a:avLst>
              <a:gd name="adj" fmla="val 66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8315A89-756F-4BE4-BC23-CEE3C403BE6F}"/>
              </a:ext>
            </a:extLst>
          </p:cNvPr>
          <p:cNvSpPr txBox="1"/>
          <p:nvPr/>
        </p:nvSpPr>
        <p:spPr>
          <a:xfrm>
            <a:off x="7528871" y="3733444"/>
            <a:ext cx="314541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With a careful design:</a:t>
            </a:r>
          </a:p>
        </p:txBody>
      </p:sp>
      <p:graphicFrame>
        <p:nvGraphicFramePr>
          <p:cNvPr id="16" name="Oggetto 8">
            <a:extLst>
              <a:ext uri="{FF2B5EF4-FFF2-40B4-BE49-F238E27FC236}">
                <a16:creationId xmlns:a16="http://schemas.microsoft.com/office/drawing/2014/main" id="{BB2DC657-3CE9-41B2-A528-10A83AA4E902}"/>
              </a:ext>
            </a:extLst>
          </p:cNvPr>
          <p:cNvGraphicFramePr>
            <a:graphicFrameLocks noChangeAspect="1"/>
          </p:cNvGraphicFramePr>
          <p:nvPr>
            <p:extLst>
              <p:ext uri="{D42A27DB-BD31-4B8C-83A1-F6EECF244321}">
                <p14:modId xmlns:p14="http://schemas.microsoft.com/office/powerpoint/2010/main" val="2548745862"/>
              </p:ext>
            </p:extLst>
          </p:nvPr>
        </p:nvGraphicFramePr>
        <p:xfrm>
          <a:off x="8085578" y="4238155"/>
          <a:ext cx="1701800" cy="558800"/>
        </p:xfrm>
        <a:graphic>
          <a:graphicData uri="http://schemas.openxmlformats.org/presentationml/2006/ole">
            <mc:AlternateContent xmlns:mc="http://schemas.openxmlformats.org/markup-compatibility/2006">
              <mc:Choice xmlns:v="urn:schemas-microsoft-com:vml" Requires="v">
                <p:oleObj name="Equation" r:id="rId17" imgW="850680" imgH="279360" progId="Equation.DSMT4">
                  <p:embed/>
                </p:oleObj>
              </mc:Choice>
              <mc:Fallback>
                <p:oleObj name="Equation" r:id="rId17" imgW="850680" imgH="279360" progId="Equation.DSMT4">
                  <p:embed/>
                  <p:pic>
                    <p:nvPicPr>
                      <p:cNvPr id="13" name="Oggetto 8">
                        <a:extLst>
                          <a:ext uri="{FF2B5EF4-FFF2-40B4-BE49-F238E27FC236}">
                            <a16:creationId xmlns:a16="http://schemas.microsoft.com/office/drawing/2014/main" id="{A76555B7-B080-4CB4-88E9-F0F16CEEAF03}"/>
                          </a:ext>
                        </a:extLst>
                      </p:cNvPr>
                      <p:cNvPicPr/>
                      <p:nvPr/>
                    </p:nvPicPr>
                    <p:blipFill>
                      <a:blip r:embed="rId18"/>
                      <a:stretch>
                        <a:fillRect/>
                      </a:stretch>
                    </p:blipFill>
                    <p:spPr>
                      <a:xfrm>
                        <a:off x="8085578" y="4238155"/>
                        <a:ext cx="1701800" cy="5588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33ADA943-811F-4EBD-8516-D58A3A7ED556}"/>
              </a:ext>
            </a:extLst>
          </p:cNvPr>
          <p:cNvGraphicFramePr>
            <a:graphicFrameLocks noChangeAspect="1"/>
          </p:cNvGraphicFramePr>
          <p:nvPr>
            <p:extLst>
              <p:ext uri="{D42A27DB-BD31-4B8C-83A1-F6EECF244321}">
                <p14:modId xmlns:p14="http://schemas.microsoft.com/office/powerpoint/2010/main" val="4162885124"/>
              </p:ext>
            </p:extLst>
          </p:nvPr>
        </p:nvGraphicFramePr>
        <p:xfrm>
          <a:off x="4673600" y="4924214"/>
          <a:ext cx="1905000" cy="914400"/>
        </p:xfrm>
        <a:graphic>
          <a:graphicData uri="http://schemas.openxmlformats.org/presentationml/2006/ole">
            <mc:AlternateContent xmlns:mc="http://schemas.openxmlformats.org/markup-compatibility/2006">
              <mc:Choice xmlns:v="urn:schemas-microsoft-com:vml" Requires="v">
                <p:oleObj name="Equation" r:id="rId19" imgW="952200" imgH="457200" progId="Equation.DSMT4">
                  <p:embed/>
                </p:oleObj>
              </mc:Choice>
              <mc:Fallback>
                <p:oleObj name="Equation" r:id="rId19" imgW="952200" imgH="457200" progId="Equation.DSMT4">
                  <p:embed/>
                  <p:pic>
                    <p:nvPicPr>
                      <p:cNvPr id="13" name="Oggetto 8">
                        <a:extLst>
                          <a:ext uri="{FF2B5EF4-FFF2-40B4-BE49-F238E27FC236}">
                            <a16:creationId xmlns:a16="http://schemas.microsoft.com/office/drawing/2014/main" id="{A76555B7-B080-4CB4-88E9-F0F16CEEAF03}"/>
                          </a:ext>
                        </a:extLst>
                      </p:cNvPr>
                      <p:cNvPicPr/>
                      <p:nvPr/>
                    </p:nvPicPr>
                    <p:blipFill>
                      <a:blip r:embed="rId20"/>
                      <a:stretch>
                        <a:fillRect/>
                      </a:stretch>
                    </p:blipFill>
                    <p:spPr>
                      <a:xfrm>
                        <a:off x="4673600" y="4924214"/>
                        <a:ext cx="1905000" cy="9144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44D3407B-D940-4E52-98DD-6E1F6E23FC38}"/>
              </a:ext>
            </a:extLst>
          </p:cNvPr>
          <p:cNvSpPr txBox="1"/>
          <p:nvPr/>
        </p:nvSpPr>
        <p:spPr>
          <a:xfrm>
            <a:off x="7213600" y="4884155"/>
            <a:ext cx="4524326"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a given Z</a:t>
            </a:r>
            <a:r>
              <a:rPr lang="it-IT" sz="2400" baseline="-25000" dirty="0">
                <a:latin typeface="Arial" panose="020B0604020202020204" pitchFamily="34" charset="0"/>
                <a:cs typeface="Arial" panose="020B0604020202020204" pitchFamily="34" charset="0"/>
              </a:rPr>
              <a:t>p-in</a:t>
            </a:r>
            <a:r>
              <a:rPr lang="it-IT" sz="2400" dirty="0">
                <a:latin typeface="Arial" panose="020B0604020202020204" pitchFamily="34" charset="0"/>
                <a:cs typeface="Arial" panose="020B0604020202020204" pitchFamily="34" charset="0"/>
              </a:rPr>
              <a:t> (sensor and amplifier), the higher Z</a:t>
            </a:r>
            <a:r>
              <a:rPr lang="it-IT" sz="2400" baseline="-25000" dirty="0">
                <a:latin typeface="Arial" panose="020B0604020202020204" pitchFamily="34" charset="0"/>
                <a:cs typeface="Arial" panose="020B0604020202020204" pitchFamily="34" charset="0"/>
              </a:rPr>
              <a:t>th</a:t>
            </a:r>
            <a:r>
              <a:rPr lang="it-IT" sz="2400" dirty="0">
                <a:latin typeface="Arial" panose="020B0604020202020204" pitchFamily="34" charset="0"/>
                <a:cs typeface="Arial" panose="020B0604020202020204" pitchFamily="34" charset="0"/>
              </a:rPr>
              <a:t>, the smaller the input disturbance</a:t>
            </a:r>
          </a:p>
        </p:txBody>
      </p:sp>
      <p:sp>
        <p:nvSpPr>
          <p:cNvPr id="18" name="Freccia a sinistra 17">
            <a:extLst>
              <a:ext uri="{FF2B5EF4-FFF2-40B4-BE49-F238E27FC236}">
                <a16:creationId xmlns:a16="http://schemas.microsoft.com/office/drawing/2014/main" id="{88F110A7-9348-4C43-9CBD-E55FA270D5BC}"/>
              </a:ext>
            </a:extLst>
          </p:cNvPr>
          <p:cNvSpPr/>
          <p:nvPr/>
        </p:nvSpPr>
        <p:spPr>
          <a:xfrm>
            <a:off x="6643936" y="5250333"/>
            <a:ext cx="504328" cy="46238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Parentesi graffa aperta 19">
            <a:extLst>
              <a:ext uri="{FF2B5EF4-FFF2-40B4-BE49-F238E27FC236}">
                <a16:creationId xmlns:a16="http://schemas.microsoft.com/office/drawing/2014/main" id="{A8A503AC-1C17-49E7-82FD-30F718918583}"/>
              </a:ext>
            </a:extLst>
          </p:cNvPr>
          <p:cNvSpPr/>
          <p:nvPr/>
        </p:nvSpPr>
        <p:spPr>
          <a:xfrm>
            <a:off x="3670529" y="2015971"/>
            <a:ext cx="374574" cy="1181608"/>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49387407-05BC-4E85-A49A-F1D2FB82DA20}"/>
              </a:ext>
            </a:extLst>
          </p:cNvPr>
          <p:cNvSpPr/>
          <p:nvPr/>
        </p:nvSpPr>
        <p:spPr>
          <a:xfrm>
            <a:off x="2016087" y="2597871"/>
            <a:ext cx="1665230" cy="1280066"/>
          </a:xfrm>
          <a:custGeom>
            <a:avLst/>
            <a:gdLst>
              <a:gd name="connsiteX0" fmla="*/ 1652530 w 1652530"/>
              <a:gd name="connsiteY0" fmla="*/ 38163 h 1283069"/>
              <a:gd name="connsiteX1" fmla="*/ 1432193 w 1652530"/>
              <a:gd name="connsiteY1" fmla="*/ 38163 h 1283069"/>
              <a:gd name="connsiteX2" fmla="*/ 1255923 w 1652530"/>
              <a:gd name="connsiteY2" fmla="*/ 434771 h 1283069"/>
              <a:gd name="connsiteX3" fmla="*/ 914400 w 1652530"/>
              <a:gd name="connsiteY3" fmla="*/ 743243 h 1283069"/>
              <a:gd name="connsiteX4" fmla="*/ 99152 w 1652530"/>
              <a:gd name="connsiteY4" fmla="*/ 864428 h 1283069"/>
              <a:gd name="connsiteX5" fmla="*/ 22033 w 1652530"/>
              <a:gd name="connsiteY5" fmla="*/ 1161884 h 1283069"/>
              <a:gd name="connsiteX6" fmla="*/ 0 w 1652530"/>
              <a:gd name="connsiteY6" fmla="*/ 1283069 h 1283069"/>
              <a:gd name="connsiteX0" fmla="*/ 1652530 w 1652530"/>
              <a:gd name="connsiteY0" fmla="*/ 12683 h 1257589"/>
              <a:gd name="connsiteX1" fmla="*/ 1449126 w 1652530"/>
              <a:gd name="connsiteY1" fmla="*/ 80416 h 1257589"/>
              <a:gd name="connsiteX2" fmla="*/ 1255923 w 1652530"/>
              <a:gd name="connsiteY2" fmla="*/ 409291 h 1257589"/>
              <a:gd name="connsiteX3" fmla="*/ 914400 w 1652530"/>
              <a:gd name="connsiteY3" fmla="*/ 717763 h 1257589"/>
              <a:gd name="connsiteX4" fmla="*/ 99152 w 1652530"/>
              <a:gd name="connsiteY4" fmla="*/ 838948 h 1257589"/>
              <a:gd name="connsiteX5" fmla="*/ 22033 w 1652530"/>
              <a:gd name="connsiteY5" fmla="*/ 1136404 h 1257589"/>
              <a:gd name="connsiteX6" fmla="*/ 0 w 1652530"/>
              <a:gd name="connsiteY6" fmla="*/ 1257589 h 1257589"/>
              <a:gd name="connsiteX0" fmla="*/ 1665230 w 1665230"/>
              <a:gd name="connsiteY0" fmla="*/ 9760 h 1280066"/>
              <a:gd name="connsiteX1" fmla="*/ 1449126 w 1665230"/>
              <a:gd name="connsiteY1" fmla="*/ 102893 h 1280066"/>
              <a:gd name="connsiteX2" fmla="*/ 1255923 w 1665230"/>
              <a:gd name="connsiteY2" fmla="*/ 431768 h 1280066"/>
              <a:gd name="connsiteX3" fmla="*/ 914400 w 1665230"/>
              <a:gd name="connsiteY3" fmla="*/ 740240 h 1280066"/>
              <a:gd name="connsiteX4" fmla="*/ 99152 w 1665230"/>
              <a:gd name="connsiteY4" fmla="*/ 861425 h 1280066"/>
              <a:gd name="connsiteX5" fmla="*/ 22033 w 1665230"/>
              <a:gd name="connsiteY5" fmla="*/ 1158881 h 1280066"/>
              <a:gd name="connsiteX6" fmla="*/ 0 w 1665230"/>
              <a:gd name="connsiteY6" fmla="*/ 1280066 h 12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230" h="1280066">
                <a:moveTo>
                  <a:pt x="1665230" y="9760"/>
                </a:moveTo>
                <a:cubicBezTo>
                  <a:pt x="1588112" y="-23291"/>
                  <a:pt x="1517344" y="32558"/>
                  <a:pt x="1449126" y="102893"/>
                </a:cubicBezTo>
                <a:cubicBezTo>
                  <a:pt x="1380908" y="173228"/>
                  <a:pt x="1345044" y="325544"/>
                  <a:pt x="1255923" y="431768"/>
                </a:cubicBezTo>
                <a:cubicBezTo>
                  <a:pt x="1166802" y="537992"/>
                  <a:pt x="1107195" y="668631"/>
                  <a:pt x="914400" y="740240"/>
                </a:cubicBezTo>
                <a:cubicBezTo>
                  <a:pt x="721605" y="811849"/>
                  <a:pt x="247880" y="791651"/>
                  <a:pt x="99152" y="861425"/>
                </a:cubicBezTo>
                <a:cubicBezTo>
                  <a:pt x="-49576" y="931199"/>
                  <a:pt x="38558" y="1089108"/>
                  <a:pt x="22033" y="1158881"/>
                </a:cubicBezTo>
                <a:cubicBezTo>
                  <a:pt x="5508" y="1228654"/>
                  <a:pt x="2754" y="1254360"/>
                  <a:pt x="0" y="12800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con angoli arrotondati 21">
            <a:extLst>
              <a:ext uri="{FF2B5EF4-FFF2-40B4-BE49-F238E27FC236}">
                <a16:creationId xmlns:a16="http://schemas.microsoft.com/office/drawing/2014/main" id="{41D018D7-2693-4A4E-B2B7-BC49D172B8AD}"/>
              </a:ext>
            </a:extLst>
          </p:cNvPr>
          <p:cNvSpPr/>
          <p:nvPr/>
        </p:nvSpPr>
        <p:spPr>
          <a:xfrm>
            <a:off x="357610" y="3877937"/>
            <a:ext cx="4011583" cy="21051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2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p:bldP spid="19" grpId="0"/>
      <p:bldP spid="18"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tangolo con angoli arrotondati 26">
            <a:extLst>
              <a:ext uri="{FF2B5EF4-FFF2-40B4-BE49-F238E27FC236}">
                <a16:creationId xmlns:a16="http://schemas.microsoft.com/office/drawing/2014/main" id="{D02002B7-41F9-406F-9BC9-58FD72E5599B}"/>
              </a:ext>
            </a:extLst>
          </p:cNvPr>
          <p:cNvSpPr/>
          <p:nvPr/>
        </p:nvSpPr>
        <p:spPr>
          <a:xfrm>
            <a:off x="7289074" y="2283051"/>
            <a:ext cx="2149998" cy="10057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8" name="Elemento grafico 7">
            <a:extLst>
              <a:ext uri="{FF2B5EF4-FFF2-40B4-BE49-F238E27FC236}">
                <a16:creationId xmlns:a16="http://schemas.microsoft.com/office/drawing/2014/main" id="{216E4537-AA18-4669-9B53-B4F2E16E7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9611" y="2552155"/>
            <a:ext cx="3634740" cy="1303020"/>
          </a:xfrm>
          <a:prstGeom prst="rect">
            <a:avLst/>
          </a:prstGeom>
        </p:spPr>
      </p:pic>
      <p:sp>
        <p:nvSpPr>
          <p:cNvPr id="2" name="Titolo 1">
            <a:extLst>
              <a:ext uri="{FF2B5EF4-FFF2-40B4-BE49-F238E27FC236}">
                <a16:creationId xmlns:a16="http://schemas.microsoft.com/office/drawing/2014/main" id="{556A2A4A-E37C-40B8-80F2-E0FB2B95B73D}"/>
              </a:ext>
            </a:extLst>
          </p:cNvPr>
          <p:cNvSpPr>
            <a:spLocks noGrp="1"/>
          </p:cNvSpPr>
          <p:nvPr>
            <p:ph type="title"/>
          </p:nvPr>
        </p:nvSpPr>
        <p:spPr/>
        <p:txBody>
          <a:bodyPr/>
          <a:lstStyle/>
          <a:p>
            <a:r>
              <a:rPr lang="en-US" dirty="0"/>
              <a:t>Disturbance minimization: capacitive (electrostatic) coupling</a:t>
            </a:r>
          </a:p>
        </p:txBody>
      </p:sp>
      <p:sp>
        <p:nvSpPr>
          <p:cNvPr id="3" name="Segnaposto piè di pagina 2">
            <a:extLst>
              <a:ext uri="{FF2B5EF4-FFF2-40B4-BE49-F238E27FC236}">
                <a16:creationId xmlns:a16="http://schemas.microsoft.com/office/drawing/2014/main" id="{23676ECE-DB2B-47F9-B03C-CFEC0347E84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E39EB3A-597B-44C2-B4C9-E34182D32C85}"/>
              </a:ext>
            </a:extLst>
          </p:cNvPr>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9" name="Oggetto 8">
            <a:extLst>
              <a:ext uri="{FF2B5EF4-FFF2-40B4-BE49-F238E27FC236}">
                <a16:creationId xmlns:a16="http://schemas.microsoft.com/office/drawing/2014/main" id="{3161C1B3-20CF-45B2-93DD-C0B56DC769AC}"/>
              </a:ext>
            </a:extLst>
          </p:cNvPr>
          <p:cNvGraphicFramePr>
            <a:graphicFrameLocks noChangeAspect="1"/>
          </p:cNvGraphicFramePr>
          <p:nvPr>
            <p:extLst>
              <p:ext uri="{D42A27DB-BD31-4B8C-83A1-F6EECF244321}">
                <p14:modId xmlns:p14="http://schemas.microsoft.com/office/powerpoint/2010/main" val="3162436358"/>
              </p:ext>
            </p:extLst>
          </p:nvPr>
        </p:nvGraphicFramePr>
        <p:xfrm>
          <a:off x="5290524" y="1329143"/>
          <a:ext cx="1905000" cy="914400"/>
        </p:xfrm>
        <a:graphic>
          <a:graphicData uri="http://schemas.openxmlformats.org/presentationml/2006/ole">
            <mc:AlternateContent xmlns:mc="http://schemas.openxmlformats.org/markup-compatibility/2006">
              <mc:Choice xmlns:v="urn:schemas-microsoft-com:vml" Requires="v">
                <p:oleObj name="Equation" r:id="rId4" imgW="952200" imgH="457200" progId="Equation.DSMT4">
                  <p:embed/>
                </p:oleObj>
              </mc:Choice>
              <mc:Fallback>
                <p:oleObj name="Equation" r:id="rId4" imgW="952200" imgH="457200" progId="Equation.DSMT4">
                  <p:embed/>
                  <p:pic>
                    <p:nvPicPr>
                      <p:cNvPr id="17" name="Oggetto 8">
                        <a:extLst>
                          <a:ext uri="{FF2B5EF4-FFF2-40B4-BE49-F238E27FC236}">
                            <a16:creationId xmlns:a16="http://schemas.microsoft.com/office/drawing/2014/main" id="{33ADA943-811F-4EBD-8516-D58A3A7ED556}"/>
                          </a:ext>
                        </a:extLst>
                      </p:cNvPr>
                      <p:cNvPicPr/>
                      <p:nvPr/>
                    </p:nvPicPr>
                    <p:blipFill>
                      <a:blip r:embed="rId5"/>
                      <a:stretch>
                        <a:fillRect/>
                      </a:stretch>
                    </p:blipFill>
                    <p:spPr>
                      <a:xfrm>
                        <a:off x="5290524" y="1329143"/>
                        <a:ext cx="1905000" cy="914400"/>
                      </a:xfrm>
                      <a:prstGeom prst="rect">
                        <a:avLst/>
                      </a:prstGeom>
                    </p:spPr>
                  </p:pic>
                </p:oleObj>
              </mc:Fallback>
            </mc:AlternateContent>
          </a:graphicData>
        </a:graphic>
      </p:graphicFrame>
      <p:cxnSp>
        <p:nvCxnSpPr>
          <p:cNvPr id="11" name="Connettore 2 10">
            <a:extLst>
              <a:ext uri="{FF2B5EF4-FFF2-40B4-BE49-F238E27FC236}">
                <a16:creationId xmlns:a16="http://schemas.microsoft.com/office/drawing/2014/main" id="{B5471B83-C2CD-4333-B35A-3C58917270DA}"/>
              </a:ext>
            </a:extLst>
          </p:cNvPr>
          <p:cNvCxnSpPr/>
          <p:nvPr/>
        </p:nvCxnSpPr>
        <p:spPr>
          <a:xfrm flipV="1">
            <a:off x="838200" y="3553097"/>
            <a:ext cx="690154" cy="67926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9A45B75-CA87-4054-8568-8B31FCA47F0C}"/>
              </a:ext>
            </a:extLst>
          </p:cNvPr>
          <p:cNvCxnSpPr>
            <a:cxnSpLocks/>
          </p:cNvCxnSpPr>
          <p:nvPr/>
        </p:nvCxnSpPr>
        <p:spPr>
          <a:xfrm flipV="1">
            <a:off x="838200" y="3378427"/>
            <a:ext cx="1528897" cy="9562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4" name="Oggetto 13">
            <a:extLst>
              <a:ext uri="{FF2B5EF4-FFF2-40B4-BE49-F238E27FC236}">
                <a16:creationId xmlns:a16="http://schemas.microsoft.com/office/drawing/2014/main" id="{9F47A07A-348B-417B-BA0A-A4D637745176}"/>
              </a:ext>
            </a:extLst>
          </p:cNvPr>
          <p:cNvGraphicFramePr>
            <a:graphicFrameLocks noChangeAspect="1"/>
          </p:cNvGraphicFramePr>
          <p:nvPr>
            <p:extLst>
              <p:ext uri="{D42A27DB-BD31-4B8C-83A1-F6EECF244321}">
                <p14:modId xmlns:p14="http://schemas.microsoft.com/office/powerpoint/2010/main" val="112396687"/>
              </p:ext>
            </p:extLst>
          </p:nvPr>
        </p:nvGraphicFramePr>
        <p:xfrm>
          <a:off x="421028" y="4356168"/>
          <a:ext cx="660400" cy="482600"/>
        </p:xfrm>
        <a:graphic>
          <a:graphicData uri="http://schemas.openxmlformats.org/presentationml/2006/ole">
            <mc:AlternateContent xmlns:mc="http://schemas.openxmlformats.org/markup-compatibility/2006">
              <mc:Choice xmlns:v="urn:schemas-microsoft-com:vml" Requires="v">
                <p:oleObj name="Equation" r:id="rId6" imgW="330120" imgH="241200" progId="Equation.DSMT4">
                  <p:embed/>
                </p:oleObj>
              </mc:Choice>
              <mc:Fallback>
                <p:oleObj name="Equation" r:id="rId6" imgW="330120" imgH="241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7"/>
                      <a:stretch>
                        <a:fillRect/>
                      </a:stretch>
                    </p:blipFill>
                    <p:spPr>
                      <a:xfrm>
                        <a:off x="421028" y="4356168"/>
                        <a:ext cx="660400" cy="482600"/>
                      </a:xfrm>
                      <a:prstGeom prst="rect">
                        <a:avLst/>
                      </a:prstGeom>
                    </p:spPr>
                  </p:pic>
                </p:oleObj>
              </mc:Fallback>
            </mc:AlternateContent>
          </a:graphicData>
        </a:graphic>
      </p:graphicFrame>
      <p:graphicFrame>
        <p:nvGraphicFramePr>
          <p:cNvPr id="15" name="Oggetto 8">
            <a:extLst>
              <a:ext uri="{FF2B5EF4-FFF2-40B4-BE49-F238E27FC236}">
                <a16:creationId xmlns:a16="http://schemas.microsoft.com/office/drawing/2014/main" id="{509DFAC1-64C6-40AE-91E7-4AD85CF7CA1D}"/>
              </a:ext>
            </a:extLst>
          </p:cNvPr>
          <p:cNvGraphicFramePr>
            <a:graphicFrameLocks noChangeAspect="1"/>
          </p:cNvGraphicFramePr>
          <p:nvPr>
            <p:extLst>
              <p:ext uri="{D42A27DB-BD31-4B8C-83A1-F6EECF244321}">
                <p14:modId xmlns:p14="http://schemas.microsoft.com/office/powerpoint/2010/main" val="2130135685"/>
              </p:ext>
            </p:extLst>
          </p:nvPr>
        </p:nvGraphicFramePr>
        <p:xfrm>
          <a:off x="7692345" y="1558560"/>
          <a:ext cx="3175000" cy="457200"/>
        </p:xfrm>
        <a:graphic>
          <a:graphicData uri="http://schemas.openxmlformats.org/presentationml/2006/ole">
            <mc:AlternateContent xmlns:mc="http://schemas.openxmlformats.org/markup-compatibility/2006">
              <mc:Choice xmlns:v="urn:schemas-microsoft-com:vml" Requires="v">
                <p:oleObj name="Equation" r:id="rId8" imgW="1587240" imgH="228600" progId="Equation.DSMT4">
                  <p:embed/>
                </p:oleObj>
              </mc:Choice>
              <mc:Fallback>
                <p:oleObj name="Equation" r:id="rId8" imgW="1587240" imgH="228600" progId="Equation.DSMT4">
                  <p:embed/>
                  <p:pic>
                    <p:nvPicPr>
                      <p:cNvPr id="12" name="Oggetto 8">
                        <a:extLst>
                          <a:ext uri="{FF2B5EF4-FFF2-40B4-BE49-F238E27FC236}">
                            <a16:creationId xmlns:a16="http://schemas.microsoft.com/office/drawing/2014/main" id="{392D0E87-FB1C-43AF-9844-302E681BBAFD}"/>
                          </a:ext>
                        </a:extLst>
                      </p:cNvPr>
                      <p:cNvPicPr/>
                      <p:nvPr/>
                    </p:nvPicPr>
                    <p:blipFill>
                      <a:blip r:embed="rId9"/>
                      <a:stretch>
                        <a:fillRect/>
                      </a:stretch>
                    </p:blipFill>
                    <p:spPr>
                      <a:xfrm>
                        <a:off x="7692345" y="1558560"/>
                        <a:ext cx="3175000" cy="457200"/>
                      </a:xfrm>
                      <a:prstGeom prst="rect">
                        <a:avLst/>
                      </a:prstGeom>
                    </p:spPr>
                  </p:pic>
                </p:oleObj>
              </mc:Fallback>
            </mc:AlternateContent>
          </a:graphicData>
        </a:graphic>
      </p:graphicFrame>
      <p:graphicFrame>
        <p:nvGraphicFramePr>
          <p:cNvPr id="16" name="Oggetto 8">
            <a:extLst>
              <a:ext uri="{FF2B5EF4-FFF2-40B4-BE49-F238E27FC236}">
                <a16:creationId xmlns:a16="http://schemas.microsoft.com/office/drawing/2014/main" id="{D15DCAA3-C5F0-46FD-BD97-C8C7DAA3B092}"/>
              </a:ext>
            </a:extLst>
          </p:cNvPr>
          <p:cNvGraphicFramePr>
            <a:graphicFrameLocks noChangeAspect="1"/>
          </p:cNvGraphicFramePr>
          <p:nvPr>
            <p:extLst>
              <p:ext uri="{D42A27DB-BD31-4B8C-83A1-F6EECF244321}">
                <p14:modId xmlns:p14="http://schemas.microsoft.com/office/powerpoint/2010/main" val="2161008961"/>
              </p:ext>
            </p:extLst>
          </p:nvPr>
        </p:nvGraphicFramePr>
        <p:xfrm>
          <a:off x="7400245" y="2283051"/>
          <a:ext cx="1879600" cy="889000"/>
        </p:xfrm>
        <a:graphic>
          <a:graphicData uri="http://schemas.openxmlformats.org/presentationml/2006/ole">
            <mc:AlternateContent xmlns:mc="http://schemas.openxmlformats.org/markup-compatibility/2006">
              <mc:Choice xmlns:v="urn:schemas-microsoft-com:vml" Requires="v">
                <p:oleObj name="Equation" r:id="rId10" imgW="939600" imgH="444240" progId="Equation.DSMT4">
                  <p:embed/>
                </p:oleObj>
              </mc:Choice>
              <mc:Fallback>
                <p:oleObj name="Equation" r:id="rId10" imgW="939600" imgH="444240" progId="Equation.DSMT4">
                  <p:embed/>
                  <p:pic>
                    <p:nvPicPr>
                      <p:cNvPr id="15" name="Oggetto 8">
                        <a:extLst>
                          <a:ext uri="{FF2B5EF4-FFF2-40B4-BE49-F238E27FC236}">
                            <a16:creationId xmlns:a16="http://schemas.microsoft.com/office/drawing/2014/main" id="{509DFAC1-64C6-40AE-91E7-4AD85CF7CA1D}"/>
                          </a:ext>
                        </a:extLst>
                      </p:cNvPr>
                      <p:cNvPicPr/>
                      <p:nvPr/>
                    </p:nvPicPr>
                    <p:blipFill>
                      <a:blip r:embed="rId11"/>
                      <a:stretch>
                        <a:fillRect/>
                      </a:stretch>
                    </p:blipFill>
                    <p:spPr>
                      <a:xfrm>
                        <a:off x="7400245" y="2283051"/>
                        <a:ext cx="1879600" cy="8890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6D85D6C5-BEA9-4EA1-A3B5-6DF12C961B5E}"/>
              </a:ext>
            </a:extLst>
          </p:cNvPr>
          <p:cNvGraphicFramePr>
            <a:graphicFrameLocks noChangeAspect="1"/>
          </p:cNvGraphicFramePr>
          <p:nvPr>
            <p:extLst>
              <p:ext uri="{D42A27DB-BD31-4B8C-83A1-F6EECF244321}">
                <p14:modId xmlns:p14="http://schemas.microsoft.com/office/powerpoint/2010/main" val="2568402738"/>
              </p:ext>
            </p:extLst>
          </p:nvPr>
        </p:nvGraphicFramePr>
        <p:xfrm>
          <a:off x="9658850" y="2249078"/>
          <a:ext cx="1930400" cy="889000"/>
        </p:xfrm>
        <a:graphic>
          <a:graphicData uri="http://schemas.openxmlformats.org/presentationml/2006/ole">
            <mc:AlternateContent xmlns:mc="http://schemas.openxmlformats.org/markup-compatibility/2006">
              <mc:Choice xmlns:v="urn:schemas-microsoft-com:vml" Requires="v">
                <p:oleObj name="Equation" r:id="rId12" imgW="965160" imgH="444240" progId="Equation.DSMT4">
                  <p:embed/>
                </p:oleObj>
              </mc:Choice>
              <mc:Fallback>
                <p:oleObj name="Equation" r:id="rId12" imgW="965160" imgH="44424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13"/>
                      <a:stretch>
                        <a:fillRect/>
                      </a:stretch>
                    </p:blipFill>
                    <p:spPr>
                      <a:xfrm>
                        <a:off x="9658850" y="2249078"/>
                        <a:ext cx="1930400" cy="889000"/>
                      </a:xfrm>
                      <a:prstGeom prst="rect">
                        <a:avLst/>
                      </a:prstGeom>
                    </p:spPr>
                  </p:pic>
                </p:oleObj>
              </mc:Fallback>
            </mc:AlternateContent>
          </a:graphicData>
        </a:graphic>
      </p:graphicFrame>
      <p:cxnSp>
        <p:nvCxnSpPr>
          <p:cNvPr id="19" name="Connettore diritto 18">
            <a:extLst>
              <a:ext uri="{FF2B5EF4-FFF2-40B4-BE49-F238E27FC236}">
                <a16:creationId xmlns:a16="http://schemas.microsoft.com/office/drawing/2014/main" id="{43683E5A-ABC6-4872-9BFE-5672D21A4F01}"/>
              </a:ext>
            </a:extLst>
          </p:cNvPr>
          <p:cNvCxnSpPr/>
          <p:nvPr/>
        </p:nvCxnSpPr>
        <p:spPr>
          <a:xfrm>
            <a:off x="8340045" y="2015760"/>
            <a:ext cx="939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355C2764-9C5E-44E4-B93D-8439A583B570}"/>
              </a:ext>
            </a:extLst>
          </p:cNvPr>
          <p:cNvCxnSpPr/>
          <p:nvPr/>
        </p:nvCxnSpPr>
        <p:spPr>
          <a:xfrm>
            <a:off x="9927545" y="2015760"/>
            <a:ext cx="939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97AAC2BC-75D7-49A0-BB1C-9B70B8B5E9A8}"/>
              </a:ext>
            </a:extLst>
          </p:cNvPr>
          <p:cNvCxnSpPr>
            <a:cxnSpLocks/>
          </p:cNvCxnSpPr>
          <p:nvPr/>
        </p:nvCxnSpPr>
        <p:spPr>
          <a:xfrm flipH="1">
            <a:off x="8660674" y="2125977"/>
            <a:ext cx="308022" cy="40912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D52FBBE0-E856-49D5-B0FE-B6F570EDF942}"/>
              </a:ext>
            </a:extLst>
          </p:cNvPr>
          <p:cNvCxnSpPr>
            <a:cxnSpLocks/>
          </p:cNvCxnSpPr>
          <p:nvPr/>
        </p:nvCxnSpPr>
        <p:spPr>
          <a:xfrm>
            <a:off x="10278021" y="2125976"/>
            <a:ext cx="0" cy="34698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246383A5-D56B-4D2A-A401-4B5EBB81A6CA}"/>
              </a:ext>
            </a:extLst>
          </p:cNvPr>
          <p:cNvSpPr txBox="1"/>
          <p:nvPr/>
        </p:nvSpPr>
        <p:spPr>
          <a:xfrm>
            <a:off x="5009153" y="3419471"/>
            <a:ext cx="7182847"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magnitude of this component, due to the "hot" terminal, is much higher than the other, because capacitances that involve the </a:t>
            </a:r>
            <a:r>
              <a:rPr lang="en-US" sz="2000" i="1" dirty="0" err="1">
                <a:latin typeface="Arial" panose="020B0604020202020204" pitchFamily="34" charset="0"/>
                <a:cs typeface="Arial" panose="020B0604020202020204" pitchFamily="34" charset="0"/>
              </a:rPr>
              <a:t>gnd</a:t>
            </a:r>
            <a:r>
              <a:rPr lang="en-US" sz="2000" dirty="0">
                <a:latin typeface="Arial" panose="020B0604020202020204" pitchFamily="34" charset="0"/>
                <a:cs typeface="Arial" panose="020B0604020202020204" pitchFamily="34" charset="0"/>
              </a:rPr>
              <a:t> node (and all other nodes connected to it) are much larger. </a:t>
            </a:r>
          </a:p>
        </p:txBody>
      </p:sp>
      <p:cxnSp>
        <p:nvCxnSpPr>
          <p:cNvPr id="29" name="Connettore diritto 28">
            <a:extLst>
              <a:ext uri="{FF2B5EF4-FFF2-40B4-BE49-F238E27FC236}">
                <a16:creationId xmlns:a16="http://schemas.microsoft.com/office/drawing/2014/main" id="{149684D1-3826-4ACC-9429-F8531016CF75}"/>
              </a:ext>
            </a:extLst>
          </p:cNvPr>
          <p:cNvCxnSpPr>
            <a:stCxn id="27" idx="1"/>
          </p:cNvCxnSpPr>
          <p:nvPr/>
        </p:nvCxnSpPr>
        <p:spPr>
          <a:xfrm flipH="1">
            <a:off x="6570617" y="2785944"/>
            <a:ext cx="718457" cy="5028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ggetto 8">
            <a:extLst>
              <a:ext uri="{FF2B5EF4-FFF2-40B4-BE49-F238E27FC236}">
                <a16:creationId xmlns:a16="http://schemas.microsoft.com/office/drawing/2014/main" id="{0317BE24-BE01-44EC-8764-F71E81982791}"/>
              </a:ext>
            </a:extLst>
          </p:cNvPr>
          <p:cNvGraphicFramePr>
            <a:graphicFrameLocks noChangeAspect="1"/>
          </p:cNvGraphicFramePr>
          <p:nvPr>
            <p:extLst>
              <p:ext uri="{D42A27DB-BD31-4B8C-83A1-F6EECF244321}">
                <p14:modId xmlns:p14="http://schemas.microsoft.com/office/powerpoint/2010/main" val="3125596463"/>
              </p:ext>
            </p:extLst>
          </p:nvPr>
        </p:nvGraphicFramePr>
        <p:xfrm>
          <a:off x="7276011" y="4590058"/>
          <a:ext cx="1803400" cy="457200"/>
        </p:xfrm>
        <a:graphic>
          <a:graphicData uri="http://schemas.openxmlformats.org/presentationml/2006/ole">
            <mc:AlternateContent xmlns:mc="http://schemas.openxmlformats.org/markup-compatibility/2006">
              <mc:Choice xmlns:v="urn:schemas-microsoft-com:vml" Requires="v">
                <p:oleObj name="Equation" r:id="rId14" imgW="901440" imgH="228600" progId="Equation.DSMT4">
                  <p:embed/>
                </p:oleObj>
              </mc:Choice>
              <mc:Fallback>
                <p:oleObj name="Equation" r:id="rId14" imgW="901440" imgH="228600" progId="Equation.DSMT4">
                  <p:embed/>
                  <p:pic>
                    <p:nvPicPr>
                      <p:cNvPr id="15" name="Oggetto 8">
                        <a:extLst>
                          <a:ext uri="{FF2B5EF4-FFF2-40B4-BE49-F238E27FC236}">
                            <a16:creationId xmlns:a16="http://schemas.microsoft.com/office/drawing/2014/main" id="{509DFAC1-64C6-40AE-91E7-4AD85CF7CA1D}"/>
                          </a:ext>
                        </a:extLst>
                      </p:cNvPr>
                      <p:cNvPicPr/>
                      <p:nvPr/>
                    </p:nvPicPr>
                    <p:blipFill>
                      <a:blip r:embed="rId15"/>
                      <a:stretch>
                        <a:fillRect/>
                      </a:stretch>
                    </p:blipFill>
                    <p:spPr>
                      <a:xfrm>
                        <a:off x="7276011" y="4590058"/>
                        <a:ext cx="1803400" cy="457200"/>
                      </a:xfrm>
                      <a:prstGeom prst="rect">
                        <a:avLst/>
                      </a:prstGeom>
                    </p:spPr>
                  </p:pic>
                </p:oleObj>
              </mc:Fallback>
            </mc:AlternateContent>
          </a:graphicData>
        </a:graphic>
      </p:graphicFrame>
      <p:sp>
        <p:nvSpPr>
          <p:cNvPr id="31" name="CasellaDiTesto 30">
            <a:extLst>
              <a:ext uri="{FF2B5EF4-FFF2-40B4-BE49-F238E27FC236}">
                <a16:creationId xmlns:a16="http://schemas.microsoft.com/office/drawing/2014/main" id="{029E7D10-CE59-4C57-BB31-7FADB66509D8}"/>
              </a:ext>
            </a:extLst>
          </p:cNvPr>
          <p:cNvSpPr txBox="1"/>
          <p:nvPr/>
        </p:nvSpPr>
        <p:spPr>
          <a:xfrm>
            <a:off x="689949" y="4999369"/>
            <a:ext cx="111061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minimize the interference, we can maximize the impedance between the "hot terminal" and the disturbance conductors. This means reducing the related capacitances C</a:t>
            </a:r>
            <a:r>
              <a:rPr lang="en-US" sz="2400" baseline="-25000" dirty="0">
                <a:latin typeface="Arial" panose="020B0604020202020204" pitchFamily="34" charset="0"/>
                <a:cs typeface="Arial" panose="020B0604020202020204" pitchFamily="34" charset="0"/>
              </a:rPr>
              <a:t>S1</a:t>
            </a:r>
            <a:r>
              <a:rPr lang="en-US" sz="2400" dirty="0">
                <a:latin typeface="Arial" panose="020B0604020202020204" pitchFamily="34" charset="0"/>
                <a:cs typeface="Arial" panose="020B0604020202020204" pitchFamily="34" charset="0"/>
              </a:rPr>
              <a:t> and C</a:t>
            </a:r>
            <a:r>
              <a:rPr lang="en-US" sz="2400" baseline="-25000" dirty="0">
                <a:latin typeface="Arial" panose="020B0604020202020204" pitchFamily="34" charset="0"/>
                <a:cs typeface="Arial" panose="020B0604020202020204" pitchFamily="34" charset="0"/>
              </a:rPr>
              <a:t>S2</a:t>
            </a:r>
            <a:r>
              <a:rPr lang="en-US" sz="2400" dirty="0">
                <a:latin typeface="Arial" panose="020B0604020202020204" pitchFamily="34" charset="0"/>
                <a:cs typeface="Arial" panose="020B0604020202020204" pitchFamily="34" charset="0"/>
              </a:rPr>
              <a:t>. </a:t>
            </a:r>
          </a:p>
        </p:txBody>
      </p:sp>
      <p:pic>
        <p:nvPicPr>
          <p:cNvPr id="33" name="Elemento grafico 32">
            <a:extLst>
              <a:ext uri="{FF2B5EF4-FFF2-40B4-BE49-F238E27FC236}">
                <a16:creationId xmlns:a16="http://schemas.microsoft.com/office/drawing/2014/main" id="{8854A5DF-93E8-4BB1-B7C6-DC888DD43B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374413" y="1646115"/>
            <a:ext cx="3754755" cy="3028950"/>
          </a:xfrm>
          <a:prstGeom prst="rect">
            <a:avLst/>
          </a:prstGeom>
        </p:spPr>
      </p:pic>
    </p:spTree>
    <p:extLst>
      <p:ext uri="{BB962C8B-B14F-4D97-AF65-F5344CB8AC3E}">
        <p14:creationId xmlns:p14="http://schemas.microsoft.com/office/powerpoint/2010/main" val="18814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avi schermati unipolari | Elcart">
            <a:extLst>
              <a:ext uri="{FF2B5EF4-FFF2-40B4-BE49-F238E27FC236}">
                <a16:creationId xmlns:a16="http://schemas.microsoft.com/office/drawing/2014/main" id="{D22DA3C9-568D-4B1C-A2AB-83369270E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920" y="68085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87B9FDD0-39EA-4DE7-BE1D-DF4909DC4F7F}"/>
              </a:ext>
            </a:extLst>
          </p:cNvPr>
          <p:cNvSpPr>
            <a:spLocks noGrp="1"/>
          </p:cNvSpPr>
          <p:nvPr>
            <p:ph type="title"/>
          </p:nvPr>
        </p:nvSpPr>
        <p:spPr>
          <a:xfrm>
            <a:off x="838198" y="-39053"/>
            <a:ext cx="10515600" cy="662397"/>
          </a:xfrm>
        </p:spPr>
        <p:txBody>
          <a:bodyPr/>
          <a:lstStyle/>
          <a:p>
            <a:r>
              <a:rPr lang="en-US" dirty="0"/>
              <a:t>Mutual capacitance reduction: shielding</a:t>
            </a:r>
          </a:p>
        </p:txBody>
      </p:sp>
      <p:sp>
        <p:nvSpPr>
          <p:cNvPr id="3" name="Segnaposto piè di pagina 2">
            <a:extLst>
              <a:ext uri="{FF2B5EF4-FFF2-40B4-BE49-F238E27FC236}">
                <a16:creationId xmlns:a16="http://schemas.microsoft.com/office/drawing/2014/main" id="{EA9F1E2D-1FB2-4396-9539-6E77575317B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FEF1DAA-33BE-46A6-9AD7-05863A45C2CC}"/>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6" name="Elemento grafico 5">
            <a:extLst>
              <a:ext uri="{FF2B5EF4-FFF2-40B4-BE49-F238E27FC236}">
                <a16:creationId xmlns:a16="http://schemas.microsoft.com/office/drawing/2014/main" id="{EF4BDA42-A5DA-4FDC-BA2A-43F7A9562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1464271"/>
            <a:ext cx="3520385" cy="2598613"/>
          </a:xfrm>
          <a:prstGeom prst="rect">
            <a:avLst/>
          </a:prstGeom>
        </p:spPr>
      </p:pic>
      <p:sp>
        <p:nvSpPr>
          <p:cNvPr id="7" name="Freccia in su 6">
            <a:extLst>
              <a:ext uri="{FF2B5EF4-FFF2-40B4-BE49-F238E27FC236}">
                <a16:creationId xmlns:a16="http://schemas.microsoft.com/office/drawing/2014/main" id="{A6733A02-7772-4EA4-B6BF-2722473123D0}"/>
              </a:ext>
            </a:extLst>
          </p:cNvPr>
          <p:cNvSpPr/>
          <p:nvPr/>
        </p:nvSpPr>
        <p:spPr>
          <a:xfrm>
            <a:off x="838198" y="3487531"/>
            <a:ext cx="404974" cy="914400"/>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025C60C4-48B5-4F97-BAF3-FA6B4903AC88}"/>
              </a:ext>
            </a:extLst>
          </p:cNvPr>
          <p:cNvSpPr txBox="1"/>
          <p:nvPr/>
        </p:nvSpPr>
        <p:spPr>
          <a:xfrm>
            <a:off x="380145" y="4341830"/>
            <a:ext cx="386308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add a conductive shield that wraps around the sensitive input node (and other sensitive nodes, if any)</a:t>
            </a:r>
          </a:p>
        </p:txBody>
      </p:sp>
      <p:cxnSp>
        <p:nvCxnSpPr>
          <p:cNvPr id="10" name="Connettore diritto 9">
            <a:extLst>
              <a:ext uri="{FF2B5EF4-FFF2-40B4-BE49-F238E27FC236}">
                <a16:creationId xmlns:a16="http://schemas.microsoft.com/office/drawing/2014/main" id="{F41F4FA5-41D1-4426-89CD-8CC163363967}"/>
              </a:ext>
            </a:extLst>
          </p:cNvPr>
          <p:cNvCxnSpPr/>
          <p:nvPr/>
        </p:nvCxnSpPr>
        <p:spPr>
          <a:xfrm>
            <a:off x="1243172" y="1579297"/>
            <a:ext cx="721094" cy="54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2A7E240-5F06-422D-A520-EEB0DAF648C2}"/>
              </a:ext>
            </a:extLst>
          </p:cNvPr>
          <p:cNvCxnSpPr>
            <a:cxnSpLocks/>
          </p:cNvCxnSpPr>
          <p:nvPr/>
        </p:nvCxnSpPr>
        <p:spPr>
          <a:xfrm flipH="1">
            <a:off x="1243172" y="1589291"/>
            <a:ext cx="721094" cy="5491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863AC0EE-A9E1-4840-ACE8-EB111B679BBC}"/>
              </a:ext>
            </a:extLst>
          </p:cNvPr>
          <p:cNvSpPr txBox="1"/>
          <p:nvPr/>
        </p:nvSpPr>
        <p:spPr>
          <a:xfrm>
            <a:off x="507999" y="680857"/>
            <a:ext cx="4961468"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External conductors cannot produce fields inside the shield ("faraday cage")</a:t>
            </a:r>
          </a:p>
        </p:txBody>
      </p:sp>
      <p:graphicFrame>
        <p:nvGraphicFramePr>
          <p:cNvPr id="14" name="Oggetto 8">
            <a:extLst>
              <a:ext uri="{FF2B5EF4-FFF2-40B4-BE49-F238E27FC236}">
                <a16:creationId xmlns:a16="http://schemas.microsoft.com/office/drawing/2014/main" id="{8D6380DA-A8DF-43E8-8A8F-55F0B8EDB67C}"/>
              </a:ext>
            </a:extLst>
          </p:cNvPr>
          <p:cNvGraphicFramePr>
            <a:graphicFrameLocks noChangeAspect="1"/>
          </p:cNvGraphicFramePr>
          <p:nvPr>
            <p:extLst>
              <p:ext uri="{D42A27DB-BD31-4B8C-83A1-F6EECF244321}">
                <p14:modId xmlns:p14="http://schemas.microsoft.com/office/powerpoint/2010/main" val="3951613016"/>
              </p:ext>
            </p:extLst>
          </p:nvPr>
        </p:nvGraphicFramePr>
        <p:xfrm>
          <a:off x="4763557" y="1323375"/>
          <a:ext cx="1625600" cy="914400"/>
        </p:xfrm>
        <a:graphic>
          <a:graphicData uri="http://schemas.openxmlformats.org/presentationml/2006/ole">
            <mc:AlternateContent xmlns:mc="http://schemas.openxmlformats.org/markup-compatibility/2006">
              <mc:Choice xmlns:v="urn:schemas-microsoft-com:vml" Requires="v">
                <p:oleObj name="Equation" r:id="rId5" imgW="812520" imgH="457200" progId="Equation.DSMT4">
                  <p:embed/>
                </p:oleObj>
              </mc:Choice>
              <mc:Fallback>
                <p:oleObj name="Equation" r:id="rId5" imgW="812520" imgH="45720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6"/>
                      <a:stretch>
                        <a:fillRect/>
                      </a:stretch>
                    </p:blipFill>
                    <p:spPr>
                      <a:xfrm>
                        <a:off x="4763557" y="1323375"/>
                        <a:ext cx="1625600" cy="914400"/>
                      </a:xfrm>
                      <a:prstGeom prst="rect">
                        <a:avLst/>
                      </a:prstGeom>
                    </p:spPr>
                  </p:pic>
                </p:oleObj>
              </mc:Fallback>
            </mc:AlternateContent>
          </a:graphicData>
        </a:graphic>
      </p:graphicFrame>
      <p:pic>
        <p:nvPicPr>
          <p:cNvPr id="15" name="Elemento grafico 14">
            <a:extLst>
              <a:ext uri="{FF2B5EF4-FFF2-40B4-BE49-F238E27FC236}">
                <a16:creationId xmlns:a16="http://schemas.microsoft.com/office/drawing/2014/main" id="{73C081A6-BCBE-4C8D-9832-33302E00AC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35707" y="2030206"/>
            <a:ext cx="5124450" cy="1914525"/>
          </a:xfrm>
          <a:prstGeom prst="rect">
            <a:avLst/>
          </a:prstGeom>
        </p:spPr>
      </p:pic>
      <p:sp>
        <p:nvSpPr>
          <p:cNvPr id="16" name="CasellaDiTesto 15">
            <a:extLst>
              <a:ext uri="{FF2B5EF4-FFF2-40B4-BE49-F238E27FC236}">
                <a16:creationId xmlns:a16="http://schemas.microsoft.com/office/drawing/2014/main" id="{CAE8840F-FE29-48A5-AAF6-483C2D7DA53D}"/>
              </a:ext>
            </a:extLst>
          </p:cNvPr>
          <p:cNvSpPr txBox="1"/>
          <p:nvPr/>
        </p:nvSpPr>
        <p:spPr>
          <a:xfrm>
            <a:off x="5240908" y="4100164"/>
            <a:ext cx="611289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relatively long connections between the sensor and the amplifier, a shielded coaxial cable can be used to protect the internal "hot" terminal from interaction with disturbance conductors.</a:t>
            </a:r>
          </a:p>
        </p:txBody>
      </p:sp>
      <p:sp>
        <p:nvSpPr>
          <p:cNvPr id="18" name="Freccia in su 17">
            <a:extLst>
              <a:ext uri="{FF2B5EF4-FFF2-40B4-BE49-F238E27FC236}">
                <a16:creationId xmlns:a16="http://schemas.microsoft.com/office/drawing/2014/main" id="{CDB2B5A4-77EA-45FB-8768-67EC0922B9E5}"/>
              </a:ext>
            </a:extLst>
          </p:cNvPr>
          <p:cNvSpPr/>
          <p:nvPr/>
        </p:nvSpPr>
        <p:spPr>
          <a:xfrm rot="10800000">
            <a:off x="8695445" y="1911630"/>
            <a:ext cx="404974" cy="578489"/>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69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4EFFF-CC5A-4FC1-9B72-4598B337AC03}"/>
              </a:ext>
            </a:extLst>
          </p:cNvPr>
          <p:cNvSpPr>
            <a:spLocks noGrp="1"/>
          </p:cNvSpPr>
          <p:nvPr>
            <p:ph type="title"/>
          </p:nvPr>
        </p:nvSpPr>
        <p:spPr>
          <a:xfrm>
            <a:off x="1267150" y="-20502"/>
            <a:ext cx="10515600" cy="662397"/>
          </a:xfrm>
        </p:spPr>
        <p:txBody>
          <a:bodyPr/>
          <a:lstStyle/>
          <a:p>
            <a:r>
              <a:rPr lang="en-US" dirty="0"/>
              <a:t>Example</a:t>
            </a:r>
          </a:p>
        </p:txBody>
      </p:sp>
      <p:sp>
        <p:nvSpPr>
          <p:cNvPr id="3" name="Segnaposto piè di pagina 2">
            <a:extLst>
              <a:ext uri="{FF2B5EF4-FFF2-40B4-BE49-F238E27FC236}">
                <a16:creationId xmlns:a16="http://schemas.microsoft.com/office/drawing/2014/main" id="{FADC2C97-E109-4676-9FD0-EBD45911B74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8E6B503-1FB0-47C3-9AC3-3160D0EAA9B2}"/>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12" name="Immagine 11">
            <a:extLst>
              <a:ext uri="{FF2B5EF4-FFF2-40B4-BE49-F238E27FC236}">
                <a16:creationId xmlns:a16="http://schemas.microsoft.com/office/drawing/2014/main" id="{90B4883F-0EFC-4A7C-8100-196E5F53A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188" y="3791119"/>
            <a:ext cx="4525240" cy="1962273"/>
          </a:xfrm>
          <a:prstGeom prst="rect">
            <a:avLst/>
          </a:prstGeom>
        </p:spPr>
      </p:pic>
      <p:pic>
        <p:nvPicPr>
          <p:cNvPr id="14" name="Immagine 13">
            <a:extLst>
              <a:ext uri="{FF2B5EF4-FFF2-40B4-BE49-F238E27FC236}">
                <a16:creationId xmlns:a16="http://schemas.microsoft.com/office/drawing/2014/main" id="{D9EBEA4F-6DFA-4EE2-B93F-674CFCCC0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22" y="1381692"/>
            <a:ext cx="4535706" cy="1806470"/>
          </a:xfrm>
          <a:prstGeom prst="rect">
            <a:avLst/>
          </a:prstGeom>
        </p:spPr>
      </p:pic>
      <p:pic>
        <p:nvPicPr>
          <p:cNvPr id="16" name="Immagine 15" descr="Immagine che contiene tavolo&#10;&#10;Descrizione generata automaticamente">
            <a:extLst>
              <a:ext uri="{FF2B5EF4-FFF2-40B4-BE49-F238E27FC236}">
                <a16:creationId xmlns:a16="http://schemas.microsoft.com/office/drawing/2014/main" id="{A3AA8860-85D3-4CED-A98B-B17462259D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472" y="420870"/>
            <a:ext cx="3677806" cy="2707835"/>
          </a:xfrm>
          <a:prstGeom prst="rect">
            <a:avLst/>
          </a:prstGeom>
        </p:spPr>
      </p:pic>
      <p:pic>
        <p:nvPicPr>
          <p:cNvPr id="18" name="Immagine 17" descr="Immagine che contiene testo, screenshot, interni, diverso&#10;&#10;Descrizione generata automaticamente">
            <a:extLst>
              <a:ext uri="{FF2B5EF4-FFF2-40B4-BE49-F238E27FC236}">
                <a16:creationId xmlns:a16="http://schemas.microsoft.com/office/drawing/2014/main" id="{03F8D507-37BA-4E3F-A5C5-9DB245451C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1472" y="3379665"/>
            <a:ext cx="3677806" cy="2707835"/>
          </a:xfrm>
          <a:prstGeom prst="rect">
            <a:avLst/>
          </a:prstGeom>
        </p:spPr>
      </p:pic>
      <p:sp>
        <p:nvSpPr>
          <p:cNvPr id="19" name="CasellaDiTesto 18">
            <a:extLst>
              <a:ext uri="{FF2B5EF4-FFF2-40B4-BE49-F238E27FC236}">
                <a16:creationId xmlns:a16="http://schemas.microsoft.com/office/drawing/2014/main" id="{FF8B1492-E27E-41BB-85BF-FCD69BBC93BE}"/>
              </a:ext>
            </a:extLst>
          </p:cNvPr>
          <p:cNvSpPr txBox="1"/>
          <p:nvPr/>
        </p:nvSpPr>
        <p:spPr>
          <a:xfrm>
            <a:off x="369166" y="200031"/>
            <a:ext cx="517628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Oscilloscope probe. The input "hot" terminal is shielded. </a:t>
            </a:r>
          </a:p>
        </p:txBody>
      </p:sp>
      <p:graphicFrame>
        <p:nvGraphicFramePr>
          <p:cNvPr id="21" name="Oggetto 20">
            <a:extLst>
              <a:ext uri="{FF2B5EF4-FFF2-40B4-BE49-F238E27FC236}">
                <a16:creationId xmlns:a16="http://schemas.microsoft.com/office/drawing/2014/main" id="{A83D72DE-331F-45C3-A9F5-DC7FFCA141EB}"/>
              </a:ext>
            </a:extLst>
          </p:cNvPr>
          <p:cNvGraphicFramePr>
            <a:graphicFrameLocks noChangeAspect="1"/>
          </p:cNvGraphicFramePr>
          <p:nvPr>
            <p:extLst>
              <p:ext uri="{D42A27DB-BD31-4B8C-83A1-F6EECF244321}">
                <p14:modId xmlns:p14="http://schemas.microsoft.com/office/powerpoint/2010/main" val="2070444497"/>
              </p:ext>
            </p:extLst>
          </p:nvPr>
        </p:nvGraphicFramePr>
        <p:xfrm>
          <a:off x="1095054" y="2729352"/>
          <a:ext cx="2692400" cy="482600"/>
        </p:xfrm>
        <a:graphic>
          <a:graphicData uri="http://schemas.openxmlformats.org/presentationml/2006/ole">
            <mc:AlternateContent xmlns:mc="http://schemas.openxmlformats.org/markup-compatibility/2006">
              <mc:Choice xmlns:v="urn:schemas-microsoft-com:vml" Requires="v">
                <p:oleObj name="Equation" r:id="rId6" imgW="1346040" imgH="241200" progId="Equation.DSMT4">
                  <p:embed/>
                </p:oleObj>
              </mc:Choice>
              <mc:Fallback>
                <p:oleObj name="Equation" r:id="rId6" imgW="1346040" imgH="241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7"/>
                      <a:stretch>
                        <a:fillRect/>
                      </a:stretch>
                    </p:blipFill>
                    <p:spPr>
                      <a:xfrm>
                        <a:off x="1095054" y="2729352"/>
                        <a:ext cx="2692400" cy="482600"/>
                      </a:xfrm>
                      <a:prstGeom prst="rect">
                        <a:avLst/>
                      </a:prstGeom>
                    </p:spPr>
                  </p:pic>
                </p:oleObj>
              </mc:Fallback>
            </mc:AlternateContent>
          </a:graphicData>
        </a:graphic>
      </p:graphicFrame>
      <p:sp>
        <p:nvSpPr>
          <p:cNvPr id="22" name="Freccia a destra 21">
            <a:extLst>
              <a:ext uri="{FF2B5EF4-FFF2-40B4-BE49-F238E27FC236}">
                <a16:creationId xmlns:a16="http://schemas.microsoft.com/office/drawing/2014/main" id="{9A16AB7E-6796-499C-A6E9-B6305FB050A6}"/>
              </a:ext>
            </a:extLst>
          </p:cNvPr>
          <p:cNvSpPr/>
          <p:nvPr/>
        </p:nvSpPr>
        <p:spPr>
          <a:xfrm>
            <a:off x="5940775" y="1855566"/>
            <a:ext cx="688368" cy="6623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02643121-C00A-44CC-8A55-17A08C7CBE5B}"/>
              </a:ext>
            </a:extLst>
          </p:cNvPr>
          <p:cNvSpPr txBox="1"/>
          <p:nvPr/>
        </p:nvSpPr>
        <p:spPr>
          <a:xfrm>
            <a:off x="662858" y="3391009"/>
            <a:ext cx="517628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Just adding 6 cm of unshielded conductor ...</a:t>
            </a:r>
          </a:p>
        </p:txBody>
      </p:sp>
      <p:sp>
        <p:nvSpPr>
          <p:cNvPr id="24" name="Freccia a destra 23">
            <a:extLst>
              <a:ext uri="{FF2B5EF4-FFF2-40B4-BE49-F238E27FC236}">
                <a16:creationId xmlns:a16="http://schemas.microsoft.com/office/drawing/2014/main" id="{311A4CD2-BEB0-4A3B-957D-3087F16F0189}"/>
              </a:ext>
            </a:extLst>
          </p:cNvPr>
          <p:cNvSpPr/>
          <p:nvPr/>
        </p:nvSpPr>
        <p:spPr>
          <a:xfrm>
            <a:off x="6180766" y="3872827"/>
            <a:ext cx="688368" cy="66239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5" name="CasellaDiTesto 24">
            <a:extLst>
              <a:ext uri="{FF2B5EF4-FFF2-40B4-BE49-F238E27FC236}">
                <a16:creationId xmlns:a16="http://schemas.microsoft.com/office/drawing/2014/main" id="{79A9DA93-ABDA-40B7-B3E4-32A81F732612}"/>
              </a:ext>
            </a:extLst>
          </p:cNvPr>
          <p:cNvSpPr txBox="1"/>
          <p:nvPr/>
        </p:nvSpPr>
        <p:spPr>
          <a:xfrm>
            <a:off x="5498740" y="4676517"/>
            <a:ext cx="180156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~10 mV p-p</a:t>
            </a:r>
          </a:p>
          <a:p>
            <a:r>
              <a:rPr lang="en-US" sz="2400" dirty="0">
                <a:latin typeface="Arial" panose="020B0604020202020204" pitchFamily="34" charset="0"/>
                <a:cs typeface="Arial" panose="020B0604020202020204" pitchFamily="34" charset="0"/>
              </a:rPr>
              <a:t>50 Hz with strong harmonics</a:t>
            </a:r>
          </a:p>
        </p:txBody>
      </p:sp>
      <p:sp>
        <p:nvSpPr>
          <p:cNvPr id="26" name="Freccia in giù 25">
            <a:extLst>
              <a:ext uri="{FF2B5EF4-FFF2-40B4-BE49-F238E27FC236}">
                <a16:creationId xmlns:a16="http://schemas.microsoft.com/office/drawing/2014/main" id="{F99615B8-84FB-4608-9CB4-592EADECB3F2}"/>
              </a:ext>
            </a:extLst>
          </p:cNvPr>
          <p:cNvSpPr/>
          <p:nvPr/>
        </p:nvSpPr>
        <p:spPr>
          <a:xfrm>
            <a:off x="977900" y="862429"/>
            <a:ext cx="558800" cy="76261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B7AD3E1A-C4A8-4550-8882-957BFC493E98}"/>
              </a:ext>
            </a:extLst>
          </p:cNvPr>
          <p:cNvSpPr txBox="1"/>
          <p:nvPr/>
        </p:nvSpPr>
        <p:spPr>
          <a:xfrm>
            <a:off x="2317351" y="642730"/>
            <a:ext cx="348832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exposed conductor is less than 1 cm long</a:t>
            </a:r>
          </a:p>
        </p:txBody>
      </p:sp>
      <p:sp>
        <p:nvSpPr>
          <p:cNvPr id="28" name="Freccia in giù 27">
            <a:extLst>
              <a:ext uri="{FF2B5EF4-FFF2-40B4-BE49-F238E27FC236}">
                <a16:creationId xmlns:a16="http://schemas.microsoft.com/office/drawing/2014/main" id="{2A82F3CF-F209-4FC6-ACD6-D755B4E04397}"/>
              </a:ext>
            </a:extLst>
          </p:cNvPr>
          <p:cNvSpPr/>
          <p:nvPr/>
        </p:nvSpPr>
        <p:spPr>
          <a:xfrm>
            <a:off x="2441254" y="1322481"/>
            <a:ext cx="354440" cy="56096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0" name="Freccia in giù 27">
            <a:extLst>
              <a:ext uri="{FF2B5EF4-FFF2-40B4-BE49-F238E27FC236}">
                <a16:creationId xmlns:a16="http://schemas.microsoft.com/office/drawing/2014/main" id="{33381CE3-047A-4DFC-8634-C913296A2348}"/>
              </a:ext>
            </a:extLst>
          </p:cNvPr>
          <p:cNvSpPr/>
          <p:nvPr/>
        </p:nvSpPr>
        <p:spPr>
          <a:xfrm>
            <a:off x="3528370" y="3713486"/>
            <a:ext cx="354440" cy="84612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3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p:bldP spid="24" grpId="0" animBg="1"/>
      <p:bldP spid="25" grpId="0"/>
      <p:bldP spid="26" grpId="0" animBg="1"/>
      <p:bldP spid="27" grpId="0"/>
      <p:bldP spid="28"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ECB0EE-CC0A-45B4-8F84-5AC43263729C}"/>
              </a:ext>
            </a:extLst>
          </p:cNvPr>
          <p:cNvSpPr>
            <a:spLocks noGrp="1"/>
          </p:cNvSpPr>
          <p:nvPr>
            <p:ph type="title"/>
          </p:nvPr>
        </p:nvSpPr>
        <p:spPr>
          <a:xfrm>
            <a:off x="910119" y="136525"/>
            <a:ext cx="10515600" cy="662397"/>
          </a:xfrm>
        </p:spPr>
        <p:txBody>
          <a:bodyPr/>
          <a:lstStyle/>
          <a:p>
            <a:r>
              <a:rPr lang="en-US" dirty="0"/>
              <a:t>Spectral content of the disturbance voltage</a:t>
            </a:r>
          </a:p>
        </p:txBody>
      </p:sp>
      <p:sp>
        <p:nvSpPr>
          <p:cNvPr id="3" name="Segnaposto piè di pagina 2">
            <a:extLst>
              <a:ext uri="{FF2B5EF4-FFF2-40B4-BE49-F238E27FC236}">
                <a16:creationId xmlns:a16="http://schemas.microsoft.com/office/drawing/2014/main" id="{B2FDFBF5-70D2-4688-A8ED-C4A8ACB158D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0CA0CF8-4738-4377-A772-99A8B549E86A}"/>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8" name="Immagine 7">
            <a:extLst>
              <a:ext uri="{FF2B5EF4-FFF2-40B4-BE49-F238E27FC236}">
                <a16:creationId xmlns:a16="http://schemas.microsoft.com/office/drawing/2014/main" id="{E6C3B0FB-1184-423E-83EF-6A17E84B2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86" y="834631"/>
            <a:ext cx="6889085" cy="4141694"/>
          </a:xfrm>
          <a:prstGeom prst="rect">
            <a:avLst/>
          </a:prstGeom>
        </p:spPr>
      </p:pic>
      <p:sp>
        <p:nvSpPr>
          <p:cNvPr id="9" name="CasellaDiTesto 8">
            <a:extLst>
              <a:ext uri="{FF2B5EF4-FFF2-40B4-BE49-F238E27FC236}">
                <a16:creationId xmlns:a16="http://schemas.microsoft.com/office/drawing/2014/main" id="{9E6D1A5C-AA6B-4A8A-976D-55845BE8E941}"/>
              </a:ext>
            </a:extLst>
          </p:cNvPr>
          <p:cNvSpPr txBox="1"/>
          <p:nvPr/>
        </p:nvSpPr>
        <p:spPr>
          <a:xfrm>
            <a:off x="3173505" y="4220434"/>
            <a:ext cx="787395" cy="369332"/>
          </a:xfrm>
          <a:prstGeom prst="rect">
            <a:avLst/>
          </a:prstGeom>
          <a:noFill/>
        </p:spPr>
        <p:txBody>
          <a:bodyPr wrap="none" rtlCol="0">
            <a:spAutoFit/>
          </a:bodyPr>
          <a:lstStyle/>
          <a:p>
            <a:r>
              <a:rPr lang="en-US" dirty="0">
                <a:solidFill>
                  <a:srgbClr val="FF0000"/>
                </a:solidFill>
                <a:latin typeface="Arial" panose="020B0604020202020204" pitchFamily="34" charset="0"/>
                <a:cs typeface="Arial" panose="020B0604020202020204" pitchFamily="34" charset="0"/>
              </a:rPr>
              <a:t>50 Hz</a:t>
            </a:r>
          </a:p>
        </p:txBody>
      </p:sp>
      <p:cxnSp>
        <p:nvCxnSpPr>
          <p:cNvPr id="11" name="Connettore 2 10">
            <a:extLst>
              <a:ext uri="{FF2B5EF4-FFF2-40B4-BE49-F238E27FC236}">
                <a16:creationId xmlns:a16="http://schemas.microsoft.com/office/drawing/2014/main" id="{8CCE46A9-BA16-4C02-BCCB-CA97B78AE923}"/>
              </a:ext>
            </a:extLst>
          </p:cNvPr>
          <p:cNvCxnSpPr/>
          <p:nvPr/>
        </p:nvCxnSpPr>
        <p:spPr>
          <a:xfrm flipV="1">
            <a:off x="3657600" y="3765177"/>
            <a:ext cx="0" cy="4195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6BE24D78-A2A2-4492-8AF4-702A11949F6B}"/>
              </a:ext>
            </a:extLst>
          </p:cNvPr>
          <p:cNvSpPr txBox="1"/>
          <p:nvPr/>
        </p:nvSpPr>
        <p:spPr>
          <a:xfrm>
            <a:off x="1968650" y="5137055"/>
            <a:ext cx="302679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horizontal scale: kHz</a:t>
            </a:r>
          </a:p>
        </p:txBody>
      </p:sp>
      <p:cxnSp>
        <p:nvCxnSpPr>
          <p:cNvPr id="13" name="Connettore 2 12">
            <a:extLst>
              <a:ext uri="{FF2B5EF4-FFF2-40B4-BE49-F238E27FC236}">
                <a16:creationId xmlns:a16="http://schemas.microsoft.com/office/drawing/2014/main" id="{0C3D3971-28C0-45E0-8148-DAE9251240F8}"/>
              </a:ext>
            </a:extLst>
          </p:cNvPr>
          <p:cNvCxnSpPr>
            <a:cxnSpLocks/>
          </p:cNvCxnSpPr>
          <p:nvPr/>
        </p:nvCxnSpPr>
        <p:spPr>
          <a:xfrm flipH="1" flipV="1">
            <a:off x="1047525" y="4546539"/>
            <a:ext cx="806824" cy="6771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B8F14139-7EB4-4353-ABD1-425222F18FD3}"/>
              </a:ext>
            </a:extLst>
          </p:cNvPr>
          <p:cNvSpPr txBox="1"/>
          <p:nvPr/>
        </p:nvSpPr>
        <p:spPr>
          <a:xfrm>
            <a:off x="7525870" y="978947"/>
            <a:ext cx="4281544"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voltage picked up from the AC power line by capacitive coupling is much more distorted than the original voltage, since high order harmonics find much less attenuation: </a:t>
            </a:r>
          </a:p>
        </p:txBody>
      </p:sp>
      <p:graphicFrame>
        <p:nvGraphicFramePr>
          <p:cNvPr id="16" name="Oggetto 15">
            <a:extLst>
              <a:ext uri="{FF2B5EF4-FFF2-40B4-BE49-F238E27FC236}">
                <a16:creationId xmlns:a16="http://schemas.microsoft.com/office/drawing/2014/main" id="{6E7E396C-198A-485C-BB5A-48CF57C5D3E7}"/>
              </a:ext>
            </a:extLst>
          </p:cNvPr>
          <p:cNvGraphicFramePr>
            <a:graphicFrameLocks noChangeAspect="1"/>
          </p:cNvGraphicFramePr>
          <p:nvPr>
            <p:extLst>
              <p:ext uri="{D42A27DB-BD31-4B8C-83A1-F6EECF244321}">
                <p14:modId xmlns:p14="http://schemas.microsoft.com/office/powerpoint/2010/main" val="3231297315"/>
              </p:ext>
            </p:extLst>
          </p:nvPr>
        </p:nvGraphicFramePr>
        <p:xfrm>
          <a:off x="7520263" y="3429000"/>
          <a:ext cx="1905000" cy="914400"/>
        </p:xfrm>
        <a:graphic>
          <a:graphicData uri="http://schemas.openxmlformats.org/presentationml/2006/ole">
            <mc:AlternateContent xmlns:mc="http://schemas.openxmlformats.org/markup-compatibility/2006">
              <mc:Choice xmlns:v="urn:schemas-microsoft-com:vml" Requires="v">
                <p:oleObj name="Equation" r:id="rId3" imgW="952200" imgH="457200" progId="Equation.DSMT4">
                  <p:embed/>
                </p:oleObj>
              </mc:Choice>
              <mc:Fallback>
                <p:oleObj name="Equation" r:id="rId3" imgW="952200" imgH="4572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4"/>
                      <a:stretch>
                        <a:fillRect/>
                      </a:stretch>
                    </p:blipFill>
                    <p:spPr>
                      <a:xfrm>
                        <a:off x="7520263" y="3429000"/>
                        <a:ext cx="1905000" cy="914400"/>
                      </a:xfrm>
                      <a:prstGeom prst="rect">
                        <a:avLst/>
                      </a:prstGeom>
                    </p:spPr>
                  </p:pic>
                </p:oleObj>
              </mc:Fallback>
            </mc:AlternateContent>
          </a:graphicData>
        </a:graphic>
      </p:graphicFrame>
      <p:graphicFrame>
        <p:nvGraphicFramePr>
          <p:cNvPr id="17" name="Oggetto 8">
            <a:extLst>
              <a:ext uri="{FF2B5EF4-FFF2-40B4-BE49-F238E27FC236}">
                <a16:creationId xmlns:a16="http://schemas.microsoft.com/office/drawing/2014/main" id="{30F375C0-5A89-42AA-8F91-C05F2D5DB27C}"/>
              </a:ext>
            </a:extLst>
          </p:cNvPr>
          <p:cNvGraphicFramePr>
            <a:graphicFrameLocks noChangeAspect="1"/>
          </p:cNvGraphicFramePr>
          <p:nvPr>
            <p:extLst>
              <p:ext uri="{D42A27DB-BD31-4B8C-83A1-F6EECF244321}">
                <p14:modId xmlns:p14="http://schemas.microsoft.com/office/powerpoint/2010/main" val="1844278758"/>
              </p:ext>
            </p:extLst>
          </p:nvPr>
        </p:nvGraphicFramePr>
        <p:xfrm>
          <a:off x="9245599" y="4879934"/>
          <a:ext cx="2108200" cy="889000"/>
        </p:xfrm>
        <a:graphic>
          <a:graphicData uri="http://schemas.openxmlformats.org/presentationml/2006/ole">
            <mc:AlternateContent xmlns:mc="http://schemas.openxmlformats.org/markup-compatibility/2006">
              <mc:Choice xmlns:v="urn:schemas-microsoft-com:vml" Requires="v">
                <p:oleObj name="Equation" r:id="rId5" imgW="1054080" imgH="444240" progId="Equation.DSMT4">
                  <p:embed/>
                </p:oleObj>
              </mc:Choice>
              <mc:Fallback>
                <p:oleObj name="Equation" r:id="rId5" imgW="1054080" imgH="444240" progId="Equation.DSMT4">
                  <p:embed/>
                  <p:pic>
                    <p:nvPicPr>
                      <p:cNvPr id="16" name="Oggetto 8">
                        <a:extLst>
                          <a:ext uri="{FF2B5EF4-FFF2-40B4-BE49-F238E27FC236}">
                            <a16:creationId xmlns:a16="http://schemas.microsoft.com/office/drawing/2014/main" id="{D15DCAA3-C5F0-46FD-BD97-C8C7DAA3B092}"/>
                          </a:ext>
                        </a:extLst>
                      </p:cNvPr>
                      <p:cNvPicPr/>
                      <p:nvPr/>
                    </p:nvPicPr>
                    <p:blipFill>
                      <a:blip r:embed="rId6"/>
                      <a:stretch>
                        <a:fillRect/>
                      </a:stretch>
                    </p:blipFill>
                    <p:spPr>
                      <a:xfrm>
                        <a:off x="9245599" y="4879934"/>
                        <a:ext cx="2108200" cy="889000"/>
                      </a:xfrm>
                      <a:prstGeom prst="rect">
                        <a:avLst/>
                      </a:prstGeom>
                    </p:spPr>
                  </p:pic>
                </p:oleObj>
              </mc:Fallback>
            </mc:AlternateContent>
          </a:graphicData>
        </a:graphic>
      </p:graphicFrame>
      <p:sp>
        <p:nvSpPr>
          <p:cNvPr id="18" name="Rettangolo con angoli arrotondati 17">
            <a:extLst>
              <a:ext uri="{FF2B5EF4-FFF2-40B4-BE49-F238E27FC236}">
                <a16:creationId xmlns:a16="http://schemas.microsoft.com/office/drawing/2014/main" id="{C405FCAD-627A-48F3-82B3-BD15E644596A}"/>
              </a:ext>
            </a:extLst>
          </p:cNvPr>
          <p:cNvSpPr/>
          <p:nvPr/>
        </p:nvSpPr>
        <p:spPr>
          <a:xfrm>
            <a:off x="8389235" y="3938359"/>
            <a:ext cx="645459" cy="4464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9" name="Figura a mano libera: forma 18">
            <a:extLst>
              <a:ext uri="{FF2B5EF4-FFF2-40B4-BE49-F238E27FC236}">
                <a16:creationId xmlns:a16="http://schemas.microsoft.com/office/drawing/2014/main" id="{90BC51FC-5C33-43B4-98AF-94555D6F3993}"/>
              </a:ext>
            </a:extLst>
          </p:cNvPr>
          <p:cNvSpPr/>
          <p:nvPr/>
        </p:nvSpPr>
        <p:spPr>
          <a:xfrm>
            <a:off x="8693492" y="4422452"/>
            <a:ext cx="502566" cy="914399"/>
          </a:xfrm>
          <a:custGeom>
            <a:avLst/>
            <a:gdLst>
              <a:gd name="connsiteX0" fmla="*/ 7715 w 502566"/>
              <a:gd name="connsiteY0" fmla="*/ 0 h 354596"/>
              <a:gd name="connsiteX1" fmla="*/ 29230 w 502566"/>
              <a:gd name="connsiteY1" fmla="*/ 236668 h 354596"/>
              <a:gd name="connsiteX2" fmla="*/ 244383 w 502566"/>
              <a:gd name="connsiteY2" fmla="*/ 344245 h 354596"/>
              <a:gd name="connsiteX3" fmla="*/ 502566 w 502566"/>
              <a:gd name="connsiteY3" fmla="*/ 344245 h 354596"/>
            </a:gdLst>
            <a:ahLst/>
            <a:cxnLst>
              <a:cxn ang="0">
                <a:pos x="connsiteX0" y="connsiteY0"/>
              </a:cxn>
              <a:cxn ang="0">
                <a:pos x="connsiteX1" y="connsiteY1"/>
              </a:cxn>
              <a:cxn ang="0">
                <a:pos x="connsiteX2" y="connsiteY2"/>
              </a:cxn>
              <a:cxn ang="0">
                <a:pos x="connsiteX3" y="connsiteY3"/>
              </a:cxn>
            </a:cxnLst>
            <a:rect l="l" t="t" r="r" b="b"/>
            <a:pathLst>
              <a:path w="502566" h="354596">
                <a:moveTo>
                  <a:pt x="7715" y="0"/>
                </a:moveTo>
                <a:cubicBezTo>
                  <a:pt x="-1250" y="89647"/>
                  <a:pt x="-10215" y="179294"/>
                  <a:pt x="29230" y="236668"/>
                </a:cubicBezTo>
                <a:cubicBezTo>
                  <a:pt x="68675" y="294042"/>
                  <a:pt x="165494" y="326315"/>
                  <a:pt x="244383" y="344245"/>
                </a:cubicBezTo>
                <a:cubicBezTo>
                  <a:pt x="323272" y="362175"/>
                  <a:pt x="412919" y="353210"/>
                  <a:pt x="502566" y="344245"/>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5DB92681-B151-4D44-BA5D-A6445AA9C63E}"/>
              </a:ext>
            </a:extLst>
          </p:cNvPr>
          <p:cNvSpPr txBox="1"/>
          <p:nvPr/>
        </p:nvSpPr>
        <p:spPr>
          <a:xfrm>
            <a:off x="9512151" y="3248868"/>
            <a:ext cx="325343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 low frequencies the resistive component dominates</a:t>
            </a:r>
          </a:p>
        </p:txBody>
      </p:sp>
      <p:sp>
        <p:nvSpPr>
          <p:cNvPr id="21" name="Rettangolo con angoli arrotondati 20">
            <a:extLst>
              <a:ext uri="{FF2B5EF4-FFF2-40B4-BE49-F238E27FC236}">
                <a16:creationId xmlns:a16="http://schemas.microsoft.com/office/drawing/2014/main" id="{7CBFBDB6-DB31-4C96-AAEC-557397569E6F}"/>
              </a:ext>
            </a:extLst>
          </p:cNvPr>
          <p:cNvSpPr/>
          <p:nvPr/>
        </p:nvSpPr>
        <p:spPr>
          <a:xfrm>
            <a:off x="8389234" y="3412835"/>
            <a:ext cx="645459" cy="44647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23" name="Connettore 2 22">
            <a:extLst>
              <a:ext uri="{FF2B5EF4-FFF2-40B4-BE49-F238E27FC236}">
                <a16:creationId xmlns:a16="http://schemas.microsoft.com/office/drawing/2014/main" id="{9C4169B2-4C7A-415E-B0B2-A79FB6FAC323}"/>
              </a:ext>
            </a:extLst>
          </p:cNvPr>
          <p:cNvCxnSpPr>
            <a:cxnSpLocks/>
          </p:cNvCxnSpPr>
          <p:nvPr/>
        </p:nvCxnSpPr>
        <p:spPr>
          <a:xfrm>
            <a:off x="9071931" y="3547796"/>
            <a:ext cx="371951" cy="0"/>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22" name="Oggetto 8">
            <a:extLst>
              <a:ext uri="{FF2B5EF4-FFF2-40B4-BE49-F238E27FC236}">
                <a16:creationId xmlns:a16="http://schemas.microsoft.com/office/drawing/2014/main" id="{1F41BAA1-3C75-4B38-A8C9-0E1B305D0A33}"/>
              </a:ext>
            </a:extLst>
          </p:cNvPr>
          <p:cNvGraphicFramePr>
            <a:graphicFrameLocks noChangeAspect="1"/>
          </p:cNvGraphicFramePr>
          <p:nvPr>
            <p:extLst>
              <p:ext uri="{D42A27DB-BD31-4B8C-83A1-F6EECF244321}">
                <p14:modId xmlns:p14="http://schemas.microsoft.com/office/powerpoint/2010/main" val="2410642027"/>
              </p:ext>
            </p:extLst>
          </p:nvPr>
        </p:nvGraphicFramePr>
        <p:xfrm>
          <a:off x="4991231" y="5576826"/>
          <a:ext cx="3784600" cy="508000"/>
        </p:xfrm>
        <a:graphic>
          <a:graphicData uri="http://schemas.openxmlformats.org/presentationml/2006/ole">
            <mc:AlternateContent xmlns:mc="http://schemas.openxmlformats.org/markup-compatibility/2006">
              <mc:Choice xmlns:v="urn:schemas-microsoft-com:vml" Requires="v">
                <p:oleObj name="Equation" r:id="rId7" imgW="1892160" imgH="253800" progId="Equation.DSMT4">
                  <p:embed/>
                </p:oleObj>
              </mc:Choice>
              <mc:Fallback>
                <p:oleObj name="Equation" r:id="rId7" imgW="1892160" imgH="253800" progId="Equation.DSMT4">
                  <p:embed/>
                  <p:pic>
                    <p:nvPicPr>
                      <p:cNvPr id="17" name="Oggetto 8">
                        <a:extLst>
                          <a:ext uri="{FF2B5EF4-FFF2-40B4-BE49-F238E27FC236}">
                            <a16:creationId xmlns:a16="http://schemas.microsoft.com/office/drawing/2014/main" id="{30F375C0-5A89-42AA-8F91-C05F2D5DB27C}"/>
                          </a:ext>
                        </a:extLst>
                      </p:cNvPr>
                      <p:cNvPicPr/>
                      <p:nvPr/>
                    </p:nvPicPr>
                    <p:blipFill>
                      <a:blip r:embed="rId8"/>
                      <a:stretch>
                        <a:fillRect/>
                      </a:stretch>
                    </p:blipFill>
                    <p:spPr>
                      <a:xfrm>
                        <a:off x="4991231" y="5576826"/>
                        <a:ext cx="3784600" cy="508000"/>
                      </a:xfrm>
                      <a:prstGeom prst="rect">
                        <a:avLst/>
                      </a:prstGeom>
                    </p:spPr>
                  </p:pic>
                </p:oleObj>
              </mc:Fallback>
            </mc:AlternateContent>
          </a:graphicData>
        </a:graphic>
      </p:graphicFrame>
      <p:graphicFrame>
        <p:nvGraphicFramePr>
          <p:cNvPr id="24" name="Oggetto 8">
            <a:extLst>
              <a:ext uri="{FF2B5EF4-FFF2-40B4-BE49-F238E27FC236}">
                <a16:creationId xmlns:a16="http://schemas.microsoft.com/office/drawing/2014/main" id="{F08C9156-4DE3-4A9B-B17A-E640F11A8EEB}"/>
              </a:ext>
            </a:extLst>
          </p:cNvPr>
          <p:cNvGraphicFramePr>
            <a:graphicFrameLocks noChangeAspect="1"/>
          </p:cNvGraphicFramePr>
          <p:nvPr>
            <p:extLst>
              <p:ext uri="{D42A27DB-BD31-4B8C-83A1-F6EECF244321}">
                <p14:modId xmlns:p14="http://schemas.microsoft.com/office/powerpoint/2010/main" val="477762408"/>
              </p:ext>
            </p:extLst>
          </p:nvPr>
        </p:nvGraphicFramePr>
        <p:xfrm>
          <a:off x="10454515" y="4234194"/>
          <a:ext cx="1549400" cy="482600"/>
        </p:xfrm>
        <a:graphic>
          <a:graphicData uri="http://schemas.openxmlformats.org/presentationml/2006/ole">
            <mc:AlternateContent xmlns:mc="http://schemas.openxmlformats.org/markup-compatibility/2006">
              <mc:Choice xmlns:v="urn:schemas-microsoft-com:vml" Requires="v">
                <p:oleObj name="Equation" r:id="rId9" imgW="774360" imgH="241200" progId="Equation.DSMT4">
                  <p:embed/>
                </p:oleObj>
              </mc:Choice>
              <mc:Fallback>
                <p:oleObj name="Equation" r:id="rId9" imgW="774360" imgH="241200" progId="Equation.DSMT4">
                  <p:embed/>
                  <p:pic>
                    <p:nvPicPr>
                      <p:cNvPr id="22" name="Oggetto 8">
                        <a:extLst>
                          <a:ext uri="{FF2B5EF4-FFF2-40B4-BE49-F238E27FC236}">
                            <a16:creationId xmlns:a16="http://schemas.microsoft.com/office/drawing/2014/main" id="{1F41BAA1-3C75-4B38-A8C9-0E1B305D0A33}"/>
                          </a:ext>
                        </a:extLst>
                      </p:cNvPr>
                      <p:cNvPicPr/>
                      <p:nvPr/>
                    </p:nvPicPr>
                    <p:blipFill>
                      <a:blip r:embed="rId10"/>
                      <a:stretch>
                        <a:fillRect/>
                      </a:stretch>
                    </p:blipFill>
                    <p:spPr>
                      <a:xfrm>
                        <a:off x="10454515" y="4234194"/>
                        <a:ext cx="1549400" cy="482600"/>
                      </a:xfrm>
                      <a:prstGeom prst="rect">
                        <a:avLst/>
                      </a:prstGeom>
                    </p:spPr>
                  </p:pic>
                </p:oleObj>
              </mc:Fallback>
            </mc:AlternateContent>
          </a:graphicData>
        </a:graphic>
      </p:graphicFrame>
      <p:sp>
        <p:nvSpPr>
          <p:cNvPr id="5" name="Freccia a sinistra 4">
            <a:extLst>
              <a:ext uri="{FF2B5EF4-FFF2-40B4-BE49-F238E27FC236}">
                <a16:creationId xmlns:a16="http://schemas.microsoft.com/office/drawing/2014/main" id="{EA7DB70A-AF92-4402-9B32-638ED3188990}"/>
              </a:ext>
            </a:extLst>
          </p:cNvPr>
          <p:cNvSpPr/>
          <p:nvPr/>
        </p:nvSpPr>
        <p:spPr>
          <a:xfrm rot="19869724">
            <a:off x="7764791" y="4953897"/>
            <a:ext cx="645459" cy="386574"/>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0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FDFF-825A-4797-9855-CE77A08452ED}"/>
              </a:ext>
            </a:extLst>
          </p:cNvPr>
          <p:cNvSpPr>
            <a:spLocks noGrp="1"/>
          </p:cNvSpPr>
          <p:nvPr>
            <p:ph type="title"/>
          </p:nvPr>
        </p:nvSpPr>
        <p:spPr>
          <a:xfrm>
            <a:off x="685800" y="173447"/>
            <a:ext cx="10515600" cy="662397"/>
          </a:xfrm>
        </p:spPr>
        <p:txBody>
          <a:bodyPr/>
          <a:lstStyle/>
          <a:p>
            <a:r>
              <a:rPr lang="it-IT" dirty="0"/>
              <a:t>Sensor - object interaction</a:t>
            </a:r>
          </a:p>
        </p:txBody>
      </p:sp>
      <p:sp>
        <p:nvSpPr>
          <p:cNvPr id="3" name="Footer Placeholder 2">
            <a:extLst>
              <a:ext uri="{FF2B5EF4-FFF2-40B4-BE49-F238E27FC236}">
                <a16:creationId xmlns:a16="http://schemas.microsoft.com/office/drawing/2014/main" id="{7F67AD5F-EC04-4181-941C-439D0517032D}"/>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9F04A614-30CB-42FA-9D7E-41551EF0CBC3}"/>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TextBox 4">
            <a:extLst>
              <a:ext uri="{FF2B5EF4-FFF2-40B4-BE49-F238E27FC236}">
                <a16:creationId xmlns:a16="http://schemas.microsoft.com/office/drawing/2014/main" id="{57F638E3-B7E6-48F0-A488-F38F08C34A36}"/>
              </a:ext>
            </a:extLst>
          </p:cNvPr>
          <p:cNvSpPr txBox="1"/>
          <p:nvPr/>
        </p:nvSpPr>
        <p:spPr>
          <a:xfrm>
            <a:off x="685800" y="1092200"/>
            <a:ext cx="9334500" cy="830997"/>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The interaction can be contactless (e.g. IR thermometer) or with contact (e.g. a thermocouple temperature probe).  </a:t>
            </a:r>
          </a:p>
        </p:txBody>
      </p:sp>
      <p:sp>
        <p:nvSpPr>
          <p:cNvPr id="6" name="TextBox 5">
            <a:extLst>
              <a:ext uri="{FF2B5EF4-FFF2-40B4-BE49-F238E27FC236}">
                <a16:creationId xmlns:a16="http://schemas.microsoft.com/office/drawing/2014/main" id="{48BC7415-1A13-4EC3-A46F-B16F85628414}"/>
              </a:ext>
            </a:extLst>
          </p:cNvPr>
          <p:cNvSpPr txBox="1"/>
          <p:nvPr/>
        </p:nvSpPr>
        <p:spPr>
          <a:xfrm>
            <a:off x="685800" y="2000205"/>
            <a:ext cx="10401300" cy="1200329"/>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Protection of the sensing elements is particularly important, for example, when the physical object is in liquid phase (liquid flow sensors, ion concentration sensors) or it is a corrosive gas. </a:t>
            </a:r>
          </a:p>
        </p:txBody>
      </p:sp>
      <p:sp>
        <p:nvSpPr>
          <p:cNvPr id="8" name="TextBox 7">
            <a:extLst>
              <a:ext uri="{FF2B5EF4-FFF2-40B4-BE49-F238E27FC236}">
                <a16:creationId xmlns:a16="http://schemas.microsoft.com/office/drawing/2014/main" id="{3567258B-2501-41F5-A00C-BB5BFB325BC1}"/>
              </a:ext>
            </a:extLst>
          </p:cNvPr>
          <p:cNvSpPr txBox="1"/>
          <p:nvPr/>
        </p:nvSpPr>
        <p:spPr>
          <a:xfrm>
            <a:off x="909253" y="3452673"/>
            <a:ext cx="1055769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Example: a liquid pressure sensor (10-bar resistant, usable for depth meters)</a:t>
            </a:r>
          </a:p>
        </p:txBody>
      </p:sp>
      <p:pic>
        <p:nvPicPr>
          <p:cNvPr id="12" name="Picture 11">
            <a:extLst>
              <a:ext uri="{FF2B5EF4-FFF2-40B4-BE49-F238E27FC236}">
                <a16:creationId xmlns:a16="http://schemas.microsoft.com/office/drawing/2014/main" id="{7455128D-2CC7-4921-9557-EE7D926AA85E}"/>
              </a:ext>
            </a:extLst>
          </p:cNvPr>
          <p:cNvPicPr>
            <a:picLocks noChangeAspect="1"/>
          </p:cNvPicPr>
          <p:nvPr/>
        </p:nvPicPr>
        <p:blipFill>
          <a:blip r:embed="rId2"/>
          <a:stretch>
            <a:fillRect/>
          </a:stretch>
        </p:blipFill>
        <p:spPr>
          <a:xfrm>
            <a:off x="919424" y="4379162"/>
            <a:ext cx="2043112" cy="1724113"/>
          </a:xfrm>
          <a:prstGeom prst="rect">
            <a:avLst/>
          </a:prstGeom>
        </p:spPr>
      </p:pic>
      <p:pic>
        <p:nvPicPr>
          <p:cNvPr id="14" name="Picture 13">
            <a:extLst>
              <a:ext uri="{FF2B5EF4-FFF2-40B4-BE49-F238E27FC236}">
                <a16:creationId xmlns:a16="http://schemas.microsoft.com/office/drawing/2014/main" id="{F2E2F8BD-063D-4321-A36D-737993D77BF5}"/>
              </a:ext>
            </a:extLst>
          </p:cNvPr>
          <p:cNvPicPr>
            <a:picLocks noChangeAspect="1"/>
          </p:cNvPicPr>
          <p:nvPr/>
        </p:nvPicPr>
        <p:blipFill>
          <a:blip r:embed="rId3"/>
          <a:stretch>
            <a:fillRect/>
          </a:stretch>
        </p:blipFill>
        <p:spPr>
          <a:xfrm>
            <a:off x="5005648" y="4166477"/>
            <a:ext cx="2696348" cy="1999242"/>
          </a:xfrm>
          <a:prstGeom prst="rect">
            <a:avLst/>
          </a:prstGeom>
        </p:spPr>
      </p:pic>
      <p:pic>
        <p:nvPicPr>
          <p:cNvPr id="16" name="Picture 15">
            <a:extLst>
              <a:ext uri="{FF2B5EF4-FFF2-40B4-BE49-F238E27FC236}">
                <a16:creationId xmlns:a16="http://schemas.microsoft.com/office/drawing/2014/main" id="{F128BD2F-FB16-4958-89E9-19D0C3F4272F}"/>
              </a:ext>
            </a:extLst>
          </p:cNvPr>
          <p:cNvPicPr>
            <a:picLocks noChangeAspect="1"/>
          </p:cNvPicPr>
          <p:nvPr/>
        </p:nvPicPr>
        <p:blipFill>
          <a:blip r:embed="rId4"/>
          <a:stretch>
            <a:fillRect/>
          </a:stretch>
        </p:blipFill>
        <p:spPr>
          <a:xfrm>
            <a:off x="3220357" y="4286895"/>
            <a:ext cx="990600" cy="638175"/>
          </a:xfrm>
          <a:prstGeom prst="rect">
            <a:avLst/>
          </a:prstGeom>
        </p:spPr>
      </p:pic>
      <p:sp>
        <p:nvSpPr>
          <p:cNvPr id="17" name="TextBox 16">
            <a:extLst>
              <a:ext uri="{FF2B5EF4-FFF2-40B4-BE49-F238E27FC236}">
                <a16:creationId xmlns:a16="http://schemas.microsoft.com/office/drawing/2014/main" id="{EEBDB2B2-BA6A-4166-92B0-B4A5CE32131E}"/>
              </a:ext>
            </a:extLst>
          </p:cNvPr>
          <p:cNvSpPr txBox="1"/>
          <p:nvPr/>
        </p:nvSpPr>
        <p:spPr>
          <a:xfrm>
            <a:off x="2962536" y="5021262"/>
            <a:ext cx="1656443"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LPS33HW</a:t>
            </a:r>
          </a:p>
        </p:txBody>
      </p:sp>
      <p:sp>
        <p:nvSpPr>
          <p:cNvPr id="18" name="TextBox 17">
            <a:extLst>
              <a:ext uri="{FF2B5EF4-FFF2-40B4-BE49-F238E27FC236}">
                <a16:creationId xmlns:a16="http://schemas.microsoft.com/office/drawing/2014/main" id="{7706A130-27C0-440F-92FE-6F617084FFD2}"/>
              </a:ext>
            </a:extLst>
          </p:cNvPr>
          <p:cNvSpPr txBox="1"/>
          <p:nvPr/>
        </p:nvSpPr>
        <p:spPr>
          <a:xfrm>
            <a:off x="7810499" y="3907301"/>
            <a:ext cx="3543300"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Insulating gel:</a:t>
            </a:r>
          </a:p>
          <a:p>
            <a:pPr marL="457200" indent="-457200">
              <a:buAutoNum type="arabicParenR"/>
            </a:pPr>
            <a:r>
              <a:rPr lang="it-IT" sz="2400" dirty="0">
                <a:latin typeface="Arial" panose="020B0604020202020204" pitchFamily="34" charset="0"/>
                <a:cs typeface="Arial" panose="020B0604020202020204" pitchFamily="34" charset="0"/>
              </a:rPr>
              <a:t>Avoid direct contact with the liquid but ….</a:t>
            </a:r>
          </a:p>
        </p:txBody>
      </p:sp>
      <p:sp>
        <p:nvSpPr>
          <p:cNvPr id="19" name="TextBox 18">
            <a:extLst>
              <a:ext uri="{FF2B5EF4-FFF2-40B4-BE49-F238E27FC236}">
                <a16:creationId xmlns:a16="http://schemas.microsoft.com/office/drawing/2014/main" id="{B0C4348E-84E6-4750-B2CC-53728BCA3B1B}"/>
              </a:ext>
            </a:extLst>
          </p:cNvPr>
          <p:cNvSpPr txBox="1"/>
          <p:nvPr/>
        </p:nvSpPr>
        <p:spPr>
          <a:xfrm>
            <a:off x="7810499" y="5197982"/>
            <a:ext cx="3920113"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2) Transmit pressure from the liquid to the MEMS chip </a:t>
            </a:r>
          </a:p>
        </p:txBody>
      </p:sp>
    </p:spTree>
    <p:extLst>
      <p:ext uri="{BB962C8B-B14F-4D97-AF65-F5344CB8AC3E}">
        <p14:creationId xmlns:p14="http://schemas.microsoft.com/office/powerpoint/2010/main" val="407971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3FFFE5-6A58-4A87-AA1D-97803A027C5A}"/>
              </a:ext>
            </a:extLst>
          </p:cNvPr>
          <p:cNvSpPr>
            <a:spLocks noGrp="1"/>
          </p:cNvSpPr>
          <p:nvPr>
            <p:ph type="title"/>
          </p:nvPr>
        </p:nvSpPr>
        <p:spPr>
          <a:xfrm>
            <a:off x="838200" y="136525"/>
            <a:ext cx="10515600" cy="662397"/>
          </a:xfrm>
        </p:spPr>
        <p:txBody>
          <a:bodyPr/>
          <a:lstStyle/>
          <a:p>
            <a:r>
              <a:rPr lang="en-US" dirty="0"/>
              <a:t>Advantage and limit of differential reading. </a:t>
            </a:r>
          </a:p>
        </p:txBody>
      </p:sp>
      <p:sp>
        <p:nvSpPr>
          <p:cNvPr id="3" name="Segnaposto piè di pagina 2">
            <a:extLst>
              <a:ext uri="{FF2B5EF4-FFF2-40B4-BE49-F238E27FC236}">
                <a16:creationId xmlns:a16="http://schemas.microsoft.com/office/drawing/2014/main" id="{8CE4EED2-F6A0-40BF-951D-2535C1104A1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1DD517D-FBF5-483B-B405-F95CBBD07502}"/>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10" name="Graphic 9">
            <a:extLst>
              <a:ext uri="{FF2B5EF4-FFF2-40B4-BE49-F238E27FC236}">
                <a16:creationId xmlns:a16="http://schemas.microsoft.com/office/drawing/2014/main" id="{91165D27-A3D3-4FAF-8784-D441EEA2CC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1743" y="1059738"/>
            <a:ext cx="5022056" cy="3786188"/>
          </a:xfrm>
          <a:prstGeom prst="rect">
            <a:avLst/>
          </a:prstGeom>
        </p:spPr>
      </p:pic>
      <p:graphicFrame>
        <p:nvGraphicFramePr>
          <p:cNvPr id="11" name="Oggetto 8">
            <a:extLst>
              <a:ext uri="{FF2B5EF4-FFF2-40B4-BE49-F238E27FC236}">
                <a16:creationId xmlns:a16="http://schemas.microsoft.com/office/drawing/2014/main" id="{AB7B367A-1B3A-4880-99B7-62929310BB5D}"/>
              </a:ext>
            </a:extLst>
          </p:cNvPr>
          <p:cNvGraphicFramePr>
            <a:graphicFrameLocks noChangeAspect="1"/>
          </p:cNvGraphicFramePr>
          <p:nvPr>
            <p:extLst>
              <p:ext uri="{D42A27DB-BD31-4B8C-83A1-F6EECF244321}">
                <p14:modId xmlns:p14="http://schemas.microsoft.com/office/powerpoint/2010/main" val="4162103449"/>
              </p:ext>
            </p:extLst>
          </p:nvPr>
        </p:nvGraphicFramePr>
        <p:xfrm>
          <a:off x="4292600" y="2946400"/>
          <a:ext cx="1803400" cy="965200"/>
        </p:xfrm>
        <a:graphic>
          <a:graphicData uri="http://schemas.openxmlformats.org/presentationml/2006/ole">
            <mc:AlternateContent xmlns:mc="http://schemas.openxmlformats.org/markup-compatibility/2006">
              <mc:Choice xmlns:v="urn:schemas-microsoft-com:vml" Requires="v">
                <p:oleObj name="Equation" r:id="rId4" imgW="901440" imgH="482400" progId="Equation.DSMT4">
                  <p:embed/>
                </p:oleObj>
              </mc:Choice>
              <mc:Fallback>
                <p:oleObj name="Equation" r:id="rId4" imgW="901440" imgH="482400" progId="Equation.DSMT4">
                  <p:embed/>
                  <p:pic>
                    <p:nvPicPr>
                      <p:cNvPr id="9" name="Oggetto 8">
                        <a:extLst>
                          <a:ext uri="{FF2B5EF4-FFF2-40B4-BE49-F238E27FC236}">
                            <a16:creationId xmlns:a16="http://schemas.microsoft.com/office/drawing/2014/main" id="{3161C1B3-20CF-45B2-93DD-C0B56DC769AC}"/>
                          </a:ext>
                        </a:extLst>
                      </p:cNvPr>
                      <p:cNvPicPr/>
                      <p:nvPr/>
                    </p:nvPicPr>
                    <p:blipFill>
                      <a:blip r:embed="rId5"/>
                      <a:stretch>
                        <a:fillRect/>
                      </a:stretch>
                    </p:blipFill>
                    <p:spPr>
                      <a:xfrm>
                        <a:off x="4292600" y="2946400"/>
                        <a:ext cx="1803400" cy="965200"/>
                      </a:xfrm>
                      <a:prstGeom prst="rect">
                        <a:avLst/>
                      </a:prstGeom>
                    </p:spPr>
                  </p:pic>
                </p:oleObj>
              </mc:Fallback>
            </mc:AlternateContent>
          </a:graphicData>
        </a:graphic>
      </p:graphicFrame>
      <p:pic>
        <p:nvPicPr>
          <p:cNvPr id="13" name="Graphic 12">
            <a:extLst>
              <a:ext uri="{FF2B5EF4-FFF2-40B4-BE49-F238E27FC236}">
                <a16:creationId xmlns:a16="http://schemas.microsoft.com/office/drawing/2014/main" id="{2170B6A1-867F-4694-9FA0-0199FE4969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300" y="1086037"/>
            <a:ext cx="3843338" cy="1435894"/>
          </a:xfrm>
          <a:prstGeom prst="rect">
            <a:avLst/>
          </a:prstGeom>
        </p:spPr>
      </p:pic>
      <p:pic>
        <p:nvPicPr>
          <p:cNvPr id="15" name="Graphic 14">
            <a:extLst>
              <a:ext uri="{FF2B5EF4-FFF2-40B4-BE49-F238E27FC236}">
                <a16:creationId xmlns:a16="http://schemas.microsoft.com/office/drawing/2014/main" id="{5F8C4857-175E-4C97-8753-3DBAB1F395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31743" y="2045004"/>
            <a:ext cx="4300538" cy="1435894"/>
          </a:xfrm>
          <a:prstGeom prst="rect">
            <a:avLst/>
          </a:prstGeom>
        </p:spPr>
      </p:pic>
      <p:pic>
        <p:nvPicPr>
          <p:cNvPr id="17" name="Graphic 16">
            <a:extLst>
              <a:ext uri="{FF2B5EF4-FFF2-40B4-BE49-F238E27FC236}">
                <a16:creationId xmlns:a16="http://schemas.microsoft.com/office/drawing/2014/main" id="{B1C0BBB1-92F5-48AE-854F-639AC6A375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8300" y="4529087"/>
            <a:ext cx="4107656" cy="1578769"/>
          </a:xfrm>
          <a:prstGeom prst="rect">
            <a:avLst/>
          </a:prstGeom>
        </p:spPr>
      </p:pic>
      <p:sp>
        <p:nvSpPr>
          <p:cNvPr id="18" name="TextBox 17">
            <a:extLst>
              <a:ext uri="{FF2B5EF4-FFF2-40B4-BE49-F238E27FC236}">
                <a16:creationId xmlns:a16="http://schemas.microsoft.com/office/drawing/2014/main" id="{8B0F625F-9900-49AE-A3AC-23C7E721F4C1}"/>
              </a:ext>
            </a:extLst>
          </p:cNvPr>
          <p:cNvSpPr txBox="1"/>
          <p:nvPr/>
        </p:nvSpPr>
        <p:spPr>
          <a:xfrm>
            <a:off x="4800600" y="4918624"/>
            <a:ext cx="6038850"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With a symmetrical routing of V</a:t>
            </a:r>
            <a:r>
              <a:rPr lang="it-IT" sz="2400" baseline="-25000" dirty="0">
                <a:latin typeface="Arial" panose="020B0604020202020204" pitchFamily="34" charset="0"/>
                <a:cs typeface="Arial" panose="020B0604020202020204" pitchFamily="34" charset="0"/>
              </a:rPr>
              <a:t>ip</a:t>
            </a:r>
            <a:r>
              <a:rPr lang="it-IT" sz="2400" dirty="0">
                <a:latin typeface="Arial" panose="020B0604020202020204" pitchFamily="34" charset="0"/>
                <a:cs typeface="Arial" panose="020B0604020202020204" pitchFamily="34" charset="0"/>
              </a:rPr>
              <a:t> and V</a:t>
            </a:r>
            <a:r>
              <a:rPr lang="it-IT" sz="2400" baseline="-25000" dirty="0">
                <a:latin typeface="Arial" panose="020B0604020202020204" pitchFamily="34" charset="0"/>
                <a:cs typeface="Arial" panose="020B0604020202020204" pitchFamily="34" charset="0"/>
              </a:rPr>
              <a:t>in</a:t>
            </a:r>
            <a:r>
              <a:rPr lang="it-IT" sz="2400" dirty="0">
                <a:latin typeface="Arial" panose="020B0604020202020204" pitchFamily="34" charset="0"/>
                <a:cs typeface="Arial" panose="020B0604020202020204" pitchFamily="34" charset="0"/>
              </a:rPr>
              <a:t>, we can obtain: C</a:t>
            </a:r>
            <a:r>
              <a:rPr lang="it-IT" sz="2400" baseline="-25000" dirty="0">
                <a:latin typeface="Arial" panose="020B0604020202020204" pitchFamily="34" charset="0"/>
                <a:cs typeface="Arial" panose="020B0604020202020204" pitchFamily="34" charset="0"/>
              </a:rPr>
              <a:t>P1</a:t>
            </a:r>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N1</a:t>
            </a:r>
            <a:r>
              <a:rPr lang="it-IT" sz="2400" dirty="0">
                <a:latin typeface="Arial" panose="020B0604020202020204" pitchFamily="34" charset="0"/>
                <a:cs typeface="Arial" panose="020B0604020202020204" pitchFamily="34" charset="0"/>
              </a:rPr>
              <a:t>, C</a:t>
            </a:r>
            <a:r>
              <a:rPr lang="it-IT" sz="2400" baseline="-25000" dirty="0">
                <a:latin typeface="Arial" panose="020B0604020202020204" pitchFamily="34" charset="0"/>
                <a:cs typeface="Arial" panose="020B0604020202020204" pitchFamily="34" charset="0"/>
              </a:rPr>
              <a:t>P2</a:t>
            </a:r>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N2</a:t>
            </a:r>
          </a:p>
        </p:txBody>
      </p:sp>
      <p:sp>
        <p:nvSpPr>
          <p:cNvPr id="5" name="CasellaDiTesto 4">
            <a:extLst>
              <a:ext uri="{FF2B5EF4-FFF2-40B4-BE49-F238E27FC236}">
                <a16:creationId xmlns:a16="http://schemas.microsoft.com/office/drawing/2014/main" id="{34D85D93-BA3A-42BC-BA23-A457ACB7FDF2}"/>
              </a:ext>
            </a:extLst>
          </p:cNvPr>
          <p:cNvSpPr txBox="1"/>
          <p:nvPr/>
        </p:nvSpPr>
        <p:spPr>
          <a:xfrm>
            <a:off x="213122" y="2652749"/>
            <a:ext cx="382547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differential connection, the signal is the voltage difference between two wires, none of which is gnd.</a:t>
            </a:r>
          </a:p>
          <a:p>
            <a:r>
              <a:rPr lang="en-US" sz="2000" dirty="0">
                <a:latin typeface="Arial" panose="020B0604020202020204" pitchFamily="34" charset="0"/>
                <a:cs typeface="Arial" panose="020B0604020202020204" pitchFamily="34" charset="0"/>
              </a:rPr>
              <a:t>The sensor has three terminals.</a:t>
            </a:r>
          </a:p>
        </p:txBody>
      </p:sp>
      <p:sp>
        <p:nvSpPr>
          <p:cNvPr id="6" name="Freccia in giù 5">
            <a:extLst>
              <a:ext uri="{FF2B5EF4-FFF2-40B4-BE49-F238E27FC236}">
                <a16:creationId xmlns:a16="http://schemas.microsoft.com/office/drawing/2014/main" id="{1F51D509-849A-4A12-8B7E-51B13D3C04EA}"/>
              </a:ext>
            </a:extLst>
          </p:cNvPr>
          <p:cNvSpPr/>
          <p:nvPr/>
        </p:nvSpPr>
        <p:spPr>
          <a:xfrm rot="4315448">
            <a:off x="5109370" y="3827202"/>
            <a:ext cx="324644" cy="1403769"/>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2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BDC623-926B-4AC2-BFBD-0A26813CA844}"/>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CF3A7BC6-B35F-4515-AA9A-07FCC4B0AD44}"/>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6" name="Titolo 1">
            <a:extLst>
              <a:ext uri="{FF2B5EF4-FFF2-40B4-BE49-F238E27FC236}">
                <a16:creationId xmlns:a16="http://schemas.microsoft.com/office/drawing/2014/main" id="{3C0A656E-C4D6-40C8-992E-E9611F449593}"/>
              </a:ext>
            </a:extLst>
          </p:cNvPr>
          <p:cNvSpPr>
            <a:spLocks noGrp="1"/>
          </p:cNvSpPr>
          <p:nvPr>
            <p:ph type="title"/>
          </p:nvPr>
        </p:nvSpPr>
        <p:spPr>
          <a:xfrm>
            <a:off x="838200" y="136525"/>
            <a:ext cx="10515600" cy="662397"/>
          </a:xfrm>
        </p:spPr>
        <p:txBody>
          <a:bodyPr/>
          <a:lstStyle/>
          <a:p>
            <a:r>
              <a:rPr lang="en-US" dirty="0"/>
              <a:t>Advantage and limit of differential reading. </a:t>
            </a:r>
          </a:p>
        </p:txBody>
      </p:sp>
      <p:sp>
        <p:nvSpPr>
          <p:cNvPr id="8" name="Freeform: Shape 7">
            <a:extLst>
              <a:ext uri="{FF2B5EF4-FFF2-40B4-BE49-F238E27FC236}">
                <a16:creationId xmlns:a16="http://schemas.microsoft.com/office/drawing/2014/main" id="{AD2F547D-DC5B-4908-8B06-8142CBA770C6}"/>
              </a:ext>
            </a:extLst>
          </p:cNvPr>
          <p:cNvSpPr/>
          <p:nvPr/>
        </p:nvSpPr>
        <p:spPr>
          <a:xfrm>
            <a:off x="1540217" y="1019777"/>
            <a:ext cx="501943"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eform: Shape 8">
            <a:extLst>
              <a:ext uri="{FF2B5EF4-FFF2-40B4-BE49-F238E27FC236}">
                <a16:creationId xmlns:a16="http://schemas.microsoft.com/office/drawing/2014/main" id="{084CEA0F-2D40-4066-9BF5-4532A51C8D18}"/>
              </a:ext>
            </a:extLst>
          </p:cNvPr>
          <p:cNvSpPr/>
          <p:nvPr/>
        </p:nvSpPr>
        <p:spPr>
          <a:xfrm flipH="1">
            <a:off x="2499359" y="1025365"/>
            <a:ext cx="613625"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TextBox 9">
            <a:extLst>
              <a:ext uri="{FF2B5EF4-FFF2-40B4-BE49-F238E27FC236}">
                <a16:creationId xmlns:a16="http://schemas.microsoft.com/office/drawing/2014/main" id="{5B6B0059-A500-4410-BD62-5746AE6C97A1}"/>
              </a:ext>
            </a:extLst>
          </p:cNvPr>
          <p:cNvSpPr txBox="1"/>
          <p:nvPr/>
        </p:nvSpPr>
        <p:spPr>
          <a:xfrm>
            <a:off x="1895936" y="582929"/>
            <a:ext cx="813043" cy="400110"/>
          </a:xfrm>
          <a:prstGeom prst="rect">
            <a:avLst/>
          </a:prstGeom>
          <a:noFill/>
        </p:spPr>
        <p:txBody>
          <a:bodyPr wrap="none" rtlCol="0">
            <a:spAutoFit/>
          </a:bodyPr>
          <a:lstStyle/>
          <a:p>
            <a:r>
              <a:rPr lang="it-IT" sz="2000" dirty="0">
                <a:solidFill>
                  <a:srgbClr val="FF0000"/>
                </a:solidFill>
                <a:latin typeface="Arial" panose="020B0604020202020204" pitchFamily="34" charset="0"/>
                <a:cs typeface="Arial" panose="020B0604020202020204" pitchFamily="34" charset="0"/>
              </a:rPr>
              <a:t>equal</a:t>
            </a:r>
          </a:p>
        </p:txBody>
      </p:sp>
      <p:sp>
        <p:nvSpPr>
          <p:cNvPr id="11" name="Freeform: Shape 10">
            <a:extLst>
              <a:ext uri="{FF2B5EF4-FFF2-40B4-BE49-F238E27FC236}">
                <a16:creationId xmlns:a16="http://schemas.microsoft.com/office/drawing/2014/main" id="{18708A65-F3D5-4505-A608-5F7FE88A3E18}"/>
              </a:ext>
            </a:extLst>
          </p:cNvPr>
          <p:cNvSpPr/>
          <p:nvPr/>
        </p:nvSpPr>
        <p:spPr>
          <a:xfrm flipV="1">
            <a:off x="1540217" y="2603258"/>
            <a:ext cx="501943"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Shape 11">
            <a:extLst>
              <a:ext uri="{FF2B5EF4-FFF2-40B4-BE49-F238E27FC236}">
                <a16:creationId xmlns:a16="http://schemas.microsoft.com/office/drawing/2014/main" id="{21971FA9-050A-49E1-B761-D312EA2209F3}"/>
              </a:ext>
            </a:extLst>
          </p:cNvPr>
          <p:cNvSpPr/>
          <p:nvPr/>
        </p:nvSpPr>
        <p:spPr>
          <a:xfrm flipH="1" flipV="1">
            <a:off x="2499359" y="2608846"/>
            <a:ext cx="613625" cy="310896"/>
          </a:xfrm>
          <a:custGeom>
            <a:avLst/>
            <a:gdLst>
              <a:gd name="connsiteX0" fmla="*/ 0 w 786384"/>
              <a:gd name="connsiteY0" fmla="*/ 310896 h 310896"/>
              <a:gd name="connsiteX1" fmla="*/ 182880 w 786384"/>
              <a:gd name="connsiteY1" fmla="*/ 54864 h 310896"/>
              <a:gd name="connsiteX2" fmla="*/ 786384 w 786384"/>
              <a:gd name="connsiteY2" fmla="*/ 0 h 310896"/>
            </a:gdLst>
            <a:ahLst/>
            <a:cxnLst>
              <a:cxn ang="0">
                <a:pos x="connsiteX0" y="connsiteY0"/>
              </a:cxn>
              <a:cxn ang="0">
                <a:pos x="connsiteX1" y="connsiteY1"/>
              </a:cxn>
              <a:cxn ang="0">
                <a:pos x="connsiteX2" y="connsiteY2"/>
              </a:cxn>
            </a:cxnLst>
            <a:rect l="l" t="t" r="r" b="b"/>
            <a:pathLst>
              <a:path w="786384" h="310896">
                <a:moveTo>
                  <a:pt x="0" y="310896"/>
                </a:moveTo>
                <a:cubicBezTo>
                  <a:pt x="25908" y="208788"/>
                  <a:pt x="51816" y="106680"/>
                  <a:pt x="182880" y="54864"/>
                </a:cubicBezTo>
                <a:cubicBezTo>
                  <a:pt x="313944" y="3048"/>
                  <a:pt x="550164" y="1524"/>
                  <a:pt x="786384" y="0"/>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a:extLst>
              <a:ext uri="{FF2B5EF4-FFF2-40B4-BE49-F238E27FC236}">
                <a16:creationId xmlns:a16="http://schemas.microsoft.com/office/drawing/2014/main" id="{3271813B-2976-4D94-99D2-3F2EBAD1C0FA}"/>
              </a:ext>
            </a:extLst>
          </p:cNvPr>
          <p:cNvSpPr txBox="1"/>
          <p:nvPr/>
        </p:nvSpPr>
        <p:spPr>
          <a:xfrm>
            <a:off x="1852074" y="2859204"/>
            <a:ext cx="813043" cy="400110"/>
          </a:xfrm>
          <a:prstGeom prst="rect">
            <a:avLst/>
          </a:prstGeom>
          <a:noFill/>
        </p:spPr>
        <p:txBody>
          <a:bodyPr wrap="none" rtlCol="0">
            <a:spAutoFit/>
          </a:bodyPr>
          <a:lstStyle/>
          <a:p>
            <a:r>
              <a:rPr lang="it-IT" sz="2000" dirty="0">
                <a:solidFill>
                  <a:srgbClr val="FF0000"/>
                </a:solidFill>
                <a:latin typeface="Arial" panose="020B0604020202020204" pitchFamily="34" charset="0"/>
                <a:cs typeface="Arial" panose="020B0604020202020204" pitchFamily="34" charset="0"/>
              </a:rPr>
              <a:t>equal</a:t>
            </a:r>
          </a:p>
        </p:txBody>
      </p:sp>
      <p:grpSp>
        <p:nvGrpSpPr>
          <p:cNvPr id="30" name="Gruppo 29">
            <a:extLst>
              <a:ext uri="{FF2B5EF4-FFF2-40B4-BE49-F238E27FC236}">
                <a16:creationId xmlns:a16="http://schemas.microsoft.com/office/drawing/2014/main" id="{66746165-2937-4FF5-A710-CCA0446375F7}"/>
              </a:ext>
            </a:extLst>
          </p:cNvPr>
          <p:cNvGrpSpPr/>
          <p:nvPr/>
        </p:nvGrpSpPr>
        <p:grpSpPr>
          <a:xfrm>
            <a:off x="1422400" y="2758706"/>
            <a:ext cx="2921000" cy="491210"/>
            <a:chOff x="1422400" y="2758706"/>
            <a:chExt cx="2921000" cy="491210"/>
          </a:xfrm>
        </p:grpSpPr>
        <p:sp>
          <p:nvSpPr>
            <p:cNvPr id="7" name="TextBox 6">
              <a:extLst>
                <a:ext uri="{FF2B5EF4-FFF2-40B4-BE49-F238E27FC236}">
                  <a16:creationId xmlns:a16="http://schemas.microsoft.com/office/drawing/2014/main" id="{6D3D4631-B17D-4EC4-BA98-1CC3912B45A3}"/>
                </a:ext>
              </a:extLst>
            </p:cNvPr>
            <p:cNvSpPr txBox="1"/>
            <p:nvPr/>
          </p:nvSpPr>
          <p:spPr>
            <a:xfrm>
              <a:off x="3288074" y="2788251"/>
              <a:ext cx="6351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baseline="-25000" dirty="0">
                  <a:latin typeface="Arial" panose="020B0604020202020204" pitchFamily="34" charset="0"/>
                  <a:cs typeface="Arial" panose="020B0604020202020204" pitchFamily="34" charset="0"/>
                </a:rPr>
                <a:t>d1</a:t>
              </a:r>
            </a:p>
          </p:txBody>
        </p:sp>
        <p:cxnSp>
          <p:nvCxnSpPr>
            <p:cNvPr id="15" name="Straight Connector 14">
              <a:extLst>
                <a:ext uri="{FF2B5EF4-FFF2-40B4-BE49-F238E27FC236}">
                  <a16:creationId xmlns:a16="http://schemas.microsoft.com/office/drawing/2014/main" id="{86E80692-357D-411D-8C76-51FE9F0D74AC}"/>
                </a:ext>
              </a:extLst>
            </p:cNvPr>
            <p:cNvCxnSpPr/>
            <p:nvPr/>
          </p:nvCxnSpPr>
          <p:spPr>
            <a:xfrm>
              <a:off x="1422400" y="2758706"/>
              <a:ext cx="2921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Graphic 16">
            <a:extLst>
              <a:ext uri="{FF2B5EF4-FFF2-40B4-BE49-F238E27FC236}">
                <a16:creationId xmlns:a16="http://schemas.microsoft.com/office/drawing/2014/main" id="{2B281A1D-D677-42DE-B6B3-C4F49E477A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209482"/>
            <a:ext cx="4107656" cy="1578769"/>
          </a:xfrm>
          <a:prstGeom prst="rect">
            <a:avLst/>
          </a:prstGeom>
        </p:spPr>
      </p:pic>
      <p:pic>
        <p:nvPicPr>
          <p:cNvPr id="19" name="Graphic 18">
            <a:extLst>
              <a:ext uri="{FF2B5EF4-FFF2-40B4-BE49-F238E27FC236}">
                <a16:creationId xmlns:a16="http://schemas.microsoft.com/office/drawing/2014/main" id="{6224C700-B8FC-4E25-881A-2A481A4640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3109" y="864684"/>
            <a:ext cx="2956560" cy="1851660"/>
          </a:xfrm>
          <a:prstGeom prst="rect">
            <a:avLst/>
          </a:prstGeom>
        </p:spPr>
      </p:pic>
      <p:graphicFrame>
        <p:nvGraphicFramePr>
          <p:cNvPr id="18" name="Oggetto 8">
            <a:extLst>
              <a:ext uri="{FF2B5EF4-FFF2-40B4-BE49-F238E27FC236}">
                <a16:creationId xmlns:a16="http://schemas.microsoft.com/office/drawing/2014/main" id="{A9386674-7E20-4129-AE5D-9010DCE8EDDE}"/>
              </a:ext>
            </a:extLst>
          </p:cNvPr>
          <p:cNvGraphicFramePr>
            <a:graphicFrameLocks noChangeAspect="1"/>
          </p:cNvGraphicFramePr>
          <p:nvPr>
            <p:extLst>
              <p:ext uri="{D42A27DB-BD31-4B8C-83A1-F6EECF244321}">
                <p14:modId xmlns:p14="http://schemas.microsoft.com/office/powerpoint/2010/main" val="4025176569"/>
              </p:ext>
            </p:extLst>
          </p:nvPr>
        </p:nvGraphicFramePr>
        <p:xfrm>
          <a:off x="9401714" y="1902207"/>
          <a:ext cx="1625600" cy="965200"/>
        </p:xfrm>
        <a:graphic>
          <a:graphicData uri="http://schemas.openxmlformats.org/presentationml/2006/ole">
            <mc:AlternateContent xmlns:mc="http://schemas.openxmlformats.org/markup-compatibility/2006">
              <mc:Choice xmlns:v="urn:schemas-microsoft-com:vml" Requires="v">
                <p:oleObj name="Equation" r:id="rId6" imgW="812520" imgH="482400" progId="Equation.DSMT4">
                  <p:embed/>
                </p:oleObj>
              </mc:Choice>
              <mc:Fallback>
                <p:oleObj name="Equation" r:id="rId6" imgW="812520" imgH="482400" progId="Equation.DSMT4">
                  <p:embed/>
                  <p:pic>
                    <p:nvPicPr>
                      <p:cNvPr id="11" name="Oggetto 8">
                        <a:extLst>
                          <a:ext uri="{FF2B5EF4-FFF2-40B4-BE49-F238E27FC236}">
                            <a16:creationId xmlns:a16="http://schemas.microsoft.com/office/drawing/2014/main" id="{AB7B367A-1B3A-4880-99B7-62929310BB5D}"/>
                          </a:ext>
                        </a:extLst>
                      </p:cNvPr>
                      <p:cNvPicPr/>
                      <p:nvPr/>
                    </p:nvPicPr>
                    <p:blipFill>
                      <a:blip r:embed="rId7"/>
                      <a:stretch>
                        <a:fillRect/>
                      </a:stretch>
                    </p:blipFill>
                    <p:spPr>
                      <a:xfrm>
                        <a:off x="9401714" y="1902207"/>
                        <a:ext cx="1625600" cy="96520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F8B40352-4999-477F-AB3B-82DEFF452A55}"/>
              </a:ext>
            </a:extLst>
          </p:cNvPr>
          <p:cNvSpPr txBox="1"/>
          <p:nvPr/>
        </p:nvSpPr>
        <p:spPr>
          <a:xfrm>
            <a:off x="9333826" y="983039"/>
            <a:ext cx="2209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Thanks to the symmetry:</a:t>
            </a:r>
          </a:p>
        </p:txBody>
      </p:sp>
      <p:sp>
        <p:nvSpPr>
          <p:cNvPr id="21" name="CasellaDiTesto 20">
            <a:extLst>
              <a:ext uri="{FF2B5EF4-FFF2-40B4-BE49-F238E27FC236}">
                <a16:creationId xmlns:a16="http://schemas.microsoft.com/office/drawing/2014/main" id="{A105A88A-9708-4CF3-B71F-D539F41612DC}"/>
              </a:ext>
            </a:extLst>
          </p:cNvPr>
          <p:cNvSpPr txBox="1"/>
          <p:nvPr/>
        </p:nvSpPr>
        <p:spPr>
          <a:xfrm>
            <a:off x="5431701" y="3221378"/>
            <a:ext cx="469496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Then, to obtain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id</a:t>
            </a:r>
            <a:r>
              <a:rPr lang="en-US" sz="2400" dirty="0">
                <a:latin typeface="Arial" panose="020B0604020202020204" pitchFamily="34" charset="0"/>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ip</a:t>
            </a:r>
            <a:r>
              <a:rPr lang="en-US" sz="2400" dirty="0">
                <a:latin typeface="Symbol" panose="05050102010706020507" pitchFamily="18" charset="2"/>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in </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0</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we need a balanced source and balanced amplifier: </a:t>
            </a:r>
            <a:endParaRPr lang="en-US" sz="2400" baseline="-25000" dirty="0">
              <a:latin typeface="Arial" panose="020B0604020202020204" pitchFamily="34" charset="0"/>
              <a:cs typeface="Arial" panose="020B0604020202020204" pitchFamily="34" charset="0"/>
            </a:endParaRPr>
          </a:p>
        </p:txBody>
      </p:sp>
      <p:graphicFrame>
        <p:nvGraphicFramePr>
          <p:cNvPr id="22" name="Oggetto 8">
            <a:extLst>
              <a:ext uri="{FF2B5EF4-FFF2-40B4-BE49-F238E27FC236}">
                <a16:creationId xmlns:a16="http://schemas.microsoft.com/office/drawing/2014/main" id="{8276B5F0-E3F4-4E94-8C41-97184363C45F}"/>
              </a:ext>
            </a:extLst>
          </p:cNvPr>
          <p:cNvGraphicFramePr>
            <a:graphicFrameLocks noChangeAspect="1"/>
          </p:cNvGraphicFramePr>
          <p:nvPr>
            <p:extLst>
              <p:ext uri="{D42A27DB-BD31-4B8C-83A1-F6EECF244321}">
                <p14:modId xmlns:p14="http://schemas.microsoft.com/office/powerpoint/2010/main" val="3309363207"/>
              </p:ext>
            </p:extLst>
          </p:nvPr>
        </p:nvGraphicFramePr>
        <p:xfrm>
          <a:off x="9961762" y="3863964"/>
          <a:ext cx="1673424" cy="662397"/>
        </p:xfrm>
        <a:graphic>
          <a:graphicData uri="http://schemas.openxmlformats.org/presentationml/2006/ole">
            <mc:AlternateContent xmlns:mc="http://schemas.openxmlformats.org/markup-compatibility/2006">
              <mc:Choice xmlns:v="urn:schemas-microsoft-com:vml" Requires="v">
                <p:oleObj name="Equation" r:id="rId8" imgW="609480" imgH="241200" progId="Equation.DSMT4">
                  <p:embed/>
                </p:oleObj>
              </mc:Choice>
              <mc:Fallback>
                <p:oleObj name="Equation" r:id="rId8" imgW="609480" imgH="241200" progId="Equation.DSMT4">
                  <p:embed/>
                  <p:pic>
                    <p:nvPicPr>
                      <p:cNvPr id="18" name="Oggetto 8">
                        <a:extLst>
                          <a:ext uri="{FF2B5EF4-FFF2-40B4-BE49-F238E27FC236}">
                            <a16:creationId xmlns:a16="http://schemas.microsoft.com/office/drawing/2014/main" id="{A9386674-7E20-4129-AE5D-9010DCE8EDDE}"/>
                          </a:ext>
                        </a:extLst>
                      </p:cNvPr>
                      <p:cNvPicPr/>
                      <p:nvPr/>
                    </p:nvPicPr>
                    <p:blipFill>
                      <a:blip r:embed="rId9"/>
                      <a:stretch>
                        <a:fillRect/>
                      </a:stretch>
                    </p:blipFill>
                    <p:spPr>
                      <a:xfrm>
                        <a:off x="9961762" y="3863964"/>
                        <a:ext cx="1673424" cy="662397"/>
                      </a:xfrm>
                      <a:prstGeom prst="rect">
                        <a:avLst/>
                      </a:prstGeom>
                    </p:spPr>
                  </p:pic>
                </p:oleObj>
              </mc:Fallback>
            </mc:AlternateContent>
          </a:graphicData>
        </a:graphic>
      </p:graphicFrame>
      <p:sp>
        <p:nvSpPr>
          <p:cNvPr id="23" name="CasellaDiTesto 22">
            <a:extLst>
              <a:ext uri="{FF2B5EF4-FFF2-40B4-BE49-F238E27FC236}">
                <a16:creationId xmlns:a16="http://schemas.microsoft.com/office/drawing/2014/main" id="{93D1D254-C68C-4DEB-B99B-EEBD1658CD7B}"/>
              </a:ext>
            </a:extLst>
          </p:cNvPr>
          <p:cNvSpPr txBox="1"/>
          <p:nvPr/>
        </p:nvSpPr>
        <p:spPr>
          <a:xfrm>
            <a:off x="397888" y="4551138"/>
            <a:ext cx="10515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are critical cases where it is not possible to have a balanced source. </a:t>
            </a:r>
          </a:p>
          <a:p>
            <a:r>
              <a:rPr lang="en-US" sz="2400" dirty="0">
                <a:latin typeface="Arial" panose="020B0604020202020204" pitchFamily="34" charset="0"/>
                <a:cs typeface="Arial" panose="020B0604020202020204" pitchFamily="34" charset="0"/>
              </a:rPr>
              <a:t>A pseudo-differential configuration is not effective:  </a:t>
            </a:r>
          </a:p>
        </p:txBody>
      </p:sp>
      <p:sp>
        <p:nvSpPr>
          <p:cNvPr id="5" name="Freccia a destra 4">
            <a:extLst>
              <a:ext uri="{FF2B5EF4-FFF2-40B4-BE49-F238E27FC236}">
                <a16:creationId xmlns:a16="http://schemas.microsoft.com/office/drawing/2014/main" id="{218E06BF-9EB1-49C2-9545-4E026B798D39}"/>
              </a:ext>
            </a:extLst>
          </p:cNvPr>
          <p:cNvSpPr/>
          <p:nvPr/>
        </p:nvSpPr>
        <p:spPr>
          <a:xfrm>
            <a:off x="8939191" y="4000618"/>
            <a:ext cx="789271" cy="4523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4" name="Freccia a destra 23">
            <a:extLst>
              <a:ext uri="{FF2B5EF4-FFF2-40B4-BE49-F238E27FC236}">
                <a16:creationId xmlns:a16="http://schemas.microsoft.com/office/drawing/2014/main" id="{FAF28E9C-5CBB-4FF2-83DE-E543F5F12AD1}"/>
              </a:ext>
            </a:extLst>
          </p:cNvPr>
          <p:cNvSpPr/>
          <p:nvPr/>
        </p:nvSpPr>
        <p:spPr>
          <a:xfrm rot="19703243">
            <a:off x="4856157" y="2646807"/>
            <a:ext cx="524479" cy="4523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25" name="Elemento grafico 24">
            <a:extLst>
              <a:ext uri="{FF2B5EF4-FFF2-40B4-BE49-F238E27FC236}">
                <a16:creationId xmlns:a16="http://schemas.microsoft.com/office/drawing/2014/main" id="{01FDD891-5169-41E2-AA70-4922BA56DA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1336" y="5058692"/>
            <a:ext cx="3959194" cy="1054848"/>
          </a:xfrm>
          <a:prstGeom prst="rect">
            <a:avLst/>
          </a:prstGeom>
        </p:spPr>
      </p:pic>
      <p:graphicFrame>
        <p:nvGraphicFramePr>
          <p:cNvPr id="26" name="Oggetto 8">
            <a:extLst>
              <a:ext uri="{FF2B5EF4-FFF2-40B4-BE49-F238E27FC236}">
                <a16:creationId xmlns:a16="http://schemas.microsoft.com/office/drawing/2014/main" id="{8A1DA401-DB40-43CF-9228-B5161773B2A3}"/>
              </a:ext>
            </a:extLst>
          </p:cNvPr>
          <p:cNvGraphicFramePr>
            <a:graphicFrameLocks noChangeAspect="1"/>
          </p:cNvGraphicFramePr>
          <p:nvPr>
            <p:extLst>
              <p:ext uri="{D42A27DB-BD31-4B8C-83A1-F6EECF244321}">
                <p14:modId xmlns:p14="http://schemas.microsoft.com/office/powerpoint/2010/main" val="3818606471"/>
              </p:ext>
            </p:extLst>
          </p:nvPr>
        </p:nvGraphicFramePr>
        <p:xfrm>
          <a:off x="3909735" y="5551634"/>
          <a:ext cx="2335212" cy="661988"/>
        </p:xfrm>
        <a:graphic>
          <a:graphicData uri="http://schemas.openxmlformats.org/presentationml/2006/ole">
            <mc:AlternateContent xmlns:mc="http://schemas.openxmlformats.org/markup-compatibility/2006">
              <mc:Choice xmlns:v="urn:schemas-microsoft-com:vml" Requires="v">
                <p:oleObj name="Equation" r:id="rId12" imgW="850680" imgH="241200" progId="Equation.DSMT4">
                  <p:embed/>
                </p:oleObj>
              </mc:Choice>
              <mc:Fallback>
                <p:oleObj name="Equation" r:id="rId12" imgW="850680" imgH="241200" progId="Equation.DSMT4">
                  <p:embed/>
                  <p:pic>
                    <p:nvPicPr>
                      <p:cNvPr id="22" name="Oggetto 8">
                        <a:extLst>
                          <a:ext uri="{FF2B5EF4-FFF2-40B4-BE49-F238E27FC236}">
                            <a16:creationId xmlns:a16="http://schemas.microsoft.com/office/drawing/2014/main" id="{8276B5F0-E3F4-4E94-8C41-97184363C45F}"/>
                          </a:ext>
                        </a:extLst>
                      </p:cNvPr>
                      <p:cNvPicPr/>
                      <p:nvPr/>
                    </p:nvPicPr>
                    <p:blipFill>
                      <a:blip r:embed="rId13"/>
                      <a:stretch>
                        <a:fillRect/>
                      </a:stretch>
                    </p:blipFill>
                    <p:spPr>
                      <a:xfrm>
                        <a:off x="3909735" y="5551634"/>
                        <a:ext cx="2335212" cy="661988"/>
                      </a:xfrm>
                      <a:prstGeom prst="rect">
                        <a:avLst/>
                      </a:prstGeom>
                    </p:spPr>
                  </p:pic>
                </p:oleObj>
              </mc:Fallback>
            </mc:AlternateContent>
          </a:graphicData>
        </a:graphic>
      </p:graphicFrame>
      <p:sp>
        <p:nvSpPr>
          <p:cNvPr id="27" name="Freccia a destra 26">
            <a:extLst>
              <a:ext uri="{FF2B5EF4-FFF2-40B4-BE49-F238E27FC236}">
                <a16:creationId xmlns:a16="http://schemas.microsoft.com/office/drawing/2014/main" id="{432B1A84-4A17-4C7F-8E43-51F13D89AF40}"/>
              </a:ext>
            </a:extLst>
          </p:cNvPr>
          <p:cNvSpPr/>
          <p:nvPr/>
        </p:nvSpPr>
        <p:spPr>
          <a:xfrm>
            <a:off x="6428506" y="5624944"/>
            <a:ext cx="636437" cy="41355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nvGrpSpPr>
          <p:cNvPr id="31" name="Gruppo 30">
            <a:extLst>
              <a:ext uri="{FF2B5EF4-FFF2-40B4-BE49-F238E27FC236}">
                <a16:creationId xmlns:a16="http://schemas.microsoft.com/office/drawing/2014/main" id="{20F40C28-BF01-497A-A5B7-D99F0A2EDECF}"/>
              </a:ext>
            </a:extLst>
          </p:cNvPr>
          <p:cNvGrpSpPr/>
          <p:nvPr/>
        </p:nvGrpSpPr>
        <p:grpSpPr>
          <a:xfrm>
            <a:off x="6180667" y="2672698"/>
            <a:ext cx="1817674" cy="461665"/>
            <a:chOff x="6180667" y="2672698"/>
            <a:chExt cx="1817674" cy="461665"/>
          </a:xfrm>
        </p:grpSpPr>
        <p:sp>
          <p:nvSpPr>
            <p:cNvPr id="16" name="TextBox 6">
              <a:extLst>
                <a:ext uri="{FF2B5EF4-FFF2-40B4-BE49-F238E27FC236}">
                  <a16:creationId xmlns:a16="http://schemas.microsoft.com/office/drawing/2014/main" id="{5EF54797-E038-4D8E-9309-2D9FA08B09C5}"/>
                </a:ext>
              </a:extLst>
            </p:cNvPr>
            <p:cNvSpPr txBox="1"/>
            <p:nvPr/>
          </p:nvSpPr>
          <p:spPr>
            <a:xfrm>
              <a:off x="6221120" y="2672698"/>
              <a:ext cx="635110"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a:t>
              </a:r>
              <a:r>
                <a:rPr lang="it-IT" sz="2400" baseline="-25000" dirty="0">
                  <a:latin typeface="Arial" panose="020B0604020202020204" pitchFamily="34" charset="0"/>
                  <a:cs typeface="Arial" panose="020B0604020202020204" pitchFamily="34" charset="0"/>
                </a:rPr>
                <a:t>d1</a:t>
              </a:r>
            </a:p>
          </p:txBody>
        </p:sp>
        <p:cxnSp>
          <p:nvCxnSpPr>
            <p:cNvPr id="28" name="Straight Connector 14">
              <a:extLst>
                <a:ext uri="{FF2B5EF4-FFF2-40B4-BE49-F238E27FC236}">
                  <a16:creationId xmlns:a16="http://schemas.microsoft.com/office/drawing/2014/main" id="{4ECF21F1-765D-4221-ABBF-7EADB0228DD2}"/>
                </a:ext>
              </a:extLst>
            </p:cNvPr>
            <p:cNvCxnSpPr>
              <a:cxnSpLocks/>
            </p:cNvCxnSpPr>
            <p:nvPr/>
          </p:nvCxnSpPr>
          <p:spPr>
            <a:xfrm>
              <a:off x="6180667" y="2681079"/>
              <a:ext cx="1817674"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CasellaDiTesto 31">
            <a:extLst>
              <a:ext uri="{FF2B5EF4-FFF2-40B4-BE49-F238E27FC236}">
                <a16:creationId xmlns:a16="http://schemas.microsoft.com/office/drawing/2014/main" id="{941C8E81-06AE-4067-953F-C4F7931DFE91}"/>
              </a:ext>
            </a:extLst>
          </p:cNvPr>
          <p:cNvSpPr txBox="1"/>
          <p:nvPr/>
        </p:nvSpPr>
        <p:spPr>
          <a:xfrm>
            <a:off x="530630" y="3232001"/>
            <a:ext cx="4356698"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apply three times the  Thevenin equivalent between Nd1 and: </a:t>
            </a:r>
          </a:p>
          <a:p>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ip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gnd</a:t>
            </a:r>
            <a:r>
              <a:rPr lang="en-US" sz="2000" dirty="0">
                <a:latin typeface="Arial" panose="020B0604020202020204" pitchFamily="34" charset="0"/>
                <a:cs typeface="Arial" panose="020B0604020202020204" pitchFamily="34" charset="0"/>
              </a:rPr>
              <a:t>, V</a:t>
            </a:r>
            <a:r>
              <a:rPr lang="en-US" sz="2000" baseline="-25000" dirty="0">
                <a:latin typeface="Arial" panose="020B0604020202020204" pitchFamily="34" charset="0"/>
                <a:cs typeface="Arial" panose="020B0604020202020204" pitchFamily="34" charset="0"/>
              </a:rPr>
              <a:t>in</a:t>
            </a:r>
            <a:r>
              <a:rPr lang="en-US" sz="2000" dirty="0">
                <a:latin typeface="Arial" panose="020B0604020202020204" pitchFamily="34" charset="0"/>
                <a:cs typeface="Arial" panose="020B0604020202020204" pitchFamily="34" charset="0"/>
              </a:rPr>
              <a:t>, respectively. </a:t>
            </a:r>
          </a:p>
        </p:txBody>
      </p:sp>
    </p:spTree>
    <p:extLst>
      <p:ext uri="{BB962C8B-B14F-4D97-AF65-F5344CB8AC3E}">
        <p14:creationId xmlns:p14="http://schemas.microsoft.com/office/powerpoint/2010/main" val="14811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2" grpId="0"/>
      <p:bldP spid="21" grpId="0"/>
      <p:bldP spid="23" grpId="0" build="p"/>
      <p:bldP spid="5" grpId="0" animBg="1"/>
      <p:bldP spid="24" grpId="0" animBg="1"/>
      <p:bldP spid="27"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C1B6-26B5-4956-8C83-7E0D64B68E8D}"/>
              </a:ext>
            </a:extLst>
          </p:cNvPr>
          <p:cNvSpPr>
            <a:spLocks noGrp="1"/>
          </p:cNvSpPr>
          <p:nvPr>
            <p:ph type="title"/>
          </p:nvPr>
        </p:nvSpPr>
        <p:spPr/>
        <p:txBody>
          <a:bodyPr/>
          <a:lstStyle/>
          <a:p>
            <a:r>
              <a:rPr lang="it-IT" dirty="0"/>
              <a:t>Interference from variable magnetic fields</a:t>
            </a:r>
          </a:p>
        </p:txBody>
      </p:sp>
      <p:sp>
        <p:nvSpPr>
          <p:cNvPr id="3" name="Footer Placeholder 2">
            <a:extLst>
              <a:ext uri="{FF2B5EF4-FFF2-40B4-BE49-F238E27FC236}">
                <a16:creationId xmlns:a16="http://schemas.microsoft.com/office/drawing/2014/main" id="{EEAA3AA0-1995-41E2-B2F6-D59271D9424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821D6B73-9D98-4225-A5B4-FEB8FC0563C7}"/>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Graphic 5">
            <a:extLst>
              <a:ext uri="{FF2B5EF4-FFF2-40B4-BE49-F238E27FC236}">
                <a16:creationId xmlns:a16="http://schemas.microsoft.com/office/drawing/2014/main" id="{75D417D8-1F17-4B9E-999B-6B9184E9E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3488" y="1413057"/>
            <a:ext cx="4752976" cy="1288686"/>
          </a:xfrm>
          <a:prstGeom prst="rect">
            <a:avLst/>
          </a:prstGeom>
        </p:spPr>
      </p:pic>
      <p:sp>
        <p:nvSpPr>
          <p:cNvPr id="7" name="TextBox 6">
            <a:extLst>
              <a:ext uri="{FF2B5EF4-FFF2-40B4-BE49-F238E27FC236}">
                <a16:creationId xmlns:a16="http://schemas.microsoft.com/office/drawing/2014/main" id="{947E4896-1F0F-4872-B04D-FDE13CFAC262}"/>
              </a:ext>
            </a:extLst>
          </p:cNvPr>
          <p:cNvSpPr txBox="1"/>
          <p:nvPr/>
        </p:nvSpPr>
        <p:spPr>
          <a:xfrm>
            <a:off x="6657975" y="1087904"/>
            <a:ext cx="4752976" cy="1323439"/>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loop formed by the mesh that includes the sensor output port and amplifier input port is subjected by an electromotive force given by:</a:t>
            </a:r>
          </a:p>
        </p:txBody>
      </p:sp>
      <p:graphicFrame>
        <p:nvGraphicFramePr>
          <p:cNvPr id="8" name="Oggetto 8">
            <a:extLst>
              <a:ext uri="{FF2B5EF4-FFF2-40B4-BE49-F238E27FC236}">
                <a16:creationId xmlns:a16="http://schemas.microsoft.com/office/drawing/2014/main" id="{F6904762-2F67-4D65-B7E3-F62C7E10D771}"/>
              </a:ext>
            </a:extLst>
          </p:cNvPr>
          <p:cNvGraphicFramePr>
            <a:graphicFrameLocks noChangeAspect="1"/>
          </p:cNvGraphicFramePr>
          <p:nvPr>
            <p:extLst>
              <p:ext uri="{D42A27DB-BD31-4B8C-83A1-F6EECF244321}">
                <p14:modId xmlns:p14="http://schemas.microsoft.com/office/powerpoint/2010/main" val="1727887577"/>
              </p:ext>
            </p:extLst>
          </p:nvPr>
        </p:nvGraphicFramePr>
        <p:xfrm>
          <a:off x="6657975" y="2433900"/>
          <a:ext cx="1473200" cy="787400"/>
        </p:xfrm>
        <a:graphic>
          <a:graphicData uri="http://schemas.openxmlformats.org/presentationml/2006/ole">
            <mc:AlternateContent xmlns:mc="http://schemas.openxmlformats.org/markup-compatibility/2006">
              <mc:Choice xmlns:v="urn:schemas-microsoft-com:vml" Requires="v">
                <p:oleObj name="Equation" r:id="rId4" imgW="736560" imgH="393480" progId="Equation.DSMT4">
                  <p:embed/>
                </p:oleObj>
              </mc:Choice>
              <mc:Fallback>
                <p:oleObj name="Equation" r:id="rId4" imgW="736560" imgH="393480" progId="Equation.DSMT4">
                  <p:embed/>
                  <p:pic>
                    <p:nvPicPr>
                      <p:cNvPr id="18" name="Oggetto 8">
                        <a:extLst>
                          <a:ext uri="{FF2B5EF4-FFF2-40B4-BE49-F238E27FC236}">
                            <a16:creationId xmlns:a16="http://schemas.microsoft.com/office/drawing/2014/main" id="{A9386674-7E20-4129-AE5D-9010DCE8EDDE}"/>
                          </a:ext>
                        </a:extLst>
                      </p:cNvPr>
                      <p:cNvPicPr/>
                      <p:nvPr/>
                    </p:nvPicPr>
                    <p:blipFill>
                      <a:blip r:embed="rId5"/>
                      <a:stretch>
                        <a:fillRect/>
                      </a:stretch>
                    </p:blipFill>
                    <p:spPr>
                      <a:xfrm>
                        <a:off x="6657975" y="2433900"/>
                        <a:ext cx="1473200" cy="7874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460E5501-1E06-4803-9012-4ABCB7349228}"/>
              </a:ext>
            </a:extLst>
          </p:cNvPr>
          <p:cNvSpPr txBox="1"/>
          <p:nvPr/>
        </p:nvSpPr>
        <p:spPr>
          <a:xfrm>
            <a:off x="643510" y="3299346"/>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current in the loop is given by: </a:t>
            </a:r>
          </a:p>
        </p:txBody>
      </p:sp>
      <p:sp>
        <p:nvSpPr>
          <p:cNvPr id="10" name="TextBox 9">
            <a:extLst>
              <a:ext uri="{FF2B5EF4-FFF2-40B4-BE49-F238E27FC236}">
                <a16:creationId xmlns:a16="http://schemas.microsoft.com/office/drawing/2014/main" id="{7006BEB2-713B-4BF0-B401-AAB9592972D9}"/>
              </a:ext>
            </a:extLst>
          </p:cNvPr>
          <p:cNvSpPr txBox="1"/>
          <p:nvPr/>
        </p:nvSpPr>
        <p:spPr>
          <a:xfrm>
            <a:off x="8463403" y="2513414"/>
            <a:ext cx="2009775"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For a sinusoidal magnetic field:</a:t>
            </a:r>
          </a:p>
        </p:txBody>
      </p:sp>
      <p:graphicFrame>
        <p:nvGraphicFramePr>
          <p:cNvPr id="11" name="Oggetto 8">
            <a:extLst>
              <a:ext uri="{FF2B5EF4-FFF2-40B4-BE49-F238E27FC236}">
                <a16:creationId xmlns:a16="http://schemas.microsoft.com/office/drawing/2014/main" id="{6BA0BAC1-BD3D-4335-9B19-23894D4895D1}"/>
              </a:ext>
            </a:extLst>
          </p:cNvPr>
          <p:cNvGraphicFramePr>
            <a:graphicFrameLocks noChangeAspect="1"/>
          </p:cNvGraphicFramePr>
          <p:nvPr>
            <p:extLst>
              <p:ext uri="{D42A27DB-BD31-4B8C-83A1-F6EECF244321}">
                <p14:modId xmlns:p14="http://schemas.microsoft.com/office/powerpoint/2010/main" val="4071360731"/>
              </p:ext>
            </p:extLst>
          </p:nvPr>
        </p:nvGraphicFramePr>
        <p:xfrm>
          <a:off x="10473178" y="2813222"/>
          <a:ext cx="1549400" cy="457200"/>
        </p:xfrm>
        <a:graphic>
          <a:graphicData uri="http://schemas.openxmlformats.org/presentationml/2006/ole">
            <mc:AlternateContent xmlns:mc="http://schemas.openxmlformats.org/markup-compatibility/2006">
              <mc:Choice xmlns:v="urn:schemas-microsoft-com:vml" Requires="v">
                <p:oleObj name="Equation" r:id="rId6" imgW="774360" imgH="228600" progId="Equation.DSMT4">
                  <p:embed/>
                </p:oleObj>
              </mc:Choice>
              <mc:Fallback>
                <p:oleObj name="Equation" r:id="rId6" imgW="774360" imgH="228600" progId="Equation.DSMT4">
                  <p:embed/>
                  <p:pic>
                    <p:nvPicPr>
                      <p:cNvPr id="8" name="Oggetto 8">
                        <a:extLst>
                          <a:ext uri="{FF2B5EF4-FFF2-40B4-BE49-F238E27FC236}">
                            <a16:creationId xmlns:a16="http://schemas.microsoft.com/office/drawing/2014/main" id="{F6904762-2F67-4D65-B7E3-F62C7E10D771}"/>
                          </a:ext>
                        </a:extLst>
                      </p:cNvPr>
                      <p:cNvPicPr/>
                      <p:nvPr/>
                    </p:nvPicPr>
                    <p:blipFill>
                      <a:blip r:embed="rId7"/>
                      <a:stretch>
                        <a:fillRect/>
                      </a:stretch>
                    </p:blipFill>
                    <p:spPr>
                      <a:xfrm>
                        <a:off x="10473178" y="2813222"/>
                        <a:ext cx="1549400" cy="457200"/>
                      </a:xfrm>
                      <a:prstGeom prst="rect">
                        <a:avLst/>
                      </a:prstGeom>
                    </p:spPr>
                  </p:pic>
                </p:oleObj>
              </mc:Fallback>
            </mc:AlternateContent>
          </a:graphicData>
        </a:graphic>
      </p:graphicFrame>
      <p:graphicFrame>
        <p:nvGraphicFramePr>
          <p:cNvPr id="12" name="Oggetto 8">
            <a:extLst>
              <a:ext uri="{FF2B5EF4-FFF2-40B4-BE49-F238E27FC236}">
                <a16:creationId xmlns:a16="http://schemas.microsoft.com/office/drawing/2014/main" id="{A29C1A1B-A390-4741-83E8-AD28D47995CA}"/>
              </a:ext>
            </a:extLst>
          </p:cNvPr>
          <p:cNvGraphicFramePr>
            <a:graphicFrameLocks noChangeAspect="1"/>
          </p:cNvGraphicFramePr>
          <p:nvPr>
            <p:extLst>
              <p:ext uri="{D42A27DB-BD31-4B8C-83A1-F6EECF244321}">
                <p14:modId xmlns:p14="http://schemas.microsoft.com/office/powerpoint/2010/main" val="2479678385"/>
              </p:ext>
            </p:extLst>
          </p:nvPr>
        </p:nvGraphicFramePr>
        <p:xfrm>
          <a:off x="4892675" y="3097213"/>
          <a:ext cx="1981200" cy="863600"/>
        </p:xfrm>
        <a:graphic>
          <a:graphicData uri="http://schemas.openxmlformats.org/presentationml/2006/ole">
            <mc:AlternateContent xmlns:mc="http://schemas.openxmlformats.org/markup-compatibility/2006">
              <mc:Choice xmlns:v="urn:schemas-microsoft-com:vml" Requires="v">
                <p:oleObj name="Equation" r:id="rId8" imgW="990360" imgH="431640" progId="Equation.DSMT4">
                  <p:embed/>
                </p:oleObj>
              </mc:Choice>
              <mc:Fallback>
                <p:oleObj name="Equation" r:id="rId8" imgW="990360" imgH="431640" progId="Equation.DSMT4">
                  <p:embed/>
                  <p:pic>
                    <p:nvPicPr>
                      <p:cNvPr id="11" name="Oggetto 8">
                        <a:extLst>
                          <a:ext uri="{FF2B5EF4-FFF2-40B4-BE49-F238E27FC236}">
                            <a16:creationId xmlns:a16="http://schemas.microsoft.com/office/drawing/2014/main" id="{6BA0BAC1-BD3D-4335-9B19-23894D4895D1}"/>
                          </a:ext>
                        </a:extLst>
                      </p:cNvPr>
                      <p:cNvPicPr/>
                      <p:nvPr/>
                    </p:nvPicPr>
                    <p:blipFill>
                      <a:blip r:embed="rId9"/>
                      <a:stretch>
                        <a:fillRect/>
                      </a:stretch>
                    </p:blipFill>
                    <p:spPr>
                      <a:xfrm>
                        <a:off x="4892675" y="3097213"/>
                        <a:ext cx="1981200" cy="863600"/>
                      </a:xfrm>
                      <a:prstGeom prst="rect">
                        <a:avLst/>
                      </a:prstGeom>
                    </p:spPr>
                  </p:pic>
                </p:oleObj>
              </mc:Fallback>
            </mc:AlternateContent>
          </a:graphicData>
        </a:graphic>
      </p:graphicFrame>
      <p:graphicFrame>
        <p:nvGraphicFramePr>
          <p:cNvPr id="13" name="Oggetto 8">
            <a:extLst>
              <a:ext uri="{FF2B5EF4-FFF2-40B4-BE49-F238E27FC236}">
                <a16:creationId xmlns:a16="http://schemas.microsoft.com/office/drawing/2014/main" id="{EC4AD777-7C25-4346-974B-13EEC75FC7D9}"/>
              </a:ext>
            </a:extLst>
          </p:cNvPr>
          <p:cNvGraphicFramePr>
            <a:graphicFrameLocks noChangeAspect="1"/>
          </p:cNvGraphicFramePr>
          <p:nvPr>
            <p:extLst>
              <p:ext uri="{D42A27DB-BD31-4B8C-83A1-F6EECF244321}">
                <p14:modId xmlns:p14="http://schemas.microsoft.com/office/powerpoint/2010/main" val="2298704733"/>
              </p:ext>
            </p:extLst>
          </p:nvPr>
        </p:nvGraphicFramePr>
        <p:xfrm>
          <a:off x="5883275" y="3907834"/>
          <a:ext cx="3759200" cy="863600"/>
        </p:xfrm>
        <a:graphic>
          <a:graphicData uri="http://schemas.openxmlformats.org/presentationml/2006/ole">
            <mc:AlternateContent xmlns:mc="http://schemas.openxmlformats.org/markup-compatibility/2006">
              <mc:Choice xmlns:v="urn:schemas-microsoft-com:vml" Requires="v">
                <p:oleObj name="Equation" r:id="rId10" imgW="1879560" imgH="431640" progId="Equation.DSMT4">
                  <p:embed/>
                </p:oleObj>
              </mc:Choice>
              <mc:Fallback>
                <p:oleObj name="Equation" r:id="rId10" imgW="1879560" imgH="431640" progId="Equation.DSMT4">
                  <p:embed/>
                  <p:pic>
                    <p:nvPicPr>
                      <p:cNvPr id="12" name="Oggetto 8">
                        <a:extLst>
                          <a:ext uri="{FF2B5EF4-FFF2-40B4-BE49-F238E27FC236}">
                            <a16:creationId xmlns:a16="http://schemas.microsoft.com/office/drawing/2014/main" id="{A29C1A1B-A390-4741-83E8-AD28D47995CA}"/>
                          </a:ext>
                        </a:extLst>
                      </p:cNvPr>
                      <p:cNvPicPr/>
                      <p:nvPr/>
                    </p:nvPicPr>
                    <p:blipFill>
                      <a:blip r:embed="rId11"/>
                      <a:stretch>
                        <a:fillRect/>
                      </a:stretch>
                    </p:blipFill>
                    <p:spPr>
                      <a:xfrm>
                        <a:off x="5883275" y="3907834"/>
                        <a:ext cx="3759200" cy="863600"/>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3EA4E228-2CE7-4EE9-8428-A9CC99F963D7}"/>
              </a:ext>
            </a:extLst>
          </p:cNvPr>
          <p:cNvSpPr txBox="1"/>
          <p:nvPr/>
        </p:nvSpPr>
        <p:spPr>
          <a:xfrm>
            <a:off x="664147" y="4097004"/>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The voltage at the amplifier input is then:</a:t>
            </a:r>
          </a:p>
        </p:txBody>
      </p:sp>
      <p:sp>
        <p:nvSpPr>
          <p:cNvPr id="15" name="TextBox 14">
            <a:extLst>
              <a:ext uri="{FF2B5EF4-FFF2-40B4-BE49-F238E27FC236}">
                <a16:creationId xmlns:a16="http://schemas.microsoft.com/office/drawing/2014/main" id="{0B2911C7-9F79-43D1-BF23-1B75CC30B380}"/>
              </a:ext>
            </a:extLst>
          </p:cNvPr>
          <p:cNvSpPr txBox="1"/>
          <p:nvPr/>
        </p:nvSpPr>
        <p:spPr>
          <a:xfrm>
            <a:off x="664147" y="4624126"/>
            <a:ext cx="4752976"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If |Z</a:t>
            </a:r>
            <a:r>
              <a:rPr lang="it-IT" sz="2000" baseline="-25000" dirty="0">
                <a:latin typeface="Arial" panose="020B0604020202020204" pitchFamily="34" charset="0"/>
                <a:cs typeface="Arial" panose="020B0604020202020204" pitchFamily="34" charset="0"/>
              </a:rPr>
              <a:t>iA</a:t>
            </a:r>
            <a:r>
              <a:rPr lang="it-IT" sz="2000" dirty="0">
                <a:latin typeface="Arial" panose="020B0604020202020204" pitchFamily="34" charset="0"/>
                <a:cs typeface="Arial" panose="020B0604020202020204" pitchFamily="34" charset="0"/>
              </a:rPr>
              <a:t>|&gt;&gt;|Z</a:t>
            </a:r>
            <a:r>
              <a:rPr lang="it-IT" sz="2000" baseline="-25000" dirty="0">
                <a:latin typeface="Arial" panose="020B0604020202020204" pitchFamily="34" charset="0"/>
                <a:cs typeface="Arial" panose="020B0604020202020204" pitchFamily="34" charset="0"/>
              </a:rPr>
              <a:t>oS</a:t>
            </a:r>
            <a:r>
              <a:rPr lang="it-IT" sz="2000" dirty="0">
                <a:latin typeface="Arial" panose="020B0604020202020204" pitchFamily="34" charset="0"/>
                <a:cs typeface="Arial" panose="020B0604020202020204" pitchFamily="34" charset="0"/>
              </a:rPr>
              <a:t>|</a:t>
            </a:r>
          </a:p>
        </p:txBody>
      </p:sp>
      <p:graphicFrame>
        <p:nvGraphicFramePr>
          <p:cNvPr id="16" name="Oggetto 8">
            <a:extLst>
              <a:ext uri="{FF2B5EF4-FFF2-40B4-BE49-F238E27FC236}">
                <a16:creationId xmlns:a16="http://schemas.microsoft.com/office/drawing/2014/main" id="{E46D610D-B0F5-43E6-AC70-977CF7926EE2}"/>
              </a:ext>
            </a:extLst>
          </p:cNvPr>
          <p:cNvGraphicFramePr>
            <a:graphicFrameLocks noChangeAspect="1"/>
          </p:cNvGraphicFramePr>
          <p:nvPr>
            <p:extLst>
              <p:ext uri="{D42A27DB-BD31-4B8C-83A1-F6EECF244321}">
                <p14:modId xmlns:p14="http://schemas.microsoft.com/office/powerpoint/2010/main" val="3149469653"/>
              </p:ext>
            </p:extLst>
          </p:nvPr>
        </p:nvGraphicFramePr>
        <p:xfrm>
          <a:off x="2708275" y="4650698"/>
          <a:ext cx="2184400" cy="457200"/>
        </p:xfrm>
        <a:graphic>
          <a:graphicData uri="http://schemas.openxmlformats.org/presentationml/2006/ole">
            <mc:AlternateContent xmlns:mc="http://schemas.openxmlformats.org/markup-compatibility/2006">
              <mc:Choice xmlns:v="urn:schemas-microsoft-com:vml" Requires="v">
                <p:oleObj name="Equation" r:id="rId12" imgW="1091880" imgH="228600" progId="Equation.DSMT4">
                  <p:embed/>
                </p:oleObj>
              </mc:Choice>
              <mc:Fallback>
                <p:oleObj name="Equation" r:id="rId12" imgW="1091880" imgH="228600" progId="Equation.DSMT4">
                  <p:embed/>
                  <p:pic>
                    <p:nvPicPr>
                      <p:cNvPr id="13" name="Oggetto 8">
                        <a:extLst>
                          <a:ext uri="{FF2B5EF4-FFF2-40B4-BE49-F238E27FC236}">
                            <a16:creationId xmlns:a16="http://schemas.microsoft.com/office/drawing/2014/main" id="{EC4AD777-7C25-4346-974B-13EEC75FC7D9}"/>
                          </a:ext>
                        </a:extLst>
                      </p:cNvPr>
                      <p:cNvPicPr/>
                      <p:nvPr/>
                    </p:nvPicPr>
                    <p:blipFill>
                      <a:blip r:embed="rId13"/>
                      <a:stretch>
                        <a:fillRect/>
                      </a:stretch>
                    </p:blipFill>
                    <p:spPr>
                      <a:xfrm>
                        <a:off x="2708275" y="4650698"/>
                        <a:ext cx="2184400" cy="4572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ECE1A6A4-F356-4200-AD4D-6AEB688ECC5C}"/>
              </a:ext>
            </a:extLst>
          </p:cNvPr>
          <p:cNvSpPr txBox="1"/>
          <p:nvPr/>
        </p:nvSpPr>
        <p:spPr>
          <a:xfrm>
            <a:off x="643510" y="5168662"/>
            <a:ext cx="10515599" cy="1015663"/>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In order to reduce the disturbance, it is necessary to reduce the area of all critical loops. Twisting the cables reduces the equivalent area of connection cables. Note that magnetic shield are much less effcetive than electrical ones. </a:t>
            </a:r>
          </a:p>
        </p:txBody>
      </p:sp>
    </p:spTree>
    <p:extLst>
      <p:ext uri="{BB962C8B-B14F-4D97-AF65-F5344CB8AC3E}">
        <p14:creationId xmlns:p14="http://schemas.microsoft.com/office/powerpoint/2010/main" val="5382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7E798-3E5B-4185-8829-C6556A99EBF4}"/>
              </a:ext>
            </a:extLst>
          </p:cNvPr>
          <p:cNvSpPr>
            <a:spLocks noGrp="1"/>
          </p:cNvSpPr>
          <p:nvPr>
            <p:ph type="title"/>
          </p:nvPr>
        </p:nvSpPr>
        <p:spPr>
          <a:xfrm>
            <a:off x="838200" y="8867"/>
            <a:ext cx="10515600" cy="662397"/>
          </a:xfrm>
        </p:spPr>
        <p:txBody>
          <a:bodyPr/>
          <a:lstStyle/>
          <a:p>
            <a:r>
              <a:rPr lang="it-IT" dirty="0"/>
              <a:t>Ground loops</a:t>
            </a:r>
          </a:p>
        </p:txBody>
      </p:sp>
      <p:sp>
        <p:nvSpPr>
          <p:cNvPr id="3" name="Footer Placeholder 2">
            <a:extLst>
              <a:ext uri="{FF2B5EF4-FFF2-40B4-BE49-F238E27FC236}">
                <a16:creationId xmlns:a16="http://schemas.microsoft.com/office/drawing/2014/main" id="{87AEBA40-E621-4910-A963-4E155E1B2A7C}"/>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9DFF6395-2B0A-4BD2-989D-7FC93C332043}"/>
              </a:ext>
            </a:extLst>
          </p:cNvPr>
          <p:cNvSpPr>
            <a:spLocks noGrp="1"/>
          </p:cNvSpPr>
          <p:nvPr>
            <p:ph type="sldNum" sz="quarter" idx="12"/>
          </p:nvPr>
        </p:nvSpPr>
        <p:spPr/>
        <p:txBody>
          <a:bodyPr/>
          <a:lstStyle/>
          <a:p>
            <a:fld id="{02055017-B6DE-4C35-A63B-40EADAC97849}" type="slidenum">
              <a:rPr lang="en-US" smtClean="0"/>
              <a:t>23</a:t>
            </a:fld>
            <a:endParaRPr lang="en-US" dirty="0"/>
          </a:p>
        </p:txBody>
      </p:sp>
      <p:sp>
        <p:nvSpPr>
          <p:cNvPr id="7" name="TextBox 6">
            <a:extLst>
              <a:ext uri="{FF2B5EF4-FFF2-40B4-BE49-F238E27FC236}">
                <a16:creationId xmlns:a16="http://schemas.microsoft.com/office/drawing/2014/main" id="{2BB8F145-B50F-46AA-8270-A29C9189945B}"/>
              </a:ext>
            </a:extLst>
          </p:cNvPr>
          <p:cNvSpPr txBox="1"/>
          <p:nvPr/>
        </p:nvSpPr>
        <p:spPr>
          <a:xfrm>
            <a:off x="466165" y="627146"/>
            <a:ext cx="10887634"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picture below depicts two reaout channels (two sensors). The ground of the two channels must be connected together in a single point. Connecting the grounds in two spatially separated points, creates a loop that can sustain considerably large currents. </a:t>
            </a:r>
          </a:p>
        </p:txBody>
      </p:sp>
      <p:sp>
        <p:nvSpPr>
          <p:cNvPr id="8" name="Arrow: Right 7">
            <a:extLst>
              <a:ext uri="{FF2B5EF4-FFF2-40B4-BE49-F238E27FC236}">
                <a16:creationId xmlns:a16="http://schemas.microsoft.com/office/drawing/2014/main" id="{4E133589-C5A7-42C7-92AA-A295D8A06E06}"/>
              </a:ext>
            </a:extLst>
          </p:cNvPr>
          <p:cNvSpPr/>
          <p:nvPr/>
        </p:nvSpPr>
        <p:spPr>
          <a:xfrm>
            <a:off x="1676400" y="4137626"/>
            <a:ext cx="412377" cy="313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61C06A15-92B7-464F-ACF0-34DA54414C34}"/>
              </a:ext>
            </a:extLst>
          </p:cNvPr>
          <p:cNvSpPr/>
          <p:nvPr/>
        </p:nvSpPr>
        <p:spPr>
          <a:xfrm rot="10800000">
            <a:off x="6167717" y="4030049"/>
            <a:ext cx="412377" cy="313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27EF484-9D5E-4E1E-94CD-507FB927AEC1}"/>
              </a:ext>
            </a:extLst>
          </p:cNvPr>
          <p:cNvSpPr txBox="1"/>
          <p:nvPr/>
        </p:nvSpPr>
        <p:spPr>
          <a:xfrm>
            <a:off x="6373905" y="3322163"/>
            <a:ext cx="1703296"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Ground connection 1</a:t>
            </a:r>
          </a:p>
        </p:txBody>
      </p:sp>
      <p:sp>
        <p:nvSpPr>
          <p:cNvPr id="11" name="TextBox 10">
            <a:extLst>
              <a:ext uri="{FF2B5EF4-FFF2-40B4-BE49-F238E27FC236}">
                <a16:creationId xmlns:a16="http://schemas.microsoft.com/office/drawing/2014/main" id="{CDA36308-99BB-4F9D-993F-B44B8824F1ED}"/>
              </a:ext>
            </a:extLst>
          </p:cNvPr>
          <p:cNvSpPr txBox="1"/>
          <p:nvPr/>
        </p:nvSpPr>
        <p:spPr>
          <a:xfrm>
            <a:off x="179293" y="4030049"/>
            <a:ext cx="1703296" cy="707886"/>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Ground connection 2</a:t>
            </a:r>
          </a:p>
        </p:txBody>
      </p:sp>
      <p:graphicFrame>
        <p:nvGraphicFramePr>
          <p:cNvPr id="12" name="Oggetto 8">
            <a:extLst>
              <a:ext uri="{FF2B5EF4-FFF2-40B4-BE49-F238E27FC236}">
                <a16:creationId xmlns:a16="http://schemas.microsoft.com/office/drawing/2014/main" id="{44787097-CBE8-40A1-984A-706D601C2DBF}"/>
              </a:ext>
            </a:extLst>
          </p:cNvPr>
          <p:cNvGraphicFramePr>
            <a:graphicFrameLocks noChangeAspect="1"/>
          </p:cNvGraphicFramePr>
          <p:nvPr>
            <p:extLst>
              <p:ext uri="{D42A27DB-BD31-4B8C-83A1-F6EECF244321}">
                <p14:modId xmlns:p14="http://schemas.microsoft.com/office/powerpoint/2010/main" val="403767599"/>
              </p:ext>
            </p:extLst>
          </p:nvPr>
        </p:nvGraphicFramePr>
        <p:xfrm>
          <a:off x="7069578" y="2092725"/>
          <a:ext cx="3403600" cy="889000"/>
        </p:xfrm>
        <a:graphic>
          <a:graphicData uri="http://schemas.openxmlformats.org/presentationml/2006/ole">
            <mc:AlternateContent xmlns:mc="http://schemas.openxmlformats.org/markup-compatibility/2006">
              <mc:Choice xmlns:v="urn:schemas-microsoft-com:vml" Requires="v">
                <p:oleObj name="Equation" r:id="rId2" imgW="1701720" imgH="444240" progId="Equation.DSMT4">
                  <p:embed/>
                </p:oleObj>
              </mc:Choice>
              <mc:Fallback>
                <p:oleObj name="Equation" r:id="rId2" imgW="1701720" imgH="444240" progId="Equation.DSMT4">
                  <p:embed/>
                  <p:pic>
                    <p:nvPicPr>
                      <p:cNvPr id="13" name="Oggetto 8">
                        <a:extLst>
                          <a:ext uri="{FF2B5EF4-FFF2-40B4-BE49-F238E27FC236}">
                            <a16:creationId xmlns:a16="http://schemas.microsoft.com/office/drawing/2014/main" id="{EC4AD777-7C25-4346-974B-13EEC75FC7D9}"/>
                          </a:ext>
                        </a:extLst>
                      </p:cNvPr>
                      <p:cNvPicPr/>
                      <p:nvPr/>
                    </p:nvPicPr>
                    <p:blipFill>
                      <a:blip r:embed="rId3"/>
                      <a:stretch>
                        <a:fillRect/>
                      </a:stretch>
                    </p:blipFill>
                    <p:spPr>
                      <a:xfrm>
                        <a:off x="7069578" y="2092725"/>
                        <a:ext cx="3403600" cy="8890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BC56BA2-5127-423A-A4D2-7139BA9BF385}"/>
              </a:ext>
            </a:extLst>
          </p:cNvPr>
          <p:cNvSpPr txBox="1"/>
          <p:nvPr/>
        </p:nvSpPr>
        <p:spPr>
          <a:xfrm>
            <a:off x="8563052" y="3018102"/>
            <a:ext cx="2644587" cy="1200329"/>
          </a:xfrm>
          <a:prstGeom prst="rect">
            <a:avLst/>
          </a:prstGeom>
          <a:noFill/>
        </p:spPr>
        <p:txBody>
          <a:bodyPr wrap="square" rtlCol="0">
            <a:spAutoFit/>
          </a:bodyPr>
          <a:lstStyle/>
          <a:p>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loop</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is the series impedance of the whole loop. </a:t>
            </a:r>
          </a:p>
        </p:txBody>
      </p:sp>
      <p:sp>
        <p:nvSpPr>
          <p:cNvPr id="14" name="TextBox 13">
            <a:extLst>
              <a:ext uri="{FF2B5EF4-FFF2-40B4-BE49-F238E27FC236}">
                <a16:creationId xmlns:a16="http://schemas.microsoft.com/office/drawing/2014/main" id="{E9CB22E4-9CC5-4675-8A2C-353E0D065C86}"/>
              </a:ext>
            </a:extLst>
          </p:cNvPr>
          <p:cNvSpPr txBox="1"/>
          <p:nvPr/>
        </p:nvSpPr>
        <p:spPr>
          <a:xfrm>
            <a:off x="6580094" y="4294508"/>
            <a:ext cx="5172635" cy="19389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Since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can be a large fraction of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loop</a:t>
            </a:r>
            <a:r>
              <a:rPr lang="it-IT" sz="2400" dirty="0">
                <a:latin typeface="Arial" panose="020B0604020202020204" pitchFamily="34" charset="0"/>
                <a:cs typeface="Arial" panose="020B0604020202020204" pitchFamily="34" charset="0"/>
              </a:rPr>
              <a:t>,  an important portion of the electromotive force falls across </a:t>
            </a:r>
            <a:r>
              <a:rPr lang="it-IT" sz="2400" i="1" dirty="0">
                <a:latin typeface="Arial" panose="020B0604020202020204" pitchFamily="34" charset="0"/>
                <a:cs typeface="Arial" panose="020B0604020202020204" pitchFamily="34" charset="0"/>
              </a:rPr>
              <a:t>Z</a:t>
            </a:r>
            <a:r>
              <a:rPr lang="it-IT" sz="2400" i="1"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The voltage V</a:t>
            </a:r>
            <a:r>
              <a:rPr lang="it-IT" sz="2400" baseline="-25000" dirty="0">
                <a:latin typeface="Arial" panose="020B0604020202020204" pitchFamily="34" charset="0"/>
                <a:cs typeface="Arial" panose="020B0604020202020204" pitchFamily="34" charset="0"/>
              </a:rPr>
              <a:t>G</a:t>
            </a:r>
            <a:r>
              <a:rPr lang="it-IT" sz="2400" dirty="0">
                <a:latin typeface="Arial" panose="020B0604020202020204" pitchFamily="34" charset="0"/>
                <a:cs typeface="Arial" panose="020B0604020202020204" pitchFamily="34" charset="0"/>
              </a:rPr>
              <a:t> gets added to the output signal of the sensor. </a:t>
            </a:r>
          </a:p>
        </p:txBody>
      </p:sp>
      <p:pic>
        <p:nvPicPr>
          <p:cNvPr id="16" name="Graphic 15">
            <a:extLst>
              <a:ext uri="{FF2B5EF4-FFF2-40B4-BE49-F238E27FC236}">
                <a16:creationId xmlns:a16="http://schemas.microsoft.com/office/drawing/2014/main" id="{ECAFEEB8-FFDE-4977-8609-3061F94EE8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7773" y="2592045"/>
            <a:ext cx="4746089" cy="3234596"/>
          </a:xfrm>
          <a:prstGeom prst="rect">
            <a:avLst/>
          </a:prstGeom>
        </p:spPr>
      </p:pic>
    </p:spTree>
    <p:extLst>
      <p:ext uri="{BB962C8B-B14F-4D97-AF65-F5344CB8AC3E}">
        <p14:creationId xmlns:p14="http://schemas.microsoft.com/office/powerpoint/2010/main" val="21367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A8E0-AC89-4501-A7CB-5FD9EF1968B0}"/>
              </a:ext>
            </a:extLst>
          </p:cNvPr>
          <p:cNvSpPr>
            <a:spLocks noGrp="1"/>
          </p:cNvSpPr>
          <p:nvPr>
            <p:ph type="title"/>
          </p:nvPr>
        </p:nvSpPr>
        <p:spPr>
          <a:xfrm>
            <a:off x="838199" y="105524"/>
            <a:ext cx="10515600" cy="662397"/>
          </a:xfrm>
        </p:spPr>
        <p:txBody>
          <a:bodyPr/>
          <a:lstStyle/>
          <a:p>
            <a:r>
              <a:rPr lang="it-IT" dirty="0"/>
              <a:t>Electrical connection and continuity</a:t>
            </a:r>
          </a:p>
        </p:txBody>
      </p:sp>
      <p:sp>
        <p:nvSpPr>
          <p:cNvPr id="3" name="Footer Placeholder 2">
            <a:extLst>
              <a:ext uri="{FF2B5EF4-FFF2-40B4-BE49-F238E27FC236}">
                <a16:creationId xmlns:a16="http://schemas.microsoft.com/office/drawing/2014/main" id="{B25D50F3-475F-464C-89F7-17E623A394D1}"/>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703145AC-F05E-4BE9-9A08-3420704CAC3C}"/>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extBox 4">
            <a:extLst>
              <a:ext uri="{FF2B5EF4-FFF2-40B4-BE49-F238E27FC236}">
                <a16:creationId xmlns:a16="http://schemas.microsoft.com/office/drawing/2014/main" id="{0D5B411D-15C3-43CE-AA5F-97EF9DD2A16C}"/>
              </a:ext>
            </a:extLst>
          </p:cNvPr>
          <p:cNvSpPr txBox="1"/>
          <p:nvPr/>
        </p:nvSpPr>
        <p:spPr>
          <a:xfrm>
            <a:off x="512188" y="865403"/>
            <a:ext cx="10401300" cy="830997"/>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A particular aspect that have to be assessed is the degree of electrical contact between the sensor terminals and the physical object </a:t>
            </a:r>
          </a:p>
        </p:txBody>
      </p:sp>
      <p:pic>
        <p:nvPicPr>
          <p:cNvPr id="7" name="Graphic 6">
            <a:extLst>
              <a:ext uri="{FF2B5EF4-FFF2-40B4-BE49-F238E27FC236}">
                <a16:creationId xmlns:a16="http://schemas.microsoft.com/office/drawing/2014/main" id="{89C4F228-AC01-47DD-9DE8-705CFDB49F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3450" y="2558461"/>
            <a:ext cx="2352675" cy="2266950"/>
          </a:xfrm>
          <a:prstGeom prst="rect">
            <a:avLst/>
          </a:prstGeom>
        </p:spPr>
      </p:pic>
      <p:sp>
        <p:nvSpPr>
          <p:cNvPr id="8" name="TextBox 7">
            <a:extLst>
              <a:ext uri="{FF2B5EF4-FFF2-40B4-BE49-F238E27FC236}">
                <a16:creationId xmlns:a16="http://schemas.microsoft.com/office/drawing/2014/main" id="{8406E746-F1E2-40BA-8BCD-4D0BDDCED6D1}"/>
              </a:ext>
            </a:extLst>
          </p:cNvPr>
          <p:cNvSpPr txBox="1"/>
          <p:nvPr/>
        </p:nvSpPr>
        <p:spPr>
          <a:xfrm>
            <a:off x="3958992" y="1798895"/>
            <a:ext cx="3507692" cy="830997"/>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Only capacitive coupling</a:t>
            </a:r>
          </a:p>
          <a:p>
            <a:r>
              <a:rPr lang="it-IT" sz="2400" dirty="0">
                <a:latin typeface="Arial" panose="020B0604020202020204" pitchFamily="34" charset="0"/>
                <a:cs typeface="Arial" panose="020B0604020202020204" pitchFamily="34" charset="0"/>
              </a:rPr>
              <a:t>(AC coupling)</a:t>
            </a:r>
          </a:p>
        </p:txBody>
      </p:sp>
      <p:pic>
        <p:nvPicPr>
          <p:cNvPr id="12" name="Graphic 11">
            <a:extLst>
              <a:ext uri="{FF2B5EF4-FFF2-40B4-BE49-F238E27FC236}">
                <a16:creationId xmlns:a16="http://schemas.microsoft.com/office/drawing/2014/main" id="{83456797-D265-4822-91E2-DFF42C22F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9745" y="2545788"/>
            <a:ext cx="1896892" cy="2549326"/>
          </a:xfrm>
          <a:prstGeom prst="rect">
            <a:avLst/>
          </a:prstGeom>
        </p:spPr>
      </p:pic>
      <p:pic>
        <p:nvPicPr>
          <p:cNvPr id="14" name="Graphic 13">
            <a:extLst>
              <a:ext uri="{FF2B5EF4-FFF2-40B4-BE49-F238E27FC236}">
                <a16:creationId xmlns:a16="http://schemas.microsoft.com/office/drawing/2014/main" id="{7CFEC0B9-4B36-4BE9-B347-E54BA2B1F7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05891" y="2726297"/>
            <a:ext cx="1542922" cy="1931277"/>
          </a:xfrm>
          <a:prstGeom prst="rect">
            <a:avLst/>
          </a:prstGeom>
        </p:spPr>
      </p:pic>
      <p:sp>
        <p:nvSpPr>
          <p:cNvPr id="15" name="TextBox 14">
            <a:extLst>
              <a:ext uri="{FF2B5EF4-FFF2-40B4-BE49-F238E27FC236}">
                <a16:creationId xmlns:a16="http://schemas.microsoft.com/office/drawing/2014/main" id="{4DEBE98A-69B7-472F-871A-F042719E9448}"/>
              </a:ext>
            </a:extLst>
          </p:cNvPr>
          <p:cNvSpPr txBox="1"/>
          <p:nvPr/>
        </p:nvSpPr>
        <p:spPr>
          <a:xfrm>
            <a:off x="8115300" y="2102085"/>
            <a:ext cx="326724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Only resistive coupling</a:t>
            </a:r>
          </a:p>
        </p:txBody>
      </p:sp>
      <p:sp>
        <p:nvSpPr>
          <p:cNvPr id="16" name="TextBox 15">
            <a:extLst>
              <a:ext uri="{FF2B5EF4-FFF2-40B4-BE49-F238E27FC236}">
                <a16:creationId xmlns:a16="http://schemas.microsoft.com/office/drawing/2014/main" id="{5F78C50C-E6B2-4C9E-AC86-DA64DE8083F9}"/>
              </a:ext>
            </a:extLst>
          </p:cNvPr>
          <p:cNvSpPr txBox="1"/>
          <p:nvPr/>
        </p:nvSpPr>
        <p:spPr>
          <a:xfrm>
            <a:off x="4266880" y="5061015"/>
            <a:ext cx="208262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 order of pF</a:t>
            </a:r>
          </a:p>
        </p:txBody>
      </p:sp>
      <p:sp>
        <p:nvSpPr>
          <p:cNvPr id="17" name="TextBox 16">
            <a:extLst>
              <a:ext uri="{FF2B5EF4-FFF2-40B4-BE49-F238E27FC236}">
                <a16:creationId xmlns:a16="http://schemas.microsoft.com/office/drawing/2014/main" id="{F98FBD54-0307-4DEB-9643-D5EDA029E36E}"/>
              </a:ext>
            </a:extLst>
          </p:cNvPr>
          <p:cNvSpPr txBox="1"/>
          <p:nvPr/>
        </p:nvSpPr>
        <p:spPr>
          <a:xfrm>
            <a:off x="4121749" y="5375365"/>
            <a:ext cx="4298479"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V</a:t>
            </a:r>
            <a:r>
              <a:rPr lang="it-IT" sz="2400" baseline="-25000" dirty="0">
                <a:latin typeface="Arial" panose="020B0604020202020204" pitchFamily="34" charset="0"/>
                <a:cs typeface="Arial" panose="020B0604020202020204" pitchFamily="34" charset="0"/>
              </a:rPr>
              <a:t>ISO</a:t>
            </a:r>
            <a:r>
              <a:rPr lang="it-IT" sz="2400" dirty="0">
                <a:latin typeface="Arial" panose="020B0604020202020204" pitchFamily="34" charset="0"/>
                <a:cs typeface="Arial" panose="020B0604020202020204" pitchFamily="34" charset="0"/>
              </a:rPr>
              <a:t> (maximum that the barrier can withstand) </a:t>
            </a:r>
          </a:p>
        </p:txBody>
      </p:sp>
      <p:sp>
        <p:nvSpPr>
          <p:cNvPr id="18" name="TextBox 17">
            <a:extLst>
              <a:ext uri="{FF2B5EF4-FFF2-40B4-BE49-F238E27FC236}">
                <a16:creationId xmlns:a16="http://schemas.microsoft.com/office/drawing/2014/main" id="{BBD7DAB9-CA1A-4291-A34B-192E66D6FC8C}"/>
              </a:ext>
            </a:extLst>
          </p:cNvPr>
          <p:cNvSpPr txBox="1"/>
          <p:nvPr/>
        </p:nvSpPr>
        <p:spPr>
          <a:xfrm>
            <a:off x="7910347" y="4741091"/>
            <a:ext cx="3976853"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presence of a dc path can be unwanted (defective insulation) or necessary </a:t>
            </a:r>
          </a:p>
        </p:txBody>
      </p:sp>
    </p:spTree>
    <p:extLst>
      <p:ext uri="{BB962C8B-B14F-4D97-AF65-F5344CB8AC3E}">
        <p14:creationId xmlns:p14="http://schemas.microsoft.com/office/powerpoint/2010/main" val="16822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0FCB-0C60-4A91-AED3-F13512D92DF6}"/>
              </a:ext>
            </a:extLst>
          </p:cNvPr>
          <p:cNvSpPr>
            <a:spLocks noGrp="1"/>
          </p:cNvSpPr>
          <p:nvPr>
            <p:ph type="title"/>
          </p:nvPr>
        </p:nvSpPr>
        <p:spPr/>
        <p:txBody>
          <a:bodyPr/>
          <a:lstStyle/>
          <a:p>
            <a:r>
              <a:rPr lang="it-IT" dirty="0"/>
              <a:t>Examples</a:t>
            </a:r>
          </a:p>
        </p:txBody>
      </p:sp>
      <p:sp>
        <p:nvSpPr>
          <p:cNvPr id="3" name="Footer Placeholder 2">
            <a:extLst>
              <a:ext uri="{FF2B5EF4-FFF2-40B4-BE49-F238E27FC236}">
                <a16:creationId xmlns:a16="http://schemas.microsoft.com/office/drawing/2014/main" id="{D34E5AF1-B4AF-4167-B236-CCE5AD6CACDF}"/>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B264ED4F-EF5A-4A2A-B959-2168F2B0B0DB}"/>
              </a:ext>
            </a:extLst>
          </p:cNvPr>
          <p:cNvSpPr>
            <a:spLocks noGrp="1"/>
          </p:cNvSpPr>
          <p:nvPr>
            <p:ph type="sldNum" sz="quarter" idx="12"/>
          </p:nvPr>
        </p:nvSpPr>
        <p:spPr/>
        <p:txBody>
          <a:bodyPr/>
          <a:lstStyle/>
          <a:p>
            <a:fld id="{02055017-B6DE-4C35-A63B-40EADAC97849}" type="slidenum">
              <a:rPr lang="en-US" smtClean="0"/>
              <a:t>4</a:t>
            </a:fld>
            <a:endParaRPr lang="en-US" dirty="0"/>
          </a:p>
        </p:txBody>
      </p:sp>
      <p:grpSp>
        <p:nvGrpSpPr>
          <p:cNvPr id="35" name="Group 34">
            <a:extLst>
              <a:ext uri="{FF2B5EF4-FFF2-40B4-BE49-F238E27FC236}">
                <a16:creationId xmlns:a16="http://schemas.microsoft.com/office/drawing/2014/main" id="{36183DE2-CE6F-4D3A-83BB-207F1D8D3D4C}"/>
              </a:ext>
            </a:extLst>
          </p:cNvPr>
          <p:cNvGrpSpPr/>
          <p:nvPr/>
        </p:nvGrpSpPr>
        <p:grpSpPr>
          <a:xfrm>
            <a:off x="578013" y="1110833"/>
            <a:ext cx="4563135" cy="2323929"/>
            <a:chOff x="558963" y="1221251"/>
            <a:chExt cx="4563135" cy="2323929"/>
          </a:xfrm>
        </p:grpSpPr>
        <p:sp>
          <p:nvSpPr>
            <p:cNvPr id="10" name="Freeform: Shape 9">
              <a:extLst>
                <a:ext uri="{FF2B5EF4-FFF2-40B4-BE49-F238E27FC236}">
                  <a16:creationId xmlns:a16="http://schemas.microsoft.com/office/drawing/2014/main" id="{84298D9C-2C08-4DCE-8BE2-3E3219E3B0A8}"/>
                </a:ext>
              </a:extLst>
            </p:cNvPr>
            <p:cNvSpPr/>
            <p:nvPr/>
          </p:nvSpPr>
          <p:spPr>
            <a:xfrm>
              <a:off x="1052276" y="2364838"/>
              <a:ext cx="3613508" cy="764632"/>
            </a:xfrm>
            <a:custGeom>
              <a:avLst/>
              <a:gdLst>
                <a:gd name="connsiteX0" fmla="*/ 0 w 3613508"/>
                <a:gd name="connsiteY0" fmla="*/ 0 h 764632"/>
                <a:gd name="connsiteX1" fmla="*/ 3613509 w 3613508"/>
                <a:gd name="connsiteY1" fmla="*/ 0 h 764632"/>
                <a:gd name="connsiteX2" fmla="*/ 3613509 w 3613508"/>
                <a:gd name="connsiteY2" fmla="*/ 764633 h 764632"/>
                <a:gd name="connsiteX3" fmla="*/ 0 w 3613508"/>
                <a:gd name="connsiteY3" fmla="*/ 764633 h 764632"/>
              </a:gdLst>
              <a:ahLst/>
              <a:cxnLst>
                <a:cxn ang="0">
                  <a:pos x="connsiteX0" y="connsiteY0"/>
                </a:cxn>
                <a:cxn ang="0">
                  <a:pos x="connsiteX1" y="connsiteY1"/>
                </a:cxn>
                <a:cxn ang="0">
                  <a:pos x="connsiteX2" y="connsiteY2"/>
                </a:cxn>
                <a:cxn ang="0">
                  <a:pos x="connsiteX3" y="connsiteY3"/>
                </a:cxn>
              </a:cxnLst>
              <a:rect l="l" t="t" r="r" b="b"/>
              <a:pathLst>
                <a:path w="3613508" h="764632">
                  <a:moveTo>
                    <a:pt x="0" y="0"/>
                  </a:moveTo>
                  <a:lnTo>
                    <a:pt x="3613509" y="0"/>
                  </a:lnTo>
                  <a:lnTo>
                    <a:pt x="3613509" y="764633"/>
                  </a:lnTo>
                  <a:lnTo>
                    <a:pt x="0" y="764633"/>
                  </a:lnTo>
                  <a:close/>
                </a:path>
              </a:pathLst>
            </a:custGeom>
            <a:solidFill>
              <a:srgbClr val="FFFFFF"/>
            </a:solidFill>
            <a:ln w="19044" cap="rnd">
              <a:solidFill>
                <a:srgbClr val="000000"/>
              </a:solidFill>
              <a:prstDash val="solid"/>
              <a:round/>
            </a:ln>
          </p:spPr>
          <p:txBody>
            <a:bodyPr rtlCol="0" anchor="ctr"/>
            <a:lstStyle/>
            <a:p>
              <a:endParaRPr lang="it-IT"/>
            </a:p>
          </p:txBody>
        </p:sp>
        <p:sp>
          <p:nvSpPr>
            <p:cNvPr id="11" name="Freeform: Shape 10">
              <a:extLst>
                <a:ext uri="{FF2B5EF4-FFF2-40B4-BE49-F238E27FC236}">
                  <a16:creationId xmlns:a16="http://schemas.microsoft.com/office/drawing/2014/main" id="{8FC9F226-1F2D-4F19-AE8A-4395CF40EECD}"/>
                </a:ext>
              </a:extLst>
            </p:cNvPr>
            <p:cNvSpPr/>
            <p:nvPr/>
          </p:nvSpPr>
          <p:spPr>
            <a:xfrm>
              <a:off x="1052276" y="2482005"/>
              <a:ext cx="3613508" cy="530310"/>
            </a:xfrm>
            <a:custGeom>
              <a:avLst/>
              <a:gdLst>
                <a:gd name="connsiteX0" fmla="*/ 0 w 3613508"/>
                <a:gd name="connsiteY0" fmla="*/ 0 h 530310"/>
                <a:gd name="connsiteX1" fmla="*/ 3613509 w 3613508"/>
                <a:gd name="connsiteY1" fmla="*/ 0 h 530310"/>
                <a:gd name="connsiteX2" fmla="*/ 3613509 w 3613508"/>
                <a:gd name="connsiteY2" fmla="*/ 530310 h 530310"/>
                <a:gd name="connsiteX3" fmla="*/ 0 w 3613508"/>
                <a:gd name="connsiteY3" fmla="*/ 530310 h 530310"/>
              </a:gdLst>
              <a:ahLst/>
              <a:cxnLst>
                <a:cxn ang="0">
                  <a:pos x="connsiteX0" y="connsiteY0"/>
                </a:cxn>
                <a:cxn ang="0">
                  <a:pos x="connsiteX1" y="connsiteY1"/>
                </a:cxn>
                <a:cxn ang="0">
                  <a:pos x="connsiteX2" y="connsiteY2"/>
                </a:cxn>
                <a:cxn ang="0">
                  <a:pos x="connsiteX3" y="connsiteY3"/>
                </a:cxn>
              </a:cxnLst>
              <a:rect l="l" t="t" r="r" b="b"/>
              <a:pathLst>
                <a:path w="3613508" h="530310">
                  <a:moveTo>
                    <a:pt x="0" y="0"/>
                  </a:moveTo>
                  <a:lnTo>
                    <a:pt x="3613509" y="0"/>
                  </a:lnTo>
                  <a:lnTo>
                    <a:pt x="3613509" y="530310"/>
                  </a:lnTo>
                  <a:lnTo>
                    <a:pt x="0" y="530310"/>
                  </a:lnTo>
                  <a:close/>
                </a:path>
              </a:pathLst>
            </a:custGeom>
            <a:solidFill>
              <a:srgbClr val="AFC6E9"/>
            </a:solidFill>
            <a:ln w="19044" cap="rnd">
              <a:solidFill>
                <a:srgbClr val="000000"/>
              </a:solidFill>
              <a:prstDash val="solid"/>
              <a:round/>
            </a:ln>
          </p:spPr>
          <p:txBody>
            <a:bodyPr rtlCol="0" anchor="ctr"/>
            <a:lstStyle/>
            <a:p>
              <a:endParaRPr lang="it-IT"/>
            </a:p>
          </p:txBody>
        </p:sp>
        <p:sp>
          <p:nvSpPr>
            <p:cNvPr id="12" name="Freeform: Shape 11">
              <a:extLst>
                <a:ext uri="{FF2B5EF4-FFF2-40B4-BE49-F238E27FC236}">
                  <a16:creationId xmlns:a16="http://schemas.microsoft.com/office/drawing/2014/main" id="{ED4F95DC-84F6-48E9-9DF1-C5787774AE4E}"/>
                </a:ext>
              </a:extLst>
            </p:cNvPr>
            <p:cNvSpPr/>
            <p:nvPr/>
          </p:nvSpPr>
          <p:spPr>
            <a:xfrm>
              <a:off x="2598679" y="2340273"/>
              <a:ext cx="575559" cy="211575"/>
            </a:xfrm>
            <a:custGeom>
              <a:avLst/>
              <a:gdLst>
                <a:gd name="connsiteX0" fmla="*/ 0 w 575559"/>
                <a:gd name="connsiteY0" fmla="*/ 0 h 211575"/>
                <a:gd name="connsiteX1" fmla="*/ 575560 w 575559"/>
                <a:gd name="connsiteY1" fmla="*/ 0 h 211575"/>
                <a:gd name="connsiteX2" fmla="*/ 575560 w 575559"/>
                <a:gd name="connsiteY2" fmla="*/ 211576 h 211575"/>
                <a:gd name="connsiteX3" fmla="*/ 0 w 575559"/>
                <a:gd name="connsiteY3" fmla="*/ 211576 h 211575"/>
              </a:gdLst>
              <a:ahLst/>
              <a:cxnLst>
                <a:cxn ang="0">
                  <a:pos x="connsiteX0" y="connsiteY0"/>
                </a:cxn>
                <a:cxn ang="0">
                  <a:pos x="connsiteX1" y="connsiteY1"/>
                </a:cxn>
                <a:cxn ang="0">
                  <a:pos x="connsiteX2" y="connsiteY2"/>
                </a:cxn>
                <a:cxn ang="0">
                  <a:pos x="connsiteX3" y="connsiteY3"/>
                </a:cxn>
              </a:cxnLst>
              <a:rect l="l" t="t" r="r" b="b"/>
              <a:pathLst>
                <a:path w="575559" h="211575">
                  <a:moveTo>
                    <a:pt x="0" y="0"/>
                  </a:moveTo>
                  <a:lnTo>
                    <a:pt x="575560" y="0"/>
                  </a:lnTo>
                  <a:lnTo>
                    <a:pt x="575560" y="211576"/>
                  </a:lnTo>
                  <a:lnTo>
                    <a:pt x="0" y="211576"/>
                  </a:lnTo>
                  <a:close/>
                </a:path>
              </a:pathLst>
            </a:custGeom>
            <a:solidFill>
              <a:srgbClr val="FFCCAA"/>
            </a:solidFill>
            <a:ln w="19044" cap="rnd">
              <a:solidFill>
                <a:srgbClr val="000000"/>
              </a:solidFill>
              <a:prstDash val="solid"/>
              <a:round/>
            </a:ln>
          </p:spPr>
          <p:txBody>
            <a:bodyPr rtlCol="0" anchor="ctr"/>
            <a:lstStyle/>
            <a:p>
              <a:endParaRPr lang="it-IT"/>
            </a:p>
          </p:txBody>
        </p:sp>
        <p:sp>
          <p:nvSpPr>
            <p:cNvPr id="13" name="Freeform: Shape 12">
              <a:extLst>
                <a:ext uri="{FF2B5EF4-FFF2-40B4-BE49-F238E27FC236}">
                  <a16:creationId xmlns:a16="http://schemas.microsoft.com/office/drawing/2014/main" id="{1EC59A0C-BCB4-458D-ADBD-15705CD844AF}"/>
                </a:ext>
              </a:extLst>
            </p:cNvPr>
            <p:cNvSpPr/>
            <p:nvPr/>
          </p:nvSpPr>
          <p:spPr>
            <a:xfrm>
              <a:off x="2599612" y="2205119"/>
              <a:ext cx="576767" cy="135153"/>
            </a:xfrm>
            <a:custGeom>
              <a:avLst/>
              <a:gdLst>
                <a:gd name="connsiteX0" fmla="*/ 285245 w 576767"/>
                <a:gd name="connsiteY0" fmla="*/ 4 h 135153"/>
                <a:gd name="connsiteX1" fmla="*/ 0 w 576767"/>
                <a:gd name="connsiteY1" fmla="*/ 135154 h 135153"/>
                <a:gd name="connsiteX2" fmla="*/ 576767 w 576767"/>
                <a:gd name="connsiteY2" fmla="*/ 135154 h 135153"/>
                <a:gd name="connsiteX3" fmla="*/ 288408 w 576767"/>
                <a:gd name="connsiteY3" fmla="*/ 4 h 135153"/>
                <a:gd name="connsiteX4" fmla="*/ 285236 w 576767"/>
                <a:gd name="connsiteY4" fmla="*/ 4 h 13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67" h="135153">
                  <a:moveTo>
                    <a:pt x="285245" y="4"/>
                  </a:moveTo>
                  <a:cubicBezTo>
                    <a:pt x="173022" y="922"/>
                    <a:pt x="67628" y="50862"/>
                    <a:pt x="0" y="135154"/>
                  </a:cubicBezTo>
                  <a:lnTo>
                    <a:pt x="576767" y="135154"/>
                  </a:lnTo>
                  <a:cubicBezTo>
                    <a:pt x="508483" y="50042"/>
                    <a:pt x="401726" y="6"/>
                    <a:pt x="288408" y="4"/>
                  </a:cubicBezTo>
                  <a:cubicBezTo>
                    <a:pt x="287350" y="-1"/>
                    <a:pt x="286293" y="-1"/>
                    <a:pt x="285236" y="4"/>
                  </a:cubicBezTo>
                  <a:close/>
                </a:path>
              </a:pathLst>
            </a:custGeom>
            <a:solidFill>
              <a:srgbClr val="FFCCAA"/>
            </a:solidFill>
            <a:ln w="19044" cap="rnd">
              <a:solidFill>
                <a:srgbClr val="000000"/>
              </a:solidFill>
              <a:prstDash val="solid"/>
              <a:round/>
            </a:ln>
          </p:spPr>
          <p:txBody>
            <a:bodyPr rtlCol="0" anchor="ctr"/>
            <a:lstStyle/>
            <a:p>
              <a:endParaRPr lang="it-IT"/>
            </a:p>
          </p:txBody>
        </p:sp>
        <p:sp>
          <p:nvSpPr>
            <p:cNvPr id="14" name="Freeform: Shape 13">
              <a:extLst>
                <a:ext uri="{FF2B5EF4-FFF2-40B4-BE49-F238E27FC236}">
                  <a16:creationId xmlns:a16="http://schemas.microsoft.com/office/drawing/2014/main" id="{2337DE95-C998-41D4-81F3-B7CAFB86D86D}"/>
                </a:ext>
              </a:extLst>
            </p:cNvPr>
            <p:cNvSpPr/>
            <p:nvPr/>
          </p:nvSpPr>
          <p:spPr>
            <a:xfrm>
              <a:off x="2725123" y="2087379"/>
              <a:ext cx="56683" cy="680206"/>
            </a:xfrm>
            <a:custGeom>
              <a:avLst/>
              <a:gdLst>
                <a:gd name="connsiteX0" fmla="*/ 0 w 56683"/>
                <a:gd name="connsiteY0" fmla="*/ 0 h 680206"/>
                <a:gd name="connsiteX1" fmla="*/ 56684 w 56683"/>
                <a:gd name="connsiteY1" fmla="*/ 0 h 680206"/>
                <a:gd name="connsiteX2" fmla="*/ 56684 w 56683"/>
                <a:gd name="connsiteY2" fmla="*/ 680207 h 680206"/>
                <a:gd name="connsiteX3" fmla="*/ 0 w 56683"/>
                <a:gd name="connsiteY3" fmla="*/ 680207 h 680206"/>
              </a:gdLst>
              <a:ahLst/>
              <a:cxnLst>
                <a:cxn ang="0">
                  <a:pos x="connsiteX0" y="connsiteY0"/>
                </a:cxn>
                <a:cxn ang="0">
                  <a:pos x="connsiteX1" y="connsiteY1"/>
                </a:cxn>
                <a:cxn ang="0">
                  <a:pos x="connsiteX2" y="connsiteY2"/>
                </a:cxn>
                <a:cxn ang="0">
                  <a:pos x="connsiteX3" y="connsiteY3"/>
                </a:cxn>
              </a:cxnLst>
              <a:rect l="l" t="t" r="r" b="b"/>
              <a:pathLst>
                <a:path w="56683" h="680206">
                  <a:moveTo>
                    <a:pt x="0" y="0"/>
                  </a:moveTo>
                  <a:lnTo>
                    <a:pt x="56684" y="0"/>
                  </a:lnTo>
                  <a:lnTo>
                    <a:pt x="56684" y="680207"/>
                  </a:lnTo>
                  <a:lnTo>
                    <a:pt x="0" y="680207"/>
                  </a:lnTo>
                  <a:close/>
                </a:path>
              </a:pathLst>
            </a:custGeom>
            <a:solidFill>
              <a:srgbClr val="0000FF"/>
            </a:solidFill>
            <a:ln w="19044" cap="rnd">
              <a:solidFill>
                <a:srgbClr val="000000"/>
              </a:solidFill>
              <a:prstDash val="solid"/>
              <a:round/>
            </a:ln>
          </p:spPr>
          <p:txBody>
            <a:bodyPr rtlCol="0" anchor="ctr"/>
            <a:lstStyle/>
            <a:p>
              <a:endParaRPr lang="it-IT"/>
            </a:p>
          </p:txBody>
        </p:sp>
        <p:sp>
          <p:nvSpPr>
            <p:cNvPr id="15" name="Freeform: Shape 14">
              <a:extLst>
                <a:ext uri="{FF2B5EF4-FFF2-40B4-BE49-F238E27FC236}">
                  <a16:creationId xmlns:a16="http://schemas.microsoft.com/office/drawing/2014/main" id="{C69E7F32-DF47-4DC3-B04E-AF6CAB99094A}"/>
                </a:ext>
              </a:extLst>
            </p:cNvPr>
            <p:cNvSpPr/>
            <p:nvPr/>
          </p:nvSpPr>
          <p:spPr>
            <a:xfrm>
              <a:off x="2995462" y="2087379"/>
              <a:ext cx="56683" cy="680206"/>
            </a:xfrm>
            <a:custGeom>
              <a:avLst/>
              <a:gdLst>
                <a:gd name="connsiteX0" fmla="*/ 0 w 56683"/>
                <a:gd name="connsiteY0" fmla="*/ 0 h 680206"/>
                <a:gd name="connsiteX1" fmla="*/ 56684 w 56683"/>
                <a:gd name="connsiteY1" fmla="*/ 0 h 680206"/>
                <a:gd name="connsiteX2" fmla="*/ 56684 w 56683"/>
                <a:gd name="connsiteY2" fmla="*/ 680207 h 680206"/>
                <a:gd name="connsiteX3" fmla="*/ 0 w 56683"/>
                <a:gd name="connsiteY3" fmla="*/ 680207 h 680206"/>
              </a:gdLst>
              <a:ahLst/>
              <a:cxnLst>
                <a:cxn ang="0">
                  <a:pos x="connsiteX0" y="connsiteY0"/>
                </a:cxn>
                <a:cxn ang="0">
                  <a:pos x="connsiteX1" y="connsiteY1"/>
                </a:cxn>
                <a:cxn ang="0">
                  <a:pos x="connsiteX2" y="connsiteY2"/>
                </a:cxn>
                <a:cxn ang="0">
                  <a:pos x="connsiteX3" y="connsiteY3"/>
                </a:cxn>
              </a:cxnLst>
              <a:rect l="l" t="t" r="r" b="b"/>
              <a:pathLst>
                <a:path w="56683" h="680206">
                  <a:moveTo>
                    <a:pt x="0" y="0"/>
                  </a:moveTo>
                  <a:lnTo>
                    <a:pt x="56684" y="0"/>
                  </a:lnTo>
                  <a:lnTo>
                    <a:pt x="56684" y="680207"/>
                  </a:lnTo>
                  <a:lnTo>
                    <a:pt x="0" y="680207"/>
                  </a:lnTo>
                  <a:close/>
                </a:path>
              </a:pathLst>
            </a:custGeom>
            <a:solidFill>
              <a:srgbClr val="0000FF"/>
            </a:solidFill>
            <a:ln w="19044" cap="rnd">
              <a:solidFill>
                <a:srgbClr val="000000"/>
              </a:solidFill>
              <a:prstDash val="solid"/>
              <a:round/>
            </a:ln>
          </p:spPr>
          <p:txBody>
            <a:bodyPr rtlCol="0" anchor="ctr"/>
            <a:lstStyle/>
            <a:p>
              <a:endParaRPr lang="it-IT"/>
            </a:p>
          </p:txBody>
        </p:sp>
        <p:sp>
          <p:nvSpPr>
            <p:cNvPr id="16" name="Freeform: Shape 15">
              <a:extLst>
                <a:ext uri="{FF2B5EF4-FFF2-40B4-BE49-F238E27FC236}">
                  <a16:creationId xmlns:a16="http://schemas.microsoft.com/office/drawing/2014/main" id="{51844E36-347A-48BA-94CD-05CB8C7EE5C5}"/>
                </a:ext>
              </a:extLst>
            </p:cNvPr>
            <p:cNvSpPr/>
            <p:nvPr/>
          </p:nvSpPr>
          <p:spPr>
            <a:xfrm>
              <a:off x="2752222" y="1353550"/>
              <a:ext cx="1247593" cy="733829"/>
            </a:xfrm>
            <a:custGeom>
              <a:avLst/>
              <a:gdLst>
                <a:gd name="connsiteX0" fmla="*/ 1248 w 1247593"/>
                <a:gd name="connsiteY0" fmla="*/ 733830 h 733829"/>
                <a:gd name="connsiteX1" fmla="*/ 11106 w 1247593"/>
                <a:gd name="connsiteY1" fmla="*/ 531349 h 733829"/>
                <a:gd name="connsiteX2" fmla="*/ 133531 w 1247593"/>
                <a:gd name="connsiteY2" fmla="*/ 340181 h 733829"/>
                <a:gd name="connsiteX3" fmla="*/ 539496 w 1247593"/>
                <a:gd name="connsiteY3" fmla="*/ 174712 h 733829"/>
                <a:gd name="connsiteX4" fmla="*/ 1247594 w 1247593"/>
                <a:gd name="connsiteY4" fmla="*/ 0 h 73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593" h="733829">
                  <a:moveTo>
                    <a:pt x="1248" y="733830"/>
                  </a:moveTo>
                  <a:cubicBezTo>
                    <a:pt x="-562" y="666000"/>
                    <a:pt x="-2381" y="598160"/>
                    <a:pt x="11106" y="531349"/>
                  </a:cubicBezTo>
                  <a:cubicBezTo>
                    <a:pt x="24584" y="464539"/>
                    <a:pt x="53359" y="398765"/>
                    <a:pt x="133531" y="340181"/>
                  </a:cubicBezTo>
                  <a:cubicBezTo>
                    <a:pt x="213703" y="281596"/>
                    <a:pt x="345243" y="230210"/>
                    <a:pt x="539496" y="174712"/>
                  </a:cubicBezTo>
                  <a:cubicBezTo>
                    <a:pt x="733739" y="119214"/>
                    <a:pt x="990666" y="59606"/>
                    <a:pt x="1247594" y="0"/>
                  </a:cubicBezTo>
                </a:path>
              </a:pathLst>
            </a:custGeom>
            <a:noFill/>
            <a:ln w="19044" cap="rnd">
              <a:solidFill>
                <a:srgbClr val="000000"/>
              </a:solidFill>
              <a:prstDash val="solid"/>
              <a:round/>
            </a:ln>
          </p:spPr>
          <p:txBody>
            <a:bodyPr rtlCol="0" anchor="ctr"/>
            <a:lstStyle/>
            <a:p>
              <a:endParaRPr lang="it-IT"/>
            </a:p>
          </p:txBody>
        </p:sp>
        <p:sp>
          <p:nvSpPr>
            <p:cNvPr id="17" name="Freeform: Shape 16">
              <a:extLst>
                <a:ext uri="{FF2B5EF4-FFF2-40B4-BE49-F238E27FC236}">
                  <a16:creationId xmlns:a16="http://schemas.microsoft.com/office/drawing/2014/main" id="{AEC75825-7523-40DF-84F0-BF4BF6437AC8}"/>
                </a:ext>
              </a:extLst>
            </p:cNvPr>
            <p:cNvSpPr/>
            <p:nvPr/>
          </p:nvSpPr>
          <p:spPr>
            <a:xfrm>
              <a:off x="2995461" y="1439879"/>
              <a:ext cx="1022851" cy="647499"/>
            </a:xfrm>
            <a:custGeom>
              <a:avLst/>
              <a:gdLst>
                <a:gd name="connsiteX0" fmla="*/ 0 w 1022851"/>
                <a:gd name="connsiteY0" fmla="*/ 647500 h 647499"/>
                <a:gd name="connsiteX1" fmla="*/ 21850 w 1022851"/>
                <a:gd name="connsiteY1" fmla="*/ 618723 h 647499"/>
                <a:gd name="connsiteX2" fmla="*/ 44158 w 1022851"/>
                <a:gd name="connsiteY2" fmla="*/ 469683 h 647499"/>
                <a:gd name="connsiteX3" fmla="*/ 204778 w 1022851"/>
                <a:gd name="connsiteY3" fmla="*/ 279543 h 647499"/>
                <a:gd name="connsiteX4" fmla="*/ 563461 w 1022851"/>
                <a:gd name="connsiteY4" fmla="*/ 123326 h 647499"/>
                <a:gd name="connsiteX5" fmla="*/ 1022852 w 1022851"/>
                <a:gd name="connsiteY5" fmla="*/ 0 h 64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851" h="647499">
                  <a:moveTo>
                    <a:pt x="0" y="647500"/>
                  </a:moveTo>
                  <a:cubicBezTo>
                    <a:pt x="9458" y="647500"/>
                    <a:pt x="18907" y="647500"/>
                    <a:pt x="21850" y="618723"/>
                  </a:cubicBezTo>
                  <a:cubicBezTo>
                    <a:pt x="24803" y="589946"/>
                    <a:pt x="21269" y="532385"/>
                    <a:pt x="44158" y="469683"/>
                  </a:cubicBezTo>
                  <a:cubicBezTo>
                    <a:pt x="67056" y="406982"/>
                    <a:pt x="116386" y="339153"/>
                    <a:pt x="204778" y="279543"/>
                  </a:cubicBezTo>
                  <a:cubicBezTo>
                    <a:pt x="293170" y="219932"/>
                    <a:pt x="420605" y="168546"/>
                    <a:pt x="563461" y="123326"/>
                  </a:cubicBezTo>
                  <a:cubicBezTo>
                    <a:pt x="706317" y="78105"/>
                    <a:pt x="864584" y="39052"/>
                    <a:pt x="1022852" y="0"/>
                  </a:cubicBezTo>
                </a:path>
              </a:pathLst>
            </a:custGeom>
            <a:noFill/>
            <a:ln w="19044" cap="rnd">
              <a:solidFill>
                <a:srgbClr val="000000"/>
              </a:solidFill>
              <a:prstDash val="solid"/>
              <a:round/>
            </a:ln>
          </p:spPr>
          <p:txBody>
            <a:bodyPr rtlCol="0" anchor="ctr"/>
            <a:lstStyle/>
            <a:p>
              <a:endParaRPr lang="it-IT"/>
            </a:p>
          </p:txBody>
        </p:sp>
        <p:sp>
          <p:nvSpPr>
            <p:cNvPr id="18" name="TextBox 17">
              <a:extLst>
                <a:ext uri="{FF2B5EF4-FFF2-40B4-BE49-F238E27FC236}">
                  <a16:creationId xmlns:a16="http://schemas.microsoft.com/office/drawing/2014/main" id="{CBB89199-DDEB-4AC5-9C17-01B53EFBA176}"/>
                </a:ext>
              </a:extLst>
            </p:cNvPr>
            <p:cNvSpPr txBox="1"/>
            <p:nvPr/>
          </p:nvSpPr>
          <p:spPr>
            <a:xfrm>
              <a:off x="3274524" y="3148419"/>
              <a:ext cx="521630" cy="396761"/>
            </a:xfrm>
            <a:prstGeom prst="rect">
              <a:avLst/>
            </a:prstGeom>
            <a:noFill/>
          </p:spPr>
          <p:txBody>
            <a:bodyPr wrap="none" rtlCol="0" anchor="t">
              <a:spAutoFit/>
            </a:bodyPr>
            <a:lstStyle/>
            <a:p>
              <a:pPr algn="l"/>
              <a:r>
                <a:rPr lang="it-IT" sz="1578" spc="0" baseline="0" dirty="0">
                  <a:solidFill>
                    <a:srgbClr val="000000"/>
                  </a:solidFill>
                  <a:latin typeface="Arial"/>
                  <a:cs typeface="Arial"/>
                  <a:sym typeface="Arial"/>
                  <a:rtl val="0"/>
                </a:rPr>
                <a:t>H</a:t>
              </a:r>
              <a:r>
                <a:rPr lang="it-IT" sz="1578" spc="0" baseline="-38023" dirty="0">
                  <a:solidFill>
                    <a:srgbClr val="000000"/>
                  </a:solidFill>
                  <a:latin typeface="Arial"/>
                  <a:cs typeface="Arial"/>
                  <a:sym typeface="Arial"/>
                  <a:rtl val="0"/>
                </a:rPr>
                <a:t>2</a:t>
              </a:r>
              <a:r>
                <a:rPr lang="it-IT" sz="1578" spc="0" baseline="0" dirty="0">
                  <a:solidFill>
                    <a:srgbClr val="000000"/>
                  </a:solidFill>
                  <a:latin typeface="Arial"/>
                  <a:cs typeface="Arial"/>
                  <a:sym typeface="Arial"/>
                  <a:rtl val="0"/>
                </a:rPr>
                <a:t>O</a:t>
              </a:r>
            </a:p>
          </p:txBody>
        </p:sp>
        <p:sp>
          <p:nvSpPr>
            <p:cNvPr id="19" name="Freeform: Shape 18">
              <a:extLst>
                <a:ext uri="{FF2B5EF4-FFF2-40B4-BE49-F238E27FC236}">
                  <a16:creationId xmlns:a16="http://schemas.microsoft.com/office/drawing/2014/main" id="{024697CE-D472-4CA9-8A0D-BC88242277D3}"/>
                </a:ext>
              </a:extLst>
            </p:cNvPr>
            <p:cNvSpPr/>
            <p:nvPr/>
          </p:nvSpPr>
          <p:spPr>
            <a:xfrm>
              <a:off x="2001604" y="2705147"/>
              <a:ext cx="500062" cy="133350"/>
            </a:xfrm>
            <a:custGeom>
              <a:avLst/>
              <a:gdLst>
                <a:gd name="connsiteX0" fmla="*/ 500063 w 500062"/>
                <a:gd name="connsiteY0" fmla="*/ 66675 h 133350"/>
                <a:gd name="connsiteX1" fmla="*/ 416719 w 500062"/>
                <a:gd name="connsiteY1" fmla="*/ 66675 h 133350"/>
                <a:gd name="connsiteX2" fmla="*/ 388944 w 500062"/>
                <a:gd name="connsiteY2" fmla="*/ 0 h 133350"/>
                <a:gd name="connsiteX3" fmla="*/ 333375 w 500062"/>
                <a:gd name="connsiteY3" fmla="*/ 133350 h 133350"/>
                <a:gd name="connsiteX4" fmla="*/ 277816 w 500062"/>
                <a:gd name="connsiteY4" fmla="*/ 0 h 133350"/>
                <a:gd name="connsiteX5" fmla="*/ 222256 w 500062"/>
                <a:gd name="connsiteY5" fmla="*/ 133350 h 133350"/>
                <a:gd name="connsiteX6" fmla="*/ 166688 w 500062"/>
                <a:gd name="connsiteY6" fmla="*/ 0 h 133350"/>
                <a:gd name="connsiteX7" fmla="*/ 111128 w 500062"/>
                <a:gd name="connsiteY7" fmla="*/ 133350 h 133350"/>
                <a:gd name="connsiteX8" fmla="*/ 83344 w 500062"/>
                <a:gd name="connsiteY8" fmla="*/ 66675 h 133350"/>
                <a:gd name="connsiteX9" fmla="*/ 0 w 500062"/>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2" h="133350">
                  <a:moveTo>
                    <a:pt x="500063" y="66675"/>
                  </a:moveTo>
                  <a:lnTo>
                    <a:pt x="416719" y="66675"/>
                  </a:lnTo>
                  <a:lnTo>
                    <a:pt x="388944" y="0"/>
                  </a:lnTo>
                  <a:lnTo>
                    <a:pt x="333375" y="133350"/>
                  </a:lnTo>
                  <a:lnTo>
                    <a:pt x="277816" y="0"/>
                  </a:lnTo>
                  <a:lnTo>
                    <a:pt x="222256" y="133350"/>
                  </a:lnTo>
                  <a:lnTo>
                    <a:pt x="166688" y="0"/>
                  </a:lnTo>
                  <a:lnTo>
                    <a:pt x="111128" y="133350"/>
                  </a:lnTo>
                  <a:lnTo>
                    <a:pt x="83344" y="66675"/>
                  </a:lnTo>
                  <a:lnTo>
                    <a:pt x="0" y="66675"/>
                  </a:lnTo>
                </a:path>
              </a:pathLst>
            </a:custGeom>
            <a:noFill/>
            <a:ln w="19050" cap="rnd">
              <a:solidFill>
                <a:srgbClr val="000000"/>
              </a:solidFill>
              <a:prstDash val="solid"/>
              <a:bevel/>
            </a:ln>
          </p:spPr>
          <p:txBody>
            <a:bodyPr rtlCol="0" anchor="ctr"/>
            <a:lstStyle/>
            <a:p>
              <a:endParaRPr lang="it-IT"/>
            </a:p>
          </p:txBody>
        </p:sp>
        <p:sp>
          <p:nvSpPr>
            <p:cNvPr id="20" name="Freeform: Shape 19">
              <a:extLst>
                <a:ext uri="{FF2B5EF4-FFF2-40B4-BE49-F238E27FC236}">
                  <a16:creationId xmlns:a16="http://schemas.microsoft.com/office/drawing/2014/main" id="{CAA16A13-BA1D-4CE6-A04F-021F35C36C80}"/>
                </a:ext>
              </a:extLst>
            </p:cNvPr>
            <p:cNvSpPr/>
            <p:nvPr/>
          </p:nvSpPr>
          <p:spPr>
            <a:xfrm>
              <a:off x="3204059" y="2711310"/>
              <a:ext cx="500062" cy="133350"/>
            </a:xfrm>
            <a:custGeom>
              <a:avLst/>
              <a:gdLst>
                <a:gd name="connsiteX0" fmla="*/ 500063 w 500062"/>
                <a:gd name="connsiteY0" fmla="*/ 66675 h 133350"/>
                <a:gd name="connsiteX1" fmla="*/ 416719 w 500062"/>
                <a:gd name="connsiteY1" fmla="*/ 66675 h 133350"/>
                <a:gd name="connsiteX2" fmla="*/ 388934 w 500062"/>
                <a:gd name="connsiteY2" fmla="*/ 0 h 133350"/>
                <a:gd name="connsiteX3" fmla="*/ 333375 w 500062"/>
                <a:gd name="connsiteY3" fmla="*/ 133350 h 133350"/>
                <a:gd name="connsiteX4" fmla="*/ 277806 w 500062"/>
                <a:gd name="connsiteY4" fmla="*/ 0 h 133350"/>
                <a:gd name="connsiteX5" fmla="*/ 222247 w 500062"/>
                <a:gd name="connsiteY5" fmla="*/ 133350 h 133350"/>
                <a:gd name="connsiteX6" fmla="*/ 166688 w 500062"/>
                <a:gd name="connsiteY6" fmla="*/ 0 h 133350"/>
                <a:gd name="connsiteX7" fmla="*/ 111119 w 500062"/>
                <a:gd name="connsiteY7" fmla="*/ 133350 h 133350"/>
                <a:gd name="connsiteX8" fmla="*/ 83344 w 500062"/>
                <a:gd name="connsiteY8" fmla="*/ 66675 h 133350"/>
                <a:gd name="connsiteX9" fmla="*/ 0 w 500062"/>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2" h="133350">
                  <a:moveTo>
                    <a:pt x="500063" y="66675"/>
                  </a:moveTo>
                  <a:lnTo>
                    <a:pt x="416719" y="66675"/>
                  </a:lnTo>
                  <a:lnTo>
                    <a:pt x="388934" y="0"/>
                  </a:lnTo>
                  <a:lnTo>
                    <a:pt x="333375" y="133350"/>
                  </a:lnTo>
                  <a:lnTo>
                    <a:pt x="277806" y="0"/>
                  </a:lnTo>
                  <a:lnTo>
                    <a:pt x="222247" y="133350"/>
                  </a:lnTo>
                  <a:lnTo>
                    <a:pt x="166688" y="0"/>
                  </a:lnTo>
                  <a:lnTo>
                    <a:pt x="111119" y="133350"/>
                  </a:lnTo>
                  <a:lnTo>
                    <a:pt x="83344" y="66675"/>
                  </a:lnTo>
                  <a:lnTo>
                    <a:pt x="0" y="66675"/>
                  </a:lnTo>
                </a:path>
              </a:pathLst>
            </a:custGeom>
            <a:noFill/>
            <a:ln w="19050" cap="rnd">
              <a:solidFill>
                <a:srgbClr val="000000"/>
              </a:solidFill>
              <a:prstDash val="solid"/>
              <a:bevel/>
            </a:ln>
          </p:spPr>
          <p:txBody>
            <a:bodyPr rtlCol="0" anchor="ctr"/>
            <a:lstStyle/>
            <a:p>
              <a:endParaRPr lang="it-IT"/>
            </a:p>
          </p:txBody>
        </p:sp>
        <p:sp>
          <p:nvSpPr>
            <p:cNvPr id="21" name="Freeform: Shape 20">
              <a:extLst>
                <a:ext uri="{FF2B5EF4-FFF2-40B4-BE49-F238E27FC236}">
                  <a16:creationId xmlns:a16="http://schemas.microsoft.com/office/drawing/2014/main" id="{AAB7E53F-A93F-4C79-BB6A-BAC2AB0A4549}"/>
                </a:ext>
              </a:extLst>
            </p:cNvPr>
            <p:cNvSpPr/>
            <p:nvPr/>
          </p:nvSpPr>
          <p:spPr>
            <a:xfrm>
              <a:off x="3662450" y="2711310"/>
              <a:ext cx="500062" cy="133350"/>
            </a:xfrm>
            <a:custGeom>
              <a:avLst/>
              <a:gdLst>
                <a:gd name="connsiteX0" fmla="*/ 500063 w 500062"/>
                <a:gd name="connsiteY0" fmla="*/ 66675 h 133350"/>
                <a:gd name="connsiteX1" fmla="*/ 416719 w 500062"/>
                <a:gd name="connsiteY1" fmla="*/ 66675 h 133350"/>
                <a:gd name="connsiteX2" fmla="*/ 388934 w 500062"/>
                <a:gd name="connsiteY2" fmla="*/ 0 h 133350"/>
                <a:gd name="connsiteX3" fmla="*/ 333375 w 500062"/>
                <a:gd name="connsiteY3" fmla="*/ 133350 h 133350"/>
                <a:gd name="connsiteX4" fmla="*/ 277806 w 500062"/>
                <a:gd name="connsiteY4" fmla="*/ 0 h 133350"/>
                <a:gd name="connsiteX5" fmla="*/ 222247 w 500062"/>
                <a:gd name="connsiteY5" fmla="*/ 133350 h 133350"/>
                <a:gd name="connsiteX6" fmla="*/ 166688 w 500062"/>
                <a:gd name="connsiteY6" fmla="*/ 0 h 133350"/>
                <a:gd name="connsiteX7" fmla="*/ 111119 w 500062"/>
                <a:gd name="connsiteY7" fmla="*/ 133350 h 133350"/>
                <a:gd name="connsiteX8" fmla="*/ 83344 w 500062"/>
                <a:gd name="connsiteY8" fmla="*/ 66675 h 133350"/>
                <a:gd name="connsiteX9" fmla="*/ 0 w 500062"/>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2" h="133350">
                  <a:moveTo>
                    <a:pt x="500063" y="66675"/>
                  </a:moveTo>
                  <a:lnTo>
                    <a:pt x="416719" y="66675"/>
                  </a:lnTo>
                  <a:lnTo>
                    <a:pt x="388934" y="0"/>
                  </a:lnTo>
                  <a:lnTo>
                    <a:pt x="333375" y="133350"/>
                  </a:lnTo>
                  <a:lnTo>
                    <a:pt x="277806" y="0"/>
                  </a:lnTo>
                  <a:lnTo>
                    <a:pt x="222247" y="133350"/>
                  </a:lnTo>
                  <a:lnTo>
                    <a:pt x="166688" y="0"/>
                  </a:lnTo>
                  <a:lnTo>
                    <a:pt x="111119" y="133350"/>
                  </a:lnTo>
                  <a:lnTo>
                    <a:pt x="83344" y="66675"/>
                  </a:lnTo>
                  <a:lnTo>
                    <a:pt x="0" y="66675"/>
                  </a:lnTo>
                </a:path>
              </a:pathLst>
            </a:custGeom>
            <a:noFill/>
            <a:ln w="19050" cap="rnd">
              <a:solidFill>
                <a:srgbClr val="000000"/>
              </a:solidFill>
              <a:prstDash val="solid"/>
              <a:bevel/>
            </a:ln>
          </p:spPr>
          <p:txBody>
            <a:bodyPr rtlCol="0" anchor="ctr"/>
            <a:lstStyle/>
            <a:p>
              <a:endParaRPr lang="it-IT"/>
            </a:p>
          </p:txBody>
        </p:sp>
        <p:sp>
          <p:nvSpPr>
            <p:cNvPr id="22" name="Freeform: Shape 21">
              <a:extLst>
                <a:ext uri="{FF2B5EF4-FFF2-40B4-BE49-F238E27FC236}">
                  <a16:creationId xmlns:a16="http://schemas.microsoft.com/office/drawing/2014/main" id="{F4D4C03C-CC8E-4316-9D70-584EA778F58C}"/>
                </a:ext>
              </a:extLst>
            </p:cNvPr>
            <p:cNvSpPr/>
            <p:nvPr/>
          </p:nvSpPr>
          <p:spPr>
            <a:xfrm>
              <a:off x="4162512" y="2711310"/>
              <a:ext cx="500062" cy="133350"/>
            </a:xfrm>
            <a:custGeom>
              <a:avLst/>
              <a:gdLst>
                <a:gd name="connsiteX0" fmla="*/ 500063 w 500062"/>
                <a:gd name="connsiteY0" fmla="*/ 66675 h 133350"/>
                <a:gd name="connsiteX1" fmla="*/ 416719 w 500062"/>
                <a:gd name="connsiteY1" fmla="*/ 66675 h 133350"/>
                <a:gd name="connsiteX2" fmla="*/ 388934 w 500062"/>
                <a:gd name="connsiteY2" fmla="*/ 0 h 133350"/>
                <a:gd name="connsiteX3" fmla="*/ 333375 w 500062"/>
                <a:gd name="connsiteY3" fmla="*/ 133350 h 133350"/>
                <a:gd name="connsiteX4" fmla="*/ 277806 w 500062"/>
                <a:gd name="connsiteY4" fmla="*/ 0 h 133350"/>
                <a:gd name="connsiteX5" fmla="*/ 222247 w 500062"/>
                <a:gd name="connsiteY5" fmla="*/ 133350 h 133350"/>
                <a:gd name="connsiteX6" fmla="*/ 166688 w 500062"/>
                <a:gd name="connsiteY6" fmla="*/ 0 h 133350"/>
                <a:gd name="connsiteX7" fmla="*/ 111119 w 500062"/>
                <a:gd name="connsiteY7" fmla="*/ 133350 h 133350"/>
                <a:gd name="connsiteX8" fmla="*/ 83344 w 500062"/>
                <a:gd name="connsiteY8" fmla="*/ 66675 h 133350"/>
                <a:gd name="connsiteX9" fmla="*/ 0 w 500062"/>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2" h="133350">
                  <a:moveTo>
                    <a:pt x="500063" y="66675"/>
                  </a:moveTo>
                  <a:lnTo>
                    <a:pt x="416719" y="66675"/>
                  </a:lnTo>
                  <a:lnTo>
                    <a:pt x="388934" y="0"/>
                  </a:lnTo>
                  <a:lnTo>
                    <a:pt x="333375" y="133350"/>
                  </a:lnTo>
                  <a:lnTo>
                    <a:pt x="277806" y="0"/>
                  </a:lnTo>
                  <a:lnTo>
                    <a:pt x="222247" y="133350"/>
                  </a:lnTo>
                  <a:lnTo>
                    <a:pt x="166688" y="0"/>
                  </a:lnTo>
                  <a:lnTo>
                    <a:pt x="111119" y="133350"/>
                  </a:lnTo>
                  <a:lnTo>
                    <a:pt x="83344" y="66675"/>
                  </a:lnTo>
                  <a:lnTo>
                    <a:pt x="0" y="66675"/>
                  </a:lnTo>
                </a:path>
              </a:pathLst>
            </a:custGeom>
            <a:noFill/>
            <a:ln w="19050" cap="rnd">
              <a:solidFill>
                <a:srgbClr val="000000"/>
              </a:solidFill>
              <a:prstDash val="solid"/>
              <a:bevel/>
            </a:ln>
          </p:spPr>
          <p:txBody>
            <a:bodyPr rtlCol="0" anchor="ctr"/>
            <a:lstStyle/>
            <a:p>
              <a:endParaRPr lang="it-IT"/>
            </a:p>
          </p:txBody>
        </p:sp>
        <p:sp>
          <p:nvSpPr>
            <p:cNvPr id="23" name="Freeform: Shape 22">
              <a:extLst>
                <a:ext uri="{FF2B5EF4-FFF2-40B4-BE49-F238E27FC236}">
                  <a16:creationId xmlns:a16="http://schemas.microsoft.com/office/drawing/2014/main" id="{4CA8DDF5-318C-4585-92EF-767B438CF668}"/>
                </a:ext>
              </a:extLst>
            </p:cNvPr>
            <p:cNvSpPr/>
            <p:nvPr/>
          </p:nvSpPr>
          <p:spPr>
            <a:xfrm>
              <a:off x="1501544" y="2705147"/>
              <a:ext cx="500059" cy="133350"/>
            </a:xfrm>
            <a:custGeom>
              <a:avLst/>
              <a:gdLst>
                <a:gd name="connsiteX0" fmla="*/ 500060 w 500059"/>
                <a:gd name="connsiteY0" fmla="*/ 66675 h 133350"/>
                <a:gd name="connsiteX1" fmla="*/ 416716 w 500059"/>
                <a:gd name="connsiteY1" fmla="*/ 66675 h 133350"/>
                <a:gd name="connsiteX2" fmla="*/ 388941 w 500059"/>
                <a:gd name="connsiteY2" fmla="*/ 0 h 133350"/>
                <a:gd name="connsiteX3" fmla="*/ 333372 w 500059"/>
                <a:gd name="connsiteY3" fmla="*/ 133350 h 133350"/>
                <a:gd name="connsiteX4" fmla="*/ 277813 w 500059"/>
                <a:gd name="connsiteY4" fmla="*/ 0 h 133350"/>
                <a:gd name="connsiteX5" fmla="*/ 222254 w 500059"/>
                <a:gd name="connsiteY5" fmla="*/ 133350 h 133350"/>
                <a:gd name="connsiteX6" fmla="*/ 166685 w 500059"/>
                <a:gd name="connsiteY6" fmla="*/ 0 h 133350"/>
                <a:gd name="connsiteX7" fmla="*/ 111125 w 500059"/>
                <a:gd name="connsiteY7" fmla="*/ 133350 h 133350"/>
                <a:gd name="connsiteX8" fmla="*/ 83341 w 500059"/>
                <a:gd name="connsiteY8" fmla="*/ 66675 h 133350"/>
                <a:gd name="connsiteX9" fmla="*/ 0 w 500059"/>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59" h="133350">
                  <a:moveTo>
                    <a:pt x="500060" y="66675"/>
                  </a:moveTo>
                  <a:lnTo>
                    <a:pt x="416716" y="66675"/>
                  </a:lnTo>
                  <a:lnTo>
                    <a:pt x="388941" y="0"/>
                  </a:lnTo>
                  <a:lnTo>
                    <a:pt x="333372" y="133350"/>
                  </a:lnTo>
                  <a:lnTo>
                    <a:pt x="277813" y="0"/>
                  </a:lnTo>
                  <a:lnTo>
                    <a:pt x="222254" y="133350"/>
                  </a:lnTo>
                  <a:lnTo>
                    <a:pt x="166685" y="0"/>
                  </a:lnTo>
                  <a:lnTo>
                    <a:pt x="111125" y="133350"/>
                  </a:lnTo>
                  <a:lnTo>
                    <a:pt x="83341" y="66675"/>
                  </a:lnTo>
                  <a:lnTo>
                    <a:pt x="0" y="66675"/>
                  </a:lnTo>
                </a:path>
              </a:pathLst>
            </a:custGeom>
            <a:noFill/>
            <a:ln w="19050" cap="rnd">
              <a:solidFill>
                <a:srgbClr val="000000"/>
              </a:solidFill>
              <a:prstDash val="solid"/>
              <a:bevel/>
            </a:ln>
          </p:spPr>
          <p:txBody>
            <a:bodyPr rtlCol="0" anchor="ctr"/>
            <a:lstStyle/>
            <a:p>
              <a:endParaRPr lang="it-IT"/>
            </a:p>
          </p:txBody>
        </p:sp>
        <p:sp>
          <p:nvSpPr>
            <p:cNvPr id="24" name="Freeform: Shape 23">
              <a:extLst>
                <a:ext uri="{FF2B5EF4-FFF2-40B4-BE49-F238E27FC236}">
                  <a16:creationId xmlns:a16="http://schemas.microsoft.com/office/drawing/2014/main" id="{E7229ED7-FCEB-4B23-96EF-891BEFC59673}"/>
                </a:ext>
              </a:extLst>
            </p:cNvPr>
            <p:cNvSpPr/>
            <p:nvPr/>
          </p:nvSpPr>
          <p:spPr>
            <a:xfrm>
              <a:off x="1001482" y="2705147"/>
              <a:ext cx="500062" cy="133350"/>
            </a:xfrm>
            <a:custGeom>
              <a:avLst/>
              <a:gdLst>
                <a:gd name="connsiteX0" fmla="*/ 500062 w 500062"/>
                <a:gd name="connsiteY0" fmla="*/ 66675 h 133350"/>
                <a:gd name="connsiteX1" fmla="*/ 416719 w 500062"/>
                <a:gd name="connsiteY1" fmla="*/ 66675 h 133350"/>
                <a:gd name="connsiteX2" fmla="*/ 388938 w 500062"/>
                <a:gd name="connsiteY2" fmla="*/ 0 h 133350"/>
                <a:gd name="connsiteX3" fmla="*/ 333375 w 500062"/>
                <a:gd name="connsiteY3" fmla="*/ 133350 h 133350"/>
                <a:gd name="connsiteX4" fmla="*/ 277812 w 500062"/>
                <a:gd name="connsiteY4" fmla="*/ 0 h 133350"/>
                <a:gd name="connsiteX5" fmla="*/ 222250 w 500062"/>
                <a:gd name="connsiteY5" fmla="*/ 133350 h 133350"/>
                <a:gd name="connsiteX6" fmla="*/ 166687 w 500062"/>
                <a:gd name="connsiteY6" fmla="*/ 0 h 133350"/>
                <a:gd name="connsiteX7" fmla="*/ 111124 w 500062"/>
                <a:gd name="connsiteY7" fmla="*/ 133350 h 133350"/>
                <a:gd name="connsiteX8" fmla="*/ 83344 w 500062"/>
                <a:gd name="connsiteY8" fmla="*/ 66675 h 133350"/>
                <a:gd name="connsiteX9" fmla="*/ 0 w 500062"/>
                <a:gd name="connsiteY9" fmla="*/ 666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2" h="133350">
                  <a:moveTo>
                    <a:pt x="500062" y="66675"/>
                  </a:moveTo>
                  <a:lnTo>
                    <a:pt x="416719" y="66675"/>
                  </a:lnTo>
                  <a:lnTo>
                    <a:pt x="388938" y="0"/>
                  </a:lnTo>
                  <a:lnTo>
                    <a:pt x="333375" y="133350"/>
                  </a:lnTo>
                  <a:lnTo>
                    <a:pt x="277812" y="0"/>
                  </a:lnTo>
                  <a:lnTo>
                    <a:pt x="222250" y="133350"/>
                  </a:lnTo>
                  <a:lnTo>
                    <a:pt x="166687" y="0"/>
                  </a:lnTo>
                  <a:lnTo>
                    <a:pt x="111124" y="133350"/>
                  </a:lnTo>
                  <a:lnTo>
                    <a:pt x="83344" y="66675"/>
                  </a:lnTo>
                  <a:lnTo>
                    <a:pt x="0" y="66675"/>
                  </a:lnTo>
                </a:path>
              </a:pathLst>
            </a:custGeom>
            <a:noFill/>
            <a:ln w="19050" cap="rnd">
              <a:solidFill>
                <a:srgbClr val="000000"/>
              </a:solidFill>
              <a:prstDash val="solid"/>
              <a:bevel/>
            </a:ln>
          </p:spPr>
          <p:txBody>
            <a:bodyPr rtlCol="0" anchor="ctr"/>
            <a:lstStyle/>
            <a:p>
              <a:endParaRPr lang="it-IT"/>
            </a:p>
          </p:txBody>
        </p:sp>
        <p:sp>
          <p:nvSpPr>
            <p:cNvPr id="25" name="Freeform: Shape 24">
              <a:extLst>
                <a:ext uri="{FF2B5EF4-FFF2-40B4-BE49-F238E27FC236}">
                  <a16:creationId xmlns:a16="http://schemas.microsoft.com/office/drawing/2014/main" id="{27E62462-52E6-4D32-9D20-B46DAA7E9C04}"/>
                </a:ext>
              </a:extLst>
            </p:cNvPr>
            <p:cNvSpPr/>
            <p:nvPr/>
          </p:nvSpPr>
          <p:spPr>
            <a:xfrm>
              <a:off x="4662575" y="2777985"/>
              <a:ext cx="459523" cy="9525"/>
            </a:xfrm>
            <a:custGeom>
              <a:avLst/>
              <a:gdLst>
                <a:gd name="connsiteX0" fmla="*/ 0 w 459523"/>
                <a:gd name="connsiteY0" fmla="*/ 0 h 9525"/>
                <a:gd name="connsiteX1" fmla="*/ 459524 w 459523"/>
                <a:gd name="connsiteY1" fmla="*/ 0 h 9525"/>
              </a:gdLst>
              <a:ahLst/>
              <a:cxnLst>
                <a:cxn ang="0">
                  <a:pos x="connsiteX0" y="connsiteY0"/>
                </a:cxn>
                <a:cxn ang="0">
                  <a:pos x="connsiteX1" y="connsiteY1"/>
                </a:cxn>
              </a:cxnLst>
              <a:rect l="l" t="t" r="r" b="b"/>
              <a:pathLst>
                <a:path w="459523" h="9525">
                  <a:moveTo>
                    <a:pt x="0" y="0"/>
                  </a:moveTo>
                  <a:cubicBezTo>
                    <a:pt x="153181" y="0"/>
                    <a:pt x="306353" y="0"/>
                    <a:pt x="459524" y="0"/>
                  </a:cubicBezTo>
                </a:path>
              </a:pathLst>
            </a:custGeom>
            <a:noFill/>
            <a:ln w="19044" cap="rnd">
              <a:solidFill>
                <a:srgbClr val="000000"/>
              </a:solidFill>
              <a:custDash>
                <a:ds d="1199625" sp="1199625"/>
              </a:custDash>
              <a:miter/>
            </a:ln>
          </p:spPr>
          <p:txBody>
            <a:bodyPr rtlCol="0" anchor="ctr"/>
            <a:lstStyle/>
            <a:p>
              <a:endParaRPr lang="it-IT"/>
            </a:p>
          </p:txBody>
        </p:sp>
        <p:sp>
          <p:nvSpPr>
            <p:cNvPr id="26" name="Freeform: Shape 25">
              <a:extLst>
                <a:ext uri="{FF2B5EF4-FFF2-40B4-BE49-F238E27FC236}">
                  <a16:creationId xmlns:a16="http://schemas.microsoft.com/office/drawing/2014/main" id="{EBAB227E-C2FC-4F57-9D4B-C006440A4E25}"/>
                </a:ext>
              </a:extLst>
            </p:cNvPr>
            <p:cNvSpPr/>
            <p:nvPr/>
          </p:nvSpPr>
          <p:spPr>
            <a:xfrm>
              <a:off x="558963" y="2771822"/>
              <a:ext cx="442518" cy="9525"/>
            </a:xfrm>
            <a:custGeom>
              <a:avLst/>
              <a:gdLst>
                <a:gd name="connsiteX0" fmla="*/ 442518 w 442518"/>
                <a:gd name="connsiteY0" fmla="*/ 0 h 9525"/>
                <a:gd name="connsiteX1" fmla="*/ 0 w 442518"/>
                <a:gd name="connsiteY1" fmla="*/ 0 h 9525"/>
              </a:gdLst>
              <a:ahLst/>
              <a:cxnLst>
                <a:cxn ang="0">
                  <a:pos x="connsiteX0" y="connsiteY0"/>
                </a:cxn>
                <a:cxn ang="0">
                  <a:pos x="connsiteX1" y="connsiteY1"/>
                </a:cxn>
              </a:cxnLst>
              <a:rect l="l" t="t" r="r" b="b"/>
              <a:pathLst>
                <a:path w="442518" h="9525">
                  <a:moveTo>
                    <a:pt x="442518" y="0"/>
                  </a:moveTo>
                  <a:cubicBezTo>
                    <a:pt x="295022" y="0"/>
                    <a:pt x="147516" y="0"/>
                    <a:pt x="0" y="0"/>
                  </a:cubicBezTo>
                </a:path>
              </a:pathLst>
            </a:custGeom>
            <a:noFill/>
            <a:ln w="19044" cap="rnd">
              <a:solidFill>
                <a:srgbClr val="000000"/>
              </a:solidFill>
              <a:custDash>
                <a:ds d="1199625" sp="1199625"/>
              </a:custDash>
              <a:miter/>
            </a:ln>
          </p:spPr>
          <p:txBody>
            <a:bodyPr rtlCol="0" anchor="ctr"/>
            <a:lstStyle/>
            <a:p>
              <a:endParaRPr lang="it-IT"/>
            </a:p>
          </p:txBody>
        </p:sp>
        <p:sp>
          <p:nvSpPr>
            <p:cNvPr id="27" name="Freeform: Shape 26">
              <a:extLst>
                <a:ext uri="{FF2B5EF4-FFF2-40B4-BE49-F238E27FC236}">
                  <a16:creationId xmlns:a16="http://schemas.microsoft.com/office/drawing/2014/main" id="{A868AD17-A983-414A-8195-07BF2880CC3E}"/>
                </a:ext>
              </a:extLst>
            </p:cNvPr>
            <p:cNvSpPr/>
            <p:nvPr/>
          </p:nvSpPr>
          <p:spPr>
            <a:xfrm>
              <a:off x="2694557" y="2846984"/>
              <a:ext cx="349386" cy="90478"/>
            </a:xfrm>
            <a:custGeom>
              <a:avLst/>
              <a:gdLst>
                <a:gd name="connsiteX0" fmla="*/ 349387 w 349386"/>
                <a:gd name="connsiteY0" fmla="*/ 45234 h 90478"/>
                <a:gd name="connsiteX1" fmla="*/ 291151 w 349386"/>
                <a:gd name="connsiteY1" fmla="*/ 45234 h 90478"/>
                <a:gd name="connsiteX2" fmla="*/ 271739 w 349386"/>
                <a:gd name="connsiteY2" fmla="*/ 0 h 90478"/>
                <a:gd name="connsiteX3" fmla="*/ 232924 w 349386"/>
                <a:gd name="connsiteY3" fmla="*/ 90478 h 90478"/>
                <a:gd name="connsiteX4" fmla="*/ 194101 w 349386"/>
                <a:gd name="connsiteY4" fmla="*/ 0 h 90478"/>
                <a:gd name="connsiteX5" fmla="*/ 155277 w 349386"/>
                <a:gd name="connsiteY5" fmla="*/ 90478 h 90478"/>
                <a:gd name="connsiteX6" fmla="*/ 116462 w 349386"/>
                <a:gd name="connsiteY6" fmla="*/ 0 h 90478"/>
                <a:gd name="connsiteX7" fmla="*/ 77638 w 349386"/>
                <a:gd name="connsiteY7" fmla="*/ 90478 h 90478"/>
                <a:gd name="connsiteX8" fmla="*/ 58226 w 349386"/>
                <a:gd name="connsiteY8" fmla="*/ 45234 h 90478"/>
                <a:gd name="connsiteX9" fmla="*/ 0 w 349386"/>
                <a:gd name="connsiteY9" fmla="*/ 45234 h 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386" h="90478">
                  <a:moveTo>
                    <a:pt x="349387" y="45234"/>
                  </a:moveTo>
                  <a:lnTo>
                    <a:pt x="291151" y="45234"/>
                  </a:lnTo>
                  <a:lnTo>
                    <a:pt x="271739" y="0"/>
                  </a:lnTo>
                  <a:lnTo>
                    <a:pt x="232924" y="90478"/>
                  </a:lnTo>
                  <a:lnTo>
                    <a:pt x="194101" y="0"/>
                  </a:lnTo>
                  <a:lnTo>
                    <a:pt x="155277" y="90478"/>
                  </a:lnTo>
                  <a:lnTo>
                    <a:pt x="116462" y="0"/>
                  </a:lnTo>
                  <a:lnTo>
                    <a:pt x="77638" y="90478"/>
                  </a:lnTo>
                  <a:lnTo>
                    <a:pt x="58226" y="45234"/>
                  </a:lnTo>
                  <a:lnTo>
                    <a:pt x="0" y="45234"/>
                  </a:lnTo>
                </a:path>
              </a:pathLst>
            </a:custGeom>
            <a:noFill/>
            <a:ln w="19050" cap="rnd">
              <a:solidFill>
                <a:srgbClr val="FF0000"/>
              </a:solidFill>
              <a:prstDash val="solid"/>
              <a:bevel/>
            </a:ln>
          </p:spPr>
          <p:txBody>
            <a:bodyPr rtlCol="0" anchor="ctr"/>
            <a:lstStyle/>
            <a:p>
              <a:endParaRPr lang="it-IT"/>
            </a:p>
          </p:txBody>
        </p:sp>
        <p:sp>
          <p:nvSpPr>
            <p:cNvPr id="28" name="Freeform: Shape 27">
              <a:extLst>
                <a:ext uri="{FF2B5EF4-FFF2-40B4-BE49-F238E27FC236}">
                  <a16:creationId xmlns:a16="http://schemas.microsoft.com/office/drawing/2014/main" id="{93334F5B-6141-447B-8E05-6C254D9EA4CA}"/>
                </a:ext>
              </a:extLst>
            </p:cNvPr>
            <p:cNvSpPr/>
            <p:nvPr/>
          </p:nvSpPr>
          <p:spPr>
            <a:xfrm>
              <a:off x="2501666" y="2771822"/>
              <a:ext cx="238715" cy="9525"/>
            </a:xfrm>
            <a:custGeom>
              <a:avLst/>
              <a:gdLst>
                <a:gd name="connsiteX0" fmla="*/ 0 w 238715"/>
                <a:gd name="connsiteY0" fmla="*/ 0 h 9525"/>
                <a:gd name="connsiteX1" fmla="*/ 238716 w 238715"/>
                <a:gd name="connsiteY1" fmla="*/ 0 h 9525"/>
              </a:gdLst>
              <a:ahLst/>
              <a:cxnLst>
                <a:cxn ang="0">
                  <a:pos x="connsiteX0" y="connsiteY0"/>
                </a:cxn>
                <a:cxn ang="0">
                  <a:pos x="connsiteX1" y="connsiteY1"/>
                </a:cxn>
              </a:cxnLst>
              <a:rect l="l" t="t" r="r" b="b"/>
              <a:pathLst>
                <a:path w="238715" h="9525">
                  <a:moveTo>
                    <a:pt x="0" y="0"/>
                  </a:moveTo>
                  <a:cubicBezTo>
                    <a:pt x="83944" y="0"/>
                    <a:pt x="159153" y="0"/>
                    <a:pt x="238716" y="0"/>
                  </a:cubicBezTo>
                </a:path>
              </a:pathLst>
            </a:custGeom>
            <a:solidFill>
              <a:srgbClr val="FFFFFF"/>
            </a:solidFill>
            <a:ln w="19044" cap="rnd">
              <a:solidFill>
                <a:srgbClr val="000000"/>
              </a:solidFill>
              <a:prstDash val="solid"/>
              <a:round/>
            </a:ln>
          </p:spPr>
          <p:txBody>
            <a:bodyPr rtlCol="0" anchor="ctr"/>
            <a:lstStyle/>
            <a:p>
              <a:endParaRPr lang="it-IT"/>
            </a:p>
          </p:txBody>
        </p:sp>
        <p:sp>
          <p:nvSpPr>
            <p:cNvPr id="29" name="Freeform: Shape 28">
              <a:extLst>
                <a:ext uri="{FF2B5EF4-FFF2-40B4-BE49-F238E27FC236}">
                  <a16:creationId xmlns:a16="http://schemas.microsoft.com/office/drawing/2014/main" id="{18FA19A9-10D0-46F5-ADBC-E5DFD1A4AF3C}"/>
                </a:ext>
              </a:extLst>
            </p:cNvPr>
            <p:cNvSpPr/>
            <p:nvPr/>
          </p:nvSpPr>
          <p:spPr>
            <a:xfrm>
              <a:off x="2995461" y="2767583"/>
              <a:ext cx="208597" cy="10401"/>
            </a:xfrm>
            <a:custGeom>
              <a:avLst/>
              <a:gdLst>
                <a:gd name="connsiteX0" fmla="*/ 0 w 208597"/>
                <a:gd name="connsiteY0" fmla="*/ 0 h 10401"/>
                <a:gd name="connsiteX1" fmla="*/ 208598 w 208597"/>
                <a:gd name="connsiteY1" fmla="*/ 10401 h 10401"/>
              </a:gdLst>
              <a:ahLst/>
              <a:cxnLst>
                <a:cxn ang="0">
                  <a:pos x="connsiteX0" y="connsiteY0"/>
                </a:cxn>
                <a:cxn ang="0">
                  <a:pos x="connsiteX1" y="connsiteY1"/>
                </a:cxn>
              </a:cxnLst>
              <a:rect l="l" t="t" r="r" b="b"/>
              <a:pathLst>
                <a:path w="208597" h="10401">
                  <a:moveTo>
                    <a:pt x="0" y="0"/>
                  </a:moveTo>
                  <a:cubicBezTo>
                    <a:pt x="73352" y="3658"/>
                    <a:pt x="139075" y="6934"/>
                    <a:pt x="208598" y="10401"/>
                  </a:cubicBezTo>
                </a:path>
              </a:pathLst>
            </a:custGeom>
            <a:solidFill>
              <a:srgbClr val="FFFFFF"/>
            </a:solidFill>
            <a:ln w="19044" cap="rnd">
              <a:solidFill>
                <a:srgbClr val="000000"/>
              </a:solidFill>
              <a:prstDash val="solid"/>
              <a:round/>
            </a:ln>
          </p:spPr>
          <p:txBody>
            <a:bodyPr rtlCol="0" anchor="ctr"/>
            <a:lstStyle/>
            <a:p>
              <a:endParaRPr lang="it-IT"/>
            </a:p>
          </p:txBody>
        </p:sp>
        <p:sp>
          <p:nvSpPr>
            <p:cNvPr id="30" name="Freeform: Shape 29">
              <a:extLst>
                <a:ext uri="{FF2B5EF4-FFF2-40B4-BE49-F238E27FC236}">
                  <a16:creationId xmlns:a16="http://schemas.microsoft.com/office/drawing/2014/main" id="{3E81CFEE-E0CF-460E-92F7-EA8FD5F98A46}"/>
                </a:ext>
              </a:extLst>
            </p:cNvPr>
            <p:cNvSpPr/>
            <p:nvPr/>
          </p:nvSpPr>
          <p:spPr>
            <a:xfrm>
              <a:off x="2681847" y="2767583"/>
              <a:ext cx="71622" cy="124634"/>
            </a:xfrm>
            <a:custGeom>
              <a:avLst/>
              <a:gdLst>
                <a:gd name="connsiteX0" fmla="*/ 12710 w 71622"/>
                <a:gd name="connsiteY0" fmla="*/ 124635 h 124634"/>
                <a:gd name="connsiteX1" fmla="*/ 394 w 71622"/>
                <a:gd name="connsiteY1" fmla="*/ 91269 h 124634"/>
                <a:gd name="connsiteX2" fmla="*/ 27655 w 71622"/>
                <a:gd name="connsiteY2" fmla="*/ 47606 h 124634"/>
                <a:gd name="connsiteX3" fmla="*/ 71622 w 71622"/>
                <a:gd name="connsiteY3" fmla="*/ 0 h 124634"/>
              </a:gdLst>
              <a:ahLst/>
              <a:cxnLst>
                <a:cxn ang="0">
                  <a:pos x="connsiteX0" y="connsiteY0"/>
                </a:cxn>
                <a:cxn ang="0">
                  <a:pos x="connsiteX1" y="connsiteY1"/>
                </a:cxn>
                <a:cxn ang="0">
                  <a:pos x="connsiteX2" y="connsiteY2"/>
                </a:cxn>
                <a:cxn ang="0">
                  <a:pos x="connsiteX3" y="connsiteY3"/>
                </a:cxn>
              </a:cxnLst>
              <a:rect l="l" t="t" r="r" b="b"/>
              <a:pathLst>
                <a:path w="71622" h="124634">
                  <a:moveTo>
                    <a:pt x="12710" y="124635"/>
                  </a:moveTo>
                  <a:cubicBezTo>
                    <a:pt x="5462" y="114357"/>
                    <a:pt x="-1787" y="104061"/>
                    <a:pt x="394" y="91269"/>
                  </a:cubicBezTo>
                  <a:cubicBezTo>
                    <a:pt x="2576" y="78486"/>
                    <a:pt x="14206" y="63227"/>
                    <a:pt x="27655" y="47606"/>
                  </a:cubicBezTo>
                  <a:cubicBezTo>
                    <a:pt x="41095" y="31976"/>
                    <a:pt x="56354" y="15992"/>
                    <a:pt x="71622" y="0"/>
                  </a:cubicBezTo>
                </a:path>
              </a:pathLst>
            </a:custGeom>
            <a:noFill/>
            <a:ln w="19044" cap="rnd">
              <a:solidFill>
                <a:srgbClr val="FF0000"/>
              </a:solidFill>
              <a:prstDash val="solid"/>
              <a:round/>
            </a:ln>
          </p:spPr>
          <p:txBody>
            <a:bodyPr rtlCol="0" anchor="ctr"/>
            <a:lstStyle/>
            <a:p>
              <a:endParaRPr lang="it-IT"/>
            </a:p>
          </p:txBody>
        </p:sp>
        <p:sp>
          <p:nvSpPr>
            <p:cNvPr id="31" name="Freeform: Shape 30">
              <a:extLst>
                <a:ext uri="{FF2B5EF4-FFF2-40B4-BE49-F238E27FC236}">
                  <a16:creationId xmlns:a16="http://schemas.microsoft.com/office/drawing/2014/main" id="{67B41991-406C-40C5-B488-D0F2B5E12D3E}"/>
                </a:ext>
              </a:extLst>
            </p:cNvPr>
            <p:cNvSpPr/>
            <p:nvPr/>
          </p:nvSpPr>
          <p:spPr>
            <a:xfrm>
              <a:off x="3023808" y="2767583"/>
              <a:ext cx="68951" cy="124950"/>
            </a:xfrm>
            <a:custGeom>
              <a:avLst/>
              <a:gdLst>
                <a:gd name="connsiteX0" fmla="*/ 20136 w 68951"/>
                <a:gd name="connsiteY0" fmla="*/ 124635 h 124950"/>
                <a:gd name="connsiteX1" fmla="*/ 64037 w 68951"/>
                <a:gd name="connsiteY1" fmla="*/ 117434 h 124950"/>
                <a:gd name="connsiteX2" fmla="*/ 61408 w 68951"/>
                <a:gd name="connsiteY2" fmla="*/ 77048 h 124950"/>
                <a:gd name="connsiteX3" fmla="*/ 27261 w 68951"/>
                <a:gd name="connsiteY3" fmla="*/ 38529 h 124950"/>
                <a:gd name="connsiteX4" fmla="*/ 0 w 68951"/>
                <a:gd name="connsiteY4" fmla="*/ 0 h 12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1" h="124950">
                  <a:moveTo>
                    <a:pt x="20136" y="124635"/>
                  </a:moveTo>
                  <a:cubicBezTo>
                    <a:pt x="38138" y="125244"/>
                    <a:pt x="56131" y="125844"/>
                    <a:pt x="64037" y="117434"/>
                  </a:cubicBezTo>
                  <a:cubicBezTo>
                    <a:pt x="71942" y="109023"/>
                    <a:pt x="69761" y="91583"/>
                    <a:pt x="61408" y="77048"/>
                  </a:cubicBezTo>
                  <a:cubicBezTo>
                    <a:pt x="53054" y="62513"/>
                    <a:pt x="38519" y="50883"/>
                    <a:pt x="27261" y="38529"/>
                  </a:cubicBezTo>
                  <a:cubicBezTo>
                    <a:pt x="15992" y="26175"/>
                    <a:pt x="8001" y="13097"/>
                    <a:pt x="0" y="0"/>
                  </a:cubicBezTo>
                </a:path>
              </a:pathLst>
            </a:custGeom>
            <a:noFill/>
            <a:ln w="19044" cap="rnd">
              <a:solidFill>
                <a:srgbClr val="FF0000"/>
              </a:solidFill>
              <a:prstDash val="solid"/>
              <a:round/>
            </a:ln>
          </p:spPr>
          <p:txBody>
            <a:bodyPr rtlCol="0" anchor="ctr"/>
            <a:lstStyle/>
            <a:p>
              <a:endParaRPr lang="it-IT"/>
            </a:p>
          </p:txBody>
        </p:sp>
        <p:sp>
          <p:nvSpPr>
            <p:cNvPr id="32" name="TextBox 31">
              <a:extLst>
                <a:ext uri="{FF2B5EF4-FFF2-40B4-BE49-F238E27FC236}">
                  <a16:creationId xmlns:a16="http://schemas.microsoft.com/office/drawing/2014/main" id="{4C43191C-5EC5-40D6-BBAC-BEABA31E15BF}"/>
                </a:ext>
              </a:extLst>
            </p:cNvPr>
            <p:cNvSpPr txBox="1"/>
            <p:nvPr/>
          </p:nvSpPr>
          <p:spPr>
            <a:xfrm>
              <a:off x="3098900" y="1961222"/>
              <a:ext cx="1698342"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conductivity probe</a:t>
              </a:r>
            </a:p>
          </p:txBody>
        </p:sp>
        <p:sp>
          <p:nvSpPr>
            <p:cNvPr id="33" name="TextBox 32">
              <a:extLst>
                <a:ext uri="{FF2B5EF4-FFF2-40B4-BE49-F238E27FC236}">
                  <a16:creationId xmlns:a16="http://schemas.microsoft.com/office/drawing/2014/main" id="{DD9CE80D-60DB-4E69-AF74-7BBC705734A9}"/>
                </a:ext>
              </a:extLst>
            </p:cNvPr>
            <p:cNvSpPr txBox="1"/>
            <p:nvPr/>
          </p:nvSpPr>
          <p:spPr>
            <a:xfrm>
              <a:off x="2395930" y="1221251"/>
              <a:ext cx="931696"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terminals</a:t>
              </a:r>
            </a:p>
          </p:txBody>
        </p:sp>
        <p:sp>
          <p:nvSpPr>
            <p:cNvPr id="34" name="Freeform: Shape 33">
              <a:extLst>
                <a:ext uri="{FF2B5EF4-FFF2-40B4-BE49-F238E27FC236}">
                  <a16:creationId xmlns:a16="http://schemas.microsoft.com/office/drawing/2014/main" id="{84EC860D-7C2B-4322-BE78-6EF10EAA14C5}"/>
                </a:ext>
              </a:extLst>
            </p:cNvPr>
            <p:cNvSpPr/>
            <p:nvPr/>
          </p:nvSpPr>
          <p:spPr>
            <a:xfrm>
              <a:off x="3765491" y="2932147"/>
              <a:ext cx="357644" cy="351482"/>
            </a:xfrm>
            <a:custGeom>
              <a:avLst/>
              <a:gdLst>
                <a:gd name="connsiteX0" fmla="*/ 0 w 357644"/>
                <a:gd name="connsiteY0" fmla="*/ 351482 h 351482"/>
                <a:gd name="connsiteX1" fmla="*/ 96612 w 357644"/>
                <a:gd name="connsiteY1" fmla="*/ 276453 h 351482"/>
                <a:gd name="connsiteX2" fmla="*/ 357645 w 357644"/>
                <a:gd name="connsiteY2" fmla="*/ 0 h 351482"/>
              </a:gdLst>
              <a:ahLst/>
              <a:cxnLst>
                <a:cxn ang="0">
                  <a:pos x="connsiteX0" y="connsiteY0"/>
                </a:cxn>
                <a:cxn ang="0">
                  <a:pos x="connsiteX1" y="connsiteY1"/>
                </a:cxn>
                <a:cxn ang="0">
                  <a:pos x="connsiteX2" y="connsiteY2"/>
                </a:cxn>
              </a:cxnLst>
              <a:rect l="l" t="t" r="r" b="b"/>
              <a:pathLst>
                <a:path w="357644" h="351482">
                  <a:moveTo>
                    <a:pt x="0" y="351482"/>
                  </a:moveTo>
                  <a:cubicBezTo>
                    <a:pt x="18497" y="343262"/>
                    <a:pt x="37005" y="335042"/>
                    <a:pt x="96612" y="276453"/>
                  </a:cubicBezTo>
                  <a:cubicBezTo>
                    <a:pt x="156220" y="217875"/>
                    <a:pt x="256927" y="108937"/>
                    <a:pt x="357645" y="0"/>
                  </a:cubicBezTo>
                </a:path>
              </a:pathLst>
            </a:custGeom>
            <a:noFill/>
            <a:ln w="19044" cap="rnd">
              <a:solidFill>
                <a:srgbClr val="000000"/>
              </a:solidFill>
              <a:prstDash val="solid"/>
              <a:round/>
            </a:ln>
          </p:spPr>
          <p:txBody>
            <a:bodyPr rtlCol="0" anchor="ctr"/>
            <a:lstStyle/>
            <a:p>
              <a:endParaRPr lang="it-IT"/>
            </a:p>
          </p:txBody>
        </p:sp>
      </p:grpSp>
      <p:sp>
        <p:nvSpPr>
          <p:cNvPr id="7" name="TextBox 6">
            <a:extLst>
              <a:ext uri="{FF2B5EF4-FFF2-40B4-BE49-F238E27FC236}">
                <a16:creationId xmlns:a16="http://schemas.microsoft.com/office/drawing/2014/main" id="{E2AFF87A-87CF-4F30-8B72-A82AD01218F6}"/>
              </a:ext>
            </a:extLst>
          </p:cNvPr>
          <p:cNvSpPr txBox="1"/>
          <p:nvPr/>
        </p:nvSpPr>
        <p:spPr>
          <a:xfrm>
            <a:off x="883067" y="3236495"/>
            <a:ext cx="4356935"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Probe for the measurement of the water conductivity </a:t>
            </a:r>
          </a:p>
          <a:p>
            <a:r>
              <a:rPr lang="it-IT" sz="2400" dirty="0">
                <a:latin typeface="Arial" panose="020B0604020202020204" pitchFamily="34" charset="0"/>
                <a:cs typeface="Arial" panose="020B0604020202020204" pitchFamily="34" charset="0"/>
              </a:rPr>
              <a:t>(used to monitor the quality of water supplies) </a:t>
            </a:r>
          </a:p>
        </p:txBody>
      </p:sp>
      <p:sp>
        <p:nvSpPr>
          <p:cNvPr id="8" name="TextBox 7">
            <a:extLst>
              <a:ext uri="{FF2B5EF4-FFF2-40B4-BE49-F238E27FC236}">
                <a16:creationId xmlns:a16="http://schemas.microsoft.com/office/drawing/2014/main" id="{FE993B94-F636-4536-B5D7-BA957B7D3FB2}"/>
              </a:ext>
            </a:extLst>
          </p:cNvPr>
          <p:cNvSpPr txBox="1"/>
          <p:nvPr/>
        </p:nvSpPr>
        <p:spPr>
          <a:xfrm>
            <a:off x="883067" y="4937211"/>
            <a:ext cx="4581525"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In this case, </a:t>
            </a:r>
            <a:r>
              <a:rPr lang="it-IT" sz="24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electrical continuity </a:t>
            </a:r>
            <a:r>
              <a:rPr lang="it-IT" sz="2400" dirty="0">
                <a:latin typeface="Arial" panose="020B0604020202020204" pitchFamily="34" charset="0"/>
                <a:cs typeface="Arial" panose="020B0604020202020204" pitchFamily="34" charset="0"/>
              </a:rPr>
              <a:t>is necessary to perform the measurement</a:t>
            </a:r>
          </a:p>
        </p:txBody>
      </p:sp>
      <p:grpSp>
        <p:nvGrpSpPr>
          <p:cNvPr id="55" name="Group 54">
            <a:extLst>
              <a:ext uri="{FF2B5EF4-FFF2-40B4-BE49-F238E27FC236}">
                <a16:creationId xmlns:a16="http://schemas.microsoft.com/office/drawing/2014/main" id="{4A1533C8-8B25-4A7A-83D3-E05C6D182663}"/>
              </a:ext>
            </a:extLst>
          </p:cNvPr>
          <p:cNvGrpSpPr/>
          <p:nvPr/>
        </p:nvGrpSpPr>
        <p:grpSpPr>
          <a:xfrm>
            <a:off x="6597974" y="732540"/>
            <a:ext cx="3768533" cy="3288785"/>
            <a:chOff x="6902764" y="1445873"/>
            <a:chExt cx="3768533" cy="3288785"/>
          </a:xfrm>
        </p:grpSpPr>
        <p:sp>
          <p:nvSpPr>
            <p:cNvPr id="39" name="Freeform: Shape 38">
              <a:extLst>
                <a:ext uri="{FF2B5EF4-FFF2-40B4-BE49-F238E27FC236}">
                  <a16:creationId xmlns:a16="http://schemas.microsoft.com/office/drawing/2014/main" id="{52600A3F-587C-4410-9A63-9BFF4C65D6E9}"/>
                </a:ext>
              </a:extLst>
            </p:cNvPr>
            <p:cNvSpPr/>
            <p:nvPr/>
          </p:nvSpPr>
          <p:spPr>
            <a:xfrm>
              <a:off x="7865585" y="2915574"/>
              <a:ext cx="2805712" cy="1819084"/>
            </a:xfrm>
            <a:custGeom>
              <a:avLst/>
              <a:gdLst>
                <a:gd name="connsiteX0" fmla="*/ 0 w 2805712"/>
                <a:gd name="connsiteY0" fmla="*/ 0 h 1819084"/>
                <a:gd name="connsiteX1" fmla="*/ 2805713 w 2805712"/>
                <a:gd name="connsiteY1" fmla="*/ 0 h 1819084"/>
                <a:gd name="connsiteX2" fmla="*/ 2805713 w 2805712"/>
                <a:gd name="connsiteY2" fmla="*/ 1819084 h 1819084"/>
                <a:gd name="connsiteX3" fmla="*/ 0 w 2805712"/>
                <a:gd name="connsiteY3" fmla="*/ 1819084 h 1819084"/>
              </a:gdLst>
              <a:ahLst/>
              <a:cxnLst>
                <a:cxn ang="0">
                  <a:pos x="connsiteX0" y="connsiteY0"/>
                </a:cxn>
                <a:cxn ang="0">
                  <a:pos x="connsiteX1" y="connsiteY1"/>
                </a:cxn>
                <a:cxn ang="0">
                  <a:pos x="connsiteX2" y="connsiteY2"/>
                </a:cxn>
                <a:cxn ang="0">
                  <a:pos x="connsiteX3" y="connsiteY3"/>
                </a:cxn>
              </a:cxnLst>
              <a:rect l="l" t="t" r="r" b="b"/>
              <a:pathLst>
                <a:path w="2805712" h="1819084">
                  <a:moveTo>
                    <a:pt x="0" y="0"/>
                  </a:moveTo>
                  <a:lnTo>
                    <a:pt x="2805713" y="0"/>
                  </a:lnTo>
                  <a:lnTo>
                    <a:pt x="2805713" y="1819084"/>
                  </a:lnTo>
                  <a:lnTo>
                    <a:pt x="0" y="1819084"/>
                  </a:lnTo>
                  <a:close/>
                </a:path>
              </a:pathLst>
            </a:custGeom>
            <a:solidFill>
              <a:srgbClr val="B3B3B3"/>
            </a:solidFill>
            <a:ln w="19044" cap="rnd">
              <a:solidFill>
                <a:srgbClr val="000000"/>
              </a:solidFill>
              <a:prstDash val="solid"/>
              <a:round/>
            </a:ln>
          </p:spPr>
          <p:txBody>
            <a:bodyPr rtlCol="0" anchor="ctr"/>
            <a:lstStyle/>
            <a:p>
              <a:endParaRPr lang="it-IT"/>
            </a:p>
          </p:txBody>
        </p:sp>
        <p:sp>
          <p:nvSpPr>
            <p:cNvPr id="40" name="Freeform: Shape 39">
              <a:extLst>
                <a:ext uri="{FF2B5EF4-FFF2-40B4-BE49-F238E27FC236}">
                  <a16:creationId xmlns:a16="http://schemas.microsoft.com/office/drawing/2014/main" id="{BA326C40-FB7E-431E-B46F-58E3AD0A540D}"/>
                </a:ext>
              </a:extLst>
            </p:cNvPr>
            <p:cNvSpPr/>
            <p:nvPr/>
          </p:nvSpPr>
          <p:spPr>
            <a:xfrm>
              <a:off x="7927249" y="2995737"/>
              <a:ext cx="2676220" cy="1671094"/>
            </a:xfrm>
            <a:custGeom>
              <a:avLst/>
              <a:gdLst>
                <a:gd name="connsiteX0" fmla="*/ 0 w 2676220"/>
                <a:gd name="connsiteY0" fmla="*/ 0 h 1671094"/>
                <a:gd name="connsiteX1" fmla="*/ 2676220 w 2676220"/>
                <a:gd name="connsiteY1" fmla="*/ 0 h 1671094"/>
                <a:gd name="connsiteX2" fmla="*/ 2676220 w 2676220"/>
                <a:gd name="connsiteY2" fmla="*/ 1671095 h 1671094"/>
                <a:gd name="connsiteX3" fmla="*/ 0 w 2676220"/>
                <a:gd name="connsiteY3" fmla="*/ 1671095 h 1671094"/>
              </a:gdLst>
              <a:ahLst/>
              <a:cxnLst>
                <a:cxn ang="0">
                  <a:pos x="connsiteX0" y="connsiteY0"/>
                </a:cxn>
                <a:cxn ang="0">
                  <a:pos x="connsiteX1" y="connsiteY1"/>
                </a:cxn>
                <a:cxn ang="0">
                  <a:pos x="connsiteX2" y="connsiteY2"/>
                </a:cxn>
                <a:cxn ang="0">
                  <a:pos x="connsiteX3" y="connsiteY3"/>
                </a:cxn>
              </a:cxnLst>
              <a:rect l="l" t="t" r="r" b="b"/>
              <a:pathLst>
                <a:path w="2676220" h="1671094">
                  <a:moveTo>
                    <a:pt x="0" y="0"/>
                  </a:moveTo>
                  <a:lnTo>
                    <a:pt x="2676220" y="0"/>
                  </a:lnTo>
                  <a:lnTo>
                    <a:pt x="2676220" y="1671095"/>
                  </a:lnTo>
                  <a:lnTo>
                    <a:pt x="0" y="1671095"/>
                  </a:lnTo>
                  <a:close/>
                </a:path>
              </a:pathLst>
            </a:custGeom>
            <a:solidFill>
              <a:srgbClr val="AFC6E9"/>
            </a:solidFill>
            <a:ln w="19044" cap="rnd">
              <a:solidFill>
                <a:srgbClr val="000000"/>
              </a:solidFill>
              <a:prstDash val="solid"/>
              <a:round/>
            </a:ln>
          </p:spPr>
          <p:txBody>
            <a:bodyPr rtlCol="0" anchor="ctr"/>
            <a:lstStyle/>
            <a:p>
              <a:endParaRPr lang="it-IT"/>
            </a:p>
          </p:txBody>
        </p:sp>
        <p:sp>
          <p:nvSpPr>
            <p:cNvPr id="41" name="Freeform: Shape 40">
              <a:extLst>
                <a:ext uri="{FF2B5EF4-FFF2-40B4-BE49-F238E27FC236}">
                  <a16:creationId xmlns:a16="http://schemas.microsoft.com/office/drawing/2014/main" id="{342C28BC-4DF6-4998-A847-35055271DBB3}"/>
                </a:ext>
              </a:extLst>
            </p:cNvPr>
            <p:cNvSpPr/>
            <p:nvPr/>
          </p:nvSpPr>
          <p:spPr>
            <a:xfrm>
              <a:off x="9019675" y="2184261"/>
              <a:ext cx="326516" cy="1985498"/>
            </a:xfrm>
            <a:custGeom>
              <a:avLst/>
              <a:gdLst>
                <a:gd name="connsiteX0" fmla="*/ 326517 w 326516"/>
                <a:gd name="connsiteY0" fmla="*/ 0 h 1985498"/>
                <a:gd name="connsiteX1" fmla="*/ 0 w 326516"/>
                <a:gd name="connsiteY1" fmla="*/ 0 h 1985498"/>
                <a:gd name="connsiteX2" fmla="*/ 0 w 326516"/>
                <a:gd name="connsiteY2" fmla="*/ 1848396 h 1985498"/>
                <a:gd name="connsiteX3" fmla="*/ 163268 w 326516"/>
                <a:gd name="connsiteY3" fmla="*/ 1985499 h 1985498"/>
                <a:gd name="connsiteX4" fmla="*/ 326517 w 326516"/>
                <a:gd name="connsiteY4" fmla="*/ 1848396 h 198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16" h="1985498">
                  <a:moveTo>
                    <a:pt x="326517" y="0"/>
                  </a:moveTo>
                  <a:lnTo>
                    <a:pt x="0" y="0"/>
                  </a:lnTo>
                  <a:lnTo>
                    <a:pt x="0" y="1848396"/>
                  </a:lnTo>
                  <a:cubicBezTo>
                    <a:pt x="0" y="1924348"/>
                    <a:pt x="72828" y="1985499"/>
                    <a:pt x="163268" y="1985499"/>
                  </a:cubicBezTo>
                  <a:cubicBezTo>
                    <a:pt x="253708" y="1985499"/>
                    <a:pt x="326517" y="1924348"/>
                    <a:pt x="326517" y="1848396"/>
                  </a:cubicBezTo>
                  <a:close/>
                </a:path>
              </a:pathLst>
            </a:custGeom>
            <a:solidFill>
              <a:srgbClr val="AC9393"/>
            </a:solidFill>
            <a:ln w="19044" cap="rnd">
              <a:solidFill>
                <a:srgbClr val="000000"/>
              </a:solidFill>
              <a:prstDash val="solid"/>
              <a:round/>
            </a:ln>
          </p:spPr>
          <p:txBody>
            <a:bodyPr rtlCol="0" anchor="ctr"/>
            <a:lstStyle/>
            <a:p>
              <a:endParaRPr lang="it-IT"/>
            </a:p>
          </p:txBody>
        </p:sp>
        <p:sp>
          <p:nvSpPr>
            <p:cNvPr id="42" name="Freeform: Shape 41">
              <a:extLst>
                <a:ext uri="{FF2B5EF4-FFF2-40B4-BE49-F238E27FC236}">
                  <a16:creationId xmlns:a16="http://schemas.microsoft.com/office/drawing/2014/main" id="{6A128B7A-2F08-43EC-A6F1-8DD74092AE1C}"/>
                </a:ext>
              </a:extLst>
            </p:cNvPr>
            <p:cNvSpPr/>
            <p:nvPr/>
          </p:nvSpPr>
          <p:spPr>
            <a:xfrm>
              <a:off x="9050508" y="2218176"/>
              <a:ext cx="264852" cy="1917665"/>
            </a:xfrm>
            <a:custGeom>
              <a:avLst/>
              <a:gdLst>
                <a:gd name="connsiteX0" fmla="*/ 264852 w 264852"/>
                <a:gd name="connsiteY0" fmla="*/ 0 h 1917665"/>
                <a:gd name="connsiteX1" fmla="*/ 0 w 264852"/>
                <a:gd name="connsiteY1" fmla="*/ 0 h 1917665"/>
                <a:gd name="connsiteX2" fmla="*/ 0 w 264852"/>
                <a:gd name="connsiteY2" fmla="*/ 1785249 h 1917665"/>
                <a:gd name="connsiteX3" fmla="*/ 132436 w 264852"/>
                <a:gd name="connsiteY3" fmla="*/ 1917666 h 1917665"/>
                <a:gd name="connsiteX4" fmla="*/ 264852 w 264852"/>
                <a:gd name="connsiteY4" fmla="*/ 1785249 h 191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52" h="1917665">
                  <a:moveTo>
                    <a:pt x="264852" y="0"/>
                  </a:moveTo>
                  <a:lnTo>
                    <a:pt x="0" y="0"/>
                  </a:lnTo>
                  <a:lnTo>
                    <a:pt x="0" y="1785249"/>
                  </a:lnTo>
                  <a:cubicBezTo>
                    <a:pt x="0" y="1858610"/>
                    <a:pt x="59074" y="1917666"/>
                    <a:pt x="132436" y="1917666"/>
                  </a:cubicBezTo>
                  <a:cubicBezTo>
                    <a:pt x="205797" y="1917666"/>
                    <a:pt x="264852" y="1858610"/>
                    <a:pt x="264852" y="1785249"/>
                  </a:cubicBezTo>
                  <a:close/>
                </a:path>
              </a:pathLst>
            </a:custGeom>
            <a:solidFill>
              <a:srgbClr val="FFDD55"/>
            </a:solidFill>
            <a:ln w="19044" cap="rnd">
              <a:solidFill>
                <a:srgbClr val="000000"/>
              </a:solidFill>
              <a:prstDash val="solid"/>
              <a:round/>
            </a:ln>
          </p:spPr>
          <p:txBody>
            <a:bodyPr rtlCol="0" anchor="ctr"/>
            <a:lstStyle/>
            <a:p>
              <a:endParaRPr lang="it-IT"/>
            </a:p>
          </p:txBody>
        </p:sp>
        <p:sp>
          <p:nvSpPr>
            <p:cNvPr id="43" name="Freeform: Shape 42">
              <a:extLst>
                <a:ext uri="{FF2B5EF4-FFF2-40B4-BE49-F238E27FC236}">
                  <a16:creationId xmlns:a16="http://schemas.microsoft.com/office/drawing/2014/main" id="{16F211B5-2E87-48C5-8D02-0910B0CAA0C9}"/>
                </a:ext>
              </a:extLst>
            </p:cNvPr>
            <p:cNvSpPr/>
            <p:nvPr/>
          </p:nvSpPr>
          <p:spPr>
            <a:xfrm rot="5400000">
              <a:off x="8686334" y="2279216"/>
              <a:ext cx="993200" cy="697648"/>
            </a:xfrm>
            <a:custGeom>
              <a:avLst/>
              <a:gdLst>
                <a:gd name="connsiteX0" fmla="*/ 993304 w 993200"/>
                <a:gd name="connsiteY0" fmla="*/ 354 h 697648"/>
                <a:gd name="connsiteX1" fmla="*/ 993304 w 993200"/>
                <a:gd name="connsiteY1" fmla="*/ 132776 h 697648"/>
                <a:gd name="connsiteX2" fmla="*/ 993304 w 993200"/>
                <a:gd name="connsiteY2" fmla="*/ 565580 h 697648"/>
                <a:gd name="connsiteX3" fmla="*/ 993304 w 993200"/>
                <a:gd name="connsiteY3" fmla="*/ 698002 h 697648"/>
                <a:gd name="connsiteX4" fmla="*/ 104 w 993200"/>
                <a:gd name="connsiteY4" fmla="*/ 698002 h 697648"/>
                <a:gd name="connsiteX5" fmla="*/ 104 w 993200"/>
                <a:gd name="connsiteY5" fmla="*/ 565580 h 697648"/>
                <a:gd name="connsiteX6" fmla="*/ 104 w 993200"/>
                <a:gd name="connsiteY6" fmla="*/ 132776 h 697648"/>
                <a:gd name="connsiteX7" fmla="*/ 104 w 993200"/>
                <a:gd name="connsiteY7" fmla="*/ 354 h 69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200" h="697648">
                  <a:moveTo>
                    <a:pt x="993304" y="354"/>
                  </a:moveTo>
                  <a:cubicBezTo>
                    <a:pt x="993304" y="354"/>
                    <a:pt x="993304" y="59641"/>
                    <a:pt x="993304" y="132776"/>
                  </a:cubicBezTo>
                  <a:lnTo>
                    <a:pt x="993304" y="565580"/>
                  </a:lnTo>
                  <a:cubicBezTo>
                    <a:pt x="993304" y="638715"/>
                    <a:pt x="993304" y="698002"/>
                    <a:pt x="993304" y="698002"/>
                  </a:cubicBezTo>
                  <a:lnTo>
                    <a:pt x="104" y="698002"/>
                  </a:lnTo>
                  <a:cubicBezTo>
                    <a:pt x="104" y="698002"/>
                    <a:pt x="104" y="638715"/>
                    <a:pt x="104" y="565580"/>
                  </a:cubicBezTo>
                  <a:lnTo>
                    <a:pt x="104" y="132776"/>
                  </a:lnTo>
                  <a:cubicBezTo>
                    <a:pt x="104" y="59641"/>
                    <a:pt x="104" y="354"/>
                    <a:pt x="104" y="354"/>
                  </a:cubicBezTo>
                  <a:close/>
                </a:path>
              </a:pathLst>
            </a:custGeom>
            <a:solidFill>
              <a:srgbClr val="FFFFFF"/>
            </a:solidFill>
            <a:ln w="19044" cap="rnd">
              <a:solidFill>
                <a:srgbClr val="000000"/>
              </a:solidFill>
              <a:prstDash val="solid"/>
              <a:round/>
            </a:ln>
          </p:spPr>
          <p:txBody>
            <a:bodyPr rtlCol="0" anchor="ctr"/>
            <a:lstStyle/>
            <a:p>
              <a:endParaRPr lang="it-IT"/>
            </a:p>
          </p:txBody>
        </p:sp>
        <p:sp>
          <p:nvSpPr>
            <p:cNvPr id="44" name="Freeform: Shape 43">
              <a:extLst>
                <a:ext uri="{FF2B5EF4-FFF2-40B4-BE49-F238E27FC236}">
                  <a16:creationId xmlns:a16="http://schemas.microsoft.com/office/drawing/2014/main" id="{44E39112-046B-41E6-8B98-4F018E60649F}"/>
                </a:ext>
              </a:extLst>
            </p:cNvPr>
            <p:cNvSpPr/>
            <p:nvPr/>
          </p:nvSpPr>
          <p:spPr>
            <a:xfrm>
              <a:off x="9194650" y="1445873"/>
              <a:ext cx="40534" cy="2581297"/>
            </a:xfrm>
            <a:custGeom>
              <a:avLst/>
              <a:gdLst>
                <a:gd name="connsiteX0" fmla="*/ 35661 w 40534"/>
                <a:gd name="connsiteY0" fmla="*/ 0 h 2581297"/>
                <a:gd name="connsiteX1" fmla="*/ 40119 w 40534"/>
                <a:gd name="connsiteY1" fmla="*/ 412792 h 2581297"/>
                <a:gd name="connsiteX2" fmla="*/ 34338 w 40534"/>
                <a:gd name="connsiteY2" fmla="*/ 2037039 h 2581297"/>
                <a:gd name="connsiteX3" fmla="*/ 0 w 40534"/>
                <a:gd name="connsiteY3" fmla="*/ 2581297 h 2581297"/>
              </a:gdLst>
              <a:ahLst/>
              <a:cxnLst>
                <a:cxn ang="0">
                  <a:pos x="connsiteX0" y="connsiteY0"/>
                </a:cxn>
                <a:cxn ang="0">
                  <a:pos x="connsiteX1" y="connsiteY1"/>
                </a:cxn>
                <a:cxn ang="0">
                  <a:pos x="connsiteX2" y="connsiteY2"/>
                </a:cxn>
                <a:cxn ang="0">
                  <a:pos x="connsiteX3" y="connsiteY3"/>
                </a:cxn>
              </a:cxnLst>
              <a:rect l="l" t="t" r="r" b="b"/>
              <a:pathLst>
                <a:path w="40534" h="2581297">
                  <a:moveTo>
                    <a:pt x="35661" y="0"/>
                  </a:moveTo>
                  <a:cubicBezTo>
                    <a:pt x="37452" y="5821"/>
                    <a:pt x="39233" y="11635"/>
                    <a:pt x="40119" y="412792"/>
                  </a:cubicBezTo>
                  <a:cubicBezTo>
                    <a:pt x="41015" y="813949"/>
                    <a:pt x="41015" y="1610414"/>
                    <a:pt x="34338" y="2037039"/>
                  </a:cubicBezTo>
                  <a:cubicBezTo>
                    <a:pt x="27661" y="2463654"/>
                    <a:pt x="13668" y="2523166"/>
                    <a:pt x="0" y="2581297"/>
                  </a:cubicBezTo>
                </a:path>
              </a:pathLst>
            </a:custGeom>
            <a:noFill/>
            <a:ln w="19044" cap="rnd">
              <a:solidFill>
                <a:srgbClr val="008000"/>
              </a:solidFill>
              <a:prstDash val="solid"/>
              <a:round/>
            </a:ln>
          </p:spPr>
          <p:txBody>
            <a:bodyPr rtlCol="0" anchor="ctr"/>
            <a:lstStyle/>
            <a:p>
              <a:endParaRPr lang="it-IT"/>
            </a:p>
          </p:txBody>
        </p:sp>
        <p:sp>
          <p:nvSpPr>
            <p:cNvPr id="45" name="Freeform: Shape 44">
              <a:extLst>
                <a:ext uri="{FF2B5EF4-FFF2-40B4-BE49-F238E27FC236}">
                  <a16:creationId xmlns:a16="http://schemas.microsoft.com/office/drawing/2014/main" id="{04AAA429-FE0C-4A68-AAD1-01E38EFCA36A}"/>
                </a:ext>
              </a:extLst>
            </p:cNvPr>
            <p:cNvSpPr/>
            <p:nvPr/>
          </p:nvSpPr>
          <p:spPr>
            <a:xfrm>
              <a:off x="9154111" y="1445873"/>
              <a:ext cx="40538" cy="2581297"/>
            </a:xfrm>
            <a:custGeom>
              <a:avLst/>
              <a:gdLst>
                <a:gd name="connsiteX0" fmla="*/ 4868 w 40538"/>
                <a:gd name="connsiteY0" fmla="*/ 0 h 2581297"/>
                <a:gd name="connsiteX1" fmla="*/ 410 w 40538"/>
                <a:gd name="connsiteY1" fmla="*/ 412792 h 2581297"/>
                <a:gd name="connsiteX2" fmla="*/ 6201 w 40538"/>
                <a:gd name="connsiteY2" fmla="*/ 2037039 h 2581297"/>
                <a:gd name="connsiteX3" fmla="*/ 40539 w 40538"/>
                <a:gd name="connsiteY3" fmla="*/ 2581297 h 2581297"/>
              </a:gdLst>
              <a:ahLst/>
              <a:cxnLst>
                <a:cxn ang="0">
                  <a:pos x="connsiteX0" y="connsiteY0"/>
                </a:cxn>
                <a:cxn ang="0">
                  <a:pos x="connsiteX1" y="connsiteY1"/>
                </a:cxn>
                <a:cxn ang="0">
                  <a:pos x="connsiteX2" y="connsiteY2"/>
                </a:cxn>
                <a:cxn ang="0">
                  <a:pos x="connsiteX3" y="connsiteY3"/>
                </a:cxn>
              </a:cxnLst>
              <a:rect l="l" t="t" r="r" b="b"/>
              <a:pathLst>
                <a:path w="40538" h="2581297">
                  <a:moveTo>
                    <a:pt x="4868" y="0"/>
                  </a:moveTo>
                  <a:cubicBezTo>
                    <a:pt x="3086" y="5821"/>
                    <a:pt x="1305" y="11635"/>
                    <a:pt x="410" y="412792"/>
                  </a:cubicBezTo>
                  <a:cubicBezTo>
                    <a:pt x="-476" y="813949"/>
                    <a:pt x="-476" y="1610414"/>
                    <a:pt x="6201" y="2037039"/>
                  </a:cubicBezTo>
                  <a:cubicBezTo>
                    <a:pt x="12868" y="2463654"/>
                    <a:pt x="26870" y="2523166"/>
                    <a:pt x="40539" y="2581297"/>
                  </a:cubicBezTo>
                </a:path>
              </a:pathLst>
            </a:custGeom>
            <a:noFill/>
            <a:ln w="19044" cap="rnd">
              <a:solidFill>
                <a:srgbClr val="FF0000"/>
              </a:solidFill>
              <a:prstDash val="solid"/>
              <a:round/>
            </a:ln>
          </p:spPr>
          <p:txBody>
            <a:bodyPr rtlCol="0" anchor="ctr"/>
            <a:lstStyle/>
            <a:p>
              <a:endParaRPr lang="it-IT"/>
            </a:p>
          </p:txBody>
        </p:sp>
        <p:sp>
          <p:nvSpPr>
            <p:cNvPr id="46" name="TextBox 45">
              <a:extLst>
                <a:ext uri="{FF2B5EF4-FFF2-40B4-BE49-F238E27FC236}">
                  <a16:creationId xmlns:a16="http://schemas.microsoft.com/office/drawing/2014/main" id="{C6DA9244-B7F5-41C8-BE16-D99A08443CD9}"/>
                </a:ext>
              </a:extLst>
            </p:cNvPr>
            <p:cNvSpPr txBox="1"/>
            <p:nvPr/>
          </p:nvSpPr>
          <p:spPr>
            <a:xfrm>
              <a:off x="6902764" y="2330532"/>
              <a:ext cx="1653770"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ceramic or plastic</a:t>
              </a:r>
            </a:p>
          </p:txBody>
        </p:sp>
        <p:sp>
          <p:nvSpPr>
            <p:cNvPr id="47" name="TextBox 46">
              <a:extLst>
                <a:ext uri="{FF2B5EF4-FFF2-40B4-BE49-F238E27FC236}">
                  <a16:creationId xmlns:a16="http://schemas.microsoft.com/office/drawing/2014/main" id="{EAD0C281-7B2B-4ECF-8F2F-2626F1C1DB67}"/>
                </a:ext>
              </a:extLst>
            </p:cNvPr>
            <p:cNvSpPr txBox="1"/>
            <p:nvPr/>
          </p:nvSpPr>
          <p:spPr>
            <a:xfrm>
              <a:off x="6902764" y="2601932"/>
              <a:ext cx="887124"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insulator</a:t>
              </a:r>
            </a:p>
          </p:txBody>
        </p:sp>
        <p:sp>
          <p:nvSpPr>
            <p:cNvPr id="48" name="Freeform: Shape 47">
              <a:extLst>
                <a:ext uri="{FF2B5EF4-FFF2-40B4-BE49-F238E27FC236}">
                  <a16:creationId xmlns:a16="http://schemas.microsoft.com/office/drawing/2014/main" id="{FC09C27E-2526-4F29-A017-E828C996CB08}"/>
                </a:ext>
              </a:extLst>
            </p:cNvPr>
            <p:cNvSpPr/>
            <p:nvPr/>
          </p:nvSpPr>
          <p:spPr>
            <a:xfrm>
              <a:off x="8241740" y="2631920"/>
              <a:ext cx="850953" cy="875623"/>
            </a:xfrm>
            <a:custGeom>
              <a:avLst/>
              <a:gdLst>
                <a:gd name="connsiteX0" fmla="*/ 0 w 850953"/>
                <a:gd name="connsiteY0" fmla="*/ 0 h 875623"/>
                <a:gd name="connsiteX1" fmla="*/ 850954 w 850953"/>
                <a:gd name="connsiteY1" fmla="*/ 875624 h 875623"/>
              </a:gdLst>
              <a:ahLst/>
              <a:cxnLst>
                <a:cxn ang="0">
                  <a:pos x="connsiteX0" y="connsiteY0"/>
                </a:cxn>
                <a:cxn ang="0">
                  <a:pos x="connsiteX1" y="connsiteY1"/>
                </a:cxn>
              </a:cxnLst>
              <a:rect l="l" t="t" r="r" b="b"/>
              <a:pathLst>
                <a:path w="850953" h="875623">
                  <a:moveTo>
                    <a:pt x="0" y="0"/>
                  </a:moveTo>
                  <a:cubicBezTo>
                    <a:pt x="283664" y="291884"/>
                    <a:pt x="567318" y="583759"/>
                    <a:pt x="850954" y="875624"/>
                  </a:cubicBezTo>
                </a:path>
              </a:pathLst>
            </a:custGeom>
            <a:solidFill>
              <a:srgbClr val="AFC6E9"/>
            </a:solidFill>
            <a:ln w="19044" cap="rnd">
              <a:solidFill>
                <a:srgbClr val="000000"/>
              </a:solidFill>
              <a:prstDash val="solid"/>
              <a:round/>
            </a:ln>
          </p:spPr>
          <p:txBody>
            <a:bodyPr rtlCol="0" anchor="ctr"/>
            <a:lstStyle/>
            <a:p>
              <a:endParaRPr lang="it-IT"/>
            </a:p>
          </p:txBody>
        </p:sp>
        <p:sp>
          <p:nvSpPr>
            <p:cNvPr id="49" name="Freeform: Shape 48">
              <a:extLst>
                <a:ext uri="{FF2B5EF4-FFF2-40B4-BE49-F238E27FC236}">
                  <a16:creationId xmlns:a16="http://schemas.microsoft.com/office/drawing/2014/main" id="{CE7D631C-1A62-42FA-96B7-A1CE4319E3E8}"/>
                </a:ext>
              </a:extLst>
            </p:cNvPr>
            <p:cNvSpPr/>
            <p:nvPr/>
          </p:nvSpPr>
          <p:spPr>
            <a:xfrm>
              <a:off x="9074197" y="3479798"/>
              <a:ext cx="61663" cy="61663"/>
            </a:xfrm>
            <a:custGeom>
              <a:avLst/>
              <a:gdLst>
                <a:gd name="connsiteX0" fmla="*/ 61664 w 61663"/>
                <a:gd name="connsiteY0" fmla="*/ 30832 h 61663"/>
                <a:gd name="connsiteX1" fmla="*/ 30832 w 61663"/>
                <a:gd name="connsiteY1" fmla="*/ 61664 h 61663"/>
                <a:gd name="connsiteX2" fmla="*/ 0 w 61663"/>
                <a:gd name="connsiteY2" fmla="*/ 30832 h 61663"/>
                <a:gd name="connsiteX3" fmla="*/ 30832 w 61663"/>
                <a:gd name="connsiteY3" fmla="*/ 0 h 61663"/>
                <a:gd name="connsiteX4" fmla="*/ 61664 w 61663"/>
                <a:gd name="connsiteY4" fmla="*/ 30832 h 6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63" h="61663">
                  <a:moveTo>
                    <a:pt x="61664" y="30832"/>
                  </a:moveTo>
                  <a:cubicBezTo>
                    <a:pt x="61664" y="47860"/>
                    <a:pt x="47860" y="61664"/>
                    <a:pt x="30832" y="61664"/>
                  </a:cubicBezTo>
                  <a:cubicBezTo>
                    <a:pt x="13804" y="61664"/>
                    <a:pt x="0" y="47860"/>
                    <a:pt x="0" y="30832"/>
                  </a:cubicBezTo>
                  <a:cubicBezTo>
                    <a:pt x="0" y="13804"/>
                    <a:pt x="13804" y="0"/>
                    <a:pt x="30832" y="0"/>
                  </a:cubicBezTo>
                  <a:cubicBezTo>
                    <a:pt x="47860" y="0"/>
                    <a:pt x="61664" y="13804"/>
                    <a:pt x="61664" y="30832"/>
                  </a:cubicBezTo>
                  <a:close/>
                </a:path>
              </a:pathLst>
            </a:custGeom>
            <a:solidFill>
              <a:srgbClr val="000000"/>
            </a:solidFill>
            <a:ln w="19044" cap="rnd">
              <a:solidFill>
                <a:srgbClr val="000000"/>
              </a:solidFill>
              <a:prstDash val="solid"/>
              <a:round/>
            </a:ln>
          </p:spPr>
          <p:txBody>
            <a:bodyPr rtlCol="0" anchor="ctr"/>
            <a:lstStyle/>
            <a:p>
              <a:endParaRPr lang="it-IT"/>
            </a:p>
          </p:txBody>
        </p:sp>
        <p:sp>
          <p:nvSpPr>
            <p:cNvPr id="50" name="TextBox 49">
              <a:extLst>
                <a:ext uri="{FF2B5EF4-FFF2-40B4-BE49-F238E27FC236}">
                  <a16:creationId xmlns:a16="http://schemas.microsoft.com/office/drawing/2014/main" id="{A0B24F0A-3B68-4B8C-88BA-F0DC3AB30DC4}"/>
                </a:ext>
              </a:extLst>
            </p:cNvPr>
            <p:cNvSpPr txBox="1"/>
            <p:nvPr/>
          </p:nvSpPr>
          <p:spPr>
            <a:xfrm>
              <a:off x="9279128" y="1484633"/>
              <a:ext cx="1350677"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thermocouple </a:t>
              </a:r>
            </a:p>
          </p:txBody>
        </p:sp>
        <p:sp>
          <p:nvSpPr>
            <p:cNvPr id="51" name="TextBox 50">
              <a:extLst>
                <a:ext uri="{FF2B5EF4-FFF2-40B4-BE49-F238E27FC236}">
                  <a16:creationId xmlns:a16="http://schemas.microsoft.com/office/drawing/2014/main" id="{668D86C3-F042-45BE-9755-869796B5CECC}"/>
                </a:ext>
              </a:extLst>
            </p:cNvPr>
            <p:cNvSpPr txBox="1"/>
            <p:nvPr/>
          </p:nvSpPr>
          <p:spPr>
            <a:xfrm>
              <a:off x="9279128" y="1756029"/>
              <a:ext cx="1359592"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(or thermistor)</a:t>
              </a:r>
            </a:p>
          </p:txBody>
        </p:sp>
        <p:sp>
          <p:nvSpPr>
            <p:cNvPr id="52" name="TextBox 51">
              <a:extLst>
                <a:ext uri="{FF2B5EF4-FFF2-40B4-BE49-F238E27FC236}">
                  <a16:creationId xmlns:a16="http://schemas.microsoft.com/office/drawing/2014/main" id="{16C79F09-FD56-413A-87D6-7176A1F8A87B}"/>
                </a:ext>
              </a:extLst>
            </p:cNvPr>
            <p:cNvSpPr txBox="1"/>
            <p:nvPr/>
          </p:nvSpPr>
          <p:spPr>
            <a:xfrm>
              <a:off x="9510227" y="3385731"/>
              <a:ext cx="1092157"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metal case</a:t>
              </a:r>
            </a:p>
          </p:txBody>
        </p:sp>
        <p:sp>
          <p:nvSpPr>
            <p:cNvPr id="53" name="TextBox 52">
              <a:extLst>
                <a:ext uri="{FF2B5EF4-FFF2-40B4-BE49-F238E27FC236}">
                  <a16:creationId xmlns:a16="http://schemas.microsoft.com/office/drawing/2014/main" id="{BC231A8A-4D06-49B7-88AB-E8FB3AA63FFB}"/>
                </a:ext>
              </a:extLst>
            </p:cNvPr>
            <p:cNvSpPr txBox="1"/>
            <p:nvPr/>
          </p:nvSpPr>
          <p:spPr>
            <a:xfrm>
              <a:off x="7975393" y="4231633"/>
              <a:ext cx="601860" cy="325519"/>
            </a:xfrm>
            <a:prstGeom prst="rect">
              <a:avLst/>
            </a:prstGeom>
            <a:noFill/>
          </p:spPr>
          <p:txBody>
            <a:bodyPr wrap="none" rtlCol="0">
              <a:spAutoFit/>
            </a:bodyPr>
            <a:lstStyle/>
            <a:p>
              <a:pPr algn="l"/>
              <a:r>
                <a:rPr lang="it-IT" sz="1578" spc="0" baseline="0" dirty="0">
                  <a:solidFill>
                    <a:srgbClr val="000000"/>
                  </a:solidFill>
                  <a:latin typeface="Arial"/>
                  <a:cs typeface="Arial"/>
                  <a:sym typeface="Arial"/>
                  <a:rtl val="0"/>
                </a:rPr>
                <a:t>liquid</a:t>
              </a:r>
            </a:p>
          </p:txBody>
        </p:sp>
        <p:sp>
          <p:nvSpPr>
            <p:cNvPr id="54" name="Freeform: Shape 53">
              <a:extLst>
                <a:ext uri="{FF2B5EF4-FFF2-40B4-BE49-F238E27FC236}">
                  <a16:creationId xmlns:a16="http://schemas.microsoft.com/office/drawing/2014/main" id="{BE58611D-5D31-4069-8390-FF8293D6F82D}"/>
                </a:ext>
              </a:extLst>
            </p:cNvPr>
            <p:cNvSpPr/>
            <p:nvPr/>
          </p:nvSpPr>
          <p:spPr>
            <a:xfrm>
              <a:off x="9342693" y="3653362"/>
              <a:ext cx="377203" cy="183127"/>
            </a:xfrm>
            <a:custGeom>
              <a:avLst/>
              <a:gdLst>
                <a:gd name="connsiteX0" fmla="*/ 377203 w 377203"/>
                <a:gd name="connsiteY0" fmla="*/ 0 h 183127"/>
                <a:gd name="connsiteX1" fmla="*/ 56001 w 377203"/>
                <a:gd name="connsiteY1" fmla="*/ 152610 h 183127"/>
                <a:gd name="connsiteX2" fmla="*/ 2223 w 377203"/>
                <a:gd name="connsiteY2" fmla="*/ 183128 h 183127"/>
              </a:gdLst>
              <a:ahLst/>
              <a:cxnLst>
                <a:cxn ang="0">
                  <a:pos x="connsiteX0" y="connsiteY0"/>
                </a:cxn>
                <a:cxn ang="0">
                  <a:pos x="connsiteX1" y="connsiteY1"/>
                </a:cxn>
                <a:cxn ang="0">
                  <a:pos x="connsiteX2" y="connsiteY2"/>
                </a:cxn>
              </a:cxnLst>
              <a:rect l="l" t="t" r="r" b="b"/>
              <a:pathLst>
                <a:path w="377203" h="183127">
                  <a:moveTo>
                    <a:pt x="377203" y="0"/>
                  </a:moveTo>
                  <a:cubicBezTo>
                    <a:pt x="247854" y="61036"/>
                    <a:pt x="118504" y="122082"/>
                    <a:pt x="56001" y="152610"/>
                  </a:cubicBezTo>
                  <a:cubicBezTo>
                    <a:pt x="-6492" y="183128"/>
                    <a:pt x="-2130" y="183128"/>
                    <a:pt x="2223" y="183128"/>
                  </a:cubicBezTo>
                </a:path>
              </a:pathLst>
            </a:custGeom>
            <a:solidFill>
              <a:srgbClr val="000000"/>
            </a:solidFill>
            <a:ln w="19044" cap="rnd">
              <a:solidFill>
                <a:srgbClr val="000000"/>
              </a:solidFill>
              <a:prstDash val="solid"/>
              <a:round/>
            </a:ln>
          </p:spPr>
          <p:txBody>
            <a:bodyPr rtlCol="0" anchor="ctr"/>
            <a:lstStyle/>
            <a:p>
              <a:endParaRPr lang="it-IT"/>
            </a:p>
          </p:txBody>
        </p:sp>
      </p:grpSp>
      <p:sp>
        <p:nvSpPr>
          <p:cNvPr id="56" name="TextBox 55">
            <a:extLst>
              <a:ext uri="{FF2B5EF4-FFF2-40B4-BE49-F238E27FC236}">
                <a16:creationId xmlns:a16="http://schemas.microsoft.com/office/drawing/2014/main" id="{3FFFC7BA-62F1-4AE4-BD55-9770AC5E6373}"/>
              </a:ext>
            </a:extLst>
          </p:cNvPr>
          <p:cNvSpPr txBox="1"/>
          <p:nvPr/>
        </p:nvSpPr>
        <p:spPr>
          <a:xfrm>
            <a:off x="5791796" y="4623798"/>
            <a:ext cx="6115050" cy="15696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Electrical continuity is not necessary, but a leakage conductance between the sensor terminal and the liquid can develop when the insultaor properties degrade with time</a:t>
            </a:r>
          </a:p>
        </p:txBody>
      </p:sp>
      <p:sp>
        <p:nvSpPr>
          <p:cNvPr id="57" name="TextBox 56">
            <a:extLst>
              <a:ext uri="{FF2B5EF4-FFF2-40B4-BE49-F238E27FC236}">
                <a16:creationId xmlns:a16="http://schemas.microsoft.com/office/drawing/2014/main" id="{22CE848C-795F-404D-8433-2E7B2A39F468}"/>
              </a:ext>
            </a:extLst>
          </p:cNvPr>
          <p:cNvSpPr txBox="1"/>
          <p:nvPr/>
        </p:nvSpPr>
        <p:spPr>
          <a:xfrm>
            <a:off x="7375660" y="3995296"/>
            <a:ext cx="278749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Temperature probe</a:t>
            </a:r>
          </a:p>
        </p:txBody>
      </p:sp>
      <p:sp>
        <p:nvSpPr>
          <p:cNvPr id="60" name="Graphic 58">
            <a:extLst>
              <a:ext uri="{FF2B5EF4-FFF2-40B4-BE49-F238E27FC236}">
                <a16:creationId xmlns:a16="http://schemas.microsoft.com/office/drawing/2014/main" id="{A55BBB50-8FAA-4835-99CB-40D2DC844DF5}"/>
              </a:ext>
            </a:extLst>
          </p:cNvPr>
          <p:cNvSpPr/>
          <p:nvPr/>
        </p:nvSpPr>
        <p:spPr>
          <a:xfrm rot="12408237">
            <a:off x="8872913" y="3362770"/>
            <a:ext cx="867798" cy="231412"/>
          </a:xfrm>
          <a:custGeom>
            <a:avLst/>
            <a:gdLst>
              <a:gd name="connsiteX0" fmla="*/ 867799 w 867798"/>
              <a:gd name="connsiteY0" fmla="*/ 115707 h 231412"/>
              <a:gd name="connsiteX1" fmla="*/ 723164 w 867798"/>
              <a:gd name="connsiteY1" fmla="*/ 115707 h 231412"/>
              <a:gd name="connsiteX2" fmla="*/ 674955 w 867798"/>
              <a:gd name="connsiteY2" fmla="*/ 0 h 231412"/>
              <a:gd name="connsiteX3" fmla="*/ 578532 w 867798"/>
              <a:gd name="connsiteY3" fmla="*/ 231412 h 231412"/>
              <a:gd name="connsiteX4" fmla="*/ 482110 w 867798"/>
              <a:gd name="connsiteY4" fmla="*/ 0 h 231412"/>
              <a:gd name="connsiteX5" fmla="*/ 385687 w 867798"/>
              <a:gd name="connsiteY5" fmla="*/ 231412 h 231412"/>
              <a:gd name="connsiteX6" fmla="*/ 289266 w 867798"/>
              <a:gd name="connsiteY6" fmla="*/ 0 h 231412"/>
              <a:gd name="connsiteX7" fmla="*/ 192843 w 867798"/>
              <a:gd name="connsiteY7" fmla="*/ 231412 h 231412"/>
              <a:gd name="connsiteX8" fmla="*/ 144633 w 867798"/>
              <a:gd name="connsiteY8" fmla="*/ 115707 h 231412"/>
              <a:gd name="connsiteX9" fmla="*/ 0 w 867798"/>
              <a:gd name="connsiteY9" fmla="*/ 115707 h 2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7798" h="231412">
                <a:moveTo>
                  <a:pt x="867799" y="115707"/>
                </a:moveTo>
                <a:lnTo>
                  <a:pt x="723164" y="115707"/>
                </a:lnTo>
                <a:lnTo>
                  <a:pt x="674955" y="0"/>
                </a:lnTo>
                <a:lnTo>
                  <a:pt x="578532" y="231412"/>
                </a:lnTo>
                <a:lnTo>
                  <a:pt x="482110" y="0"/>
                </a:lnTo>
                <a:lnTo>
                  <a:pt x="385687" y="231412"/>
                </a:lnTo>
                <a:lnTo>
                  <a:pt x="289266" y="0"/>
                </a:lnTo>
                <a:lnTo>
                  <a:pt x="192843" y="231412"/>
                </a:lnTo>
                <a:lnTo>
                  <a:pt x="144633" y="115707"/>
                </a:lnTo>
                <a:lnTo>
                  <a:pt x="0" y="115707"/>
                </a:lnTo>
              </a:path>
            </a:pathLst>
          </a:custGeom>
          <a:noFill/>
          <a:ln w="28575" cap="rnd">
            <a:solidFill>
              <a:srgbClr val="000000"/>
            </a:solidFill>
            <a:prstDash val="sysDash"/>
            <a:bevel/>
          </a:ln>
        </p:spPr>
        <p:txBody>
          <a:bodyPr rtlCol="0" anchor="ctr"/>
          <a:lstStyle/>
          <a:p>
            <a:endParaRPr lang="it-IT"/>
          </a:p>
        </p:txBody>
      </p:sp>
    </p:spTree>
    <p:extLst>
      <p:ext uri="{BB962C8B-B14F-4D97-AF65-F5344CB8AC3E}">
        <p14:creationId xmlns:p14="http://schemas.microsoft.com/office/powerpoint/2010/main" val="180389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CA800-3AEA-4DEC-BE49-1C1E1B0EC171}"/>
              </a:ext>
            </a:extLst>
          </p:cNvPr>
          <p:cNvSpPr>
            <a:spLocks noGrp="1"/>
          </p:cNvSpPr>
          <p:nvPr>
            <p:ph type="title"/>
          </p:nvPr>
        </p:nvSpPr>
        <p:spPr>
          <a:xfrm>
            <a:off x="792120" y="124743"/>
            <a:ext cx="10515600" cy="662397"/>
          </a:xfrm>
        </p:spPr>
        <p:txBody>
          <a:bodyPr/>
          <a:lstStyle/>
          <a:p>
            <a:r>
              <a:rPr lang="en-US" dirty="0"/>
              <a:t>Voltages due to mains inside a building</a:t>
            </a:r>
          </a:p>
        </p:txBody>
      </p:sp>
      <p:sp>
        <p:nvSpPr>
          <p:cNvPr id="3" name="Segnaposto piè di pagina 2">
            <a:extLst>
              <a:ext uri="{FF2B5EF4-FFF2-40B4-BE49-F238E27FC236}">
                <a16:creationId xmlns:a16="http://schemas.microsoft.com/office/drawing/2014/main" id="{E24A2726-3D3F-4961-BF45-4816FE32EB8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CFF843B-9347-45CB-8E34-B5AFDC67CCBD}"/>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7" name="CasellaDiTesto 6">
            <a:extLst>
              <a:ext uri="{FF2B5EF4-FFF2-40B4-BE49-F238E27FC236}">
                <a16:creationId xmlns:a16="http://schemas.microsoft.com/office/drawing/2014/main" id="{7A0FC4F4-B08B-4D97-8597-C89798E9106B}"/>
              </a:ext>
            </a:extLst>
          </p:cNvPr>
          <p:cNvSpPr txBox="1"/>
          <p:nvPr/>
        </p:nvSpPr>
        <p:spPr>
          <a:xfrm>
            <a:off x="6194783" y="2425282"/>
            <a:ext cx="26164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power wall socket</a:t>
            </a:r>
          </a:p>
        </p:txBody>
      </p:sp>
      <p:cxnSp>
        <p:nvCxnSpPr>
          <p:cNvPr id="9" name="Connettore 2 8">
            <a:extLst>
              <a:ext uri="{FF2B5EF4-FFF2-40B4-BE49-F238E27FC236}">
                <a16:creationId xmlns:a16="http://schemas.microsoft.com/office/drawing/2014/main" id="{954DC266-F78F-40E8-A50A-E75AB7D2BCEC}"/>
              </a:ext>
            </a:extLst>
          </p:cNvPr>
          <p:cNvCxnSpPr/>
          <p:nvPr/>
        </p:nvCxnSpPr>
        <p:spPr>
          <a:xfrm flipH="1">
            <a:off x="5301343" y="2656115"/>
            <a:ext cx="794657" cy="3374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Elemento grafico 11">
            <a:extLst>
              <a:ext uri="{FF2B5EF4-FFF2-40B4-BE49-F238E27FC236}">
                <a16:creationId xmlns:a16="http://schemas.microsoft.com/office/drawing/2014/main" id="{47A127CE-D3E7-4304-BFDD-6AB0BA9A30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0087" y="1404657"/>
            <a:ext cx="8360226" cy="4832458"/>
          </a:xfrm>
          <a:prstGeom prst="rect">
            <a:avLst/>
          </a:prstGeom>
        </p:spPr>
      </p:pic>
      <p:sp>
        <p:nvSpPr>
          <p:cNvPr id="5" name="CasellaDiTesto 4">
            <a:extLst>
              <a:ext uri="{FF2B5EF4-FFF2-40B4-BE49-F238E27FC236}">
                <a16:creationId xmlns:a16="http://schemas.microsoft.com/office/drawing/2014/main" id="{B19E4BD5-79BE-4168-8F97-B0D4E5B88AFA}"/>
              </a:ext>
            </a:extLst>
          </p:cNvPr>
          <p:cNvSpPr txBox="1"/>
          <p:nvPr/>
        </p:nvSpPr>
        <p:spPr>
          <a:xfrm>
            <a:off x="8703325" y="1165335"/>
            <a:ext cx="327201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Neutral</a:t>
            </a:r>
          </a:p>
          <a:p>
            <a:r>
              <a:rPr lang="en-US" sz="2400" b="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Earth</a:t>
            </a:r>
          </a:p>
          <a:p>
            <a:r>
              <a:rPr lang="en-US" sz="2400" b="1"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Live (or "phase")</a:t>
            </a:r>
          </a:p>
        </p:txBody>
      </p:sp>
      <p:sp>
        <p:nvSpPr>
          <p:cNvPr id="10" name="CasellaDiTesto 9">
            <a:extLst>
              <a:ext uri="{FF2B5EF4-FFF2-40B4-BE49-F238E27FC236}">
                <a16:creationId xmlns:a16="http://schemas.microsoft.com/office/drawing/2014/main" id="{1E0ABA6D-6F6D-4876-9613-3998A62F3F23}"/>
              </a:ext>
            </a:extLst>
          </p:cNvPr>
          <p:cNvSpPr txBox="1"/>
          <p:nvPr/>
        </p:nvSpPr>
        <p:spPr>
          <a:xfrm>
            <a:off x="7289325" y="3075057"/>
            <a:ext cx="427378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neutral is connected to the earth at the distribution transformer </a:t>
            </a:r>
          </a:p>
        </p:txBody>
      </p:sp>
    </p:spTree>
    <p:extLst>
      <p:ext uri="{BB962C8B-B14F-4D97-AF65-F5344CB8AC3E}">
        <p14:creationId xmlns:p14="http://schemas.microsoft.com/office/powerpoint/2010/main" val="120716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B80413-D4D5-4AA7-81E0-50B25A68F2E9}"/>
              </a:ext>
            </a:extLst>
          </p:cNvPr>
          <p:cNvSpPr>
            <a:spLocks noGrp="1"/>
          </p:cNvSpPr>
          <p:nvPr>
            <p:ph type="title"/>
          </p:nvPr>
        </p:nvSpPr>
        <p:spPr/>
        <p:txBody>
          <a:bodyPr/>
          <a:lstStyle/>
          <a:p>
            <a:r>
              <a:rPr lang="en-US" dirty="0"/>
              <a:t>Consequences of the presence of AC power distribution</a:t>
            </a:r>
          </a:p>
        </p:txBody>
      </p:sp>
      <p:sp>
        <p:nvSpPr>
          <p:cNvPr id="3" name="Segnaposto piè di pagina 2">
            <a:extLst>
              <a:ext uri="{FF2B5EF4-FFF2-40B4-BE49-F238E27FC236}">
                <a16:creationId xmlns:a16="http://schemas.microsoft.com/office/drawing/2014/main" id="{5087DB12-7042-4F94-B6B1-BE770E19141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004415-84F1-4CDC-9E63-4FC3ADF2A613}"/>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52" name="Elemento grafico 51">
            <a:extLst>
              <a:ext uri="{FF2B5EF4-FFF2-40B4-BE49-F238E27FC236}">
                <a16:creationId xmlns:a16="http://schemas.microsoft.com/office/drawing/2014/main" id="{8E26327E-1EA1-4B68-8444-B3B1672FB2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87" y="1743357"/>
            <a:ext cx="6905625" cy="4248150"/>
          </a:xfrm>
          <a:prstGeom prst="rect">
            <a:avLst/>
          </a:prstGeom>
        </p:spPr>
      </p:pic>
      <p:pic>
        <p:nvPicPr>
          <p:cNvPr id="54" name="Elemento grafico 53">
            <a:extLst>
              <a:ext uri="{FF2B5EF4-FFF2-40B4-BE49-F238E27FC236}">
                <a16:creationId xmlns:a16="http://schemas.microsoft.com/office/drawing/2014/main" id="{5EB072E0-E93B-4A40-A220-BEDF306203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34693" y="2010057"/>
            <a:ext cx="800100" cy="3714750"/>
          </a:xfrm>
          <a:prstGeom prst="rect">
            <a:avLst/>
          </a:prstGeom>
        </p:spPr>
      </p:pic>
      <p:pic>
        <p:nvPicPr>
          <p:cNvPr id="56" name="Elemento grafico 55">
            <a:extLst>
              <a:ext uri="{FF2B5EF4-FFF2-40B4-BE49-F238E27FC236}">
                <a16:creationId xmlns:a16="http://schemas.microsoft.com/office/drawing/2014/main" id="{AAAED016-3A6C-4360-B773-65AD362E31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211" y="1622911"/>
            <a:ext cx="3276600" cy="1743075"/>
          </a:xfrm>
          <a:prstGeom prst="rect">
            <a:avLst/>
          </a:prstGeom>
        </p:spPr>
      </p:pic>
      <p:pic>
        <p:nvPicPr>
          <p:cNvPr id="58" name="Elemento grafico 57">
            <a:extLst>
              <a:ext uri="{FF2B5EF4-FFF2-40B4-BE49-F238E27FC236}">
                <a16:creationId xmlns:a16="http://schemas.microsoft.com/office/drawing/2014/main" id="{2D0027FC-AFD9-41CA-B01C-C7834A87C7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1698" y="1583785"/>
            <a:ext cx="1000125" cy="1657350"/>
          </a:xfrm>
          <a:prstGeom prst="rect">
            <a:avLst/>
          </a:prstGeom>
        </p:spPr>
      </p:pic>
      <p:graphicFrame>
        <p:nvGraphicFramePr>
          <p:cNvPr id="59" name="Oggetto 58">
            <a:extLst>
              <a:ext uri="{FF2B5EF4-FFF2-40B4-BE49-F238E27FC236}">
                <a16:creationId xmlns:a16="http://schemas.microsoft.com/office/drawing/2014/main" id="{1A535F06-59E1-423D-A1F3-DA0BD7792206}"/>
              </a:ext>
            </a:extLst>
          </p:cNvPr>
          <p:cNvGraphicFramePr>
            <a:graphicFrameLocks noChangeAspect="1"/>
          </p:cNvGraphicFramePr>
          <p:nvPr>
            <p:extLst>
              <p:ext uri="{D42A27DB-BD31-4B8C-83A1-F6EECF244321}">
                <p14:modId xmlns:p14="http://schemas.microsoft.com/office/powerpoint/2010/main" val="155574549"/>
              </p:ext>
            </p:extLst>
          </p:nvPr>
        </p:nvGraphicFramePr>
        <p:xfrm>
          <a:off x="7329291" y="1240167"/>
          <a:ext cx="1015920" cy="457200"/>
        </p:xfrm>
        <a:graphic>
          <a:graphicData uri="http://schemas.openxmlformats.org/presentationml/2006/ole">
            <mc:AlternateContent xmlns:mc="http://schemas.openxmlformats.org/markup-compatibility/2006">
              <mc:Choice xmlns:v="urn:schemas-microsoft-com:vml" Requires="v">
                <p:oleObj name="Equation" r:id="rId11" imgW="507960" imgH="228600" progId="Equation.DSMT4">
                  <p:embed/>
                </p:oleObj>
              </mc:Choice>
              <mc:Fallback>
                <p:oleObj name="Equation" r:id="rId11" imgW="507960" imgH="228600" progId="Equation.DSMT4">
                  <p:embed/>
                  <p:pic>
                    <p:nvPicPr>
                      <p:cNvPr id="0" name=""/>
                      <p:cNvPicPr/>
                      <p:nvPr/>
                    </p:nvPicPr>
                    <p:blipFill>
                      <a:blip r:embed="rId12"/>
                      <a:stretch>
                        <a:fillRect/>
                      </a:stretch>
                    </p:blipFill>
                    <p:spPr>
                      <a:xfrm>
                        <a:off x="7329291" y="1240167"/>
                        <a:ext cx="1015920" cy="457200"/>
                      </a:xfrm>
                      <a:prstGeom prst="rect">
                        <a:avLst/>
                      </a:prstGeom>
                    </p:spPr>
                  </p:pic>
                </p:oleObj>
              </mc:Fallback>
            </mc:AlternateContent>
          </a:graphicData>
        </a:graphic>
      </p:graphicFrame>
      <p:graphicFrame>
        <p:nvGraphicFramePr>
          <p:cNvPr id="60" name="Oggetto 59">
            <a:extLst>
              <a:ext uri="{FF2B5EF4-FFF2-40B4-BE49-F238E27FC236}">
                <a16:creationId xmlns:a16="http://schemas.microsoft.com/office/drawing/2014/main" id="{5796115A-7850-462D-A57D-A2FEF0C920EC}"/>
              </a:ext>
            </a:extLst>
          </p:cNvPr>
          <p:cNvGraphicFramePr>
            <a:graphicFrameLocks noChangeAspect="1"/>
          </p:cNvGraphicFramePr>
          <p:nvPr>
            <p:extLst>
              <p:ext uri="{D42A27DB-BD31-4B8C-83A1-F6EECF244321}">
                <p14:modId xmlns:p14="http://schemas.microsoft.com/office/powerpoint/2010/main" val="772319346"/>
              </p:ext>
            </p:extLst>
          </p:nvPr>
        </p:nvGraphicFramePr>
        <p:xfrm>
          <a:off x="8372723" y="3595058"/>
          <a:ext cx="3124200" cy="863600"/>
        </p:xfrm>
        <a:graphic>
          <a:graphicData uri="http://schemas.openxmlformats.org/presentationml/2006/ole">
            <mc:AlternateContent xmlns:mc="http://schemas.openxmlformats.org/markup-compatibility/2006">
              <mc:Choice xmlns:v="urn:schemas-microsoft-com:vml" Requires="v">
                <p:oleObj name="Equation" r:id="rId13" imgW="1562040" imgH="431640" progId="Equation.DSMT4">
                  <p:embed/>
                </p:oleObj>
              </mc:Choice>
              <mc:Fallback>
                <p:oleObj name="Equation" r:id="rId13" imgW="1562040" imgH="431640" progId="Equation.DSMT4">
                  <p:embed/>
                  <p:pic>
                    <p:nvPicPr>
                      <p:cNvPr id="59" name="Oggetto 58">
                        <a:extLst>
                          <a:ext uri="{FF2B5EF4-FFF2-40B4-BE49-F238E27FC236}">
                            <a16:creationId xmlns:a16="http://schemas.microsoft.com/office/drawing/2014/main" id="{1A535F06-59E1-423D-A1F3-DA0BD7792206}"/>
                          </a:ext>
                        </a:extLst>
                      </p:cNvPr>
                      <p:cNvPicPr/>
                      <p:nvPr/>
                    </p:nvPicPr>
                    <p:blipFill>
                      <a:blip r:embed="rId14"/>
                      <a:stretch>
                        <a:fillRect/>
                      </a:stretch>
                    </p:blipFill>
                    <p:spPr>
                      <a:xfrm>
                        <a:off x="8372723" y="3595058"/>
                        <a:ext cx="3124200" cy="863600"/>
                      </a:xfrm>
                      <a:prstGeom prst="rect">
                        <a:avLst/>
                      </a:prstGeom>
                    </p:spPr>
                  </p:pic>
                </p:oleObj>
              </mc:Fallback>
            </mc:AlternateContent>
          </a:graphicData>
        </a:graphic>
      </p:graphicFrame>
      <p:graphicFrame>
        <p:nvGraphicFramePr>
          <p:cNvPr id="62" name="Oggetto 61">
            <a:extLst>
              <a:ext uri="{FF2B5EF4-FFF2-40B4-BE49-F238E27FC236}">
                <a16:creationId xmlns:a16="http://schemas.microsoft.com/office/drawing/2014/main" id="{8F7C9765-6001-4075-8DFD-9688DDB1C909}"/>
              </a:ext>
            </a:extLst>
          </p:cNvPr>
          <p:cNvGraphicFramePr>
            <a:graphicFrameLocks noChangeAspect="1"/>
          </p:cNvGraphicFramePr>
          <p:nvPr>
            <p:extLst>
              <p:ext uri="{D42A27DB-BD31-4B8C-83A1-F6EECF244321}">
                <p14:modId xmlns:p14="http://schemas.microsoft.com/office/powerpoint/2010/main" val="3396465529"/>
              </p:ext>
            </p:extLst>
          </p:nvPr>
        </p:nvGraphicFramePr>
        <p:xfrm>
          <a:off x="8372723" y="4580501"/>
          <a:ext cx="2794000" cy="457200"/>
        </p:xfrm>
        <a:graphic>
          <a:graphicData uri="http://schemas.openxmlformats.org/presentationml/2006/ole">
            <mc:AlternateContent xmlns:mc="http://schemas.openxmlformats.org/markup-compatibility/2006">
              <mc:Choice xmlns:v="urn:schemas-microsoft-com:vml" Requires="v">
                <p:oleObj name="Equation" r:id="rId15" imgW="1396800" imgH="228600" progId="Equation.DSMT4">
                  <p:embed/>
                </p:oleObj>
              </mc:Choice>
              <mc:Fallback>
                <p:oleObj name="Equation" r:id="rId15" imgW="1396800" imgH="228600" progId="Equation.DSMT4">
                  <p:embed/>
                  <p:pic>
                    <p:nvPicPr>
                      <p:cNvPr id="61" name="Oggetto 60">
                        <a:extLst>
                          <a:ext uri="{FF2B5EF4-FFF2-40B4-BE49-F238E27FC236}">
                            <a16:creationId xmlns:a16="http://schemas.microsoft.com/office/drawing/2014/main" id="{299A0367-0BA0-400C-A2E3-04BC951DE913}"/>
                          </a:ext>
                        </a:extLst>
                      </p:cNvPr>
                      <p:cNvPicPr/>
                      <p:nvPr/>
                    </p:nvPicPr>
                    <p:blipFill>
                      <a:blip r:embed="rId16"/>
                      <a:stretch>
                        <a:fillRect/>
                      </a:stretch>
                    </p:blipFill>
                    <p:spPr>
                      <a:xfrm>
                        <a:off x="8372723" y="4580501"/>
                        <a:ext cx="2794000" cy="457200"/>
                      </a:xfrm>
                      <a:prstGeom prst="rect">
                        <a:avLst/>
                      </a:prstGeom>
                    </p:spPr>
                  </p:pic>
                </p:oleObj>
              </mc:Fallback>
            </mc:AlternateContent>
          </a:graphicData>
        </a:graphic>
      </p:graphicFrame>
      <p:graphicFrame>
        <p:nvGraphicFramePr>
          <p:cNvPr id="63" name="Oggetto 62">
            <a:extLst>
              <a:ext uri="{FF2B5EF4-FFF2-40B4-BE49-F238E27FC236}">
                <a16:creationId xmlns:a16="http://schemas.microsoft.com/office/drawing/2014/main" id="{1B4ACD4C-789E-4F9E-A1F7-9AD5400DD79E}"/>
              </a:ext>
            </a:extLst>
          </p:cNvPr>
          <p:cNvGraphicFramePr>
            <a:graphicFrameLocks noChangeAspect="1"/>
          </p:cNvGraphicFramePr>
          <p:nvPr>
            <p:extLst>
              <p:ext uri="{D42A27DB-BD31-4B8C-83A1-F6EECF244321}">
                <p14:modId xmlns:p14="http://schemas.microsoft.com/office/powerpoint/2010/main" val="2970398428"/>
              </p:ext>
            </p:extLst>
          </p:nvPr>
        </p:nvGraphicFramePr>
        <p:xfrm>
          <a:off x="9969522" y="5267607"/>
          <a:ext cx="1422400" cy="457200"/>
        </p:xfrm>
        <a:graphic>
          <a:graphicData uri="http://schemas.openxmlformats.org/presentationml/2006/ole">
            <mc:AlternateContent xmlns:mc="http://schemas.openxmlformats.org/markup-compatibility/2006">
              <mc:Choice xmlns:v="urn:schemas-microsoft-com:vml" Requires="v">
                <p:oleObj name="Equation" r:id="rId17" imgW="711000" imgH="228600" progId="Equation.DSMT4">
                  <p:embed/>
                </p:oleObj>
              </mc:Choice>
              <mc:Fallback>
                <p:oleObj name="Equation" r:id="rId17" imgW="711000" imgH="228600" progId="Equation.DSMT4">
                  <p:embed/>
                  <p:pic>
                    <p:nvPicPr>
                      <p:cNvPr id="60" name="Oggetto 59">
                        <a:extLst>
                          <a:ext uri="{FF2B5EF4-FFF2-40B4-BE49-F238E27FC236}">
                            <a16:creationId xmlns:a16="http://schemas.microsoft.com/office/drawing/2014/main" id="{5796115A-7850-462D-A57D-A2FEF0C920EC}"/>
                          </a:ext>
                        </a:extLst>
                      </p:cNvPr>
                      <p:cNvPicPr/>
                      <p:nvPr/>
                    </p:nvPicPr>
                    <p:blipFill>
                      <a:blip r:embed="rId18"/>
                      <a:stretch>
                        <a:fillRect/>
                      </a:stretch>
                    </p:blipFill>
                    <p:spPr>
                      <a:xfrm>
                        <a:off x="9969522" y="5267607"/>
                        <a:ext cx="1422400" cy="457200"/>
                      </a:xfrm>
                      <a:prstGeom prst="rect">
                        <a:avLst/>
                      </a:prstGeom>
                    </p:spPr>
                  </p:pic>
                </p:oleObj>
              </mc:Fallback>
            </mc:AlternateContent>
          </a:graphicData>
        </a:graphic>
      </p:graphicFrame>
      <p:sp>
        <p:nvSpPr>
          <p:cNvPr id="64" name="CasellaDiTesto 63">
            <a:extLst>
              <a:ext uri="{FF2B5EF4-FFF2-40B4-BE49-F238E27FC236}">
                <a16:creationId xmlns:a16="http://schemas.microsoft.com/office/drawing/2014/main" id="{DA9F9576-C540-49F9-829D-AADDF8C6D193}"/>
              </a:ext>
            </a:extLst>
          </p:cNvPr>
          <p:cNvSpPr txBox="1"/>
          <p:nvPr/>
        </p:nvSpPr>
        <p:spPr>
          <a:xfrm>
            <a:off x="8345211" y="5240282"/>
            <a:ext cx="158889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Generally:</a:t>
            </a:r>
          </a:p>
        </p:txBody>
      </p:sp>
      <p:sp>
        <p:nvSpPr>
          <p:cNvPr id="5" name="CasellaDiTesto 4">
            <a:extLst>
              <a:ext uri="{FF2B5EF4-FFF2-40B4-BE49-F238E27FC236}">
                <a16:creationId xmlns:a16="http://schemas.microsoft.com/office/drawing/2014/main" id="{E45F7CEF-FA8B-4EAE-A7F3-612A86A28C7A}"/>
              </a:ext>
            </a:extLst>
          </p:cNvPr>
          <p:cNvSpPr txBox="1"/>
          <p:nvPr/>
        </p:nvSpPr>
        <p:spPr>
          <a:xfrm>
            <a:off x="2033554" y="1113409"/>
            <a:ext cx="29754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B1: conducting body</a:t>
            </a:r>
          </a:p>
        </p:txBody>
      </p:sp>
      <p:sp>
        <p:nvSpPr>
          <p:cNvPr id="6" name="Freccia a destra 5">
            <a:extLst>
              <a:ext uri="{FF2B5EF4-FFF2-40B4-BE49-F238E27FC236}">
                <a16:creationId xmlns:a16="http://schemas.microsoft.com/office/drawing/2014/main" id="{9DD3EC04-DA17-4340-AF1F-E4FD63A6A787}"/>
              </a:ext>
            </a:extLst>
          </p:cNvPr>
          <p:cNvSpPr/>
          <p:nvPr/>
        </p:nvSpPr>
        <p:spPr>
          <a:xfrm rot="19073751">
            <a:off x="6063550" y="4202657"/>
            <a:ext cx="2651259" cy="40404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30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70FF68-3014-4AC4-9937-A02B32755BC4}"/>
              </a:ext>
            </a:extLst>
          </p:cNvPr>
          <p:cNvSpPr>
            <a:spLocks noGrp="1"/>
          </p:cNvSpPr>
          <p:nvPr>
            <p:ph type="title"/>
          </p:nvPr>
        </p:nvSpPr>
        <p:spPr>
          <a:xfrm>
            <a:off x="397888" y="194372"/>
            <a:ext cx="10515600" cy="662397"/>
          </a:xfrm>
        </p:spPr>
        <p:txBody>
          <a:bodyPr/>
          <a:lstStyle/>
          <a:p>
            <a:r>
              <a:rPr lang="en-US" dirty="0"/>
              <a:t>Particular case: the power supply</a:t>
            </a:r>
          </a:p>
        </p:txBody>
      </p:sp>
      <p:sp>
        <p:nvSpPr>
          <p:cNvPr id="3" name="Segnaposto piè di pagina 2">
            <a:extLst>
              <a:ext uri="{FF2B5EF4-FFF2-40B4-BE49-F238E27FC236}">
                <a16:creationId xmlns:a16="http://schemas.microsoft.com/office/drawing/2014/main" id="{E15F58FD-53C1-45DE-8426-81A8E30A64D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AC1DAF3-1711-4478-B70C-78D652376A72}"/>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58" name="Elemento grafico 57">
            <a:extLst>
              <a:ext uri="{FF2B5EF4-FFF2-40B4-BE49-F238E27FC236}">
                <a16:creationId xmlns:a16="http://schemas.microsoft.com/office/drawing/2014/main" id="{827EE0EB-430B-46C1-8FBE-9A5274A0B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196" y="1562193"/>
            <a:ext cx="4907997" cy="3564978"/>
          </a:xfrm>
          <a:prstGeom prst="rect">
            <a:avLst/>
          </a:prstGeom>
        </p:spPr>
      </p:pic>
      <p:sp>
        <p:nvSpPr>
          <p:cNvPr id="59" name="CasellaDiTesto 58">
            <a:extLst>
              <a:ext uri="{FF2B5EF4-FFF2-40B4-BE49-F238E27FC236}">
                <a16:creationId xmlns:a16="http://schemas.microsoft.com/office/drawing/2014/main" id="{A425F002-9D5F-4DE0-BA99-03709F6D029E}"/>
              </a:ext>
            </a:extLst>
          </p:cNvPr>
          <p:cNvSpPr txBox="1"/>
          <p:nvPr/>
        </p:nvSpPr>
        <p:spPr>
          <a:xfrm>
            <a:off x="4136571" y="1150999"/>
            <a:ext cx="23086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Isolation barrier</a:t>
            </a:r>
          </a:p>
        </p:txBody>
      </p:sp>
      <p:sp>
        <p:nvSpPr>
          <p:cNvPr id="60" name="CasellaDiTesto 59">
            <a:extLst>
              <a:ext uri="{FF2B5EF4-FFF2-40B4-BE49-F238E27FC236}">
                <a16:creationId xmlns:a16="http://schemas.microsoft.com/office/drawing/2014/main" id="{ED533C5D-0C53-4AC5-AA0D-7FFE3513BB1B}"/>
              </a:ext>
            </a:extLst>
          </p:cNvPr>
          <p:cNvSpPr txBox="1"/>
          <p:nvPr/>
        </p:nvSpPr>
        <p:spPr>
          <a:xfrm rot="16200000">
            <a:off x="3532559" y="3507269"/>
            <a:ext cx="838691" cy="369332"/>
          </a:xfrm>
          <a:prstGeom prst="rect">
            <a:avLst/>
          </a:prstGeom>
          <a:noFill/>
        </p:spPr>
        <p:txBody>
          <a:bodyPr wrap="none" rtlCol="0">
            <a:spAutoFit/>
          </a:bodyPr>
          <a:lstStyle/>
          <a:p>
            <a:r>
              <a:rPr lang="en-US" dirty="0">
                <a:solidFill>
                  <a:srgbClr val="0070C0"/>
                </a:solidFill>
                <a:latin typeface="Arial" panose="020B0604020202020204" pitchFamily="34" charset="0"/>
                <a:cs typeface="Arial" panose="020B0604020202020204" pitchFamily="34" charset="0"/>
              </a:rPr>
              <a:t>Power</a:t>
            </a:r>
          </a:p>
        </p:txBody>
      </p:sp>
      <p:cxnSp>
        <p:nvCxnSpPr>
          <p:cNvPr id="63" name="Connettore diritto 62">
            <a:extLst>
              <a:ext uri="{FF2B5EF4-FFF2-40B4-BE49-F238E27FC236}">
                <a16:creationId xmlns:a16="http://schemas.microsoft.com/office/drawing/2014/main" id="{DD0A9898-B763-44AE-A4C6-137875379CBA}"/>
              </a:ext>
            </a:extLst>
          </p:cNvPr>
          <p:cNvCxnSpPr/>
          <p:nvPr/>
        </p:nvCxnSpPr>
        <p:spPr>
          <a:xfrm>
            <a:off x="3767238" y="2813050"/>
            <a:ext cx="423762" cy="0"/>
          </a:xfrm>
          <a:prstGeom prst="line">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CB05830C-C882-4BAD-9939-7AC15171D9C0}"/>
              </a:ext>
            </a:extLst>
          </p:cNvPr>
          <p:cNvCxnSpPr/>
          <p:nvPr/>
        </p:nvCxnSpPr>
        <p:spPr>
          <a:xfrm flipV="1">
            <a:off x="3951904" y="1562193"/>
            <a:ext cx="651846" cy="12508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CasellaDiTesto 67">
            <a:extLst>
              <a:ext uri="{FF2B5EF4-FFF2-40B4-BE49-F238E27FC236}">
                <a16:creationId xmlns:a16="http://schemas.microsoft.com/office/drawing/2014/main" id="{30CC3A15-CDD1-4D52-947B-C9507EB595E8}"/>
              </a:ext>
            </a:extLst>
          </p:cNvPr>
          <p:cNvSpPr txBox="1"/>
          <p:nvPr/>
        </p:nvSpPr>
        <p:spPr>
          <a:xfrm>
            <a:off x="879997" y="5083901"/>
            <a:ext cx="651314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any power supply it is impossible to avoid leakage impedances (Z</a:t>
            </a:r>
            <a:r>
              <a:rPr lang="en-US" sz="2400" baseline="-25000" dirty="0">
                <a:latin typeface="Arial" panose="020B0604020202020204" pitchFamily="34" charset="0"/>
                <a:cs typeface="Arial" panose="020B0604020202020204" pitchFamily="34" charset="0"/>
              </a:rPr>
              <a:t>GL</a:t>
            </a:r>
            <a:r>
              <a:rPr lang="en-US" sz="2400" dirty="0">
                <a:latin typeface="Arial" panose="020B0604020202020204" pitchFamily="34" charset="0"/>
                <a:cs typeface="Arial" panose="020B0604020202020204" pitchFamily="34" charset="0"/>
              </a:rPr>
              <a:t>, Z</a:t>
            </a:r>
            <a:r>
              <a:rPr lang="en-US" sz="2400" baseline="-25000" dirty="0">
                <a:latin typeface="Arial" panose="020B0604020202020204" pitchFamily="34" charset="0"/>
                <a:cs typeface="Arial" panose="020B0604020202020204" pitchFamily="34" charset="0"/>
              </a:rPr>
              <a:t>GN</a:t>
            </a:r>
            <a:r>
              <a:rPr lang="en-US" sz="2400" dirty="0">
                <a:latin typeface="Arial" panose="020B0604020202020204" pitchFamily="34" charset="0"/>
                <a:cs typeface="Arial" panose="020B0604020202020204" pitchFamily="34" charset="0"/>
              </a:rPr>
              <a:t>) between the input output terminals</a:t>
            </a:r>
          </a:p>
        </p:txBody>
      </p:sp>
      <p:grpSp>
        <p:nvGrpSpPr>
          <p:cNvPr id="101" name="Gruppo 100">
            <a:extLst>
              <a:ext uri="{FF2B5EF4-FFF2-40B4-BE49-F238E27FC236}">
                <a16:creationId xmlns:a16="http://schemas.microsoft.com/office/drawing/2014/main" id="{47431A74-8E04-4BE9-A2C4-827A06039892}"/>
              </a:ext>
            </a:extLst>
          </p:cNvPr>
          <p:cNvGrpSpPr/>
          <p:nvPr/>
        </p:nvGrpSpPr>
        <p:grpSpPr>
          <a:xfrm>
            <a:off x="7673125" y="1356983"/>
            <a:ext cx="3728276" cy="2531330"/>
            <a:chOff x="6835903" y="2005760"/>
            <a:chExt cx="3728276" cy="2531330"/>
          </a:xfrm>
        </p:grpSpPr>
        <p:sp>
          <p:nvSpPr>
            <p:cNvPr id="72" name="CasellaDiTesto 71">
              <a:extLst>
                <a:ext uri="{FF2B5EF4-FFF2-40B4-BE49-F238E27FC236}">
                  <a16:creationId xmlns:a16="http://schemas.microsoft.com/office/drawing/2014/main" id="{40D82FAB-BEAD-4E72-9AB6-217CD9F6F097}"/>
                </a:ext>
              </a:extLst>
            </p:cNvPr>
            <p:cNvSpPr txBox="1"/>
            <p:nvPr/>
          </p:nvSpPr>
          <p:spPr>
            <a:xfrm>
              <a:off x="9852919" y="2397089"/>
              <a:ext cx="573405" cy="477202"/>
            </a:xfrm>
            <a:prstGeom prst="rect">
              <a:avLst/>
            </a:prstGeom>
            <a:noFill/>
          </p:spPr>
          <p:txBody>
            <a:bodyPr wrap="none" rtlCol="0" anchor="t">
              <a:spAutoFit/>
            </a:bodyPr>
            <a:lstStyle/>
            <a:p>
              <a:pPr algn="l"/>
              <a:r>
                <a:rPr lang="en-US" sz="2175" i="1" spc="0" baseline="0" dirty="0">
                  <a:solidFill>
                    <a:srgbClr val="000000"/>
                  </a:solidFill>
                  <a:latin typeface="Arial"/>
                  <a:cs typeface="Arial"/>
                  <a:sym typeface="Arial"/>
                  <a:rtl val="0"/>
                </a:rPr>
                <a:t>V</a:t>
              </a:r>
              <a:r>
                <a:rPr lang="en-US" sz="2138" i="1" spc="0" baseline="-36842" dirty="0">
                  <a:solidFill>
                    <a:srgbClr val="000000"/>
                  </a:solidFill>
                  <a:latin typeface="Arial"/>
                  <a:cs typeface="Arial"/>
                  <a:sym typeface="Arial"/>
                  <a:rtl val="0"/>
                </a:rPr>
                <a:t>dd</a:t>
              </a:r>
            </a:p>
          </p:txBody>
        </p:sp>
        <p:sp>
          <p:nvSpPr>
            <p:cNvPr id="73" name="CasellaDiTesto 72">
              <a:extLst>
                <a:ext uri="{FF2B5EF4-FFF2-40B4-BE49-F238E27FC236}">
                  <a16:creationId xmlns:a16="http://schemas.microsoft.com/office/drawing/2014/main" id="{ABB3EB53-3AA7-459B-A7F7-8DCC1B933715}"/>
                </a:ext>
              </a:extLst>
            </p:cNvPr>
            <p:cNvSpPr txBox="1"/>
            <p:nvPr/>
          </p:nvSpPr>
          <p:spPr>
            <a:xfrm>
              <a:off x="8493282" y="2842335"/>
              <a:ext cx="640080" cy="396240"/>
            </a:xfrm>
            <a:prstGeom prst="rect">
              <a:avLst/>
            </a:prstGeom>
            <a:noFill/>
          </p:spPr>
          <p:txBody>
            <a:bodyPr wrap="none" rtlCol="0">
              <a:spAutoFit/>
            </a:bodyPr>
            <a:lstStyle/>
            <a:p>
              <a:pPr algn="l"/>
              <a:r>
                <a:rPr lang="en-US" sz="2175" i="1" spc="0" baseline="0" dirty="0">
                  <a:solidFill>
                    <a:srgbClr val="000000"/>
                  </a:solidFill>
                  <a:latin typeface="Arial"/>
                  <a:cs typeface="Arial"/>
                  <a:sym typeface="Arial"/>
                  <a:rtl val="0"/>
                </a:rPr>
                <a:t>gnd</a:t>
              </a:r>
            </a:p>
          </p:txBody>
        </p:sp>
        <p:sp>
          <p:nvSpPr>
            <p:cNvPr id="74" name="Figura a mano libera: forma 73">
              <a:extLst>
                <a:ext uri="{FF2B5EF4-FFF2-40B4-BE49-F238E27FC236}">
                  <a16:creationId xmlns:a16="http://schemas.microsoft.com/office/drawing/2014/main" id="{E9AD76E5-04E2-4590-BFC7-3FF4AD49F57A}"/>
                </a:ext>
              </a:extLst>
            </p:cNvPr>
            <p:cNvSpPr/>
            <p:nvPr/>
          </p:nvSpPr>
          <p:spPr>
            <a:xfrm>
              <a:off x="7248433" y="3256948"/>
              <a:ext cx="1570919" cy="12858"/>
            </a:xfrm>
            <a:custGeom>
              <a:avLst/>
              <a:gdLst>
                <a:gd name="connsiteX0" fmla="*/ 1570919 w 1570919"/>
                <a:gd name="connsiteY0" fmla="*/ 12859 h 12858"/>
                <a:gd name="connsiteX1" fmla="*/ 0 w 1570919"/>
                <a:gd name="connsiteY1" fmla="*/ 0 h 12858"/>
              </a:gdLst>
              <a:ahLst/>
              <a:cxnLst>
                <a:cxn ang="0">
                  <a:pos x="connsiteX0" y="connsiteY0"/>
                </a:cxn>
                <a:cxn ang="0">
                  <a:pos x="connsiteX1" y="connsiteY1"/>
                </a:cxn>
              </a:cxnLst>
              <a:rect l="l" t="t" r="r" b="b"/>
              <a:pathLst>
                <a:path w="1570919" h="12858">
                  <a:moveTo>
                    <a:pt x="1570919" y="12859"/>
                  </a:moveTo>
                  <a:lnTo>
                    <a:pt x="0" y="0"/>
                  </a:lnTo>
                </a:path>
              </a:pathLst>
            </a:custGeom>
            <a:solidFill>
              <a:srgbClr val="FFFFFF"/>
            </a:solidFill>
            <a:ln w="19044" cap="rnd">
              <a:solidFill>
                <a:srgbClr val="000000"/>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4680AF54-5B9E-4B85-AC2F-3610E021086B}"/>
                </a:ext>
              </a:extLst>
            </p:cNvPr>
            <p:cNvSpPr/>
            <p:nvPr/>
          </p:nvSpPr>
          <p:spPr>
            <a:xfrm>
              <a:off x="7260860" y="2005761"/>
              <a:ext cx="1558491" cy="9525"/>
            </a:xfrm>
            <a:custGeom>
              <a:avLst/>
              <a:gdLst>
                <a:gd name="connsiteX0" fmla="*/ 1558492 w 1558491"/>
                <a:gd name="connsiteY0" fmla="*/ 0 h 9525"/>
                <a:gd name="connsiteX1" fmla="*/ 0 w 1558491"/>
                <a:gd name="connsiteY1" fmla="*/ 0 h 9525"/>
              </a:gdLst>
              <a:ahLst/>
              <a:cxnLst>
                <a:cxn ang="0">
                  <a:pos x="connsiteX0" y="connsiteY0"/>
                </a:cxn>
                <a:cxn ang="0">
                  <a:pos x="connsiteX1" y="connsiteY1"/>
                </a:cxn>
              </a:cxnLst>
              <a:rect l="l" t="t" r="r" b="b"/>
              <a:pathLst>
                <a:path w="1558491" h="9525">
                  <a:moveTo>
                    <a:pt x="1558492" y="0"/>
                  </a:moveTo>
                  <a:lnTo>
                    <a:pt x="0" y="0"/>
                  </a:lnTo>
                </a:path>
              </a:pathLst>
            </a:custGeom>
            <a:solidFill>
              <a:srgbClr val="FFFFFF"/>
            </a:solidFill>
            <a:ln w="19044" cap="rnd">
              <a:solidFill>
                <a:srgbClr val="000000"/>
              </a:solidFill>
              <a:prstDash val="solid"/>
              <a:round/>
            </a:ln>
          </p:spPr>
          <p:txBody>
            <a:bodyPr rtlCol="0" anchor="ctr"/>
            <a:lstStyle/>
            <a:p>
              <a:endParaRPr lang="en-US"/>
            </a:p>
          </p:txBody>
        </p:sp>
        <p:grpSp>
          <p:nvGrpSpPr>
            <p:cNvPr id="76" name="Elemento grafico 69">
              <a:extLst>
                <a:ext uri="{FF2B5EF4-FFF2-40B4-BE49-F238E27FC236}">
                  <a16:creationId xmlns:a16="http://schemas.microsoft.com/office/drawing/2014/main" id="{B6AA0583-0AF4-4427-80E8-31790259D954}"/>
                </a:ext>
              </a:extLst>
            </p:cNvPr>
            <p:cNvGrpSpPr/>
            <p:nvPr/>
          </p:nvGrpSpPr>
          <p:grpSpPr>
            <a:xfrm>
              <a:off x="9523533" y="2349342"/>
              <a:ext cx="352168" cy="533988"/>
              <a:chOff x="9523533" y="2349342"/>
              <a:chExt cx="352168" cy="533988"/>
            </a:xfrm>
            <a:noFill/>
          </p:grpSpPr>
          <p:sp>
            <p:nvSpPr>
              <p:cNvPr id="77" name="Figura a mano libera: forma 76">
                <a:extLst>
                  <a:ext uri="{FF2B5EF4-FFF2-40B4-BE49-F238E27FC236}">
                    <a16:creationId xmlns:a16="http://schemas.microsoft.com/office/drawing/2014/main" id="{C1470B2E-5F96-4A1B-A937-8B5E3614CA4A}"/>
                  </a:ext>
                </a:extLst>
              </p:cNvPr>
              <p:cNvSpPr/>
              <p:nvPr/>
            </p:nvSpPr>
            <p:spPr>
              <a:xfrm>
                <a:off x="9523533" y="2438355"/>
                <a:ext cx="352168" cy="355998"/>
              </a:xfrm>
              <a:custGeom>
                <a:avLst/>
                <a:gdLst>
                  <a:gd name="connsiteX0" fmla="*/ 352218 w 352168"/>
                  <a:gd name="connsiteY0" fmla="*/ 177934 h 355998"/>
                  <a:gd name="connsiteX1" fmla="*/ 176134 w 352168"/>
                  <a:gd name="connsiteY1" fmla="*/ 355934 h 355998"/>
                  <a:gd name="connsiteX2" fmla="*/ 50 w 352168"/>
                  <a:gd name="connsiteY2" fmla="*/ 177934 h 355998"/>
                  <a:gd name="connsiteX3" fmla="*/ 176134 w 352168"/>
                  <a:gd name="connsiteY3" fmla="*/ -65 h 355998"/>
                  <a:gd name="connsiteX4" fmla="*/ 352218 w 352168"/>
                  <a:gd name="connsiteY4" fmla="*/ 177934 h 35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68" h="355998">
                    <a:moveTo>
                      <a:pt x="352218" y="177934"/>
                    </a:moveTo>
                    <a:cubicBezTo>
                      <a:pt x="352218" y="276241"/>
                      <a:pt x="273382" y="355934"/>
                      <a:pt x="176134" y="355934"/>
                    </a:cubicBezTo>
                    <a:cubicBezTo>
                      <a:pt x="78886" y="355934"/>
                      <a:pt x="50" y="276241"/>
                      <a:pt x="50" y="177934"/>
                    </a:cubicBezTo>
                    <a:cubicBezTo>
                      <a:pt x="50" y="79628"/>
                      <a:pt x="78886" y="-65"/>
                      <a:pt x="176134" y="-65"/>
                    </a:cubicBezTo>
                    <a:cubicBezTo>
                      <a:pt x="273382" y="-65"/>
                      <a:pt x="352218" y="79628"/>
                      <a:pt x="352218" y="177934"/>
                    </a:cubicBezTo>
                    <a:close/>
                  </a:path>
                </a:pathLst>
              </a:custGeom>
              <a:noFill/>
              <a:ln w="19049" cap="sq">
                <a:solidFill>
                  <a:srgbClr val="000000"/>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21C169E4-7333-4AD7-8BF1-8C7B538879BE}"/>
                  </a:ext>
                </a:extLst>
              </p:cNvPr>
              <p:cNvSpPr/>
              <p:nvPr/>
            </p:nvSpPr>
            <p:spPr>
              <a:xfrm>
                <a:off x="9699617" y="2794339"/>
                <a:ext cx="9525" cy="88992"/>
              </a:xfrm>
              <a:custGeom>
                <a:avLst/>
                <a:gdLst>
                  <a:gd name="connsiteX0" fmla="*/ 50 w 9525"/>
                  <a:gd name="connsiteY0" fmla="*/ -48 h 88992"/>
                  <a:gd name="connsiteX1" fmla="*/ 50 w 9525"/>
                  <a:gd name="connsiteY1" fmla="*/ 88944 h 88992"/>
                </a:gdLst>
                <a:ahLst/>
                <a:cxnLst>
                  <a:cxn ang="0">
                    <a:pos x="connsiteX0" y="connsiteY0"/>
                  </a:cxn>
                  <a:cxn ang="0">
                    <a:pos x="connsiteX1" y="connsiteY1"/>
                  </a:cxn>
                </a:cxnLst>
                <a:rect l="l" t="t" r="r" b="b"/>
                <a:pathLst>
                  <a:path w="9525" h="88992">
                    <a:moveTo>
                      <a:pt x="50" y="-48"/>
                    </a:moveTo>
                    <a:lnTo>
                      <a:pt x="50" y="88944"/>
                    </a:lnTo>
                  </a:path>
                </a:pathLst>
              </a:custGeom>
              <a:noFill/>
              <a:ln w="19049" cap="rnd">
                <a:solidFill>
                  <a:srgbClr val="000000"/>
                </a:solidFill>
                <a:prstDash val="solid"/>
                <a:miter/>
              </a:ln>
            </p:spPr>
            <p:txBody>
              <a:bodyPr rtlCol="0" anchor="ctr"/>
              <a:lstStyle/>
              <a:p>
                <a:endParaRPr lang="en-US"/>
              </a:p>
            </p:txBody>
          </p:sp>
          <p:sp>
            <p:nvSpPr>
              <p:cNvPr id="79" name="Figura a mano libera: forma 78">
                <a:extLst>
                  <a:ext uri="{FF2B5EF4-FFF2-40B4-BE49-F238E27FC236}">
                    <a16:creationId xmlns:a16="http://schemas.microsoft.com/office/drawing/2014/main" id="{797F4BDA-CB0F-4D66-9CCC-FD3B41565270}"/>
                  </a:ext>
                </a:extLst>
              </p:cNvPr>
              <p:cNvSpPr/>
              <p:nvPr/>
            </p:nvSpPr>
            <p:spPr>
              <a:xfrm>
                <a:off x="9699617" y="2349342"/>
                <a:ext cx="9525" cy="88992"/>
              </a:xfrm>
              <a:custGeom>
                <a:avLst/>
                <a:gdLst>
                  <a:gd name="connsiteX0" fmla="*/ 50 w 9525"/>
                  <a:gd name="connsiteY0" fmla="*/ 88910 h 88992"/>
                  <a:gd name="connsiteX1" fmla="*/ 50 w 9525"/>
                  <a:gd name="connsiteY1" fmla="*/ -82 h 88992"/>
                </a:gdLst>
                <a:ahLst/>
                <a:cxnLst>
                  <a:cxn ang="0">
                    <a:pos x="connsiteX0" y="connsiteY0"/>
                  </a:cxn>
                  <a:cxn ang="0">
                    <a:pos x="connsiteX1" y="connsiteY1"/>
                  </a:cxn>
                </a:cxnLst>
                <a:rect l="l" t="t" r="r" b="b"/>
                <a:pathLst>
                  <a:path w="9525" h="88992">
                    <a:moveTo>
                      <a:pt x="50" y="88910"/>
                    </a:moveTo>
                    <a:lnTo>
                      <a:pt x="50" y="-82"/>
                    </a:lnTo>
                  </a:path>
                </a:pathLst>
              </a:custGeom>
              <a:noFill/>
              <a:ln w="19049" cap="rnd">
                <a:solidFill>
                  <a:srgbClr val="000000"/>
                </a:solidFill>
                <a:prstDash val="solid"/>
                <a:miter/>
              </a:ln>
            </p:spPr>
            <p:txBody>
              <a:bodyPr rtlCol="0" anchor="ctr"/>
              <a:lstStyle/>
              <a:p>
                <a:endParaRPr lang="en-US"/>
              </a:p>
            </p:txBody>
          </p:sp>
          <p:sp>
            <p:nvSpPr>
              <p:cNvPr id="80" name="Figura a mano libera: forma 79">
                <a:extLst>
                  <a:ext uri="{FF2B5EF4-FFF2-40B4-BE49-F238E27FC236}">
                    <a16:creationId xmlns:a16="http://schemas.microsoft.com/office/drawing/2014/main" id="{C933E3E1-A0F5-4E23-8448-0C2B777A1113}"/>
                  </a:ext>
                </a:extLst>
              </p:cNvPr>
              <p:cNvSpPr/>
              <p:nvPr/>
            </p:nvSpPr>
            <p:spPr>
              <a:xfrm>
                <a:off x="9649901" y="2525958"/>
                <a:ext cx="99396" cy="9525"/>
              </a:xfrm>
              <a:custGeom>
                <a:avLst/>
                <a:gdLst>
                  <a:gd name="connsiteX0" fmla="*/ 99446 w 99396"/>
                  <a:gd name="connsiteY0" fmla="*/ -72 h 9525"/>
                  <a:gd name="connsiteX1" fmla="*/ 50 w 99396"/>
                  <a:gd name="connsiteY1" fmla="*/ -72 h 9525"/>
                </a:gdLst>
                <a:ahLst/>
                <a:cxnLst>
                  <a:cxn ang="0">
                    <a:pos x="connsiteX0" y="connsiteY0"/>
                  </a:cxn>
                  <a:cxn ang="0">
                    <a:pos x="connsiteX1" y="connsiteY1"/>
                  </a:cxn>
                </a:cxnLst>
                <a:rect l="l" t="t" r="r" b="b"/>
                <a:pathLst>
                  <a:path w="99396" h="9525">
                    <a:moveTo>
                      <a:pt x="99446" y="-72"/>
                    </a:moveTo>
                    <a:lnTo>
                      <a:pt x="50" y="-72"/>
                    </a:lnTo>
                  </a:path>
                </a:pathLst>
              </a:custGeom>
              <a:noFill/>
              <a:ln w="19049" cap="flat">
                <a:solidFill>
                  <a:srgbClr val="000000"/>
                </a:solidFill>
                <a:prstDash val="solid"/>
                <a:miter/>
              </a:ln>
            </p:spPr>
            <p:txBody>
              <a:bodyPr rtlCol="0" anchor="ctr"/>
              <a:lstStyle/>
              <a:p>
                <a:endParaRPr lang="en-US"/>
              </a:p>
            </p:txBody>
          </p:sp>
          <p:sp>
            <p:nvSpPr>
              <p:cNvPr id="81" name="Figura a mano libera: forma 80">
                <a:extLst>
                  <a:ext uri="{FF2B5EF4-FFF2-40B4-BE49-F238E27FC236}">
                    <a16:creationId xmlns:a16="http://schemas.microsoft.com/office/drawing/2014/main" id="{A82A06B6-1854-40E7-876C-3BA258222E1E}"/>
                  </a:ext>
                </a:extLst>
              </p:cNvPr>
              <p:cNvSpPr/>
              <p:nvPr/>
            </p:nvSpPr>
            <p:spPr>
              <a:xfrm>
                <a:off x="9699617" y="2474910"/>
                <a:ext cx="9525" cy="102096"/>
              </a:xfrm>
              <a:custGeom>
                <a:avLst/>
                <a:gdLst>
                  <a:gd name="connsiteX0" fmla="*/ 50 w 9525"/>
                  <a:gd name="connsiteY0" fmla="*/ 102024 h 102096"/>
                  <a:gd name="connsiteX1" fmla="*/ 50 w 9525"/>
                  <a:gd name="connsiteY1" fmla="*/ -72 h 102096"/>
                </a:gdLst>
                <a:ahLst/>
                <a:cxnLst>
                  <a:cxn ang="0">
                    <a:pos x="connsiteX0" y="connsiteY0"/>
                  </a:cxn>
                  <a:cxn ang="0">
                    <a:pos x="connsiteX1" y="connsiteY1"/>
                  </a:cxn>
                </a:cxnLst>
                <a:rect l="l" t="t" r="r" b="b"/>
                <a:pathLst>
                  <a:path w="9525" h="102096">
                    <a:moveTo>
                      <a:pt x="50" y="102024"/>
                    </a:moveTo>
                    <a:lnTo>
                      <a:pt x="50" y="-72"/>
                    </a:lnTo>
                  </a:path>
                </a:pathLst>
              </a:custGeom>
              <a:noFill/>
              <a:ln w="19049" cap="flat">
                <a:solidFill>
                  <a:srgbClr val="000000"/>
                </a:solidFill>
                <a:prstDash val="solid"/>
                <a:miter/>
              </a:ln>
            </p:spPr>
            <p:txBody>
              <a:bodyPr rtlCol="0" anchor="ctr"/>
              <a:lstStyle/>
              <a:p>
                <a:endParaRPr lang="en-US"/>
              </a:p>
            </p:txBody>
          </p:sp>
          <p:sp>
            <p:nvSpPr>
              <p:cNvPr id="82" name="Figura a mano libera: forma 81">
                <a:extLst>
                  <a:ext uri="{FF2B5EF4-FFF2-40B4-BE49-F238E27FC236}">
                    <a16:creationId xmlns:a16="http://schemas.microsoft.com/office/drawing/2014/main" id="{39235B39-6BEF-45EC-A39C-EDBC041FD0A4}"/>
                  </a:ext>
                </a:extLst>
              </p:cNvPr>
              <p:cNvSpPr/>
              <p:nvPr/>
            </p:nvSpPr>
            <p:spPr>
              <a:xfrm>
                <a:off x="9649901" y="2736486"/>
                <a:ext cx="99396" cy="9525"/>
              </a:xfrm>
              <a:custGeom>
                <a:avLst/>
                <a:gdLst>
                  <a:gd name="connsiteX0" fmla="*/ 99446 w 99396"/>
                  <a:gd name="connsiteY0" fmla="*/ -56 h 9525"/>
                  <a:gd name="connsiteX1" fmla="*/ 50 w 99396"/>
                  <a:gd name="connsiteY1" fmla="*/ -56 h 9525"/>
                </a:gdLst>
                <a:ahLst/>
                <a:cxnLst>
                  <a:cxn ang="0">
                    <a:pos x="connsiteX0" y="connsiteY0"/>
                  </a:cxn>
                  <a:cxn ang="0">
                    <a:pos x="connsiteX1" y="connsiteY1"/>
                  </a:cxn>
                </a:cxnLst>
                <a:rect l="l" t="t" r="r" b="b"/>
                <a:pathLst>
                  <a:path w="99396" h="9525">
                    <a:moveTo>
                      <a:pt x="99446" y="-56"/>
                    </a:moveTo>
                    <a:lnTo>
                      <a:pt x="50" y="-56"/>
                    </a:lnTo>
                  </a:path>
                </a:pathLst>
              </a:custGeom>
              <a:noFill/>
              <a:ln w="19049" cap="flat">
                <a:solidFill>
                  <a:srgbClr val="000000"/>
                </a:solidFill>
                <a:prstDash val="solid"/>
                <a:miter/>
              </a:ln>
            </p:spPr>
            <p:txBody>
              <a:bodyPr rtlCol="0" anchor="ctr"/>
              <a:lstStyle/>
              <a:p>
                <a:endParaRPr lang="en-US"/>
              </a:p>
            </p:txBody>
          </p:sp>
        </p:grpSp>
        <p:sp>
          <p:nvSpPr>
            <p:cNvPr id="83" name="Figura a mano libera: forma 82">
              <a:extLst>
                <a:ext uri="{FF2B5EF4-FFF2-40B4-BE49-F238E27FC236}">
                  <a16:creationId xmlns:a16="http://schemas.microsoft.com/office/drawing/2014/main" id="{E0039FA3-8B5B-477A-8CDB-D3BBE27BE737}"/>
                </a:ext>
              </a:extLst>
            </p:cNvPr>
            <p:cNvSpPr/>
            <p:nvPr/>
          </p:nvSpPr>
          <p:spPr>
            <a:xfrm>
              <a:off x="8819352" y="2005760"/>
              <a:ext cx="880252" cy="9525"/>
            </a:xfrm>
            <a:custGeom>
              <a:avLst/>
              <a:gdLst>
                <a:gd name="connsiteX0" fmla="*/ 0 w 880252"/>
                <a:gd name="connsiteY0" fmla="*/ 0 h 9525"/>
                <a:gd name="connsiteX1" fmla="*/ 880253 w 880252"/>
                <a:gd name="connsiteY1" fmla="*/ 0 h 9525"/>
              </a:gdLst>
              <a:ahLst/>
              <a:cxnLst>
                <a:cxn ang="0">
                  <a:pos x="connsiteX0" y="connsiteY0"/>
                </a:cxn>
                <a:cxn ang="0">
                  <a:pos x="connsiteX1" y="connsiteY1"/>
                </a:cxn>
              </a:cxnLst>
              <a:rect l="l" t="t" r="r" b="b"/>
              <a:pathLst>
                <a:path w="880252" h="9525">
                  <a:moveTo>
                    <a:pt x="0" y="0"/>
                  </a:moveTo>
                  <a:lnTo>
                    <a:pt x="880253" y="0"/>
                  </a:lnTo>
                </a:path>
              </a:pathLst>
            </a:custGeom>
            <a:solidFill>
              <a:srgbClr val="FFFFFF"/>
            </a:solidFill>
            <a:ln w="19044" cap="rnd">
              <a:solidFill>
                <a:srgbClr val="000000"/>
              </a:solidFill>
              <a:prstDash val="solid"/>
              <a:round/>
            </a:ln>
          </p:spPr>
          <p:txBody>
            <a:bodyPr rtlCol="0" anchor="ctr"/>
            <a:lstStyle/>
            <a:p>
              <a:endParaRPr lang="en-US"/>
            </a:p>
          </p:txBody>
        </p:sp>
        <p:sp>
          <p:nvSpPr>
            <p:cNvPr id="84" name="Figura a mano libera: forma 83">
              <a:extLst>
                <a:ext uri="{FF2B5EF4-FFF2-40B4-BE49-F238E27FC236}">
                  <a16:creationId xmlns:a16="http://schemas.microsoft.com/office/drawing/2014/main" id="{7C0954F8-B6D3-4BA4-8EA3-402548C28CE7}"/>
                </a:ext>
              </a:extLst>
            </p:cNvPr>
            <p:cNvSpPr/>
            <p:nvPr/>
          </p:nvSpPr>
          <p:spPr>
            <a:xfrm>
              <a:off x="8819352" y="3269807"/>
              <a:ext cx="880252" cy="9525"/>
            </a:xfrm>
            <a:custGeom>
              <a:avLst/>
              <a:gdLst>
                <a:gd name="connsiteX0" fmla="*/ 0 w 880252"/>
                <a:gd name="connsiteY0" fmla="*/ 0 h 9525"/>
                <a:gd name="connsiteX1" fmla="*/ 880253 w 880252"/>
                <a:gd name="connsiteY1" fmla="*/ 0 h 9525"/>
              </a:gdLst>
              <a:ahLst/>
              <a:cxnLst>
                <a:cxn ang="0">
                  <a:pos x="connsiteX0" y="connsiteY0"/>
                </a:cxn>
                <a:cxn ang="0">
                  <a:pos x="connsiteX1" y="connsiteY1"/>
                </a:cxn>
              </a:cxnLst>
              <a:rect l="l" t="t" r="r" b="b"/>
              <a:pathLst>
                <a:path w="880252" h="9525">
                  <a:moveTo>
                    <a:pt x="0" y="0"/>
                  </a:moveTo>
                  <a:lnTo>
                    <a:pt x="880253" y="0"/>
                  </a:lnTo>
                </a:path>
              </a:pathLst>
            </a:custGeom>
            <a:solidFill>
              <a:srgbClr val="FFFFFF"/>
            </a:solidFill>
            <a:ln w="19044" cap="rnd">
              <a:solidFill>
                <a:srgbClr val="000000"/>
              </a:solidFill>
              <a:prstDash val="solid"/>
              <a:round/>
            </a:ln>
          </p:spPr>
          <p:txBody>
            <a:bodyPr rtlCol="0" anchor="ctr"/>
            <a:lstStyle/>
            <a:p>
              <a:endParaRPr lang="en-US"/>
            </a:p>
          </p:txBody>
        </p:sp>
        <p:sp>
          <p:nvSpPr>
            <p:cNvPr id="85" name="Figura a mano libera: forma 84">
              <a:extLst>
                <a:ext uri="{FF2B5EF4-FFF2-40B4-BE49-F238E27FC236}">
                  <a16:creationId xmlns:a16="http://schemas.microsoft.com/office/drawing/2014/main" id="{FA62CBB0-CD64-4358-8DBC-3E1E8D47D62D}"/>
                </a:ext>
              </a:extLst>
            </p:cNvPr>
            <p:cNvSpPr/>
            <p:nvPr/>
          </p:nvSpPr>
          <p:spPr>
            <a:xfrm>
              <a:off x="9699605" y="2005760"/>
              <a:ext cx="9525" cy="406909"/>
            </a:xfrm>
            <a:custGeom>
              <a:avLst/>
              <a:gdLst>
                <a:gd name="connsiteX0" fmla="*/ 0 w 9525"/>
                <a:gd name="connsiteY0" fmla="*/ 406909 h 406909"/>
                <a:gd name="connsiteX1" fmla="*/ 0 w 9525"/>
                <a:gd name="connsiteY1" fmla="*/ 0 h 406909"/>
              </a:gdLst>
              <a:ahLst/>
              <a:cxnLst>
                <a:cxn ang="0">
                  <a:pos x="connsiteX0" y="connsiteY0"/>
                </a:cxn>
                <a:cxn ang="0">
                  <a:pos x="connsiteX1" y="connsiteY1"/>
                </a:cxn>
              </a:cxnLst>
              <a:rect l="l" t="t" r="r" b="b"/>
              <a:pathLst>
                <a:path w="9525" h="406909">
                  <a:moveTo>
                    <a:pt x="0" y="406909"/>
                  </a:moveTo>
                  <a:lnTo>
                    <a:pt x="0" y="0"/>
                  </a:lnTo>
                </a:path>
              </a:pathLst>
            </a:custGeom>
            <a:solidFill>
              <a:srgbClr val="FFFFFF"/>
            </a:solidFill>
            <a:ln w="19044" cap="rnd">
              <a:solidFill>
                <a:srgbClr val="000000"/>
              </a:solidFill>
              <a:prstDash val="solid"/>
              <a:round/>
            </a:ln>
          </p:spPr>
          <p:txBody>
            <a:bodyPr rtlCol="0" anchor="ctr"/>
            <a:lstStyle/>
            <a:p>
              <a:endParaRPr lang="en-US"/>
            </a:p>
          </p:txBody>
        </p:sp>
        <p:sp>
          <p:nvSpPr>
            <p:cNvPr id="86" name="Figura a mano libera: forma 85">
              <a:extLst>
                <a:ext uri="{FF2B5EF4-FFF2-40B4-BE49-F238E27FC236}">
                  <a16:creationId xmlns:a16="http://schemas.microsoft.com/office/drawing/2014/main" id="{7A752ED9-990F-44D9-87F9-40B392F486AB}"/>
                </a:ext>
              </a:extLst>
            </p:cNvPr>
            <p:cNvSpPr/>
            <p:nvPr/>
          </p:nvSpPr>
          <p:spPr>
            <a:xfrm>
              <a:off x="9699605" y="2902166"/>
              <a:ext cx="9525" cy="367641"/>
            </a:xfrm>
            <a:custGeom>
              <a:avLst/>
              <a:gdLst>
                <a:gd name="connsiteX0" fmla="*/ 0 w 9525"/>
                <a:gd name="connsiteY0" fmla="*/ 0 h 367641"/>
                <a:gd name="connsiteX1" fmla="*/ 0 w 9525"/>
                <a:gd name="connsiteY1" fmla="*/ 367641 h 367641"/>
              </a:gdLst>
              <a:ahLst/>
              <a:cxnLst>
                <a:cxn ang="0">
                  <a:pos x="connsiteX0" y="connsiteY0"/>
                </a:cxn>
                <a:cxn ang="0">
                  <a:pos x="connsiteX1" y="connsiteY1"/>
                </a:cxn>
              </a:cxnLst>
              <a:rect l="l" t="t" r="r" b="b"/>
              <a:pathLst>
                <a:path w="9525" h="367641">
                  <a:moveTo>
                    <a:pt x="0" y="0"/>
                  </a:moveTo>
                  <a:lnTo>
                    <a:pt x="0" y="367641"/>
                  </a:lnTo>
                </a:path>
              </a:pathLst>
            </a:custGeom>
            <a:solidFill>
              <a:srgbClr val="FFFFFF"/>
            </a:solidFill>
            <a:ln w="19044" cap="rnd">
              <a:solidFill>
                <a:srgbClr val="000000"/>
              </a:solidFill>
              <a:prstDash val="solid"/>
              <a:round/>
            </a:ln>
          </p:spPr>
          <p:txBody>
            <a:bodyPr rtlCol="0" anchor="ctr"/>
            <a:lstStyle/>
            <a:p>
              <a:endParaRPr lang="en-US"/>
            </a:p>
          </p:txBody>
        </p:sp>
        <p:sp>
          <p:nvSpPr>
            <p:cNvPr id="87" name="Figura a mano libera: forma 86">
              <a:extLst>
                <a:ext uri="{FF2B5EF4-FFF2-40B4-BE49-F238E27FC236}">
                  <a16:creationId xmlns:a16="http://schemas.microsoft.com/office/drawing/2014/main" id="{4AF87537-2E53-49B4-AFED-6694ED9846C8}"/>
                </a:ext>
              </a:extLst>
            </p:cNvPr>
            <p:cNvSpPr/>
            <p:nvPr/>
          </p:nvSpPr>
          <p:spPr>
            <a:xfrm>
              <a:off x="6835903" y="4403873"/>
              <a:ext cx="3262826" cy="133217"/>
            </a:xfrm>
            <a:custGeom>
              <a:avLst/>
              <a:gdLst>
                <a:gd name="connsiteX0" fmla="*/ 0 w 3262826"/>
                <a:gd name="connsiteY0" fmla="*/ 0 h 133217"/>
                <a:gd name="connsiteX1" fmla="*/ 3262827 w 3262826"/>
                <a:gd name="connsiteY1" fmla="*/ 0 h 133217"/>
                <a:gd name="connsiteX2" fmla="*/ 3262827 w 3262826"/>
                <a:gd name="connsiteY2" fmla="*/ 133218 h 133217"/>
                <a:gd name="connsiteX3" fmla="*/ 0 w 3262826"/>
                <a:gd name="connsiteY3" fmla="*/ 133218 h 133217"/>
              </a:gdLst>
              <a:ahLst/>
              <a:cxnLst>
                <a:cxn ang="0">
                  <a:pos x="connsiteX0" y="connsiteY0"/>
                </a:cxn>
                <a:cxn ang="0">
                  <a:pos x="connsiteX1" y="connsiteY1"/>
                </a:cxn>
                <a:cxn ang="0">
                  <a:pos x="connsiteX2" y="connsiteY2"/>
                </a:cxn>
                <a:cxn ang="0">
                  <a:pos x="connsiteX3" y="connsiteY3"/>
                </a:cxn>
              </a:cxnLst>
              <a:rect l="l" t="t" r="r" b="b"/>
              <a:pathLst>
                <a:path w="3262826" h="133217">
                  <a:moveTo>
                    <a:pt x="0" y="0"/>
                  </a:moveTo>
                  <a:lnTo>
                    <a:pt x="3262827" y="0"/>
                  </a:lnTo>
                  <a:lnTo>
                    <a:pt x="3262827" y="133218"/>
                  </a:lnTo>
                  <a:lnTo>
                    <a:pt x="0" y="133218"/>
                  </a:lnTo>
                  <a:close/>
                </a:path>
              </a:pathLst>
            </a:custGeom>
            <a:solidFill>
              <a:srgbClr val="B3B3B3">
                <a:alpha val="99000"/>
              </a:srgbClr>
            </a:solidFill>
            <a:ln w="21600" cap="rnd">
              <a:solidFill>
                <a:srgbClr val="000000">
                  <a:alpha val="99000"/>
                </a:srgbClr>
              </a:solidFill>
              <a:prstDash val="solid"/>
              <a:round/>
            </a:ln>
          </p:spPr>
          <p:txBody>
            <a:bodyPr rtlCol="0" anchor="ctr"/>
            <a:lstStyle/>
            <a:p>
              <a:endParaRPr lang="en-US"/>
            </a:p>
          </p:txBody>
        </p:sp>
        <p:grpSp>
          <p:nvGrpSpPr>
            <p:cNvPr id="88" name="Elemento grafico 69">
              <a:extLst>
                <a:ext uri="{FF2B5EF4-FFF2-40B4-BE49-F238E27FC236}">
                  <a16:creationId xmlns:a16="http://schemas.microsoft.com/office/drawing/2014/main" id="{4575E809-E1A9-4B2D-AC9B-AF298AA16FC7}"/>
                </a:ext>
              </a:extLst>
            </p:cNvPr>
            <p:cNvGrpSpPr/>
            <p:nvPr/>
          </p:nvGrpSpPr>
          <p:grpSpPr>
            <a:xfrm>
              <a:off x="9619893" y="3269775"/>
              <a:ext cx="159468" cy="600084"/>
              <a:chOff x="9619893" y="3269775"/>
              <a:chExt cx="159468" cy="600084"/>
            </a:xfrm>
            <a:noFill/>
          </p:grpSpPr>
          <p:sp>
            <p:nvSpPr>
              <p:cNvPr id="89" name="Figura a mano libera: forma 88">
                <a:extLst>
                  <a:ext uri="{FF2B5EF4-FFF2-40B4-BE49-F238E27FC236}">
                    <a16:creationId xmlns:a16="http://schemas.microsoft.com/office/drawing/2014/main" id="{14E7A7DB-4C6C-45D9-96DE-32BC71D31D22}"/>
                  </a:ext>
                </a:extLst>
              </p:cNvPr>
              <p:cNvSpPr/>
              <p:nvPr/>
            </p:nvSpPr>
            <p:spPr>
              <a:xfrm rot="-5400000">
                <a:off x="9649593" y="3819855"/>
                <a:ext cx="100008" cy="9525"/>
              </a:xfrm>
              <a:custGeom>
                <a:avLst/>
                <a:gdLst>
                  <a:gd name="connsiteX0" fmla="*/ 78 w 100008"/>
                  <a:gd name="connsiteY0" fmla="*/ -30 h 9525"/>
                  <a:gd name="connsiteX1" fmla="*/ 100086 w 100008"/>
                  <a:gd name="connsiteY1" fmla="*/ -30 h 9525"/>
                </a:gdLst>
                <a:ahLst/>
                <a:cxnLst>
                  <a:cxn ang="0">
                    <a:pos x="connsiteX0" y="connsiteY0"/>
                  </a:cxn>
                  <a:cxn ang="0">
                    <a:pos x="connsiteX1" y="connsiteY1"/>
                  </a:cxn>
                </a:cxnLst>
                <a:rect l="l" t="t" r="r" b="b"/>
                <a:pathLst>
                  <a:path w="100008" h="9525">
                    <a:moveTo>
                      <a:pt x="78" y="-30"/>
                    </a:moveTo>
                    <a:cubicBezTo>
                      <a:pt x="33413" y="-30"/>
                      <a:pt x="66750" y="-30"/>
                      <a:pt x="100086" y="-30"/>
                    </a:cubicBezTo>
                  </a:path>
                </a:pathLst>
              </a:custGeom>
              <a:noFill/>
              <a:ln w="19049" cap="rnd">
                <a:solidFill>
                  <a:srgbClr val="FF0000"/>
                </a:solidFill>
                <a:prstDash val="solid"/>
                <a:miter/>
              </a:ln>
            </p:spPr>
            <p:txBody>
              <a:bodyPr rtlCol="0" anchor="ctr"/>
              <a:lstStyle/>
              <a:p>
                <a:endParaRPr lang="en-US"/>
              </a:p>
            </p:txBody>
          </p:sp>
          <p:sp>
            <p:nvSpPr>
              <p:cNvPr id="90" name="Figura a mano libera: forma 89">
                <a:extLst>
                  <a:ext uri="{FF2B5EF4-FFF2-40B4-BE49-F238E27FC236}">
                    <a16:creationId xmlns:a16="http://schemas.microsoft.com/office/drawing/2014/main" id="{15256A9E-D1E1-4306-8F55-8CB95812D605}"/>
                  </a:ext>
                </a:extLst>
              </p:cNvPr>
              <p:cNvSpPr/>
              <p:nvPr/>
            </p:nvSpPr>
            <p:spPr>
              <a:xfrm rot="-5400000">
                <a:off x="9649593" y="3319779"/>
                <a:ext cx="100008" cy="9525"/>
              </a:xfrm>
              <a:custGeom>
                <a:avLst/>
                <a:gdLst>
                  <a:gd name="connsiteX0" fmla="*/ 100072 w 100008"/>
                  <a:gd name="connsiteY0" fmla="*/ -83 h 9525"/>
                  <a:gd name="connsiteX1" fmla="*/ 64 w 100008"/>
                  <a:gd name="connsiteY1" fmla="*/ -83 h 9525"/>
                </a:gdLst>
                <a:ahLst/>
                <a:cxnLst>
                  <a:cxn ang="0">
                    <a:pos x="connsiteX0" y="connsiteY0"/>
                  </a:cxn>
                  <a:cxn ang="0">
                    <a:pos x="connsiteX1" y="connsiteY1"/>
                  </a:cxn>
                </a:cxnLst>
                <a:rect l="l" t="t" r="r" b="b"/>
                <a:pathLst>
                  <a:path w="100008" h="9525">
                    <a:moveTo>
                      <a:pt x="100072" y="-83"/>
                    </a:moveTo>
                    <a:cubicBezTo>
                      <a:pt x="66735" y="-83"/>
                      <a:pt x="33400" y="-83"/>
                      <a:pt x="64" y="-83"/>
                    </a:cubicBezTo>
                  </a:path>
                </a:pathLst>
              </a:custGeom>
              <a:noFill/>
              <a:ln w="19049" cap="rnd">
                <a:solidFill>
                  <a:srgbClr val="FF0000"/>
                </a:solidFill>
                <a:prstDash val="solid"/>
                <a:miter/>
              </a:ln>
            </p:spPr>
            <p:txBody>
              <a:bodyPr rtlCol="0" anchor="ctr"/>
              <a:lstStyle/>
              <a:p>
                <a:endParaRPr lang="en-US"/>
              </a:p>
            </p:txBody>
          </p:sp>
          <p:sp>
            <p:nvSpPr>
              <p:cNvPr id="91" name="Figura a mano libera: forma 90">
                <a:extLst>
                  <a:ext uri="{FF2B5EF4-FFF2-40B4-BE49-F238E27FC236}">
                    <a16:creationId xmlns:a16="http://schemas.microsoft.com/office/drawing/2014/main" id="{87DC0EE3-5D5A-43DD-8D2F-69433A5D8867}"/>
                  </a:ext>
                </a:extLst>
              </p:cNvPr>
              <p:cNvSpPr/>
              <p:nvPr/>
            </p:nvSpPr>
            <p:spPr>
              <a:xfrm rot="-5400000">
                <a:off x="9505987" y="3494640"/>
                <a:ext cx="387281" cy="159468"/>
              </a:xfrm>
              <a:custGeom>
                <a:avLst/>
                <a:gdLst>
                  <a:gd name="connsiteX0" fmla="*/ 71 w 387281"/>
                  <a:gd name="connsiteY0" fmla="*/ -56 h 159468"/>
                  <a:gd name="connsiteX1" fmla="*/ 387352 w 387281"/>
                  <a:gd name="connsiteY1" fmla="*/ -56 h 159468"/>
                  <a:gd name="connsiteX2" fmla="*/ 387352 w 387281"/>
                  <a:gd name="connsiteY2" fmla="*/ 159413 h 159468"/>
                  <a:gd name="connsiteX3" fmla="*/ 71 w 387281"/>
                  <a:gd name="connsiteY3" fmla="*/ 159413 h 159468"/>
                </a:gdLst>
                <a:ahLst/>
                <a:cxnLst>
                  <a:cxn ang="0">
                    <a:pos x="connsiteX0" y="connsiteY0"/>
                  </a:cxn>
                  <a:cxn ang="0">
                    <a:pos x="connsiteX1" y="connsiteY1"/>
                  </a:cxn>
                  <a:cxn ang="0">
                    <a:pos x="connsiteX2" y="connsiteY2"/>
                  </a:cxn>
                  <a:cxn ang="0">
                    <a:pos x="connsiteX3" y="connsiteY3"/>
                  </a:cxn>
                </a:cxnLst>
                <a:rect l="l" t="t" r="r" b="b"/>
                <a:pathLst>
                  <a:path w="387281" h="159468">
                    <a:moveTo>
                      <a:pt x="71" y="-56"/>
                    </a:moveTo>
                    <a:lnTo>
                      <a:pt x="387352" y="-56"/>
                    </a:lnTo>
                    <a:lnTo>
                      <a:pt x="387352" y="159413"/>
                    </a:lnTo>
                    <a:lnTo>
                      <a:pt x="71" y="159413"/>
                    </a:lnTo>
                    <a:close/>
                  </a:path>
                </a:pathLst>
              </a:custGeom>
              <a:noFill/>
              <a:ln w="19049" cap="rnd">
                <a:solidFill>
                  <a:srgbClr val="FF0000"/>
                </a:solidFill>
                <a:prstDash val="solid"/>
                <a:miter/>
              </a:ln>
            </p:spPr>
            <p:txBody>
              <a:bodyPr rtlCol="0" anchor="ctr"/>
              <a:lstStyle/>
              <a:p>
                <a:endParaRPr lang="en-US"/>
              </a:p>
            </p:txBody>
          </p:sp>
        </p:grpSp>
        <p:grpSp>
          <p:nvGrpSpPr>
            <p:cNvPr id="92" name="Elemento grafico 69">
              <a:extLst>
                <a:ext uri="{FF2B5EF4-FFF2-40B4-BE49-F238E27FC236}">
                  <a16:creationId xmlns:a16="http://schemas.microsoft.com/office/drawing/2014/main" id="{A3387785-E133-4CB4-8824-3FF59506C8E4}"/>
                </a:ext>
              </a:extLst>
            </p:cNvPr>
            <p:cNvGrpSpPr/>
            <p:nvPr/>
          </p:nvGrpSpPr>
          <p:grpSpPr>
            <a:xfrm>
              <a:off x="9523533" y="3869885"/>
              <a:ext cx="352168" cy="533988"/>
              <a:chOff x="9523533" y="3869885"/>
              <a:chExt cx="352168" cy="533988"/>
            </a:xfrm>
            <a:noFill/>
          </p:grpSpPr>
          <p:sp>
            <p:nvSpPr>
              <p:cNvPr id="93" name="Figura a mano libera: forma 92">
                <a:extLst>
                  <a:ext uri="{FF2B5EF4-FFF2-40B4-BE49-F238E27FC236}">
                    <a16:creationId xmlns:a16="http://schemas.microsoft.com/office/drawing/2014/main" id="{E0EFDBD3-1577-4019-8746-4069682250FE}"/>
                  </a:ext>
                </a:extLst>
              </p:cNvPr>
              <p:cNvSpPr/>
              <p:nvPr/>
            </p:nvSpPr>
            <p:spPr>
              <a:xfrm>
                <a:off x="9523533" y="3958898"/>
                <a:ext cx="352168" cy="355998"/>
              </a:xfrm>
              <a:custGeom>
                <a:avLst/>
                <a:gdLst>
                  <a:gd name="connsiteX0" fmla="*/ 352218 w 352168"/>
                  <a:gd name="connsiteY0" fmla="*/ 178094 h 355998"/>
                  <a:gd name="connsiteX1" fmla="*/ 176134 w 352168"/>
                  <a:gd name="connsiteY1" fmla="*/ 356093 h 355998"/>
                  <a:gd name="connsiteX2" fmla="*/ 50 w 352168"/>
                  <a:gd name="connsiteY2" fmla="*/ 178094 h 355998"/>
                  <a:gd name="connsiteX3" fmla="*/ 176134 w 352168"/>
                  <a:gd name="connsiteY3" fmla="*/ 95 h 355998"/>
                  <a:gd name="connsiteX4" fmla="*/ 352218 w 352168"/>
                  <a:gd name="connsiteY4" fmla="*/ 178094 h 35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68" h="355998">
                    <a:moveTo>
                      <a:pt x="352218" y="178094"/>
                    </a:moveTo>
                    <a:cubicBezTo>
                      <a:pt x="352218" y="276400"/>
                      <a:pt x="273382" y="356093"/>
                      <a:pt x="176134" y="356093"/>
                    </a:cubicBezTo>
                    <a:cubicBezTo>
                      <a:pt x="78886" y="356093"/>
                      <a:pt x="50" y="276400"/>
                      <a:pt x="50" y="178094"/>
                    </a:cubicBezTo>
                    <a:cubicBezTo>
                      <a:pt x="50" y="79788"/>
                      <a:pt x="78886" y="95"/>
                      <a:pt x="176134" y="95"/>
                    </a:cubicBezTo>
                    <a:cubicBezTo>
                      <a:pt x="273382" y="95"/>
                      <a:pt x="352218" y="79788"/>
                      <a:pt x="352218" y="178094"/>
                    </a:cubicBezTo>
                    <a:close/>
                  </a:path>
                </a:pathLst>
              </a:custGeom>
              <a:noFill/>
              <a:ln w="19049" cap="sq">
                <a:solidFill>
                  <a:srgbClr val="FF0000"/>
                </a:solidFill>
                <a:prstDash val="solid"/>
                <a:round/>
              </a:ln>
            </p:spPr>
            <p:txBody>
              <a:bodyPr rtlCol="0" anchor="ctr"/>
              <a:lstStyle/>
              <a:p>
                <a:endParaRPr lang="en-US"/>
              </a:p>
            </p:txBody>
          </p:sp>
          <p:sp>
            <p:nvSpPr>
              <p:cNvPr id="94" name="Figura a mano libera: forma 93">
                <a:extLst>
                  <a:ext uri="{FF2B5EF4-FFF2-40B4-BE49-F238E27FC236}">
                    <a16:creationId xmlns:a16="http://schemas.microsoft.com/office/drawing/2014/main" id="{B13188B6-5C58-4A84-A4FC-F1E0B484F694}"/>
                  </a:ext>
                </a:extLst>
              </p:cNvPr>
              <p:cNvSpPr/>
              <p:nvPr/>
            </p:nvSpPr>
            <p:spPr>
              <a:xfrm>
                <a:off x="9699617" y="4314881"/>
                <a:ext cx="9525" cy="88992"/>
              </a:xfrm>
              <a:custGeom>
                <a:avLst/>
                <a:gdLst>
                  <a:gd name="connsiteX0" fmla="*/ 50 w 9525"/>
                  <a:gd name="connsiteY0" fmla="*/ 112 h 88992"/>
                  <a:gd name="connsiteX1" fmla="*/ 50 w 9525"/>
                  <a:gd name="connsiteY1" fmla="*/ 89104 h 88992"/>
                </a:gdLst>
                <a:ahLst/>
                <a:cxnLst>
                  <a:cxn ang="0">
                    <a:pos x="connsiteX0" y="connsiteY0"/>
                  </a:cxn>
                  <a:cxn ang="0">
                    <a:pos x="connsiteX1" y="connsiteY1"/>
                  </a:cxn>
                </a:cxnLst>
                <a:rect l="l" t="t" r="r" b="b"/>
                <a:pathLst>
                  <a:path w="9525" h="88992">
                    <a:moveTo>
                      <a:pt x="50" y="112"/>
                    </a:moveTo>
                    <a:lnTo>
                      <a:pt x="50" y="89104"/>
                    </a:lnTo>
                  </a:path>
                </a:pathLst>
              </a:custGeom>
              <a:noFill/>
              <a:ln w="19049" cap="rnd">
                <a:solidFill>
                  <a:srgbClr val="FF0000"/>
                </a:solidFill>
                <a:prstDash val="solid"/>
                <a:miter/>
              </a:ln>
            </p:spPr>
            <p:txBody>
              <a:bodyPr rtlCol="0" anchor="ctr"/>
              <a:lstStyle/>
              <a:p>
                <a:endParaRPr lang="en-US"/>
              </a:p>
            </p:txBody>
          </p:sp>
          <p:sp>
            <p:nvSpPr>
              <p:cNvPr id="95" name="Figura a mano libera: forma 94">
                <a:extLst>
                  <a:ext uri="{FF2B5EF4-FFF2-40B4-BE49-F238E27FC236}">
                    <a16:creationId xmlns:a16="http://schemas.microsoft.com/office/drawing/2014/main" id="{21581970-6773-4AA5-BD10-90C9DCD1A1F6}"/>
                  </a:ext>
                </a:extLst>
              </p:cNvPr>
              <p:cNvSpPr/>
              <p:nvPr/>
            </p:nvSpPr>
            <p:spPr>
              <a:xfrm>
                <a:off x="9699617" y="3869885"/>
                <a:ext cx="9525" cy="88992"/>
              </a:xfrm>
              <a:custGeom>
                <a:avLst/>
                <a:gdLst>
                  <a:gd name="connsiteX0" fmla="*/ 50 w 9525"/>
                  <a:gd name="connsiteY0" fmla="*/ 89069 h 88992"/>
                  <a:gd name="connsiteX1" fmla="*/ 50 w 9525"/>
                  <a:gd name="connsiteY1" fmla="*/ 77 h 88992"/>
                </a:gdLst>
                <a:ahLst/>
                <a:cxnLst>
                  <a:cxn ang="0">
                    <a:pos x="connsiteX0" y="connsiteY0"/>
                  </a:cxn>
                  <a:cxn ang="0">
                    <a:pos x="connsiteX1" y="connsiteY1"/>
                  </a:cxn>
                </a:cxnLst>
                <a:rect l="l" t="t" r="r" b="b"/>
                <a:pathLst>
                  <a:path w="9525" h="88992">
                    <a:moveTo>
                      <a:pt x="50" y="89069"/>
                    </a:moveTo>
                    <a:lnTo>
                      <a:pt x="50" y="77"/>
                    </a:lnTo>
                  </a:path>
                </a:pathLst>
              </a:custGeom>
              <a:noFill/>
              <a:ln w="19049" cap="rnd">
                <a:solidFill>
                  <a:srgbClr val="FF0000"/>
                </a:solidFill>
                <a:prstDash val="solid"/>
                <a:miter/>
              </a:ln>
            </p:spPr>
            <p:txBody>
              <a:bodyPr rtlCol="0" anchor="ctr"/>
              <a:lstStyle/>
              <a:p>
                <a:endParaRPr lang="en-US"/>
              </a:p>
            </p:txBody>
          </p:sp>
          <p:sp>
            <p:nvSpPr>
              <p:cNvPr id="96" name="Figura a mano libera: forma 95">
                <a:extLst>
                  <a:ext uri="{FF2B5EF4-FFF2-40B4-BE49-F238E27FC236}">
                    <a16:creationId xmlns:a16="http://schemas.microsoft.com/office/drawing/2014/main" id="{AFEE13BC-5923-47A6-93C9-F703623B1892}"/>
                  </a:ext>
                </a:extLst>
              </p:cNvPr>
              <p:cNvSpPr/>
              <p:nvPr/>
            </p:nvSpPr>
            <p:spPr>
              <a:xfrm>
                <a:off x="9649901" y="4046501"/>
                <a:ext cx="99396" cy="9525"/>
              </a:xfrm>
              <a:custGeom>
                <a:avLst/>
                <a:gdLst>
                  <a:gd name="connsiteX0" fmla="*/ 99446 w 99396"/>
                  <a:gd name="connsiteY0" fmla="*/ 87 h 9525"/>
                  <a:gd name="connsiteX1" fmla="*/ 50 w 99396"/>
                  <a:gd name="connsiteY1" fmla="*/ 87 h 9525"/>
                </a:gdLst>
                <a:ahLst/>
                <a:cxnLst>
                  <a:cxn ang="0">
                    <a:pos x="connsiteX0" y="connsiteY0"/>
                  </a:cxn>
                  <a:cxn ang="0">
                    <a:pos x="connsiteX1" y="connsiteY1"/>
                  </a:cxn>
                </a:cxnLst>
                <a:rect l="l" t="t" r="r" b="b"/>
                <a:pathLst>
                  <a:path w="99396" h="9525">
                    <a:moveTo>
                      <a:pt x="99446" y="87"/>
                    </a:moveTo>
                    <a:lnTo>
                      <a:pt x="50" y="87"/>
                    </a:lnTo>
                  </a:path>
                </a:pathLst>
              </a:custGeom>
              <a:noFill/>
              <a:ln w="19049" cap="flat">
                <a:solidFill>
                  <a:srgbClr val="FF0000"/>
                </a:solidFill>
                <a:prstDash val="solid"/>
                <a:miter/>
              </a:ln>
            </p:spPr>
            <p:txBody>
              <a:bodyPr rtlCol="0" anchor="ctr"/>
              <a:lstStyle/>
              <a:p>
                <a:endParaRPr lang="en-US"/>
              </a:p>
            </p:txBody>
          </p:sp>
          <p:sp>
            <p:nvSpPr>
              <p:cNvPr id="97" name="Figura a mano libera: forma 96">
                <a:extLst>
                  <a:ext uri="{FF2B5EF4-FFF2-40B4-BE49-F238E27FC236}">
                    <a16:creationId xmlns:a16="http://schemas.microsoft.com/office/drawing/2014/main" id="{137990A5-AC94-405C-AFEC-8FC3CCCBBF59}"/>
                  </a:ext>
                </a:extLst>
              </p:cNvPr>
              <p:cNvSpPr/>
              <p:nvPr/>
            </p:nvSpPr>
            <p:spPr>
              <a:xfrm>
                <a:off x="9699617" y="3995453"/>
                <a:ext cx="9525" cy="102096"/>
              </a:xfrm>
              <a:custGeom>
                <a:avLst/>
                <a:gdLst>
                  <a:gd name="connsiteX0" fmla="*/ 50 w 9525"/>
                  <a:gd name="connsiteY0" fmla="*/ 102184 h 102096"/>
                  <a:gd name="connsiteX1" fmla="*/ 50 w 9525"/>
                  <a:gd name="connsiteY1" fmla="*/ 87 h 102096"/>
                </a:gdLst>
                <a:ahLst/>
                <a:cxnLst>
                  <a:cxn ang="0">
                    <a:pos x="connsiteX0" y="connsiteY0"/>
                  </a:cxn>
                  <a:cxn ang="0">
                    <a:pos x="connsiteX1" y="connsiteY1"/>
                  </a:cxn>
                </a:cxnLst>
                <a:rect l="l" t="t" r="r" b="b"/>
                <a:pathLst>
                  <a:path w="9525" h="102096">
                    <a:moveTo>
                      <a:pt x="50" y="102184"/>
                    </a:moveTo>
                    <a:lnTo>
                      <a:pt x="50" y="87"/>
                    </a:lnTo>
                  </a:path>
                </a:pathLst>
              </a:custGeom>
              <a:noFill/>
              <a:ln w="19049" cap="flat">
                <a:solidFill>
                  <a:srgbClr val="FF0000"/>
                </a:solidFill>
                <a:prstDash val="solid"/>
                <a:miter/>
              </a:ln>
            </p:spPr>
            <p:txBody>
              <a:bodyPr rtlCol="0" anchor="ctr"/>
              <a:lstStyle/>
              <a:p>
                <a:endParaRPr lang="en-US"/>
              </a:p>
            </p:txBody>
          </p:sp>
          <p:sp>
            <p:nvSpPr>
              <p:cNvPr id="98" name="Figura a mano libera: forma 97">
                <a:extLst>
                  <a:ext uri="{FF2B5EF4-FFF2-40B4-BE49-F238E27FC236}">
                    <a16:creationId xmlns:a16="http://schemas.microsoft.com/office/drawing/2014/main" id="{72EB6461-817E-4564-8271-49DD4BCC860F}"/>
                  </a:ext>
                </a:extLst>
              </p:cNvPr>
              <p:cNvSpPr/>
              <p:nvPr/>
            </p:nvSpPr>
            <p:spPr>
              <a:xfrm>
                <a:off x="9649901" y="4257029"/>
                <a:ext cx="99396" cy="9525"/>
              </a:xfrm>
              <a:custGeom>
                <a:avLst/>
                <a:gdLst>
                  <a:gd name="connsiteX0" fmla="*/ 99446 w 99396"/>
                  <a:gd name="connsiteY0" fmla="*/ 104 h 9525"/>
                  <a:gd name="connsiteX1" fmla="*/ 50 w 99396"/>
                  <a:gd name="connsiteY1" fmla="*/ 104 h 9525"/>
                </a:gdLst>
                <a:ahLst/>
                <a:cxnLst>
                  <a:cxn ang="0">
                    <a:pos x="connsiteX0" y="connsiteY0"/>
                  </a:cxn>
                  <a:cxn ang="0">
                    <a:pos x="connsiteX1" y="connsiteY1"/>
                  </a:cxn>
                </a:cxnLst>
                <a:rect l="l" t="t" r="r" b="b"/>
                <a:pathLst>
                  <a:path w="99396" h="9525">
                    <a:moveTo>
                      <a:pt x="99446" y="104"/>
                    </a:moveTo>
                    <a:lnTo>
                      <a:pt x="50" y="104"/>
                    </a:lnTo>
                  </a:path>
                </a:pathLst>
              </a:custGeom>
              <a:noFill/>
              <a:ln w="19049" cap="flat">
                <a:solidFill>
                  <a:srgbClr val="FF0000"/>
                </a:solidFill>
                <a:prstDash val="solid"/>
                <a:miter/>
              </a:ln>
            </p:spPr>
            <p:txBody>
              <a:bodyPr rtlCol="0" anchor="ctr"/>
              <a:lstStyle/>
              <a:p>
                <a:endParaRPr lang="en-US"/>
              </a:p>
            </p:txBody>
          </p:sp>
        </p:grpSp>
        <p:sp>
          <p:nvSpPr>
            <p:cNvPr id="99" name="CasellaDiTesto 98">
              <a:extLst>
                <a:ext uri="{FF2B5EF4-FFF2-40B4-BE49-F238E27FC236}">
                  <a16:creationId xmlns:a16="http://schemas.microsoft.com/office/drawing/2014/main" id="{9483FDB0-B0B6-4E4B-804A-50024B90CB02}"/>
                </a:ext>
              </a:extLst>
            </p:cNvPr>
            <p:cNvSpPr txBox="1"/>
            <p:nvPr/>
          </p:nvSpPr>
          <p:spPr>
            <a:xfrm>
              <a:off x="9869407" y="3393337"/>
              <a:ext cx="611505" cy="477202"/>
            </a:xfrm>
            <a:prstGeom prst="rect">
              <a:avLst/>
            </a:prstGeom>
            <a:noFill/>
          </p:spPr>
          <p:txBody>
            <a:bodyPr wrap="none" rtlCol="0" anchor="t">
              <a:spAutoFit/>
            </a:bodyPr>
            <a:lstStyle/>
            <a:p>
              <a:pPr algn="l"/>
              <a:r>
                <a:rPr lang="en-US" sz="2175" i="1" spc="0" baseline="0" dirty="0">
                  <a:solidFill>
                    <a:srgbClr val="FF0000"/>
                  </a:solidFill>
                  <a:latin typeface="Arial"/>
                  <a:cs typeface="Arial"/>
                  <a:sym typeface="Arial"/>
                  <a:rtl val="0"/>
                </a:rPr>
                <a:t>Z</a:t>
              </a:r>
              <a:r>
                <a:rPr lang="en-US" sz="2138" i="1" spc="0" baseline="-36842" dirty="0">
                  <a:solidFill>
                    <a:srgbClr val="FF0000"/>
                  </a:solidFill>
                  <a:latin typeface="Arial"/>
                  <a:cs typeface="Arial"/>
                  <a:sym typeface="Arial"/>
                  <a:rtl val="0"/>
                </a:rPr>
                <a:t>GF</a:t>
              </a:r>
            </a:p>
          </p:txBody>
        </p:sp>
        <p:sp>
          <p:nvSpPr>
            <p:cNvPr id="100" name="CasellaDiTesto 99">
              <a:extLst>
                <a:ext uri="{FF2B5EF4-FFF2-40B4-BE49-F238E27FC236}">
                  <a16:creationId xmlns:a16="http://schemas.microsoft.com/office/drawing/2014/main" id="{7EA9B32E-A23E-4947-BA34-CD9DDD2F0680}"/>
                </a:ext>
              </a:extLst>
            </p:cNvPr>
            <p:cNvSpPr txBox="1"/>
            <p:nvPr/>
          </p:nvSpPr>
          <p:spPr>
            <a:xfrm>
              <a:off x="9943149" y="3925289"/>
              <a:ext cx="621030" cy="477202"/>
            </a:xfrm>
            <a:prstGeom prst="rect">
              <a:avLst/>
            </a:prstGeom>
            <a:noFill/>
          </p:spPr>
          <p:txBody>
            <a:bodyPr wrap="none" rtlCol="0" anchor="t">
              <a:spAutoFit/>
            </a:bodyPr>
            <a:lstStyle/>
            <a:p>
              <a:pPr algn="l"/>
              <a:r>
                <a:rPr lang="en-US" sz="2175" i="1" spc="0" baseline="0" dirty="0">
                  <a:solidFill>
                    <a:srgbClr val="FF0000"/>
                  </a:solidFill>
                  <a:latin typeface="Arial"/>
                  <a:cs typeface="Arial"/>
                  <a:sym typeface="Arial"/>
                  <a:rtl val="0"/>
                </a:rPr>
                <a:t>V</a:t>
              </a:r>
              <a:r>
                <a:rPr lang="en-US" sz="2138" i="1" spc="0" baseline="-36842" dirty="0">
                  <a:solidFill>
                    <a:srgbClr val="FF0000"/>
                  </a:solidFill>
                  <a:latin typeface="Arial"/>
                  <a:cs typeface="Arial"/>
                  <a:sym typeface="Arial"/>
                  <a:rtl val="0"/>
                </a:rPr>
                <a:t>GF</a:t>
              </a:r>
            </a:p>
          </p:txBody>
        </p:sp>
      </p:grpSp>
      <p:sp>
        <p:nvSpPr>
          <p:cNvPr id="102" name="CasellaDiTesto 101">
            <a:extLst>
              <a:ext uri="{FF2B5EF4-FFF2-40B4-BE49-F238E27FC236}">
                <a16:creationId xmlns:a16="http://schemas.microsoft.com/office/drawing/2014/main" id="{F6DBD786-18A6-44B1-A1C5-B432ABAE7DC3}"/>
              </a:ext>
            </a:extLst>
          </p:cNvPr>
          <p:cNvSpPr txBox="1"/>
          <p:nvPr/>
        </p:nvSpPr>
        <p:spPr>
          <a:xfrm>
            <a:off x="7687390" y="4235352"/>
            <a:ext cx="4082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actual equivalent circuit that takes into account also the connection towards the floor and the relative voltage. </a:t>
            </a:r>
          </a:p>
        </p:txBody>
      </p:sp>
    </p:spTree>
    <p:extLst>
      <p:ext uri="{BB962C8B-B14F-4D97-AF65-F5344CB8AC3E}">
        <p14:creationId xmlns:p14="http://schemas.microsoft.com/office/powerpoint/2010/main" val="39392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94C5D-9ECD-4634-846C-CD2AA513CD51}"/>
              </a:ext>
            </a:extLst>
          </p:cNvPr>
          <p:cNvSpPr>
            <a:spLocks noGrp="1"/>
          </p:cNvSpPr>
          <p:nvPr>
            <p:ph type="title"/>
          </p:nvPr>
        </p:nvSpPr>
        <p:spPr>
          <a:xfrm>
            <a:off x="838200" y="63920"/>
            <a:ext cx="10515600" cy="662397"/>
          </a:xfrm>
        </p:spPr>
        <p:txBody>
          <a:bodyPr/>
          <a:lstStyle/>
          <a:p>
            <a:r>
              <a:rPr lang="en-US" dirty="0"/>
              <a:t>A few significant cases</a:t>
            </a:r>
          </a:p>
        </p:txBody>
      </p:sp>
      <p:sp>
        <p:nvSpPr>
          <p:cNvPr id="3" name="Segnaposto piè di pagina 2">
            <a:extLst>
              <a:ext uri="{FF2B5EF4-FFF2-40B4-BE49-F238E27FC236}">
                <a16:creationId xmlns:a16="http://schemas.microsoft.com/office/drawing/2014/main" id="{8E4CE1A8-9F2C-4E84-967C-516BA9A2A07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D1C0323-A7C8-4AAA-A6B5-1BE323072F87}"/>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a:extLst>
              <a:ext uri="{FF2B5EF4-FFF2-40B4-BE49-F238E27FC236}">
                <a16:creationId xmlns:a16="http://schemas.microsoft.com/office/drawing/2014/main" id="{DB269CC6-9D77-4237-811E-6891621006A0}"/>
              </a:ext>
            </a:extLst>
          </p:cNvPr>
          <p:cNvSpPr txBox="1"/>
          <p:nvPr/>
        </p:nvSpPr>
        <p:spPr>
          <a:xfrm>
            <a:off x="480092" y="720231"/>
            <a:ext cx="99930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Presence of electrical continuity between a conductive physical object and the sensor terminals. </a:t>
            </a:r>
          </a:p>
        </p:txBody>
      </p:sp>
      <p:pic>
        <p:nvPicPr>
          <p:cNvPr id="7" name="Elemento grafico 6">
            <a:extLst>
              <a:ext uri="{FF2B5EF4-FFF2-40B4-BE49-F238E27FC236}">
                <a16:creationId xmlns:a16="http://schemas.microsoft.com/office/drawing/2014/main" id="{26F7A725-559F-4F4B-9520-3C74A5FAF6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900" y="2207539"/>
            <a:ext cx="6224207" cy="3027993"/>
          </a:xfrm>
          <a:prstGeom prst="rect">
            <a:avLst/>
          </a:prstGeom>
        </p:spPr>
      </p:pic>
      <p:cxnSp>
        <p:nvCxnSpPr>
          <p:cNvPr id="9" name="Connettore 2 8">
            <a:extLst>
              <a:ext uri="{FF2B5EF4-FFF2-40B4-BE49-F238E27FC236}">
                <a16:creationId xmlns:a16="http://schemas.microsoft.com/office/drawing/2014/main" id="{B48DD204-1569-4810-9E8B-20BE0702CE2F}"/>
              </a:ext>
            </a:extLst>
          </p:cNvPr>
          <p:cNvCxnSpPr/>
          <p:nvPr/>
        </p:nvCxnSpPr>
        <p:spPr>
          <a:xfrm>
            <a:off x="3171369" y="3294736"/>
            <a:ext cx="355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121C459F-9ED6-4E41-9F86-888F86A26C0A}"/>
              </a:ext>
            </a:extLst>
          </p:cNvPr>
          <p:cNvCxnSpPr>
            <a:cxnSpLocks/>
          </p:cNvCxnSpPr>
          <p:nvPr/>
        </p:nvCxnSpPr>
        <p:spPr>
          <a:xfrm flipV="1">
            <a:off x="3155948" y="2096621"/>
            <a:ext cx="12700" cy="1226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17BE4BE0-AD61-4ECC-829A-9880080DBDF6}"/>
              </a:ext>
            </a:extLst>
          </p:cNvPr>
          <p:cNvSpPr txBox="1"/>
          <p:nvPr/>
        </p:nvSpPr>
        <p:spPr>
          <a:xfrm>
            <a:off x="2254248" y="1517771"/>
            <a:ext cx="962977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Suppose that: 1)  the input impedance is infinite</a:t>
            </a:r>
          </a:p>
          <a:p>
            <a:r>
              <a:rPr lang="en-US" sz="2000" dirty="0">
                <a:latin typeface="Arial" panose="020B0604020202020204" pitchFamily="34" charset="0"/>
                <a:cs typeface="Arial" panose="020B0604020202020204" pitchFamily="34" charset="0"/>
              </a:rPr>
              <a:t>                        2)  the voltages between the electrodes and the liquid are negligible          </a:t>
            </a:r>
          </a:p>
        </p:txBody>
      </p:sp>
      <p:graphicFrame>
        <p:nvGraphicFramePr>
          <p:cNvPr id="14" name="Oggetto 13">
            <a:extLst>
              <a:ext uri="{FF2B5EF4-FFF2-40B4-BE49-F238E27FC236}">
                <a16:creationId xmlns:a16="http://schemas.microsoft.com/office/drawing/2014/main" id="{D623493C-9F4E-4EF0-A6CF-07D674AD95A4}"/>
              </a:ext>
            </a:extLst>
          </p:cNvPr>
          <p:cNvGraphicFramePr>
            <a:graphicFrameLocks noChangeAspect="1"/>
          </p:cNvGraphicFramePr>
          <p:nvPr>
            <p:extLst>
              <p:ext uri="{D42A27DB-BD31-4B8C-83A1-F6EECF244321}">
                <p14:modId xmlns:p14="http://schemas.microsoft.com/office/powerpoint/2010/main" val="1247882968"/>
              </p:ext>
            </p:extLst>
          </p:nvPr>
        </p:nvGraphicFramePr>
        <p:xfrm>
          <a:off x="8077505" y="3635575"/>
          <a:ext cx="1803400" cy="457200"/>
        </p:xfrm>
        <a:graphic>
          <a:graphicData uri="http://schemas.openxmlformats.org/presentationml/2006/ole">
            <mc:AlternateContent xmlns:mc="http://schemas.openxmlformats.org/markup-compatibility/2006">
              <mc:Choice xmlns:v="urn:schemas-microsoft-com:vml" Requires="v">
                <p:oleObj name="Equation" r:id="rId4" imgW="901440" imgH="228600" progId="Equation.DSMT4">
                  <p:embed/>
                </p:oleObj>
              </mc:Choice>
              <mc:Fallback>
                <p:oleObj name="Equation" r:id="rId4" imgW="901440" imgH="228600" progId="Equation.DSMT4">
                  <p:embed/>
                  <p:pic>
                    <p:nvPicPr>
                      <p:cNvPr id="60" name="Oggetto 59">
                        <a:extLst>
                          <a:ext uri="{FF2B5EF4-FFF2-40B4-BE49-F238E27FC236}">
                            <a16:creationId xmlns:a16="http://schemas.microsoft.com/office/drawing/2014/main" id="{5796115A-7850-462D-A57D-A2FEF0C920EC}"/>
                          </a:ext>
                        </a:extLst>
                      </p:cNvPr>
                      <p:cNvPicPr/>
                      <p:nvPr/>
                    </p:nvPicPr>
                    <p:blipFill>
                      <a:blip r:embed="rId5"/>
                      <a:stretch>
                        <a:fillRect/>
                      </a:stretch>
                    </p:blipFill>
                    <p:spPr>
                      <a:xfrm>
                        <a:off x="8077505" y="3635575"/>
                        <a:ext cx="1803400" cy="457200"/>
                      </a:xfrm>
                      <a:prstGeom prst="rect">
                        <a:avLst/>
                      </a:prstGeom>
                    </p:spPr>
                  </p:pic>
                </p:oleObj>
              </mc:Fallback>
            </mc:AlternateContent>
          </a:graphicData>
        </a:graphic>
      </p:graphicFrame>
      <p:sp>
        <p:nvSpPr>
          <p:cNvPr id="15" name="CasellaDiTesto 14">
            <a:extLst>
              <a:ext uri="{FF2B5EF4-FFF2-40B4-BE49-F238E27FC236}">
                <a16:creationId xmlns:a16="http://schemas.microsoft.com/office/drawing/2014/main" id="{9AEC5144-34B5-4CC6-A6EB-4D7756E95CE7}"/>
              </a:ext>
            </a:extLst>
          </p:cNvPr>
          <p:cNvSpPr txBox="1"/>
          <p:nvPr/>
        </p:nvSpPr>
        <p:spPr>
          <a:xfrm>
            <a:off x="7511901" y="2386473"/>
            <a:ext cx="42773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simplified model, the input common mode voltage of the in-amp is:</a:t>
            </a:r>
          </a:p>
        </p:txBody>
      </p:sp>
      <p:sp>
        <p:nvSpPr>
          <p:cNvPr id="17" name="CasellaDiTesto 16">
            <a:extLst>
              <a:ext uri="{FF2B5EF4-FFF2-40B4-BE49-F238E27FC236}">
                <a16:creationId xmlns:a16="http://schemas.microsoft.com/office/drawing/2014/main" id="{274AA9D3-C44B-4317-9C84-1A7C79CBBF06}"/>
              </a:ext>
            </a:extLst>
          </p:cNvPr>
          <p:cNvSpPr txBox="1"/>
          <p:nvPr/>
        </p:nvSpPr>
        <p:spPr>
          <a:xfrm>
            <a:off x="7511901" y="4141548"/>
            <a:ext cx="42773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BF</a:t>
            </a:r>
            <a:r>
              <a:rPr lang="en-US" sz="2400" dirty="0">
                <a:latin typeface="Arial" panose="020B0604020202020204" pitchFamily="34" charset="0"/>
                <a:cs typeface="Arial" panose="020B0604020202020204" pitchFamily="34" charset="0"/>
              </a:rPr>
              <a:t> and</a:t>
            </a:r>
            <a:r>
              <a:rPr lang="en-US" sz="2400" i="1" dirty="0">
                <a:latin typeface="Arial" panose="020B0604020202020204" pitchFamily="34" charset="0"/>
                <a:cs typeface="Arial" panose="020B0604020202020204" pitchFamily="34" charset="0"/>
              </a:rPr>
              <a:t> V</a:t>
            </a:r>
            <a:r>
              <a:rPr lang="en-US" sz="2400" i="1" baseline="-25000" dirty="0">
                <a:latin typeface="Arial" panose="020B0604020202020204" pitchFamily="34" charset="0"/>
                <a:cs typeface="Arial" panose="020B0604020202020204" pitchFamily="34" charset="0"/>
              </a:rPr>
              <a:t>GF</a:t>
            </a:r>
            <a:r>
              <a:rPr lang="en-US" sz="2400" dirty="0">
                <a:latin typeface="Arial" panose="020B0604020202020204" pitchFamily="34" charset="0"/>
                <a:cs typeface="Arial" panose="020B0604020202020204" pitchFamily="34" charset="0"/>
              </a:rPr>
              <a:t> are important fraction of the mains voltage (220 V </a:t>
            </a:r>
            <a:r>
              <a:rPr lang="en-US" sz="2400" dirty="0" err="1">
                <a:latin typeface="Arial" panose="020B0604020202020204" pitchFamily="34" charset="0"/>
                <a:cs typeface="Arial" panose="020B0604020202020204" pitchFamily="34" charset="0"/>
              </a:rPr>
              <a:t>r.m.s</a:t>
            </a:r>
            <a:r>
              <a:rPr lang="en-US" sz="2400" dirty="0">
                <a:latin typeface="Arial" panose="020B0604020202020204" pitchFamily="34" charset="0"/>
                <a:cs typeface="Arial" panose="020B0604020202020204" pitchFamily="34" charset="0"/>
              </a:rPr>
              <a:t>):  </a:t>
            </a:r>
          </a:p>
        </p:txBody>
      </p:sp>
      <p:sp>
        <p:nvSpPr>
          <p:cNvPr id="18" name="CasellaDiTesto 17">
            <a:extLst>
              <a:ext uri="{FF2B5EF4-FFF2-40B4-BE49-F238E27FC236}">
                <a16:creationId xmlns:a16="http://schemas.microsoft.com/office/drawing/2014/main" id="{2BED6691-5B8E-44C3-B55E-1D98AE537680}"/>
              </a:ext>
            </a:extLst>
          </p:cNvPr>
          <p:cNvSpPr txBox="1"/>
          <p:nvPr/>
        </p:nvSpPr>
        <p:spPr>
          <a:xfrm>
            <a:off x="615950" y="5388421"/>
            <a:ext cx="108966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amplifier will be damaged or the protection at the input terminals activate, making the measurement meaningless</a:t>
            </a:r>
          </a:p>
        </p:txBody>
      </p:sp>
      <p:sp>
        <p:nvSpPr>
          <p:cNvPr id="6" name="Freccia a destra 5">
            <a:extLst>
              <a:ext uri="{FF2B5EF4-FFF2-40B4-BE49-F238E27FC236}">
                <a16:creationId xmlns:a16="http://schemas.microsoft.com/office/drawing/2014/main" id="{19B62BC9-1D78-44A5-83B3-9A223093E853}"/>
              </a:ext>
            </a:extLst>
          </p:cNvPr>
          <p:cNvSpPr/>
          <p:nvPr/>
        </p:nvSpPr>
        <p:spPr>
          <a:xfrm>
            <a:off x="327025" y="5480159"/>
            <a:ext cx="352425" cy="3110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4EEAC996-A184-4910-A5F0-1F0F682AECAE}"/>
              </a:ext>
            </a:extLst>
          </p:cNvPr>
          <p:cNvSpPr txBox="1"/>
          <p:nvPr/>
        </p:nvSpPr>
        <p:spPr>
          <a:xfrm>
            <a:off x="480092" y="1593092"/>
            <a:ext cx="138371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Example</a:t>
            </a:r>
          </a:p>
        </p:txBody>
      </p:sp>
    </p:spTree>
    <p:extLst>
      <p:ext uri="{BB962C8B-B14F-4D97-AF65-F5344CB8AC3E}">
        <p14:creationId xmlns:p14="http://schemas.microsoft.com/office/powerpoint/2010/main" val="10701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2BA05-267F-40F3-BC01-3EEED7AEEF7A}"/>
              </a:ext>
            </a:extLst>
          </p:cNvPr>
          <p:cNvSpPr>
            <a:spLocks noGrp="1"/>
          </p:cNvSpPr>
          <p:nvPr>
            <p:ph type="title"/>
          </p:nvPr>
        </p:nvSpPr>
        <p:spPr>
          <a:xfrm>
            <a:off x="555171" y="299811"/>
            <a:ext cx="10515600" cy="662397"/>
          </a:xfrm>
        </p:spPr>
        <p:txBody>
          <a:bodyPr/>
          <a:lstStyle/>
          <a:p>
            <a:r>
              <a:rPr lang="en-US" dirty="0"/>
              <a:t>Two possible solutions: </a:t>
            </a:r>
          </a:p>
        </p:txBody>
      </p:sp>
      <p:sp>
        <p:nvSpPr>
          <p:cNvPr id="3" name="Segnaposto piè di pagina 2">
            <a:extLst>
              <a:ext uri="{FF2B5EF4-FFF2-40B4-BE49-F238E27FC236}">
                <a16:creationId xmlns:a16="http://schemas.microsoft.com/office/drawing/2014/main" id="{1B7C882B-5A06-44AE-B079-01DC09D3EC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C2C2565-BCEE-49CF-8375-5F4817077DA4}"/>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6" name="Elemento grafico 5">
            <a:extLst>
              <a:ext uri="{FF2B5EF4-FFF2-40B4-BE49-F238E27FC236}">
                <a16:creationId xmlns:a16="http://schemas.microsoft.com/office/drawing/2014/main" id="{AA393AD7-3D79-4EA4-948E-932FAC681C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485" y="2039168"/>
            <a:ext cx="6836230" cy="3050146"/>
          </a:xfrm>
          <a:prstGeom prst="rect">
            <a:avLst/>
          </a:prstGeom>
        </p:spPr>
      </p:pic>
      <p:sp>
        <p:nvSpPr>
          <p:cNvPr id="7" name="Figura a mano libera: forma 6">
            <a:extLst>
              <a:ext uri="{FF2B5EF4-FFF2-40B4-BE49-F238E27FC236}">
                <a16:creationId xmlns:a16="http://schemas.microsoft.com/office/drawing/2014/main" id="{437F3215-69E4-4177-A7CB-EA4786EDF0BE}"/>
              </a:ext>
            </a:extLst>
          </p:cNvPr>
          <p:cNvSpPr/>
          <p:nvPr/>
        </p:nvSpPr>
        <p:spPr>
          <a:xfrm>
            <a:off x="1201550" y="2257607"/>
            <a:ext cx="5350844" cy="2588325"/>
          </a:xfrm>
          <a:custGeom>
            <a:avLst/>
            <a:gdLst>
              <a:gd name="connsiteX0" fmla="*/ 5242792 w 5350844"/>
              <a:gd name="connsiteY0" fmla="*/ 1328405 h 2588325"/>
              <a:gd name="connsiteX1" fmla="*/ 5253678 w 5350844"/>
              <a:gd name="connsiteY1" fmla="*/ 2112177 h 2588325"/>
              <a:gd name="connsiteX2" fmla="*/ 5253678 w 5350844"/>
              <a:gd name="connsiteY2" fmla="*/ 2493177 h 2588325"/>
              <a:gd name="connsiteX3" fmla="*/ 3947392 w 5350844"/>
              <a:gd name="connsiteY3" fmla="*/ 2547605 h 2588325"/>
              <a:gd name="connsiteX4" fmla="*/ 2445164 w 5350844"/>
              <a:gd name="connsiteY4" fmla="*/ 2536720 h 2588325"/>
              <a:gd name="connsiteX5" fmla="*/ 2325421 w 5350844"/>
              <a:gd name="connsiteY5" fmla="*/ 1916234 h 2588325"/>
              <a:gd name="connsiteX6" fmla="*/ 1639621 w 5350844"/>
              <a:gd name="connsiteY6" fmla="*/ 1393720 h 2588325"/>
              <a:gd name="connsiteX7" fmla="*/ 1106221 w 5350844"/>
              <a:gd name="connsiteY7" fmla="*/ 1382834 h 2588325"/>
              <a:gd name="connsiteX8" fmla="*/ 638135 w 5350844"/>
              <a:gd name="connsiteY8" fmla="*/ 1371948 h 2588325"/>
              <a:gd name="connsiteX9" fmla="*/ 224478 w 5350844"/>
              <a:gd name="connsiteY9" fmla="*/ 1361063 h 2588325"/>
              <a:gd name="connsiteX10" fmla="*/ 6764 w 5350844"/>
              <a:gd name="connsiteY10" fmla="*/ 860320 h 2588325"/>
              <a:gd name="connsiteX11" fmla="*/ 104735 w 5350844"/>
              <a:gd name="connsiteY11" fmla="*/ 196291 h 2588325"/>
              <a:gd name="connsiteX12" fmla="*/ 583707 w 5350844"/>
              <a:gd name="connsiteY12" fmla="*/ 348 h 2588325"/>
              <a:gd name="connsiteX13" fmla="*/ 1443678 w 5350844"/>
              <a:gd name="connsiteY13" fmla="*/ 228948 h 2588325"/>
              <a:gd name="connsiteX14" fmla="*/ 1683164 w 5350844"/>
              <a:gd name="connsiteY14" fmla="*/ 892977 h 2588325"/>
              <a:gd name="connsiteX15" fmla="*/ 2641107 w 5350844"/>
              <a:gd name="connsiteY15" fmla="*/ 1154234 h 2588325"/>
              <a:gd name="connsiteX16" fmla="*/ 4687621 w 5350844"/>
              <a:gd name="connsiteY16" fmla="*/ 1219548 h 258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0844" h="2588325">
                <a:moveTo>
                  <a:pt x="5242792" y="1328405"/>
                </a:moveTo>
                <a:cubicBezTo>
                  <a:pt x="5247328" y="1623226"/>
                  <a:pt x="5251864" y="1918048"/>
                  <a:pt x="5253678" y="2112177"/>
                </a:cubicBezTo>
                <a:cubicBezTo>
                  <a:pt x="5255492" y="2306306"/>
                  <a:pt x="5471392" y="2420606"/>
                  <a:pt x="5253678" y="2493177"/>
                </a:cubicBezTo>
                <a:cubicBezTo>
                  <a:pt x="5035964" y="2565748"/>
                  <a:pt x="3947392" y="2547605"/>
                  <a:pt x="3947392" y="2547605"/>
                </a:cubicBezTo>
                <a:cubicBezTo>
                  <a:pt x="3479306" y="2554862"/>
                  <a:pt x="2715492" y="2641949"/>
                  <a:pt x="2445164" y="2536720"/>
                </a:cubicBezTo>
                <a:cubicBezTo>
                  <a:pt x="2174835" y="2431492"/>
                  <a:pt x="2459678" y="2106734"/>
                  <a:pt x="2325421" y="1916234"/>
                </a:cubicBezTo>
                <a:cubicBezTo>
                  <a:pt x="2191164" y="1725734"/>
                  <a:pt x="1842821" y="1482620"/>
                  <a:pt x="1639621" y="1393720"/>
                </a:cubicBezTo>
                <a:cubicBezTo>
                  <a:pt x="1436421" y="1304820"/>
                  <a:pt x="1106221" y="1382834"/>
                  <a:pt x="1106221" y="1382834"/>
                </a:cubicBezTo>
                <a:lnTo>
                  <a:pt x="638135" y="1371948"/>
                </a:lnTo>
                <a:cubicBezTo>
                  <a:pt x="491178" y="1368320"/>
                  <a:pt x="329706" y="1446334"/>
                  <a:pt x="224478" y="1361063"/>
                </a:cubicBezTo>
                <a:cubicBezTo>
                  <a:pt x="119250" y="1275792"/>
                  <a:pt x="26721" y="1054448"/>
                  <a:pt x="6764" y="860320"/>
                </a:cubicBezTo>
                <a:cubicBezTo>
                  <a:pt x="-13193" y="666192"/>
                  <a:pt x="8578" y="339620"/>
                  <a:pt x="104735" y="196291"/>
                </a:cubicBezTo>
                <a:cubicBezTo>
                  <a:pt x="200892" y="52962"/>
                  <a:pt x="360550" y="-5095"/>
                  <a:pt x="583707" y="348"/>
                </a:cubicBezTo>
                <a:cubicBezTo>
                  <a:pt x="806864" y="5791"/>
                  <a:pt x="1260435" y="80176"/>
                  <a:pt x="1443678" y="228948"/>
                </a:cubicBezTo>
                <a:cubicBezTo>
                  <a:pt x="1626921" y="377719"/>
                  <a:pt x="1483592" y="738763"/>
                  <a:pt x="1683164" y="892977"/>
                </a:cubicBezTo>
                <a:cubicBezTo>
                  <a:pt x="1882735" y="1047191"/>
                  <a:pt x="2140364" y="1099805"/>
                  <a:pt x="2641107" y="1154234"/>
                </a:cubicBezTo>
                <a:cubicBezTo>
                  <a:pt x="3141850" y="1208663"/>
                  <a:pt x="3914735" y="1214105"/>
                  <a:pt x="4687621" y="1219548"/>
                </a:cubicBezTo>
              </a:path>
            </a:pathLst>
          </a:custGeom>
          <a:noFill/>
          <a:ln w="349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DC015DAB-1142-4605-A7D2-FBB7E0E5F517}"/>
              </a:ext>
            </a:extLst>
          </p:cNvPr>
          <p:cNvSpPr txBox="1"/>
          <p:nvPr/>
        </p:nvSpPr>
        <p:spPr>
          <a:xfrm>
            <a:off x="5257799" y="3563687"/>
            <a:ext cx="478971" cy="461665"/>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G</a:t>
            </a:r>
          </a:p>
        </p:txBody>
      </p:sp>
      <p:sp>
        <p:nvSpPr>
          <p:cNvPr id="9" name="CasellaDiTesto 8">
            <a:extLst>
              <a:ext uri="{FF2B5EF4-FFF2-40B4-BE49-F238E27FC236}">
                <a16:creationId xmlns:a16="http://schemas.microsoft.com/office/drawing/2014/main" id="{9892A700-27FA-4530-9AD3-3868BC367026}"/>
              </a:ext>
            </a:extLst>
          </p:cNvPr>
          <p:cNvSpPr txBox="1"/>
          <p:nvPr/>
        </p:nvSpPr>
        <p:spPr>
          <a:xfrm>
            <a:off x="7870371" y="2046336"/>
            <a:ext cx="3897086"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problem with solution is that a current flows trough one of electrodes. Since the series resistance between the electrode and the solution can be relatively high, the current can cause an important error in the measurement.  </a:t>
            </a:r>
          </a:p>
        </p:txBody>
      </p:sp>
      <p:cxnSp>
        <p:nvCxnSpPr>
          <p:cNvPr id="11" name="Connettore 2 10">
            <a:extLst>
              <a:ext uri="{FF2B5EF4-FFF2-40B4-BE49-F238E27FC236}">
                <a16:creationId xmlns:a16="http://schemas.microsoft.com/office/drawing/2014/main" id="{9BF5C967-CDC6-4766-A1E2-18864C0EEAA9}"/>
              </a:ext>
            </a:extLst>
          </p:cNvPr>
          <p:cNvCxnSpPr/>
          <p:nvPr/>
        </p:nvCxnSpPr>
        <p:spPr>
          <a:xfrm flipV="1">
            <a:off x="2373086" y="3850713"/>
            <a:ext cx="413657" cy="145704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8732502-F46F-4D0D-A214-2FF2AEE3F4CB}"/>
              </a:ext>
            </a:extLst>
          </p:cNvPr>
          <p:cNvSpPr txBox="1"/>
          <p:nvPr/>
        </p:nvSpPr>
        <p:spPr>
          <a:xfrm>
            <a:off x="370114" y="901892"/>
            <a:ext cx="10983685" cy="830997"/>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Connect one of the two terminals to gnd. In this way, the input common mode voltage is close to zero. </a:t>
            </a:r>
          </a:p>
        </p:txBody>
      </p:sp>
      <p:sp>
        <p:nvSpPr>
          <p:cNvPr id="13" name="CasellaDiTesto 12">
            <a:extLst>
              <a:ext uri="{FF2B5EF4-FFF2-40B4-BE49-F238E27FC236}">
                <a16:creationId xmlns:a16="http://schemas.microsoft.com/office/drawing/2014/main" id="{D91A1BE7-6396-4973-BB1F-9AA77F5DEF87}"/>
              </a:ext>
            </a:extLst>
          </p:cNvPr>
          <p:cNvSpPr txBox="1"/>
          <p:nvPr/>
        </p:nvSpPr>
        <p:spPr>
          <a:xfrm>
            <a:off x="620485" y="5307753"/>
            <a:ext cx="341811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connection of one input to </a:t>
            </a:r>
            <a:r>
              <a:rPr lang="en-US" sz="2400" dirty="0" err="1">
                <a:latin typeface="Arial" panose="020B0604020202020204" pitchFamily="34" charset="0"/>
                <a:cs typeface="Arial" panose="020B0604020202020204" pitchFamily="34" charset="0"/>
              </a:rPr>
              <a:t>gnd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Widescreen</PresentationFormat>
  <Paragraphs>197</Paragraphs>
  <Slides>23</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23</vt:i4>
      </vt:variant>
    </vt:vector>
  </HeadingPairs>
  <TitlesOfParts>
    <vt:vector size="28" baseType="lpstr">
      <vt:lpstr>Arial</vt:lpstr>
      <vt:lpstr>Calibri</vt:lpstr>
      <vt:lpstr>Symbol</vt:lpstr>
      <vt:lpstr>Tema di Office</vt:lpstr>
      <vt:lpstr>Equation</vt:lpstr>
      <vt:lpstr>Sensor / object electrical coupling</vt:lpstr>
      <vt:lpstr>Sensor - object interaction</vt:lpstr>
      <vt:lpstr>Electrical connection and continuity</vt:lpstr>
      <vt:lpstr>Examples</vt:lpstr>
      <vt:lpstr>Voltages due to mains inside a building</vt:lpstr>
      <vt:lpstr>Consequences of the presence of AC power distribution</vt:lpstr>
      <vt:lpstr>Particular case: the power supply</vt:lpstr>
      <vt:lpstr>A few significant cases</vt:lpstr>
      <vt:lpstr>Two possible solutions: </vt:lpstr>
      <vt:lpstr>Second solution</vt:lpstr>
      <vt:lpstr>Second solution</vt:lpstr>
      <vt:lpstr>Effect of the finite input impedances of the amplifier</vt:lpstr>
      <vt:lpstr>Effect of the finite input impedances of the amplifier</vt:lpstr>
      <vt:lpstr>General case of no electrical continuity </vt:lpstr>
      <vt:lpstr>General case of no electrical continuity </vt:lpstr>
      <vt:lpstr>Disturbance minimization: capacitive (electrostatic) coupling</vt:lpstr>
      <vt:lpstr>Mutual capacitance reduction: shielding</vt:lpstr>
      <vt:lpstr>Example</vt:lpstr>
      <vt:lpstr>Spectral content of the disturbance voltage</vt:lpstr>
      <vt:lpstr>Advantage and limit of differential reading. </vt:lpstr>
      <vt:lpstr>Advantage and limit of differential reading. </vt:lpstr>
      <vt:lpstr>Interference from variable magnetic fields</vt:lpstr>
      <vt:lpstr>Ground loops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768</cp:revision>
  <dcterms:created xsi:type="dcterms:W3CDTF">2015-02-03T16:10:37Z</dcterms:created>
  <dcterms:modified xsi:type="dcterms:W3CDTF">2023-03-08T15:34:25Z</dcterms:modified>
</cp:coreProperties>
</file>