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0" r:id="rId3"/>
    <p:sldId id="258" r:id="rId4"/>
    <p:sldId id="265" r:id="rId5"/>
    <p:sldId id="259" r:id="rId6"/>
    <p:sldId id="262" r:id="rId7"/>
    <p:sldId id="263" r:id="rId8"/>
    <p:sldId id="264" r:id="rId9"/>
    <p:sldId id="260" r:id="rId10"/>
    <p:sldId id="271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3333FF"/>
    <a:srgbClr val="FFCCCC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11" autoAdjust="0"/>
    <p:restoredTop sz="93878" autoAdjust="0"/>
  </p:normalViewPr>
  <p:slideViewPr>
    <p:cSldViewPr snapToGrid="0">
      <p:cViewPr varScale="1">
        <p:scale>
          <a:sx n="56" d="100"/>
          <a:sy n="56" d="100"/>
        </p:scale>
        <p:origin x="65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7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Sensor Systems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systems: general considerations (2)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3BA7362-7A51-4B58-BEF7-8E522CFACD42}"/>
              </a:ext>
            </a:extLst>
          </p:cNvPr>
          <p:cNvSpPr txBox="1"/>
          <p:nvPr/>
        </p:nvSpPr>
        <p:spPr>
          <a:xfrm>
            <a:off x="969898" y="1277569"/>
            <a:ext cx="4592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input of a sensor system?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2DE436-B245-4A64-8D9E-AE160806480B}"/>
              </a:ext>
            </a:extLst>
          </p:cNvPr>
          <p:cNvSpPr txBox="1"/>
          <p:nvPr/>
        </p:nvSpPr>
        <p:spPr>
          <a:xfrm>
            <a:off x="721211" y="2202240"/>
            <a:ext cx="5689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Non-electrical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quantities ( e.g. temperature, pressure, acceleration, flow, concentration of chemical species... 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1890BBA-CD8A-4EFC-802C-9DBD231127FC}"/>
              </a:ext>
            </a:extLst>
          </p:cNvPr>
          <p:cNvSpPr txBox="1"/>
          <p:nvPr/>
        </p:nvSpPr>
        <p:spPr>
          <a:xfrm>
            <a:off x="6548233" y="3771900"/>
            <a:ext cx="5157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also: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quantities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that characterize a device or a process: impedance, current, charge 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Biopotentials (ECG, EEG 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5632DD-9ED1-9415-B3F0-91B262AC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94" y="30066"/>
            <a:ext cx="10515600" cy="662397"/>
          </a:xfrm>
        </p:spPr>
        <p:txBody>
          <a:bodyPr/>
          <a:lstStyle/>
          <a:p>
            <a:r>
              <a:rPr lang="en-US" dirty="0"/>
              <a:t>Example of a sensor node for WSN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F05C0C-77C0-4224-8F41-A923FD2A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AA75C2-58E6-608E-3670-CD98690F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2050" name="Picture 2" descr="Product features">
            <a:extLst>
              <a:ext uri="{FF2B5EF4-FFF2-40B4-BE49-F238E27FC236}">
                <a16:creationId xmlns:a16="http://schemas.microsoft.com/office/drawing/2014/main" id="{3E2A17A1-F67D-5DD9-7928-5C76BF013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42" y="692463"/>
            <a:ext cx="3977640" cy="399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spmote: Elements &amp; Models">
            <a:extLst>
              <a:ext uri="{FF2B5EF4-FFF2-40B4-BE49-F238E27FC236}">
                <a16:creationId xmlns:a16="http://schemas.microsoft.com/office/drawing/2014/main" id="{6AFC2032-24A0-0516-846A-C34DBA674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5" y="1147259"/>
            <a:ext cx="2607645" cy="26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9FF9FC8-121B-8CFE-9EBF-804C30F8D09C}"/>
              </a:ext>
            </a:extLst>
          </p:cNvPr>
          <p:cNvSpPr txBox="1"/>
          <p:nvPr/>
        </p:nvSpPr>
        <p:spPr>
          <a:xfrm>
            <a:off x="4779177" y="4604138"/>
            <a:ext cx="6824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Libellium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wasp-mote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Multi-protocol wireless communication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https://www.libelium.com/iot-products/waspmote/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8F4A6E9-8A2E-173B-08E1-A25A9682A151}"/>
              </a:ext>
            </a:extLst>
          </p:cNvPr>
          <p:cNvSpPr txBox="1"/>
          <p:nvPr/>
        </p:nvSpPr>
        <p:spPr>
          <a:xfrm>
            <a:off x="1507957" y="3372125"/>
            <a:ext cx="2257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Sensor module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(air quality) 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4036BDBA-0AF7-E4CF-C832-BA3F78943FC7}"/>
              </a:ext>
            </a:extLst>
          </p:cNvPr>
          <p:cNvSpPr/>
          <p:nvPr/>
        </p:nvSpPr>
        <p:spPr>
          <a:xfrm rot="860559">
            <a:off x="3926148" y="2644866"/>
            <a:ext cx="2607645" cy="46166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9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586C1D16-9E22-5E4C-9911-710C1A938FC5}"/>
              </a:ext>
            </a:extLst>
          </p:cNvPr>
          <p:cNvSpPr/>
          <p:nvPr/>
        </p:nvSpPr>
        <p:spPr>
          <a:xfrm>
            <a:off x="8602578" y="336883"/>
            <a:ext cx="3471866" cy="5844005"/>
          </a:xfrm>
          <a:custGeom>
            <a:avLst/>
            <a:gdLst>
              <a:gd name="connsiteX0" fmla="*/ 1133846 w 3471866"/>
              <a:gd name="connsiteY0" fmla="*/ 0 h 5844005"/>
              <a:gd name="connsiteX1" fmla="*/ 3220831 w 3471866"/>
              <a:gd name="connsiteY1" fmla="*/ 0 h 5844005"/>
              <a:gd name="connsiteX2" fmla="*/ 3471866 w 3471866"/>
              <a:gd name="connsiteY2" fmla="*/ 251035 h 5844005"/>
              <a:gd name="connsiteX3" fmla="*/ 3471866 w 3471866"/>
              <a:gd name="connsiteY3" fmla="*/ 5592970 h 5844005"/>
              <a:gd name="connsiteX4" fmla="*/ 3220831 w 3471866"/>
              <a:gd name="connsiteY4" fmla="*/ 5844005 h 5844005"/>
              <a:gd name="connsiteX5" fmla="*/ 2091138 w 3471866"/>
              <a:gd name="connsiteY5" fmla="*/ 5844005 h 5844005"/>
              <a:gd name="connsiteX6" fmla="*/ 1133846 w 3471866"/>
              <a:gd name="connsiteY6" fmla="*/ 5844005 h 5844005"/>
              <a:gd name="connsiteX7" fmla="*/ 201477 w 3471866"/>
              <a:gd name="connsiteY7" fmla="*/ 5844005 h 5844005"/>
              <a:gd name="connsiteX8" fmla="*/ 0 w 3471866"/>
              <a:gd name="connsiteY8" fmla="*/ 5642528 h 5844005"/>
              <a:gd name="connsiteX9" fmla="*/ 0 w 3471866"/>
              <a:gd name="connsiteY9" fmla="*/ 4836643 h 5844005"/>
              <a:gd name="connsiteX10" fmla="*/ 201477 w 3471866"/>
              <a:gd name="connsiteY10" fmla="*/ 4635166 h 5844005"/>
              <a:gd name="connsiteX11" fmla="*/ 882811 w 3471866"/>
              <a:gd name="connsiteY11" fmla="*/ 4635166 h 5844005"/>
              <a:gd name="connsiteX12" fmla="*/ 882811 w 3471866"/>
              <a:gd name="connsiteY12" fmla="*/ 251035 h 5844005"/>
              <a:gd name="connsiteX13" fmla="*/ 1133846 w 3471866"/>
              <a:gd name="connsiteY13" fmla="*/ 0 h 584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71866" h="5844005">
                <a:moveTo>
                  <a:pt x="1133846" y="0"/>
                </a:moveTo>
                <a:lnTo>
                  <a:pt x="3220831" y="0"/>
                </a:lnTo>
                <a:cubicBezTo>
                  <a:pt x="3359474" y="0"/>
                  <a:pt x="3471866" y="112392"/>
                  <a:pt x="3471866" y="251035"/>
                </a:cubicBezTo>
                <a:lnTo>
                  <a:pt x="3471866" y="5592970"/>
                </a:lnTo>
                <a:cubicBezTo>
                  <a:pt x="3471866" y="5731613"/>
                  <a:pt x="3359474" y="5844005"/>
                  <a:pt x="3220831" y="5844005"/>
                </a:cubicBezTo>
                <a:lnTo>
                  <a:pt x="2091138" y="5844005"/>
                </a:lnTo>
                <a:lnTo>
                  <a:pt x="1133846" y="5844005"/>
                </a:lnTo>
                <a:lnTo>
                  <a:pt x="201477" y="5844005"/>
                </a:lnTo>
                <a:cubicBezTo>
                  <a:pt x="90204" y="5844005"/>
                  <a:pt x="0" y="5753801"/>
                  <a:pt x="0" y="5642528"/>
                </a:cubicBezTo>
                <a:lnTo>
                  <a:pt x="0" y="4836643"/>
                </a:lnTo>
                <a:cubicBezTo>
                  <a:pt x="0" y="4725370"/>
                  <a:pt x="90204" y="4635166"/>
                  <a:pt x="201477" y="4635166"/>
                </a:cubicBezTo>
                <a:lnTo>
                  <a:pt x="882811" y="4635166"/>
                </a:lnTo>
                <a:lnTo>
                  <a:pt x="882811" y="251035"/>
                </a:lnTo>
                <a:cubicBezTo>
                  <a:pt x="882811" y="112392"/>
                  <a:pt x="995203" y="0"/>
                  <a:pt x="113384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emento grafico 7">
            <a:extLst>
              <a:ext uri="{FF2B5EF4-FFF2-40B4-BE49-F238E27FC236}">
                <a16:creationId xmlns:a16="http://schemas.microsoft.com/office/drawing/2014/main" id="{E1D8C8E5-8D94-1529-8EB1-265D9F51E42A}"/>
              </a:ext>
            </a:extLst>
          </p:cNvPr>
          <p:cNvSpPr/>
          <p:nvPr/>
        </p:nvSpPr>
        <p:spPr>
          <a:xfrm>
            <a:off x="567837" y="1955889"/>
            <a:ext cx="2990850" cy="3016161"/>
          </a:xfrm>
          <a:custGeom>
            <a:avLst/>
            <a:gdLst>
              <a:gd name="connsiteX0" fmla="*/ 188775 w 2074438"/>
              <a:gd name="connsiteY0" fmla="*/ 527333 h 1601617"/>
              <a:gd name="connsiteX1" fmla="*/ 466019 w 2074438"/>
              <a:gd name="connsiteY1" fmla="*/ 143991 h 1601617"/>
              <a:gd name="connsiteX2" fmla="*/ 673379 w 2074438"/>
              <a:gd name="connsiteY2" fmla="*/ 187599 h 1601617"/>
              <a:gd name="connsiteX3" fmla="*/ 1019211 w 2074438"/>
              <a:gd name="connsiteY3" fmla="*/ 76107 h 1601617"/>
              <a:gd name="connsiteX4" fmla="*/ 1078647 w 2074438"/>
              <a:gd name="connsiteY4" fmla="*/ 122012 h 1601617"/>
              <a:gd name="connsiteX5" fmla="*/ 1359406 w 2074438"/>
              <a:gd name="connsiteY5" fmla="*/ 23216 h 1601617"/>
              <a:gd name="connsiteX6" fmla="*/ 1432416 w 2074438"/>
              <a:gd name="connsiteY6" fmla="*/ 86765 h 1601617"/>
              <a:gd name="connsiteX7" fmla="*/ 1760704 w 2074438"/>
              <a:gd name="connsiteY7" fmla="*/ 58357 h 1601617"/>
              <a:gd name="connsiteX8" fmla="*/ 1839333 w 2074438"/>
              <a:gd name="connsiteY8" fmla="*/ 201458 h 1601617"/>
              <a:gd name="connsiteX9" fmla="*/ 2018908 w 2074438"/>
              <a:gd name="connsiteY9" fmla="*/ 532310 h 1601617"/>
              <a:gd name="connsiteX10" fmla="*/ 2007192 w 2074438"/>
              <a:gd name="connsiteY10" fmla="*/ 567714 h 1601617"/>
              <a:gd name="connsiteX11" fmla="*/ 1947423 w 2074438"/>
              <a:gd name="connsiteY11" fmla="*/ 1046796 h 1601617"/>
              <a:gd name="connsiteX12" fmla="*/ 1795508 w 2074438"/>
              <a:gd name="connsiteY12" fmla="*/ 1114052 h 1601617"/>
              <a:gd name="connsiteX13" fmla="*/ 1515864 w 2074438"/>
              <a:gd name="connsiteY13" fmla="*/ 1403231 h 1601617"/>
              <a:gd name="connsiteX14" fmla="*/ 1371179 w 2074438"/>
              <a:gd name="connsiteY14" fmla="*/ 1359007 h 1601617"/>
              <a:gd name="connsiteX15" fmla="*/ 967443 w 2074438"/>
              <a:gd name="connsiteY15" fmla="*/ 1586873 h 1601617"/>
              <a:gd name="connsiteX16" fmla="*/ 792085 w 2074438"/>
              <a:gd name="connsiteY16" fmla="*/ 1449828 h 1601617"/>
              <a:gd name="connsiteX17" fmla="*/ 284043 w 2074438"/>
              <a:gd name="connsiteY17" fmla="*/ 1316268 h 1601617"/>
              <a:gd name="connsiteX18" fmla="*/ 280130 w 2074438"/>
              <a:gd name="connsiteY18" fmla="*/ 1309229 h 1601617"/>
              <a:gd name="connsiteX19" fmla="*/ 48092 w 2074438"/>
              <a:gd name="connsiteY19" fmla="*/ 1116986 h 1601617"/>
              <a:gd name="connsiteX20" fmla="*/ 103105 w 2074438"/>
              <a:gd name="connsiteY20" fmla="*/ 941555 h 1601617"/>
              <a:gd name="connsiteX21" fmla="*/ 28598 w 2074438"/>
              <a:gd name="connsiteY21" fmla="*/ 640130 h 1601617"/>
              <a:gd name="connsiteX22" fmla="*/ 187029 w 2074438"/>
              <a:gd name="connsiteY22" fmla="*/ 532318 h 160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74438" h="1601617">
                <a:moveTo>
                  <a:pt x="188775" y="527333"/>
                </a:moveTo>
                <a:cubicBezTo>
                  <a:pt x="164670" y="340968"/>
                  <a:pt x="288794" y="169341"/>
                  <a:pt x="466019" y="143991"/>
                </a:cubicBezTo>
                <a:cubicBezTo>
                  <a:pt x="537832" y="133718"/>
                  <a:pt x="610846" y="149076"/>
                  <a:pt x="673379" y="187599"/>
                </a:cubicBezTo>
                <a:cubicBezTo>
                  <a:pt x="739639" y="56256"/>
                  <a:pt x="894476" y="6337"/>
                  <a:pt x="1019211" y="76107"/>
                </a:cubicBezTo>
                <a:cubicBezTo>
                  <a:pt x="1041024" y="88306"/>
                  <a:pt x="1061045" y="103770"/>
                  <a:pt x="1078647" y="122012"/>
                </a:cubicBezTo>
                <a:cubicBezTo>
                  <a:pt x="1130254" y="13137"/>
                  <a:pt x="1255955" y="-31098"/>
                  <a:pt x="1359406" y="23216"/>
                </a:cubicBezTo>
                <a:cubicBezTo>
                  <a:pt x="1388039" y="38246"/>
                  <a:pt x="1413013" y="59987"/>
                  <a:pt x="1432416" y="86765"/>
                </a:cubicBezTo>
                <a:cubicBezTo>
                  <a:pt x="1515597" y="-16197"/>
                  <a:pt x="1662578" y="-28915"/>
                  <a:pt x="1760704" y="58357"/>
                </a:cubicBezTo>
                <a:cubicBezTo>
                  <a:pt x="1801947" y="95036"/>
                  <a:pt x="1829751" y="145629"/>
                  <a:pt x="1839333" y="201458"/>
                </a:cubicBezTo>
                <a:cubicBezTo>
                  <a:pt x="1975617" y="240564"/>
                  <a:pt x="2056017" y="388690"/>
                  <a:pt x="2018908" y="532310"/>
                </a:cubicBezTo>
                <a:cubicBezTo>
                  <a:pt x="2015784" y="544383"/>
                  <a:pt x="2011869" y="556215"/>
                  <a:pt x="2007192" y="567714"/>
                </a:cubicBezTo>
                <a:cubicBezTo>
                  <a:pt x="2116492" y="717363"/>
                  <a:pt x="2089736" y="931853"/>
                  <a:pt x="1947423" y="1046796"/>
                </a:cubicBezTo>
                <a:cubicBezTo>
                  <a:pt x="1903131" y="1082572"/>
                  <a:pt x="1850801" y="1105737"/>
                  <a:pt x="1795508" y="1114052"/>
                </a:cubicBezTo>
                <a:cubicBezTo>
                  <a:pt x="1794280" y="1275053"/>
                  <a:pt x="1669083" y="1404517"/>
                  <a:pt x="1515864" y="1403231"/>
                </a:cubicBezTo>
                <a:cubicBezTo>
                  <a:pt x="1464677" y="1402793"/>
                  <a:pt x="1414604" y="1387487"/>
                  <a:pt x="1371179" y="1359007"/>
                </a:cubicBezTo>
                <a:cubicBezTo>
                  <a:pt x="1319354" y="1539506"/>
                  <a:pt x="1138598" y="1641528"/>
                  <a:pt x="967443" y="1586873"/>
                </a:cubicBezTo>
                <a:cubicBezTo>
                  <a:pt x="895714" y="1563966"/>
                  <a:pt x="833737" y="1515531"/>
                  <a:pt x="792085" y="1449828"/>
                </a:cubicBezTo>
                <a:cubicBezTo>
                  <a:pt x="616842" y="1560994"/>
                  <a:pt x="389385" y="1501196"/>
                  <a:pt x="284043" y="1316268"/>
                </a:cubicBezTo>
                <a:cubicBezTo>
                  <a:pt x="282716" y="1313935"/>
                  <a:pt x="281412" y="1311592"/>
                  <a:pt x="280130" y="1309229"/>
                </a:cubicBezTo>
                <a:cubicBezTo>
                  <a:pt x="165441" y="1323345"/>
                  <a:pt x="61552" y="1237277"/>
                  <a:pt x="48092" y="1116986"/>
                </a:cubicBezTo>
                <a:cubicBezTo>
                  <a:pt x="40917" y="1052873"/>
                  <a:pt x="61045" y="988694"/>
                  <a:pt x="103105" y="941555"/>
                </a:cubicBezTo>
                <a:cubicBezTo>
                  <a:pt x="3801" y="880075"/>
                  <a:pt x="-29558" y="745123"/>
                  <a:pt x="28598" y="640130"/>
                </a:cubicBezTo>
                <a:cubicBezTo>
                  <a:pt x="62149" y="579561"/>
                  <a:pt x="120991" y="539518"/>
                  <a:pt x="187029" y="53231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448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D0FD5F6-B19B-F785-E8E0-643EED32827D}"/>
              </a:ext>
            </a:extLst>
          </p:cNvPr>
          <p:cNvSpPr/>
          <p:nvPr/>
        </p:nvSpPr>
        <p:spPr>
          <a:xfrm>
            <a:off x="1313779" y="2845945"/>
            <a:ext cx="1604927" cy="9278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AE66F1-302A-454D-9F11-8643A1BB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22CEDC-DA9A-7F9B-92B7-B01E92AA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66D9C55-34EE-C611-237E-8F85B3CE0BE5}"/>
              </a:ext>
            </a:extLst>
          </p:cNvPr>
          <p:cNvSpPr txBox="1">
            <a:spLocks/>
          </p:cNvSpPr>
          <p:nvPr/>
        </p:nvSpPr>
        <p:spPr>
          <a:xfrm>
            <a:off x="203228" y="-100850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Sensor systems: general considerations (2)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3C0FDB-1F84-E7BC-F303-F4E81D51C2F0}"/>
              </a:ext>
            </a:extLst>
          </p:cNvPr>
          <p:cNvSpPr txBox="1"/>
          <p:nvPr/>
        </p:nvSpPr>
        <p:spPr>
          <a:xfrm>
            <a:off x="567836" y="528697"/>
            <a:ext cx="459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does a sensor system do?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82EF9C-19A7-D1CD-C77E-6339A7E6A831}"/>
              </a:ext>
            </a:extLst>
          </p:cNvPr>
          <p:cNvSpPr txBox="1"/>
          <p:nvPr/>
        </p:nvSpPr>
        <p:spPr>
          <a:xfrm>
            <a:off x="1452758" y="4861210"/>
            <a:ext cx="1897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946061-2AEF-6DD5-3610-BDC6EC9D4ABE}"/>
              </a:ext>
            </a:extLst>
          </p:cNvPr>
          <p:cNvSpPr txBox="1"/>
          <p:nvPr/>
        </p:nvSpPr>
        <p:spPr>
          <a:xfrm>
            <a:off x="567836" y="5308698"/>
            <a:ext cx="5916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Examples: a house, a vehicle, air or water in open spaces, the soil, a living body ....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0DF180-A75B-0BD4-37F6-C9115AA1858F}"/>
              </a:ext>
            </a:extLst>
          </p:cNvPr>
          <p:cNvSpPr txBox="1"/>
          <p:nvPr/>
        </p:nvSpPr>
        <p:spPr>
          <a:xfrm>
            <a:off x="1313778" y="2935746"/>
            <a:ext cx="160492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quantity of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interest: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3F57F5EC-26CF-C229-C0FD-520C88BA263A}"/>
              </a:ext>
            </a:extLst>
          </p:cNvPr>
          <p:cNvSpPr/>
          <p:nvPr/>
        </p:nvSpPr>
        <p:spPr>
          <a:xfrm>
            <a:off x="3807750" y="2664023"/>
            <a:ext cx="2343150" cy="12687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system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400846F-C11B-6597-AA5D-7BAB8F4A2013}"/>
              </a:ext>
            </a:extLst>
          </p:cNvPr>
          <p:cNvCxnSpPr>
            <a:cxnSpLocks/>
          </p:cNvCxnSpPr>
          <p:nvPr/>
        </p:nvCxnSpPr>
        <p:spPr>
          <a:xfrm>
            <a:off x="2864110" y="3298388"/>
            <a:ext cx="91427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0525FD53-517F-94E3-967E-98AB4D5C2876}"/>
              </a:ext>
            </a:extLst>
          </p:cNvPr>
          <p:cNvSpPr/>
          <p:nvPr/>
        </p:nvSpPr>
        <p:spPr>
          <a:xfrm>
            <a:off x="6503164" y="2279852"/>
            <a:ext cx="2480815" cy="18448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 of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voltage, a number ...)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F03788A-7BD7-E5F7-FD5C-2B4A80B35075}"/>
              </a:ext>
            </a:extLst>
          </p:cNvPr>
          <p:cNvCxnSpPr>
            <a:cxnSpLocks/>
          </p:cNvCxnSpPr>
          <p:nvPr/>
        </p:nvCxnSpPr>
        <p:spPr>
          <a:xfrm>
            <a:off x="6216910" y="3251596"/>
            <a:ext cx="57251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B90B08-596A-3A5F-3CFA-396BB65EF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547" y="936857"/>
            <a:ext cx="747304" cy="19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C14D7BA-D580-7369-B4EB-0D3CEDC7B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444" y="4282624"/>
            <a:ext cx="1269942" cy="11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833F92B-7C86-02B2-045A-3F22FE2ED686}"/>
              </a:ext>
            </a:extLst>
          </p:cNvPr>
          <p:cNvSpPr txBox="1"/>
          <p:nvPr/>
        </p:nvSpPr>
        <p:spPr>
          <a:xfrm>
            <a:off x="9719806" y="2804526"/>
            <a:ext cx="2292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comprehension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53A7D9F-A0EF-1D97-ED01-4444EB79345D}"/>
              </a:ext>
            </a:extLst>
          </p:cNvPr>
          <p:cNvSpPr txBox="1"/>
          <p:nvPr/>
        </p:nvSpPr>
        <p:spPr>
          <a:xfrm>
            <a:off x="9083591" y="5349892"/>
            <a:ext cx="2966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machine (for automation tasks)</a:t>
            </a:r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00820F21-F602-80D4-B7C9-A76ABCB0796B}"/>
              </a:ext>
            </a:extLst>
          </p:cNvPr>
          <p:cNvSpPr/>
          <p:nvPr/>
        </p:nvSpPr>
        <p:spPr>
          <a:xfrm>
            <a:off x="8995410" y="1103407"/>
            <a:ext cx="1245870" cy="2111195"/>
          </a:xfrm>
          <a:custGeom>
            <a:avLst/>
            <a:gdLst>
              <a:gd name="connsiteX0" fmla="*/ 0 w 1245870"/>
              <a:gd name="connsiteY0" fmla="*/ 2108423 h 2111195"/>
              <a:gd name="connsiteX1" fmla="*/ 331470 w 1245870"/>
              <a:gd name="connsiteY1" fmla="*/ 2028413 h 2111195"/>
              <a:gd name="connsiteX2" fmla="*/ 331470 w 1245870"/>
              <a:gd name="connsiteY2" fmla="*/ 1559783 h 2111195"/>
              <a:gd name="connsiteX3" fmla="*/ 480060 w 1245870"/>
              <a:gd name="connsiteY3" fmla="*/ 679673 h 2111195"/>
              <a:gd name="connsiteX4" fmla="*/ 765810 w 1245870"/>
              <a:gd name="connsiteY4" fmla="*/ 85313 h 2111195"/>
              <a:gd name="connsiteX5" fmla="*/ 1245870 w 1245870"/>
              <a:gd name="connsiteY5" fmla="*/ 16733 h 211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5870" h="2111195">
                <a:moveTo>
                  <a:pt x="0" y="2108423"/>
                </a:moveTo>
                <a:cubicBezTo>
                  <a:pt x="138112" y="2114138"/>
                  <a:pt x="276225" y="2119853"/>
                  <a:pt x="331470" y="2028413"/>
                </a:cubicBezTo>
                <a:cubicBezTo>
                  <a:pt x="386715" y="1936973"/>
                  <a:pt x="306705" y="1784573"/>
                  <a:pt x="331470" y="1559783"/>
                </a:cubicBezTo>
                <a:cubicBezTo>
                  <a:pt x="356235" y="1334993"/>
                  <a:pt x="407670" y="925418"/>
                  <a:pt x="480060" y="679673"/>
                </a:cubicBezTo>
                <a:cubicBezTo>
                  <a:pt x="552450" y="433928"/>
                  <a:pt x="638175" y="195803"/>
                  <a:pt x="765810" y="85313"/>
                </a:cubicBezTo>
                <a:cubicBezTo>
                  <a:pt x="893445" y="-25177"/>
                  <a:pt x="1069657" y="-4222"/>
                  <a:pt x="1245870" y="16733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C6D5F737-C5B5-744E-1ACB-FD9A5FD1337F}"/>
              </a:ext>
            </a:extLst>
          </p:cNvPr>
          <p:cNvSpPr/>
          <p:nvPr/>
        </p:nvSpPr>
        <p:spPr>
          <a:xfrm flipV="1">
            <a:off x="9083591" y="3256325"/>
            <a:ext cx="878775" cy="1604883"/>
          </a:xfrm>
          <a:custGeom>
            <a:avLst/>
            <a:gdLst>
              <a:gd name="connsiteX0" fmla="*/ 0 w 1245870"/>
              <a:gd name="connsiteY0" fmla="*/ 2108423 h 2111195"/>
              <a:gd name="connsiteX1" fmla="*/ 331470 w 1245870"/>
              <a:gd name="connsiteY1" fmla="*/ 2028413 h 2111195"/>
              <a:gd name="connsiteX2" fmla="*/ 331470 w 1245870"/>
              <a:gd name="connsiteY2" fmla="*/ 1559783 h 2111195"/>
              <a:gd name="connsiteX3" fmla="*/ 480060 w 1245870"/>
              <a:gd name="connsiteY3" fmla="*/ 679673 h 2111195"/>
              <a:gd name="connsiteX4" fmla="*/ 765810 w 1245870"/>
              <a:gd name="connsiteY4" fmla="*/ 85313 h 2111195"/>
              <a:gd name="connsiteX5" fmla="*/ 1245870 w 1245870"/>
              <a:gd name="connsiteY5" fmla="*/ 16733 h 211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5870" h="2111195">
                <a:moveTo>
                  <a:pt x="0" y="2108423"/>
                </a:moveTo>
                <a:cubicBezTo>
                  <a:pt x="138112" y="2114138"/>
                  <a:pt x="276225" y="2119853"/>
                  <a:pt x="331470" y="2028413"/>
                </a:cubicBezTo>
                <a:cubicBezTo>
                  <a:pt x="386715" y="1936973"/>
                  <a:pt x="306705" y="1784573"/>
                  <a:pt x="331470" y="1559783"/>
                </a:cubicBezTo>
                <a:cubicBezTo>
                  <a:pt x="356235" y="1334993"/>
                  <a:pt x="407670" y="925418"/>
                  <a:pt x="480060" y="679673"/>
                </a:cubicBezTo>
                <a:cubicBezTo>
                  <a:pt x="552450" y="433928"/>
                  <a:pt x="638175" y="195803"/>
                  <a:pt x="765810" y="85313"/>
                </a:cubicBezTo>
                <a:cubicBezTo>
                  <a:pt x="893445" y="-25177"/>
                  <a:pt x="1069657" y="-4222"/>
                  <a:pt x="1245870" y="16733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966CC8C-DE9E-5F22-6DD4-B453E3A6524F}"/>
              </a:ext>
            </a:extLst>
          </p:cNvPr>
          <p:cNvSpPr txBox="1"/>
          <p:nvPr/>
        </p:nvSpPr>
        <p:spPr>
          <a:xfrm>
            <a:off x="9900849" y="323179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users</a:t>
            </a:r>
          </a:p>
        </p:txBody>
      </p:sp>
      <p:sp>
        <p:nvSpPr>
          <p:cNvPr id="30" name="Freccia a destra 29">
            <a:extLst>
              <a:ext uri="{FF2B5EF4-FFF2-40B4-BE49-F238E27FC236}">
                <a16:creationId xmlns:a16="http://schemas.microsoft.com/office/drawing/2014/main" id="{84C31160-0897-4EF4-2637-1C40CC5ECEF3}"/>
              </a:ext>
            </a:extLst>
          </p:cNvPr>
          <p:cNvSpPr/>
          <p:nvPr/>
        </p:nvSpPr>
        <p:spPr>
          <a:xfrm>
            <a:off x="6054940" y="1301503"/>
            <a:ext cx="998621" cy="5512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8C89ED9-6CBA-9831-B032-1A1F8F964B2A}"/>
              </a:ext>
            </a:extLst>
          </p:cNvPr>
          <p:cNvSpPr txBox="1"/>
          <p:nvPr/>
        </p:nvSpPr>
        <p:spPr>
          <a:xfrm>
            <a:off x="3558335" y="1317343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flow</a:t>
            </a:r>
          </a:p>
        </p:txBody>
      </p:sp>
    </p:spTree>
    <p:extLst>
      <p:ext uri="{BB962C8B-B14F-4D97-AF65-F5344CB8AC3E}">
        <p14:creationId xmlns:p14="http://schemas.microsoft.com/office/powerpoint/2010/main" val="34000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10" grpId="0" animBg="1"/>
      <p:bldP spid="7" grpId="0"/>
      <p:bldP spid="8" grpId="0"/>
      <p:bldP spid="9" grpId="0"/>
      <p:bldP spid="11" grpId="0" animBg="1"/>
      <p:bldP spid="15" grpId="0" animBg="1"/>
      <p:bldP spid="21" grpId="0"/>
      <p:bldP spid="22" grpId="0"/>
      <p:bldP spid="23" grpId="0" animBg="1"/>
      <p:bldP spid="25" grpId="0" animBg="1"/>
      <p:bldP spid="29" grpId="0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emento grafico 7">
            <a:extLst>
              <a:ext uri="{FF2B5EF4-FFF2-40B4-BE49-F238E27FC236}">
                <a16:creationId xmlns:a16="http://schemas.microsoft.com/office/drawing/2014/main" id="{F20C1758-5FA0-4F87-BFC8-B34339205B98}"/>
              </a:ext>
            </a:extLst>
          </p:cNvPr>
          <p:cNvSpPr/>
          <p:nvPr/>
        </p:nvSpPr>
        <p:spPr>
          <a:xfrm>
            <a:off x="308670" y="1925587"/>
            <a:ext cx="2940696" cy="2908365"/>
          </a:xfrm>
          <a:custGeom>
            <a:avLst/>
            <a:gdLst>
              <a:gd name="connsiteX0" fmla="*/ 188775 w 2074438"/>
              <a:gd name="connsiteY0" fmla="*/ 527333 h 1601617"/>
              <a:gd name="connsiteX1" fmla="*/ 466019 w 2074438"/>
              <a:gd name="connsiteY1" fmla="*/ 143991 h 1601617"/>
              <a:gd name="connsiteX2" fmla="*/ 673379 w 2074438"/>
              <a:gd name="connsiteY2" fmla="*/ 187599 h 1601617"/>
              <a:gd name="connsiteX3" fmla="*/ 1019211 w 2074438"/>
              <a:gd name="connsiteY3" fmla="*/ 76107 h 1601617"/>
              <a:gd name="connsiteX4" fmla="*/ 1078647 w 2074438"/>
              <a:gd name="connsiteY4" fmla="*/ 122012 h 1601617"/>
              <a:gd name="connsiteX5" fmla="*/ 1359406 w 2074438"/>
              <a:gd name="connsiteY5" fmla="*/ 23216 h 1601617"/>
              <a:gd name="connsiteX6" fmla="*/ 1432416 w 2074438"/>
              <a:gd name="connsiteY6" fmla="*/ 86765 h 1601617"/>
              <a:gd name="connsiteX7" fmla="*/ 1760704 w 2074438"/>
              <a:gd name="connsiteY7" fmla="*/ 58357 h 1601617"/>
              <a:gd name="connsiteX8" fmla="*/ 1839333 w 2074438"/>
              <a:gd name="connsiteY8" fmla="*/ 201458 h 1601617"/>
              <a:gd name="connsiteX9" fmla="*/ 2018908 w 2074438"/>
              <a:gd name="connsiteY9" fmla="*/ 532310 h 1601617"/>
              <a:gd name="connsiteX10" fmla="*/ 2007192 w 2074438"/>
              <a:gd name="connsiteY10" fmla="*/ 567714 h 1601617"/>
              <a:gd name="connsiteX11" fmla="*/ 1947423 w 2074438"/>
              <a:gd name="connsiteY11" fmla="*/ 1046796 h 1601617"/>
              <a:gd name="connsiteX12" fmla="*/ 1795508 w 2074438"/>
              <a:gd name="connsiteY12" fmla="*/ 1114052 h 1601617"/>
              <a:gd name="connsiteX13" fmla="*/ 1515864 w 2074438"/>
              <a:gd name="connsiteY13" fmla="*/ 1403231 h 1601617"/>
              <a:gd name="connsiteX14" fmla="*/ 1371179 w 2074438"/>
              <a:gd name="connsiteY14" fmla="*/ 1359007 h 1601617"/>
              <a:gd name="connsiteX15" fmla="*/ 967443 w 2074438"/>
              <a:gd name="connsiteY15" fmla="*/ 1586873 h 1601617"/>
              <a:gd name="connsiteX16" fmla="*/ 792085 w 2074438"/>
              <a:gd name="connsiteY16" fmla="*/ 1449828 h 1601617"/>
              <a:gd name="connsiteX17" fmla="*/ 284043 w 2074438"/>
              <a:gd name="connsiteY17" fmla="*/ 1316268 h 1601617"/>
              <a:gd name="connsiteX18" fmla="*/ 280130 w 2074438"/>
              <a:gd name="connsiteY18" fmla="*/ 1309229 h 1601617"/>
              <a:gd name="connsiteX19" fmla="*/ 48092 w 2074438"/>
              <a:gd name="connsiteY19" fmla="*/ 1116986 h 1601617"/>
              <a:gd name="connsiteX20" fmla="*/ 103105 w 2074438"/>
              <a:gd name="connsiteY20" fmla="*/ 941555 h 1601617"/>
              <a:gd name="connsiteX21" fmla="*/ 28598 w 2074438"/>
              <a:gd name="connsiteY21" fmla="*/ 640130 h 1601617"/>
              <a:gd name="connsiteX22" fmla="*/ 187029 w 2074438"/>
              <a:gd name="connsiteY22" fmla="*/ 532318 h 160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74438" h="1601617">
                <a:moveTo>
                  <a:pt x="188775" y="527333"/>
                </a:moveTo>
                <a:cubicBezTo>
                  <a:pt x="164670" y="340968"/>
                  <a:pt x="288794" y="169341"/>
                  <a:pt x="466019" y="143991"/>
                </a:cubicBezTo>
                <a:cubicBezTo>
                  <a:pt x="537832" y="133718"/>
                  <a:pt x="610846" y="149076"/>
                  <a:pt x="673379" y="187599"/>
                </a:cubicBezTo>
                <a:cubicBezTo>
                  <a:pt x="739639" y="56256"/>
                  <a:pt x="894476" y="6337"/>
                  <a:pt x="1019211" y="76107"/>
                </a:cubicBezTo>
                <a:cubicBezTo>
                  <a:pt x="1041024" y="88306"/>
                  <a:pt x="1061045" y="103770"/>
                  <a:pt x="1078647" y="122012"/>
                </a:cubicBezTo>
                <a:cubicBezTo>
                  <a:pt x="1130254" y="13137"/>
                  <a:pt x="1255955" y="-31098"/>
                  <a:pt x="1359406" y="23216"/>
                </a:cubicBezTo>
                <a:cubicBezTo>
                  <a:pt x="1388039" y="38246"/>
                  <a:pt x="1413013" y="59987"/>
                  <a:pt x="1432416" y="86765"/>
                </a:cubicBezTo>
                <a:cubicBezTo>
                  <a:pt x="1515597" y="-16197"/>
                  <a:pt x="1662578" y="-28915"/>
                  <a:pt x="1760704" y="58357"/>
                </a:cubicBezTo>
                <a:cubicBezTo>
                  <a:pt x="1801947" y="95036"/>
                  <a:pt x="1829751" y="145629"/>
                  <a:pt x="1839333" y="201458"/>
                </a:cubicBezTo>
                <a:cubicBezTo>
                  <a:pt x="1975617" y="240564"/>
                  <a:pt x="2056017" y="388690"/>
                  <a:pt x="2018908" y="532310"/>
                </a:cubicBezTo>
                <a:cubicBezTo>
                  <a:pt x="2015784" y="544383"/>
                  <a:pt x="2011869" y="556215"/>
                  <a:pt x="2007192" y="567714"/>
                </a:cubicBezTo>
                <a:cubicBezTo>
                  <a:pt x="2116492" y="717363"/>
                  <a:pt x="2089736" y="931853"/>
                  <a:pt x="1947423" y="1046796"/>
                </a:cubicBezTo>
                <a:cubicBezTo>
                  <a:pt x="1903131" y="1082572"/>
                  <a:pt x="1850801" y="1105737"/>
                  <a:pt x="1795508" y="1114052"/>
                </a:cubicBezTo>
                <a:cubicBezTo>
                  <a:pt x="1794280" y="1275053"/>
                  <a:pt x="1669083" y="1404517"/>
                  <a:pt x="1515864" y="1403231"/>
                </a:cubicBezTo>
                <a:cubicBezTo>
                  <a:pt x="1464677" y="1402793"/>
                  <a:pt x="1414604" y="1387487"/>
                  <a:pt x="1371179" y="1359007"/>
                </a:cubicBezTo>
                <a:cubicBezTo>
                  <a:pt x="1319354" y="1539506"/>
                  <a:pt x="1138598" y="1641528"/>
                  <a:pt x="967443" y="1586873"/>
                </a:cubicBezTo>
                <a:cubicBezTo>
                  <a:pt x="895714" y="1563966"/>
                  <a:pt x="833737" y="1515531"/>
                  <a:pt x="792085" y="1449828"/>
                </a:cubicBezTo>
                <a:cubicBezTo>
                  <a:pt x="616842" y="1560994"/>
                  <a:pt x="389385" y="1501196"/>
                  <a:pt x="284043" y="1316268"/>
                </a:cubicBezTo>
                <a:cubicBezTo>
                  <a:pt x="282716" y="1313935"/>
                  <a:pt x="281412" y="1311592"/>
                  <a:pt x="280130" y="1309229"/>
                </a:cubicBezTo>
                <a:cubicBezTo>
                  <a:pt x="165441" y="1323345"/>
                  <a:pt x="61552" y="1237277"/>
                  <a:pt x="48092" y="1116986"/>
                </a:cubicBezTo>
                <a:cubicBezTo>
                  <a:pt x="40917" y="1052873"/>
                  <a:pt x="61045" y="988694"/>
                  <a:pt x="103105" y="941555"/>
                </a:cubicBezTo>
                <a:cubicBezTo>
                  <a:pt x="3801" y="880075"/>
                  <a:pt x="-29558" y="745123"/>
                  <a:pt x="28598" y="640130"/>
                </a:cubicBezTo>
                <a:cubicBezTo>
                  <a:pt x="62149" y="579561"/>
                  <a:pt x="120991" y="539518"/>
                  <a:pt x="187029" y="53231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448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C0673A0-8844-4B82-805A-05B9BC670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211"/>
            <a:ext cx="10515600" cy="662397"/>
          </a:xfrm>
        </p:spPr>
        <p:txBody>
          <a:bodyPr/>
          <a:lstStyle/>
          <a:p>
            <a:r>
              <a:rPr lang="en-US" dirty="0"/>
              <a:t>Sensor systems: general definitions (3)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D8AED2-75BD-44CE-91E4-966C9060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63C552-5CF2-4C2F-9F52-AF49F1E7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AF597F-D063-4563-94EC-C57A668146B1}"/>
              </a:ext>
            </a:extLst>
          </p:cNvPr>
          <p:cNvSpPr txBox="1"/>
          <p:nvPr/>
        </p:nvSpPr>
        <p:spPr>
          <a:xfrm>
            <a:off x="3657982" y="751959"/>
            <a:ext cx="5689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flow in a sensor system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D77F16C-C006-42C1-BE74-2DD0DF30E17C}"/>
              </a:ext>
            </a:extLst>
          </p:cNvPr>
          <p:cNvSpPr txBox="1"/>
          <p:nvPr/>
        </p:nvSpPr>
        <p:spPr>
          <a:xfrm>
            <a:off x="762655" y="4759231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7D357BDB-04E6-40F7-AB29-A353FCACDAE9}"/>
              </a:ext>
            </a:extLst>
          </p:cNvPr>
          <p:cNvSpPr/>
          <p:nvPr/>
        </p:nvSpPr>
        <p:spPr>
          <a:xfrm>
            <a:off x="3698648" y="2340817"/>
            <a:ext cx="1263721" cy="545307"/>
          </a:xfrm>
          <a:prstGeom prst="roundRect">
            <a:avLst>
              <a:gd name="adj" fmla="val 317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sensor(s)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00C0D66B-3637-4562-AA63-875F7243D978}"/>
              </a:ext>
            </a:extLst>
          </p:cNvPr>
          <p:cNvSpPr/>
          <p:nvPr/>
        </p:nvSpPr>
        <p:spPr>
          <a:xfrm>
            <a:off x="3721482" y="3091501"/>
            <a:ext cx="1263721" cy="545307"/>
          </a:xfrm>
          <a:prstGeom prst="roundRect">
            <a:avLst>
              <a:gd name="adj" fmla="val 317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probe(s)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04AB6881-4178-4B6C-87DD-0B9A292E7375}"/>
              </a:ext>
            </a:extLst>
          </p:cNvPr>
          <p:cNvSpPr/>
          <p:nvPr/>
        </p:nvSpPr>
        <p:spPr>
          <a:xfrm>
            <a:off x="1191804" y="3096424"/>
            <a:ext cx="1670062" cy="5239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9A37971A-FB75-415B-962F-BC78F07368DF}"/>
              </a:ext>
            </a:extLst>
          </p:cNvPr>
          <p:cNvSpPr/>
          <p:nvPr/>
        </p:nvSpPr>
        <p:spPr>
          <a:xfrm>
            <a:off x="1120683" y="2334240"/>
            <a:ext cx="1670062" cy="5239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Non-electrical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7D8F6F91-85F8-4ADE-A5E8-4B5F99772AEB}"/>
              </a:ext>
            </a:extLst>
          </p:cNvPr>
          <p:cNvCxnSpPr>
            <a:cxnSpLocks/>
          </p:cNvCxnSpPr>
          <p:nvPr/>
        </p:nvCxnSpPr>
        <p:spPr>
          <a:xfrm flipH="1" flipV="1">
            <a:off x="2572364" y="3349805"/>
            <a:ext cx="1265958" cy="5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>
            <a:extLst>
              <a:ext uri="{FF2B5EF4-FFF2-40B4-BE49-F238E27FC236}">
                <a16:creationId xmlns:a16="http://schemas.microsoft.com/office/drawing/2014/main" id="{5D78A5ED-C558-428E-9205-8FBE1E0B2012}"/>
              </a:ext>
            </a:extLst>
          </p:cNvPr>
          <p:cNvSpPr/>
          <p:nvPr/>
        </p:nvSpPr>
        <p:spPr>
          <a:xfrm>
            <a:off x="2676962" y="2387939"/>
            <a:ext cx="1191642" cy="4165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7E166C7C-F34C-4C2B-98B0-19C73185BF39}"/>
              </a:ext>
            </a:extLst>
          </p:cNvPr>
          <p:cNvCxnSpPr>
            <a:cxnSpLocks/>
          </p:cNvCxnSpPr>
          <p:nvPr/>
        </p:nvCxnSpPr>
        <p:spPr>
          <a:xfrm flipH="1" flipV="1">
            <a:off x="2572364" y="3453127"/>
            <a:ext cx="1265958" cy="5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98025F49-E07E-447E-B964-DC671BEA98B0}"/>
              </a:ext>
            </a:extLst>
          </p:cNvPr>
          <p:cNvCxnSpPr>
            <a:cxnSpLocks/>
          </p:cNvCxnSpPr>
          <p:nvPr/>
        </p:nvCxnSpPr>
        <p:spPr>
          <a:xfrm flipH="1" flipV="1">
            <a:off x="2572364" y="3241377"/>
            <a:ext cx="1265958" cy="5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2D25E517-FE49-408A-B971-4B25A27F0F12}"/>
              </a:ext>
            </a:extLst>
          </p:cNvPr>
          <p:cNvSpPr/>
          <p:nvPr/>
        </p:nvSpPr>
        <p:spPr>
          <a:xfrm>
            <a:off x="5220343" y="2472437"/>
            <a:ext cx="1449085" cy="907137"/>
          </a:xfrm>
          <a:prstGeom prst="roundRect">
            <a:avLst>
              <a:gd name="adj" fmla="val 317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 Front-End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9487CCEC-215B-4BE0-B5A7-62AD731AAA06}"/>
              </a:ext>
            </a:extLst>
          </p:cNvPr>
          <p:cNvCxnSpPr>
            <a:cxnSpLocks/>
          </p:cNvCxnSpPr>
          <p:nvPr/>
        </p:nvCxnSpPr>
        <p:spPr>
          <a:xfrm>
            <a:off x="4844009" y="2612987"/>
            <a:ext cx="439191" cy="1302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69BB83CD-E676-4131-A383-F57F5E4D03FA}"/>
              </a:ext>
            </a:extLst>
          </p:cNvPr>
          <p:cNvCxnSpPr>
            <a:cxnSpLocks/>
          </p:cNvCxnSpPr>
          <p:nvPr/>
        </p:nvCxnSpPr>
        <p:spPr>
          <a:xfrm flipV="1">
            <a:off x="4884541" y="3088473"/>
            <a:ext cx="412170" cy="1217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5F7CD4F5-41D9-471F-853C-F1E8CBE3B9CB}"/>
              </a:ext>
            </a:extLst>
          </p:cNvPr>
          <p:cNvCxnSpPr>
            <a:cxnSpLocks/>
          </p:cNvCxnSpPr>
          <p:nvPr/>
        </p:nvCxnSpPr>
        <p:spPr>
          <a:xfrm flipV="1">
            <a:off x="4907374" y="3170500"/>
            <a:ext cx="412170" cy="1217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B24F9911-D93F-4ED2-8B09-749043F8148C}"/>
              </a:ext>
            </a:extLst>
          </p:cNvPr>
          <p:cNvCxnSpPr>
            <a:cxnSpLocks/>
          </p:cNvCxnSpPr>
          <p:nvPr/>
        </p:nvCxnSpPr>
        <p:spPr>
          <a:xfrm flipV="1">
            <a:off x="4930207" y="3252527"/>
            <a:ext cx="412170" cy="1217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33EC2381-B1A5-4D3E-B799-6254484EF457}"/>
              </a:ext>
            </a:extLst>
          </p:cNvPr>
          <p:cNvCxnSpPr>
            <a:cxnSpLocks/>
          </p:cNvCxnSpPr>
          <p:nvPr/>
        </p:nvCxnSpPr>
        <p:spPr>
          <a:xfrm>
            <a:off x="4880353" y="2527822"/>
            <a:ext cx="439191" cy="1302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98BFC79A-3155-4F2E-8B9A-83EE3936C326}"/>
              </a:ext>
            </a:extLst>
          </p:cNvPr>
          <p:cNvCxnSpPr>
            <a:cxnSpLocks/>
          </p:cNvCxnSpPr>
          <p:nvPr/>
        </p:nvCxnSpPr>
        <p:spPr>
          <a:xfrm>
            <a:off x="4903186" y="2443067"/>
            <a:ext cx="439191" cy="1302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7C53C458-336D-4733-ACE4-5A1308527E32}"/>
              </a:ext>
            </a:extLst>
          </p:cNvPr>
          <p:cNvCxnSpPr/>
          <p:nvPr/>
        </p:nvCxnSpPr>
        <p:spPr>
          <a:xfrm>
            <a:off x="6669428" y="2909768"/>
            <a:ext cx="366372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8B041B2C-58D7-4764-9746-ADDEEDA9A127}"/>
              </a:ext>
            </a:extLst>
          </p:cNvPr>
          <p:cNvSpPr/>
          <p:nvPr/>
        </p:nvSpPr>
        <p:spPr>
          <a:xfrm>
            <a:off x="8706606" y="2159648"/>
            <a:ext cx="3183523" cy="13943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Digital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Filtering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Interpretation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compression </a:t>
            </a:r>
          </a:p>
        </p:txBody>
      </p: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F05032CD-6CC3-47CE-9ED8-107BA28C8E9C}"/>
              </a:ext>
            </a:extLst>
          </p:cNvPr>
          <p:cNvSpPr/>
          <p:nvPr/>
        </p:nvSpPr>
        <p:spPr>
          <a:xfrm>
            <a:off x="9308986" y="3801164"/>
            <a:ext cx="1111300" cy="5424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</a:t>
            </a:r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A937F00C-9AAE-49D3-ABC4-B68999EAA400}"/>
              </a:ext>
            </a:extLst>
          </p:cNvPr>
          <p:cNvSpPr/>
          <p:nvPr/>
        </p:nvSpPr>
        <p:spPr>
          <a:xfrm>
            <a:off x="9308986" y="4487994"/>
            <a:ext cx="1914306" cy="5424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F4F033C3-0B56-40C7-9725-0C3201ED2C86}"/>
              </a:ext>
            </a:extLst>
          </p:cNvPr>
          <p:cNvSpPr/>
          <p:nvPr/>
        </p:nvSpPr>
        <p:spPr>
          <a:xfrm>
            <a:off x="9330256" y="5279228"/>
            <a:ext cx="1111300" cy="5424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</a:t>
            </a:r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C99644C6-D333-4CC6-8D39-DC88952054A7}"/>
              </a:ext>
            </a:extLst>
          </p:cNvPr>
          <p:cNvCxnSpPr>
            <a:cxnSpLocks/>
          </p:cNvCxnSpPr>
          <p:nvPr/>
        </p:nvCxnSpPr>
        <p:spPr>
          <a:xfrm>
            <a:off x="8294809" y="2909768"/>
            <a:ext cx="523166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522DAF4B-E995-4B44-AF65-79C14B9382F8}"/>
              </a:ext>
            </a:extLst>
          </p:cNvPr>
          <p:cNvCxnSpPr/>
          <p:nvPr/>
        </p:nvCxnSpPr>
        <p:spPr>
          <a:xfrm>
            <a:off x="9020447" y="3554162"/>
            <a:ext cx="0" cy="2084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05003A9C-6896-4186-A926-59356A18D52D}"/>
              </a:ext>
            </a:extLst>
          </p:cNvPr>
          <p:cNvCxnSpPr/>
          <p:nvPr/>
        </p:nvCxnSpPr>
        <p:spPr>
          <a:xfrm>
            <a:off x="9020447" y="5638800"/>
            <a:ext cx="366372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5C6B0D66-8BD5-48EB-A583-D851E8C709D2}"/>
              </a:ext>
            </a:extLst>
          </p:cNvPr>
          <p:cNvCxnSpPr/>
          <p:nvPr/>
        </p:nvCxnSpPr>
        <p:spPr>
          <a:xfrm>
            <a:off x="9020447" y="4833952"/>
            <a:ext cx="366372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F5D21116-8630-43DA-9A30-8D6999355CFF}"/>
              </a:ext>
            </a:extLst>
          </p:cNvPr>
          <p:cNvCxnSpPr/>
          <p:nvPr/>
        </p:nvCxnSpPr>
        <p:spPr>
          <a:xfrm>
            <a:off x="9020447" y="4029104"/>
            <a:ext cx="366372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D49B7DD2-79B8-4EF1-8822-F19CCF35AF02}"/>
              </a:ext>
            </a:extLst>
          </p:cNvPr>
          <p:cNvSpPr/>
          <p:nvPr/>
        </p:nvSpPr>
        <p:spPr>
          <a:xfrm>
            <a:off x="190501" y="1745070"/>
            <a:ext cx="7737898" cy="407661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8D32C19D-4827-4458-B0C2-F7F83A895818}"/>
              </a:ext>
            </a:extLst>
          </p:cNvPr>
          <p:cNvSpPr/>
          <p:nvPr/>
        </p:nvSpPr>
        <p:spPr>
          <a:xfrm>
            <a:off x="8046568" y="1745069"/>
            <a:ext cx="3954931" cy="42874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9394435C-2619-4B49-9BE0-711CA07765D0}"/>
              </a:ext>
            </a:extLst>
          </p:cNvPr>
          <p:cNvSpPr txBox="1"/>
          <p:nvPr/>
        </p:nvSpPr>
        <p:spPr>
          <a:xfrm>
            <a:off x="444500" y="1287963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 domain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570A2414-07C8-4DA3-807D-8ED7530F3ED9}"/>
              </a:ext>
            </a:extLst>
          </p:cNvPr>
          <p:cNvSpPr txBox="1"/>
          <p:nvPr/>
        </p:nvSpPr>
        <p:spPr>
          <a:xfrm>
            <a:off x="8962712" y="1213199"/>
            <a:ext cx="261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Domain</a:t>
            </a:r>
          </a:p>
        </p:txBody>
      </p:sp>
      <p:pic>
        <p:nvPicPr>
          <p:cNvPr id="33" name="Elemento grafico 32">
            <a:extLst>
              <a:ext uri="{FF2B5EF4-FFF2-40B4-BE49-F238E27FC236}">
                <a16:creationId xmlns:a16="http://schemas.microsoft.com/office/drawing/2014/main" id="{EF3E4A2C-042B-44BC-93FD-DDE89E2FD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5934" y="2553134"/>
            <a:ext cx="1318875" cy="713269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8B91690-CAB9-46E5-B8D7-1A9DD1F32F81}"/>
              </a:ext>
            </a:extLst>
          </p:cNvPr>
          <p:cNvSpPr txBox="1"/>
          <p:nvPr/>
        </p:nvSpPr>
        <p:spPr>
          <a:xfrm>
            <a:off x="7305436" y="2655291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ADCs</a:t>
            </a:r>
          </a:p>
        </p:txBody>
      </p:sp>
    </p:spTree>
    <p:extLst>
      <p:ext uri="{BB962C8B-B14F-4D97-AF65-F5344CB8AC3E}">
        <p14:creationId xmlns:p14="http://schemas.microsoft.com/office/powerpoint/2010/main" val="193214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21" grpId="0" animBg="1"/>
      <p:bldP spid="41" grpId="0" animBg="1"/>
      <p:bldP spid="42" grpId="0" animBg="1"/>
      <p:bldP spid="43" grpId="0" animBg="1"/>
      <p:bldP spid="44" grpId="0" animBg="1"/>
      <p:bldP spid="52" grpId="0" animBg="1"/>
      <p:bldP spid="53" grpId="0" animBg="1"/>
      <p:bldP spid="54" grpId="0"/>
      <p:bldP spid="55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9B48E-9D07-493B-B5DF-95EA3F08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System partitioning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7535B-3861-47E0-AA4A-248CA9DC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A1522-D4D3-4431-B2A2-AF9948FC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41" name="Picture 4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CC123AF-8105-46E7-80FD-841C88052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17" y="1131641"/>
            <a:ext cx="5289366" cy="22282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2056390-7E70-47B5-8DCC-EF04AC141429}"/>
              </a:ext>
            </a:extLst>
          </p:cNvPr>
          <p:cNvSpPr txBox="1"/>
          <p:nvPr/>
        </p:nvSpPr>
        <p:spPr>
          <a:xfrm>
            <a:off x="721894" y="3359873"/>
            <a:ext cx="112455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 complex sensor system can be formed by a large number of different partially independent components. In some cases the sensor system can be distrubuted in a large volume and include tens or hundreds of sensors.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other cases the system can be relatively simple and small in size.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For this reason, in the system level design phase, it is important to organize the sensor system in a hyerarchical way, deciding at which level the above depicted operations must be performed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1CA895-82F3-4288-967E-C81AD07E5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90D647F-99FD-46C1-B0F9-3E2724C9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1079" y="5563832"/>
            <a:ext cx="880621" cy="365125"/>
          </a:xfrm>
        </p:spPr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D79F3C9-99C3-40AB-90AA-4FAFB0B0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77" y="113168"/>
            <a:ext cx="10515600" cy="662397"/>
          </a:xfrm>
        </p:spPr>
        <p:txBody>
          <a:bodyPr/>
          <a:lstStyle/>
          <a:p>
            <a:r>
              <a:rPr lang="en-US" dirty="0"/>
              <a:t>Sensor systems: a possible hierarchy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391E156-B489-43E4-A022-CA586CB256A9}"/>
              </a:ext>
            </a:extLst>
          </p:cNvPr>
          <p:cNvSpPr/>
          <p:nvPr/>
        </p:nvSpPr>
        <p:spPr>
          <a:xfrm>
            <a:off x="4364780" y="1282698"/>
            <a:ext cx="3086100" cy="3862122"/>
          </a:xfrm>
          <a:prstGeom prst="roundRect">
            <a:avLst>
              <a:gd name="adj" fmla="val 105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6DFAF0D-26CE-40EB-95F8-76CF775DFE86}"/>
              </a:ext>
            </a:extLst>
          </p:cNvPr>
          <p:cNvSpPr/>
          <p:nvPr/>
        </p:nvSpPr>
        <p:spPr>
          <a:xfrm>
            <a:off x="8622552" y="994140"/>
            <a:ext cx="3115508" cy="4335450"/>
          </a:xfrm>
          <a:prstGeom prst="roundRect">
            <a:avLst>
              <a:gd name="adj" fmla="val 779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874E6931-DEF2-4161-BED3-BD51E78316DA}"/>
              </a:ext>
            </a:extLst>
          </p:cNvPr>
          <p:cNvSpPr/>
          <p:nvPr/>
        </p:nvSpPr>
        <p:spPr>
          <a:xfrm>
            <a:off x="838200" y="1612900"/>
            <a:ext cx="2730882" cy="287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B58BB5F-44CA-4D80-A37E-9F7D592DEB6D}"/>
              </a:ext>
            </a:extLst>
          </p:cNvPr>
          <p:cNvSpPr/>
          <p:nvPr/>
        </p:nvSpPr>
        <p:spPr>
          <a:xfrm>
            <a:off x="1124141" y="2013138"/>
            <a:ext cx="2159000" cy="365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 / Probes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BE904BA-0DC6-42D8-88DE-C69C5F607301}"/>
              </a:ext>
            </a:extLst>
          </p:cNvPr>
          <p:cNvSpPr/>
          <p:nvPr/>
        </p:nvSpPr>
        <p:spPr>
          <a:xfrm>
            <a:off x="1124141" y="2476497"/>
            <a:ext cx="2159000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 + ADC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28FDA26-1B39-4A22-A065-7CF3F52F7333}"/>
              </a:ext>
            </a:extLst>
          </p:cNvPr>
          <p:cNvSpPr/>
          <p:nvPr/>
        </p:nvSpPr>
        <p:spPr>
          <a:xfrm>
            <a:off x="1124141" y="3017552"/>
            <a:ext cx="2159000" cy="513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preprocessing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6ED6EE9-17F9-49F7-A5BE-BFB388F2E71A}"/>
              </a:ext>
            </a:extLst>
          </p:cNvPr>
          <p:cNvSpPr/>
          <p:nvPr/>
        </p:nvSpPr>
        <p:spPr>
          <a:xfrm>
            <a:off x="1124141" y="3759855"/>
            <a:ext cx="2159000" cy="513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(wired)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9D4BC12-8018-4A61-A4B2-C4D3BC0A68D7}"/>
              </a:ext>
            </a:extLst>
          </p:cNvPr>
          <p:cNvSpPr/>
          <p:nvPr/>
        </p:nvSpPr>
        <p:spPr>
          <a:xfrm>
            <a:off x="4918702" y="1496177"/>
            <a:ext cx="2159000" cy="365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modules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F10B80C-3589-4A3D-912F-712D143DC13B}"/>
              </a:ext>
            </a:extLst>
          </p:cNvPr>
          <p:cNvSpPr/>
          <p:nvPr/>
        </p:nvSpPr>
        <p:spPr>
          <a:xfrm>
            <a:off x="4908958" y="2094762"/>
            <a:ext cx="2159000" cy="610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MCU)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738E527-5C61-4C22-AEB7-823FD72E5172}"/>
              </a:ext>
            </a:extLst>
          </p:cNvPr>
          <p:cNvSpPr/>
          <p:nvPr/>
        </p:nvSpPr>
        <p:spPr>
          <a:xfrm>
            <a:off x="4908958" y="2887760"/>
            <a:ext cx="2159000" cy="610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(wired or wireless)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9EFC5AB8-7A00-44CB-91C4-5B7A3A91CF70}"/>
              </a:ext>
            </a:extLst>
          </p:cNvPr>
          <p:cNvCxnSpPr>
            <a:cxnSpLocks/>
          </p:cNvCxnSpPr>
          <p:nvPr/>
        </p:nvCxnSpPr>
        <p:spPr>
          <a:xfrm flipV="1">
            <a:off x="3473641" y="1881978"/>
            <a:ext cx="1443160" cy="24300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27282112-FB7D-4A44-98D6-2B17A465F5A5}"/>
              </a:ext>
            </a:extLst>
          </p:cNvPr>
          <p:cNvCxnSpPr>
            <a:cxnSpLocks/>
          </p:cNvCxnSpPr>
          <p:nvPr/>
        </p:nvCxnSpPr>
        <p:spPr>
          <a:xfrm flipV="1">
            <a:off x="3156075" y="1539174"/>
            <a:ext cx="1782335" cy="849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>
            <a:extLst>
              <a:ext uri="{FF2B5EF4-FFF2-40B4-BE49-F238E27FC236}">
                <a16:creationId xmlns:a16="http://schemas.microsoft.com/office/drawing/2014/main" id="{8E0C1212-AC06-4076-994C-3ECEBECECDFB}"/>
              </a:ext>
            </a:extLst>
          </p:cNvPr>
          <p:cNvSpPr/>
          <p:nvPr/>
        </p:nvSpPr>
        <p:spPr>
          <a:xfrm>
            <a:off x="9014590" y="1259026"/>
            <a:ext cx="2405747" cy="365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nodes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4AD0C295-6ECD-4E67-A54C-4A0FC31803E5}"/>
              </a:ext>
            </a:extLst>
          </p:cNvPr>
          <p:cNvSpPr/>
          <p:nvPr/>
        </p:nvSpPr>
        <p:spPr>
          <a:xfrm>
            <a:off x="9014590" y="1692702"/>
            <a:ext cx="2405747" cy="857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performance digital processing unit 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AE16EF69-591A-46AE-BECE-1E6F57DED1F4}"/>
              </a:ext>
            </a:extLst>
          </p:cNvPr>
          <p:cNvSpPr/>
          <p:nvPr/>
        </p:nvSpPr>
        <p:spPr>
          <a:xfrm>
            <a:off x="9033834" y="2653260"/>
            <a:ext cx="2405747" cy="752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Human - Machine Interface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20BD9E65-787B-456C-8941-962D779C5177}"/>
              </a:ext>
            </a:extLst>
          </p:cNvPr>
          <p:cNvSpPr/>
          <p:nvPr/>
        </p:nvSpPr>
        <p:spPr>
          <a:xfrm>
            <a:off x="9033834" y="3508882"/>
            <a:ext cx="2405747" cy="7527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High-capacity data storage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1AC725B0-760A-44A1-98FD-294DC5B403E7}"/>
              </a:ext>
            </a:extLst>
          </p:cNvPr>
          <p:cNvSpPr/>
          <p:nvPr/>
        </p:nvSpPr>
        <p:spPr>
          <a:xfrm>
            <a:off x="9033834" y="4440932"/>
            <a:ext cx="2405747" cy="752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World-scale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EEA1D74-D1AA-436E-81EE-04DF9ECE1344}"/>
              </a:ext>
            </a:extLst>
          </p:cNvPr>
          <p:cNvSpPr txBox="1"/>
          <p:nvPr/>
        </p:nvSpPr>
        <p:spPr>
          <a:xfrm>
            <a:off x="8770503" y="5389417"/>
            <a:ext cx="3115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level sensor system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184EC8A-C395-4C0A-AE63-EE68F1D7AE8A}"/>
              </a:ext>
            </a:extLst>
          </p:cNvPr>
          <p:cNvSpPr txBox="1"/>
          <p:nvPr/>
        </p:nvSpPr>
        <p:spPr>
          <a:xfrm>
            <a:off x="4896074" y="5221682"/>
            <a:ext cx="2341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Sensor nodes 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F72F2A5-F45A-458F-B008-14D21F52C8B2}"/>
              </a:ext>
            </a:extLst>
          </p:cNvPr>
          <p:cNvSpPr txBox="1"/>
          <p:nvPr/>
        </p:nvSpPr>
        <p:spPr>
          <a:xfrm>
            <a:off x="993279" y="4483100"/>
            <a:ext cx="233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Sensor module</a:t>
            </a:r>
          </a:p>
        </p:txBody>
      </p: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26460627-A3D3-4925-9863-F767798D6A0E}"/>
              </a:ext>
            </a:extLst>
          </p:cNvPr>
          <p:cNvCxnSpPr>
            <a:cxnSpLocks/>
          </p:cNvCxnSpPr>
          <p:nvPr/>
        </p:nvCxnSpPr>
        <p:spPr>
          <a:xfrm>
            <a:off x="7096638" y="1267406"/>
            <a:ext cx="1937196" cy="28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EBF4A69E-ABCC-40FD-AB3C-08D614EECFA2}"/>
              </a:ext>
            </a:extLst>
          </p:cNvPr>
          <p:cNvCxnSpPr>
            <a:cxnSpLocks/>
          </p:cNvCxnSpPr>
          <p:nvPr/>
        </p:nvCxnSpPr>
        <p:spPr>
          <a:xfrm flipV="1">
            <a:off x="7437967" y="1576599"/>
            <a:ext cx="1576623" cy="3481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500848D4-0F00-4CDE-9491-FA8B91B5E099}"/>
              </a:ext>
            </a:extLst>
          </p:cNvPr>
          <p:cNvSpPr/>
          <p:nvPr/>
        </p:nvSpPr>
        <p:spPr>
          <a:xfrm>
            <a:off x="4908958" y="3651169"/>
            <a:ext cx="2159000" cy="610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 Human-Machine Interface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7EC13124-4482-41BB-8315-F75623127AAC}"/>
              </a:ext>
            </a:extLst>
          </p:cNvPr>
          <p:cNvSpPr/>
          <p:nvPr/>
        </p:nvSpPr>
        <p:spPr>
          <a:xfrm>
            <a:off x="4916801" y="4371307"/>
            <a:ext cx="2159000" cy="610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logging</a:t>
            </a:r>
          </a:p>
        </p:txBody>
      </p:sp>
    </p:spTree>
    <p:extLst>
      <p:ext uri="{BB962C8B-B14F-4D97-AF65-F5344CB8AC3E}">
        <p14:creationId xmlns:p14="http://schemas.microsoft.com/office/powerpoint/2010/main" val="36430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 animBg="1"/>
      <p:bldP spid="29" grpId="0" animBg="1"/>
      <p:bldP spid="30" grpId="0" animBg="1"/>
      <p:bldP spid="34" grpId="0" animBg="1"/>
      <p:bldP spid="35" grpId="0" animBg="1"/>
      <p:bldP spid="36" grpId="0"/>
      <p:bldP spid="37" grpId="0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C582CEC-A4D9-400B-B8DA-82FD42301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757" y="592343"/>
            <a:ext cx="6495185" cy="449205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01A84F6-1350-4A19-B79A-23BDC390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76" y="102805"/>
            <a:ext cx="8065425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1: Pulse oximeter</a:t>
            </a:r>
            <a:br>
              <a:rPr lang="en-US" dirty="0"/>
            </a:br>
            <a:r>
              <a:rPr lang="en-US" dirty="0"/>
              <a:t>A simple, complete sensor system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AF26111-75EC-4220-BD7D-3C41BB48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1C352A-3622-41F9-96B6-C9782391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D2E42D1-4AB4-4AF1-9E65-9774BACE1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22" y="721895"/>
            <a:ext cx="2946797" cy="294679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9AB1B8-3DC3-472D-831A-6E5441F4A903}"/>
              </a:ext>
            </a:extLst>
          </p:cNvPr>
          <p:cNvSpPr txBox="1"/>
          <p:nvPr/>
        </p:nvSpPr>
        <p:spPr>
          <a:xfrm>
            <a:off x="678780" y="4400212"/>
            <a:ext cx="60962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Sensor probe, AFE, ADC  = Sensor module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Digital Processing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Human Interface (simplified)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</a:p>
        </p:txBody>
      </p:sp>
      <p:sp>
        <p:nvSpPr>
          <p:cNvPr id="10" name="Parentesi graffa chiusa 9">
            <a:extLst>
              <a:ext uri="{FF2B5EF4-FFF2-40B4-BE49-F238E27FC236}">
                <a16:creationId xmlns:a16="http://schemas.microsoft.com/office/drawing/2014/main" id="{585FA468-4253-4DFA-BB4F-B636E67FEE93}"/>
              </a:ext>
            </a:extLst>
          </p:cNvPr>
          <p:cNvSpPr/>
          <p:nvPr/>
        </p:nvSpPr>
        <p:spPr>
          <a:xfrm>
            <a:off x="4511447" y="4902421"/>
            <a:ext cx="298383" cy="977904"/>
          </a:xfrm>
          <a:prstGeom prst="rightBrace">
            <a:avLst>
              <a:gd name="adj1" fmla="val 3091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F68783-5C62-4523-87E7-93DF35FCA374}"/>
              </a:ext>
            </a:extLst>
          </p:cNvPr>
          <p:cNvSpPr txBox="1"/>
          <p:nvPr/>
        </p:nvSpPr>
        <p:spPr>
          <a:xfrm>
            <a:off x="4897496" y="5160541"/>
            <a:ext cx="5386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Performs the functions of sensor node</a:t>
            </a:r>
          </a:p>
        </p:txBody>
      </p:sp>
    </p:spTree>
    <p:extLst>
      <p:ext uri="{BB962C8B-B14F-4D97-AF65-F5344CB8AC3E}">
        <p14:creationId xmlns:p14="http://schemas.microsoft.com/office/powerpoint/2010/main" val="132487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23E221-2949-40D1-96AD-B46D7069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2: Integrated 9 axis inertial sensor</a:t>
            </a:r>
            <a:br>
              <a:rPr lang="en-US" dirty="0"/>
            </a:br>
            <a:r>
              <a:rPr lang="en-US" dirty="0"/>
              <a:t>(sensor module or smart sensor)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704C1B-F3A2-4FDC-863C-70389FD04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80C2B4-36B9-4B75-891A-700A2038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ABD05D1-A486-4434-8FFF-65AED68549A7}"/>
              </a:ext>
            </a:extLst>
          </p:cNvPr>
          <p:cNvSpPr txBox="1"/>
          <p:nvPr/>
        </p:nvSpPr>
        <p:spPr>
          <a:xfrm>
            <a:off x="616017" y="1347537"/>
            <a:ext cx="4042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3-axis accelerometer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3-axis gyroscope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3-axis magnetometer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8FEB2EA-1B14-4C3B-8508-83459A537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681" y="1133603"/>
            <a:ext cx="5689862" cy="445439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D6B9E53-66B6-48CC-B8BD-8F7421314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17" y="2758472"/>
            <a:ext cx="2858402" cy="1693635"/>
          </a:xfrm>
          <a:prstGeom prst="rect">
            <a:avLst/>
          </a:prstGeom>
        </p:spPr>
      </p:pic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3C95C498-92CF-46D9-BBC0-0BCF04883B38}"/>
              </a:ext>
            </a:extLst>
          </p:cNvPr>
          <p:cNvSpPr/>
          <p:nvPr/>
        </p:nvSpPr>
        <p:spPr>
          <a:xfrm>
            <a:off x="9226550" y="2914650"/>
            <a:ext cx="1033993" cy="76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3B6D0A-ED81-43BF-9D16-8E0FAF2817EF}"/>
              </a:ext>
            </a:extLst>
          </p:cNvPr>
          <p:cNvSpPr txBox="1"/>
          <p:nvPr/>
        </p:nvSpPr>
        <p:spPr>
          <a:xfrm>
            <a:off x="8280399" y="4622800"/>
            <a:ext cx="307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 -I2C communication lines 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7E462673-2FFE-4FBB-860D-73EBCC88116C}"/>
              </a:ext>
            </a:extLst>
          </p:cNvPr>
          <p:cNvCxnSpPr/>
          <p:nvPr/>
        </p:nvCxnSpPr>
        <p:spPr>
          <a:xfrm flipV="1">
            <a:off x="9519385" y="3676650"/>
            <a:ext cx="433137" cy="10204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56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1614309-DF11-4B68-BED2-95B153D0C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52" y="1203065"/>
            <a:ext cx="5819310" cy="47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117C50-03A1-4D19-9616-798A6D36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52" y="0"/>
            <a:ext cx="10515600" cy="662397"/>
          </a:xfrm>
        </p:spPr>
        <p:txBody>
          <a:bodyPr/>
          <a:lstStyle/>
          <a:p>
            <a:r>
              <a:rPr lang="it-IT" dirty="0"/>
              <a:t>Example 3, a complex case: sensor system in an airplane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836DF-A81F-4EEA-8F77-7EDEAF29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7B7DB-B05B-456F-8C5A-5A2563D4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7C723C-B868-4E3E-A490-2B7A6E617073}"/>
              </a:ext>
            </a:extLst>
          </p:cNvPr>
          <p:cNvSpPr/>
          <p:nvPr/>
        </p:nvSpPr>
        <p:spPr>
          <a:xfrm>
            <a:off x="3433482" y="1927412"/>
            <a:ext cx="510989" cy="4538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FD2558-D0C8-4B8A-8DC6-9E725A2F9893}"/>
              </a:ext>
            </a:extLst>
          </p:cNvPr>
          <p:cNvSpPr/>
          <p:nvPr/>
        </p:nvSpPr>
        <p:spPr>
          <a:xfrm>
            <a:off x="3442447" y="1290918"/>
            <a:ext cx="510989" cy="4538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10AB91-C9FA-4FEC-851A-DDD361C4FA00}"/>
              </a:ext>
            </a:extLst>
          </p:cNvPr>
          <p:cNvSpPr/>
          <p:nvPr/>
        </p:nvSpPr>
        <p:spPr>
          <a:xfrm>
            <a:off x="4652682" y="3202081"/>
            <a:ext cx="510989" cy="4538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6F1D97-73A5-4571-AACA-E21DC65D68B5}"/>
              </a:ext>
            </a:extLst>
          </p:cNvPr>
          <p:cNvSpPr/>
          <p:nvPr/>
        </p:nvSpPr>
        <p:spPr>
          <a:xfrm>
            <a:off x="2142564" y="3238098"/>
            <a:ext cx="510989" cy="4538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E1DB42-66FC-4EBD-9D72-2229E32E31D4}"/>
              </a:ext>
            </a:extLst>
          </p:cNvPr>
          <p:cNvSpPr/>
          <p:nvPr/>
        </p:nvSpPr>
        <p:spPr>
          <a:xfrm>
            <a:off x="2710066" y="3576512"/>
            <a:ext cx="502025" cy="35899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737473-65F7-44E4-90E3-1B9018C72D4B}"/>
              </a:ext>
            </a:extLst>
          </p:cNvPr>
          <p:cNvSpPr/>
          <p:nvPr/>
        </p:nvSpPr>
        <p:spPr>
          <a:xfrm>
            <a:off x="3361765" y="3827929"/>
            <a:ext cx="582706" cy="44599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E39BFA-80B3-494F-8810-314EB4E2B0DB}"/>
              </a:ext>
            </a:extLst>
          </p:cNvPr>
          <p:cNvSpPr/>
          <p:nvPr/>
        </p:nvSpPr>
        <p:spPr>
          <a:xfrm>
            <a:off x="3397623" y="4442953"/>
            <a:ext cx="582706" cy="44599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0E5886-251B-4169-A2E4-693D5345C208}"/>
              </a:ext>
            </a:extLst>
          </p:cNvPr>
          <p:cNvCxnSpPr>
            <a:cxnSpLocks/>
          </p:cNvCxnSpPr>
          <p:nvPr/>
        </p:nvCxnSpPr>
        <p:spPr>
          <a:xfrm flipH="1">
            <a:off x="3698862" y="1744756"/>
            <a:ext cx="8965" cy="18265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1483DE-7F3E-44B2-92D1-812F0F9550D3}"/>
              </a:ext>
            </a:extLst>
          </p:cNvPr>
          <p:cNvCxnSpPr/>
          <p:nvPr/>
        </p:nvCxnSpPr>
        <p:spPr>
          <a:xfrm flipV="1">
            <a:off x="2663438" y="2381250"/>
            <a:ext cx="788894" cy="85684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B91FA5-CCC2-44B0-AB57-F1F464E8677A}"/>
              </a:ext>
            </a:extLst>
          </p:cNvPr>
          <p:cNvCxnSpPr>
            <a:cxnSpLocks/>
          </p:cNvCxnSpPr>
          <p:nvPr/>
        </p:nvCxnSpPr>
        <p:spPr>
          <a:xfrm flipH="1" flipV="1">
            <a:off x="3980329" y="2416949"/>
            <a:ext cx="648578" cy="7288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8A311F-3391-4BA5-8DA6-E9293AA3397A}"/>
              </a:ext>
            </a:extLst>
          </p:cNvPr>
          <p:cNvCxnSpPr>
            <a:cxnSpLocks/>
          </p:cNvCxnSpPr>
          <p:nvPr/>
        </p:nvCxnSpPr>
        <p:spPr>
          <a:xfrm flipH="1" flipV="1">
            <a:off x="3707826" y="2445257"/>
            <a:ext cx="606677" cy="103893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E35A8E-9926-4864-A4DD-7B1536DDCFF7}"/>
              </a:ext>
            </a:extLst>
          </p:cNvPr>
          <p:cNvSpPr/>
          <p:nvPr/>
        </p:nvSpPr>
        <p:spPr>
          <a:xfrm>
            <a:off x="3433481" y="2795990"/>
            <a:ext cx="510989" cy="4538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73A142-6A5A-4C67-BBAB-3E9DF4D85D7B}"/>
              </a:ext>
            </a:extLst>
          </p:cNvPr>
          <p:cNvCxnSpPr>
            <a:cxnSpLocks/>
          </p:cNvCxnSpPr>
          <p:nvPr/>
        </p:nvCxnSpPr>
        <p:spPr>
          <a:xfrm flipV="1">
            <a:off x="3600882" y="2394461"/>
            <a:ext cx="0" cy="49423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6705B47-4854-4B8C-9928-577662C18312}"/>
              </a:ext>
            </a:extLst>
          </p:cNvPr>
          <p:cNvSpPr/>
          <p:nvPr/>
        </p:nvSpPr>
        <p:spPr>
          <a:xfrm>
            <a:off x="4097296" y="3576512"/>
            <a:ext cx="502025" cy="35899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200BE5-97D0-46BF-8F66-0945BE1D23A0}"/>
              </a:ext>
            </a:extLst>
          </p:cNvPr>
          <p:cNvCxnSpPr>
            <a:cxnSpLocks/>
          </p:cNvCxnSpPr>
          <p:nvPr/>
        </p:nvCxnSpPr>
        <p:spPr>
          <a:xfrm flipV="1">
            <a:off x="3061859" y="2445257"/>
            <a:ext cx="432080" cy="112912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CBF1CD-F5B4-459E-B6E3-A90B0AFDB62E}"/>
              </a:ext>
            </a:extLst>
          </p:cNvPr>
          <p:cNvCxnSpPr>
            <a:cxnSpLocks/>
          </p:cNvCxnSpPr>
          <p:nvPr/>
        </p:nvCxnSpPr>
        <p:spPr>
          <a:xfrm flipH="1" flipV="1">
            <a:off x="3703344" y="2595729"/>
            <a:ext cx="165945" cy="122047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F2C65B-BC55-4B79-93B6-3E792F7B551C}"/>
              </a:ext>
            </a:extLst>
          </p:cNvPr>
          <p:cNvCxnSpPr>
            <a:cxnSpLocks/>
          </p:cNvCxnSpPr>
          <p:nvPr/>
        </p:nvCxnSpPr>
        <p:spPr>
          <a:xfrm flipV="1">
            <a:off x="3479012" y="2556793"/>
            <a:ext cx="64379" cy="188616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563C770-475E-44A7-B0C0-3EED9BB97066}"/>
              </a:ext>
            </a:extLst>
          </p:cNvPr>
          <p:cNvSpPr txBox="1"/>
          <p:nvPr/>
        </p:nvSpPr>
        <p:spPr>
          <a:xfrm>
            <a:off x="4001279" y="1901469"/>
            <a:ext cx="3607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computing machine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CAD98D-FCA7-4AC8-BD05-4EB84261EE6B}"/>
              </a:ext>
            </a:extLst>
          </p:cNvPr>
          <p:cNvSpPr txBox="1"/>
          <p:nvPr/>
        </p:nvSpPr>
        <p:spPr>
          <a:xfrm>
            <a:off x="3953436" y="1290918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node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7D6225-8DAA-4BD6-B5ED-8979C92470BA}"/>
              </a:ext>
            </a:extLst>
          </p:cNvPr>
          <p:cNvSpPr txBox="1"/>
          <p:nvPr/>
        </p:nvSpPr>
        <p:spPr>
          <a:xfrm>
            <a:off x="7911694" y="1203065"/>
            <a:ext cx="42028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Includes different </a:t>
            </a:r>
            <a:r>
              <a:rPr lang="it-IT" sz="2000" u="sng" dirty="0">
                <a:latin typeface="Arial" panose="020B0604020202020204" pitchFamily="34" charset="0"/>
                <a:cs typeface="Arial" panose="020B0604020202020204" pitchFamily="34" charset="0"/>
              </a:rPr>
              <a:t>sensor  modules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(air speed, air temperature, angle of attack) and implements complex communication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To reduce wiring, there is a tendency towards wireless comunication between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nodes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9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 animBg="1"/>
      <p:bldP spid="26" grpId="0" animBg="1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8FE33-699F-479C-B37F-F8B4E1FA9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169"/>
            <a:ext cx="10515600" cy="662397"/>
          </a:xfrm>
        </p:spPr>
        <p:txBody>
          <a:bodyPr/>
          <a:lstStyle/>
          <a:p>
            <a:r>
              <a:rPr lang="en-US" dirty="0"/>
              <a:t>Example 4: Wireless Sensor Network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06047A6-3E38-48B9-86B3-D690B596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AB7B7D-5F99-43A2-B893-0E31BE3D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0247EB1-A59E-43D9-867F-83C10444D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6837" y="1027522"/>
            <a:ext cx="6829425" cy="4924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29AF94-8382-478D-BD96-B31AB61F3284}"/>
              </a:ext>
            </a:extLst>
          </p:cNvPr>
          <p:cNvSpPr txBox="1"/>
          <p:nvPr/>
        </p:nvSpPr>
        <p:spPr>
          <a:xfrm>
            <a:off x="7729206" y="1299472"/>
            <a:ext cx="4535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Sensor Nodes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Can be equipped with different sensor types or simply replicate the same sensor set in different locations (distributed sensing)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25CE36-E3A3-4F5F-8206-912D346FE4F3}"/>
              </a:ext>
            </a:extLst>
          </p:cNvPr>
          <p:cNvSpPr txBox="1"/>
          <p:nvPr/>
        </p:nvSpPr>
        <p:spPr>
          <a:xfrm>
            <a:off x="7659112" y="5120950"/>
            <a:ext cx="413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Network: Multi-hop communication protocol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4CB90-F817-473D-97BE-82158DC2C276}"/>
              </a:ext>
            </a:extLst>
          </p:cNvPr>
          <p:cNvSpPr txBox="1"/>
          <p:nvPr/>
        </p:nvSpPr>
        <p:spPr>
          <a:xfrm>
            <a:off x="2499804" y="4659285"/>
            <a:ext cx="101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388DEE-32CF-4CBC-BD1F-CB20A06C4A09}"/>
              </a:ext>
            </a:extLst>
          </p:cNvPr>
          <p:cNvSpPr txBox="1"/>
          <p:nvPr/>
        </p:nvSpPr>
        <p:spPr>
          <a:xfrm>
            <a:off x="3514305" y="1068639"/>
            <a:ext cx="413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High level computing machine: PC, smartphone, emebedded computer </a:t>
            </a:r>
          </a:p>
        </p:txBody>
      </p:sp>
    </p:spTree>
    <p:extLst>
      <p:ext uri="{BB962C8B-B14F-4D97-AF65-F5344CB8AC3E}">
        <p14:creationId xmlns:p14="http://schemas.microsoft.com/office/powerpoint/2010/main" val="2969961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Widescreen</PresentationFormat>
  <Paragraphs>118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Tema di Office</vt:lpstr>
      <vt:lpstr>Sensor systems: general considerations (2)</vt:lpstr>
      <vt:lpstr>Presentazione standard di PowerPoint</vt:lpstr>
      <vt:lpstr>Sensor systems: general definitions (3)</vt:lpstr>
      <vt:lpstr>System partitioning</vt:lpstr>
      <vt:lpstr>Sensor systems: a possible hierarchy</vt:lpstr>
      <vt:lpstr>Example 1: Pulse oximeter A simple, complete sensor system </vt:lpstr>
      <vt:lpstr>Example 2: Integrated 9 axis inertial sensor (sensor module or smart sensor)</vt:lpstr>
      <vt:lpstr>Example 3, a complex case: sensor system in an airplane</vt:lpstr>
      <vt:lpstr>Example 4: Wireless Sensor Network</vt:lpstr>
      <vt:lpstr>Example of a sensor node for WSN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774</cp:revision>
  <dcterms:created xsi:type="dcterms:W3CDTF">2015-02-03T16:10:37Z</dcterms:created>
  <dcterms:modified xsi:type="dcterms:W3CDTF">2023-03-01T20:14:35Z</dcterms:modified>
</cp:coreProperties>
</file>