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3" r:id="rId4"/>
    <p:sldId id="258" r:id="rId5"/>
    <p:sldId id="267" r:id="rId6"/>
    <p:sldId id="259" r:id="rId7"/>
    <p:sldId id="260" r:id="rId8"/>
    <p:sldId id="261" r:id="rId9"/>
    <p:sldId id="262" r:id="rId10"/>
    <p:sldId id="264" r:id="rId11"/>
    <p:sldId id="266" r:id="rId12"/>
    <p:sldId id="265" r:id="rId13"/>
    <p:sldId id="268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BCC0"/>
    <a:srgbClr val="E1B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93447" autoAdjust="0"/>
  </p:normalViewPr>
  <p:slideViewPr>
    <p:cSldViewPr snapToGrid="0">
      <p:cViewPr varScale="1">
        <p:scale>
          <a:sx n="56" d="100"/>
          <a:sy n="56" d="100"/>
        </p:scale>
        <p:origin x="900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80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3D85C-6748-42AF-AD0D-D9EEFB7FEE3A}" type="datetimeFigureOut">
              <a:rPr lang="en-US" smtClean="0"/>
              <a:t>4/26/2023</a:t>
            </a:fld>
            <a:endParaRPr lang="en-US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6E245-BE16-4A03-B1F5-DF75CC6A9830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9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6E245-BE16-4A03-B1F5-DF75CC6A983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02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446B-54F3-48F6-9B1F-FB020EFA5009}" type="datetime1">
              <a:rPr lang="en-US" smtClean="0"/>
              <a:t>4/26/2023</a:t>
            </a:fld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02055017-B6DE-4C35-A63B-40EADAC97849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310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33227"/>
            <a:ext cx="10515600" cy="662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3488-E1F7-4B84-8286-16CD033868DD}" type="datetime1">
              <a:rPr lang="en-US" smtClean="0"/>
              <a:t>4/26/2023</a:t>
            </a:fld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473178" y="6356350"/>
            <a:ext cx="880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838200" y="6268825"/>
            <a:ext cx="10515600" cy="0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FC933D3-4933-E228-20E8-B315DD28AFDC}"/>
              </a:ext>
            </a:extLst>
          </p:cNvPr>
          <p:cNvSpPr txBox="1"/>
          <p:nvPr userDrawn="1"/>
        </p:nvSpPr>
        <p:spPr>
          <a:xfrm>
            <a:off x="4594976" y="6356350"/>
            <a:ext cx="38579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Paolo Bruschi - Sensor Systems</a:t>
            </a:r>
          </a:p>
        </p:txBody>
      </p:sp>
    </p:spTree>
    <p:extLst>
      <p:ext uri="{BB962C8B-B14F-4D97-AF65-F5344CB8AC3E}">
        <p14:creationId xmlns:p14="http://schemas.microsoft.com/office/powerpoint/2010/main" val="17428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qt.io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oc.qt.io/qt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C9BC03-1EF1-3AF3-0A1A-AEA9257CB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890" y="175214"/>
            <a:ext cx="10515600" cy="662397"/>
          </a:xfrm>
        </p:spPr>
        <p:txBody>
          <a:bodyPr/>
          <a:lstStyle/>
          <a:p>
            <a:r>
              <a:rPr lang="en-US" dirty="0"/>
              <a:t>Graphical User Interfaces (GUIs) in Python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E5F4280-0CF1-CF91-0CE3-D77813A8B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9EAA2A0-DB7A-4531-3580-A2E06A16C7DE}"/>
              </a:ext>
            </a:extLst>
          </p:cNvPr>
          <p:cNvSpPr txBox="1"/>
          <p:nvPr/>
        </p:nvSpPr>
        <p:spPr>
          <a:xfrm>
            <a:off x="1175128" y="837611"/>
            <a:ext cx="973836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Python offers different possibilities to create GUIs.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Most of these are derived from GUI creation approaches introduced for other pre-existent languages. A few popular choices are: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E8B734CA-844E-25A3-C157-6CF64A513FE8}"/>
              </a:ext>
            </a:extLst>
          </p:cNvPr>
          <p:cNvSpPr txBox="1"/>
          <p:nvPr/>
        </p:nvSpPr>
        <p:spPr>
          <a:xfrm>
            <a:off x="1175128" y="2181209"/>
            <a:ext cx="899541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Tkinter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Derived from TCL scripting language - comes with the standard python installation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wxPython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(Derived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ftom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wxWidgets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C++ library)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pyQt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derived from the Qt C++ tools. It comes by default with anaconda and has been ported to Android 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QPython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pyqtdeploy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PySide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: another porting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Qf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qt to Python (mostly compatible with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pyQt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Kiwy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:  A recent platform natively built for Python</a:t>
            </a:r>
          </a:p>
        </p:txBody>
      </p:sp>
      <p:sp>
        <p:nvSpPr>
          <p:cNvPr id="7" name="Freccia a destra 6">
            <a:extLst>
              <a:ext uri="{FF2B5EF4-FFF2-40B4-BE49-F238E27FC236}">
                <a16:creationId xmlns:a16="http://schemas.microsoft.com/office/drawing/2014/main" id="{64F7EC6E-ABBB-ECB9-147C-F067251B8328}"/>
              </a:ext>
            </a:extLst>
          </p:cNvPr>
          <p:cNvSpPr/>
          <p:nvPr/>
        </p:nvSpPr>
        <p:spPr>
          <a:xfrm>
            <a:off x="557908" y="3535426"/>
            <a:ext cx="617220" cy="53721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511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4DFBB3-C693-9F36-DEC6-60D87C591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2759"/>
            <a:ext cx="10515600" cy="662397"/>
          </a:xfrm>
        </p:spPr>
        <p:txBody>
          <a:bodyPr/>
          <a:lstStyle/>
          <a:p>
            <a:r>
              <a:rPr lang="en-US" dirty="0"/>
              <a:t>Layouts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275F1872-5E06-EDBF-C3B3-F8BDE0824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1F888DB4-BB2D-2258-3D30-C1CE639D9F9C}"/>
              </a:ext>
            </a:extLst>
          </p:cNvPr>
          <p:cNvSpPr/>
          <p:nvPr/>
        </p:nvSpPr>
        <p:spPr>
          <a:xfrm>
            <a:off x="602479" y="1965686"/>
            <a:ext cx="2184133" cy="2983209"/>
          </a:xfrm>
          <a:prstGeom prst="roundRect">
            <a:avLst>
              <a:gd name="adj" fmla="val 873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25C51BB2-9A60-8D72-7A35-221EDDF7182E}"/>
              </a:ext>
            </a:extLst>
          </p:cNvPr>
          <p:cNvCxnSpPr/>
          <p:nvPr/>
        </p:nvCxnSpPr>
        <p:spPr>
          <a:xfrm>
            <a:off x="726805" y="2639455"/>
            <a:ext cx="1799925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00144220-0139-3998-F806-37169A7D15F2}"/>
              </a:ext>
            </a:extLst>
          </p:cNvPr>
          <p:cNvCxnSpPr/>
          <p:nvPr/>
        </p:nvCxnSpPr>
        <p:spPr>
          <a:xfrm>
            <a:off x="726805" y="3205741"/>
            <a:ext cx="1799925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92E0BC85-ADCF-9BEF-E2C7-0146A637EDC9}"/>
              </a:ext>
            </a:extLst>
          </p:cNvPr>
          <p:cNvCxnSpPr/>
          <p:nvPr/>
        </p:nvCxnSpPr>
        <p:spPr>
          <a:xfrm>
            <a:off x="726805" y="3772027"/>
            <a:ext cx="1799925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7DF9D51F-66C5-C6D4-0881-57CC0C101558}"/>
              </a:ext>
            </a:extLst>
          </p:cNvPr>
          <p:cNvCxnSpPr/>
          <p:nvPr/>
        </p:nvCxnSpPr>
        <p:spPr>
          <a:xfrm>
            <a:off x="726805" y="4338313"/>
            <a:ext cx="1799925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4D3D9465-D562-6D7A-F1D5-77E6EC05C31B}"/>
              </a:ext>
            </a:extLst>
          </p:cNvPr>
          <p:cNvSpPr/>
          <p:nvPr/>
        </p:nvSpPr>
        <p:spPr>
          <a:xfrm>
            <a:off x="6036217" y="2014437"/>
            <a:ext cx="5131068" cy="952901"/>
          </a:xfrm>
          <a:prstGeom prst="roundRect">
            <a:avLst>
              <a:gd name="adj" fmla="val 873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69F0C599-B28D-C989-083F-FD57E513704F}"/>
              </a:ext>
            </a:extLst>
          </p:cNvPr>
          <p:cNvCxnSpPr>
            <a:cxnSpLocks/>
          </p:cNvCxnSpPr>
          <p:nvPr/>
        </p:nvCxnSpPr>
        <p:spPr>
          <a:xfrm flipV="1">
            <a:off x="7578064" y="2014437"/>
            <a:ext cx="0" cy="952901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5CAFF1C1-6F2D-42F6-3422-0422D898DF77}"/>
              </a:ext>
            </a:extLst>
          </p:cNvPr>
          <p:cNvCxnSpPr>
            <a:cxnSpLocks/>
          </p:cNvCxnSpPr>
          <p:nvPr/>
        </p:nvCxnSpPr>
        <p:spPr>
          <a:xfrm flipV="1">
            <a:off x="9421903" y="2014437"/>
            <a:ext cx="0" cy="952901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D3183F68-BC70-F2DD-1DCE-886AECC0EFBD}"/>
              </a:ext>
            </a:extLst>
          </p:cNvPr>
          <p:cNvSpPr txBox="1"/>
          <p:nvPr/>
        </p:nvSpPr>
        <p:spPr>
          <a:xfrm>
            <a:off x="515252" y="4992351"/>
            <a:ext cx="269447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Vertical layout:  </a:t>
            </a:r>
          </a:p>
          <a:p>
            <a:pPr algn="l">
              <a:spcAft>
                <a:spcPts val="1200"/>
              </a:spcAf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QVBoxLayout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9E7E4344-32F0-7BFE-16CA-B30A53BFB9A5}"/>
              </a:ext>
            </a:extLst>
          </p:cNvPr>
          <p:cNvSpPr txBox="1"/>
          <p:nvPr/>
        </p:nvSpPr>
        <p:spPr>
          <a:xfrm>
            <a:off x="6036217" y="2994042"/>
            <a:ext cx="5131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Horizontal layout: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QVBoxLayout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18" name="Rettangolo con angoli arrotondati 17">
            <a:extLst>
              <a:ext uri="{FF2B5EF4-FFF2-40B4-BE49-F238E27FC236}">
                <a16:creationId xmlns:a16="http://schemas.microsoft.com/office/drawing/2014/main" id="{DCF6A9F1-56DC-EBE8-ED0F-A583384F086F}"/>
              </a:ext>
            </a:extLst>
          </p:cNvPr>
          <p:cNvSpPr/>
          <p:nvPr/>
        </p:nvSpPr>
        <p:spPr>
          <a:xfrm>
            <a:off x="6057874" y="3802049"/>
            <a:ext cx="5131068" cy="2249779"/>
          </a:xfrm>
          <a:prstGeom prst="roundRect">
            <a:avLst>
              <a:gd name="adj" fmla="val 873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6A791B64-35DD-91DE-ECC4-9878E6982953}"/>
              </a:ext>
            </a:extLst>
          </p:cNvPr>
          <p:cNvCxnSpPr>
            <a:cxnSpLocks/>
          </p:cNvCxnSpPr>
          <p:nvPr/>
        </p:nvCxnSpPr>
        <p:spPr>
          <a:xfrm>
            <a:off x="6234337" y="4891582"/>
            <a:ext cx="4649089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4B409C52-8027-CFA8-9B89-C3FF13AFD1CD}"/>
              </a:ext>
            </a:extLst>
          </p:cNvPr>
          <p:cNvCxnSpPr>
            <a:cxnSpLocks/>
          </p:cNvCxnSpPr>
          <p:nvPr/>
        </p:nvCxnSpPr>
        <p:spPr>
          <a:xfrm flipV="1">
            <a:off x="7599721" y="3802049"/>
            <a:ext cx="0" cy="952901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809DDA09-A220-9E37-35DD-F02C747922F8}"/>
              </a:ext>
            </a:extLst>
          </p:cNvPr>
          <p:cNvCxnSpPr>
            <a:cxnSpLocks/>
          </p:cNvCxnSpPr>
          <p:nvPr/>
        </p:nvCxnSpPr>
        <p:spPr>
          <a:xfrm flipV="1">
            <a:off x="9523771" y="3802049"/>
            <a:ext cx="0" cy="952901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850DB2D1-1AE3-CEA8-61A1-7C6EE39C8413}"/>
              </a:ext>
            </a:extLst>
          </p:cNvPr>
          <p:cNvCxnSpPr>
            <a:cxnSpLocks/>
          </p:cNvCxnSpPr>
          <p:nvPr/>
        </p:nvCxnSpPr>
        <p:spPr>
          <a:xfrm flipV="1">
            <a:off x="8601751" y="4948732"/>
            <a:ext cx="0" cy="952901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9A175A08-6DED-F57A-94D1-3EFB564B379E}"/>
              </a:ext>
            </a:extLst>
          </p:cNvPr>
          <p:cNvSpPr txBox="1"/>
          <p:nvPr/>
        </p:nvSpPr>
        <p:spPr>
          <a:xfrm>
            <a:off x="3647998" y="4325525"/>
            <a:ext cx="25948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Two horizontal layout arranged into a vertical layout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DB52AA0A-DC6C-32AC-47D2-6DA28CD12545}"/>
              </a:ext>
            </a:extLst>
          </p:cNvPr>
          <p:cNvSpPr txBox="1"/>
          <p:nvPr/>
        </p:nvSpPr>
        <p:spPr>
          <a:xfrm>
            <a:off x="1079303" y="2103021"/>
            <a:ext cx="1290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widget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2434D794-9167-4D65-B350-0FCCB85BDB88}"/>
              </a:ext>
            </a:extLst>
          </p:cNvPr>
          <p:cNvSpPr txBox="1"/>
          <p:nvPr/>
        </p:nvSpPr>
        <p:spPr>
          <a:xfrm>
            <a:off x="1079303" y="2656099"/>
            <a:ext cx="1290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widget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960C9CA6-E9F2-E1C5-6683-26944E0F8584}"/>
              </a:ext>
            </a:extLst>
          </p:cNvPr>
          <p:cNvSpPr txBox="1"/>
          <p:nvPr/>
        </p:nvSpPr>
        <p:spPr>
          <a:xfrm>
            <a:off x="1079303" y="3209177"/>
            <a:ext cx="1290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widget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1BCE7B92-B4B3-AB4F-A55E-4CE7C8B0C3E5}"/>
              </a:ext>
            </a:extLst>
          </p:cNvPr>
          <p:cNvSpPr txBox="1"/>
          <p:nvPr/>
        </p:nvSpPr>
        <p:spPr>
          <a:xfrm>
            <a:off x="1079303" y="3762255"/>
            <a:ext cx="1290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widget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8C759F98-4DCA-766B-BF37-8FC89EC18F43}"/>
              </a:ext>
            </a:extLst>
          </p:cNvPr>
          <p:cNvSpPr txBox="1"/>
          <p:nvPr/>
        </p:nvSpPr>
        <p:spPr>
          <a:xfrm>
            <a:off x="1079303" y="4386139"/>
            <a:ext cx="1290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widget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544B6742-E0B1-D2F3-5BEB-2B8C17D69C30}"/>
              </a:ext>
            </a:extLst>
          </p:cNvPr>
          <p:cNvSpPr txBox="1"/>
          <p:nvPr/>
        </p:nvSpPr>
        <p:spPr>
          <a:xfrm>
            <a:off x="6118758" y="2261409"/>
            <a:ext cx="1290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widget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792D4C09-9A95-5B0F-0CC0-5E38FDB97B38}"/>
              </a:ext>
            </a:extLst>
          </p:cNvPr>
          <p:cNvSpPr txBox="1"/>
          <p:nvPr/>
        </p:nvSpPr>
        <p:spPr>
          <a:xfrm>
            <a:off x="7854615" y="2253531"/>
            <a:ext cx="1290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widget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9B6FF04D-15EA-8229-B671-0D99E9F26D5A}"/>
              </a:ext>
            </a:extLst>
          </p:cNvPr>
          <p:cNvSpPr txBox="1"/>
          <p:nvPr/>
        </p:nvSpPr>
        <p:spPr>
          <a:xfrm>
            <a:off x="9590472" y="2245653"/>
            <a:ext cx="1290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widget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5F8E2A59-F623-FB9C-8A3B-242BB5F613E0}"/>
              </a:ext>
            </a:extLst>
          </p:cNvPr>
          <p:cNvSpPr txBox="1"/>
          <p:nvPr/>
        </p:nvSpPr>
        <p:spPr>
          <a:xfrm>
            <a:off x="6264867" y="4115983"/>
            <a:ext cx="1290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widget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F86BB088-B1DA-C057-8C19-FF123AE428CB}"/>
              </a:ext>
            </a:extLst>
          </p:cNvPr>
          <p:cNvSpPr txBox="1"/>
          <p:nvPr/>
        </p:nvSpPr>
        <p:spPr>
          <a:xfrm>
            <a:off x="7893691" y="4104553"/>
            <a:ext cx="1290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widget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58AE282C-8357-CAA9-ED50-1A009CFA1BA0}"/>
              </a:ext>
            </a:extLst>
          </p:cNvPr>
          <p:cNvSpPr txBox="1"/>
          <p:nvPr/>
        </p:nvSpPr>
        <p:spPr>
          <a:xfrm>
            <a:off x="9601212" y="4094693"/>
            <a:ext cx="1290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widget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83275421-D1DF-A886-FE8D-196DCC581A65}"/>
              </a:ext>
            </a:extLst>
          </p:cNvPr>
          <p:cNvSpPr txBox="1"/>
          <p:nvPr/>
        </p:nvSpPr>
        <p:spPr>
          <a:xfrm>
            <a:off x="6684643" y="5245946"/>
            <a:ext cx="1290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widget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57A04224-0ED0-EEF4-C9D7-23F37E0D756F}"/>
              </a:ext>
            </a:extLst>
          </p:cNvPr>
          <p:cNvSpPr txBox="1"/>
          <p:nvPr/>
        </p:nvSpPr>
        <p:spPr>
          <a:xfrm>
            <a:off x="9171170" y="5194349"/>
            <a:ext cx="1290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widget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04FDC966-A9E9-86D1-A5C4-4DA195C6C6AE}"/>
              </a:ext>
            </a:extLst>
          </p:cNvPr>
          <p:cNvSpPr txBox="1"/>
          <p:nvPr/>
        </p:nvSpPr>
        <p:spPr>
          <a:xfrm>
            <a:off x="602479" y="865156"/>
            <a:ext cx="108846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Layouts help placing objects (widgets) into the main widget space. The layout create the space required by each widget and align them automatically. </a:t>
            </a:r>
          </a:p>
        </p:txBody>
      </p:sp>
    </p:spTree>
    <p:extLst>
      <p:ext uri="{BB962C8B-B14F-4D97-AF65-F5344CB8AC3E}">
        <p14:creationId xmlns:p14="http://schemas.microsoft.com/office/powerpoint/2010/main" val="3327517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6" grpId="0"/>
      <p:bldP spid="17" grpId="0"/>
      <p:bldP spid="18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21DDD8-7BB8-3983-5ED5-04B658877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Layouts: including elements into a layout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CB57F7DF-D9CB-042A-0841-66E6CFA69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60F7CDDA-6D8E-FCCF-68C0-44ECCB26D7CC}"/>
              </a:ext>
            </a:extLst>
          </p:cNvPr>
          <p:cNvSpPr/>
          <p:nvPr/>
        </p:nvSpPr>
        <p:spPr>
          <a:xfrm>
            <a:off x="586741" y="1473927"/>
            <a:ext cx="1962150" cy="1764030"/>
          </a:xfrm>
          <a:prstGeom prst="roundRect">
            <a:avLst>
              <a:gd name="adj" fmla="val 873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8E536257-7243-D514-6624-C9824DA7A6D2}"/>
              </a:ext>
            </a:extLst>
          </p:cNvPr>
          <p:cNvCxnSpPr>
            <a:cxnSpLocks/>
          </p:cNvCxnSpPr>
          <p:nvPr/>
        </p:nvCxnSpPr>
        <p:spPr>
          <a:xfrm>
            <a:off x="711066" y="1765693"/>
            <a:ext cx="1616991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A1C8DBAC-26A3-E22C-D59B-B20A13906C2C}"/>
              </a:ext>
            </a:extLst>
          </p:cNvPr>
          <p:cNvCxnSpPr>
            <a:cxnSpLocks/>
          </p:cNvCxnSpPr>
          <p:nvPr/>
        </p:nvCxnSpPr>
        <p:spPr>
          <a:xfrm>
            <a:off x="711066" y="2331979"/>
            <a:ext cx="1616991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923DBD63-DFC3-A834-953D-2DA5AD228F3B}"/>
              </a:ext>
            </a:extLst>
          </p:cNvPr>
          <p:cNvCxnSpPr>
            <a:cxnSpLocks/>
          </p:cNvCxnSpPr>
          <p:nvPr/>
        </p:nvCxnSpPr>
        <p:spPr>
          <a:xfrm>
            <a:off x="711066" y="2898265"/>
            <a:ext cx="1616991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AE81B9D8-1D19-E071-06FB-9966512E5BC4}"/>
              </a:ext>
            </a:extLst>
          </p:cNvPr>
          <p:cNvSpPr txBox="1"/>
          <p:nvPr/>
        </p:nvSpPr>
        <p:spPr>
          <a:xfrm>
            <a:off x="2982149" y="1243094"/>
            <a:ext cx="6227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lang="fr-F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vlay</a:t>
            </a: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fr-F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QtWidgets.QVBoxLayout</a:t>
            </a: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F7677D42-BF90-71BF-33BE-32F8176C2CCA}"/>
              </a:ext>
            </a:extLst>
          </p:cNvPr>
          <p:cNvSpPr txBox="1"/>
          <p:nvPr/>
        </p:nvSpPr>
        <p:spPr>
          <a:xfrm>
            <a:off x="2982149" y="1732548"/>
            <a:ext cx="4527361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lang="fr-F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vlay.addWidget</a:t>
            </a: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(wid1)</a:t>
            </a:r>
          </a:p>
          <a:p>
            <a:pPr>
              <a:spcAft>
                <a:spcPts val="600"/>
              </a:spcAft>
            </a:pPr>
            <a:r>
              <a:rPr lang="fr-F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vlay.addWidget</a:t>
            </a: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(wid2)</a:t>
            </a:r>
          </a:p>
        </p:txBody>
      </p:sp>
      <p:sp>
        <p:nvSpPr>
          <p:cNvPr id="24" name="Rettangolo con angoli arrotondati 23">
            <a:extLst>
              <a:ext uri="{FF2B5EF4-FFF2-40B4-BE49-F238E27FC236}">
                <a16:creationId xmlns:a16="http://schemas.microsoft.com/office/drawing/2014/main" id="{53CAEFC1-2551-FD31-0AE1-6015DB2A4D0D}"/>
              </a:ext>
            </a:extLst>
          </p:cNvPr>
          <p:cNvSpPr/>
          <p:nvPr/>
        </p:nvSpPr>
        <p:spPr>
          <a:xfrm>
            <a:off x="711066" y="3716260"/>
            <a:ext cx="1962150" cy="2240280"/>
          </a:xfrm>
          <a:prstGeom prst="roundRect">
            <a:avLst>
              <a:gd name="adj" fmla="val 873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E702BF5E-1C6A-7900-728C-D4CD82081938}"/>
              </a:ext>
            </a:extLst>
          </p:cNvPr>
          <p:cNvCxnSpPr>
            <a:cxnSpLocks/>
          </p:cNvCxnSpPr>
          <p:nvPr/>
        </p:nvCxnSpPr>
        <p:spPr>
          <a:xfrm>
            <a:off x="835391" y="4008026"/>
            <a:ext cx="1616991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88DDB3B0-1DF6-00E7-DC4B-87F304694CDD}"/>
              </a:ext>
            </a:extLst>
          </p:cNvPr>
          <p:cNvCxnSpPr>
            <a:cxnSpLocks/>
          </p:cNvCxnSpPr>
          <p:nvPr/>
        </p:nvCxnSpPr>
        <p:spPr>
          <a:xfrm>
            <a:off x="835391" y="4574312"/>
            <a:ext cx="1616991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504F5EEA-4A9B-EB08-B147-85C689F9F10F}"/>
              </a:ext>
            </a:extLst>
          </p:cNvPr>
          <p:cNvCxnSpPr>
            <a:cxnSpLocks/>
          </p:cNvCxnSpPr>
          <p:nvPr/>
        </p:nvCxnSpPr>
        <p:spPr>
          <a:xfrm>
            <a:off x="835391" y="5140598"/>
            <a:ext cx="1616991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2E65185A-F1DE-2835-B908-A833484C4E6C}"/>
              </a:ext>
            </a:extLst>
          </p:cNvPr>
          <p:cNvCxnSpPr>
            <a:cxnSpLocks/>
          </p:cNvCxnSpPr>
          <p:nvPr/>
        </p:nvCxnSpPr>
        <p:spPr>
          <a:xfrm>
            <a:off x="835391" y="5706884"/>
            <a:ext cx="1616991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23755DC9-596E-49E2-A5E1-18B53D5D24CB}"/>
              </a:ext>
            </a:extLst>
          </p:cNvPr>
          <p:cNvSpPr txBox="1"/>
          <p:nvPr/>
        </p:nvSpPr>
        <p:spPr>
          <a:xfrm>
            <a:off x="2968651" y="3039151"/>
            <a:ext cx="533508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lang="fr-F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hlay</a:t>
            </a: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fr-F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QtWidgets.QHBoxLayout</a:t>
            </a: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algn="l">
              <a:spcAft>
                <a:spcPts val="600"/>
              </a:spcAft>
            </a:pPr>
            <a:r>
              <a:rPr lang="fr-F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hlay.addWidget</a:t>
            </a: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(wid3)</a:t>
            </a:r>
          </a:p>
          <a:p>
            <a:pPr>
              <a:spcAft>
                <a:spcPts val="600"/>
              </a:spcAft>
            </a:pPr>
            <a:r>
              <a:rPr lang="fr-F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hlay.addWidget</a:t>
            </a: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(wid4)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996E76DA-6C95-EC3D-896D-97A92B8FDC3D}"/>
              </a:ext>
            </a:extLst>
          </p:cNvPr>
          <p:cNvSpPr txBox="1"/>
          <p:nvPr/>
        </p:nvSpPr>
        <p:spPr>
          <a:xfrm>
            <a:off x="8661211" y="1195776"/>
            <a:ext cx="31889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Layout starts as an empty container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46755855-EAF2-EB58-8046-773369B95B43}"/>
              </a:ext>
            </a:extLst>
          </p:cNvPr>
          <p:cNvSpPr txBox="1"/>
          <p:nvPr/>
        </p:nvSpPr>
        <p:spPr>
          <a:xfrm>
            <a:off x="8303732" y="2041591"/>
            <a:ext cx="35464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Widgets are added at the bottom of the layout</a:t>
            </a:r>
          </a:p>
        </p:txBody>
      </p: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A40B1720-AA93-8DC3-3D0A-7146AEA2852F}"/>
              </a:ext>
            </a:extLst>
          </p:cNvPr>
          <p:cNvCxnSpPr>
            <a:cxnSpLocks/>
          </p:cNvCxnSpPr>
          <p:nvPr/>
        </p:nvCxnSpPr>
        <p:spPr>
          <a:xfrm flipV="1">
            <a:off x="1610024" y="5230433"/>
            <a:ext cx="0" cy="476451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41E46D07-44C8-C135-91AD-DCC5CB027B4B}"/>
              </a:ext>
            </a:extLst>
          </p:cNvPr>
          <p:cNvSpPr txBox="1"/>
          <p:nvPr/>
        </p:nvSpPr>
        <p:spPr>
          <a:xfrm>
            <a:off x="2982149" y="4804355"/>
            <a:ext cx="53350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lang="fr-F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vlay.addLayout</a:t>
            </a: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hlay</a:t>
            </a: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B48669D5-DA70-31E7-A6EE-65335FAD44C1}"/>
              </a:ext>
            </a:extLst>
          </p:cNvPr>
          <p:cNvSpPr txBox="1"/>
          <p:nvPr/>
        </p:nvSpPr>
        <p:spPr>
          <a:xfrm>
            <a:off x="3027869" y="5614906"/>
            <a:ext cx="53350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lang="fr-F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self.setLayout</a:t>
            </a: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vlay</a:t>
            </a: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C10E2052-1206-9787-DC2B-366AF4AA6917}"/>
              </a:ext>
            </a:extLst>
          </p:cNvPr>
          <p:cNvSpPr txBox="1"/>
          <p:nvPr/>
        </p:nvSpPr>
        <p:spPr>
          <a:xfrm>
            <a:off x="1106792" y="1870314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wid1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83DFAA47-89A1-9B8E-2BAA-15CB43C1581C}"/>
              </a:ext>
            </a:extLst>
          </p:cNvPr>
          <p:cNvSpPr txBox="1"/>
          <p:nvPr/>
        </p:nvSpPr>
        <p:spPr>
          <a:xfrm>
            <a:off x="1106791" y="2438324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wid2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3654F345-B41E-2C0C-383D-F8395E05D306}"/>
              </a:ext>
            </a:extLst>
          </p:cNvPr>
          <p:cNvSpPr txBox="1"/>
          <p:nvPr/>
        </p:nvSpPr>
        <p:spPr>
          <a:xfrm>
            <a:off x="1194621" y="4068960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wid1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A2411083-0C8A-2F59-497A-FF1918A53F0A}"/>
              </a:ext>
            </a:extLst>
          </p:cNvPr>
          <p:cNvSpPr txBox="1"/>
          <p:nvPr/>
        </p:nvSpPr>
        <p:spPr>
          <a:xfrm>
            <a:off x="1194620" y="4636970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wid2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ECA242E0-F07D-2D03-F00E-B7CBD4FBD1AA}"/>
              </a:ext>
            </a:extLst>
          </p:cNvPr>
          <p:cNvSpPr txBox="1"/>
          <p:nvPr/>
        </p:nvSpPr>
        <p:spPr>
          <a:xfrm>
            <a:off x="697215" y="5211865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wid3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5E6F8369-4B29-F7F3-5094-3146FA5B3191}"/>
              </a:ext>
            </a:extLst>
          </p:cNvPr>
          <p:cNvSpPr txBox="1"/>
          <p:nvPr/>
        </p:nvSpPr>
        <p:spPr>
          <a:xfrm>
            <a:off x="1282449" y="6835616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wid4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539CD1FD-FF39-AF7B-9608-616724736BB8}"/>
              </a:ext>
            </a:extLst>
          </p:cNvPr>
          <p:cNvSpPr txBox="1"/>
          <p:nvPr/>
        </p:nvSpPr>
        <p:spPr>
          <a:xfrm>
            <a:off x="1691951" y="5230433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wid4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A4B7A555-9705-778D-9E20-08FA7C0BE1E8}"/>
              </a:ext>
            </a:extLst>
          </p:cNvPr>
          <p:cNvSpPr txBox="1"/>
          <p:nvPr/>
        </p:nvSpPr>
        <p:spPr>
          <a:xfrm>
            <a:off x="2968651" y="5211865"/>
            <a:ext cx="53350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lang="fr-F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vlay.addStretch</a:t>
            </a: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hlay</a:t>
            </a: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BBF883A1-94F0-59D6-EF0D-89575D38820D}"/>
              </a:ext>
            </a:extLst>
          </p:cNvPr>
          <p:cNvSpPr txBox="1"/>
          <p:nvPr/>
        </p:nvSpPr>
        <p:spPr>
          <a:xfrm>
            <a:off x="8317230" y="3002123"/>
            <a:ext cx="36537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Creating a horizontal layout and populating it with two widgets</a:t>
            </a: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491BF6E7-36F3-6236-50A3-7B501CA884BB}"/>
              </a:ext>
            </a:extLst>
          </p:cNvPr>
          <p:cNvSpPr txBox="1"/>
          <p:nvPr/>
        </p:nvSpPr>
        <p:spPr>
          <a:xfrm>
            <a:off x="7509510" y="4311239"/>
            <a:ext cx="36537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Inserting the h-layout at the bottom of the v-layout</a:t>
            </a:r>
          </a:p>
        </p:txBody>
      </p:sp>
      <p:sp>
        <p:nvSpPr>
          <p:cNvPr id="49" name="CasellaDiTesto 48">
            <a:extLst>
              <a:ext uri="{FF2B5EF4-FFF2-40B4-BE49-F238E27FC236}">
                <a16:creationId xmlns:a16="http://schemas.microsoft.com/office/drawing/2014/main" id="{80055BE7-3916-E585-AC50-FED2674B6D35}"/>
              </a:ext>
            </a:extLst>
          </p:cNvPr>
          <p:cNvSpPr txBox="1"/>
          <p:nvPr/>
        </p:nvSpPr>
        <p:spPr>
          <a:xfrm>
            <a:off x="7337236" y="5185733"/>
            <a:ext cx="3653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Add a stretchable space </a:t>
            </a:r>
          </a:p>
        </p:txBody>
      </p:sp>
      <p:sp>
        <p:nvSpPr>
          <p:cNvPr id="50" name="CasellaDiTesto 49">
            <a:extLst>
              <a:ext uri="{FF2B5EF4-FFF2-40B4-BE49-F238E27FC236}">
                <a16:creationId xmlns:a16="http://schemas.microsoft.com/office/drawing/2014/main" id="{DAB8A9F0-FCA3-8DB0-9C59-10B68DC443C8}"/>
              </a:ext>
            </a:extLst>
          </p:cNvPr>
          <p:cNvSpPr txBox="1"/>
          <p:nvPr/>
        </p:nvSpPr>
        <p:spPr>
          <a:xfrm>
            <a:off x="6948730" y="5673530"/>
            <a:ext cx="4532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Apply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Vlay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to  the main widget</a:t>
            </a:r>
          </a:p>
        </p:txBody>
      </p:sp>
      <p:sp>
        <p:nvSpPr>
          <p:cNvPr id="51" name="Rettangolo con angoli arrotondati 50">
            <a:extLst>
              <a:ext uri="{FF2B5EF4-FFF2-40B4-BE49-F238E27FC236}">
                <a16:creationId xmlns:a16="http://schemas.microsoft.com/office/drawing/2014/main" id="{BB142D27-9B43-BE69-24B5-FD99E2DC52CD}"/>
              </a:ext>
            </a:extLst>
          </p:cNvPr>
          <p:cNvSpPr/>
          <p:nvPr/>
        </p:nvSpPr>
        <p:spPr>
          <a:xfrm>
            <a:off x="573392" y="1473320"/>
            <a:ext cx="1962150" cy="687729"/>
          </a:xfrm>
          <a:prstGeom prst="roundRect">
            <a:avLst>
              <a:gd name="adj" fmla="val 873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19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1" grpId="0"/>
      <p:bldP spid="22" grpId="0"/>
      <p:bldP spid="24" grpId="0" animBg="1"/>
      <p:bldP spid="29" grpId="0"/>
      <p:bldP spid="30" grpId="0"/>
      <p:bldP spid="31" grpId="0"/>
      <p:bldP spid="34" grpId="0"/>
      <p:bldP spid="36" grpId="0"/>
      <p:bldP spid="39" grpId="0"/>
      <p:bldP spid="40" grpId="0"/>
      <p:bldP spid="41" grpId="0"/>
      <p:bldP spid="42" grpId="0"/>
      <p:bldP spid="43" grpId="0"/>
      <p:bldP spid="45" grpId="0"/>
      <p:bldP spid="46" grpId="0"/>
      <p:bldP spid="47" grpId="0"/>
      <p:bldP spid="48" grpId="0"/>
      <p:bldP spid="49" grpId="0"/>
      <p:bldP spid="50" grpId="0"/>
      <p:bldP spid="51" grpId="0" animBg="1"/>
      <p:bldP spid="51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BA9034-92E0-71B3-17A0-F3C9EF610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Changing the </a:t>
            </a:r>
            <a:r>
              <a:rPr lang="en-US" dirty="0" err="1"/>
              <a:t>apparence</a:t>
            </a:r>
            <a:r>
              <a:rPr lang="en-US" dirty="0"/>
              <a:t> of the widgets: </a:t>
            </a:r>
            <a:r>
              <a:rPr lang="en-US" dirty="0" err="1"/>
              <a:t>StyleSheets</a:t>
            </a:r>
            <a:endParaRPr lang="en-US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422C5206-B54E-7513-AC63-4303E6A79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126A7AB-53F7-E03A-A7FC-4F5A5EDCB27E}"/>
              </a:ext>
            </a:extLst>
          </p:cNvPr>
          <p:cNvSpPr txBox="1"/>
          <p:nvPr/>
        </p:nvSpPr>
        <p:spPr>
          <a:xfrm>
            <a:off x="388862" y="1951787"/>
            <a:ext cx="69342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Most frequently used properties:</a:t>
            </a:r>
          </a:p>
          <a:p>
            <a:pPr algn="l">
              <a:spcAft>
                <a:spcPts val="1200"/>
              </a:spcAft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background-color</a:t>
            </a:r>
          </a:p>
          <a:p>
            <a:pPr algn="l">
              <a:spcAft>
                <a:spcPts val="1200"/>
              </a:spcAft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color</a:t>
            </a:r>
          </a:p>
          <a:p>
            <a:pPr algn="l">
              <a:spcAft>
                <a:spcPts val="1200"/>
              </a:spcAft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font-size ( pt or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l">
              <a:spcAft>
                <a:spcPts val="1200"/>
              </a:spcAft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font-style (normal, italic)</a:t>
            </a:r>
          </a:p>
          <a:p>
            <a:pPr algn="l">
              <a:spcAft>
                <a:spcPts val="1200"/>
              </a:spcAft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font-weight (normal bold)</a:t>
            </a:r>
          </a:p>
          <a:p>
            <a:pPr algn="l">
              <a:spcAft>
                <a:spcPts val="1200"/>
              </a:spcAft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font-family (es. Times New Roman</a:t>
            </a:r>
          </a:p>
          <a:p>
            <a:pPr algn="l">
              <a:spcAft>
                <a:spcPts val="1200"/>
              </a:spcAft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text-align 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left,right,center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...)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C041FC2-5C63-2808-CB78-61B75B25D3A1}"/>
              </a:ext>
            </a:extLst>
          </p:cNvPr>
          <p:cNvSpPr txBox="1"/>
          <p:nvPr/>
        </p:nvSpPr>
        <p:spPr>
          <a:xfrm>
            <a:off x="7418561" y="3343597"/>
            <a:ext cx="3962912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colors, values:</a:t>
            </a:r>
          </a:p>
          <a:p>
            <a:pPr algn="l">
              <a:spcAft>
                <a:spcPts val="1200"/>
              </a:spcAf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r,g,b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l"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or a color name:</a:t>
            </a:r>
          </a:p>
          <a:p>
            <a:pPr algn="l">
              <a:spcAft>
                <a:spcPts val="1200"/>
              </a:spcAft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red, black, white, blue, yellow, green ...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ADF7763-C074-C7D1-AD5A-5E57F18EAE4F}"/>
              </a:ext>
            </a:extLst>
          </p:cNvPr>
          <p:cNvSpPr txBox="1"/>
          <p:nvPr/>
        </p:nvSpPr>
        <p:spPr>
          <a:xfrm>
            <a:off x="1176209" y="1120034"/>
            <a:ext cx="9499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lang="fr-F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wid.setStyleSheet</a:t>
            </a: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fr-F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fr-F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red</a:t>
            </a: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 font-size : 12pt")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F3759B4-44BC-261B-498D-4D0737A60420}"/>
              </a:ext>
            </a:extLst>
          </p:cNvPr>
          <p:cNvSpPr txBox="1"/>
          <p:nvPr/>
        </p:nvSpPr>
        <p:spPr>
          <a:xfrm>
            <a:off x="6343650" y="2129409"/>
            <a:ext cx="15552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properties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51A0451-84E1-1AD8-F8A9-0DDE89FC0AB6}"/>
              </a:ext>
            </a:extLst>
          </p:cNvPr>
          <p:cNvSpPr txBox="1"/>
          <p:nvPr/>
        </p:nvSpPr>
        <p:spPr>
          <a:xfrm>
            <a:off x="8462010" y="2129408"/>
            <a:ext cx="1075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values</a:t>
            </a:r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86C17288-CDA4-FA47-2260-7C9F5D343F62}"/>
              </a:ext>
            </a:extLst>
          </p:cNvPr>
          <p:cNvCxnSpPr>
            <a:cxnSpLocks/>
          </p:cNvCxnSpPr>
          <p:nvPr/>
        </p:nvCxnSpPr>
        <p:spPr>
          <a:xfrm flipH="1" flipV="1">
            <a:off x="5154930" y="1581699"/>
            <a:ext cx="1188720" cy="547709"/>
          </a:xfrm>
          <a:prstGeom prst="straightConnector1">
            <a:avLst/>
          </a:prstGeom>
          <a:ln w="412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1CFF96FF-0644-FEFC-EC58-F0D80D60D6FE}"/>
              </a:ext>
            </a:extLst>
          </p:cNvPr>
          <p:cNvCxnSpPr>
            <a:cxnSpLocks/>
            <a:stCxn id="7" idx="0"/>
          </p:cNvCxnSpPr>
          <p:nvPr/>
        </p:nvCxnSpPr>
        <p:spPr>
          <a:xfrm flipV="1">
            <a:off x="7121267" y="1581699"/>
            <a:ext cx="468253" cy="547710"/>
          </a:xfrm>
          <a:prstGeom prst="straightConnector1">
            <a:avLst/>
          </a:prstGeom>
          <a:ln w="412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477A0061-2DE4-6864-C46C-F245093920A1}"/>
              </a:ext>
            </a:extLst>
          </p:cNvPr>
          <p:cNvCxnSpPr>
            <a:cxnSpLocks/>
          </p:cNvCxnSpPr>
          <p:nvPr/>
        </p:nvCxnSpPr>
        <p:spPr>
          <a:xfrm flipV="1">
            <a:off x="9087604" y="1581699"/>
            <a:ext cx="468253" cy="547710"/>
          </a:xfrm>
          <a:prstGeom prst="straightConnector1">
            <a:avLst/>
          </a:prstGeom>
          <a:ln w="41275">
            <a:solidFill>
              <a:schemeClr val="accent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BF740BF8-68B3-72EE-5926-ECB6BAB37D71}"/>
              </a:ext>
            </a:extLst>
          </p:cNvPr>
          <p:cNvCxnSpPr>
            <a:cxnSpLocks/>
            <a:stCxn id="8" idx="1"/>
          </p:cNvCxnSpPr>
          <p:nvPr/>
        </p:nvCxnSpPr>
        <p:spPr>
          <a:xfrm flipH="1" flipV="1">
            <a:off x="6751322" y="1543333"/>
            <a:ext cx="1710688" cy="816908"/>
          </a:xfrm>
          <a:prstGeom prst="straightConnector1">
            <a:avLst/>
          </a:prstGeom>
          <a:ln w="41275">
            <a:solidFill>
              <a:schemeClr val="accent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623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CF7587-EC7C-6C40-645C-DDC2FE317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Timing events: </a:t>
            </a:r>
            <a:r>
              <a:rPr lang="en-US" dirty="0" err="1"/>
              <a:t>QTimer</a:t>
            </a:r>
            <a:endParaRPr lang="en-US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E8E4535F-68D3-EEFA-1B13-755479B40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0C230B6-9749-7BFE-617A-3896D218E43F}"/>
              </a:ext>
            </a:extLst>
          </p:cNvPr>
          <p:cNvSpPr txBox="1"/>
          <p:nvPr/>
        </p:nvSpPr>
        <p:spPr>
          <a:xfrm>
            <a:off x="838200" y="1903697"/>
            <a:ext cx="712851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from PyQt5 import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QtCore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>
              <a:spcAft>
                <a:spcPts val="1200"/>
              </a:spcAft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self.tm=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QtCore.QTimer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algn="l">
              <a:spcAft>
                <a:spcPts val="1200"/>
              </a:spcAf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self.tm.timeout.connect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self.acquire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l">
              <a:spcAft>
                <a:spcPts val="1200"/>
              </a:spcAf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self.tm.setInterval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(500)</a:t>
            </a:r>
          </a:p>
          <a:p>
            <a:pPr algn="l">
              <a:spcAft>
                <a:spcPts val="1200"/>
              </a:spcAf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self.tm.start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algn="l">
              <a:spcAft>
                <a:spcPts val="1200"/>
              </a:spcAf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self.tm.stop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6DCA6B3-B263-2A9C-9C75-8850F8FCA6F1}"/>
              </a:ext>
            </a:extLst>
          </p:cNvPr>
          <p:cNvSpPr txBox="1"/>
          <p:nvPr/>
        </p:nvSpPr>
        <p:spPr>
          <a:xfrm>
            <a:off x="7966710" y="1405890"/>
            <a:ext cx="321183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Creates the timer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BA324007-46A2-77DD-09A0-4782C40FA193}"/>
              </a:ext>
            </a:extLst>
          </p:cNvPr>
          <p:cNvSpPr txBox="1"/>
          <p:nvPr/>
        </p:nvSpPr>
        <p:spPr>
          <a:xfrm>
            <a:off x="8663940" y="2133348"/>
            <a:ext cx="3211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Connects timer overflows to a slot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7271C4A6-8E61-78D6-7FC7-D06895F4D3C6}"/>
              </a:ext>
            </a:extLst>
          </p:cNvPr>
          <p:cNvSpPr txBox="1"/>
          <p:nvPr/>
        </p:nvSpPr>
        <p:spPr>
          <a:xfrm>
            <a:off x="8663940" y="3143594"/>
            <a:ext cx="3211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Sets the time interval between overflows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EF5F1B76-2A70-882A-56F2-B0B6FE0F8014}"/>
              </a:ext>
            </a:extLst>
          </p:cNvPr>
          <p:cNvSpPr txBox="1"/>
          <p:nvPr/>
        </p:nvSpPr>
        <p:spPr>
          <a:xfrm>
            <a:off x="8416290" y="4150466"/>
            <a:ext cx="3211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Starts the timer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E50AF80F-312E-1923-2C4C-D3EACE60D64B}"/>
              </a:ext>
            </a:extLst>
          </p:cNvPr>
          <p:cNvSpPr txBox="1"/>
          <p:nvPr/>
        </p:nvSpPr>
        <p:spPr>
          <a:xfrm>
            <a:off x="7814310" y="4750630"/>
            <a:ext cx="3211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Stops the timer</a:t>
            </a:r>
          </a:p>
        </p:txBody>
      </p: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7E1A5D0C-867E-3246-C025-07F4DFCFBA7E}"/>
              </a:ext>
            </a:extLst>
          </p:cNvPr>
          <p:cNvCxnSpPr>
            <a:cxnSpLocks/>
          </p:cNvCxnSpPr>
          <p:nvPr/>
        </p:nvCxnSpPr>
        <p:spPr>
          <a:xfrm flipH="1">
            <a:off x="5234940" y="1634490"/>
            <a:ext cx="2597150" cy="914356"/>
          </a:xfrm>
          <a:prstGeom prst="straightConnector1">
            <a:avLst/>
          </a:prstGeom>
          <a:ln w="412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10BF02B9-F407-7977-82E9-5B9ECCD9FFEE}"/>
              </a:ext>
            </a:extLst>
          </p:cNvPr>
          <p:cNvCxnSpPr>
            <a:cxnSpLocks/>
            <a:stCxn id="8" idx="1"/>
          </p:cNvCxnSpPr>
          <p:nvPr/>
        </p:nvCxnSpPr>
        <p:spPr>
          <a:xfrm flipH="1">
            <a:off x="7406640" y="2548847"/>
            <a:ext cx="1257300" cy="381731"/>
          </a:xfrm>
          <a:prstGeom prst="straightConnector1">
            <a:avLst/>
          </a:prstGeom>
          <a:ln w="412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744E82FC-D90A-0D24-E5B6-9289C38B1629}"/>
              </a:ext>
            </a:extLst>
          </p:cNvPr>
          <p:cNvCxnSpPr>
            <a:cxnSpLocks/>
          </p:cNvCxnSpPr>
          <p:nvPr/>
        </p:nvCxnSpPr>
        <p:spPr>
          <a:xfrm flipH="1">
            <a:off x="5543550" y="3699485"/>
            <a:ext cx="3051810" cy="0"/>
          </a:xfrm>
          <a:prstGeom prst="straightConnector1">
            <a:avLst/>
          </a:prstGeom>
          <a:ln w="412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>
            <a:extLst>
              <a:ext uri="{FF2B5EF4-FFF2-40B4-BE49-F238E27FC236}">
                <a16:creationId xmlns:a16="http://schemas.microsoft.com/office/drawing/2014/main" id="{9EA0389D-2371-577B-6E37-AA90D8FD546B}"/>
              </a:ext>
            </a:extLst>
          </p:cNvPr>
          <p:cNvCxnSpPr>
            <a:cxnSpLocks/>
            <a:stCxn id="10" idx="1"/>
          </p:cNvCxnSpPr>
          <p:nvPr/>
        </p:nvCxnSpPr>
        <p:spPr>
          <a:xfrm flipH="1" flipV="1">
            <a:off x="3775711" y="4309155"/>
            <a:ext cx="4640579" cy="72144"/>
          </a:xfrm>
          <a:prstGeom prst="straightConnector1">
            <a:avLst/>
          </a:prstGeom>
          <a:ln w="412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>
            <a:extLst>
              <a:ext uri="{FF2B5EF4-FFF2-40B4-BE49-F238E27FC236}">
                <a16:creationId xmlns:a16="http://schemas.microsoft.com/office/drawing/2014/main" id="{9DB375E4-D351-8206-2A4C-4DB954A46CF4}"/>
              </a:ext>
            </a:extLst>
          </p:cNvPr>
          <p:cNvCxnSpPr>
            <a:cxnSpLocks/>
            <a:stCxn id="11" idx="1"/>
          </p:cNvCxnSpPr>
          <p:nvPr/>
        </p:nvCxnSpPr>
        <p:spPr>
          <a:xfrm flipH="1" flipV="1">
            <a:off x="3775711" y="4750630"/>
            <a:ext cx="4038599" cy="230833"/>
          </a:xfrm>
          <a:prstGeom prst="straightConnector1">
            <a:avLst/>
          </a:prstGeom>
          <a:ln w="412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9630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53603D0B-CD9B-1671-C111-BB58A2BD5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Qt and </a:t>
            </a:r>
            <a:r>
              <a:rPr lang="en-US" dirty="0" err="1"/>
              <a:t>pyQt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B11E84F-6C0D-8ECC-A2A0-86FF5141E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474B4F4-DEC0-FE6B-D2BF-F65000EE7968}"/>
              </a:ext>
            </a:extLst>
          </p:cNvPr>
          <p:cNvSpPr txBox="1"/>
          <p:nvPr/>
        </p:nvSpPr>
        <p:spPr>
          <a:xfrm>
            <a:off x="666750" y="1028552"/>
            <a:ext cx="108585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Qt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https://www.qt.io/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is a series of multi-platform tools, basically aimed at the creation of GUIs with C++. It is free and consists of a series of libraries and a preprocessor (the code is an extension of C++). </a:t>
            </a:r>
          </a:p>
          <a:p>
            <a:pPr algn="l"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First version by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TrollTech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(Oslo) in 1995. </a:t>
            </a:r>
          </a:p>
          <a:p>
            <a:pPr algn="l"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At present, Qt is being developed by the Qt group (Helsinki)</a:t>
            </a:r>
          </a:p>
        </p:txBody>
      </p:sp>
      <p:pic>
        <p:nvPicPr>
          <p:cNvPr id="1026" name="Picture 2" descr="Logo">
            <a:extLst>
              <a:ext uri="{FF2B5EF4-FFF2-40B4-BE49-F238E27FC236}">
                <a16:creationId xmlns:a16="http://schemas.microsoft.com/office/drawing/2014/main" id="{4AAC074F-4457-83F2-BF10-B02E94C4AF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050" y="333227"/>
            <a:ext cx="952500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9C4DC0E0-8295-2D5D-87B4-BD09F4CCC309}"/>
              </a:ext>
            </a:extLst>
          </p:cNvPr>
          <p:cNvSpPr txBox="1"/>
          <p:nvPr/>
        </p:nvSpPr>
        <p:spPr>
          <a:xfrm>
            <a:off x="525780" y="4725273"/>
            <a:ext cx="11372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PyQt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latest version, pyQt6, but latest version in Anaconda is still pyQt5 (April 2023) 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45A9BC0A-DB99-C97E-585C-0FB195B8006F}"/>
              </a:ext>
            </a:extLst>
          </p:cNvPr>
          <p:cNvSpPr txBox="1"/>
          <p:nvPr/>
        </p:nvSpPr>
        <p:spPr>
          <a:xfrm>
            <a:off x="666750" y="3446303"/>
            <a:ext cx="102755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PyQt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maintains the same classes of Qt and the way they are organized in modules. Differently from the original C++ version, the Python syntax is completely respected, and no preprocessing is required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EC50A08-245D-515A-64CA-2F52E0E3E4B0}"/>
              </a:ext>
            </a:extLst>
          </p:cNvPr>
          <p:cNvSpPr txBox="1"/>
          <p:nvPr/>
        </p:nvSpPr>
        <p:spPr>
          <a:xfrm>
            <a:off x="666750" y="5306655"/>
            <a:ext cx="986028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complete documentation refer to the original Qt (C++):</a:t>
            </a:r>
          </a:p>
          <a:p>
            <a:pPr algn="l"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https://doc.qt.io/qt.html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(Focused on Qt6, mostly compatible with Qt5)</a:t>
            </a:r>
          </a:p>
        </p:txBody>
      </p:sp>
    </p:spTree>
    <p:extLst>
      <p:ext uri="{BB962C8B-B14F-4D97-AF65-F5344CB8AC3E}">
        <p14:creationId xmlns:p14="http://schemas.microsoft.com/office/powerpoint/2010/main" val="366562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>
            <a:extLst>
              <a:ext uri="{FF2B5EF4-FFF2-40B4-BE49-F238E27FC236}">
                <a16:creationId xmlns:a16="http://schemas.microsoft.com/office/drawing/2014/main" id="{BAA2436A-DD45-69FE-167F-336918F5B4E2}"/>
              </a:ext>
            </a:extLst>
          </p:cNvPr>
          <p:cNvSpPr/>
          <p:nvPr/>
        </p:nvSpPr>
        <p:spPr>
          <a:xfrm>
            <a:off x="1649731" y="4846827"/>
            <a:ext cx="2945123" cy="1313928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5BC3348-4F60-B9C5-F64F-600CE011A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a GUI: </a:t>
            </a:r>
            <a:r>
              <a:rPr lang="en-US" b="1" dirty="0"/>
              <a:t>widgets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8B60EFF5-42A9-4841-B976-E7F45DEFD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D4DF5A8F-2898-4041-8A43-86F8B7EC1A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215" y="1447102"/>
            <a:ext cx="5337302" cy="2839148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A8291A8F-4274-7C38-C8F4-673891DA0A1D}"/>
              </a:ext>
            </a:extLst>
          </p:cNvPr>
          <p:cNvSpPr txBox="1"/>
          <p:nvPr/>
        </p:nvSpPr>
        <p:spPr>
          <a:xfrm>
            <a:off x="6823711" y="1216269"/>
            <a:ext cx="472059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GUI is a "widget"</a:t>
            </a:r>
          </a:p>
          <a:p>
            <a:pPr algn="l"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Widget is an English word that indicates a small mechanical device.</a:t>
            </a:r>
          </a:p>
        </p:txBody>
      </p: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B3CC4C07-C439-26B2-9BE3-761547BF0C98}"/>
              </a:ext>
            </a:extLst>
          </p:cNvPr>
          <p:cNvCxnSpPr/>
          <p:nvPr/>
        </p:nvCxnSpPr>
        <p:spPr>
          <a:xfrm flipH="1">
            <a:off x="5889517" y="1447102"/>
            <a:ext cx="934194" cy="164528"/>
          </a:xfrm>
          <a:prstGeom prst="straightConnector1">
            <a:avLst/>
          </a:prstGeom>
          <a:ln w="412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00AA5FC-B79A-F76C-32F1-203CD07C223D}"/>
              </a:ext>
            </a:extLst>
          </p:cNvPr>
          <p:cNvSpPr txBox="1"/>
          <p:nvPr/>
        </p:nvSpPr>
        <p:spPr>
          <a:xfrm>
            <a:off x="6919195" y="3023300"/>
            <a:ext cx="47205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Any smaller object that forms the GUI is a widget</a:t>
            </a:r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37C9C2A0-F28B-321A-DA53-F8DEF667E381}"/>
              </a:ext>
            </a:extLst>
          </p:cNvPr>
          <p:cNvCxnSpPr>
            <a:cxnSpLocks/>
          </p:cNvCxnSpPr>
          <p:nvPr/>
        </p:nvCxnSpPr>
        <p:spPr>
          <a:xfrm flipH="1" flipV="1">
            <a:off x="5368290" y="2856341"/>
            <a:ext cx="1455421" cy="531214"/>
          </a:xfrm>
          <a:prstGeom prst="straightConnector1">
            <a:avLst/>
          </a:prstGeom>
          <a:ln w="412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174D84E6-B663-7CF9-859B-58A96DD8559D}"/>
              </a:ext>
            </a:extLst>
          </p:cNvPr>
          <p:cNvCxnSpPr>
            <a:cxnSpLocks/>
          </p:cNvCxnSpPr>
          <p:nvPr/>
        </p:nvCxnSpPr>
        <p:spPr>
          <a:xfrm flipH="1" flipV="1">
            <a:off x="3691145" y="2930648"/>
            <a:ext cx="3223868" cy="655338"/>
          </a:xfrm>
          <a:prstGeom prst="straightConnector1">
            <a:avLst/>
          </a:prstGeom>
          <a:ln w="412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8AB44709-6675-ABEC-0D96-A2B04D1C593F}"/>
              </a:ext>
            </a:extLst>
          </p:cNvPr>
          <p:cNvCxnSpPr>
            <a:cxnSpLocks/>
          </p:cNvCxnSpPr>
          <p:nvPr/>
        </p:nvCxnSpPr>
        <p:spPr>
          <a:xfrm flipH="1" flipV="1">
            <a:off x="1775689" y="3014125"/>
            <a:ext cx="5139324" cy="615160"/>
          </a:xfrm>
          <a:prstGeom prst="straightConnector1">
            <a:avLst/>
          </a:prstGeom>
          <a:ln w="412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2 3">
            <a:extLst>
              <a:ext uri="{FF2B5EF4-FFF2-40B4-BE49-F238E27FC236}">
                <a16:creationId xmlns:a16="http://schemas.microsoft.com/office/drawing/2014/main" id="{61447E9D-9543-0BA2-0344-DE07CBA7563D}"/>
              </a:ext>
            </a:extLst>
          </p:cNvPr>
          <p:cNvCxnSpPr>
            <a:cxnSpLocks/>
          </p:cNvCxnSpPr>
          <p:nvPr/>
        </p:nvCxnSpPr>
        <p:spPr>
          <a:xfrm>
            <a:off x="1649731" y="4846827"/>
            <a:ext cx="0" cy="1140736"/>
          </a:xfrm>
          <a:prstGeom prst="straightConnector1">
            <a:avLst/>
          </a:prstGeom>
          <a:ln w="412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7F38C1AE-EBF9-3834-FD8E-13F8E45C16A7}"/>
              </a:ext>
            </a:extLst>
          </p:cNvPr>
          <p:cNvCxnSpPr>
            <a:cxnSpLocks/>
          </p:cNvCxnSpPr>
          <p:nvPr/>
        </p:nvCxnSpPr>
        <p:spPr>
          <a:xfrm>
            <a:off x="1649731" y="4846827"/>
            <a:ext cx="1351746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F7E4F4CC-E28E-01E7-A2D2-D61EB804F624}"/>
              </a:ext>
            </a:extLst>
          </p:cNvPr>
          <p:cNvSpPr txBox="1"/>
          <p:nvPr/>
        </p:nvSpPr>
        <p:spPr>
          <a:xfrm>
            <a:off x="1055371" y="491901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2F8FD0B6-B08B-8748-71C0-2685C706EE17}"/>
              </a:ext>
            </a:extLst>
          </p:cNvPr>
          <p:cNvSpPr txBox="1"/>
          <p:nvPr/>
        </p:nvSpPr>
        <p:spPr>
          <a:xfrm>
            <a:off x="1899746" y="4262051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7A1AFCF6-6157-DF8E-A430-ABAE50DAA984}"/>
              </a:ext>
            </a:extLst>
          </p:cNvPr>
          <p:cNvSpPr txBox="1"/>
          <p:nvPr/>
        </p:nvSpPr>
        <p:spPr>
          <a:xfrm>
            <a:off x="2682898" y="5186363"/>
            <a:ext cx="1213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window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73A271FA-B835-2526-2AB8-F201A7ADAECB}"/>
              </a:ext>
            </a:extLst>
          </p:cNvPr>
          <p:cNvSpPr txBox="1"/>
          <p:nvPr/>
        </p:nvSpPr>
        <p:spPr>
          <a:xfrm>
            <a:off x="4837016" y="5622440"/>
            <a:ext cx="67072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window coordinate system (units: screen pixels)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4F43034A-D467-F7C7-CA67-B580F132698C}"/>
              </a:ext>
            </a:extLst>
          </p:cNvPr>
          <p:cNvSpPr txBox="1"/>
          <p:nvPr/>
        </p:nvSpPr>
        <p:spPr>
          <a:xfrm>
            <a:off x="6139531" y="3937779"/>
            <a:ext cx="58714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widget that is not included into other widgets is called "window" (it is the top widget (or "parent widget")</a:t>
            </a:r>
          </a:p>
        </p:txBody>
      </p:sp>
    </p:spTree>
    <p:extLst>
      <p:ext uri="{BB962C8B-B14F-4D97-AF65-F5344CB8AC3E}">
        <p14:creationId xmlns:p14="http://schemas.microsoft.com/office/powerpoint/2010/main" val="399225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D27E91-8930-3093-9AE7-09A71D3D2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pyQt</a:t>
            </a:r>
            <a:r>
              <a:rPr lang="en-US" dirty="0"/>
              <a:t> principle of operation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9A008B89-F856-1B9F-5A6A-A29E7A069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5227704-CCA6-AC45-8128-66EC1B956433}"/>
              </a:ext>
            </a:extLst>
          </p:cNvPr>
          <p:cNvSpPr txBox="1"/>
          <p:nvPr/>
        </p:nvSpPr>
        <p:spPr>
          <a:xfrm>
            <a:off x="794385" y="1032284"/>
            <a:ext cx="106032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order to allow access to the graphical APIs of the operating system, it is necessary to load a resident program ("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QApplication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") at any execution of the Python code.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10FE572-3263-CF7D-E56A-626A4224F7C2}"/>
              </a:ext>
            </a:extLst>
          </p:cNvPr>
          <p:cNvSpPr txBox="1"/>
          <p:nvPr/>
        </p:nvSpPr>
        <p:spPr>
          <a:xfrm>
            <a:off x="750569" y="2241058"/>
            <a:ext cx="1060323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lang="fr-F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PyQt5 import </a:t>
            </a:r>
            <a:r>
              <a:rPr lang="fr-F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QtWidgets</a:t>
            </a:r>
            <a:endParaRPr lang="fr-FR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>
              <a:spcAft>
                <a:spcPts val="600"/>
              </a:spcAft>
            </a:pP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fr-F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</a:t>
            </a:r>
            <a:endParaRPr lang="fr-FR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>
              <a:spcAft>
                <a:spcPts val="600"/>
              </a:spcAft>
            </a:pP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app = </a:t>
            </a:r>
            <a:r>
              <a:rPr lang="fr-F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QtWidgets.QApplication</a:t>
            </a: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sys.argv</a:t>
            </a: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9C5671-8815-C295-01B0-022D40EC702C}"/>
              </a:ext>
            </a:extLst>
          </p:cNvPr>
          <p:cNvSpPr txBox="1"/>
          <p:nvPr/>
        </p:nvSpPr>
        <p:spPr>
          <a:xfrm>
            <a:off x="794385" y="3735045"/>
            <a:ext cx="106032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order to allow the GUI to intercept actions from the user (e.g. mouse clicks), it is necessary to execute the loaded program (the GUIs "loop").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377E2BD-0BB7-CE0C-6729-458041E65AD3}"/>
              </a:ext>
            </a:extLst>
          </p:cNvPr>
          <p:cNvSpPr txBox="1"/>
          <p:nvPr/>
        </p:nvSpPr>
        <p:spPr>
          <a:xfrm>
            <a:off x="838200" y="4685911"/>
            <a:ext cx="10603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sys.exit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app.exec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_())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C5AD900-4B4D-14F4-527C-DCC3B922FB2D}"/>
              </a:ext>
            </a:extLst>
          </p:cNvPr>
          <p:cNvSpPr txBox="1"/>
          <p:nvPr/>
        </p:nvSpPr>
        <p:spPr>
          <a:xfrm>
            <a:off x="794385" y="5359318"/>
            <a:ext cx="10081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This program will be terminated when all the GUI's windows are closed </a:t>
            </a:r>
          </a:p>
        </p:txBody>
      </p:sp>
    </p:spTree>
    <p:extLst>
      <p:ext uri="{BB962C8B-B14F-4D97-AF65-F5344CB8AC3E}">
        <p14:creationId xmlns:p14="http://schemas.microsoft.com/office/powerpoint/2010/main" val="1688265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9EC409-A1C8-6CAD-F196-BC79D460E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0367"/>
            <a:ext cx="10515600" cy="662397"/>
          </a:xfrm>
        </p:spPr>
        <p:txBody>
          <a:bodyPr/>
          <a:lstStyle/>
          <a:p>
            <a:r>
              <a:rPr lang="en-US" dirty="0" err="1"/>
              <a:t>PyQt</a:t>
            </a:r>
            <a:r>
              <a:rPr lang="en-US" dirty="0"/>
              <a:t>  (Qt) modules for GUIs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5FEECE01-31CE-AF71-4DAA-47EAB470A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CC9BE73-4614-ADEA-AC02-F619FC15DF6B}"/>
              </a:ext>
            </a:extLst>
          </p:cNvPr>
          <p:cNvSpPr txBox="1"/>
          <p:nvPr/>
        </p:nvSpPr>
        <p:spPr>
          <a:xfrm>
            <a:off x="262890" y="1321169"/>
            <a:ext cx="1145286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171700" algn="l"/>
              </a:tabLst>
            </a:pP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QtWidgets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	includes most high level built-in widgets and prototype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	classes for creation of simple GUIs</a:t>
            </a:r>
          </a:p>
          <a:p>
            <a:pPr marL="342900" indent="-342900" algn="l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171700" algn="l"/>
              </a:tabLst>
            </a:pP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QtGui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:	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low level painting (e.g.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QPainter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its primitives) and classes for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bitmap import. </a:t>
            </a:r>
          </a:p>
          <a:p>
            <a:pPr marL="342900" indent="-342900" algn="l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171700" algn="l"/>
              </a:tabLst>
            </a:pP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QtCore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Includes non-graphical classes (e.g.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QTimer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Includes also support for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mutli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-threading, constant values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definitions, support for animation and more. </a:t>
            </a:r>
          </a:p>
        </p:txBody>
      </p:sp>
    </p:spTree>
    <p:extLst>
      <p:ext uri="{BB962C8B-B14F-4D97-AF65-F5344CB8AC3E}">
        <p14:creationId xmlns:p14="http://schemas.microsoft.com/office/powerpoint/2010/main" val="567646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294465-2CBB-9067-2455-28803E49C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339" y="11935"/>
            <a:ext cx="10515600" cy="662397"/>
          </a:xfrm>
        </p:spPr>
        <p:txBody>
          <a:bodyPr/>
          <a:lstStyle/>
          <a:p>
            <a:r>
              <a:rPr lang="en-US" dirty="0" err="1"/>
              <a:t>PyQt</a:t>
            </a:r>
            <a:r>
              <a:rPr lang="en-US" dirty="0"/>
              <a:t>  principle of operation: signals and slots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D55C5521-191C-C2CA-9751-90F142B91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1B7641EC-1979-CAAE-DAAB-5C6DDA9968E4}"/>
              </a:ext>
            </a:extLst>
          </p:cNvPr>
          <p:cNvSpPr/>
          <p:nvPr/>
        </p:nvSpPr>
        <p:spPr>
          <a:xfrm>
            <a:off x="1051560" y="1531620"/>
            <a:ext cx="2891790" cy="458343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AEDF3052-8F39-03C2-8D08-41BF7DB56302}"/>
              </a:ext>
            </a:extLst>
          </p:cNvPr>
          <p:cNvSpPr/>
          <p:nvPr/>
        </p:nvSpPr>
        <p:spPr>
          <a:xfrm>
            <a:off x="1400175" y="1874520"/>
            <a:ext cx="2034540" cy="62865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Mouse clicks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13285C68-5B84-06F5-C98A-550F6D3FB81F}"/>
              </a:ext>
            </a:extLst>
          </p:cNvPr>
          <p:cNvSpPr/>
          <p:nvPr/>
        </p:nvSpPr>
        <p:spPr>
          <a:xfrm>
            <a:off x="1314450" y="2660788"/>
            <a:ext cx="2205990" cy="62865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Keyboard hits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689E4DC0-F2E3-3A78-46F2-CD541154F755}"/>
              </a:ext>
            </a:extLst>
          </p:cNvPr>
          <p:cNvSpPr/>
          <p:nvPr/>
        </p:nvSpPr>
        <p:spPr>
          <a:xfrm>
            <a:off x="1314450" y="3501471"/>
            <a:ext cx="2205990" cy="71826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Touch operations</a:t>
            </a: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E35CEC66-BE77-683C-297C-AA6E0E2B13A7}"/>
              </a:ext>
            </a:extLst>
          </p:cNvPr>
          <p:cNvSpPr/>
          <p:nvPr/>
        </p:nvSpPr>
        <p:spPr>
          <a:xfrm>
            <a:off x="1314450" y="4465181"/>
            <a:ext cx="2205990" cy="71826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Timer overflow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C582668-FC0D-3844-E74D-E36C88791221}"/>
              </a:ext>
            </a:extLst>
          </p:cNvPr>
          <p:cNvSpPr txBox="1"/>
          <p:nvPr/>
        </p:nvSpPr>
        <p:spPr>
          <a:xfrm>
            <a:off x="948690" y="1104494"/>
            <a:ext cx="1125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Events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F21ABB5F-484C-5B91-ED58-72DC5CAA70C9}"/>
              </a:ext>
            </a:extLst>
          </p:cNvPr>
          <p:cNvSpPr/>
          <p:nvPr/>
        </p:nvSpPr>
        <p:spPr>
          <a:xfrm>
            <a:off x="7296150" y="1591197"/>
            <a:ext cx="2891790" cy="431145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9D8E383E-118E-DD34-B84E-A615AB285598}"/>
              </a:ext>
            </a:extLst>
          </p:cNvPr>
          <p:cNvSpPr txBox="1"/>
          <p:nvPr/>
        </p:nvSpPr>
        <p:spPr>
          <a:xfrm>
            <a:off x="8025935" y="823734"/>
            <a:ext cx="3327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Signals may be connected to slots</a:t>
            </a:r>
          </a:p>
        </p:txBody>
      </p: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CB0D26C2-095B-CE0D-4A3E-FFBA3EFC7BBA}"/>
              </a:ext>
            </a:extLst>
          </p:cNvPr>
          <p:cNvCxnSpPr>
            <a:cxnSpLocks/>
          </p:cNvCxnSpPr>
          <p:nvPr/>
        </p:nvCxnSpPr>
        <p:spPr>
          <a:xfrm>
            <a:off x="3520440" y="2188845"/>
            <a:ext cx="4017645" cy="0"/>
          </a:xfrm>
          <a:prstGeom prst="straightConnector1">
            <a:avLst/>
          </a:prstGeom>
          <a:ln w="412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3BE41A67-0250-7AB3-852E-B4365CAFBA9C}"/>
              </a:ext>
            </a:extLst>
          </p:cNvPr>
          <p:cNvSpPr txBox="1"/>
          <p:nvPr/>
        </p:nvSpPr>
        <p:spPr>
          <a:xfrm>
            <a:off x="4895851" y="1716903"/>
            <a:ext cx="990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signal</a:t>
            </a:r>
          </a:p>
        </p:txBody>
      </p:sp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id="{C72C30BA-122C-5B4D-F77B-F4154F9EB953}"/>
              </a:ext>
            </a:extLst>
          </p:cNvPr>
          <p:cNvSpPr/>
          <p:nvPr/>
        </p:nvSpPr>
        <p:spPr>
          <a:xfrm>
            <a:off x="1314450" y="5404740"/>
            <a:ext cx="2205990" cy="4979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events</a:t>
            </a:r>
          </a:p>
        </p:txBody>
      </p: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535FA6AB-41C9-6426-57AB-0E5467C56322}"/>
              </a:ext>
            </a:extLst>
          </p:cNvPr>
          <p:cNvCxnSpPr>
            <a:cxnSpLocks/>
          </p:cNvCxnSpPr>
          <p:nvPr/>
        </p:nvCxnSpPr>
        <p:spPr>
          <a:xfrm>
            <a:off x="3659317" y="2968427"/>
            <a:ext cx="4017645" cy="0"/>
          </a:xfrm>
          <a:prstGeom prst="straightConnector1">
            <a:avLst/>
          </a:prstGeom>
          <a:ln w="412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E736F1F5-A847-CED2-9080-B5A250D9CB96}"/>
              </a:ext>
            </a:extLst>
          </p:cNvPr>
          <p:cNvSpPr txBox="1"/>
          <p:nvPr/>
        </p:nvSpPr>
        <p:spPr>
          <a:xfrm>
            <a:off x="5034728" y="2496485"/>
            <a:ext cx="990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signal</a:t>
            </a:r>
          </a:p>
        </p:txBody>
      </p:sp>
      <p:cxnSp>
        <p:nvCxnSpPr>
          <p:cNvPr id="19" name="Connettore 2 18">
            <a:extLst>
              <a:ext uri="{FF2B5EF4-FFF2-40B4-BE49-F238E27FC236}">
                <a16:creationId xmlns:a16="http://schemas.microsoft.com/office/drawing/2014/main" id="{F973B1D7-18EE-1F92-4EBF-34A60AB43FC1}"/>
              </a:ext>
            </a:extLst>
          </p:cNvPr>
          <p:cNvCxnSpPr>
            <a:cxnSpLocks/>
          </p:cNvCxnSpPr>
          <p:nvPr/>
        </p:nvCxnSpPr>
        <p:spPr>
          <a:xfrm>
            <a:off x="3659317" y="3807221"/>
            <a:ext cx="4017645" cy="0"/>
          </a:xfrm>
          <a:prstGeom prst="straightConnector1">
            <a:avLst/>
          </a:prstGeom>
          <a:ln w="412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34F0AE1D-F4A6-56C7-F8BF-4A9466A4D92C}"/>
              </a:ext>
            </a:extLst>
          </p:cNvPr>
          <p:cNvSpPr txBox="1"/>
          <p:nvPr/>
        </p:nvSpPr>
        <p:spPr>
          <a:xfrm>
            <a:off x="5034728" y="3335279"/>
            <a:ext cx="990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signal</a:t>
            </a:r>
          </a:p>
        </p:txBody>
      </p:sp>
      <p:cxnSp>
        <p:nvCxnSpPr>
          <p:cNvPr id="21" name="Connettore 2 20">
            <a:extLst>
              <a:ext uri="{FF2B5EF4-FFF2-40B4-BE49-F238E27FC236}">
                <a16:creationId xmlns:a16="http://schemas.microsoft.com/office/drawing/2014/main" id="{C30E0C8F-4E95-4462-F6A0-06EA4FF62CFA}"/>
              </a:ext>
            </a:extLst>
          </p:cNvPr>
          <p:cNvCxnSpPr>
            <a:cxnSpLocks/>
          </p:cNvCxnSpPr>
          <p:nvPr/>
        </p:nvCxnSpPr>
        <p:spPr>
          <a:xfrm>
            <a:off x="3659317" y="4824187"/>
            <a:ext cx="4017645" cy="0"/>
          </a:xfrm>
          <a:prstGeom prst="straightConnector1">
            <a:avLst/>
          </a:prstGeom>
          <a:ln w="412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BD2ED656-3863-2193-6383-0312E6080F87}"/>
              </a:ext>
            </a:extLst>
          </p:cNvPr>
          <p:cNvSpPr txBox="1"/>
          <p:nvPr/>
        </p:nvSpPr>
        <p:spPr>
          <a:xfrm>
            <a:off x="5034728" y="4352245"/>
            <a:ext cx="990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signal</a:t>
            </a:r>
          </a:p>
        </p:txBody>
      </p:sp>
      <p:cxnSp>
        <p:nvCxnSpPr>
          <p:cNvPr id="23" name="Connettore 2 22">
            <a:extLst>
              <a:ext uri="{FF2B5EF4-FFF2-40B4-BE49-F238E27FC236}">
                <a16:creationId xmlns:a16="http://schemas.microsoft.com/office/drawing/2014/main" id="{1F6E4FC5-40E0-9D43-A00F-922FE368FC4B}"/>
              </a:ext>
            </a:extLst>
          </p:cNvPr>
          <p:cNvCxnSpPr>
            <a:cxnSpLocks/>
          </p:cNvCxnSpPr>
          <p:nvPr/>
        </p:nvCxnSpPr>
        <p:spPr>
          <a:xfrm>
            <a:off x="3659317" y="5427767"/>
            <a:ext cx="4017645" cy="0"/>
          </a:xfrm>
          <a:prstGeom prst="straightConnector1">
            <a:avLst/>
          </a:prstGeom>
          <a:ln w="412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4DE22BD8-45CE-6C49-32DE-CE413674C7E7}"/>
              </a:ext>
            </a:extLst>
          </p:cNvPr>
          <p:cNvSpPr txBox="1"/>
          <p:nvPr/>
        </p:nvSpPr>
        <p:spPr>
          <a:xfrm>
            <a:off x="5034728" y="4955825"/>
            <a:ext cx="990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signal</a:t>
            </a:r>
          </a:p>
        </p:txBody>
      </p:sp>
      <p:sp>
        <p:nvSpPr>
          <p:cNvPr id="25" name="Rettangolo con angoli arrotondati 24">
            <a:extLst>
              <a:ext uri="{FF2B5EF4-FFF2-40B4-BE49-F238E27FC236}">
                <a16:creationId xmlns:a16="http://schemas.microsoft.com/office/drawing/2014/main" id="{39BDB9E4-9C06-C72B-8225-FE70C6D18700}"/>
              </a:ext>
            </a:extLst>
          </p:cNvPr>
          <p:cNvSpPr/>
          <p:nvPr/>
        </p:nvSpPr>
        <p:spPr>
          <a:xfrm>
            <a:off x="7845742" y="1920076"/>
            <a:ext cx="2034540" cy="49165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slot 1</a:t>
            </a:r>
          </a:p>
        </p:txBody>
      </p:sp>
      <p:sp>
        <p:nvSpPr>
          <p:cNvPr id="26" name="Rettangolo con angoli arrotondati 25">
            <a:extLst>
              <a:ext uri="{FF2B5EF4-FFF2-40B4-BE49-F238E27FC236}">
                <a16:creationId xmlns:a16="http://schemas.microsoft.com/office/drawing/2014/main" id="{EE9E1EB2-ACCC-D461-478D-82304DA33C4C}"/>
              </a:ext>
            </a:extLst>
          </p:cNvPr>
          <p:cNvSpPr/>
          <p:nvPr/>
        </p:nvSpPr>
        <p:spPr>
          <a:xfrm>
            <a:off x="7845742" y="2664597"/>
            <a:ext cx="2034540" cy="49165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slot 2</a:t>
            </a:r>
          </a:p>
        </p:txBody>
      </p:sp>
      <p:sp>
        <p:nvSpPr>
          <p:cNvPr id="27" name="Rettangolo con angoli arrotondati 26">
            <a:extLst>
              <a:ext uri="{FF2B5EF4-FFF2-40B4-BE49-F238E27FC236}">
                <a16:creationId xmlns:a16="http://schemas.microsoft.com/office/drawing/2014/main" id="{97B2B1D0-81DA-EE0E-20EB-287EDB1B1280}"/>
              </a:ext>
            </a:extLst>
          </p:cNvPr>
          <p:cNvSpPr/>
          <p:nvPr/>
        </p:nvSpPr>
        <p:spPr>
          <a:xfrm>
            <a:off x="7845742" y="4439475"/>
            <a:ext cx="2034540" cy="49165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slot 3</a:t>
            </a:r>
          </a:p>
        </p:txBody>
      </p:sp>
      <p:sp>
        <p:nvSpPr>
          <p:cNvPr id="28" name="Rettangolo con angoli arrotondati 27">
            <a:extLst>
              <a:ext uri="{FF2B5EF4-FFF2-40B4-BE49-F238E27FC236}">
                <a16:creationId xmlns:a16="http://schemas.microsoft.com/office/drawing/2014/main" id="{54DB4C3F-5612-1C13-4744-7EFD40D05924}"/>
              </a:ext>
            </a:extLst>
          </p:cNvPr>
          <p:cNvSpPr/>
          <p:nvPr/>
        </p:nvSpPr>
        <p:spPr>
          <a:xfrm>
            <a:off x="7845742" y="5143734"/>
            <a:ext cx="2034540" cy="49165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slot 4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8226E4F5-0D7F-1CCC-6CDA-4B5977B84C7E}"/>
              </a:ext>
            </a:extLst>
          </p:cNvPr>
          <p:cNvSpPr txBox="1"/>
          <p:nvPr/>
        </p:nvSpPr>
        <p:spPr>
          <a:xfrm>
            <a:off x="4025458" y="720892"/>
            <a:ext cx="36099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Events are detected by the loop and proper signals are </a:t>
            </a:r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emitted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96147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1" grpId="0" animBg="1"/>
      <p:bldP spid="12" grpId="0"/>
      <p:bldP spid="15" grpId="0"/>
      <p:bldP spid="16" grpId="0" animBg="1"/>
      <p:bldP spid="18" grpId="0"/>
      <p:bldP spid="20" grpId="0"/>
      <p:bldP spid="22" grpId="0"/>
      <p:bldP spid="24" grpId="0"/>
      <p:bldP spid="25" grpId="0" animBg="1"/>
      <p:bldP spid="26" grpId="0" animBg="1"/>
      <p:bldP spid="27" grpId="0" animBg="1"/>
      <p:bldP spid="28" grpId="0" animBg="1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D58149-BF8D-FAB7-E0C7-BCB3A40CD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0357"/>
            <a:ext cx="10515600" cy="662397"/>
          </a:xfrm>
        </p:spPr>
        <p:txBody>
          <a:bodyPr/>
          <a:lstStyle/>
          <a:p>
            <a:r>
              <a:rPr lang="en-US" dirty="0"/>
              <a:t>Events, signals and slots in a GUI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9EF218CD-4752-1106-94AE-B2998A4DC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17D3F39-4305-A4BE-BC4A-F0FA351E0BBC}"/>
              </a:ext>
            </a:extLst>
          </p:cNvPr>
          <p:cNvSpPr txBox="1"/>
          <p:nvPr/>
        </p:nvSpPr>
        <p:spPr>
          <a:xfrm>
            <a:off x="937261" y="1280160"/>
            <a:ext cx="1041653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simple GUI consists in a custom class that inherits from a proper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PyQt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class</a:t>
            </a:r>
          </a:p>
          <a:p>
            <a:pPr marL="342900" indent="-3429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GUI may include objects (instances of classes) that are capable of detecting an event and generating a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signal</a:t>
            </a:r>
          </a:p>
          <a:p>
            <a:pPr marL="342900" indent="-3429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Built-in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pyQt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objects are capable of generating different signals. For example, a push button can generate different signals when it is clicked or simply pressed or released. </a:t>
            </a:r>
          </a:p>
          <a:p>
            <a:pPr marL="342900" indent="-3429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Using a proper and simple construct, the user can 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connect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these signals to slots.</a:t>
            </a:r>
          </a:p>
          <a:p>
            <a:pPr marL="342900" indent="-3429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slot can be any 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member function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of the GUI class  </a:t>
            </a:r>
          </a:p>
        </p:txBody>
      </p:sp>
    </p:spTree>
    <p:extLst>
      <p:ext uri="{BB962C8B-B14F-4D97-AF65-F5344CB8AC3E}">
        <p14:creationId xmlns:p14="http://schemas.microsoft.com/office/powerpoint/2010/main" val="394857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A9E9E33-7C99-7BAC-3D34-B8338610D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9B43A15A-3862-184B-18D5-4F55B8146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E777990-7FC3-AED6-A114-F5A3EDEF6814}"/>
              </a:ext>
            </a:extLst>
          </p:cNvPr>
          <p:cNvSpPr txBox="1"/>
          <p:nvPr/>
        </p:nvSpPr>
        <p:spPr>
          <a:xfrm>
            <a:off x="310258" y="1132348"/>
            <a:ext cx="622770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fr-F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my_gui</a:t>
            </a: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QtWidgets.QWidget</a:t>
            </a: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algn="l">
              <a:spcAft>
                <a:spcPts val="600"/>
              </a:spcAft>
            </a:pP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__init__(self)</a:t>
            </a:r>
          </a:p>
          <a:p>
            <a:pPr algn="l">
              <a:spcAft>
                <a:spcPts val="600"/>
              </a:spcAft>
            </a:pP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super().__init__()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CD61851-308E-9563-C5A0-B28EA537A5A6}"/>
              </a:ext>
            </a:extLst>
          </p:cNvPr>
          <p:cNvSpPr txBox="1"/>
          <p:nvPr/>
        </p:nvSpPr>
        <p:spPr>
          <a:xfrm>
            <a:off x="7612380" y="995624"/>
            <a:ext cx="441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Inherits from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QWidget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(prototype for simple 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guis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7A6F591-FC86-91C0-834D-A6C6F218D4C7}"/>
              </a:ext>
            </a:extLst>
          </p:cNvPr>
          <p:cNvSpPr txBox="1"/>
          <p:nvPr/>
        </p:nvSpPr>
        <p:spPr>
          <a:xfrm>
            <a:off x="7612380" y="2255732"/>
            <a:ext cx="4509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Inizitializes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the parent class</a:t>
            </a:r>
          </a:p>
        </p:txBody>
      </p: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77653991-A51A-FAB8-46A1-1AE6B03F0218}"/>
              </a:ext>
            </a:extLst>
          </p:cNvPr>
          <p:cNvCxnSpPr>
            <a:cxnSpLocks/>
          </p:cNvCxnSpPr>
          <p:nvPr/>
        </p:nvCxnSpPr>
        <p:spPr>
          <a:xfrm flipH="1">
            <a:off x="6303645" y="1331595"/>
            <a:ext cx="1080135" cy="0"/>
          </a:xfrm>
          <a:prstGeom prst="straightConnector1">
            <a:avLst/>
          </a:prstGeom>
          <a:ln w="412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4B94A658-8930-0B95-6D80-9FC943A25DC9}"/>
              </a:ext>
            </a:extLst>
          </p:cNvPr>
          <p:cNvCxnSpPr>
            <a:cxnSpLocks/>
          </p:cNvCxnSpPr>
          <p:nvPr/>
        </p:nvCxnSpPr>
        <p:spPr>
          <a:xfrm flipH="1" flipV="1">
            <a:off x="4869180" y="2343150"/>
            <a:ext cx="2514600" cy="130080"/>
          </a:xfrm>
          <a:prstGeom prst="straightConnector1">
            <a:avLst/>
          </a:prstGeom>
          <a:ln w="412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C2187AD5-C2AA-F4AE-A34F-FFFC5BC69521}"/>
              </a:ext>
            </a:extLst>
          </p:cNvPr>
          <p:cNvSpPr txBox="1"/>
          <p:nvPr/>
        </p:nvSpPr>
        <p:spPr>
          <a:xfrm>
            <a:off x="248216" y="3006923"/>
            <a:ext cx="822141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bt1=</a:t>
            </a:r>
            <a:r>
              <a:rPr lang="fr-F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QtWidgets.QPushButton</a:t>
            </a: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("Exit")</a:t>
            </a:r>
          </a:p>
          <a:p>
            <a:pPr algn="l">
              <a:spcAft>
                <a:spcPts val="600"/>
              </a:spcAft>
            </a:pPr>
            <a:endParaRPr lang="fr-FR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>
              <a:spcAft>
                <a:spcPts val="600"/>
              </a:spcAft>
            </a:pP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bt1.clicked.connect(</a:t>
            </a:r>
            <a:r>
              <a:rPr lang="fr-F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self.fine</a:t>
            </a: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l">
              <a:spcAft>
                <a:spcPts val="600"/>
              </a:spcAft>
            </a:pPr>
            <a:endParaRPr lang="fr-FR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>
              <a:spcAft>
                <a:spcPts val="600"/>
              </a:spcAft>
            </a:pP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fine(self):</a:t>
            </a:r>
          </a:p>
          <a:p>
            <a:pPr algn="l">
              <a:spcAft>
                <a:spcPts val="600"/>
              </a:spcAft>
            </a:pP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...</a:t>
            </a:r>
          </a:p>
          <a:p>
            <a:pPr algn="l">
              <a:spcAft>
                <a:spcPts val="600"/>
              </a:spcAft>
            </a:pP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...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F20E51FB-770E-90E0-02D9-134E60493708}"/>
              </a:ext>
            </a:extLst>
          </p:cNvPr>
          <p:cNvSpPr txBox="1"/>
          <p:nvPr/>
        </p:nvSpPr>
        <p:spPr>
          <a:xfrm>
            <a:off x="9075420" y="3075503"/>
            <a:ext cx="2956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Create an instance of a button with label "Exit"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DBA41B3D-7B42-B76B-525C-8C251EFD790D}"/>
              </a:ext>
            </a:extLst>
          </p:cNvPr>
          <p:cNvSpPr txBox="1"/>
          <p:nvPr/>
        </p:nvSpPr>
        <p:spPr>
          <a:xfrm>
            <a:off x="8343900" y="4392724"/>
            <a:ext cx="2956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Connects the signal emitted when the button is clicked to a member function </a:t>
            </a: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02E602D9-A29E-7AF9-44C8-9459BC763808}"/>
              </a:ext>
            </a:extLst>
          </p:cNvPr>
          <p:cNvCxnSpPr>
            <a:cxnSpLocks/>
          </p:cNvCxnSpPr>
          <p:nvPr/>
        </p:nvCxnSpPr>
        <p:spPr>
          <a:xfrm flipH="1" flipV="1">
            <a:off x="7886700" y="3543300"/>
            <a:ext cx="1188720" cy="260985"/>
          </a:xfrm>
          <a:prstGeom prst="straightConnector1">
            <a:avLst/>
          </a:prstGeom>
          <a:ln w="412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FB6360F5-F70E-85DB-1D35-B24B275F076E}"/>
              </a:ext>
            </a:extLst>
          </p:cNvPr>
          <p:cNvCxnSpPr>
            <a:cxnSpLocks/>
          </p:cNvCxnSpPr>
          <p:nvPr/>
        </p:nvCxnSpPr>
        <p:spPr>
          <a:xfrm flipH="1" flipV="1">
            <a:off x="6852285" y="4262231"/>
            <a:ext cx="1188720" cy="260985"/>
          </a:xfrm>
          <a:prstGeom prst="straightConnector1">
            <a:avLst/>
          </a:prstGeom>
          <a:ln w="412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7418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magine 22">
            <a:extLst>
              <a:ext uri="{FF2B5EF4-FFF2-40B4-BE49-F238E27FC236}">
                <a16:creationId xmlns:a16="http://schemas.microsoft.com/office/drawing/2014/main" id="{7FD27A79-FD1A-C570-74B6-2B11730308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8740" y="1866239"/>
            <a:ext cx="2324100" cy="3342747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309E5C95-128D-FDC3-FBE2-8372B5E8A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few useful built-in widgets 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5FE93EA6-646F-8C86-EE64-1ED0DAC24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F8ED157-BECB-CA5B-5812-7C17273D9AA8}"/>
              </a:ext>
            </a:extLst>
          </p:cNvPr>
          <p:cNvSpPr txBox="1"/>
          <p:nvPr/>
        </p:nvSpPr>
        <p:spPr>
          <a:xfrm>
            <a:off x="5341620" y="2030039"/>
            <a:ext cx="48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Buttons: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QPushButton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6E8D60C3-9FB0-75F2-C5CC-10F67E6C2790}"/>
              </a:ext>
            </a:extLst>
          </p:cNvPr>
          <p:cNvCxnSpPr>
            <a:cxnSpLocks/>
          </p:cNvCxnSpPr>
          <p:nvPr/>
        </p:nvCxnSpPr>
        <p:spPr>
          <a:xfrm flipH="1">
            <a:off x="3488267" y="2160270"/>
            <a:ext cx="1678093" cy="506728"/>
          </a:xfrm>
          <a:prstGeom prst="straightConnector1">
            <a:avLst/>
          </a:prstGeom>
          <a:ln w="412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0DA70EE6-42D2-F0B4-E632-F1E4F387F3FA}"/>
              </a:ext>
            </a:extLst>
          </p:cNvPr>
          <p:cNvCxnSpPr>
            <a:cxnSpLocks/>
          </p:cNvCxnSpPr>
          <p:nvPr/>
        </p:nvCxnSpPr>
        <p:spPr>
          <a:xfrm flipH="1">
            <a:off x="3556000" y="2274570"/>
            <a:ext cx="1736090" cy="829715"/>
          </a:xfrm>
          <a:prstGeom prst="straightConnector1">
            <a:avLst/>
          </a:prstGeom>
          <a:ln w="412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F50F04A2-763E-D065-38AD-8935DE448470}"/>
              </a:ext>
            </a:extLst>
          </p:cNvPr>
          <p:cNvCxnSpPr>
            <a:cxnSpLocks/>
          </p:cNvCxnSpPr>
          <p:nvPr/>
        </p:nvCxnSpPr>
        <p:spPr>
          <a:xfrm flipH="1">
            <a:off x="3488267" y="3537613"/>
            <a:ext cx="1693333" cy="54434"/>
          </a:xfrm>
          <a:prstGeom prst="straightConnector1">
            <a:avLst/>
          </a:prstGeom>
          <a:ln w="412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6EF6D19-D955-3777-8693-14C4A9A55EEC}"/>
              </a:ext>
            </a:extLst>
          </p:cNvPr>
          <p:cNvSpPr txBox="1"/>
          <p:nvPr/>
        </p:nvSpPr>
        <p:spPr>
          <a:xfrm>
            <a:off x="5341620" y="3176549"/>
            <a:ext cx="6134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Up-down numerical fields: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QDoubleSpinBox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B8192B15-72A9-583F-E0B1-9A3632064995}"/>
              </a:ext>
            </a:extLst>
          </p:cNvPr>
          <p:cNvSpPr txBox="1"/>
          <p:nvPr/>
        </p:nvSpPr>
        <p:spPr>
          <a:xfrm>
            <a:off x="5341620" y="4141579"/>
            <a:ext cx="6134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Multiple choice selector: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QComboBox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D435D7D3-9DC9-055D-B1D2-DD28833CFA12}"/>
              </a:ext>
            </a:extLst>
          </p:cNvPr>
          <p:cNvCxnSpPr>
            <a:cxnSpLocks/>
          </p:cNvCxnSpPr>
          <p:nvPr/>
        </p:nvCxnSpPr>
        <p:spPr>
          <a:xfrm flipH="1" flipV="1">
            <a:off x="3488267" y="4068235"/>
            <a:ext cx="1818110" cy="241531"/>
          </a:xfrm>
          <a:prstGeom prst="straightConnector1">
            <a:avLst/>
          </a:prstGeom>
          <a:ln w="412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3D365584-2B89-A804-0FFC-0FB5C7AD6DC3}"/>
              </a:ext>
            </a:extLst>
          </p:cNvPr>
          <p:cNvCxnSpPr>
            <a:cxnSpLocks/>
          </p:cNvCxnSpPr>
          <p:nvPr/>
        </p:nvCxnSpPr>
        <p:spPr>
          <a:xfrm flipH="1" flipV="1">
            <a:off x="3556000" y="4484563"/>
            <a:ext cx="1669415" cy="364467"/>
          </a:xfrm>
          <a:prstGeom prst="straightConnector1">
            <a:avLst/>
          </a:prstGeom>
          <a:ln w="412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AEDBA619-50E4-1799-3281-71E04252C865}"/>
              </a:ext>
            </a:extLst>
          </p:cNvPr>
          <p:cNvSpPr txBox="1"/>
          <p:nvPr/>
        </p:nvSpPr>
        <p:spPr>
          <a:xfrm>
            <a:off x="5292090" y="4639212"/>
            <a:ext cx="6134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Label used as a display: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QPushButton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A86A6CE5-926D-880A-4520-861A61E2EB28}"/>
              </a:ext>
            </a:extLst>
          </p:cNvPr>
          <p:cNvSpPr txBox="1"/>
          <p:nvPr/>
        </p:nvSpPr>
        <p:spPr>
          <a:xfrm>
            <a:off x="4519612" y="5136845"/>
            <a:ext cx="6134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Text Input: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QLineEdit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cxnSp>
        <p:nvCxnSpPr>
          <p:cNvPr id="27" name="Connettore 2 26">
            <a:extLst>
              <a:ext uri="{FF2B5EF4-FFF2-40B4-BE49-F238E27FC236}">
                <a16:creationId xmlns:a16="http://schemas.microsoft.com/office/drawing/2014/main" id="{A14D004A-729F-76FE-3C22-7D6161237418}"/>
              </a:ext>
            </a:extLst>
          </p:cNvPr>
          <p:cNvCxnSpPr>
            <a:cxnSpLocks/>
          </p:cNvCxnSpPr>
          <p:nvPr/>
        </p:nvCxnSpPr>
        <p:spPr>
          <a:xfrm flipH="1" flipV="1">
            <a:off x="3488267" y="4905539"/>
            <a:ext cx="1038013" cy="303447"/>
          </a:xfrm>
          <a:prstGeom prst="straightConnector1">
            <a:avLst/>
          </a:prstGeom>
          <a:ln w="412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46890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</a:spPr>
      <a:bodyPr rtlCol="0" anchor="ctr"/>
      <a:lstStyle>
        <a:defPPr algn="ctr">
          <a:defRPr sz="24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spcAft>
            <a:spcPts val="1200"/>
          </a:spcAft>
          <a:defRPr sz="24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1159</Words>
  <Application>Microsoft Office PowerPoint</Application>
  <PresentationFormat>Widescreen</PresentationFormat>
  <Paragraphs>166</Paragraphs>
  <Slides>13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7" baseType="lpstr">
      <vt:lpstr>Arial</vt:lpstr>
      <vt:lpstr>Calibri</vt:lpstr>
      <vt:lpstr>Courier New</vt:lpstr>
      <vt:lpstr>Tema di Office</vt:lpstr>
      <vt:lpstr>Graphical User Interfaces (GUIs) in Python</vt:lpstr>
      <vt:lpstr>Qt and pyQt</vt:lpstr>
      <vt:lpstr>Structure of a GUI: widgets</vt:lpstr>
      <vt:lpstr>pyQt principle of operation</vt:lpstr>
      <vt:lpstr>PyQt  (Qt) modules for GUIs</vt:lpstr>
      <vt:lpstr>PyQt  principle of operation: signals and slots</vt:lpstr>
      <vt:lpstr>Events, signals and slots in a GUI</vt:lpstr>
      <vt:lpstr>Syntax</vt:lpstr>
      <vt:lpstr>A few useful built-in widgets </vt:lpstr>
      <vt:lpstr>Layouts</vt:lpstr>
      <vt:lpstr>Layouts: including elements into a layout</vt:lpstr>
      <vt:lpstr>Changing the apparence of the widgets: StyleSheets</vt:lpstr>
      <vt:lpstr>Timing events: QTimer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</dc:creator>
  <cp:lastModifiedBy>Paolo Bruschi</cp:lastModifiedBy>
  <cp:revision>343</cp:revision>
  <dcterms:created xsi:type="dcterms:W3CDTF">2015-02-03T16:10:37Z</dcterms:created>
  <dcterms:modified xsi:type="dcterms:W3CDTF">2023-04-26T21:34:29Z</dcterms:modified>
</cp:coreProperties>
</file>