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7" r:id="rId2"/>
    <p:sldId id="308" r:id="rId3"/>
    <p:sldId id="309" r:id="rId4"/>
    <p:sldId id="310" r:id="rId5"/>
    <p:sldId id="315" r:id="rId6"/>
    <p:sldId id="316" r:id="rId7"/>
    <p:sldId id="317" r:id="rId8"/>
    <p:sldId id="314" r:id="rId9"/>
    <p:sldId id="311" r:id="rId10"/>
    <p:sldId id="312" r:id="rId11"/>
    <p:sldId id="318" r:id="rId12"/>
    <p:sldId id="313" r:id="rId13"/>
    <p:sldId id="319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959" autoAdjust="0"/>
    <p:restoredTop sz="94151" autoAdjust="0"/>
  </p:normalViewPr>
  <p:slideViewPr>
    <p:cSldViewPr snapToGrid="0">
      <p:cViewPr>
        <p:scale>
          <a:sx n="50" d="100"/>
          <a:sy n="50" d="100"/>
        </p:scale>
        <p:origin x="4" y="2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3" Type="http://schemas.openxmlformats.org/officeDocument/2006/relationships/image" Target="../media/image90.wmf"/><Relationship Id="rId7" Type="http://schemas.openxmlformats.org/officeDocument/2006/relationships/image" Target="../media/image94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6" Type="http://schemas.openxmlformats.org/officeDocument/2006/relationships/image" Target="../media/image93.wmf"/><Relationship Id="rId5" Type="http://schemas.openxmlformats.org/officeDocument/2006/relationships/image" Target="../media/image92.wmf"/><Relationship Id="rId4" Type="http://schemas.openxmlformats.org/officeDocument/2006/relationships/image" Target="../media/image91.wmf"/><Relationship Id="rId9" Type="http://schemas.openxmlformats.org/officeDocument/2006/relationships/image" Target="../media/image9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2" Type="http://schemas.openxmlformats.org/officeDocument/2006/relationships/image" Target="../media/image11.wmf"/><Relationship Id="rId1" Type="http://schemas.openxmlformats.org/officeDocument/2006/relationships/image" Target="../media/image3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4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2" Type="http://schemas.openxmlformats.org/officeDocument/2006/relationships/image" Target="../media/image23.wmf"/><Relationship Id="rId16" Type="http://schemas.openxmlformats.org/officeDocument/2006/relationships/image" Target="../media/image37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5" Type="http://schemas.openxmlformats.org/officeDocument/2006/relationships/image" Target="../media/image3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Relationship Id="rId14" Type="http://schemas.openxmlformats.org/officeDocument/2006/relationships/image" Target="../media/image3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51.wmf"/><Relationship Id="rId1" Type="http://schemas.openxmlformats.org/officeDocument/2006/relationships/image" Target="../media/image4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image" Target="../media/image68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12" Type="http://schemas.openxmlformats.org/officeDocument/2006/relationships/image" Target="../media/image67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11" Type="http://schemas.openxmlformats.org/officeDocument/2006/relationships/image" Target="../media/image66.wmf"/><Relationship Id="rId5" Type="http://schemas.openxmlformats.org/officeDocument/2006/relationships/image" Target="../media/image60.wmf"/><Relationship Id="rId10" Type="http://schemas.openxmlformats.org/officeDocument/2006/relationships/image" Target="../media/image65.wmf"/><Relationship Id="rId4" Type="http://schemas.openxmlformats.org/officeDocument/2006/relationships/image" Target="../media/image59.wmf"/><Relationship Id="rId9" Type="http://schemas.openxmlformats.org/officeDocument/2006/relationships/image" Target="../media/image6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5" Type="http://schemas.openxmlformats.org/officeDocument/2006/relationships/image" Target="../media/image40.wmf"/><Relationship Id="rId4" Type="http://schemas.openxmlformats.org/officeDocument/2006/relationships/image" Target="../media/image7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5/25/2022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13" Type="http://schemas.openxmlformats.org/officeDocument/2006/relationships/oleObject" Target="../embeddings/oleObject66.bin"/><Relationship Id="rId3" Type="http://schemas.openxmlformats.org/officeDocument/2006/relationships/image" Target="../media/image75.png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7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1.wmf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73.wmf"/><Relationship Id="rId4" Type="http://schemas.openxmlformats.org/officeDocument/2006/relationships/image" Target="../media/image76.svg"/><Relationship Id="rId9" Type="http://schemas.openxmlformats.org/officeDocument/2006/relationships/oleObject" Target="../embeddings/oleObject64.bin"/><Relationship Id="rId14" Type="http://schemas.openxmlformats.org/officeDocument/2006/relationships/image" Target="../media/image4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image" Target="../media/image75.png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79.svg"/><Relationship Id="rId5" Type="http://schemas.openxmlformats.org/officeDocument/2006/relationships/image" Target="../media/image78.png"/><Relationship Id="rId4" Type="http://schemas.openxmlformats.org/officeDocument/2006/relationships/image" Target="../media/image76.sv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1.svg"/><Relationship Id="rId7" Type="http://schemas.openxmlformats.org/officeDocument/2006/relationships/image" Target="../media/image85.sv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5" Type="http://schemas.openxmlformats.org/officeDocument/2006/relationships/image" Target="../media/image83.svg"/><Relationship Id="rId4" Type="http://schemas.openxmlformats.org/officeDocument/2006/relationships/image" Target="../media/image82.png"/><Relationship Id="rId9" Type="http://schemas.openxmlformats.org/officeDocument/2006/relationships/image" Target="../media/image87.sv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13" Type="http://schemas.openxmlformats.org/officeDocument/2006/relationships/oleObject" Target="../embeddings/oleObject72.bin"/><Relationship Id="rId18" Type="http://schemas.openxmlformats.org/officeDocument/2006/relationships/image" Target="../media/image94.wmf"/><Relationship Id="rId3" Type="http://schemas.openxmlformats.org/officeDocument/2006/relationships/image" Target="../media/image97.png"/><Relationship Id="rId21" Type="http://schemas.openxmlformats.org/officeDocument/2006/relationships/oleObject" Target="../embeddings/oleObject76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91.wmf"/><Relationship Id="rId17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3.wmf"/><Relationship Id="rId20" Type="http://schemas.openxmlformats.org/officeDocument/2006/relationships/image" Target="../media/image95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88.wmf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8.bin"/><Relationship Id="rId15" Type="http://schemas.openxmlformats.org/officeDocument/2006/relationships/oleObject" Target="../embeddings/oleObject73.bin"/><Relationship Id="rId10" Type="http://schemas.openxmlformats.org/officeDocument/2006/relationships/image" Target="../media/image90.wmf"/><Relationship Id="rId19" Type="http://schemas.openxmlformats.org/officeDocument/2006/relationships/oleObject" Target="../embeddings/oleObject75.bin"/><Relationship Id="rId4" Type="http://schemas.openxmlformats.org/officeDocument/2006/relationships/image" Target="../media/image98.svg"/><Relationship Id="rId9" Type="http://schemas.openxmlformats.org/officeDocument/2006/relationships/oleObject" Target="../embeddings/oleObject70.bin"/><Relationship Id="rId14" Type="http://schemas.openxmlformats.org/officeDocument/2006/relationships/image" Target="../media/image92.wmf"/><Relationship Id="rId22" Type="http://schemas.openxmlformats.org/officeDocument/2006/relationships/image" Target="../media/image9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svg"/><Relationship Id="rId11" Type="http://schemas.openxmlformats.org/officeDocument/2006/relationships/oleObject" Target="../embeddings/oleObject2.bin"/><Relationship Id="rId5" Type="http://schemas.openxmlformats.org/officeDocument/2006/relationships/image" Target="../media/image7.png"/><Relationship Id="rId10" Type="http://schemas.openxmlformats.org/officeDocument/2006/relationships/image" Target="../media/image3.wmf"/><Relationship Id="rId4" Type="http://schemas.openxmlformats.org/officeDocument/2006/relationships/image" Target="../media/image6.svg"/><Relationship Id="rId9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7.wmf"/><Relationship Id="rId26" Type="http://schemas.openxmlformats.org/officeDocument/2006/relationships/image" Target="../media/image21.wmf"/><Relationship Id="rId3" Type="http://schemas.openxmlformats.org/officeDocument/2006/relationships/oleObject" Target="../embeddings/oleObject3.bin"/><Relationship Id="rId21" Type="http://schemas.openxmlformats.org/officeDocument/2006/relationships/oleObject" Target="../embeddings/oleObject12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0.bin"/><Relationship Id="rId25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20" Type="http://schemas.openxmlformats.org/officeDocument/2006/relationships/image" Target="../media/image18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7.bin"/><Relationship Id="rId24" Type="http://schemas.openxmlformats.org/officeDocument/2006/relationships/image" Target="../media/image20.wmf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23" Type="http://schemas.openxmlformats.org/officeDocument/2006/relationships/oleObject" Target="../embeddings/oleObject13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5.wmf"/><Relationship Id="rId22" Type="http://schemas.openxmlformats.org/officeDocument/2006/relationships/image" Target="../media/image19.wmf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9.wmf"/><Relationship Id="rId26" Type="http://schemas.openxmlformats.org/officeDocument/2006/relationships/image" Target="../media/image8.svg"/><Relationship Id="rId3" Type="http://schemas.openxmlformats.org/officeDocument/2006/relationships/oleObject" Target="../embeddings/oleObject15.bin"/><Relationship Id="rId21" Type="http://schemas.openxmlformats.org/officeDocument/2006/relationships/oleObject" Target="../embeddings/oleObject24.bin"/><Relationship Id="rId34" Type="http://schemas.openxmlformats.org/officeDocument/2006/relationships/image" Target="../media/image36.wmf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2.bin"/><Relationship Id="rId25" Type="http://schemas.openxmlformats.org/officeDocument/2006/relationships/image" Target="../media/image7.png"/><Relationship Id="rId3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wmf"/><Relationship Id="rId20" Type="http://schemas.openxmlformats.org/officeDocument/2006/relationships/image" Target="../media/image30.wmf"/><Relationship Id="rId29" Type="http://schemas.openxmlformats.org/officeDocument/2006/relationships/oleObject" Target="../embeddings/oleObject27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19.bin"/><Relationship Id="rId24" Type="http://schemas.openxmlformats.org/officeDocument/2006/relationships/image" Target="../media/image32.wmf"/><Relationship Id="rId32" Type="http://schemas.openxmlformats.org/officeDocument/2006/relationships/image" Target="../media/image35.wmf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23" Type="http://schemas.openxmlformats.org/officeDocument/2006/relationships/oleObject" Target="../embeddings/oleObject25.bin"/><Relationship Id="rId28" Type="http://schemas.openxmlformats.org/officeDocument/2006/relationships/image" Target="../media/image33.wmf"/><Relationship Id="rId36" Type="http://schemas.openxmlformats.org/officeDocument/2006/relationships/image" Target="../media/image37.wmf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23.bin"/><Relationship Id="rId31" Type="http://schemas.openxmlformats.org/officeDocument/2006/relationships/oleObject" Target="../embeddings/oleObject28.bin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7.wmf"/><Relationship Id="rId22" Type="http://schemas.openxmlformats.org/officeDocument/2006/relationships/image" Target="../media/image31.wmf"/><Relationship Id="rId27" Type="http://schemas.openxmlformats.org/officeDocument/2006/relationships/oleObject" Target="../embeddings/oleObject26.bin"/><Relationship Id="rId30" Type="http://schemas.openxmlformats.org/officeDocument/2006/relationships/image" Target="../media/image34.wmf"/><Relationship Id="rId35" Type="http://schemas.openxmlformats.org/officeDocument/2006/relationships/oleObject" Target="../embeddings/oleObject30.bin"/><Relationship Id="rId8" Type="http://schemas.openxmlformats.org/officeDocument/2006/relationships/image" Target="../media/image2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36.bin"/><Relationship Id="rId18" Type="http://schemas.openxmlformats.org/officeDocument/2006/relationships/image" Target="../media/image45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4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4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44.bin"/><Relationship Id="rId18" Type="http://schemas.openxmlformats.org/officeDocument/2006/relationships/image" Target="../media/image53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50.wmf"/><Relationship Id="rId1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2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5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54.png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0.wmf"/><Relationship Id="rId4" Type="http://schemas.openxmlformats.org/officeDocument/2006/relationships/image" Target="../media/image55.svg"/><Relationship Id="rId9" Type="http://schemas.openxmlformats.org/officeDocument/2006/relationships/oleObject" Target="../embeddings/oleObject4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53.bin"/><Relationship Id="rId18" Type="http://schemas.openxmlformats.org/officeDocument/2006/relationships/image" Target="../media/image62.wmf"/><Relationship Id="rId26" Type="http://schemas.openxmlformats.org/officeDocument/2006/relationships/image" Target="../media/image66.wmf"/><Relationship Id="rId3" Type="http://schemas.openxmlformats.org/officeDocument/2006/relationships/image" Target="../media/image69.png"/><Relationship Id="rId21" Type="http://schemas.openxmlformats.org/officeDocument/2006/relationships/oleObject" Target="../embeddings/oleObject57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9.wmf"/><Relationship Id="rId17" Type="http://schemas.openxmlformats.org/officeDocument/2006/relationships/oleObject" Target="../embeddings/oleObject55.bin"/><Relationship Id="rId25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1.wmf"/><Relationship Id="rId20" Type="http://schemas.openxmlformats.org/officeDocument/2006/relationships/image" Target="../media/image63.wmf"/><Relationship Id="rId29" Type="http://schemas.openxmlformats.org/officeDocument/2006/relationships/oleObject" Target="../embeddings/oleObject61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52.bin"/><Relationship Id="rId24" Type="http://schemas.openxmlformats.org/officeDocument/2006/relationships/image" Target="../media/image65.wmf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23" Type="http://schemas.openxmlformats.org/officeDocument/2006/relationships/oleObject" Target="../embeddings/oleObject58.bin"/><Relationship Id="rId28" Type="http://schemas.openxmlformats.org/officeDocument/2006/relationships/image" Target="../media/image67.wmf"/><Relationship Id="rId10" Type="http://schemas.openxmlformats.org/officeDocument/2006/relationships/image" Target="../media/image58.wmf"/><Relationship Id="rId19" Type="http://schemas.openxmlformats.org/officeDocument/2006/relationships/oleObject" Target="../embeddings/oleObject56.bin"/><Relationship Id="rId4" Type="http://schemas.openxmlformats.org/officeDocument/2006/relationships/image" Target="../media/image70.svg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60.wmf"/><Relationship Id="rId22" Type="http://schemas.openxmlformats.org/officeDocument/2006/relationships/image" Target="../media/image64.wmf"/><Relationship Id="rId27" Type="http://schemas.openxmlformats.org/officeDocument/2006/relationships/oleObject" Target="../embeddings/oleObject60.bin"/><Relationship Id="rId30" Type="http://schemas.openxmlformats.org/officeDocument/2006/relationships/image" Target="../media/image6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5CC039-4651-4E26-8445-FC3A7B5D5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888" y="136525"/>
            <a:ext cx="10515600" cy="662397"/>
          </a:xfrm>
        </p:spPr>
        <p:txBody>
          <a:bodyPr/>
          <a:lstStyle/>
          <a:p>
            <a:r>
              <a:rPr lang="en-US"/>
              <a:t>Voltage references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7FE6DE1-E03E-49B3-8054-11FFBE618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CABF7AE-E258-4FD2-BA01-408152CA4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CE85A40-4AFD-4F7F-AEA0-C09B802D2732}"/>
              </a:ext>
            </a:extLst>
          </p:cNvPr>
          <p:cNvSpPr txBox="1"/>
          <p:nvPr/>
        </p:nvSpPr>
        <p:spPr>
          <a:xfrm>
            <a:off x="834764" y="3217029"/>
            <a:ext cx="993457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Voltage references are used for: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Providing an absolute reference voltage for ADCs and DACs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Providing an absolute reference voltage for stimulating sensors or other external devices that require precise control voltages and/or currents.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Creating constant bias voltages (and currents) when required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5C3BEE7-C42F-476E-99E0-95CA7C1BECD9}"/>
              </a:ext>
            </a:extLst>
          </p:cNvPr>
          <p:cNvSpPr txBox="1"/>
          <p:nvPr/>
        </p:nvSpPr>
        <p:spPr>
          <a:xfrm>
            <a:off x="714375" y="1027522"/>
            <a:ext cx="108299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Voltage references are blocks that produce an output voltage that is independent of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PVT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variations: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V: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Supply voltage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T: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Temperature 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P: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Process errors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77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2A35857-DD93-4DB9-920F-32319A316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69D02D3-80EA-48B8-BF13-8494C719A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10</a:t>
            </a:fld>
            <a:endParaRPr lang="en-US" dirty="0"/>
          </a:p>
        </p:txBody>
      </p: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DE8B8CDF-B1C8-410F-9D3D-1A07702BBC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8222" y="1651635"/>
            <a:ext cx="4388168" cy="4055272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FF95B5B1-2657-4A68-B7F8-5DED52319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495" y="149524"/>
            <a:ext cx="10515600" cy="662397"/>
          </a:xfrm>
        </p:spPr>
        <p:txBody>
          <a:bodyPr/>
          <a:lstStyle/>
          <a:p>
            <a:r>
              <a:rPr lang="en-US"/>
              <a:t>Band-Gap voltage: a CMOS compatible Circuit</a:t>
            </a:r>
          </a:p>
        </p:txBody>
      </p:sp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A07EFE9F-38E3-4460-9D98-A7B99CB231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606605"/>
              </p:ext>
            </p:extLst>
          </p:nvPr>
        </p:nvGraphicFramePr>
        <p:xfrm>
          <a:off x="5300663" y="1151093"/>
          <a:ext cx="2206625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4" name="Equation" r:id="rId5" imgW="1002960" imgH="431640" progId="Equation.DSMT4">
                  <p:embed/>
                </p:oleObj>
              </mc:Choice>
              <mc:Fallback>
                <p:oleObj name="Equation" r:id="rId5" imgW="1002960" imgH="431640" progId="Equation.DSMT4">
                  <p:embed/>
                  <p:pic>
                    <p:nvPicPr>
                      <p:cNvPr id="36" name="Oggetto 35">
                        <a:extLst>
                          <a:ext uri="{FF2B5EF4-FFF2-40B4-BE49-F238E27FC236}">
                            <a16:creationId xmlns:a16="http://schemas.microsoft.com/office/drawing/2014/main" id="{037877D7-E1F7-4500-B35B-D6A75CAF72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0663" y="1151093"/>
                        <a:ext cx="2206625" cy="947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5BFF897E-2C2E-4A66-86C3-6EB70803C13C}"/>
              </a:ext>
            </a:extLst>
          </p:cNvPr>
          <p:cNvCxnSpPr>
            <a:cxnSpLocks/>
          </p:cNvCxnSpPr>
          <p:nvPr/>
        </p:nvCxnSpPr>
        <p:spPr>
          <a:xfrm>
            <a:off x="1382439" y="2612620"/>
            <a:ext cx="0" cy="475006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73455FE-4296-4E23-95B1-18B9FBC6E121}"/>
              </a:ext>
            </a:extLst>
          </p:cNvPr>
          <p:cNvSpPr txBox="1"/>
          <p:nvPr/>
        </p:nvSpPr>
        <p:spPr>
          <a:xfrm>
            <a:off x="1085958" y="2509279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400" i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3994269-8E0B-4889-9157-4F8F0842139D}"/>
              </a:ext>
            </a:extLst>
          </p:cNvPr>
          <p:cNvSpPr txBox="1"/>
          <p:nvPr/>
        </p:nvSpPr>
        <p:spPr>
          <a:xfrm>
            <a:off x="3165010" y="2891638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400" i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376EC603-CB66-4187-A144-194AFCB523EE}"/>
              </a:ext>
            </a:extLst>
          </p:cNvPr>
          <p:cNvCxnSpPr>
            <a:cxnSpLocks/>
          </p:cNvCxnSpPr>
          <p:nvPr/>
        </p:nvCxnSpPr>
        <p:spPr>
          <a:xfrm>
            <a:off x="3092705" y="2970944"/>
            <a:ext cx="0" cy="475006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90A18EC8-0D6A-4CAE-BC4F-5A93003F4720}"/>
              </a:ext>
            </a:extLst>
          </p:cNvPr>
          <p:cNvCxnSpPr>
            <a:cxnSpLocks/>
          </p:cNvCxnSpPr>
          <p:nvPr/>
        </p:nvCxnSpPr>
        <p:spPr>
          <a:xfrm>
            <a:off x="4484614" y="2843452"/>
            <a:ext cx="0" cy="475006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F16D6356-8546-4321-8C1E-E02A234B1419}"/>
              </a:ext>
            </a:extLst>
          </p:cNvPr>
          <p:cNvSpPr txBox="1"/>
          <p:nvPr/>
        </p:nvSpPr>
        <p:spPr>
          <a:xfrm>
            <a:off x="4188133" y="2740111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400" i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461BD560-1BE9-4B26-9FA3-29A4781798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718184"/>
              </p:ext>
            </p:extLst>
          </p:nvPr>
        </p:nvGraphicFramePr>
        <p:xfrm>
          <a:off x="8635685" y="1181525"/>
          <a:ext cx="2290762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5" name="Equation" r:id="rId7" imgW="1041120" imgH="253800" progId="Equation.DSMT4">
                  <p:embed/>
                </p:oleObj>
              </mc:Choice>
              <mc:Fallback>
                <p:oleObj name="Equation" r:id="rId7" imgW="1041120" imgH="2538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A07EFE9F-38E3-4460-9D98-A7B99CB231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5685" y="1181525"/>
                        <a:ext cx="2290762" cy="558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8701D8CD-61A5-4FCB-8C1F-6DA36635F9C7}"/>
              </a:ext>
            </a:extLst>
          </p:cNvPr>
          <p:cNvCxnSpPr>
            <a:cxnSpLocks/>
          </p:cNvCxnSpPr>
          <p:nvPr/>
        </p:nvCxnSpPr>
        <p:spPr>
          <a:xfrm flipV="1">
            <a:off x="9780712" y="1740069"/>
            <a:ext cx="0" cy="475006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6F13430F-2419-4CA4-9101-C457E30925DF}"/>
              </a:ext>
            </a:extLst>
          </p:cNvPr>
          <p:cNvSpPr txBox="1"/>
          <p:nvPr/>
        </p:nvSpPr>
        <p:spPr>
          <a:xfrm>
            <a:off x="8760687" y="2151320"/>
            <a:ext cx="2003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Biased with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  <a:p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       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=1 </a:t>
            </a:r>
          </a:p>
        </p:txBody>
      </p:sp>
      <p:graphicFrame>
        <p:nvGraphicFramePr>
          <p:cNvPr id="22" name="Oggetto 21">
            <a:extLst>
              <a:ext uri="{FF2B5EF4-FFF2-40B4-BE49-F238E27FC236}">
                <a16:creationId xmlns:a16="http://schemas.microsoft.com/office/drawing/2014/main" id="{8DBCCBEC-BA5F-43BB-A325-D184D08557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708988"/>
              </p:ext>
            </p:extLst>
          </p:nvPr>
        </p:nvGraphicFramePr>
        <p:xfrm>
          <a:off x="5895974" y="2924772"/>
          <a:ext cx="3522663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" name="Equation" r:id="rId9" imgW="1600200" imgH="431640" progId="Equation.DSMT4">
                  <p:embed/>
                </p:oleObj>
              </mc:Choice>
              <mc:Fallback>
                <p:oleObj name="Equation" r:id="rId9" imgW="1600200" imgH="431640" progId="Equation.DSMT4">
                  <p:embed/>
                  <p:pic>
                    <p:nvPicPr>
                      <p:cNvPr id="18" name="Oggetto 17">
                        <a:extLst>
                          <a:ext uri="{FF2B5EF4-FFF2-40B4-BE49-F238E27FC236}">
                            <a16:creationId xmlns:a16="http://schemas.microsoft.com/office/drawing/2014/main" id="{461BD560-1BE9-4B26-9FA3-29A4781798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5974" y="2924772"/>
                        <a:ext cx="3522663" cy="950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ggetto 22">
            <a:extLst>
              <a:ext uri="{FF2B5EF4-FFF2-40B4-BE49-F238E27FC236}">
                <a16:creationId xmlns:a16="http://schemas.microsoft.com/office/drawing/2014/main" id="{21FDC185-D30E-4B31-A68B-43275959A8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7774179"/>
              </p:ext>
            </p:extLst>
          </p:nvPr>
        </p:nvGraphicFramePr>
        <p:xfrm>
          <a:off x="5951538" y="3919538"/>
          <a:ext cx="3411537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7" name="Equation" r:id="rId11" imgW="1549080" imgH="431640" progId="Equation.DSMT4">
                  <p:embed/>
                </p:oleObj>
              </mc:Choice>
              <mc:Fallback>
                <p:oleObj name="Equation" r:id="rId11" imgW="1549080" imgH="431640" progId="Equation.DSMT4">
                  <p:embed/>
                  <p:pic>
                    <p:nvPicPr>
                      <p:cNvPr id="22" name="Oggetto 21">
                        <a:extLst>
                          <a:ext uri="{FF2B5EF4-FFF2-40B4-BE49-F238E27FC236}">
                            <a16:creationId xmlns:a16="http://schemas.microsoft.com/office/drawing/2014/main" id="{8DBCCBEC-BA5F-43BB-A325-D184D08557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1538" y="3919538"/>
                        <a:ext cx="3411537" cy="950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ggetto 23">
            <a:extLst>
              <a:ext uri="{FF2B5EF4-FFF2-40B4-BE49-F238E27FC236}">
                <a16:creationId xmlns:a16="http://schemas.microsoft.com/office/drawing/2014/main" id="{50CBA7E8-8EFF-4A90-889A-4854F3EB5E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2126008"/>
              </p:ext>
            </p:extLst>
          </p:nvPr>
        </p:nvGraphicFramePr>
        <p:xfrm>
          <a:off x="5905631" y="5341222"/>
          <a:ext cx="1955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Equation" r:id="rId13" imgW="977760" imgH="228600" progId="Equation.DSMT4">
                  <p:embed/>
                </p:oleObj>
              </mc:Choice>
              <mc:Fallback>
                <p:oleObj name="Equation" r:id="rId13" imgW="977760" imgH="228600" progId="Equation.DSMT4">
                  <p:embed/>
                  <p:pic>
                    <p:nvPicPr>
                      <p:cNvPr id="24" name="Oggetto 23">
                        <a:extLst>
                          <a:ext uri="{FF2B5EF4-FFF2-40B4-BE49-F238E27FC236}">
                            <a16:creationId xmlns:a16="http://schemas.microsoft.com/office/drawing/2014/main" id="{6740195B-71A6-477B-B7C0-0319B16A62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631" y="5341222"/>
                        <a:ext cx="1955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ttangolo con angoli arrotondati 24">
            <a:extLst>
              <a:ext uri="{FF2B5EF4-FFF2-40B4-BE49-F238E27FC236}">
                <a16:creationId xmlns:a16="http://schemas.microsoft.com/office/drawing/2014/main" id="{9CF6E701-F1D9-479C-9D6F-65C94CDF5E2E}"/>
              </a:ext>
            </a:extLst>
          </p:cNvPr>
          <p:cNvSpPr/>
          <p:nvPr/>
        </p:nvSpPr>
        <p:spPr>
          <a:xfrm>
            <a:off x="8115300" y="3919538"/>
            <a:ext cx="1303337" cy="95091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39EA7397-8136-4485-B8A0-AF7789BBF604}"/>
              </a:ext>
            </a:extLst>
          </p:cNvPr>
          <p:cNvCxnSpPr>
            <a:cxnSpLocks/>
          </p:cNvCxnSpPr>
          <p:nvPr/>
        </p:nvCxnSpPr>
        <p:spPr>
          <a:xfrm flipV="1">
            <a:off x="7507288" y="4870450"/>
            <a:ext cx="493712" cy="491134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69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7" grpId="0"/>
      <p:bldP spid="21" grpId="0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E97FC0C3-3A21-442C-B5B5-ACE147A25C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8661" y="1655842"/>
            <a:ext cx="4388168" cy="4055272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D94BA11E-BB63-4C02-93B2-A30AFC45E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Deriving a temperature sensor from the Band-Gap circuit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551DFCF-9123-4A64-B61E-932F969A8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9DEC01B-302E-418E-9BD9-5DA619B80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4C8F4B44-4DB4-45D9-9A22-FAC4D2AC32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98095" y="2067923"/>
            <a:ext cx="2997294" cy="3441337"/>
          </a:xfrm>
          <a:prstGeom prst="rect">
            <a:avLst/>
          </a:prstGeom>
        </p:spPr>
      </p:pic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67704B65-C9CB-47B7-84E2-FDC0186980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296587"/>
              </p:ext>
            </p:extLst>
          </p:nvPr>
        </p:nvGraphicFramePr>
        <p:xfrm>
          <a:off x="7680839" y="3954872"/>
          <a:ext cx="3492500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7" imgW="1587240" imgH="431640" progId="Equation.DSMT4">
                  <p:embed/>
                </p:oleObj>
              </mc:Choice>
              <mc:Fallback>
                <p:oleObj name="Equation" r:id="rId7" imgW="1587240" imgH="431640" progId="Equation.DSMT4">
                  <p:embed/>
                  <p:pic>
                    <p:nvPicPr>
                      <p:cNvPr id="22" name="Oggetto 21">
                        <a:extLst>
                          <a:ext uri="{FF2B5EF4-FFF2-40B4-BE49-F238E27FC236}">
                            <a16:creationId xmlns:a16="http://schemas.microsoft.com/office/drawing/2014/main" id="{8DBCCBEC-BA5F-43BB-A325-D184D08557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0839" y="3954872"/>
                        <a:ext cx="3492500" cy="950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E4C41063-D83C-C8A3-C1C6-3C724C7BE605}"/>
              </a:ext>
            </a:extLst>
          </p:cNvPr>
          <p:cNvSpPr/>
          <p:nvPr/>
        </p:nvSpPr>
        <p:spPr>
          <a:xfrm>
            <a:off x="5533507" y="1816100"/>
            <a:ext cx="1561882" cy="3890807"/>
          </a:xfrm>
          <a:prstGeom prst="roundRect">
            <a:avLst>
              <a:gd name="adj" fmla="val 7805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20EF7CC-FBC4-3D81-67E4-7EFE00AB93D2}"/>
              </a:ext>
            </a:extLst>
          </p:cNvPr>
          <p:cNvSpPr txBox="1"/>
          <p:nvPr/>
        </p:nvSpPr>
        <p:spPr>
          <a:xfrm>
            <a:off x="7505700" y="1490008"/>
            <a:ext cx="480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Adding this branch, we can obtain a voltage proportional to the absolute temperature, which can be conveniently used to monitor the chip temperature.  </a:t>
            </a: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79202ACD-67ED-DA39-60AF-DECB16886FA3}"/>
              </a:ext>
            </a:extLst>
          </p:cNvPr>
          <p:cNvCxnSpPr/>
          <p:nvPr/>
        </p:nvCxnSpPr>
        <p:spPr>
          <a:xfrm flipV="1">
            <a:off x="7095389" y="1816100"/>
            <a:ext cx="410311" cy="25182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28D922CC-CD29-9FA5-49D4-9224EBC0B95F}"/>
              </a:ext>
            </a:extLst>
          </p:cNvPr>
          <p:cNvCxnSpPr>
            <a:cxnSpLocks/>
          </p:cNvCxnSpPr>
          <p:nvPr/>
        </p:nvCxnSpPr>
        <p:spPr>
          <a:xfrm>
            <a:off x="1382439" y="2612620"/>
            <a:ext cx="0" cy="475006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AE9E7F6-1D1A-B29F-08C4-55E8839FECB5}"/>
              </a:ext>
            </a:extLst>
          </p:cNvPr>
          <p:cNvSpPr txBox="1"/>
          <p:nvPr/>
        </p:nvSpPr>
        <p:spPr>
          <a:xfrm>
            <a:off x="1085958" y="2509279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400" i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C25D6B4-1E3D-C3ED-7191-42AD71AAFC0E}"/>
              </a:ext>
            </a:extLst>
          </p:cNvPr>
          <p:cNvSpPr txBox="1"/>
          <p:nvPr/>
        </p:nvSpPr>
        <p:spPr>
          <a:xfrm>
            <a:off x="3165010" y="2891638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400" i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CE70281B-7196-0803-5966-94E73F505578}"/>
              </a:ext>
            </a:extLst>
          </p:cNvPr>
          <p:cNvCxnSpPr>
            <a:cxnSpLocks/>
          </p:cNvCxnSpPr>
          <p:nvPr/>
        </p:nvCxnSpPr>
        <p:spPr>
          <a:xfrm>
            <a:off x="3092705" y="2970944"/>
            <a:ext cx="0" cy="475006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89CAE340-4BC0-A786-AEA1-3EE5A4D3DE39}"/>
              </a:ext>
            </a:extLst>
          </p:cNvPr>
          <p:cNvCxnSpPr>
            <a:cxnSpLocks/>
          </p:cNvCxnSpPr>
          <p:nvPr/>
        </p:nvCxnSpPr>
        <p:spPr>
          <a:xfrm>
            <a:off x="4510014" y="3002522"/>
            <a:ext cx="0" cy="475006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C40390AF-7C42-AF5E-9638-2E75C3F7B046}"/>
              </a:ext>
            </a:extLst>
          </p:cNvPr>
          <p:cNvSpPr txBox="1"/>
          <p:nvPr/>
        </p:nvSpPr>
        <p:spPr>
          <a:xfrm>
            <a:off x="4192248" y="2881326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400" i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27B8B14A-0EB9-378D-9EFD-21682E8316C5}"/>
              </a:ext>
            </a:extLst>
          </p:cNvPr>
          <p:cNvCxnSpPr>
            <a:cxnSpLocks/>
          </p:cNvCxnSpPr>
          <p:nvPr/>
        </p:nvCxnSpPr>
        <p:spPr>
          <a:xfrm>
            <a:off x="6009698" y="2980560"/>
            <a:ext cx="0" cy="475006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49408CCC-A3E9-4066-2A77-52FA218214FF}"/>
              </a:ext>
            </a:extLst>
          </p:cNvPr>
          <p:cNvSpPr txBox="1"/>
          <p:nvPr/>
        </p:nvSpPr>
        <p:spPr>
          <a:xfrm>
            <a:off x="5700404" y="2881326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400" i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10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3" grpId="0"/>
      <p:bldP spid="14" grpId="0"/>
      <p:bldP spid="17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5A0E73D-D30E-400A-8616-F6D99E807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AC0CE00-B723-4CD1-A938-CBBB185B4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7901" y="6538912"/>
            <a:ext cx="880621" cy="365125"/>
          </a:xfrm>
        </p:spPr>
        <p:txBody>
          <a:bodyPr/>
          <a:lstStyle/>
          <a:p>
            <a:fld id="{02055017-B6DE-4C35-A63B-40EADAC97849}" type="slidenum">
              <a:rPr lang="en-US" smtClean="0"/>
              <a:t>12</a:t>
            </a:fld>
            <a:endParaRPr lang="en-US" dirty="0"/>
          </a:p>
        </p:txBody>
      </p:sp>
      <p:pic>
        <p:nvPicPr>
          <p:cNvPr id="9" name="Elemento grafico 8">
            <a:extLst>
              <a:ext uri="{FF2B5EF4-FFF2-40B4-BE49-F238E27FC236}">
                <a16:creationId xmlns:a16="http://schemas.microsoft.com/office/drawing/2014/main" id="{794355DC-1AFD-4D41-9672-75177071C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7386" y="839149"/>
            <a:ext cx="2660797" cy="4456834"/>
          </a:xfrm>
          <a:prstGeom prst="rect">
            <a:avLst/>
          </a:prstGeom>
        </p:spPr>
      </p:pic>
      <p:pic>
        <p:nvPicPr>
          <p:cNvPr id="11" name="Elemento grafico 10">
            <a:extLst>
              <a:ext uri="{FF2B5EF4-FFF2-40B4-BE49-F238E27FC236}">
                <a16:creationId xmlns:a16="http://schemas.microsoft.com/office/drawing/2014/main" id="{AFC4A739-5E2F-4207-B018-81E8CA2AFE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46469" y="980026"/>
            <a:ext cx="2121045" cy="4315957"/>
          </a:xfrm>
          <a:prstGeom prst="rect">
            <a:avLst/>
          </a:prstGeom>
        </p:spPr>
      </p:pic>
      <p:sp>
        <p:nvSpPr>
          <p:cNvPr id="12" name="Rettangolo 11">
            <a:extLst>
              <a:ext uri="{FF2B5EF4-FFF2-40B4-BE49-F238E27FC236}">
                <a16:creationId xmlns:a16="http://schemas.microsoft.com/office/drawing/2014/main" id="{FBE38D55-E30A-4654-B634-885D3C640CE4}"/>
              </a:ext>
            </a:extLst>
          </p:cNvPr>
          <p:cNvSpPr/>
          <p:nvPr/>
        </p:nvSpPr>
        <p:spPr>
          <a:xfrm>
            <a:off x="473478" y="2473986"/>
            <a:ext cx="2881745" cy="265083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1C22698E-CCF1-46C9-9395-5FF30117566B}"/>
              </a:ext>
            </a:extLst>
          </p:cNvPr>
          <p:cNvSpPr/>
          <p:nvPr/>
        </p:nvSpPr>
        <p:spPr>
          <a:xfrm>
            <a:off x="473478" y="1264022"/>
            <a:ext cx="2881745" cy="102523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7F5C8880-6116-439E-8CC7-43757806DFB1}"/>
              </a:ext>
            </a:extLst>
          </p:cNvPr>
          <p:cNvCxnSpPr>
            <a:cxnSpLocks/>
          </p:cNvCxnSpPr>
          <p:nvPr/>
        </p:nvCxnSpPr>
        <p:spPr>
          <a:xfrm>
            <a:off x="3355223" y="1264022"/>
            <a:ext cx="508000" cy="18472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1466A933-11B2-4619-BA8A-A257B3C9453F}"/>
              </a:ext>
            </a:extLst>
          </p:cNvPr>
          <p:cNvCxnSpPr>
            <a:cxnSpLocks/>
          </p:cNvCxnSpPr>
          <p:nvPr/>
        </p:nvCxnSpPr>
        <p:spPr>
          <a:xfrm>
            <a:off x="3355223" y="2289258"/>
            <a:ext cx="508000" cy="18472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A4879DE5-0459-4314-9CE6-312C81C4859F}"/>
              </a:ext>
            </a:extLst>
          </p:cNvPr>
          <p:cNvCxnSpPr>
            <a:cxnSpLocks/>
          </p:cNvCxnSpPr>
          <p:nvPr/>
        </p:nvCxnSpPr>
        <p:spPr>
          <a:xfrm>
            <a:off x="3355223" y="2473985"/>
            <a:ext cx="508000" cy="6557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12FDB5E6-EB37-4B51-93D9-0203E8AAC9DE}"/>
              </a:ext>
            </a:extLst>
          </p:cNvPr>
          <p:cNvCxnSpPr>
            <a:cxnSpLocks/>
          </p:cNvCxnSpPr>
          <p:nvPr/>
        </p:nvCxnSpPr>
        <p:spPr>
          <a:xfrm flipV="1">
            <a:off x="3355223" y="5024088"/>
            <a:ext cx="508000" cy="10073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olo 1">
            <a:extLst>
              <a:ext uri="{FF2B5EF4-FFF2-40B4-BE49-F238E27FC236}">
                <a16:creationId xmlns:a16="http://schemas.microsoft.com/office/drawing/2014/main" id="{78FA0C1A-4535-4FE8-AD92-094049E80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373" y="-71508"/>
            <a:ext cx="10515600" cy="662397"/>
          </a:xfrm>
        </p:spPr>
        <p:txBody>
          <a:bodyPr/>
          <a:lstStyle/>
          <a:p>
            <a:r>
              <a:rPr lang="en-US" dirty="0"/>
              <a:t>PTAT current generator: multiple stable states</a:t>
            </a:r>
          </a:p>
        </p:txBody>
      </p:sp>
      <p:grpSp>
        <p:nvGrpSpPr>
          <p:cNvPr id="40" name="Gruppo 39">
            <a:extLst>
              <a:ext uri="{FF2B5EF4-FFF2-40B4-BE49-F238E27FC236}">
                <a16:creationId xmlns:a16="http://schemas.microsoft.com/office/drawing/2014/main" id="{C89AD70D-EB98-4AA8-A3F8-515D59449B99}"/>
              </a:ext>
            </a:extLst>
          </p:cNvPr>
          <p:cNvGrpSpPr/>
          <p:nvPr/>
        </p:nvGrpSpPr>
        <p:grpSpPr>
          <a:xfrm>
            <a:off x="8756125" y="1117846"/>
            <a:ext cx="3071883" cy="2828314"/>
            <a:chOff x="6834064" y="1318798"/>
            <a:chExt cx="3071883" cy="2828314"/>
          </a:xfrm>
        </p:grpSpPr>
        <p:sp>
          <p:nvSpPr>
            <p:cNvPr id="29" name="Elemento grafico 27">
              <a:extLst>
                <a:ext uri="{FF2B5EF4-FFF2-40B4-BE49-F238E27FC236}">
                  <a16:creationId xmlns:a16="http://schemas.microsoft.com/office/drawing/2014/main" id="{F06EE8E2-9690-4C5A-B369-F2EEA0D6BDF0}"/>
                </a:ext>
              </a:extLst>
            </p:cNvPr>
            <p:cNvSpPr/>
            <p:nvPr/>
          </p:nvSpPr>
          <p:spPr>
            <a:xfrm>
              <a:off x="7398070" y="1565674"/>
              <a:ext cx="2376297" cy="2006655"/>
            </a:xfrm>
            <a:custGeom>
              <a:avLst/>
              <a:gdLst>
                <a:gd name="connsiteX0" fmla="*/ 0 w 2376297"/>
                <a:gd name="connsiteY0" fmla="*/ 0 h 2006655"/>
                <a:gd name="connsiteX1" fmla="*/ 0 w 2376297"/>
                <a:gd name="connsiteY1" fmla="*/ 2006656 h 2006655"/>
                <a:gd name="connsiteX2" fmla="*/ 2376298 w 2376297"/>
                <a:gd name="connsiteY2" fmla="*/ 2006656 h 2006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76297" h="2006655">
                  <a:moveTo>
                    <a:pt x="0" y="0"/>
                  </a:moveTo>
                  <a:lnTo>
                    <a:pt x="0" y="2006656"/>
                  </a:lnTo>
                  <a:lnTo>
                    <a:pt x="2376298" y="2006656"/>
                  </a:lnTo>
                </a:path>
              </a:pathLst>
            </a:custGeom>
            <a:noFill/>
            <a:ln w="23417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0" name="Elemento grafico 27">
              <a:extLst>
                <a:ext uri="{FF2B5EF4-FFF2-40B4-BE49-F238E27FC236}">
                  <a16:creationId xmlns:a16="http://schemas.microsoft.com/office/drawing/2014/main" id="{4A4CEBBC-F830-4AD2-846B-B21EDA671956}"/>
                </a:ext>
              </a:extLst>
            </p:cNvPr>
            <p:cNvGrpSpPr/>
            <p:nvPr/>
          </p:nvGrpSpPr>
          <p:grpSpPr>
            <a:xfrm>
              <a:off x="9460200" y="3521519"/>
              <a:ext cx="420180" cy="101599"/>
              <a:chOff x="9460200" y="3521519"/>
              <a:chExt cx="420180" cy="101599"/>
            </a:xfrm>
          </p:grpSpPr>
          <p:sp>
            <p:nvSpPr>
              <p:cNvPr id="31" name="Elemento grafico 27">
                <a:extLst>
                  <a:ext uri="{FF2B5EF4-FFF2-40B4-BE49-F238E27FC236}">
                    <a16:creationId xmlns:a16="http://schemas.microsoft.com/office/drawing/2014/main" id="{630AA16F-AFF5-4EEB-A491-E817B9F2E369}"/>
                  </a:ext>
                </a:extLst>
              </p:cNvPr>
              <p:cNvSpPr/>
              <p:nvPr/>
            </p:nvSpPr>
            <p:spPr>
              <a:xfrm rot="5400000">
                <a:off x="9776573" y="3519311"/>
                <a:ext cx="101599" cy="106016"/>
              </a:xfrm>
              <a:custGeom>
                <a:avLst/>
                <a:gdLst>
                  <a:gd name="connsiteX0" fmla="*/ 101716 w 101599"/>
                  <a:gd name="connsiteY0" fmla="*/ 106018 h 106016"/>
                  <a:gd name="connsiteX1" fmla="*/ 116 w 101599"/>
                  <a:gd name="connsiteY1" fmla="*/ 106018 h 106016"/>
                  <a:gd name="connsiteX2" fmla="*/ 50916 w 101599"/>
                  <a:gd name="connsiteY2" fmla="*/ 2 h 106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1599" h="106016">
                    <a:moveTo>
                      <a:pt x="101716" y="106018"/>
                    </a:moveTo>
                    <a:lnTo>
                      <a:pt x="116" y="106018"/>
                    </a:lnTo>
                    <a:lnTo>
                      <a:pt x="50916" y="2"/>
                    </a:lnTo>
                    <a:close/>
                  </a:path>
                </a:pathLst>
              </a:custGeom>
              <a:solidFill>
                <a:srgbClr val="2B1100"/>
              </a:solidFill>
              <a:ln w="2351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Elemento grafico 27">
                <a:extLst>
                  <a:ext uri="{FF2B5EF4-FFF2-40B4-BE49-F238E27FC236}">
                    <a16:creationId xmlns:a16="http://schemas.microsoft.com/office/drawing/2014/main" id="{D83C3F76-09D6-4360-824F-B08F102F1241}"/>
                  </a:ext>
                </a:extLst>
              </p:cNvPr>
              <p:cNvSpPr/>
              <p:nvPr/>
            </p:nvSpPr>
            <p:spPr>
              <a:xfrm rot="-5400000">
                <a:off x="9633505" y="3399020"/>
                <a:ext cx="11709" cy="346610"/>
              </a:xfrm>
              <a:custGeom>
                <a:avLst/>
                <a:gdLst>
                  <a:gd name="connsiteX0" fmla="*/ 195 w 11709"/>
                  <a:gd name="connsiteY0" fmla="*/ 346818 h 346610"/>
                  <a:gd name="connsiteX1" fmla="*/ 195 w 11709"/>
                  <a:gd name="connsiteY1" fmla="*/ 208 h 346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709" h="346610">
                    <a:moveTo>
                      <a:pt x="195" y="346818"/>
                    </a:moveTo>
                    <a:lnTo>
                      <a:pt x="195" y="208"/>
                    </a:lnTo>
                  </a:path>
                </a:pathLst>
              </a:custGeom>
              <a:noFill/>
              <a:ln w="23418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" name="Elemento grafico 27">
              <a:extLst>
                <a:ext uri="{FF2B5EF4-FFF2-40B4-BE49-F238E27FC236}">
                  <a16:creationId xmlns:a16="http://schemas.microsoft.com/office/drawing/2014/main" id="{577B3772-7C6D-4B0F-A8E4-8FB10F753957}"/>
                </a:ext>
              </a:extLst>
            </p:cNvPr>
            <p:cNvGrpSpPr/>
            <p:nvPr/>
          </p:nvGrpSpPr>
          <p:grpSpPr>
            <a:xfrm>
              <a:off x="7347261" y="1318798"/>
              <a:ext cx="101599" cy="420181"/>
              <a:chOff x="7347261" y="1318798"/>
              <a:chExt cx="101599" cy="420181"/>
            </a:xfrm>
          </p:grpSpPr>
          <p:sp>
            <p:nvSpPr>
              <p:cNvPr id="34" name="Elemento grafico 27">
                <a:extLst>
                  <a:ext uri="{FF2B5EF4-FFF2-40B4-BE49-F238E27FC236}">
                    <a16:creationId xmlns:a16="http://schemas.microsoft.com/office/drawing/2014/main" id="{3AABF3D5-0331-4B8A-AEC6-466D97C79B25}"/>
                  </a:ext>
                </a:extLst>
              </p:cNvPr>
              <p:cNvSpPr/>
              <p:nvPr/>
            </p:nvSpPr>
            <p:spPr>
              <a:xfrm>
                <a:off x="7347261" y="1318798"/>
                <a:ext cx="101599" cy="106016"/>
              </a:xfrm>
              <a:custGeom>
                <a:avLst/>
                <a:gdLst>
                  <a:gd name="connsiteX0" fmla="*/ 101509 w 101599"/>
                  <a:gd name="connsiteY0" fmla="*/ 105830 h 106016"/>
                  <a:gd name="connsiteX1" fmla="*/ -91 w 101599"/>
                  <a:gd name="connsiteY1" fmla="*/ 105830 h 106016"/>
                  <a:gd name="connsiteX2" fmla="*/ 50709 w 101599"/>
                  <a:gd name="connsiteY2" fmla="*/ -186 h 106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1599" h="106016">
                    <a:moveTo>
                      <a:pt x="101509" y="105830"/>
                    </a:moveTo>
                    <a:lnTo>
                      <a:pt x="-91" y="105830"/>
                    </a:lnTo>
                    <a:lnTo>
                      <a:pt x="50709" y="-186"/>
                    </a:lnTo>
                    <a:close/>
                  </a:path>
                </a:pathLst>
              </a:custGeom>
              <a:solidFill>
                <a:srgbClr val="2B1100"/>
              </a:solidFill>
              <a:ln w="2351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Elemento grafico 27">
                <a:extLst>
                  <a:ext uri="{FF2B5EF4-FFF2-40B4-BE49-F238E27FC236}">
                    <a16:creationId xmlns:a16="http://schemas.microsoft.com/office/drawing/2014/main" id="{FA8AF04E-7C4E-480E-A415-DDFF048F9BF3}"/>
                  </a:ext>
                </a:extLst>
              </p:cNvPr>
              <p:cNvSpPr/>
              <p:nvPr/>
            </p:nvSpPr>
            <p:spPr>
              <a:xfrm rot="10800000">
                <a:off x="7398067" y="1392369"/>
                <a:ext cx="11709" cy="346610"/>
              </a:xfrm>
              <a:custGeom>
                <a:avLst/>
                <a:gdLst>
                  <a:gd name="connsiteX0" fmla="*/ 4 w 11709"/>
                  <a:gd name="connsiteY0" fmla="*/ 346647 h 346610"/>
                  <a:gd name="connsiteX1" fmla="*/ 4 w 11709"/>
                  <a:gd name="connsiteY1" fmla="*/ 37 h 346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709" h="346610">
                    <a:moveTo>
                      <a:pt x="4" y="346647"/>
                    </a:moveTo>
                    <a:lnTo>
                      <a:pt x="4" y="37"/>
                    </a:lnTo>
                  </a:path>
                </a:pathLst>
              </a:custGeom>
              <a:noFill/>
              <a:ln w="23418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6" name="Elemento grafico 27">
              <a:extLst>
                <a:ext uri="{FF2B5EF4-FFF2-40B4-BE49-F238E27FC236}">
                  <a16:creationId xmlns:a16="http://schemas.microsoft.com/office/drawing/2014/main" id="{8E39D776-603E-45EF-A515-7D97EF2C3F84}"/>
                </a:ext>
              </a:extLst>
            </p:cNvPr>
            <p:cNvSpPr txBox="1"/>
            <p:nvPr/>
          </p:nvSpPr>
          <p:spPr>
            <a:xfrm>
              <a:off x="9547431" y="3663419"/>
              <a:ext cx="358516" cy="483693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2213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I</a:t>
              </a:r>
              <a:r>
                <a:rPr lang="en-US" sz="2213" i="1" spc="0" baseline="-28814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1</a:t>
              </a:r>
            </a:p>
          </p:txBody>
        </p:sp>
        <p:sp>
          <p:nvSpPr>
            <p:cNvPr id="37" name="Elemento grafico 27">
              <a:extLst>
                <a:ext uri="{FF2B5EF4-FFF2-40B4-BE49-F238E27FC236}">
                  <a16:creationId xmlns:a16="http://schemas.microsoft.com/office/drawing/2014/main" id="{96E5FE1A-FE19-4B06-8D98-9F0CF927938C}"/>
                </a:ext>
              </a:extLst>
            </p:cNvPr>
            <p:cNvSpPr txBox="1"/>
            <p:nvPr/>
          </p:nvSpPr>
          <p:spPr>
            <a:xfrm>
              <a:off x="6834064" y="1398130"/>
              <a:ext cx="358516" cy="483693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2213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I</a:t>
              </a:r>
              <a:r>
                <a:rPr lang="en-US" sz="2213" i="1" spc="0" baseline="-28814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2</a:t>
              </a:r>
            </a:p>
          </p:txBody>
        </p:sp>
        <p:sp>
          <p:nvSpPr>
            <p:cNvPr id="38" name="Elemento grafico 27">
              <a:extLst>
                <a:ext uri="{FF2B5EF4-FFF2-40B4-BE49-F238E27FC236}">
                  <a16:creationId xmlns:a16="http://schemas.microsoft.com/office/drawing/2014/main" id="{89965A7C-CC89-433D-921E-65E4B3E1B043}"/>
                </a:ext>
              </a:extLst>
            </p:cNvPr>
            <p:cNvSpPr/>
            <p:nvPr/>
          </p:nvSpPr>
          <p:spPr>
            <a:xfrm>
              <a:off x="7398070" y="1465323"/>
              <a:ext cx="2306148" cy="2107007"/>
            </a:xfrm>
            <a:custGeom>
              <a:avLst/>
              <a:gdLst>
                <a:gd name="connsiteX0" fmla="*/ 0 w 2306148"/>
                <a:gd name="connsiteY0" fmla="*/ 2107007 h 2107007"/>
                <a:gd name="connsiteX1" fmla="*/ 2306149 w 2306148"/>
                <a:gd name="connsiteY1" fmla="*/ 0 h 2107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06148" h="2107007">
                  <a:moveTo>
                    <a:pt x="0" y="2107007"/>
                  </a:moveTo>
                  <a:lnTo>
                    <a:pt x="2306149" y="0"/>
                  </a:lnTo>
                </a:path>
              </a:pathLst>
            </a:custGeom>
            <a:noFill/>
            <a:ln w="23417" cap="rnd">
              <a:solidFill>
                <a:srgbClr val="008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Elemento grafico 27">
              <a:extLst>
                <a:ext uri="{FF2B5EF4-FFF2-40B4-BE49-F238E27FC236}">
                  <a16:creationId xmlns:a16="http://schemas.microsoft.com/office/drawing/2014/main" id="{A9D7829C-D33A-4023-91B3-7ED6B6FF7863}"/>
                </a:ext>
              </a:extLst>
            </p:cNvPr>
            <p:cNvSpPr/>
            <p:nvPr/>
          </p:nvSpPr>
          <p:spPr>
            <a:xfrm>
              <a:off x="7398070" y="1661264"/>
              <a:ext cx="2234489" cy="1911066"/>
            </a:xfrm>
            <a:custGeom>
              <a:avLst/>
              <a:gdLst>
                <a:gd name="connsiteX0" fmla="*/ 0 w 2234489"/>
                <a:gd name="connsiteY0" fmla="*/ 1911066 h 1911066"/>
                <a:gd name="connsiteX1" fmla="*/ 176588 w 2234489"/>
                <a:gd name="connsiteY1" fmla="*/ 1377519 h 1911066"/>
                <a:gd name="connsiteX2" fmla="*/ 429724 w 2234489"/>
                <a:gd name="connsiteY2" fmla="*/ 879568 h 1911066"/>
                <a:gd name="connsiteX3" fmla="*/ 868474 w 2234489"/>
                <a:gd name="connsiteY3" fmla="*/ 440817 h 1911066"/>
                <a:gd name="connsiteX4" fmla="*/ 1425463 w 2234489"/>
                <a:gd name="connsiteY4" fmla="*/ 182548 h 1911066"/>
                <a:gd name="connsiteX5" fmla="*/ 2234490 w 2234489"/>
                <a:gd name="connsiteY5" fmla="*/ 0 h 1911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34489" h="1911066">
                  <a:moveTo>
                    <a:pt x="0" y="1911066"/>
                  </a:moveTo>
                  <a:cubicBezTo>
                    <a:pt x="56112" y="1730431"/>
                    <a:pt x="112228" y="1549783"/>
                    <a:pt x="176588" y="1377519"/>
                  </a:cubicBezTo>
                  <a:cubicBezTo>
                    <a:pt x="240949" y="1205255"/>
                    <a:pt x="313552" y="1041375"/>
                    <a:pt x="429724" y="879568"/>
                  </a:cubicBezTo>
                  <a:cubicBezTo>
                    <a:pt x="545895" y="717754"/>
                    <a:pt x="705625" y="558025"/>
                    <a:pt x="868474" y="440817"/>
                  </a:cubicBezTo>
                  <a:cubicBezTo>
                    <a:pt x="1031324" y="323609"/>
                    <a:pt x="1197277" y="248930"/>
                    <a:pt x="1425463" y="182548"/>
                  </a:cubicBezTo>
                  <a:cubicBezTo>
                    <a:pt x="1653661" y="116166"/>
                    <a:pt x="1944069" y="58083"/>
                    <a:pt x="2234490" y="0"/>
                  </a:cubicBezTo>
                </a:path>
              </a:pathLst>
            </a:custGeom>
            <a:noFill/>
            <a:ln w="23417" cap="rnd">
              <a:solidFill>
                <a:srgbClr val="AA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6B824A6B-59C8-44FE-85FB-4E4E104D5AC8}"/>
              </a:ext>
            </a:extLst>
          </p:cNvPr>
          <p:cNvSpPr txBox="1"/>
          <p:nvPr/>
        </p:nvSpPr>
        <p:spPr>
          <a:xfrm>
            <a:off x="10082198" y="1030440"/>
            <a:ext cx="6479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3200" i="1" baseline="-25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NL</a:t>
            </a:r>
            <a:endParaRPr lang="en-US" sz="3200" i="1" baseline="-25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288BF97B-5B44-4274-9491-543AC3F0226C}"/>
              </a:ext>
            </a:extLst>
          </p:cNvPr>
          <p:cNvSpPr txBox="1"/>
          <p:nvPr/>
        </p:nvSpPr>
        <p:spPr>
          <a:xfrm>
            <a:off x="10462350" y="2271115"/>
            <a:ext cx="889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i="1" baseline="-25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=I</a:t>
            </a:r>
            <a:r>
              <a:rPr lang="en-US" sz="2800" i="1" baseline="-25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pic>
        <p:nvPicPr>
          <p:cNvPr id="46" name="Elemento grafico 45">
            <a:extLst>
              <a:ext uri="{FF2B5EF4-FFF2-40B4-BE49-F238E27FC236}">
                <a16:creationId xmlns:a16="http://schemas.microsoft.com/office/drawing/2014/main" id="{FABD848D-8FCB-496E-AFDC-E38A9E0201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936075" y="4133299"/>
            <a:ext cx="1381125" cy="1114425"/>
          </a:xfrm>
          <a:prstGeom prst="rect">
            <a:avLst/>
          </a:prstGeom>
        </p:spPr>
      </p:pic>
      <p:sp>
        <p:nvSpPr>
          <p:cNvPr id="48" name="Rettangolo 47">
            <a:extLst>
              <a:ext uri="{FF2B5EF4-FFF2-40B4-BE49-F238E27FC236}">
                <a16:creationId xmlns:a16="http://schemas.microsoft.com/office/drawing/2014/main" id="{49C082FA-E8A9-463D-A258-419CBFEDBC56}"/>
              </a:ext>
            </a:extLst>
          </p:cNvPr>
          <p:cNvSpPr/>
          <p:nvPr/>
        </p:nvSpPr>
        <p:spPr>
          <a:xfrm>
            <a:off x="9776429" y="3940857"/>
            <a:ext cx="1663085" cy="1473899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ttangolo 48">
            <a:extLst>
              <a:ext uri="{FF2B5EF4-FFF2-40B4-BE49-F238E27FC236}">
                <a16:creationId xmlns:a16="http://schemas.microsoft.com/office/drawing/2014/main" id="{A37BE193-1D66-499A-9653-6BA44CD0784F}"/>
              </a:ext>
            </a:extLst>
          </p:cNvPr>
          <p:cNvSpPr/>
          <p:nvPr/>
        </p:nvSpPr>
        <p:spPr>
          <a:xfrm>
            <a:off x="9214117" y="2962707"/>
            <a:ext cx="524948" cy="465232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580CBD68-A993-4C25-BB45-49B1D7DCE35F}"/>
              </a:ext>
            </a:extLst>
          </p:cNvPr>
          <p:cNvCxnSpPr>
            <a:cxnSpLocks/>
          </p:cNvCxnSpPr>
          <p:nvPr/>
        </p:nvCxnSpPr>
        <p:spPr>
          <a:xfrm flipH="1" flipV="1">
            <a:off x="9214117" y="3422167"/>
            <a:ext cx="524948" cy="46794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1CE7D81A-68B7-4BBF-8307-C89F9782EEE4}"/>
              </a:ext>
            </a:extLst>
          </p:cNvPr>
          <p:cNvCxnSpPr>
            <a:cxnSpLocks/>
          </p:cNvCxnSpPr>
          <p:nvPr/>
        </p:nvCxnSpPr>
        <p:spPr>
          <a:xfrm flipH="1" flipV="1">
            <a:off x="9739066" y="3455168"/>
            <a:ext cx="1797473" cy="43494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Elemento grafico 54">
            <a:extLst>
              <a:ext uri="{FF2B5EF4-FFF2-40B4-BE49-F238E27FC236}">
                <a16:creationId xmlns:a16="http://schemas.microsoft.com/office/drawing/2014/main" id="{B726A65A-126C-4C38-BF2C-FDB65D8D3B7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062245" y="1113700"/>
            <a:ext cx="2376296" cy="2131677"/>
          </a:xfrm>
          <a:prstGeom prst="rect">
            <a:avLst/>
          </a:prstGeom>
        </p:spPr>
      </p:pic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C5469849-DF24-4680-9DBE-1DB542B191F4}"/>
              </a:ext>
            </a:extLst>
          </p:cNvPr>
          <p:cNvSpPr txBox="1"/>
          <p:nvPr/>
        </p:nvSpPr>
        <p:spPr>
          <a:xfrm>
            <a:off x="6018195" y="3407828"/>
            <a:ext cx="34417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P1 is the correct operating point. P2 (null currents) is stable because the two mirrors have very small gains around the origin. 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3795C439-408F-4A06-9B06-0E68B5003DAB}"/>
              </a:ext>
            </a:extLst>
          </p:cNvPr>
          <p:cNvSpPr txBox="1"/>
          <p:nvPr/>
        </p:nvSpPr>
        <p:spPr>
          <a:xfrm>
            <a:off x="10837901" y="714925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P1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7E7366BD-F94E-4CBD-B12B-71E7923591D3}"/>
              </a:ext>
            </a:extLst>
          </p:cNvPr>
          <p:cNvSpPr txBox="1"/>
          <p:nvPr/>
        </p:nvSpPr>
        <p:spPr>
          <a:xfrm>
            <a:off x="8523549" y="2864937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P2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482EFABC-644B-42AB-AA4F-B013B9287DD3}"/>
              </a:ext>
            </a:extLst>
          </p:cNvPr>
          <p:cNvSpPr txBox="1"/>
          <p:nvPr/>
        </p:nvSpPr>
        <p:spPr>
          <a:xfrm>
            <a:off x="373400" y="5791020"/>
            <a:ext cx="10884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start-up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circuit is necessary to prevent the circuit from being trapped into P2</a:t>
            </a:r>
          </a:p>
        </p:txBody>
      </p:sp>
      <p:cxnSp>
        <p:nvCxnSpPr>
          <p:cNvPr id="63" name="Connettore 2 62">
            <a:extLst>
              <a:ext uri="{FF2B5EF4-FFF2-40B4-BE49-F238E27FC236}">
                <a16:creationId xmlns:a16="http://schemas.microsoft.com/office/drawing/2014/main" id="{28F8B749-6BC6-4756-BB39-A4E110040B8A}"/>
              </a:ext>
            </a:extLst>
          </p:cNvPr>
          <p:cNvCxnSpPr>
            <a:cxnSpLocks/>
          </p:cNvCxnSpPr>
          <p:nvPr/>
        </p:nvCxnSpPr>
        <p:spPr>
          <a:xfrm>
            <a:off x="11114482" y="1030440"/>
            <a:ext cx="263419" cy="393422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2 65">
            <a:extLst>
              <a:ext uri="{FF2B5EF4-FFF2-40B4-BE49-F238E27FC236}">
                <a16:creationId xmlns:a16="http://schemas.microsoft.com/office/drawing/2014/main" id="{60D9A04B-C445-4FD8-A3A4-8512430FD0E7}"/>
              </a:ext>
            </a:extLst>
          </p:cNvPr>
          <p:cNvCxnSpPr>
            <a:cxnSpLocks/>
          </p:cNvCxnSpPr>
          <p:nvPr/>
        </p:nvCxnSpPr>
        <p:spPr>
          <a:xfrm>
            <a:off x="8803265" y="3292342"/>
            <a:ext cx="487146" cy="79025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434F6105-7913-422F-92E1-8E313447D43A}"/>
              </a:ext>
            </a:extLst>
          </p:cNvPr>
          <p:cNvSpPr txBox="1"/>
          <p:nvPr/>
        </p:nvSpPr>
        <p:spPr>
          <a:xfrm>
            <a:off x="5790173" y="592865"/>
            <a:ext cx="28886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feedback loop</a:t>
            </a:r>
          </a:p>
        </p:txBody>
      </p:sp>
      <p:sp>
        <p:nvSpPr>
          <p:cNvPr id="69" name="Freccia a destra 68">
            <a:extLst>
              <a:ext uri="{FF2B5EF4-FFF2-40B4-BE49-F238E27FC236}">
                <a16:creationId xmlns:a16="http://schemas.microsoft.com/office/drawing/2014/main" id="{9DB23188-9955-4791-9EAB-5211788CD099}"/>
              </a:ext>
            </a:extLst>
          </p:cNvPr>
          <p:cNvSpPr/>
          <p:nvPr/>
        </p:nvSpPr>
        <p:spPr>
          <a:xfrm rot="20393424">
            <a:off x="9122313" y="5189075"/>
            <a:ext cx="675222" cy="34944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4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41" grpId="0"/>
      <p:bldP spid="42" grpId="0"/>
      <p:bldP spid="48" grpId="0" animBg="1"/>
      <p:bldP spid="49" grpId="0" animBg="1"/>
      <p:bldP spid="59" grpId="0"/>
      <p:bldP spid="60" grpId="0"/>
      <p:bldP spid="61" grpId="0"/>
      <p:bldP spid="62" grpId="0"/>
      <p:bldP spid="68" grpId="0"/>
      <p:bldP spid="6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630062-3061-EB2C-85B1-A59458E37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9405"/>
            <a:ext cx="10515600" cy="662397"/>
          </a:xfrm>
        </p:spPr>
        <p:txBody>
          <a:bodyPr/>
          <a:lstStyle/>
          <a:p>
            <a:r>
              <a:rPr lang="en-US" dirty="0"/>
              <a:t>Mention to another very popular bandgap circuit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AD877E3-777A-8295-50E6-28D63B8F6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3C9AC54-1936-4798-A8BE-6BC60A118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13</a:t>
            </a:fld>
            <a:endParaRPr lang="en-US" dirty="0"/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7241EE4A-97D8-0316-30A2-8A47D7A907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0089" y="1396597"/>
            <a:ext cx="3886200" cy="3228975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EB28A606-C20E-755B-1880-9F059BF858C1}"/>
              </a:ext>
            </a:extLst>
          </p:cNvPr>
          <p:cNvSpPr txBox="1"/>
          <p:nvPr/>
        </p:nvSpPr>
        <p:spPr>
          <a:xfrm>
            <a:off x="4642966" y="1228542"/>
            <a:ext cx="389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Due to virtual short circuit:</a:t>
            </a:r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35BD74E3-AAE6-B1E4-64A9-83AF418F35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791508"/>
              </p:ext>
            </p:extLst>
          </p:nvPr>
        </p:nvGraphicFramePr>
        <p:xfrm>
          <a:off x="4746795" y="1730234"/>
          <a:ext cx="114617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5" imgW="520560" imgH="228600" progId="Equation.DSMT4">
                  <p:embed/>
                </p:oleObj>
              </mc:Choice>
              <mc:Fallback>
                <p:oleObj name="Equation" r:id="rId5" imgW="520560" imgH="2286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67704B65-C9CB-47B7-84E2-FDC0186980E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795" y="1730234"/>
                        <a:ext cx="1146175" cy="503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FA9F85EA-8AAE-1D5D-75C9-9F43383F66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219812"/>
              </p:ext>
            </p:extLst>
          </p:nvPr>
        </p:nvGraphicFramePr>
        <p:xfrm>
          <a:off x="6024212" y="1742048"/>
          <a:ext cx="164941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7" imgW="749160" imgH="228600" progId="Equation.DSMT4">
                  <p:embed/>
                </p:oleObj>
              </mc:Choice>
              <mc:Fallback>
                <p:oleObj name="Equation" r:id="rId7" imgW="749160" imgH="228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35BD74E3-AAE6-B1E4-64A9-83AF418F35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4212" y="1742048"/>
                        <a:ext cx="1649412" cy="503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3C6D7AD-A12C-4BA3-4E4E-980D73EE3487}"/>
              </a:ext>
            </a:extLst>
          </p:cNvPr>
          <p:cNvSpPr txBox="1"/>
          <p:nvPr/>
        </p:nvSpPr>
        <p:spPr>
          <a:xfrm>
            <a:off x="7740318" y="1762834"/>
            <a:ext cx="4087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(voltages across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1942BFF-C00E-ADA2-A72A-ACBC8FF077FB}"/>
              </a:ext>
            </a:extLst>
          </p:cNvPr>
          <p:cNvSpPr txBox="1"/>
          <p:nvPr/>
        </p:nvSpPr>
        <p:spPr>
          <a:xfrm>
            <a:off x="4951485" y="2447095"/>
            <a:ext cx="2945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choose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A9D22D81-0200-8F41-E258-C0B8075A70AE}"/>
              </a:ext>
            </a:extLst>
          </p:cNvPr>
          <p:cNvCxnSpPr/>
          <p:nvPr/>
        </p:nvCxnSpPr>
        <p:spPr>
          <a:xfrm>
            <a:off x="799304" y="1533522"/>
            <a:ext cx="0" cy="1135824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8B35F04C-F502-D9AA-ABC3-9D3A7A158AF5}"/>
              </a:ext>
            </a:extLst>
          </p:cNvPr>
          <p:cNvCxnSpPr/>
          <p:nvPr/>
        </p:nvCxnSpPr>
        <p:spPr>
          <a:xfrm>
            <a:off x="2247104" y="1466145"/>
            <a:ext cx="0" cy="1135824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2C229ED5-9FC6-10EB-635F-0FE773745710}"/>
              </a:ext>
            </a:extLst>
          </p:cNvPr>
          <p:cNvSpPr txBox="1"/>
          <p:nvPr/>
        </p:nvSpPr>
        <p:spPr>
          <a:xfrm>
            <a:off x="342728" y="1870601"/>
            <a:ext cx="438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F1503417-7839-63B2-6DAE-ED55CD3B2443}"/>
              </a:ext>
            </a:extLst>
          </p:cNvPr>
          <p:cNvSpPr txBox="1"/>
          <p:nvPr/>
        </p:nvSpPr>
        <p:spPr>
          <a:xfrm>
            <a:off x="1791855" y="1785805"/>
            <a:ext cx="438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9B04C331-D32C-EA11-D79F-AA564A8821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3049168"/>
              </p:ext>
            </p:extLst>
          </p:nvPr>
        </p:nvGraphicFramePr>
        <p:xfrm>
          <a:off x="7605895" y="2467735"/>
          <a:ext cx="131286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9" imgW="596880" imgH="228600" progId="Equation.DSMT4">
                  <p:embed/>
                </p:oleObj>
              </mc:Choice>
              <mc:Fallback>
                <p:oleObj name="Equation" r:id="rId9" imgW="596880" imgH="2286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FA9F85EA-8AAE-1D5D-75C9-9F43383F66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5895" y="2467735"/>
                        <a:ext cx="1312863" cy="503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5E69B3A9-DE01-796A-2C99-563CC1A92A6F}"/>
              </a:ext>
            </a:extLst>
          </p:cNvPr>
          <p:cNvSpPr txBox="1"/>
          <p:nvPr/>
        </p:nvSpPr>
        <p:spPr>
          <a:xfrm>
            <a:off x="3599289" y="2735506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op-amp</a:t>
            </a:r>
          </a:p>
        </p:txBody>
      </p:sp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273232DA-4C03-4066-3F48-72E14F455B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549614"/>
              </p:ext>
            </p:extLst>
          </p:nvPr>
        </p:nvGraphicFramePr>
        <p:xfrm>
          <a:off x="5160563" y="3064261"/>
          <a:ext cx="114617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11" imgW="520560" imgH="228600" progId="Equation.DSMT4">
                  <p:embed/>
                </p:oleObj>
              </mc:Choice>
              <mc:Fallback>
                <p:oleObj name="Equation" r:id="rId11" imgW="520560" imgH="228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35BD74E3-AAE6-B1E4-64A9-83AF418F35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0563" y="3064261"/>
                        <a:ext cx="1146175" cy="503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ggetto 19">
            <a:extLst>
              <a:ext uri="{FF2B5EF4-FFF2-40B4-BE49-F238E27FC236}">
                <a16:creationId xmlns:a16="http://schemas.microsoft.com/office/drawing/2014/main" id="{24C25458-6671-5F8D-985A-28CA57ECA1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804865"/>
              </p:ext>
            </p:extLst>
          </p:nvPr>
        </p:nvGraphicFramePr>
        <p:xfrm>
          <a:off x="6378752" y="3094013"/>
          <a:ext cx="282575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13" imgW="1282680" imgH="228600" progId="Equation.DSMT4">
                  <p:embed/>
                </p:oleObj>
              </mc:Choice>
              <mc:Fallback>
                <p:oleObj name="Equation" r:id="rId13" imgW="1282680" imgH="228600" progId="Equation.DSMT4">
                  <p:embed/>
                  <p:pic>
                    <p:nvPicPr>
                      <p:cNvPr id="19" name="Oggetto 18">
                        <a:extLst>
                          <a:ext uri="{FF2B5EF4-FFF2-40B4-BE49-F238E27FC236}">
                            <a16:creationId xmlns:a16="http://schemas.microsoft.com/office/drawing/2014/main" id="{273232DA-4C03-4066-3F48-72E14F455B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8752" y="3094013"/>
                        <a:ext cx="2825750" cy="503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764D5838-711E-61FE-8B65-B59865A956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679207"/>
              </p:ext>
            </p:extLst>
          </p:nvPr>
        </p:nvGraphicFramePr>
        <p:xfrm>
          <a:off x="5013712" y="3637300"/>
          <a:ext cx="4756150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15" imgW="2158920" imgH="482400" progId="Equation.DSMT4">
                  <p:embed/>
                </p:oleObj>
              </mc:Choice>
              <mc:Fallback>
                <p:oleObj name="Equation" r:id="rId15" imgW="2158920" imgH="482400" progId="Equation.DSMT4">
                  <p:embed/>
                  <p:pic>
                    <p:nvPicPr>
                      <p:cNvPr id="20" name="Oggetto 19">
                        <a:extLst>
                          <a:ext uri="{FF2B5EF4-FFF2-40B4-BE49-F238E27FC236}">
                            <a16:creationId xmlns:a16="http://schemas.microsoft.com/office/drawing/2014/main" id="{24C25458-6671-5F8D-985A-28CA57ECA1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3712" y="3637300"/>
                        <a:ext cx="4756150" cy="106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ggetto 21">
            <a:extLst>
              <a:ext uri="{FF2B5EF4-FFF2-40B4-BE49-F238E27FC236}">
                <a16:creationId xmlns:a16="http://schemas.microsoft.com/office/drawing/2014/main" id="{E4663732-B963-508A-402D-61AC9AA97F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517951"/>
              </p:ext>
            </p:extLst>
          </p:nvPr>
        </p:nvGraphicFramePr>
        <p:xfrm>
          <a:off x="10530401" y="2872276"/>
          <a:ext cx="1144588" cy="198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17" imgW="520560" imgH="901440" progId="Equation.DSMT4">
                  <p:embed/>
                </p:oleObj>
              </mc:Choice>
              <mc:Fallback>
                <p:oleObj name="Equation" r:id="rId17" imgW="520560" imgH="90144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id="{9B04C331-D32C-EA11-D79F-AA564A8821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30401" y="2872276"/>
                        <a:ext cx="1144588" cy="1987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ggetto 22">
            <a:extLst>
              <a:ext uri="{FF2B5EF4-FFF2-40B4-BE49-F238E27FC236}">
                <a16:creationId xmlns:a16="http://schemas.microsoft.com/office/drawing/2014/main" id="{728E57C8-ABEA-B69A-FB0A-A5228B0CE6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4323023"/>
              </p:ext>
            </p:extLst>
          </p:nvPr>
        </p:nvGraphicFramePr>
        <p:xfrm>
          <a:off x="3268308" y="5056822"/>
          <a:ext cx="2462213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Equation" r:id="rId19" imgW="1117440" imgH="457200" progId="Equation.DSMT4">
                  <p:embed/>
                </p:oleObj>
              </mc:Choice>
              <mc:Fallback>
                <p:oleObj name="Equation" r:id="rId19" imgW="1117440" imgH="457200" progId="Equation.DSMT4">
                  <p:embed/>
                  <p:pic>
                    <p:nvPicPr>
                      <p:cNvPr id="21" name="Oggetto 20">
                        <a:extLst>
                          <a:ext uri="{FF2B5EF4-FFF2-40B4-BE49-F238E27FC236}">
                            <a16:creationId xmlns:a16="http://schemas.microsoft.com/office/drawing/2014/main" id="{764D5838-711E-61FE-8B65-B59865A956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8308" y="5056822"/>
                        <a:ext cx="2462213" cy="1008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ggetto 23">
            <a:extLst>
              <a:ext uri="{FF2B5EF4-FFF2-40B4-BE49-F238E27FC236}">
                <a16:creationId xmlns:a16="http://schemas.microsoft.com/office/drawing/2014/main" id="{954E848C-18CC-749E-14EB-8D8E575C50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952226"/>
              </p:ext>
            </p:extLst>
          </p:nvPr>
        </p:nvGraphicFramePr>
        <p:xfrm>
          <a:off x="6484256" y="5078973"/>
          <a:ext cx="4897438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tion" r:id="rId21" imgW="2222280" imgH="457200" progId="Equation.DSMT4">
                  <p:embed/>
                </p:oleObj>
              </mc:Choice>
              <mc:Fallback>
                <p:oleObj name="Equation" r:id="rId21" imgW="2222280" imgH="457200" progId="Equation.DSMT4">
                  <p:embed/>
                  <p:pic>
                    <p:nvPicPr>
                      <p:cNvPr id="23" name="Oggetto 22">
                        <a:extLst>
                          <a:ext uri="{FF2B5EF4-FFF2-40B4-BE49-F238E27FC236}">
                            <a16:creationId xmlns:a16="http://schemas.microsoft.com/office/drawing/2014/main" id="{728E57C8-ABEA-B69A-FB0A-A5228B0CE65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4256" y="5078973"/>
                        <a:ext cx="4897438" cy="1008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Parentesi graffa aperta 25">
            <a:extLst>
              <a:ext uri="{FF2B5EF4-FFF2-40B4-BE49-F238E27FC236}">
                <a16:creationId xmlns:a16="http://schemas.microsoft.com/office/drawing/2014/main" id="{0926C86D-3891-2DB6-1D69-E8C44AF46F68}"/>
              </a:ext>
            </a:extLst>
          </p:cNvPr>
          <p:cNvSpPr/>
          <p:nvPr/>
        </p:nvSpPr>
        <p:spPr>
          <a:xfrm>
            <a:off x="10124440" y="2908760"/>
            <a:ext cx="439391" cy="1706795"/>
          </a:xfrm>
          <a:prstGeom prst="leftBrace">
            <a:avLst>
              <a:gd name="adj1" fmla="val 39864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ttangolo con angoli arrotondati 26">
            <a:extLst>
              <a:ext uri="{FF2B5EF4-FFF2-40B4-BE49-F238E27FC236}">
                <a16:creationId xmlns:a16="http://schemas.microsoft.com/office/drawing/2014/main" id="{A339C5C8-1DD9-CA10-474A-EA3930D30553}"/>
              </a:ext>
            </a:extLst>
          </p:cNvPr>
          <p:cNvSpPr/>
          <p:nvPr/>
        </p:nvSpPr>
        <p:spPr>
          <a:xfrm>
            <a:off x="8364354" y="3631145"/>
            <a:ext cx="1431249" cy="100235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AF483731-2AEF-B442-ED4D-A268005225D1}"/>
              </a:ext>
            </a:extLst>
          </p:cNvPr>
          <p:cNvCxnSpPr>
            <a:stCxn id="26" idx="1"/>
          </p:cNvCxnSpPr>
          <p:nvPr/>
        </p:nvCxnSpPr>
        <p:spPr>
          <a:xfrm flipH="1">
            <a:off x="9795603" y="3762158"/>
            <a:ext cx="328837" cy="834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49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26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AE7C54-03FA-4FB5-8FCA-DD10EFC5F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38874"/>
            <a:ext cx="10515600" cy="662397"/>
          </a:xfrm>
        </p:spPr>
        <p:txBody>
          <a:bodyPr/>
          <a:lstStyle/>
          <a:p>
            <a:r>
              <a:rPr lang="en-US"/>
              <a:t>Possible reference voltage sources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BD3C231-23DC-4724-9872-37ED0AA56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64AE92C-5166-410F-946B-5B6133914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9A4E421-ED3E-4063-A59A-CC9347F330A5}"/>
              </a:ext>
            </a:extLst>
          </p:cNvPr>
          <p:cNvSpPr txBox="1"/>
          <p:nvPr/>
        </p:nvSpPr>
        <p:spPr>
          <a:xfrm>
            <a:off x="500063" y="980959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Zener Diodes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157886D-09BC-4E7D-B388-664B5B0B3578}"/>
              </a:ext>
            </a:extLst>
          </p:cNvPr>
          <p:cNvSpPr txBox="1"/>
          <p:nvPr/>
        </p:nvSpPr>
        <p:spPr>
          <a:xfrm>
            <a:off x="2690525" y="1620074"/>
            <a:ext cx="90297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Problems: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Require additional process steps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but only a small number of components are required for each chip (not convenient)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Available voltages are &gt; 3 V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Temperature stability is poor for 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≠  5-6 V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reference voltage generated by a Zener diode is noisy (very wide band noise)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E23EAED-4AF8-446C-A8B1-88DF3108176B}"/>
              </a:ext>
            </a:extLst>
          </p:cNvPr>
          <p:cNvSpPr txBox="1"/>
          <p:nvPr/>
        </p:nvSpPr>
        <p:spPr>
          <a:xfrm>
            <a:off x="500063" y="5124152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Band-gap circuits</a:t>
            </a:r>
          </a:p>
        </p:txBody>
      </p:sp>
      <p:sp>
        <p:nvSpPr>
          <p:cNvPr id="8" name="Freccia a sinistra 7">
            <a:extLst>
              <a:ext uri="{FF2B5EF4-FFF2-40B4-BE49-F238E27FC236}">
                <a16:creationId xmlns:a16="http://schemas.microsoft.com/office/drawing/2014/main" id="{BC0656D0-BB4A-4ED3-964B-C4E399D84CEE}"/>
              </a:ext>
            </a:extLst>
          </p:cNvPr>
          <p:cNvSpPr/>
          <p:nvPr/>
        </p:nvSpPr>
        <p:spPr>
          <a:xfrm>
            <a:off x="3559968" y="5180191"/>
            <a:ext cx="957263" cy="365125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Elemento grafico 9">
            <a:extLst>
              <a:ext uri="{FF2B5EF4-FFF2-40B4-BE49-F238E27FC236}">
                <a16:creationId xmlns:a16="http://schemas.microsoft.com/office/drawing/2014/main" id="{59BB8D4E-B69B-41AE-B131-B1A9C390A8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9652" y="1669633"/>
            <a:ext cx="1507839" cy="2874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66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Elemento grafico 14">
            <a:extLst>
              <a:ext uri="{FF2B5EF4-FFF2-40B4-BE49-F238E27FC236}">
                <a16:creationId xmlns:a16="http://schemas.microsoft.com/office/drawing/2014/main" id="{7B58CEA8-0B59-4BC2-AFA7-29CFC99192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85925" y="1518046"/>
            <a:ext cx="2686050" cy="235267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4DDE34F1-CFBE-4058-950F-60A66060B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996" y="51257"/>
            <a:ext cx="10515600" cy="662397"/>
          </a:xfrm>
        </p:spPr>
        <p:txBody>
          <a:bodyPr/>
          <a:lstStyle/>
          <a:p>
            <a:r>
              <a:rPr lang="en-US"/>
              <a:t>Band-gap voltage reference: principle of operation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8908D44-CEFE-4612-B46F-4CB7DCB93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F13B9AE-0C8B-4E2D-A3E7-23372BD86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4E01AC1D-0DE4-4E80-8458-D2924224C0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19704" y="990491"/>
            <a:ext cx="1303535" cy="2438509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98BA1968-3D12-4034-A5AA-7B8263056FA4}"/>
              </a:ext>
            </a:extLst>
          </p:cNvPr>
          <p:cNvSpPr txBox="1"/>
          <p:nvPr/>
        </p:nvSpPr>
        <p:spPr>
          <a:xfrm>
            <a:off x="9927650" y="2839740"/>
            <a:ext cx="985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CTAT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9A42D0F-3B31-4FEC-ADC9-A4D20474A2A4}"/>
              </a:ext>
            </a:extLst>
          </p:cNvPr>
          <p:cNvSpPr txBox="1"/>
          <p:nvPr/>
        </p:nvSpPr>
        <p:spPr>
          <a:xfrm>
            <a:off x="7485324" y="3714043"/>
            <a:ext cx="3719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CTAT: Complementary To Absolute Temperature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C63F8D9B-3F81-4AEE-A527-9428D5DB0898}"/>
              </a:ext>
            </a:extLst>
          </p:cNvPr>
          <p:cNvCxnSpPr/>
          <p:nvPr/>
        </p:nvCxnSpPr>
        <p:spPr>
          <a:xfrm flipV="1">
            <a:off x="7729538" y="2300288"/>
            <a:ext cx="1885950" cy="8858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E49DABE-C79E-43F1-B71C-60D1251A8245}"/>
              </a:ext>
            </a:extLst>
          </p:cNvPr>
          <p:cNvSpPr txBox="1"/>
          <p:nvPr/>
        </p:nvSpPr>
        <p:spPr>
          <a:xfrm>
            <a:off x="9866182" y="2069455"/>
            <a:ext cx="985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PTAT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FC37F45-A0CD-40E8-9DB8-2FA4804973FC}"/>
              </a:ext>
            </a:extLst>
          </p:cNvPr>
          <p:cNvSpPr txBox="1"/>
          <p:nvPr/>
        </p:nvSpPr>
        <p:spPr>
          <a:xfrm>
            <a:off x="7485324" y="4638145"/>
            <a:ext cx="4486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PTAT: Proportional To Absolute Temperature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21075E94-28BA-4BBC-B921-45AC9121BBDA}"/>
              </a:ext>
            </a:extLst>
          </p:cNvPr>
          <p:cNvCxnSpPr/>
          <p:nvPr/>
        </p:nvCxnSpPr>
        <p:spPr>
          <a:xfrm>
            <a:off x="7673051" y="2059410"/>
            <a:ext cx="1998924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6BEFE72-67AF-49B3-A98F-D69B5F283464}"/>
              </a:ext>
            </a:extLst>
          </p:cNvPr>
          <p:cNvSpPr txBox="1"/>
          <p:nvPr/>
        </p:nvSpPr>
        <p:spPr>
          <a:xfrm>
            <a:off x="8290322" y="1542348"/>
            <a:ext cx="985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en-US" sz="2400" baseline="-250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Elemento grafico 17">
            <a:extLst>
              <a:ext uri="{FF2B5EF4-FFF2-40B4-BE49-F238E27FC236}">
                <a16:creationId xmlns:a16="http://schemas.microsoft.com/office/drawing/2014/main" id="{2C09163D-214F-4D7F-A43C-C5EBE3CA34A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6996" y="1846166"/>
            <a:ext cx="3506058" cy="2910478"/>
          </a:xfrm>
          <a:prstGeom prst="rect">
            <a:avLst/>
          </a:prstGeom>
        </p:spPr>
      </p:pic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740D0069-2CFA-45AF-8313-6872E53FEC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9742307"/>
              </p:ext>
            </p:extLst>
          </p:nvPr>
        </p:nvGraphicFramePr>
        <p:xfrm>
          <a:off x="4273054" y="3800693"/>
          <a:ext cx="270510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9" imgW="1015920" imgH="228600" progId="Equation.DSMT4">
                  <p:embed/>
                </p:oleObj>
              </mc:Choice>
              <mc:Fallback>
                <p:oleObj name="Equation" r:id="rId9" imgW="1015920" imgH="2286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CC3AB0DC-0B30-46AF-A9D2-C1402F10B5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73054" y="3800693"/>
                        <a:ext cx="2705100" cy="611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ggetto 19">
            <a:extLst>
              <a:ext uri="{FF2B5EF4-FFF2-40B4-BE49-F238E27FC236}">
                <a16:creationId xmlns:a16="http://schemas.microsoft.com/office/drawing/2014/main" id="{F4BAD5CB-1320-4877-ACC7-BA7DFDA7D3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0063226"/>
              </p:ext>
            </p:extLst>
          </p:nvPr>
        </p:nvGraphicFramePr>
        <p:xfrm>
          <a:off x="944012" y="5111997"/>
          <a:ext cx="46577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11" imgW="2070000" imgH="393480" progId="Equation.DSMT4">
                  <p:embed/>
                </p:oleObj>
              </mc:Choice>
              <mc:Fallback>
                <p:oleObj name="Equation" r:id="rId11" imgW="2070000" imgH="393480" progId="Equation.DSMT4">
                  <p:embed/>
                  <p:pic>
                    <p:nvPicPr>
                      <p:cNvPr id="19" name="Oggetto 18">
                        <a:extLst>
                          <a:ext uri="{FF2B5EF4-FFF2-40B4-BE49-F238E27FC236}">
                            <a16:creationId xmlns:a16="http://schemas.microsoft.com/office/drawing/2014/main" id="{740D0069-2CFA-45AF-8313-6872E53FEC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44012" y="5111997"/>
                        <a:ext cx="4657725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11B59A31-436F-4A2A-9F86-7EE6913A34AD}"/>
              </a:ext>
            </a:extLst>
          </p:cNvPr>
          <p:cNvSpPr txBox="1"/>
          <p:nvPr/>
        </p:nvSpPr>
        <p:spPr>
          <a:xfrm>
            <a:off x="3030428" y="789661"/>
            <a:ext cx="58216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start with a DIODE (BJT) biased with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current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03CA1F36-EFF7-40B7-B904-875F4F0D93C3}"/>
              </a:ext>
            </a:extLst>
          </p:cNvPr>
          <p:cNvCxnSpPr/>
          <p:nvPr/>
        </p:nvCxnSpPr>
        <p:spPr>
          <a:xfrm flipH="1">
            <a:off x="4311388" y="1810100"/>
            <a:ext cx="1141909" cy="157847"/>
          </a:xfrm>
          <a:prstGeom prst="straightConnector1">
            <a:avLst/>
          </a:prstGeom>
          <a:ln w="4445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25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A7D2BEC-919A-455D-8E83-42CDA43CF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83EAE62-F697-4D33-BA6C-60371CCE0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5CFFB3F9-7D5E-4B85-8F0A-ABAFB39142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940663"/>
              </p:ext>
            </p:extLst>
          </p:nvPr>
        </p:nvGraphicFramePr>
        <p:xfrm>
          <a:off x="1096169" y="1303298"/>
          <a:ext cx="270510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" name="Equation" r:id="rId3" imgW="1015920" imgH="228600" progId="Equation.DSMT4">
                  <p:embed/>
                </p:oleObj>
              </mc:Choice>
              <mc:Fallback>
                <p:oleObj name="Equation" r:id="rId3" imgW="1015920" imgH="228600" progId="Equation.DSMT4">
                  <p:embed/>
                  <p:pic>
                    <p:nvPicPr>
                      <p:cNvPr id="19" name="Oggetto 18">
                        <a:extLst>
                          <a:ext uri="{FF2B5EF4-FFF2-40B4-BE49-F238E27FC236}">
                            <a16:creationId xmlns:a16="http://schemas.microsoft.com/office/drawing/2014/main" id="{740D0069-2CFA-45AF-8313-6872E53FEC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6169" y="1303298"/>
                        <a:ext cx="2705100" cy="611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B644D327-128D-4260-A5C8-369C3FBB81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782145"/>
              </p:ext>
            </p:extLst>
          </p:nvPr>
        </p:nvGraphicFramePr>
        <p:xfrm>
          <a:off x="500062" y="5124251"/>
          <a:ext cx="3178175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" name="Equation" r:id="rId5" imgW="1193760" imgH="393480" progId="Equation.DSMT4">
                  <p:embed/>
                </p:oleObj>
              </mc:Choice>
              <mc:Fallback>
                <p:oleObj name="Equation" r:id="rId5" imgW="1193760" imgH="393480" progId="Equation.DSMT4">
                  <p:embed/>
                  <p:pic>
                    <p:nvPicPr>
                      <p:cNvPr id="20" name="Oggetto 19">
                        <a:extLst>
                          <a:ext uri="{FF2B5EF4-FFF2-40B4-BE49-F238E27FC236}">
                            <a16:creationId xmlns:a16="http://schemas.microsoft.com/office/drawing/2014/main" id="{F4BAD5CB-1320-4877-ACC7-BA7DFDA7D3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0062" y="5124251"/>
                        <a:ext cx="3178175" cy="1052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35C0CE1C-7188-4575-8BF1-F98A2A68FA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467657"/>
              </p:ext>
            </p:extLst>
          </p:nvPr>
        </p:nvGraphicFramePr>
        <p:xfrm>
          <a:off x="1260475" y="3694708"/>
          <a:ext cx="483552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" name="Equation" r:id="rId7" imgW="1815840" imgH="419040" progId="Equation.DSMT4">
                  <p:embed/>
                </p:oleObj>
              </mc:Choice>
              <mc:Fallback>
                <p:oleObj name="Equation" r:id="rId7" imgW="1815840" imgH="419040" progId="Equation.DSMT4">
                  <p:embed/>
                  <p:pic>
                    <p:nvPicPr>
                      <p:cNvPr id="21" name="Oggetto 20">
                        <a:extLst>
                          <a:ext uri="{FF2B5EF4-FFF2-40B4-BE49-F238E27FC236}">
                            <a16:creationId xmlns:a16="http://schemas.microsoft.com/office/drawing/2014/main" id="{C4427D74-0C5C-43FE-92EB-075D46A8F3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60475" y="3694708"/>
                        <a:ext cx="4835525" cy="1120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C4CB986E-91E2-47E4-9192-E2DBD49070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08743"/>
              </p:ext>
            </p:extLst>
          </p:nvPr>
        </p:nvGraphicFramePr>
        <p:xfrm>
          <a:off x="8315541" y="1102026"/>
          <a:ext cx="1655763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" name="Equation" r:id="rId9" imgW="622080" imgH="393480" progId="Equation.DSMT4">
                  <p:embed/>
                </p:oleObj>
              </mc:Choice>
              <mc:Fallback>
                <p:oleObj name="Equation" r:id="rId9" imgW="622080" imgH="39348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B644D327-128D-4260-A5C8-369C3FBB81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315541" y="1102026"/>
                        <a:ext cx="1655763" cy="1052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B3687747-F5BD-462B-B665-532E058D4E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656485"/>
              </p:ext>
            </p:extLst>
          </p:nvPr>
        </p:nvGraphicFramePr>
        <p:xfrm>
          <a:off x="6578672" y="2147611"/>
          <a:ext cx="2028825" cy="203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" name="Equation" r:id="rId11" imgW="761760" imgH="761760" progId="Equation.DSMT4">
                  <p:embed/>
                </p:oleObj>
              </mc:Choice>
              <mc:Fallback>
                <p:oleObj name="Equation" r:id="rId11" imgW="761760" imgH="76176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B644D327-128D-4260-A5C8-369C3FBB81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578672" y="2147611"/>
                        <a:ext cx="2028825" cy="203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043E6952-0687-48A2-9E4E-8E66FE91A7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440871"/>
              </p:ext>
            </p:extLst>
          </p:nvPr>
        </p:nvGraphicFramePr>
        <p:xfrm>
          <a:off x="3857625" y="5413375"/>
          <a:ext cx="165576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" name="Equation" r:id="rId13" imgW="622080" imgH="177480" progId="Equation.DSMT4">
                  <p:embed/>
                </p:oleObj>
              </mc:Choice>
              <mc:Fallback>
                <p:oleObj name="Equation" r:id="rId13" imgW="622080" imgH="17748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B644D327-128D-4260-A5C8-369C3FBB81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857625" y="5413375"/>
                        <a:ext cx="1655763" cy="474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26F0E100-0225-4D47-A875-0BEFAE3A9E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909672"/>
              </p:ext>
            </p:extLst>
          </p:nvPr>
        </p:nvGraphicFramePr>
        <p:xfrm>
          <a:off x="5807337" y="5483644"/>
          <a:ext cx="392112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" name="Equation" r:id="rId15" imgW="1473120" imgH="228600" progId="Equation.DSMT4">
                  <p:embed/>
                </p:oleObj>
              </mc:Choice>
              <mc:Fallback>
                <p:oleObj name="Equation" r:id="rId15" imgW="1473120" imgH="22860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5CFFB3F9-7D5E-4B85-8F0A-ABAFB39142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807337" y="5483644"/>
                        <a:ext cx="3921125" cy="611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olo 1">
            <a:extLst>
              <a:ext uri="{FF2B5EF4-FFF2-40B4-BE49-F238E27FC236}">
                <a16:creationId xmlns:a16="http://schemas.microsoft.com/office/drawing/2014/main" id="{DFC91011-EB33-4D11-9A98-5A3205225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968" y="147986"/>
            <a:ext cx="10748064" cy="662397"/>
          </a:xfrm>
        </p:spPr>
        <p:txBody>
          <a:bodyPr>
            <a:noAutofit/>
          </a:bodyPr>
          <a:lstStyle/>
          <a:p>
            <a:r>
              <a:rPr lang="en-US" dirty="0"/>
              <a:t>Band-gap voltage reference: determination of parameter </a:t>
            </a:r>
            <a:r>
              <a:rPr lang="en-US" i="1" dirty="0"/>
              <a:t>b</a:t>
            </a:r>
            <a:br>
              <a:rPr lang="en-US" i="1" dirty="0"/>
            </a:br>
            <a:r>
              <a:rPr lang="en-US" dirty="0"/>
              <a:t>and estimate of the output voltage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238CB5D-D1DB-4044-9904-2AB431D2A58E}"/>
              </a:ext>
            </a:extLst>
          </p:cNvPr>
          <p:cNvSpPr txBox="1"/>
          <p:nvPr/>
        </p:nvSpPr>
        <p:spPr>
          <a:xfrm>
            <a:off x="4392262" y="1183329"/>
            <a:ext cx="35371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have to determine the value of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for which: </a:t>
            </a:r>
          </a:p>
        </p:txBody>
      </p:sp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232FC62B-5297-48AC-BEC3-1C191C8D73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692304"/>
              </p:ext>
            </p:extLst>
          </p:nvPr>
        </p:nvGraphicFramePr>
        <p:xfrm>
          <a:off x="1096169" y="2346721"/>
          <a:ext cx="4359276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" name="Equation" r:id="rId17" imgW="1638000" imgH="393480" progId="Equation.DSMT4">
                  <p:embed/>
                </p:oleObj>
              </mc:Choice>
              <mc:Fallback>
                <p:oleObj name="Equation" r:id="rId17" imgW="1638000" imgH="39348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C4CB986E-91E2-47E4-9192-E2DBD49070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096169" y="2346721"/>
                        <a:ext cx="4359276" cy="1052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EC50C0BF-884A-4593-BBA7-025B63640A0E}"/>
              </a:ext>
            </a:extLst>
          </p:cNvPr>
          <p:cNvSpPr txBox="1"/>
          <p:nvPr/>
        </p:nvSpPr>
        <p:spPr>
          <a:xfrm>
            <a:off x="2417557" y="4893419"/>
            <a:ext cx="146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</p:txBody>
      </p:sp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F38EADB6-DE61-4637-8152-490E915563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311927"/>
              </p:ext>
            </p:extLst>
          </p:nvPr>
        </p:nvGraphicFramePr>
        <p:xfrm>
          <a:off x="6950147" y="4538952"/>
          <a:ext cx="642937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" name="Equation" r:id="rId19" imgW="241200" imgH="228600" progId="Equation.DSMT4">
                  <p:embed/>
                </p:oleObj>
              </mc:Choice>
              <mc:Fallback>
                <p:oleObj name="Equation" r:id="rId19" imgW="241200" imgH="22860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5CFFB3F9-7D5E-4B85-8F0A-ABAFB39142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950147" y="4538952"/>
                        <a:ext cx="642937" cy="611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30D836FA-E843-4F46-8089-4C5BD987DA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217562"/>
              </p:ext>
            </p:extLst>
          </p:nvPr>
        </p:nvGraphicFramePr>
        <p:xfrm>
          <a:off x="12913373" y="8182208"/>
          <a:ext cx="642937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" name="Equation" r:id="rId21" imgW="241200" imgH="228600" progId="Equation.DSMT4">
                  <p:embed/>
                </p:oleObj>
              </mc:Choice>
              <mc:Fallback>
                <p:oleObj name="Equation" r:id="rId21" imgW="241200" imgH="22860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F38EADB6-DE61-4637-8152-490E915563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2913373" y="8182208"/>
                        <a:ext cx="642937" cy="611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D9244E94-F3FD-40B3-AD1F-5A630034C5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56523"/>
              </p:ext>
            </p:extLst>
          </p:nvPr>
        </p:nvGraphicFramePr>
        <p:xfrm>
          <a:off x="8038178" y="4581925"/>
          <a:ext cx="186055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" name="Equation" r:id="rId23" imgW="698400" imgH="228600" progId="Equation.DSMT4">
                  <p:embed/>
                </p:oleObj>
              </mc:Choice>
              <mc:Fallback>
                <p:oleObj name="Equation" r:id="rId23" imgW="698400" imgH="22860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F38EADB6-DE61-4637-8152-490E915563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8038178" y="4581925"/>
                        <a:ext cx="1860550" cy="611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Freccia in giù 18">
            <a:extLst>
              <a:ext uri="{FF2B5EF4-FFF2-40B4-BE49-F238E27FC236}">
                <a16:creationId xmlns:a16="http://schemas.microsoft.com/office/drawing/2014/main" id="{137F86BB-6D31-4581-8675-D81F0DCC0A36}"/>
              </a:ext>
            </a:extLst>
          </p:cNvPr>
          <p:cNvSpPr/>
          <p:nvPr/>
        </p:nvSpPr>
        <p:spPr>
          <a:xfrm>
            <a:off x="7109849" y="5170312"/>
            <a:ext cx="281971" cy="369544"/>
          </a:xfrm>
          <a:prstGeom prst="down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ccia in giù 20">
            <a:extLst>
              <a:ext uri="{FF2B5EF4-FFF2-40B4-BE49-F238E27FC236}">
                <a16:creationId xmlns:a16="http://schemas.microsoft.com/office/drawing/2014/main" id="{D70BAB48-E44F-45EF-BB1C-0E63F89AC786}"/>
              </a:ext>
            </a:extLst>
          </p:cNvPr>
          <p:cNvSpPr/>
          <p:nvPr/>
        </p:nvSpPr>
        <p:spPr>
          <a:xfrm>
            <a:off x="8151449" y="5156501"/>
            <a:ext cx="281971" cy="369544"/>
          </a:xfrm>
          <a:prstGeom prst="down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Oggetto 19">
            <a:extLst>
              <a:ext uri="{FF2B5EF4-FFF2-40B4-BE49-F238E27FC236}">
                <a16:creationId xmlns:a16="http://schemas.microsoft.com/office/drawing/2014/main" id="{5A3DBC02-79E1-9D61-9F4B-251F2BE90A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57752"/>
              </p:ext>
            </p:extLst>
          </p:nvPr>
        </p:nvGraphicFramePr>
        <p:xfrm>
          <a:off x="9821764" y="5484511"/>
          <a:ext cx="1858963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" name="Equation" r:id="rId25" imgW="698400" imgH="203040" progId="Equation.DSMT4">
                  <p:embed/>
                </p:oleObj>
              </mc:Choice>
              <mc:Fallback>
                <p:oleObj name="Equation" r:id="rId25" imgW="698400" imgH="2030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26F0E100-0225-4D47-A875-0BEFAE3A9E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9821764" y="5484511"/>
                        <a:ext cx="1858963" cy="542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60B52DCF-181E-A7BE-1DA4-E978B034A0F9}"/>
              </a:ext>
            </a:extLst>
          </p:cNvPr>
          <p:cNvSpPr txBox="1"/>
          <p:nvPr/>
        </p:nvSpPr>
        <p:spPr>
          <a:xfrm>
            <a:off x="9441455" y="2346721"/>
            <a:ext cx="23906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Good news!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voltage is compatible with low-supply voltage circuits</a:t>
            </a:r>
          </a:p>
        </p:txBody>
      </p:sp>
      <p:sp>
        <p:nvSpPr>
          <p:cNvPr id="22" name="Freccia in giù 21">
            <a:extLst>
              <a:ext uri="{FF2B5EF4-FFF2-40B4-BE49-F238E27FC236}">
                <a16:creationId xmlns:a16="http://schemas.microsoft.com/office/drawing/2014/main" id="{57012799-A326-0AD4-DD86-FC36186DBEF2}"/>
              </a:ext>
            </a:extLst>
          </p:cNvPr>
          <p:cNvSpPr/>
          <p:nvPr/>
        </p:nvSpPr>
        <p:spPr>
          <a:xfrm>
            <a:off x="10741446" y="4373696"/>
            <a:ext cx="418641" cy="1039679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2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9" grpId="0" animBg="1"/>
      <p:bldP spid="21" grpId="0" animBg="1"/>
      <p:bldP spid="2" grpId="0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8EA49-2270-4969-AC41-54EF583E5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226" y="39295"/>
            <a:ext cx="10515600" cy="662397"/>
          </a:xfrm>
        </p:spPr>
        <p:txBody>
          <a:bodyPr/>
          <a:lstStyle/>
          <a:p>
            <a:r>
              <a:rPr lang="en-US" dirty="0"/>
              <a:t>Band-Gap voltage reference: theory 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D83CF8C-5438-4C1B-9B88-B65565318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10CDB2-B8FF-4931-92F7-BAD72532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7B24475F-9F1E-4AEF-9C6E-613CBD41BA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823388"/>
              </p:ext>
            </p:extLst>
          </p:nvPr>
        </p:nvGraphicFramePr>
        <p:xfrm>
          <a:off x="1991530" y="3649731"/>
          <a:ext cx="1440040" cy="558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1" name="Equation" r:id="rId3" imgW="622030" imgH="241195" progId="Equation.DSMT4">
                  <p:embed/>
                </p:oleObj>
              </mc:Choice>
              <mc:Fallback>
                <p:oleObj name="Equation" r:id="rId3" imgW="622030" imgH="241195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1530" y="3649731"/>
                        <a:ext cx="1440040" cy="5583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AF9C7DF9-3026-4BEA-B522-37E51876CD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1799004"/>
              </p:ext>
            </p:extLst>
          </p:nvPr>
        </p:nvGraphicFramePr>
        <p:xfrm>
          <a:off x="702891" y="884074"/>
          <a:ext cx="2292722" cy="1089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2" name="Equation" r:id="rId5" imgW="1016000" imgH="482600" progId="Equation.DSMT4">
                  <p:embed/>
                </p:oleObj>
              </mc:Choice>
              <mc:Fallback>
                <p:oleObj name="Equation" r:id="rId5" imgW="1016000" imgH="482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891" y="884074"/>
                        <a:ext cx="2292722" cy="10890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7B48FDEC-3C85-44A8-A35B-12BF9C1F1E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251671"/>
              </p:ext>
            </p:extLst>
          </p:nvPr>
        </p:nvGraphicFramePr>
        <p:xfrm>
          <a:off x="5360048" y="1214239"/>
          <a:ext cx="1295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3" name="Equation" r:id="rId7" imgW="647640" imgH="241200" progId="Equation.DSMT4">
                  <p:embed/>
                </p:oleObj>
              </mc:Choice>
              <mc:Fallback>
                <p:oleObj name="Equation" r:id="rId7" imgW="64764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0048" y="1214239"/>
                        <a:ext cx="12954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8A40C071-8096-44BF-8772-7ED0325124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668651"/>
              </p:ext>
            </p:extLst>
          </p:nvPr>
        </p:nvGraphicFramePr>
        <p:xfrm>
          <a:off x="9300966" y="1468983"/>
          <a:ext cx="1498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4" name="Equation" r:id="rId9" imgW="749160" imgH="419040" progId="Equation.DSMT4">
                  <p:embed/>
                </p:oleObj>
              </mc:Choice>
              <mc:Fallback>
                <p:oleObj name="Equation" r:id="rId9" imgW="749160" imgH="419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0966" y="1468983"/>
                        <a:ext cx="1498600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9D027B38-F669-458E-A1BE-B3C01EFE41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097947"/>
              </p:ext>
            </p:extLst>
          </p:nvPr>
        </p:nvGraphicFramePr>
        <p:xfrm>
          <a:off x="4501651" y="1973118"/>
          <a:ext cx="2501165" cy="100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5" name="Equation" r:id="rId11" imgW="914400" imgH="368280" progId="Equation.DSMT4">
                  <p:embed/>
                </p:oleObj>
              </mc:Choice>
              <mc:Fallback>
                <p:oleObj name="Equation" r:id="rId11" imgW="914400" imgH="3682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1651" y="1973118"/>
                        <a:ext cx="2501165" cy="1007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202283B3-6F16-4A77-B451-5C5D05F119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3673066"/>
              </p:ext>
            </p:extLst>
          </p:nvPr>
        </p:nvGraphicFramePr>
        <p:xfrm>
          <a:off x="6426596" y="4898056"/>
          <a:ext cx="4622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" name="Equation" r:id="rId13" imgW="2311200" imgH="279360" progId="Equation.DSMT4">
                  <p:embed/>
                </p:oleObj>
              </mc:Choice>
              <mc:Fallback>
                <p:oleObj name="Equation" r:id="rId13" imgW="2311200" imgH="2793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6596" y="4898056"/>
                        <a:ext cx="46228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F869EA0C-492D-4540-8670-36EFAD2C0F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194917"/>
              </p:ext>
            </p:extLst>
          </p:nvPr>
        </p:nvGraphicFramePr>
        <p:xfrm>
          <a:off x="9274175" y="433388"/>
          <a:ext cx="209073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" name="Equation" r:id="rId15" imgW="812520" imgH="355320" progId="Equation.DSMT4">
                  <p:embed/>
                </p:oleObj>
              </mc:Choice>
              <mc:Fallback>
                <p:oleObj name="Equation" r:id="rId15" imgW="812520" imgH="35532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8A40C071-8096-44BF-8772-7ED0325124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4175" y="433388"/>
                        <a:ext cx="2090738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63A59F49-D454-4D68-A8D6-CCA250AD09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239995"/>
              </p:ext>
            </p:extLst>
          </p:nvPr>
        </p:nvGraphicFramePr>
        <p:xfrm>
          <a:off x="3470649" y="1023739"/>
          <a:ext cx="1778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8" name="Equation" r:id="rId17" imgW="888840" imgH="457200" progId="Equation.DSMT4">
                  <p:embed/>
                </p:oleObj>
              </mc:Choice>
              <mc:Fallback>
                <p:oleObj name="Equation" r:id="rId17" imgW="888840" imgH="4572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7B48FDEC-3C85-44A8-A35B-12BF9C1F1E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0649" y="1023739"/>
                        <a:ext cx="1778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22F5CDFF-FA75-40DB-95C1-BD2CB2574D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82522"/>
              </p:ext>
            </p:extLst>
          </p:nvPr>
        </p:nvGraphicFramePr>
        <p:xfrm>
          <a:off x="9260583" y="2372408"/>
          <a:ext cx="16605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9" name="Equation" r:id="rId19" imgW="647640" imgH="253800" progId="Equation.DSMT4">
                  <p:embed/>
                </p:oleObj>
              </mc:Choice>
              <mc:Fallback>
                <p:oleObj name="Equation" r:id="rId19" imgW="64764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60583" y="2372408"/>
                        <a:ext cx="1660525" cy="650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C39FCA2B-FB70-477A-ADEC-FA35726AEA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767050"/>
              </p:ext>
            </p:extLst>
          </p:nvPr>
        </p:nvGraphicFramePr>
        <p:xfrm>
          <a:off x="299291" y="1982135"/>
          <a:ext cx="1893887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0" name="Equation" r:id="rId21" imgW="901440" imgH="444240" progId="Equation.DSMT4">
                  <p:embed/>
                </p:oleObj>
              </mc:Choice>
              <mc:Fallback>
                <p:oleObj name="Equation" r:id="rId21" imgW="901440" imgH="44424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F869EA0C-492D-4540-8670-36EFAD2C0F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291" y="1982135"/>
                        <a:ext cx="1893887" cy="933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21CB3E7B-93BE-43CB-97AE-B80DAC0E93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878116"/>
              </p:ext>
            </p:extLst>
          </p:nvPr>
        </p:nvGraphicFramePr>
        <p:xfrm>
          <a:off x="2232870" y="2049163"/>
          <a:ext cx="827088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" name="Equation" r:id="rId23" imgW="393480" imgH="431640" progId="Equation.DSMT4">
                  <p:embed/>
                </p:oleObj>
              </mc:Choice>
              <mc:Fallback>
                <p:oleObj name="Equation" r:id="rId23" imgW="393480" imgH="431640" progId="Equation.DSMT4">
                  <p:embed/>
                  <p:pic>
                    <p:nvPicPr>
                      <p:cNvPr id="19" name="Oggetto 18">
                        <a:extLst>
                          <a:ext uri="{FF2B5EF4-FFF2-40B4-BE49-F238E27FC236}">
                            <a16:creationId xmlns:a16="http://schemas.microsoft.com/office/drawing/2014/main" id="{C39FCA2B-FB70-477A-ADEC-FA35726AEA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870" y="2049163"/>
                        <a:ext cx="827088" cy="906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Elemento grafico 22">
            <a:extLst>
              <a:ext uri="{FF2B5EF4-FFF2-40B4-BE49-F238E27FC236}">
                <a16:creationId xmlns:a16="http://schemas.microsoft.com/office/drawing/2014/main" id="{E6C0A174-CB3F-4FE0-993E-1126289758EF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536421" y="3633403"/>
            <a:ext cx="1303535" cy="2438509"/>
          </a:xfrm>
          <a:prstGeom prst="rect">
            <a:avLst/>
          </a:prstGeom>
        </p:spPr>
      </p:pic>
      <p:sp>
        <p:nvSpPr>
          <p:cNvPr id="11" name="Parentesi graffa aperta 10">
            <a:extLst>
              <a:ext uri="{FF2B5EF4-FFF2-40B4-BE49-F238E27FC236}">
                <a16:creationId xmlns:a16="http://schemas.microsoft.com/office/drawing/2014/main" id="{0B10784C-1907-4D02-8525-B0ACC75212C9}"/>
              </a:ext>
            </a:extLst>
          </p:cNvPr>
          <p:cNvSpPr/>
          <p:nvPr/>
        </p:nvSpPr>
        <p:spPr>
          <a:xfrm>
            <a:off x="8859096" y="809284"/>
            <a:ext cx="441870" cy="2435492"/>
          </a:xfrm>
          <a:prstGeom prst="leftBrac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4A0B739-191A-47A9-A3FF-9E47406574E9}"/>
              </a:ext>
            </a:extLst>
          </p:cNvPr>
          <p:cNvSpPr txBox="1"/>
          <p:nvPr/>
        </p:nvSpPr>
        <p:spPr>
          <a:xfrm>
            <a:off x="3734718" y="3656405"/>
            <a:ext cx="7433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 is not necessary that I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temperature-independent</a:t>
            </a:r>
          </a:p>
        </p:txBody>
      </p:sp>
      <p:graphicFrame>
        <p:nvGraphicFramePr>
          <p:cNvPr id="25" name="Oggetto 24">
            <a:extLst>
              <a:ext uri="{FF2B5EF4-FFF2-40B4-BE49-F238E27FC236}">
                <a16:creationId xmlns:a16="http://schemas.microsoft.com/office/drawing/2014/main" id="{A856DA92-93CF-4B62-8704-E6D5A0F9EA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239025"/>
              </p:ext>
            </p:extLst>
          </p:nvPr>
        </p:nvGraphicFramePr>
        <p:xfrm>
          <a:off x="2523686" y="4237656"/>
          <a:ext cx="3784600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2" name="Equation" r:id="rId27" imgW="1892160" imgH="939600" progId="Equation.DSMT4">
                  <p:embed/>
                </p:oleObj>
              </mc:Choice>
              <mc:Fallback>
                <p:oleObj name="Equation" r:id="rId27" imgW="1892160" imgH="93960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202283B3-6F16-4A77-B451-5C5D05F119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3686" y="4237656"/>
                        <a:ext cx="3784600" cy="187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389D561A-62B4-4A3D-9F5A-90F8DCC889C4}"/>
              </a:ext>
            </a:extLst>
          </p:cNvPr>
          <p:cNvSpPr txBox="1"/>
          <p:nvPr/>
        </p:nvSpPr>
        <p:spPr>
          <a:xfrm>
            <a:off x="5091003" y="3114591"/>
            <a:ext cx="134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constant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558F1F80-1852-4DB3-B65E-F6BB7D127B46}"/>
              </a:ext>
            </a:extLst>
          </p:cNvPr>
          <p:cNvSpPr txBox="1"/>
          <p:nvPr/>
        </p:nvSpPr>
        <p:spPr>
          <a:xfrm>
            <a:off x="6096000" y="642365"/>
            <a:ext cx="134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constant</a:t>
            </a:r>
          </a:p>
        </p:txBody>
      </p: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6CFA5623-8AE1-4184-BF7F-378D4ED85971}"/>
              </a:ext>
            </a:extLst>
          </p:cNvPr>
          <p:cNvCxnSpPr>
            <a:cxnSpLocks/>
          </p:cNvCxnSpPr>
          <p:nvPr/>
        </p:nvCxnSpPr>
        <p:spPr>
          <a:xfrm flipH="1">
            <a:off x="5871990" y="923185"/>
            <a:ext cx="224010" cy="291054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E6AF7BCA-D0C9-4241-94D6-5A9F165C6903}"/>
              </a:ext>
            </a:extLst>
          </p:cNvPr>
          <p:cNvCxnSpPr>
            <a:cxnSpLocks/>
          </p:cNvCxnSpPr>
          <p:nvPr/>
        </p:nvCxnSpPr>
        <p:spPr>
          <a:xfrm flipV="1">
            <a:off x="5349764" y="2813557"/>
            <a:ext cx="104358" cy="4140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8B55EECF-8072-4B03-8655-91E4B1FDC6B9}"/>
              </a:ext>
            </a:extLst>
          </p:cNvPr>
          <p:cNvSpPr txBox="1"/>
          <p:nvPr/>
        </p:nvSpPr>
        <p:spPr>
          <a:xfrm>
            <a:off x="3145242" y="3106499"/>
            <a:ext cx="134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constant</a:t>
            </a:r>
          </a:p>
        </p:txBody>
      </p:sp>
      <p:cxnSp>
        <p:nvCxnSpPr>
          <p:cNvPr id="33" name="Connettore 2 32">
            <a:extLst>
              <a:ext uri="{FF2B5EF4-FFF2-40B4-BE49-F238E27FC236}">
                <a16:creationId xmlns:a16="http://schemas.microsoft.com/office/drawing/2014/main" id="{65E37CE8-9856-4790-B3B3-08B44FA33E2C}"/>
              </a:ext>
            </a:extLst>
          </p:cNvPr>
          <p:cNvCxnSpPr>
            <a:cxnSpLocks/>
          </p:cNvCxnSpPr>
          <p:nvPr/>
        </p:nvCxnSpPr>
        <p:spPr>
          <a:xfrm flipH="1">
            <a:off x="2921232" y="3387319"/>
            <a:ext cx="224010" cy="291054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Oggetto 33">
            <a:extLst>
              <a:ext uri="{FF2B5EF4-FFF2-40B4-BE49-F238E27FC236}">
                <a16:creationId xmlns:a16="http://schemas.microsoft.com/office/drawing/2014/main" id="{760377F6-88BB-4642-84E6-F0FF4F8197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25324"/>
              </p:ext>
            </p:extLst>
          </p:nvPr>
        </p:nvGraphicFramePr>
        <p:xfrm>
          <a:off x="7074264" y="2337682"/>
          <a:ext cx="1662112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3" name="Equation" r:id="rId29" imgW="647640" imgH="241200" progId="Equation.DSMT4">
                  <p:embed/>
                </p:oleObj>
              </mc:Choice>
              <mc:Fallback>
                <p:oleObj name="Equation" r:id="rId29" imgW="647640" imgH="2412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22F5CDFF-FA75-40DB-95C1-BD2CB2574D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4264" y="2337682"/>
                        <a:ext cx="1662112" cy="619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ggetto 34">
            <a:extLst>
              <a:ext uri="{FF2B5EF4-FFF2-40B4-BE49-F238E27FC236}">
                <a16:creationId xmlns:a16="http://schemas.microsoft.com/office/drawing/2014/main" id="{183266B0-7265-4C61-A5FA-3F010E78CF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507558"/>
              </p:ext>
            </p:extLst>
          </p:nvPr>
        </p:nvGraphicFramePr>
        <p:xfrm>
          <a:off x="7002816" y="2886338"/>
          <a:ext cx="140176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4" name="Equation" r:id="rId31" imgW="545760" imgH="241200" progId="Equation.DSMT4">
                  <p:embed/>
                </p:oleObj>
              </mc:Choice>
              <mc:Fallback>
                <p:oleObj name="Equation" r:id="rId31" imgW="545760" imgH="241200" progId="Equation.DSMT4">
                  <p:embed/>
                  <p:pic>
                    <p:nvPicPr>
                      <p:cNvPr id="34" name="Oggetto 33">
                        <a:extLst>
                          <a:ext uri="{FF2B5EF4-FFF2-40B4-BE49-F238E27FC236}">
                            <a16:creationId xmlns:a16="http://schemas.microsoft.com/office/drawing/2014/main" id="{760377F6-88BB-4642-84E6-F0FF4F8197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2816" y="2886338"/>
                        <a:ext cx="1401763" cy="619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Figura a mano libera: forma 36">
            <a:extLst>
              <a:ext uri="{FF2B5EF4-FFF2-40B4-BE49-F238E27FC236}">
                <a16:creationId xmlns:a16="http://schemas.microsoft.com/office/drawing/2014/main" id="{3DE633A9-5DBE-4660-8B31-CC76266702A8}"/>
              </a:ext>
            </a:extLst>
          </p:cNvPr>
          <p:cNvSpPr/>
          <p:nvPr/>
        </p:nvSpPr>
        <p:spPr>
          <a:xfrm>
            <a:off x="5533729" y="1825953"/>
            <a:ext cx="3202647" cy="399454"/>
          </a:xfrm>
          <a:custGeom>
            <a:avLst/>
            <a:gdLst>
              <a:gd name="connsiteX0" fmla="*/ 3202647 w 3202647"/>
              <a:gd name="connsiteY0" fmla="*/ 201151 h 399454"/>
              <a:gd name="connsiteX1" fmla="*/ 2497567 w 3202647"/>
              <a:gd name="connsiteY1" fmla="*/ 57931 h 399454"/>
              <a:gd name="connsiteX2" fmla="*/ 2023842 w 3202647"/>
              <a:gd name="connsiteY2" fmla="*/ 57931 h 399454"/>
              <a:gd name="connsiteX3" fmla="*/ 1307746 w 3202647"/>
              <a:gd name="connsiteY3" fmla="*/ 24881 h 399454"/>
              <a:gd name="connsiteX4" fmla="*/ 635717 w 3202647"/>
              <a:gd name="connsiteY4" fmla="*/ 2847 h 399454"/>
              <a:gd name="connsiteX5" fmla="*/ 62840 w 3202647"/>
              <a:gd name="connsiteY5" fmla="*/ 90982 h 399454"/>
              <a:gd name="connsiteX6" fmla="*/ 40806 w 3202647"/>
              <a:gd name="connsiteY6" fmla="*/ 399454 h 399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02647" h="399454">
                <a:moveTo>
                  <a:pt x="3202647" y="201151"/>
                </a:moveTo>
                <a:cubicBezTo>
                  <a:pt x="2948340" y="141476"/>
                  <a:pt x="2694034" y="81801"/>
                  <a:pt x="2497567" y="57931"/>
                </a:cubicBezTo>
                <a:cubicBezTo>
                  <a:pt x="2301099" y="34061"/>
                  <a:pt x="2222145" y="63439"/>
                  <a:pt x="2023842" y="57931"/>
                </a:cubicBezTo>
                <a:cubicBezTo>
                  <a:pt x="1825539" y="52423"/>
                  <a:pt x="1307746" y="24881"/>
                  <a:pt x="1307746" y="24881"/>
                </a:cubicBezTo>
                <a:cubicBezTo>
                  <a:pt x="1076392" y="15700"/>
                  <a:pt x="843201" y="-8170"/>
                  <a:pt x="635717" y="2847"/>
                </a:cubicBezTo>
                <a:cubicBezTo>
                  <a:pt x="428233" y="13864"/>
                  <a:pt x="161992" y="24881"/>
                  <a:pt x="62840" y="90982"/>
                </a:cubicBezTo>
                <a:cubicBezTo>
                  <a:pt x="-36312" y="157083"/>
                  <a:pt x="2247" y="278268"/>
                  <a:pt x="40806" y="399454"/>
                </a:cubicBezTo>
              </a:path>
            </a:pathLst>
          </a:custGeom>
          <a:noFill/>
          <a:ln w="3810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0" name="Oggetto 39">
            <a:extLst>
              <a:ext uri="{FF2B5EF4-FFF2-40B4-BE49-F238E27FC236}">
                <a16:creationId xmlns:a16="http://schemas.microsoft.com/office/drawing/2014/main" id="{7AEC5CC0-3418-4093-81C2-C9BFE53355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780265"/>
              </p:ext>
            </p:extLst>
          </p:nvPr>
        </p:nvGraphicFramePr>
        <p:xfrm>
          <a:off x="9494471" y="4002810"/>
          <a:ext cx="825198" cy="751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5" name="Equation" r:id="rId33" imgW="431640" imgH="393480" progId="Equation.DSMT4">
                  <p:embed/>
                </p:oleObj>
              </mc:Choice>
              <mc:Fallback>
                <p:oleObj name="Equation" r:id="rId33" imgW="431640" imgH="39348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22F5CDFF-FA75-40DB-95C1-BD2CB2574D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4471" y="4002810"/>
                        <a:ext cx="825198" cy="7517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Figura a mano libera: forma 40">
            <a:extLst>
              <a:ext uri="{FF2B5EF4-FFF2-40B4-BE49-F238E27FC236}">
                <a16:creationId xmlns:a16="http://schemas.microsoft.com/office/drawing/2014/main" id="{0C0D84A8-91F5-40C1-9F27-91D04332CE91}"/>
              </a:ext>
            </a:extLst>
          </p:cNvPr>
          <p:cNvSpPr/>
          <p:nvPr/>
        </p:nvSpPr>
        <p:spPr>
          <a:xfrm>
            <a:off x="8775663" y="4414077"/>
            <a:ext cx="582093" cy="597310"/>
          </a:xfrm>
          <a:custGeom>
            <a:avLst/>
            <a:gdLst>
              <a:gd name="connsiteX0" fmla="*/ 582093 w 582093"/>
              <a:gd name="connsiteY0" fmla="*/ 3544 h 597310"/>
              <a:gd name="connsiteX1" fmla="*/ 225833 w 582093"/>
              <a:gd name="connsiteY1" fmla="*/ 27294 h 597310"/>
              <a:gd name="connsiteX2" fmla="*/ 35828 w 582093"/>
              <a:gd name="connsiteY2" fmla="*/ 205424 h 597310"/>
              <a:gd name="connsiteX3" fmla="*/ 202 w 582093"/>
              <a:gd name="connsiteY3" fmla="*/ 478557 h 597310"/>
              <a:gd name="connsiteX4" fmla="*/ 23953 w 582093"/>
              <a:gd name="connsiteY4" fmla="*/ 597310 h 597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2093" h="597310">
                <a:moveTo>
                  <a:pt x="582093" y="3544"/>
                </a:moveTo>
                <a:cubicBezTo>
                  <a:pt x="449485" y="-1405"/>
                  <a:pt x="316877" y="-6353"/>
                  <a:pt x="225833" y="27294"/>
                </a:cubicBezTo>
                <a:cubicBezTo>
                  <a:pt x="134789" y="60941"/>
                  <a:pt x="73433" y="130214"/>
                  <a:pt x="35828" y="205424"/>
                </a:cubicBezTo>
                <a:cubicBezTo>
                  <a:pt x="-1777" y="280634"/>
                  <a:pt x="2181" y="413243"/>
                  <a:pt x="202" y="478557"/>
                </a:cubicBezTo>
                <a:cubicBezTo>
                  <a:pt x="-1777" y="543871"/>
                  <a:pt x="11088" y="570590"/>
                  <a:pt x="23953" y="597310"/>
                </a:cubicBezTo>
              </a:path>
            </a:pathLst>
          </a:custGeom>
          <a:noFill/>
          <a:ln w="3175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75CC6E34-CB67-4E7D-9FBD-7A329A8C8078}"/>
              </a:ext>
            </a:extLst>
          </p:cNvPr>
          <p:cNvSpPr txBox="1"/>
          <p:nvPr/>
        </p:nvSpPr>
        <p:spPr>
          <a:xfrm>
            <a:off x="6412655" y="5527817"/>
            <a:ext cx="5536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Gray, Hurst, Lewis, Meyer, "Analysis and design of analog integrated circuits" 4th edition, 2001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J.Wiley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&amp; Sons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CB5E3386-FFA7-EF9B-D3F9-00B4B55C0481}"/>
              </a:ext>
            </a:extLst>
          </p:cNvPr>
          <p:cNvSpPr/>
          <p:nvPr/>
        </p:nvSpPr>
        <p:spPr>
          <a:xfrm>
            <a:off x="1084521" y="1973117"/>
            <a:ext cx="616688" cy="982509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897F7B4-160C-3F4B-32E8-2E4D2CCCB968}"/>
              </a:ext>
            </a:extLst>
          </p:cNvPr>
          <p:cNvSpPr txBox="1"/>
          <p:nvPr/>
        </p:nvSpPr>
        <p:spPr>
          <a:xfrm>
            <a:off x="757027" y="2915585"/>
            <a:ext cx="66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i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G0</a:t>
            </a:r>
          </a:p>
        </p:txBody>
      </p:sp>
      <p:sp>
        <p:nvSpPr>
          <p:cNvPr id="18" name="Figura a mano libera: forma 17">
            <a:extLst>
              <a:ext uri="{FF2B5EF4-FFF2-40B4-BE49-F238E27FC236}">
                <a16:creationId xmlns:a16="http://schemas.microsoft.com/office/drawing/2014/main" id="{70C28034-4294-B322-2E1B-72E398A721CB}"/>
              </a:ext>
            </a:extLst>
          </p:cNvPr>
          <p:cNvSpPr/>
          <p:nvPr/>
        </p:nvSpPr>
        <p:spPr>
          <a:xfrm>
            <a:off x="3870141" y="4664416"/>
            <a:ext cx="1570573" cy="1248023"/>
          </a:xfrm>
          <a:custGeom>
            <a:avLst/>
            <a:gdLst>
              <a:gd name="connsiteX0" fmla="*/ 829450 w 1570573"/>
              <a:gd name="connsiteY0" fmla="*/ 258458 h 1248023"/>
              <a:gd name="connsiteX1" fmla="*/ 1073999 w 1570573"/>
              <a:gd name="connsiteY1" fmla="*/ 13910 h 1248023"/>
              <a:gd name="connsiteX2" fmla="*/ 1563096 w 1570573"/>
              <a:gd name="connsiteY2" fmla="*/ 77705 h 1248023"/>
              <a:gd name="connsiteX3" fmla="*/ 1329180 w 1570573"/>
              <a:gd name="connsiteY3" fmla="*/ 471110 h 1248023"/>
              <a:gd name="connsiteX4" fmla="*/ 786919 w 1570573"/>
              <a:gd name="connsiteY4" fmla="*/ 673128 h 1248023"/>
              <a:gd name="connsiteX5" fmla="*/ 744389 w 1570573"/>
              <a:gd name="connsiteY5" fmla="*/ 1055900 h 1248023"/>
              <a:gd name="connsiteX6" fmla="*/ 244659 w 1570573"/>
              <a:gd name="connsiteY6" fmla="*/ 1247286 h 1248023"/>
              <a:gd name="connsiteX7" fmla="*/ 110 w 1570573"/>
              <a:gd name="connsiteY7" fmla="*/ 992105 h 1248023"/>
              <a:gd name="connsiteX8" fmla="*/ 223394 w 1570573"/>
              <a:gd name="connsiteY8" fmla="*/ 566803 h 1248023"/>
              <a:gd name="connsiteX9" fmla="*/ 829450 w 1570573"/>
              <a:gd name="connsiteY9" fmla="*/ 258458 h 1248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0573" h="1248023">
                <a:moveTo>
                  <a:pt x="829450" y="258458"/>
                </a:moveTo>
                <a:cubicBezTo>
                  <a:pt x="971217" y="166309"/>
                  <a:pt x="951725" y="44035"/>
                  <a:pt x="1073999" y="13910"/>
                </a:cubicBezTo>
                <a:cubicBezTo>
                  <a:pt x="1196273" y="-16216"/>
                  <a:pt x="1520566" y="1505"/>
                  <a:pt x="1563096" y="77705"/>
                </a:cubicBezTo>
                <a:cubicBezTo>
                  <a:pt x="1605626" y="153905"/>
                  <a:pt x="1458543" y="371873"/>
                  <a:pt x="1329180" y="471110"/>
                </a:cubicBezTo>
                <a:cubicBezTo>
                  <a:pt x="1199817" y="570347"/>
                  <a:pt x="884384" y="575663"/>
                  <a:pt x="786919" y="673128"/>
                </a:cubicBezTo>
                <a:cubicBezTo>
                  <a:pt x="689454" y="770593"/>
                  <a:pt x="834766" y="960207"/>
                  <a:pt x="744389" y="1055900"/>
                </a:cubicBezTo>
                <a:cubicBezTo>
                  <a:pt x="654012" y="1151593"/>
                  <a:pt x="368705" y="1257919"/>
                  <a:pt x="244659" y="1247286"/>
                </a:cubicBezTo>
                <a:cubicBezTo>
                  <a:pt x="120612" y="1236654"/>
                  <a:pt x="3654" y="1105519"/>
                  <a:pt x="110" y="992105"/>
                </a:cubicBezTo>
                <a:cubicBezTo>
                  <a:pt x="-3434" y="878691"/>
                  <a:pt x="78082" y="692622"/>
                  <a:pt x="223394" y="566803"/>
                </a:cubicBezTo>
                <a:cubicBezTo>
                  <a:pt x="368706" y="440984"/>
                  <a:pt x="687683" y="350607"/>
                  <a:pt x="829450" y="258458"/>
                </a:cubicBezTo>
                <a:close/>
              </a:path>
            </a:pathLst>
          </a:cu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6" name="Oggetto 35">
            <a:extLst>
              <a:ext uri="{FF2B5EF4-FFF2-40B4-BE49-F238E27FC236}">
                <a16:creationId xmlns:a16="http://schemas.microsoft.com/office/drawing/2014/main" id="{26924846-6BC2-2A9B-ABDC-5FE01FACF6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148739"/>
              </p:ext>
            </p:extLst>
          </p:nvPr>
        </p:nvGraphicFramePr>
        <p:xfrm>
          <a:off x="2319070" y="5443966"/>
          <a:ext cx="11652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" name="Equation" r:id="rId35" imgW="609480" imgH="393480" progId="Equation.DSMT4">
                  <p:embed/>
                </p:oleObj>
              </mc:Choice>
              <mc:Fallback>
                <p:oleObj name="Equation" r:id="rId35" imgW="609480" imgH="393480" progId="Equation.DSMT4">
                  <p:embed/>
                  <p:pic>
                    <p:nvPicPr>
                      <p:cNvPr id="40" name="Oggetto 39">
                        <a:extLst>
                          <a:ext uri="{FF2B5EF4-FFF2-40B4-BE49-F238E27FC236}">
                            <a16:creationId xmlns:a16="http://schemas.microsoft.com/office/drawing/2014/main" id="{7AEC5CC0-3418-4093-81C2-C9BFE53355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9070" y="5443966"/>
                        <a:ext cx="1165225" cy="752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859BCC93-636E-F5A2-9CCB-4B692E26D32F}"/>
              </a:ext>
            </a:extLst>
          </p:cNvPr>
          <p:cNvCxnSpPr>
            <a:endCxn id="18" idx="7"/>
          </p:cNvCxnSpPr>
          <p:nvPr/>
        </p:nvCxnSpPr>
        <p:spPr>
          <a:xfrm flipV="1">
            <a:off x="3484295" y="5656521"/>
            <a:ext cx="385956" cy="33079"/>
          </a:xfrm>
          <a:prstGeom prst="straightConnector1">
            <a:avLst/>
          </a:prstGeom>
          <a:ln w="28575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38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26" grpId="0"/>
      <p:bldP spid="27" grpId="0"/>
      <p:bldP spid="32" grpId="0"/>
      <p:bldP spid="37" grpId="0" animBg="1"/>
      <p:bldP spid="41" grpId="0" animBg="1"/>
      <p:bldP spid="5" grpId="0" animBg="1"/>
      <p:bldP spid="9" grpId="0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1664BA-58C2-4392-9121-31D71A814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292" y="-38794"/>
            <a:ext cx="10515600" cy="662397"/>
          </a:xfrm>
        </p:spPr>
        <p:txBody>
          <a:bodyPr/>
          <a:lstStyle/>
          <a:p>
            <a:r>
              <a:rPr lang="en-US" dirty="0"/>
              <a:t>Band-Gap voltage reference: theory 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7F6585B-8E19-4500-BB09-92644C571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44A1BA8-27EE-4FBE-8212-479EBBE51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7222AAA6-29BD-47B8-97BC-C229BCB7D2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092190"/>
              </p:ext>
            </p:extLst>
          </p:nvPr>
        </p:nvGraphicFramePr>
        <p:xfrm>
          <a:off x="454826" y="1661214"/>
          <a:ext cx="5537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5" name="Equation" r:id="rId3" imgW="2768400" imgH="279360" progId="Equation.DSMT4">
                  <p:embed/>
                </p:oleObj>
              </mc:Choice>
              <mc:Fallback>
                <p:oleObj name="Equation" r:id="rId3" imgW="2768400" imgH="279360" progId="Equation.DSMT4">
                  <p:embed/>
                  <p:pic>
                    <p:nvPicPr>
                      <p:cNvPr id="18" name="Oggetto 17">
                        <a:extLst>
                          <a:ext uri="{FF2B5EF4-FFF2-40B4-BE49-F238E27FC236}">
                            <a16:creationId xmlns:a16="http://schemas.microsoft.com/office/drawing/2014/main" id="{CBF896D3-ACA8-4CB7-8157-483C9C1C14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826" y="1661214"/>
                        <a:ext cx="55372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7A4DD66B-73D7-4498-BA78-334FA1490D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657194"/>
              </p:ext>
            </p:extLst>
          </p:nvPr>
        </p:nvGraphicFramePr>
        <p:xfrm>
          <a:off x="454826" y="886321"/>
          <a:ext cx="5105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6" name="Equation" r:id="rId5" imgW="2552400" imgH="279360" progId="Equation.DSMT4">
                  <p:embed/>
                </p:oleObj>
              </mc:Choice>
              <mc:Fallback>
                <p:oleObj name="Equation" r:id="rId5" imgW="2552400" imgH="27936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202283B3-6F16-4A77-B451-5C5D05F119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826" y="886321"/>
                        <a:ext cx="51054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FB96CFA9-08B3-481C-BD2B-676CE857F9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835578"/>
              </p:ext>
            </p:extLst>
          </p:nvPr>
        </p:nvGraphicFramePr>
        <p:xfrm>
          <a:off x="5965536" y="935358"/>
          <a:ext cx="1955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" name="Equation" r:id="rId7" imgW="977760" imgH="228600" progId="Equation.DSMT4">
                  <p:embed/>
                </p:oleObj>
              </mc:Choice>
              <mc:Fallback>
                <p:oleObj name="Equation" r:id="rId7" imgW="977760" imgH="2286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7A4DD66B-73D7-4498-BA78-334FA1490D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5536" y="935358"/>
                        <a:ext cx="1955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7ED8EA58-6E7A-4033-BE7C-CCEE31C3EB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6382740"/>
              </p:ext>
            </p:extLst>
          </p:nvPr>
        </p:nvGraphicFramePr>
        <p:xfrm>
          <a:off x="418892" y="5326500"/>
          <a:ext cx="6121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" name="Equation" r:id="rId9" imgW="3060360" imgH="419040" progId="Equation.DSMT4">
                  <p:embed/>
                </p:oleObj>
              </mc:Choice>
              <mc:Fallback>
                <p:oleObj name="Equation" r:id="rId9" imgW="3060360" imgH="4190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70D6CB55-968C-4CD9-9641-34C9CB3993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892" y="5326500"/>
                        <a:ext cx="61214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B9934E1D-FFD6-4D15-B0C8-EAE62660DE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773911"/>
              </p:ext>
            </p:extLst>
          </p:nvPr>
        </p:nvGraphicFramePr>
        <p:xfrm>
          <a:off x="418892" y="4296650"/>
          <a:ext cx="6731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" name="Equation" r:id="rId11" imgW="3365280" imgH="419040" progId="Equation.DSMT4">
                  <p:embed/>
                </p:oleObj>
              </mc:Choice>
              <mc:Fallback>
                <p:oleObj name="Equation" r:id="rId11" imgW="3365280" imgH="41904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7ED8EA58-6E7A-4033-BE7C-CCEE31C3EB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892" y="4296650"/>
                        <a:ext cx="67310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BB555565-911F-499D-8499-0774953249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238864"/>
              </p:ext>
            </p:extLst>
          </p:nvPr>
        </p:nvGraphicFramePr>
        <p:xfrm>
          <a:off x="7442200" y="3663950"/>
          <a:ext cx="3810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name="Equation" r:id="rId13" imgW="1904760" imgH="241200" progId="Equation.DSMT4">
                  <p:embed/>
                </p:oleObj>
              </mc:Choice>
              <mc:Fallback>
                <p:oleObj name="Equation" r:id="rId13" imgW="1904760" imgH="24120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7222AAA6-29BD-47B8-97BC-C229BCB7D2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2200" y="3663950"/>
                        <a:ext cx="3810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5E470804-03E2-4018-8B2D-925DF807FEC9}"/>
              </a:ext>
            </a:extLst>
          </p:cNvPr>
          <p:cNvSpPr txBox="1"/>
          <p:nvPr/>
        </p:nvSpPr>
        <p:spPr>
          <a:xfrm>
            <a:off x="301128" y="2550021"/>
            <a:ext cx="71813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name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"band-gap"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of this reference voltage comes from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which is the dominant part</a:t>
            </a:r>
          </a:p>
        </p:txBody>
      </p:sp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B40C3858-07DC-4471-AAB7-5969D5F45C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50002"/>
              </p:ext>
            </p:extLst>
          </p:nvPr>
        </p:nvGraphicFramePr>
        <p:xfrm>
          <a:off x="7378700" y="2028825"/>
          <a:ext cx="13462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Equation" r:id="rId15" imgW="672840" imgH="444240" progId="Equation.DSMT4">
                  <p:embed/>
                </p:oleObj>
              </mc:Choice>
              <mc:Fallback>
                <p:oleObj name="Equation" r:id="rId15" imgW="672840" imgH="44424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BB555565-911F-499D-8499-0774953249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8700" y="2028825"/>
                        <a:ext cx="13462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2600AE7F-C454-4009-A781-4EB9AA5A4537}"/>
              </a:ext>
            </a:extLst>
          </p:cNvPr>
          <p:cNvSpPr txBox="1"/>
          <p:nvPr/>
        </p:nvSpPr>
        <p:spPr>
          <a:xfrm>
            <a:off x="9310255" y="1955946"/>
            <a:ext cx="24628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numerically equivalent to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g0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measured in eV</a:t>
            </a:r>
          </a:p>
        </p:txBody>
      </p:sp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id="{B792D75C-B172-454D-9030-BFE7F3676D38}"/>
              </a:ext>
            </a:extLst>
          </p:cNvPr>
          <p:cNvSpPr/>
          <p:nvPr/>
        </p:nvSpPr>
        <p:spPr>
          <a:xfrm>
            <a:off x="9630888" y="3525606"/>
            <a:ext cx="1840676" cy="77104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B3E1B935-C7A4-4C11-B321-D6B859FFB018}"/>
              </a:ext>
            </a:extLst>
          </p:cNvPr>
          <p:cNvSpPr txBox="1"/>
          <p:nvPr/>
        </p:nvSpPr>
        <p:spPr>
          <a:xfrm>
            <a:off x="7482444" y="5284950"/>
            <a:ext cx="44325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derivative of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depends on temperature 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083EA56D-8DDA-49D9-93A3-FE973E62080D}"/>
              </a:ext>
            </a:extLst>
          </p:cNvPr>
          <p:cNvSpPr txBox="1"/>
          <p:nvPr/>
        </p:nvSpPr>
        <p:spPr>
          <a:xfrm>
            <a:off x="301128" y="3414793"/>
            <a:ext cx="66423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Let us calculate the derivative of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with respect to temperature </a:t>
            </a:r>
          </a:p>
        </p:txBody>
      </p: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507E5F55-994F-4C88-BC60-6BE685D49159}"/>
              </a:ext>
            </a:extLst>
          </p:cNvPr>
          <p:cNvCxnSpPr/>
          <p:nvPr/>
        </p:nvCxnSpPr>
        <p:spPr>
          <a:xfrm flipV="1">
            <a:off x="1394013" y="2106675"/>
            <a:ext cx="0" cy="44334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5249F6B5-7033-B8A0-24D2-E596A22D9CB1}"/>
              </a:ext>
            </a:extLst>
          </p:cNvPr>
          <p:cNvSpPr/>
          <p:nvPr/>
        </p:nvSpPr>
        <p:spPr>
          <a:xfrm>
            <a:off x="6460067" y="4296650"/>
            <a:ext cx="689825" cy="8382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Oggetto 23">
            <a:extLst>
              <a:ext uri="{FF2B5EF4-FFF2-40B4-BE49-F238E27FC236}">
                <a16:creationId xmlns:a16="http://schemas.microsoft.com/office/drawing/2014/main" id="{6514A032-9583-61C7-E2F2-34DDDC4C86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067812"/>
              </p:ext>
            </p:extLst>
          </p:nvPr>
        </p:nvGraphicFramePr>
        <p:xfrm>
          <a:off x="7512208" y="4296650"/>
          <a:ext cx="304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Equation" r:id="rId17" imgW="152280" imgH="419040" progId="Equation.DSMT4">
                  <p:embed/>
                </p:oleObj>
              </mc:Choice>
              <mc:Fallback>
                <p:oleObj name="Equation" r:id="rId17" imgW="152280" imgH="419040" progId="Equation.DSMT4">
                  <p:embed/>
                  <p:pic>
                    <p:nvPicPr>
                      <p:cNvPr id="18" name="Oggetto 17">
                        <a:extLst>
                          <a:ext uri="{FF2B5EF4-FFF2-40B4-BE49-F238E27FC236}">
                            <a16:creationId xmlns:a16="http://schemas.microsoft.com/office/drawing/2014/main" id="{B40C3858-07DC-4471-AAB7-5969D5F45C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2208" y="4296650"/>
                        <a:ext cx="3048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94E13BBB-0B12-61D0-F2D0-3D9C3A2647A1}"/>
              </a:ext>
            </a:extLst>
          </p:cNvPr>
          <p:cNvCxnSpPr>
            <a:cxnSpLocks/>
            <a:stCxn id="24" idx="1"/>
          </p:cNvCxnSpPr>
          <p:nvPr/>
        </p:nvCxnSpPr>
        <p:spPr>
          <a:xfrm flipH="1" flipV="1">
            <a:off x="7148264" y="4591521"/>
            <a:ext cx="363944" cy="124229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7E14131F-AB60-A562-728F-CBED078FC257}"/>
              </a:ext>
            </a:extLst>
          </p:cNvPr>
          <p:cNvCxnSpPr/>
          <p:nvPr/>
        </p:nvCxnSpPr>
        <p:spPr>
          <a:xfrm>
            <a:off x="4665133" y="5943600"/>
            <a:ext cx="159173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E81D8675-073C-EA76-7414-3BCAA812F038}"/>
              </a:ext>
            </a:extLst>
          </p:cNvPr>
          <p:cNvCxnSpPr/>
          <p:nvPr/>
        </p:nvCxnSpPr>
        <p:spPr>
          <a:xfrm>
            <a:off x="4665133" y="6013450"/>
            <a:ext cx="159173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42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 animBg="1"/>
      <p:bldP spid="21" grpId="0"/>
      <p:bldP spid="22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9C0D61-B166-4E6D-839D-9BF99401F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/>
          <a:lstStyle/>
          <a:p>
            <a:r>
              <a:rPr lang="en-US" dirty="0"/>
              <a:t>Band-Gap voltage reference: theory 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FA1B89B-F6F8-4B8D-84C2-859F8BC9D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F467F18-BC54-4FEB-8D21-9CC6439CE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698E12D5-FCC1-4CAB-93FD-EC8A1A0C0A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946297"/>
              </p:ext>
            </p:extLst>
          </p:nvPr>
        </p:nvGraphicFramePr>
        <p:xfrm>
          <a:off x="5460792" y="1256202"/>
          <a:ext cx="5664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name="Equation" r:id="rId3" imgW="2831760" imgH="419040" progId="Equation.DSMT4">
                  <p:embed/>
                </p:oleObj>
              </mc:Choice>
              <mc:Fallback>
                <p:oleObj name="Equation" r:id="rId3" imgW="2831760" imgH="4190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70D6CB55-968C-4CD9-9641-34C9CB3993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0792" y="1256202"/>
                        <a:ext cx="5664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0EE0E401-2107-4E6D-B32A-A96E09B3B7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335206"/>
              </p:ext>
            </p:extLst>
          </p:nvPr>
        </p:nvGraphicFramePr>
        <p:xfrm>
          <a:off x="5460792" y="2322122"/>
          <a:ext cx="4546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name="Equation" r:id="rId5" imgW="2273300" imgH="228600" progId="Equation.DSMT4">
                  <p:embed/>
                </p:oleObj>
              </mc:Choice>
              <mc:Fallback>
                <p:oleObj name="Equation" r:id="rId5" imgW="2273300" imgH="2286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5F50852C-9836-42FE-83EF-A2B39DD3B3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0792" y="2322122"/>
                        <a:ext cx="4546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9162B2EA-3D37-4DB4-89A0-C3BD6D2F11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33914"/>
              </p:ext>
            </p:extLst>
          </p:nvPr>
        </p:nvGraphicFramePr>
        <p:xfrm>
          <a:off x="561360" y="4765533"/>
          <a:ext cx="4899432" cy="1068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4" name="Equation" r:id="rId7" imgW="2095500" imgH="457200" progId="Equation.DSMT4">
                  <p:embed/>
                </p:oleObj>
              </mc:Choice>
              <mc:Fallback>
                <p:oleObj name="Equation" r:id="rId7" imgW="2095500" imgH="4572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69AA549B-6356-428F-A44B-A725CBC54D8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360" y="4765533"/>
                        <a:ext cx="4899432" cy="10689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A56617DC-5C90-4F64-9A9E-1450FEC4E5A8}"/>
              </a:ext>
            </a:extLst>
          </p:cNvPr>
          <p:cNvSpPr txBox="1"/>
          <p:nvPr/>
        </p:nvSpPr>
        <p:spPr>
          <a:xfrm>
            <a:off x="323739" y="872610"/>
            <a:ext cx="446964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 impose that the derivative of V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is zero at a given temperature </a:t>
            </a:r>
            <a:r>
              <a:rPr lang="en-US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is possible, since </a:t>
            </a:r>
            <a:r>
              <a:rPr lang="en-US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is a free parameter that can be chosen to obtain this result.</a:t>
            </a:r>
          </a:p>
        </p:txBody>
      </p:sp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CAC9CD57-BE12-4211-BFB2-20A581FA9A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357890"/>
              </p:ext>
            </p:extLst>
          </p:nvPr>
        </p:nvGraphicFramePr>
        <p:xfrm>
          <a:off x="473670" y="4001787"/>
          <a:ext cx="6832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" name="Equation" r:id="rId9" imgW="3416040" imgH="279360" progId="Equation.DSMT4">
                  <p:embed/>
                </p:oleObj>
              </mc:Choice>
              <mc:Fallback>
                <p:oleObj name="Equation" r:id="rId9" imgW="3416040" imgH="27936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7222AAA6-29BD-47B8-97BC-C229BCB7D2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670" y="4001787"/>
                        <a:ext cx="68326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76066507-DAFB-4D50-9156-B70262A799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50442"/>
              </p:ext>
            </p:extLst>
          </p:nvPr>
        </p:nvGraphicFramePr>
        <p:xfrm>
          <a:off x="561360" y="3300584"/>
          <a:ext cx="5537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" name="Equation" r:id="rId11" imgW="2768400" imgH="279360" progId="Equation.DSMT4">
                  <p:embed/>
                </p:oleObj>
              </mc:Choice>
              <mc:Fallback>
                <p:oleObj name="Equation" r:id="rId11" imgW="2768400" imgH="27936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CAC9CD57-BE12-4211-BFB2-20A581FA9A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360" y="3300584"/>
                        <a:ext cx="55372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7A0E0701-0DBB-42FA-86C2-7098E24672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682217"/>
              </p:ext>
            </p:extLst>
          </p:nvPr>
        </p:nvGraphicFramePr>
        <p:xfrm>
          <a:off x="6353561" y="4634276"/>
          <a:ext cx="3403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" name="Equation" r:id="rId13" imgW="1701720" imgH="419040" progId="Equation.DSMT4">
                  <p:embed/>
                </p:oleObj>
              </mc:Choice>
              <mc:Fallback>
                <p:oleObj name="Equation" r:id="rId13" imgW="1701720" imgH="41904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9162B2EA-3D37-4DB4-89A0-C3BD6D2F11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3561" y="4634276"/>
                        <a:ext cx="34036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D666A5D-7E05-45AA-B36D-74DB07119845}"/>
              </a:ext>
            </a:extLst>
          </p:cNvPr>
          <p:cNvSpPr txBox="1"/>
          <p:nvPr/>
        </p:nvSpPr>
        <p:spPr>
          <a:xfrm>
            <a:off x="8838992" y="4049486"/>
            <a:ext cx="2147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Typically: </a:t>
            </a:r>
            <a:r>
              <a:rPr lang="en-US" sz="3200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</a:t>
            </a:r>
          </a:p>
        </p:txBody>
      </p:sp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2FA02CAE-C9AE-40D5-98DD-BF105AAD72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901531"/>
              </p:ext>
            </p:extLst>
          </p:nvPr>
        </p:nvGraphicFramePr>
        <p:xfrm>
          <a:off x="9985375" y="5502275"/>
          <a:ext cx="120491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8" name="Equation" r:id="rId15" imgW="469800" imgH="203040" progId="Equation.DSMT4">
                  <p:embed/>
                </p:oleObj>
              </mc:Choice>
              <mc:Fallback>
                <p:oleObj name="Equation" r:id="rId15" imgW="469800" imgH="203040" progId="Equation.DSMT4">
                  <p:embed/>
                  <p:pic>
                    <p:nvPicPr>
                      <p:cNvPr id="34" name="Oggetto 33">
                        <a:extLst>
                          <a:ext uri="{FF2B5EF4-FFF2-40B4-BE49-F238E27FC236}">
                            <a16:creationId xmlns:a16="http://schemas.microsoft.com/office/drawing/2014/main" id="{760377F6-88BB-4642-84E6-F0FF4F8197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75" y="5502275"/>
                        <a:ext cx="1204913" cy="520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8483908D-765D-4648-BB2D-410E643AF7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318967"/>
              </p:ext>
            </p:extLst>
          </p:nvPr>
        </p:nvGraphicFramePr>
        <p:xfrm>
          <a:off x="9791700" y="4724400"/>
          <a:ext cx="149701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9" name="Equation" r:id="rId17" imgW="583920" imgH="203040" progId="Equation.DSMT4">
                  <p:embed/>
                </p:oleObj>
              </mc:Choice>
              <mc:Fallback>
                <p:oleObj name="Equation" r:id="rId17" imgW="583920" imgH="20304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2FA02CAE-C9AE-40D5-98DD-BF105AAD72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1700" y="4724400"/>
                        <a:ext cx="1497013" cy="520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Parentesi graffa chiusa 18">
            <a:extLst>
              <a:ext uri="{FF2B5EF4-FFF2-40B4-BE49-F238E27FC236}">
                <a16:creationId xmlns:a16="http://schemas.microsoft.com/office/drawing/2014/main" id="{DB1F31D9-AAA1-41DA-BAD8-FB0F14F7C8E6}"/>
              </a:ext>
            </a:extLst>
          </p:cNvPr>
          <p:cNvSpPr/>
          <p:nvPr/>
        </p:nvSpPr>
        <p:spPr>
          <a:xfrm rot="5400000">
            <a:off x="8567585" y="1532183"/>
            <a:ext cx="178491" cy="2701121"/>
          </a:xfrm>
          <a:prstGeom prst="rightBrace">
            <a:avLst>
              <a:gd name="adj1" fmla="val 22564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arentesi graffa chiusa 19">
            <a:extLst>
              <a:ext uri="{FF2B5EF4-FFF2-40B4-BE49-F238E27FC236}">
                <a16:creationId xmlns:a16="http://schemas.microsoft.com/office/drawing/2014/main" id="{2BEF6562-8D00-42FA-BA7D-C519A34814DD}"/>
              </a:ext>
            </a:extLst>
          </p:cNvPr>
          <p:cNvSpPr/>
          <p:nvPr/>
        </p:nvSpPr>
        <p:spPr>
          <a:xfrm rot="5400000" flipH="1" flipV="1">
            <a:off x="3210024" y="2398320"/>
            <a:ext cx="157960" cy="1499191"/>
          </a:xfrm>
          <a:prstGeom prst="rightBrace">
            <a:avLst>
              <a:gd name="adj1" fmla="val 34463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igura a mano libera: forma 21">
            <a:extLst>
              <a:ext uri="{FF2B5EF4-FFF2-40B4-BE49-F238E27FC236}">
                <a16:creationId xmlns:a16="http://schemas.microsoft.com/office/drawing/2014/main" id="{99089078-03CA-4F60-ACFC-BE1F1995EF8F}"/>
              </a:ext>
            </a:extLst>
          </p:cNvPr>
          <p:cNvSpPr/>
          <p:nvPr/>
        </p:nvSpPr>
        <p:spPr>
          <a:xfrm>
            <a:off x="3282951" y="2593706"/>
            <a:ext cx="5378450" cy="652179"/>
          </a:xfrm>
          <a:custGeom>
            <a:avLst/>
            <a:gdLst>
              <a:gd name="connsiteX0" fmla="*/ 5376410 w 5376410"/>
              <a:gd name="connsiteY0" fmla="*/ 445827 h 649069"/>
              <a:gd name="connsiteX1" fmla="*/ 5376410 w 5376410"/>
              <a:gd name="connsiteY1" fmla="*/ 555894 h 649069"/>
              <a:gd name="connsiteX2" fmla="*/ 5367943 w 5376410"/>
              <a:gd name="connsiteY2" fmla="*/ 589761 h 649069"/>
              <a:gd name="connsiteX3" fmla="*/ 5308677 w 5376410"/>
              <a:gd name="connsiteY3" fmla="*/ 606694 h 649069"/>
              <a:gd name="connsiteX4" fmla="*/ 5105477 w 5376410"/>
              <a:gd name="connsiteY4" fmla="*/ 649027 h 649069"/>
              <a:gd name="connsiteX5" fmla="*/ 4140277 w 5376410"/>
              <a:gd name="connsiteY5" fmla="*/ 598227 h 649069"/>
              <a:gd name="connsiteX6" fmla="*/ 3005743 w 5376410"/>
              <a:gd name="connsiteY6" fmla="*/ 437361 h 649069"/>
              <a:gd name="connsiteX7" fmla="*/ 1922010 w 5376410"/>
              <a:gd name="connsiteY7" fmla="*/ 242627 h 649069"/>
              <a:gd name="connsiteX8" fmla="*/ 990677 w 5376410"/>
              <a:gd name="connsiteY8" fmla="*/ 107161 h 649069"/>
              <a:gd name="connsiteX9" fmla="*/ 330277 w 5376410"/>
              <a:gd name="connsiteY9" fmla="*/ 14027 h 649069"/>
              <a:gd name="connsiteX10" fmla="*/ 127077 w 5376410"/>
              <a:gd name="connsiteY10" fmla="*/ 5561 h 649069"/>
              <a:gd name="connsiteX11" fmla="*/ 67810 w 5376410"/>
              <a:gd name="connsiteY11" fmla="*/ 64827 h 649069"/>
              <a:gd name="connsiteX12" fmla="*/ 25477 w 5376410"/>
              <a:gd name="connsiteY12" fmla="*/ 141027 h 649069"/>
              <a:gd name="connsiteX13" fmla="*/ 25477 w 5376410"/>
              <a:gd name="connsiteY13" fmla="*/ 225694 h 649069"/>
              <a:gd name="connsiteX14" fmla="*/ 77 w 5376410"/>
              <a:gd name="connsiteY14" fmla="*/ 276494 h 649069"/>
              <a:gd name="connsiteX15" fmla="*/ 17010 w 5376410"/>
              <a:gd name="connsiteY15" fmla="*/ 352694 h 649069"/>
              <a:gd name="connsiteX16" fmla="*/ 8543 w 5376410"/>
              <a:gd name="connsiteY16" fmla="*/ 378094 h 649069"/>
              <a:gd name="connsiteX0" fmla="*/ 5367867 w 5367867"/>
              <a:gd name="connsiteY0" fmla="*/ 445827 h 649069"/>
              <a:gd name="connsiteX1" fmla="*/ 5367867 w 5367867"/>
              <a:gd name="connsiteY1" fmla="*/ 555894 h 649069"/>
              <a:gd name="connsiteX2" fmla="*/ 5359400 w 5367867"/>
              <a:gd name="connsiteY2" fmla="*/ 589761 h 649069"/>
              <a:gd name="connsiteX3" fmla="*/ 5300134 w 5367867"/>
              <a:gd name="connsiteY3" fmla="*/ 606694 h 649069"/>
              <a:gd name="connsiteX4" fmla="*/ 5096934 w 5367867"/>
              <a:gd name="connsiteY4" fmla="*/ 649027 h 649069"/>
              <a:gd name="connsiteX5" fmla="*/ 4131734 w 5367867"/>
              <a:gd name="connsiteY5" fmla="*/ 598227 h 649069"/>
              <a:gd name="connsiteX6" fmla="*/ 2997200 w 5367867"/>
              <a:gd name="connsiteY6" fmla="*/ 437361 h 649069"/>
              <a:gd name="connsiteX7" fmla="*/ 1913467 w 5367867"/>
              <a:gd name="connsiteY7" fmla="*/ 242627 h 649069"/>
              <a:gd name="connsiteX8" fmla="*/ 982134 w 5367867"/>
              <a:gd name="connsiteY8" fmla="*/ 107161 h 649069"/>
              <a:gd name="connsiteX9" fmla="*/ 321734 w 5367867"/>
              <a:gd name="connsiteY9" fmla="*/ 14027 h 649069"/>
              <a:gd name="connsiteX10" fmla="*/ 118534 w 5367867"/>
              <a:gd name="connsiteY10" fmla="*/ 5561 h 649069"/>
              <a:gd name="connsiteX11" fmla="*/ 59267 w 5367867"/>
              <a:gd name="connsiteY11" fmla="*/ 64827 h 649069"/>
              <a:gd name="connsiteX12" fmla="*/ 16934 w 5367867"/>
              <a:gd name="connsiteY12" fmla="*/ 141027 h 649069"/>
              <a:gd name="connsiteX13" fmla="*/ 16934 w 5367867"/>
              <a:gd name="connsiteY13" fmla="*/ 225694 h 649069"/>
              <a:gd name="connsiteX14" fmla="*/ 23284 w 5367867"/>
              <a:gd name="connsiteY14" fmla="*/ 276494 h 649069"/>
              <a:gd name="connsiteX15" fmla="*/ 8467 w 5367867"/>
              <a:gd name="connsiteY15" fmla="*/ 352694 h 649069"/>
              <a:gd name="connsiteX16" fmla="*/ 0 w 5367867"/>
              <a:gd name="connsiteY16" fmla="*/ 378094 h 649069"/>
              <a:gd name="connsiteX0" fmla="*/ 5367867 w 5367867"/>
              <a:gd name="connsiteY0" fmla="*/ 445827 h 649069"/>
              <a:gd name="connsiteX1" fmla="*/ 5367867 w 5367867"/>
              <a:gd name="connsiteY1" fmla="*/ 555894 h 649069"/>
              <a:gd name="connsiteX2" fmla="*/ 5359400 w 5367867"/>
              <a:gd name="connsiteY2" fmla="*/ 589761 h 649069"/>
              <a:gd name="connsiteX3" fmla="*/ 5300134 w 5367867"/>
              <a:gd name="connsiteY3" fmla="*/ 606694 h 649069"/>
              <a:gd name="connsiteX4" fmla="*/ 5096934 w 5367867"/>
              <a:gd name="connsiteY4" fmla="*/ 649027 h 649069"/>
              <a:gd name="connsiteX5" fmla="*/ 4131734 w 5367867"/>
              <a:gd name="connsiteY5" fmla="*/ 598227 h 649069"/>
              <a:gd name="connsiteX6" fmla="*/ 2997200 w 5367867"/>
              <a:gd name="connsiteY6" fmla="*/ 437361 h 649069"/>
              <a:gd name="connsiteX7" fmla="*/ 1913467 w 5367867"/>
              <a:gd name="connsiteY7" fmla="*/ 242627 h 649069"/>
              <a:gd name="connsiteX8" fmla="*/ 982134 w 5367867"/>
              <a:gd name="connsiteY8" fmla="*/ 107161 h 649069"/>
              <a:gd name="connsiteX9" fmla="*/ 321734 w 5367867"/>
              <a:gd name="connsiteY9" fmla="*/ 14027 h 649069"/>
              <a:gd name="connsiteX10" fmla="*/ 118534 w 5367867"/>
              <a:gd name="connsiteY10" fmla="*/ 5561 h 649069"/>
              <a:gd name="connsiteX11" fmla="*/ 59267 w 5367867"/>
              <a:gd name="connsiteY11" fmla="*/ 64827 h 649069"/>
              <a:gd name="connsiteX12" fmla="*/ 16934 w 5367867"/>
              <a:gd name="connsiteY12" fmla="*/ 141027 h 649069"/>
              <a:gd name="connsiteX13" fmla="*/ 16934 w 5367867"/>
              <a:gd name="connsiteY13" fmla="*/ 225694 h 649069"/>
              <a:gd name="connsiteX14" fmla="*/ 7409 w 5367867"/>
              <a:gd name="connsiteY14" fmla="*/ 279669 h 649069"/>
              <a:gd name="connsiteX15" fmla="*/ 8467 w 5367867"/>
              <a:gd name="connsiteY15" fmla="*/ 352694 h 649069"/>
              <a:gd name="connsiteX16" fmla="*/ 0 w 5367867"/>
              <a:gd name="connsiteY16" fmla="*/ 378094 h 649069"/>
              <a:gd name="connsiteX0" fmla="*/ 5367867 w 5367867"/>
              <a:gd name="connsiteY0" fmla="*/ 445827 h 652179"/>
              <a:gd name="connsiteX1" fmla="*/ 5367867 w 5367867"/>
              <a:gd name="connsiteY1" fmla="*/ 555894 h 652179"/>
              <a:gd name="connsiteX2" fmla="*/ 5359400 w 5367867"/>
              <a:gd name="connsiteY2" fmla="*/ 589761 h 652179"/>
              <a:gd name="connsiteX3" fmla="*/ 5300135 w 5367867"/>
              <a:gd name="connsiteY3" fmla="*/ 640560 h 652179"/>
              <a:gd name="connsiteX4" fmla="*/ 5096934 w 5367867"/>
              <a:gd name="connsiteY4" fmla="*/ 649027 h 652179"/>
              <a:gd name="connsiteX5" fmla="*/ 4131734 w 5367867"/>
              <a:gd name="connsiteY5" fmla="*/ 598227 h 652179"/>
              <a:gd name="connsiteX6" fmla="*/ 2997200 w 5367867"/>
              <a:gd name="connsiteY6" fmla="*/ 437361 h 652179"/>
              <a:gd name="connsiteX7" fmla="*/ 1913467 w 5367867"/>
              <a:gd name="connsiteY7" fmla="*/ 242627 h 652179"/>
              <a:gd name="connsiteX8" fmla="*/ 982134 w 5367867"/>
              <a:gd name="connsiteY8" fmla="*/ 107161 h 652179"/>
              <a:gd name="connsiteX9" fmla="*/ 321734 w 5367867"/>
              <a:gd name="connsiteY9" fmla="*/ 14027 h 652179"/>
              <a:gd name="connsiteX10" fmla="*/ 118534 w 5367867"/>
              <a:gd name="connsiteY10" fmla="*/ 5561 h 652179"/>
              <a:gd name="connsiteX11" fmla="*/ 59267 w 5367867"/>
              <a:gd name="connsiteY11" fmla="*/ 64827 h 652179"/>
              <a:gd name="connsiteX12" fmla="*/ 16934 w 5367867"/>
              <a:gd name="connsiteY12" fmla="*/ 141027 h 652179"/>
              <a:gd name="connsiteX13" fmla="*/ 16934 w 5367867"/>
              <a:gd name="connsiteY13" fmla="*/ 225694 h 652179"/>
              <a:gd name="connsiteX14" fmla="*/ 7409 w 5367867"/>
              <a:gd name="connsiteY14" fmla="*/ 279669 h 652179"/>
              <a:gd name="connsiteX15" fmla="*/ 8467 w 5367867"/>
              <a:gd name="connsiteY15" fmla="*/ 352694 h 652179"/>
              <a:gd name="connsiteX16" fmla="*/ 0 w 5367867"/>
              <a:gd name="connsiteY16" fmla="*/ 378094 h 652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367867" h="652179">
                <a:moveTo>
                  <a:pt x="5367867" y="445827"/>
                </a:moveTo>
                <a:lnTo>
                  <a:pt x="5367867" y="555894"/>
                </a:lnTo>
                <a:cubicBezTo>
                  <a:pt x="5366456" y="579883"/>
                  <a:pt x="5370689" y="575650"/>
                  <a:pt x="5359400" y="589761"/>
                </a:cubicBezTo>
                <a:cubicBezTo>
                  <a:pt x="5348111" y="603872"/>
                  <a:pt x="5343879" y="630682"/>
                  <a:pt x="5300135" y="640560"/>
                </a:cubicBezTo>
                <a:cubicBezTo>
                  <a:pt x="5256391" y="650438"/>
                  <a:pt x="5291667" y="656082"/>
                  <a:pt x="5096934" y="649027"/>
                </a:cubicBezTo>
                <a:cubicBezTo>
                  <a:pt x="4902201" y="641972"/>
                  <a:pt x="4481690" y="633505"/>
                  <a:pt x="4131734" y="598227"/>
                </a:cubicBezTo>
                <a:cubicBezTo>
                  <a:pt x="3781778" y="562949"/>
                  <a:pt x="3366911" y="496628"/>
                  <a:pt x="2997200" y="437361"/>
                </a:cubicBezTo>
                <a:cubicBezTo>
                  <a:pt x="2627489" y="378094"/>
                  <a:pt x="2249311" y="297660"/>
                  <a:pt x="1913467" y="242627"/>
                </a:cubicBezTo>
                <a:cubicBezTo>
                  <a:pt x="1577623" y="187594"/>
                  <a:pt x="982134" y="107161"/>
                  <a:pt x="982134" y="107161"/>
                </a:cubicBezTo>
                <a:lnTo>
                  <a:pt x="321734" y="14027"/>
                </a:lnTo>
                <a:cubicBezTo>
                  <a:pt x="177801" y="-2906"/>
                  <a:pt x="162279" y="-2906"/>
                  <a:pt x="118534" y="5561"/>
                </a:cubicBezTo>
                <a:cubicBezTo>
                  <a:pt x="74789" y="14028"/>
                  <a:pt x="76200" y="42249"/>
                  <a:pt x="59267" y="64827"/>
                </a:cubicBezTo>
                <a:cubicBezTo>
                  <a:pt x="42334" y="87405"/>
                  <a:pt x="23989" y="114216"/>
                  <a:pt x="16934" y="141027"/>
                </a:cubicBezTo>
                <a:cubicBezTo>
                  <a:pt x="9879" y="167838"/>
                  <a:pt x="18521" y="202587"/>
                  <a:pt x="16934" y="225694"/>
                </a:cubicBezTo>
                <a:cubicBezTo>
                  <a:pt x="15347" y="248801"/>
                  <a:pt x="8820" y="258502"/>
                  <a:pt x="7409" y="279669"/>
                </a:cubicBezTo>
                <a:cubicBezTo>
                  <a:pt x="5998" y="300836"/>
                  <a:pt x="8467" y="352694"/>
                  <a:pt x="8467" y="352694"/>
                </a:cubicBezTo>
                <a:cubicBezTo>
                  <a:pt x="9878" y="369627"/>
                  <a:pt x="4939" y="373860"/>
                  <a:pt x="0" y="378094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2585F569-6E28-E046-7BC1-529B8A2E007C}"/>
              </a:ext>
            </a:extLst>
          </p:cNvPr>
          <p:cNvCxnSpPr/>
          <p:nvPr/>
        </p:nvCxnSpPr>
        <p:spPr>
          <a:xfrm>
            <a:off x="7317700" y="1029903"/>
            <a:ext cx="0" cy="433137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94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15" grpId="0"/>
      <p:bldP spid="19" grpId="0" animBg="1"/>
      <p:bldP spid="20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Elemento grafico 25">
            <a:extLst>
              <a:ext uri="{FF2B5EF4-FFF2-40B4-BE49-F238E27FC236}">
                <a16:creationId xmlns:a16="http://schemas.microsoft.com/office/drawing/2014/main" id="{B07DD877-B315-43FA-81BD-B8846E1747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4889" y="892632"/>
            <a:ext cx="5866513" cy="4043585"/>
          </a:xfrm>
          <a:prstGeom prst="rect">
            <a:avLst/>
          </a:prstGeom>
        </p:spPr>
      </p:pic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1E990C7-CEEF-44BF-915B-3289BE380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C66FC1-D423-4F9B-9A07-9048CF922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88D22585-434B-4F4C-8E8C-5241964BD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996" y="51257"/>
            <a:ext cx="10515600" cy="662397"/>
          </a:xfrm>
        </p:spPr>
        <p:txBody>
          <a:bodyPr/>
          <a:lstStyle/>
          <a:p>
            <a:r>
              <a:rPr lang="en-US" dirty="0"/>
              <a:t>Band-gap voltage reference: calculation result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A51406AC-7752-482D-BDA6-A1492A638274}"/>
              </a:ext>
            </a:extLst>
          </p:cNvPr>
          <p:cNvCxnSpPr/>
          <p:nvPr/>
        </p:nvCxnSpPr>
        <p:spPr>
          <a:xfrm flipV="1">
            <a:off x="3099260" y="3624772"/>
            <a:ext cx="0" cy="44334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A8881A66-6EF0-4325-9332-B4EFA88AAB05}"/>
              </a:ext>
            </a:extLst>
          </p:cNvPr>
          <p:cNvCxnSpPr/>
          <p:nvPr/>
        </p:nvCxnSpPr>
        <p:spPr>
          <a:xfrm flipV="1">
            <a:off x="4064572" y="1104243"/>
            <a:ext cx="0" cy="44334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418F42AC-B026-405F-A0C7-0AE7EBCBBD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2536884"/>
              </p:ext>
            </p:extLst>
          </p:nvPr>
        </p:nvGraphicFramePr>
        <p:xfrm>
          <a:off x="6787099" y="1283213"/>
          <a:ext cx="4899432" cy="1068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5" imgW="2095500" imgH="457200" progId="Equation.DSMT4">
                  <p:embed/>
                </p:oleObj>
              </mc:Choice>
              <mc:Fallback>
                <p:oleObj name="Equation" r:id="rId5" imgW="2095500" imgH="4572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9162B2EA-3D37-4DB4-89A0-C3BD6D2F11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7099" y="1283213"/>
                        <a:ext cx="4899432" cy="10689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62FA3BFD-EA4C-43B8-9623-D56B5F4D58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632410"/>
              </p:ext>
            </p:extLst>
          </p:nvPr>
        </p:nvGraphicFramePr>
        <p:xfrm>
          <a:off x="6787099" y="2362537"/>
          <a:ext cx="3403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7" imgW="1701720" imgH="419040" progId="Equation.DSMT4">
                  <p:embed/>
                </p:oleObj>
              </mc:Choice>
              <mc:Fallback>
                <p:oleObj name="Equation" r:id="rId7" imgW="1701720" imgH="4190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7A0E0701-0DBB-42FA-86C2-7098E24672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7099" y="2362537"/>
                        <a:ext cx="34036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5CBDD026-28A4-4585-B4D7-DF778301424D}"/>
              </a:ext>
            </a:extLst>
          </p:cNvPr>
          <p:cNvSpPr txBox="1"/>
          <p:nvPr/>
        </p:nvSpPr>
        <p:spPr>
          <a:xfrm>
            <a:off x="2424777" y="4130190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=300 K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4B164578-484D-425E-AC9E-DB4443907978}"/>
              </a:ext>
            </a:extLst>
          </p:cNvPr>
          <p:cNvSpPr txBox="1"/>
          <p:nvPr/>
        </p:nvSpPr>
        <p:spPr>
          <a:xfrm>
            <a:off x="3329435" y="1609661"/>
            <a:ext cx="1470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=323 K</a:t>
            </a:r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E5EAC437-DDEB-4AB7-A6D0-85E96746AE6D}"/>
              </a:ext>
            </a:extLst>
          </p:cNvPr>
          <p:cNvCxnSpPr/>
          <p:nvPr/>
        </p:nvCxnSpPr>
        <p:spPr>
          <a:xfrm>
            <a:off x="6381008" y="3429000"/>
            <a:ext cx="0" cy="932022"/>
          </a:xfrm>
          <a:prstGeom prst="line">
            <a:avLst/>
          </a:prstGeom>
          <a:ln w="28575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B621DCAC-7F58-450F-911E-6E302D97D480}"/>
              </a:ext>
            </a:extLst>
          </p:cNvPr>
          <p:cNvSpPr txBox="1"/>
          <p:nvPr/>
        </p:nvSpPr>
        <p:spPr>
          <a:xfrm>
            <a:off x="6381008" y="3693914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mV</a:t>
            </a:r>
          </a:p>
        </p:txBody>
      </p:sp>
      <p:graphicFrame>
        <p:nvGraphicFramePr>
          <p:cNvPr id="24" name="Oggetto 23">
            <a:extLst>
              <a:ext uri="{FF2B5EF4-FFF2-40B4-BE49-F238E27FC236}">
                <a16:creationId xmlns:a16="http://schemas.microsoft.com/office/drawing/2014/main" id="{6740195B-71A6-477B-B7C0-0319B16A62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3342293"/>
              </p:ext>
            </p:extLst>
          </p:nvPr>
        </p:nvGraphicFramePr>
        <p:xfrm>
          <a:off x="6787099" y="852266"/>
          <a:ext cx="1955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9" imgW="977760" imgH="228600" progId="Equation.DSMT4">
                  <p:embed/>
                </p:oleObj>
              </mc:Choice>
              <mc:Fallback>
                <p:oleObj name="Equation" r:id="rId9" imgW="977760" imgH="2286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FB96CFA9-08B3-481C-BD2B-676CE857F9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7099" y="852266"/>
                        <a:ext cx="1955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9E5E745B-3F2A-D6D8-6AD3-A7F2C7EABAE1}"/>
              </a:ext>
            </a:extLst>
          </p:cNvPr>
          <p:cNvSpPr txBox="1"/>
          <p:nvPr/>
        </p:nvSpPr>
        <p:spPr>
          <a:xfrm>
            <a:off x="6085833" y="4741728"/>
            <a:ext cx="1496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(Kelvin)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3A482713-6784-5202-AFBF-BA0A2EF7E078}"/>
              </a:ext>
            </a:extLst>
          </p:cNvPr>
          <p:cNvSpPr txBox="1"/>
          <p:nvPr/>
        </p:nvSpPr>
        <p:spPr>
          <a:xfrm>
            <a:off x="79808" y="430967"/>
            <a:ext cx="1181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(V)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C20262A7-CDA1-A049-02BE-442034683130}"/>
              </a:ext>
            </a:extLst>
          </p:cNvPr>
          <p:cNvSpPr txBox="1"/>
          <p:nvPr/>
        </p:nvSpPr>
        <p:spPr>
          <a:xfrm>
            <a:off x="730787" y="5415451"/>
            <a:ext cx="1061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-20 °C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C8B362D1-04C2-8083-73E4-60B90E41B4B7}"/>
              </a:ext>
            </a:extLst>
          </p:cNvPr>
          <p:cNvSpPr txBox="1"/>
          <p:nvPr/>
        </p:nvSpPr>
        <p:spPr>
          <a:xfrm>
            <a:off x="5369809" y="5533438"/>
            <a:ext cx="1309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+100 °C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268013F8-7B92-AF43-6E6B-552EE9DCF831}"/>
              </a:ext>
            </a:extLst>
          </p:cNvPr>
          <p:cNvCxnSpPr>
            <a:endCxn id="20" idx="0"/>
          </p:cNvCxnSpPr>
          <p:nvPr/>
        </p:nvCxnSpPr>
        <p:spPr>
          <a:xfrm>
            <a:off x="6024796" y="4235116"/>
            <a:ext cx="0" cy="1298322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EE5A89AC-02E8-BEEC-8A72-8110D76E33A9}"/>
              </a:ext>
            </a:extLst>
          </p:cNvPr>
          <p:cNvCxnSpPr/>
          <p:nvPr/>
        </p:nvCxnSpPr>
        <p:spPr>
          <a:xfrm>
            <a:off x="1191310" y="3942694"/>
            <a:ext cx="0" cy="1298322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7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7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C9CC0773-4DE7-48CE-B023-D69ECA91E5A4}"/>
              </a:ext>
            </a:extLst>
          </p:cNvPr>
          <p:cNvSpPr/>
          <p:nvPr/>
        </p:nvSpPr>
        <p:spPr>
          <a:xfrm>
            <a:off x="1121519" y="3903746"/>
            <a:ext cx="2396067" cy="72813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BAEB3DE-C37A-41BD-BC17-7599896B3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495" y="149524"/>
            <a:ext cx="10515600" cy="662397"/>
          </a:xfrm>
        </p:spPr>
        <p:txBody>
          <a:bodyPr/>
          <a:lstStyle/>
          <a:p>
            <a:r>
              <a:rPr lang="en-US" dirty="0"/>
              <a:t>Band-Gap voltage: a CMOS compatible Circuit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B4B76B3-AE26-4625-AD47-E8E9117CB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E043627-C62E-4508-928A-67BE1A816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9</a:t>
            </a:fld>
            <a:endParaRPr lang="en-US" dirty="0"/>
          </a:p>
        </p:txBody>
      </p: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965E7DA1-F380-4C1A-B623-66D999806F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15945" y="1160514"/>
            <a:ext cx="2295525" cy="3829050"/>
          </a:xfrm>
          <a:prstGeom prst="rect">
            <a:avLst/>
          </a:prstGeom>
        </p:spPr>
      </p:pic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502D7569-9DB0-4435-9339-BE727C10A4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742024"/>
              </p:ext>
            </p:extLst>
          </p:nvPr>
        </p:nvGraphicFramePr>
        <p:xfrm>
          <a:off x="1481353" y="4883208"/>
          <a:ext cx="1676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0" name="Equation" r:id="rId5" imgW="838080" imgH="431640" progId="Equation.DSMT4">
                  <p:embed/>
                </p:oleObj>
              </mc:Choice>
              <mc:Fallback>
                <p:oleObj name="Equation" r:id="rId5" imgW="838080" imgH="43164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62FA3BFD-EA4C-43B8-9623-D56B5F4D58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353" y="4883208"/>
                        <a:ext cx="1676400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0674A59-1C6E-4EEE-808F-83432818A533}"/>
              </a:ext>
            </a:extLst>
          </p:cNvPr>
          <p:cNvSpPr txBox="1"/>
          <p:nvPr/>
        </p:nvSpPr>
        <p:spPr>
          <a:xfrm>
            <a:off x="4335463" y="1027522"/>
            <a:ext cx="4357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Part 1: PTAT current generator</a:t>
            </a:r>
          </a:p>
        </p:txBody>
      </p:sp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EA66FF71-5C3E-4F2D-8E49-73C268C9DA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1007"/>
              </p:ext>
            </p:extLst>
          </p:nvPr>
        </p:nvGraphicFramePr>
        <p:xfrm>
          <a:off x="4610100" y="1662995"/>
          <a:ext cx="2971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1" name="Equation" r:id="rId7" imgW="1485720" imgH="228600" progId="Equation.DSMT4">
                  <p:embed/>
                </p:oleObj>
              </mc:Choice>
              <mc:Fallback>
                <p:oleObj name="Equation" r:id="rId7" imgW="1485720" imgH="228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502D7569-9DB0-4435-9339-BE727C10A4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1662995"/>
                        <a:ext cx="2971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CFA6A71E-C2D9-4FF2-BDDC-884968E43F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424987"/>
              </p:ext>
            </p:extLst>
          </p:nvPr>
        </p:nvGraphicFramePr>
        <p:xfrm>
          <a:off x="4610100" y="2151584"/>
          <a:ext cx="1270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2" name="Equation" r:id="rId9" imgW="634680" imgH="164880" progId="Equation.DSMT4">
                  <p:embed/>
                </p:oleObj>
              </mc:Choice>
              <mc:Fallback>
                <p:oleObj name="Equation" r:id="rId9" imgW="634680" imgH="16488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EA66FF71-5C3E-4F2D-8E49-73C268C9DA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2151584"/>
                        <a:ext cx="1270000" cy="330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AAB547C4-12B5-4F52-AF4A-D68768EA84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870622"/>
              </p:ext>
            </p:extLst>
          </p:nvPr>
        </p:nvGraphicFramePr>
        <p:xfrm>
          <a:off x="9028943" y="2383963"/>
          <a:ext cx="1569333" cy="532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3" name="Equation" r:id="rId11" imgW="672840" imgH="228600" progId="Equation.DSMT4">
                  <p:embed/>
                </p:oleObj>
              </mc:Choice>
              <mc:Fallback>
                <p:oleObj name="Equation" r:id="rId11" imgW="672840" imgH="2286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CFA6A71E-C2D9-4FF2-BDDC-884968E43F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28943" y="2383963"/>
                        <a:ext cx="1569333" cy="5329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94F2BAB-110E-4B10-8EDC-8B801B8FBEB4}"/>
              </a:ext>
            </a:extLst>
          </p:cNvPr>
          <p:cNvSpPr txBox="1"/>
          <p:nvPr/>
        </p:nvSpPr>
        <p:spPr>
          <a:xfrm>
            <a:off x="8792472" y="1563965"/>
            <a:ext cx="30885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neglecting the effects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endParaRPr lang="en-US" sz="2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igura a mano libera: forma 15">
            <a:extLst>
              <a:ext uri="{FF2B5EF4-FFF2-40B4-BE49-F238E27FC236}">
                <a16:creationId xmlns:a16="http://schemas.microsoft.com/office/drawing/2014/main" id="{9FDF42ED-10AE-47CE-9018-6F97B7238FB9}"/>
              </a:ext>
            </a:extLst>
          </p:cNvPr>
          <p:cNvSpPr/>
          <p:nvPr/>
        </p:nvSpPr>
        <p:spPr>
          <a:xfrm>
            <a:off x="7749540" y="1840230"/>
            <a:ext cx="1303020" cy="839928"/>
          </a:xfrm>
          <a:custGeom>
            <a:avLst/>
            <a:gdLst>
              <a:gd name="connsiteX0" fmla="*/ 0 w 1303020"/>
              <a:gd name="connsiteY0" fmla="*/ 0 h 839928"/>
              <a:gd name="connsiteX1" fmla="*/ 377190 w 1303020"/>
              <a:gd name="connsiteY1" fmla="*/ 320040 h 839928"/>
              <a:gd name="connsiteX2" fmla="*/ 560070 w 1303020"/>
              <a:gd name="connsiteY2" fmla="*/ 720090 h 839928"/>
              <a:gd name="connsiteX3" fmla="*/ 1005840 w 1303020"/>
              <a:gd name="connsiteY3" fmla="*/ 834390 h 839928"/>
              <a:gd name="connsiteX4" fmla="*/ 1303020 w 1303020"/>
              <a:gd name="connsiteY4" fmla="*/ 811530 h 83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3020" h="839928">
                <a:moveTo>
                  <a:pt x="0" y="0"/>
                </a:moveTo>
                <a:cubicBezTo>
                  <a:pt x="141922" y="100012"/>
                  <a:pt x="283845" y="200025"/>
                  <a:pt x="377190" y="320040"/>
                </a:cubicBezTo>
                <a:cubicBezTo>
                  <a:pt x="470535" y="440055"/>
                  <a:pt x="455295" y="634365"/>
                  <a:pt x="560070" y="720090"/>
                </a:cubicBezTo>
                <a:cubicBezTo>
                  <a:pt x="664845" y="805815"/>
                  <a:pt x="882015" y="819150"/>
                  <a:pt x="1005840" y="834390"/>
                </a:cubicBezTo>
                <a:cubicBezTo>
                  <a:pt x="1129665" y="849630"/>
                  <a:pt x="1216342" y="830580"/>
                  <a:pt x="1303020" y="811530"/>
                </a:cubicBezTo>
              </a:path>
            </a:pathLst>
          </a:custGeom>
          <a:noFill/>
          <a:ln w="3175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igura a mano libera: forma 16">
            <a:extLst>
              <a:ext uri="{FF2B5EF4-FFF2-40B4-BE49-F238E27FC236}">
                <a16:creationId xmlns:a16="http://schemas.microsoft.com/office/drawing/2014/main" id="{9EC037B0-DDED-4F2C-9461-9E398AD82B38}"/>
              </a:ext>
            </a:extLst>
          </p:cNvPr>
          <p:cNvSpPr/>
          <p:nvPr/>
        </p:nvSpPr>
        <p:spPr>
          <a:xfrm>
            <a:off x="5921002" y="2294061"/>
            <a:ext cx="2787650" cy="379412"/>
          </a:xfrm>
          <a:custGeom>
            <a:avLst/>
            <a:gdLst>
              <a:gd name="connsiteX0" fmla="*/ 2787650 w 2787650"/>
              <a:gd name="connsiteY0" fmla="*/ 381000 h 381000"/>
              <a:gd name="connsiteX1" fmla="*/ 2647950 w 2787650"/>
              <a:gd name="connsiteY1" fmla="*/ 355600 h 381000"/>
              <a:gd name="connsiteX2" fmla="*/ 2508250 w 2787650"/>
              <a:gd name="connsiteY2" fmla="*/ 317500 h 381000"/>
              <a:gd name="connsiteX3" fmla="*/ 2463800 w 2787650"/>
              <a:gd name="connsiteY3" fmla="*/ 311150 h 381000"/>
              <a:gd name="connsiteX4" fmla="*/ 2279650 w 2787650"/>
              <a:gd name="connsiteY4" fmla="*/ 279400 h 381000"/>
              <a:gd name="connsiteX5" fmla="*/ 1917700 w 2787650"/>
              <a:gd name="connsiteY5" fmla="*/ 171450 h 381000"/>
              <a:gd name="connsiteX6" fmla="*/ 1733550 w 2787650"/>
              <a:gd name="connsiteY6" fmla="*/ 133350 h 381000"/>
              <a:gd name="connsiteX7" fmla="*/ 1016000 w 2787650"/>
              <a:gd name="connsiteY7" fmla="*/ 12700 h 381000"/>
              <a:gd name="connsiteX8" fmla="*/ 552450 w 2787650"/>
              <a:gd name="connsiteY8" fmla="*/ 25400 h 381000"/>
              <a:gd name="connsiteX9" fmla="*/ 0 w 2787650"/>
              <a:gd name="connsiteY9" fmla="*/ 0 h 381000"/>
              <a:gd name="connsiteX0" fmla="*/ 2787650 w 2787650"/>
              <a:gd name="connsiteY0" fmla="*/ 379412 h 379412"/>
              <a:gd name="connsiteX1" fmla="*/ 2647950 w 2787650"/>
              <a:gd name="connsiteY1" fmla="*/ 355600 h 379412"/>
              <a:gd name="connsiteX2" fmla="*/ 2508250 w 2787650"/>
              <a:gd name="connsiteY2" fmla="*/ 317500 h 379412"/>
              <a:gd name="connsiteX3" fmla="*/ 2463800 w 2787650"/>
              <a:gd name="connsiteY3" fmla="*/ 311150 h 379412"/>
              <a:gd name="connsiteX4" fmla="*/ 2279650 w 2787650"/>
              <a:gd name="connsiteY4" fmla="*/ 279400 h 379412"/>
              <a:gd name="connsiteX5" fmla="*/ 1917700 w 2787650"/>
              <a:gd name="connsiteY5" fmla="*/ 171450 h 379412"/>
              <a:gd name="connsiteX6" fmla="*/ 1733550 w 2787650"/>
              <a:gd name="connsiteY6" fmla="*/ 133350 h 379412"/>
              <a:gd name="connsiteX7" fmla="*/ 1016000 w 2787650"/>
              <a:gd name="connsiteY7" fmla="*/ 12700 h 379412"/>
              <a:gd name="connsiteX8" fmla="*/ 552450 w 2787650"/>
              <a:gd name="connsiteY8" fmla="*/ 25400 h 379412"/>
              <a:gd name="connsiteX9" fmla="*/ 0 w 2787650"/>
              <a:gd name="connsiteY9" fmla="*/ 0 h 379412"/>
              <a:gd name="connsiteX0" fmla="*/ 2787650 w 2787650"/>
              <a:gd name="connsiteY0" fmla="*/ 379412 h 379412"/>
              <a:gd name="connsiteX1" fmla="*/ 2647950 w 2787650"/>
              <a:gd name="connsiteY1" fmla="*/ 355600 h 379412"/>
              <a:gd name="connsiteX2" fmla="*/ 2498725 w 2787650"/>
              <a:gd name="connsiteY2" fmla="*/ 327025 h 379412"/>
              <a:gd name="connsiteX3" fmla="*/ 2463800 w 2787650"/>
              <a:gd name="connsiteY3" fmla="*/ 311150 h 379412"/>
              <a:gd name="connsiteX4" fmla="*/ 2279650 w 2787650"/>
              <a:gd name="connsiteY4" fmla="*/ 279400 h 379412"/>
              <a:gd name="connsiteX5" fmla="*/ 1917700 w 2787650"/>
              <a:gd name="connsiteY5" fmla="*/ 171450 h 379412"/>
              <a:gd name="connsiteX6" fmla="*/ 1733550 w 2787650"/>
              <a:gd name="connsiteY6" fmla="*/ 133350 h 379412"/>
              <a:gd name="connsiteX7" fmla="*/ 1016000 w 2787650"/>
              <a:gd name="connsiteY7" fmla="*/ 12700 h 379412"/>
              <a:gd name="connsiteX8" fmla="*/ 552450 w 2787650"/>
              <a:gd name="connsiteY8" fmla="*/ 25400 h 379412"/>
              <a:gd name="connsiteX9" fmla="*/ 0 w 2787650"/>
              <a:gd name="connsiteY9" fmla="*/ 0 h 379412"/>
              <a:gd name="connsiteX0" fmla="*/ 2787650 w 2787650"/>
              <a:gd name="connsiteY0" fmla="*/ 379412 h 379412"/>
              <a:gd name="connsiteX1" fmla="*/ 2647950 w 2787650"/>
              <a:gd name="connsiteY1" fmla="*/ 355600 h 379412"/>
              <a:gd name="connsiteX2" fmla="*/ 2560637 w 2787650"/>
              <a:gd name="connsiteY2" fmla="*/ 347663 h 379412"/>
              <a:gd name="connsiteX3" fmla="*/ 2463800 w 2787650"/>
              <a:gd name="connsiteY3" fmla="*/ 311150 h 379412"/>
              <a:gd name="connsiteX4" fmla="*/ 2279650 w 2787650"/>
              <a:gd name="connsiteY4" fmla="*/ 279400 h 379412"/>
              <a:gd name="connsiteX5" fmla="*/ 1917700 w 2787650"/>
              <a:gd name="connsiteY5" fmla="*/ 171450 h 379412"/>
              <a:gd name="connsiteX6" fmla="*/ 1733550 w 2787650"/>
              <a:gd name="connsiteY6" fmla="*/ 133350 h 379412"/>
              <a:gd name="connsiteX7" fmla="*/ 1016000 w 2787650"/>
              <a:gd name="connsiteY7" fmla="*/ 12700 h 379412"/>
              <a:gd name="connsiteX8" fmla="*/ 552450 w 2787650"/>
              <a:gd name="connsiteY8" fmla="*/ 25400 h 379412"/>
              <a:gd name="connsiteX9" fmla="*/ 0 w 2787650"/>
              <a:gd name="connsiteY9" fmla="*/ 0 h 379412"/>
              <a:gd name="connsiteX0" fmla="*/ 2787650 w 2787650"/>
              <a:gd name="connsiteY0" fmla="*/ 379412 h 379412"/>
              <a:gd name="connsiteX1" fmla="*/ 2647950 w 2787650"/>
              <a:gd name="connsiteY1" fmla="*/ 355600 h 379412"/>
              <a:gd name="connsiteX2" fmla="*/ 2560637 w 2787650"/>
              <a:gd name="connsiteY2" fmla="*/ 347663 h 379412"/>
              <a:gd name="connsiteX3" fmla="*/ 2463800 w 2787650"/>
              <a:gd name="connsiteY3" fmla="*/ 322262 h 379412"/>
              <a:gd name="connsiteX4" fmla="*/ 2279650 w 2787650"/>
              <a:gd name="connsiteY4" fmla="*/ 279400 h 379412"/>
              <a:gd name="connsiteX5" fmla="*/ 1917700 w 2787650"/>
              <a:gd name="connsiteY5" fmla="*/ 171450 h 379412"/>
              <a:gd name="connsiteX6" fmla="*/ 1733550 w 2787650"/>
              <a:gd name="connsiteY6" fmla="*/ 133350 h 379412"/>
              <a:gd name="connsiteX7" fmla="*/ 1016000 w 2787650"/>
              <a:gd name="connsiteY7" fmla="*/ 12700 h 379412"/>
              <a:gd name="connsiteX8" fmla="*/ 552450 w 2787650"/>
              <a:gd name="connsiteY8" fmla="*/ 25400 h 379412"/>
              <a:gd name="connsiteX9" fmla="*/ 0 w 2787650"/>
              <a:gd name="connsiteY9" fmla="*/ 0 h 379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87650" h="379412">
                <a:moveTo>
                  <a:pt x="2787650" y="379412"/>
                </a:moveTo>
                <a:cubicBezTo>
                  <a:pt x="2741083" y="370945"/>
                  <a:pt x="2685785" y="360891"/>
                  <a:pt x="2647950" y="355600"/>
                </a:cubicBezTo>
                <a:cubicBezTo>
                  <a:pt x="2610115" y="350309"/>
                  <a:pt x="2591329" y="353219"/>
                  <a:pt x="2560637" y="347663"/>
                </a:cubicBezTo>
                <a:cubicBezTo>
                  <a:pt x="2529945" y="342107"/>
                  <a:pt x="2510631" y="333639"/>
                  <a:pt x="2463800" y="322262"/>
                </a:cubicBezTo>
                <a:cubicBezTo>
                  <a:pt x="2416969" y="310885"/>
                  <a:pt x="2370667" y="304535"/>
                  <a:pt x="2279650" y="279400"/>
                </a:cubicBezTo>
                <a:cubicBezTo>
                  <a:pt x="2188633" y="254265"/>
                  <a:pt x="2008717" y="195792"/>
                  <a:pt x="1917700" y="171450"/>
                </a:cubicBezTo>
                <a:cubicBezTo>
                  <a:pt x="1826683" y="147108"/>
                  <a:pt x="1733550" y="133350"/>
                  <a:pt x="1733550" y="133350"/>
                </a:cubicBezTo>
                <a:cubicBezTo>
                  <a:pt x="1583267" y="106892"/>
                  <a:pt x="1212850" y="30692"/>
                  <a:pt x="1016000" y="12700"/>
                </a:cubicBezTo>
                <a:cubicBezTo>
                  <a:pt x="819150" y="-5292"/>
                  <a:pt x="721783" y="27517"/>
                  <a:pt x="552450" y="25400"/>
                </a:cubicBezTo>
                <a:cubicBezTo>
                  <a:pt x="383117" y="23283"/>
                  <a:pt x="191558" y="11641"/>
                  <a:pt x="0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6A61A685-CB35-45BA-A8B3-9143ACDDDE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9329054"/>
              </p:ext>
            </p:extLst>
          </p:nvPr>
        </p:nvGraphicFramePr>
        <p:xfrm>
          <a:off x="4001969" y="3007096"/>
          <a:ext cx="4586652" cy="532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4" name="Equation" r:id="rId13" imgW="2184120" imgH="253800" progId="Equation.DSMT4">
                  <p:embed/>
                </p:oleObj>
              </mc:Choice>
              <mc:Fallback>
                <p:oleObj name="Equation" r:id="rId13" imgW="2184120" imgH="2538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AAB547C4-12B5-4F52-AF4A-D68768EA84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1969" y="3007096"/>
                        <a:ext cx="4586652" cy="5329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ggetto 19">
            <a:extLst>
              <a:ext uri="{FF2B5EF4-FFF2-40B4-BE49-F238E27FC236}">
                <a16:creationId xmlns:a16="http://schemas.microsoft.com/office/drawing/2014/main" id="{2C437859-7004-488A-BFD1-107832795C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2792"/>
              </p:ext>
            </p:extLst>
          </p:nvPr>
        </p:nvGraphicFramePr>
        <p:xfrm>
          <a:off x="8617890" y="3045308"/>
          <a:ext cx="16256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5" name="Equation" r:id="rId15" imgW="774360" imgH="228600" progId="Equation.DSMT4">
                  <p:embed/>
                </p:oleObj>
              </mc:Choice>
              <mc:Fallback>
                <p:oleObj name="Equation" r:id="rId15" imgW="774360" imgH="228600" progId="Equation.DSMT4">
                  <p:embed/>
                  <p:pic>
                    <p:nvPicPr>
                      <p:cNvPr id="18" name="Oggetto 17">
                        <a:extLst>
                          <a:ext uri="{FF2B5EF4-FFF2-40B4-BE49-F238E27FC236}">
                            <a16:creationId xmlns:a16="http://schemas.microsoft.com/office/drawing/2014/main" id="{6A61A685-CB35-45BA-A8B3-9143ACDDDE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7890" y="3045308"/>
                        <a:ext cx="1625600" cy="4778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8DFB321A-A465-41A8-A72F-F0E565E920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26632"/>
              </p:ext>
            </p:extLst>
          </p:nvPr>
        </p:nvGraphicFramePr>
        <p:xfrm>
          <a:off x="9280373" y="3642340"/>
          <a:ext cx="1277714" cy="560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6" name="Equation" r:id="rId17" imgW="520560" imgH="228600" progId="Equation.DSMT4">
                  <p:embed/>
                </p:oleObj>
              </mc:Choice>
              <mc:Fallback>
                <p:oleObj name="Equation" r:id="rId17" imgW="520560" imgH="228600" progId="Equation.DSMT4">
                  <p:embed/>
                  <p:pic>
                    <p:nvPicPr>
                      <p:cNvPr id="18" name="Oggetto 17">
                        <a:extLst>
                          <a:ext uri="{FF2B5EF4-FFF2-40B4-BE49-F238E27FC236}">
                            <a16:creationId xmlns:a16="http://schemas.microsoft.com/office/drawing/2014/main" id="{6A61A685-CB35-45BA-A8B3-9143ACDDDE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0373" y="3642340"/>
                        <a:ext cx="1277714" cy="5608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Figura a mano libera: forma 21">
            <a:extLst>
              <a:ext uri="{FF2B5EF4-FFF2-40B4-BE49-F238E27FC236}">
                <a16:creationId xmlns:a16="http://schemas.microsoft.com/office/drawing/2014/main" id="{AE7B6673-82F5-4536-A52B-E7BC2A79F9CF}"/>
              </a:ext>
            </a:extLst>
          </p:cNvPr>
          <p:cNvSpPr/>
          <p:nvPr/>
        </p:nvSpPr>
        <p:spPr>
          <a:xfrm>
            <a:off x="10655166" y="2685448"/>
            <a:ext cx="564351" cy="1264026"/>
          </a:xfrm>
          <a:custGeom>
            <a:avLst/>
            <a:gdLst>
              <a:gd name="connsiteX0" fmla="*/ 0 w 564351"/>
              <a:gd name="connsiteY0" fmla="*/ 0 h 1264026"/>
              <a:gd name="connsiteX1" fmla="*/ 317634 w 564351"/>
              <a:gd name="connsiteY1" fmla="*/ 77003 h 1264026"/>
              <a:gd name="connsiteX2" fmla="*/ 529390 w 564351"/>
              <a:gd name="connsiteY2" fmla="*/ 452388 h 1264026"/>
              <a:gd name="connsiteX3" fmla="*/ 548640 w 564351"/>
              <a:gd name="connsiteY3" fmla="*/ 904775 h 1264026"/>
              <a:gd name="connsiteX4" fmla="*/ 548640 w 564351"/>
              <a:gd name="connsiteY4" fmla="*/ 1183908 h 1264026"/>
              <a:gd name="connsiteX5" fmla="*/ 346510 w 564351"/>
              <a:gd name="connsiteY5" fmla="*/ 1260910 h 1264026"/>
              <a:gd name="connsiteX6" fmla="*/ 0 w 564351"/>
              <a:gd name="connsiteY6" fmla="*/ 1241659 h 1264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4351" h="1264026">
                <a:moveTo>
                  <a:pt x="0" y="0"/>
                </a:moveTo>
                <a:cubicBezTo>
                  <a:pt x="114701" y="802"/>
                  <a:pt x="229402" y="1605"/>
                  <a:pt x="317634" y="77003"/>
                </a:cubicBezTo>
                <a:cubicBezTo>
                  <a:pt x="405866" y="152401"/>
                  <a:pt x="490889" y="314426"/>
                  <a:pt x="529390" y="452388"/>
                </a:cubicBezTo>
                <a:cubicBezTo>
                  <a:pt x="567891" y="590350"/>
                  <a:pt x="545432" y="782855"/>
                  <a:pt x="548640" y="904775"/>
                </a:cubicBezTo>
                <a:cubicBezTo>
                  <a:pt x="551848" y="1026695"/>
                  <a:pt x="582328" y="1124552"/>
                  <a:pt x="548640" y="1183908"/>
                </a:cubicBezTo>
                <a:cubicBezTo>
                  <a:pt x="514952" y="1243264"/>
                  <a:pt x="437950" y="1251285"/>
                  <a:pt x="346510" y="1260910"/>
                </a:cubicBezTo>
                <a:cubicBezTo>
                  <a:pt x="255070" y="1270535"/>
                  <a:pt x="127535" y="1256097"/>
                  <a:pt x="0" y="1241659"/>
                </a:cubicBezTo>
              </a:path>
            </a:pathLst>
          </a:custGeom>
          <a:noFill/>
          <a:ln w="28575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igura a mano libera: forma 22">
            <a:extLst>
              <a:ext uri="{FF2B5EF4-FFF2-40B4-BE49-F238E27FC236}">
                <a16:creationId xmlns:a16="http://schemas.microsoft.com/office/drawing/2014/main" id="{AEC196BD-F56B-4EAE-B091-EBCC018558FE}"/>
              </a:ext>
            </a:extLst>
          </p:cNvPr>
          <p:cNvSpPr/>
          <p:nvPr/>
        </p:nvSpPr>
        <p:spPr>
          <a:xfrm>
            <a:off x="10201468" y="3282094"/>
            <a:ext cx="1018049" cy="437803"/>
          </a:xfrm>
          <a:custGeom>
            <a:avLst/>
            <a:gdLst>
              <a:gd name="connsiteX0" fmla="*/ 0 w 298383"/>
              <a:gd name="connsiteY0" fmla="*/ 3977 h 340862"/>
              <a:gd name="connsiteX1" fmla="*/ 173255 w 298383"/>
              <a:gd name="connsiteY1" fmla="*/ 13603 h 340862"/>
              <a:gd name="connsiteX2" fmla="*/ 231006 w 298383"/>
              <a:gd name="connsiteY2" fmla="*/ 119481 h 340862"/>
              <a:gd name="connsiteX3" fmla="*/ 269507 w 298383"/>
              <a:gd name="connsiteY3" fmla="*/ 177232 h 340862"/>
              <a:gd name="connsiteX4" fmla="*/ 298383 w 298383"/>
              <a:gd name="connsiteY4" fmla="*/ 340862 h 340862"/>
              <a:gd name="connsiteX0" fmla="*/ 0 w 1034983"/>
              <a:gd name="connsiteY0" fmla="*/ 154 h 433559"/>
              <a:gd name="connsiteX1" fmla="*/ 909855 w 1034983"/>
              <a:gd name="connsiteY1" fmla="*/ 106300 h 433559"/>
              <a:gd name="connsiteX2" fmla="*/ 967606 w 1034983"/>
              <a:gd name="connsiteY2" fmla="*/ 212178 h 433559"/>
              <a:gd name="connsiteX3" fmla="*/ 1006107 w 1034983"/>
              <a:gd name="connsiteY3" fmla="*/ 269929 h 433559"/>
              <a:gd name="connsiteX4" fmla="*/ 1034983 w 1034983"/>
              <a:gd name="connsiteY4" fmla="*/ 433559 h 433559"/>
              <a:gd name="connsiteX0" fmla="*/ 0 w 1034983"/>
              <a:gd name="connsiteY0" fmla="*/ 153 h 433558"/>
              <a:gd name="connsiteX1" fmla="*/ 909855 w 1034983"/>
              <a:gd name="connsiteY1" fmla="*/ 106299 h 433558"/>
              <a:gd name="connsiteX2" fmla="*/ 997239 w 1034983"/>
              <a:gd name="connsiteY2" fmla="*/ 203711 h 433558"/>
              <a:gd name="connsiteX3" fmla="*/ 1006107 w 1034983"/>
              <a:gd name="connsiteY3" fmla="*/ 269928 h 433558"/>
              <a:gd name="connsiteX4" fmla="*/ 1034983 w 1034983"/>
              <a:gd name="connsiteY4" fmla="*/ 433558 h 433558"/>
              <a:gd name="connsiteX0" fmla="*/ 0 w 1034983"/>
              <a:gd name="connsiteY0" fmla="*/ 165 h 433570"/>
              <a:gd name="connsiteX1" fmla="*/ 878105 w 1034983"/>
              <a:gd name="connsiteY1" fmla="*/ 99961 h 433570"/>
              <a:gd name="connsiteX2" fmla="*/ 997239 w 1034983"/>
              <a:gd name="connsiteY2" fmla="*/ 203723 h 433570"/>
              <a:gd name="connsiteX3" fmla="*/ 1006107 w 1034983"/>
              <a:gd name="connsiteY3" fmla="*/ 269940 h 433570"/>
              <a:gd name="connsiteX4" fmla="*/ 1034983 w 1034983"/>
              <a:gd name="connsiteY4" fmla="*/ 433570 h 433570"/>
              <a:gd name="connsiteX0" fmla="*/ 0 w 1018049"/>
              <a:gd name="connsiteY0" fmla="*/ 165 h 437803"/>
              <a:gd name="connsiteX1" fmla="*/ 878105 w 1018049"/>
              <a:gd name="connsiteY1" fmla="*/ 99961 h 437803"/>
              <a:gd name="connsiteX2" fmla="*/ 997239 w 1018049"/>
              <a:gd name="connsiteY2" fmla="*/ 203723 h 437803"/>
              <a:gd name="connsiteX3" fmla="*/ 1006107 w 1018049"/>
              <a:gd name="connsiteY3" fmla="*/ 269940 h 437803"/>
              <a:gd name="connsiteX4" fmla="*/ 1018049 w 1018049"/>
              <a:gd name="connsiteY4" fmla="*/ 437803 h 437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8049" h="437803">
                <a:moveTo>
                  <a:pt x="0" y="165"/>
                </a:moveTo>
                <a:cubicBezTo>
                  <a:pt x="67377" y="-3845"/>
                  <a:pt x="711899" y="66035"/>
                  <a:pt x="878105" y="99961"/>
                </a:cubicBezTo>
                <a:cubicBezTo>
                  <a:pt x="1044311" y="133887"/>
                  <a:pt x="975905" y="175393"/>
                  <a:pt x="997239" y="203723"/>
                </a:cubicBezTo>
                <a:cubicBezTo>
                  <a:pt x="1018573" y="232053"/>
                  <a:pt x="994878" y="233043"/>
                  <a:pt x="1006107" y="269940"/>
                </a:cubicBezTo>
                <a:cubicBezTo>
                  <a:pt x="1017336" y="306837"/>
                  <a:pt x="1009225" y="374436"/>
                  <a:pt x="1018049" y="437803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79CB0368-4882-4A44-BE15-23BB86995019}"/>
              </a:ext>
            </a:extLst>
          </p:cNvPr>
          <p:cNvCxnSpPr>
            <a:cxnSpLocks/>
          </p:cNvCxnSpPr>
          <p:nvPr/>
        </p:nvCxnSpPr>
        <p:spPr>
          <a:xfrm>
            <a:off x="1558280" y="2122308"/>
            <a:ext cx="0" cy="47500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4D57630E-2B6F-4CF5-B1AC-F1335BC4143C}"/>
              </a:ext>
            </a:extLst>
          </p:cNvPr>
          <p:cNvCxnSpPr>
            <a:cxnSpLocks/>
          </p:cNvCxnSpPr>
          <p:nvPr/>
        </p:nvCxnSpPr>
        <p:spPr>
          <a:xfrm>
            <a:off x="3346975" y="2095511"/>
            <a:ext cx="0" cy="47500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4C394BDC-9D48-47EF-ADBA-A880877F6242}"/>
              </a:ext>
            </a:extLst>
          </p:cNvPr>
          <p:cNvSpPr txBox="1"/>
          <p:nvPr/>
        </p:nvSpPr>
        <p:spPr>
          <a:xfrm>
            <a:off x="1121519" y="2061300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02C09FA4-E42C-442A-9AFD-B4B0B47DDB11}"/>
              </a:ext>
            </a:extLst>
          </p:cNvPr>
          <p:cNvSpPr txBox="1"/>
          <p:nvPr/>
        </p:nvSpPr>
        <p:spPr>
          <a:xfrm>
            <a:off x="3495069" y="2055247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aphicFrame>
        <p:nvGraphicFramePr>
          <p:cNvPr id="29" name="Oggetto 28">
            <a:extLst>
              <a:ext uri="{FF2B5EF4-FFF2-40B4-BE49-F238E27FC236}">
                <a16:creationId xmlns:a16="http://schemas.microsoft.com/office/drawing/2014/main" id="{089B0121-B54E-4B46-AF43-134E9444CF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317220"/>
              </p:ext>
            </p:extLst>
          </p:nvPr>
        </p:nvGraphicFramePr>
        <p:xfrm>
          <a:off x="4335463" y="3723232"/>
          <a:ext cx="1452528" cy="558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7" name="Equation" r:id="rId19" imgW="660240" imgH="253800" progId="Equation.DSMT4">
                  <p:embed/>
                </p:oleObj>
              </mc:Choice>
              <mc:Fallback>
                <p:oleObj name="Equation" r:id="rId19" imgW="660240" imgH="253800" progId="Equation.DSMT4">
                  <p:embed/>
                  <p:pic>
                    <p:nvPicPr>
                      <p:cNvPr id="21" name="Oggetto 20">
                        <a:extLst>
                          <a:ext uri="{FF2B5EF4-FFF2-40B4-BE49-F238E27FC236}">
                            <a16:creationId xmlns:a16="http://schemas.microsoft.com/office/drawing/2014/main" id="{8DFB321A-A465-41A8-A72F-F0E565E920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5463" y="3723232"/>
                        <a:ext cx="1452528" cy="5583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ggetto 29">
            <a:extLst>
              <a:ext uri="{FF2B5EF4-FFF2-40B4-BE49-F238E27FC236}">
                <a16:creationId xmlns:a16="http://schemas.microsoft.com/office/drawing/2014/main" id="{83200A74-468E-44EE-942D-5BB3FD5A37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035128"/>
              </p:ext>
            </p:extLst>
          </p:nvPr>
        </p:nvGraphicFramePr>
        <p:xfrm>
          <a:off x="6323183" y="3723232"/>
          <a:ext cx="2206512" cy="558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8" name="Equation" r:id="rId21" imgW="1002960" imgH="253800" progId="Equation.DSMT4">
                  <p:embed/>
                </p:oleObj>
              </mc:Choice>
              <mc:Fallback>
                <p:oleObj name="Equation" r:id="rId21" imgW="1002960" imgH="253800" progId="Equation.DSMT4">
                  <p:embed/>
                  <p:pic>
                    <p:nvPicPr>
                      <p:cNvPr id="29" name="Oggetto 28">
                        <a:extLst>
                          <a:ext uri="{FF2B5EF4-FFF2-40B4-BE49-F238E27FC236}">
                            <a16:creationId xmlns:a16="http://schemas.microsoft.com/office/drawing/2014/main" id="{089B0121-B54E-4B46-AF43-134E9444CFE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3183" y="3723232"/>
                        <a:ext cx="2206512" cy="5583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ggetto 30">
            <a:extLst>
              <a:ext uri="{FF2B5EF4-FFF2-40B4-BE49-F238E27FC236}">
                <a16:creationId xmlns:a16="http://schemas.microsoft.com/office/drawing/2014/main" id="{F48D4596-AC37-4BC0-813F-FC88530CC2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4461503"/>
              </p:ext>
            </p:extLst>
          </p:nvPr>
        </p:nvGraphicFramePr>
        <p:xfrm>
          <a:off x="4172025" y="4502254"/>
          <a:ext cx="248602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9" name="Equation" r:id="rId23" imgW="1130040" imgH="253800" progId="Equation.DSMT4">
                  <p:embed/>
                </p:oleObj>
              </mc:Choice>
              <mc:Fallback>
                <p:oleObj name="Equation" r:id="rId23" imgW="1130040" imgH="253800" progId="Equation.DSMT4">
                  <p:embed/>
                  <p:pic>
                    <p:nvPicPr>
                      <p:cNvPr id="30" name="Oggetto 29">
                        <a:extLst>
                          <a:ext uri="{FF2B5EF4-FFF2-40B4-BE49-F238E27FC236}">
                            <a16:creationId xmlns:a16="http://schemas.microsoft.com/office/drawing/2014/main" id="{83200A74-468E-44EE-942D-5BB3FD5A37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2025" y="4502254"/>
                        <a:ext cx="2486025" cy="557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ggetto 31">
            <a:extLst>
              <a:ext uri="{FF2B5EF4-FFF2-40B4-BE49-F238E27FC236}">
                <a16:creationId xmlns:a16="http://schemas.microsoft.com/office/drawing/2014/main" id="{82319FBC-0792-4EAA-A903-C8C8EFDE7B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381656"/>
              </p:ext>
            </p:extLst>
          </p:nvPr>
        </p:nvGraphicFramePr>
        <p:xfrm>
          <a:off x="6681946" y="4284832"/>
          <a:ext cx="2319337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0" name="Equation" r:id="rId25" imgW="1054080" imgH="482400" progId="Equation.DSMT4">
                  <p:embed/>
                </p:oleObj>
              </mc:Choice>
              <mc:Fallback>
                <p:oleObj name="Equation" r:id="rId25" imgW="1054080" imgH="482400" progId="Equation.DSMT4">
                  <p:embed/>
                  <p:pic>
                    <p:nvPicPr>
                      <p:cNvPr id="31" name="Oggetto 30">
                        <a:extLst>
                          <a:ext uri="{FF2B5EF4-FFF2-40B4-BE49-F238E27FC236}">
                            <a16:creationId xmlns:a16="http://schemas.microsoft.com/office/drawing/2014/main" id="{F48D4596-AC37-4BC0-813F-FC88530CC2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1946" y="4284832"/>
                        <a:ext cx="2319337" cy="1058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5546E1A6-FD9F-497D-8B2D-9AAEDEC0143F}"/>
              </a:ext>
            </a:extLst>
          </p:cNvPr>
          <p:cNvCxnSpPr/>
          <p:nvPr/>
        </p:nvCxnSpPr>
        <p:spPr>
          <a:xfrm>
            <a:off x="7710726" y="4370849"/>
            <a:ext cx="1074420" cy="97284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Oggetto 34">
            <a:extLst>
              <a:ext uri="{FF2B5EF4-FFF2-40B4-BE49-F238E27FC236}">
                <a16:creationId xmlns:a16="http://schemas.microsoft.com/office/drawing/2014/main" id="{70CE8395-625E-4724-9D52-2B1489713F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1718532"/>
              </p:ext>
            </p:extLst>
          </p:nvPr>
        </p:nvGraphicFramePr>
        <p:xfrm>
          <a:off x="9073040" y="4549958"/>
          <a:ext cx="1481138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1" name="Equation" r:id="rId27" imgW="672840" imgH="253800" progId="Equation.DSMT4">
                  <p:embed/>
                </p:oleObj>
              </mc:Choice>
              <mc:Fallback>
                <p:oleObj name="Equation" r:id="rId27" imgW="672840" imgH="253800" progId="Equation.DSMT4">
                  <p:embed/>
                  <p:pic>
                    <p:nvPicPr>
                      <p:cNvPr id="32" name="Oggetto 31">
                        <a:extLst>
                          <a:ext uri="{FF2B5EF4-FFF2-40B4-BE49-F238E27FC236}">
                            <a16:creationId xmlns:a16="http://schemas.microsoft.com/office/drawing/2014/main" id="{82319FBC-0792-4EAA-A903-C8C8EFDE7B2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73040" y="4549958"/>
                        <a:ext cx="1481138" cy="557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ggetto 35">
            <a:extLst>
              <a:ext uri="{FF2B5EF4-FFF2-40B4-BE49-F238E27FC236}">
                <a16:creationId xmlns:a16="http://schemas.microsoft.com/office/drawing/2014/main" id="{037877D7-E1F7-4500-B35B-D6A75CAF72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4135871"/>
              </p:ext>
            </p:extLst>
          </p:nvPr>
        </p:nvGraphicFramePr>
        <p:xfrm>
          <a:off x="3807648" y="5195005"/>
          <a:ext cx="220662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2" name="Equation" r:id="rId29" imgW="1002960" imgH="431640" progId="Equation.DSMT4">
                  <p:embed/>
                </p:oleObj>
              </mc:Choice>
              <mc:Fallback>
                <p:oleObj name="Equation" r:id="rId29" imgW="1002960" imgH="431640" progId="Equation.DSMT4">
                  <p:embed/>
                  <p:pic>
                    <p:nvPicPr>
                      <p:cNvPr id="35" name="Oggetto 34">
                        <a:extLst>
                          <a:ext uri="{FF2B5EF4-FFF2-40B4-BE49-F238E27FC236}">
                            <a16:creationId xmlns:a16="http://schemas.microsoft.com/office/drawing/2014/main" id="{70CE8395-625E-4724-9D52-2B1489713F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7648" y="5195005"/>
                        <a:ext cx="2206625" cy="949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4C3D08DE-B166-4FC6-A976-D82C025CD9C0}"/>
              </a:ext>
            </a:extLst>
          </p:cNvPr>
          <p:cNvSpPr txBox="1"/>
          <p:nvPr/>
        </p:nvSpPr>
        <p:spPr>
          <a:xfrm>
            <a:off x="6177728" y="5343695"/>
            <a:ext cx="5030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proportional to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(PTAT) and independent of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dd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E8476B49-2F8F-4B60-9CD7-6D8260DF2906}"/>
              </a:ext>
            </a:extLst>
          </p:cNvPr>
          <p:cNvSpPr txBox="1"/>
          <p:nvPr/>
        </p:nvSpPr>
        <p:spPr>
          <a:xfrm>
            <a:off x="745778" y="5767303"/>
            <a:ext cx="2374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n>
                  <a:solidFill>
                    <a:srgbClr val="0070C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Substrate PNPs</a:t>
            </a:r>
          </a:p>
        </p:txBody>
      </p: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89B17631-6F55-4CBC-A914-A3045B0A52C2}"/>
              </a:ext>
            </a:extLst>
          </p:cNvPr>
          <p:cNvCxnSpPr/>
          <p:nvPr/>
        </p:nvCxnSpPr>
        <p:spPr>
          <a:xfrm flipV="1">
            <a:off x="940088" y="4631880"/>
            <a:ext cx="309430" cy="1135423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953E09A-2374-4111-B454-E0E71CF53B66}"/>
              </a:ext>
            </a:extLst>
          </p:cNvPr>
          <p:cNvGrpSpPr/>
          <p:nvPr/>
        </p:nvGrpSpPr>
        <p:grpSpPr>
          <a:xfrm>
            <a:off x="289376" y="412145"/>
            <a:ext cx="969583" cy="836727"/>
            <a:chOff x="289376" y="412145"/>
            <a:chExt cx="969583" cy="83672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3960AE8-F15F-486C-BC30-4F9CED1C8D34}"/>
                </a:ext>
              </a:extLst>
            </p:cNvPr>
            <p:cNvSpPr/>
            <p:nvPr/>
          </p:nvSpPr>
          <p:spPr>
            <a:xfrm>
              <a:off x="394283" y="453006"/>
              <a:ext cx="251669" cy="25166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92059DB-3957-4578-BFA1-E60AAE88D2B4}"/>
                </a:ext>
              </a:extLst>
            </p:cNvPr>
            <p:cNvSpPr/>
            <p:nvPr/>
          </p:nvSpPr>
          <p:spPr>
            <a:xfrm>
              <a:off x="394737" y="704675"/>
              <a:ext cx="251669" cy="25166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558AE02-F723-4C38-96E4-ED72D872FC55}"/>
                </a:ext>
              </a:extLst>
            </p:cNvPr>
            <p:cNvSpPr/>
            <p:nvPr/>
          </p:nvSpPr>
          <p:spPr>
            <a:xfrm>
              <a:off x="395191" y="956344"/>
              <a:ext cx="251669" cy="25166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1E13E69-6E71-40B5-9218-627025BA9ABC}"/>
                </a:ext>
              </a:extLst>
            </p:cNvPr>
            <p:cNvSpPr/>
            <p:nvPr/>
          </p:nvSpPr>
          <p:spPr>
            <a:xfrm>
              <a:off x="648099" y="453006"/>
              <a:ext cx="251669" cy="25166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05791FFF-45A0-4275-A880-BB8889B29511}"/>
                </a:ext>
              </a:extLst>
            </p:cNvPr>
            <p:cNvSpPr/>
            <p:nvPr/>
          </p:nvSpPr>
          <p:spPr>
            <a:xfrm>
              <a:off x="648553" y="704675"/>
              <a:ext cx="251669" cy="25166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D30BC73-F406-40FE-940E-3EAE17A7A9A4}"/>
                </a:ext>
              </a:extLst>
            </p:cNvPr>
            <p:cNvSpPr/>
            <p:nvPr/>
          </p:nvSpPr>
          <p:spPr>
            <a:xfrm>
              <a:off x="649007" y="956344"/>
              <a:ext cx="251669" cy="25166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07A766C-F0C8-432B-9189-3856C1F81C90}"/>
                </a:ext>
              </a:extLst>
            </p:cNvPr>
            <p:cNvSpPr/>
            <p:nvPr/>
          </p:nvSpPr>
          <p:spPr>
            <a:xfrm>
              <a:off x="901915" y="453006"/>
              <a:ext cx="251669" cy="25166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B247DA9-D7F9-44E2-8CE1-EB808829E2FD}"/>
                </a:ext>
              </a:extLst>
            </p:cNvPr>
            <p:cNvSpPr/>
            <p:nvPr/>
          </p:nvSpPr>
          <p:spPr>
            <a:xfrm>
              <a:off x="902369" y="704675"/>
              <a:ext cx="251669" cy="25166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5D1938B-A9AB-482E-873C-94246C34C925}"/>
                </a:ext>
              </a:extLst>
            </p:cNvPr>
            <p:cNvSpPr/>
            <p:nvPr/>
          </p:nvSpPr>
          <p:spPr>
            <a:xfrm>
              <a:off x="902823" y="956344"/>
              <a:ext cx="251669" cy="25166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FAC9AB0-41C6-4E2E-A0EB-009910C7E876}"/>
                </a:ext>
              </a:extLst>
            </p:cNvPr>
            <p:cNvSpPr txBox="1"/>
            <p:nvPr/>
          </p:nvSpPr>
          <p:spPr>
            <a:xfrm>
              <a:off x="569321" y="695209"/>
              <a:ext cx="423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>
                  <a:latin typeface="Arial" panose="020B0604020202020204" pitchFamily="34" charset="0"/>
                  <a:cs typeface="Arial" panose="020B0604020202020204" pitchFamily="34" charset="0"/>
                </a:rPr>
                <a:t>Q1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EC9F75A-375D-4037-95BB-252F8FA315DA}"/>
                </a:ext>
              </a:extLst>
            </p:cNvPr>
            <p:cNvSpPr txBox="1"/>
            <p:nvPr/>
          </p:nvSpPr>
          <p:spPr>
            <a:xfrm>
              <a:off x="835445" y="431660"/>
              <a:ext cx="423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>
                  <a:latin typeface="Arial" panose="020B0604020202020204" pitchFamily="34" charset="0"/>
                  <a:cs typeface="Arial" panose="020B0604020202020204" pitchFamily="34" charset="0"/>
                </a:rPr>
                <a:t>Q2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A7E37B1-0D4E-4A6A-9016-3C5F0AD5BE71}"/>
                </a:ext>
              </a:extLst>
            </p:cNvPr>
            <p:cNvSpPr txBox="1"/>
            <p:nvPr/>
          </p:nvSpPr>
          <p:spPr>
            <a:xfrm>
              <a:off x="835445" y="688062"/>
              <a:ext cx="423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>
                  <a:latin typeface="Arial" panose="020B0604020202020204" pitchFamily="34" charset="0"/>
                  <a:cs typeface="Arial" panose="020B0604020202020204" pitchFamily="34" charset="0"/>
                </a:rPr>
                <a:t>Q2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52FDA97-0052-47BB-B6B5-19600CEB2D30}"/>
                </a:ext>
              </a:extLst>
            </p:cNvPr>
            <p:cNvSpPr txBox="1"/>
            <p:nvPr/>
          </p:nvSpPr>
          <p:spPr>
            <a:xfrm>
              <a:off x="815992" y="925677"/>
              <a:ext cx="423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>
                  <a:latin typeface="Arial" panose="020B0604020202020204" pitchFamily="34" charset="0"/>
                  <a:cs typeface="Arial" panose="020B0604020202020204" pitchFamily="34" charset="0"/>
                </a:rPr>
                <a:t>Q2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37847C7-88F6-4E0F-825A-502E9BC4603E}"/>
                </a:ext>
              </a:extLst>
            </p:cNvPr>
            <p:cNvSpPr txBox="1"/>
            <p:nvPr/>
          </p:nvSpPr>
          <p:spPr>
            <a:xfrm>
              <a:off x="552684" y="933386"/>
              <a:ext cx="423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>
                  <a:latin typeface="Arial" panose="020B0604020202020204" pitchFamily="34" charset="0"/>
                  <a:cs typeface="Arial" panose="020B0604020202020204" pitchFamily="34" charset="0"/>
                </a:rPr>
                <a:t>Q2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C18C35B-6CDB-4F8F-BACC-B04A0882910C}"/>
                </a:ext>
              </a:extLst>
            </p:cNvPr>
            <p:cNvSpPr txBox="1"/>
            <p:nvPr/>
          </p:nvSpPr>
          <p:spPr>
            <a:xfrm>
              <a:off x="289376" y="941095"/>
              <a:ext cx="423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>
                  <a:latin typeface="Arial" panose="020B0604020202020204" pitchFamily="34" charset="0"/>
                  <a:cs typeface="Arial" panose="020B0604020202020204" pitchFamily="34" charset="0"/>
                </a:rPr>
                <a:t>Q2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F502610-127B-4110-B311-773C2B388778}"/>
                </a:ext>
              </a:extLst>
            </p:cNvPr>
            <p:cNvSpPr txBox="1"/>
            <p:nvPr/>
          </p:nvSpPr>
          <p:spPr>
            <a:xfrm>
              <a:off x="299551" y="676620"/>
              <a:ext cx="423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>
                  <a:latin typeface="Arial" panose="020B0604020202020204" pitchFamily="34" charset="0"/>
                  <a:cs typeface="Arial" panose="020B0604020202020204" pitchFamily="34" charset="0"/>
                </a:rPr>
                <a:t>Q2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4916392-7572-42C6-A85C-44BC6A0308BC}"/>
                </a:ext>
              </a:extLst>
            </p:cNvPr>
            <p:cNvSpPr txBox="1"/>
            <p:nvPr/>
          </p:nvSpPr>
          <p:spPr>
            <a:xfrm>
              <a:off x="309726" y="412145"/>
              <a:ext cx="423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>
                  <a:latin typeface="Arial" panose="020B0604020202020204" pitchFamily="34" charset="0"/>
                  <a:cs typeface="Arial" panose="020B0604020202020204" pitchFamily="34" charset="0"/>
                </a:rPr>
                <a:t>Q2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5220528-2B8C-45F5-8FD6-928D3EECBA6E}"/>
                </a:ext>
              </a:extLst>
            </p:cNvPr>
            <p:cNvSpPr txBox="1"/>
            <p:nvPr/>
          </p:nvSpPr>
          <p:spPr>
            <a:xfrm>
              <a:off x="568867" y="421439"/>
              <a:ext cx="423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>
                  <a:latin typeface="Arial" panose="020B0604020202020204" pitchFamily="34" charset="0"/>
                  <a:cs typeface="Arial" panose="020B0604020202020204" pitchFamily="34" charset="0"/>
                </a:rPr>
                <a:t>Q2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2C79EAF8-141B-410A-9642-8232D87DC171}"/>
              </a:ext>
            </a:extLst>
          </p:cNvPr>
          <p:cNvSpPr txBox="1"/>
          <p:nvPr/>
        </p:nvSpPr>
        <p:spPr>
          <a:xfrm>
            <a:off x="38984" y="1193767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Common centroid 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For n=8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B8350C0-963F-41C1-AEFF-D92FE5E0C638}"/>
              </a:ext>
            </a:extLst>
          </p:cNvPr>
          <p:cNvCxnSpPr/>
          <p:nvPr/>
        </p:nvCxnSpPr>
        <p:spPr>
          <a:xfrm flipH="1" flipV="1">
            <a:off x="899768" y="2151584"/>
            <a:ext cx="253816" cy="168329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87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  <p:bldP spid="16" grpId="0" animBg="1"/>
      <p:bldP spid="17" grpId="0" animBg="1"/>
      <p:bldP spid="22" grpId="0" animBg="1"/>
      <p:bldP spid="23" grpId="0" animBg="1"/>
      <p:bldP spid="37" grpId="0"/>
      <p:bldP spid="38" grpId="0"/>
      <p:bldP spid="19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676</Words>
  <Application>Microsoft Office PowerPoint</Application>
  <PresentationFormat>Widescreen</PresentationFormat>
  <Paragraphs>129</Paragraphs>
  <Slides>13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13</vt:i4>
      </vt:variant>
    </vt:vector>
  </HeadingPairs>
  <TitlesOfParts>
    <vt:vector size="20" baseType="lpstr">
      <vt:lpstr>Arial</vt:lpstr>
      <vt:lpstr>Calibri</vt:lpstr>
      <vt:lpstr>Symbol</vt:lpstr>
      <vt:lpstr>Wingdings</vt:lpstr>
      <vt:lpstr>Tema di Office</vt:lpstr>
      <vt:lpstr>Equation</vt:lpstr>
      <vt:lpstr>MathType 6.0 Equation</vt:lpstr>
      <vt:lpstr>Voltage references</vt:lpstr>
      <vt:lpstr>Possible reference voltage sources</vt:lpstr>
      <vt:lpstr>Band-gap voltage reference: principle of operation</vt:lpstr>
      <vt:lpstr>Band-gap voltage reference: determination of parameter b and estimate of the output voltage</vt:lpstr>
      <vt:lpstr>Band-Gap voltage reference: theory </vt:lpstr>
      <vt:lpstr>Band-Gap voltage reference: theory </vt:lpstr>
      <vt:lpstr>Band-Gap voltage reference: theory </vt:lpstr>
      <vt:lpstr>Band-gap voltage reference: calculation result</vt:lpstr>
      <vt:lpstr>Band-Gap voltage: a CMOS compatible Circuit</vt:lpstr>
      <vt:lpstr>Band-Gap voltage: a CMOS compatible Circuit</vt:lpstr>
      <vt:lpstr>Deriving a temperature sensor from the Band-Gap circuit</vt:lpstr>
      <vt:lpstr>PTAT current generator: multiple stable states</vt:lpstr>
      <vt:lpstr>Mention to another very popular bandgap circuit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640</cp:revision>
  <dcterms:created xsi:type="dcterms:W3CDTF">2015-02-03T16:10:37Z</dcterms:created>
  <dcterms:modified xsi:type="dcterms:W3CDTF">2022-05-25T19:40:40Z</dcterms:modified>
</cp:coreProperties>
</file>