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3878" autoAdjust="0"/>
  </p:normalViewPr>
  <p:slideViewPr>
    <p:cSldViewPr snapToGrid="0">
      <p:cViewPr varScale="1">
        <p:scale>
          <a:sx n="54" d="100"/>
          <a:sy n="54" d="100"/>
        </p:scale>
        <p:origin x="97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1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18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4/29/2022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4/29/2022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4/29/2022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4/29/2022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.sv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8.png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9.svg"/><Relationship Id="rId4" Type="http://schemas.openxmlformats.org/officeDocument/2006/relationships/image" Target="../media/image10.wmf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8.png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1.bin"/><Relationship Id="rId3" Type="http://schemas.openxmlformats.org/officeDocument/2006/relationships/image" Target="../media/image24.png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0.wmf"/><Relationship Id="rId4" Type="http://schemas.openxmlformats.org/officeDocument/2006/relationships/image" Target="../media/image25.svg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5.svg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image" Target="../media/image34.png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136525"/>
            <a:ext cx="10515600" cy="662397"/>
          </a:xfrm>
        </p:spPr>
        <p:txBody>
          <a:bodyPr/>
          <a:lstStyle/>
          <a:p>
            <a:r>
              <a:rPr lang="en-US"/>
              <a:t>Effect of matching errors in current mirrors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1CA8C89-E361-40CE-B02A-04E9916D9DC4}"/>
              </a:ext>
            </a:extLst>
          </p:cNvPr>
          <p:cNvSpPr txBox="1"/>
          <p:nvPr/>
        </p:nvSpPr>
        <p:spPr>
          <a:xfrm>
            <a:off x="838199" y="1113799"/>
            <a:ext cx="4017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CMOS simple current mirror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85F5DF87-9929-498B-A159-97F977FFE5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389717"/>
              </p:ext>
            </p:extLst>
          </p:nvPr>
        </p:nvGraphicFramePr>
        <p:xfrm>
          <a:off x="5339750" y="1113799"/>
          <a:ext cx="5924773" cy="66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044440" imgH="228600" progId="Equation.DSMT4">
                  <p:embed/>
                </p:oleObj>
              </mc:Choice>
              <mc:Fallback>
                <p:oleObj name="Equation" r:id="rId3" imgW="2044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9750" y="1113799"/>
                        <a:ext cx="5924773" cy="662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0C458DD4-2BE6-4401-A963-F951A744DE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841121"/>
              </p:ext>
            </p:extLst>
          </p:nvPr>
        </p:nvGraphicFramePr>
        <p:xfrm>
          <a:off x="5701491" y="1920475"/>
          <a:ext cx="28987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143000" imgH="393480" progId="Equation.DSMT4">
                  <p:embed/>
                </p:oleObj>
              </mc:Choice>
              <mc:Fallback>
                <p:oleObj name="Equation" r:id="rId5" imgW="1143000" imgH="3934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85F5DF87-9929-498B-A159-97F977FFE5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01491" y="1920475"/>
                        <a:ext cx="2898775" cy="99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3056769D-79AA-464F-998D-9D38E52F0C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138903"/>
              </p:ext>
            </p:extLst>
          </p:nvPr>
        </p:nvGraphicFramePr>
        <p:xfrm>
          <a:off x="9398596" y="2074764"/>
          <a:ext cx="173831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685800" imgH="241200" progId="Equation.DSMT4">
                  <p:embed/>
                </p:oleObj>
              </mc:Choice>
              <mc:Fallback>
                <p:oleObj name="Equation" r:id="rId7" imgW="685800" imgH="241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0C458DD4-2BE6-4401-A963-F951A744DE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98596" y="2074764"/>
                        <a:ext cx="1738313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6E9E7B4-1EBE-48E2-B1BB-0CE754DA6F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223448"/>
              </p:ext>
            </p:extLst>
          </p:nvPr>
        </p:nvGraphicFramePr>
        <p:xfrm>
          <a:off x="5701491" y="3665365"/>
          <a:ext cx="31559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1244520" imgH="431640" progId="Equation.DSMT4">
                  <p:embed/>
                </p:oleObj>
              </mc:Choice>
              <mc:Fallback>
                <p:oleObj name="Equation" r:id="rId9" imgW="124452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0C458DD4-2BE6-4401-A963-F951A744DE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01491" y="3665365"/>
                        <a:ext cx="3155950" cy="1095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B7AA69C4-9425-4CD2-9798-DC3C2B84D5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721591"/>
              </p:ext>
            </p:extLst>
          </p:nvPr>
        </p:nvGraphicFramePr>
        <p:xfrm>
          <a:off x="9285091" y="3796388"/>
          <a:ext cx="19653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774360" imgH="228600" progId="Equation.DSMT4">
                  <p:embed/>
                </p:oleObj>
              </mc:Choice>
              <mc:Fallback>
                <p:oleObj name="Equation" r:id="rId11" imgW="77436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6E9E7B4-1EBE-48E2-B1BB-0CE754DA6F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285091" y="3796388"/>
                        <a:ext cx="1965325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1180DCF9-4190-48EE-8A13-43DCD66692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291076"/>
              </p:ext>
            </p:extLst>
          </p:nvPr>
        </p:nvGraphicFramePr>
        <p:xfrm>
          <a:off x="5979647" y="4993395"/>
          <a:ext cx="48006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3" imgW="1892160" imgH="444240" progId="Equation.DSMT4">
                  <p:embed/>
                </p:oleObj>
              </mc:Choice>
              <mc:Fallback>
                <p:oleObj name="Equation" r:id="rId13" imgW="1892160" imgH="4442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B7AA69C4-9425-4CD2-9798-DC3C2B84D5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979647" y="4993395"/>
                        <a:ext cx="4800600" cy="113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1C7DFCE2-9AED-4B81-85AC-D94551C6F13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23216" y="2647292"/>
            <a:ext cx="5268440" cy="2731784"/>
          </a:xfrm>
          <a:prstGeom prst="rect">
            <a:avLst/>
          </a:prstGeom>
        </p:spPr>
      </p:pic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3A40B718-F50A-47F0-AD5D-CAE47363A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933168"/>
              </p:ext>
            </p:extLst>
          </p:nvPr>
        </p:nvGraphicFramePr>
        <p:xfrm>
          <a:off x="7756148" y="2815652"/>
          <a:ext cx="35083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7" imgW="1384200" imgH="253800" progId="Equation.DSMT4">
                  <p:embed/>
                </p:oleObj>
              </mc:Choice>
              <mc:Fallback>
                <p:oleObj name="Equation" r:id="rId17" imgW="1384200" imgH="2538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3056769D-79AA-464F-998D-9D38E52F0C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756148" y="2815652"/>
                        <a:ext cx="3508375" cy="64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AE819D66-987C-45AA-AFDE-BCB93BEB2E05}"/>
              </a:ext>
            </a:extLst>
          </p:cNvPr>
          <p:cNvSpPr txBox="1"/>
          <p:nvPr/>
        </p:nvSpPr>
        <p:spPr>
          <a:xfrm>
            <a:off x="838199" y="2065091"/>
            <a:ext cx="4672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M1 is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nominally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identical to M2</a:t>
            </a:r>
          </a:p>
        </p:txBody>
      </p:sp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030" y="81785"/>
            <a:ext cx="10515600" cy="662397"/>
          </a:xfrm>
        </p:spPr>
        <p:txBody>
          <a:bodyPr/>
          <a:lstStyle/>
          <a:p>
            <a:r>
              <a:rPr lang="en-US"/>
              <a:t>Standard deviations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10459FE-A0ED-406D-ACE2-5C9003C4C1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158869"/>
              </p:ext>
            </p:extLst>
          </p:nvPr>
        </p:nvGraphicFramePr>
        <p:xfrm>
          <a:off x="904030" y="3973698"/>
          <a:ext cx="3798923" cy="894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892160" imgH="444240" progId="Equation.DSMT4">
                  <p:embed/>
                </p:oleObj>
              </mc:Choice>
              <mc:Fallback>
                <p:oleObj name="Equation" r:id="rId3" imgW="1892160" imgH="44424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1180DCF9-4190-48EE-8A13-43DCD66692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4030" y="3973698"/>
                        <a:ext cx="3798923" cy="894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C1AFCF03-4C6A-4988-960D-5802129936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885576"/>
              </p:ext>
            </p:extLst>
          </p:nvPr>
        </p:nvGraphicFramePr>
        <p:xfrm>
          <a:off x="6096000" y="1217463"/>
          <a:ext cx="4584940" cy="1556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688760" imgH="571320" progId="Equation.DSMT4">
                  <p:embed/>
                </p:oleObj>
              </mc:Choice>
              <mc:Fallback>
                <p:oleObj name="Equation" r:id="rId5" imgW="1688760" imgH="57132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710459FE-A0ED-406D-ACE2-5C9003C4C1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0" y="1217463"/>
                        <a:ext cx="4584940" cy="1556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B5A1D609-3C18-47F0-9B61-6588851CE7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883377"/>
              </p:ext>
            </p:extLst>
          </p:nvPr>
        </p:nvGraphicFramePr>
        <p:xfrm>
          <a:off x="7097254" y="3250126"/>
          <a:ext cx="2001026" cy="235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799920" imgH="939600" progId="Equation.DSMT4">
                  <p:embed/>
                </p:oleObj>
              </mc:Choice>
              <mc:Fallback>
                <p:oleObj name="Equation" r:id="rId7" imgW="799920" imgH="939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1AFCF03-4C6A-4988-960D-5802129936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97254" y="3250126"/>
                        <a:ext cx="2001026" cy="235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E84CF854-3092-4FCC-9612-68D3731202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2075" y="812967"/>
            <a:ext cx="4950625" cy="256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7B2314-CB3B-449F-8279-7AE80562A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040" y="62564"/>
            <a:ext cx="10515600" cy="662397"/>
          </a:xfrm>
        </p:spPr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E773BB-3DE7-4E84-92CB-481BAC53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D1B15AA-F008-43F7-BD63-5F5185C15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D223D3A2-A3CF-439E-A96E-69B40EDED1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71873"/>
              </p:ext>
            </p:extLst>
          </p:nvPr>
        </p:nvGraphicFramePr>
        <p:xfrm>
          <a:off x="8420540" y="339845"/>
          <a:ext cx="32131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600200" imgH="482400" progId="Equation.DSMT4">
                  <p:embed/>
                </p:oleObj>
              </mc:Choice>
              <mc:Fallback>
                <p:oleObj name="Equation" r:id="rId3" imgW="1600200" imgH="4824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B5A1D609-3C18-47F0-9B61-6588851CE7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20540" y="339845"/>
                        <a:ext cx="3213100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C6FA14F6-8612-4F48-9ED0-92236778D3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252966"/>
              </p:ext>
            </p:extLst>
          </p:nvPr>
        </p:nvGraphicFramePr>
        <p:xfrm>
          <a:off x="9312715" y="1681177"/>
          <a:ext cx="23209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155600" imgH="482400" progId="Equation.DSMT4">
                  <p:embed/>
                </p:oleObj>
              </mc:Choice>
              <mc:Fallback>
                <p:oleObj name="Equation" r:id="rId5" imgW="1155600" imgH="4824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D223D3A2-A3CF-439E-A96E-69B40EDED1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12715" y="1681177"/>
                        <a:ext cx="2320925" cy="969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74A21956-3EF8-4B33-A682-F1C3DCF2A8F8}"/>
              </a:ext>
            </a:extLst>
          </p:cNvPr>
          <p:cNvSpPr txBox="1"/>
          <p:nvPr/>
        </p:nvSpPr>
        <p:spPr>
          <a:xfrm>
            <a:off x="492351" y="3214502"/>
            <a:ext cx="2842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Case 1: L=W=1</a:t>
            </a:r>
            <a:r>
              <a:rPr lang="it-IT" sz="24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=100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mV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152314BF-6DE8-4B51-917D-85601FCDA7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697530"/>
              </p:ext>
            </p:extLst>
          </p:nvPr>
        </p:nvGraphicFramePr>
        <p:xfrm>
          <a:off x="3906837" y="3130645"/>
          <a:ext cx="67818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3377880" imgH="482400" progId="Equation.DSMT4">
                  <p:embed/>
                </p:oleObj>
              </mc:Choice>
              <mc:Fallback>
                <p:oleObj name="Equation" r:id="rId7" imgW="3377880" imgH="4824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1AFCF03-4C6A-4988-960D-5802129936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06837" y="3130645"/>
                        <a:ext cx="6781800" cy="97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7B6958C-05EC-4332-95CA-8BADD8D24B06}"/>
              </a:ext>
            </a:extLst>
          </p:cNvPr>
          <p:cNvSpPr txBox="1"/>
          <p:nvPr/>
        </p:nvSpPr>
        <p:spPr>
          <a:xfrm>
            <a:off x="492351" y="4290398"/>
            <a:ext cx="2842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Case 1: L=W=1</a:t>
            </a:r>
            <a:r>
              <a:rPr lang="it-IT" sz="24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</a:p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=500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mV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1A75A3F7-F96F-4D50-9F8B-32C5E5C040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572838"/>
              </p:ext>
            </p:extLst>
          </p:nvPr>
        </p:nvGraphicFramePr>
        <p:xfrm>
          <a:off x="3798312" y="4148253"/>
          <a:ext cx="711358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3543120" imgH="482400" progId="Equation.DSMT4">
                  <p:embed/>
                </p:oleObj>
              </mc:Choice>
              <mc:Fallback>
                <p:oleObj name="Equation" r:id="rId9" imgW="3543120" imgH="4824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152314BF-6DE8-4B51-917D-85601FCDA7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98312" y="4148253"/>
                        <a:ext cx="7113588" cy="97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E28893E-CAC4-4B22-B8E0-A89A71B1065F}"/>
              </a:ext>
            </a:extLst>
          </p:cNvPr>
          <p:cNvSpPr txBox="1"/>
          <p:nvPr/>
        </p:nvSpPr>
        <p:spPr>
          <a:xfrm>
            <a:off x="492351" y="5256353"/>
            <a:ext cx="31325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Case 1: 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L=W=10 </a:t>
            </a:r>
            <a:r>
              <a:rPr lang="it-IT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=500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mV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B7FEB8C6-75D9-47ED-B3A4-1180594143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860488"/>
              </p:ext>
            </p:extLst>
          </p:nvPr>
        </p:nvGraphicFramePr>
        <p:xfrm>
          <a:off x="3672114" y="5176181"/>
          <a:ext cx="772636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3848040" imgH="482400" progId="Equation.DSMT4">
                  <p:embed/>
                </p:oleObj>
              </mc:Choice>
              <mc:Fallback>
                <p:oleObj name="Equation" r:id="rId11" imgW="3848040" imgH="4824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1A75A3F7-F96F-4D50-9F8B-32C5E5C040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72114" y="5176181"/>
                        <a:ext cx="7726363" cy="97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BF9237B3-1C96-4D0A-BD79-D44EED94682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436" y="219361"/>
            <a:ext cx="4950625" cy="2566991"/>
          </a:xfrm>
          <a:prstGeom prst="rect">
            <a:avLst/>
          </a:prstGeom>
        </p:spPr>
      </p:pic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F7B8464F-F27B-412C-8F59-77559DA961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087621"/>
              </p:ext>
            </p:extLst>
          </p:nvPr>
        </p:nvGraphicFramePr>
        <p:xfrm>
          <a:off x="5304628" y="1502856"/>
          <a:ext cx="3814514" cy="1294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5" imgW="1688760" imgH="571320" progId="Equation.DSMT4">
                  <p:embed/>
                </p:oleObj>
              </mc:Choice>
              <mc:Fallback>
                <p:oleObj name="Equation" r:id="rId15" imgW="1688760" imgH="57132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1AFCF03-4C6A-4988-960D-5802129936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04628" y="1502856"/>
                        <a:ext cx="3814514" cy="1294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983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1AEB94-292B-4155-A524-60A956A7C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96"/>
            <a:ext cx="10515600" cy="662397"/>
          </a:xfrm>
        </p:spPr>
        <p:txBody>
          <a:bodyPr/>
          <a:lstStyle/>
          <a:p>
            <a:r>
              <a:rPr lang="en-US" dirty="0"/>
              <a:t>Matching in BJT: process parameters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168F66-8804-4873-BFE2-FC8E8911E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3F0F704-745D-4B37-B334-20D677AAB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66ACF29B-24F4-48F2-A009-F8246DEC52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1262" y="1187810"/>
            <a:ext cx="5422985" cy="273744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33EB8BBB-1006-4608-9093-9941C9EF6DDB}"/>
              </a:ext>
            </a:extLst>
          </p:cNvPr>
          <p:cNvSpPr txBox="1"/>
          <p:nvPr/>
        </p:nvSpPr>
        <p:spPr>
          <a:xfrm>
            <a:off x="5734820" y="676708"/>
            <a:ext cx="608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Q1 and Q2 are nominally identical and placed in the same chip. They are affected by matching errors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8AA494D-FA97-4C73-8C2D-7A61B07645CB}"/>
              </a:ext>
            </a:extLst>
          </p:cNvPr>
          <p:cNvSpPr txBox="1"/>
          <p:nvPr/>
        </p:nvSpPr>
        <p:spPr>
          <a:xfrm>
            <a:off x="5757680" y="1917109"/>
            <a:ext cx="57145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Q1 and Q2 are biased with identical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&gt;&gt;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CESAT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individual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voltage such that Q1 and Q2 carry the same collector current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AB4C470-E687-4677-AB35-1F71D8FC8FFF}"/>
              </a:ext>
            </a:extLst>
          </p:cNvPr>
          <p:cNvSpPr txBox="1"/>
          <p:nvPr/>
        </p:nvSpPr>
        <p:spPr>
          <a:xfrm>
            <a:off x="2024876" y="707556"/>
            <a:ext cx="1835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amperometers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3C9083C3-B587-4B40-9769-13E36F08A5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863096"/>
              </p:ext>
            </p:extLst>
          </p:nvPr>
        </p:nvGraphicFramePr>
        <p:xfrm>
          <a:off x="4843463" y="3560097"/>
          <a:ext cx="36449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5" imgW="1815840" imgH="495000" progId="Equation.DSMT4">
                  <p:embed/>
                </p:oleObj>
              </mc:Choice>
              <mc:Fallback>
                <p:oleObj name="Equation" r:id="rId5" imgW="1815840" imgH="4950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D3E9E50C-F2A8-4A77-8922-24933B24BA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43463" y="3560097"/>
                        <a:ext cx="3644900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D2932170-C133-4651-9FAA-86647B7AF4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533904"/>
              </p:ext>
            </p:extLst>
          </p:nvPr>
        </p:nvGraphicFramePr>
        <p:xfrm>
          <a:off x="9339261" y="3479276"/>
          <a:ext cx="201453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7" imgW="1002960" imgH="482400" progId="Equation.DSMT4">
                  <p:embed/>
                </p:oleObj>
              </mc:Choice>
              <mc:Fallback>
                <p:oleObj name="Equation" r:id="rId7" imgW="1002960" imgH="482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2C75D019-E576-49CA-BFA2-C675CA673F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39261" y="3479276"/>
                        <a:ext cx="2014538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8C953ADA-A9F8-446A-9A37-EF13F8EC55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644920"/>
              </p:ext>
            </p:extLst>
          </p:nvPr>
        </p:nvGraphicFramePr>
        <p:xfrm>
          <a:off x="415951" y="4601750"/>
          <a:ext cx="30861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9" imgW="1536480" imgH="482400" progId="Equation.DSMT4">
                  <p:embed/>
                </p:oleObj>
              </mc:Choice>
              <mc:Fallback>
                <p:oleObj name="Equation" r:id="rId9" imgW="1536480" imgH="4824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B2F4A434-38DB-4ECF-8F00-D851D171A0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5951" y="4601750"/>
                        <a:ext cx="3086100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CBF62D85-33E8-4F10-9081-4C326E222A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280184"/>
              </p:ext>
            </p:extLst>
          </p:nvPr>
        </p:nvGraphicFramePr>
        <p:xfrm>
          <a:off x="4062580" y="4857338"/>
          <a:ext cx="26273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1" imgW="1307880" imgH="228600" progId="Equation.DSMT4">
                  <p:embed/>
                </p:oleObj>
              </mc:Choice>
              <mc:Fallback>
                <p:oleObj name="Equation" r:id="rId11" imgW="1307880" imgH="228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8C953ADA-A9F8-446A-9A37-EF13F8EC55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62580" y="4857338"/>
                        <a:ext cx="2627313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F146494B-4724-4A2A-AE39-005E0425E6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468589"/>
              </p:ext>
            </p:extLst>
          </p:nvPr>
        </p:nvGraphicFramePr>
        <p:xfrm>
          <a:off x="7413709" y="4587339"/>
          <a:ext cx="410527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3" imgW="2044440" imgH="482400" progId="Equation.DSMT4">
                  <p:embed/>
                </p:oleObj>
              </mc:Choice>
              <mc:Fallback>
                <p:oleObj name="Equation" r:id="rId13" imgW="2044440" imgH="4824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8C953ADA-A9F8-446A-9A37-EF13F8EC55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413709" y="4587339"/>
                        <a:ext cx="4105275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DBEDEA26-47CE-4C2C-BF8B-251B872F72B4}"/>
              </a:ext>
            </a:extLst>
          </p:cNvPr>
          <p:cNvCxnSpPr/>
          <p:nvPr/>
        </p:nvCxnSpPr>
        <p:spPr>
          <a:xfrm flipH="1">
            <a:off x="2317585" y="1107666"/>
            <a:ext cx="387959" cy="3706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EC2556B2-5FB9-4214-B68A-52C29C7E0AE5}"/>
              </a:ext>
            </a:extLst>
          </p:cNvPr>
          <p:cNvCxnSpPr>
            <a:cxnSpLocks/>
          </p:cNvCxnSpPr>
          <p:nvPr/>
        </p:nvCxnSpPr>
        <p:spPr>
          <a:xfrm>
            <a:off x="3181269" y="1107666"/>
            <a:ext cx="387959" cy="3706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C496A095-ECDB-4327-9499-C1CA57CE35CD}"/>
              </a:ext>
            </a:extLst>
          </p:cNvPr>
          <p:cNvSpPr/>
          <p:nvPr/>
        </p:nvSpPr>
        <p:spPr>
          <a:xfrm>
            <a:off x="8690200" y="3833059"/>
            <a:ext cx="375557" cy="36582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10AAF2C4-DF18-48DA-873A-DAF5D5F3E8A8}"/>
              </a:ext>
            </a:extLst>
          </p:cNvPr>
          <p:cNvSpPr txBox="1"/>
          <p:nvPr/>
        </p:nvSpPr>
        <p:spPr>
          <a:xfrm>
            <a:off x="723098" y="5558889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generically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1D5FC2F-0FAB-431D-8A24-B44AAC8173B2}"/>
              </a:ext>
            </a:extLst>
          </p:cNvPr>
          <p:cNvSpPr txBox="1"/>
          <p:nvPr/>
        </p:nvSpPr>
        <p:spPr>
          <a:xfrm>
            <a:off x="3238480" y="5597272"/>
            <a:ext cx="8403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foundry provides                  (of the minimum size BJT)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FBD32F62-0C29-47B8-8CCA-A07D0962EE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649204"/>
              </p:ext>
            </p:extLst>
          </p:nvPr>
        </p:nvGraphicFramePr>
        <p:xfrm>
          <a:off x="6366937" y="5444667"/>
          <a:ext cx="1290924" cy="823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5" imgW="419040" imgH="266400" progId="Equation.DSMT4">
                  <p:embed/>
                </p:oleObj>
              </mc:Choice>
              <mc:Fallback>
                <p:oleObj name="Equation" r:id="rId15" imgW="419040" imgH="26640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F146494B-4724-4A2A-AE39-005E0425E6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366937" y="5444667"/>
                        <a:ext cx="1290924" cy="8232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13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C1CED0-3BAE-476F-9AE3-BD15EE97F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8004"/>
            <a:ext cx="10515600" cy="662397"/>
          </a:xfrm>
        </p:spPr>
        <p:txBody>
          <a:bodyPr/>
          <a:lstStyle/>
          <a:p>
            <a:r>
              <a:rPr lang="en-US"/>
              <a:t>Matching errors in BJT current mirrors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AC43BE-BCF3-4C23-9631-E7B416E39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D6BA76D-87CC-4950-A71B-07B067F1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615E41A0-78E1-4D8D-819C-FB40C0A727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530950"/>
              </p:ext>
            </p:extLst>
          </p:nvPr>
        </p:nvGraphicFramePr>
        <p:xfrm>
          <a:off x="5451362" y="2126075"/>
          <a:ext cx="19891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990360" imgH="228600" progId="Equation.DSMT4">
                  <p:embed/>
                </p:oleObj>
              </mc:Choice>
              <mc:Fallback>
                <p:oleObj name="Equation" r:id="rId3" imgW="990360" imgH="2286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D223D3A2-A3CF-439E-A96E-69B40EDED1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51362" y="2126075"/>
                        <a:ext cx="1989137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D3E9E50C-F2A8-4A77-8922-24933B24BA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714648"/>
              </p:ext>
            </p:extLst>
          </p:nvPr>
        </p:nvGraphicFramePr>
        <p:xfrm>
          <a:off x="5451362" y="938087"/>
          <a:ext cx="36449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1815840" imgH="495000" progId="Equation.DSMT4">
                  <p:embed/>
                </p:oleObj>
              </mc:Choice>
              <mc:Fallback>
                <p:oleObj name="Equation" r:id="rId5" imgW="1815840" imgH="4950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615E41A0-78E1-4D8D-819C-FB40C0A727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51362" y="938087"/>
                        <a:ext cx="3644900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67F35EDA-A50B-46EE-8CE6-F181F1ABDD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430933"/>
              </p:ext>
            </p:extLst>
          </p:nvPr>
        </p:nvGraphicFramePr>
        <p:xfrm>
          <a:off x="8641249" y="1839653"/>
          <a:ext cx="15811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787320" imgH="431640" progId="Equation.DSMT4">
                  <p:embed/>
                </p:oleObj>
              </mc:Choice>
              <mc:Fallback>
                <p:oleObj name="Equation" r:id="rId7" imgW="78732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615E41A0-78E1-4D8D-819C-FB40C0A727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41249" y="1839653"/>
                        <a:ext cx="1581150" cy="86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DBA96A45-A8B3-4905-9EBD-AA71D35E29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77316"/>
              </p:ext>
            </p:extLst>
          </p:nvPr>
        </p:nvGraphicFramePr>
        <p:xfrm>
          <a:off x="5324475" y="2740025"/>
          <a:ext cx="25749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1282680" imgH="482400" progId="Equation.DSMT4">
                  <p:embed/>
                </p:oleObj>
              </mc:Choice>
              <mc:Fallback>
                <p:oleObj name="Equation" r:id="rId9" imgW="1282680" imgH="482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2C75D019-E576-49CA-BFA2-C675CA673F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24475" y="2740025"/>
                        <a:ext cx="2574925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Elemento grafico 15">
            <a:extLst>
              <a:ext uri="{FF2B5EF4-FFF2-40B4-BE49-F238E27FC236}">
                <a16:creationId xmlns:a16="http://schemas.microsoft.com/office/drawing/2014/main" id="{4E9ADDDE-2C4F-4317-9024-421E1B7A2AE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4888" y="922615"/>
            <a:ext cx="4760912" cy="2956777"/>
          </a:xfrm>
          <a:prstGeom prst="rect">
            <a:avLst/>
          </a:prstGeom>
        </p:spPr>
      </p:pic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4462D440-269C-4610-B19C-C71F29CD7B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482866"/>
              </p:ext>
            </p:extLst>
          </p:nvPr>
        </p:nvGraphicFramePr>
        <p:xfrm>
          <a:off x="8433143" y="2765425"/>
          <a:ext cx="211455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3" imgW="1054080" imgH="457200" progId="Equation.DSMT4">
                  <p:embed/>
                </p:oleObj>
              </mc:Choice>
              <mc:Fallback>
                <p:oleObj name="Equation" r:id="rId13" imgW="1054080" imgH="4572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DBA96A45-A8B3-4905-9EBD-AA71D35E29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433143" y="2765425"/>
                        <a:ext cx="2114550" cy="92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C62EBBAA-C764-47A1-98CF-D838F7A6F8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149670"/>
              </p:ext>
            </p:extLst>
          </p:nvPr>
        </p:nvGraphicFramePr>
        <p:xfrm>
          <a:off x="409575" y="3968750"/>
          <a:ext cx="3433763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5" imgW="1282680" imgH="507960" progId="Equation.DSMT4">
                  <p:embed/>
                </p:oleObj>
              </mc:Choice>
              <mc:Fallback>
                <p:oleObj name="Equation" r:id="rId15" imgW="1282680" imgH="50796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4462D440-269C-4610-B19C-C71F29CD7B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09575" y="3968750"/>
                        <a:ext cx="3433763" cy="1366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AD53FFD8-443F-4C29-BD6E-B3AFFA4D3B90}"/>
              </a:ext>
            </a:extLst>
          </p:cNvPr>
          <p:cNvSpPr txBox="1"/>
          <p:nvPr/>
        </p:nvSpPr>
        <p:spPr>
          <a:xfrm>
            <a:off x="4413005" y="3981251"/>
            <a:ext cx="220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typical values: </a:t>
            </a:r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EDD05875-5D8E-4E9E-B631-E1A0A83067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765740"/>
              </p:ext>
            </p:extLst>
          </p:nvPr>
        </p:nvGraphicFramePr>
        <p:xfrm>
          <a:off x="6515100" y="3935413"/>
          <a:ext cx="44894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7" imgW="1676160" imgH="266400" progId="Equation.DSMT4">
                  <p:embed/>
                </p:oleObj>
              </mc:Choice>
              <mc:Fallback>
                <p:oleObj name="Equation" r:id="rId17" imgW="1676160" imgH="26640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C62EBBAA-C764-47A1-98CF-D838F7A6F8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515100" y="3935413"/>
                        <a:ext cx="4489450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22012ADB-1D2E-41C6-954B-A5A4E0A1B5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399012"/>
              </p:ext>
            </p:extLst>
          </p:nvPr>
        </p:nvGraphicFramePr>
        <p:xfrm>
          <a:off x="4389779" y="4731769"/>
          <a:ext cx="476091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9" imgW="1777680" imgH="380880" progId="Equation.DSMT4">
                  <p:embed/>
                </p:oleObj>
              </mc:Choice>
              <mc:Fallback>
                <p:oleObj name="Equation" r:id="rId19" imgW="1777680" imgH="38088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C62EBBAA-C764-47A1-98CF-D838F7A6F8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389779" y="4731769"/>
                        <a:ext cx="4760912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89E0A31-8A5C-466C-AAA1-3FF9580DECFF}"/>
              </a:ext>
            </a:extLst>
          </p:cNvPr>
          <p:cNvSpPr txBox="1"/>
          <p:nvPr/>
        </p:nvSpPr>
        <p:spPr>
          <a:xfrm>
            <a:off x="8030988" y="5461051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</a:p>
        </p:txBody>
      </p:sp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72DBAF69-E9B9-4612-A504-BB5C16263C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39088"/>
              </p:ext>
            </p:extLst>
          </p:nvPr>
        </p:nvGraphicFramePr>
        <p:xfrm>
          <a:off x="9197975" y="4940300"/>
          <a:ext cx="2586038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1" imgW="965160" imgH="469800" progId="Equation.DSMT4">
                  <p:embed/>
                </p:oleObj>
              </mc:Choice>
              <mc:Fallback>
                <p:oleObj name="Equation" r:id="rId21" imgW="965160" imgH="46980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C62EBBAA-C764-47A1-98CF-D838F7A6F8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9197975" y="4940300"/>
                        <a:ext cx="2586038" cy="1265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66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Tema di Office</vt:lpstr>
      <vt:lpstr>Equation</vt:lpstr>
      <vt:lpstr>Effect of matching errors in current mirrors</vt:lpstr>
      <vt:lpstr>Standard deviations</vt:lpstr>
      <vt:lpstr>Examples</vt:lpstr>
      <vt:lpstr>Matching in BJT: process parameters</vt:lpstr>
      <vt:lpstr>Matching errors in BJT current mirrors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433</cp:revision>
  <cp:lastPrinted>2021-05-27T16:00:49Z</cp:lastPrinted>
  <dcterms:created xsi:type="dcterms:W3CDTF">2015-02-03T16:10:37Z</dcterms:created>
  <dcterms:modified xsi:type="dcterms:W3CDTF">2022-04-29T09:20:44Z</dcterms:modified>
</cp:coreProperties>
</file>