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323" r:id="rId2"/>
    <p:sldId id="324" r:id="rId3"/>
    <p:sldId id="309" r:id="rId4"/>
    <p:sldId id="318" r:id="rId5"/>
    <p:sldId id="320" r:id="rId6"/>
    <p:sldId id="322" r:id="rId7"/>
    <p:sldId id="319" r:id="rId8"/>
    <p:sldId id="314" r:id="rId9"/>
    <p:sldId id="325" r:id="rId10"/>
    <p:sldId id="326" r:id="rId11"/>
    <p:sldId id="307" r:id="rId12"/>
    <p:sldId id="308" r:id="rId13"/>
    <p:sldId id="331" r:id="rId14"/>
    <p:sldId id="327" r:id="rId15"/>
    <p:sldId id="310" r:id="rId16"/>
    <p:sldId id="311" r:id="rId17"/>
    <p:sldId id="312" r:id="rId18"/>
    <p:sldId id="316" r:id="rId19"/>
    <p:sldId id="315" r:id="rId20"/>
    <p:sldId id="332" r:id="rId21"/>
    <p:sldId id="328" r:id="rId22"/>
    <p:sldId id="329" r:id="rId23"/>
    <p:sldId id="330" r:id="rId24"/>
  </p:sldIdLst>
  <p:sldSz cx="12192000" cy="6858000"/>
  <p:notesSz cx="6858000" cy="9144000"/>
  <p:embeddedFontLst>
    <p:embeddedFont>
      <p:font typeface="Calibri" panose="020F0502020204030204" pitchFamily="34" charset="0"/>
      <p:regular r:id="rId26"/>
      <p:bold r:id="rId27"/>
      <p:italic r:id="rId28"/>
      <p:boldItalic r:id="rId29"/>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0" autoAdjust="0"/>
    <p:restoredTop sz="92327" autoAdjust="0"/>
  </p:normalViewPr>
  <p:slideViewPr>
    <p:cSldViewPr snapToGrid="0">
      <p:cViewPr varScale="1">
        <p:scale>
          <a:sx n="58" d="100"/>
          <a:sy n="58" d="100"/>
        </p:scale>
        <p:origin x="76" y="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2.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 Id="rId9" Type="http://schemas.openxmlformats.org/officeDocument/2006/relationships/image" Target="../media/image44.wmf"/></Relationships>
</file>

<file path=ppt/ink/ink1.xml><?xml version="1.0" encoding="utf-8"?>
<inkml:ink xmlns:inkml="http://www.w3.org/2003/InkML">
  <inkml:definitions>
    <inkml:context xml:id="ctx0">
      <inkml:inkSource xml:id="inkSrc0">
        <inkml:traceFormat>
          <inkml:channel name="X" type="integer" max="16383" units="cm"/>
          <inkml:channel name="Y" type="integer" max="16383" units="cm"/>
          <inkml:channel name="F" type="integer" max="1023" units="dev"/>
          <inkml:channel name="T" type="integer" max="2.14748E9" units="dev"/>
        </inkml:traceFormat>
        <inkml:channelProperties>
          <inkml:channelProperty channel="X" name="resolution" value="393.72748" units="1/cm"/>
          <inkml:channelProperty channel="Y" name="resolution" value="393.72748" units="1/cm"/>
          <inkml:channelProperty channel="F" name="resolution" value="10E-6" units="1/dev"/>
          <inkml:channelProperty channel="T" name="resolution" value="1" units="1/dev"/>
        </inkml:channelProperties>
      </inkml:inkSource>
      <inkml:timestamp xml:id="ts0" timeString="2020-04-08T11:11:40.764"/>
    </inkml:context>
    <inkml:brush xml:id="br0">
      <inkml:brushProperty name="width" value="0.05292" units="cm"/>
      <inkml:brushProperty name="height" value="0.05292" units="cm"/>
      <inkml:brushProperty name="color" value="#FF0000"/>
    </inkml:brush>
  </inkml:definitions>
  <inkml:trace contextRef="#ctx0" brushRef="#br0">23460 9434 31 0,'-4'0'-15'0,"4"4"50"16,-5-4 2-1,5 0-28-15,0 0-7 0,0-4 9 16,0 4-11-16,0 0 11 15,0 0-11-15,0 0 0 16,0 0-11-16,0-6 11 16,0 0 11-1,0 6-35-15,0 4-36 0</inkml:trace>
  <inkml:trace contextRef="#ctx0" brushRef="#br0" timeOffset="9272.69">23888 9539 47 0,'0'-14'9'16,"-9"-1"-1"-16,9 11 12 16,0 4-20-16,-5 0 37 15,5-8-16-15,0 2-4 16,0 2-3-16,0 4-6 16,0 0-4-16,0 0-8 15,0 0-4-15,0 0 20 16,-9 0-12-16,9 0-4 15,0 0 13-15,0 0-18 16,-5 10 22-16,1-10-20 16,4 0 1-16,0 4 15 15,0-4-18-15,0 0-23 16,-9 0-39-16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05:14.2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2,'1549'0,"-1502"3,0 1,0 3,-1 2,0 1,86 33,-100-33,0-1,0-2,0-1,60 3,136-11,-103-1,926 2,-1017-1,-1-2,1 0,43-14,-38 9,75-9,-94 17,18-1,-1-2,64-14,-39 6,-1 2,2 3,-1 3,78 5,-116-1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05:47.5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4,'4200'0,"-4151"4,0 2,0 2,-1 3,82 28,-17-5,-38-11,-45-13,-1-1,2-2,33 4,338-5,-223-9,-143 3,0-1,0-1,0-2,42-11,-30 5,79-8,-62 11,-18-2,-1-1,63-24,-71 21,-1 1,2 2,0 2,48-5,422 11,-243 5,950-3,-1181 2,0 2,-1 1,40 11,-34-7,73 8,-57-10,0 2,104 31,-106-24,0-2,0-3,63 5,-49-13,-17-2,1 3,53 11,-23-1,1-3,84 1,171-14,-125-1,1069 3,-1216-3,121-23,-113 14,87-4,561 14,-342 5,1242-3,-1571-3,-1-2,67-15,-62 9,93-6,612 16,-361 4,2088-3,-2447 2,-1 2,59 13,10 2,78 12,-108-16,147 9,258-24,-197-2,-239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05:57.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10:02.5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0 156,'1315'0,"-1247"4,-1 3,-1 3,105 30,-8-2,-90-24,17 6,2-4,131 5,416-22,-234-2,-376 2,0-2,0-2,46-12,-36 7,41-4,82-14,-98 15,90-6,220 17,-194 4,-142-5,0-1,0-2,0-2,-1-1,0-2,-1-1,0-2,52-30,-5-12,-43 26,-18 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10:11.96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52,'2821'0,"-2793"-2,0-1,0-1,46-14,-1 1,-33 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10:33.13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1 116,'1'-3,"0"0,0 1,0-1,0 1,1-1,-1 1,1-1,-1 1,1 0,0 0,0 0,0 0,0 0,1 0,-1 1,5-3,44-26,-49 29,16-7,0 0,0 2,0 1,1 0,-1 1,1 1,20-1,140 3,-114 3,937 1,-623-4,-331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4/5/2022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4/5/2022</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data 2"/>
          <p:cNvSpPr>
            <a:spLocks noGrp="1"/>
          </p:cNvSpPr>
          <p:nvPr>
            <p:ph type="dt" sz="half" idx="10"/>
          </p:nvPr>
        </p:nvSpPr>
        <p:spPr/>
        <p:txBody>
          <a:bodyPr/>
          <a:lstStyle/>
          <a:p>
            <a:fld id="{662FCC07-B889-4C84-BE01-5296D1E5D696}" type="datetime1">
              <a:rPr lang="en-US" smtClean="0"/>
              <a:t>4/5/2022</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a:t>Quinto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4/5/2022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4.bin"/><Relationship Id="rId3" Type="http://schemas.openxmlformats.org/officeDocument/2006/relationships/image" Target="../media/image33.png"/><Relationship Id="rId7" Type="http://schemas.openxmlformats.org/officeDocument/2006/relationships/oleObject" Target="../embeddings/oleObject21.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35.png"/><Relationship Id="rId10" Type="http://schemas.openxmlformats.org/officeDocument/2006/relationships/image" Target="../media/image30.wmf"/><Relationship Id="rId4" Type="http://schemas.openxmlformats.org/officeDocument/2006/relationships/image" Target="../media/image34.png"/><Relationship Id="rId9" Type="http://schemas.openxmlformats.org/officeDocument/2006/relationships/oleObject" Target="../embeddings/oleObject22.bin"/><Relationship Id="rId14" Type="http://schemas.openxmlformats.org/officeDocument/2006/relationships/image" Target="../media/image3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9.wmf"/><Relationship Id="rId18" Type="http://schemas.openxmlformats.org/officeDocument/2006/relationships/oleObject" Target="../embeddings/oleObject31.bin"/><Relationship Id="rId3" Type="http://schemas.openxmlformats.org/officeDocument/2006/relationships/image" Target="../media/image45.png"/><Relationship Id="rId21" Type="http://schemas.openxmlformats.org/officeDocument/2006/relationships/image" Target="../media/image43.wmf"/><Relationship Id="rId7" Type="http://schemas.openxmlformats.org/officeDocument/2006/relationships/image" Target="../media/image36.wmf"/><Relationship Id="rId12" Type="http://schemas.openxmlformats.org/officeDocument/2006/relationships/oleObject" Target="../embeddings/oleObject28.bin"/><Relationship Id="rId17"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vmlDrawing" Target="../drawings/vmlDrawing9.vml"/><Relationship Id="rId6" Type="http://schemas.openxmlformats.org/officeDocument/2006/relationships/oleObject" Target="../embeddings/oleObject25.bin"/><Relationship Id="rId11" Type="http://schemas.openxmlformats.org/officeDocument/2006/relationships/image" Target="../media/image38.wmf"/><Relationship Id="rId5" Type="http://schemas.openxmlformats.org/officeDocument/2006/relationships/image" Target="../media/image47.png"/><Relationship Id="rId15" Type="http://schemas.openxmlformats.org/officeDocument/2006/relationships/image" Target="../media/image40.wmf"/><Relationship Id="rId23" Type="http://schemas.openxmlformats.org/officeDocument/2006/relationships/image" Target="../media/image44.wmf"/><Relationship Id="rId10" Type="http://schemas.openxmlformats.org/officeDocument/2006/relationships/oleObject" Target="../embeddings/oleObject27.bin"/><Relationship Id="rId19" Type="http://schemas.openxmlformats.org/officeDocument/2006/relationships/image" Target="../media/image42.wmf"/><Relationship Id="rId4" Type="http://schemas.openxmlformats.org/officeDocument/2006/relationships/image" Target="../media/image46.png"/><Relationship Id="rId9" Type="http://schemas.openxmlformats.org/officeDocument/2006/relationships/image" Target="../media/image37.wmf"/><Relationship Id="rId14" Type="http://schemas.openxmlformats.org/officeDocument/2006/relationships/oleObject" Target="../embeddings/oleObject29.bin"/><Relationship Id="rId22"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9.wmf"/><Relationship Id="rId5" Type="http://schemas.openxmlformats.org/officeDocument/2006/relationships/oleObject" Target="../embeddings/oleObject35.bin"/><Relationship Id="rId4" Type="http://schemas.openxmlformats.org/officeDocument/2006/relationships/image" Target="../media/image48.wmf"/></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51.png"/><Relationship Id="rId4" Type="http://schemas.openxmlformats.org/officeDocument/2006/relationships/customXml" Target="../ink/ink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8.png"/><Relationship Id="rId3" Type="http://schemas.openxmlformats.org/officeDocument/2006/relationships/oleObject" Target="../embeddings/oleObject36.bin"/><Relationship Id="rId7" Type="http://schemas.openxmlformats.org/officeDocument/2006/relationships/image" Target="../media/image54.png"/><Relationship Id="rId12" Type="http://schemas.openxmlformats.org/officeDocument/2006/relationships/customXml" Target="../ink/ink5.xml"/><Relationship Id="rId17" Type="http://schemas.openxmlformats.org/officeDocument/2006/relationships/image" Target="../media/image60.png"/><Relationship Id="rId2" Type="http://schemas.openxmlformats.org/officeDocument/2006/relationships/slideLayout" Target="../slideLayouts/slideLayout2.xml"/><Relationship Id="rId16" Type="http://schemas.openxmlformats.org/officeDocument/2006/relationships/customXml" Target="../ink/ink7.xml"/><Relationship Id="rId1" Type="http://schemas.openxmlformats.org/officeDocument/2006/relationships/vmlDrawing" Target="../drawings/vmlDrawing11.vml"/><Relationship Id="rId6" Type="http://schemas.openxmlformats.org/officeDocument/2006/relationships/image" Target="../media/image51.wmf"/><Relationship Id="rId11" Type="http://schemas.openxmlformats.org/officeDocument/2006/relationships/image" Target="../media/image53.wmf"/><Relationship Id="rId5" Type="http://schemas.openxmlformats.org/officeDocument/2006/relationships/oleObject" Target="../embeddings/oleObject37.bin"/><Relationship Id="rId15" Type="http://schemas.openxmlformats.org/officeDocument/2006/relationships/image" Target="../media/image59.png"/><Relationship Id="rId10" Type="http://schemas.openxmlformats.org/officeDocument/2006/relationships/oleObject" Target="../embeddings/oleObject39.bin"/><Relationship Id="rId4" Type="http://schemas.openxmlformats.org/officeDocument/2006/relationships/image" Target="../media/image50.wmf"/><Relationship Id="rId9" Type="http://schemas.openxmlformats.org/officeDocument/2006/relationships/image" Target="../media/image52.wmf"/><Relationship Id="rId14" Type="http://schemas.openxmlformats.org/officeDocument/2006/relationships/customXml" Target="../ink/ink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6.wmf"/><Relationship Id="rId5" Type="http://schemas.openxmlformats.org/officeDocument/2006/relationships/oleObject" Target="../embeddings/oleObject41.bin"/><Relationship Id="rId4" Type="http://schemas.openxmlformats.org/officeDocument/2006/relationships/image" Target="../media/image55.wmf"/></Relationships>
</file>

<file path=ppt/slides/_rels/slide17.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46.bin"/><Relationship Id="rId3" Type="http://schemas.openxmlformats.org/officeDocument/2006/relationships/image" Target="../media/image63.png"/><Relationship Id="rId7" Type="http://schemas.openxmlformats.org/officeDocument/2006/relationships/oleObject" Target="../embeddings/oleObject43.bin"/><Relationship Id="rId12"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image" Target="../media/image62.wmf"/><Relationship Id="rId1" Type="http://schemas.openxmlformats.org/officeDocument/2006/relationships/vmlDrawing" Target="../drawings/vmlDrawing13.vml"/><Relationship Id="rId6" Type="http://schemas.openxmlformats.org/officeDocument/2006/relationships/image" Target="../media/image57.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59.wmf"/><Relationship Id="rId4" Type="http://schemas.openxmlformats.org/officeDocument/2006/relationships/image" Target="../media/image64.png"/><Relationship Id="rId9" Type="http://schemas.openxmlformats.org/officeDocument/2006/relationships/oleObject" Target="../embeddings/oleObject44.bin"/><Relationship Id="rId14" Type="http://schemas.openxmlformats.org/officeDocument/2006/relationships/image" Target="../media/image61.wmf"/></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9.bin"/><Relationship Id="rId5" Type="http://schemas.openxmlformats.org/officeDocument/2006/relationships/image" Target="../media/image67.wmf"/><Relationship Id="rId4"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76.png"/><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1.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74.wmf"/></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5.bin"/><Relationship Id="rId5" Type="http://schemas.openxmlformats.org/officeDocument/2006/relationships/image" Target="../media/image77.wmf"/><Relationship Id="rId4" Type="http://schemas.openxmlformats.org/officeDocument/2006/relationships/oleObject" Target="../embeddings/oleObject54.bin"/></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80.wmf"/><Relationship Id="rId4" Type="http://schemas.openxmlformats.org/officeDocument/2006/relationships/oleObject" Target="../embeddings/oleObject56.bin"/></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wmf"/><Relationship Id="rId4" Type="http://schemas.openxmlformats.org/officeDocument/2006/relationships/image" Target="../media/image1.wmf"/><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6.png"/><Relationship Id="rId4" Type="http://schemas.openxmlformats.org/officeDocument/2006/relationships/image" Target="../media/image13.wmf"/><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2.wmf"/><Relationship Id="rId3" Type="http://schemas.openxmlformats.org/officeDocument/2006/relationships/image" Target="../media/image23.png"/><Relationship Id="rId7" Type="http://schemas.openxmlformats.org/officeDocument/2006/relationships/image" Target="../media/image20.w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13.wmf"/><Relationship Id="rId5" Type="http://schemas.openxmlformats.org/officeDocument/2006/relationships/image" Target="../media/image19.wmf"/><Relationship Id="rId15" Type="http://schemas.openxmlformats.org/officeDocument/2006/relationships/image" Target="../media/image15.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1.wmf"/><Relationship Id="rId1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244" y="269591"/>
            <a:ext cx="10515600" cy="662397"/>
          </a:xfrm>
        </p:spPr>
        <p:txBody>
          <a:bodyPr>
            <a:normAutofit fontScale="90000"/>
          </a:bodyPr>
          <a:lstStyle/>
          <a:p>
            <a:r>
              <a:rPr lang="en-US" dirty="0"/>
              <a:t>Very basic rules to facilitate analysis / synthesis of integrated analog circuits</a:t>
            </a:r>
          </a:p>
        </p:txBody>
      </p:sp>
      <p:sp>
        <p:nvSpPr>
          <p:cNvPr id="3" name="Segnaposto contenuto 2"/>
          <p:cNvSpPr>
            <a:spLocks noGrp="1"/>
          </p:cNvSpPr>
          <p:nvPr>
            <p:ph idx="1"/>
          </p:nvPr>
        </p:nvSpPr>
        <p:spPr>
          <a:xfrm>
            <a:off x="838199" y="1380815"/>
            <a:ext cx="10515600" cy="4405835"/>
          </a:xfrm>
        </p:spPr>
        <p:txBody>
          <a:bodyPr/>
          <a:lstStyle/>
          <a:p>
            <a:pPr marL="0" indent="0">
              <a:buNone/>
            </a:pPr>
            <a:r>
              <a:rPr lang="en-US" dirty="0"/>
              <a:t>In these slides:</a:t>
            </a:r>
          </a:p>
          <a:p>
            <a:pPr marL="0" indent="0">
              <a:buNone/>
            </a:pPr>
            <a:endParaRPr lang="en-US" dirty="0"/>
          </a:p>
          <a:p>
            <a:pPr marL="514350" indent="-514350">
              <a:buFont typeface="+mj-lt"/>
              <a:buAutoNum type="arabicPeriod"/>
            </a:pPr>
            <a:r>
              <a:rPr lang="en-US" dirty="0"/>
              <a:t>How to obtain the large signal equation of p-type transistors from n-type ones and a few intuitive views about both.</a:t>
            </a:r>
          </a:p>
          <a:p>
            <a:pPr marL="514350" indent="-514350">
              <a:buFont typeface="+mj-lt"/>
              <a:buAutoNum type="arabicPeriod"/>
            </a:pPr>
            <a:r>
              <a:rPr lang="en-US" dirty="0"/>
              <a:t>Basic expressions for the resistances seen from each terminal in notable single-transistor configurations. </a:t>
            </a:r>
          </a:p>
          <a:p>
            <a:pPr marL="514350" indent="-514350">
              <a:buFont typeface="+mj-lt"/>
              <a:buAutoNum type="arabicPeriod"/>
            </a:pPr>
            <a:r>
              <a:rPr lang="en-US" dirty="0"/>
              <a:t>The </a:t>
            </a:r>
            <a:r>
              <a:rPr lang="en-US" dirty="0" err="1"/>
              <a:t>g</a:t>
            </a:r>
            <a:r>
              <a:rPr lang="en-US" baseline="-25000" dirty="0" err="1"/>
              <a:t>m</a:t>
            </a:r>
            <a:r>
              <a:rPr lang="en-US" dirty="0" err="1"/>
              <a:t>r</a:t>
            </a:r>
            <a:r>
              <a:rPr lang="en-US" baseline="-25000" dirty="0" err="1"/>
              <a:t>d</a:t>
            </a:r>
            <a:r>
              <a:rPr lang="en-US" dirty="0"/>
              <a:t> (</a:t>
            </a:r>
            <a:r>
              <a:rPr lang="en-US" dirty="0" err="1"/>
              <a:t>g</a:t>
            </a:r>
            <a:r>
              <a:rPr lang="en-US" baseline="-25000" dirty="0" err="1"/>
              <a:t>m</a:t>
            </a:r>
            <a:r>
              <a:rPr lang="en-US" dirty="0" err="1"/>
              <a:t>r</a:t>
            </a:r>
            <a:r>
              <a:rPr lang="en-US" baseline="-25000" dirty="0" err="1"/>
              <a:t>o</a:t>
            </a:r>
            <a:r>
              <a:rPr lang="en-US" dirty="0"/>
              <a:t> in BJTs) product </a:t>
            </a:r>
          </a:p>
          <a:p>
            <a:pPr marL="514350" indent="-514350">
              <a:buFont typeface="+mj-lt"/>
              <a:buAutoNum type="arabicPeriod"/>
            </a:pPr>
            <a:r>
              <a:rPr lang="en-US" dirty="0"/>
              <a:t>Power rails, floating rails and reference nodes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Tree>
    <p:extLst>
      <p:ext uri="{BB962C8B-B14F-4D97-AF65-F5344CB8AC3E}">
        <p14:creationId xmlns:p14="http://schemas.microsoft.com/office/powerpoint/2010/main" val="216906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p:cNvSpPr txBox="1"/>
          <p:nvPr/>
        </p:nvSpPr>
        <p:spPr>
          <a:xfrm>
            <a:off x="1269241" y="859810"/>
            <a:ext cx="10084557" cy="707886"/>
          </a:xfrm>
          <a:prstGeom prst="rect">
            <a:avLst/>
          </a:prstGeom>
          <a:noFill/>
        </p:spPr>
        <p:txBody>
          <a:bodyPr wrap="square" rtlCol="0">
            <a:spAutoFit/>
          </a:bodyPr>
          <a:lstStyle/>
          <a:p>
            <a:pPr marL="742950" indent="-742950">
              <a:buFont typeface="+mj-lt"/>
              <a:buAutoNum type="arabicPeriod" startAt="2"/>
            </a:pPr>
            <a:r>
              <a:rPr lang="en-US" sz="4000" dirty="0">
                <a:latin typeface="Arial" panose="020B0604020202020204" pitchFamily="34" charset="0"/>
                <a:cs typeface="Arial" panose="020B0604020202020204" pitchFamily="34" charset="0"/>
              </a:rPr>
              <a:t>Notable case of small signal resistances </a:t>
            </a:r>
          </a:p>
        </p:txBody>
      </p:sp>
      <p:sp>
        <p:nvSpPr>
          <p:cNvPr id="6" name="CasellaDiTesto 5"/>
          <p:cNvSpPr txBox="1"/>
          <p:nvPr/>
        </p:nvSpPr>
        <p:spPr>
          <a:xfrm>
            <a:off x="1656725" y="1871663"/>
            <a:ext cx="8816453"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simplify the analysis of circuits including a large number of devices, it is important to keep in mind simple expressions of the resistances that are seen from one terminal of a transistor to </a:t>
            </a:r>
            <a:r>
              <a:rPr lang="en-US" sz="2400" i="1" dirty="0" err="1">
                <a:latin typeface="Arial" panose="020B0604020202020204" pitchFamily="34" charset="0"/>
                <a:cs typeface="Arial" panose="020B0604020202020204" pitchFamily="34" charset="0"/>
              </a:rPr>
              <a:t>gnd</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different configurations. </a:t>
            </a:r>
          </a:p>
          <a:p>
            <a:r>
              <a:rPr lang="it-IT" sz="2400" dirty="0">
                <a:latin typeface="Arial" panose="020B0604020202020204" pitchFamily="34" charset="0"/>
                <a:cs typeface="Arial" panose="020B0604020202020204" pitchFamily="34" charset="0"/>
              </a:rPr>
              <a:t>In the </a:t>
            </a:r>
            <a:r>
              <a:rPr lang="en-US" sz="2400" dirty="0">
                <a:latin typeface="Arial" panose="020B0604020202020204" pitchFamily="34" charset="0"/>
                <a:cs typeface="Arial" panose="020B0604020202020204" pitchFamily="34" charset="0"/>
              </a:rPr>
              <a:t>next slides, cases of great importance for the synthesis of electronic circuits are recalled. The expressions may be complicated, and it is important to remember only the simplified forms and the broad conditions for which the approximations hold true </a:t>
            </a:r>
          </a:p>
        </p:txBody>
      </p:sp>
    </p:spTree>
    <p:extLst>
      <p:ext uri="{BB962C8B-B14F-4D97-AF65-F5344CB8AC3E}">
        <p14:creationId xmlns:p14="http://schemas.microsoft.com/office/powerpoint/2010/main" val="342271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Titolo 1"/>
          <p:cNvSpPr>
            <a:spLocks noGrp="1"/>
          </p:cNvSpPr>
          <p:nvPr>
            <p:ph type="title"/>
          </p:nvPr>
        </p:nvSpPr>
        <p:spPr>
          <a:xfrm>
            <a:off x="397888" y="80535"/>
            <a:ext cx="10515600" cy="662397"/>
          </a:xfrm>
        </p:spPr>
        <p:txBody>
          <a:bodyPr>
            <a:normAutofit fontScale="90000"/>
          </a:bodyPr>
          <a:lstStyle/>
          <a:p>
            <a:r>
              <a:rPr lang="en-US" dirty="0"/>
              <a:t>The six basic (small signal) resistances: MOSFETS</a:t>
            </a:r>
            <a:br>
              <a:rPr lang="en-US" dirty="0"/>
            </a:br>
            <a:r>
              <a:rPr lang="en-US" dirty="0"/>
              <a:t>(for simplicity, body effect is neglected in these formulas) </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798" y="1269999"/>
            <a:ext cx="1778002" cy="2540004"/>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247" y="1247247"/>
            <a:ext cx="2322586" cy="2064328"/>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3716686580"/>
              </p:ext>
            </p:extLst>
          </p:nvPr>
        </p:nvGraphicFramePr>
        <p:xfrm>
          <a:off x="838200" y="4051311"/>
          <a:ext cx="1549403" cy="809915"/>
        </p:xfrm>
        <a:graphic>
          <a:graphicData uri="http://schemas.openxmlformats.org/presentationml/2006/ole">
            <mc:AlternateContent xmlns:mc="http://schemas.openxmlformats.org/markup-compatibility/2006">
              <mc:Choice xmlns:v="urn:schemas-microsoft-com:vml" Requires="v">
                <p:oleObj spid="_x0000_s8209" name="Equation" r:id="rId5" imgW="837836" imgH="431613" progId="Equation.DSMT4">
                  <p:embed/>
                </p:oleObj>
              </mc:Choice>
              <mc:Fallback>
                <p:oleObj name="Equation" r:id="rId5" imgW="837836" imgH="4316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051311"/>
                        <a:ext cx="1549403" cy="809915"/>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883251943"/>
              </p:ext>
            </p:extLst>
          </p:nvPr>
        </p:nvGraphicFramePr>
        <p:xfrm>
          <a:off x="931862" y="5381794"/>
          <a:ext cx="4008438" cy="703046"/>
        </p:xfrm>
        <a:graphic>
          <a:graphicData uri="http://schemas.openxmlformats.org/presentationml/2006/ole">
            <mc:AlternateContent xmlns:mc="http://schemas.openxmlformats.org/markup-compatibility/2006">
              <mc:Choice xmlns:v="urn:schemas-microsoft-com:vml" Requires="v">
                <p:oleObj spid="_x0000_s8210" name="Equation" r:id="rId7" imgW="2438280" imgH="431640" progId="Equation.DSMT4">
                  <p:embed/>
                </p:oleObj>
              </mc:Choice>
              <mc:Fallback>
                <p:oleObj name="Equation" r:id="rId7" imgW="2438280" imgH="431640" progId="Equation.DSMT4">
                  <p:embed/>
                  <p:pic>
                    <p:nvPicPr>
                      <p:cNvPr id="0" name=""/>
                      <p:cNvPicPr>
                        <a:picLocks noChangeAspect="1" noChangeArrowheads="1"/>
                      </p:cNvPicPr>
                      <p:nvPr/>
                    </p:nvPicPr>
                    <p:blipFill>
                      <a:blip r:embed="rId8"/>
                      <a:srcRect/>
                      <a:stretch>
                        <a:fillRect/>
                      </a:stretch>
                    </p:blipFill>
                    <p:spPr bwMode="auto">
                      <a:xfrm>
                        <a:off x="931862" y="5381794"/>
                        <a:ext cx="4008438" cy="703046"/>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3680267760"/>
              </p:ext>
            </p:extLst>
          </p:nvPr>
        </p:nvGraphicFramePr>
        <p:xfrm>
          <a:off x="3387008" y="2199059"/>
          <a:ext cx="1294293" cy="989012"/>
        </p:xfrm>
        <a:graphic>
          <a:graphicData uri="http://schemas.openxmlformats.org/presentationml/2006/ole">
            <mc:AlternateContent xmlns:mc="http://schemas.openxmlformats.org/markup-compatibility/2006">
              <mc:Choice xmlns:v="urn:schemas-microsoft-com:vml" Requires="v">
                <p:oleObj spid="_x0000_s8211" name="Equation" r:id="rId9" imgW="558720" imgH="431640" progId="Equation.DSMT4">
                  <p:embed/>
                </p:oleObj>
              </mc:Choice>
              <mc:Fallback>
                <p:oleObj name="Equation" r:id="rId9" imgW="558720" imgH="431640" progId="Equation.DSMT4">
                  <p:embed/>
                  <p:pic>
                    <p:nvPicPr>
                      <p:cNvPr id="0" name=""/>
                      <p:cNvPicPr>
                        <a:picLocks noChangeAspect="1" noChangeArrowheads="1"/>
                      </p:cNvPicPr>
                      <p:nvPr/>
                    </p:nvPicPr>
                    <p:blipFill>
                      <a:blip r:embed="rId10"/>
                      <a:srcRect/>
                      <a:stretch>
                        <a:fillRect/>
                      </a:stretch>
                    </p:blipFill>
                    <p:spPr bwMode="auto">
                      <a:xfrm>
                        <a:off x="3387008" y="2199059"/>
                        <a:ext cx="1294293" cy="989012"/>
                      </a:xfrm>
                      <a:prstGeom prst="rect">
                        <a:avLst/>
                      </a:prstGeom>
                      <a:noFill/>
                    </p:spPr>
                  </p:pic>
                </p:oleObj>
              </mc:Fallback>
            </mc:AlternateContent>
          </a:graphicData>
        </a:graphic>
      </p:graphicFrame>
      <p:sp>
        <p:nvSpPr>
          <p:cNvPr id="11" name="CasellaDiTesto 10"/>
          <p:cNvSpPr txBox="1"/>
          <p:nvPr/>
        </p:nvSpPr>
        <p:spPr>
          <a:xfrm>
            <a:off x="2546747" y="4225435"/>
            <a:ext cx="1866106"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exact result</a:t>
            </a:r>
          </a:p>
        </p:txBody>
      </p:sp>
      <p:sp>
        <p:nvSpPr>
          <p:cNvPr id="12" name="CasellaDiTesto 11"/>
          <p:cNvSpPr txBox="1"/>
          <p:nvPr/>
        </p:nvSpPr>
        <p:spPr>
          <a:xfrm>
            <a:off x="838200" y="4895720"/>
            <a:ext cx="492601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Conditions for approximation</a:t>
            </a:r>
          </a:p>
        </p:txBody>
      </p:sp>
      <p:graphicFrame>
        <p:nvGraphicFramePr>
          <p:cNvPr id="13" name="Oggetto 12"/>
          <p:cNvGraphicFramePr>
            <a:graphicFrameLocks noChangeAspect="1"/>
          </p:cNvGraphicFramePr>
          <p:nvPr>
            <p:extLst>
              <p:ext uri="{D42A27DB-BD31-4B8C-83A1-F6EECF244321}">
                <p14:modId xmlns:p14="http://schemas.microsoft.com/office/powerpoint/2010/main" val="342886946"/>
              </p:ext>
            </p:extLst>
          </p:nvPr>
        </p:nvGraphicFramePr>
        <p:xfrm>
          <a:off x="5549528" y="3403015"/>
          <a:ext cx="3316287" cy="603250"/>
        </p:xfrm>
        <a:graphic>
          <a:graphicData uri="http://schemas.openxmlformats.org/presentationml/2006/ole">
            <mc:AlternateContent xmlns:mc="http://schemas.openxmlformats.org/markup-compatibility/2006">
              <mc:Choice xmlns:v="urn:schemas-microsoft-com:vml" Requires="v">
                <p:oleObj spid="_x0000_s8212" name="Equation" r:id="rId11" imgW="1409400" imgH="253800" progId="Equation.DSMT4">
                  <p:embed/>
                </p:oleObj>
              </mc:Choice>
              <mc:Fallback>
                <p:oleObj name="Equation" r:id="rId11" imgW="1409400" imgH="253800" progId="Equation.DSMT4">
                  <p:embed/>
                  <p:pic>
                    <p:nvPicPr>
                      <p:cNvPr id="0" name=""/>
                      <p:cNvPicPr>
                        <a:picLocks noChangeAspect="1" noChangeArrowheads="1"/>
                      </p:cNvPicPr>
                      <p:nvPr/>
                    </p:nvPicPr>
                    <p:blipFill>
                      <a:blip r:embed="rId12"/>
                      <a:srcRect/>
                      <a:stretch>
                        <a:fillRect/>
                      </a:stretch>
                    </p:blipFill>
                    <p:spPr bwMode="auto">
                      <a:xfrm>
                        <a:off x="5549528" y="3403015"/>
                        <a:ext cx="3316287" cy="60325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564776871"/>
              </p:ext>
            </p:extLst>
          </p:nvPr>
        </p:nvGraphicFramePr>
        <p:xfrm>
          <a:off x="9100784" y="4383488"/>
          <a:ext cx="2744787" cy="854075"/>
        </p:xfrm>
        <a:graphic>
          <a:graphicData uri="http://schemas.openxmlformats.org/presentationml/2006/ole">
            <mc:AlternateContent xmlns:mc="http://schemas.openxmlformats.org/markup-compatibility/2006">
              <mc:Choice xmlns:v="urn:schemas-microsoft-com:vml" Requires="v">
                <p:oleObj spid="_x0000_s8213" name="Equation" r:id="rId13" imgW="1396800" imgH="431640" progId="Equation.DSMT4">
                  <p:embed/>
                </p:oleObj>
              </mc:Choice>
              <mc:Fallback>
                <p:oleObj name="Equation" r:id="rId13" imgW="1396800" imgH="431640" progId="Equation.DSMT4">
                  <p:embed/>
                  <p:pic>
                    <p:nvPicPr>
                      <p:cNvPr id="0" name=""/>
                      <p:cNvPicPr>
                        <a:picLocks noChangeAspect="1" noChangeArrowheads="1"/>
                      </p:cNvPicPr>
                      <p:nvPr/>
                    </p:nvPicPr>
                    <p:blipFill>
                      <a:blip r:embed="rId14"/>
                      <a:srcRect/>
                      <a:stretch>
                        <a:fillRect/>
                      </a:stretch>
                    </p:blipFill>
                    <p:spPr bwMode="auto">
                      <a:xfrm>
                        <a:off x="9100784" y="4383488"/>
                        <a:ext cx="2744787" cy="854075"/>
                      </a:xfrm>
                      <a:prstGeom prst="rect">
                        <a:avLst/>
                      </a:prstGeom>
                      <a:noFill/>
                    </p:spPr>
                  </p:pic>
                </p:oleObj>
              </mc:Fallback>
            </mc:AlternateContent>
          </a:graphicData>
        </a:graphic>
      </p:graphicFrame>
      <p:sp>
        <p:nvSpPr>
          <p:cNvPr id="15" name="Figura a mano libera 14"/>
          <p:cNvSpPr/>
          <p:nvPr/>
        </p:nvSpPr>
        <p:spPr>
          <a:xfrm>
            <a:off x="4838700" y="1079500"/>
            <a:ext cx="759078" cy="5041900"/>
          </a:xfrm>
          <a:custGeom>
            <a:avLst/>
            <a:gdLst>
              <a:gd name="connsiteX0" fmla="*/ 0 w 759078"/>
              <a:gd name="connsiteY0" fmla="*/ 0 h 5041900"/>
              <a:gd name="connsiteX1" fmla="*/ 317500 w 759078"/>
              <a:gd name="connsiteY1" fmla="*/ 2146300 h 5041900"/>
              <a:gd name="connsiteX2" fmla="*/ 723900 w 759078"/>
              <a:gd name="connsiteY2" fmla="*/ 4064000 h 5041900"/>
              <a:gd name="connsiteX3" fmla="*/ 711200 w 759078"/>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759078" h="5041900">
                <a:moveTo>
                  <a:pt x="0" y="0"/>
                </a:moveTo>
                <a:cubicBezTo>
                  <a:pt x="98425" y="734483"/>
                  <a:pt x="196850" y="1468967"/>
                  <a:pt x="317500" y="2146300"/>
                </a:cubicBezTo>
                <a:cubicBezTo>
                  <a:pt x="438150" y="2823633"/>
                  <a:pt x="658283" y="3581400"/>
                  <a:pt x="723900" y="4064000"/>
                </a:cubicBezTo>
                <a:cubicBezTo>
                  <a:pt x="789517" y="4546600"/>
                  <a:pt x="750358" y="4794250"/>
                  <a:pt x="711200" y="5041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15"/>
          <p:cNvSpPr/>
          <p:nvPr/>
        </p:nvSpPr>
        <p:spPr>
          <a:xfrm>
            <a:off x="8817564" y="1014442"/>
            <a:ext cx="1110984" cy="5030758"/>
          </a:xfrm>
          <a:custGeom>
            <a:avLst/>
            <a:gdLst>
              <a:gd name="connsiteX0" fmla="*/ 1139236 w 1151936"/>
              <a:gd name="connsiteY0" fmla="*/ 0 h 5473700"/>
              <a:gd name="connsiteX1" fmla="*/ 1126536 w 1151936"/>
              <a:gd name="connsiteY1" fmla="*/ 1358900 h 5473700"/>
              <a:gd name="connsiteX2" fmla="*/ 910636 w 1151936"/>
              <a:gd name="connsiteY2" fmla="*/ 2565400 h 5473700"/>
              <a:gd name="connsiteX3" fmla="*/ 682036 w 1151936"/>
              <a:gd name="connsiteY3" fmla="*/ 3378200 h 5473700"/>
              <a:gd name="connsiteX4" fmla="*/ 47036 w 1151936"/>
              <a:gd name="connsiteY4" fmla="*/ 4140200 h 5473700"/>
              <a:gd name="connsiteX5" fmla="*/ 47036 w 1151936"/>
              <a:gd name="connsiteY5" fmla="*/ 5473700 h 5473700"/>
              <a:gd name="connsiteX0" fmla="*/ 1139236 w 1151936"/>
              <a:gd name="connsiteY0" fmla="*/ 0 h 5473700"/>
              <a:gd name="connsiteX1" fmla="*/ 1126536 w 1151936"/>
              <a:gd name="connsiteY1" fmla="*/ 1358900 h 5473700"/>
              <a:gd name="connsiteX2" fmla="*/ 910636 w 1151936"/>
              <a:gd name="connsiteY2" fmla="*/ 2565400 h 5473700"/>
              <a:gd name="connsiteX3" fmla="*/ 560116 w 1151936"/>
              <a:gd name="connsiteY3" fmla="*/ 3225800 h 5473700"/>
              <a:gd name="connsiteX4" fmla="*/ 47036 w 1151936"/>
              <a:gd name="connsiteY4" fmla="*/ 4140200 h 5473700"/>
              <a:gd name="connsiteX5" fmla="*/ 47036 w 1151936"/>
              <a:gd name="connsiteY5" fmla="*/ 5473700 h 5473700"/>
              <a:gd name="connsiteX0" fmla="*/ 1139236 w 1156926"/>
              <a:gd name="connsiteY0" fmla="*/ 0 h 5473700"/>
              <a:gd name="connsiteX1" fmla="*/ 1126536 w 1156926"/>
              <a:gd name="connsiteY1" fmla="*/ 1358900 h 5473700"/>
              <a:gd name="connsiteX2" fmla="*/ 834436 w 1156926"/>
              <a:gd name="connsiteY2" fmla="*/ 2504440 h 5473700"/>
              <a:gd name="connsiteX3" fmla="*/ 560116 w 1156926"/>
              <a:gd name="connsiteY3" fmla="*/ 3225800 h 5473700"/>
              <a:gd name="connsiteX4" fmla="*/ 47036 w 1156926"/>
              <a:gd name="connsiteY4" fmla="*/ 4140200 h 5473700"/>
              <a:gd name="connsiteX5" fmla="*/ 47036 w 1156926"/>
              <a:gd name="connsiteY5" fmla="*/ 5473700 h 5473700"/>
              <a:gd name="connsiteX0" fmla="*/ 1139236 w 1140564"/>
              <a:gd name="connsiteY0" fmla="*/ 0 h 5473700"/>
              <a:gd name="connsiteX1" fmla="*/ 1019856 w 1140564"/>
              <a:gd name="connsiteY1" fmla="*/ 1358900 h 5473700"/>
              <a:gd name="connsiteX2" fmla="*/ 834436 w 1140564"/>
              <a:gd name="connsiteY2" fmla="*/ 2504440 h 5473700"/>
              <a:gd name="connsiteX3" fmla="*/ 560116 w 1140564"/>
              <a:gd name="connsiteY3" fmla="*/ 3225800 h 5473700"/>
              <a:gd name="connsiteX4" fmla="*/ 47036 w 1140564"/>
              <a:gd name="connsiteY4" fmla="*/ 4140200 h 5473700"/>
              <a:gd name="connsiteX5" fmla="*/ 47036 w 1140564"/>
              <a:gd name="connsiteY5" fmla="*/ 5473700 h 5473700"/>
              <a:gd name="connsiteX0" fmla="*/ 1108756 w 1110587"/>
              <a:gd name="connsiteY0" fmla="*/ 0 h 5488940"/>
              <a:gd name="connsiteX1" fmla="*/ 1019856 w 1110587"/>
              <a:gd name="connsiteY1" fmla="*/ 1374140 h 5488940"/>
              <a:gd name="connsiteX2" fmla="*/ 834436 w 1110587"/>
              <a:gd name="connsiteY2" fmla="*/ 2519680 h 5488940"/>
              <a:gd name="connsiteX3" fmla="*/ 560116 w 1110587"/>
              <a:gd name="connsiteY3" fmla="*/ 3241040 h 5488940"/>
              <a:gd name="connsiteX4" fmla="*/ 47036 w 1110587"/>
              <a:gd name="connsiteY4" fmla="*/ 4155440 h 5488940"/>
              <a:gd name="connsiteX5" fmla="*/ 47036 w 1110587"/>
              <a:gd name="connsiteY5" fmla="*/ 5488940 h 5488940"/>
              <a:gd name="connsiteX0" fmla="*/ 1108756 w 1110984"/>
              <a:gd name="connsiteY0" fmla="*/ 0 h 5488940"/>
              <a:gd name="connsiteX1" fmla="*/ 1019856 w 1110984"/>
              <a:gd name="connsiteY1" fmla="*/ 1374140 h 5488940"/>
              <a:gd name="connsiteX2" fmla="*/ 758236 w 1110984"/>
              <a:gd name="connsiteY2" fmla="*/ 2519680 h 5488940"/>
              <a:gd name="connsiteX3" fmla="*/ 560116 w 1110984"/>
              <a:gd name="connsiteY3" fmla="*/ 3241040 h 5488940"/>
              <a:gd name="connsiteX4" fmla="*/ 47036 w 1110984"/>
              <a:gd name="connsiteY4" fmla="*/ 4155440 h 5488940"/>
              <a:gd name="connsiteX5" fmla="*/ 47036 w 1110984"/>
              <a:gd name="connsiteY5" fmla="*/ 5488940 h 5488940"/>
              <a:gd name="connsiteX0" fmla="*/ 1108756 w 1110984"/>
              <a:gd name="connsiteY0" fmla="*/ 0 h 5488940"/>
              <a:gd name="connsiteX1" fmla="*/ 1019856 w 1110984"/>
              <a:gd name="connsiteY1" fmla="*/ 1374140 h 5488940"/>
              <a:gd name="connsiteX2" fmla="*/ 758236 w 1110984"/>
              <a:gd name="connsiteY2" fmla="*/ 2519680 h 5488940"/>
              <a:gd name="connsiteX3" fmla="*/ 499156 w 1110984"/>
              <a:gd name="connsiteY3" fmla="*/ 3241040 h 5488940"/>
              <a:gd name="connsiteX4" fmla="*/ 47036 w 1110984"/>
              <a:gd name="connsiteY4" fmla="*/ 4155440 h 5488940"/>
              <a:gd name="connsiteX5" fmla="*/ 47036 w 1110984"/>
              <a:gd name="connsiteY5" fmla="*/ 5488940 h 54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84" h="5488940">
                <a:moveTo>
                  <a:pt x="1108756" y="0"/>
                </a:moveTo>
                <a:cubicBezTo>
                  <a:pt x="1121456" y="465666"/>
                  <a:pt x="1078276" y="954193"/>
                  <a:pt x="1019856" y="1374140"/>
                </a:cubicBezTo>
                <a:cubicBezTo>
                  <a:pt x="961436" y="1794087"/>
                  <a:pt x="845019" y="2208530"/>
                  <a:pt x="758236" y="2519680"/>
                </a:cubicBezTo>
                <a:cubicBezTo>
                  <a:pt x="671453" y="2830830"/>
                  <a:pt x="617689" y="2968413"/>
                  <a:pt x="499156" y="3241040"/>
                </a:cubicBezTo>
                <a:cubicBezTo>
                  <a:pt x="380623" y="3513667"/>
                  <a:pt x="152869" y="3806190"/>
                  <a:pt x="47036" y="4155440"/>
                </a:cubicBezTo>
                <a:cubicBezTo>
                  <a:pt x="-58797" y="4504690"/>
                  <a:pt x="47036" y="5488940"/>
                  <a:pt x="47036" y="54889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magin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28548" y="2764216"/>
            <a:ext cx="2087810" cy="1434784"/>
          </a:xfrm>
          <a:prstGeom prst="rect">
            <a:avLst/>
          </a:prstGeom>
        </p:spPr>
      </p:pic>
      <p:sp>
        <p:nvSpPr>
          <p:cNvPr id="18" name="CasellaDiTesto 17"/>
          <p:cNvSpPr txBox="1"/>
          <p:nvPr/>
        </p:nvSpPr>
        <p:spPr>
          <a:xfrm>
            <a:off x="9143193" y="5355038"/>
            <a:ext cx="2538692"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Diode-connected MOSFET</a:t>
            </a:r>
          </a:p>
        </p:txBody>
      </p:sp>
    </p:spTree>
    <p:extLst>
      <p:ext uri="{BB962C8B-B14F-4D97-AF65-F5344CB8AC3E}">
        <p14:creationId xmlns:p14="http://schemas.microsoft.com/office/powerpoint/2010/main" val="39535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Titolo 1"/>
          <p:cNvSpPr>
            <a:spLocks noGrp="1"/>
          </p:cNvSpPr>
          <p:nvPr>
            <p:ph type="title"/>
          </p:nvPr>
        </p:nvSpPr>
        <p:spPr>
          <a:xfrm>
            <a:off x="1231045" y="63984"/>
            <a:ext cx="10515600" cy="662397"/>
          </a:xfrm>
        </p:spPr>
        <p:txBody>
          <a:bodyPr/>
          <a:lstStyle/>
          <a:p>
            <a:r>
              <a:rPr lang="en-US"/>
              <a:t>The six basic (small signal) resistances: BJTs </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26" y="1283107"/>
            <a:ext cx="1795276" cy="228600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5144" y="1324479"/>
            <a:ext cx="2509333" cy="2044450"/>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462" y="1491894"/>
            <a:ext cx="1625337" cy="1115713"/>
          </a:xfrm>
          <a:prstGeom prst="rect">
            <a:avLst/>
          </a:prstGeom>
        </p:spPr>
      </p:pic>
      <p:graphicFrame>
        <p:nvGraphicFramePr>
          <p:cNvPr id="9" name="Oggetto 8"/>
          <p:cNvGraphicFramePr>
            <a:graphicFrameLocks noChangeAspect="1"/>
          </p:cNvGraphicFramePr>
          <p:nvPr>
            <p:extLst>
              <p:ext uri="{D42A27DB-BD31-4B8C-83A1-F6EECF244321}">
                <p14:modId xmlns:p14="http://schemas.microsoft.com/office/powerpoint/2010/main" val="1373941698"/>
              </p:ext>
            </p:extLst>
          </p:nvPr>
        </p:nvGraphicFramePr>
        <p:xfrm>
          <a:off x="290507" y="4261906"/>
          <a:ext cx="3222844" cy="885811"/>
        </p:xfrm>
        <a:graphic>
          <a:graphicData uri="http://schemas.openxmlformats.org/presentationml/2006/ole">
            <mc:AlternateContent xmlns:mc="http://schemas.openxmlformats.org/markup-compatibility/2006">
              <mc:Choice xmlns:v="urn:schemas-microsoft-com:vml" Requires="v">
                <p:oleObj spid="_x0000_s9245" name="Equation" r:id="rId6" imgW="1624895" imgH="444307" progId="Equation.DSMT4">
                  <p:embed/>
                </p:oleObj>
              </mc:Choice>
              <mc:Fallback>
                <p:oleObj name="Equation" r:id="rId6" imgW="1624895" imgH="44430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07" y="4261906"/>
                        <a:ext cx="3222844" cy="885811"/>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1933845573"/>
              </p:ext>
            </p:extLst>
          </p:nvPr>
        </p:nvGraphicFramePr>
        <p:xfrm>
          <a:off x="2547123" y="934387"/>
          <a:ext cx="3492500" cy="860425"/>
        </p:xfrm>
        <a:graphic>
          <a:graphicData uri="http://schemas.openxmlformats.org/presentationml/2006/ole">
            <mc:AlternateContent xmlns:mc="http://schemas.openxmlformats.org/markup-compatibility/2006">
              <mc:Choice xmlns:v="urn:schemas-microsoft-com:vml" Requires="v">
                <p:oleObj spid="_x0000_s9246" name="Equation" r:id="rId8" imgW="1841400" imgH="457200" progId="Equation.DSMT4">
                  <p:embed/>
                </p:oleObj>
              </mc:Choice>
              <mc:Fallback>
                <p:oleObj name="Equation" r:id="rId8" imgW="1841400" imgH="457200" progId="Equation.DSMT4">
                  <p:embed/>
                  <p:pic>
                    <p:nvPicPr>
                      <p:cNvPr id="0" name=""/>
                      <p:cNvPicPr>
                        <a:picLocks noChangeAspect="1" noChangeArrowheads="1"/>
                      </p:cNvPicPr>
                      <p:nvPr/>
                    </p:nvPicPr>
                    <p:blipFill>
                      <a:blip r:embed="rId9"/>
                      <a:srcRect/>
                      <a:stretch>
                        <a:fillRect/>
                      </a:stretch>
                    </p:blipFill>
                    <p:spPr bwMode="auto">
                      <a:xfrm>
                        <a:off x="2547123" y="934387"/>
                        <a:ext cx="3492500" cy="86042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787385880"/>
              </p:ext>
            </p:extLst>
          </p:nvPr>
        </p:nvGraphicFramePr>
        <p:xfrm>
          <a:off x="291634" y="5477515"/>
          <a:ext cx="4283075" cy="725488"/>
        </p:xfrm>
        <a:graphic>
          <a:graphicData uri="http://schemas.openxmlformats.org/presentationml/2006/ole">
            <mc:AlternateContent xmlns:mc="http://schemas.openxmlformats.org/markup-compatibility/2006">
              <mc:Choice xmlns:v="urn:schemas-microsoft-com:vml" Requires="v">
                <p:oleObj spid="_x0000_s9247" name="Equation" r:id="rId10" imgW="2641320" imgH="444240" progId="Equation.DSMT4">
                  <p:embed/>
                </p:oleObj>
              </mc:Choice>
              <mc:Fallback>
                <p:oleObj name="Equation" r:id="rId10" imgW="2641320" imgH="444240" progId="Equation.DSMT4">
                  <p:embed/>
                  <p:pic>
                    <p:nvPicPr>
                      <p:cNvPr id="0" name=""/>
                      <p:cNvPicPr>
                        <a:picLocks noChangeAspect="1" noChangeArrowheads="1"/>
                      </p:cNvPicPr>
                      <p:nvPr/>
                    </p:nvPicPr>
                    <p:blipFill>
                      <a:blip r:embed="rId11"/>
                      <a:srcRect/>
                      <a:stretch>
                        <a:fillRect/>
                      </a:stretch>
                    </p:blipFill>
                    <p:spPr bwMode="auto">
                      <a:xfrm>
                        <a:off x="291634" y="5477515"/>
                        <a:ext cx="4283075" cy="725488"/>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216777774"/>
              </p:ext>
            </p:extLst>
          </p:nvPr>
        </p:nvGraphicFramePr>
        <p:xfrm>
          <a:off x="2852908" y="2769065"/>
          <a:ext cx="1613936" cy="1018158"/>
        </p:xfrm>
        <a:graphic>
          <a:graphicData uri="http://schemas.openxmlformats.org/presentationml/2006/ole">
            <mc:AlternateContent xmlns:mc="http://schemas.openxmlformats.org/markup-compatibility/2006">
              <mc:Choice xmlns:v="urn:schemas-microsoft-com:vml" Requires="v">
                <p:oleObj spid="_x0000_s9248" name="Equation" r:id="rId12" imgW="711000" imgH="444240" progId="Equation.DSMT4">
                  <p:embed/>
                </p:oleObj>
              </mc:Choice>
              <mc:Fallback>
                <p:oleObj name="Equation" r:id="rId12" imgW="711000" imgH="444240" progId="Equation.DSMT4">
                  <p:embed/>
                  <p:pic>
                    <p:nvPicPr>
                      <p:cNvPr id="0" name=""/>
                      <p:cNvPicPr>
                        <a:picLocks noChangeAspect="1" noChangeArrowheads="1"/>
                      </p:cNvPicPr>
                      <p:nvPr/>
                    </p:nvPicPr>
                    <p:blipFill>
                      <a:blip r:embed="rId13"/>
                      <a:srcRect/>
                      <a:stretch>
                        <a:fillRect/>
                      </a:stretch>
                    </p:blipFill>
                    <p:spPr bwMode="auto">
                      <a:xfrm>
                        <a:off x="2852908" y="2769065"/>
                        <a:ext cx="1613936" cy="1018158"/>
                      </a:xfrm>
                      <a:prstGeom prst="rect">
                        <a:avLst/>
                      </a:prstGeom>
                      <a:noFill/>
                    </p:spPr>
                  </p:pic>
                </p:oleObj>
              </mc:Fallback>
            </mc:AlternateContent>
          </a:graphicData>
        </a:graphic>
      </p:graphicFrame>
      <p:sp>
        <p:nvSpPr>
          <p:cNvPr id="13" name="CasellaDiTesto 12"/>
          <p:cNvSpPr txBox="1"/>
          <p:nvPr/>
        </p:nvSpPr>
        <p:spPr>
          <a:xfrm>
            <a:off x="740911" y="3828531"/>
            <a:ext cx="1866106"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exact result</a:t>
            </a:r>
          </a:p>
        </p:txBody>
      </p:sp>
      <p:sp>
        <p:nvSpPr>
          <p:cNvPr id="14" name="CasellaDiTesto 13"/>
          <p:cNvSpPr txBox="1"/>
          <p:nvPr/>
        </p:nvSpPr>
        <p:spPr>
          <a:xfrm>
            <a:off x="317546" y="5117776"/>
            <a:ext cx="422495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Conditions for approximation</a:t>
            </a:r>
          </a:p>
        </p:txBody>
      </p:sp>
      <p:graphicFrame>
        <p:nvGraphicFramePr>
          <p:cNvPr id="15" name="Oggetto 14"/>
          <p:cNvGraphicFramePr>
            <a:graphicFrameLocks noChangeAspect="1"/>
          </p:cNvGraphicFramePr>
          <p:nvPr>
            <p:extLst>
              <p:ext uri="{D42A27DB-BD31-4B8C-83A1-F6EECF244321}">
                <p14:modId xmlns:p14="http://schemas.microsoft.com/office/powerpoint/2010/main" val="2692752279"/>
              </p:ext>
            </p:extLst>
          </p:nvPr>
        </p:nvGraphicFramePr>
        <p:xfrm>
          <a:off x="5240409" y="3831422"/>
          <a:ext cx="3682365" cy="526052"/>
        </p:xfrm>
        <a:graphic>
          <a:graphicData uri="http://schemas.openxmlformats.org/presentationml/2006/ole">
            <mc:AlternateContent xmlns:mc="http://schemas.openxmlformats.org/markup-compatibility/2006">
              <mc:Choice xmlns:v="urn:schemas-microsoft-com:vml" Requires="v">
                <p:oleObj spid="_x0000_s9249" name="Equation" r:id="rId14" imgW="1663700" imgH="241300" progId="Equation.DSMT4">
                  <p:embed/>
                </p:oleObj>
              </mc:Choice>
              <mc:Fallback>
                <p:oleObj name="Equation" r:id="rId14" imgW="16637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0409" y="3831422"/>
                        <a:ext cx="3682365" cy="526052"/>
                      </a:xfrm>
                      <a:prstGeom prst="rect">
                        <a:avLst/>
                      </a:prstGeom>
                      <a:noFill/>
                    </p:spPr>
                  </p:pic>
                </p:oleObj>
              </mc:Fallback>
            </mc:AlternateContent>
          </a:graphicData>
        </a:graphic>
      </p:graphicFrame>
      <p:sp>
        <p:nvSpPr>
          <p:cNvPr id="16" name="CasellaDiTesto 15"/>
          <p:cNvSpPr txBox="1"/>
          <p:nvPr/>
        </p:nvSpPr>
        <p:spPr>
          <a:xfrm>
            <a:off x="5874133" y="3368929"/>
            <a:ext cx="186610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exact result</a:t>
            </a:r>
          </a:p>
        </p:txBody>
      </p:sp>
      <p:graphicFrame>
        <p:nvGraphicFramePr>
          <p:cNvPr id="17" name="Oggetto 16"/>
          <p:cNvGraphicFramePr>
            <a:graphicFrameLocks noChangeAspect="1"/>
          </p:cNvGraphicFramePr>
          <p:nvPr>
            <p:extLst>
              <p:ext uri="{D42A27DB-BD31-4B8C-83A1-F6EECF244321}">
                <p14:modId xmlns:p14="http://schemas.microsoft.com/office/powerpoint/2010/main" val="25111415"/>
              </p:ext>
            </p:extLst>
          </p:nvPr>
        </p:nvGraphicFramePr>
        <p:xfrm>
          <a:off x="5240409" y="4344927"/>
          <a:ext cx="2684463" cy="487363"/>
        </p:xfrm>
        <a:graphic>
          <a:graphicData uri="http://schemas.openxmlformats.org/presentationml/2006/ole">
            <mc:AlternateContent xmlns:mc="http://schemas.openxmlformats.org/markup-compatibility/2006">
              <mc:Choice xmlns:v="urn:schemas-microsoft-com:vml" Requires="v">
                <p:oleObj spid="_x0000_s9250" name="Equation" r:id="rId16" imgW="1371600" imgH="253800" progId="Equation.DSMT4">
                  <p:embed/>
                </p:oleObj>
              </mc:Choice>
              <mc:Fallback>
                <p:oleObj name="Equation" r:id="rId16" imgW="1371600" imgH="253800" progId="Equation.DSMT4">
                  <p:embed/>
                  <p:pic>
                    <p:nvPicPr>
                      <p:cNvPr id="0" name=""/>
                      <p:cNvPicPr>
                        <a:picLocks noChangeAspect="1" noChangeArrowheads="1"/>
                      </p:cNvPicPr>
                      <p:nvPr/>
                    </p:nvPicPr>
                    <p:blipFill>
                      <a:blip r:embed="rId17"/>
                      <a:srcRect/>
                      <a:stretch>
                        <a:fillRect/>
                      </a:stretch>
                    </p:blipFill>
                    <p:spPr bwMode="auto">
                      <a:xfrm>
                        <a:off x="5240409" y="4344927"/>
                        <a:ext cx="2684463" cy="487363"/>
                      </a:xfrm>
                      <a:prstGeom prst="rect">
                        <a:avLst/>
                      </a:prstGeom>
                      <a:noFill/>
                    </p:spPr>
                  </p:pic>
                </p:oleObj>
              </mc:Fallback>
            </mc:AlternateContent>
          </a:graphicData>
        </a:graphic>
      </p:graphicFrame>
      <p:graphicFrame>
        <p:nvGraphicFramePr>
          <p:cNvPr id="18" name="Oggetto 17"/>
          <p:cNvGraphicFramePr>
            <a:graphicFrameLocks noChangeAspect="1"/>
          </p:cNvGraphicFramePr>
          <p:nvPr>
            <p:extLst>
              <p:ext uri="{D42A27DB-BD31-4B8C-83A1-F6EECF244321}">
                <p14:modId xmlns:p14="http://schemas.microsoft.com/office/powerpoint/2010/main" val="1948852191"/>
              </p:ext>
            </p:extLst>
          </p:nvPr>
        </p:nvGraphicFramePr>
        <p:xfrm>
          <a:off x="4960938" y="5137150"/>
          <a:ext cx="4618037" cy="1019175"/>
        </p:xfrm>
        <a:graphic>
          <a:graphicData uri="http://schemas.openxmlformats.org/presentationml/2006/ole">
            <mc:AlternateContent xmlns:mc="http://schemas.openxmlformats.org/markup-compatibility/2006">
              <mc:Choice xmlns:v="urn:schemas-microsoft-com:vml" Requires="v">
                <p:oleObj spid="_x0000_s9251" name="Equation" r:id="rId18" imgW="2666880" imgH="583920" progId="Equation.DSMT4">
                  <p:embed/>
                </p:oleObj>
              </mc:Choice>
              <mc:Fallback>
                <p:oleObj name="Equation" r:id="rId18" imgW="2666880" imgH="583920" progId="Equation.DSMT4">
                  <p:embed/>
                  <p:pic>
                    <p:nvPicPr>
                      <p:cNvPr id="0" name=""/>
                      <p:cNvPicPr>
                        <a:picLocks noChangeAspect="1" noChangeArrowheads="1"/>
                      </p:cNvPicPr>
                      <p:nvPr/>
                    </p:nvPicPr>
                    <p:blipFill>
                      <a:blip r:embed="rId19"/>
                      <a:srcRect/>
                      <a:stretch>
                        <a:fillRect/>
                      </a:stretch>
                    </p:blipFill>
                    <p:spPr bwMode="auto">
                      <a:xfrm>
                        <a:off x="4960938" y="5137150"/>
                        <a:ext cx="4618037" cy="1019175"/>
                      </a:xfrm>
                      <a:prstGeom prst="rect">
                        <a:avLst/>
                      </a:prstGeom>
                      <a:noFill/>
                    </p:spPr>
                  </p:pic>
                </p:oleObj>
              </mc:Fallback>
            </mc:AlternateContent>
          </a:graphicData>
        </a:graphic>
      </p:graphicFrame>
      <p:sp>
        <p:nvSpPr>
          <p:cNvPr id="19" name="CasellaDiTesto 18"/>
          <p:cNvSpPr txBox="1"/>
          <p:nvPr/>
        </p:nvSpPr>
        <p:spPr>
          <a:xfrm>
            <a:off x="5748906" y="4790750"/>
            <a:ext cx="234931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approximations</a:t>
            </a:r>
          </a:p>
        </p:txBody>
      </p:sp>
      <p:graphicFrame>
        <p:nvGraphicFramePr>
          <p:cNvPr id="20" name="Oggetto 19"/>
          <p:cNvGraphicFramePr>
            <a:graphicFrameLocks noChangeAspect="1"/>
          </p:cNvGraphicFramePr>
          <p:nvPr>
            <p:extLst>
              <p:ext uri="{D42A27DB-BD31-4B8C-83A1-F6EECF244321}">
                <p14:modId xmlns:p14="http://schemas.microsoft.com/office/powerpoint/2010/main" val="611436861"/>
              </p:ext>
            </p:extLst>
          </p:nvPr>
        </p:nvGraphicFramePr>
        <p:xfrm>
          <a:off x="8637022" y="2625344"/>
          <a:ext cx="3078163" cy="733425"/>
        </p:xfrm>
        <a:graphic>
          <a:graphicData uri="http://schemas.openxmlformats.org/presentationml/2006/ole">
            <mc:AlternateContent xmlns:mc="http://schemas.openxmlformats.org/markup-compatibility/2006">
              <mc:Choice xmlns:v="urn:schemas-microsoft-com:vml" Requires="v">
                <p:oleObj spid="_x0000_s9252" name="Equation" r:id="rId20" imgW="1892160" imgH="444240" progId="Equation.DSMT4">
                  <p:embed/>
                </p:oleObj>
              </mc:Choice>
              <mc:Fallback>
                <p:oleObj name="Equation" r:id="rId20" imgW="1892160" imgH="444240" progId="Equation.DSMT4">
                  <p:embed/>
                  <p:pic>
                    <p:nvPicPr>
                      <p:cNvPr id="0" name=""/>
                      <p:cNvPicPr>
                        <a:picLocks noChangeAspect="1" noChangeArrowheads="1"/>
                      </p:cNvPicPr>
                      <p:nvPr/>
                    </p:nvPicPr>
                    <p:blipFill>
                      <a:blip r:embed="rId21"/>
                      <a:srcRect/>
                      <a:stretch>
                        <a:fillRect/>
                      </a:stretch>
                    </p:blipFill>
                    <p:spPr bwMode="auto">
                      <a:xfrm>
                        <a:off x="8637022" y="2625344"/>
                        <a:ext cx="3078163" cy="733425"/>
                      </a:xfrm>
                      <a:prstGeom prst="rect">
                        <a:avLst/>
                      </a:prstGeom>
                      <a:noFill/>
                    </p:spPr>
                  </p:pic>
                </p:oleObj>
              </mc:Fallback>
            </mc:AlternateContent>
          </a:graphicData>
        </a:graphic>
      </p:graphicFrame>
      <p:sp>
        <p:nvSpPr>
          <p:cNvPr id="21" name="Figura a mano libera 20"/>
          <p:cNvSpPr/>
          <p:nvPr/>
        </p:nvSpPr>
        <p:spPr>
          <a:xfrm>
            <a:off x="8465332" y="634181"/>
            <a:ext cx="3451365" cy="4689987"/>
          </a:xfrm>
          <a:custGeom>
            <a:avLst/>
            <a:gdLst>
              <a:gd name="connsiteX0" fmla="*/ 3126900 w 3451365"/>
              <a:gd name="connsiteY0" fmla="*/ 0 h 4689987"/>
              <a:gd name="connsiteX1" fmla="*/ 1814294 w 3451365"/>
              <a:gd name="connsiteY1" fmla="*/ 294967 h 4689987"/>
              <a:gd name="connsiteX2" fmla="*/ 855649 w 3451365"/>
              <a:gd name="connsiteY2" fmla="*/ 752167 h 4689987"/>
              <a:gd name="connsiteX3" fmla="*/ 324707 w 3451365"/>
              <a:gd name="connsiteY3" fmla="*/ 1519084 h 4689987"/>
              <a:gd name="connsiteX4" fmla="*/ 242 w 3451365"/>
              <a:gd name="connsiteY4" fmla="*/ 2227006 h 4689987"/>
              <a:gd name="connsiteX5" fmla="*/ 295210 w 3451365"/>
              <a:gd name="connsiteY5" fmla="*/ 2875935 h 4689987"/>
              <a:gd name="connsiteX6" fmla="*/ 1386591 w 3451365"/>
              <a:gd name="connsiteY6" fmla="*/ 3554361 h 4689987"/>
              <a:gd name="connsiteX7" fmla="*/ 2920423 w 3451365"/>
              <a:gd name="connsiteY7" fmla="*/ 4306529 h 4689987"/>
              <a:gd name="connsiteX8" fmla="*/ 3451365 w 3451365"/>
              <a:gd name="connsiteY8" fmla="*/ 4689987 h 468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365" h="4689987">
                <a:moveTo>
                  <a:pt x="3126900" y="0"/>
                </a:moveTo>
                <a:cubicBezTo>
                  <a:pt x="2659868" y="84803"/>
                  <a:pt x="2192836" y="169606"/>
                  <a:pt x="1814294" y="294967"/>
                </a:cubicBezTo>
                <a:cubicBezTo>
                  <a:pt x="1435752" y="420328"/>
                  <a:pt x="1103913" y="548148"/>
                  <a:pt x="855649" y="752167"/>
                </a:cubicBezTo>
                <a:cubicBezTo>
                  <a:pt x="607385" y="956186"/>
                  <a:pt x="467275" y="1273278"/>
                  <a:pt x="324707" y="1519084"/>
                </a:cubicBezTo>
                <a:cubicBezTo>
                  <a:pt x="182139" y="1764891"/>
                  <a:pt x="5158" y="2000864"/>
                  <a:pt x="242" y="2227006"/>
                </a:cubicBezTo>
                <a:cubicBezTo>
                  <a:pt x="-4674" y="2453148"/>
                  <a:pt x="64152" y="2654709"/>
                  <a:pt x="295210" y="2875935"/>
                </a:cubicBezTo>
                <a:cubicBezTo>
                  <a:pt x="526268" y="3097161"/>
                  <a:pt x="949055" y="3315929"/>
                  <a:pt x="1386591" y="3554361"/>
                </a:cubicBezTo>
                <a:cubicBezTo>
                  <a:pt x="1824127" y="3792793"/>
                  <a:pt x="2576294" y="4117258"/>
                  <a:pt x="2920423" y="4306529"/>
                </a:cubicBezTo>
                <a:cubicBezTo>
                  <a:pt x="3264552" y="4495800"/>
                  <a:pt x="3357958" y="4592893"/>
                  <a:pt x="3451365" y="468998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igura a mano libera 21"/>
          <p:cNvSpPr/>
          <p:nvPr/>
        </p:nvSpPr>
        <p:spPr>
          <a:xfrm>
            <a:off x="4666721" y="768478"/>
            <a:ext cx="3429994" cy="5356737"/>
          </a:xfrm>
          <a:custGeom>
            <a:avLst/>
            <a:gdLst>
              <a:gd name="connsiteX0" fmla="*/ 3126900 w 3451365"/>
              <a:gd name="connsiteY0" fmla="*/ 0 h 4689987"/>
              <a:gd name="connsiteX1" fmla="*/ 1814294 w 3451365"/>
              <a:gd name="connsiteY1" fmla="*/ 294967 h 4689987"/>
              <a:gd name="connsiteX2" fmla="*/ 855649 w 3451365"/>
              <a:gd name="connsiteY2" fmla="*/ 752167 h 4689987"/>
              <a:gd name="connsiteX3" fmla="*/ 324707 w 3451365"/>
              <a:gd name="connsiteY3" fmla="*/ 1519084 h 4689987"/>
              <a:gd name="connsiteX4" fmla="*/ 242 w 3451365"/>
              <a:gd name="connsiteY4" fmla="*/ 2227006 h 4689987"/>
              <a:gd name="connsiteX5" fmla="*/ 295210 w 3451365"/>
              <a:gd name="connsiteY5" fmla="*/ 2875935 h 4689987"/>
              <a:gd name="connsiteX6" fmla="*/ 1386591 w 3451365"/>
              <a:gd name="connsiteY6" fmla="*/ 3554361 h 4689987"/>
              <a:gd name="connsiteX7" fmla="*/ 2920423 w 3451365"/>
              <a:gd name="connsiteY7" fmla="*/ 4306529 h 4689987"/>
              <a:gd name="connsiteX8" fmla="*/ 3451365 w 3451365"/>
              <a:gd name="connsiteY8" fmla="*/ 4689987 h 4689987"/>
              <a:gd name="connsiteX0" fmla="*/ 3690378 w 3690378"/>
              <a:gd name="connsiteY0" fmla="*/ 0 h 5236087"/>
              <a:gd name="connsiteX1" fmla="*/ 2377772 w 3690378"/>
              <a:gd name="connsiteY1" fmla="*/ 294967 h 5236087"/>
              <a:gd name="connsiteX2" fmla="*/ 1419127 w 3690378"/>
              <a:gd name="connsiteY2" fmla="*/ 752167 h 5236087"/>
              <a:gd name="connsiteX3" fmla="*/ 888185 w 3690378"/>
              <a:gd name="connsiteY3" fmla="*/ 1519084 h 5236087"/>
              <a:gd name="connsiteX4" fmla="*/ 563720 w 3690378"/>
              <a:gd name="connsiteY4" fmla="*/ 2227006 h 5236087"/>
              <a:gd name="connsiteX5" fmla="*/ 858688 w 3690378"/>
              <a:gd name="connsiteY5" fmla="*/ 2875935 h 5236087"/>
              <a:gd name="connsiteX6" fmla="*/ 1950069 w 3690378"/>
              <a:gd name="connsiteY6" fmla="*/ 3554361 h 5236087"/>
              <a:gd name="connsiteX7" fmla="*/ 3483901 w 3690378"/>
              <a:gd name="connsiteY7" fmla="*/ 4306529 h 5236087"/>
              <a:gd name="connsiteX8" fmla="*/ 1643 w 3690378"/>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865634 w 3697324"/>
              <a:gd name="connsiteY5" fmla="*/ 2875935 h 5236087"/>
              <a:gd name="connsiteX6" fmla="*/ 1957015 w 3697324"/>
              <a:gd name="connsiteY6" fmla="*/ 35543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865634 w 3697324"/>
              <a:gd name="connsiteY5" fmla="*/ 2875935 h 5236087"/>
              <a:gd name="connsiteX6" fmla="*/ 6362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370334 w 3697324"/>
              <a:gd name="connsiteY5" fmla="*/ 2583835 h 5236087"/>
              <a:gd name="connsiteX6" fmla="*/ 6362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718173 w 3697324"/>
              <a:gd name="connsiteY2" fmla="*/ 752167 h 5236087"/>
              <a:gd name="connsiteX3" fmla="*/ 8951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718173 w 3697324"/>
              <a:gd name="connsiteY2" fmla="*/ 752167 h 5236087"/>
              <a:gd name="connsiteX3" fmla="*/ 9713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600618 w 3697324"/>
              <a:gd name="connsiteY1" fmla="*/ 282267 h 5236087"/>
              <a:gd name="connsiteX2" fmla="*/ 1718173 w 3697324"/>
              <a:gd name="connsiteY2" fmla="*/ 752167 h 5236087"/>
              <a:gd name="connsiteX3" fmla="*/ 9713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8291 w 3698291"/>
              <a:gd name="connsiteY0" fmla="*/ 0 h 5236087"/>
              <a:gd name="connsiteX1" fmla="*/ 2601585 w 3698291"/>
              <a:gd name="connsiteY1" fmla="*/ 282267 h 5236087"/>
              <a:gd name="connsiteX2" fmla="*/ 1719140 w 3698291"/>
              <a:gd name="connsiteY2" fmla="*/ 752167 h 5236087"/>
              <a:gd name="connsiteX3" fmla="*/ 972298 w 3698291"/>
              <a:gd name="connsiteY3" fmla="*/ 1519084 h 5236087"/>
              <a:gd name="connsiteX4" fmla="*/ 571633 w 3698291"/>
              <a:gd name="connsiteY4" fmla="*/ 2227006 h 5236087"/>
              <a:gd name="connsiteX5" fmla="*/ 371301 w 3698291"/>
              <a:gd name="connsiteY5" fmla="*/ 2583835 h 5236087"/>
              <a:gd name="connsiteX6" fmla="*/ 294282 w 3698291"/>
              <a:gd name="connsiteY6" fmla="*/ 3071761 h 5236087"/>
              <a:gd name="connsiteX7" fmla="*/ 202514 w 3698291"/>
              <a:gd name="connsiteY7" fmla="*/ 4116029 h 5236087"/>
              <a:gd name="connsiteX8" fmla="*/ 9556 w 3698291"/>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383343 w 3710333"/>
              <a:gd name="connsiteY5" fmla="*/ 25838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383343 w 3710333"/>
              <a:gd name="connsiteY5" fmla="*/ 25838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484943 w 3710333"/>
              <a:gd name="connsiteY5" fmla="*/ 25965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408743 w 3710333"/>
              <a:gd name="connsiteY5" fmla="*/ 25584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446843 w 3710333"/>
              <a:gd name="connsiteY5" fmla="*/ 25584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82232 w 3782232"/>
              <a:gd name="connsiteY0" fmla="*/ 0 h 5299587"/>
              <a:gd name="connsiteX1" fmla="*/ 2685526 w 3782232"/>
              <a:gd name="connsiteY1" fmla="*/ 282267 h 5299587"/>
              <a:gd name="connsiteX2" fmla="*/ 1803081 w 3782232"/>
              <a:gd name="connsiteY2" fmla="*/ 752167 h 5299587"/>
              <a:gd name="connsiteX3" fmla="*/ 1056239 w 3782232"/>
              <a:gd name="connsiteY3" fmla="*/ 1519084 h 5299587"/>
              <a:gd name="connsiteX4" fmla="*/ 655574 w 3782232"/>
              <a:gd name="connsiteY4" fmla="*/ 2227006 h 5299587"/>
              <a:gd name="connsiteX5" fmla="*/ 518742 w 3782232"/>
              <a:gd name="connsiteY5" fmla="*/ 2558435 h 5299587"/>
              <a:gd name="connsiteX6" fmla="*/ 378223 w 3782232"/>
              <a:gd name="connsiteY6" fmla="*/ 3071761 h 5299587"/>
              <a:gd name="connsiteX7" fmla="*/ 286455 w 3782232"/>
              <a:gd name="connsiteY7" fmla="*/ 4116029 h 5299587"/>
              <a:gd name="connsiteX8" fmla="*/ 17297 w 3782232"/>
              <a:gd name="connsiteY8" fmla="*/ 5299587 h 5299587"/>
              <a:gd name="connsiteX0" fmla="*/ 3764935 w 3764935"/>
              <a:gd name="connsiteY0" fmla="*/ 0 h 5299587"/>
              <a:gd name="connsiteX1" fmla="*/ 2668229 w 3764935"/>
              <a:gd name="connsiteY1" fmla="*/ 282267 h 5299587"/>
              <a:gd name="connsiteX2" fmla="*/ 1785784 w 3764935"/>
              <a:gd name="connsiteY2" fmla="*/ 752167 h 5299587"/>
              <a:gd name="connsiteX3" fmla="*/ 1038942 w 3764935"/>
              <a:gd name="connsiteY3" fmla="*/ 1519084 h 5299587"/>
              <a:gd name="connsiteX4" fmla="*/ 638277 w 3764935"/>
              <a:gd name="connsiteY4" fmla="*/ 2227006 h 5299587"/>
              <a:gd name="connsiteX5" fmla="*/ 501445 w 3764935"/>
              <a:gd name="connsiteY5" fmla="*/ 2558435 h 5299587"/>
              <a:gd name="connsiteX6" fmla="*/ 360926 w 3764935"/>
              <a:gd name="connsiteY6" fmla="*/ 3071761 h 5299587"/>
              <a:gd name="connsiteX7" fmla="*/ 269158 w 3764935"/>
              <a:gd name="connsiteY7" fmla="*/ 4116029 h 5299587"/>
              <a:gd name="connsiteX8" fmla="*/ 0 w 3764935"/>
              <a:gd name="connsiteY8" fmla="*/ 5299587 h 5299587"/>
              <a:gd name="connsiteX0" fmla="*/ 3503024 w 3503024"/>
              <a:gd name="connsiteY0" fmla="*/ 0 h 5356737"/>
              <a:gd name="connsiteX1" fmla="*/ 2406318 w 3503024"/>
              <a:gd name="connsiteY1" fmla="*/ 282267 h 5356737"/>
              <a:gd name="connsiteX2" fmla="*/ 1523873 w 3503024"/>
              <a:gd name="connsiteY2" fmla="*/ 752167 h 5356737"/>
              <a:gd name="connsiteX3" fmla="*/ 777031 w 3503024"/>
              <a:gd name="connsiteY3" fmla="*/ 1519084 h 5356737"/>
              <a:gd name="connsiteX4" fmla="*/ 376366 w 3503024"/>
              <a:gd name="connsiteY4" fmla="*/ 2227006 h 5356737"/>
              <a:gd name="connsiteX5" fmla="*/ 239534 w 3503024"/>
              <a:gd name="connsiteY5" fmla="*/ 2558435 h 5356737"/>
              <a:gd name="connsiteX6" fmla="*/ 99015 w 3503024"/>
              <a:gd name="connsiteY6" fmla="*/ 3071761 h 5356737"/>
              <a:gd name="connsiteX7" fmla="*/ 7247 w 3503024"/>
              <a:gd name="connsiteY7" fmla="*/ 4116029 h 5356737"/>
              <a:gd name="connsiteX8" fmla="*/ 109564 w 3503024"/>
              <a:gd name="connsiteY8" fmla="*/ 5356737 h 5356737"/>
              <a:gd name="connsiteX0" fmla="*/ 3429994 w 3429994"/>
              <a:gd name="connsiteY0" fmla="*/ 0 h 5356737"/>
              <a:gd name="connsiteX1" fmla="*/ 2333288 w 3429994"/>
              <a:gd name="connsiteY1" fmla="*/ 282267 h 5356737"/>
              <a:gd name="connsiteX2" fmla="*/ 1450843 w 3429994"/>
              <a:gd name="connsiteY2" fmla="*/ 752167 h 5356737"/>
              <a:gd name="connsiteX3" fmla="*/ 704001 w 3429994"/>
              <a:gd name="connsiteY3" fmla="*/ 1519084 h 5356737"/>
              <a:gd name="connsiteX4" fmla="*/ 303336 w 3429994"/>
              <a:gd name="connsiteY4" fmla="*/ 2227006 h 5356737"/>
              <a:gd name="connsiteX5" fmla="*/ 166504 w 3429994"/>
              <a:gd name="connsiteY5" fmla="*/ 2558435 h 5356737"/>
              <a:gd name="connsiteX6" fmla="*/ 25985 w 3429994"/>
              <a:gd name="connsiteY6" fmla="*/ 3071761 h 5356737"/>
              <a:gd name="connsiteX7" fmla="*/ 10417 w 3429994"/>
              <a:gd name="connsiteY7" fmla="*/ 4087454 h 5356737"/>
              <a:gd name="connsiteX8" fmla="*/ 36534 w 3429994"/>
              <a:gd name="connsiteY8" fmla="*/ 5356737 h 5356737"/>
              <a:gd name="connsiteX0" fmla="*/ 3429994 w 3429994"/>
              <a:gd name="connsiteY0" fmla="*/ 0 h 5356737"/>
              <a:gd name="connsiteX1" fmla="*/ 2333288 w 3429994"/>
              <a:gd name="connsiteY1" fmla="*/ 282267 h 5356737"/>
              <a:gd name="connsiteX2" fmla="*/ 1450843 w 3429994"/>
              <a:gd name="connsiteY2" fmla="*/ 752167 h 5356737"/>
              <a:gd name="connsiteX3" fmla="*/ 704001 w 3429994"/>
              <a:gd name="connsiteY3" fmla="*/ 1519084 h 5356737"/>
              <a:gd name="connsiteX4" fmla="*/ 303336 w 3429994"/>
              <a:gd name="connsiteY4" fmla="*/ 2227006 h 5356737"/>
              <a:gd name="connsiteX5" fmla="*/ 166504 w 3429994"/>
              <a:gd name="connsiteY5" fmla="*/ 2558435 h 5356737"/>
              <a:gd name="connsiteX6" fmla="*/ 83135 w 3429994"/>
              <a:gd name="connsiteY6" fmla="*/ 3071761 h 5356737"/>
              <a:gd name="connsiteX7" fmla="*/ 10417 w 3429994"/>
              <a:gd name="connsiteY7" fmla="*/ 4087454 h 5356737"/>
              <a:gd name="connsiteX8" fmla="*/ 36534 w 3429994"/>
              <a:gd name="connsiteY8" fmla="*/ 5356737 h 535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994" h="5356737">
                <a:moveTo>
                  <a:pt x="3429994" y="0"/>
                </a:moveTo>
                <a:cubicBezTo>
                  <a:pt x="2962962" y="84803"/>
                  <a:pt x="2663147" y="156906"/>
                  <a:pt x="2333288" y="282267"/>
                </a:cubicBezTo>
                <a:cubicBezTo>
                  <a:pt x="2003430" y="407628"/>
                  <a:pt x="1722391" y="546031"/>
                  <a:pt x="1450843" y="752167"/>
                </a:cubicBezTo>
                <a:cubicBezTo>
                  <a:pt x="1179295" y="958303"/>
                  <a:pt x="895252" y="1273278"/>
                  <a:pt x="704001" y="1519084"/>
                </a:cubicBezTo>
                <a:cubicBezTo>
                  <a:pt x="512750" y="1764891"/>
                  <a:pt x="392919" y="2053781"/>
                  <a:pt x="303336" y="2227006"/>
                </a:cubicBezTo>
                <a:cubicBezTo>
                  <a:pt x="213753" y="2400231"/>
                  <a:pt x="203204" y="2417642"/>
                  <a:pt x="166504" y="2558435"/>
                </a:cubicBezTo>
                <a:cubicBezTo>
                  <a:pt x="129804" y="2699228"/>
                  <a:pt x="109149" y="2816925"/>
                  <a:pt x="83135" y="3071761"/>
                </a:cubicBezTo>
                <a:cubicBezTo>
                  <a:pt x="57121" y="3326597"/>
                  <a:pt x="34588" y="3694983"/>
                  <a:pt x="10417" y="4087454"/>
                </a:cubicBezTo>
                <a:cubicBezTo>
                  <a:pt x="-39154" y="4543425"/>
                  <a:pt x="108227" y="5069143"/>
                  <a:pt x="36534" y="535673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ggetto 22">
            <a:extLst>
              <a:ext uri="{FF2B5EF4-FFF2-40B4-BE49-F238E27FC236}">
                <a16:creationId xmlns:a16="http://schemas.microsoft.com/office/drawing/2014/main" id="{0394F809-A90B-4591-B564-8251955BC0B4}"/>
              </a:ext>
            </a:extLst>
          </p:cNvPr>
          <p:cNvGraphicFramePr>
            <a:graphicFrameLocks noChangeAspect="1"/>
          </p:cNvGraphicFramePr>
          <p:nvPr>
            <p:extLst>
              <p:ext uri="{D42A27DB-BD31-4B8C-83A1-F6EECF244321}">
                <p14:modId xmlns:p14="http://schemas.microsoft.com/office/powerpoint/2010/main" val="3996875364"/>
              </p:ext>
            </p:extLst>
          </p:nvPr>
        </p:nvGraphicFramePr>
        <p:xfrm>
          <a:off x="2663614" y="2025947"/>
          <a:ext cx="1517650" cy="454025"/>
        </p:xfrm>
        <a:graphic>
          <a:graphicData uri="http://schemas.openxmlformats.org/presentationml/2006/ole">
            <mc:AlternateContent xmlns:mc="http://schemas.openxmlformats.org/markup-compatibility/2006">
              <mc:Choice xmlns:v="urn:schemas-microsoft-com:vml" Requires="v">
                <p:oleObj spid="_x0000_s9253" name="Equation" r:id="rId22" imgW="799920" imgH="241200" progId="Equation.DSMT4">
                  <p:embed/>
                </p:oleObj>
              </mc:Choice>
              <mc:Fallback>
                <p:oleObj name="Equation" r:id="rId22" imgW="799920" imgH="241200" progId="Equation.DSMT4">
                  <p:embed/>
                  <p:pic>
                    <p:nvPicPr>
                      <p:cNvPr id="10" name="Oggetto 9"/>
                      <p:cNvPicPr>
                        <a:picLocks noChangeAspect="1" noChangeArrowheads="1"/>
                      </p:cNvPicPr>
                      <p:nvPr/>
                    </p:nvPicPr>
                    <p:blipFill>
                      <a:blip r:embed="rId23"/>
                      <a:srcRect/>
                      <a:stretch>
                        <a:fillRect/>
                      </a:stretch>
                    </p:blipFill>
                    <p:spPr bwMode="auto">
                      <a:xfrm>
                        <a:off x="2663614" y="2025947"/>
                        <a:ext cx="1517650" cy="454025"/>
                      </a:xfrm>
                      <a:prstGeom prst="rect">
                        <a:avLst/>
                      </a:prstGeom>
                      <a:noFill/>
                    </p:spPr>
                  </p:pic>
                </p:oleObj>
              </mc:Fallback>
            </mc:AlternateContent>
          </a:graphicData>
        </a:graphic>
      </p:graphicFrame>
    </p:spTree>
    <p:extLst>
      <p:ext uri="{BB962C8B-B14F-4D97-AF65-F5344CB8AC3E}">
        <p14:creationId xmlns:p14="http://schemas.microsoft.com/office/powerpoint/2010/main" val="256724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9" grpId="0"/>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A7C6A-0570-4D01-8F05-AD81D3CC6149}"/>
              </a:ext>
            </a:extLst>
          </p:cNvPr>
          <p:cNvSpPr>
            <a:spLocks noGrp="1"/>
          </p:cNvSpPr>
          <p:nvPr>
            <p:ph type="title"/>
          </p:nvPr>
        </p:nvSpPr>
        <p:spPr/>
        <p:txBody>
          <a:bodyPr/>
          <a:lstStyle/>
          <a:p>
            <a:r>
              <a:rPr lang="en-US"/>
              <a:t>Classification of resistances in analog circuits</a:t>
            </a:r>
          </a:p>
        </p:txBody>
      </p:sp>
      <p:sp>
        <p:nvSpPr>
          <p:cNvPr id="3" name="Segnaposto piè di pagina 2">
            <a:extLst>
              <a:ext uri="{FF2B5EF4-FFF2-40B4-BE49-F238E27FC236}">
                <a16:creationId xmlns:a16="http://schemas.microsoft.com/office/drawing/2014/main" id="{62C460CC-B69A-40CC-95E1-E374D77072F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5C51022-2013-496B-8CDB-A3F0ECB77ECC}"/>
              </a:ext>
            </a:extLst>
          </p:cNvPr>
          <p:cNvSpPr>
            <a:spLocks noGrp="1"/>
          </p:cNvSpPr>
          <p:nvPr>
            <p:ph type="sldNum" sz="quarter" idx="12"/>
          </p:nvPr>
        </p:nvSpPr>
        <p:spPr/>
        <p:txBody>
          <a:bodyPr/>
          <a:lstStyle/>
          <a:p>
            <a:fld id="{02055017-B6DE-4C35-A63B-40EADAC97849}" type="slidenum">
              <a:rPr lang="en-US" smtClean="0"/>
              <a:t>13</a:t>
            </a:fld>
            <a:endParaRPr lang="en-US" dirty="0"/>
          </a:p>
        </p:txBody>
      </p:sp>
      <p:graphicFrame>
        <p:nvGraphicFramePr>
          <p:cNvPr id="6" name="Tabella 5">
            <a:extLst>
              <a:ext uri="{FF2B5EF4-FFF2-40B4-BE49-F238E27FC236}">
                <a16:creationId xmlns:a16="http://schemas.microsoft.com/office/drawing/2014/main" id="{6CB771A3-BCF4-46C7-87B8-D34CB909690A}"/>
              </a:ext>
            </a:extLst>
          </p:cNvPr>
          <p:cNvGraphicFramePr>
            <a:graphicFrameLocks noGrp="1"/>
          </p:cNvGraphicFramePr>
          <p:nvPr>
            <p:extLst>
              <p:ext uri="{D42A27DB-BD31-4B8C-83A1-F6EECF244321}">
                <p14:modId xmlns:p14="http://schemas.microsoft.com/office/powerpoint/2010/main" val="3899735339"/>
              </p:ext>
            </p:extLst>
          </p:nvPr>
        </p:nvGraphicFramePr>
        <p:xfrm>
          <a:off x="1524000" y="2769870"/>
          <a:ext cx="9144000" cy="2834640"/>
        </p:xfrm>
        <a:graphic>
          <a:graphicData uri="http://schemas.openxmlformats.org/drawingml/2006/table">
            <a:tbl>
              <a:tblPr firstRow="1" firstCol="1" bandRow="1"/>
              <a:tblGrid>
                <a:gridCol w="1738174">
                  <a:extLst>
                    <a:ext uri="{9D8B030D-6E8A-4147-A177-3AD203B41FA5}">
                      <a16:colId xmlns:a16="http://schemas.microsoft.com/office/drawing/2014/main" val="3485094228"/>
                    </a:ext>
                  </a:extLst>
                </a:gridCol>
                <a:gridCol w="1834627">
                  <a:extLst>
                    <a:ext uri="{9D8B030D-6E8A-4147-A177-3AD203B41FA5}">
                      <a16:colId xmlns:a16="http://schemas.microsoft.com/office/drawing/2014/main" val="2082536199"/>
                    </a:ext>
                  </a:extLst>
                </a:gridCol>
                <a:gridCol w="1917015">
                  <a:extLst>
                    <a:ext uri="{9D8B030D-6E8A-4147-A177-3AD203B41FA5}">
                      <a16:colId xmlns:a16="http://schemas.microsoft.com/office/drawing/2014/main" val="3522840716"/>
                    </a:ext>
                  </a:extLst>
                </a:gridCol>
                <a:gridCol w="1934095">
                  <a:extLst>
                    <a:ext uri="{9D8B030D-6E8A-4147-A177-3AD203B41FA5}">
                      <a16:colId xmlns:a16="http://schemas.microsoft.com/office/drawing/2014/main" val="4281014279"/>
                    </a:ext>
                  </a:extLst>
                </a:gridCol>
                <a:gridCol w="1720089">
                  <a:extLst>
                    <a:ext uri="{9D8B030D-6E8A-4147-A177-3AD203B41FA5}">
                      <a16:colId xmlns:a16="http://schemas.microsoft.com/office/drawing/2014/main" val="1106692749"/>
                    </a:ext>
                  </a:extLst>
                </a:gridCol>
              </a:tblGrid>
              <a:tr h="929640">
                <a:tc>
                  <a:txBody>
                    <a:bodyPr/>
                    <a:lstStyle/>
                    <a:p>
                      <a:pPr marL="0" marR="0" algn="ctr">
                        <a:spcBef>
                          <a:spcPts val="0"/>
                        </a:spcBef>
                        <a:spcAft>
                          <a:spcPts val="300"/>
                        </a:spcAft>
                      </a:pP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rPr>
                        <a:t>Small</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300"/>
                        </a:spcAft>
                      </a:pPr>
                      <a:r>
                        <a:rPr lang="en-US" sz="3200">
                          <a:solidFill>
                            <a:srgbClr val="000000"/>
                          </a:solidFill>
                          <a:effectLst/>
                          <a:latin typeface="Times New Roman" panose="02020603050405020304" pitchFamily="18" charset="0"/>
                          <a:ea typeface="Times New Roman" panose="02020603050405020304" pitchFamily="18" charset="0"/>
                        </a:rPr>
                        <a:t>Medium-large</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0"/>
                        </a:spcBef>
                        <a:spcAft>
                          <a:spcPts val="300"/>
                        </a:spcAft>
                      </a:pPr>
                      <a:r>
                        <a:rPr lang="en-US" sz="3200">
                          <a:solidFill>
                            <a:srgbClr val="000000"/>
                          </a:solidFill>
                          <a:effectLst/>
                          <a:latin typeface="Times New Roman" panose="02020603050405020304" pitchFamily="18" charset="0"/>
                          <a:ea typeface="Times New Roman" panose="02020603050405020304" pitchFamily="18" charset="0"/>
                        </a:rPr>
                        <a:t>Large</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300"/>
                        </a:spcAft>
                      </a:pPr>
                      <a:r>
                        <a:rPr lang="en-US" sz="3200">
                          <a:solidFill>
                            <a:srgbClr val="000000"/>
                          </a:solidFill>
                          <a:effectLst/>
                          <a:latin typeface="Times New Roman" panose="02020603050405020304" pitchFamily="18" charset="0"/>
                          <a:ea typeface="Times New Roman" panose="02020603050405020304" pitchFamily="18" charset="0"/>
                        </a:rPr>
                        <a:t>Very large</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772460490"/>
                  </a:ext>
                </a:extLst>
              </a:tr>
              <a:tr h="929640">
                <a:tc>
                  <a:txBody>
                    <a:bodyPr/>
                    <a:lstStyle/>
                    <a:p>
                      <a:pPr marL="0" marR="0" algn="ctr">
                        <a:spcBef>
                          <a:spcPts val="0"/>
                        </a:spcBef>
                        <a:spcAft>
                          <a:spcPts val="300"/>
                        </a:spcAft>
                      </a:pPr>
                      <a:r>
                        <a:rPr lang="en-US" sz="2800" dirty="0">
                          <a:effectLst/>
                          <a:latin typeface="Times New Roman" panose="02020603050405020304" pitchFamily="18" charset="0"/>
                          <a:ea typeface="Times New Roman" panose="02020603050405020304" pitchFamily="18" charset="0"/>
                        </a:rPr>
                        <a:t>MOSFETs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1/g</a:t>
                      </a:r>
                      <a:r>
                        <a:rPr lang="en-US" sz="3200" i="1" baseline="-25000" dirty="0">
                          <a:solidFill>
                            <a:srgbClr val="000000"/>
                          </a:solidFill>
                          <a:effectLst/>
                          <a:latin typeface="Times New Roman" panose="02020603050405020304" pitchFamily="18" charset="0"/>
                          <a:ea typeface="Times New Roman" panose="02020603050405020304" pitchFamily="18" charset="0"/>
                        </a:rPr>
                        <a:t>m</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0"/>
                        </a:spcBef>
                        <a:spcAft>
                          <a:spcPts val="300"/>
                        </a:spcAft>
                      </a:pPr>
                      <a:r>
                        <a:rPr lang="en-US" sz="3200" i="1">
                          <a:solidFill>
                            <a:srgbClr val="000000"/>
                          </a:solidFill>
                          <a:effectLst/>
                          <a:latin typeface="Times New Roman" panose="02020603050405020304" pitchFamily="18" charset="0"/>
                          <a:ea typeface="Times New Roman" panose="02020603050405020304" pitchFamily="18" charset="0"/>
                        </a:rPr>
                        <a:t>r</a:t>
                      </a:r>
                      <a:r>
                        <a:rPr lang="en-US" sz="3200" i="1" baseline="-25000">
                          <a:solidFill>
                            <a:srgbClr val="000000"/>
                          </a:solidFill>
                          <a:effectLst/>
                          <a:latin typeface="Times New Roman" panose="02020603050405020304" pitchFamily="18" charset="0"/>
                          <a:ea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300"/>
                        </a:spcAft>
                      </a:pPr>
                      <a:r>
                        <a:rPr lang="en-US" sz="3200" i="1">
                          <a:solidFill>
                            <a:srgbClr val="000000"/>
                          </a:solidFill>
                          <a:effectLst/>
                          <a:latin typeface="Times New Roman" panose="02020603050405020304" pitchFamily="18" charset="0"/>
                          <a:ea typeface="Times New Roman" panose="02020603050405020304" pitchFamily="18" charset="0"/>
                        </a:rPr>
                        <a:t>(g</a:t>
                      </a:r>
                      <a:r>
                        <a:rPr lang="en-US" sz="3200" i="1" baseline="-25000">
                          <a:solidFill>
                            <a:srgbClr val="000000"/>
                          </a:solidFill>
                          <a:effectLst/>
                          <a:latin typeface="Times New Roman" panose="02020603050405020304" pitchFamily="18" charset="0"/>
                          <a:ea typeface="Times New Roman" panose="02020603050405020304" pitchFamily="18" charset="0"/>
                        </a:rPr>
                        <a:t>m</a:t>
                      </a:r>
                      <a:r>
                        <a:rPr lang="en-US" sz="3200" i="1">
                          <a:solidFill>
                            <a:srgbClr val="000000"/>
                          </a:solidFill>
                          <a:effectLst/>
                          <a:latin typeface="Times New Roman" panose="02020603050405020304" pitchFamily="18" charset="0"/>
                          <a:ea typeface="Times New Roman" panose="02020603050405020304" pitchFamily="18" charset="0"/>
                        </a:rPr>
                        <a:t>r</a:t>
                      </a:r>
                      <a:r>
                        <a:rPr lang="en-US" sz="3200" i="1" baseline="-25000">
                          <a:solidFill>
                            <a:srgbClr val="000000"/>
                          </a:solidFill>
                          <a:effectLst/>
                          <a:latin typeface="Times New Roman" panose="02020603050405020304" pitchFamily="18" charset="0"/>
                          <a:ea typeface="Times New Roman" panose="02020603050405020304" pitchFamily="18" charset="0"/>
                        </a:rPr>
                        <a:t>d</a:t>
                      </a:r>
                      <a:r>
                        <a:rPr lang="en-US" sz="3200" i="1">
                          <a:solidFill>
                            <a:srgbClr val="000000"/>
                          </a:solidFill>
                          <a:effectLst/>
                          <a:latin typeface="Times New Roman" panose="02020603050405020304" pitchFamily="18" charset="0"/>
                          <a:ea typeface="Times New Roman" panose="02020603050405020304" pitchFamily="18" charset="0"/>
                        </a:rPr>
                        <a:t>)r</a:t>
                      </a:r>
                      <a:r>
                        <a:rPr lang="en-US" sz="3200" i="1" baseline="-25000">
                          <a:solidFill>
                            <a:srgbClr val="000000"/>
                          </a:solidFill>
                          <a:effectLst/>
                          <a:latin typeface="Times New Roman" panose="02020603050405020304" pitchFamily="18" charset="0"/>
                          <a:ea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733940798"/>
                  </a:ext>
                </a:extLst>
              </a:tr>
              <a:tr h="929640">
                <a:tc>
                  <a:txBody>
                    <a:bodyPr/>
                    <a:lstStyle/>
                    <a:p>
                      <a:pPr marL="0" marR="0" algn="ctr">
                        <a:spcBef>
                          <a:spcPts val="0"/>
                        </a:spcBef>
                        <a:spcAft>
                          <a:spcPts val="300"/>
                        </a:spcAft>
                      </a:pPr>
                      <a:r>
                        <a:rPr lang="en-US" sz="2800" dirty="0">
                          <a:effectLst/>
                          <a:latin typeface="Times New Roman" panose="02020603050405020304" pitchFamily="18" charset="0"/>
                          <a:ea typeface="Times New Roman" panose="02020603050405020304" pitchFamily="18" charset="0"/>
                        </a:rPr>
                        <a:t>BJTs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3200" i="1">
                          <a:solidFill>
                            <a:srgbClr val="000000"/>
                          </a:solidFill>
                          <a:effectLst/>
                          <a:latin typeface="Times New Roman" panose="02020603050405020304" pitchFamily="18" charset="0"/>
                          <a:ea typeface="Times New Roman" panose="02020603050405020304" pitchFamily="18" charset="0"/>
                        </a:rPr>
                        <a:t>1/g</a:t>
                      </a:r>
                      <a:r>
                        <a:rPr lang="en-US" sz="3200" i="1" baseline="-25000">
                          <a:solidFill>
                            <a:srgbClr val="000000"/>
                          </a:solidFill>
                          <a:effectLst/>
                          <a:latin typeface="Times New Roman" panose="02020603050405020304" pitchFamily="18" charset="0"/>
                          <a:ea typeface="Times New Roman" panose="02020603050405020304" pitchFamily="18" charset="0"/>
                        </a:rPr>
                        <a:t>m</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300"/>
                        </a:spcAft>
                      </a:pPr>
                      <a:r>
                        <a:rPr lang="en-US" sz="3200" i="1" dirty="0" err="1">
                          <a:solidFill>
                            <a:srgbClr val="000000"/>
                          </a:solidFill>
                          <a:effectLst/>
                          <a:latin typeface="Times New Roman" panose="02020603050405020304" pitchFamily="18" charset="0"/>
                          <a:ea typeface="Times New Roman" panose="02020603050405020304" pitchFamily="18" charset="0"/>
                        </a:rPr>
                        <a:t>r</a:t>
                      </a:r>
                      <a:r>
                        <a:rPr lang="en-US" sz="3200" i="1" baseline="-25000" dirty="0" err="1">
                          <a:solidFill>
                            <a:srgbClr val="000000"/>
                          </a:solidFill>
                          <a:effectLst/>
                          <a:latin typeface="Times New Roman" panose="02020603050405020304" pitchFamily="18" charset="0"/>
                          <a:ea typeface="Times New Roman" panose="02020603050405020304" pitchFamily="18" charset="0"/>
                        </a:rPr>
                        <a:t>be</a:t>
                      </a:r>
                      <a:r>
                        <a:rPr lang="en-US" sz="3200" i="1" dirty="0">
                          <a:solidFill>
                            <a:srgbClr val="000000"/>
                          </a:solidFill>
                          <a:effectLst/>
                          <a:latin typeface="Times New Roman" panose="02020603050405020304" pitchFamily="18" charset="0"/>
                          <a:ea typeface="Times New Roman" panose="02020603050405020304" pitchFamily="18" charset="0"/>
                        </a:rPr>
                        <a:t> (h</a:t>
                      </a:r>
                      <a:r>
                        <a:rPr lang="en-US" sz="3200" i="1" baseline="-25000" dirty="0">
                          <a:solidFill>
                            <a:srgbClr val="000000"/>
                          </a:solidFill>
                          <a:effectLst/>
                          <a:latin typeface="Times New Roman" panose="02020603050405020304" pitchFamily="18" charset="0"/>
                          <a:ea typeface="Times New Roman" panose="02020603050405020304" pitchFamily="18" charset="0"/>
                        </a:rPr>
                        <a:t>ie</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r</a:t>
                      </a:r>
                      <a:r>
                        <a:rPr lang="en-US" sz="3200" i="1" baseline="-25000" dirty="0">
                          <a:solidFill>
                            <a:srgbClr val="000000"/>
                          </a:solidFill>
                          <a:effectLst/>
                          <a:latin typeface="Times New Roman" panose="02020603050405020304" pitchFamily="18" charset="0"/>
                          <a:ea typeface="Times New Roman" panose="02020603050405020304" pitchFamily="18" charset="0"/>
                        </a:rPr>
                        <a:t>0</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300"/>
                        </a:spcAft>
                      </a:pPr>
                      <a:r>
                        <a:rPr lang="en-US" sz="3200" i="1" dirty="0" err="1">
                          <a:solidFill>
                            <a:srgbClr val="000000"/>
                          </a:solidFill>
                          <a:effectLst/>
                          <a:latin typeface="Times New Roman" panose="02020603050405020304" pitchFamily="18" charset="0"/>
                          <a:ea typeface="Times New Roman" panose="02020603050405020304" pitchFamily="18" charset="0"/>
                        </a:rPr>
                        <a:t>h</a:t>
                      </a:r>
                      <a:r>
                        <a:rPr lang="en-US" sz="3200" i="1" baseline="-25000" dirty="0" err="1">
                          <a:solidFill>
                            <a:srgbClr val="000000"/>
                          </a:solidFill>
                          <a:effectLst/>
                          <a:latin typeface="Times New Roman" panose="02020603050405020304" pitchFamily="18" charset="0"/>
                          <a:ea typeface="Times New Roman" panose="02020603050405020304" pitchFamily="18" charset="0"/>
                        </a:rPr>
                        <a:t>fe</a:t>
                      </a:r>
                      <a:r>
                        <a:rPr lang="en-US" sz="3200" i="1" dirty="0" err="1">
                          <a:solidFill>
                            <a:srgbClr val="000000"/>
                          </a:solidFill>
                          <a:effectLst/>
                          <a:latin typeface="Times New Roman" panose="02020603050405020304" pitchFamily="18" charset="0"/>
                          <a:ea typeface="Times New Roman" panose="02020603050405020304" pitchFamily="18" charset="0"/>
                        </a:rPr>
                        <a:t>r</a:t>
                      </a:r>
                      <a:r>
                        <a:rPr lang="en-US" sz="3200" i="1" baseline="-25000" dirty="0" err="1">
                          <a:solidFill>
                            <a:srgbClr val="000000"/>
                          </a:solidFill>
                          <a:effectLst/>
                          <a:latin typeface="Times New Roman" panose="02020603050405020304" pitchFamily="18" charset="0"/>
                          <a:ea typeface="Times New Roman" panose="02020603050405020304" pitchFamily="18" charset="0"/>
                        </a:rPr>
                        <a:t>o</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84184062"/>
                  </a:ext>
                </a:extLst>
              </a:tr>
            </a:tbl>
          </a:graphicData>
        </a:graphic>
      </p:graphicFrame>
      <p:sp>
        <p:nvSpPr>
          <p:cNvPr id="5" name="Figura a mano libera: forma 4">
            <a:extLst>
              <a:ext uri="{FF2B5EF4-FFF2-40B4-BE49-F238E27FC236}">
                <a16:creationId xmlns:a16="http://schemas.microsoft.com/office/drawing/2014/main" id="{C542377B-56AA-452C-8C55-E5B949F1A80F}"/>
              </a:ext>
            </a:extLst>
          </p:cNvPr>
          <p:cNvSpPr/>
          <p:nvPr/>
        </p:nvSpPr>
        <p:spPr>
          <a:xfrm>
            <a:off x="3798570" y="2056555"/>
            <a:ext cx="3619500" cy="610445"/>
          </a:xfrm>
          <a:custGeom>
            <a:avLst/>
            <a:gdLst>
              <a:gd name="connsiteX0" fmla="*/ 0 w 3619500"/>
              <a:gd name="connsiteY0" fmla="*/ 610445 h 610445"/>
              <a:gd name="connsiteX1" fmla="*/ 495300 w 3619500"/>
              <a:gd name="connsiteY1" fmla="*/ 153245 h 610445"/>
              <a:gd name="connsiteX2" fmla="*/ 1638300 w 3619500"/>
              <a:gd name="connsiteY2" fmla="*/ 845 h 610445"/>
              <a:gd name="connsiteX3" fmla="*/ 2800350 w 3619500"/>
              <a:gd name="connsiteY3" fmla="*/ 115145 h 610445"/>
              <a:gd name="connsiteX4" fmla="*/ 3619500 w 3619500"/>
              <a:gd name="connsiteY4" fmla="*/ 553295 h 61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0" h="610445">
                <a:moveTo>
                  <a:pt x="0" y="610445"/>
                </a:moveTo>
                <a:cubicBezTo>
                  <a:pt x="111125" y="432645"/>
                  <a:pt x="222250" y="254845"/>
                  <a:pt x="495300" y="153245"/>
                </a:cubicBezTo>
                <a:cubicBezTo>
                  <a:pt x="768350" y="51645"/>
                  <a:pt x="1254125" y="7195"/>
                  <a:pt x="1638300" y="845"/>
                </a:cubicBezTo>
                <a:cubicBezTo>
                  <a:pt x="2022475" y="-5505"/>
                  <a:pt x="2470150" y="23070"/>
                  <a:pt x="2800350" y="115145"/>
                </a:cubicBezTo>
                <a:cubicBezTo>
                  <a:pt x="3130550" y="207220"/>
                  <a:pt x="3375025" y="380257"/>
                  <a:pt x="3619500" y="553295"/>
                </a:cubicBezTo>
              </a:path>
            </a:pathLst>
          </a:custGeom>
          <a:noFill/>
          <a:ln w="571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6005FF6C-AC9F-408A-BDA1-E65454A37980}"/>
              </a:ext>
            </a:extLst>
          </p:cNvPr>
          <p:cNvSpPr/>
          <p:nvPr/>
        </p:nvSpPr>
        <p:spPr>
          <a:xfrm>
            <a:off x="7608570" y="2056555"/>
            <a:ext cx="2514600" cy="610445"/>
          </a:xfrm>
          <a:custGeom>
            <a:avLst/>
            <a:gdLst>
              <a:gd name="connsiteX0" fmla="*/ 0 w 3619500"/>
              <a:gd name="connsiteY0" fmla="*/ 610445 h 610445"/>
              <a:gd name="connsiteX1" fmla="*/ 495300 w 3619500"/>
              <a:gd name="connsiteY1" fmla="*/ 153245 h 610445"/>
              <a:gd name="connsiteX2" fmla="*/ 1638300 w 3619500"/>
              <a:gd name="connsiteY2" fmla="*/ 845 h 610445"/>
              <a:gd name="connsiteX3" fmla="*/ 2800350 w 3619500"/>
              <a:gd name="connsiteY3" fmla="*/ 115145 h 610445"/>
              <a:gd name="connsiteX4" fmla="*/ 3619500 w 3619500"/>
              <a:gd name="connsiteY4" fmla="*/ 553295 h 61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0" h="610445">
                <a:moveTo>
                  <a:pt x="0" y="610445"/>
                </a:moveTo>
                <a:cubicBezTo>
                  <a:pt x="111125" y="432645"/>
                  <a:pt x="222250" y="254845"/>
                  <a:pt x="495300" y="153245"/>
                </a:cubicBezTo>
                <a:cubicBezTo>
                  <a:pt x="768350" y="51645"/>
                  <a:pt x="1254125" y="7195"/>
                  <a:pt x="1638300" y="845"/>
                </a:cubicBezTo>
                <a:cubicBezTo>
                  <a:pt x="2022475" y="-5505"/>
                  <a:pt x="2470150" y="23070"/>
                  <a:pt x="2800350" y="115145"/>
                </a:cubicBezTo>
                <a:cubicBezTo>
                  <a:pt x="3130550" y="207220"/>
                  <a:pt x="3375025" y="380257"/>
                  <a:pt x="3619500" y="553295"/>
                </a:cubicBezTo>
              </a:path>
            </a:pathLst>
          </a:custGeom>
          <a:noFill/>
          <a:ln w="571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ggetto 7">
            <a:extLst>
              <a:ext uri="{FF2B5EF4-FFF2-40B4-BE49-F238E27FC236}">
                <a16:creationId xmlns:a16="http://schemas.microsoft.com/office/drawing/2014/main" id="{A45CB1AA-440D-4699-8D44-7F9125C6CDE6}"/>
              </a:ext>
            </a:extLst>
          </p:cNvPr>
          <p:cNvGraphicFramePr>
            <a:graphicFrameLocks noChangeAspect="1"/>
          </p:cNvGraphicFramePr>
          <p:nvPr>
            <p:extLst>
              <p:ext uri="{D42A27DB-BD31-4B8C-83A1-F6EECF244321}">
                <p14:modId xmlns:p14="http://schemas.microsoft.com/office/powerpoint/2010/main" val="1676201627"/>
              </p:ext>
            </p:extLst>
          </p:nvPr>
        </p:nvGraphicFramePr>
        <p:xfrm>
          <a:off x="4697413" y="1253490"/>
          <a:ext cx="1398587" cy="794379"/>
        </p:xfrm>
        <a:graphic>
          <a:graphicData uri="http://schemas.openxmlformats.org/presentationml/2006/ole">
            <mc:AlternateContent xmlns:mc="http://schemas.openxmlformats.org/markup-compatibility/2006">
              <mc:Choice xmlns:v="urn:schemas-microsoft-com:vml" Requires="v">
                <p:oleObj spid="_x0000_s10248" name="Equation" r:id="rId3" imgW="406080" imgH="228600" progId="Equation.DSMT4">
                  <p:embed/>
                </p:oleObj>
              </mc:Choice>
              <mc:Fallback>
                <p:oleObj name="Equation" r:id="rId3" imgW="406080" imgH="228600" progId="Equation.DSMT4">
                  <p:embed/>
                  <p:pic>
                    <p:nvPicPr>
                      <p:cNvPr id="12" name="Oggetto 11"/>
                      <p:cNvPicPr>
                        <a:picLocks noChangeAspect="1" noChangeArrowheads="1"/>
                      </p:cNvPicPr>
                      <p:nvPr/>
                    </p:nvPicPr>
                    <p:blipFill>
                      <a:blip r:embed="rId4"/>
                      <a:srcRect/>
                      <a:stretch>
                        <a:fillRect/>
                      </a:stretch>
                    </p:blipFill>
                    <p:spPr bwMode="auto">
                      <a:xfrm>
                        <a:off x="4697413" y="1253490"/>
                        <a:ext cx="1398587" cy="794379"/>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4907088F-A667-4A2D-A477-2182BB914BDC}"/>
              </a:ext>
            </a:extLst>
          </p:cNvPr>
          <p:cNvGraphicFramePr>
            <a:graphicFrameLocks noChangeAspect="1"/>
          </p:cNvGraphicFramePr>
          <p:nvPr>
            <p:extLst>
              <p:ext uri="{D42A27DB-BD31-4B8C-83A1-F6EECF244321}">
                <p14:modId xmlns:p14="http://schemas.microsoft.com/office/powerpoint/2010/main" val="3062113230"/>
              </p:ext>
            </p:extLst>
          </p:nvPr>
        </p:nvGraphicFramePr>
        <p:xfrm>
          <a:off x="8031163" y="1262176"/>
          <a:ext cx="1398587" cy="794379"/>
        </p:xfrm>
        <a:graphic>
          <a:graphicData uri="http://schemas.openxmlformats.org/presentationml/2006/ole">
            <mc:AlternateContent xmlns:mc="http://schemas.openxmlformats.org/markup-compatibility/2006">
              <mc:Choice xmlns:v="urn:schemas-microsoft-com:vml" Requires="v">
                <p:oleObj spid="_x0000_s10249" name="Equation" r:id="rId5" imgW="406080" imgH="228600" progId="Equation.DSMT4">
                  <p:embed/>
                </p:oleObj>
              </mc:Choice>
              <mc:Fallback>
                <p:oleObj name="Equation" r:id="rId5" imgW="406080" imgH="228600" progId="Equation.DSMT4">
                  <p:embed/>
                  <p:pic>
                    <p:nvPicPr>
                      <p:cNvPr id="8" name="Oggetto 7">
                        <a:extLst>
                          <a:ext uri="{FF2B5EF4-FFF2-40B4-BE49-F238E27FC236}">
                            <a16:creationId xmlns:a16="http://schemas.microsoft.com/office/drawing/2014/main" id="{A45CB1AA-440D-4699-8D44-7F9125C6CDE6}"/>
                          </a:ext>
                        </a:extLst>
                      </p:cNvPr>
                      <p:cNvPicPr>
                        <a:picLocks noChangeAspect="1" noChangeArrowheads="1"/>
                      </p:cNvPicPr>
                      <p:nvPr/>
                    </p:nvPicPr>
                    <p:blipFill>
                      <a:blip r:embed="rId6"/>
                      <a:srcRect/>
                      <a:stretch>
                        <a:fillRect/>
                      </a:stretch>
                    </p:blipFill>
                    <p:spPr bwMode="auto">
                      <a:xfrm>
                        <a:off x="8031163" y="1262176"/>
                        <a:ext cx="1398587" cy="794379"/>
                      </a:xfrm>
                      <a:prstGeom prst="rect">
                        <a:avLst/>
                      </a:prstGeom>
                      <a:noFill/>
                    </p:spPr>
                  </p:pic>
                </p:oleObj>
              </mc:Fallback>
            </mc:AlternateContent>
          </a:graphicData>
        </a:graphic>
      </p:graphicFrame>
    </p:spTree>
    <p:extLst>
      <p:ext uri="{BB962C8B-B14F-4D97-AF65-F5344CB8AC3E}">
        <p14:creationId xmlns:p14="http://schemas.microsoft.com/office/powerpoint/2010/main" val="120268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CasellaDiTesto 4"/>
          <p:cNvSpPr txBox="1"/>
          <p:nvPr/>
        </p:nvSpPr>
        <p:spPr>
          <a:xfrm>
            <a:off x="445201" y="447904"/>
            <a:ext cx="10934699" cy="707886"/>
          </a:xfrm>
          <a:prstGeom prst="rect">
            <a:avLst/>
          </a:prstGeom>
          <a:noFill/>
        </p:spPr>
        <p:txBody>
          <a:bodyPr wrap="square" rtlCol="0">
            <a:spAutoFit/>
          </a:bodyPr>
          <a:lstStyle/>
          <a:p>
            <a:pPr marL="742950" indent="-742950">
              <a:buFont typeface="+mj-lt"/>
              <a:buAutoNum type="arabicPeriod" startAt="3"/>
            </a:pPr>
            <a:r>
              <a:rPr lang="en-US" sz="4000" dirty="0">
                <a:latin typeface="Arial" panose="020B0604020202020204" pitchFamily="34" charset="0"/>
                <a:cs typeface="Arial" panose="020B0604020202020204" pitchFamily="34" charset="0"/>
              </a:rPr>
              <a:t>The </a:t>
            </a:r>
            <a:r>
              <a:rPr lang="en-US" sz="4000" i="1" dirty="0" err="1">
                <a:latin typeface="Arial" panose="020B0604020202020204" pitchFamily="34" charset="0"/>
                <a:cs typeface="Arial" panose="020B0604020202020204" pitchFamily="34" charset="0"/>
              </a:rPr>
              <a:t>g</a:t>
            </a:r>
            <a:r>
              <a:rPr lang="en-US" sz="4000" i="1" baseline="-25000" dirty="0" err="1">
                <a:latin typeface="Arial" panose="020B0604020202020204" pitchFamily="34" charset="0"/>
                <a:cs typeface="Arial" panose="020B0604020202020204" pitchFamily="34" charset="0"/>
              </a:rPr>
              <a:t>m</a:t>
            </a:r>
            <a:r>
              <a:rPr lang="en-US" sz="4000" i="1" dirty="0" err="1">
                <a:latin typeface="Arial" panose="020B0604020202020204" pitchFamily="34" charset="0"/>
                <a:cs typeface="Arial" panose="020B0604020202020204" pitchFamily="34" charset="0"/>
              </a:rPr>
              <a:t>r</a:t>
            </a:r>
            <a:r>
              <a:rPr lang="en-US" sz="4000" i="1" baseline="-25000" dirty="0" err="1">
                <a:latin typeface="Arial" panose="020B0604020202020204" pitchFamily="34" charset="0"/>
                <a:cs typeface="Arial" panose="020B0604020202020204" pitchFamily="34" charset="0"/>
              </a:rPr>
              <a:t>d</a:t>
            </a:r>
            <a:r>
              <a:rPr lang="en-US" sz="4000" dirty="0">
                <a:latin typeface="Arial" panose="020B0604020202020204" pitchFamily="34" charset="0"/>
                <a:cs typeface="Arial" panose="020B0604020202020204" pitchFamily="34" charset="0"/>
              </a:rPr>
              <a:t> product in MOSFETs (</a:t>
            </a:r>
            <a:r>
              <a:rPr lang="en-US" sz="4000" i="1" dirty="0" err="1">
                <a:latin typeface="Arial" panose="020B0604020202020204" pitchFamily="34" charset="0"/>
                <a:cs typeface="Arial" panose="020B0604020202020204" pitchFamily="34" charset="0"/>
              </a:rPr>
              <a:t>g</a:t>
            </a:r>
            <a:r>
              <a:rPr lang="en-US" sz="4000" i="1" baseline="-25000" dirty="0" err="1">
                <a:latin typeface="Arial" panose="020B0604020202020204" pitchFamily="34" charset="0"/>
                <a:cs typeface="Arial" panose="020B0604020202020204" pitchFamily="34" charset="0"/>
              </a:rPr>
              <a:t>m</a:t>
            </a:r>
            <a:r>
              <a:rPr lang="en-US" sz="4000" i="1" dirty="0" err="1">
                <a:latin typeface="Arial" panose="020B0604020202020204" pitchFamily="34" charset="0"/>
                <a:cs typeface="Arial" panose="020B0604020202020204" pitchFamily="34" charset="0"/>
              </a:rPr>
              <a:t>r</a:t>
            </a:r>
            <a:r>
              <a:rPr lang="en-US" sz="4000" i="1" baseline="-25000" dirty="0" err="1">
                <a:latin typeface="Arial" panose="020B0604020202020204" pitchFamily="34" charset="0"/>
                <a:cs typeface="Arial" panose="020B0604020202020204" pitchFamily="34" charset="0"/>
              </a:rPr>
              <a:t>o</a:t>
            </a:r>
            <a:r>
              <a:rPr lang="en-US" sz="4000" dirty="0">
                <a:latin typeface="Arial" panose="020B0604020202020204" pitchFamily="34" charset="0"/>
                <a:cs typeface="Arial" panose="020B0604020202020204" pitchFamily="34" charset="0"/>
              </a:rPr>
              <a:t> in BJTs)</a:t>
            </a:r>
          </a:p>
        </p:txBody>
      </p:sp>
      <p:sp>
        <p:nvSpPr>
          <p:cNvPr id="6" name="CasellaDiTesto 5"/>
          <p:cNvSpPr txBox="1"/>
          <p:nvPr/>
        </p:nvSpPr>
        <p:spPr>
          <a:xfrm>
            <a:off x="1504325" y="1668463"/>
            <a:ext cx="8816453" cy="366254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t>
            </a:r>
            <a:r>
              <a:rPr lang="en-US" sz="3200" b="1" i="1" dirty="0" err="1">
                <a:solidFill>
                  <a:srgbClr val="FF0000"/>
                </a:solidFill>
                <a:latin typeface="Arial" panose="020B0604020202020204" pitchFamily="34" charset="0"/>
                <a:cs typeface="Arial" panose="020B0604020202020204" pitchFamily="34" charset="0"/>
              </a:rPr>
              <a:t>g</a:t>
            </a:r>
            <a:r>
              <a:rPr lang="en-US" sz="3200" b="1" i="1" baseline="-25000" dirty="0" err="1">
                <a:solidFill>
                  <a:srgbClr val="FF0000"/>
                </a:solidFill>
                <a:latin typeface="Arial" panose="020B0604020202020204" pitchFamily="34" charset="0"/>
                <a:cs typeface="Arial" panose="020B0604020202020204" pitchFamily="34" charset="0"/>
              </a:rPr>
              <a:t>m</a:t>
            </a:r>
            <a:r>
              <a:rPr lang="en-US" sz="3200" b="1" i="1" dirty="0" err="1">
                <a:solidFill>
                  <a:srgbClr val="FF0000"/>
                </a:solidFill>
                <a:latin typeface="Arial" panose="020B0604020202020204" pitchFamily="34" charset="0"/>
                <a:cs typeface="Arial" panose="020B0604020202020204" pitchFamily="34" charset="0"/>
              </a:rPr>
              <a:t>r</a:t>
            </a:r>
            <a:r>
              <a:rPr lang="en-US" sz="3200" b="1" i="1" baseline="-25000" dirty="0" err="1">
                <a:solidFill>
                  <a:srgbClr val="FF0000"/>
                </a:solidFill>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product in MOSFETs and JFETs, or the equivalent </a:t>
            </a:r>
            <a:r>
              <a:rPr lang="en-US" sz="3200" b="1" i="1" dirty="0" err="1">
                <a:solidFill>
                  <a:srgbClr val="FF0000"/>
                </a:solidFill>
                <a:latin typeface="Arial" panose="020B0604020202020204" pitchFamily="34" charset="0"/>
                <a:cs typeface="Arial" panose="020B0604020202020204" pitchFamily="34" charset="0"/>
              </a:rPr>
              <a:t>g</a:t>
            </a:r>
            <a:r>
              <a:rPr lang="en-US" sz="3200" b="1" i="1" baseline="-25000" dirty="0" err="1">
                <a:solidFill>
                  <a:srgbClr val="FF0000"/>
                </a:solidFill>
                <a:latin typeface="Arial" panose="020B0604020202020204" pitchFamily="34" charset="0"/>
                <a:cs typeface="Arial" panose="020B0604020202020204" pitchFamily="34" charset="0"/>
              </a:rPr>
              <a:t>m</a:t>
            </a:r>
            <a:r>
              <a:rPr lang="en-US" sz="3200" b="1" i="1" dirty="0" err="1">
                <a:solidFill>
                  <a:srgbClr val="FF0000"/>
                </a:solidFill>
                <a:latin typeface="Arial" panose="020B0604020202020204" pitchFamily="34" charset="0"/>
                <a:cs typeface="Arial" panose="020B0604020202020204" pitchFamily="34" charset="0"/>
              </a:rPr>
              <a:t>r</a:t>
            </a:r>
            <a:r>
              <a:rPr lang="en-US" sz="3200" b="1" i="1" baseline="-25000" dirty="0" err="1">
                <a:solidFill>
                  <a:srgbClr val="FF0000"/>
                </a:solidFill>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product in BJT, plays an important role in many circuit configurations. </a:t>
            </a:r>
          </a:p>
          <a:p>
            <a:r>
              <a:rPr lang="en-US" sz="2400" dirty="0">
                <a:latin typeface="Arial" panose="020B0604020202020204" pitchFamily="34" charset="0"/>
                <a:cs typeface="Arial" panose="020B0604020202020204" pitchFamily="34" charset="0"/>
              </a:rPr>
              <a:t>For example, this product appears in the voltage gain expression of most topologies used to design high-gain amplifier stages. A large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product is also beneficial for the output resistance of high-performance current sources.  </a:t>
            </a:r>
          </a:p>
          <a:p>
            <a:r>
              <a:rPr lang="en-US" sz="2400" dirty="0">
                <a:latin typeface="Arial" panose="020B0604020202020204" pitchFamily="34" charset="0"/>
                <a:cs typeface="Arial" panose="020B0604020202020204" pitchFamily="34" charset="0"/>
              </a:rPr>
              <a:t>In the next slides we will consider which are the factors that affect the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product. </a:t>
            </a:r>
          </a:p>
        </p:txBody>
      </p:sp>
      <mc:AlternateContent xmlns:mc="http://schemas.openxmlformats.org/markup-compatibility/2006" xmlns:p14="http://schemas.microsoft.com/office/powerpoint/2010/main">
        <mc:Choice Requires="p14">
          <p:contentPart p14:bwMode="auto" r:id="rId2">
            <p14:nvContentPartPr>
              <p14:cNvPr id="7" name="Input penna 6">
                <a:extLst>
                  <a:ext uri="{FF2B5EF4-FFF2-40B4-BE49-F238E27FC236}">
                    <a16:creationId xmlns:a16="http://schemas.microsoft.com/office/drawing/2014/main" id="{E49AFE2C-D962-4A64-A045-EC8F42B545B8}"/>
                  </a:ext>
                </a:extLst>
              </p14:cNvPr>
              <p14:cNvContentPartPr/>
              <p14:nvPr/>
            </p14:nvContentPartPr>
            <p14:xfrm>
              <a:off x="7175974" y="3239217"/>
              <a:ext cx="1612080" cy="42840"/>
            </p14:xfrm>
          </p:contentPart>
        </mc:Choice>
        <mc:Fallback xmlns="">
          <p:pic>
            <p:nvPicPr>
              <p:cNvPr id="7" name="Input penna 6">
                <a:extLst>
                  <a:ext uri="{FF2B5EF4-FFF2-40B4-BE49-F238E27FC236}">
                    <a16:creationId xmlns:a16="http://schemas.microsoft.com/office/drawing/2014/main" id="{E49AFE2C-D962-4A64-A045-EC8F42B545B8}"/>
                  </a:ext>
                </a:extLst>
              </p:cNvPr>
              <p:cNvPicPr/>
              <p:nvPr/>
            </p:nvPicPr>
            <p:blipFill>
              <a:blip r:embed="rId3"/>
              <a:stretch>
                <a:fillRect/>
              </a:stretch>
            </p:blipFill>
            <p:spPr>
              <a:xfrm>
                <a:off x="7121974" y="3131217"/>
                <a:ext cx="1719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put penna 8">
                <a:extLst>
                  <a:ext uri="{FF2B5EF4-FFF2-40B4-BE49-F238E27FC236}">
                    <a16:creationId xmlns:a16="http://schemas.microsoft.com/office/drawing/2014/main" id="{848FD829-DFEF-4E6E-9C2E-51C9B2D6F613}"/>
                  </a:ext>
                </a:extLst>
              </p14:cNvPr>
              <p14:cNvContentPartPr/>
              <p14:nvPr/>
            </p14:nvContentPartPr>
            <p14:xfrm>
              <a:off x="1629454" y="4331817"/>
              <a:ext cx="7392960" cy="82800"/>
            </p14:xfrm>
          </p:contentPart>
        </mc:Choice>
        <mc:Fallback xmlns="">
          <p:pic>
            <p:nvPicPr>
              <p:cNvPr id="9" name="Input penna 8">
                <a:extLst>
                  <a:ext uri="{FF2B5EF4-FFF2-40B4-BE49-F238E27FC236}">
                    <a16:creationId xmlns:a16="http://schemas.microsoft.com/office/drawing/2014/main" id="{848FD829-DFEF-4E6E-9C2E-51C9B2D6F613}"/>
                  </a:ext>
                </a:extLst>
              </p:cNvPr>
              <p:cNvPicPr/>
              <p:nvPr/>
            </p:nvPicPr>
            <p:blipFill>
              <a:blip r:embed="rId5"/>
              <a:stretch>
                <a:fillRect/>
              </a:stretch>
            </p:blipFill>
            <p:spPr>
              <a:xfrm>
                <a:off x="1575814" y="4224177"/>
                <a:ext cx="7500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put penna 9">
                <a:extLst>
                  <a:ext uri="{FF2B5EF4-FFF2-40B4-BE49-F238E27FC236}">
                    <a16:creationId xmlns:a16="http://schemas.microsoft.com/office/drawing/2014/main" id="{C1231B27-CC48-4A44-8403-01436F7AE572}"/>
                  </a:ext>
                </a:extLst>
              </p14:cNvPr>
              <p14:cNvContentPartPr/>
              <p14:nvPr/>
            </p14:nvContentPartPr>
            <p14:xfrm>
              <a:off x="7890934" y="3279897"/>
              <a:ext cx="360" cy="360"/>
            </p14:xfrm>
          </p:contentPart>
        </mc:Choice>
        <mc:Fallback xmlns="">
          <p:pic>
            <p:nvPicPr>
              <p:cNvPr id="10" name="Input penna 9">
                <a:extLst>
                  <a:ext uri="{FF2B5EF4-FFF2-40B4-BE49-F238E27FC236}">
                    <a16:creationId xmlns:a16="http://schemas.microsoft.com/office/drawing/2014/main" id="{C1231B27-CC48-4A44-8403-01436F7AE572}"/>
                  </a:ext>
                </a:extLst>
              </p:cNvPr>
              <p:cNvPicPr/>
              <p:nvPr/>
            </p:nvPicPr>
            <p:blipFill>
              <a:blip r:embed="rId7"/>
              <a:stretch>
                <a:fillRect/>
              </a:stretch>
            </p:blipFill>
            <p:spPr>
              <a:xfrm>
                <a:off x="7837294" y="3171897"/>
                <a:ext cx="108000" cy="216000"/>
              </a:xfrm>
              <a:prstGeom prst="rect">
                <a:avLst/>
              </a:prstGeom>
            </p:spPr>
          </p:pic>
        </mc:Fallback>
      </mc:AlternateContent>
    </p:spTree>
    <p:extLst>
      <p:ext uri="{BB962C8B-B14F-4D97-AF65-F5344CB8AC3E}">
        <p14:creationId xmlns:p14="http://schemas.microsoft.com/office/powerpoint/2010/main" val="36779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a:t>
            </a:r>
            <a:r>
              <a:rPr lang="en-US" i="1" dirty="0" err="1"/>
              <a:t>g</a:t>
            </a:r>
            <a:r>
              <a:rPr lang="en-US" i="1" baseline="-25000" dirty="0" err="1"/>
              <a:t>m</a:t>
            </a:r>
            <a:r>
              <a:rPr lang="en-US" i="1" dirty="0" err="1"/>
              <a:t>r</a:t>
            </a:r>
            <a:r>
              <a:rPr lang="en-US" i="1" baseline="-25000" dirty="0" err="1"/>
              <a:t>d</a:t>
            </a:r>
            <a:r>
              <a:rPr lang="en-US" dirty="0"/>
              <a:t> product (in saturation region)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1768342656"/>
              </p:ext>
            </p:extLst>
          </p:nvPr>
        </p:nvGraphicFramePr>
        <p:xfrm>
          <a:off x="1919288" y="1493105"/>
          <a:ext cx="1371600" cy="854075"/>
        </p:xfrm>
        <a:graphic>
          <a:graphicData uri="http://schemas.openxmlformats.org/presentationml/2006/ole">
            <mc:AlternateContent xmlns:mc="http://schemas.openxmlformats.org/markup-compatibility/2006">
              <mc:Choice xmlns:v="urn:schemas-microsoft-com:vml" Requires="v">
                <p:oleObj spid="_x0000_s11278" name="Equation" r:id="rId3" imgW="698400" imgH="431640" progId="Equation.DSMT4">
                  <p:embed/>
                </p:oleObj>
              </mc:Choice>
              <mc:Fallback>
                <p:oleObj name="Equation" r:id="rId3" imgW="698400" imgH="431640" progId="Equation.DSMT4">
                  <p:embed/>
                  <p:pic>
                    <p:nvPicPr>
                      <p:cNvPr id="0" name=""/>
                      <p:cNvPicPr>
                        <a:picLocks noChangeAspect="1" noChangeArrowheads="1"/>
                      </p:cNvPicPr>
                      <p:nvPr/>
                    </p:nvPicPr>
                    <p:blipFill>
                      <a:blip r:embed="rId4"/>
                      <a:srcRect/>
                      <a:stretch>
                        <a:fillRect/>
                      </a:stretch>
                    </p:blipFill>
                    <p:spPr bwMode="auto">
                      <a:xfrm>
                        <a:off x="1919288" y="1493105"/>
                        <a:ext cx="1371600" cy="854075"/>
                      </a:xfrm>
                      <a:prstGeom prst="rect">
                        <a:avLst/>
                      </a:prstGeom>
                      <a:noFill/>
                    </p:spPr>
                  </p:pic>
                </p:oleObj>
              </mc:Fallback>
            </mc:AlternateContent>
          </a:graphicData>
        </a:graphic>
      </p:graphicFrame>
      <p:sp>
        <p:nvSpPr>
          <p:cNvPr id="6" name="Parentesi graffa chiusa 5"/>
          <p:cNvSpPr/>
          <p:nvPr/>
        </p:nvSpPr>
        <p:spPr>
          <a:xfrm>
            <a:off x="3497262" y="1617254"/>
            <a:ext cx="323850" cy="1784350"/>
          </a:xfrm>
          <a:prstGeom prst="rightBrace">
            <a:avLst>
              <a:gd name="adj1" fmla="val 45833"/>
              <a:gd name="adj2" fmla="val 503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881048106"/>
              </p:ext>
            </p:extLst>
          </p:nvPr>
        </p:nvGraphicFramePr>
        <p:xfrm>
          <a:off x="4154488" y="2028658"/>
          <a:ext cx="2138363" cy="989199"/>
        </p:xfrm>
        <a:graphic>
          <a:graphicData uri="http://schemas.openxmlformats.org/presentationml/2006/ole">
            <mc:AlternateContent xmlns:mc="http://schemas.openxmlformats.org/markup-compatibility/2006">
              <mc:Choice xmlns:v="urn:schemas-microsoft-com:vml" Requires="v">
                <p:oleObj spid="_x0000_s11279" name="Equation" r:id="rId5" imgW="939600" imgH="431640" progId="Equation.DSMT4">
                  <p:embed/>
                </p:oleObj>
              </mc:Choice>
              <mc:Fallback>
                <p:oleObj name="Equation" r:id="rId5" imgW="939600" imgH="431640" progId="Equation.DSMT4">
                  <p:embed/>
                  <p:pic>
                    <p:nvPicPr>
                      <p:cNvPr id="0" name=""/>
                      <p:cNvPicPr>
                        <a:picLocks noChangeAspect="1" noChangeArrowheads="1"/>
                      </p:cNvPicPr>
                      <p:nvPr/>
                    </p:nvPicPr>
                    <p:blipFill>
                      <a:blip r:embed="rId6"/>
                      <a:srcRect/>
                      <a:stretch>
                        <a:fillRect/>
                      </a:stretch>
                    </p:blipFill>
                    <p:spPr bwMode="auto">
                      <a:xfrm>
                        <a:off x="4154488" y="2028658"/>
                        <a:ext cx="2138363" cy="989199"/>
                      </a:xfrm>
                      <a:prstGeom prst="rect">
                        <a:avLst/>
                      </a:prstGeom>
                      <a:noFill/>
                    </p:spPr>
                  </p:pic>
                </p:oleObj>
              </mc:Fallback>
            </mc:AlternateContent>
          </a:graphicData>
        </a:graphic>
      </p:graphicFrame>
      <p:pic>
        <p:nvPicPr>
          <p:cNvPr id="4098" name="Picture 2" descr="V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4474" y="1186860"/>
            <a:ext cx="5104275" cy="268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ggetto 8"/>
          <p:cNvGraphicFramePr>
            <a:graphicFrameLocks noChangeAspect="1"/>
          </p:cNvGraphicFramePr>
          <p:nvPr>
            <p:extLst>
              <p:ext uri="{D42A27DB-BD31-4B8C-83A1-F6EECF244321}">
                <p14:modId xmlns:p14="http://schemas.microsoft.com/office/powerpoint/2010/main" val="4220651575"/>
              </p:ext>
            </p:extLst>
          </p:nvPr>
        </p:nvGraphicFramePr>
        <p:xfrm>
          <a:off x="5783262" y="3563905"/>
          <a:ext cx="1420134" cy="984252"/>
        </p:xfrm>
        <a:graphic>
          <a:graphicData uri="http://schemas.openxmlformats.org/presentationml/2006/ole">
            <mc:AlternateContent xmlns:mc="http://schemas.openxmlformats.org/markup-compatibility/2006">
              <mc:Choice xmlns:v="urn:schemas-microsoft-com:vml" Requires="v">
                <p:oleObj spid="_x0000_s11280" name="Equation" r:id="rId8" imgW="571320" imgH="393480" progId="Equation.DSMT4">
                  <p:embed/>
                </p:oleObj>
              </mc:Choice>
              <mc:Fallback>
                <p:oleObj name="Equation" r:id="rId8" imgW="571320" imgH="393480" progId="Equation.DSMT4">
                  <p:embed/>
                  <p:pic>
                    <p:nvPicPr>
                      <p:cNvPr id="0" name=""/>
                      <p:cNvPicPr>
                        <a:picLocks noChangeAspect="1" noChangeArrowheads="1"/>
                      </p:cNvPicPr>
                      <p:nvPr/>
                    </p:nvPicPr>
                    <p:blipFill>
                      <a:blip r:embed="rId9"/>
                      <a:srcRect/>
                      <a:stretch>
                        <a:fillRect/>
                      </a:stretch>
                    </p:blipFill>
                    <p:spPr bwMode="auto">
                      <a:xfrm>
                        <a:off x="5783262" y="3563905"/>
                        <a:ext cx="1420134" cy="984252"/>
                      </a:xfrm>
                      <a:prstGeom prst="rect">
                        <a:avLst/>
                      </a:prstGeom>
                      <a:noFill/>
                    </p:spPr>
                  </p:pic>
                </p:oleObj>
              </mc:Fallback>
            </mc:AlternateContent>
          </a:graphicData>
        </a:graphic>
      </p:graphicFrame>
      <p:sp>
        <p:nvSpPr>
          <p:cNvPr id="10" name="CasellaDiTesto 9"/>
          <p:cNvSpPr txBox="1"/>
          <p:nvPr/>
        </p:nvSpPr>
        <p:spPr>
          <a:xfrm>
            <a:off x="749784" y="4692608"/>
            <a:ext cx="98933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Large </a:t>
            </a:r>
            <a:r>
              <a:rPr lang="en-US" sz="2800" dirty="0" err="1">
                <a:latin typeface="Arial" panose="020B0604020202020204" pitchFamily="34" charset="0"/>
                <a:cs typeface="Arial" panose="020B0604020202020204" pitchFamily="34" charset="0"/>
              </a:rPr>
              <a:t>g</a:t>
            </a:r>
            <a:r>
              <a:rPr lang="en-US" sz="2800" baseline="-25000" dirty="0" err="1">
                <a:latin typeface="Arial" panose="020B0604020202020204" pitchFamily="34" charset="0"/>
                <a:cs typeface="Arial" panose="020B0604020202020204" pitchFamily="34" charset="0"/>
              </a:rPr>
              <a:t>m</a:t>
            </a:r>
            <a:r>
              <a:rPr lang="en-US" sz="2800" dirty="0" err="1">
                <a:latin typeface="Arial" panose="020B0604020202020204" pitchFamily="34" charset="0"/>
                <a:cs typeface="Arial" panose="020B0604020202020204" pitchFamily="34" charset="0"/>
              </a:rPr>
              <a:t>r</a:t>
            </a:r>
            <a:r>
              <a:rPr lang="en-US" sz="2800" baseline="-25000" dirty="0" err="1">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products are obtained for small V</a:t>
            </a:r>
            <a:r>
              <a:rPr lang="en-US" sz="2800" baseline="-25000" dirty="0">
                <a:latin typeface="Arial" panose="020B0604020202020204" pitchFamily="34" charset="0"/>
                <a:cs typeface="Arial" panose="020B0604020202020204" pitchFamily="34" charset="0"/>
              </a:rPr>
              <a:t>GS</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V</a:t>
            </a:r>
            <a:r>
              <a:rPr lang="en-US" sz="2800" baseline="-25000" dirty="0" err="1">
                <a:latin typeface="Arial" panose="020B0604020202020204" pitchFamily="34" charset="0"/>
                <a:cs typeface="Arial" panose="020B0604020202020204" pitchFamily="34" charset="0"/>
              </a:rPr>
              <a:t>t</a:t>
            </a:r>
            <a:r>
              <a:rPr lang="en-US" sz="2800" dirty="0">
                <a:latin typeface="Arial" panose="020B0604020202020204" pitchFamily="34" charset="0"/>
                <a:cs typeface="Arial" panose="020B0604020202020204" pitchFamily="34" charset="0"/>
              </a:rPr>
              <a:t> and large L</a:t>
            </a:r>
          </a:p>
        </p:txBody>
      </p:sp>
      <p:sp>
        <p:nvSpPr>
          <p:cNvPr id="11" name="CasellaDiTesto 10"/>
          <p:cNvSpPr txBox="1"/>
          <p:nvPr/>
        </p:nvSpPr>
        <p:spPr>
          <a:xfrm>
            <a:off x="284955" y="5427069"/>
            <a:ext cx="1162208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As a broad estimate, </a:t>
            </a:r>
            <a:r>
              <a:rPr lang="en-US" sz="2800" dirty="0" err="1">
                <a:latin typeface="Arial" panose="020B0604020202020204" pitchFamily="34" charset="0"/>
                <a:cs typeface="Arial" panose="020B0604020202020204" pitchFamily="34" charset="0"/>
              </a:rPr>
              <a:t>g</a:t>
            </a:r>
            <a:r>
              <a:rPr lang="en-US" sz="2800" baseline="-25000" dirty="0" err="1">
                <a:latin typeface="Arial" panose="020B0604020202020204" pitchFamily="34" charset="0"/>
                <a:cs typeface="Arial" panose="020B0604020202020204" pitchFamily="34" charset="0"/>
              </a:rPr>
              <a:t>m</a:t>
            </a:r>
            <a:r>
              <a:rPr lang="en-US" sz="2800" dirty="0" err="1">
                <a:latin typeface="Arial" panose="020B0604020202020204" pitchFamily="34" charset="0"/>
                <a:cs typeface="Arial" panose="020B0604020202020204" pitchFamily="34" charset="0"/>
              </a:rPr>
              <a:t>r</a:t>
            </a:r>
            <a:r>
              <a:rPr lang="en-US" sz="2800" baseline="-25000" dirty="0" err="1">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can be considered to be of the order of </a:t>
            </a:r>
            <a:r>
              <a:rPr lang="en-US" sz="2800" b="1" dirty="0">
                <a:latin typeface="Arial" panose="020B0604020202020204" pitchFamily="34" charset="0"/>
                <a:cs typeface="Arial" panose="020B0604020202020204" pitchFamily="34" charset="0"/>
              </a:rPr>
              <a:t>100</a:t>
            </a:r>
          </a:p>
        </p:txBody>
      </p:sp>
      <p:graphicFrame>
        <p:nvGraphicFramePr>
          <p:cNvPr id="12" name="Oggetto 11">
            <a:extLst>
              <a:ext uri="{FF2B5EF4-FFF2-40B4-BE49-F238E27FC236}">
                <a16:creationId xmlns:a16="http://schemas.microsoft.com/office/drawing/2014/main" id="{B1D4733A-D642-4E73-A586-3668924436D9}"/>
              </a:ext>
            </a:extLst>
          </p:cNvPr>
          <p:cNvGraphicFramePr>
            <a:graphicFrameLocks noChangeAspect="1"/>
          </p:cNvGraphicFramePr>
          <p:nvPr>
            <p:extLst>
              <p:ext uri="{D42A27DB-BD31-4B8C-83A1-F6EECF244321}">
                <p14:modId xmlns:p14="http://schemas.microsoft.com/office/powerpoint/2010/main" val="760103729"/>
              </p:ext>
            </p:extLst>
          </p:nvPr>
        </p:nvGraphicFramePr>
        <p:xfrm>
          <a:off x="569911" y="2581091"/>
          <a:ext cx="2593975" cy="904875"/>
        </p:xfrm>
        <a:graphic>
          <a:graphicData uri="http://schemas.openxmlformats.org/presentationml/2006/ole">
            <mc:AlternateContent xmlns:mc="http://schemas.openxmlformats.org/markup-compatibility/2006">
              <mc:Choice xmlns:v="urn:schemas-microsoft-com:vml" Requires="v">
                <p:oleObj spid="_x0000_s11281" name="Equation" r:id="rId10" imgW="1320480" imgH="457200" progId="Equation.DSMT4">
                  <p:embed/>
                </p:oleObj>
              </mc:Choice>
              <mc:Fallback>
                <p:oleObj name="Equation" r:id="rId10" imgW="1320480" imgH="457200" progId="Equation.DSMT4">
                  <p:embed/>
                  <p:pic>
                    <p:nvPicPr>
                      <p:cNvPr id="5" name="Oggetto 4"/>
                      <p:cNvPicPr>
                        <a:picLocks noChangeAspect="1" noChangeArrowheads="1"/>
                      </p:cNvPicPr>
                      <p:nvPr/>
                    </p:nvPicPr>
                    <p:blipFill>
                      <a:blip r:embed="rId11"/>
                      <a:srcRect/>
                      <a:stretch>
                        <a:fillRect/>
                      </a:stretch>
                    </p:blipFill>
                    <p:spPr bwMode="auto">
                      <a:xfrm>
                        <a:off x="569911" y="2581091"/>
                        <a:ext cx="2593975" cy="904875"/>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12">
            <p14:nvContentPartPr>
              <p14:cNvPr id="8" name="Input penna 7">
                <a:extLst>
                  <a:ext uri="{FF2B5EF4-FFF2-40B4-BE49-F238E27FC236}">
                    <a16:creationId xmlns:a16="http://schemas.microsoft.com/office/drawing/2014/main" id="{00ED80EF-EE7E-44D1-86E6-F4F78B15EBB4}"/>
                  </a:ext>
                </a:extLst>
              </p14:cNvPr>
              <p14:cNvContentPartPr/>
              <p14:nvPr/>
            </p14:nvContentPartPr>
            <p14:xfrm>
              <a:off x="6594474" y="4895538"/>
              <a:ext cx="1842480" cy="117360"/>
            </p14:xfrm>
          </p:contentPart>
        </mc:Choice>
        <mc:Fallback xmlns="">
          <p:pic>
            <p:nvPicPr>
              <p:cNvPr id="8" name="Input penna 7">
                <a:extLst>
                  <a:ext uri="{FF2B5EF4-FFF2-40B4-BE49-F238E27FC236}">
                    <a16:creationId xmlns:a16="http://schemas.microsoft.com/office/drawing/2014/main" id="{00ED80EF-EE7E-44D1-86E6-F4F78B15EBB4}"/>
                  </a:ext>
                </a:extLst>
              </p:cNvPr>
              <p:cNvPicPr/>
              <p:nvPr/>
            </p:nvPicPr>
            <p:blipFill>
              <a:blip r:embed="rId13"/>
              <a:stretch>
                <a:fillRect/>
              </a:stretch>
            </p:blipFill>
            <p:spPr>
              <a:xfrm>
                <a:off x="6540474" y="4787898"/>
                <a:ext cx="19501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put penna 12">
                <a:extLst>
                  <a:ext uri="{FF2B5EF4-FFF2-40B4-BE49-F238E27FC236}">
                    <a16:creationId xmlns:a16="http://schemas.microsoft.com/office/drawing/2014/main" id="{4C465D1A-04B4-4A9D-93EB-CF28A319F81F}"/>
                  </a:ext>
                </a:extLst>
              </p14:cNvPr>
              <p14:cNvContentPartPr/>
              <p14:nvPr/>
            </p14:nvContentPartPr>
            <p14:xfrm>
              <a:off x="9322294" y="4911057"/>
              <a:ext cx="1113480" cy="18720"/>
            </p14:xfrm>
          </p:contentPart>
        </mc:Choice>
        <mc:Fallback xmlns="">
          <p:pic>
            <p:nvPicPr>
              <p:cNvPr id="13" name="Input penna 12">
                <a:extLst>
                  <a:ext uri="{FF2B5EF4-FFF2-40B4-BE49-F238E27FC236}">
                    <a16:creationId xmlns:a16="http://schemas.microsoft.com/office/drawing/2014/main" id="{4C465D1A-04B4-4A9D-93EB-CF28A319F81F}"/>
                  </a:ext>
                </a:extLst>
              </p:cNvPr>
              <p:cNvPicPr/>
              <p:nvPr/>
            </p:nvPicPr>
            <p:blipFill>
              <a:blip r:embed="rId15"/>
              <a:stretch>
                <a:fillRect/>
              </a:stretch>
            </p:blipFill>
            <p:spPr>
              <a:xfrm>
                <a:off x="9268654" y="4803417"/>
                <a:ext cx="1221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put penna 13">
                <a:extLst>
                  <a:ext uri="{FF2B5EF4-FFF2-40B4-BE49-F238E27FC236}">
                    <a16:creationId xmlns:a16="http://schemas.microsoft.com/office/drawing/2014/main" id="{37A75B82-A4E5-4383-AC59-CA975F36FAAA}"/>
                  </a:ext>
                </a:extLst>
              </p14:cNvPr>
              <p14:cNvContentPartPr/>
              <p14:nvPr/>
            </p14:nvContentPartPr>
            <p14:xfrm>
              <a:off x="10745787" y="5950289"/>
              <a:ext cx="693720" cy="41760"/>
            </p14:xfrm>
          </p:contentPart>
        </mc:Choice>
        <mc:Fallback xmlns="">
          <p:pic>
            <p:nvPicPr>
              <p:cNvPr id="14" name="Input penna 13">
                <a:extLst>
                  <a:ext uri="{FF2B5EF4-FFF2-40B4-BE49-F238E27FC236}">
                    <a16:creationId xmlns:a16="http://schemas.microsoft.com/office/drawing/2014/main" id="{37A75B82-A4E5-4383-AC59-CA975F36FAAA}"/>
                  </a:ext>
                </a:extLst>
              </p:cNvPr>
              <p:cNvPicPr/>
              <p:nvPr/>
            </p:nvPicPr>
            <p:blipFill>
              <a:blip r:embed="rId17"/>
              <a:stretch>
                <a:fillRect/>
              </a:stretch>
            </p:blipFill>
            <p:spPr>
              <a:xfrm>
                <a:off x="10692147" y="5842649"/>
                <a:ext cx="801360" cy="257400"/>
              </a:xfrm>
              <a:prstGeom prst="rect">
                <a:avLst/>
              </a:prstGeom>
            </p:spPr>
          </p:pic>
        </mc:Fallback>
      </mc:AlternateContent>
    </p:spTree>
    <p:extLst>
      <p:ext uri="{BB962C8B-B14F-4D97-AF65-F5344CB8AC3E}">
        <p14:creationId xmlns:p14="http://schemas.microsoft.com/office/powerpoint/2010/main" val="28611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63"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drawProgress</p:attrName>
                                        </p:attrNameLst>
                                      </p:cBhvr>
                                      <p:tavLst>
                                        <p:tav tm="0">
                                          <p:val>
                                            <p:fltVal val="0"/>
                                          </p:val>
                                        </p:tav>
                                        <p:tav tm="100000">
                                          <p:val>
                                            <p:fltVal val="1"/>
                                          </p:val>
                                        </p:tav>
                                      </p:tavLst>
                                    </p:anim>
                                  </p:childTnLst>
                                </p:cTn>
                              </p:par>
                            </p:childTnLst>
                          </p:cTn>
                        </p:par>
                        <p:par>
                          <p:cTn id="29" fill="hold">
                            <p:stCondLst>
                              <p:cond delay="1000"/>
                            </p:stCondLst>
                            <p:childTnLst>
                              <p:par>
                                <p:cTn id="30" presetID="63"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drawProgress</p:attrName>
                                        </p:attrNameLst>
                                      </p:cBhvr>
                                      <p:tavLst>
                                        <p:tav tm="0">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en-US" i="1" dirty="0"/>
              <a:t>g</a:t>
            </a:r>
            <a:r>
              <a:rPr lang="en-US" i="1" baseline="-25000" dirty="0"/>
              <a:t>m</a:t>
            </a:r>
            <a:r>
              <a:rPr lang="en-US" i="1" dirty="0"/>
              <a:t>r</a:t>
            </a:r>
            <a:r>
              <a:rPr lang="en-US" i="1" baseline="-25000" dirty="0"/>
              <a:t>0</a:t>
            </a:r>
            <a:r>
              <a:rPr lang="en-US" dirty="0"/>
              <a:t> for BJTs in active zone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737658146"/>
              </p:ext>
            </p:extLst>
          </p:nvPr>
        </p:nvGraphicFramePr>
        <p:xfrm>
          <a:off x="1395873" y="895144"/>
          <a:ext cx="1222375" cy="1758950"/>
        </p:xfrm>
        <a:graphic>
          <a:graphicData uri="http://schemas.openxmlformats.org/presentationml/2006/ole">
            <mc:AlternateContent xmlns:mc="http://schemas.openxmlformats.org/markup-compatibility/2006">
              <mc:Choice xmlns:v="urn:schemas-microsoft-com:vml" Requires="v">
                <p:oleObj spid="_x0000_s12296" name="Equation" r:id="rId3" imgW="622080" imgH="888840" progId="Equation.DSMT4">
                  <p:embed/>
                </p:oleObj>
              </mc:Choice>
              <mc:Fallback>
                <p:oleObj name="Equation" r:id="rId3" imgW="622080" imgH="888840" progId="Equation.DSMT4">
                  <p:embed/>
                  <p:pic>
                    <p:nvPicPr>
                      <p:cNvPr id="0" name=""/>
                      <p:cNvPicPr>
                        <a:picLocks noChangeAspect="1" noChangeArrowheads="1"/>
                      </p:cNvPicPr>
                      <p:nvPr/>
                    </p:nvPicPr>
                    <p:blipFill>
                      <a:blip r:embed="rId4"/>
                      <a:srcRect/>
                      <a:stretch>
                        <a:fillRect/>
                      </a:stretch>
                    </p:blipFill>
                    <p:spPr bwMode="auto">
                      <a:xfrm>
                        <a:off x="1395873" y="895144"/>
                        <a:ext cx="1222375" cy="1758950"/>
                      </a:xfrm>
                      <a:prstGeom prst="rect">
                        <a:avLst/>
                      </a:prstGeom>
                      <a:noFill/>
                    </p:spPr>
                  </p:pic>
                </p:oleObj>
              </mc:Fallback>
            </mc:AlternateContent>
          </a:graphicData>
        </a:graphic>
      </p:graphicFrame>
      <p:sp>
        <p:nvSpPr>
          <p:cNvPr id="6" name="Parentesi graffa chiusa 5"/>
          <p:cNvSpPr/>
          <p:nvPr/>
        </p:nvSpPr>
        <p:spPr>
          <a:xfrm>
            <a:off x="2716673" y="918048"/>
            <a:ext cx="323850" cy="1784350"/>
          </a:xfrm>
          <a:prstGeom prst="rightBrace">
            <a:avLst>
              <a:gd name="adj1" fmla="val 45833"/>
              <a:gd name="adj2" fmla="val 503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2754601150"/>
              </p:ext>
            </p:extLst>
          </p:nvPr>
        </p:nvGraphicFramePr>
        <p:xfrm>
          <a:off x="3651908" y="1410241"/>
          <a:ext cx="1371600" cy="854075"/>
        </p:xfrm>
        <a:graphic>
          <a:graphicData uri="http://schemas.openxmlformats.org/presentationml/2006/ole">
            <mc:AlternateContent xmlns:mc="http://schemas.openxmlformats.org/markup-compatibility/2006">
              <mc:Choice xmlns:v="urn:schemas-microsoft-com:vml" Requires="v">
                <p:oleObj spid="_x0000_s12297" name="Equation" r:id="rId5" imgW="698400" imgH="431640" progId="Equation.DSMT4">
                  <p:embed/>
                </p:oleObj>
              </mc:Choice>
              <mc:Fallback>
                <p:oleObj name="Equation" r:id="rId5" imgW="698400" imgH="431640" progId="Equation.DSMT4">
                  <p:embed/>
                  <p:pic>
                    <p:nvPicPr>
                      <p:cNvPr id="0" name=""/>
                      <p:cNvPicPr>
                        <a:picLocks noChangeAspect="1" noChangeArrowheads="1"/>
                      </p:cNvPicPr>
                      <p:nvPr/>
                    </p:nvPicPr>
                    <p:blipFill>
                      <a:blip r:embed="rId6"/>
                      <a:srcRect/>
                      <a:stretch>
                        <a:fillRect/>
                      </a:stretch>
                    </p:blipFill>
                    <p:spPr bwMode="auto">
                      <a:xfrm>
                        <a:off x="3651908" y="1410241"/>
                        <a:ext cx="1371600" cy="854075"/>
                      </a:xfrm>
                      <a:prstGeom prst="rect">
                        <a:avLst/>
                      </a:prstGeom>
                      <a:noFill/>
                    </p:spPr>
                  </p:pic>
                </p:oleObj>
              </mc:Fallback>
            </mc:AlternateContent>
          </a:graphicData>
        </a:graphic>
      </p:graphicFrame>
      <p:sp>
        <p:nvSpPr>
          <p:cNvPr id="8" name="CasellaDiTesto 7"/>
          <p:cNvSpPr txBox="1"/>
          <p:nvPr/>
        </p:nvSpPr>
        <p:spPr>
          <a:xfrm>
            <a:off x="1395873" y="2886841"/>
            <a:ext cx="968666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may easily reach 1000  (e.g. for V</a:t>
            </a:r>
            <a:r>
              <a:rPr lang="en-US" sz="2400"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=25 V)</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does not depend on the BJT operating point</a:t>
            </a:r>
          </a:p>
          <a:p>
            <a:r>
              <a:rPr lang="en-US" sz="2400" dirty="0">
                <a:latin typeface="Arial" panose="020B0604020202020204" pitchFamily="34" charset="0"/>
                <a:cs typeface="Arial" panose="020B0604020202020204" pitchFamily="34" charset="0"/>
              </a:rPr>
              <a:t>             (this is an important difference between BJT and MOSFETS)</a:t>
            </a:r>
          </a:p>
        </p:txBody>
      </p:sp>
      <p:sp>
        <p:nvSpPr>
          <p:cNvPr id="9" name="Freccia a sinistra 8"/>
          <p:cNvSpPr/>
          <p:nvPr/>
        </p:nvSpPr>
        <p:spPr>
          <a:xfrm>
            <a:off x="5305932" y="1599874"/>
            <a:ext cx="647831" cy="393700"/>
          </a:xfrm>
          <a:prstGeom prst="lef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6167878" y="1092183"/>
            <a:ext cx="43053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result is correct  in the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region where the exponential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vs. V</a:t>
            </a:r>
            <a:r>
              <a:rPr lang="en-US" sz="2400" baseline="-25000" dirty="0">
                <a:latin typeface="Arial" panose="020B0604020202020204" pitchFamily="34" charset="0"/>
                <a:cs typeface="Arial" panose="020B0604020202020204" pitchFamily="34" charset="0"/>
              </a:rPr>
              <a:t>BE</a:t>
            </a:r>
            <a:r>
              <a:rPr lang="en-US" sz="2400" dirty="0">
                <a:latin typeface="Arial" panose="020B0604020202020204" pitchFamily="34" charset="0"/>
                <a:cs typeface="Arial" panose="020B0604020202020204" pitchFamily="34" charset="0"/>
              </a:rPr>
              <a:t> dependence holds</a:t>
            </a:r>
          </a:p>
          <a:p>
            <a:r>
              <a:rPr lang="en-US" sz="2400" dirty="0">
                <a:latin typeface="Arial" panose="020B0604020202020204" pitchFamily="34" charset="0"/>
                <a:cs typeface="Arial" panose="020B0604020202020204" pitchFamily="34" charset="0"/>
              </a:rPr>
              <a:t>(see the </a:t>
            </a:r>
            <a:r>
              <a:rPr lang="en-US" sz="2400" dirty="0" err="1">
                <a:latin typeface="Arial" panose="020B0604020202020204" pitchFamily="34" charset="0"/>
                <a:cs typeface="Arial" panose="020B0604020202020204" pitchFamily="34" charset="0"/>
              </a:rPr>
              <a:t>Gummel</a:t>
            </a:r>
            <a:r>
              <a:rPr lang="en-US" sz="2400" dirty="0">
                <a:latin typeface="Arial" panose="020B0604020202020204" pitchFamily="34" charset="0"/>
                <a:cs typeface="Arial" panose="020B0604020202020204" pitchFamily="34" charset="0"/>
              </a:rPr>
              <a:t> Plot)</a:t>
            </a:r>
          </a:p>
        </p:txBody>
      </p:sp>
      <p:sp>
        <p:nvSpPr>
          <p:cNvPr id="11" name="CasellaDiTesto 10"/>
          <p:cNvSpPr txBox="1"/>
          <p:nvPr/>
        </p:nvSpPr>
        <p:spPr>
          <a:xfrm>
            <a:off x="1035049" y="4312168"/>
            <a:ext cx="101219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general, the performance of BJT integrated circuits is affected by less degrees of freedom (DOFs) than CMOS ones. One of the reason is that, for a given temperature the </a:t>
            </a:r>
            <a:r>
              <a:rPr lang="en-US" sz="2400" b="1" i="1" dirty="0">
                <a:solidFill>
                  <a:srgbClr val="FF0000"/>
                </a:solidFill>
                <a:latin typeface="Arial" panose="020B0604020202020204" pitchFamily="34" charset="0"/>
                <a:cs typeface="Arial" panose="020B0604020202020204" pitchFamily="34" charset="0"/>
              </a:rPr>
              <a:t>g</a:t>
            </a:r>
            <a:r>
              <a:rPr lang="en-US" sz="2400" b="1" i="1" baseline="-25000" dirty="0">
                <a:solidFill>
                  <a:srgbClr val="FF0000"/>
                </a:solidFill>
                <a:latin typeface="Arial" panose="020B0604020202020204" pitchFamily="34" charset="0"/>
                <a:cs typeface="Arial" panose="020B0604020202020204" pitchFamily="34" charset="0"/>
              </a:rPr>
              <a:t>m </a:t>
            </a:r>
            <a:r>
              <a:rPr lang="en-US" sz="2400" b="1" i="1" dirty="0">
                <a:solidFill>
                  <a:srgbClr val="FF0000"/>
                </a:solidFill>
                <a:latin typeface="Arial" panose="020B0604020202020204" pitchFamily="34" charset="0"/>
                <a:cs typeface="Arial" panose="020B0604020202020204" pitchFamily="34" charset="0"/>
              </a:rPr>
              <a:t>/I</a:t>
            </a:r>
            <a:r>
              <a:rPr lang="en-US" sz="2400" b="1" i="1" baseline="-25000" dirty="0">
                <a:solidFill>
                  <a:srgbClr val="FF0000"/>
                </a:solidFill>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ratio is a constant (=1/</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If there is the need to change this ratio,</a:t>
            </a:r>
            <a:r>
              <a:rPr lang="en-US" sz="2400" u="sng" dirty="0">
                <a:latin typeface="Arial" panose="020B0604020202020204" pitchFamily="34" charset="0"/>
                <a:cs typeface="Arial" panose="020B0604020202020204" pitchFamily="34" charset="0"/>
              </a:rPr>
              <a:t> emitter degeneration</a:t>
            </a:r>
            <a:r>
              <a:rPr lang="en-US" sz="2400" dirty="0">
                <a:latin typeface="Arial" panose="020B0604020202020204" pitchFamily="34" charset="0"/>
                <a:cs typeface="Arial" panose="020B0604020202020204" pitchFamily="34" charset="0"/>
              </a:rPr>
              <a:t> is the simplest choice.  </a:t>
            </a:r>
          </a:p>
        </p:txBody>
      </p:sp>
    </p:spTree>
    <p:extLst>
      <p:ext uri="{BB962C8B-B14F-4D97-AF65-F5344CB8AC3E}">
        <p14:creationId xmlns:p14="http://schemas.microsoft.com/office/powerpoint/2010/main" val="12756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145585"/>
            <a:ext cx="10515600" cy="662397"/>
          </a:xfrm>
        </p:spPr>
        <p:txBody>
          <a:bodyPr/>
          <a:lstStyle/>
          <a:p>
            <a:r>
              <a:rPr lang="en-US"/>
              <a:t>Emitter degeneration (source degeneration)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2355" y="1072915"/>
            <a:ext cx="1481921" cy="217395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71" y="973227"/>
            <a:ext cx="1471743" cy="2143850"/>
          </a:xfrm>
          <a:prstGeom prst="rect">
            <a:avLst/>
          </a:prstGeom>
        </p:spPr>
      </p:pic>
      <p:sp>
        <p:nvSpPr>
          <p:cNvPr id="7" name="Ovale 6"/>
          <p:cNvSpPr/>
          <p:nvPr/>
        </p:nvSpPr>
        <p:spPr>
          <a:xfrm>
            <a:off x="9217424" y="1253123"/>
            <a:ext cx="1696064" cy="176980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804012" y="1160249"/>
            <a:ext cx="1696064" cy="176980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3220478551"/>
              </p:ext>
            </p:extLst>
          </p:nvPr>
        </p:nvGraphicFramePr>
        <p:xfrm>
          <a:off x="8697311" y="3309373"/>
          <a:ext cx="2093913" cy="854075"/>
        </p:xfrm>
        <a:graphic>
          <a:graphicData uri="http://schemas.openxmlformats.org/presentationml/2006/ole">
            <mc:AlternateContent xmlns:mc="http://schemas.openxmlformats.org/markup-compatibility/2006">
              <mc:Choice xmlns:v="urn:schemas-microsoft-com:vml" Requires="v">
                <p:oleObj spid="_x0000_s13332" name="Equation" r:id="rId5" imgW="1066680" imgH="431640" progId="Equation.DSMT4">
                  <p:embed/>
                </p:oleObj>
              </mc:Choice>
              <mc:Fallback>
                <p:oleObj name="Equation" r:id="rId5" imgW="1066680" imgH="431640" progId="Equation.DSMT4">
                  <p:embed/>
                  <p:pic>
                    <p:nvPicPr>
                      <p:cNvPr id="0" name=""/>
                      <p:cNvPicPr>
                        <a:picLocks noChangeAspect="1" noChangeArrowheads="1"/>
                      </p:cNvPicPr>
                      <p:nvPr/>
                    </p:nvPicPr>
                    <p:blipFill>
                      <a:blip r:embed="rId6"/>
                      <a:srcRect/>
                      <a:stretch>
                        <a:fillRect/>
                      </a:stretch>
                    </p:blipFill>
                    <p:spPr bwMode="auto">
                      <a:xfrm>
                        <a:off x="8697311" y="3309373"/>
                        <a:ext cx="2093913" cy="85407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841803784"/>
              </p:ext>
            </p:extLst>
          </p:nvPr>
        </p:nvGraphicFramePr>
        <p:xfrm>
          <a:off x="8759966" y="5292766"/>
          <a:ext cx="1670050" cy="854075"/>
        </p:xfrm>
        <a:graphic>
          <a:graphicData uri="http://schemas.openxmlformats.org/presentationml/2006/ole">
            <mc:AlternateContent xmlns:mc="http://schemas.openxmlformats.org/markup-compatibility/2006">
              <mc:Choice xmlns:v="urn:schemas-microsoft-com:vml" Requires="v">
                <p:oleObj spid="_x0000_s13333" name="Equation" r:id="rId7" imgW="850680" imgH="431640" progId="Equation.DSMT4">
                  <p:embed/>
                </p:oleObj>
              </mc:Choice>
              <mc:Fallback>
                <p:oleObj name="Equation" r:id="rId7" imgW="850680" imgH="431640" progId="Equation.DSMT4">
                  <p:embed/>
                  <p:pic>
                    <p:nvPicPr>
                      <p:cNvPr id="0" name=""/>
                      <p:cNvPicPr>
                        <a:picLocks noChangeAspect="1" noChangeArrowheads="1"/>
                      </p:cNvPicPr>
                      <p:nvPr/>
                    </p:nvPicPr>
                    <p:blipFill>
                      <a:blip r:embed="rId8"/>
                      <a:srcRect/>
                      <a:stretch>
                        <a:fillRect/>
                      </a:stretch>
                    </p:blipFill>
                    <p:spPr bwMode="auto">
                      <a:xfrm>
                        <a:off x="8759966" y="5292766"/>
                        <a:ext cx="1670050" cy="85407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2171642586"/>
              </p:ext>
            </p:extLst>
          </p:nvPr>
        </p:nvGraphicFramePr>
        <p:xfrm>
          <a:off x="1289050" y="3303588"/>
          <a:ext cx="2117725" cy="854075"/>
        </p:xfrm>
        <a:graphic>
          <a:graphicData uri="http://schemas.openxmlformats.org/presentationml/2006/ole">
            <mc:AlternateContent xmlns:mc="http://schemas.openxmlformats.org/markup-compatibility/2006">
              <mc:Choice xmlns:v="urn:schemas-microsoft-com:vml" Requires="v">
                <p:oleObj spid="_x0000_s13334" name="Equation" r:id="rId9" imgW="1079280" imgH="431640" progId="Equation.DSMT4">
                  <p:embed/>
                </p:oleObj>
              </mc:Choice>
              <mc:Fallback>
                <p:oleObj name="Equation" r:id="rId9" imgW="1079280" imgH="431640" progId="Equation.DSMT4">
                  <p:embed/>
                  <p:pic>
                    <p:nvPicPr>
                      <p:cNvPr id="0" name=""/>
                      <p:cNvPicPr>
                        <a:picLocks noChangeAspect="1" noChangeArrowheads="1"/>
                      </p:cNvPicPr>
                      <p:nvPr/>
                    </p:nvPicPr>
                    <p:blipFill>
                      <a:blip r:embed="rId10"/>
                      <a:srcRect/>
                      <a:stretch>
                        <a:fillRect/>
                      </a:stretch>
                    </p:blipFill>
                    <p:spPr bwMode="auto">
                      <a:xfrm>
                        <a:off x="1289050" y="3303588"/>
                        <a:ext cx="2117725" cy="854075"/>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035700343"/>
              </p:ext>
            </p:extLst>
          </p:nvPr>
        </p:nvGraphicFramePr>
        <p:xfrm>
          <a:off x="1289284" y="5398881"/>
          <a:ext cx="1695450" cy="854075"/>
        </p:xfrm>
        <a:graphic>
          <a:graphicData uri="http://schemas.openxmlformats.org/presentationml/2006/ole">
            <mc:AlternateContent xmlns:mc="http://schemas.openxmlformats.org/markup-compatibility/2006">
              <mc:Choice xmlns:v="urn:schemas-microsoft-com:vml" Requires="v">
                <p:oleObj spid="_x0000_s13335" name="Equation" r:id="rId11" imgW="863280" imgH="431640" progId="Equation.DSMT4">
                  <p:embed/>
                </p:oleObj>
              </mc:Choice>
              <mc:Fallback>
                <p:oleObj name="Equation" r:id="rId11" imgW="863280" imgH="431640" progId="Equation.DSMT4">
                  <p:embed/>
                  <p:pic>
                    <p:nvPicPr>
                      <p:cNvPr id="0" name=""/>
                      <p:cNvPicPr>
                        <a:picLocks noChangeAspect="1" noChangeArrowheads="1"/>
                      </p:cNvPicPr>
                      <p:nvPr/>
                    </p:nvPicPr>
                    <p:blipFill>
                      <a:blip r:embed="rId12"/>
                      <a:srcRect/>
                      <a:stretch>
                        <a:fillRect/>
                      </a:stretch>
                    </p:blipFill>
                    <p:spPr bwMode="auto">
                      <a:xfrm>
                        <a:off x="1289284" y="5398881"/>
                        <a:ext cx="1695450" cy="854075"/>
                      </a:xfrm>
                      <a:prstGeom prst="rect">
                        <a:avLst/>
                      </a:prstGeom>
                      <a:noFill/>
                    </p:spPr>
                  </p:pic>
                </p:oleObj>
              </mc:Fallback>
            </mc:AlternateContent>
          </a:graphicData>
        </a:graphic>
      </p:graphicFrame>
      <p:sp>
        <p:nvSpPr>
          <p:cNvPr id="13" name="CasellaDiTesto 12"/>
          <p:cNvSpPr txBox="1"/>
          <p:nvPr/>
        </p:nvSpPr>
        <p:spPr>
          <a:xfrm>
            <a:off x="3148422" y="1068180"/>
            <a:ext cx="4494337" cy="172354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Lower effective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for the same I</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Higher equivalent </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o</a:t>
            </a:r>
            <a:endParaRPr lang="en-US" sz="2400" baseline="-250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Higher input resistance (BJT)</a:t>
            </a:r>
          </a:p>
        </p:txBody>
      </p:sp>
      <p:graphicFrame>
        <p:nvGraphicFramePr>
          <p:cNvPr id="14" name="Oggetto 13"/>
          <p:cNvGraphicFramePr>
            <a:graphicFrameLocks noChangeAspect="1"/>
          </p:cNvGraphicFramePr>
          <p:nvPr>
            <p:extLst>
              <p:ext uri="{D42A27DB-BD31-4B8C-83A1-F6EECF244321}">
                <p14:modId xmlns:p14="http://schemas.microsoft.com/office/powerpoint/2010/main" val="3782648412"/>
              </p:ext>
            </p:extLst>
          </p:nvPr>
        </p:nvGraphicFramePr>
        <p:xfrm>
          <a:off x="8637586" y="4247184"/>
          <a:ext cx="2716213" cy="854075"/>
        </p:xfrm>
        <a:graphic>
          <a:graphicData uri="http://schemas.openxmlformats.org/presentationml/2006/ole">
            <mc:AlternateContent xmlns:mc="http://schemas.openxmlformats.org/markup-compatibility/2006">
              <mc:Choice xmlns:v="urn:schemas-microsoft-com:vml" Requires="v">
                <p:oleObj spid="_x0000_s13336" name="Equation" r:id="rId13" imgW="1384200" imgH="431640" progId="Equation.DSMT4">
                  <p:embed/>
                </p:oleObj>
              </mc:Choice>
              <mc:Fallback>
                <p:oleObj name="Equation" r:id="rId13" imgW="1384200" imgH="431640" progId="Equation.DSMT4">
                  <p:embed/>
                  <p:pic>
                    <p:nvPicPr>
                      <p:cNvPr id="0" name=""/>
                      <p:cNvPicPr>
                        <a:picLocks noChangeAspect="1" noChangeArrowheads="1"/>
                      </p:cNvPicPr>
                      <p:nvPr/>
                    </p:nvPicPr>
                    <p:blipFill>
                      <a:blip r:embed="rId14"/>
                      <a:srcRect/>
                      <a:stretch>
                        <a:fillRect/>
                      </a:stretch>
                    </p:blipFill>
                    <p:spPr bwMode="auto">
                      <a:xfrm>
                        <a:off x="8637586" y="4247184"/>
                        <a:ext cx="2716213" cy="854075"/>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1816739820"/>
              </p:ext>
            </p:extLst>
          </p:nvPr>
        </p:nvGraphicFramePr>
        <p:xfrm>
          <a:off x="1289284" y="4309950"/>
          <a:ext cx="2641600" cy="854075"/>
        </p:xfrm>
        <a:graphic>
          <a:graphicData uri="http://schemas.openxmlformats.org/presentationml/2006/ole">
            <mc:AlternateContent xmlns:mc="http://schemas.openxmlformats.org/markup-compatibility/2006">
              <mc:Choice xmlns:v="urn:schemas-microsoft-com:vml" Requires="v">
                <p:oleObj spid="_x0000_s13337" name="Equation" r:id="rId15" imgW="1346040" imgH="431640" progId="Equation.DSMT4">
                  <p:embed/>
                </p:oleObj>
              </mc:Choice>
              <mc:Fallback>
                <p:oleObj name="Equation" r:id="rId15" imgW="1346040" imgH="431640" progId="Equation.DSMT4">
                  <p:embed/>
                  <p:pic>
                    <p:nvPicPr>
                      <p:cNvPr id="0" name=""/>
                      <p:cNvPicPr>
                        <a:picLocks noChangeAspect="1" noChangeArrowheads="1"/>
                      </p:cNvPicPr>
                      <p:nvPr/>
                    </p:nvPicPr>
                    <p:blipFill>
                      <a:blip r:embed="rId16"/>
                      <a:srcRect/>
                      <a:stretch>
                        <a:fillRect/>
                      </a:stretch>
                    </p:blipFill>
                    <p:spPr bwMode="auto">
                      <a:xfrm>
                        <a:off x="1289284" y="4309950"/>
                        <a:ext cx="2641600" cy="854075"/>
                      </a:xfrm>
                      <a:prstGeom prst="rect">
                        <a:avLst/>
                      </a:prstGeom>
                      <a:noFill/>
                    </p:spPr>
                  </p:pic>
                </p:oleObj>
              </mc:Fallback>
            </mc:AlternateContent>
          </a:graphicData>
        </a:graphic>
      </p:graphicFrame>
      <p:sp>
        <p:nvSpPr>
          <p:cNvPr id="16" name="CasellaDiTesto 15"/>
          <p:cNvSpPr txBox="1"/>
          <p:nvPr/>
        </p:nvSpPr>
        <p:spPr>
          <a:xfrm>
            <a:off x="4813933" y="3468251"/>
            <a:ext cx="186610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reduced g</a:t>
            </a:r>
            <a:r>
              <a:rPr lang="en-US" sz="2400" baseline="-25000" dirty="0">
                <a:latin typeface="Arial" panose="020B0604020202020204" pitchFamily="34" charset="0"/>
                <a:cs typeface="Arial" panose="020B0604020202020204" pitchFamily="34" charset="0"/>
              </a:rPr>
              <a:t>m</a:t>
            </a:r>
          </a:p>
        </p:txBody>
      </p:sp>
      <p:sp>
        <p:nvSpPr>
          <p:cNvPr id="17" name="Freccia a sinistra 16"/>
          <p:cNvSpPr/>
          <p:nvPr/>
        </p:nvSpPr>
        <p:spPr>
          <a:xfrm>
            <a:off x="3598149" y="3493702"/>
            <a:ext cx="739599" cy="43621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sinistra 18"/>
          <p:cNvSpPr/>
          <p:nvPr/>
        </p:nvSpPr>
        <p:spPr>
          <a:xfrm rot="10800000">
            <a:off x="6883531" y="3503410"/>
            <a:ext cx="739599" cy="43621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633C025A-E556-4785-A144-B6B29C66E8CC}"/>
              </a:ext>
            </a:extLst>
          </p:cNvPr>
          <p:cNvSpPr txBox="1"/>
          <p:nvPr/>
        </p:nvSpPr>
        <p:spPr>
          <a:xfrm>
            <a:off x="4167317" y="4798716"/>
            <a:ext cx="2716213"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voltage drop across R</a:t>
            </a:r>
            <a:r>
              <a:rPr lang="en-US" sz="2400" baseline="-25000" dirty="0">
                <a:solidFill>
                  <a:srgbClr val="FF0000"/>
                </a:solidFill>
                <a:latin typeface="Arial" panose="020B0604020202020204" pitchFamily="34" charset="0"/>
                <a:cs typeface="Arial" panose="020B0604020202020204" pitchFamily="34" charset="0"/>
              </a:rPr>
              <a:t>E</a:t>
            </a:r>
            <a:r>
              <a:rPr lang="en-US" sz="2400" dirty="0">
                <a:solidFill>
                  <a:srgbClr val="FF0000"/>
                </a:solidFill>
                <a:latin typeface="Arial" panose="020B0604020202020204" pitchFamily="34" charset="0"/>
                <a:cs typeface="Arial" panose="020B0604020202020204" pitchFamily="34" charset="0"/>
              </a:rPr>
              <a:t> in the operating point</a:t>
            </a:r>
          </a:p>
        </p:txBody>
      </p:sp>
      <p:cxnSp>
        <p:nvCxnSpPr>
          <p:cNvPr id="21" name="Connettore 2 20">
            <a:extLst>
              <a:ext uri="{FF2B5EF4-FFF2-40B4-BE49-F238E27FC236}">
                <a16:creationId xmlns:a16="http://schemas.microsoft.com/office/drawing/2014/main" id="{A8A9EE6C-A0FF-40AE-A4DF-A2D4EA226E50}"/>
              </a:ext>
            </a:extLst>
          </p:cNvPr>
          <p:cNvCxnSpPr>
            <a:cxnSpLocks/>
          </p:cNvCxnSpPr>
          <p:nvPr/>
        </p:nvCxnSpPr>
        <p:spPr>
          <a:xfrm flipH="1">
            <a:off x="2984734" y="5549900"/>
            <a:ext cx="983214"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Rettangolo con angoli arrotondati 22">
            <a:extLst>
              <a:ext uri="{FF2B5EF4-FFF2-40B4-BE49-F238E27FC236}">
                <a16:creationId xmlns:a16="http://schemas.microsoft.com/office/drawing/2014/main" id="{91D278E1-E3E2-4000-A91E-B31A8E7E98D5}"/>
              </a:ext>
            </a:extLst>
          </p:cNvPr>
          <p:cNvSpPr/>
          <p:nvPr/>
        </p:nvSpPr>
        <p:spPr>
          <a:xfrm>
            <a:off x="2137009" y="5398880"/>
            <a:ext cx="847725" cy="4858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6" grpId="0"/>
      <p:bldP spid="17" grpId="0" animBg="1"/>
      <p:bldP spid="19" grpId="0" animBg="1"/>
      <p:bldP spid="20"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18</a:t>
            </a:fld>
            <a:endParaRPr lang="en-US" dirty="0"/>
          </a:p>
        </p:txBody>
      </p:sp>
      <p:sp>
        <p:nvSpPr>
          <p:cNvPr id="2" name="CasellaDiTesto 1"/>
          <p:cNvSpPr txBox="1"/>
          <p:nvPr/>
        </p:nvSpPr>
        <p:spPr>
          <a:xfrm>
            <a:off x="642306" y="136525"/>
            <a:ext cx="10481481"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4. Power rails and floating rails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76" y="1136568"/>
            <a:ext cx="5007867" cy="306022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070" y="893016"/>
            <a:ext cx="4733554" cy="3384811"/>
          </a:xfrm>
          <a:prstGeom prst="rect">
            <a:avLst/>
          </a:prstGeom>
        </p:spPr>
      </p:pic>
      <p:sp>
        <p:nvSpPr>
          <p:cNvPr id="7" name="CasellaDiTesto 6">
            <a:extLst>
              <a:ext uri="{FF2B5EF4-FFF2-40B4-BE49-F238E27FC236}">
                <a16:creationId xmlns:a16="http://schemas.microsoft.com/office/drawing/2014/main" id="{AC972D3A-E9A5-465A-9E32-73C27EE12BE2}"/>
              </a:ext>
            </a:extLst>
          </p:cNvPr>
          <p:cNvSpPr txBox="1"/>
          <p:nvPr/>
        </p:nvSpPr>
        <p:spPr>
          <a:xfrm>
            <a:off x="726376" y="4617101"/>
            <a:ext cx="543992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a:t>
            </a:r>
            <a:r>
              <a:rPr lang="en-US" sz="2400" b="1" u="sng" dirty="0">
                <a:solidFill>
                  <a:srgbClr val="FF0000"/>
                </a:solidFill>
                <a:latin typeface="Arial" panose="020B0604020202020204" pitchFamily="34" charset="0"/>
                <a:cs typeface="Arial" panose="020B0604020202020204" pitchFamily="34" charset="0"/>
              </a:rPr>
              <a:t>power rail</a:t>
            </a:r>
            <a:r>
              <a:rPr lang="en-US" sz="2400" dirty="0">
                <a:latin typeface="Arial" panose="020B0604020202020204" pitchFamily="34" charset="0"/>
                <a:cs typeface="Arial" panose="020B0604020202020204" pitchFamily="34" charset="0"/>
              </a:rPr>
              <a:t> is connected to a single terminal of the power supply. Power rails carry the </a:t>
            </a:r>
            <a:r>
              <a:rPr lang="en-US" sz="2400" b="1" u="sng" dirty="0">
                <a:latin typeface="Arial" panose="020B0604020202020204" pitchFamily="34" charset="0"/>
                <a:cs typeface="Arial" panose="020B0604020202020204" pitchFamily="34" charset="0"/>
              </a:rPr>
              <a:t>supply currents</a:t>
            </a:r>
            <a:r>
              <a:rPr lang="en-US" sz="2400" dirty="0">
                <a:latin typeface="Arial" panose="020B0604020202020204" pitchFamily="34" charset="0"/>
                <a:cs typeface="Arial" panose="020B0604020202020204" pitchFamily="34" charset="0"/>
              </a:rPr>
              <a:t> to all blocks of the IC </a:t>
            </a:r>
          </a:p>
        </p:txBody>
      </p:sp>
      <p:sp>
        <p:nvSpPr>
          <p:cNvPr id="8" name="CasellaDiTesto 7">
            <a:extLst>
              <a:ext uri="{FF2B5EF4-FFF2-40B4-BE49-F238E27FC236}">
                <a16:creationId xmlns:a16="http://schemas.microsoft.com/office/drawing/2014/main" id="{C762A652-B8E2-408A-BB84-5156BCEEFC83}"/>
              </a:ext>
            </a:extLst>
          </p:cNvPr>
          <p:cNvSpPr txBox="1"/>
          <p:nvPr/>
        </p:nvSpPr>
        <p:spPr>
          <a:xfrm>
            <a:off x="6369505" y="4485262"/>
            <a:ext cx="5689862"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the currents that the </a:t>
            </a:r>
            <a:r>
              <a:rPr lang="en-US" b="1" dirty="0">
                <a:solidFill>
                  <a:srgbClr val="FF0000"/>
                </a:solidFill>
                <a:latin typeface="Arial" panose="020B0604020202020204" pitchFamily="34" charset="0"/>
                <a:cs typeface="Arial" panose="020B0604020202020204" pitchFamily="34" charset="0"/>
              </a:rPr>
              <a:t>floating rail</a:t>
            </a:r>
            <a:r>
              <a:rPr lang="en-US" dirty="0">
                <a:latin typeface="Arial" panose="020B0604020202020204" pitchFamily="34" charset="0"/>
                <a:cs typeface="Arial" panose="020B0604020202020204" pitchFamily="34" charset="0"/>
              </a:rPr>
              <a:t> provides to the circuits connected to it (U1 and U2) are too large, the voltage of the floating rail can be altered. In that case it is necessary to use an active circuit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a voltage buffer) to create the floating rail.</a:t>
            </a:r>
          </a:p>
        </p:txBody>
      </p:sp>
      <p:sp>
        <p:nvSpPr>
          <p:cNvPr id="11" name="CasellaDiTesto 10">
            <a:extLst>
              <a:ext uri="{FF2B5EF4-FFF2-40B4-BE49-F238E27FC236}">
                <a16:creationId xmlns:a16="http://schemas.microsoft.com/office/drawing/2014/main" id="{BF59D087-7C81-478D-B0F2-233B1AE68517}"/>
              </a:ext>
            </a:extLst>
          </p:cNvPr>
          <p:cNvSpPr txBox="1"/>
          <p:nvPr/>
        </p:nvSpPr>
        <p:spPr>
          <a:xfrm>
            <a:off x="2826404" y="1096691"/>
            <a:ext cx="869302"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16 V</a:t>
            </a:r>
            <a:endParaRPr lang="en-US" sz="2400" dirty="0">
              <a:solidFill>
                <a:srgbClr val="FF0000"/>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B8774E12-FC90-411D-B60B-641A11C33DE9}"/>
              </a:ext>
            </a:extLst>
          </p:cNvPr>
          <p:cNvSpPr txBox="1"/>
          <p:nvPr/>
        </p:nvSpPr>
        <p:spPr>
          <a:xfrm>
            <a:off x="2930862" y="3641726"/>
            <a:ext cx="110773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-16 V</a:t>
            </a:r>
            <a:endParaRPr lang="en-US" sz="2400" dirty="0">
              <a:solidFill>
                <a:srgbClr val="FF0000"/>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A9357E74-6AA8-45F1-AB59-03F88FC0643D}"/>
              </a:ext>
            </a:extLst>
          </p:cNvPr>
          <p:cNvSpPr txBox="1"/>
          <p:nvPr/>
        </p:nvSpPr>
        <p:spPr>
          <a:xfrm>
            <a:off x="2587969" y="2314193"/>
            <a:ext cx="110773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0 V</a:t>
            </a:r>
            <a:endParaRPr lang="en-US" sz="2400" dirty="0">
              <a:solidFill>
                <a:srgbClr val="FF0000"/>
              </a:solidFill>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2EF1AC1D-1ABB-404E-8BAF-DD76512DB0F2}"/>
              </a:ext>
            </a:extLst>
          </p:cNvPr>
          <p:cNvSpPr txBox="1"/>
          <p:nvPr/>
        </p:nvSpPr>
        <p:spPr>
          <a:xfrm>
            <a:off x="4772068" y="1751283"/>
            <a:ext cx="110773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3.3 V</a:t>
            </a:r>
            <a:endParaRPr lang="en-US" sz="2400" dirty="0">
              <a:solidFill>
                <a:srgbClr val="FF0000"/>
              </a:solidFill>
              <a:latin typeface="Arial" panose="020B0604020202020204" pitchFamily="34" charset="0"/>
              <a:cs typeface="Arial" panose="020B0604020202020204" pitchFamily="34" charset="0"/>
            </a:endParaRPr>
          </a:p>
        </p:txBody>
      </p:sp>
      <p:sp>
        <p:nvSpPr>
          <p:cNvPr id="15" name="Ovale 14">
            <a:extLst>
              <a:ext uri="{FF2B5EF4-FFF2-40B4-BE49-F238E27FC236}">
                <a16:creationId xmlns:a16="http://schemas.microsoft.com/office/drawing/2014/main" id="{FA54B7E7-C6A6-49BD-8A87-B2F3A235D31D}"/>
              </a:ext>
            </a:extLst>
          </p:cNvPr>
          <p:cNvSpPr/>
          <p:nvPr/>
        </p:nvSpPr>
        <p:spPr>
          <a:xfrm>
            <a:off x="4422710" y="1327523"/>
            <a:ext cx="1541165" cy="2101477"/>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01D337C1-314F-4887-88B6-E2F7FF790CFC}"/>
              </a:ext>
            </a:extLst>
          </p:cNvPr>
          <p:cNvSpPr/>
          <p:nvPr/>
        </p:nvSpPr>
        <p:spPr>
          <a:xfrm>
            <a:off x="2233076" y="1035970"/>
            <a:ext cx="1805523" cy="3384811"/>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42CD359B-B92A-46C9-824A-FA3D63CED1F6}"/>
              </a:ext>
            </a:extLst>
          </p:cNvPr>
          <p:cNvSpPr txBox="1"/>
          <p:nvPr/>
        </p:nvSpPr>
        <p:spPr>
          <a:xfrm>
            <a:off x="4336958" y="3457059"/>
            <a:ext cx="1829347" cy="830997"/>
          </a:xfrm>
          <a:prstGeom prst="rect">
            <a:avLst/>
          </a:prstGeom>
          <a:noFill/>
        </p:spPr>
        <p:txBody>
          <a:bodyPr wrap="none" rtlCol="0">
            <a:spAutoFit/>
          </a:bodyPr>
          <a:lstStyle/>
          <a:p>
            <a:r>
              <a:rPr lang="it-IT" sz="2400" dirty="0">
                <a:solidFill>
                  <a:schemeClr val="accent1">
                    <a:lumMod val="75000"/>
                  </a:schemeClr>
                </a:solidFill>
                <a:latin typeface="Arial" panose="020B0604020202020204" pitchFamily="34" charset="0"/>
                <a:cs typeface="Arial" panose="020B0604020202020204" pitchFamily="34" charset="0"/>
              </a:rPr>
              <a:t>Low </a:t>
            </a:r>
            <a:r>
              <a:rPr lang="it-IT" sz="2400" dirty="0" err="1">
                <a:solidFill>
                  <a:schemeClr val="accent1">
                    <a:lumMod val="75000"/>
                  </a:schemeClr>
                </a:solidFill>
                <a:latin typeface="Arial" panose="020B0604020202020204" pitchFamily="34" charset="0"/>
                <a:cs typeface="Arial" panose="020B0604020202020204" pitchFamily="34" charset="0"/>
              </a:rPr>
              <a:t>voltage</a:t>
            </a:r>
            <a:endParaRPr lang="it-IT" sz="2400" dirty="0">
              <a:solidFill>
                <a:schemeClr val="accent1">
                  <a:lumMod val="75000"/>
                </a:schemeClr>
              </a:solidFill>
              <a:latin typeface="Arial" panose="020B0604020202020204" pitchFamily="34" charset="0"/>
              <a:cs typeface="Arial" panose="020B0604020202020204" pitchFamily="34" charset="0"/>
            </a:endParaRPr>
          </a:p>
          <a:p>
            <a:r>
              <a:rPr lang="it-IT" sz="2400" dirty="0">
                <a:solidFill>
                  <a:schemeClr val="accent1">
                    <a:lumMod val="75000"/>
                  </a:schemeClr>
                </a:solidFill>
                <a:latin typeface="Arial" panose="020B0604020202020204" pitchFamily="34" charset="0"/>
                <a:cs typeface="Arial" panose="020B0604020202020204" pitchFamily="34" charset="0"/>
              </a:rPr>
              <a:t> domain</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5A5CC972-23C6-4EA0-8A02-E17891F63150}"/>
              </a:ext>
            </a:extLst>
          </p:cNvPr>
          <p:cNvSpPr txBox="1"/>
          <p:nvPr/>
        </p:nvSpPr>
        <p:spPr>
          <a:xfrm>
            <a:off x="326560" y="1566616"/>
            <a:ext cx="1898277" cy="830997"/>
          </a:xfrm>
          <a:prstGeom prst="rect">
            <a:avLst/>
          </a:prstGeom>
          <a:noFill/>
        </p:spPr>
        <p:txBody>
          <a:bodyPr wrap="none" rtlCol="0">
            <a:spAutoFit/>
          </a:bodyPr>
          <a:lstStyle/>
          <a:p>
            <a:r>
              <a:rPr lang="it-IT" sz="2400" dirty="0">
                <a:solidFill>
                  <a:schemeClr val="accent1">
                    <a:lumMod val="75000"/>
                  </a:schemeClr>
                </a:solidFill>
                <a:latin typeface="Arial" panose="020B0604020202020204" pitchFamily="34" charset="0"/>
                <a:cs typeface="Arial" panose="020B0604020202020204" pitchFamily="34" charset="0"/>
              </a:rPr>
              <a:t>High </a:t>
            </a:r>
            <a:r>
              <a:rPr lang="it-IT" sz="2400" dirty="0" err="1">
                <a:solidFill>
                  <a:schemeClr val="accent1">
                    <a:lumMod val="75000"/>
                  </a:schemeClr>
                </a:solidFill>
                <a:latin typeface="Arial" panose="020B0604020202020204" pitchFamily="34" charset="0"/>
                <a:cs typeface="Arial" panose="020B0604020202020204" pitchFamily="34" charset="0"/>
              </a:rPr>
              <a:t>voltage</a:t>
            </a:r>
            <a:endParaRPr lang="it-IT" sz="2400" dirty="0">
              <a:solidFill>
                <a:schemeClr val="accent1">
                  <a:lumMod val="75000"/>
                </a:schemeClr>
              </a:solidFill>
              <a:latin typeface="Arial" panose="020B0604020202020204" pitchFamily="34" charset="0"/>
              <a:cs typeface="Arial" panose="020B0604020202020204" pitchFamily="34" charset="0"/>
            </a:endParaRPr>
          </a:p>
          <a:p>
            <a:r>
              <a:rPr lang="it-IT" sz="2400" dirty="0">
                <a:solidFill>
                  <a:schemeClr val="accent1">
                    <a:lumMod val="75000"/>
                  </a:schemeClr>
                </a:solidFill>
                <a:latin typeface="Arial" panose="020B0604020202020204" pitchFamily="34" charset="0"/>
                <a:cs typeface="Arial" panose="020B0604020202020204" pitchFamily="34" charset="0"/>
              </a:rPr>
              <a:t> domain</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cxnSp>
        <p:nvCxnSpPr>
          <p:cNvPr id="19" name="Connettore 2 18">
            <a:extLst>
              <a:ext uri="{FF2B5EF4-FFF2-40B4-BE49-F238E27FC236}">
                <a16:creationId xmlns:a16="http://schemas.microsoft.com/office/drawing/2014/main" id="{6000ED06-DEFF-4B6A-8D5B-3D144DB309CF}"/>
              </a:ext>
            </a:extLst>
          </p:cNvPr>
          <p:cNvCxnSpPr>
            <a:cxnSpLocks/>
          </p:cNvCxnSpPr>
          <p:nvPr/>
        </p:nvCxnSpPr>
        <p:spPr>
          <a:xfrm flipH="1">
            <a:off x="5783725" y="2775858"/>
            <a:ext cx="585780"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29971258-D080-4928-A50A-30B02DCB2E93}"/>
              </a:ext>
            </a:extLst>
          </p:cNvPr>
          <p:cNvCxnSpPr>
            <a:cxnSpLocks/>
          </p:cNvCxnSpPr>
          <p:nvPr/>
        </p:nvCxnSpPr>
        <p:spPr>
          <a:xfrm flipH="1">
            <a:off x="5873415" y="2194806"/>
            <a:ext cx="585780"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72DDEA49-6BB3-4A5B-B91D-B5B42AE89444}"/>
              </a:ext>
            </a:extLst>
          </p:cNvPr>
          <p:cNvCxnSpPr>
            <a:cxnSpLocks/>
          </p:cNvCxnSpPr>
          <p:nvPr/>
        </p:nvCxnSpPr>
        <p:spPr>
          <a:xfrm>
            <a:off x="104528" y="1475331"/>
            <a:ext cx="621848"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1A0AC02A-7F14-4176-9F40-E4A9FCECBB76}"/>
              </a:ext>
            </a:extLst>
          </p:cNvPr>
          <p:cNvCxnSpPr>
            <a:cxnSpLocks/>
          </p:cNvCxnSpPr>
          <p:nvPr/>
        </p:nvCxnSpPr>
        <p:spPr>
          <a:xfrm>
            <a:off x="104528" y="4212417"/>
            <a:ext cx="621848"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23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16" grpId="0" animBg="1"/>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6942" y="72974"/>
            <a:ext cx="10515600" cy="662397"/>
          </a:xfrm>
        </p:spPr>
        <p:txBody>
          <a:bodyPr/>
          <a:lstStyle/>
          <a:p>
            <a:r>
              <a:rPr lang="en-US" dirty="0"/>
              <a:t>Reference node for voltages: power supply invariance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877" y="1877030"/>
            <a:ext cx="4733554" cy="3470155"/>
          </a:xfrm>
          <a:prstGeom prst="rect">
            <a:avLst/>
          </a:prstGeom>
        </p:spPr>
      </p:pic>
      <p:graphicFrame>
        <p:nvGraphicFramePr>
          <p:cNvPr id="6" name="Oggetto 5">
            <a:extLst>
              <a:ext uri="{FF2B5EF4-FFF2-40B4-BE49-F238E27FC236}">
                <a16:creationId xmlns:a16="http://schemas.microsoft.com/office/drawing/2014/main" id="{44DE909B-4E19-4D07-A748-D73A65751FF3}"/>
              </a:ext>
            </a:extLst>
          </p:cNvPr>
          <p:cNvGraphicFramePr>
            <a:graphicFrameLocks noChangeAspect="1"/>
          </p:cNvGraphicFramePr>
          <p:nvPr>
            <p:extLst>
              <p:ext uri="{D42A27DB-BD31-4B8C-83A1-F6EECF244321}">
                <p14:modId xmlns:p14="http://schemas.microsoft.com/office/powerpoint/2010/main" val="960143228"/>
              </p:ext>
            </p:extLst>
          </p:nvPr>
        </p:nvGraphicFramePr>
        <p:xfrm>
          <a:off x="7732976" y="2362528"/>
          <a:ext cx="2809953" cy="662395"/>
        </p:xfrm>
        <a:graphic>
          <a:graphicData uri="http://schemas.openxmlformats.org/presentationml/2006/ole">
            <mc:AlternateContent xmlns:mc="http://schemas.openxmlformats.org/markup-compatibility/2006">
              <mc:Choice xmlns:v="urn:schemas-microsoft-com:vml" Requires="v">
                <p:oleObj spid="_x0000_s14344" name="Equation" r:id="rId4" imgW="977760" imgH="228600" progId="Equation.DSMT4">
                  <p:embed/>
                </p:oleObj>
              </mc:Choice>
              <mc:Fallback>
                <p:oleObj name="Equation" r:id="rId4" imgW="977760" imgH="228600" progId="Equation.DSMT4">
                  <p:embed/>
                  <p:pic>
                    <p:nvPicPr>
                      <p:cNvPr id="11" name="Oggetto 10"/>
                      <p:cNvPicPr>
                        <a:picLocks noChangeAspect="1" noChangeArrowheads="1"/>
                      </p:cNvPicPr>
                      <p:nvPr/>
                    </p:nvPicPr>
                    <p:blipFill>
                      <a:blip r:embed="rId5"/>
                      <a:srcRect/>
                      <a:stretch>
                        <a:fillRect/>
                      </a:stretch>
                    </p:blipFill>
                    <p:spPr bwMode="auto">
                      <a:xfrm>
                        <a:off x="7732976" y="2362528"/>
                        <a:ext cx="2809953" cy="66239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D343D01B-0058-459D-AF20-8EA620D312A8}"/>
              </a:ext>
            </a:extLst>
          </p:cNvPr>
          <p:cNvGraphicFramePr>
            <a:graphicFrameLocks noChangeAspect="1"/>
          </p:cNvGraphicFramePr>
          <p:nvPr>
            <p:extLst>
              <p:ext uri="{D42A27DB-BD31-4B8C-83A1-F6EECF244321}">
                <p14:modId xmlns:p14="http://schemas.microsoft.com/office/powerpoint/2010/main" val="285226942"/>
              </p:ext>
            </p:extLst>
          </p:nvPr>
        </p:nvGraphicFramePr>
        <p:xfrm>
          <a:off x="7732976" y="3449206"/>
          <a:ext cx="2698390" cy="662396"/>
        </p:xfrm>
        <a:graphic>
          <a:graphicData uri="http://schemas.openxmlformats.org/presentationml/2006/ole">
            <mc:AlternateContent xmlns:mc="http://schemas.openxmlformats.org/markup-compatibility/2006">
              <mc:Choice xmlns:v="urn:schemas-microsoft-com:vml" Requires="v">
                <p:oleObj spid="_x0000_s14345" name="Equation" r:id="rId6" imgW="939600" imgH="228600" progId="Equation.DSMT4">
                  <p:embed/>
                </p:oleObj>
              </mc:Choice>
              <mc:Fallback>
                <p:oleObj name="Equation" r:id="rId6" imgW="939600" imgH="228600" progId="Equation.DSMT4">
                  <p:embed/>
                  <p:pic>
                    <p:nvPicPr>
                      <p:cNvPr id="6" name="Oggetto 5">
                        <a:extLst>
                          <a:ext uri="{FF2B5EF4-FFF2-40B4-BE49-F238E27FC236}">
                            <a16:creationId xmlns:a16="http://schemas.microsoft.com/office/drawing/2014/main" id="{44DE909B-4E19-4D07-A748-D73A65751FF3}"/>
                          </a:ext>
                        </a:extLst>
                      </p:cNvPr>
                      <p:cNvPicPr>
                        <a:picLocks noChangeAspect="1" noChangeArrowheads="1"/>
                      </p:cNvPicPr>
                      <p:nvPr/>
                    </p:nvPicPr>
                    <p:blipFill>
                      <a:blip r:embed="rId7"/>
                      <a:srcRect/>
                      <a:stretch>
                        <a:fillRect/>
                      </a:stretch>
                    </p:blipFill>
                    <p:spPr bwMode="auto">
                      <a:xfrm>
                        <a:off x="7732976" y="3449206"/>
                        <a:ext cx="2698390" cy="662396"/>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F6F75970-3594-4167-907D-69177D7565B5}"/>
              </a:ext>
            </a:extLst>
          </p:cNvPr>
          <p:cNvSpPr txBox="1"/>
          <p:nvPr/>
        </p:nvSpPr>
        <p:spPr>
          <a:xfrm>
            <a:off x="299362" y="759940"/>
            <a:ext cx="37392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Output voltage of circuit A, referred to </a:t>
            </a:r>
            <a:r>
              <a:rPr lang="en-US" sz="2400" b="1" i="1" dirty="0" err="1">
                <a:latin typeface="Arial" panose="020B0604020202020204" pitchFamily="34" charset="0"/>
                <a:cs typeface="Arial" panose="020B0604020202020204" pitchFamily="34" charset="0"/>
              </a:rPr>
              <a:t>V</a:t>
            </a:r>
            <a:r>
              <a:rPr lang="en-US" sz="2400" b="1"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(complementary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oA</a:t>
            </a:r>
            <a:r>
              <a:rPr lang="en-US" sz="2400"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16170E60-0CD2-4A92-BAF3-39C604CB4C67}"/>
              </a:ext>
            </a:extLst>
          </p:cNvPr>
          <p:cNvSpPr txBox="1"/>
          <p:nvPr/>
        </p:nvSpPr>
        <p:spPr>
          <a:xfrm>
            <a:off x="576942" y="5027935"/>
            <a:ext cx="317396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Output voltage of circuit A, referred to </a:t>
            </a:r>
            <a:r>
              <a:rPr lang="en-US" sz="2400" b="1" dirty="0" err="1">
                <a:latin typeface="Arial" panose="020B0604020202020204" pitchFamily="34" charset="0"/>
                <a:cs typeface="Arial" panose="020B0604020202020204" pitchFamily="34" charset="0"/>
              </a:rPr>
              <a:t>gnd</a:t>
            </a:r>
            <a:endParaRPr lang="en-US" sz="2400" b="1" dirty="0">
              <a:latin typeface="Arial" panose="020B0604020202020204" pitchFamily="34" charset="0"/>
              <a:cs typeface="Arial" panose="020B0604020202020204" pitchFamily="34" charset="0"/>
            </a:endParaRPr>
          </a:p>
        </p:txBody>
      </p:sp>
      <p:cxnSp>
        <p:nvCxnSpPr>
          <p:cNvPr id="13" name="Connettore 2 12">
            <a:extLst>
              <a:ext uri="{FF2B5EF4-FFF2-40B4-BE49-F238E27FC236}">
                <a16:creationId xmlns:a16="http://schemas.microsoft.com/office/drawing/2014/main" id="{4A97FFB6-1768-45EC-86E3-F26BC4B1B894}"/>
              </a:ext>
            </a:extLst>
          </p:cNvPr>
          <p:cNvCxnSpPr/>
          <p:nvPr/>
        </p:nvCxnSpPr>
        <p:spPr>
          <a:xfrm>
            <a:off x="2295331" y="1877030"/>
            <a:ext cx="466530" cy="90349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CD503092-7494-4905-A9E5-F64B032860BA}"/>
              </a:ext>
            </a:extLst>
          </p:cNvPr>
          <p:cNvCxnSpPr>
            <a:cxnSpLocks/>
          </p:cNvCxnSpPr>
          <p:nvPr/>
        </p:nvCxnSpPr>
        <p:spPr>
          <a:xfrm flipV="1">
            <a:off x="1572877" y="4443693"/>
            <a:ext cx="1089014" cy="67491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E00E5E1F-5853-4A6C-9CC5-8EA7C2908E96}"/>
              </a:ext>
            </a:extLst>
          </p:cNvPr>
          <p:cNvSpPr txBox="1"/>
          <p:nvPr/>
        </p:nvSpPr>
        <p:spPr>
          <a:xfrm>
            <a:off x="4405983" y="5339181"/>
            <a:ext cx="317396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Input voltage of circuit B, referred to </a:t>
            </a:r>
            <a:r>
              <a:rPr lang="en-US" sz="2400" b="1" dirty="0" err="1">
                <a:latin typeface="Arial" panose="020B0604020202020204" pitchFamily="34" charset="0"/>
                <a:cs typeface="Arial" panose="020B0604020202020204" pitchFamily="34" charset="0"/>
              </a:rPr>
              <a:t>gnd</a:t>
            </a:r>
            <a:endParaRPr lang="en-US" sz="2400" b="1" dirty="0">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E602F1BB-F16D-496A-9F18-6127EBB889DF}"/>
              </a:ext>
            </a:extLst>
          </p:cNvPr>
          <p:cNvSpPr txBox="1"/>
          <p:nvPr/>
        </p:nvSpPr>
        <p:spPr>
          <a:xfrm>
            <a:off x="4038600" y="806860"/>
            <a:ext cx="317396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Input voltage of circuit B,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endParaRPr lang="en-US" sz="2400" b="1" i="1" baseline="-25000" dirty="0">
              <a:latin typeface="Arial" panose="020B0604020202020204" pitchFamily="34" charset="0"/>
              <a:cs typeface="Arial" panose="020B0604020202020204" pitchFamily="34" charset="0"/>
            </a:endParaRPr>
          </a:p>
        </p:txBody>
      </p:sp>
      <p:cxnSp>
        <p:nvCxnSpPr>
          <p:cNvPr id="15" name="Connettore 2 14">
            <a:extLst>
              <a:ext uri="{FF2B5EF4-FFF2-40B4-BE49-F238E27FC236}">
                <a16:creationId xmlns:a16="http://schemas.microsoft.com/office/drawing/2014/main" id="{49139F8B-0653-4152-B5E1-9D29734311CB}"/>
              </a:ext>
            </a:extLst>
          </p:cNvPr>
          <p:cNvCxnSpPr>
            <a:cxnSpLocks/>
          </p:cNvCxnSpPr>
          <p:nvPr/>
        </p:nvCxnSpPr>
        <p:spPr>
          <a:xfrm flipH="1">
            <a:off x="3484315" y="1684777"/>
            <a:ext cx="1550220" cy="107017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14A9BDB8-195D-49FE-9981-1583F7E7728E}"/>
              </a:ext>
            </a:extLst>
          </p:cNvPr>
          <p:cNvCxnSpPr>
            <a:cxnSpLocks/>
            <a:stCxn id="16" idx="1"/>
          </p:cNvCxnSpPr>
          <p:nvPr/>
        </p:nvCxnSpPr>
        <p:spPr>
          <a:xfrm flipH="1" flipV="1">
            <a:off x="3590473" y="4551290"/>
            <a:ext cx="815510" cy="120339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2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p:cNvSpPr txBox="1"/>
          <p:nvPr/>
        </p:nvSpPr>
        <p:spPr>
          <a:xfrm>
            <a:off x="1269242" y="859810"/>
            <a:ext cx="9717206" cy="707886"/>
          </a:xfrm>
          <a:prstGeom prst="rect">
            <a:avLst/>
          </a:prstGeom>
          <a:noFill/>
        </p:spPr>
        <p:txBody>
          <a:bodyPr wrap="square" rtlCol="0">
            <a:spAutoFit/>
          </a:bodyPr>
          <a:lstStyle/>
          <a:p>
            <a:pPr marL="457200" indent="-457200">
              <a:buFont typeface="+mj-lt"/>
              <a:buAutoNum type="arabicPeriod"/>
            </a:pPr>
            <a:r>
              <a:rPr lang="en-US" sz="4000" dirty="0">
                <a:latin typeface="Arial" panose="020B0604020202020204" pitchFamily="34" charset="0"/>
                <a:cs typeface="Arial" panose="020B0604020202020204" pitchFamily="34" charset="0"/>
              </a:rPr>
              <a:t>From n-type transistors to p-type ones</a:t>
            </a:r>
          </a:p>
        </p:txBody>
      </p:sp>
      <p:sp>
        <p:nvSpPr>
          <p:cNvPr id="6" name="CasellaDiTesto 5"/>
          <p:cNvSpPr txBox="1"/>
          <p:nvPr/>
        </p:nvSpPr>
        <p:spPr>
          <a:xfrm>
            <a:off x="1528549" y="2392363"/>
            <a:ext cx="881645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will start from MOSFETs and, at last, will briefly cite the case of BJTs. These considerations apply to the</a:t>
            </a:r>
            <a:r>
              <a:rPr lang="en-US" sz="2400" b="1" u="sng" dirty="0">
                <a:latin typeface="Arial" panose="020B0604020202020204" pitchFamily="34" charset="0"/>
                <a:cs typeface="Arial" panose="020B0604020202020204" pitchFamily="34" charset="0"/>
              </a:rPr>
              <a:t> large signal behavior</a:t>
            </a:r>
            <a:r>
              <a:rPr lang="en-US" sz="2400" dirty="0">
                <a:latin typeface="Arial" panose="020B0604020202020204" pitchFamily="34" charset="0"/>
                <a:cs typeface="Arial" panose="020B0604020202020204" pitchFamily="34" charset="0"/>
              </a:rPr>
              <a:t>, since the small-signal equivalent circuits of n-type and p-type transistors are identical.</a:t>
            </a:r>
          </a:p>
        </p:txBody>
      </p:sp>
    </p:spTree>
    <p:extLst>
      <p:ext uri="{BB962C8B-B14F-4D97-AF65-F5344CB8AC3E}">
        <p14:creationId xmlns:p14="http://schemas.microsoft.com/office/powerpoint/2010/main" val="166627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3306E-6168-4E7F-A2A4-851194CA49DC}"/>
              </a:ext>
            </a:extLst>
          </p:cNvPr>
          <p:cNvSpPr>
            <a:spLocks noGrp="1"/>
          </p:cNvSpPr>
          <p:nvPr>
            <p:ph type="title"/>
          </p:nvPr>
        </p:nvSpPr>
        <p:spPr>
          <a:xfrm>
            <a:off x="666750" y="136525"/>
            <a:ext cx="10515600" cy="662397"/>
          </a:xfrm>
        </p:spPr>
        <p:txBody>
          <a:bodyPr>
            <a:normAutofit fontScale="90000"/>
          </a:bodyPr>
          <a:lstStyle/>
          <a:p>
            <a:r>
              <a:rPr lang="en-US" dirty="0"/>
              <a:t>Invariance of input and output voltages with respect to supply voltage</a:t>
            </a:r>
          </a:p>
        </p:txBody>
      </p:sp>
      <p:sp>
        <p:nvSpPr>
          <p:cNvPr id="3" name="Segnaposto piè di pagina 2">
            <a:extLst>
              <a:ext uri="{FF2B5EF4-FFF2-40B4-BE49-F238E27FC236}">
                <a16:creationId xmlns:a16="http://schemas.microsoft.com/office/drawing/2014/main" id="{90D4FFB0-4612-4504-B645-9A095EAA861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8BCF3C9-5CA7-4CA1-BB3C-4E9CCACF03EA}"/>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8" name="Elemento grafico 7">
            <a:extLst>
              <a:ext uri="{FF2B5EF4-FFF2-40B4-BE49-F238E27FC236}">
                <a16:creationId xmlns:a16="http://schemas.microsoft.com/office/drawing/2014/main" id="{88B23240-CD72-49EA-90BA-2A1FD6BC6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5874" y="1682161"/>
            <a:ext cx="4162425" cy="3790950"/>
          </a:xfrm>
          <a:prstGeom prst="rect">
            <a:avLst/>
          </a:prstGeom>
        </p:spPr>
      </p:pic>
      <p:sp>
        <p:nvSpPr>
          <p:cNvPr id="9" name="CasellaDiTesto 8">
            <a:extLst>
              <a:ext uri="{FF2B5EF4-FFF2-40B4-BE49-F238E27FC236}">
                <a16:creationId xmlns:a16="http://schemas.microsoft.com/office/drawing/2014/main" id="{61DBC017-4DD0-40C1-BA8A-42D8F3FA16A0}"/>
              </a:ext>
            </a:extLst>
          </p:cNvPr>
          <p:cNvSpPr txBox="1"/>
          <p:nvPr/>
        </p:nvSpPr>
        <p:spPr>
          <a:xfrm>
            <a:off x="4052207" y="844013"/>
            <a:ext cx="5011881" cy="830997"/>
          </a:xfrm>
          <a:prstGeom prst="rect">
            <a:avLst/>
          </a:prstGeom>
          <a:noFill/>
        </p:spPr>
        <p:txBody>
          <a:bodyPr wrap="square" rtlCol="0">
            <a:spAutoFit/>
          </a:bodyPr>
          <a:lstStyle/>
          <a:p>
            <a:pPr>
              <a:spcAft>
                <a:spcPts val="600"/>
              </a:spcAft>
            </a:pPr>
            <a:r>
              <a:rPr lang="en-US" sz="2400" dirty="0">
                <a:solidFill>
                  <a:srgbClr val="FF0000"/>
                </a:solidFill>
                <a:latin typeface="Arial" panose="020B0604020202020204" pitchFamily="34" charset="0"/>
                <a:cs typeface="Arial" panose="020B0604020202020204" pitchFamily="34" charset="0"/>
              </a:rPr>
              <a:t>Depending on the topology of a given block (A)</a:t>
            </a:r>
          </a:p>
        </p:txBody>
      </p:sp>
      <p:sp>
        <p:nvSpPr>
          <p:cNvPr id="10" name="CasellaDiTesto 9">
            <a:extLst>
              <a:ext uri="{FF2B5EF4-FFF2-40B4-BE49-F238E27FC236}">
                <a16:creationId xmlns:a16="http://schemas.microsoft.com/office/drawing/2014/main" id="{61BD834D-BF8A-4BEE-B73E-0BAE558172BE}"/>
              </a:ext>
            </a:extLst>
          </p:cNvPr>
          <p:cNvSpPr txBox="1"/>
          <p:nvPr/>
        </p:nvSpPr>
        <p:spPr>
          <a:xfrm>
            <a:off x="8034339" y="1277835"/>
            <a:ext cx="118333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Input. </a:t>
            </a:r>
          </a:p>
        </p:txBody>
      </p:sp>
      <p:sp>
        <p:nvSpPr>
          <p:cNvPr id="11" name="CasellaDiTesto 10">
            <a:extLst>
              <a:ext uri="{FF2B5EF4-FFF2-40B4-BE49-F238E27FC236}">
                <a16:creationId xmlns:a16="http://schemas.microsoft.com/office/drawing/2014/main" id="{3CCA38D3-46F1-4B7D-B5B7-CC6544E2226E}"/>
              </a:ext>
            </a:extLst>
          </p:cNvPr>
          <p:cNvSpPr txBox="1"/>
          <p:nvPr/>
        </p:nvSpPr>
        <p:spPr>
          <a:xfrm>
            <a:off x="6512544" y="1804849"/>
            <a:ext cx="4983993" cy="954107"/>
          </a:xfrm>
          <a:prstGeom prst="rect">
            <a:avLst/>
          </a:prstGeom>
          <a:noFill/>
        </p:spPr>
        <p:txBody>
          <a:bodyPr wrap="none" rtlCol="0">
            <a:spAutoFit/>
          </a:bodyPr>
          <a:lstStyle/>
          <a:p>
            <a:pPr marL="457200" indent="-457200">
              <a:buAutoNum type="arabicParenR"/>
            </a:pPr>
            <a:r>
              <a:rPr lang="en-US" sz="2800" dirty="0">
                <a:latin typeface="Arial" panose="020B0604020202020204" pitchFamily="34" charset="0"/>
                <a:cs typeface="Arial" panose="020B0604020202020204" pitchFamily="34" charset="0"/>
              </a:rPr>
              <a:t>The real input signal is  V</a:t>
            </a:r>
            <a:r>
              <a:rPr lang="en-US" sz="2800" baseline="-25000" dirty="0">
                <a:latin typeface="Arial" panose="020B0604020202020204" pitchFamily="34" charset="0"/>
                <a:cs typeface="Arial" panose="020B0604020202020204" pitchFamily="34" charset="0"/>
              </a:rPr>
              <a:t>i </a:t>
            </a:r>
          </a:p>
          <a:p>
            <a:pPr marL="457200" indent="-457200">
              <a:buAutoNum type="arabicParenR"/>
            </a:pPr>
            <a:r>
              <a:rPr lang="en-US" sz="2800" dirty="0">
                <a:latin typeface="Arial" panose="020B0604020202020204" pitchFamily="34" charset="0"/>
                <a:cs typeface="Arial" panose="020B0604020202020204" pitchFamily="34" charset="0"/>
              </a:rPr>
              <a:t>The real input signal is V</a:t>
            </a:r>
            <a:r>
              <a:rPr lang="en-US" sz="2800" baseline="-25000" dirty="0">
                <a:latin typeface="Arial" panose="020B0604020202020204" pitchFamily="34" charset="0"/>
                <a:cs typeface="Arial" panose="020B0604020202020204" pitchFamily="34" charset="0"/>
              </a:rPr>
              <a:t>i-C</a:t>
            </a:r>
            <a:r>
              <a:rPr lang="en-US" sz="2800" dirty="0">
                <a:latin typeface="Arial" panose="020B0604020202020204" pitchFamily="34" charset="0"/>
                <a:cs typeface="Arial" panose="020B0604020202020204" pitchFamily="34" charset="0"/>
              </a:rPr>
              <a:t> </a:t>
            </a:r>
          </a:p>
        </p:txBody>
      </p:sp>
      <p:sp>
        <p:nvSpPr>
          <p:cNvPr id="12" name="CasellaDiTesto 11">
            <a:extLst>
              <a:ext uri="{FF2B5EF4-FFF2-40B4-BE49-F238E27FC236}">
                <a16:creationId xmlns:a16="http://schemas.microsoft.com/office/drawing/2014/main" id="{5F3CC843-7914-43C0-B8D3-A8808D81AB29}"/>
              </a:ext>
            </a:extLst>
          </p:cNvPr>
          <p:cNvSpPr txBox="1"/>
          <p:nvPr/>
        </p:nvSpPr>
        <p:spPr>
          <a:xfrm>
            <a:off x="6286017" y="2771697"/>
            <a:ext cx="586331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internal currents and output voltages do not vary if the real input is constant even if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varies)</a:t>
            </a:r>
          </a:p>
        </p:txBody>
      </p:sp>
      <p:sp>
        <p:nvSpPr>
          <p:cNvPr id="13" name="CasellaDiTesto 12">
            <a:extLst>
              <a:ext uri="{FF2B5EF4-FFF2-40B4-BE49-F238E27FC236}">
                <a16:creationId xmlns:a16="http://schemas.microsoft.com/office/drawing/2014/main" id="{E8822BA7-5F95-4543-897E-7AE7B7DE39AC}"/>
              </a:ext>
            </a:extLst>
          </p:cNvPr>
          <p:cNvSpPr txBox="1"/>
          <p:nvPr/>
        </p:nvSpPr>
        <p:spPr>
          <a:xfrm>
            <a:off x="6096000" y="4059334"/>
            <a:ext cx="4822154" cy="954107"/>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Output. </a:t>
            </a:r>
          </a:p>
          <a:p>
            <a:r>
              <a:rPr lang="en-US" sz="2800" dirty="0">
                <a:latin typeface="Arial" panose="020B0604020202020204" pitchFamily="34" charset="0"/>
                <a:cs typeface="Arial" panose="020B0604020202020204" pitchFamily="34" charset="0"/>
              </a:rPr>
              <a:t>For a constant input voltage: </a:t>
            </a:r>
          </a:p>
        </p:txBody>
      </p:sp>
      <p:sp>
        <p:nvSpPr>
          <p:cNvPr id="14" name="CasellaDiTesto 13">
            <a:extLst>
              <a:ext uri="{FF2B5EF4-FFF2-40B4-BE49-F238E27FC236}">
                <a16:creationId xmlns:a16="http://schemas.microsoft.com/office/drawing/2014/main" id="{9D04E3AD-9FA7-4019-9DEA-2F2085F60E77}"/>
              </a:ext>
            </a:extLst>
          </p:cNvPr>
          <p:cNvSpPr txBox="1"/>
          <p:nvPr/>
        </p:nvSpPr>
        <p:spPr>
          <a:xfrm>
            <a:off x="6512544" y="5058829"/>
            <a:ext cx="4762779" cy="954107"/>
          </a:xfrm>
          <a:prstGeom prst="rect">
            <a:avLst/>
          </a:prstGeom>
          <a:noFill/>
        </p:spPr>
        <p:txBody>
          <a:bodyPr wrap="none" rtlCol="0">
            <a:spAutoFit/>
          </a:bodyPr>
          <a:lstStyle/>
          <a:p>
            <a:pPr marL="457200" indent="-457200">
              <a:buAutoNum type="arabicParenR"/>
            </a:pPr>
            <a:r>
              <a:rPr lang="en-US" sz="2800" dirty="0">
                <a:latin typeface="Arial" panose="020B0604020202020204" pitchFamily="34" charset="0"/>
                <a:cs typeface="Arial" panose="020B0604020202020204" pitchFamily="34" charset="0"/>
              </a:rPr>
              <a:t>V</a:t>
            </a:r>
            <a:r>
              <a:rPr lang="en-US" sz="2800" baseline="-25000" dirty="0">
                <a:latin typeface="Arial" panose="020B0604020202020204" pitchFamily="34" charset="0"/>
                <a:cs typeface="Arial" panose="020B0604020202020204" pitchFamily="34" charset="0"/>
              </a:rPr>
              <a:t>o</a:t>
            </a:r>
            <a:r>
              <a:rPr lang="en-US" sz="2800" dirty="0">
                <a:latin typeface="Arial" panose="020B0604020202020204" pitchFamily="34" charset="0"/>
                <a:cs typeface="Arial" panose="020B0604020202020204" pitchFamily="34" charset="0"/>
              </a:rPr>
              <a:t> is independent of </a:t>
            </a:r>
            <a:r>
              <a:rPr lang="en-US" sz="2800" dirty="0" err="1">
                <a:latin typeface="Arial" panose="020B0604020202020204" pitchFamily="34" charset="0"/>
                <a:cs typeface="Arial" panose="020B0604020202020204" pitchFamily="34" charset="0"/>
              </a:rPr>
              <a:t>V</a:t>
            </a:r>
            <a:r>
              <a:rPr lang="en-US" sz="2800" baseline="-25000" dirty="0" err="1">
                <a:latin typeface="Arial" panose="020B0604020202020204" pitchFamily="34" charset="0"/>
                <a:cs typeface="Arial" panose="020B0604020202020204" pitchFamily="34" charset="0"/>
              </a:rPr>
              <a:t>dd</a:t>
            </a:r>
            <a:endParaRPr lang="en-US" sz="2800" baseline="-25000" dirty="0">
              <a:latin typeface="Arial" panose="020B0604020202020204" pitchFamily="34" charset="0"/>
              <a:cs typeface="Arial" panose="020B0604020202020204" pitchFamily="34" charset="0"/>
            </a:endParaRPr>
          </a:p>
          <a:p>
            <a:pPr marL="457200" indent="-457200">
              <a:buAutoNum type="arabicParenR"/>
            </a:pPr>
            <a:r>
              <a:rPr lang="en-US" sz="2800" dirty="0">
                <a:latin typeface="Arial" panose="020B0604020202020204" pitchFamily="34" charset="0"/>
                <a:cs typeface="Arial" panose="020B0604020202020204" pitchFamily="34" charset="0"/>
              </a:rPr>
              <a:t>V</a:t>
            </a:r>
            <a:r>
              <a:rPr lang="en-US" sz="2800" baseline="-25000" dirty="0">
                <a:latin typeface="Arial" panose="020B0604020202020204" pitchFamily="34" charset="0"/>
                <a:cs typeface="Arial" panose="020B0604020202020204" pitchFamily="34" charset="0"/>
              </a:rPr>
              <a:t>o-C</a:t>
            </a:r>
            <a:r>
              <a:rPr lang="en-US" sz="2800" dirty="0">
                <a:latin typeface="Arial" panose="020B0604020202020204" pitchFamily="34" charset="0"/>
                <a:cs typeface="Arial" panose="020B0604020202020204" pitchFamily="34" charset="0"/>
              </a:rPr>
              <a:t> is independent of </a:t>
            </a:r>
            <a:r>
              <a:rPr lang="en-US" sz="2800" dirty="0" err="1">
                <a:latin typeface="Arial" panose="020B0604020202020204" pitchFamily="34" charset="0"/>
                <a:cs typeface="Arial" panose="020B0604020202020204" pitchFamily="34" charset="0"/>
              </a:rPr>
              <a:t>V</a:t>
            </a:r>
            <a:r>
              <a:rPr lang="en-US" sz="2800" baseline="-25000" dirty="0" err="1">
                <a:latin typeface="Arial" panose="020B0604020202020204" pitchFamily="34" charset="0"/>
                <a:cs typeface="Arial" panose="020B0604020202020204" pitchFamily="34" charset="0"/>
              </a:rPr>
              <a:t>dd</a:t>
            </a:r>
            <a:endParaRPr lang="en-US" sz="2800" baseline="-25000" dirty="0">
              <a:latin typeface="Arial" panose="020B0604020202020204" pitchFamily="34" charset="0"/>
              <a:cs typeface="Arial" panose="020B0604020202020204" pitchFamily="34" charset="0"/>
            </a:endParaRPr>
          </a:p>
        </p:txBody>
      </p:sp>
      <p:cxnSp>
        <p:nvCxnSpPr>
          <p:cNvPr id="16" name="Connettore diritto 15">
            <a:extLst>
              <a:ext uri="{FF2B5EF4-FFF2-40B4-BE49-F238E27FC236}">
                <a16:creationId xmlns:a16="http://schemas.microsoft.com/office/drawing/2014/main" id="{06E63FA6-4265-4605-A5D0-C65ED6052A8D}"/>
              </a:ext>
            </a:extLst>
          </p:cNvPr>
          <p:cNvCxnSpPr>
            <a:cxnSpLocks/>
          </p:cNvCxnSpPr>
          <p:nvPr/>
        </p:nvCxnSpPr>
        <p:spPr>
          <a:xfrm flipH="1">
            <a:off x="3228976" y="1682161"/>
            <a:ext cx="928687" cy="1623483"/>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78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Example: n-MOS common source amplifier with resistive load (unipolar)</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247" y="1435375"/>
            <a:ext cx="5105428" cy="3742775"/>
          </a:xfrm>
          <a:prstGeom prst="rect">
            <a:avLst/>
          </a:prstGeom>
        </p:spPr>
      </p:pic>
      <p:graphicFrame>
        <p:nvGraphicFramePr>
          <p:cNvPr id="7" name="Oggetto 6">
            <a:extLst>
              <a:ext uri="{FF2B5EF4-FFF2-40B4-BE49-F238E27FC236}">
                <a16:creationId xmlns:a16="http://schemas.microsoft.com/office/drawing/2014/main" id="{29E084E7-4BB4-44E2-92F1-C3564C5017FA}"/>
              </a:ext>
            </a:extLst>
          </p:cNvPr>
          <p:cNvGraphicFramePr>
            <a:graphicFrameLocks noChangeAspect="1"/>
          </p:cNvGraphicFramePr>
          <p:nvPr>
            <p:extLst>
              <p:ext uri="{D42A27DB-BD31-4B8C-83A1-F6EECF244321}">
                <p14:modId xmlns:p14="http://schemas.microsoft.com/office/powerpoint/2010/main" val="1384128905"/>
              </p:ext>
            </p:extLst>
          </p:nvPr>
        </p:nvGraphicFramePr>
        <p:xfrm>
          <a:off x="6689725" y="1222838"/>
          <a:ext cx="3986213" cy="452437"/>
        </p:xfrm>
        <a:graphic>
          <a:graphicData uri="http://schemas.openxmlformats.org/presentationml/2006/ole">
            <mc:AlternateContent xmlns:mc="http://schemas.openxmlformats.org/markup-compatibility/2006">
              <mc:Choice xmlns:v="urn:schemas-microsoft-com:vml" Requires="v">
                <p:oleObj spid="_x0000_s15374" name="Equation" r:id="rId4" imgW="2031840" imgH="228600" progId="Equation.DSMT4">
                  <p:embed/>
                </p:oleObj>
              </mc:Choice>
              <mc:Fallback>
                <p:oleObj name="Equation" r:id="rId4" imgW="2031840" imgH="228600" progId="Equation.DSMT4">
                  <p:embed/>
                  <p:pic>
                    <p:nvPicPr>
                      <p:cNvPr id="6" name="Oggetto 5">
                        <a:extLst>
                          <a:ext uri="{FF2B5EF4-FFF2-40B4-BE49-F238E27FC236}">
                            <a16:creationId xmlns:a16="http://schemas.microsoft.com/office/drawing/2014/main" id="{44DE909B-4E19-4D07-A748-D73A65751FF3}"/>
                          </a:ext>
                        </a:extLst>
                      </p:cNvPr>
                      <p:cNvPicPr>
                        <a:picLocks noChangeAspect="1" noChangeArrowheads="1"/>
                      </p:cNvPicPr>
                      <p:nvPr/>
                    </p:nvPicPr>
                    <p:blipFill>
                      <a:blip r:embed="rId5"/>
                      <a:srcRect/>
                      <a:stretch>
                        <a:fillRect/>
                      </a:stretch>
                    </p:blipFill>
                    <p:spPr bwMode="auto">
                      <a:xfrm>
                        <a:off x="6689725" y="1222838"/>
                        <a:ext cx="3986213" cy="45243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744CFFF3-618A-46FB-B05F-D1678567B9A9}"/>
              </a:ext>
            </a:extLst>
          </p:cNvPr>
          <p:cNvGraphicFramePr>
            <a:graphicFrameLocks noChangeAspect="1"/>
          </p:cNvGraphicFramePr>
          <p:nvPr>
            <p:extLst>
              <p:ext uri="{D42A27DB-BD31-4B8C-83A1-F6EECF244321}">
                <p14:modId xmlns:p14="http://schemas.microsoft.com/office/powerpoint/2010/main" val="3088852092"/>
              </p:ext>
            </p:extLst>
          </p:nvPr>
        </p:nvGraphicFramePr>
        <p:xfrm>
          <a:off x="6689725" y="1675275"/>
          <a:ext cx="3813175" cy="452437"/>
        </p:xfrm>
        <a:graphic>
          <a:graphicData uri="http://schemas.openxmlformats.org/presentationml/2006/ole">
            <mc:AlternateContent xmlns:mc="http://schemas.openxmlformats.org/markup-compatibility/2006">
              <mc:Choice xmlns:v="urn:schemas-microsoft-com:vml" Requires="v">
                <p:oleObj spid="_x0000_s15375" name="Equation" r:id="rId6" imgW="1942920" imgH="228600" progId="Equation.DSMT4">
                  <p:embed/>
                </p:oleObj>
              </mc:Choice>
              <mc:Fallback>
                <p:oleObj name="Equation" r:id="rId6" imgW="1942920" imgH="228600" progId="Equation.DSMT4">
                  <p:embed/>
                  <p:pic>
                    <p:nvPicPr>
                      <p:cNvPr id="7" name="Oggetto 6">
                        <a:extLst>
                          <a:ext uri="{FF2B5EF4-FFF2-40B4-BE49-F238E27FC236}">
                            <a16:creationId xmlns:a16="http://schemas.microsoft.com/office/drawing/2014/main" id="{29E084E7-4BB4-44E2-92F1-C3564C5017FA}"/>
                          </a:ext>
                        </a:extLst>
                      </p:cNvPr>
                      <p:cNvPicPr>
                        <a:picLocks noChangeAspect="1" noChangeArrowheads="1"/>
                      </p:cNvPicPr>
                      <p:nvPr/>
                    </p:nvPicPr>
                    <p:blipFill>
                      <a:blip r:embed="rId7"/>
                      <a:srcRect/>
                      <a:stretch>
                        <a:fillRect/>
                      </a:stretch>
                    </p:blipFill>
                    <p:spPr bwMode="auto">
                      <a:xfrm>
                        <a:off x="6689725" y="1675275"/>
                        <a:ext cx="3813175" cy="452437"/>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927B4BB9-8C16-49C6-BB9A-EC850C20B3D2}"/>
              </a:ext>
            </a:extLst>
          </p:cNvPr>
          <p:cNvSpPr txBox="1"/>
          <p:nvPr/>
        </p:nvSpPr>
        <p:spPr>
          <a:xfrm>
            <a:off x="6951663" y="2841613"/>
            <a:ext cx="4133785"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referred to the </a:t>
            </a:r>
            <a:r>
              <a:rPr lang="en-US" sz="2400" b="1" dirty="0" err="1">
                <a:solidFill>
                  <a:srgbClr val="FF0000"/>
                </a:solidFill>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rail,  the output voltage of this amplifier is not invariant with respect to the  </a:t>
            </a:r>
            <a:r>
              <a:rPr lang="en-US" sz="2400" dirty="0" err="1">
                <a:latin typeface="Arial" panose="020B0604020202020204" pitchFamily="34" charset="0"/>
                <a:cs typeface="Arial" panose="020B0604020202020204" pitchFamily="34" charset="0"/>
              </a:rPr>
              <a:t>the</a:t>
            </a:r>
            <a:r>
              <a:rPr lang="en-US" sz="2400" dirty="0">
                <a:latin typeface="Arial" panose="020B0604020202020204" pitchFamily="34" charset="0"/>
                <a:cs typeface="Arial" panose="020B0604020202020204" pitchFamily="34" charset="0"/>
              </a:rPr>
              <a:t> power supply voltage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p>
        </p:txBody>
      </p:sp>
      <p:sp>
        <p:nvSpPr>
          <p:cNvPr id="11" name="CasellaDiTesto 10">
            <a:extLst>
              <a:ext uri="{FF2B5EF4-FFF2-40B4-BE49-F238E27FC236}">
                <a16:creationId xmlns:a16="http://schemas.microsoft.com/office/drawing/2014/main" id="{43545E49-8622-425C-8747-2168C4BDDDA1}"/>
              </a:ext>
            </a:extLst>
          </p:cNvPr>
          <p:cNvSpPr txBox="1"/>
          <p:nvPr/>
        </p:nvSpPr>
        <p:spPr>
          <a:xfrm>
            <a:off x="4611365" y="5290880"/>
            <a:ext cx="73753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On the other hand, the complementary voltage </a:t>
            </a:r>
          </a:p>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o1-c</a:t>
            </a:r>
            <a:r>
              <a:rPr lang="en-US" sz="2400" dirty="0">
                <a:latin typeface="Arial" panose="020B0604020202020204" pitchFamily="34" charset="0"/>
                <a:cs typeface="Arial" panose="020B0604020202020204" pitchFamily="34" charset="0"/>
              </a:rPr>
              <a:t> is invariant with respect to the supply voltage. </a:t>
            </a:r>
          </a:p>
        </p:txBody>
      </p:sp>
      <p:graphicFrame>
        <p:nvGraphicFramePr>
          <p:cNvPr id="12" name="Oggetto 11">
            <a:extLst>
              <a:ext uri="{FF2B5EF4-FFF2-40B4-BE49-F238E27FC236}">
                <a16:creationId xmlns:a16="http://schemas.microsoft.com/office/drawing/2014/main" id="{A3A10013-3464-4E38-AE02-DB62665B684A}"/>
              </a:ext>
            </a:extLst>
          </p:cNvPr>
          <p:cNvGraphicFramePr>
            <a:graphicFrameLocks noChangeAspect="1"/>
          </p:cNvGraphicFramePr>
          <p:nvPr>
            <p:extLst>
              <p:ext uri="{D42A27DB-BD31-4B8C-83A1-F6EECF244321}">
                <p14:modId xmlns:p14="http://schemas.microsoft.com/office/powerpoint/2010/main" val="1877408503"/>
              </p:ext>
            </p:extLst>
          </p:nvPr>
        </p:nvGraphicFramePr>
        <p:xfrm>
          <a:off x="7288213" y="2179638"/>
          <a:ext cx="2616200" cy="452437"/>
        </p:xfrm>
        <a:graphic>
          <a:graphicData uri="http://schemas.openxmlformats.org/presentationml/2006/ole">
            <mc:AlternateContent xmlns:mc="http://schemas.openxmlformats.org/markup-compatibility/2006">
              <mc:Choice xmlns:v="urn:schemas-microsoft-com:vml" Requires="v">
                <p:oleObj spid="_x0000_s15376" name="Equation" r:id="rId8" imgW="1333440" imgH="228600" progId="Equation.DSMT4">
                  <p:embed/>
                </p:oleObj>
              </mc:Choice>
              <mc:Fallback>
                <p:oleObj name="Equation" r:id="rId8" imgW="1333440" imgH="228600" progId="Equation.DSMT4">
                  <p:embed/>
                  <p:pic>
                    <p:nvPicPr>
                      <p:cNvPr id="8" name="Oggetto 7">
                        <a:extLst>
                          <a:ext uri="{FF2B5EF4-FFF2-40B4-BE49-F238E27FC236}">
                            <a16:creationId xmlns:a16="http://schemas.microsoft.com/office/drawing/2014/main" id="{744CFFF3-618A-46FB-B05F-D1678567B9A9}"/>
                          </a:ext>
                        </a:extLst>
                      </p:cNvPr>
                      <p:cNvPicPr>
                        <a:picLocks noChangeAspect="1" noChangeArrowheads="1"/>
                      </p:cNvPicPr>
                      <p:nvPr/>
                    </p:nvPicPr>
                    <p:blipFill>
                      <a:blip r:embed="rId9"/>
                      <a:srcRect/>
                      <a:stretch>
                        <a:fillRect/>
                      </a:stretch>
                    </p:blipFill>
                    <p:spPr bwMode="auto">
                      <a:xfrm>
                        <a:off x="7288213" y="2179638"/>
                        <a:ext cx="2616200" cy="4524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A45A23BE-62B4-47DE-AA91-B5F1EAB5B61E}"/>
              </a:ext>
            </a:extLst>
          </p:cNvPr>
          <p:cNvGraphicFramePr>
            <a:graphicFrameLocks noChangeAspect="1"/>
          </p:cNvGraphicFramePr>
          <p:nvPr>
            <p:extLst>
              <p:ext uri="{D42A27DB-BD31-4B8C-83A1-F6EECF244321}">
                <p14:modId xmlns:p14="http://schemas.microsoft.com/office/powerpoint/2010/main" val="2368667338"/>
              </p:ext>
            </p:extLst>
          </p:nvPr>
        </p:nvGraphicFramePr>
        <p:xfrm>
          <a:off x="963029" y="2123987"/>
          <a:ext cx="1470025" cy="452437"/>
        </p:xfrm>
        <a:graphic>
          <a:graphicData uri="http://schemas.openxmlformats.org/presentationml/2006/ole">
            <mc:AlternateContent xmlns:mc="http://schemas.openxmlformats.org/markup-compatibility/2006">
              <mc:Choice xmlns:v="urn:schemas-microsoft-com:vml" Requires="v">
                <p:oleObj spid="_x0000_s15377" name="Equation" r:id="rId10" imgW="749160" imgH="228600" progId="Equation.DSMT4">
                  <p:embed/>
                </p:oleObj>
              </mc:Choice>
              <mc:Fallback>
                <p:oleObj name="Equation" r:id="rId10" imgW="749160" imgH="228600" progId="Equation.DSMT4">
                  <p:embed/>
                  <p:pic>
                    <p:nvPicPr>
                      <p:cNvPr id="12" name="Oggetto 11">
                        <a:extLst>
                          <a:ext uri="{FF2B5EF4-FFF2-40B4-BE49-F238E27FC236}">
                            <a16:creationId xmlns:a16="http://schemas.microsoft.com/office/drawing/2014/main" id="{A3A10013-3464-4E38-AE02-DB62665B684A}"/>
                          </a:ext>
                        </a:extLst>
                      </p:cNvPr>
                      <p:cNvPicPr>
                        <a:picLocks noChangeAspect="1" noChangeArrowheads="1"/>
                      </p:cNvPicPr>
                      <p:nvPr/>
                    </p:nvPicPr>
                    <p:blipFill>
                      <a:blip r:embed="rId11"/>
                      <a:srcRect/>
                      <a:stretch>
                        <a:fillRect/>
                      </a:stretch>
                    </p:blipFill>
                    <p:spPr bwMode="auto">
                      <a:xfrm>
                        <a:off x="963029" y="2123987"/>
                        <a:ext cx="1470025" cy="452437"/>
                      </a:xfrm>
                      <a:prstGeom prst="rect">
                        <a:avLst/>
                      </a:prstGeom>
                      <a:noFill/>
                    </p:spPr>
                  </p:pic>
                </p:oleObj>
              </mc:Fallback>
            </mc:AlternateContent>
          </a:graphicData>
        </a:graphic>
      </p:graphicFrame>
      <p:cxnSp>
        <p:nvCxnSpPr>
          <p:cNvPr id="15" name="Connettore 2 14">
            <a:extLst>
              <a:ext uri="{FF2B5EF4-FFF2-40B4-BE49-F238E27FC236}">
                <a16:creationId xmlns:a16="http://schemas.microsoft.com/office/drawing/2014/main" id="{9AA9D7C3-A69D-4C79-A57D-3D9B7EF41C9A}"/>
              </a:ext>
            </a:extLst>
          </p:cNvPr>
          <p:cNvCxnSpPr/>
          <p:nvPr/>
        </p:nvCxnSpPr>
        <p:spPr>
          <a:xfrm>
            <a:off x="2668556" y="2049341"/>
            <a:ext cx="0" cy="67865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Freccia a sinistra 15">
            <a:extLst>
              <a:ext uri="{FF2B5EF4-FFF2-40B4-BE49-F238E27FC236}">
                <a16:creationId xmlns:a16="http://schemas.microsoft.com/office/drawing/2014/main" id="{469E8309-391D-4B69-AFEC-758C299234F7}"/>
              </a:ext>
            </a:extLst>
          </p:cNvPr>
          <p:cNvSpPr/>
          <p:nvPr/>
        </p:nvSpPr>
        <p:spPr>
          <a:xfrm>
            <a:off x="3700467" y="2430550"/>
            <a:ext cx="406399" cy="457062"/>
          </a:xfrm>
          <a:prstGeom prst="leftArrow">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ccia a sinistra 16">
            <a:extLst>
              <a:ext uri="{FF2B5EF4-FFF2-40B4-BE49-F238E27FC236}">
                <a16:creationId xmlns:a16="http://schemas.microsoft.com/office/drawing/2014/main" id="{8DB5B1EF-7BA4-4A9F-83FF-BD9AE23344DE}"/>
              </a:ext>
            </a:extLst>
          </p:cNvPr>
          <p:cNvSpPr/>
          <p:nvPr/>
        </p:nvSpPr>
        <p:spPr>
          <a:xfrm>
            <a:off x="3579761" y="3797308"/>
            <a:ext cx="406399" cy="457062"/>
          </a:xfrm>
          <a:prstGeom prst="leftArrow">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a:extLst>
              <a:ext uri="{FF2B5EF4-FFF2-40B4-BE49-F238E27FC236}">
                <a16:creationId xmlns:a16="http://schemas.microsoft.com/office/drawing/2014/main" id="{CE8DBA58-AC87-41CC-9E82-4C34A838B78B}"/>
              </a:ext>
            </a:extLst>
          </p:cNvPr>
          <p:cNvSpPr txBox="1"/>
          <p:nvPr/>
        </p:nvSpPr>
        <p:spPr>
          <a:xfrm>
            <a:off x="4304661" y="2387343"/>
            <a:ext cx="1509486"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Invariant</a:t>
            </a:r>
            <a:endParaRPr lang="en-US" sz="2400"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B55D8463-C1F7-48C9-BBEA-9A9AEA4DFAD1}"/>
              </a:ext>
            </a:extLst>
          </p:cNvPr>
          <p:cNvSpPr txBox="1"/>
          <p:nvPr/>
        </p:nvSpPr>
        <p:spPr>
          <a:xfrm>
            <a:off x="4248470" y="3811109"/>
            <a:ext cx="2087204"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Non-</a:t>
            </a:r>
            <a:r>
              <a:rPr lang="it-IT" sz="2400" dirty="0" err="1">
                <a:latin typeface="Arial" panose="020B0604020202020204" pitchFamily="34" charset="0"/>
                <a:cs typeface="Arial" panose="020B0604020202020204" pitchFamily="34" charset="0"/>
              </a:rPr>
              <a:t>Invariant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animBg="1"/>
      <p:bldP spid="17" grpId="0" animBg="1"/>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Example: cascade of two n-</a:t>
            </a:r>
            <a:r>
              <a:rPr lang="en-US" dirty="0" err="1"/>
              <a:t>mos</a:t>
            </a:r>
            <a:r>
              <a:rPr lang="en-US" dirty="0"/>
              <a:t> common source stages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22</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630" y="1428637"/>
            <a:ext cx="5337440" cy="3912862"/>
          </a:xfrm>
          <a:prstGeom prst="rect">
            <a:avLst/>
          </a:prstGeom>
        </p:spPr>
      </p:pic>
      <p:cxnSp>
        <p:nvCxnSpPr>
          <p:cNvPr id="8" name="Connettore diritto 7">
            <a:extLst>
              <a:ext uri="{FF2B5EF4-FFF2-40B4-BE49-F238E27FC236}">
                <a16:creationId xmlns:a16="http://schemas.microsoft.com/office/drawing/2014/main" id="{6BD7698E-B0B2-4420-8FBC-EE978A5F291E}"/>
              </a:ext>
            </a:extLst>
          </p:cNvPr>
          <p:cNvCxnSpPr>
            <a:cxnSpLocks/>
          </p:cNvCxnSpPr>
          <p:nvPr/>
        </p:nvCxnSpPr>
        <p:spPr>
          <a:xfrm>
            <a:off x="4051300" y="3371850"/>
            <a:ext cx="1301750" cy="51435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Oggetto 11">
            <a:extLst>
              <a:ext uri="{FF2B5EF4-FFF2-40B4-BE49-F238E27FC236}">
                <a16:creationId xmlns:a16="http://schemas.microsoft.com/office/drawing/2014/main" id="{579D1979-DC79-43C3-82F6-C9D8C20B552C}"/>
              </a:ext>
            </a:extLst>
          </p:cNvPr>
          <p:cNvGraphicFramePr>
            <a:graphicFrameLocks noChangeAspect="1"/>
          </p:cNvGraphicFramePr>
          <p:nvPr>
            <p:extLst>
              <p:ext uri="{D42A27DB-BD31-4B8C-83A1-F6EECF244321}">
                <p14:modId xmlns:p14="http://schemas.microsoft.com/office/powerpoint/2010/main" val="47576795"/>
              </p:ext>
            </p:extLst>
          </p:nvPr>
        </p:nvGraphicFramePr>
        <p:xfrm>
          <a:off x="7580753" y="1618981"/>
          <a:ext cx="2892425" cy="452437"/>
        </p:xfrm>
        <a:graphic>
          <a:graphicData uri="http://schemas.openxmlformats.org/presentationml/2006/ole">
            <mc:AlternateContent xmlns:mc="http://schemas.openxmlformats.org/markup-compatibility/2006">
              <mc:Choice xmlns:v="urn:schemas-microsoft-com:vml" Requires="v">
                <p:oleObj spid="_x0000_s16392" name="Equation" r:id="rId4" imgW="1473120" imgH="228600" progId="Equation.DSMT4">
                  <p:embed/>
                </p:oleObj>
              </mc:Choice>
              <mc:Fallback>
                <p:oleObj name="Equation" r:id="rId4" imgW="1473120" imgH="228600" progId="Equation.DSMT4">
                  <p:embed/>
                  <p:pic>
                    <p:nvPicPr>
                      <p:cNvPr id="8" name="Oggetto 7">
                        <a:extLst>
                          <a:ext uri="{FF2B5EF4-FFF2-40B4-BE49-F238E27FC236}">
                            <a16:creationId xmlns:a16="http://schemas.microsoft.com/office/drawing/2014/main" id="{744CFFF3-618A-46FB-B05F-D1678567B9A9}"/>
                          </a:ext>
                        </a:extLst>
                      </p:cNvPr>
                      <p:cNvPicPr>
                        <a:picLocks noChangeAspect="1" noChangeArrowheads="1"/>
                      </p:cNvPicPr>
                      <p:nvPr/>
                    </p:nvPicPr>
                    <p:blipFill>
                      <a:blip r:embed="rId5"/>
                      <a:srcRect/>
                      <a:stretch>
                        <a:fillRect/>
                      </a:stretch>
                    </p:blipFill>
                    <p:spPr bwMode="auto">
                      <a:xfrm>
                        <a:off x="7580753" y="1618981"/>
                        <a:ext cx="2892425" cy="4524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9116AB8C-74E4-4C93-B00A-6CFF8D87817E}"/>
              </a:ext>
            </a:extLst>
          </p:cNvPr>
          <p:cNvGraphicFramePr>
            <a:graphicFrameLocks noChangeAspect="1"/>
          </p:cNvGraphicFramePr>
          <p:nvPr>
            <p:extLst>
              <p:ext uri="{D42A27DB-BD31-4B8C-83A1-F6EECF244321}">
                <p14:modId xmlns:p14="http://schemas.microsoft.com/office/powerpoint/2010/main" val="3632609097"/>
              </p:ext>
            </p:extLst>
          </p:nvPr>
        </p:nvGraphicFramePr>
        <p:xfrm>
          <a:off x="7032625" y="2413000"/>
          <a:ext cx="3989388" cy="452437"/>
        </p:xfrm>
        <a:graphic>
          <a:graphicData uri="http://schemas.openxmlformats.org/presentationml/2006/ole">
            <mc:AlternateContent xmlns:mc="http://schemas.openxmlformats.org/markup-compatibility/2006">
              <mc:Choice xmlns:v="urn:schemas-microsoft-com:vml" Requires="v">
                <p:oleObj spid="_x0000_s16393" name="Equation" r:id="rId6" imgW="2031840" imgH="253800" progId="Equation.DSMT4">
                  <p:embed/>
                </p:oleObj>
              </mc:Choice>
              <mc:Fallback>
                <p:oleObj name="Equation" r:id="rId6" imgW="2031840" imgH="253800" progId="Equation.DSMT4">
                  <p:embed/>
                  <p:pic>
                    <p:nvPicPr>
                      <p:cNvPr id="12" name="Oggetto 11">
                        <a:extLst>
                          <a:ext uri="{FF2B5EF4-FFF2-40B4-BE49-F238E27FC236}">
                            <a16:creationId xmlns:a16="http://schemas.microsoft.com/office/drawing/2014/main" id="{579D1979-DC79-43C3-82F6-C9D8C20B552C}"/>
                          </a:ext>
                        </a:extLst>
                      </p:cNvPr>
                      <p:cNvPicPr>
                        <a:picLocks noChangeAspect="1" noChangeArrowheads="1"/>
                      </p:cNvPicPr>
                      <p:nvPr/>
                    </p:nvPicPr>
                    <p:blipFill>
                      <a:blip r:embed="rId7"/>
                      <a:srcRect/>
                      <a:stretch>
                        <a:fillRect/>
                      </a:stretch>
                    </p:blipFill>
                    <p:spPr bwMode="auto">
                      <a:xfrm>
                        <a:off x="7032625" y="2413000"/>
                        <a:ext cx="3989388" cy="452437"/>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F1BA6C45-10CC-4F0C-ACF7-74FC4985D89C}"/>
              </a:ext>
            </a:extLst>
          </p:cNvPr>
          <p:cNvSpPr txBox="1"/>
          <p:nvPr/>
        </p:nvSpPr>
        <p:spPr>
          <a:xfrm>
            <a:off x="6509855" y="3035719"/>
            <a:ext cx="658194"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out</a:t>
            </a:r>
            <a:endParaRPr lang="en-US" sz="2400" baseline="-25000" dirty="0">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46E246C4-B9F3-4040-BFA5-A193BD1D654F}"/>
              </a:ext>
            </a:extLst>
          </p:cNvPr>
          <p:cNvSpPr txBox="1"/>
          <p:nvPr/>
        </p:nvSpPr>
        <p:spPr>
          <a:xfrm>
            <a:off x="2687571" y="5618092"/>
            <a:ext cx="3120572"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wrong configuration!</a:t>
            </a:r>
          </a:p>
        </p:txBody>
      </p:sp>
      <p:sp>
        <p:nvSpPr>
          <p:cNvPr id="16" name="CasellaDiTesto 15">
            <a:extLst>
              <a:ext uri="{FF2B5EF4-FFF2-40B4-BE49-F238E27FC236}">
                <a16:creationId xmlns:a16="http://schemas.microsoft.com/office/drawing/2014/main" id="{10D81D69-CE83-49EF-B436-C99311542226}"/>
              </a:ext>
            </a:extLst>
          </p:cNvPr>
          <p:cNvSpPr txBox="1"/>
          <p:nvPr/>
        </p:nvSpPr>
        <p:spPr>
          <a:xfrm>
            <a:off x="7447787" y="3602155"/>
            <a:ext cx="3415508"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a:t>
            </a:r>
            <a:r>
              <a:rPr lang="en-US" sz="2000" baseline="-25000" dirty="0">
                <a:latin typeface="Arial" panose="020B0604020202020204" pitchFamily="34" charset="0"/>
                <a:cs typeface="Arial" panose="020B0604020202020204" pitchFamily="34" charset="0"/>
              </a:rPr>
              <a:t>D2</a:t>
            </a:r>
            <a:r>
              <a:rPr lang="en-US" sz="2000" dirty="0">
                <a:latin typeface="Arial" panose="020B0604020202020204" pitchFamily="34" charset="0"/>
                <a:cs typeface="Arial" panose="020B0604020202020204" pitchFamily="34" charset="0"/>
              </a:rPr>
              <a:t> (and then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out</a:t>
            </a:r>
            <a:r>
              <a:rPr lang="en-US" sz="2000" dirty="0">
                <a:latin typeface="Arial" panose="020B0604020202020204" pitchFamily="34" charset="0"/>
                <a:cs typeface="Arial" panose="020B0604020202020204" pitchFamily="34" charset="0"/>
              </a:rPr>
              <a:t>) is strongly dependent on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dd</a:t>
            </a:r>
            <a:r>
              <a:rPr lang="en-US" sz="2000" dirty="0">
                <a:latin typeface="Arial" panose="020B0604020202020204" pitchFamily="34" charset="0"/>
                <a:cs typeface="Arial" panose="020B0604020202020204" pitchFamily="34" charset="0"/>
              </a:rPr>
              <a:t>. This means a very low PSSR. For large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dd</a:t>
            </a:r>
            <a:r>
              <a:rPr lang="en-US" sz="2000" dirty="0">
                <a:latin typeface="Arial" panose="020B0604020202020204" pitchFamily="34" charset="0"/>
                <a:cs typeface="Arial" panose="020B0604020202020204" pitchFamily="34" charset="0"/>
              </a:rPr>
              <a:t> variations, the operating point of M2 can be altered in an not acceptable extent. </a:t>
            </a:r>
          </a:p>
        </p:txBody>
      </p:sp>
      <p:sp>
        <p:nvSpPr>
          <p:cNvPr id="17" name="Freccia in giù 16">
            <a:extLst>
              <a:ext uri="{FF2B5EF4-FFF2-40B4-BE49-F238E27FC236}">
                <a16:creationId xmlns:a16="http://schemas.microsoft.com/office/drawing/2014/main" id="{A545DE57-9BB4-4F05-998C-844435D02B1C}"/>
              </a:ext>
            </a:extLst>
          </p:cNvPr>
          <p:cNvSpPr/>
          <p:nvPr/>
        </p:nvSpPr>
        <p:spPr>
          <a:xfrm>
            <a:off x="3788229" y="5167086"/>
            <a:ext cx="595085" cy="451006"/>
          </a:xfrm>
          <a:prstGeom prst="downArrow">
            <a:avLst/>
          </a:prstGeom>
          <a:solidFill>
            <a:srgbClr val="3333CC"/>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92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70835"/>
            <a:ext cx="10515600" cy="662397"/>
          </a:xfrm>
        </p:spPr>
        <p:txBody>
          <a:bodyPr>
            <a:normAutofit fontScale="90000"/>
          </a:bodyPr>
          <a:lstStyle/>
          <a:p>
            <a:r>
              <a:rPr lang="en-US" dirty="0"/>
              <a:t>Example: cascade of two complementary common source amplifiers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89" y="1392643"/>
            <a:ext cx="4733554" cy="3500635"/>
          </a:xfrm>
          <a:prstGeom prst="rect">
            <a:avLst/>
          </a:prstGeom>
        </p:spPr>
      </p:pic>
      <p:sp>
        <p:nvSpPr>
          <p:cNvPr id="7" name="CasellaDiTesto 6">
            <a:extLst>
              <a:ext uri="{FF2B5EF4-FFF2-40B4-BE49-F238E27FC236}">
                <a16:creationId xmlns:a16="http://schemas.microsoft.com/office/drawing/2014/main" id="{10C18C7F-18A6-4044-9EFB-2685264FCFD6}"/>
              </a:ext>
            </a:extLst>
          </p:cNvPr>
          <p:cNvSpPr txBox="1"/>
          <p:nvPr/>
        </p:nvSpPr>
        <p:spPr>
          <a:xfrm>
            <a:off x="2025114" y="4893278"/>
            <a:ext cx="3120572"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correct configuration!</a:t>
            </a:r>
          </a:p>
        </p:txBody>
      </p:sp>
      <p:cxnSp>
        <p:nvCxnSpPr>
          <p:cNvPr id="9" name="Connettore diritto 8">
            <a:extLst>
              <a:ext uri="{FF2B5EF4-FFF2-40B4-BE49-F238E27FC236}">
                <a16:creationId xmlns:a16="http://schemas.microsoft.com/office/drawing/2014/main" id="{9165C5D7-6FAF-49B3-8B33-D6537CE88B49}"/>
              </a:ext>
            </a:extLst>
          </p:cNvPr>
          <p:cNvCxnSpPr/>
          <p:nvPr/>
        </p:nvCxnSpPr>
        <p:spPr>
          <a:xfrm flipV="1">
            <a:off x="2902858" y="2815771"/>
            <a:ext cx="1113972" cy="327189"/>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Oggetto 9">
            <a:extLst>
              <a:ext uri="{FF2B5EF4-FFF2-40B4-BE49-F238E27FC236}">
                <a16:creationId xmlns:a16="http://schemas.microsoft.com/office/drawing/2014/main" id="{D1560683-2889-4FE5-B90A-D2245AFBEC92}"/>
              </a:ext>
            </a:extLst>
          </p:cNvPr>
          <p:cNvGraphicFramePr>
            <a:graphicFrameLocks noChangeAspect="1"/>
          </p:cNvGraphicFramePr>
          <p:nvPr>
            <p:extLst>
              <p:ext uri="{D42A27DB-BD31-4B8C-83A1-F6EECF244321}">
                <p14:modId xmlns:p14="http://schemas.microsoft.com/office/powerpoint/2010/main" val="224516767"/>
              </p:ext>
            </p:extLst>
          </p:nvPr>
        </p:nvGraphicFramePr>
        <p:xfrm>
          <a:off x="6266741" y="922679"/>
          <a:ext cx="4818053" cy="662396"/>
        </p:xfrm>
        <a:graphic>
          <a:graphicData uri="http://schemas.openxmlformats.org/presentationml/2006/ole">
            <mc:AlternateContent xmlns:mc="http://schemas.openxmlformats.org/markup-compatibility/2006">
              <mc:Choice xmlns:v="urn:schemas-microsoft-com:vml" Requires="v">
                <p:oleObj spid="_x0000_s17413" name="Equation" r:id="rId4" imgW="1676160" imgH="253800" progId="Equation.DSMT4">
                  <p:embed/>
                </p:oleObj>
              </mc:Choice>
              <mc:Fallback>
                <p:oleObj name="Equation" r:id="rId4" imgW="1676160" imgH="253800" progId="Equation.DSMT4">
                  <p:embed/>
                  <p:pic>
                    <p:nvPicPr>
                      <p:cNvPr id="13" name="Oggetto 12">
                        <a:extLst>
                          <a:ext uri="{FF2B5EF4-FFF2-40B4-BE49-F238E27FC236}">
                            <a16:creationId xmlns:a16="http://schemas.microsoft.com/office/drawing/2014/main" id="{9116AB8C-74E4-4C93-B00A-6CFF8D87817E}"/>
                          </a:ext>
                        </a:extLst>
                      </p:cNvPr>
                      <p:cNvPicPr>
                        <a:picLocks noChangeAspect="1" noChangeArrowheads="1"/>
                      </p:cNvPicPr>
                      <p:nvPr/>
                    </p:nvPicPr>
                    <p:blipFill>
                      <a:blip r:embed="rId5"/>
                      <a:srcRect/>
                      <a:stretch>
                        <a:fillRect/>
                      </a:stretch>
                    </p:blipFill>
                    <p:spPr bwMode="auto">
                      <a:xfrm>
                        <a:off x="6266741" y="922679"/>
                        <a:ext cx="4818053" cy="662396"/>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AE5F1C8C-400A-4DE5-8122-D6A2F0A1FFE7}"/>
              </a:ext>
            </a:extLst>
          </p:cNvPr>
          <p:cNvSpPr txBox="1"/>
          <p:nvPr/>
        </p:nvSpPr>
        <p:spPr>
          <a:xfrm>
            <a:off x="1824800" y="780939"/>
            <a:ext cx="126348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N-stage</a:t>
            </a:r>
            <a:endParaRPr lang="en-US" sz="24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3CD58FFB-E018-4E72-9BFA-5EA0A1D60C3A}"/>
              </a:ext>
            </a:extLst>
          </p:cNvPr>
          <p:cNvSpPr txBox="1"/>
          <p:nvPr/>
        </p:nvSpPr>
        <p:spPr>
          <a:xfrm>
            <a:off x="3882199" y="802469"/>
            <a:ext cx="126348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P-stage</a:t>
            </a:r>
            <a:endParaRPr lang="en-US" sz="2400" dirty="0">
              <a:latin typeface="Arial" panose="020B0604020202020204" pitchFamily="34" charset="0"/>
              <a:cs typeface="Arial" panose="020B0604020202020204" pitchFamily="34" charset="0"/>
            </a:endParaRPr>
          </a:p>
        </p:txBody>
      </p:sp>
      <p:sp>
        <p:nvSpPr>
          <p:cNvPr id="15" name="Freccia in giù 14">
            <a:extLst>
              <a:ext uri="{FF2B5EF4-FFF2-40B4-BE49-F238E27FC236}">
                <a16:creationId xmlns:a16="http://schemas.microsoft.com/office/drawing/2014/main" id="{4DA5E6E8-1E98-4E92-9C66-B6FA571B9E29}"/>
              </a:ext>
            </a:extLst>
          </p:cNvPr>
          <p:cNvSpPr/>
          <p:nvPr/>
        </p:nvSpPr>
        <p:spPr>
          <a:xfrm>
            <a:off x="2386094" y="1334886"/>
            <a:ext cx="406972" cy="359291"/>
          </a:xfrm>
          <a:prstGeom prst="downArrow">
            <a:avLst/>
          </a:prstGeom>
          <a:solidFill>
            <a:srgbClr val="3333CC"/>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in giù 15">
            <a:extLst>
              <a:ext uri="{FF2B5EF4-FFF2-40B4-BE49-F238E27FC236}">
                <a16:creationId xmlns:a16="http://schemas.microsoft.com/office/drawing/2014/main" id="{0E7B32A7-189D-4BD7-9B4A-2B9F9DE7FE7E}"/>
              </a:ext>
            </a:extLst>
          </p:cNvPr>
          <p:cNvSpPr/>
          <p:nvPr/>
        </p:nvSpPr>
        <p:spPr>
          <a:xfrm>
            <a:off x="4513942" y="1303231"/>
            <a:ext cx="406972" cy="359291"/>
          </a:xfrm>
          <a:prstGeom prst="downArrow">
            <a:avLst/>
          </a:prstGeom>
          <a:solidFill>
            <a:srgbClr val="3333CC"/>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E564E83C-9024-45E4-9E62-1A201E881FE8}"/>
              </a:ext>
            </a:extLst>
          </p:cNvPr>
          <p:cNvSpPr txBox="1"/>
          <p:nvPr/>
        </p:nvSpPr>
        <p:spPr>
          <a:xfrm>
            <a:off x="5876501" y="1694177"/>
            <a:ext cx="600371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N-stage: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requires an input voltage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that is invariant when referred to </a:t>
            </a:r>
            <a:r>
              <a:rPr lang="en-US" sz="2400" i="1" dirty="0">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Produces a voltage that is invariant when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endParaRPr lang="en-US" sz="2400" i="1" baseline="-25000" dirty="0">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FBECA51D-2B9C-4DFB-B41F-0BE7DCEC31F0}"/>
              </a:ext>
            </a:extLst>
          </p:cNvPr>
          <p:cNvSpPr txBox="1"/>
          <p:nvPr/>
        </p:nvSpPr>
        <p:spPr>
          <a:xfrm>
            <a:off x="5950856" y="3659416"/>
            <a:ext cx="600371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P-stage: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requires an input voltage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that is invariant when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Produces a voltage that is invariant when referred to </a:t>
            </a:r>
            <a:r>
              <a:rPr lang="en-US" sz="2400" i="1" dirty="0" err="1">
                <a:latin typeface="Arial" panose="020B0604020202020204" pitchFamily="34" charset="0"/>
                <a:cs typeface="Arial" panose="020B0604020202020204" pitchFamily="34" charset="0"/>
              </a:rPr>
              <a:t>gnd</a:t>
            </a:r>
            <a:endParaRPr lang="en-US" sz="2400" i="1"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9307A3EA-D578-4EEE-86EC-BFF4831C435F}"/>
              </a:ext>
            </a:extLst>
          </p:cNvPr>
          <p:cNvSpPr txBox="1"/>
          <p:nvPr/>
        </p:nvSpPr>
        <p:spPr>
          <a:xfrm>
            <a:off x="567841" y="5615396"/>
            <a:ext cx="11386734" cy="461665"/>
          </a:xfrm>
          <a:prstGeom prst="rect">
            <a:avLst/>
          </a:prstGeom>
          <a:noFill/>
        </p:spPr>
        <p:txBody>
          <a:bodyPr wrap="square" rtlCol="0">
            <a:spAutoFit/>
          </a:bodyPr>
          <a:lstStyle/>
          <a:p>
            <a:r>
              <a:rPr lang="en-US" sz="2400" dirty="0">
                <a:solidFill>
                  <a:srgbClr val="3333CC"/>
                </a:solidFill>
                <a:latin typeface="Arial" panose="020B0604020202020204" pitchFamily="34" charset="0"/>
                <a:cs typeface="Arial" panose="020B0604020202020204" pitchFamily="34" charset="0"/>
              </a:rPr>
              <a:t>P-type and N-stages can be cascaded with low sensitivity to </a:t>
            </a:r>
            <a:r>
              <a:rPr lang="en-US" sz="2400" i="1" dirty="0" err="1">
                <a:solidFill>
                  <a:srgbClr val="3333CC"/>
                </a:solidFill>
                <a:latin typeface="Arial" panose="020B0604020202020204" pitchFamily="34" charset="0"/>
                <a:cs typeface="Arial" panose="020B0604020202020204" pitchFamily="34" charset="0"/>
              </a:rPr>
              <a:t>V</a:t>
            </a:r>
            <a:r>
              <a:rPr lang="en-US" sz="2400" i="1" baseline="-25000" dirty="0" err="1">
                <a:solidFill>
                  <a:srgbClr val="3333CC"/>
                </a:solidFill>
                <a:latin typeface="Arial" panose="020B0604020202020204" pitchFamily="34" charset="0"/>
                <a:cs typeface="Arial" panose="020B0604020202020204" pitchFamily="34" charset="0"/>
              </a:rPr>
              <a:t>dd</a:t>
            </a:r>
            <a:r>
              <a:rPr lang="en-US" sz="2400" dirty="0">
                <a:solidFill>
                  <a:srgbClr val="3333CC"/>
                </a:solidFill>
                <a:latin typeface="Arial" panose="020B0604020202020204" pitchFamily="34" charset="0"/>
                <a:cs typeface="Arial" panose="020B0604020202020204" pitchFamily="34" charset="0"/>
              </a:rPr>
              <a:t> (high PSSR) </a:t>
            </a:r>
          </a:p>
        </p:txBody>
      </p:sp>
    </p:spTree>
    <p:extLst>
      <p:ext uri="{BB962C8B-B14F-4D97-AF65-F5344CB8AC3E}">
        <p14:creationId xmlns:p14="http://schemas.microsoft.com/office/powerpoint/2010/main" val="14153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sp>
        <p:nvSpPr>
          <p:cNvPr id="5" name="Titolo 1"/>
          <p:cNvSpPr>
            <a:spLocks noGrp="1"/>
          </p:cNvSpPr>
          <p:nvPr>
            <p:ph type="title"/>
          </p:nvPr>
        </p:nvSpPr>
        <p:spPr>
          <a:xfrm>
            <a:off x="533400" y="244652"/>
            <a:ext cx="10515600" cy="662397"/>
          </a:xfrm>
        </p:spPr>
        <p:txBody>
          <a:bodyPr/>
          <a:lstStyle/>
          <a:p>
            <a:r>
              <a:rPr lang="it-IT" dirty="0"/>
              <a:t>From n-</a:t>
            </a:r>
            <a:r>
              <a:rPr lang="it-IT" dirty="0" err="1"/>
              <a:t>MOSFETs</a:t>
            </a:r>
            <a:r>
              <a:rPr lang="it-IT" dirty="0"/>
              <a:t> to p-MOSFETS</a:t>
            </a:r>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3951668553"/>
              </p:ext>
            </p:extLst>
          </p:nvPr>
        </p:nvGraphicFramePr>
        <p:xfrm>
          <a:off x="688181" y="3444875"/>
          <a:ext cx="1900238" cy="1706563"/>
        </p:xfrm>
        <a:graphic>
          <a:graphicData uri="http://schemas.openxmlformats.org/presentationml/2006/ole">
            <mc:AlternateContent xmlns:mc="http://schemas.openxmlformats.org/markup-compatibility/2006">
              <mc:Choice xmlns:v="urn:schemas-microsoft-com:vml" Requires="v">
                <p:oleObj spid="_x0000_s1035" name="Equation" r:id="rId3" imgW="761760" imgH="685800" progId="Equation.DSMT4">
                  <p:embed/>
                </p:oleObj>
              </mc:Choice>
              <mc:Fallback>
                <p:oleObj name="Equation" r:id="rId3" imgW="761760" imgH="685800" progId="Equation.DSMT4">
                  <p:embed/>
                  <p:pic>
                    <p:nvPicPr>
                      <p:cNvPr id="0" name=""/>
                      <p:cNvPicPr>
                        <a:picLocks noChangeAspect="1" noChangeArrowheads="1"/>
                      </p:cNvPicPr>
                      <p:nvPr/>
                    </p:nvPicPr>
                    <p:blipFill>
                      <a:blip r:embed="rId4"/>
                      <a:srcRect/>
                      <a:stretch>
                        <a:fillRect/>
                      </a:stretch>
                    </p:blipFill>
                    <p:spPr bwMode="auto">
                      <a:xfrm>
                        <a:off x="688181" y="3444875"/>
                        <a:ext cx="1900238" cy="1706563"/>
                      </a:xfrm>
                      <a:prstGeom prst="rect">
                        <a:avLst/>
                      </a:prstGeom>
                      <a:noFill/>
                    </p:spPr>
                  </p:pic>
                </p:oleObj>
              </mc:Fallback>
            </mc:AlternateContent>
          </a:graphicData>
        </a:graphic>
      </p:graphicFrame>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1479294"/>
            <a:ext cx="1600200" cy="1728061"/>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833" y="1417239"/>
            <a:ext cx="1693534" cy="1852170"/>
          </a:xfrm>
          <a:prstGeom prst="rect">
            <a:avLst/>
          </a:prstGeom>
        </p:spPr>
      </p:pic>
      <p:graphicFrame>
        <p:nvGraphicFramePr>
          <p:cNvPr id="10" name="Oggetto 9"/>
          <p:cNvGraphicFramePr>
            <a:graphicFrameLocks noChangeAspect="1"/>
          </p:cNvGraphicFramePr>
          <p:nvPr>
            <p:extLst>
              <p:ext uri="{D42A27DB-BD31-4B8C-83A1-F6EECF244321}">
                <p14:modId xmlns:p14="http://schemas.microsoft.com/office/powerpoint/2010/main" val="1870978907"/>
              </p:ext>
            </p:extLst>
          </p:nvPr>
        </p:nvGraphicFramePr>
        <p:xfrm>
          <a:off x="3606800" y="3413125"/>
          <a:ext cx="1900238" cy="1738313"/>
        </p:xfrm>
        <a:graphic>
          <a:graphicData uri="http://schemas.openxmlformats.org/presentationml/2006/ole">
            <mc:AlternateContent xmlns:mc="http://schemas.openxmlformats.org/markup-compatibility/2006">
              <mc:Choice xmlns:v="urn:schemas-microsoft-com:vml" Requires="v">
                <p:oleObj spid="_x0000_s1036" name="Equation" r:id="rId7" imgW="761760" imgH="698400" progId="Equation.DSMT4">
                  <p:embed/>
                </p:oleObj>
              </mc:Choice>
              <mc:Fallback>
                <p:oleObj name="Equation" r:id="rId7" imgW="761760" imgH="698400" progId="Equation.DSMT4">
                  <p:embed/>
                  <p:pic>
                    <p:nvPicPr>
                      <p:cNvPr id="0" name=""/>
                      <p:cNvPicPr>
                        <a:picLocks noChangeAspect="1" noChangeArrowheads="1"/>
                      </p:cNvPicPr>
                      <p:nvPr/>
                    </p:nvPicPr>
                    <p:blipFill>
                      <a:blip r:embed="rId8"/>
                      <a:srcRect/>
                      <a:stretch>
                        <a:fillRect/>
                      </a:stretch>
                    </p:blipFill>
                    <p:spPr bwMode="auto">
                      <a:xfrm>
                        <a:off x="3606800" y="3413125"/>
                        <a:ext cx="1900238" cy="1738313"/>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3847245610"/>
              </p:ext>
            </p:extLst>
          </p:nvPr>
        </p:nvGraphicFramePr>
        <p:xfrm>
          <a:off x="5743575" y="1798638"/>
          <a:ext cx="5859463" cy="1957387"/>
        </p:xfrm>
        <a:graphic>
          <a:graphicData uri="http://schemas.openxmlformats.org/presentationml/2006/ole">
            <mc:AlternateContent xmlns:mc="http://schemas.openxmlformats.org/markup-compatibility/2006">
              <mc:Choice xmlns:v="urn:schemas-microsoft-com:vml" Requires="v">
                <p:oleObj spid="_x0000_s1037" name="Equation" r:id="rId9" imgW="2349360" imgH="787320" progId="Equation.DSMT4">
                  <p:embed/>
                </p:oleObj>
              </mc:Choice>
              <mc:Fallback>
                <p:oleObj name="Equation" r:id="rId9" imgW="2349360" imgH="787320" progId="Equation.DSMT4">
                  <p:embed/>
                  <p:pic>
                    <p:nvPicPr>
                      <p:cNvPr id="0" name=""/>
                      <p:cNvPicPr>
                        <a:picLocks noChangeAspect="1" noChangeArrowheads="1"/>
                      </p:cNvPicPr>
                      <p:nvPr/>
                    </p:nvPicPr>
                    <p:blipFill>
                      <a:blip r:embed="rId10"/>
                      <a:srcRect/>
                      <a:stretch>
                        <a:fillRect/>
                      </a:stretch>
                    </p:blipFill>
                    <p:spPr bwMode="auto">
                      <a:xfrm>
                        <a:off x="5743575" y="1798638"/>
                        <a:ext cx="5859463" cy="1957387"/>
                      </a:xfrm>
                      <a:prstGeom prst="rect">
                        <a:avLst/>
                      </a:prstGeom>
                      <a:noFill/>
                    </p:spPr>
                  </p:pic>
                </p:oleObj>
              </mc:Fallback>
            </mc:AlternateContent>
          </a:graphicData>
        </a:graphic>
      </p:graphicFrame>
      <p:sp>
        <p:nvSpPr>
          <p:cNvPr id="12" name="CasellaDiTesto 11"/>
          <p:cNvSpPr txBox="1"/>
          <p:nvPr/>
        </p:nvSpPr>
        <p:spPr>
          <a:xfrm>
            <a:off x="6802453" y="1027522"/>
            <a:ext cx="4012637" cy="461665"/>
          </a:xfrm>
          <a:prstGeom prst="rect">
            <a:avLst/>
          </a:prstGeom>
          <a:noFill/>
        </p:spPr>
        <p:txBody>
          <a:bodyPr wrap="none" rtlCol="0">
            <a:spAutoFit/>
          </a:bodyPr>
          <a:lstStyle/>
          <a:p>
            <a:r>
              <a:rPr lang="it-IT" sz="2400" b="1" dirty="0" err="1">
                <a:solidFill>
                  <a:srgbClr val="FF0000"/>
                </a:solidFill>
                <a:latin typeface="Arial" panose="020B0604020202020204" pitchFamily="34" charset="0"/>
                <a:cs typeface="Arial" panose="020B0604020202020204" pitchFamily="34" charset="0"/>
              </a:rPr>
              <a:t>Apply</a:t>
            </a:r>
            <a:r>
              <a:rPr lang="it-IT" sz="2400" b="1" dirty="0">
                <a:solidFill>
                  <a:srgbClr val="FF0000"/>
                </a:solidFill>
                <a:latin typeface="Arial" panose="020B0604020202020204" pitchFamily="34" charset="0"/>
                <a:cs typeface="Arial" panose="020B0604020202020204" pitchFamily="34" charset="0"/>
              </a:rPr>
              <a:t> </a:t>
            </a:r>
            <a:r>
              <a:rPr lang="it-IT" sz="2400" b="1" dirty="0" err="1">
                <a:solidFill>
                  <a:srgbClr val="FF0000"/>
                </a:solidFill>
                <a:latin typeface="Arial" panose="020B0604020202020204" pitchFamily="34" charset="0"/>
                <a:cs typeface="Arial" panose="020B0604020202020204" pitchFamily="34" charset="0"/>
              </a:rPr>
              <a:t>this</a:t>
            </a:r>
            <a:r>
              <a:rPr lang="it-IT" sz="2400" b="1" dirty="0">
                <a:solidFill>
                  <a:srgbClr val="FF0000"/>
                </a:solidFill>
                <a:latin typeface="Arial" panose="020B0604020202020204" pitchFamily="34" charset="0"/>
                <a:cs typeface="Arial" panose="020B0604020202020204" pitchFamily="34" charset="0"/>
              </a:rPr>
              <a:t> </a:t>
            </a:r>
            <a:r>
              <a:rPr lang="it-IT" sz="2400" b="1" dirty="0" err="1">
                <a:solidFill>
                  <a:srgbClr val="FF0000"/>
                </a:solidFill>
                <a:latin typeface="Arial" panose="020B0604020202020204" pitchFamily="34" charset="0"/>
                <a:cs typeface="Arial" panose="020B0604020202020204" pitchFamily="34" charset="0"/>
              </a:rPr>
              <a:t>transformation</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3" name="CasellaDiTesto 12"/>
          <p:cNvSpPr txBox="1"/>
          <p:nvPr/>
        </p:nvSpPr>
        <p:spPr>
          <a:xfrm>
            <a:off x="6207838" y="4029860"/>
            <a:ext cx="514596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And put </a:t>
            </a:r>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into</a:t>
            </a:r>
            <a:r>
              <a:rPr lang="it-IT" sz="2400" dirty="0">
                <a:latin typeface="Arial" panose="020B0604020202020204" pitchFamily="34" charset="0"/>
                <a:cs typeface="Arial" panose="020B0604020202020204" pitchFamily="34" charset="0"/>
              </a:rPr>
              <a:t> the n-MOS </a:t>
            </a:r>
            <a:r>
              <a:rPr lang="it-IT" sz="2400" dirty="0" err="1">
                <a:latin typeface="Arial" panose="020B0604020202020204" pitchFamily="34" charset="0"/>
                <a:cs typeface="Arial" panose="020B0604020202020204" pitchFamily="34" charset="0"/>
              </a:rPr>
              <a:t>equations</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4" name="CasellaDiTesto 13"/>
          <p:cNvSpPr txBox="1"/>
          <p:nvPr/>
        </p:nvSpPr>
        <p:spPr>
          <a:xfrm>
            <a:off x="6096000" y="5061397"/>
            <a:ext cx="5197257"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Obtain</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correct</a:t>
            </a:r>
            <a:r>
              <a:rPr lang="it-IT" sz="2400" dirty="0">
                <a:latin typeface="Arial" panose="020B0604020202020204" pitchFamily="34" charset="0"/>
                <a:cs typeface="Arial" panose="020B0604020202020204" pitchFamily="34" charset="0"/>
              </a:rPr>
              <a:t> p-MOS </a:t>
            </a:r>
            <a:r>
              <a:rPr lang="it-IT" sz="2400" dirty="0" err="1">
                <a:latin typeface="Arial" panose="020B0604020202020204" pitchFamily="34" charset="0"/>
                <a:cs typeface="Arial" panose="020B0604020202020204" pitchFamily="34" charset="0"/>
              </a:rPr>
              <a:t>equations</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5" name="Freccia in giù 14"/>
          <p:cNvSpPr/>
          <p:nvPr/>
        </p:nvSpPr>
        <p:spPr>
          <a:xfrm>
            <a:off x="8287657" y="4491525"/>
            <a:ext cx="384855" cy="569872"/>
          </a:xfrm>
          <a:prstGeom prst="down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arrotondato 1"/>
          <p:cNvSpPr/>
          <p:nvPr/>
        </p:nvSpPr>
        <p:spPr>
          <a:xfrm>
            <a:off x="5638800" y="1646706"/>
            <a:ext cx="6088912" cy="2270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36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7" name="Titolo 1"/>
          <p:cNvSpPr txBox="1">
            <a:spLocks/>
          </p:cNvSpPr>
          <p:nvPr/>
        </p:nvSpPr>
        <p:spPr>
          <a:xfrm>
            <a:off x="838199" y="84739"/>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Useful examples: transition between triode and saturation region</a:t>
            </a:r>
          </a:p>
        </p:txBody>
      </p:sp>
      <p:graphicFrame>
        <p:nvGraphicFramePr>
          <p:cNvPr id="8" name="Oggetto 7"/>
          <p:cNvGraphicFramePr>
            <a:graphicFrameLocks noChangeAspect="1"/>
          </p:cNvGraphicFramePr>
          <p:nvPr>
            <p:extLst>
              <p:ext uri="{D42A27DB-BD31-4B8C-83A1-F6EECF244321}">
                <p14:modId xmlns:p14="http://schemas.microsoft.com/office/powerpoint/2010/main" val="2611644878"/>
              </p:ext>
            </p:extLst>
          </p:nvPr>
        </p:nvGraphicFramePr>
        <p:xfrm>
          <a:off x="3193469" y="1087747"/>
          <a:ext cx="1774825" cy="568325"/>
        </p:xfrm>
        <a:graphic>
          <a:graphicData uri="http://schemas.openxmlformats.org/presentationml/2006/ole">
            <mc:AlternateContent xmlns:mc="http://schemas.openxmlformats.org/markup-compatibility/2006">
              <mc:Choice xmlns:v="urn:schemas-microsoft-com:vml" Requires="v">
                <p:oleObj spid="_x0000_s2062" name="Equation" r:id="rId3" imgW="711000" imgH="228600" progId="Equation.DSMT4">
                  <p:embed/>
                </p:oleObj>
              </mc:Choice>
              <mc:Fallback>
                <p:oleObj name="Equation" r:id="rId3" imgW="711000" imgH="228600" progId="Equation.DSMT4">
                  <p:embed/>
                  <p:pic>
                    <p:nvPicPr>
                      <p:cNvPr id="0" name=""/>
                      <p:cNvPicPr>
                        <a:picLocks noChangeAspect="1" noChangeArrowheads="1"/>
                      </p:cNvPicPr>
                      <p:nvPr/>
                    </p:nvPicPr>
                    <p:blipFill>
                      <a:blip r:embed="rId4"/>
                      <a:srcRect/>
                      <a:stretch>
                        <a:fillRect/>
                      </a:stretch>
                    </p:blipFill>
                    <p:spPr bwMode="auto">
                      <a:xfrm>
                        <a:off x="3193469" y="1087747"/>
                        <a:ext cx="1774825" cy="568325"/>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855704592"/>
              </p:ext>
            </p:extLst>
          </p:nvPr>
        </p:nvGraphicFramePr>
        <p:xfrm>
          <a:off x="3146530" y="1640599"/>
          <a:ext cx="5703888" cy="1198562"/>
        </p:xfrm>
        <a:graphic>
          <a:graphicData uri="http://schemas.openxmlformats.org/presentationml/2006/ole">
            <mc:AlternateContent xmlns:mc="http://schemas.openxmlformats.org/markup-compatibility/2006">
              <mc:Choice xmlns:v="urn:schemas-microsoft-com:vml" Requires="v">
                <p:oleObj spid="_x0000_s2063" name="Equation" r:id="rId5" imgW="2286000" imgH="482400" progId="Equation.DSMT4">
                  <p:embed/>
                </p:oleObj>
              </mc:Choice>
              <mc:Fallback>
                <p:oleObj name="Equation" r:id="rId5" imgW="2286000" imgH="482400" progId="Equation.DSMT4">
                  <p:embed/>
                  <p:pic>
                    <p:nvPicPr>
                      <p:cNvPr id="0" name=""/>
                      <p:cNvPicPr>
                        <a:picLocks noChangeAspect="1" noChangeArrowheads="1"/>
                      </p:cNvPicPr>
                      <p:nvPr/>
                    </p:nvPicPr>
                    <p:blipFill>
                      <a:blip r:embed="rId6"/>
                      <a:srcRect/>
                      <a:stretch>
                        <a:fillRect/>
                      </a:stretch>
                    </p:blipFill>
                    <p:spPr bwMode="auto">
                      <a:xfrm>
                        <a:off x="3146530" y="1640599"/>
                        <a:ext cx="5703888" cy="1198562"/>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1586596287"/>
              </p:ext>
            </p:extLst>
          </p:nvPr>
        </p:nvGraphicFramePr>
        <p:xfrm>
          <a:off x="3071243" y="4021193"/>
          <a:ext cx="2217737" cy="568325"/>
        </p:xfrm>
        <a:graphic>
          <a:graphicData uri="http://schemas.openxmlformats.org/presentationml/2006/ole">
            <mc:AlternateContent xmlns:mc="http://schemas.openxmlformats.org/markup-compatibility/2006">
              <mc:Choice xmlns:v="urn:schemas-microsoft-com:vml" Requires="v">
                <p:oleObj spid="_x0000_s2064" name="Equation" r:id="rId7" imgW="888840" imgH="228600" progId="Equation.DSMT4">
                  <p:embed/>
                </p:oleObj>
              </mc:Choice>
              <mc:Fallback>
                <p:oleObj name="Equation" r:id="rId7" imgW="888840" imgH="228600" progId="Equation.DSMT4">
                  <p:embed/>
                  <p:pic>
                    <p:nvPicPr>
                      <p:cNvPr id="0" name=""/>
                      <p:cNvPicPr>
                        <a:picLocks noChangeAspect="1" noChangeArrowheads="1"/>
                      </p:cNvPicPr>
                      <p:nvPr/>
                    </p:nvPicPr>
                    <p:blipFill>
                      <a:blip r:embed="rId8"/>
                      <a:srcRect/>
                      <a:stretch>
                        <a:fillRect/>
                      </a:stretch>
                    </p:blipFill>
                    <p:spPr bwMode="auto">
                      <a:xfrm>
                        <a:off x="3071243" y="4021193"/>
                        <a:ext cx="2217737" cy="568325"/>
                      </a:xfrm>
                      <a:prstGeom prst="rect">
                        <a:avLst/>
                      </a:prstGeom>
                      <a:noFill/>
                    </p:spPr>
                  </p:pic>
                </p:oleObj>
              </mc:Fallback>
            </mc:AlternateContent>
          </a:graphicData>
        </a:graphic>
      </p:graphicFrame>
      <p:sp>
        <p:nvSpPr>
          <p:cNvPr id="12" name="CasellaDiTesto 11"/>
          <p:cNvSpPr txBox="1"/>
          <p:nvPr/>
        </p:nvSpPr>
        <p:spPr>
          <a:xfrm>
            <a:off x="3193469" y="3001512"/>
            <a:ext cx="5380014"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Applying</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transformation</a:t>
            </a:r>
            <a:r>
              <a:rPr lang="it-IT" sz="2400" dirty="0">
                <a:latin typeface="Arial" panose="020B0604020202020204" pitchFamily="34" charset="0"/>
                <a:cs typeface="Arial" panose="020B0604020202020204" pitchFamily="34" charset="0"/>
              </a:rPr>
              <a:t> </a:t>
            </a:r>
            <a:endParaRPr lang="it-IT" sz="2400" baseline="-25000" dirty="0">
              <a:latin typeface="Arial" panose="020B0604020202020204" pitchFamily="34" charset="0"/>
              <a:cs typeface="Arial" panose="020B0604020202020204" pitchFamily="34" charset="0"/>
            </a:endParaRPr>
          </a:p>
        </p:txBody>
      </p:sp>
      <p:graphicFrame>
        <p:nvGraphicFramePr>
          <p:cNvPr id="14" name="Oggetto 13"/>
          <p:cNvGraphicFramePr>
            <a:graphicFrameLocks noChangeAspect="1"/>
          </p:cNvGraphicFramePr>
          <p:nvPr>
            <p:extLst>
              <p:ext uri="{D42A27DB-BD31-4B8C-83A1-F6EECF244321}">
                <p14:modId xmlns:p14="http://schemas.microsoft.com/office/powerpoint/2010/main" val="4283228462"/>
              </p:ext>
            </p:extLst>
          </p:nvPr>
        </p:nvGraphicFramePr>
        <p:xfrm>
          <a:off x="2956030" y="4733049"/>
          <a:ext cx="6084888" cy="1262062"/>
        </p:xfrm>
        <a:graphic>
          <a:graphicData uri="http://schemas.openxmlformats.org/presentationml/2006/ole">
            <mc:AlternateContent xmlns:mc="http://schemas.openxmlformats.org/markup-compatibility/2006">
              <mc:Choice xmlns:v="urn:schemas-microsoft-com:vml" Requires="v">
                <p:oleObj spid="_x0000_s2065" name="Equation" r:id="rId9" imgW="2438280" imgH="507960" progId="Equation.DSMT4">
                  <p:embed/>
                </p:oleObj>
              </mc:Choice>
              <mc:Fallback>
                <p:oleObj name="Equation" r:id="rId9" imgW="2438280" imgH="507960" progId="Equation.DSMT4">
                  <p:embed/>
                  <p:pic>
                    <p:nvPicPr>
                      <p:cNvPr id="0" name=""/>
                      <p:cNvPicPr>
                        <a:picLocks noChangeAspect="1" noChangeArrowheads="1"/>
                      </p:cNvPicPr>
                      <p:nvPr/>
                    </p:nvPicPr>
                    <p:blipFill>
                      <a:blip r:embed="rId10"/>
                      <a:srcRect/>
                      <a:stretch>
                        <a:fillRect/>
                      </a:stretch>
                    </p:blipFill>
                    <p:spPr bwMode="auto">
                      <a:xfrm>
                        <a:off x="2956030" y="4733049"/>
                        <a:ext cx="6084888" cy="1262062"/>
                      </a:xfrm>
                      <a:prstGeom prst="rect">
                        <a:avLst/>
                      </a:prstGeom>
                      <a:noFill/>
                    </p:spPr>
                  </p:pic>
                </p:oleObj>
              </mc:Fallback>
            </mc:AlternateContent>
          </a:graphicData>
        </a:graphic>
      </p:graphicFrame>
      <p:sp>
        <p:nvSpPr>
          <p:cNvPr id="15" name="Rettangolo 14"/>
          <p:cNvSpPr/>
          <p:nvPr/>
        </p:nvSpPr>
        <p:spPr>
          <a:xfrm>
            <a:off x="2657817" y="963747"/>
            <a:ext cx="6383101" cy="187541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p:cNvSpPr/>
          <p:nvPr/>
        </p:nvSpPr>
        <p:spPr>
          <a:xfrm>
            <a:off x="2691925" y="3993383"/>
            <a:ext cx="6549458" cy="21463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9076399" y="1778215"/>
            <a:ext cx="121058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N-MOS</a:t>
            </a:r>
            <a:endParaRPr lang="en-US" sz="2400" dirty="0">
              <a:latin typeface="Arial" panose="020B0604020202020204" pitchFamily="34" charset="0"/>
              <a:cs typeface="Arial" panose="020B0604020202020204" pitchFamily="34" charset="0"/>
            </a:endParaRPr>
          </a:p>
        </p:txBody>
      </p:sp>
      <p:sp>
        <p:nvSpPr>
          <p:cNvPr id="18" name="CasellaDiTesto 17"/>
          <p:cNvSpPr txBox="1"/>
          <p:nvPr/>
        </p:nvSpPr>
        <p:spPr>
          <a:xfrm>
            <a:off x="9262590" y="4127853"/>
            <a:ext cx="121058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P-MOS</a:t>
            </a:r>
            <a:endParaRPr lang="en-US" sz="2400" dirty="0">
              <a:latin typeface="Arial" panose="020B0604020202020204" pitchFamily="34" charset="0"/>
              <a:cs typeface="Arial" panose="020B0604020202020204" pitchFamily="34" charset="0"/>
            </a:endParaRPr>
          </a:p>
        </p:txBody>
      </p:sp>
      <p:sp>
        <p:nvSpPr>
          <p:cNvPr id="19" name="Freccia a destra rientrata 18"/>
          <p:cNvSpPr/>
          <p:nvPr/>
        </p:nvSpPr>
        <p:spPr>
          <a:xfrm rot="5400000">
            <a:off x="8143566" y="3141092"/>
            <a:ext cx="706201" cy="640671"/>
          </a:xfrm>
          <a:prstGeom prst="notchedRight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4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5996" y="-2804"/>
            <a:ext cx="10515600" cy="662397"/>
          </a:xfrm>
        </p:spPr>
        <p:txBody>
          <a:bodyPr/>
          <a:lstStyle/>
          <a:p>
            <a:r>
              <a:rPr lang="en-US" dirty="0"/>
              <a:t>Again, on the triode-saturation transition: Strong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140302479"/>
              </p:ext>
            </p:extLst>
          </p:nvPr>
        </p:nvGraphicFramePr>
        <p:xfrm>
          <a:off x="857174" y="1768026"/>
          <a:ext cx="6021388" cy="568325"/>
        </p:xfrm>
        <a:graphic>
          <a:graphicData uri="http://schemas.openxmlformats.org/presentationml/2006/ole">
            <mc:AlternateContent xmlns:mc="http://schemas.openxmlformats.org/markup-compatibility/2006">
              <mc:Choice xmlns:v="urn:schemas-microsoft-com:vml" Requires="v">
                <p:oleObj spid="_x0000_s3080" name="Equation" r:id="rId3" imgW="2412720" imgH="228600" progId="Equation.DSMT4">
                  <p:embed/>
                </p:oleObj>
              </mc:Choice>
              <mc:Fallback>
                <p:oleObj name="Equation" r:id="rId3" imgW="2412720" imgH="228600" progId="Equation.DSMT4">
                  <p:embed/>
                  <p:pic>
                    <p:nvPicPr>
                      <p:cNvPr id="0" name=""/>
                      <p:cNvPicPr>
                        <a:picLocks noChangeAspect="1" noChangeArrowheads="1"/>
                      </p:cNvPicPr>
                      <p:nvPr/>
                    </p:nvPicPr>
                    <p:blipFill>
                      <a:blip r:embed="rId4"/>
                      <a:srcRect/>
                      <a:stretch>
                        <a:fillRect/>
                      </a:stretch>
                    </p:blipFill>
                    <p:spPr bwMode="auto">
                      <a:xfrm>
                        <a:off x="857174" y="1768026"/>
                        <a:ext cx="6021388" cy="568325"/>
                      </a:xfrm>
                      <a:prstGeom prst="rect">
                        <a:avLst/>
                      </a:prstGeom>
                      <a:noFill/>
                    </p:spPr>
                  </p:pic>
                </p:oleObj>
              </mc:Fallback>
            </mc:AlternateContent>
          </a:graphicData>
        </a:graphic>
      </p:graphicFrame>
      <p:cxnSp>
        <p:nvCxnSpPr>
          <p:cNvPr id="7" name="Connettore 1 6"/>
          <p:cNvCxnSpPr/>
          <p:nvPr/>
        </p:nvCxnSpPr>
        <p:spPr>
          <a:xfrm>
            <a:off x="4057575" y="1768026"/>
            <a:ext cx="714375" cy="568325"/>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5543475" y="1768026"/>
            <a:ext cx="685800" cy="6985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Oggetto 9"/>
          <p:cNvGraphicFramePr>
            <a:graphicFrameLocks noChangeAspect="1"/>
          </p:cNvGraphicFramePr>
          <p:nvPr>
            <p:extLst>
              <p:ext uri="{D42A27DB-BD31-4B8C-83A1-F6EECF244321}">
                <p14:modId xmlns:p14="http://schemas.microsoft.com/office/powerpoint/2010/main" val="1920781660"/>
              </p:ext>
            </p:extLst>
          </p:nvPr>
        </p:nvGraphicFramePr>
        <p:xfrm>
          <a:off x="858762" y="2698120"/>
          <a:ext cx="1965325" cy="568325"/>
        </p:xfrm>
        <a:graphic>
          <a:graphicData uri="http://schemas.openxmlformats.org/presentationml/2006/ole">
            <mc:AlternateContent xmlns:mc="http://schemas.openxmlformats.org/markup-compatibility/2006">
              <mc:Choice xmlns:v="urn:schemas-microsoft-com:vml" Requires="v">
                <p:oleObj spid="_x0000_s3081" name="Equation" r:id="rId5" imgW="787320" imgH="228600" progId="Equation.DSMT4">
                  <p:embed/>
                </p:oleObj>
              </mc:Choice>
              <mc:Fallback>
                <p:oleObj name="Equation" r:id="rId5" imgW="787320" imgH="228600" progId="Equation.DSMT4">
                  <p:embed/>
                  <p:pic>
                    <p:nvPicPr>
                      <p:cNvPr id="0" name=""/>
                      <p:cNvPicPr>
                        <a:picLocks noChangeAspect="1" noChangeArrowheads="1"/>
                      </p:cNvPicPr>
                      <p:nvPr/>
                    </p:nvPicPr>
                    <p:blipFill>
                      <a:blip r:embed="rId6"/>
                      <a:srcRect/>
                      <a:stretch>
                        <a:fillRect/>
                      </a:stretch>
                    </p:blipFill>
                    <p:spPr bwMode="auto">
                      <a:xfrm>
                        <a:off x="858762" y="2698120"/>
                        <a:ext cx="1965325" cy="568325"/>
                      </a:xfrm>
                      <a:prstGeom prst="rect">
                        <a:avLst/>
                      </a:prstGeom>
                      <a:noFill/>
                    </p:spPr>
                  </p:pic>
                </p:oleObj>
              </mc:Fallback>
            </mc:AlternateContent>
          </a:graphicData>
        </a:graphic>
      </p:graphicFrame>
      <p:pic>
        <p:nvPicPr>
          <p:cNvPr id="11" name="Immagin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0480" y="4544646"/>
            <a:ext cx="695514" cy="1237058"/>
          </a:xfrm>
          <a:prstGeom prst="rect">
            <a:avLst/>
          </a:prstGeom>
        </p:spPr>
      </p:pic>
      <p:cxnSp>
        <p:nvCxnSpPr>
          <p:cNvPr id="16" name="Connettore 1 15"/>
          <p:cNvCxnSpPr/>
          <p:nvPr/>
        </p:nvCxnSpPr>
        <p:spPr>
          <a:xfrm>
            <a:off x="3147611" y="4354444"/>
            <a:ext cx="228600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176186" y="4883082"/>
            <a:ext cx="2286000" cy="0"/>
          </a:xfrm>
          <a:prstGeom prst="line">
            <a:avLst/>
          </a:prstGeom>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flipH="1">
            <a:off x="5532433" y="4082981"/>
            <a:ext cx="776388"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V</a:t>
            </a:r>
            <a:r>
              <a:rPr lang="it-IT" sz="2400" baseline="-25000" dirty="0">
                <a:solidFill>
                  <a:srgbClr val="FF0000"/>
                </a:solidFill>
                <a:latin typeface="Arial" panose="020B0604020202020204" pitchFamily="34" charset="0"/>
                <a:cs typeface="Arial" panose="020B0604020202020204" pitchFamily="34" charset="0"/>
              </a:rPr>
              <a:t>G</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9" name="CasellaDiTesto 18"/>
          <p:cNvSpPr txBox="1"/>
          <p:nvPr/>
        </p:nvSpPr>
        <p:spPr>
          <a:xfrm>
            <a:off x="5466202" y="4734034"/>
            <a:ext cx="1081982"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V</a:t>
            </a:r>
            <a:r>
              <a:rPr lang="it-IT" sz="2400" baseline="-25000" dirty="0">
                <a:solidFill>
                  <a:srgbClr val="FF0000"/>
                </a:solidFill>
                <a:latin typeface="Arial" panose="020B0604020202020204" pitchFamily="34" charset="0"/>
                <a:cs typeface="Arial" panose="020B0604020202020204" pitchFamily="34" charset="0"/>
              </a:rPr>
              <a:t>G</a:t>
            </a:r>
            <a:r>
              <a:rPr lang="it-IT" sz="2400" dirty="0">
                <a:solidFill>
                  <a:srgbClr val="FF0000"/>
                </a:solidFill>
                <a:latin typeface="Arial" panose="020B0604020202020204" pitchFamily="34" charset="0"/>
                <a:cs typeface="Arial" panose="020B0604020202020204" pitchFamily="34" charset="0"/>
              </a:rPr>
              <a:t>-</a:t>
            </a:r>
            <a:r>
              <a:rPr lang="it-IT" sz="2400" dirty="0" err="1">
                <a:solidFill>
                  <a:srgbClr val="FF0000"/>
                </a:solidFill>
                <a:latin typeface="Arial" panose="020B0604020202020204" pitchFamily="34" charset="0"/>
                <a:cs typeface="Arial" panose="020B0604020202020204" pitchFamily="34" charset="0"/>
              </a:rPr>
              <a:t>V</a:t>
            </a:r>
            <a:r>
              <a:rPr lang="it-IT" sz="2400" baseline="-25000" dirty="0" err="1">
                <a:solidFill>
                  <a:srgbClr val="FF0000"/>
                </a:solidFill>
                <a:latin typeface="Arial" panose="020B0604020202020204" pitchFamily="34" charset="0"/>
                <a:cs typeface="Arial" panose="020B0604020202020204" pitchFamily="34" charset="0"/>
              </a:rPr>
              <a:t>tn</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21" name="Connettore 1 20"/>
          <p:cNvCxnSpPr/>
          <p:nvPr/>
        </p:nvCxnSpPr>
        <p:spPr>
          <a:xfrm>
            <a:off x="3376211" y="3786119"/>
            <a:ext cx="1141785" cy="1154816"/>
          </a:xfrm>
          <a:prstGeom prst="line">
            <a:avLst/>
          </a:prstGeom>
          <a:ln w="381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flipH="1">
            <a:off x="2903136" y="3436684"/>
            <a:ext cx="776388" cy="461665"/>
          </a:xfrm>
          <a:prstGeom prst="rect">
            <a:avLst/>
          </a:prstGeom>
          <a:noFill/>
        </p:spPr>
        <p:txBody>
          <a:bodyPr wrap="square" rtlCol="0">
            <a:spAutoFit/>
          </a:bodyPr>
          <a:lstStyle/>
          <a:p>
            <a:r>
              <a:rPr lang="it-IT" sz="2400" b="1" dirty="0">
                <a:solidFill>
                  <a:schemeClr val="accent6">
                    <a:lumMod val="75000"/>
                  </a:schemeClr>
                </a:solidFill>
                <a:latin typeface="Arial" panose="020B0604020202020204" pitchFamily="34" charset="0"/>
                <a:cs typeface="Arial" panose="020B0604020202020204" pitchFamily="34" charset="0"/>
              </a:rPr>
              <a:t>V</a:t>
            </a:r>
            <a:r>
              <a:rPr lang="it-IT" sz="2400" b="1" baseline="-25000" dirty="0">
                <a:solidFill>
                  <a:schemeClr val="accent6">
                    <a:lumMod val="75000"/>
                  </a:schemeClr>
                </a:solidFill>
                <a:latin typeface="Arial" panose="020B0604020202020204" pitchFamily="34" charset="0"/>
                <a:cs typeface="Arial" panose="020B0604020202020204" pitchFamily="34" charset="0"/>
              </a:rPr>
              <a:t>D</a:t>
            </a:r>
            <a:endParaRPr lang="en-US" sz="2400" b="1" baseline="-25000" dirty="0">
              <a:solidFill>
                <a:schemeClr val="accent6">
                  <a:lumMod val="75000"/>
                </a:schemeClr>
              </a:solidFill>
              <a:latin typeface="Arial" panose="020B0604020202020204" pitchFamily="34" charset="0"/>
              <a:cs typeface="Arial" panose="020B0604020202020204" pitchFamily="34" charset="0"/>
            </a:endParaRPr>
          </a:p>
        </p:txBody>
      </p:sp>
      <p:cxnSp>
        <p:nvCxnSpPr>
          <p:cNvPr id="24" name="Connettore 1 23"/>
          <p:cNvCxnSpPr/>
          <p:nvPr/>
        </p:nvCxnSpPr>
        <p:spPr>
          <a:xfrm>
            <a:off x="4456107" y="4882138"/>
            <a:ext cx="630504" cy="627122"/>
          </a:xfrm>
          <a:prstGeom prst="line">
            <a:avLst/>
          </a:prstGeom>
          <a:ln w="38100">
            <a:solidFill>
              <a:schemeClr val="accent6">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2493561" y="3881427"/>
            <a:ext cx="882650" cy="663219"/>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a:off x="2836175" y="4421416"/>
            <a:ext cx="570806" cy="65504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3679524" y="5337412"/>
            <a:ext cx="95571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triode</a:t>
            </a:r>
            <a:endParaRPr lang="en-US" sz="2400" dirty="0">
              <a:latin typeface="Arial" panose="020B0604020202020204" pitchFamily="34" charset="0"/>
              <a:cs typeface="Arial" panose="020B0604020202020204" pitchFamily="34" charset="0"/>
            </a:endParaRPr>
          </a:p>
        </p:txBody>
      </p:sp>
      <p:sp>
        <p:nvSpPr>
          <p:cNvPr id="32" name="CasellaDiTesto 31"/>
          <p:cNvSpPr txBox="1"/>
          <p:nvPr/>
        </p:nvSpPr>
        <p:spPr>
          <a:xfrm>
            <a:off x="4159413" y="3591214"/>
            <a:ext cx="153760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saturation</a:t>
            </a:r>
            <a:endParaRPr lang="en-US" sz="2400" dirty="0">
              <a:latin typeface="Arial" panose="020B0604020202020204" pitchFamily="34" charset="0"/>
              <a:cs typeface="Arial" panose="020B0604020202020204" pitchFamily="34" charset="0"/>
            </a:endParaRPr>
          </a:p>
        </p:txBody>
      </p:sp>
      <p:sp>
        <p:nvSpPr>
          <p:cNvPr id="34" name="Figura a mano libera 33"/>
          <p:cNvSpPr/>
          <p:nvPr/>
        </p:nvSpPr>
        <p:spPr>
          <a:xfrm>
            <a:off x="4443381" y="5001051"/>
            <a:ext cx="589830" cy="558904"/>
          </a:xfrm>
          <a:custGeom>
            <a:avLst/>
            <a:gdLst>
              <a:gd name="connsiteX0" fmla="*/ 0 w 589830"/>
              <a:gd name="connsiteY0" fmla="*/ 0 h 558904"/>
              <a:gd name="connsiteX1" fmla="*/ 38100 w 589830"/>
              <a:gd name="connsiteY1" fmla="*/ 203200 h 558904"/>
              <a:gd name="connsiteX2" fmla="*/ 139700 w 589830"/>
              <a:gd name="connsiteY2" fmla="*/ 317500 h 558904"/>
              <a:gd name="connsiteX3" fmla="*/ 127000 w 589830"/>
              <a:gd name="connsiteY3" fmla="*/ 495300 h 558904"/>
              <a:gd name="connsiteX4" fmla="*/ 254000 w 589830"/>
              <a:gd name="connsiteY4" fmla="*/ 469900 h 558904"/>
              <a:gd name="connsiteX5" fmla="*/ 381000 w 589830"/>
              <a:gd name="connsiteY5" fmla="*/ 546100 h 558904"/>
              <a:gd name="connsiteX6" fmla="*/ 571500 w 589830"/>
              <a:gd name="connsiteY6" fmla="*/ 558800 h 558904"/>
              <a:gd name="connsiteX7" fmla="*/ 571500 w 589830"/>
              <a:gd name="connsiteY7" fmla="*/ 546100 h 55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30" h="558904">
                <a:moveTo>
                  <a:pt x="0" y="0"/>
                </a:moveTo>
                <a:cubicBezTo>
                  <a:pt x="7408" y="75141"/>
                  <a:pt x="14817" y="150283"/>
                  <a:pt x="38100" y="203200"/>
                </a:cubicBezTo>
                <a:cubicBezTo>
                  <a:pt x="61383" y="256117"/>
                  <a:pt x="124883" y="268817"/>
                  <a:pt x="139700" y="317500"/>
                </a:cubicBezTo>
                <a:cubicBezTo>
                  <a:pt x="154517" y="366183"/>
                  <a:pt x="107950" y="469900"/>
                  <a:pt x="127000" y="495300"/>
                </a:cubicBezTo>
                <a:cubicBezTo>
                  <a:pt x="146050" y="520700"/>
                  <a:pt x="211667" y="461433"/>
                  <a:pt x="254000" y="469900"/>
                </a:cubicBezTo>
                <a:cubicBezTo>
                  <a:pt x="296333" y="478367"/>
                  <a:pt x="328083" y="531283"/>
                  <a:pt x="381000" y="546100"/>
                </a:cubicBezTo>
                <a:cubicBezTo>
                  <a:pt x="433917" y="560917"/>
                  <a:pt x="539750" y="558800"/>
                  <a:pt x="571500" y="558800"/>
                </a:cubicBezTo>
                <a:cubicBezTo>
                  <a:pt x="603250" y="558800"/>
                  <a:pt x="587375" y="552450"/>
                  <a:pt x="571500" y="54610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igura a mano libera 34"/>
          <p:cNvSpPr/>
          <p:nvPr/>
        </p:nvSpPr>
        <p:spPr>
          <a:xfrm>
            <a:off x="3458761" y="3740476"/>
            <a:ext cx="1070144" cy="1099743"/>
          </a:xfrm>
          <a:custGeom>
            <a:avLst/>
            <a:gdLst>
              <a:gd name="connsiteX0" fmla="*/ 0 w 1070144"/>
              <a:gd name="connsiteY0" fmla="*/ 20243 h 1099743"/>
              <a:gd name="connsiteX1" fmla="*/ 190500 w 1070144"/>
              <a:gd name="connsiteY1" fmla="*/ 7543 h 1099743"/>
              <a:gd name="connsiteX2" fmla="*/ 342900 w 1070144"/>
              <a:gd name="connsiteY2" fmla="*/ 121843 h 1099743"/>
              <a:gd name="connsiteX3" fmla="*/ 673100 w 1070144"/>
              <a:gd name="connsiteY3" fmla="*/ 515543 h 1099743"/>
              <a:gd name="connsiteX4" fmla="*/ 800100 w 1070144"/>
              <a:gd name="connsiteY4" fmla="*/ 477443 h 1099743"/>
              <a:gd name="connsiteX5" fmla="*/ 952500 w 1070144"/>
              <a:gd name="connsiteY5" fmla="*/ 439343 h 1099743"/>
              <a:gd name="connsiteX6" fmla="*/ 812800 w 1070144"/>
              <a:gd name="connsiteY6" fmla="*/ 680643 h 1099743"/>
              <a:gd name="connsiteX7" fmla="*/ 1041400 w 1070144"/>
              <a:gd name="connsiteY7" fmla="*/ 896543 h 1099743"/>
              <a:gd name="connsiteX8" fmla="*/ 1066800 w 1070144"/>
              <a:gd name="connsiteY8" fmla="*/ 1099743 h 1099743"/>
              <a:gd name="connsiteX9" fmla="*/ 1066800 w 1070144"/>
              <a:gd name="connsiteY9" fmla="*/ 1099743 h 109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44" h="1099743">
                <a:moveTo>
                  <a:pt x="0" y="20243"/>
                </a:moveTo>
                <a:cubicBezTo>
                  <a:pt x="66675" y="5426"/>
                  <a:pt x="133350" y="-9390"/>
                  <a:pt x="190500" y="7543"/>
                </a:cubicBezTo>
                <a:cubicBezTo>
                  <a:pt x="247650" y="24476"/>
                  <a:pt x="262467" y="37176"/>
                  <a:pt x="342900" y="121843"/>
                </a:cubicBezTo>
                <a:cubicBezTo>
                  <a:pt x="423333" y="206510"/>
                  <a:pt x="596900" y="456276"/>
                  <a:pt x="673100" y="515543"/>
                </a:cubicBezTo>
                <a:cubicBezTo>
                  <a:pt x="749300" y="574810"/>
                  <a:pt x="753533" y="490143"/>
                  <a:pt x="800100" y="477443"/>
                </a:cubicBezTo>
                <a:cubicBezTo>
                  <a:pt x="846667" y="464743"/>
                  <a:pt x="950383" y="405476"/>
                  <a:pt x="952500" y="439343"/>
                </a:cubicBezTo>
                <a:cubicBezTo>
                  <a:pt x="954617" y="473210"/>
                  <a:pt x="797983" y="604443"/>
                  <a:pt x="812800" y="680643"/>
                </a:cubicBezTo>
                <a:cubicBezTo>
                  <a:pt x="827617" y="756843"/>
                  <a:pt x="999067" y="826693"/>
                  <a:pt x="1041400" y="896543"/>
                </a:cubicBezTo>
                <a:cubicBezTo>
                  <a:pt x="1083733" y="966393"/>
                  <a:pt x="1066800" y="1099743"/>
                  <a:pt x="1066800" y="1099743"/>
                </a:cubicBezTo>
                <a:lnTo>
                  <a:pt x="1066800" y="1099743"/>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sellaDiTesto 37"/>
          <p:cNvSpPr txBox="1"/>
          <p:nvPr/>
        </p:nvSpPr>
        <p:spPr>
          <a:xfrm>
            <a:off x="3361068" y="494716"/>
            <a:ext cx="5050613" cy="52322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N-MOSFET in </a:t>
            </a:r>
            <a:r>
              <a:rPr lang="en-US" sz="2800" b="1" u="sng" dirty="0">
                <a:latin typeface="Arial" panose="020B0604020202020204" pitchFamily="34" charset="0"/>
                <a:cs typeface="Arial" panose="020B0604020202020204" pitchFamily="34" charset="0"/>
              </a:rPr>
              <a:t>Strong Inversion</a:t>
            </a:r>
          </a:p>
        </p:txBody>
      </p:sp>
      <p:sp>
        <p:nvSpPr>
          <p:cNvPr id="39" name="CasellaDiTesto 38"/>
          <p:cNvSpPr txBox="1"/>
          <p:nvPr/>
        </p:nvSpPr>
        <p:spPr>
          <a:xfrm>
            <a:off x="2693943" y="1030499"/>
            <a:ext cx="621920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Condition to keep the MOSFET in saturation</a:t>
            </a:r>
          </a:p>
        </p:txBody>
      </p:sp>
      <p:sp>
        <p:nvSpPr>
          <p:cNvPr id="6" name="CasellaDiTesto 5"/>
          <p:cNvSpPr txBox="1"/>
          <p:nvPr/>
        </p:nvSpPr>
        <p:spPr>
          <a:xfrm>
            <a:off x="7340127" y="2882686"/>
            <a:ext cx="451961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keep an N-MOSFET in saturation V</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cannot descend below the gate voltage (V</a:t>
            </a:r>
            <a:r>
              <a:rPr lang="en-US" sz="2400" baseline="-25000"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reduced by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tn</a:t>
            </a:r>
            <a:endParaRPr lang="en-US" sz="2400" baseline="-25000" dirty="0">
              <a:latin typeface="Arial" panose="020B0604020202020204" pitchFamily="34" charset="0"/>
              <a:cs typeface="Arial" panose="020B0604020202020204" pitchFamily="34" charset="0"/>
            </a:endParaRPr>
          </a:p>
        </p:txBody>
      </p:sp>
      <p:sp>
        <p:nvSpPr>
          <p:cNvPr id="8" name="CasellaDiTesto 7"/>
          <p:cNvSpPr txBox="1"/>
          <p:nvPr/>
        </p:nvSpPr>
        <p:spPr>
          <a:xfrm>
            <a:off x="7340127" y="5106579"/>
            <a:ext cx="4651799"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picture represents a drain voltage that progressively decreases while the gate voltage is constant</a:t>
            </a:r>
          </a:p>
        </p:txBody>
      </p:sp>
      <p:sp>
        <p:nvSpPr>
          <p:cNvPr id="12" name="CasellaDiTesto 11"/>
          <p:cNvSpPr txBox="1"/>
          <p:nvPr/>
        </p:nvSpPr>
        <p:spPr>
          <a:xfrm>
            <a:off x="8284736" y="2324737"/>
            <a:ext cx="208582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Practical Rule</a:t>
            </a:r>
          </a:p>
        </p:txBody>
      </p:sp>
    </p:spTree>
    <p:extLst>
      <p:ext uri="{BB962C8B-B14F-4D97-AF65-F5344CB8AC3E}">
        <p14:creationId xmlns:p14="http://schemas.microsoft.com/office/powerpoint/2010/main" val="309208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2419580215"/>
              </p:ext>
            </p:extLst>
          </p:nvPr>
        </p:nvGraphicFramePr>
        <p:xfrm>
          <a:off x="7493325" y="2570862"/>
          <a:ext cx="3135313" cy="693737"/>
        </p:xfrm>
        <a:graphic>
          <a:graphicData uri="http://schemas.openxmlformats.org/presentationml/2006/ole">
            <mc:AlternateContent xmlns:mc="http://schemas.openxmlformats.org/markup-compatibility/2006">
              <mc:Choice xmlns:v="urn:schemas-microsoft-com:vml" Requires="v">
                <p:oleObj spid="_x0000_s4107" name="Equation" r:id="rId3" imgW="1257120" imgH="279360" progId="Equation.DSMT4">
                  <p:embed/>
                </p:oleObj>
              </mc:Choice>
              <mc:Fallback>
                <p:oleObj name="Equation" r:id="rId3" imgW="1257120" imgH="279360" progId="Equation.DSMT4">
                  <p:embed/>
                  <p:pic>
                    <p:nvPicPr>
                      <p:cNvPr id="0" name=""/>
                      <p:cNvPicPr>
                        <a:picLocks noChangeAspect="1" noChangeArrowheads="1"/>
                      </p:cNvPicPr>
                      <p:nvPr/>
                    </p:nvPicPr>
                    <p:blipFill>
                      <a:blip r:embed="rId4"/>
                      <a:srcRect/>
                      <a:stretch>
                        <a:fillRect/>
                      </a:stretch>
                    </p:blipFill>
                    <p:spPr bwMode="auto">
                      <a:xfrm>
                        <a:off x="7493325" y="2570862"/>
                        <a:ext cx="3135313" cy="693737"/>
                      </a:xfrm>
                      <a:prstGeom prst="rect">
                        <a:avLst/>
                      </a:prstGeom>
                      <a:noFill/>
                    </p:spPr>
                  </p:pic>
                </p:oleObj>
              </mc:Fallback>
            </mc:AlternateContent>
          </a:graphicData>
        </a:graphic>
      </p:graphicFrame>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4873" y="4142888"/>
            <a:ext cx="745745" cy="1326400"/>
          </a:xfrm>
          <a:prstGeom prst="rect">
            <a:avLst/>
          </a:prstGeom>
        </p:spPr>
      </p:pic>
      <p:graphicFrame>
        <p:nvGraphicFramePr>
          <p:cNvPr id="7" name="Oggetto 6"/>
          <p:cNvGraphicFramePr>
            <a:graphicFrameLocks noChangeAspect="1"/>
          </p:cNvGraphicFramePr>
          <p:nvPr>
            <p:extLst>
              <p:ext uri="{D42A27DB-BD31-4B8C-83A1-F6EECF244321}">
                <p14:modId xmlns:p14="http://schemas.microsoft.com/office/powerpoint/2010/main" val="515745607"/>
              </p:ext>
            </p:extLst>
          </p:nvPr>
        </p:nvGraphicFramePr>
        <p:xfrm>
          <a:off x="1360749" y="1690986"/>
          <a:ext cx="8367713" cy="695325"/>
        </p:xfrm>
        <a:graphic>
          <a:graphicData uri="http://schemas.openxmlformats.org/presentationml/2006/ole">
            <mc:AlternateContent xmlns:mc="http://schemas.openxmlformats.org/markup-compatibility/2006">
              <mc:Choice xmlns:v="urn:schemas-microsoft-com:vml" Requires="v">
                <p:oleObj spid="_x0000_s4108" name="Equation" r:id="rId6" imgW="3352680" imgH="279360" progId="Equation.DSMT4">
                  <p:embed/>
                </p:oleObj>
              </mc:Choice>
              <mc:Fallback>
                <p:oleObj name="Equation" r:id="rId6" imgW="3352680" imgH="279360" progId="Equation.DSMT4">
                  <p:embed/>
                  <p:pic>
                    <p:nvPicPr>
                      <p:cNvPr id="0" name=""/>
                      <p:cNvPicPr>
                        <a:picLocks noChangeAspect="1" noChangeArrowheads="1"/>
                      </p:cNvPicPr>
                      <p:nvPr/>
                    </p:nvPicPr>
                    <p:blipFill>
                      <a:blip r:embed="rId7"/>
                      <a:srcRect/>
                      <a:stretch>
                        <a:fillRect/>
                      </a:stretch>
                    </p:blipFill>
                    <p:spPr bwMode="auto">
                      <a:xfrm>
                        <a:off x="1360749" y="1690986"/>
                        <a:ext cx="8367713" cy="695325"/>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233447272"/>
              </p:ext>
            </p:extLst>
          </p:nvPr>
        </p:nvGraphicFramePr>
        <p:xfrm>
          <a:off x="7851775" y="3292475"/>
          <a:ext cx="2122488" cy="693738"/>
        </p:xfrm>
        <a:graphic>
          <a:graphicData uri="http://schemas.openxmlformats.org/presentationml/2006/ole">
            <mc:AlternateContent xmlns:mc="http://schemas.openxmlformats.org/markup-compatibility/2006">
              <mc:Choice xmlns:v="urn:schemas-microsoft-com:vml" Requires="v">
                <p:oleObj spid="_x0000_s4109" name="Equation" r:id="rId8" imgW="850680" imgH="279360" progId="Equation.DSMT4">
                  <p:embed/>
                </p:oleObj>
              </mc:Choice>
              <mc:Fallback>
                <p:oleObj name="Equation" r:id="rId8" imgW="850680" imgH="279360" progId="Equation.DSMT4">
                  <p:embed/>
                  <p:pic>
                    <p:nvPicPr>
                      <p:cNvPr id="0" name=""/>
                      <p:cNvPicPr>
                        <a:picLocks noChangeAspect="1" noChangeArrowheads="1"/>
                      </p:cNvPicPr>
                      <p:nvPr/>
                    </p:nvPicPr>
                    <p:blipFill>
                      <a:blip r:embed="rId9"/>
                      <a:srcRect/>
                      <a:stretch>
                        <a:fillRect/>
                      </a:stretch>
                    </p:blipFill>
                    <p:spPr bwMode="auto">
                      <a:xfrm>
                        <a:off x="7851775" y="3292475"/>
                        <a:ext cx="2122488" cy="693738"/>
                      </a:xfrm>
                      <a:prstGeom prst="rect">
                        <a:avLst/>
                      </a:prstGeom>
                      <a:noFill/>
                    </p:spPr>
                  </p:pic>
                </p:oleObj>
              </mc:Fallback>
            </mc:AlternateContent>
          </a:graphicData>
        </a:graphic>
      </p:graphicFrame>
      <p:sp>
        <p:nvSpPr>
          <p:cNvPr id="9" name="Titolo 1"/>
          <p:cNvSpPr>
            <a:spLocks noGrp="1"/>
          </p:cNvSpPr>
          <p:nvPr>
            <p:ph type="title"/>
          </p:nvPr>
        </p:nvSpPr>
        <p:spPr>
          <a:xfrm>
            <a:off x="675996" y="-2804"/>
            <a:ext cx="10515600" cy="662397"/>
          </a:xfrm>
        </p:spPr>
        <p:txBody>
          <a:bodyPr/>
          <a:lstStyle/>
          <a:p>
            <a:r>
              <a:rPr lang="en-US" dirty="0"/>
              <a:t>Again on the triode-saturation transition: Strong Inversion</a:t>
            </a:r>
          </a:p>
        </p:txBody>
      </p:sp>
      <p:sp>
        <p:nvSpPr>
          <p:cNvPr id="10" name="CasellaDiTesto 9"/>
          <p:cNvSpPr txBox="1"/>
          <p:nvPr/>
        </p:nvSpPr>
        <p:spPr>
          <a:xfrm>
            <a:off x="3360029" y="642031"/>
            <a:ext cx="5050613" cy="52322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P-MOSFET in </a:t>
            </a:r>
            <a:r>
              <a:rPr lang="en-US" sz="2800" b="1" u="sng" dirty="0">
                <a:latin typeface="Arial" panose="020B0604020202020204" pitchFamily="34" charset="0"/>
                <a:cs typeface="Arial" panose="020B0604020202020204" pitchFamily="34" charset="0"/>
              </a:rPr>
              <a:t>Strong Inversion</a:t>
            </a:r>
          </a:p>
        </p:txBody>
      </p:sp>
      <p:sp>
        <p:nvSpPr>
          <p:cNvPr id="11" name="CasellaDiTesto 10"/>
          <p:cNvSpPr txBox="1"/>
          <p:nvPr/>
        </p:nvSpPr>
        <p:spPr>
          <a:xfrm>
            <a:off x="2693943" y="1135114"/>
            <a:ext cx="621920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Condition to keep the MOSFET in saturation</a:t>
            </a:r>
          </a:p>
        </p:txBody>
      </p:sp>
      <p:cxnSp>
        <p:nvCxnSpPr>
          <p:cNvPr id="12" name="Connettore 1 11"/>
          <p:cNvCxnSpPr/>
          <p:nvPr/>
        </p:nvCxnSpPr>
        <p:spPr>
          <a:xfrm>
            <a:off x="7683690" y="2386311"/>
            <a:ext cx="2169994"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flipH="1">
            <a:off x="5622996" y="4736224"/>
            <a:ext cx="776388"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V</a:t>
            </a:r>
            <a:r>
              <a:rPr lang="it-IT" sz="2400" baseline="-25000" dirty="0">
                <a:solidFill>
                  <a:srgbClr val="FF0000"/>
                </a:solidFill>
                <a:latin typeface="Arial" panose="020B0604020202020204" pitchFamily="34" charset="0"/>
                <a:cs typeface="Arial" panose="020B0604020202020204" pitchFamily="34" charset="0"/>
              </a:rPr>
              <a:t>G</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7" name="CasellaDiTesto 16"/>
          <p:cNvSpPr txBox="1"/>
          <p:nvPr/>
        </p:nvSpPr>
        <p:spPr>
          <a:xfrm>
            <a:off x="5373547" y="4104732"/>
            <a:ext cx="1409389"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V</a:t>
            </a:r>
            <a:r>
              <a:rPr lang="it-IT" sz="2400" baseline="-25000" dirty="0">
                <a:solidFill>
                  <a:srgbClr val="FF0000"/>
                </a:solidFill>
                <a:latin typeface="Arial" panose="020B0604020202020204" pitchFamily="34" charset="0"/>
                <a:cs typeface="Arial" panose="020B0604020202020204" pitchFamily="34" charset="0"/>
              </a:rPr>
              <a:t>G</a:t>
            </a:r>
            <a:r>
              <a:rPr lang="it-IT" sz="2400" dirty="0">
                <a:solidFill>
                  <a:srgbClr val="FF0000"/>
                </a:solidFill>
                <a:latin typeface="Arial" panose="020B0604020202020204" pitchFamily="34" charset="0"/>
                <a:cs typeface="Arial" panose="020B0604020202020204" pitchFamily="34" charset="0"/>
              </a:rPr>
              <a:t>+|</a:t>
            </a:r>
            <a:r>
              <a:rPr lang="it-IT" sz="2400" dirty="0" err="1">
                <a:solidFill>
                  <a:srgbClr val="FF0000"/>
                </a:solidFill>
                <a:latin typeface="Arial" panose="020B0604020202020204" pitchFamily="34" charset="0"/>
                <a:cs typeface="Arial" panose="020B0604020202020204" pitchFamily="34" charset="0"/>
              </a:rPr>
              <a:t>V</a:t>
            </a:r>
            <a:r>
              <a:rPr lang="it-IT" sz="2400" baseline="-25000" dirty="0" err="1">
                <a:solidFill>
                  <a:srgbClr val="FF0000"/>
                </a:solidFill>
                <a:latin typeface="Arial" panose="020B0604020202020204" pitchFamily="34" charset="0"/>
                <a:cs typeface="Arial" panose="020B0604020202020204" pitchFamily="34" charset="0"/>
              </a:rPr>
              <a:t>tp</a:t>
            </a:r>
            <a:r>
              <a:rPr lang="it-IT" sz="2400" dirty="0">
                <a:solidFill>
                  <a:srgbClr val="FF0000"/>
                </a:solidFill>
                <a:latin typeface="Arial" panose="020B0604020202020204" pitchFamily="34" charset="0"/>
                <a:cs typeface="Arial" panose="020B0604020202020204" pitchFamily="34" charset="0"/>
              </a:rPr>
              <a:t>|</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9" name="CasellaDiTesto 18"/>
          <p:cNvSpPr txBox="1"/>
          <p:nvPr/>
        </p:nvSpPr>
        <p:spPr>
          <a:xfrm flipH="1">
            <a:off x="3029292" y="5535551"/>
            <a:ext cx="776388" cy="461665"/>
          </a:xfrm>
          <a:prstGeom prst="rect">
            <a:avLst/>
          </a:prstGeom>
          <a:noFill/>
        </p:spPr>
        <p:txBody>
          <a:bodyPr wrap="square" rtlCol="0">
            <a:spAutoFit/>
          </a:bodyPr>
          <a:lstStyle/>
          <a:p>
            <a:r>
              <a:rPr lang="it-IT" sz="2400" b="1" dirty="0">
                <a:solidFill>
                  <a:schemeClr val="accent6">
                    <a:lumMod val="75000"/>
                  </a:schemeClr>
                </a:solidFill>
                <a:latin typeface="Arial" panose="020B0604020202020204" pitchFamily="34" charset="0"/>
                <a:cs typeface="Arial" panose="020B0604020202020204" pitchFamily="34" charset="0"/>
              </a:rPr>
              <a:t>V</a:t>
            </a:r>
            <a:r>
              <a:rPr lang="it-IT" sz="2400" b="1" baseline="-25000" dirty="0">
                <a:solidFill>
                  <a:schemeClr val="accent6">
                    <a:lumMod val="75000"/>
                  </a:schemeClr>
                </a:solidFill>
                <a:latin typeface="Arial" panose="020B0604020202020204" pitchFamily="34" charset="0"/>
                <a:cs typeface="Arial" panose="020B0604020202020204" pitchFamily="34" charset="0"/>
              </a:rPr>
              <a:t>D</a:t>
            </a:r>
            <a:endParaRPr lang="en-US" sz="2400" b="1" baseline="-25000" dirty="0">
              <a:solidFill>
                <a:schemeClr val="accent6">
                  <a:lumMod val="75000"/>
                </a:schemeClr>
              </a:solidFill>
              <a:latin typeface="Arial" panose="020B0604020202020204" pitchFamily="34" charset="0"/>
              <a:cs typeface="Arial" panose="020B0604020202020204" pitchFamily="34" charset="0"/>
            </a:endParaRPr>
          </a:p>
        </p:txBody>
      </p:sp>
      <p:cxnSp>
        <p:nvCxnSpPr>
          <p:cNvPr id="21" name="Connettore 2 20"/>
          <p:cNvCxnSpPr>
            <a:endCxn id="6" idx="2"/>
          </p:cNvCxnSpPr>
          <p:nvPr/>
        </p:nvCxnSpPr>
        <p:spPr>
          <a:xfrm flipH="1" flipV="1">
            <a:off x="1877746" y="5469288"/>
            <a:ext cx="1151546" cy="257953"/>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flipV="1">
            <a:off x="2479218" y="4806088"/>
            <a:ext cx="550074" cy="13989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3458761" y="3524827"/>
            <a:ext cx="95571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triode</a:t>
            </a:r>
            <a:endParaRPr lang="en-US" sz="2400" dirty="0">
              <a:latin typeface="Arial" panose="020B0604020202020204" pitchFamily="34" charset="0"/>
              <a:cs typeface="Arial" panose="020B0604020202020204" pitchFamily="34" charset="0"/>
            </a:endParaRPr>
          </a:p>
        </p:txBody>
      </p:sp>
      <p:sp>
        <p:nvSpPr>
          <p:cNvPr id="24" name="CasellaDiTesto 23"/>
          <p:cNvSpPr txBox="1"/>
          <p:nvPr/>
        </p:nvSpPr>
        <p:spPr>
          <a:xfrm>
            <a:off x="4085396" y="5170894"/>
            <a:ext cx="153760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saturation</a:t>
            </a:r>
            <a:endParaRPr lang="en-US" sz="2400" dirty="0">
              <a:latin typeface="Arial" panose="020B0604020202020204" pitchFamily="34" charset="0"/>
              <a:cs typeface="Arial" panose="020B0604020202020204" pitchFamily="34" charset="0"/>
            </a:endParaRPr>
          </a:p>
        </p:txBody>
      </p:sp>
      <p:grpSp>
        <p:nvGrpSpPr>
          <p:cNvPr id="27" name="Gruppo 26"/>
          <p:cNvGrpSpPr/>
          <p:nvPr/>
        </p:nvGrpSpPr>
        <p:grpSpPr>
          <a:xfrm flipV="1">
            <a:off x="3147611" y="3740476"/>
            <a:ext cx="2314575" cy="1819479"/>
            <a:chOff x="3147611" y="3740476"/>
            <a:chExt cx="2314575" cy="1819479"/>
          </a:xfrm>
        </p:grpSpPr>
        <p:cxnSp>
          <p:nvCxnSpPr>
            <p:cNvPr id="14" name="Connettore 1 13"/>
            <p:cNvCxnSpPr/>
            <p:nvPr/>
          </p:nvCxnSpPr>
          <p:spPr>
            <a:xfrm>
              <a:off x="3147611" y="4354444"/>
              <a:ext cx="228600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3176186" y="4883082"/>
              <a:ext cx="2286000" cy="0"/>
            </a:xfrm>
            <a:prstGeom prst="line">
              <a:avLst/>
            </a:prstGeom>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3376211" y="3786119"/>
              <a:ext cx="1141785" cy="1154816"/>
            </a:xfrm>
            <a:prstGeom prst="line">
              <a:avLst/>
            </a:prstGeom>
            <a:ln w="381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4456107" y="4882138"/>
              <a:ext cx="630504" cy="627122"/>
            </a:xfrm>
            <a:prstGeom prst="line">
              <a:avLst/>
            </a:prstGeom>
            <a:ln w="38100">
              <a:solidFill>
                <a:schemeClr val="accent6">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Figura a mano libera 24"/>
            <p:cNvSpPr/>
            <p:nvPr/>
          </p:nvSpPr>
          <p:spPr>
            <a:xfrm>
              <a:off x="4443381" y="5001051"/>
              <a:ext cx="589830" cy="558904"/>
            </a:xfrm>
            <a:custGeom>
              <a:avLst/>
              <a:gdLst>
                <a:gd name="connsiteX0" fmla="*/ 0 w 589830"/>
                <a:gd name="connsiteY0" fmla="*/ 0 h 558904"/>
                <a:gd name="connsiteX1" fmla="*/ 38100 w 589830"/>
                <a:gd name="connsiteY1" fmla="*/ 203200 h 558904"/>
                <a:gd name="connsiteX2" fmla="*/ 139700 w 589830"/>
                <a:gd name="connsiteY2" fmla="*/ 317500 h 558904"/>
                <a:gd name="connsiteX3" fmla="*/ 127000 w 589830"/>
                <a:gd name="connsiteY3" fmla="*/ 495300 h 558904"/>
                <a:gd name="connsiteX4" fmla="*/ 254000 w 589830"/>
                <a:gd name="connsiteY4" fmla="*/ 469900 h 558904"/>
                <a:gd name="connsiteX5" fmla="*/ 381000 w 589830"/>
                <a:gd name="connsiteY5" fmla="*/ 546100 h 558904"/>
                <a:gd name="connsiteX6" fmla="*/ 571500 w 589830"/>
                <a:gd name="connsiteY6" fmla="*/ 558800 h 558904"/>
                <a:gd name="connsiteX7" fmla="*/ 571500 w 589830"/>
                <a:gd name="connsiteY7" fmla="*/ 546100 h 55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30" h="558904">
                  <a:moveTo>
                    <a:pt x="0" y="0"/>
                  </a:moveTo>
                  <a:cubicBezTo>
                    <a:pt x="7408" y="75141"/>
                    <a:pt x="14817" y="150283"/>
                    <a:pt x="38100" y="203200"/>
                  </a:cubicBezTo>
                  <a:cubicBezTo>
                    <a:pt x="61383" y="256117"/>
                    <a:pt x="124883" y="268817"/>
                    <a:pt x="139700" y="317500"/>
                  </a:cubicBezTo>
                  <a:cubicBezTo>
                    <a:pt x="154517" y="366183"/>
                    <a:pt x="107950" y="469900"/>
                    <a:pt x="127000" y="495300"/>
                  </a:cubicBezTo>
                  <a:cubicBezTo>
                    <a:pt x="146050" y="520700"/>
                    <a:pt x="211667" y="461433"/>
                    <a:pt x="254000" y="469900"/>
                  </a:cubicBezTo>
                  <a:cubicBezTo>
                    <a:pt x="296333" y="478367"/>
                    <a:pt x="328083" y="531283"/>
                    <a:pt x="381000" y="546100"/>
                  </a:cubicBezTo>
                  <a:cubicBezTo>
                    <a:pt x="433917" y="560917"/>
                    <a:pt x="539750" y="558800"/>
                    <a:pt x="571500" y="558800"/>
                  </a:cubicBezTo>
                  <a:cubicBezTo>
                    <a:pt x="603250" y="558800"/>
                    <a:pt x="587375" y="552450"/>
                    <a:pt x="571500" y="54610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igura a mano libera 25"/>
            <p:cNvSpPr/>
            <p:nvPr/>
          </p:nvSpPr>
          <p:spPr>
            <a:xfrm>
              <a:off x="3458761" y="3740476"/>
              <a:ext cx="1070144" cy="1099743"/>
            </a:xfrm>
            <a:custGeom>
              <a:avLst/>
              <a:gdLst>
                <a:gd name="connsiteX0" fmla="*/ 0 w 1070144"/>
                <a:gd name="connsiteY0" fmla="*/ 20243 h 1099743"/>
                <a:gd name="connsiteX1" fmla="*/ 190500 w 1070144"/>
                <a:gd name="connsiteY1" fmla="*/ 7543 h 1099743"/>
                <a:gd name="connsiteX2" fmla="*/ 342900 w 1070144"/>
                <a:gd name="connsiteY2" fmla="*/ 121843 h 1099743"/>
                <a:gd name="connsiteX3" fmla="*/ 673100 w 1070144"/>
                <a:gd name="connsiteY3" fmla="*/ 515543 h 1099743"/>
                <a:gd name="connsiteX4" fmla="*/ 800100 w 1070144"/>
                <a:gd name="connsiteY4" fmla="*/ 477443 h 1099743"/>
                <a:gd name="connsiteX5" fmla="*/ 952500 w 1070144"/>
                <a:gd name="connsiteY5" fmla="*/ 439343 h 1099743"/>
                <a:gd name="connsiteX6" fmla="*/ 812800 w 1070144"/>
                <a:gd name="connsiteY6" fmla="*/ 680643 h 1099743"/>
                <a:gd name="connsiteX7" fmla="*/ 1041400 w 1070144"/>
                <a:gd name="connsiteY7" fmla="*/ 896543 h 1099743"/>
                <a:gd name="connsiteX8" fmla="*/ 1066800 w 1070144"/>
                <a:gd name="connsiteY8" fmla="*/ 1099743 h 1099743"/>
                <a:gd name="connsiteX9" fmla="*/ 1066800 w 1070144"/>
                <a:gd name="connsiteY9" fmla="*/ 1099743 h 109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144" h="1099743">
                  <a:moveTo>
                    <a:pt x="0" y="20243"/>
                  </a:moveTo>
                  <a:cubicBezTo>
                    <a:pt x="66675" y="5426"/>
                    <a:pt x="133350" y="-9390"/>
                    <a:pt x="190500" y="7543"/>
                  </a:cubicBezTo>
                  <a:cubicBezTo>
                    <a:pt x="247650" y="24476"/>
                    <a:pt x="262467" y="37176"/>
                    <a:pt x="342900" y="121843"/>
                  </a:cubicBezTo>
                  <a:cubicBezTo>
                    <a:pt x="423333" y="206510"/>
                    <a:pt x="596900" y="456276"/>
                    <a:pt x="673100" y="515543"/>
                  </a:cubicBezTo>
                  <a:cubicBezTo>
                    <a:pt x="749300" y="574810"/>
                    <a:pt x="753533" y="490143"/>
                    <a:pt x="800100" y="477443"/>
                  </a:cubicBezTo>
                  <a:cubicBezTo>
                    <a:pt x="846667" y="464743"/>
                    <a:pt x="950383" y="405476"/>
                    <a:pt x="952500" y="439343"/>
                  </a:cubicBezTo>
                  <a:cubicBezTo>
                    <a:pt x="954617" y="473210"/>
                    <a:pt x="797983" y="604443"/>
                    <a:pt x="812800" y="680643"/>
                  </a:cubicBezTo>
                  <a:cubicBezTo>
                    <a:pt x="827617" y="756843"/>
                    <a:pt x="999067" y="826693"/>
                    <a:pt x="1041400" y="896543"/>
                  </a:cubicBezTo>
                  <a:cubicBezTo>
                    <a:pt x="1083733" y="966393"/>
                    <a:pt x="1066800" y="1099743"/>
                    <a:pt x="1066800" y="1099743"/>
                  </a:cubicBezTo>
                  <a:lnTo>
                    <a:pt x="1066800" y="1099743"/>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asellaDiTesto 31"/>
          <p:cNvSpPr txBox="1"/>
          <p:nvPr/>
        </p:nvSpPr>
        <p:spPr>
          <a:xfrm>
            <a:off x="7282073" y="4359496"/>
            <a:ext cx="451961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keep a P-MOSFET in saturation V</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cannot rise over the gate voltage (V</a:t>
            </a:r>
            <a:r>
              <a:rPr lang="en-US" sz="2400" baseline="-25000"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increased by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tp</a:t>
            </a:r>
            <a:r>
              <a:rPr lang="en-US" sz="2400" dirty="0">
                <a:latin typeface="Arial" panose="020B0604020202020204" pitchFamily="34" charset="0"/>
                <a:cs typeface="Arial" panose="020B0604020202020204" pitchFamily="34" charset="0"/>
              </a:rPr>
              <a:t>|</a:t>
            </a:r>
            <a:endParaRPr lang="en-US" sz="2400" baseline="-25000" dirty="0">
              <a:latin typeface="Arial" panose="020B0604020202020204" pitchFamily="34" charset="0"/>
              <a:cs typeface="Arial" panose="020B0604020202020204" pitchFamily="34" charset="0"/>
            </a:endParaRPr>
          </a:p>
        </p:txBody>
      </p:sp>
      <p:sp>
        <p:nvSpPr>
          <p:cNvPr id="33" name="CasellaDiTesto 32"/>
          <p:cNvSpPr txBox="1"/>
          <p:nvPr/>
        </p:nvSpPr>
        <p:spPr>
          <a:xfrm>
            <a:off x="2858615" y="2649624"/>
            <a:ext cx="375936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Enhancement P-MOSFET</a:t>
            </a:r>
            <a:endParaRPr lang="en-US" sz="2400" dirty="0">
              <a:latin typeface="Arial" panose="020B0604020202020204" pitchFamily="34" charset="0"/>
              <a:cs typeface="Arial" panose="020B0604020202020204" pitchFamily="34" charset="0"/>
            </a:endParaRPr>
          </a:p>
        </p:txBody>
      </p:sp>
      <p:sp>
        <p:nvSpPr>
          <p:cNvPr id="34" name="Freccia a destra 33"/>
          <p:cNvSpPr/>
          <p:nvPr/>
        </p:nvSpPr>
        <p:spPr>
          <a:xfrm>
            <a:off x="6747981" y="2628172"/>
            <a:ext cx="560745" cy="461665"/>
          </a:xfrm>
          <a:prstGeom prst="rightArrow">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55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3484" y="208121"/>
            <a:ext cx="10515600" cy="662397"/>
          </a:xfrm>
        </p:spPr>
        <p:txBody>
          <a:bodyPr/>
          <a:lstStyle/>
          <a:p>
            <a:r>
              <a:rPr lang="en-US" dirty="0"/>
              <a:t>The "natural" direction of the current in P-type transistors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3659183700"/>
              </p:ext>
            </p:extLst>
          </p:nvPr>
        </p:nvGraphicFramePr>
        <p:xfrm>
          <a:off x="4349214" y="1085122"/>
          <a:ext cx="2029160" cy="727895"/>
        </p:xfrm>
        <a:graphic>
          <a:graphicData uri="http://schemas.openxmlformats.org/presentationml/2006/ole">
            <mc:AlternateContent xmlns:mc="http://schemas.openxmlformats.org/markup-compatibility/2006">
              <mc:Choice xmlns:v="urn:schemas-microsoft-com:vml" Requires="v">
                <p:oleObj spid="_x0000_s5125" name="Equation" r:id="rId3" imgW="634680" imgH="228600" progId="Equation.DSMT4">
                  <p:embed/>
                </p:oleObj>
              </mc:Choice>
              <mc:Fallback>
                <p:oleObj name="Equation" r:id="rId3" imgW="634680" imgH="228600" progId="Equation.DSMT4">
                  <p:embed/>
                  <p:pic>
                    <p:nvPicPr>
                      <p:cNvPr id="0" name=""/>
                      <p:cNvPicPr>
                        <a:picLocks noChangeAspect="1" noChangeArrowheads="1"/>
                      </p:cNvPicPr>
                      <p:nvPr/>
                    </p:nvPicPr>
                    <p:blipFill>
                      <a:blip r:embed="rId4"/>
                      <a:srcRect/>
                      <a:stretch>
                        <a:fillRect/>
                      </a:stretch>
                    </p:blipFill>
                    <p:spPr bwMode="auto">
                      <a:xfrm>
                        <a:off x="4349214" y="1085122"/>
                        <a:ext cx="2029160" cy="727895"/>
                      </a:xfrm>
                      <a:prstGeom prst="rect">
                        <a:avLst/>
                      </a:prstGeom>
                      <a:noFill/>
                    </p:spPr>
                  </p:pic>
                </p:oleObj>
              </mc:Fallback>
            </mc:AlternateContent>
          </a:graphicData>
        </a:graphic>
      </p:graphicFrame>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4452" y="3063488"/>
            <a:ext cx="2410303" cy="2636080"/>
          </a:xfrm>
          <a:prstGeom prst="rect">
            <a:avLst/>
          </a:prstGeom>
        </p:spPr>
      </p:pic>
      <p:sp>
        <p:nvSpPr>
          <p:cNvPr id="8" name="Freccia circolare a sinistra 7"/>
          <p:cNvSpPr/>
          <p:nvPr/>
        </p:nvSpPr>
        <p:spPr>
          <a:xfrm>
            <a:off x="6800835" y="1364776"/>
            <a:ext cx="1441603" cy="3753134"/>
          </a:xfrm>
          <a:prstGeom prst="curvedLeft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asellaDiTesto 6"/>
          <p:cNvSpPr txBox="1"/>
          <p:nvPr/>
        </p:nvSpPr>
        <p:spPr>
          <a:xfrm>
            <a:off x="6654755" y="2271411"/>
            <a:ext cx="4616970" cy="1200329"/>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This is equivalent to reverse the </a:t>
            </a:r>
          </a:p>
          <a:p>
            <a:r>
              <a:rPr lang="en-US" sz="2400" dirty="0">
                <a:latin typeface="Arial" panose="020B0604020202020204" pitchFamily="34" charset="0"/>
                <a:cs typeface="Arial" panose="020B0604020202020204" pitchFamily="34" charset="0"/>
              </a:rPr>
              <a:t>conventional direction of the </a:t>
            </a:r>
          </a:p>
          <a:p>
            <a:r>
              <a:rPr lang="en-US" sz="2400" dirty="0">
                <a:latin typeface="Arial" panose="020B0604020202020204" pitchFamily="34" charset="0"/>
                <a:cs typeface="Arial" panose="020B0604020202020204" pitchFamily="34" charset="0"/>
              </a:rPr>
              <a:t>drain current for P.MOSFETs</a:t>
            </a:r>
          </a:p>
        </p:txBody>
      </p:sp>
      <p:sp>
        <p:nvSpPr>
          <p:cNvPr id="9" name="CasellaDiTesto 8"/>
          <p:cNvSpPr txBox="1"/>
          <p:nvPr/>
        </p:nvSpPr>
        <p:spPr>
          <a:xfrm>
            <a:off x="600092" y="2641178"/>
            <a:ext cx="3352200"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By this convention, the</a:t>
            </a:r>
          </a:p>
          <a:p>
            <a:r>
              <a:rPr lang="en-US" sz="2400" dirty="0">
                <a:latin typeface="Arial" panose="020B0604020202020204" pitchFamily="34" charset="0"/>
                <a:cs typeface="Arial" panose="020B0604020202020204" pitchFamily="34" charset="0"/>
              </a:rPr>
              <a:t>drain current is positive</a:t>
            </a:r>
          </a:p>
          <a:p>
            <a:r>
              <a:rPr lang="en-US" sz="2400" dirty="0">
                <a:latin typeface="Arial" panose="020B0604020202020204" pitchFamily="34" charset="0"/>
                <a:cs typeface="Arial" panose="020B0604020202020204" pitchFamily="34" charset="0"/>
              </a:rPr>
              <a:t>also in P-MOSFETs</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0" name="Freccia a destra 9"/>
          <p:cNvSpPr/>
          <p:nvPr/>
        </p:nvSpPr>
        <p:spPr>
          <a:xfrm>
            <a:off x="4098372" y="3241343"/>
            <a:ext cx="405389" cy="372090"/>
          </a:xfrm>
          <a:prstGeom prst="rightArrow">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60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0431" y="-24285"/>
            <a:ext cx="10515600" cy="662397"/>
          </a:xfrm>
        </p:spPr>
        <p:txBody>
          <a:bodyPr/>
          <a:lstStyle/>
          <a:p>
            <a:r>
              <a:rPr lang="en-US" dirty="0"/>
              <a:t>An intuitive view to deal with p-MOSFETs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129" y="4031871"/>
            <a:ext cx="5323891" cy="2025103"/>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594084530"/>
              </p:ext>
            </p:extLst>
          </p:nvPr>
        </p:nvGraphicFramePr>
        <p:xfrm>
          <a:off x="5146234" y="1159831"/>
          <a:ext cx="2216150" cy="693738"/>
        </p:xfrm>
        <a:graphic>
          <a:graphicData uri="http://schemas.openxmlformats.org/presentationml/2006/ole">
            <mc:AlternateContent xmlns:mc="http://schemas.openxmlformats.org/markup-compatibility/2006">
              <mc:Choice xmlns:v="urn:schemas-microsoft-com:vml" Requires="v">
                <p:oleObj spid="_x0000_s6161" name="Equation" r:id="rId4" imgW="888840" imgH="279360" progId="Equation.DSMT4">
                  <p:embed/>
                </p:oleObj>
              </mc:Choice>
              <mc:Fallback>
                <p:oleObj name="Equation" r:id="rId4" imgW="888840" imgH="279360" progId="Equation.DSMT4">
                  <p:embed/>
                  <p:pic>
                    <p:nvPicPr>
                      <p:cNvPr id="0" name=""/>
                      <p:cNvPicPr>
                        <a:picLocks noChangeAspect="1" noChangeArrowheads="1"/>
                      </p:cNvPicPr>
                      <p:nvPr/>
                    </p:nvPicPr>
                    <p:blipFill>
                      <a:blip r:embed="rId5"/>
                      <a:srcRect/>
                      <a:stretch>
                        <a:fillRect/>
                      </a:stretch>
                    </p:blipFill>
                    <p:spPr bwMode="auto">
                      <a:xfrm>
                        <a:off x="5146234" y="1159831"/>
                        <a:ext cx="2216150" cy="693738"/>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99279392"/>
              </p:ext>
            </p:extLst>
          </p:nvPr>
        </p:nvGraphicFramePr>
        <p:xfrm>
          <a:off x="8045157" y="1111431"/>
          <a:ext cx="3641725" cy="693737"/>
        </p:xfrm>
        <a:graphic>
          <a:graphicData uri="http://schemas.openxmlformats.org/presentationml/2006/ole">
            <mc:AlternateContent xmlns:mc="http://schemas.openxmlformats.org/markup-compatibility/2006">
              <mc:Choice xmlns:v="urn:schemas-microsoft-com:vml" Requires="v">
                <p:oleObj spid="_x0000_s6162" name="Equation" r:id="rId6" imgW="1460160" imgH="279360" progId="Equation.DSMT4">
                  <p:embed/>
                </p:oleObj>
              </mc:Choice>
              <mc:Fallback>
                <p:oleObj name="Equation" r:id="rId6" imgW="1460160" imgH="279360" progId="Equation.DSMT4">
                  <p:embed/>
                  <p:pic>
                    <p:nvPicPr>
                      <p:cNvPr id="0" name=""/>
                      <p:cNvPicPr>
                        <a:picLocks noChangeAspect="1" noChangeArrowheads="1"/>
                      </p:cNvPicPr>
                      <p:nvPr/>
                    </p:nvPicPr>
                    <p:blipFill>
                      <a:blip r:embed="rId7"/>
                      <a:srcRect/>
                      <a:stretch>
                        <a:fillRect/>
                      </a:stretch>
                    </p:blipFill>
                    <p:spPr bwMode="auto">
                      <a:xfrm>
                        <a:off x="8045157" y="1111431"/>
                        <a:ext cx="3641725" cy="693737"/>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65039782"/>
              </p:ext>
            </p:extLst>
          </p:nvPr>
        </p:nvGraphicFramePr>
        <p:xfrm>
          <a:off x="420007" y="994400"/>
          <a:ext cx="3484563" cy="631825"/>
        </p:xfrm>
        <a:graphic>
          <a:graphicData uri="http://schemas.openxmlformats.org/presentationml/2006/ole">
            <mc:AlternateContent xmlns:mc="http://schemas.openxmlformats.org/markup-compatibility/2006">
              <mc:Choice xmlns:v="urn:schemas-microsoft-com:vml" Requires="v">
                <p:oleObj spid="_x0000_s6163" name="Equation" r:id="rId8" imgW="1396800" imgH="253800" progId="Equation.DSMT4">
                  <p:embed/>
                </p:oleObj>
              </mc:Choice>
              <mc:Fallback>
                <p:oleObj name="Equation" r:id="rId8" imgW="1396800" imgH="253800" progId="Equation.DSMT4">
                  <p:embed/>
                  <p:pic>
                    <p:nvPicPr>
                      <p:cNvPr id="0" name=""/>
                      <p:cNvPicPr>
                        <a:picLocks noChangeAspect="1" noChangeArrowheads="1"/>
                      </p:cNvPicPr>
                      <p:nvPr/>
                    </p:nvPicPr>
                    <p:blipFill>
                      <a:blip r:embed="rId9"/>
                      <a:srcRect/>
                      <a:stretch>
                        <a:fillRect/>
                      </a:stretch>
                    </p:blipFill>
                    <p:spPr bwMode="auto">
                      <a:xfrm>
                        <a:off x="420007" y="994400"/>
                        <a:ext cx="3484563" cy="63182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2740925633"/>
              </p:ext>
            </p:extLst>
          </p:nvPr>
        </p:nvGraphicFramePr>
        <p:xfrm>
          <a:off x="420007" y="2021646"/>
          <a:ext cx="3135313" cy="693737"/>
        </p:xfrm>
        <a:graphic>
          <a:graphicData uri="http://schemas.openxmlformats.org/presentationml/2006/ole">
            <mc:AlternateContent xmlns:mc="http://schemas.openxmlformats.org/markup-compatibility/2006">
              <mc:Choice xmlns:v="urn:schemas-microsoft-com:vml" Requires="v">
                <p:oleObj spid="_x0000_s6164" name="Equation" r:id="rId10" imgW="1257120" imgH="279360" progId="Equation.DSMT4">
                  <p:embed/>
                </p:oleObj>
              </mc:Choice>
              <mc:Fallback>
                <p:oleObj name="Equation" r:id="rId10" imgW="1257120" imgH="279360" progId="Equation.DSMT4">
                  <p:embed/>
                  <p:pic>
                    <p:nvPicPr>
                      <p:cNvPr id="0" name=""/>
                      <p:cNvPicPr>
                        <a:picLocks noChangeAspect="1" noChangeArrowheads="1"/>
                      </p:cNvPicPr>
                      <p:nvPr/>
                    </p:nvPicPr>
                    <p:blipFill>
                      <a:blip r:embed="rId11"/>
                      <a:srcRect/>
                      <a:stretch>
                        <a:fillRect/>
                      </a:stretch>
                    </p:blipFill>
                    <p:spPr bwMode="auto">
                      <a:xfrm>
                        <a:off x="420007" y="2021646"/>
                        <a:ext cx="3135313" cy="693737"/>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1448157394"/>
              </p:ext>
            </p:extLst>
          </p:nvPr>
        </p:nvGraphicFramePr>
        <p:xfrm>
          <a:off x="420007" y="2911658"/>
          <a:ext cx="4275137" cy="600075"/>
        </p:xfrm>
        <a:graphic>
          <a:graphicData uri="http://schemas.openxmlformats.org/presentationml/2006/ole">
            <mc:AlternateContent xmlns:mc="http://schemas.openxmlformats.org/markup-compatibility/2006">
              <mc:Choice xmlns:v="urn:schemas-microsoft-com:vml" Requires="v">
                <p:oleObj spid="_x0000_s6165" name="Equation" r:id="rId12" imgW="1714320" imgH="241200" progId="Equation.DSMT4">
                  <p:embed/>
                </p:oleObj>
              </mc:Choice>
              <mc:Fallback>
                <p:oleObj name="Equation" r:id="rId12" imgW="1714320" imgH="241200" progId="Equation.DSMT4">
                  <p:embed/>
                  <p:pic>
                    <p:nvPicPr>
                      <p:cNvPr id="0" name=""/>
                      <p:cNvPicPr>
                        <a:picLocks noChangeAspect="1" noChangeArrowheads="1"/>
                      </p:cNvPicPr>
                      <p:nvPr/>
                    </p:nvPicPr>
                    <p:blipFill>
                      <a:blip r:embed="rId13"/>
                      <a:srcRect/>
                      <a:stretch>
                        <a:fillRect/>
                      </a:stretch>
                    </p:blipFill>
                    <p:spPr bwMode="auto">
                      <a:xfrm>
                        <a:off x="420007" y="2911658"/>
                        <a:ext cx="4275137" cy="600075"/>
                      </a:xfrm>
                      <a:prstGeom prst="rect">
                        <a:avLst/>
                      </a:prstGeom>
                      <a:noFill/>
                    </p:spPr>
                  </p:pic>
                </p:oleObj>
              </mc:Fallback>
            </mc:AlternateContent>
          </a:graphicData>
        </a:graphic>
      </p:graphicFrame>
      <p:sp>
        <p:nvSpPr>
          <p:cNvPr id="12" name="Freccia a destra 11"/>
          <p:cNvSpPr/>
          <p:nvPr/>
        </p:nvSpPr>
        <p:spPr>
          <a:xfrm>
            <a:off x="7544113" y="1310312"/>
            <a:ext cx="319314" cy="315913"/>
          </a:xfrm>
          <a:prstGeom prst="righ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5110441" y="937100"/>
            <a:ext cx="6725104" cy="1139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286658" y="1964968"/>
            <a:ext cx="4531002" cy="1664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860431" y="273564"/>
            <a:ext cx="1127232"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always</a:t>
            </a:r>
            <a:endParaRPr lang="en-US" sz="2400" dirty="0">
              <a:solidFill>
                <a:srgbClr val="FF0000"/>
              </a:solidFill>
              <a:latin typeface="Arial" panose="020B0604020202020204" pitchFamily="34" charset="0"/>
              <a:cs typeface="Arial" panose="020B0604020202020204" pitchFamily="34" charset="0"/>
            </a:endParaRPr>
          </a:p>
        </p:txBody>
      </p:sp>
      <p:sp>
        <p:nvSpPr>
          <p:cNvPr id="16" name="CasellaDiTesto 15"/>
          <p:cNvSpPr txBox="1"/>
          <p:nvPr/>
        </p:nvSpPr>
        <p:spPr>
          <a:xfrm>
            <a:off x="6564923" y="2063845"/>
            <a:ext cx="4671472"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in strong and moderate </a:t>
            </a:r>
            <a:r>
              <a:rPr lang="it-IT" sz="2400" dirty="0" err="1">
                <a:solidFill>
                  <a:srgbClr val="FF0000"/>
                </a:solidFill>
                <a:latin typeface="Arial" panose="020B0604020202020204" pitchFamily="34" charset="0"/>
                <a:cs typeface="Arial" panose="020B0604020202020204" pitchFamily="34" charset="0"/>
              </a:rPr>
              <a:t>inversion</a:t>
            </a:r>
            <a:endParaRPr lang="en-US" sz="2400" dirty="0">
              <a:solidFill>
                <a:srgbClr val="FF0000"/>
              </a:solidFill>
              <a:latin typeface="Arial" panose="020B0604020202020204" pitchFamily="34" charset="0"/>
              <a:cs typeface="Arial" panose="020B0604020202020204" pitchFamily="34" charset="0"/>
            </a:endParaRPr>
          </a:p>
        </p:txBody>
      </p:sp>
      <p:sp>
        <p:nvSpPr>
          <p:cNvPr id="17" name="CasellaDiTesto 16"/>
          <p:cNvSpPr txBox="1"/>
          <p:nvPr/>
        </p:nvSpPr>
        <p:spPr>
          <a:xfrm>
            <a:off x="219651" y="3629951"/>
            <a:ext cx="2685351" cy="1200329"/>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in strong </a:t>
            </a:r>
            <a:r>
              <a:rPr lang="it-IT" sz="2400" dirty="0" err="1">
                <a:solidFill>
                  <a:srgbClr val="FF0000"/>
                </a:solidFill>
                <a:latin typeface="Arial" panose="020B0604020202020204" pitchFamily="34" charset="0"/>
                <a:cs typeface="Arial" panose="020B0604020202020204" pitchFamily="34" charset="0"/>
              </a:rPr>
              <a:t>inversion</a:t>
            </a:r>
            <a:endParaRPr lang="it-IT" sz="2400" dirty="0">
              <a:solidFill>
                <a:srgbClr val="FF0000"/>
              </a:solidFill>
              <a:latin typeface="Arial" panose="020B0604020202020204" pitchFamily="34" charset="0"/>
              <a:cs typeface="Arial" panose="020B0604020202020204" pitchFamily="34" charset="0"/>
            </a:endParaRPr>
          </a:p>
          <a:p>
            <a:r>
              <a:rPr lang="it-IT" sz="2400" dirty="0">
                <a:solidFill>
                  <a:srgbClr val="FF0000"/>
                </a:solidFill>
                <a:latin typeface="Arial" panose="020B0604020202020204" pitchFamily="34" charset="0"/>
                <a:cs typeface="Arial" panose="020B0604020202020204" pitchFamily="34" charset="0"/>
              </a:rPr>
              <a:t>for </a:t>
            </a:r>
            <a:r>
              <a:rPr lang="it-IT" sz="2400" dirty="0" err="1">
                <a:solidFill>
                  <a:srgbClr val="FF0000"/>
                </a:solidFill>
                <a:latin typeface="Arial" panose="020B0604020202020204" pitchFamily="34" charset="0"/>
                <a:cs typeface="Arial" panose="020B0604020202020204" pitchFamily="34" charset="0"/>
              </a:rPr>
              <a:t>enhancement</a:t>
            </a:r>
            <a:endParaRPr lang="it-IT" sz="2400" dirty="0">
              <a:solidFill>
                <a:srgbClr val="FF0000"/>
              </a:solidFill>
              <a:latin typeface="Arial" panose="020B0604020202020204" pitchFamily="34" charset="0"/>
              <a:cs typeface="Arial" panose="020B0604020202020204" pitchFamily="34" charset="0"/>
            </a:endParaRPr>
          </a:p>
          <a:p>
            <a:r>
              <a:rPr lang="it-IT" sz="2400" dirty="0">
                <a:solidFill>
                  <a:srgbClr val="FF0000"/>
                </a:solidFill>
                <a:latin typeface="Arial" panose="020B0604020202020204" pitchFamily="34" charset="0"/>
                <a:cs typeface="Arial" panose="020B0604020202020204" pitchFamily="34" charset="0"/>
              </a:rPr>
              <a:t>p-</a:t>
            </a:r>
            <a:r>
              <a:rPr lang="it-IT" sz="2400" dirty="0" err="1">
                <a:solidFill>
                  <a:srgbClr val="FF0000"/>
                </a:solidFill>
                <a:latin typeface="Arial" panose="020B0604020202020204" pitchFamily="34" charset="0"/>
                <a:cs typeface="Arial" panose="020B0604020202020204" pitchFamily="34" charset="0"/>
              </a:rPr>
              <a:t>MOSFETs</a:t>
            </a:r>
            <a:endParaRPr lang="en-US"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4">
            <p14:nvContentPartPr>
              <p14:cNvPr id="7" name="Input penna 6"/>
              <p14:cNvContentPartPr/>
              <p14:nvPr/>
            </p14:nvContentPartPr>
            <p14:xfrm>
              <a:off x="8442360" y="3391920"/>
              <a:ext cx="157680" cy="42480"/>
            </p14:xfrm>
          </p:contentPart>
        </mc:Choice>
        <mc:Fallback xmlns="">
          <p:pic>
            <p:nvPicPr>
              <p:cNvPr id="7" name="Input penna 6"/>
              <p:cNvPicPr/>
              <p:nvPr/>
            </p:nvPicPr>
            <p:blipFill>
              <a:blip r:embed="rId15"/>
              <a:stretch>
                <a:fillRect/>
              </a:stretch>
            </p:blipFill>
            <p:spPr>
              <a:xfrm>
                <a:off x="8438400" y="3387960"/>
                <a:ext cx="164880" cy="49320"/>
              </a:xfrm>
              <a:prstGeom prst="rect">
                <a:avLst/>
              </a:prstGeom>
            </p:spPr>
          </p:pic>
        </mc:Fallback>
      </mc:AlternateContent>
      <p:sp>
        <p:nvSpPr>
          <p:cNvPr id="19" name="CasellaDiTesto 18"/>
          <p:cNvSpPr txBox="1"/>
          <p:nvPr/>
        </p:nvSpPr>
        <p:spPr>
          <a:xfrm>
            <a:off x="2459203" y="4911968"/>
            <a:ext cx="363679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Passing from the gate to the source the voltage is increased by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p>
        </p:txBody>
      </p:sp>
      <p:sp>
        <p:nvSpPr>
          <p:cNvPr id="20" name="Rettangolo 19"/>
          <p:cNvSpPr/>
          <p:nvPr/>
        </p:nvSpPr>
        <p:spPr>
          <a:xfrm>
            <a:off x="164142" y="736250"/>
            <a:ext cx="4531002" cy="10324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p:cNvSpPr txBox="1"/>
          <p:nvPr/>
        </p:nvSpPr>
        <p:spPr>
          <a:xfrm>
            <a:off x="8521200" y="2972807"/>
            <a:ext cx="363679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voltage drop across </a:t>
            </a:r>
          </a:p>
          <a:p>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mosfet</a:t>
            </a:r>
            <a:r>
              <a:rPr lang="en-US" sz="2400" dirty="0">
                <a:latin typeface="Arial" panose="020B0604020202020204" pitchFamily="34" charset="0"/>
                <a:cs typeface="Arial" panose="020B0604020202020204" pitchFamily="34" charset="0"/>
              </a:rPr>
              <a:t>, measured along the natural direction of I</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is |V</a:t>
            </a:r>
            <a:r>
              <a:rPr lang="en-US" sz="2400" baseline="-25000" dirty="0">
                <a:latin typeface="Arial" panose="020B0604020202020204" pitchFamily="34" charset="0"/>
                <a:cs typeface="Arial" panose="020B0604020202020204" pitchFamily="34" charset="0"/>
              </a:rPr>
              <a:t>DS</a:t>
            </a:r>
            <a:r>
              <a:rPr lang="en-US" sz="2400" dirty="0">
                <a:latin typeface="Arial" panose="020B0604020202020204" pitchFamily="34" charset="0"/>
                <a:cs typeface="Arial" panose="020B0604020202020204" pitchFamily="34" charset="0"/>
              </a:rPr>
              <a:t>|</a:t>
            </a:r>
          </a:p>
        </p:txBody>
      </p:sp>
      <p:sp>
        <p:nvSpPr>
          <p:cNvPr id="22" name="Freccia in giù 21"/>
          <p:cNvSpPr/>
          <p:nvPr/>
        </p:nvSpPr>
        <p:spPr>
          <a:xfrm rot="19027886">
            <a:off x="5618153" y="2613326"/>
            <a:ext cx="955693" cy="960178"/>
          </a:xfrm>
          <a:prstGeom prst="down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ttore diritto 22">
            <a:extLst>
              <a:ext uri="{FF2B5EF4-FFF2-40B4-BE49-F238E27FC236}">
                <a16:creationId xmlns:a16="http://schemas.microsoft.com/office/drawing/2014/main" id="{EDB4F39B-CAAF-4697-8D6B-9326ACB17161}"/>
              </a:ext>
            </a:extLst>
          </p:cNvPr>
          <p:cNvCxnSpPr>
            <a:cxnSpLocks/>
          </p:cNvCxnSpPr>
          <p:nvPr/>
        </p:nvCxnSpPr>
        <p:spPr>
          <a:xfrm flipV="1">
            <a:off x="2793764" y="3648216"/>
            <a:ext cx="835409" cy="532754"/>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06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FC9F0D5-D7B8-493A-98F9-0C677CA2862C}"/>
              </a:ext>
            </a:extLst>
          </p:cNvPr>
          <p:cNvPicPr>
            <a:picLocks noChangeAspect="1"/>
          </p:cNvPicPr>
          <p:nvPr/>
        </p:nvPicPr>
        <p:blipFill>
          <a:blip r:embed="rId3"/>
          <a:stretch>
            <a:fillRect/>
          </a:stretch>
        </p:blipFill>
        <p:spPr>
          <a:xfrm>
            <a:off x="8556695" y="159334"/>
            <a:ext cx="3351337" cy="4528060"/>
          </a:xfrm>
          <a:prstGeom prst="rect">
            <a:avLst/>
          </a:prstGeom>
        </p:spPr>
      </p:pic>
      <p:sp>
        <p:nvSpPr>
          <p:cNvPr id="2" name="Titolo 1"/>
          <p:cNvSpPr>
            <a:spLocks noGrp="1"/>
          </p:cNvSpPr>
          <p:nvPr>
            <p:ph type="title"/>
          </p:nvPr>
        </p:nvSpPr>
        <p:spPr>
          <a:xfrm>
            <a:off x="222672" y="116477"/>
            <a:ext cx="10515600" cy="662397"/>
          </a:xfrm>
        </p:spPr>
        <p:txBody>
          <a:bodyPr/>
          <a:lstStyle/>
          <a:p>
            <a:r>
              <a:rPr lang="en-US" dirty="0"/>
              <a:t>From NPN BJTs to PNP ones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441" y="1084367"/>
            <a:ext cx="750867" cy="1338997"/>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8536" y="1135014"/>
            <a:ext cx="806220" cy="1438368"/>
          </a:xfrm>
          <a:prstGeom prst="rect">
            <a:avLst/>
          </a:prstGeom>
        </p:spPr>
      </p:pic>
      <p:sp>
        <p:nvSpPr>
          <p:cNvPr id="7" name="Freccia a destra 6"/>
          <p:cNvSpPr/>
          <p:nvPr/>
        </p:nvSpPr>
        <p:spPr>
          <a:xfrm>
            <a:off x="3259600" y="1511919"/>
            <a:ext cx="818865" cy="561191"/>
          </a:xfrm>
          <a:prstGeom prst="righ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ggetto 7"/>
          <p:cNvGraphicFramePr>
            <a:graphicFrameLocks noChangeAspect="1"/>
          </p:cNvGraphicFramePr>
          <p:nvPr>
            <p:extLst>
              <p:ext uri="{D42A27DB-BD31-4B8C-83A1-F6EECF244321}">
                <p14:modId xmlns:p14="http://schemas.microsoft.com/office/powerpoint/2010/main" val="1198627701"/>
              </p:ext>
            </p:extLst>
          </p:nvPr>
        </p:nvGraphicFramePr>
        <p:xfrm>
          <a:off x="1472060" y="3190856"/>
          <a:ext cx="5099050" cy="2274887"/>
        </p:xfrm>
        <a:graphic>
          <a:graphicData uri="http://schemas.openxmlformats.org/presentationml/2006/ole">
            <mc:AlternateContent xmlns:mc="http://schemas.openxmlformats.org/markup-compatibility/2006">
              <mc:Choice xmlns:v="urn:schemas-microsoft-com:vml" Requires="v">
                <p:oleObj spid="_x0000_s7173" name="Equation" r:id="rId6" imgW="2044440" imgH="914400" progId="Equation.DSMT4">
                  <p:embed/>
                </p:oleObj>
              </mc:Choice>
              <mc:Fallback>
                <p:oleObj name="Equation" r:id="rId6" imgW="2044440" imgH="914400" progId="Equation.DSMT4">
                  <p:embed/>
                  <p:pic>
                    <p:nvPicPr>
                      <p:cNvPr id="0" name=""/>
                      <p:cNvPicPr>
                        <a:picLocks noChangeAspect="1" noChangeArrowheads="1"/>
                      </p:cNvPicPr>
                      <p:nvPr/>
                    </p:nvPicPr>
                    <p:blipFill>
                      <a:blip r:embed="rId7"/>
                      <a:srcRect/>
                      <a:stretch>
                        <a:fillRect/>
                      </a:stretch>
                    </p:blipFill>
                    <p:spPr bwMode="auto">
                      <a:xfrm>
                        <a:off x="1472060" y="3190856"/>
                        <a:ext cx="5099050" cy="2274887"/>
                      </a:xfrm>
                      <a:prstGeom prst="rect">
                        <a:avLst/>
                      </a:prstGeom>
                      <a:noFill/>
                    </p:spPr>
                  </p:pic>
                </p:oleObj>
              </mc:Fallback>
            </mc:AlternateContent>
          </a:graphicData>
        </a:graphic>
      </p:graphicFrame>
      <p:sp>
        <p:nvSpPr>
          <p:cNvPr id="9" name="CasellaDiTesto 8"/>
          <p:cNvSpPr txBox="1"/>
          <p:nvPr/>
        </p:nvSpPr>
        <p:spPr>
          <a:xfrm>
            <a:off x="1489075" y="2662175"/>
            <a:ext cx="2398221"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Transformations</a:t>
            </a:r>
          </a:p>
        </p:txBody>
      </p:sp>
      <p:sp>
        <p:nvSpPr>
          <p:cNvPr id="10" name="Parentesi graffa aperta 9"/>
          <p:cNvSpPr/>
          <p:nvPr/>
        </p:nvSpPr>
        <p:spPr>
          <a:xfrm>
            <a:off x="1024507" y="3272416"/>
            <a:ext cx="464568" cy="2111766"/>
          </a:xfrm>
          <a:prstGeom prst="leftBrace">
            <a:avLst>
              <a:gd name="adj1" fmla="val 24109"/>
              <a:gd name="adj2" fmla="val 50000"/>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585" y="4456476"/>
            <a:ext cx="806220" cy="1438368"/>
          </a:xfrm>
          <a:prstGeom prst="rect">
            <a:avLst/>
          </a:prstGeom>
        </p:spPr>
      </p:pic>
      <p:cxnSp>
        <p:nvCxnSpPr>
          <p:cNvPr id="13" name="Connettore 2 12"/>
          <p:cNvCxnSpPr/>
          <p:nvPr/>
        </p:nvCxnSpPr>
        <p:spPr>
          <a:xfrm>
            <a:off x="9154488" y="5120718"/>
            <a:ext cx="0" cy="69005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7668856" y="5025590"/>
            <a:ext cx="613147"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864321" y="4466348"/>
            <a:ext cx="40588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a:t>
            </a:r>
            <a:r>
              <a:rPr lang="it-IT" sz="2400" baseline="-25000" dirty="0">
                <a:solidFill>
                  <a:srgbClr val="FF0000"/>
                </a:solidFill>
                <a:latin typeface="Arial" panose="020B0604020202020204" pitchFamily="34" charset="0"/>
                <a:cs typeface="Arial" panose="020B0604020202020204" pitchFamily="34" charset="0"/>
              </a:rPr>
              <a:t>B</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7" name="CasellaDiTesto 16"/>
          <p:cNvSpPr txBox="1"/>
          <p:nvPr/>
        </p:nvSpPr>
        <p:spPr>
          <a:xfrm>
            <a:off x="9235983" y="5130937"/>
            <a:ext cx="417102"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a:t>
            </a:r>
            <a:r>
              <a:rPr lang="it-IT" sz="2400" baseline="-25000" dirty="0">
                <a:solidFill>
                  <a:srgbClr val="FF0000"/>
                </a:solidFill>
                <a:latin typeface="Arial" panose="020B0604020202020204" pitchFamily="34" charset="0"/>
                <a:cs typeface="Arial" panose="020B0604020202020204" pitchFamily="34" charset="0"/>
              </a:rPr>
              <a:t>C</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8" name="Parentesi graffa chiusa 17"/>
          <p:cNvSpPr/>
          <p:nvPr/>
        </p:nvSpPr>
        <p:spPr>
          <a:xfrm>
            <a:off x="3012861" y="4430916"/>
            <a:ext cx="150125" cy="1055884"/>
          </a:xfrm>
          <a:prstGeom prst="rightBrace">
            <a:avLst>
              <a:gd name="adj1" fmla="val 65435"/>
              <a:gd name="adj2" fmla="val 47519"/>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Parentesi graffa chiusa 18"/>
          <p:cNvSpPr/>
          <p:nvPr/>
        </p:nvSpPr>
        <p:spPr>
          <a:xfrm>
            <a:off x="6729255" y="2924636"/>
            <a:ext cx="150125" cy="1055884"/>
          </a:xfrm>
          <a:prstGeom prst="rightBrace">
            <a:avLst>
              <a:gd name="adj1" fmla="val 65435"/>
              <a:gd name="adj2" fmla="val 47519"/>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CasellaDiTesto 21"/>
          <p:cNvSpPr txBox="1"/>
          <p:nvPr/>
        </p:nvSpPr>
        <p:spPr>
          <a:xfrm>
            <a:off x="3716612" y="4328299"/>
            <a:ext cx="3087705" cy="132343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These two can be</a:t>
            </a:r>
          </a:p>
          <a:p>
            <a:r>
              <a:rPr lang="en-US" sz="2000" dirty="0">
                <a:latin typeface="Arial" panose="020B0604020202020204" pitchFamily="34" charset="0"/>
                <a:cs typeface="Arial" panose="020B0604020202020204" pitchFamily="34" charset="0"/>
              </a:rPr>
              <a:t>avoided if the opposite</a:t>
            </a:r>
          </a:p>
          <a:p>
            <a:r>
              <a:rPr lang="en-US" sz="2000" dirty="0">
                <a:latin typeface="Arial" panose="020B0604020202020204" pitchFamily="34" charset="0"/>
                <a:cs typeface="Arial" panose="020B0604020202020204" pitchFamily="34" charset="0"/>
              </a:rPr>
              <a:t>convention for the current</a:t>
            </a:r>
          </a:p>
          <a:p>
            <a:r>
              <a:rPr lang="en-US" sz="2000" dirty="0">
                <a:latin typeface="Arial" panose="020B0604020202020204" pitchFamily="34" charset="0"/>
                <a:cs typeface="Arial" panose="020B0604020202020204" pitchFamily="34" charset="0"/>
              </a:rPr>
              <a:t>direction is used </a:t>
            </a:r>
          </a:p>
        </p:txBody>
      </p:sp>
      <p:sp>
        <p:nvSpPr>
          <p:cNvPr id="23" name="Freccia a destra 22"/>
          <p:cNvSpPr/>
          <p:nvPr/>
        </p:nvSpPr>
        <p:spPr>
          <a:xfrm>
            <a:off x="6824376" y="4629557"/>
            <a:ext cx="388573" cy="427114"/>
          </a:xfrm>
          <a:prstGeom prst="righ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ttore diritto 19">
            <a:extLst>
              <a:ext uri="{FF2B5EF4-FFF2-40B4-BE49-F238E27FC236}">
                <a16:creationId xmlns:a16="http://schemas.microsoft.com/office/drawing/2014/main" id="{5BDB7BF2-D970-41DB-B5C1-95F7E7FC1785}"/>
              </a:ext>
            </a:extLst>
          </p:cNvPr>
          <p:cNvCxnSpPr>
            <a:stCxn id="18" idx="1"/>
          </p:cNvCxnSpPr>
          <p:nvPr/>
        </p:nvCxnSpPr>
        <p:spPr>
          <a:xfrm flipV="1">
            <a:off x="3162986" y="4928013"/>
            <a:ext cx="553626" cy="4649"/>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1836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1457</Words>
  <Application>Microsoft Office PowerPoint</Application>
  <PresentationFormat>Widescreen</PresentationFormat>
  <Paragraphs>203</Paragraphs>
  <Slides>23</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23</vt:i4>
      </vt:variant>
    </vt:vector>
  </HeadingPairs>
  <TitlesOfParts>
    <vt:vector size="29" baseType="lpstr">
      <vt:lpstr>Times New Roman</vt:lpstr>
      <vt:lpstr>Arial</vt:lpstr>
      <vt:lpstr>Calibri</vt:lpstr>
      <vt:lpstr>Tema di Office</vt:lpstr>
      <vt:lpstr>Equation</vt:lpstr>
      <vt:lpstr>MathType 6.0 Equation</vt:lpstr>
      <vt:lpstr>Very basic rules to facilitate analysis / synthesis of integrated analog circuits</vt:lpstr>
      <vt:lpstr>Presentazione standard di PowerPoint</vt:lpstr>
      <vt:lpstr>From n-MOSFETs to p-MOSFETS</vt:lpstr>
      <vt:lpstr>Presentazione standard di PowerPoint</vt:lpstr>
      <vt:lpstr>Again, on the triode-saturation transition: Strong Inversion</vt:lpstr>
      <vt:lpstr>Again on the triode-saturation transition: Strong Inversion</vt:lpstr>
      <vt:lpstr>The "natural" direction of the current in P-type transistors</vt:lpstr>
      <vt:lpstr>An intuitive view to deal with p-MOSFETs</vt:lpstr>
      <vt:lpstr>From NPN BJTs to PNP ones</vt:lpstr>
      <vt:lpstr>Presentazione standard di PowerPoint</vt:lpstr>
      <vt:lpstr>The six basic (small signal) resistances: MOSFETS (for simplicity, body effect is neglected in these formulas) </vt:lpstr>
      <vt:lpstr>The six basic (small signal) resistances: BJTs </vt:lpstr>
      <vt:lpstr>Classification of resistances in analog circuits</vt:lpstr>
      <vt:lpstr>Presentazione standard di PowerPoint</vt:lpstr>
      <vt:lpstr>The gmrd product (in saturation region) </vt:lpstr>
      <vt:lpstr>gmr0 for BJTs in active zone</vt:lpstr>
      <vt:lpstr>Emitter degeneration (source degeneration)</vt:lpstr>
      <vt:lpstr>Presentazione standard di PowerPoint</vt:lpstr>
      <vt:lpstr>Reference node for voltages: power supply invariance</vt:lpstr>
      <vt:lpstr>Invariance of input and output voltages with respect to supply voltage</vt:lpstr>
      <vt:lpstr>Example: n-MOS common source amplifier with resistive load (unipolar)</vt:lpstr>
      <vt:lpstr>Example: cascade of two n-mos common source stages</vt:lpstr>
      <vt:lpstr>Example: cascade of two complementary common source amplifiers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703</cp:revision>
  <dcterms:created xsi:type="dcterms:W3CDTF">2015-02-03T16:10:37Z</dcterms:created>
  <dcterms:modified xsi:type="dcterms:W3CDTF">2022-04-05T22:00:55Z</dcterms:modified>
</cp:coreProperties>
</file>