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36" r:id="rId9"/>
    <p:sldId id="317" r:id="rId10"/>
    <p:sldId id="318" r:id="rId11"/>
    <p:sldId id="319" r:id="rId12"/>
    <p:sldId id="312" r:id="rId13"/>
    <p:sldId id="320" r:id="rId14"/>
    <p:sldId id="321" r:id="rId15"/>
    <p:sldId id="313" r:id="rId16"/>
    <p:sldId id="314" r:id="rId17"/>
    <p:sldId id="315" r:id="rId18"/>
    <p:sldId id="323" r:id="rId19"/>
    <p:sldId id="322" r:id="rId20"/>
    <p:sldId id="316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3" r:id="rId29"/>
    <p:sldId id="331" r:id="rId30"/>
    <p:sldId id="332" r:id="rId31"/>
    <p:sldId id="334" r:id="rId32"/>
    <p:sldId id="335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2327" autoAdjust="0"/>
  </p:normalViewPr>
  <p:slideViewPr>
    <p:cSldViewPr snapToGrid="0">
      <p:cViewPr varScale="1">
        <p:scale>
          <a:sx n="58" d="100"/>
          <a:sy n="58" d="100"/>
        </p:scale>
        <p:origin x="76" y="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8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7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1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4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5.png"/><Relationship Id="rId10" Type="http://schemas.openxmlformats.org/officeDocument/2006/relationships/image" Target="../media/image31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9.wmf"/><Relationship Id="rId3" Type="http://schemas.openxmlformats.org/officeDocument/2006/relationships/image" Target="../media/image52.pn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6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7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7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2 30"/>
          <p:cNvCxnSpPr/>
          <p:nvPr/>
        </p:nvCxnSpPr>
        <p:spPr>
          <a:xfrm>
            <a:off x="2009880" y="3901189"/>
            <a:ext cx="712018" cy="12844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2263297" y="3871848"/>
            <a:ext cx="1342892" cy="136730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2637748" y="3842021"/>
            <a:ext cx="2143032" cy="13971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3096349" y="3869697"/>
            <a:ext cx="2659127" cy="138437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3503435" y="3869697"/>
            <a:ext cx="3320628" cy="135669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arrotondato 47"/>
          <p:cNvSpPr/>
          <p:nvPr/>
        </p:nvSpPr>
        <p:spPr>
          <a:xfrm>
            <a:off x="2009880" y="4308770"/>
            <a:ext cx="3641229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tangolo arrotondato 31"/>
          <p:cNvSpPr/>
          <p:nvPr/>
        </p:nvSpPr>
        <p:spPr>
          <a:xfrm>
            <a:off x="162232" y="754152"/>
            <a:ext cx="5030043" cy="30214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984" y="92535"/>
            <a:ext cx="10515600" cy="662397"/>
          </a:xfrm>
        </p:spPr>
        <p:txBody>
          <a:bodyPr/>
          <a:lstStyle/>
          <a:p>
            <a:r>
              <a:rPr lang="en-US" dirty="0"/>
              <a:t>Process Errors in Integrated Circuits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37890" name="Picture 2" descr="proc_err_01_hys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37" y="1325156"/>
            <a:ext cx="5231028" cy="341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24465" y="1974176"/>
            <a:ext cx="1474838" cy="14242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575187" y="2189053"/>
            <a:ext cx="263013" cy="545691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1048777" y="211846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4465" y="754152"/>
            <a:ext cx="3877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resistor, transistor, …)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009880" y="1974176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quantity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resistance,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838200" y="1585149"/>
            <a:ext cx="341671" cy="53331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009880" y="1585149"/>
            <a:ext cx="513735" cy="38902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2317138" y="5335415"/>
            <a:ext cx="780023" cy="674304"/>
            <a:chOff x="1019280" y="3868639"/>
            <a:chExt cx="1474838" cy="1424245"/>
          </a:xfrm>
        </p:grpSpPr>
        <p:sp>
          <p:nvSpPr>
            <p:cNvPr id="15" name="Rettangolo 14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3370831" y="5335415"/>
            <a:ext cx="780023" cy="674304"/>
            <a:chOff x="1019280" y="3868639"/>
            <a:chExt cx="1474838" cy="1424245"/>
          </a:xfrm>
        </p:grpSpPr>
        <p:sp>
          <p:nvSpPr>
            <p:cNvPr id="20" name="Rettangolo 19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4412252" y="5335415"/>
            <a:ext cx="780023" cy="674304"/>
            <a:chOff x="1019280" y="3868639"/>
            <a:chExt cx="1474838" cy="1424245"/>
          </a:xfrm>
        </p:grpSpPr>
        <p:sp>
          <p:nvSpPr>
            <p:cNvPr id="23" name="Rettangolo 22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5448953" y="5335415"/>
            <a:ext cx="780023" cy="674304"/>
            <a:chOff x="1019280" y="3868639"/>
            <a:chExt cx="1474838" cy="1424245"/>
          </a:xfrm>
        </p:grpSpPr>
        <p:sp>
          <p:nvSpPr>
            <p:cNvPr id="26" name="Rettangolo 25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6425068" y="5335415"/>
            <a:ext cx="780023" cy="674304"/>
            <a:chOff x="1019280" y="3868639"/>
            <a:chExt cx="1474838" cy="1424245"/>
          </a:xfrm>
        </p:grpSpPr>
        <p:sp>
          <p:nvSpPr>
            <p:cNvPr id="29" name="Rettangolo 28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2078381" y="3033725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(nominal value)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5390169" y="782608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4614408" y="1244273"/>
            <a:ext cx="1106253" cy="34087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2588846" y="4308770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</a:p>
        </p:txBody>
      </p:sp>
      <p:sp>
        <p:nvSpPr>
          <p:cNvPr id="50" name="Freccia a destra 49"/>
          <p:cNvSpPr/>
          <p:nvPr/>
        </p:nvSpPr>
        <p:spPr>
          <a:xfrm rot="19807556">
            <a:off x="7626304" y="5076383"/>
            <a:ext cx="933450" cy="5319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848103-0F60-4B66-BA6E-66F88AF6A7B5}"/>
              </a:ext>
            </a:extLst>
          </p:cNvPr>
          <p:cNvSpPr txBox="1"/>
          <p:nvPr/>
        </p:nvSpPr>
        <p:spPr>
          <a:xfrm>
            <a:off x="9239450" y="4481389"/>
            <a:ext cx="2685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number of samples whose value (A) falls in the bin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total number of samples </a:t>
            </a:r>
          </a:p>
        </p:txBody>
      </p:sp>
    </p:spTree>
    <p:extLst>
      <p:ext uri="{BB962C8B-B14F-4D97-AF65-F5344CB8AC3E}">
        <p14:creationId xmlns:p14="http://schemas.microsoft.com/office/powerpoint/2010/main" val="11983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/>
      <p:bldP spid="50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58339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Matching errors: Microscopic irregularities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39091" y="1080655"/>
            <a:ext cx="1094241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number of dopants atoms affects several properties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such as effective sheet resistance and MOSFET threshold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example can be replicated for other quantities, such as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oxide thickness, where the crosses in the figure may represent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local maxima or minima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large fluctuation of </a:t>
            </a:r>
            <a:r>
              <a:rPr lang="en-US" sz="28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N/N can be ascribed to the small area of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devices shown in the example. For even smaller devices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its is likely that one of the two devices does not include any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dopant atom : </a:t>
            </a:r>
            <a:r>
              <a:rPr lang="en-US" sz="28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N/N may exceed unity (100 % error). </a:t>
            </a:r>
          </a:p>
        </p:txBody>
      </p:sp>
    </p:spTree>
    <p:extLst>
      <p:ext uri="{BB962C8B-B14F-4D97-AF65-F5344CB8AC3E}">
        <p14:creationId xmlns:p14="http://schemas.microsoft.com/office/powerpoint/2010/main" val="127544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162248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Microscopic irregularities: effect of device area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9" y="1202777"/>
            <a:ext cx="7914486" cy="48892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962007" y="1389814"/>
            <a:ext cx="353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Larger device areas result in smaller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matching errors</a:t>
            </a:r>
          </a:p>
        </p:txBody>
      </p:sp>
    </p:spTree>
    <p:extLst>
      <p:ext uri="{BB962C8B-B14F-4D97-AF65-F5344CB8AC3E}">
        <p14:creationId xmlns:p14="http://schemas.microsoft.com/office/powerpoint/2010/main" val="183901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8371"/>
            <a:ext cx="10515600" cy="662397"/>
          </a:xfrm>
        </p:spPr>
        <p:txBody>
          <a:bodyPr/>
          <a:lstStyle/>
          <a:p>
            <a:r>
              <a:rPr lang="en-US" dirty="0"/>
              <a:t>Microscopic irregularities: the </a:t>
            </a:r>
            <a:r>
              <a:rPr lang="en-US" dirty="0" err="1"/>
              <a:t>Pelgrom</a:t>
            </a:r>
            <a:r>
              <a:rPr lang="en-US" dirty="0"/>
              <a:t> model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820045"/>
              </p:ext>
            </p:extLst>
          </p:nvPr>
        </p:nvGraphicFramePr>
        <p:xfrm>
          <a:off x="413276" y="728982"/>
          <a:ext cx="2418736" cy="246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3" imgW="927100" imgH="939800" progId="Equation.DSMT4">
                  <p:embed/>
                </p:oleObj>
              </mc:Choice>
              <mc:Fallback>
                <p:oleObj name="Equation" r:id="rId3" imgW="9271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76" y="728982"/>
                        <a:ext cx="2418736" cy="2468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53709"/>
              </p:ext>
            </p:extLst>
          </p:nvPr>
        </p:nvGraphicFramePr>
        <p:xfrm>
          <a:off x="3259249" y="1265236"/>
          <a:ext cx="2104321" cy="116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774364" imgH="431613" progId="Equation.DSMT4">
                  <p:embed/>
                </p:oleObj>
              </mc:Choice>
              <mc:Fallback>
                <p:oleObj name="Equation" r:id="rId5" imgW="774364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249" y="1265236"/>
                        <a:ext cx="2104321" cy="1169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38199" y="3077462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666643" y="2530731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Resistor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737" y="1091772"/>
            <a:ext cx="5181600" cy="35242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715877" y="4740522"/>
            <a:ext cx="416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Pelgrom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 IEEE J. of Solid State Circuits, 1989l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4589" y="3734393"/>
            <a:ext cx="6739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constant parameters of the process Their values are given in the Design Rule Manual, with names that depend on the foundry (there is no general convention).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units are generally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V·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ones are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4589" y="680769"/>
            <a:ext cx="2787918" cy="2919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3259249" y="1091772"/>
            <a:ext cx="2295390" cy="21058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Matching Errors: Gradients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98780" y="662397"/>
            <a:ext cx="103147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Gradients indicate that important quantities that affect the device properties are not uniformly distributed on a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macroscopic scale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This means that these quantities gradually varies across the chip area.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Quantities of interest can be, for example: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-) Dopant density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-) Oxide thickness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-) Geometrical process biases (e.g. etching undercut)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-) Temperature (e.g. due to power devices present on the chip)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-) Mechanical stress (mainly due to the packaging process)</a:t>
            </a:r>
          </a:p>
        </p:txBody>
      </p:sp>
    </p:spTree>
    <p:extLst>
      <p:ext uri="{BB962C8B-B14F-4D97-AF65-F5344CB8AC3E}">
        <p14:creationId xmlns:p14="http://schemas.microsoft.com/office/powerpoint/2010/main" val="346169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13323"/>
            <a:ext cx="10515600" cy="662397"/>
          </a:xfrm>
        </p:spPr>
        <p:txBody>
          <a:bodyPr/>
          <a:lstStyle/>
          <a:p>
            <a:r>
              <a:rPr lang="en-US" dirty="0"/>
              <a:t>Effect of gradients on device matching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78" y="1715073"/>
            <a:ext cx="6418484" cy="36327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61109" y="962862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example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causes matching error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795752" y="953214"/>
            <a:ext cx="4125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this case, gradient does not cause matching error</a:t>
            </a:r>
          </a:p>
        </p:txBody>
      </p:sp>
      <p:sp>
        <p:nvSpPr>
          <p:cNvPr id="9" name="Freccia curva 8"/>
          <p:cNvSpPr/>
          <p:nvPr/>
        </p:nvSpPr>
        <p:spPr>
          <a:xfrm flipV="1">
            <a:off x="2026226" y="1790279"/>
            <a:ext cx="935181" cy="1330036"/>
          </a:xfrm>
          <a:prstGeom prst="bentArrow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ccia curva 9"/>
          <p:cNvSpPr/>
          <p:nvPr/>
        </p:nvSpPr>
        <p:spPr>
          <a:xfrm flipH="1" flipV="1">
            <a:off x="9880712" y="1859418"/>
            <a:ext cx="935181" cy="1330036"/>
          </a:xfrm>
          <a:prstGeom prst="bentArrow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1108" y="4516862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a generic quantity "A"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2743200" y="4737388"/>
            <a:ext cx="1630016" cy="401420"/>
          </a:xfrm>
          <a:custGeom>
            <a:avLst/>
            <a:gdLst>
              <a:gd name="connsiteX0" fmla="*/ 0 w 1828800"/>
              <a:gd name="connsiteY0" fmla="*/ 290945 h 304006"/>
              <a:gd name="connsiteX1" fmla="*/ 685800 w 1828800"/>
              <a:gd name="connsiteY1" fmla="*/ 270163 h 304006"/>
              <a:gd name="connsiteX2" fmla="*/ 1828800 w 1828800"/>
              <a:gd name="connsiteY2" fmla="*/ 0 h 304006"/>
              <a:gd name="connsiteX3" fmla="*/ 1828800 w 1828800"/>
              <a:gd name="connsiteY3" fmla="*/ 0 h 304006"/>
              <a:gd name="connsiteX0" fmla="*/ 0 w 1874807"/>
              <a:gd name="connsiteY0" fmla="*/ 395720 h 408781"/>
              <a:gd name="connsiteX1" fmla="*/ 685800 w 1874807"/>
              <a:gd name="connsiteY1" fmla="*/ 374938 h 408781"/>
              <a:gd name="connsiteX2" fmla="*/ 1828800 w 1874807"/>
              <a:gd name="connsiteY2" fmla="*/ 104775 h 408781"/>
              <a:gd name="connsiteX3" fmla="*/ 1628775 w 1874807"/>
              <a:gd name="connsiteY3" fmla="*/ 0 h 408781"/>
              <a:gd name="connsiteX0" fmla="*/ 0 w 1834964"/>
              <a:gd name="connsiteY0" fmla="*/ 395720 h 408781"/>
              <a:gd name="connsiteX1" fmla="*/ 685800 w 1834964"/>
              <a:gd name="connsiteY1" fmla="*/ 374938 h 408781"/>
              <a:gd name="connsiteX2" fmla="*/ 1828800 w 1834964"/>
              <a:gd name="connsiteY2" fmla="*/ 104775 h 408781"/>
              <a:gd name="connsiteX3" fmla="*/ 1162050 w 1834964"/>
              <a:gd name="connsiteY3" fmla="*/ 215612 h 408781"/>
              <a:gd name="connsiteX4" fmla="*/ 1628775 w 1834964"/>
              <a:gd name="connsiteY4" fmla="*/ 0 h 408781"/>
              <a:gd name="connsiteX0" fmla="*/ 0 w 1629777"/>
              <a:gd name="connsiteY0" fmla="*/ 395720 h 401420"/>
              <a:gd name="connsiteX1" fmla="*/ 685800 w 1629777"/>
              <a:gd name="connsiteY1" fmla="*/ 374938 h 401420"/>
              <a:gd name="connsiteX2" fmla="*/ 1038225 w 1629777"/>
              <a:gd name="connsiteY2" fmla="*/ 266700 h 401420"/>
              <a:gd name="connsiteX3" fmla="*/ 1162050 w 1629777"/>
              <a:gd name="connsiteY3" fmla="*/ 215612 h 401420"/>
              <a:gd name="connsiteX4" fmla="*/ 1628775 w 1629777"/>
              <a:gd name="connsiteY4" fmla="*/ 0 h 401420"/>
              <a:gd name="connsiteX0" fmla="*/ 0 w 1630016"/>
              <a:gd name="connsiteY0" fmla="*/ 395720 h 401420"/>
              <a:gd name="connsiteX1" fmla="*/ 685800 w 1630016"/>
              <a:gd name="connsiteY1" fmla="*/ 374938 h 401420"/>
              <a:gd name="connsiteX2" fmla="*/ 1038225 w 1630016"/>
              <a:gd name="connsiteY2" fmla="*/ 266700 h 401420"/>
              <a:gd name="connsiteX3" fmla="*/ 1266825 w 1630016"/>
              <a:gd name="connsiteY3" fmla="*/ 187037 h 401420"/>
              <a:gd name="connsiteX4" fmla="*/ 1628775 w 1630016"/>
              <a:gd name="connsiteY4" fmla="*/ 0 h 4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016" h="401420">
                <a:moveTo>
                  <a:pt x="0" y="395720"/>
                </a:moveTo>
                <a:cubicBezTo>
                  <a:pt x="190500" y="409574"/>
                  <a:pt x="512763" y="396441"/>
                  <a:pt x="685800" y="374938"/>
                </a:cubicBezTo>
                <a:cubicBezTo>
                  <a:pt x="858837" y="353435"/>
                  <a:pt x="941388" y="298017"/>
                  <a:pt x="1038225" y="266700"/>
                </a:cubicBezTo>
                <a:cubicBezTo>
                  <a:pt x="1135062" y="235383"/>
                  <a:pt x="1300162" y="204499"/>
                  <a:pt x="1266825" y="187037"/>
                </a:cubicBezTo>
                <a:cubicBezTo>
                  <a:pt x="1233488" y="169575"/>
                  <a:pt x="1655762" y="5773"/>
                  <a:pt x="1628775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2826327" y="4717473"/>
            <a:ext cx="4800600" cy="415636"/>
          </a:xfrm>
          <a:custGeom>
            <a:avLst/>
            <a:gdLst>
              <a:gd name="connsiteX0" fmla="*/ 0 w 4800600"/>
              <a:gd name="connsiteY0" fmla="*/ 415636 h 415636"/>
              <a:gd name="connsiteX1" fmla="*/ 1267691 w 4800600"/>
              <a:gd name="connsiteY1" fmla="*/ 394854 h 415636"/>
              <a:gd name="connsiteX2" fmla="*/ 1849582 w 4800600"/>
              <a:gd name="connsiteY2" fmla="*/ 207818 h 415636"/>
              <a:gd name="connsiteX3" fmla="*/ 3906982 w 4800600"/>
              <a:gd name="connsiteY3" fmla="*/ 62345 h 415636"/>
              <a:gd name="connsiteX4" fmla="*/ 4800600 w 4800600"/>
              <a:gd name="connsiteY4" fmla="*/ 0 h 415636"/>
              <a:gd name="connsiteX5" fmla="*/ 4800600 w 4800600"/>
              <a:gd name="connsiteY5" fmla="*/ 0 h 415636"/>
              <a:gd name="connsiteX0" fmla="*/ 0 w 4800600"/>
              <a:gd name="connsiteY0" fmla="*/ 415636 h 415636"/>
              <a:gd name="connsiteX1" fmla="*/ 1267691 w 4800600"/>
              <a:gd name="connsiteY1" fmla="*/ 394854 h 415636"/>
              <a:gd name="connsiteX2" fmla="*/ 1982932 w 4800600"/>
              <a:gd name="connsiteY2" fmla="*/ 264968 h 415636"/>
              <a:gd name="connsiteX3" fmla="*/ 3906982 w 4800600"/>
              <a:gd name="connsiteY3" fmla="*/ 62345 h 415636"/>
              <a:gd name="connsiteX4" fmla="*/ 4800600 w 4800600"/>
              <a:gd name="connsiteY4" fmla="*/ 0 h 415636"/>
              <a:gd name="connsiteX5" fmla="*/ 4800600 w 4800600"/>
              <a:gd name="connsiteY5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415636">
                <a:moveTo>
                  <a:pt x="0" y="415636"/>
                </a:moveTo>
                <a:cubicBezTo>
                  <a:pt x="422564" y="408709"/>
                  <a:pt x="937202" y="419965"/>
                  <a:pt x="1267691" y="394854"/>
                </a:cubicBezTo>
                <a:cubicBezTo>
                  <a:pt x="1598180" y="369743"/>
                  <a:pt x="1543050" y="320386"/>
                  <a:pt x="1982932" y="264968"/>
                </a:cubicBezTo>
                <a:cubicBezTo>
                  <a:pt x="2422814" y="209550"/>
                  <a:pt x="3437371" y="106506"/>
                  <a:pt x="3906982" y="62345"/>
                </a:cubicBezTo>
                <a:cubicBezTo>
                  <a:pt x="4376593" y="18184"/>
                  <a:pt x="4502727" y="20782"/>
                  <a:pt x="4800600" y="0"/>
                </a:cubicBezTo>
                <a:lnTo>
                  <a:pt x="4800600" y="0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561108" y="5555402"/>
            <a:ext cx="1105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Unfortunately, in most cases, the direction of gradients is not predictable!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00050" y="5347859"/>
            <a:ext cx="10540718" cy="805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9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00281"/>
            <a:ext cx="10515600" cy="662397"/>
          </a:xfrm>
        </p:spPr>
        <p:txBody>
          <a:bodyPr/>
          <a:lstStyle/>
          <a:p>
            <a:r>
              <a:rPr lang="en-US" dirty="0"/>
              <a:t>Layout rules that prevent device  mismatch caused by gradients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7469" y="761109"/>
            <a:ext cx="10574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Rule 1 (obvious): Take the distance between objects as close as possible.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(This rule is less effective for large devices)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Rule 2: Use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common centroid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configurations.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288" y="2151651"/>
            <a:ext cx="8458200" cy="362149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55288" y="5773143"/>
            <a:ext cx="4926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Centroid of both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objects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4038600" y="4267200"/>
            <a:ext cx="0" cy="15424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12088" y="3041764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5718" y="4535702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40873" y="2654208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340873" y="3295269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340873" y="4198631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340873" y="4828090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arentesi graffa chiusa 18"/>
          <p:cNvSpPr/>
          <p:nvPr/>
        </p:nvSpPr>
        <p:spPr>
          <a:xfrm flipH="1">
            <a:off x="1107294" y="2799297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entesi graffa chiusa 19"/>
          <p:cNvSpPr/>
          <p:nvPr/>
        </p:nvSpPr>
        <p:spPr>
          <a:xfrm flipH="1">
            <a:off x="1120257" y="4288494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876550" y="2880360"/>
            <a:ext cx="857250" cy="99968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4357669" y="4198631"/>
            <a:ext cx="857250" cy="99968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5DC0374-E0C8-41B7-AF27-D12B6B7626AB}"/>
              </a:ext>
            </a:extLst>
          </p:cNvPr>
          <p:cNvSpPr/>
          <p:nvPr/>
        </p:nvSpPr>
        <p:spPr>
          <a:xfrm>
            <a:off x="7818718" y="2880360"/>
            <a:ext cx="857250" cy="99968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B370CA8-E093-42BE-ABDF-0DB06B3EF9B1}"/>
              </a:ext>
            </a:extLst>
          </p:cNvPr>
          <p:cNvSpPr/>
          <p:nvPr/>
        </p:nvSpPr>
        <p:spPr>
          <a:xfrm>
            <a:off x="9299837" y="4198631"/>
            <a:ext cx="857250" cy="99968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578" y="119487"/>
            <a:ext cx="10515600" cy="662397"/>
          </a:xfrm>
        </p:spPr>
        <p:txBody>
          <a:bodyPr/>
          <a:lstStyle/>
          <a:p>
            <a:r>
              <a:rPr lang="en-US" dirty="0"/>
              <a:t>Common centroid configuration: Oblique gradients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6" y="1054998"/>
            <a:ext cx="6293766" cy="389423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922244" y="2106701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922244" y="3534045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22627" y="1758029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22627" y="2399090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22627" y="3302452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222627" y="3931911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306923" y="175905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306924" y="2460644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484765" y="3364006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553373" y="4115705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070543" y="1247382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193363" y="1247382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0433469" y="1247382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</p:txBody>
      </p:sp>
      <p:cxnSp>
        <p:nvCxnSpPr>
          <p:cNvPr id="22" name="Connettore 1 21"/>
          <p:cNvCxnSpPr/>
          <p:nvPr/>
        </p:nvCxnSpPr>
        <p:spPr>
          <a:xfrm>
            <a:off x="8779665" y="1247382"/>
            <a:ext cx="0" cy="3509470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0230723" y="1247382"/>
            <a:ext cx="0" cy="3509470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7460673" y="3106026"/>
            <a:ext cx="4083392" cy="18984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 flipV="1">
            <a:off x="7460673" y="1778085"/>
            <a:ext cx="4083392" cy="18984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>
            <a:off x="8790248" y="2448688"/>
            <a:ext cx="2880950" cy="0"/>
          </a:xfrm>
          <a:prstGeom prst="line">
            <a:avLst/>
          </a:prstGeom>
          <a:ln w="38100">
            <a:solidFill>
              <a:srgbClr val="33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H="1">
            <a:off x="8790248" y="3931911"/>
            <a:ext cx="2880950" cy="0"/>
          </a:xfrm>
          <a:prstGeom prst="line">
            <a:avLst/>
          </a:prstGeom>
          <a:ln w="38100">
            <a:solidFill>
              <a:srgbClr val="33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60637" y="5339025"/>
            <a:ext cx="1101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common centroid configuration is effective also against oblique gradients.. 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94855" y="5028409"/>
            <a:ext cx="11430000" cy="1034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and connect components in common centroid configurations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45200" y="2683507"/>
            <a:ext cx="43107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Series are preferred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resistors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large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Parallels have to be preferred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small resistances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90835" y="1312452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1::Resistors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36186"/>
            <a:ext cx="5427088" cy="49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1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25597" y="18245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Split and connect components in common centroid configurations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0508" y="1229324"/>
            <a:ext cx="892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devices -Properties of series and parallels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9" y="2156429"/>
            <a:ext cx="4713349" cy="280984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84" y="2477241"/>
            <a:ext cx="5422922" cy="223374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16992" y="2092778"/>
            <a:ext cx="2053706" cy="3002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479402" y="2149398"/>
            <a:ext cx="2325766" cy="27117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1 12"/>
          <p:cNvCxnSpPr/>
          <p:nvPr/>
        </p:nvCxnSpPr>
        <p:spPr>
          <a:xfrm>
            <a:off x="9282545" y="2570018"/>
            <a:ext cx="2147454" cy="207169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9282545" y="2570018"/>
            <a:ext cx="2147454" cy="207169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188663" y="5653812"/>
            <a:ext cx="809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Accurate: Can be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common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centroid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ccia in su 15"/>
          <p:cNvSpPr/>
          <p:nvPr/>
        </p:nvSpPr>
        <p:spPr>
          <a:xfrm>
            <a:off x="1892325" y="5195455"/>
            <a:ext cx="456020" cy="458357"/>
          </a:xfrm>
          <a:prstGeom prst="up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in su 16"/>
          <p:cNvSpPr/>
          <p:nvPr/>
        </p:nvSpPr>
        <p:spPr>
          <a:xfrm>
            <a:off x="7257242" y="4966276"/>
            <a:ext cx="535940" cy="687536"/>
          </a:xfrm>
          <a:prstGeom prst="up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3594747" y="495232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accurate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792153" y="4822148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use!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230806" y="2741204"/>
            <a:ext cx="678235" cy="5327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4777924" y="1846906"/>
            <a:ext cx="1494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allowed in 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n-well CMOS</a:t>
            </a:r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4909041" y="2677903"/>
            <a:ext cx="326563" cy="22907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/>
      <p:bldP spid="16" grpId="0" animBg="1"/>
      <p:bldP spid="17" grpId="0" animBg="1"/>
      <p:bldP spid="18" grpId="0"/>
      <p:bldP spid="19" grpId="0"/>
      <p:bldP spid="2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84194" y="0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Split and connect components in common centroid configurations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4194" y="665945"/>
            <a:ext cx="3693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2: MOSFETS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05" y="1296706"/>
            <a:ext cx="5987467" cy="3331418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67619" y="5499536"/>
            <a:ext cx="10515600" cy="72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Capacitors:</a:t>
            </a:r>
            <a:r>
              <a:rPr lang="en-US" sz="2400" dirty="0"/>
              <a:t> Parallel connections are preferred (no floating nodes)</a:t>
            </a:r>
            <a:r>
              <a:rPr lang="it-IT" sz="2400" dirty="0"/>
              <a:t>  </a:t>
            </a:r>
            <a:endParaRPr lang="en-US" sz="2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97" y="2009712"/>
            <a:ext cx="2159591" cy="90300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838359" y="1227712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Floating node (no dc path)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9976514" y="1748439"/>
            <a:ext cx="354841" cy="52254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106770" y="3021046"/>
            <a:ext cx="35117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Series connections of capacitors have to be avoided as much as possible unless dc paths are provided for the floating node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6DF49F-397B-48DE-99B4-BB7434180E79}"/>
              </a:ext>
            </a:extLst>
          </p:cNvPr>
          <p:cNvSpPr txBox="1"/>
          <p:nvPr/>
        </p:nvSpPr>
        <p:spPr>
          <a:xfrm>
            <a:off x="584194" y="500152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BJTs:</a:t>
            </a:r>
            <a:r>
              <a:rPr lang="en-US" sz="2400" dirty="0">
                <a:latin typeface="+mj-lt"/>
              </a:rPr>
              <a:t> Same as </a:t>
            </a:r>
            <a:r>
              <a:rPr lang="en-US" sz="2400" dirty="0" err="1">
                <a:latin typeface="+mj-lt"/>
              </a:rPr>
              <a:t>Mosfets</a:t>
            </a:r>
            <a:r>
              <a:rPr lang="en-US" sz="2400" dirty="0">
                <a:latin typeface="+mj-lt"/>
              </a:rPr>
              <a:t> (parallels only) </a:t>
            </a:r>
          </a:p>
        </p:txBody>
      </p:sp>
    </p:spTree>
    <p:extLst>
      <p:ext uri="{BB962C8B-B14F-4D97-AF65-F5344CB8AC3E}">
        <p14:creationId xmlns:p14="http://schemas.microsoft.com/office/powerpoint/2010/main" val="4514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error and statistical representation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38914" name="Picture 2" descr="proc_err_02_prob_den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1" y="1947277"/>
            <a:ext cx="5676900" cy="348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543549" y="1164848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	nominal value</a:t>
            </a: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a generic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i-th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component.</a:t>
            </a: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	the mean of the distribution. </a:t>
            </a: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      Systematic error = &lt;A&gt;-A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	       Random error for the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i-th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component 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-&lt;A&gt;.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095342"/>
              </p:ext>
            </p:extLst>
          </p:nvPr>
        </p:nvGraphicFramePr>
        <p:xfrm>
          <a:off x="7031706" y="4681016"/>
          <a:ext cx="4322093" cy="120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1358310" imgH="380835" progId="Equation.DSMT4">
                  <p:embed/>
                </p:oleObj>
              </mc:Choice>
              <mc:Fallback>
                <p:oleObj name="Equation" r:id="rId4" imgW="1358310" imgH="3808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706" y="4681016"/>
                        <a:ext cx="4322093" cy="1208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865485" y="4000150"/>
            <a:ext cx="485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error: standard deviation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3435481" y="3505200"/>
            <a:ext cx="946019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548893" y="2568114"/>
            <a:ext cx="721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it-IT" sz="40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Other Layout rules for improving device matching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7" y="1820502"/>
            <a:ext cx="3482654" cy="34195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80" y="2000926"/>
            <a:ext cx="2775886" cy="161131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372847" y="645031"/>
            <a:ext cx="3115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solutions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458177" y="5412909"/>
            <a:ext cx="5505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size: poor matching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488061" y="3983233"/>
            <a:ext cx="3865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orientation: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matching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839775" y="4324853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resistors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839775" y="480199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mosfets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reccia a sinistra 4"/>
          <p:cNvSpPr/>
          <p:nvPr/>
        </p:nvSpPr>
        <p:spPr>
          <a:xfrm>
            <a:off x="7794078" y="1336967"/>
            <a:ext cx="2486893" cy="44077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8688470" y="920657"/>
            <a:ext cx="279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mechanical stress</a:t>
            </a:r>
          </a:p>
        </p:txBody>
      </p:sp>
    </p:spTree>
    <p:extLst>
      <p:ext uri="{BB962C8B-B14F-4D97-AF65-F5344CB8AC3E}">
        <p14:creationId xmlns:p14="http://schemas.microsoft.com/office/powerpoint/2010/main" val="40382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Other Layout rules for improving device matching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9" y="1824544"/>
            <a:ext cx="2260925" cy="21134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85772" y="827972"/>
            <a:ext cx="4574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direction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(to match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thermoelectric effects)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127211" y="1013941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surroundings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85772" y="4127369"/>
            <a:ext cx="3969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Temperature gradients develop extra voltage differences that depend on the current direction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(up to several hundred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1857895"/>
            <a:ext cx="2639573" cy="39425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1827151"/>
            <a:ext cx="3788672" cy="40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rules for a good device matching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48245" y="1808020"/>
            <a:ext cx="909550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Devices must be nominally identical (same dimensions, same orientation)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Device areas should be as large as possible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Pelgrom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model)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 devices as close as possible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common centroid configurations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current direction for the two devices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devices should "see" the same surroundings</a:t>
            </a:r>
          </a:p>
        </p:txBody>
      </p:sp>
    </p:spTree>
    <p:extLst>
      <p:ext uri="{BB962C8B-B14F-4D97-AF65-F5344CB8AC3E}">
        <p14:creationId xmlns:p14="http://schemas.microsoft.com/office/powerpoint/2010/main" val="1316358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88096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Rules to obtain accurate ratios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4411" y="819926"/>
            <a:ext cx="1007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accurate inverting amplifier with gain magnitude =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" y="1412579"/>
            <a:ext cx="3947168" cy="22555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45" y="1894013"/>
            <a:ext cx="5775972" cy="283769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5171923"/>
            <a:ext cx="3832868" cy="644653"/>
          </a:xfrm>
          <a:prstGeom prst="rect">
            <a:avLst/>
          </a:prstGeom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588416"/>
              </p:ext>
            </p:extLst>
          </p:nvPr>
        </p:nvGraphicFramePr>
        <p:xfrm>
          <a:off x="3132535" y="2802478"/>
          <a:ext cx="17795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7" imgW="749160" imgH="431640" progId="Equation.DSMT4">
                  <p:embed/>
                </p:oleObj>
              </mc:Choice>
              <mc:Fallback>
                <p:oleObj name="Equation" r:id="rId7" imgW="749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535" y="2802478"/>
                        <a:ext cx="1779588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024479"/>
              </p:ext>
            </p:extLst>
          </p:nvPr>
        </p:nvGraphicFramePr>
        <p:xfrm>
          <a:off x="406075" y="3895291"/>
          <a:ext cx="51276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9" imgW="2158920" imgH="444240" progId="Equation.DSMT4">
                  <p:embed/>
                </p:oleObj>
              </mc:Choice>
              <mc:Fallback>
                <p:oleObj name="Equation" r:id="rId9" imgW="2158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75" y="3895291"/>
                        <a:ext cx="5127625" cy="1050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16681"/>
              </p:ext>
            </p:extLst>
          </p:nvPr>
        </p:nvGraphicFramePr>
        <p:xfrm>
          <a:off x="576531" y="4979762"/>
          <a:ext cx="11160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11" imgW="469800" imgH="393480" progId="Equation.DSMT4">
                  <p:embed/>
                </p:oleObj>
              </mc:Choice>
              <mc:Fallback>
                <p:oleObj name="Equation" r:id="rId1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31" y="4979762"/>
                        <a:ext cx="1116012" cy="930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065016" y="5101353"/>
            <a:ext cx="360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(e.g. with x=0.1,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86298"/>
              </p:ext>
            </p:extLst>
          </p:nvPr>
        </p:nvGraphicFramePr>
        <p:xfrm>
          <a:off x="9728462" y="1894013"/>
          <a:ext cx="1252686" cy="124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13" imgW="431640" imgH="431640" progId="Equation.DSMT4">
                  <p:embed/>
                </p:oleObj>
              </mc:Choice>
              <mc:Fallback>
                <p:oleObj name="Equation" r:id="rId13" imgW="43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462" y="1894013"/>
                        <a:ext cx="1252686" cy="1246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2234629" y="5679205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(systematic error)</a:t>
            </a:r>
          </a:p>
        </p:txBody>
      </p:sp>
    </p:spTree>
    <p:extLst>
      <p:ext uri="{BB962C8B-B14F-4D97-AF65-F5344CB8AC3E}">
        <p14:creationId xmlns:p14="http://schemas.microsoft.com/office/powerpoint/2010/main" val="23515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9010"/>
            <a:ext cx="10515600" cy="662397"/>
          </a:xfrm>
        </p:spPr>
        <p:txBody>
          <a:bodyPr/>
          <a:lstStyle/>
          <a:p>
            <a:r>
              <a:rPr lang="en-US" dirty="0"/>
              <a:t>Accurate ratios: modular components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7" y="1141582"/>
            <a:ext cx="5855632" cy="15372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4" y="2913402"/>
            <a:ext cx="4726141" cy="17663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79" y="2199147"/>
            <a:ext cx="5258683" cy="1589498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98068"/>
              </p:ext>
            </p:extLst>
          </p:nvPr>
        </p:nvGraphicFramePr>
        <p:xfrm>
          <a:off x="10236868" y="3821221"/>
          <a:ext cx="13271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6" imgW="558720" imgH="431640" progId="Equation.DSMT4">
                  <p:embed/>
                </p:oleObj>
              </mc:Choice>
              <mc:Fallback>
                <p:oleObj name="Equation" r:id="rId6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6868" y="3821221"/>
                        <a:ext cx="1327150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6334699" y="1141582"/>
            <a:ext cx="5571552" cy="49544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7863560" y="1224229"/>
            <a:ext cx="251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Fractional ratios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723765" y="4846209"/>
            <a:ext cx="501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obtained by adding different numbers of a single module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863560" y="3976044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7863560" y="3776408"/>
            <a:ext cx="361246" cy="19963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A406FF4-710D-4735-98F9-7816B5A24DD7}"/>
              </a:ext>
            </a:extLst>
          </p:cNvPr>
          <p:cNvSpPr txBox="1"/>
          <p:nvPr/>
        </p:nvSpPr>
        <p:spPr>
          <a:xfrm>
            <a:off x="2827191" y="865647"/>
            <a:ext cx="350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includes also contact resistances 2R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3BDD2AAA-B653-41F5-8A10-B2EEC09B12A6}"/>
              </a:ext>
            </a:extLst>
          </p:cNvPr>
          <p:cNvSpPr/>
          <p:nvPr/>
        </p:nvSpPr>
        <p:spPr>
          <a:xfrm rot="16200000">
            <a:off x="3055377" y="2978201"/>
            <a:ext cx="506775" cy="3632377"/>
          </a:xfrm>
          <a:prstGeom prst="leftBrace">
            <a:avLst>
              <a:gd name="adj1" fmla="val 30072"/>
              <a:gd name="adj2" fmla="val 29679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8DB2BCC-FE66-4166-8868-456A029B19A1}"/>
              </a:ext>
            </a:extLst>
          </p:cNvPr>
          <p:cNvSpPr txBox="1"/>
          <p:nvPr/>
        </p:nvSpPr>
        <p:spPr>
          <a:xfrm>
            <a:off x="457200" y="5025845"/>
            <a:ext cx="5274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now exactly 3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independently from contact resistances and other non idealities of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57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5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30381" y="13577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Accurate ratios: modular components 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" y="1220407"/>
            <a:ext cx="4972822" cy="22006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93" y="1984879"/>
            <a:ext cx="5121712" cy="2483153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713293"/>
              </p:ext>
            </p:extLst>
          </p:nvPr>
        </p:nvGraphicFramePr>
        <p:xfrm>
          <a:off x="1324542" y="3823924"/>
          <a:ext cx="3106738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5" imgW="1307880" imgH="583920" progId="Equation.DSMT4">
                  <p:embed/>
                </p:oleObj>
              </mc:Choice>
              <mc:Fallback>
                <p:oleObj name="Equation" r:id="rId5" imgW="13078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542" y="3823924"/>
                        <a:ext cx="3106738" cy="138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13939" y="5336461"/>
            <a:ext cx="484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ratios with less components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76075"/>
              </p:ext>
            </p:extLst>
          </p:nvPr>
        </p:nvGraphicFramePr>
        <p:xfrm>
          <a:off x="7444800" y="4777363"/>
          <a:ext cx="34686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7" imgW="1460160" imgH="431640" progId="Equation.DSMT4">
                  <p:embed/>
                </p:oleObj>
              </mc:Choice>
              <mc:Fallback>
                <p:oleObj name="Equation" r:id="rId7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4800" y="4777363"/>
                        <a:ext cx="3468688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642136" y="936719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/ series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239137" y="807386"/>
            <a:ext cx="5694012" cy="5222214"/>
          </a:xfrm>
          <a:prstGeom prst="roundRect">
            <a:avLst>
              <a:gd name="adj" fmla="val 649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arrotondato 12"/>
          <p:cNvSpPr/>
          <p:nvPr/>
        </p:nvSpPr>
        <p:spPr>
          <a:xfrm>
            <a:off x="6097897" y="796595"/>
            <a:ext cx="5694012" cy="5222214"/>
          </a:xfrm>
          <a:prstGeom prst="roundRect">
            <a:avLst>
              <a:gd name="adj" fmla="val 649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6476113" y="981529"/>
            <a:ext cx="466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mirror with accurate gain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362530" y="1581807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Module</a:t>
            </a:r>
          </a:p>
        </p:txBody>
      </p:sp>
    </p:spTree>
    <p:extLst>
      <p:ext uri="{BB962C8B-B14F-4D97-AF65-F5344CB8AC3E}">
        <p14:creationId xmlns:p14="http://schemas.microsoft.com/office/powerpoint/2010/main" val="32379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416"/>
            <a:ext cx="10515600" cy="662397"/>
          </a:xfrm>
        </p:spPr>
        <p:txBody>
          <a:bodyPr/>
          <a:lstStyle/>
          <a:p>
            <a:r>
              <a:rPr lang="en-US" dirty="0"/>
              <a:t>Elements of error propagation theory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1" y="1035103"/>
            <a:ext cx="4375978" cy="4317595"/>
          </a:xfrm>
          <a:prstGeom prst="rect">
            <a:avLst/>
          </a:prstGeom>
        </p:spPr>
      </p:pic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41695"/>
              </p:ext>
            </p:extLst>
          </p:nvPr>
        </p:nvGraphicFramePr>
        <p:xfrm>
          <a:off x="5170486" y="3147159"/>
          <a:ext cx="6183313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Equation" r:id="rId4" imgW="2603160" imgH="583920" progId="Equation.DSMT4">
                  <p:embed/>
                </p:oleObj>
              </mc:Choice>
              <mc:Fallback>
                <p:oleObj name="Equation" r:id="rId4" imgW="26031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6" y="3147159"/>
                        <a:ext cx="6183313" cy="1379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56888"/>
              </p:ext>
            </p:extLst>
          </p:nvPr>
        </p:nvGraphicFramePr>
        <p:xfrm>
          <a:off x="5477306" y="4652106"/>
          <a:ext cx="4373562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Equation" r:id="rId6" imgW="1841400" imgH="583920" progId="Equation.DSMT4">
                  <p:embed/>
                </p:oleObj>
              </mc:Choice>
              <mc:Fallback>
                <p:oleObj name="Equation" r:id="rId6" imgW="184140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306" y="4652106"/>
                        <a:ext cx="4373562" cy="138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F00732F-E26F-4139-8399-4ECB312A91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776349"/>
              </p:ext>
            </p:extLst>
          </p:nvPr>
        </p:nvGraphicFramePr>
        <p:xfrm>
          <a:off x="7582338" y="1062643"/>
          <a:ext cx="36496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Equation" r:id="rId8" imgW="1536480" imgH="228600" progId="Equation.DSMT4">
                  <p:embed/>
                </p:oleObj>
              </mc:Choice>
              <mc:Fallback>
                <p:oleObj name="Equation" r:id="rId8" imgW="1536480" imgH="228600" progId="Equation.DSMT4">
                  <p:embed/>
                  <p:pic>
                    <p:nvPicPr>
                      <p:cNvPr id="9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2338" y="1062643"/>
                        <a:ext cx="3649662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517B5723-78C3-4073-8927-617806480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2558"/>
              </p:ext>
            </p:extLst>
          </p:nvPr>
        </p:nvGraphicFramePr>
        <p:xfrm>
          <a:off x="5170486" y="2593826"/>
          <a:ext cx="27146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Equation" r:id="rId10" imgW="1143000" imgH="253800" progId="Equation.DSMT4">
                  <p:embed/>
                </p:oleObj>
              </mc:Choice>
              <mc:Fallback>
                <p:oleObj name="Equation" r:id="rId10" imgW="1143000" imgH="253800" progId="Equation.DSMT4">
                  <p:embed/>
                  <p:pic>
                    <p:nvPicPr>
                      <p:cNvPr id="11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6" y="2593826"/>
                        <a:ext cx="2714625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03CB4B61-8182-48BF-B4AD-76F738BDE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39298"/>
              </p:ext>
            </p:extLst>
          </p:nvPr>
        </p:nvGraphicFramePr>
        <p:xfrm>
          <a:off x="7901851" y="2361922"/>
          <a:ext cx="34988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12" imgW="1473120" imgH="469800" progId="Equation.DSMT4">
                  <p:embed/>
                </p:oleObj>
              </mc:Choice>
              <mc:Fallback>
                <p:oleObj name="Equation" r:id="rId12" imgW="1473120" imgH="469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517B5723-78C3-4073-8927-6178064804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1851" y="2361922"/>
                        <a:ext cx="3498850" cy="1109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9E8DBF90-DF21-46A7-8F0E-485ADC233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50163"/>
              </p:ext>
            </p:extLst>
          </p:nvPr>
        </p:nvGraphicFramePr>
        <p:xfrm>
          <a:off x="9733255" y="4621371"/>
          <a:ext cx="19907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14" imgW="838080" imgH="583920" progId="Equation.DSMT4">
                  <p:embed/>
                </p:oleObj>
              </mc:Choice>
              <mc:Fallback>
                <p:oleObj name="Equation" r:id="rId14" imgW="838080" imgH="583920" progId="Equation.DSMT4">
                  <p:embed/>
                  <p:pic>
                    <p:nvPicPr>
                      <p:cNvPr id="13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3255" y="4621371"/>
                        <a:ext cx="1990725" cy="138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1C162A-71D3-4773-A71B-ECB606578353}"/>
              </a:ext>
            </a:extLst>
          </p:cNvPr>
          <p:cNvSpPr txBox="1"/>
          <p:nvPr/>
        </p:nvSpPr>
        <p:spPr>
          <a:xfrm>
            <a:off x="1432397" y="5326682"/>
            <a:ext cx="38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Independent quantity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BC23343-6737-4133-9E19-D81DC9D15007}"/>
              </a:ext>
            </a:extLst>
          </p:cNvPr>
          <p:cNvSpPr txBox="1"/>
          <p:nvPr/>
        </p:nvSpPr>
        <p:spPr>
          <a:xfrm rot="16200000">
            <a:off x="-1446098" y="2131090"/>
            <a:ext cx="38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Dependent quantity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1F2DE9-162A-425A-8FE3-12FD2FAE85E0}"/>
              </a:ext>
            </a:extLst>
          </p:cNvPr>
          <p:cNvSpPr txBox="1"/>
          <p:nvPr/>
        </p:nvSpPr>
        <p:spPr>
          <a:xfrm>
            <a:off x="5236079" y="1927100"/>
            <a:ext cx="606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an arbitrary value between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907124"/>
              </p:ext>
            </p:extLst>
          </p:nvPr>
        </p:nvGraphicFramePr>
        <p:xfrm>
          <a:off x="4857747" y="763191"/>
          <a:ext cx="21113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16" imgW="888840" imgH="457200" progId="Equation.DSMT4">
                  <p:embed/>
                </p:oleObj>
              </mc:Choice>
              <mc:Fallback>
                <p:oleObj name="Equation" r:id="rId16" imgW="888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47" y="763191"/>
                        <a:ext cx="2111375" cy="1082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2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7931" y="61353"/>
            <a:ext cx="10515600" cy="662397"/>
          </a:xfrm>
        </p:spPr>
        <p:txBody>
          <a:bodyPr/>
          <a:lstStyle/>
          <a:p>
            <a:r>
              <a:rPr lang="en-US" dirty="0"/>
              <a:t>For multiple independent variables - general case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713523"/>
              </p:ext>
            </p:extLst>
          </p:nvPr>
        </p:nvGraphicFramePr>
        <p:xfrm>
          <a:off x="2688508" y="1080237"/>
          <a:ext cx="20208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Equation" r:id="rId3" imgW="850680" imgH="203040" progId="Equation.DSMT4">
                  <p:embed/>
                </p:oleObj>
              </mc:Choice>
              <mc:Fallback>
                <p:oleObj name="Equation" r:id="rId3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508" y="1080237"/>
                        <a:ext cx="2020887" cy="48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44000"/>
              </p:ext>
            </p:extLst>
          </p:nvPr>
        </p:nvGraphicFramePr>
        <p:xfrm>
          <a:off x="5511579" y="992742"/>
          <a:ext cx="6365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name="Equation" r:id="rId5" imgW="2679480" imgH="228600" progId="Equation.DSMT4">
                  <p:embed/>
                </p:oleObj>
              </mc:Choice>
              <mc:Fallback>
                <p:oleObj name="Equation" r:id="rId5" imgW="267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579" y="992742"/>
                        <a:ext cx="6365875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32756"/>
              </p:ext>
            </p:extLst>
          </p:nvPr>
        </p:nvGraphicFramePr>
        <p:xfrm>
          <a:off x="3840109" y="2612959"/>
          <a:ext cx="8083550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Equation" r:id="rId7" imgW="3403440" imgH="583920" progId="Equation.DSMT4">
                  <p:embed/>
                </p:oleObj>
              </mc:Choice>
              <mc:Fallback>
                <p:oleObj name="Equation" r:id="rId7" imgW="34034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09" y="2612959"/>
                        <a:ext cx="8083550" cy="1382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386848"/>
              </p:ext>
            </p:extLst>
          </p:nvPr>
        </p:nvGraphicFramePr>
        <p:xfrm>
          <a:off x="6103339" y="1396711"/>
          <a:ext cx="54594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tion" r:id="rId9" imgW="2298600" imgH="330120" progId="Equation.DSMT4">
                  <p:embed/>
                </p:oleObj>
              </mc:Choice>
              <mc:Fallback>
                <p:oleObj name="Equation" r:id="rId9" imgW="2298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339" y="1396711"/>
                        <a:ext cx="5459412" cy="782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567810"/>
              </p:ext>
            </p:extLst>
          </p:nvPr>
        </p:nvGraphicFramePr>
        <p:xfrm>
          <a:off x="6113004" y="1935578"/>
          <a:ext cx="56102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11" imgW="2361960" imgH="330120" progId="Equation.DSMT4">
                  <p:embed/>
                </p:oleObj>
              </mc:Choice>
              <mc:Fallback>
                <p:oleObj name="Equation" r:id="rId11" imgW="2361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004" y="1935578"/>
                        <a:ext cx="5610225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319824"/>
              </p:ext>
            </p:extLst>
          </p:nvPr>
        </p:nvGraphicFramePr>
        <p:xfrm>
          <a:off x="3749621" y="3644107"/>
          <a:ext cx="8264525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Equation" r:id="rId13" imgW="3479760" imgH="583920" progId="Equation.DSMT4">
                  <p:embed/>
                </p:oleObj>
              </mc:Choice>
              <mc:Fallback>
                <p:oleObj name="Equation" r:id="rId13" imgW="34797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21" y="3644107"/>
                        <a:ext cx="8264525" cy="1382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53602"/>
              </p:ext>
            </p:extLst>
          </p:nvPr>
        </p:nvGraphicFramePr>
        <p:xfrm>
          <a:off x="3153159" y="1596982"/>
          <a:ext cx="2654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Equation" r:id="rId15" imgW="1117440" imgH="228600" progId="Equation.DSMT4">
                  <p:embed/>
                </p:oleObj>
              </mc:Choice>
              <mc:Fallback>
                <p:oleObj name="Equation" r:id="rId15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159" y="1596982"/>
                        <a:ext cx="2654300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567177"/>
              </p:ext>
            </p:extLst>
          </p:nvPr>
        </p:nvGraphicFramePr>
        <p:xfrm>
          <a:off x="3698952" y="5026819"/>
          <a:ext cx="705802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Equation" r:id="rId17" imgW="2971800" imgH="469800" progId="Equation.DSMT4">
                  <p:embed/>
                </p:oleObj>
              </mc:Choice>
              <mc:Fallback>
                <p:oleObj name="Equation" r:id="rId17" imgW="2971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952" y="5026819"/>
                        <a:ext cx="7058025" cy="1112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uppo 26"/>
          <p:cNvGrpSpPr/>
          <p:nvPr/>
        </p:nvGrpSpPr>
        <p:grpSpPr>
          <a:xfrm>
            <a:off x="830932" y="2560989"/>
            <a:ext cx="1893532" cy="775000"/>
            <a:chOff x="9597484" y="2632974"/>
            <a:chExt cx="1893532" cy="775000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9597484" y="2946309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953689" y="2946308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ccia in giù 19"/>
            <p:cNvSpPr/>
            <p:nvPr/>
          </p:nvSpPr>
          <p:spPr>
            <a:xfrm>
              <a:off x="9677126" y="2632974"/>
              <a:ext cx="313035" cy="313334"/>
            </a:xfrm>
            <a:prstGeom prst="downArrow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ccia in giù 20"/>
            <p:cNvSpPr/>
            <p:nvPr/>
          </p:nvSpPr>
          <p:spPr>
            <a:xfrm>
              <a:off x="11032874" y="2677703"/>
              <a:ext cx="313035" cy="313334"/>
            </a:xfrm>
            <a:prstGeom prst="downArrow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176011" y="889808"/>
            <a:ext cx="3121474" cy="1629598"/>
            <a:chOff x="8881075" y="1003376"/>
            <a:chExt cx="3121474" cy="1629598"/>
          </a:xfrm>
        </p:grpSpPr>
        <p:sp>
          <p:nvSpPr>
            <p:cNvPr id="14" name="Rettangolo 13"/>
            <p:cNvSpPr/>
            <p:nvPr/>
          </p:nvSpPr>
          <p:spPr>
            <a:xfrm>
              <a:off x="9866148" y="1003376"/>
              <a:ext cx="477671" cy="9665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0693702" y="1003376"/>
              <a:ext cx="477671" cy="9665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8881075" y="2171309"/>
              <a:ext cx="1592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,B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,C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0468155" y="2171309"/>
              <a:ext cx="1534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,B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,C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Connettore 1 22"/>
            <p:cNvCxnSpPr/>
            <p:nvPr/>
          </p:nvCxnSpPr>
          <p:spPr>
            <a:xfrm flipV="1">
              <a:off x="9866147" y="1651379"/>
              <a:ext cx="268664" cy="54219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H="1" flipV="1">
              <a:off x="10951172" y="1640249"/>
              <a:ext cx="152359" cy="55332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arentesi graffa aperta 27"/>
          <p:cNvSpPr/>
          <p:nvPr/>
        </p:nvSpPr>
        <p:spPr>
          <a:xfrm>
            <a:off x="5841787" y="1758848"/>
            <a:ext cx="256720" cy="803330"/>
          </a:xfrm>
          <a:prstGeom prst="leftBrace">
            <a:avLst>
              <a:gd name="adj1" fmla="val 42625"/>
              <a:gd name="adj2" fmla="val 5111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entesi graffa aperta 28"/>
          <p:cNvSpPr/>
          <p:nvPr/>
        </p:nvSpPr>
        <p:spPr>
          <a:xfrm>
            <a:off x="3492901" y="3178160"/>
            <a:ext cx="256720" cy="1336689"/>
          </a:xfrm>
          <a:prstGeom prst="leftBrace">
            <a:avLst>
              <a:gd name="adj1" fmla="val 42625"/>
              <a:gd name="adj2" fmla="val 5111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0771"/>
            <a:ext cx="10515600" cy="662397"/>
          </a:xfrm>
        </p:spPr>
        <p:txBody>
          <a:bodyPr/>
          <a:lstStyle/>
          <a:p>
            <a:r>
              <a:rPr lang="en-US" dirty="0"/>
              <a:t>Error propagation: particular case 1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88802"/>
              </p:ext>
            </p:extLst>
          </p:nvPr>
        </p:nvGraphicFramePr>
        <p:xfrm>
          <a:off x="5881059" y="2722972"/>
          <a:ext cx="56403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Equation" r:id="rId3" imgW="2374560" imgH="469800" progId="Equation.DSMT4">
                  <p:embed/>
                </p:oleObj>
              </mc:Choice>
              <mc:Fallback>
                <p:oleObj name="Equation" r:id="rId3" imgW="2374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059" y="2722972"/>
                        <a:ext cx="5640388" cy="1112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360945"/>
              </p:ext>
            </p:extLst>
          </p:nvPr>
        </p:nvGraphicFramePr>
        <p:xfrm>
          <a:off x="1029452" y="1277057"/>
          <a:ext cx="31972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Equation" r:id="rId5" imgW="1346040" imgH="355320" progId="Equation.DSMT4">
                  <p:embed/>
                </p:oleObj>
              </mc:Choice>
              <mc:Fallback>
                <p:oleObj name="Equation" r:id="rId5" imgW="1346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452" y="1277057"/>
                        <a:ext cx="3197225" cy="842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822756" y="296163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Using: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0053"/>
              </p:ext>
            </p:extLst>
          </p:nvPr>
        </p:nvGraphicFramePr>
        <p:xfrm>
          <a:off x="452516" y="2636044"/>
          <a:ext cx="298608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quation" r:id="rId7" imgW="1257120" imgH="469800" progId="Equation.DSMT4">
                  <p:embed/>
                </p:oleObj>
              </mc:Choice>
              <mc:Fallback>
                <p:oleObj name="Equation" r:id="rId7" imgW="1257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16" y="2636044"/>
                        <a:ext cx="2986088" cy="1112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201448"/>
              </p:ext>
            </p:extLst>
          </p:nvPr>
        </p:nvGraphicFramePr>
        <p:xfrm>
          <a:off x="3917950" y="4089400"/>
          <a:ext cx="7962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9" imgW="3352680" imgH="241200" progId="Equation.DSMT4">
                  <p:embed/>
                </p:oleObj>
              </mc:Choice>
              <mc:Fallback>
                <p:oleObj name="Equation" r:id="rId9" imgW="335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4089400"/>
                        <a:ext cx="79629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934203" y="1302249"/>
            <a:ext cx="3387725" cy="1014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691780" y="1274099"/>
            <a:ext cx="403668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a,b,g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real exponents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A,B,C real positive variables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38199" y="807950"/>
            <a:ext cx="348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posynomial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expression</a:t>
            </a: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35879889-5D87-4891-95EF-2CAAF5F4F254}"/>
              </a:ext>
            </a:extLst>
          </p:cNvPr>
          <p:cNvSpPr/>
          <p:nvPr/>
        </p:nvSpPr>
        <p:spPr>
          <a:xfrm>
            <a:off x="4546948" y="1473349"/>
            <a:ext cx="901874" cy="57150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4689E5B-EB31-45C7-8473-D810EDD06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21361"/>
              </p:ext>
            </p:extLst>
          </p:nvPr>
        </p:nvGraphicFramePr>
        <p:xfrm>
          <a:off x="402711" y="3824375"/>
          <a:ext cx="2986088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11" imgW="1257120" imgH="939600" progId="Equation.DSMT4">
                  <p:embed/>
                </p:oleObj>
              </mc:Choice>
              <mc:Fallback>
                <p:oleObj name="Equation" r:id="rId11" imgW="1257120" imgH="939600" progId="Equation.DSMT4">
                  <p:embed/>
                  <p:pic>
                    <p:nvPicPr>
                      <p:cNvPr id="9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11" y="3824375"/>
                        <a:ext cx="2986088" cy="222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8ED5667-3124-4F32-B6A1-D07043E1FAEA}"/>
              </a:ext>
            </a:extLst>
          </p:cNvPr>
          <p:cNvSpPr txBox="1"/>
          <p:nvPr/>
        </p:nvSpPr>
        <p:spPr>
          <a:xfrm>
            <a:off x="1778696" y="450164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1:</a:t>
            </a:r>
          </a:p>
        </p:txBody>
      </p:sp>
    </p:spTree>
    <p:extLst>
      <p:ext uri="{BB962C8B-B14F-4D97-AF65-F5344CB8AC3E}">
        <p14:creationId xmlns:p14="http://schemas.microsoft.com/office/powerpoint/2010/main" val="31765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200" y="118356"/>
            <a:ext cx="10515600" cy="662397"/>
          </a:xfrm>
        </p:spPr>
        <p:txBody>
          <a:bodyPr/>
          <a:lstStyle/>
          <a:p>
            <a:r>
              <a:rPr lang="en-US" dirty="0"/>
              <a:t>Error propagation: particular case 1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07262"/>
              </p:ext>
            </p:extLst>
          </p:nvPr>
        </p:nvGraphicFramePr>
        <p:xfrm>
          <a:off x="773389" y="2876943"/>
          <a:ext cx="10645222" cy="142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Equation" r:id="rId3" imgW="3403440" imgH="457200" progId="Equation.DSMT4">
                  <p:embed/>
                </p:oleObj>
              </mc:Choice>
              <mc:Fallback>
                <p:oleObj name="Equation" r:id="rId3" imgW="3403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389" y="2876943"/>
                        <a:ext cx="10645222" cy="1427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03475"/>
              </p:ext>
            </p:extLst>
          </p:nvPr>
        </p:nvGraphicFramePr>
        <p:xfrm>
          <a:off x="1000125" y="1236663"/>
          <a:ext cx="32575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5" imgW="1371600" imgH="228600" progId="Equation.DSMT4">
                  <p:embed/>
                </p:oleObj>
              </mc:Choice>
              <mc:Fallback>
                <p:oleObj name="Equation" r:id="rId5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236663"/>
                        <a:ext cx="3257550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838200" y="1153522"/>
            <a:ext cx="3581400" cy="707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708577" y="2138209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Relative variation (or relative error)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20490"/>
              </p:ext>
            </p:extLst>
          </p:nvPr>
        </p:nvGraphicFramePr>
        <p:xfrm>
          <a:off x="1663876" y="4665663"/>
          <a:ext cx="56403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7" imgW="1803240" imgH="431640" progId="Equation.DSMT4">
                  <p:embed/>
                </p:oleObj>
              </mc:Choice>
              <mc:Fallback>
                <p:oleObj name="Equation" r:id="rId7" imgW="1803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876" y="4665663"/>
                        <a:ext cx="5640388" cy="1349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1428750" y="4611192"/>
            <a:ext cx="6057900" cy="14038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7918712" y="4712950"/>
            <a:ext cx="361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 of the single relative errors, weighted by the respective exponents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0AC55CB-4D76-43ED-B1DC-53B1E1BF7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060446"/>
              </p:ext>
            </p:extLst>
          </p:nvPr>
        </p:nvGraphicFramePr>
        <p:xfrm>
          <a:off x="6771723" y="1216654"/>
          <a:ext cx="8064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Equation" r:id="rId9" imgW="279360" imgH="431640" progId="Equation.DSMT4">
                  <p:embed/>
                </p:oleObj>
              </mc:Choice>
              <mc:Fallback>
                <p:oleObj name="Equation" r:id="rId9" imgW="279360" imgH="431640" progId="Equation.DSMT4">
                  <p:embed/>
                  <p:pic>
                    <p:nvPicPr>
                      <p:cNvPr id="6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723" y="1216654"/>
                        <a:ext cx="806450" cy="124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2E675F8C-A405-4171-BE1C-2DF07CDCD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295229"/>
              </p:ext>
            </p:extLst>
          </p:nvPr>
        </p:nvGraphicFramePr>
        <p:xfrm>
          <a:off x="7740098" y="1180142"/>
          <a:ext cx="3743325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Equation" r:id="rId11" imgW="1295280" imgH="444240" progId="Equation.DSMT4">
                  <p:embed/>
                </p:oleObj>
              </mc:Choice>
              <mc:Fallback>
                <p:oleObj name="Equation" r:id="rId11" imgW="1295280" imgH="4442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0AC55CB-4D76-43ED-B1DC-53B1E1BF79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098" y="1180142"/>
                        <a:ext cx="3743325" cy="1281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619944-629F-4860-97E4-F81A781624F3}"/>
              </a:ext>
            </a:extLst>
          </p:cNvPr>
          <p:cNvSpPr txBox="1"/>
          <p:nvPr/>
        </p:nvSpPr>
        <p:spPr>
          <a:xfrm>
            <a:off x="1277655" y="664518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CD933EE4-9DB4-4C7A-BEEC-44E1D746EB1F}"/>
              </a:ext>
            </a:extLst>
          </p:cNvPr>
          <p:cNvSpPr/>
          <p:nvPr/>
        </p:nvSpPr>
        <p:spPr>
          <a:xfrm>
            <a:off x="5661764" y="1670051"/>
            <a:ext cx="939452" cy="747472"/>
          </a:xfrm>
          <a:custGeom>
            <a:avLst/>
            <a:gdLst>
              <a:gd name="connsiteX0" fmla="*/ 0 w 939452"/>
              <a:gd name="connsiteY0" fmla="*/ 747472 h 747472"/>
              <a:gd name="connsiteX1" fmla="*/ 187891 w 939452"/>
              <a:gd name="connsiteY1" fmla="*/ 709894 h 747472"/>
              <a:gd name="connsiteX2" fmla="*/ 325677 w 939452"/>
              <a:gd name="connsiteY2" fmla="*/ 572108 h 747472"/>
              <a:gd name="connsiteX3" fmla="*/ 363255 w 939452"/>
              <a:gd name="connsiteY3" fmla="*/ 346639 h 747472"/>
              <a:gd name="connsiteX4" fmla="*/ 388307 w 939452"/>
              <a:gd name="connsiteY4" fmla="*/ 96119 h 747472"/>
              <a:gd name="connsiteX5" fmla="*/ 626302 w 939452"/>
              <a:gd name="connsiteY5" fmla="*/ 8437 h 747472"/>
              <a:gd name="connsiteX6" fmla="*/ 939452 w 939452"/>
              <a:gd name="connsiteY6" fmla="*/ 8437 h 7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452" h="747472">
                <a:moveTo>
                  <a:pt x="0" y="747472"/>
                </a:moveTo>
                <a:cubicBezTo>
                  <a:pt x="66806" y="743296"/>
                  <a:pt x="133612" y="739121"/>
                  <a:pt x="187891" y="709894"/>
                </a:cubicBezTo>
                <a:cubicBezTo>
                  <a:pt x="242170" y="680667"/>
                  <a:pt x="296450" y="632650"/>
                  <a:pt x="325677" y="572108"/>
                </a:cubicBezTo>
                <a:cubicBezTo>
                  <a:pt x="354904" y="511566"/>
                  <a:pt x="352817" y="425970"/>
                  <a:pt x="363255" y="346639"/>
                </a:cubicBezTo>
                <a:cubicBezTo>
                  <a:pt x="373693" y="267308"/>
                  <a:pt x="344466" y="152486"/>
                  <a:pt x="388307" y="96119"/>
                </a:cubicBezTo>
                <a:cubicBezTo>
                  <a:pt x="432148" y="39752"/>
                  <a:pt x="534445" y="23051"/>
                  <a:pt x="626302" y="8437"/>
                </a:cubicBezTo>
                <a:cubicBezTo>
                  <a:pt x="718159" y="-6177"/>
                  <a:pt x="828805" y="1130"/>
                  <a:pt x="939452" y="8437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Confidence intervals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03709"/>
              </p:ext>
            </p:extLst>
          </p:nvPr>
        </p:nvGraphicFramePr>
        <p:xfrm>
          <a:off x="800101" y="1504950"/>
          <a:ext cx="10553698" cy="2800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862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Max deviation from the mean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 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 2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 3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 4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08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Fraction of data within the interval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68.3 %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95.4 %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99.7 %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99.994 %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74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Fraction of data outside the interval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31.7 %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4.6 %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0.3 %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0.006 %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08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117207"/>
            <a:ext cx="10515600" cy="662397"/>
          </a:xfrm>
        </p:spPr>
        <p:txBody>
          <a:bodyPr/>
          <a:lstStyle/>
          <a:p>
            <a:r>
              <a:rPr lang="en-US" dirty="0"/>
              <a:t>Error propagation: particular case 2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380801"/>
              </p:ext>
            </p:extLst>
          </p:nvPr>
        </p:nvGraphicFramePr>
        <p:xfrm>
          <a:off x="682625" y="1265737"/>
          <a:ext cx="38909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Equation" r:id="rId3" imgW="1638000" imgH="279360" progId="Equation.DSMT4">
                  <p:embed/>
                </p:oleObj>
              </mc:Choice>
              <mc:Fallback>
                <p:oleObj name="Equation" r:id="rId3" imgW="1638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265737"/>
                        <a:ext cx="3890962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588963" y="1179922"/>
            <a:ext cx="4078287" cy="833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411162"/>
              </p:ext>
            </p:extLst>
          </p:nvPr>
        </p:nvGraphicFramePr>
        <p:xfrm>
          <a:off x="588963" y="2339199"/>
          <a:ext cx="22923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5" imgW="965160" imgH="279360" progId="Equation.DSMT4">
                  <p:embed/>
                </p:oleObj>
              </mc:Choice>
              <mc:Fallback>
                <p:oleObj name="Equation" r:id="rId5" imgW="965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2339199"/>
                        <a:ext cx="2292350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095908"/>
              </p:ext>
            </p:extLst>
          </p:nvPr>
        </p:nvGraphicFramePr>
        <p:xfrm>
          <a:off x="9034875" y="2416026"/>
          <a:ext cx="965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Equation" r:id="rId7" imgW="406080" imgH="431640" progId="Equation.DSMT4">
                  <p:embed/>
                </p:oleObj>
              </mc:Choice>
              <mc:Fallback>
                <p:oleObj name="Equation" r:id="rId7" imgW="406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4875" y="2416026"/>
                        <a:ext cx="965200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87623"/>
              </p:ext>
            </p:extLst>
          </p:nvPr>
        </p:nvGraphicFramePr>
        <p:xfrm>
          <a:off x="2628106" y="4170451"/>
          <a:ext cx="515778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Equation" r:id="rId9" imgW="2171520" imgH="431640" progId="Equation.DSMT4">
                  <p:embed/>
                </p:oleObj>
              </mc:Choice>
              <mc:Fallback>
                <p:oleObj name="Equation" r:id="rId9" imgW="2171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106" y="4170451"/>
                        <a:ext cx="5157787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305339" y="5573004"/>
            <a:ext cx="871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we have the absolute error of G, not the relative one. 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2438400" y="4991100"/>
            <a:ext cx="442913" cy="5032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821514" y="1144133"/>
            <a:ext cx="46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2: logarithm of 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posinomial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731111"/>
              </p:ext>
            </p:extLst>
          </p:nvPr>
        </p:nvGraphicFramePr>
        <p:xfrm>
          <a:off x="498475" y="3108300"/>
          <a:ext cx="24733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Equation" r:id="rId11" imgW="1041120" imgH="279360" progId="Equation.DSMT4">
                  <p:embed/>
                </p:oleObj>
              </mc:Choice>
              <mc:Fallback>
                <p:oleObj name="Equation" r:id="rId11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108300"/>
                        <a:ext cx="2473325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08A6FC0-2B82-45C6-8C8E-0AB4775FA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931905"/>
              </p:ext>
            </p:extLst>
          </p:nvPr>
        </p:nvGraphicFramePr>
        <p:xfrm>
          <a:off x="3648489" y="2369989"/>
          <a:ext cx="26543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Equation" r:id="rId13" imgW="1117440" imgH="469800" progId="Equation.DSMT4">
                  <p:embed/>
                </p:oleObj>
              </mc:Choice>
              <mc:Fallback>
                <p:oleObj name="Equation" r:id="rId13" imgW="1117440" imgH="469800" progId="Equation.DSMT4">
                  <p:embed/>
                  <p:pic>
                    <p:nvPicPr>
                      <p:cNvPr id="1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489" y="2369989"/>
                        <a:ext cx="2654300" cy="1114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96405D54-0BDB-4B19-91A2-BE9E8CB81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23450"/>
              </p:ext>
            </p:extLst>
          </p:nvPr>
        </p:nvGraphicFramePr>
        <p:xfrm>
          <a:off x="6095999" y="2310457"/>
          <a:ext cx="289560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Equation" r:id="rId15" imgW="1218960" imgH="520560" progId="Equation.DSMT4">
                  <p:embed/>
                </p:oleObj>
              </mc:Choice>
              <mc:Fallback>
                <p:oleObj name="Equation" r:id="rId15" imgW="1218960" imgH="520560" progId="Equation.DSMT4">
                  <p:embed/>
                  <p:pic>
                    <p:nvPicPr>
                      <p:cNvPr id="1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9" y="2310457"/>
                        <a:ext cx="2895600" cy="1233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1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750" y="231775"/>
            <a:ext cx="10515600" cy="662397"/>
          </a:xfrm>
        </p:spPr>
        <p:txBody>
          <a:bodyPr/>
          <a:lstStyle/>
          <a:p>
            <a:r>
              <a:rPr lang="en-US" dirty="0"/>
              <a:t>Application to matching errors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375616" y="894172"/>
                <a:ext cx="11440768" cy="4737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Generally, when dealing with matching errors: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(mean value)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Matching errors has also the following basic property:</a:t>
                </a:r>
                <a:b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Linearity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 G=A+B  </a:t>
                </a:r>
                <a:r>
                  <a:rPr lang="en-US" sz="3200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G=</a:t>
                </a:r>
                <a:r>
                  <a:rPr lang="en-US" sz="3200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A+</a:t>
                </a:r>
                <a:r>
                  <a:rPr lang="en-US" sz="3200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b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G=kA, where k is a constant : </a:t>
                </a:r>
                <a:r>
                  <a:rPr lang="en-US" sz="3200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G=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3200" dirty="0" err="1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case of relative error, if G=kA:  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num>
                      <m:den>
                        <m:r>
                          <a:rPr lang="it-IT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den>
                    </m:f>
                    <m:r>
                      <a:rPr lang="it-IT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it-IT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it-IT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endParaRPr lang="it-IT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16" y="894172"/>
                <a:ext cx="11440768" cy="4737322"/>
              </a:xfrm>
              <a:prstGeom prst="rect">
                <a:avLst/>
              </a:prstGeom>
              <a:blipFill>
                <a:blip r:embed="rId2"/>
                <a:stretch>
                  <a:fillRect l="-1226" r="-267" b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Matching errors: statistical independence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15999" y="1002792"/>
            <a:ext cx="8868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Matching errors of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different quantities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(e.g., quantities A,B,C) can be often considered independent from each other since they are mostly affected by microscopic irregularities, that do not show significant correlations when pairs of quantities are considered.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addition matching errors of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different device pairs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be also considered independent, or, at least, uncorrelated. 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712063"/>
              </p:ext>
            </p:extLst>
          </p:nvPr>
        </p:nvGraphicFramePr>
        <p:xfrm>
          <a:off x="1275443" y="4257559"/>
          <a:ext cx="29860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3" imgW="1257120" imgH="228600" progId="Equation.DSMT4">
                  <p:embed/>
                </p:oleObj>
              </mc:Choice>
              <mc:Fallback>
                <p:oleObj name="Equation" r:id="rId3" imgW="1257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443" y="4257559"/>
                        <a:ext cx="2986088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321057"/>
              </p:ext>
            </p:extLst>
          </p:nvPr>
        </p:nvGraphicFramePr>
        <p:xfrm>
          <a:off x="4867093" y="3970785"/>
          <a:ext cx="5449198" cy="82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5" imgW="1917360" imgH="291960" progId="Equation.DSMT4">
                  <p:embed/>
                </p:oleObj>
              </mc:Choice>
              <mc:Fallback>
                <p:oleObj name="Equation" r:id="rId5" imgW="1917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093" y="3970785"/>
                        <a:ext cx="5449198" cy="828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ccia a destra 7"/>
          <p:cNvSpPr/>
          <p:nvPr/>
        </p:nvSpPr>
        <p:spPr>
          <a:xfrm>
            <a:off x="4383314" y="4257559"/>
            <a:ext cx="483779" cy="430555"/>
          </a:xfrm>
          <a:prstGeom prst="rightArrow">
            <a:avLst/>
          </a:prstGeom>
          <a:solidFill>
            <a:srgbClr val="33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117599" y="3914362"/>
            <a:ext cx="9355579" cy="1049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08255"/>
            <a:ext cx="10515600" cy="662397"/>
          </a:xfrm>
        </p:spPr>
        <p:txBody>
          <a:bodyPr/>
          <a:lstStyle/>
          <a:p>
            <a:r>
              <a:rPr lang="en-US" dirty="0"/>
              <a:t>Errors in Integrated Circuits: Levels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40962" name="Picture 2" descr="proc_err_03_chip_wafer_ba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6" y="1027522"/>
            <a:ext cx="5881687" cy="492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99922" y="168991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 level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452535" y="192980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wafer level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25286" y="4698752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 level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323928" y="4930887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level </a:t>
            </a:r>
          </a:p>
        </p:txBody>
      </p:sp>
    </p:spTree>
    <p:extLst>
      <p:ext uri="{BB962C8B-B14F-4D97-AF65-F5344CB8AC3E}">
        <p14:creationId xmlns:p14="http://schemas.microsoft.com/office/powerpoint/2010/main" val="291448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global errors: means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028700" y="1276350"/>
            <a:ext cx="2171700" cy="21717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18110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58115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198120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38125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78130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118110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58115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198120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238125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278130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118110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158115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198120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238125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278130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954449" y="826207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chip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543300" y="1559744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nominally identical components</a:t>
            </a:r>
          </a:p>
        </p:txBody>
      </p:sp>
      <p:cxnSp>
        <p:nvCxnSpPr>
          <p:cNvPr id="24" name="Connettore 2 23"/>
          <p:cNvCxnSpPr>
            <a:stCxn id="22" idx="1"/>
            <a:endCxn id="10" idx="1"/>
          </p:cNvCxnSpPr>
          <p:nvPr/>
        </p:nvCxnSpPr>
        <p:spPr>
          <a:xfrm flipH="1" flipV="1">
            <a:off x="2781300" y="1714500"/>
            <a:ext cx="762000" cy="7607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2819400" y="2069157"/>
            <a:ext cx="800100" cy="29304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2438400" y="1931044"/>
            <a:ext cx="1104900" cy="3930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o 46"/>
          <p:cNvGrpSpPr/>
          <p:nvPr/>
        </p:nvGrpSpPr>
        <p:grpSpPr>
          <a:xfrm>
            <a:off x="1028700" y="4736901"/>
            <a:ext cx="1251123" cy="1251123"/>
            <a:chOff x="1028700" y="3860973"/>
            <a:chExt cx="2171700" cy="2171700"/>
          </a:xfrm>
        </p:grpSpPr>
        <p:sp>
          <p:nvSpPr>
            <p:cNvPr id="29" name="Rettangolo 28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2727683" y="4736900"/>
            <a:ext cx="1251123" cy="1251123"/>
            <a:chOff x="1028700" y="3860973"/>
            <a:chExt cx="2171700" cy="2171700"/>
          </a:xfrm>
        </p:grpSpPr>
        <p:sp>
          <p:nvSpPr>
            <p:cNvPr id="49" name="Rettangolo 48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ttangolo 60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4345359" y="4736901"/>
            <a:ext cx="1251123" cy="1251123"/>
            <a:chOff x="1028700" y="3860973"/>
            <a:chExt cx="2171700" cy="2171700"/>
          </a:xfrm>
        </p:grpSpPr>
        <p:sp>
          <p:nvSpPr>
            <p:cNvPr id="66" name="Rettangolo 65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ttangolo 66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ttangolo 68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ttangolo 69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ttangolo 70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ttangolo 73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ttangolo 74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ttangolo 75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ttangolo 76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ttangolo 77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ttangolo 78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ttangolo 79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ttangolo 80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5908892" y="4758849"/>
            <a:ext cx="1251123" cy="1251123"/>
            <a:chOff x="1028700" y="3860973"/>
            <a:chExt cx="2171700" cy="2171700"/>
          </a:xfrm>
        </p:grpSpPr>
        <p:sp>
          <p:nvSpPr>
            <p:cNvPr id="83" name="Rettangolo 82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ttangolo 83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ttangolo 84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ttangolo 85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ttangolo 86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ttangolo 87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ttangolo 89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ttangolo 92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ttangolo 93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ttangolo 94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ttangolo 95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ttangolo 96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ttangolo 98"/>
          <p:cNvSpPr/>
          <p:nvPr/>
        </p:nvSpPr>
        <p:spPr>
          <a:xfrm>
            <a:off x="4038600" y="2284939"/>
            <a:ext cx="1671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&lt;A&gt;</a:t>
            </a:r>
            <a:r>
              <a:rPr lang="en-US" sz="32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chip</a:t>
            </a:r>
            <a:endParaRPr lang="en-US" sz="3200" dirty="0"/>
          </a:p>
        </p:txBody>
      </p:sp>
      <p:sp>
        <p:nvSpPr>
          <p:cNvPr id="102" name="Ovale 101"/>
          <p:cNvSpPr/>
          <p:nvPr/>
        </p:nvSpPr>
        <p:spPr>
          <a:xfrm>
            <a:off x="8204898" y="5306015"/>
            <a:ext cx="200690" cy="20069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e 102"/>
          <p:cNvSpPr/>
          <p:nvPr/>
        </p:nvSpPr>
        <p:spPr>
          <a:xfrm>
            <a:off x="7809943" y="5306015"/>
            <a:ext cx="200690" cy="20069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e 103"/>
          <p:cNvSpPr/>
          <p:nvPr/>
        </p:nvSpPr>
        <p:spPr>
          <a:xfrm>
            <a:off x="8599853" y="5306015"/>
            <a:ext cx="200690" cy="20069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ttangolo 104"/>
          <p:cNvSpPr/>
          <p:nvPr/>
        </p:nvSpPr>
        <p:spPr>
          <a:xfrm>
            <a:off x="6574997" y="3758741"/>
            <a:ext cx="2018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&lt;A&gt;</a:t>
            </a:r>
            <a:r>
              <a:rPr lang="en-US" sz="32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endParaRPr lang="en-US" sz="3200" dirty="0"/>
          </a:p>
        </p:txBody>
      </p:sp>
      <p:cxnSp>
        <p:nvCxnSpPr>
          <p:cNvPr id="107" name="Connettore 2 106"/>
          <p:cNvCxnSpPr/>
          <p:nvPr/>
        </p:nvCxnSpPr>
        <p:spPr>
          <a:xfrm flipH="1" flipV="1">
            <a:off x="2990850" y="3676650"/>
            <a:ext cx="428243" cy="77972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5908892" y="2360546"/>
            <a:ext cx="513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varies from chip to chip (local mean)</a:t>
            </a:r>
          </a:p>
        </p:txBody>
      </p:sp>
      <p:sp>
        <p:nvSpPr>
          <p:cNvPr id="109" name="CasellaDiTesto 108"/>
          <p:cNvSpPr txBox="1"/>
          <p:nvPr/>
        </p:nvSpPr>
        <p:spPr>
          <a:xfrm>
            <a:off x="8800543" y="3625373"/>
            <a:ext cx="3060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property of the whole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global mean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0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Local and global errors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41986" name="Picture 2" descr="proc_err_04_local_glob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0" b="-1085"/>
          <a:stretch>
            <a:fillRect/>
          </a:stretch>
        </p:blipFill>
        <p:spPr bwMode="auto">
          <a:xfrm>
            <a:off x="2209800" y="775444"/>
            <a:ext cx="5877081" cy="53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320862" y="4343828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corners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"max"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0438" y="4210419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corners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"min"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52005" y="5366181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corners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"typical"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67250" y="3867150"/>
            <a:ext cx="342900" cy="1714500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002594" y="4569155"/>
            <a:ext cx="1006219" cy="1002447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853311" y="4540193"/>
            <a:ext cx="1080513" cy="1002447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2853311" y="5472753"/>
            <a:ext cx="1964186" cy="3089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008813" y="1045602"/>
            <a:ext cx="4613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 errors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local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18" name="Freccia a sinistra 17"/>
          <p:cNvSpPr/>
          <p:nvPr/>
        </p:nvSpPr>
        <p:spPr>
          <a:xfrm>
            <a:off x="6248400" y="1045602"/>
            <a:ext cx="635131" cy="461665"/>
          </a:xfrm>
          <a:prstGeom prst="lef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8138352" y="1661562"/>
            <a:ext cx="3459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practice, the distribution of local errors is much narrower than shown here</a:t>
            </a:r>
          </a:p>
        </p:txBody>
      </p: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432432"/>
              </p:ext>
            </p:extLst>
          </p:nvPr>
        </p:nvGraphicFramePr>
        <p:xfrm>
          <a:off x="8598393" y="3412745"/>
          <a:ext cx="2878310" cy="74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914400" imgH="241200" progId="Equation.DSMT4">
                  <p:embed/>
                </p:oleObj>
              </mc:Choice>
              <mc:Fallback>
                <p:oleObj name="Equation" r:id="rId4" imgW="9144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8393" y="3412745"/>
                        <a:ext cx="2878310" cy="749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ttore 2 19"/>
          <p:cNvCxnSpPr>
            <a:stCxn id="5" idx="1"/>
          </p:cNvCxnSpPr>
          <p:nvPr/>
        </p:nvCxnSpPr>
        <p:spPr>
          <a:xfrm flipH="1">
            <a:off x="6564465" y="4759327"/>
            <a:ext cx="756397" cy="2820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1897752" y="4710144"/>
            <a:ext cx="1160166" cy="2820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4C1043C-97E9-4994-A1C5-FD5853BA2302}"/>
              </a:ext>
            </a:extLst>
          </p:cNvPr>
          <p:cNvSpPr txBox="1"/>
          <p:nvPr/>
        </p:nvSpPr>
        <p:spPr>
          <a:xfrm>
            <a:off x="514889" y="1984727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B6D6CAB-C751-4BB5-A6E2-094225E849D3}"/>
              </a:ext>
            </a:extLst>
          </p:cNvPr>
          <p:cNvSpPr txBox="1"/>
          <p:nvPr/>
        </p:nvSpPr>
        <p:spPr>
          <a:xfrm>
            <a:off x="217967" y="319816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AE840836-8EF6-47C4-9CEC-AD2283968CA4}"/>
              </a:ext>
            </a:extLst>
          </p:cNvPr>
          <p:cNvSpPr/>
          <p:nvPr/>
        </p:nvSpPr>
        <p:spPr>
          <a:xfrm>
            <a:off x="1507822" y="2012237"/>
            <a:ext cx="519764" cy="461665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0F51CBE2-34D7-4D59-8932-8843D36042B3}"/>
              </a:ext>
            </a:extLst>
          </p:cNvPr>
          <p:cNvSpPr/>
          <p:nvPr/>
        </p:nvSpPr>
        <p:spPr>
          <a:xfrm rot="1617491">
            <a:off x="1562159" y="3456123"/>
            <a:ext cx="519764" cy="461665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 animBg="1"/>
      <p:bldP spid="10" grpId="0" animBg="1"/>
      <p:bldP spid="11" grpId="0" animBg="1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6300" y="12329"/>
            <a:ext cx="10515600" cy="662397"/>
          </a:xfrm>
        </p:spPr>
        <p:txBody>
          <a:bodyPr>
            <a:normAutofit/>
          </a:bodyPr>
          <a:lstStyle/>
          <a:p>
            <a:r>
              <a:rPr lang="en-US" sz="3600" dirty="0"/>
              <a:t>Matching errors: definition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374268"/>
              </p:ext>
            </p:extLst>
          </p:nvPr>
        </p:nvGraphicFramePr>
        <p:xfrm>
          <a:off x="4048969" y="1398092"/>
          <a:ext cx="2533650" cy="187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3" imgW="888840" imgH="660240" progId="Equation.DSMT4">
                  <p:embed/>
                </p:oleObj>
              </mc:Choice>
              <mc:Fallback>
                <p:oleObj name="Equation" r:id="rId3" imgW="888840" imgH="660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969" y="1398092"/>
                        <a:ext cx="2533650" cy="1879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1028700" y="1276350"/>
            <a:ext cx="2171700" cy="21717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1447800" y="1968600"/>
            <a:ext cx="457200" cy="850799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2133600" y="1968600"/>
            <a:ext cx="457200" cy="850799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388054" y="4018558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Component 1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21773" y="4658152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Component 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447800" y="1398092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114550" y="1382646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ttore 2 27"/>
          <p:cNvCxnSpPr/>
          <p:nvPr/>
        </p:nvCxnSpPr>
        <p:spPr>
          <a:xfrm flipV="1">
            <a:off x="1447800" y="2971800"/>
            <a:ext cx="95250" cy="9376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 flipV="1">
            <a:off x="2420082" y="2971800"/>
            <a:ext cx="456468" cy="167741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3647951" y="3881377"/>
            <a:ext cx="2034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Nominally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identical and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placed on the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chip</a:t>
            </a:r>
          </a:p>
        </p:txBody>
      </p:sp>
      <p:sp>
        <p:nvSpPr>
          <p:cNvPr id="32" name="Parentesi graffa chiusa 31"/>
          <p:cNvSpPr/>
          <p:nvPr/>
        </p:nvSpPr>
        <p:spPr>
          <a:xfrm>
            <a:off x="3278952" y="3881377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gget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781273"/>
              </p:ext>
            </p:extLst>
          </p:nvPr>
        </p:nvGraphicFramePr>
        <p:xfrm>
          <a:off x="8427285" y="1240254"/>
          <a:ext cx="2295275" cy="219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5" imgW="876300" imgH="838200" progId="Equation.DSMT4">
                  <p:embed/>
                </p:oleObj>
              </mc:Choice>
              <mc:Fallback>
                <p:oleObj name="Equation" r:id="rId5" imgW="876300" imgH="8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7285" y="1240254"/>
                        <a:ext cx="2295275" cy="2195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reccia bidirezionale orizzontale 34"/>
          <p:cNvSpPr/>
          <p:nvPr/>
        </p:nvSpPr>
        <p:spPr>
          <a:xfrm>
            <a:off x="6881218" y="1967421"/>
            <a:ext cx="1247468" cy="609600"/>
          </a:xfrm>
          <a:prstGeom prst="left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6247703" y="3803932"/>
            <a:ext cx="544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 Matching errors: Main causes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864609" y="4294341"/>
            <a:ext cx="6372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Microscopic irregularities (local granularity)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Parameter gradients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13783" y="725479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error (or mismatch)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4776716" y="1239075"/>
            <a:ext cx="122830" cy="27056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69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B40DA5-F391-47F2-B2E8-4958CCF0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024"/>
            <a:ext cx="10515600" cy="662397"/>
          </a:xfrm>
        </p:spPr>
        <p:txBody>
          <a:bodyPr/>
          <a:lstStyle/>
          <a:p>
            <a:r>
              <a:rPr lang="en-US" dirty="0"/>
              <a:t>Relationship between matching error and local error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8591100-C9FB-4411-8FFF-D4773F4B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DDD32B-816D-4322-AB83-6C77276E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01D1FBE-A4D9-40F4-AFA7-FF85ACB2B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524380"/>
              </p:ext>
            </p:extLst>
          </p:nvPr>
        </p:nvGraphicFramePr>
        <p:xfrm>
          <a:off x="796925" y="1422400"/>
          <a:ext cx="27146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3" imgW="952200" imgH="279360" progId="Equation.DSMT4">
                  <p:embed/>
                </p:oleObj>
              </mc:Choice>
              <mc:Fallback>
                <p:oleObj name="Equation" r:id="rId3" imgW="952200" imgH="279360" progId="Equation.DSMT4">
                  <p:embed/>
                  <p:pic>
                    <p:nvPicPr>
                      <p:cNvPr id="6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422400"/>
                        <a:ext cx="2714625" cy="796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3B4F6A1-28B8-4A23-A75E-D2CACEF71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53323"/>
              </p:ext>
            </p:extLst>
          </p:nvPr>
        </p:nvGraphicFramePr>
        <p:xfrm>
          <a:off x="796925" y="2215948"/>
          <a:ext cx="28241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5" imgW="990360" imgH="279360" progId="Equation.DSMT4">
                  <p:embed/>
                </p:oleObj>
              </mc:Choice>
              <mc:Fallback>
                <p:oleObj name="Equation" r:id="rId5" imgW="990360" imgH="2793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01D1FBE-A4D9-40F4-AFA7-FF85ACB2B8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215948"/>
                        <a:ext cx="2824163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3366123-D196-497F-AD3A-2333AF0AD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031491"/>
              </p:ext>
            </p:extLst>
          </p:nvPr>
        </p:nvGraphicFramePr>
        <p:xfrm>
          <a:off x="4353251" y="2291556"/>
          <a:ext cx="37290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7" imgW="1307880" imgH="228600" progId="Equation.DSMT4">
                  <p:embed/>
                </p:oleObj>
              </mc:Choice>
              <mc:Fallback>
                <p:oleObj name="Equation" r:id="rId7" imgW="13078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3B4F6A1-28B8-4A23-A75E-D2CACEF715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251" y="2291556"/>
                        <a:ext cx="3729037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3B8F7D4-EA96-4AE6-B597-523271093827}"/>
              </a:ext>
            </a:extLst>
          </p:cNvPr>
          <p:cNvCxnSpPr/>
          <p:nvPr/>
        </p:nvCxnSpPr>
        <p:spPr>
          <a:xfrm>
            <a:off x="1849711" y="4413087"/>
            <a:ext cx="483231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2776966-A7AE-42F7-898A-4043C7A9F5EB}"/>
              </a:ext>
            </a:extLst>
          </p:cNvPr>
          <p:cNvCxnSpPr>
            <a:cxnSpLocks/>
          </p:cNvCxnSpPr>
          <p:nvPr/>
        </p:nvCxnSpPr>
        <p:spPr>
          <a:xfrm>
            <a:off x="4265867" y="3730041"/>
            <a:ext cx="0" cy="1608464"/>
          </a:xfrm>
          <a:prstGeom prst="line">
            <a:avLst/>
          </a:prstGeom>
          <a:ln w="41275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E25C80E-8EF5-4D06-9C70-01AC344180C9}"/>
              </a:ext>
            </a:extLst>
          </p:cNvPr>
          <p:cNvCxnSpPr>
            <a:cxnSpLocks/>
          </p:cNvCxnSpPr>
          <p:nvPr/>
        </p:nvCxnSpPr>
        <p:spPr>
          <a:xfrm>
            <a:off x="5310668" y="3730040"/>
            <a:ext cx="0" cy="16358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4ECF31D-834D-4A96-9724-3F32024E4623}"/>
              </a:ext>
            </a:extLst>
          </p:cNvPr>
          <p:cNvCxnSpPr>
            <a:cxnSpLocks/>
          </p:cNvCxnSpPr>
          <p:nvPr/>
        </p:nvCxnSpPr>
        <p:spPr>
          <a:xfrm>
            <a:off x="2635791" y="3730040"/>
            <a:ext cx="0" cy="175352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2844EDE-E33E-4BBE-8407-FAB4E0056AF6}"/>
              </a:ext>
            </a:extLst>
          </p:cNvPr>
          <p:cNvSpPr txBox="1"/>
          <p:nvPr/>
        </p:nvSpPr>
        <p:spPr>
          <a:xfrm>
            <a:off x="3700006" y="5252727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A72285C7-68BC-483A-88F4-69036EC13A57}"/>
              </a:ext>
            </a:extLst>
          </p:cNvPr>
          <p:cNvCxnSpPr/>
          <p:nvPr/>
        </p:nvCxnSpPr>
        <p:spPr>
          <a:xfrm flipH="1">
            <a:off x="4265867" y="3884278"/>
            <a:ext cx="1044801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1FD2D0D-AF21-496E-B3ED-357E34AA8FBE}"/>
              </a:ext>
            </a:extLst>
          </p:cNvPr>
          <p:cNvSpPr txBox="1"/>
          <p:nvPr/>
        </p:nvSpPr>
        <p:spPr>
          <a:xfrm>
            <a:off x="4563533" y="3304046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A34928B-2FAE-4FF3-A76B-E664B779925F}"/>
              </a:ext>
            </a:extLst>
          </p:cNvPr>
          <p:cNvCxnSpPr/>
          <p:nvPr/>
        </p:nvCxnSpPr>
        <p:spPr>
          <a:xfrm>
            <a:off x="2635791" y="4126649"/>
            <a:ext cx="1630076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112E69C-E85E-4D53-B848-6B099411FFD8}"/>
              </a:ext>
            </a:extLst>
          </p:cNvPr>
          <p:cNvSpPr txBox="1"/>
          <p:nvPr/>
        </p:nvSpPr>
        <p:spPr>
          <a:xfrm>
            <a:off x="3138781" y="3576094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179BF40-209C-4AC1-B716-ED6B61E94C8D}"/>
              </a:ext>
            </a:extLst>
          </p:cNvPr>
          <p:cNvSpPr txBox="1"/>
          <p:nvPr/>
        </p:nvSpPr>
        <p:spPr>
          <a:xfrm>
            <a:off x="2357363" y="5471515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9F57AFF-0483-4EA9-9B02-7677E46DE18F}"/>
              </a:ext>
            </a:extLst>
          </p:cNvPr>
          <p:cNvSpPr txBox="1"/>
          <p:nvPr/>
        </p:nvSpPr>
        <p:spPr>
          <a:xfrm>
            <a:off x="5032386" y="5422852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6E82727F-1350-4B18-AF57-39ECBDB652F6}"/>
              </a:ext>
            </a:extLst>
          </p:cNvPr>
          <p:cNvCxnSpPr>
            <a:cxnSpLocks/>
          </p:cNvCxnSpPr>
          <p:nvPr/>
        </p:nvCxnSpPr>
        <p:spPr>
          <a:xfrm flipH="1">
            <a:off x="2635645" y="5024225"/>
            <a:ext cx="264082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9E25E87-0FD7-489B-92DA-2F2BD63446DF}"/>
              </a:ext>
            </a:extLst>
          </p:cNvPr>
          <p:cNvSpPr txBox="1"/>
          <p:nvPr/>
        </p:nvSpPr>
        <p:spPr>
          <a:xfrm>
            <a:off x="3255265" y="4561937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7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58339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Matching errors: Microscopic irregularities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81" y="881208"/>
            <a:ext cx="7279184" cy="493490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95685" y="1160536"/>
            <a:ext cx="3324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N= number of dopants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atoms within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 area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5685" y="244328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N= N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3994" y="3007099"/>
            <a:ext cx="3850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Depending on the position </a:t>
            </a:r>
          </a:p>
          <a:p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is subjected to large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554575" y="5095182"/>
                <a:ext cx="68589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75" y="5095182"/>
                <a:ext cx="685893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2116007" y="5248476"/>
                <a:ext cx="1314782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007" y="5248476"/>
                <a:ext cx="1314782" cy="7813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/>
          <p:cNvCxnSpPr>
            <a:stCxn id="10" idx="1"/>
          </p:cNvCxnSpPr>
          <p:nvPr/>
        </p:nvCxnSpPr>
        <p:spPr>
          <a:xfrm flipH="1">
            <a:off x="1240468" y="5639160"/>
            <a:ext cx="875539" cy="7616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73994" y="4213086"/>
            <a:ext cx="4198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important parameter is: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matching error: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71042" y="241780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error</a:t>
            </a:r>
          </a:p>
        </p:txBody>
      </p:sp>
    </p:spTree>
    <p:extLst>
      <p:ext uri="{BB962C8B-B14F-4D97-AF65-F5344CB8AC3E}">
        <p14:creationId xmlns:p14="http://schemas.microsoft.com/office/powerpoint/2010/main" val="1464551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1654</Words>
  <Application>Microsoft Office PowerPoint</Application>
  <PresentationFormat>Widescreen</PresentationFormat>
  <Paragraphs>297</Paragraphs>
  <Slides>32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40" baseType="lpstr">
      <vt:lpstr>Cambria Math</vt:lpstr>
      <vt:lpstr>Calibri</vt:lpstr>
      <vt:lpstr>Symbol</vt:lpstr>
      <vt:lpstr>Arial</vt:lpstr>
      <vt:lpstr>Times New Roman</vt:lpstr>
      <vt:lpstr>Tema di Office</vt:lpstr>
      <vt:lpstr>Equation</vt:lpstr>
      <vt:lpstr>MathType 6.0 Equation</vt:lpstr>
      <vt:lpstr>Process Errors in Integrated Circuits</vt:lpstr>
      <vt:lpstr>Components of the error and statistical representation</vt:lpstr>
      <vt:lpstr>Confidence intervals</vt:lpstr>
      <vt:lpstr>Errors in Integrated Circuits: Levels</vt:lpstr>
      <vt:lpstr>Local and global errors: means</vt:lpstr>
      <vt:lpstr>Local and global errors</vt:lpstr>
      <vt:lpstr>Matching errors: definition</vt:lpstr>
      <vt:lpstr>Relationship between matching error and local error</vt:lpstr>
      <vt:lpstr>Matching errors: Microscopic irregularities </vt:lpstr>
      <vt:lpstr>Matching errors: Microscopic irregularities </vt:lpstr>
      <vt:lpstr>Microscopic irregularities: effect of device area</vt:lpstr>
      <vt:lpstr>Microscopic irregularities: the Pelgrom model</vt:lpstr>
      <vt:lpstr>Matching Errors: Gradients</vt:lpstr>
      <vt:lpstr>Effect of gradients on device matching</vt:lpstr>
      <vt:lpstr>Layout rules that prevent device  mismatch caused by gradients</vt:lpstr>
      <vt:lpstr>Common centroid configuration: Oblique gradients</vt:lpstr>
      <vt:lpstr>Split and connect components in common centroid configurations</vt:lpstr>
      <vt:lpstr>Presentazione standard di PowerPoint</vt:lpstr>
      <vt:lpstr>Presentazione standard di PowerPoint</vt:lpstr>
      <vt:lpstr>Other Layout rules for improving device matching</vt:lpstr>
      <vt:lpstr>Other Layout rules for improving device matching</vt:lpstr>
      <vt:lpstr>Summary of rules for a good device matching </vt:lpstr>
      <vt:lpstr>Rules to obtain accurate ratios</vt:lpstr>
      <vt:lpstr>Accurate ratios: modular components </vt:lpstr>
      <vt:lpstr>Presentazione standard di PowerPoint</vt:lpstr>
      <vt:lpstr>Elements of error propagation theory</vt:lpstr>
      <vt:lpstr>For multiple independent variables - general case</vt:lpstr>
      <vt:lpstr>Error propagation: particular case 1</vt:lpstr>
      <vt:lpstr>Error propagation: particular case 1</vt:lpstr>
      <vt:lpstr>Error propagation: particular case 2</vt:lpstr>
      <vt:lpstr>Application to matching errors</vt:lpstr>
      <vt:lpstr>Matching errors: statistical independence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643</cp:revision>
  <dcterms:created xsi:type="dcterms:W3CDTF">2015-02-03T16:10:37Z</dcterms:created>
  <dcterms:modified xsi:type="dcterms:W3CDTF">2022-04-05T19:22:38Z</dcterms:modified>
</cp:coreProperties>
</file>