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4"/>
  </p:notesMasterIdLst>
  <p:sldIdLst>
    <p:sldId id="256" r:id="rId2"/>
    <p:sldId id="257" r:id="rId3"/>
    <p:sldId id="258" r:id="rId4"/>
    <p:sldId id="306" r:id="rId5"/>
    <p:sldId id="269" r:id="rId6"/>
    <p:sldId id="305" r:id="rId7"/>
    <p:sldId id="259" r:id="rId8"/>
    <p:sldId id="264" r:id="rId9"/>
    <p:sldId id="265" r:id="rId10"/>
    <p:sldId id="266" r:id="rId11"/>
    <p:sldId id="267" r:id="rId12"/>
    <p:sldId id="268" r:id="rId13"/>
    <p:sldId id="270" r:id="rId14"/>
    <p:sldId id="307" r:id="rId15"/>
    <p:sldId id="271" r:id="rId16"/>
    <p:sldId id="272" r:id="rId17"/>
    <p:sldId id="273" r:id="rId18"/>
    <p:sldId id="260" r:id="rId19"/>
    <p:sldId id="261" r:id="rId20"/>
    <p:sldId id="312" r:id="rId21"/>
    <p:sldId id="314" r:id="rId22"/>
    <p:sldId id="308" r:id="rId23"/>
    <p:sldId id="318" r:id="rId24"/>
    <p:sldId id="315" r:id="rId25"/>
    <p:sldId id="317" r:id="rId26"/>
    <p:sldId id="274" r:id="rId27"/>
    <p:sldId id="322" r:id="rId28"/>
    <p:sldId id="311" r:id="rId29"/>
    <p:sldId id="319" r:id="rId30"/>
    <p:sldId id="275" r:id="rId31"/>
    <p:sldId id="276" r:id="rId32"/>
    <p:sldId id="277" r:id="rId33"/>
    <p:sldId id="278" r:id="rId34"/>
    <p:sldId id="279" r:id="rId35"/>
    <p:sldId id="280" r:id="rId36"/>
    <p:sldId id="281" r:id="rId37"/>
    <p:sldId id="282" r:id="rId38"/>
    <p:sldId id="284" r:id="rId39"/>
    <p:sldId id="316" r:id="rId40"/>
    <p:sldId id="286" r:id="rId41"/>
    <p:sldId id="283" r:id="rId42"/>
    <p:sldId id="310" r:id="rId43"/>
    <p:sldId id="321" r:id="rId44"/>
    <p:sldId id="320" r:id="rId45"/>
    <p:sldId id="287" r:id="rId46"/>
    <p:sldId id="288" r:id="rId47"/>
    <p:sldId id="289" r:id="rId48"/>
    <p:sldId id="290" r:id="rId49"/>
    <p:sldId id="291" r:id="rId50"/>
    <p:sldId id="292" r:id="rId51"/>
    <p:sldId id="293" r:id="rId52"/>
    <p:sldId id="323" r:id="rId53"/>
    <p:sldId id="325" r:id="rId54"/>
    <p:sldId id="334" r:id="rId55"/>
    <p:sldId id="335" r:id="rId56"/>
    <p:sldId id="324" r:id="rId57"/>
    <p:sldId id="330" r:id="rId58"/>
    <p:sldId id="331" r:id="rId59"/>
    <p:sldId id="326" r:id="rId60"/>
    <p:sldId id="332" r:id="rId61"/>
    <p:sldId id="333" r:id="rId62"/>
    <p:sldId id="294" r:id="rId63"/>
    <p:sldId id="295" r:id="rId64"/>
    <p:sldId id="296" r:id="rId65"/>
    <p:sldId id="297" r:id="rId66"/>
    <p:sldId id="299" r:id="rId67"/>
    <p:sldId id="298" r:id="rId68"/>
    <p:sldId id="300" r:id="rId69"/>
    <p:sldId id="302" r:id="rId70"/>
    <p:sldId id="301" r:id="rId71"/>
    <p:sldId id="303" r:id="rId72"/>
    <p:sldId id="304" r:id="rId73"/>
  </p:sldIdLst>
  <p:sldSz cx="12192000" cy="6858000"/>
  <p:notesSz cx="6858000" cy="9144000"/>
  <p:embeddedFontLst>
    <p:embeddedFont>
      <p:font typeface="Calibri" panose="020F0502020204030204" pitchFamily="34" charset="0"/>
      <p:regular r:id="rId75"/>
      <p:bold r:id="rId76"/>
      <p:italic r:id="rId77"/>
      <p:boldItalic r:id="rId78"/>
    </p:embeddedFont>
    <p:embeddedFont>
      <p:font typeface="Cambria Math" panose="02040503050406030204" pitchFamily="18" charset="0"/>
      <p:regular r:id="rId79"/>
    </p:embeddedFont>
    <p:embeddedFont>
      <p:font typeface="Georgia" panose="02040502050405020303" pitchFamily="18" charset="0"/>
      <p:regular r:id="rId80"/>
      <p:bold r:id="rId81"/>
      <p:italic r:id="rId82"/>
      <p:boldItalic r:id="rId83"/>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ssandro Catania" initials="AC" lastIdx="1" clrIdx="0">
    <p:extLst>
      <p:ext uri="{19B8F6BF-5375-455C-9EA6-DF929625EA0E}">
        <p15:presenceInfo xmlns:p15="http://schemas.microsoft.com/office/powerpoint/2012/main" userId="Alessandro Catan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66FF"/>
    <a:srgbClr val="FF9999"/>
    <a:srgbClr val="EABCC0"/>
    <a:srgbClr val="E1B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3878" autoAdjust="0"/>
  </p:normalViewPr>
  <p:slideViewPr>
    <p:cSldViewPr snapToGrid="0">
      <p:cViewPr varScale="1">
        <p:scale>
          <a:sx n="78" d="100"/>
          <a:sy n="78" d="100"/>
        </p:scale>
        <p:origin x="782"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ommentAuthors" Target="commentAuthor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notesMaster" Target="notesMasters/notesMaster1.xml"/><Relationship Id="rId79" Type="http://schemas.openxmlformats.org/officeDocument/2006/relationships/font" Target="fonts/font5.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6.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1.fntdata"/><Relationship Id="rId83" Type="http://schemas.openxmlformats.org/officeDocument/2006/relationships/font" Target="fonts/font9.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font" Target="fonts/font8.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image" Target="../media/image51.wmf"/><Relationship Id="rId7" Type="http://schemas.openxmlformats.org/officeDocument/2006/relationships/image" Target="../media/image55.wmf"/><Relationship Id="rId2" Type="http://schemas.openxmlformats.org/officeDocument/2006/relationships/image" Target="../media/image44.wmf"/><Relationship Id="rId1" Type="http://schemas.openxmlformats.org/officeDocument/2006/relationships/image" Target="../media/image50.wmf"/><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5" Type="http://schemas.openxmlformats.org/officeDocument/2006/relationships/image" Target="../media/image62.wmf"/><Relationship Id="rId4" Type="http://schemas.openxmlformats.org/officeDocument/2006/relationships/image" Target="../media/image6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6.wmf"/><Relationship Id="rId7" Type="http://schemas.openxmlformats.org/officeDocument/2006/relationships/image" Target="../media/image70.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66.wmf"/><Relationship Id="rId1" Type="http://schemas.openxmlformats.org/officeDocument/2006/relationships/image" Target="../media/image65.wmf"/><Relationship Id="rId6" Type="http://schemas.openxmlformats.org/officeDocument/2006/relationships/image" Target="../media/image72.wmf"/><Relationship Id="rId5" Type="http://schemas.openxmlformats.org/officeDocument/2006/relationships/image" Target="../media/image71.wmf"/><Relationship Id="rId4" Type="http://schemas.openxmlformats.org/officeDocument/2006/relationships/image" Target="../media/image40.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 Id="rId4" Type="http://schemas.openxmlformats.org/officeDocument/2006/relationships/image" Target="../media/image8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 Id="rId5" Type="http://schemas.openxmlformats.org/officeDocument/2006/relationships/image" Target="../media/image92.wmf"/><Relationship Id="rId4" Type="http://schemas.openxmlformats.org/officeDocument/2006/relationships/image" Target="../media/image9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6.wmf"/><Relationship Id="rId7" Type="http://schemas.openxmlformats.org/officeDocument/2006/relationships/image" Target="../media/image100.wmf"/><Relationship Id="rId2" Type="http://schemas.openxmlformats.org/officeDocument/2006/relationships/image" Target="../media/image95.wmf"/><Relationship Id="rId1" Type="http://schemas.openxmlformats.org/officeDocument/2006/relationships/image" Target="../media/image94.wmf"/><Relationship Id="rId6" Type="http://schemas.openxmlformats.org/officeDocument/2006/relationships/image" Target="../media/image99.wmf"/><Relationship Id="rId5" Type="http://schemas.openxmlformats.org/officeDocument/2006/relationships/image" Target="../media/image98.wmf"/><Relationship Id="rId4" Type="http://schemas.openxmlformats.org/officeDocument/2006/relationships/image" Target="../media/image97.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wmf"/><Relationship Id="rId1" Type="http://schemas.openxmlformats.org/officeDocument/2006/relationships/image" Target="../media/image10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39.wmf"/><Relationship Id="rId4" Type="http://schemas.openxmlformats.org/officeDocument/2006/relationships/image" Target="../media/image10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image" Target="../media/image40.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111.wmf"/><Relationship Id="rId1" Type="http://schemas.openxmlformats.org/officeDocument/2006/relationships/image" Target="../media/image110.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13.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17.wmf"/><Relationship Id="rId7" Type="http://schemas.openxmlformats.org/officeDocument/2006/relationships/image" Target="../media/image121.wmf"/><Relationship Id="rId2" Type="http://schemas.openxmlformats.org/officeDocument/2006/relationships/image" Target="../media/image116.wmf"/><Relationship Id="rId1" Type="http://schemas.openxmlformats.org/officeDocument/2006/relationships/image" Target="../media/image115.wmf"/><Relationship Id="rId6" Type="http://schemas.openxmlformats.org/officeDocument/2006/relationships/image" Target="../media/image120.wmf"/><Relationship Id="rId5" Type="http://schemas.openxmlformats.org/officeDocument/2006/relationships/image" Target="../media/image119.wmf"/><Relationship Id="rId4" Type="http://schemas.openxmlformats.org/officeDocument/2006/relationships/image" Target="../media/image118.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24.wmf"/><Relationship Id="rId2" Type="http://schemas.openxmlformats.org/officeDocument/2006/relationships/image" Target="../media/image123.wmf"/><Relationship Id="rId1" Type="http://schemas.openxmlformats.org/officeDocument/2006/relationships/image" Target="../media/image122.wmf"/><Relationship Id="rId4" Type="http://schemas.openxmlformats.org/officeDocument/2006/relationships/image" Target="../media/image125.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image" Target="../media/image127.wmf"/><Relationship Id="rId1" Type="http://schemas.openxmlformats.org/officeDocument/2006/relationships/image" Target="../media/image126.wmf"/><Relationship Id="rId4" Type="http://schemas.openxmlformats.org/officeDocument/2006/relationships/image" Target="../media/image129.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35.wmf"/><Relationship Id="rId2" Type="http://schemas.openxmlformats.org/officeDocument/2006/relationships/image" Target="../media/image134.wmf"/><Relationship Id="rId1" Type="http://schemas.openxmlformats.org/officeDocument/2006/relationships/image" Target="../media/image133.wmf"/><Relationship Id="rId4" Type="http://schemas.openxmlformats.org/officeDocument/2006/relationships/image" Target="../media/image136.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39.wmf"/><Relationship Id="rId2" Type="http://schemas.openxmlformats.org/officeDocument/2006/relationships/image" Target="../media/image138.wmf"/><Relationship Id="rId1" Type="http://schemas.openxmlformats.org/officeDocument/2006/relationships/image" Target="../media/image137.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141.wmf"/><Relationship Id="rId1" Type="http://schemas.openxmlformats.org/officeDocument/2006/relationships/image" Target="../media/image140.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27.wmf"/><Relationship Id="rId7" Type="http://schemas.openxmlformats.org/officeDocument/2006/relationships/image" Target="../media/image146.wmf"/><Relationship Id="rId2" Type="http://schemas.openxmlformats.org/officeDocument/2006/relationships/image" Target="../media/image142.wmf"/><Relationship Id="rId1" Type="http://schemas.openxmlformats.org/officeDocument/2006/relationships/image" Target="../media/image120.wmf"/><Relationship Id="rId6" Type="http://schemas.openxmlformats.org/officeDocument/2006/relationships/image" Target="../media/image145.wmf"/><Relationship Id="rId5" Type="http://schemas.openxmlformats.org/officeDocument/2006/relationships/image" Target="../media/image144.wmf"/><Relationship Id="rId4" Type="http://schemas.openxmlformats.org/officeDocument/2006/relationships/image" Target="../media/image14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48.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52.wmf"/><Relationship Id="rId2" Type="http://schemas.openxmlformats.org/officeDocument/2006/relationships/image" Target="../media/image151.wmf"/><Relationship Id="rId1" Type="http://schemas.openxmlformats.org/officeDocument/2006/relationships/image" Target="../media/image150.wmf"/><Relationship Id="rId4" Type="http://schemas.openxmlformats.org/officeDocument/2006/relationships/image" Target="../media/image153.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54.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57.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60.wmf"/><Relationship Id="rId2" Type="http://schemas.openxmlformats.org/officeDocument/2006/relationships/image" Target="../media/image159.wmf"/><Relationship Id="rId1" Type="http://schemas.openxmlformats.org/officeDocument/2006/relationships/image" Target="../media/image158.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59.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59.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59.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65.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6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65.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69.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69.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69.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76.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180.wmf"/><Relationship Id="rId2" Type="http://schemas.openxmlformats.org/officeDocument/2006/relationships/image" Target="../media/image179.wmf"/><Relationship Id="rId1" Type="http://schemas.openxmlformats.org/officeDocument/2006/relationships/image" Target="../media/image178.wmf"/><Relationship Id="rId4" Type="http://schemas.openxmlformats.org/officeDocument/2006/relationships/image" Target="../media/image181.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84.wmf"/><Relationship Id="rId2" Type="http://schemas.openxmlformats.org/officeDocument/2006/relationships/image" Target="../media/image183.wmf"/><Relationship Id="rId1" Type="http://schemas.openxmlformats.org/officeDocument/2006/relationships/image" Target="../media/image182.wmf"/><Relationship Id="rId6" Type="http://schemas.openxmlformats.org/officeDocument/2006/relationships/image" Target="../media/image187.wmf"/><Relationship Id="rId5" Type="http://schemas.openxmlformats.org/officeDocument/2006/relationships/image" Target="../media/image186.wmf"/><Relationship Id="rId4" Type="http://schemas.openxmlformats.org/officeDocument/2006/relationships/image" Target="../media/image185.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91.wmf"/><Relationship Id="rId2" Type="http://schemas.openxmlformats.org/officeDocument/2006/relationships/image" Target="../media/image190.wmf"/><Relationship Id="rId1" Type="http://schemas.openxmlformats.org/officeDocument/2006/relationships/image" Target="../media/image189.wmf"/><Relationship Id="rId5" Type="http://schemas.openxmlformats.org/officeDocument/2006/relationships/image" Target="../media/image193.wmf"/><Relationship Id="rId4" Type="http://schemas.openxmlformats.org/officeDocument/2006/relationships/image" Target="../media/image19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11" Type="http://schemas.openxmlformats.org/officeDocument/2006/relationships/image" Target="../media/image32.wmf"/><Relationship Id="rId5" Type="http://schemas.openxmlformats.org/officeDocument/2006/relationships/image" Target="../media/image26.wmf"/><Relationship Id="rId10" Type="http://schemas.openxmlformats.org/officeDocument/2006/relationships/image" Target="../media/image31.wmf"/><Relationship Id="rId4" Type="http://schemas.openxmlformats.org/officeDocument/2006/relationships/image" Target="../media/image25.wmf"/><Relationship Id="rId9"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3/31/2022</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‹N›</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6726E245-BE16-4A03-B1F5-DF75CC6A9830}" type="slidenum">
              <a:rPr lang="en-US" smtClean="0"/>
              <a:t>33</a:t>
            </a:fld>
            <a:endParaRPr lang="en-US" dirty="0"/>
          </a:p>
        </p:txBody>
      </p:sp>
    </p:spTree>
    <p:extLst>
      <p:ext uri="{BB962C8B-B14F-4D97-AF65-F5344CB8AC3E}">
        <p14:creationId xmlns:p14="http://schemas.microsoft.com/office/powerpoint/2010/main" val="608959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contenuto 2"/>
          <p:cNvSpPr>
            <a:spLocks noGrp="1"/>
          </p:cNvSpPr>
          <p:nvPr>
            <p:ph idx="1"/>
          </p:nvPr>
        </p:nvSpPr>
        <p:spPr/>
        <p:txBody>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3/31/2022</a:t>
            </a:fld>
            <a:endParaRPr lang="en-US" dirty="0"/>
          </a:p>
        </p:txBody>
      </p:sp>
      <p:sp>
        <p:nvSpPr>
          <p:cNvPr id="5" name="Segnaposto piè di pagina 4"/>
          <p:cNvSpPr>
            <a:spLocks noGrp="1"/>
          </p:cNvSpPr>
          <p:nvPr>
            <p:ph type="ftr" sz="quarter" idx="11"/>
          </p:nvPr>
        </p:nvSpPr>
        <p:spPr/>
        <p:txBody>
          <a:bodyPr/>
          <a:lstStyle/>
          <a:p>
            <a:r>
              <a:rPr lang="en-US" dirty="0"/>
              <a:t>P. Bruschi – Microelectronic System Design</a:t>
            </a:r>
          </a:p>
        </p:txBody>
      </p:sp>
      <p:sp>
        <p:nvSpPr>
          <p:cNvPr id="6" name="Segnaposto numero diapositiva 5"/>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30323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662FCC07-B889-4C84-BE01-5296D1E5D696}" type="datetime1">
              <a:rPr lang="en-US" smtClean="0"/>
              <a:t>3/31/2022</a:t>
            </a:fld>
            <a:endParaRPr lang="en-US" dirty="0"/>
          </a:p>
        </p:txBody>
      </p:sp>
      <p:sp>
        <p:nvSpPr>
          <p:cNvPr id="4" name="Segnaposto piè di pagina 3"/>
          <p:cNvSpPr>
            <a:spLocks noGrp="1"/>
          </p:cNvSpPr>
          <p:nvPr>
            <p:ph type="ftr" sz="quarter" idx="11"/>
          </p:nvPr>
        </p:nvSpPr>
        <p:spPr/>
        <p:txBody>
          <a:bodyPr/>
          <a:lstStyle/>
          <a:p>
            <a:r>
              <a:rPr lang="en-US" dirty="0"/>
              <a:t>P. Bruschi – Microelectronic System Design</a:t>
            </a:r>
          </a:p>
        </p:txBody>
      </p:sp>
      <p:sp>
        <p:nvSpPr>
          <p:cNvPr id="5" name="Segnaposto numero diapositiva 4"/>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3/31/2022</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a:t>P. Bruschi – Microelectronic System Design</a:t>
            </a:r>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‹N›</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5.w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21.png"/><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11" Type="http://schemas.openxmlformats.org/officeDocument/2006/relationships/image" Target="../media/image20.wmf"/><Relationship Id="rId5" Type="http://schemas.openxmlformats.org/officeDocument/2006/relationships/image" Target="../media/image17.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9.wmf"/></Relationships>
</file>

<file path=ppt/slides/_rels/slide13.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15.bin"/><Relationship Id="rId18" Type="http://schemas.openxmlformats.org/officeDocument/2006/relationships/image" Target="../media/image28.wmf"/><Relationship Id="rId26" Type="http://schemas.openxmlformats.org/officeDocument/2006/relationships/image" Target="../media/image32.wmf"/><Relationship Id="rId3" Type="http://schemas.openxmlformats.org/officeDocument/2006/relationships/image" Target="../media/image21.png"/><Relationship Id="rId21" Type="http://schemas.openxmlformats.org/officeDocument/2006/relationships/oleObject" Target="../embeddings/oleObject19.bin"/><Relationship Id="rId7" Type="http://schemas.openxmlformats.org/officeDocument/2006/relationships/oleObject" Target="../embeddings/oleObject12.bin"/><Relationship Id="rId12" Type="http://schemas.openxmlformats.org/officeDocument/2006/relationships/image" Target="../media/image25.wmf"/><Relationship Id="rId17" Type="http://schemas.openxmlformats.org/officeDocument/2006/relationships/oleObject" Target="../embeddings/oleObject17.bin"/><Relationship Id="rId25" Type="http://schemas.openxmlformats.org/officeDocument/2006/relationships/oleObject" Target="../embeddings/oleObject21.bin"/><Relationship Id="rId2" Type="http://schemas.openxmlformats.org/officeDocument/2006/relationships/slideLayout" Target="../slideLayouts/slideLayout2.xml"/><Relationship Id="rId16" Type="http://schemas.openxmlformats.org/officeDocument/2006/relationships/image" Target="../media/image27.wmf"/><Relationship Id="rId20" Type="http://schemas.openxmlformats.org/officeDocument/2006/relationships/image" Target="../media/image29.wmf"/><Relationship Id="rId1" Type="http://schemas.openxmlformats.org/officeDocument/2006/relationships/vmlDrawing" Target="../drawings/vmlDrawing6.vml"/><Relationship Id="rId6" Type="http://schemas.openxmlformats.org/officeDocument/2006/relationships/image" Target="../media/image22.wmf"/><Relationship Id="rId11" Type="http://schemas.openxmlformats.org/officeDocument/2006/relationships/oleObject" Target="../embeddings/oleObject14.bin"/><Relationship Id="rId24" Type="http://schemas.openxmlformats.org/officeDocument/2006/relationships/image" Target="../media/image31.wmf"/><Relationship Id="rId5" Type="http://schemas.openxmlformats.org/officeDocument/2006/relationships/oleObject" Target="../embeddings/oleObject11.bin"/><Relationship Id="rId15" Type="http://schemas.openxmlformats.org/officeDocument/2006/relationships/oleObject" Target="../embeddings/oleObject16.bin"/><Relationship Id="rId23" Type="http://schemas.openxmlformats.org/officeDocument/2006/relationships/oleObject" Target="../embeddings/oleObject20.bin"/><Relationship Id="rId10" Type="http://schemas.openxmlformats.org/officeDocument/2006/relationships/image" Target="../media/image24.wmf"/><Relationship Id="rId19" Type="http://schemas.openxmlformats.org/officeDocument/2006/relationships/oleObject" Target="../embeddings/oleObject18.bin"/><Relationship Id="rId4" Type="http://schemas.openxmlformats.org/officeDocument/2006/relationships/image" Target="../media/image33.png"/><Relationship Id="rId9" Type="http://schemas.openxmlformats.org/officeDocument/2006/relationships/oleObject" Target="../embeddings/oleObject13.bin"/><Relationship Id="rId14" Type="http://schemas.openxmlformats.org/officeDocument/2006/relationships/image" Target="../media/image26.wmf"/><Relationship Id="rId22" Type="http://schemas.openxmlformats.org/officeDocument/2006/relationships/image" Target="../media/image30.wmf"/></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38.wmf"/></Relationships>
</file>

<file path=ppt/slides/_rels/slide19.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0.wmf"/><Relationship Id="rId5" Type="http://schemas.openxmlformats.org/officeDocument/2006/relationships/oleObject" Target="../embeddings/oleObject24.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26.bin"/></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47.wmf"/><Relationship Id="rId3" Type="http://schemas.openxmlformats.org/officeDocument/2006/relationships/oleObject" Target="../embeddings/oleObject27.bin"/><Relationship Id="rId7" Type="http://schemas.openxmlformats.org/officeDocument/2006/relationships/image" Target="../media/image49.png"/><Relationship Id="rId12"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4.wmf"/><Relationship Id="rId11" Type="http://schemas.openxmlformats.org/officeDocument/2006/relationships/image" Target="../media/image46.wmf"/><Relationship Id="rId5" Type="http://schemas.openxmlformats.org/officeDocument/2006/relationships/oleObject" Target="../embeddings/oleObject28.bin"/><Relationship Id="rId15" Type="http://schemas.openxmlformats.org/officeDocument/2006/relationships/image" Target="../media/image48.wmf"/><Relationship Id="rId10" Type="http://schemas.openxmlformats.org/officeDocument/2006/relationships/oleObject" Target="../embeddings/oleObject30.bin"/><Relationship Id="rId4" Type="http://schemas.openxmlformats.org/officeDocument/2006/relationships/image" Target="../media/image43.wmf"/><Relationship Id="rId9" Type="http://schemas.openxmlformats.org/officeDocument/2006/relationships/image" Target="../media/image45.wmf"/><Relationship Id="rId14" Type="http://schemas.openxmlformats.org/officeDocument/2006/relationships/oleObject" Target="../embeddings/oleObject32.bin"/></Relationships>
</file>

<file path=ppt/slides/_rels/slide21.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oleObject" Target="../embeddings/oleObject38.bin"/><Relationship Id="rId18" Type="http://schemas.openxmlformats.org/officeDocument/2006/relationships/image" Target="../media/image56.wmf"/><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53.wmf"/><Relationship Id="rId17" Type="http://schemas.openxmlformats.org/officeDocument/2006/relationships/oleObject" Target="../embeddings/oleObject40.bin"/><Relationship Id="rId2" Type="http://schemas.openxmlformats.org/officeDocument/2006/relationships/slideLayout" Target="../slideLayouts/slideLayout2.xml"/><Relationship Id="rId16" Type="http://schemas.openxmlformats.org/officeDocument/2006/relationships/image" Target="../media/image55.wmf"/><Relationship Id="rId1" Type="http://schemas.openxmlformats.org/officeDocument/2006/relationships/vmlDrawing" Target="../drawings/vmlDrawing10.vml"/><Relationship Id="rId6" Type="http://schemas.openxmlformats.org/officeDocument/2006/relationships/image" Target="../media/image44.wmf"/><Relationship Id="rId11" Type="http://schemas.openxmlformats.org/officeDocument/2006/relationships/oleObject" Target="../embeddings/oleObject37.bin"/><Relationship Id="rId5" Type="http://schemas.openxmlformats.org/officeDocument/2006/relationships/oleObject" Target="../embeddings/oleObject34.bin"/><Relationship Id="rId15" Type="http://schemas.openxmlformats.org/officeDocument/2006/relationships/oleObject" Target="../embeddings/oleObject39.bin"/><Relationship Id="rId10" Type="http://schemas.openxmlformats.org/officeDocument/2006/relationships/image" Target="../media/image52.wmf"/><Relationship Id="rId4" Type="http://schemas.openxmlformats.org/officeDocument/2006/relationships/image" Target="../media/image50.wmf"/><Relationship Id="rId9" Type="http://schemas.openxmlformats.org/officeDocument/2006/relationships/oleObject" Target="../embeddings/oleObject36.bin"/><Relationship Id="rId14" Type="http://schemas.openxmlformats.org/officeDocument/2006/relationships/image" Target="../media/image54.wmf"/></Relationships>
</file>

<file path=ppt/slides/_rels/slide2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62.wmf"/><Relationship Id="rId3" Type="http://schemas.openxmlformats.org/officeDocument/2006/relationships/image" Target="../media/image63.png"/><Relationship Id="rId7" Type="http://schemas.openxmlformats.org/officeDocument/2006/relationships/image" Target="../media/image59.wmf"/><Relationship Id="rId12"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42.bin"/><Relationship Id="rId11" Type="http://schemas.openxmlformats.org/officeDocument/2006/relationships/image" Target="../media/image61.wmf"/><Relationship Id="rId5" Type="http://schemas.openxmlformats.org/officeDocument/2006/relationships/image" Target="../media/image58.wmf"/><Relationship Id="rId10" Type="http://schemas.openxmlformats.org/officeDocument/2006/relationships/oleObject" Target="../embeddings/oleObject44.bin"/><Relationship Id="rId4" Type="http://schemas.openxmlformats.org/officeDocument/2006/relationships/oleObject" Target="../embeddings/oleObject41.bin"/><Relationship Id="rId9" Type="http://schemas.openxmlformats.org/officeDocument/2006/relationships/image" Target="../media/image60.wmf"/></Relationships>
</file>

<file path=ppt/slides/_rels/slide24.x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oleObject" Target="../embeddings/oleObject51.bin"/><Relationship Id="rId3" Type="http://schemas.openxmlformats.org/officeDocument/2006/relationships/oleObject" Target="../embeddings/oleObject46.bin"/><Relationship Id="rId7" Type="http://schemas.openxmlformats.org/officeDocument/2006/relationships/oleObject" Target="../embeddings/oleObject48.bin"/><Relationship Id="rId12" Type="http://schemas.openxmlformats.org/officeDocument/2006/relationships/image" Target="../media/image68.wmf"/><Relationship Id="rId2" Type="http://schemas.openxmlformats.org/officeDocument/2006/relationships/slideLayout" Target="../slideLayouts/slideLayout2.xml"/><Relationship Id="rId16" Type="http://schemas.openxmlformats.org/officeDocument/2006/relationships/image" Target="../media/image70.wmf"/><Relationship Id="rId1" Type="http://schemas.openxmlformats.org/officeDocument/2006/relationships/vmlDrawing" Target="../drawings/vmlDrawing12.vml"/><Relationship Id="rId6" Type="http://schemas.openxmlformats.org/officeDocument/2006/relationships/image" Target="../media/image65.wmf"/><Relationship Id="rId11" Type="http://schemas.openxmlformats.org/officeDocument/2006/relationships/oleObject" Target="../embeddings/oleObject50.bin"/><Relationship Id="rId5" Type="http://schemas.openxmlformats.org/officeDocument/2006/relationships/oleObject" Target="../embeddings/oleObject47.bin"/><Relationship Id="rId15" Type="http://schemas.openxmlformats.org/officeDocument/2006/relationships/oleObject" Target="../embeddings/oleObject52.bin"/><Relationship Id="rId10" Type="http://schemas.openxmlformats.org/officeDocument/2006/relationships/image" Target="../media/image67.wmf"/><Relationship Id="rId4" Type="http://schemas.openxmlformats.org/officeDocument/2006/relationships/image" Target="../media/image64.wmf"/><Relationship Id="rId9" Type="http://schemas.openxmlformats.org/officeDocument/2006/relationships/oleObject" Target="../embeddings/oleObject49.bin"/><Relationship Id="rId14" Type="http://schemas.openxmlformats.org/officeDocument/2006/relationships/image" Target="../media/image69.wmf"/></Relationships>
</file>

<file path=ppt/slides/_rels/slide25.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oleObject" Target="../embeddings/oleObject56.bin"/><Relationship Id="rId3" Type="http://schemas.openxmlformats.org/officeDocument/2006/relationships/oleObject" Target="../embeddings/oleObject53.bin"/><Relationship Id="rId7" Type="http://schemas.openxmlformats.org/officeDocument/2006/relationships/oleObject" Target="../embeddings/oleObject23.bin"/><Relationship Id="rId12" Type="http://schemas.openxmlformats.org/officeDocument/2006/relationships/image" Target="../media/image71.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66.wmf"/><Relationship Id="rId11" Type="http://schemas.openxmlformats.org/officeDocument/2006/relationships/oleObject" Target="../embeddings/oleObject55.bin"/><Relationship Id="rId5" Type="http://schemas.openxmlformats.org/officeDocument/2006/relationships/oleObject" Target="../embeddings/oleObject54.bin"/><Relationship Id="rId10" Type="http://schemas.openxmlformats.org/officeDocument/2006/relationships/image" Target="../media/image40.wmf"/><Relationship Id="rId4" Type="http://schemas.openxmlformats.org/officeDocument/2006/relationships/image" Target="../media/image65.wmf"/><Relationship Id="rId9" Type="http://schemas.openxmlformats.org/officeDocument/2006/relationships/oleObject" Target="../embeddings/oleObject24.bin"/><Relationship Id="rId14" Type="http://schemas.openxmlformats.org/officeDocument/2006/relationships/image" Target="../media/image72.wmf"/></Relationships>
</file>

<file path=ppt/slides/_rels/slide26.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5.png"/><Relationship Id="rId7" Type="http://schemas.openxmlformats.org/officeDocument/2006/relationships/image" Target="../media/image74.wmf"/><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oleObject" Target="../embeddings/oleObject58.bin"/><Relationship Id="rId5" Type="http://schemas.openxmlformats.org/officeDocument/2006/relationships/image" Target="../media/image73.wmf"/><Relationship Id="rId4" Type="http://schemas.openxmlformats.org/officeDocument/2006/relationships/oleObject" Target="../embeddings/oleObject57.bin"/></Relationships>
</file>

<file path=ppt/slides/_rels/slide2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79.sv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image" Target="../media/image85.wmf"/><Relationship Id="rId3" Type="http://schemas.openxmlformats.org/officeDocument/2006/relationships/image" Target="../media/image80.png"/><Relationship Id="rId7" Type="http://schemas.openxmlformats.org/officeDocument/2006/relationships/image" Target="../media/image82.wmf"/><Relationship Id="rId12"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59.bin"/><Relationship Id="rId11" Type="http://schemas.openxmlformats.org/officeDocument/2006/relationships/image" Target="../media/image84.wmf"/><Relationship Id="rId5" Type="http://schemas.openxmlformats.org/officeDocument/2006/relationships/image" Target="../media/image86.png"/><Relationship Id="rId10" Type="http://schemas.openxmlformats.org/officeDocument/2006/relationships/oleObject" Target="../embeddings/oleObject61.bin"/><Relationship Id="rId4" Type="http://schemas.openxmlformats.org/officeDocument/2006/relationships/image" Target="../media/image81.svg"/><Relationship Id="rId9" Type="http://schemas.openxmlformats.org/officeDocument/2006/relationships/image" Target="../media/image8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65.bin"/><Relationship Id="rId13" Type="http://schemas.openxmlformats.org/officeDocument/2006/relationships/image" Target="../media/image92.wmf"/><Relationship Id="rId3" Type="http://schemas.openxmlformats.org/officeDocument/2006/relationships/image" Target="../media/image93.png"/><Relationship Id="rId7" Type="http://schemas.openxmlformats.org/officeDocument/2006/relationships/image" Target="../media/image89.wmf"/><Relationship Id="rId12"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64.bin"/><Relationship Id="rId11" Type="http://schemas.openxmlformats.org/officeDocument/2006/relationships/image" Target="../media/image91.wmf"/><Relationship Id="rId5" Type="http://schemas.openxmlformats.org/officeDocument/2006/relationships/image" Target="../media/image88.wmf"/><Relationship Id="rId10" Type="http://schemas.openxmlformats.org/officeDocument/2006/relationships/oleObject" Target="../embeddings/oleObject66.bin"/><Relationship Id="rId4" Type="http://schemas.openxmlformats.org/officeDocument/2006/relationships/oleObject" Target="../embeddings/oleObject63.bin"/><Relationship Id="rId9" Type="http://schemas.openxmlformats.org/officeDocument/2006/relationships/image" Target="../media/image90.wmf"/></Relationships>
</file>

<file path=ppt/slides/_rels/slide32.xml.rels><?xml version="1.0" encoding="UTF-8" standalone="yes"?>
<Relationships xmlns="http://schemas.openxmlformats.org/package/2006/relationships"><Relationship Id="rId8" Type="http://schemas.openxmlformats.org/officeDocument/2006/relationships/image" Target="../media/image96.wmf"/><Relationship Id="rId13" Type="http://schemas.openxmlformats.org/officeDocument/2006/relationships/oleObject" Target="../embeddings/oleObject73.bin"/><Relationship Id="rId3" Type="http://schemas.openxmlformats.org/officeDocument/2006/relationships/oleObject" Target="../embeddings/oleObject68.bin"/><Relationship Id="rId7" Type="http://schemas.openxmlformats.org/officeDocument/2006/relationships/oleObject" Target="../embeddings/oleObject70.bin"/><Relationship Id="rId12" Type="http://schemas.openxmlformats.org/officeDocument/2006/relationships/image" Target="../media/image98.wmf"/><Relationship Id="rId2" Type="http://schemas.openxmlformats.org/officeDocument/2006/relationships/slideLayout" Target="../slideLayouts/slideLayout2.xml"/><Relationship Id="rId16" Type="http://schemas.openxmlformats.org/officeDocument/2006/relationships/image" Target="../media/image100.wmf"/><Relationship Id="rId1" Type="http://schemas.openxmlformats.org/officeDocument/2006/relationships/vmlDrawing" Target="../drawings/vmlDrawing17.vml"/><Relationship Id="rId6" Type="http://schemas.openxmlformats.org/officeDocument/2006/relationships/image" Target="../media/image95.wmf"/><Relationship Id="rId11" Type="http://schemas.openxmlformats.org/officeDocument/2006/relationships/oleObject" Target="../embeddings/oleObject72.bin"/><Relationship Id="rId5" Type="http://schemas.openxmlformats.org/officeDocument/2006/relationships/oleObject" Target="../embeddings/oleObject69.bin"/><Relationship Id="rId15" Type="http://schemas.openxmlformats.org/officeDocument/2006/relationships/oleObject" Target="../embeddings/oleObject74.bin"/><Relationship Id="rId10" Type="http://schemas.openxmlformats.org/officeDocument/2006/relationships/image" Target="../media/image97.wmf"/><Relationship Id="rId4" Type="http://schemas.openxmlformats.org/officeDocument/2006/relationships/image" Target="../media/image94.wmf"/><Relationship Id="rId9" Type="http://schemas.openxmlformats.org/officeDocument/2006/relationships/oleObject" Target="../embeddings/oleObject71.bin"/><Relationship Id="rId14" Type="http://schemas.openxmlformats.org/officeDocument/2006/relationships/image" Target="../media/image99.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76.bin"/><Relationship Id="rId3" Type="http://schemas.openxmlformats.org/officeDocument/2006/relationships/notesSlide" Target="../notesSlides/notesSlide1.xml"/><Relationship Id="rId7" Type="http://schemas.openxmlformats.org/officeDocument/2006/relationships/image" Target="../media/image101.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75.bin"/><Relationship Id="rId11" Type="http://schemas.openxmlformats.org/officeDocument/2006/relationships/image" Target="../media/image103.wmf"/><Relationship Id="rId5" Type="http://schemas.openxmlformats.org/officeDocument/2006/relationships/image" Target="../media/image104.png"/><Relationship Id="rId10" Type="http://schemas.openxmlformats.org/officeDocument/2006/relationships/oleObject" Target="../embeddings/oleObject77.bin"/><Relationship Id="rId4" Type="http://schemas.openxmlformats.org/officeDocument/2006/relationships/image" Target="../media/image21.png"/><Relationship Id="rId9" Type="http://schemas.openxmlformats.org/officeDocument/2006/relationships/image" Target="../media/image102.wmf"/></Relationships>
</file>

<file path=ppt/slides/_rels/slide34.xml.rels><?xml version="1.0" encoding="UTF-8" standalone="yes"?>
<Relationships xmlns="http://schemas.openxmlformats.org/package/2006/relationships"><Relationship Id="rId8" Type="http://schemas.openxmlformats.org/officeDocument/2006/relationships/image" Target="../media/image106.wmf"/><Relationship Id="rId3" Type="http://schemas.openxmlformats.org/officeDocument/2006/relationships/oleObject" Target="../embeddings/oleObject78.bin"/><Relationship Id="rId7"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105.wmf"/><Relationship Id="rId5" Type="http://schemas.openxmlformats.org/officeDocument/2006/relationships/oleObject" Target="../embeddings/oleObject79.bin"/><Relationship Id="rId10" Type="http://schemas.openxmlformats.org/officeDocument/2006/relationships/image" Target="../media/image107.wmf"/><Relationship Id="rId4" Type="http://schemas.openxmlformats.org/officeDocument/2006/relationships/image" Target="../media/image39.wmf"/><Relationship Id="rId9" Type="http://schemas.openxmlformats.org/officeDocument/2006/relationships/oleObject" Target="../embeddings/oleObject81.bin"/></Relationships>
</file>

<file path=ppt/slides/_rels/slide35.xml.rels><?xml version="1.0" encoding="UTF-8" standalone="yes"?>
<Relationships xmlns="http://schemas.openxmlformats.org/package/2006/relationships"><Relationship Id="rId8" Type="http://schemas.openxmlformats.org/officeDocument/2006/relationships/image" Target="../media/image109.wmf"/><Relationship Id="rId3" Type="http://schemas.openxmlformats.org/officeDocument/2006/relationships/oleObject" Target="../embeddings/oleObject82.bin"/><Relationship Id="rId7"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108.wmf"/><Relationship Id="rId5" Type="http://schemas.openxmlformats.org/officeDocument/2006/relationships/oleObject" Target="../embeddings/oleObject83.bin"/><Relationship Id="rId4" Type="http://schemas.openxmlformats.org/officeDocument/2006/relationships/image" Target="../media/image40.wmf"/></Relationships>
</file>

<file path=ppt/slides/_rels/slide36.xml.rels><?xml version="1.0" encoding="UTF-8" standalone="yes"?>
<Relationships xmlns="http://schemas.openxmlformats.org/package/2006/relationships"><Relationship Id="rId3" Type="http://schemas.openxmlformats.org/officeDocument/2006/relationships/image" Target="../media/image112.png"/><Relationship Id="rId7" Type="http://schemas.openxmlformats.org/officeDocument/2006/relationships/image" Target="../media/image111.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86.bin"/><Relationship Id="rId5" Type="http://schemas.openxmlformats.org/officeDocument/2006/relationships/image" Target="../media/image110.wmf"/><Relationship Id="rId4" Type="http://schemas.openxmlformats.org/officeDocument/2006/relationships/oleObject" Target="../embeddings/oleObject85.bin"/></Relationships>
</file>

<file path=ppt/slides/_rels/slide3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113.wmf"/><Relationship Id="rId4" Type="http://schemas.openxmlformats.org/officeDocument/2006/relationships/oleObject" Target="../embeddings/oleObject87.bin"/></Relationships>
</file>

<file path=ppt/slides/_rels/slide38.xml.rels><?xml version="1.0" encoding="UTF-8" standalone="yes"?>
<Relationships xmlns="http://schemas.openxmlformats.org/package/2006/relationships"><Relationship Id="rId8" Type="http://schemas.openxmlformats.org/officeDocument/2006/relationships/image" Target="../media/image117.wmf"/><Relationship Id="rId13" Type="http://schemas.openxmlformats.org/officeDocument/2006/relationships/oleObject" Target="../embeddings/oleObject93.bin"/><Relationship Id="rId3" Type="http://schemas.openxmlformats.org/officeDocument/2006/relationships/oleObject" Target="../embeddings/oleObject88.bin"/><Relationship Id="rId7" Type="http://schemas.openxmlformats.org/officeDocument/2006/relationships/oleObject" Target="../embeddings/oleObject90.bin"/><Relationship Id="rId12" Type="http://schemas.openxmlformats.org/officeDocument/2006/relationships/image" Target="../media/image119.wmf"/><Relationship Id="rId2" Type="http://schemas.openxmlformats.org/officeDocument/2006/relationships/slideLayout" Target="../slideLayouts/slideLayout2.xml"/><Relationship Id="rId16" Type="http://schemas.openxmlformats.org/officeDocument/2006/relationships/image" Target="../media/image121.wmf"/><Relationship Id="rId1" Type="http://schemas.openxmlformats.org/officeDocument/2006/relationships/vmlDrawing" Target="../drawings/vmlDrawing23.vml"/><Relationship Id="rId6" Type="http://schemas.openxmlformats.org/officeDocument/2006/relationships/image" Target="../media/image116.wmf"/><Relationship Id="rId11" Type="http://schemas.openxmlformats.org/officeDocument/2006/relationships/oleObject" Target="../embeddings/oleObject92.bin"/><Relationship Id="rId5" Type="http://schemas.openxmlformats.org/officeDocument/2006/relationships/oleObject" Target="../embeddings/oleObject89.bin"/><Relationship Id="rId15" Type="http://schemas.openxmlformats.org/officeDocument/2006/relationships/oleObject" Target="../embeddings/oleObject94.bin"/><Relationship Id="rId10" Type="http://schemas.openxmlformats.org/officeDocument/2006/relationships/image" Target="../media/image118.wmf"/><Relationship Id="rId4" Type="http://schemas.openxmlformats.org/officeDocument/2006/relationships/image" Target="../media/image115.wmf"/><Relationship Id="rId9" Type="http://schemas.openxmlformats.org/officeDocument/2006/relationships/oleObject" Target="../embeddings/oleObject91.bin"/><Relationship Id="rId14" Type="http://schemas.openxmlformats.org/officeDocument/2006/relationships/image" Target="../media/image120.wmf"/></Relationships>
</file>

<file path=ppt/slides/_rels/slide39.xml.rels><?xml version="1.0" encoding="UTF-8" standalone="yes"?>
<Relationships xmlns="http://schemas.openxmlformats.org/package/2006/relationships"><Relationship Id="rId8" Type="http://schemas.openxmlformats.org/officeDocument/2006/relationships/image" Target="../media/image124.wmf"/><Relationship Id="rId3" Type="http://schemas.openxmlformats.org/officeDocument/2006/relationships/oleObject" Target="../embeddings/oleObject95.bin"/><Relationship Id="rId7" Type="http://schemas.openxmlformats.org/officeDocument/2006/relationships/oleObject" Target="../embeddings/oleObject97.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123.wmf"/><Relationship Id="rId5" Type="http://schemas.openxmlformats.org/officeDocument/2006/relationships/oleObject" Target="../embeddings/oleObject96.bin"/><Relationship Id="rId10" Type="http://schemas.openxmlformats.org/officeDocument/2006/relationships/image" Target="../media/image125.wmf"/><Relationship Id="rId4" Type="http://schemas.openxmlformats.org/officeDocument/2006/relationships/image" Target="../media/image122.wmf"/><Relationship Id="rId9" Type="http://schemas.openxmlformats.org/officeDocument/2006/relationships/oleObject" Target="../embeddings/oleObject98.bin"/></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28.wmf"/><Relationship Id="rId3" Type="http://schemas.openxmlformats.org/officeDocument/2006/relationships/oleObject" Target="../embeddings/oleObject99.bin"/><Relationship Id="rId7" Type="http://schemas.openxmlformats.org/officeDocument/2006/relationships/oleObject" Target="../embeddings/oleObject101.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127.wmf"/><Relationship Id="rId5" Type="http://schemas.openxmlformats.org/officeDocument/2006/relationships/oleObject" Target="../embeddings/oleObject100.bin"/><Relationship Id="rId10" Type="http://schemas.openxmlformats.org/officeDocument/2006/relationships/image" Target="../media/image129.wmf"/><Relationship Id="rId4" Type="http://schemas.openxmlformats.org/officeDocument/2006/relationships/image" Target="../media/image126.wmf"/><Relationship Id="rId9" Type="http://schemas.openxmlformats.org/officeDocument/2006/relationships/oleObject" Target="../embeddings/oleObject102.bin"/></Relationships>
</file>

<file path=ppt/slides/_rels/slide41.xml.rels><?xml version="1.0" encoding="UTF-8" standalone="yes"?>
<Relationships xmlns="http://schemas.openxmlformats.org/package/2006/relationships"><Relationship Id="rId3" Type="http://schemas.openxmlformats.org/officeDocument/2006/relationships/image" Target="../media/image131.emf"/><Relationship Id="rId2" Type="http://schemas.openxmlformats.org/officeDocument/2006/relationships/image" Target="../media/image130.emf"/><Relationship Id="rId1" Type="http://schemas.openxmlformats.org/officeDocument/2006/relationships/slideLayout" Target="../slideLayouts/slideLayout2.xml"/><Relationship Id="rId4" Type="http://schemas.openxmlformats.org/officeDocument/2006/relationships/image" Target="../media/image132.emf"/></Relationships>
</file>

<file path=ppt/slides/_rels/slide42.xml.rels><?xml version="1.0" encoding="UTF-8" standalone="yes"?>
<Relationships xmlns="http://schemas.openxmlformats.org/package/2006/relationships"><Relationship Id="rId8" Type="http://schemas.openxmlformats.org/officeDocument/2006/relationships/image" Target="../media/image135.wmf"/><Relationship Id="rId3" Type="http://schemas.openxmlformats.org/officeDocument/2006/relationships/oleObject" Target="../embeddings/oleObject103.bin"/><Relationship Id="rId7" Type="http://schemas.openxmlformats.org/officeDocument/2006/relationships/oleObject" Target="../embeddings/oleObject105.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134.wmf"/><Relationship Id="rId5" Type="http://schemas.openxmlformats.org/officeDocument/2006/relationships/oleObject" Target="../embeddings/oleObject104.bin"/><Relationship Id="rId10" Type="http://schemas.openxmlformats.org/officeDocument/2006/relationships/image" Target="../media/image136.wmf"/><Relationship Id="rId4" Type="http://schemas.openxmlformats.org/officeDocument/2006/relationships/image" Target="../media/image133.wmf"/><Relationship Id="rId9" Type="http://schemas.openxmlformats.org/officeDocument/2006/relationships/oleObject" Target="../embeddings/oleObject106.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10.bin"/><Relationship Id="rId3" Type="http://schemas.openxmlformats.org/officeDocument/2006/relationships/oleObject" Target="../embeddings/oleObject107.bin"/><Relationship Id="rId7" Type="http://schemas.openxmlformats.org/officeDocument/2006/relationships/image" Target="../media/image138.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109.bin"/><Relationship Id="rId5" Type="http://schemas.openxmlformats.org/officeDocument/2006/relationships/oleObject" Target="../embeddings/oleObject108.bin"/><Relationship Id="rId4" Type="http://schemas.openxmlformats.org/officeDocument/2006/relationships/image" Target="../media/image137.wmf"/><Relationship Id="rId9" Type="http://schemas.openxmlformats.org/officeDocument/2006/relationships/image" Target="../media/image139.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141.wmf"/><Relationship Id="rId5" Type="http://schemas.openxmlformats.org/officeDocument/2006/relationships/oleObject" Target="../embeddings/oleObject112.bin"/><Relationship Id="rId4" Type="http://schemas.openxmlformats.org/officeDocument/2006/relationships/image" Target="../media/image140.wmf"/></Relationships>
</file>

<file path=ppt/slides/_rels/slide45.xml.rels><?xml version="1.0" encoding="UTF-8" standalone="yes"?>
<Relationships xmlns="http://schemas.openxmlformats.org/package/2006/relationships"><Relationship Id="rId8" Type="http://schemas.openxmlformats.org/officeDocument/2006/relationships/image" Target="../media/image127.wmf"/><Relationship Id="rId13" Type="http://schemas.openxmlformats.org/officeDocument/2006/relationships/oleObject" Target="../embeddings/oleObject118.bin"/><Relationship Id="rId3" Type="http://schemas.openxmlformats.org/officeDocument/2006/relationships/oleObject" Target="../embeddings/oleObject113.bin"/><Relationship Id="rId7" Type="http://schemas.openxmlformats.org/officeDocument/2006/relationships/oleObject" Target="../embeddings/oleObject115.bin"/><Relationship Id="rId12" Type="http://schemas.openxmlformats.org/officeDocument/2006/relationships/image" Target="../media/image144.wmf"/><Relationship Id="rId2" Type="http://schemas.openxmlformats.org/officeDocument/2006/relationships/slideLayout" Target="../slideLayouts/slideLayout2.xml"/><Relationship Id="rId16" Type="http://schemas.openxmlformats.org/officeDocument/2006/relationships/image" Target="../media/image146.wmf"/><Relationship Id="rId1" Type="http://schemas.openxmlformats.org/officeDocument/2006/relationships/vmlDrawing" Target="../drawings/vmlDrawing29.vml"/><Relationship Id="rId6" Type="http://schemas.openxmlformats.org/officeDocument/2006/relationships/image" Target="../media/image142.wmf"/><Relationship Id="rId11" Type="http://schemas.openxmlformats.org/officeDocument/2006/relationships/oleObject" Target="../embeddings/oleObject117.bin"/><Relationship Id="rId5" Type="http://schemas.openxmlformats.org/officeDocument/2006/relationships/oleObject" Target="../embeddings/oleObject114.bin"/><Relationship Id="rId15" Type="http://schemas.openxmlformats.org/officeDocument/2006/relationships/oleObject" Target="../embeddings/oleObject119.bin"/><Relationship Id="rId10" Type="http://schemas.openxmlformats.org/officeDocument/2006/relationships/image" Target="../media/image143.wmf"/><Relationship Id="rId4" Type="http://schemas.openxmlformats.org/officeDocument/2006/relationships/image" Target="../media/image120.wmf"/><Relationship Id="rId9" Type="http://schemas.openxmlformats.org/officeDocument/2006/relationships/oleObject" Target="../embeddings/oleObject116.bin"/><Relationship Id="rId14" Type="http://schemas.openxmlformats.org/officeDocument/2006/relationships/image" Target="../media/image145.wmf"/></Relationships>
</file>

<file path=ppt/slides/_rels/slide46.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12.png"/><Relationship Id="rId5" Type="http://schemas.openxmlformats.org/officeDocument/2006/relationships/image" Target="../media/image148.wmf"/><Relationship Id="rId4" Type="http://schemas.openxmlformats.org/officeDocument/2006/relationships/oleObject" Target="../embeddings/oleObject120.bin"/></Relationships>
</file>

<file path=ppt/slides/_rels/slide48.xml.rels><?xml version="1.0" encoding="UTF-8" standalone="yes"?>
<Relationships xmlns="http://schemas.openxmlformats.org/package/2006/relationships"><Relationship Id="rId8" Type="http://schemas.openxmlformats.org/officeDocument/2006/relationships/image" Target="../media/image152.wmf"/><Relationship Id="rId3" Type="http://schemas.openxmlformats.org/officeDocument/2006/relationships/oleObject" Target="../embeddings/oleObject121.bin"/><Relationship Id="rId7" Type="http://schemas.openxmlformats.org/officeDocument/2006/relationships/oleObject" Target="../embeddings/oleObject123.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151.wmf"/><Relationship Id="rId5" Type="http://schemas.openxmlformats.org/officeDocument/2006/relationships/oleObject" Target="../embeddings/oleObject122.bin"/><Relationship Id="rId10" Type="http://schemas.openxmlformats.org/officeDocument/2006/relationships/image" Target="../media/image153.wmf"/><Relationship Id="rId4" Type="http://schemas.openxmlformats.org/officeDocument/2006/relationships/image" Target="../media/image150.wmf"/><Relationship Id="rId9" Type="http://schemas.openxmlformats.org/officeDocument/2006/relationships/oleObject" Target="../embeddings/oleObject124.bin"/></Relationships>
</file>

<file path=ppt/slides/_rels/slide49.xml.rels><?xml version="1.0" encoding="UTF-8" standalone="yes"?>
<Relationships xmlns="http://schemas.openxmlformats.org/package/2006/relationships"><Relationship Id="rId3" Type="http://schemas.openxmlformats.org/officeDocument/2006/relationships/image" Target="../media/image87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156.png"/><Relationship Id="rId5" Type="http://schemas.openxmlformats.org/officeDocument/2006/relationships/image" Target="../media/image154.wmf"/><Relationship Id="rId4" Type="http://schemas.openxmlformats.org/officeDocument/2006/relationships/oleObject" Target="../embeddings/oleObject125.bin"/></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157.wmf"/><Relationship Id="rId5" Type="http://schemas.openxmlformats.org/officeDocument/2006/relationships/oleObject" Target="../embeddings/oleObject126.bin"/><Relationship Id="rId4" Type="http://schemas.openxmlformats.org/officeDocument/2006/relationships/image" Target="../media/image149.png"/></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129.bin"/><Relationship Id="rId3" Type="http://schemas.openxmlformats.org/officeDocument/2006/relationships/image" Target="../media/image161.png"/><Relationship Id="rId7" Type="http://schemas.openxmlformats.org/officeDocument/2006/relationships/image" Target="../media/image159.wmf"/><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oleObject" Target="../embeddings/oleObject128.bin"/><Relationship Id="rId5" Type="http://schemas.openxmlformats.org/officeDocument/2006/relationships/image" Target="../media/image158.wmf"/><Relationship Id="rId4" Type="http://schemas.openxmlformats.org/officeDocument/2006/relationships/oleObject" Target="../embeddings/oleObject127.bin"/><Relationship Id="rId9" Type="http://schemas.openxmlformats.org/officeDocument/2006/relationships/image" Target="../media/image160.wmf"/></Relationships>
</file>

<file path=ppt/slides/_rels/slide53.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slideLayout" Target="../slideLayouts/slideLayout2.xml"/><Relationship Id="rId1" Type="http://schemas.openxmlformats.org/officeDocument/2006/relationships/vmlDrawing" Target="../drawings/vmlDrawing35.vml"/><Relationship Id="rId5" Type="http://schemas.openxmlformats.org/officeDocument/2006/relationships/image" Target="../media/image159.wmf"/><Relationship Id="rId4" Type="http://schemas.openxmlformats.org/officeDocument/2006/relationships/oleObject" Target="../embeddings/oleObject130.bin"/></Relationships>
</file>

<file path=ppt/slides/_rels/slide54.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slideLayout" Target="../slideLayouts/slideLayout2.xml"/><Relationship Id="rId1" Type="http://schemas.openxmlformats.org/officeDocument/2006/relationships/vmlDrawing" Target="../drawings/vmlDrawing36.vml"/><Relationship Id="rId5" Type="http://schemas.openxmlformats.org/officeDocument/2006/relationships/image" Target="../media/image159.wmf"/><Relationship Id="rId4" Type="http://schemas.openxmlformats.org/officeDocument/2006/relationships/oleObject" Target="../embeddings/oleObject131.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32.bin"/><Relationship Id="rId2" Type="http://schemas.openxmlformats.org/officeDocument/2006/relationships/slideLayout" Target="../slideLayouts/slideLayout2.xml"/><Relationship Id="rId1" Type="http://schemas.openxmlformats.org/officeDocument/2006/relationships/vmlDrawing" Target="../drawings/vmlDrawing37.vml"/><Relationship Id="rId5" Type="http://schemas.openxmlformats.org/officeDocument/2006/relationships/image" Target="../media/image164.png"/><Relationship Id="rId4" Type="http://schemas.openxmlformats.org/officeDocument/2006/relationships/image" Target="../media/image159.wmf"/></Relationships>
</file>

<file path=ppt/slides/_rels/slide56.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slideLayout" Target="../slideLayouts/slideLayout2.xml"/><Relationship Id="rId1" Type="http://schemas.openxmlformats.org/officeDocument/2006/relationships/vmlDrawing" Target="../drawings/vmlDrawing38.vml"/><Relationship Id="rId5" Type="http://schemas.openxmlformats.org/officeDocument/2006/relationships/image" Target="../media/image165.wmf"/><Relationship Id="rId4" Type="http://schemas.openxmlformats.org/officeDocument/2006/relationships/oleObject" Target="../embeddings/oleObject133.bin"/></Relationships>
</file>

<file path=ppt/slides/_rels/slide57.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slideLayout" Target="../slideLayouts/slideLayout2.xml"/><Relationship Id="rId1" Type="http://schemas.openxmlformats.org/officeDocument/2006/relationships/vmlDrawing" Target="../drawings/vmlDrawing39.vml"/><Relationship Id="rId5" Type="http://schemas.openxmlformats.org/officeDocument/2006/relationships/image" Target="../media/image165.wmf"/><Relationship Id="rId4" Type="http://schemas.openxmlformats.org/officeDocument/2006/relationships/oleObject" Target="../embeddings/oleObject134.bin"/></Relationships>
</file>

<file path=ppt/slides/_rels/slide58.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slideLayout" Target="../slideLayouts/slideLayout2.xml"/><Relationship Id="rId1" Type="http://schemas.openxmlformats.org/officeDocument/2006/relationships/vmlDrawing" Target="../drawings/vmlDrawing40.vml"/><Relationship Id="rId5" Type="http://schemas.openxmlformats.org/officeDocument/2006/relationships/image" Target="../media/image165.wmf"/><Relationship Id="rId4" Type="http://schemas.openxmlformats.org/officeDocument/2006/relationships/oleObject" Target="../embeddings/oleObject135.bin"/></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36.bin"/><Relationship Id="rId2" Type="http://schemas.openxmlformats.org/officeDocument/2006/relationships/slideLayout" Target="../slideLayouts/slideLayout2.xml"/><Relationship Id="rId1" Type="http://schemas.openxmlformats.org/officeDocument/2006/relationships/vmlDrawing" Target="../drawings/vmlDrawing41.vml"/><Relationship Id="rId5" Type="http://schemas.openxmlformats.org/officeDocument/2006/relationships/image" Target="../media/image170.png"/><Relationship Id="rId4" Type="http://schemas.openxmlformats.org/officeDocument/2006/relationships/image" Target="../media/image169.wmf"/></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slideLayout" Target="../slideLayouts/slideLayout2.xml"/><Relationship Id="rId1" Type="http://schemas.openxmlformats.org/officeDocument/2006/relationships/vmlDrawing" Target="../drawings/vmlDrawing42.vml"/><Relationship Id="rId5" Type="http://schemas.openxmlformats.org/officeDocument/2006/relationships/image" Target="../media/image169.wmf"/><Relationship Id="rId4" Type="http://schemas.openxmlformats.org/officeDocument/2006/relationships/oleObject" Target="../embeddings/oleObject137.bin"/></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38.bin"/><Relationship Id="rId2" Type="http://schemas.openxmlformats.org/officeDocument/2006/relationships/slideLayout" Target="../slideLayouts/slideLayout2.xml"/><Relationship Id="rId1" Type="http://schemas.openxmlformats.org/officeDocument/2006/relationships/vmlDrawing" Target="../drawings/vmlDrawing43.vml"/><Relationship Id="rId5" Type="http://schemas.openxmlformats.org/officeDocument/2006/relationships/image" Target="../media/image172.png"/><Relationship Id="rId4" Type="http://schemas.openxmlformats.org/officeDocument/2006/relationships/image" Target="../media/image169.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7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slideLayout" Target="../slideLayouts/slideLayout2.xml"/><Relationship Id="rId1" Type="http://schemas.openxmlformats.org/officeDocument/2006/relationships/vmlDrawing" Target="../drawings/vmlDrawing44.vml"/><Relationship Id="rId5" Type="http://schemas.openxmlformats.org/officeDocument/2006/relationships/image" Target="../media/image176.wmf"/><Relationship Id="rId4" Type="http://schemas.openxmlformats.org/officeDocument/2006/relationships/oleObject" Target="../embeddings/oleObject139.bin"/></Relationships>
</file>

<file path=ppt/slides/_rels/slide67.xml.rels><?xml version="1.0" encoding="UTF-8" standalone="yes"?>
<Relationships xmlns="http://schemas.openxmlformats.org/package/2006/relationships"><Relationship Id="rId8" Type="http://schemas.openxmlformats.org/officeDocument/2006/relationships/image" Target="../media/image180.wmf"/><Relationship Id="rId3" Type="http://schemas.openxmlformats.org/officeDocument/2006/relationships/oleObject" Target="../embeddings/oleObject140.bin"/><Relationship Id="rId7" Type="http://schemas.openxmlformats.org/officeDocument/2006/relationships/oleObject" Target="../embeddings/oleObject142.bin"/><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image" Target="../media/image179.wmf"/><Relationship Id="rId5" Type="http://schemas.openxmlformats.org/officeDocument/2006/relationships/oleObject" Target="../embeddings/oleObject141.bin"/><Relationship Id="rId10" Type="http://schemas.openxmlformats.org/officeDocument/2006/relationships/image" Target="../media/image181.wmf"/><Relationship Id="rId4" Type="http://schemas.openxmlformats.org/officeDocument/2006/relationships/image" Target="../media/image178.wmf"/><Relationship Id="rId9" Type="http://schemas.openxmlformats.org/officeDocument/2006/relationships/oleObject" Target="../embeddings/oleObject143.bin"/></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146.bin"/><Relationship Id="rId13" Type="http://schemas.openxmlformats.org/officeDocument/2006/relationships/image" Target="../media/image186.wmf"/><Relationship Id="rId3" Type="http://schemas.openxmlformats.org/officeDocument/2006/relationships/image" Target="../media/image188.png"/><Relationship Id="rId7" Type="http://schemas.openxmlformats.org/officeDocument/2006/relationships/image" Target="../media/image183.wmf"/><Relationship Id="rId12" Type="http://schemas.openxmlformats.org/officeDocument/2006/relationships/oleObject" Target="../embeddings/oleObject148.bin"/><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oleObject" Target="../embeddings/oleObject145.bin"/><Relationship Id="rId11" Type="http://schemas.openxmlformats.org/officeDocument/2006/relationships/image" Target="../media/image185.wmf"/><Relationship Id="rId5" Type="http://schemas.openxmlformats.org/officeDocument/2006/relationships/image" Target="../media/image182.wmf"/><Relationship Id="rId15" Type="http://schemas.openxmlformats.org/officeDocument/2006/relationships/image" Target="../media/image187.wmf"/><Relationship Id="rId10" Type="http://schemas.openxmlformats.org/officeDocument/2006/relationships/oleObject" Target="../embeddings/oleObject147.bin"/><Relationship Id="rId4" Type="http://schemas.openxmlformats.org/officeDocument/2006/relationships/oleObject" Target="../embeddings/oleObject144.bin"/><Relationship Id="rId9" Type="http://schemas.openxmlformats.org/officeDocument/2006/relationships/image" Target="../media/image184.wmf"/><Relationship Id="rId14" Type="http://schemas.openxmlformats.org/officeDocument/2006/relationships/oleObject" Target="../embeddings/oleObject149.bin"/></Relationships>
</file>

<file path=ppt/slides/_rels/slide69.xml.rels><?xml version="1.0" encoding="UTF-8" standalone="yes"?>
<Relationships xmlns="http://schemas.openxmlformats.org/package/2006/relationships"><Relationship Id="rId8" Type="http://schemas.openxmlformats.org/officeDocument/2006/relationships/image" Target="../media/image191.wmf"/><Relationship Id="rId13" Type="http://schemas.openxmlformats.org/officeDocument/2006/relationships/image" Target="../media/image194.png"/><Relationship Id="rId3" Type="http://schemas.openxmlformats.org/officeDocument/2006/relationships/oleObject" Target="../embeddings/oleObject150.bin"/><Relationship Id="rId7" Type="http://schemas.openxmlformats.org/officeDocument/2006/relationships/oleObject" Target="../embeddings/oleObject152.bin"/><Relationship Id="rId12" Type="http://schemas.openxmlformats.org/officeDocument/2006/relationships/image" Target="../media/image193.wmf"/><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image" Target="../media/image190.wmf"/><Relationship Id="rId11" Type="http://schemas.openxmlformats.org/officeDocument/2006/relationships/oleObject" Target="../embeddings/oleObject154.bin"/><Relationship Id="rId5" Type="http://schemas.openxmlformats.org/officeDocument/2006/relationships/oleObject" Target="../embeddings/oleObject151.bin"/><Relationship Id="rId15" Type="http://schemas.openxmlformats.org/officeDocument/2006/relationships/image" Target="../media/image196.svg"/><Relationship Id="rId10" Type="http://schemas.openxmlformats.org/officeDocument/2006/relationships/image" Target="../media/image192.wmf"/><Relationship Id="rId4" Type="http://schemas.openxmlformats.org/officeDocument/2006/relationships/image" Target="../media/image189.wmf"/><Relationship Id="rId9" Type="http://schemas.openxmlformats.org/officeDocument/2006/relationships/oleObject" Target="../embeddings/oleObject153.bin"/><Relationship Id="rId14" Type="http://schemas.openxmlformats.org/officeDocument/2006/relationships/image" Target="../media/image195.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1.png"/><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11" Type="http://schemas.openxmlformats.org/officeDocument/2006/relationships/image" Target="../media/image10.wmf"/><Relationship Id="rId5" Type="http://schemas.openxmlformats.org/officeDocument/2006/relationships/image" Target="../media/image7.png"/><Relationship Id="rId10" Type="http://schemas.openxmlformats.org/officeDocument/2006/relationships/oleObject" Target="../embeddings/oleObject5.bin"/><Relationship Id="rId4" Type="http://schemas.openxmlformats.org/officeDocument/2006/relationships/image" Target="../media/image12.png"/><Relationship Id="rId9" Type="http://schemas.openxmlformats.org/officeDocument/2006/relationships/image" Target="../media/image9.w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98.png"/><Relationship Id="rId2" Type="http://schemas.openxmlformats.org/officeDocument/2006/relationships/image" Target="../media/image19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46323"/>
            <a:ext cx="10515600" cy="662397"/>
          </a:xfrm>
        </p:spPr>
        <p:txBody>
          <a:bodyPr>
            <a:normAutofit/>
          </a:bodyPr>
          <a:lstStyle/>
          <a:p>
            <a:r>
              <a:rPr lang="en-US" sz="3200" dirty="0"/>
              <a:t>Planar n-MOSFET cross-section and layout</a:t>
            </a:r>
          </a:p>
        </p:txBody>
      </p:sp>
      <p:sp>
        <p:nvSpPr>
          <p:cNvPr id="4" name="Segnaposto piè di pagina 3"/>
          <p:cNvSpPr>
            <a:spLocks noGrp="1"/>
          </p:cNvSpPr>
          <p:nvPr>
            <p:ph type="ftr" sz="quarter" idx="11"/>
          </p:nvPr>
        </p:nvSpPr>
        <p:spPr/>
        <p:txBody>
          <a:bodyPr/>
          <a:lstStyle/>
          <a:p>
            <a:r>
              <a:rPr lang="en-US"/>
              <a:t>P. Bruschi – Microelectronic System Design</a:t>
            </a:r>
            <a:endParaRPr lang="en-US" dirty="0"/>
          </a:p>
        </p:txBody>
      </p:sp>
      <p:sp>
        <p:nvSpPr>
          <p:cNvPr id="5" name="Segnaposto numero diapositiva 4"/>
          <p:cNvSpPr>
            <a:spLocks noGrp="1"/>
          </p:cNvSpPr>
          <p:nvPr>
            <p:ph type="sldNum" sz="quarter" idx="12"/>
          </p:nvPr>
        </p:nvSpPr>
        <p:spPr/>
        <p:txBody>
          <a:bodyPr/>
          <a:lstStyle/>
          <a:p>
            <a:fld id="{02055017-B6DE-4C35-A63B-40EADAC97849}" type="slidenum">
              <a:rPr lang="en-US" smtClean="0"/>
              <a:t>1</a:t>
            </a:fld>
            <a:endParaRPr lang="en-US" dirty="0"/>
          </a:p>
        </p:txBody>
      </p:sp>
      <p:sp>
        <p:nvSpPr>
          <p:cNvPr id="7" name="CasellaDiTesto 6"/>
          <p:cNvSpPr txBox="1"/>
          <p:nvPr/>
        </p:nvSpPr>
        <p:spPr>
          <a:xfrm>
            <a:off x="7562335" y="1334529"/>
            <a:ext cx="4226011"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designer introduces ideal geometrical values (L,W ..), while the electrical properties are determined by "effective" values:</a:t>
            </a:r>
          </a:p>
        </p:txBody>
      </p:sp>
      <p:graphicFrame>
        <p:nvGraphicFramePr>
          <p:cNvPr id="9" name="Oggetto 8"/>
          <p:cNvGraphicFramePr>
            <a:graphicFrameLocks noChangeAspect="1"/>
          </p:cNvGraphicFramePr>
          <p:nvPr>
            <p:extLst>
              <p:ext uri="{D42A27DB-BD31-4B8C-83A1-F6EECF244321}">
                <p14:modId xmlns:p14="http://schemas.microsoft.com/office/powerpoint/2010/main" val="2499144401"/>
              </p:ext>
            </p:extLst>
          </p:nvPr>
        </p:nvGraphicFramePr>
        <p:xfrm>
          <a:off x="8613437" y="3927979"/>
          <a:ext cx="2123806" cy="1131158"/>
        </p:xfrm>
        <a:graphic>
          <a:graphicData uri="http://schemas.openxmlformats.org/presentationml/2006/ole">
            <mc:AlternateContent xmlns:mc="http://schemas.openxmlformats.org/markup-compatibility/2006">
              <mc:Choice xmlns:v="urn:schemas-microsoft-com:vml" Requires="v">
                <p:oleObj spid="_x0000_s3105" name="Equation" r:id="rId3" imgW="812520" imgH="419040" progId="Equation.DSMT4">
                  <p:embed/>
                </p:oleObj>
              </mc:Choice>
              <mc:Fallback>
                <p:oleObj name="Equation" r:id="rId3" imgW="812520" imgH="419040" progId="Equation.DSMT4">
                  <p:embed/>
                  <p:pic>
                    <p:nvPicPr>
                      <p:cNvPr id="0" name="Object 1"/>
                      <p:cNvPicPr>
                        <a:picLocks noChangeAspect="1" noChangeArrowheads="1"/>
                      </p:cNvPicPr>
                      <p:nvPr/>
                    </p:nvPicPr>
                    <p:blipFill>
                      <a:blip r:embed="rId4"/>
                      <a:srcRect/>
                      <a:stretch>
                        <a:fillRect/>
                      </a:stretch>
                    </p:blipFill>
                    <p:spPr bwMode="auto">
                      <a:xfrm>
                        <a:off x="8613437" y="3927979"/>
                        <a:ext cx="2123806" cy="1131158"/>
                      </a:xfrm>
                      <a:prstGeom prst="rect">
                        <a:avLst/>
                      </a:prstGeom>
                      <a:noFill/>
                    </p:spPr>
                  </p:pic>
                </p:oleObj>
              </mc:Fallback>
            </mc:AlternateContent>
          </a:graphicData>
        </a:graphic>
      </p:graphicFrame>
      <p:sp>
        <p:nvSpPr>
          <p:cNvPr id="3" name="Rettangolo 2"/>
          <p:cNvSpPr/>
          <p:nvPr/>
        </p:nvSpPr>
        <p:spPr>
          <a:xfrm>
            <a:off x="8273759" y="3626306"/>
            <a:ext cx="2803161" cy="173450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4470" y="826938"/>
            <a:ext cx="6464693" cy="5292976"/>
          </a:xfrm>
          <a:prstGeom prst="rect">
            <a:avLst/>
          </a:prstGeom>
        </p:spPr>
      </p:pic>
    </p:spTree>
    <p:extLst>
      <p:ext uri="{BB962C8B-B14F-4D97-AF65-F5344CB8AC3E}">
        <p14:creationId xmlns:p14="http://schemas.microsoft.com/office/powerpoint/2010/main" val="952427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109402"/>
            <a:ext cx="10515600" cy="662397"/>
          </a:xfrm>
        </p:spPr>
        <p:txBody>
          <a:bodyPr/>
          <a:lstStyle/>
          <a:p>
            <a:r>
              <a:rPr lang="en-US" dirty="0"/>
              <a:t>Source and Drain Symmetry (3)</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10</a:t>
            </a:fld>
            <a:endParaRPr lang="en-US" dirty="0"/>
          </a:p>
        </p:txBody>
      </p:sp>
      <p:sp>
        <p:nvSpPr>
          <p:cNvPr id="5" name="CasellaDiTesto 4"/>
          <p:cNvSpPr txBox="1"/>
          <p:nvPr/>
        </p:nvSpPr>
        <p:spPr>
          <a:xfrm>
            <a:off x="838199" y="1027522"/>
            <a:ext cx="9811658"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If the circuit has a clear static operating point (like most analog circuits), it is convenient to mark as source the terminal that in the operating point is actually working as the source. This will facilitate reading device voltages  produced as textual or graphical outputs by the simulator. </a:t>
            </a:r>
          </a:p>
        </p:txBody>
      </p:sp>
      <p:sp>
        <p:nvSpPr>
          <p:cNvPr id="11" name="CasellaDiTesto 10"/>
          <p:cNvSpPr txBox="1"/>
          <p:nvPr/>
        </p:nvSpPr>
        <p:spPr>
          <a:xfrm>
            <a:off x="838199" y="3091772"/>
            <a:ext cx="9811658"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Models like the EKV use </a:t>
            </a:r>
            <a:r>
              <a:rPr lang="en-US" sz="2400" u="sng" dirty="0">
                <a:latin typeface="Arial" panose="020B0604020202020204" pitchFamily="34" charset="0"/>
                <a:cs typeface="Arial" panose="020B0604020202020204" pitchFamily="34" charset="0"/>
              </a:rPr>
              <a:t>the body</a:t>
            </a:r>
            <a:r>
              <a:rPr lang="en-US" sz="2400" dirty="0">
                <a:latin typeface="Arial" panose="020B0604020202020204" pitchFamily="34" charset="0"/>
                <a:cs typeface="Arial" panose="020B0604020202020204" pitchFamily="34" charset="0"/>
              </a:rPr>
              <a:t> as the reference for all voltages. In this way drain and sources are perfectly symmetrical also in the equations and there is no need to decide which one is actually working as the source. </a:t>
            </a:r>
          </a:p>
        </p:txBody>
      </p:sp>
      <p:sp>
        <p:nvSpPr>
          <p:cNvPr id="13" name="CasellaDiTesto 12"/>
          <p:cNvSpPr txBox="1"/>
          <p:nvPr/>
        </p:nvSpPr>
        <p:spPr>
          <a:xfrm>
            <a:off x="838199" y="4724061"/>
            <a:ext cx="9811658"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Maintaining the distinction between source and drain is </a:t>
            </a:r>
            <a:r>
              <a:rPr lang="en-US" sz="2400" u="sng" dirty="0">
                <a:latin typeface="Arial" panose="020B0604020202020204" pitchFamily="34" charset="0"/>
                <a:cs typeface="Arial" panose="020B0604020202020204" pitchFamily="34" charset="0"/>
              </a:rPr>
              <a:t>more intuitive</a:t>
            </a:r>
            <a:r>
              <a:rPr lang="en-US" sz="2400" dirty="0">
                <a:latin typeface="Arial" panose="020B0604020202020204" pitchFamily="34" charset="0"/>
                <a:cs typeface="Arial" panose="020B0604020202020204" pitchFamily="34" charset="0"/>
              </a:rPr>
              <a:t> and most models oriented to hand calculations are actually based on this choice. </a:t>
            </a:r>
          </a:p>
        </p:txBody>
      </p:sp>
    </p:spTree>
    <p:extLst>
      <p:ext uri="{BB962C8B-B14F-4D97-AF65-F5344CB8AC3E}">
        <p14:creationId xmlns:p14="http://schemas.microsoft.com/office/powerpoint/2010/main" val="317740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3200" dirty="0"/>
              <a:t>The </a:t>
            </a:r>
            <a:r>
              <a:rPr lang="en-US" sz="3200" b="1" dirty="0"/>
              <a:t>I</a:t>
            </a:r>
            <a:r>
              <a:rPr lang="en-US" sz="3200" b="1" baseline="-25000" dirty="0"/>
              <a:t>DS</a:t>
            </a:r>
            <a:r>
              <a:rPr lang="en-US" sz="3200" dirty="0"/>
              <a:t> model: control voltages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11</a:t>
            </a:fld>
            <a:endParaRPr lang="en-US"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0975" y="2351966"/>
            <a:ext cx="3948848" cy="2481292"/>
          </a:xfrm>
          <a:prstGeom prst="rect">
            <a:avLst/>
          </a:prstGeom>
        </p:spPr>
      </p:pic>
      <p:graphicFrame>
        <p:nvGraphicFramePr>
          <p:cNvPr id="6" name="Oggetto 5"/>
          <p:cNvGraphicFramePr>
            <a:graphicFrameLocks noChangeAspect="1"/>
          </p:cNvGraphicFramePr>
          <p:nvPr>
            <p:extLst>
              <p:ext uri="{D42A27DB-BD31-4B8C-83A1-F6EECF244321}">
                <p14:modId xmlns:p14="http://schemas.microsoft.com/office/powerpoint/2010/main" val="664718153"/>
              </p:ext>
            </p:extLst>
          </p:nvPr>
        </p:nvGraphicFramePr>
        <p:xfrm>
          <a:off x="2476273" y="1413414"/>
          <a:ext cx="3271837" cy="760412"/>
        </p:xfrm>
        <a:graphic>
          <a:graphicData uri="http://schemas.openxmlformats.org/presentationml/2006/ole">
            <mc:AlternateContent xmlns:mc="http://schemas.openxmlformats.org/markup-compatibility/2006">
              <mc:Choice xmlns:v="urn:schemas-microsoft-com:vml" Requires="v">
                <p:oleObj spid="_x0000_s6177" name="Equation" r:id="rId4" imgW="914400" imgH="190440" progId="Equation.DSMT4">
                  <p:embed/>
                </p:oleObj>
              </mc:Choice>
              <mc:Fallback>
                <p:oleObj name="Equation" r:id="rId4" imgW="914400" imgH="190440" progId="Equation.DSMT4">
                  <p:embed/>
                  <p:pic>
                    <p:nvPicPr>
                      <p:cNvPr id="0" name=""/>
                      <p:cNvPicPr>
                        <a:picLocks noChangeAspect="1" noChangeArrowheads="1"/>
                      </p:cNvPicPr>
                      <p:nvPr/>
                    </p:nvPicPr>
                    <p:blipFill>
                      <a:blip r:embed="rId5"/>
                      <a:srcRect/>
                      <a:stretch>
                        <a:fillRect/>
                      </a:stretch>
                    </p:blipFill>
                    <p:spPr bwMode="auto">
                      <a:xfrm>
                        <a:off x="2476273" y="1413414"/>
                        <a:ext cx="3271837" cy="760412"/>
                      </a:xfrm>
                      <a:prstGeom prst="rect">
                        <a:avLst/>
                      </a:prstGeom>
                      <a:noFill/>
                    </p:spPr>
                  </p:pic>
                </p:oleObj>
              </mc:Fallback>
            </mc:AlternateContent>
          </a:graphicData>
        </a:graphic>
      </p:graphicFrame>
      <p:cxnSp>
        <p:nvCxnSpPr>
          <p:cNvPr id="8" name="Connettore 2 7"/>
          <p:cNvCxnSpPr/>
          <p:nvPr/>
        </p:nvCxnSpPr>
        <p:spPr>
          <a:xfrm>
            <a:off x="5573485" y="2888343"/>
            <a:ext cx="0" cy="1161143"/>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Ovale 8"/>
          <p:cNvSpPr/>
          <p:nvPr/>
        </p:nvSpPr>
        <p:spPr>
          <a:xfrm>
            <a:off x="2670629" y="3106057"/>
            <a:ext cx="1683657" cy="207554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Ovale 9"/>
          <p:cNvSpPr/>
          <p:nvPr/>
        </p:nvSpPr>
        <p:spPr>
          <a:xfrm>
            <a:off x="5573485" y="2559718"/>
            <a:ext cx="1683657" cy="207554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CasellaDiTesto 10"/>
          <p:cNvSpPr txBox="1"/>
          <p:nvPr/>
        </p:nvSpPr>
        <p:spPr>
          <a:xfrm>
            <a:off x="1494971" y="5283200"/>
            <a:ext cx="4485523" cy="830997"/>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primary</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effect</a:t>
            </a:r>
            <a:endParaRPr lang="it-IT" sz="2400" dirty="0">
              <a:latin typeface="Arial" panose="020B0604020202020204" pitchFamily="34" charset="0"/>
              <a:cs typeface="Arial" panose="020B0604020202020204" pitchFamily="34" charset="0"/>
            </a:endParaRPr>
          </a:p>
          <a:p>
            <a:r>
              <a:rPr lang="it-IT" sz="2400" dirty="0" err="1">
                <a:latin typeface="Arial" panose="020B0604020202020204" pitchFamily="34" charset="0"/>
                <a:cs typeface="Arial" panose="020B0604020202020204" pitchFamily="34" charset="0"/>
              </a:rPr>
              <a:t>it</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is</a:t>
            </a:r>
            <a:r>
              <a:rPr lang="it-IT" sz="2400" dirty="0">
                <a:latin typeface="Arial" panose="020B0604020202020204" pitchFamily="34" charset="0"/>
                <a:cs typeface="Arial" panose="020B0604020202020204" pitchFamily="34" charset="0"/>
              </a:rPr>
              <a:t> the </a:t>
            </a:r>
            <a:r>
              <a:rPr lang="it-IT" sz="2400" b="1" u="sng" dirty="0" err="1">
                <a:latin typeface="Arial" panose="020B0604020202020204" pitchFamily="34" charset="0"/>
                <a:cs typeface="Arial" panose="020B0604020202020204" pitchFamily="34" charset="0"/>
              </a:rPr>
              <a:t>wanted</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current</a:t>
            </a:r>
            <a:r>
              <a:rPr lang="it-IT" sz="2400" dirty="0">
                <a:latin typeface="Arial" panose="020B0604020202020204" pitchFamily="34" charset="0"/>
                <a:cs typeface="Arial" panose="020B0604020202020204" pitchFamily="34" charset="0"/>
              </a:rPr>
              <a:t> control </a:t>
            </a:r>
            <a:endParaRPr lang="en-US" sz="2400" dirty="0">
              <a:latin typeface="Arial" panose="020B0604020202020204" pitchFamily="34" charset="0"/>
              <a:cs typeface="Arial" panose="020B0604020202020204" pitchFamily="34" charset="0"/>
            </a:endParaRPr>
          </a:p>
        </p:txBody>
      </p:sp>
      <p:sp>
        <p:nvSpPr>
          <p:cNvPr id="12" name="CasellaDiTesto 11"/>
          <p:cNvSpPr txBox="1"/>
          <p:nvPr/>
        </p:nvSpPr>
        <p:spPr>
          <a:xfrm>
            <a:off x="7431198" y="3956423"/>
            <a:ext cx="4238661" cy="830997"/>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secondary</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effects</a:t>
            </a:r>
            <a:r>
              <a:rPr lang="it-IT" sz="2400" dirty="0">
                <a:latin typeface="Arial" panose="020B0604020202020204" pitchFamily="34" charset="0"/>
                <a:cs typeface="Arial" panose="020B0604020202020204" pitchFamily="34" charset="0"/>
              </a:rPr>
              <a:t>:</a:t>
            </a:r>
          </a:p>
          <a:p>
            <a:r>
              <a:rPr lang="it-IT" sz="2400" dirty="0" err="1">
                <a:latin typeface="Arial" panose="020B0604020202020204" pitchFamily="34" charset="0"/>
                <a:cs typeface="Arial" panose="020B0604020202020204" pitchFamily="34" charset="0"/>
              </a:rPr>
              <a:t>generally</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they</a:t>
            </a:r>
            <a:r>
              <a:rPr lang="it-IT" sz="2400" dirty="0">
                <a:latin typeface="Arial" panose="020B0604020202020204" pitchFamily="34" charset="0"/>
                <a:cs typeface="Arial" panose="020B0604020202020204" pitchFamily="34" charset="0"/>
              </a:rPr>
              <a:t> are </a:t>
            </a:r>
            <a:r>
              <a:rPr lang="it-IT" sz="2400" b="1" u="sng" dirty="0" err="1">
                <a:latin typeface="Arial" panose="020B0604020202020204" pitchFamily="34" charset="0"/>
                <a:cs typeface="Arial" panose="020B0604020202020204" pitchFamily="34" charset="0"/>
              </a:rPr>
              <a:t>unwanted</a:t>
            </a:r>
            <a:r>
              <a:rPr lang="it-IT"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152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magine 17">
            <a:extLst>
              <a:ext uri="{FF2B5EF4-FFF2-40B4-BE49-F238E27FC236}">
                <a16:creationId xmlns:a16="http://schemas.microsoft.com/office/drawing/2014/main" id="{6C312C2A-6B68-4D59-9831-7ECF9B4F251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132" r="7715" b="-2633"/>
          <a:stretch/>
        </p:blipFill>
        <p:spPr>
          <a:xfrm>
            <a:off x="6755146" y="1772226"/>
            <a:ext cx="5303520" cy="3840480"/>
          </a:xfrm>
          <a:prstGeom prst="rect">
            <a:avLst/>
          </a:prstGeom>
        </p:spPr>
      </p:pic>
      <p:sp>
        <p:nvSpPr>
          <p:cNvPr id="2" name="Titolo 1"/>
          <p:cNvSpPr>
            <a:spLocks noGrp="1"/>
          </p:cNvSpPr>
          <p:nvPr>
            <p:ph type="title"/>
          </p:nvPr>
        </p:nvSpPr>
        <p:spPr/>
        <p:txBody>
          <a:bodyPr/>
          <a:lstStyle/>
          <a:p>
            <a:r>
              <a:rPr lang="en-US" dirty="0"/>
              <a:t>V</a:t>
            </a:r>
            <a:r>
              <a:rPr lang="en-US" baseline="-25000" dirty="0"/>
              <a:t>GS</a:t>
            </a:r>
            <a:r>
              <a:rPr lang="en-US" dirty="0"/>
              <a:t>, V</a:t>
            </a:r>
            <a:r>
              <a:rPr lang="en-US" baseline="-25000" dirty="0"/>
              <a:t>BS </a:t>
            </a:r>
            <a:r>
              <a:rPr lang="en-US" dirty="0"/>
              <a:t>and "overdrive voltage"</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12</a:t>
            </a:fld>
            <a:endParaRPr lang="en-US" dirty="0"/>
          </a:p>
        </p:txBody>
      </p:sp>
      <p:sp>
        <p:nvSpPr>
          <p:cNvPr id="5" name="CasellaDiTesto 4"/>
          <p:cNvSpPr txBox="1"/>
          <p:nvPr/>
        </p:nvSpPr>
        <p:spPr>
          <a:xfrm>
            <a:off x="406056" y="1101740"/>
            <a:ext cx="9991068"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The voltage that really affects the current is the "useful" part of the V</a:t>
            </a:r>
            <a:r>
              <a:rPr lang="en-US" sz="2400" baseline="-25000" dirty="0">
                <a:latin typeface="Arial" panose="020B0604020202020204" pitchFamily="34" charset="0"/>
                <a:cs typeface="Arial" panose="020B0604020202020204" pitchFamily="34" charset="0"/>
              </a:rPr>
              <a:t>GS</a:t>
            </a:r>
            <a:r>
              <a:rPr lang="en-US" sz="2400" dirty="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often called "overdrive voltage". </a:t>
            </a:r>
          </a:p>
        </p:txBody>
      </p:sp>
      <p:graphicFrame>
        <p:nvGraphicFramePr>
          <p:cNvPr id="6" name="Oggetto 5"/>
          <p:cNvGraphicFramePr>
            <a:graphicFrameLocks noChangeAspect="1"/>
          </p:cNvGraphicFramePr>
          <p:nvPr>
            <p:extLst>
              <p:ext uri="{D42A27DB-BD31-4B8C-83A1-F6EECF244321}">
                <p14:modId xmlns:p14="http://schemas.microsoft.com/office/powerpoint/2010/main" val="1550523320"/>
              </p:ext>
            </p:extLst>
          </p:nvPr>
        </p:nvGraphicFramePr>
        <p:xfrm>
          <a:off x="3362600" y="2126767"/>
          <a:ext cx="3771900" cy="749455"/>
        </p:xfrm>
        <a:graphic>
          <a:graphicData uri="http://schemas.openxmlformats.org/presentationml/2006/ole">
            <mc:AlternateContent xmlns:mc="http://schemas.openxmlformats.org/markup-compatibility/2006">
              <mc:Choice xmlns:v="urn:schemas-microsoft-com:vml" Requires="v">
                <p:oleObj spid="_x0000_s7294" name="Equation" r:id="rId4" imgW="1054080" imgH="190440" progId="Equation.DSMT4">
                  <p:embed/>
                </p:oleObj>
              </mc:Choice>
              <mc:Fallback>
                <p:oleObj name="Equation" r:id="rId4" imgW="1054080" imgH="190440" progId="Equation.DSMT4">
                  <p:embed/>
                  <p:pic>
                    <p:nvPicPr>
                      <p:cNvPr id="0" name=""/>
                      <p:cNvPicPr>
                        <a:picLocks noChangeAspect="1" noChangeArrowheads="1"/>
                      </p:cNvPicPr>
                      <p:nvPr/>
                    </p:nvPicPr>
                    <p:blipFill>
                      <a:blip r:embed="rId5"/>
                      <a:srcRect/>
                      <a:stretch>
                        <a:fillRect/>
                      </a:stretch>
                    </p:blipFill>
                    <p:spPr bwMode="auto">
                      <a:xfrm>
                        <a:off x="3362600" y="2126767"/>
                        <a:ext cx="3771900" cy="749455"/>
                      </a:xfrm>
                      <a:prstGeom prst="rect">
                        <a:avLst/>
                      </a:prstGeom>
                      <a:noFill/>
                    </p:spPr>
                  </p:pic>
                </p:oleObj>
              </mc:Fallback>
            </mc:AlternateContent>
          </a:graphicData>
        </a:graphic>
      </p:graphicFrame>
      <p:graphicFrame>
        <p:nvGraphicFramePr>
          <p:cNvPr id="11" name="Oggetto 10"/>
          <p:cNvGraphicFramePr>
            <a:graphicFrameLocks noChangeAspect="1"/>
          </p:cNvGraphicFramePr>
          <p:nvPr>
            <p:extLst>
              <p:ext uri="{D42A27DB-BD31-4B8C-83A1-F6EECF244321}">
                <p14:modId xmlns:p14="http://schemas.microsoft.com/office/powerpoint/2010/main" val="1172629928"/>
              </p:ext>
            </p:extLst>
          </p:nvPr>
        </p:nvGraphicFramePr>
        <p:xfrm>
          <a:off x="817720" y="4267897"/>
          <a:ext cx="5297330" cy="773124"/>
        </p:xfrm>
        <a:graphic>
          <a:graphicData uri="http://schemas.openxmlformats.org/presentationml/2006/ole">
            <mc:AlternateContent xmlns:mc="http://schemas.openxmlformats.org/markup-compatibility/2006">
              <mc:Choice xmlns:v="urn:schemas-microsoft-com:vml" Requires="v">
                <p:oleObj spid="_x0000_s7295" name="Equation" r:id="rId6" imgW="1752600" imgH="266700" progId="Equation.DSMT4">
                  <p:embed/>
                </p:oleObj>
              </mc:Choice>
              <mc:Fallback>
                <p:oleObj name="Equation" r:id="rId6" imgW="1752600" imgH="2667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7720" y="4267897"/>
                        <a:ext cx="5297330" cy="773124"/>
                      </a:xfrm>
                      <a:prstGeom prst="rect">
                        <a:avLst/>
                      </a:prstGeom>
                      <a:noFill/>
                    </p:spPr>
                  </p:pic>
                </p:oleObj>
              </mc:Fallback>
            </mc:AlternateContent>
          </a:graphicData>
        </a:graphic>
      </p:graphicFrame>
      <p:sp>
        <p:nvSpPr>
          <p:cNvPr id="12" name="CasellaDiTesto 11"/>
          <p:cNvSpPr txBox="1"/>
          <p:nvPr/>
        </p:nvSpPr>
        <p:spPr>
          <a:xfrm>
            <a:off x="4616581" y="3479022"/>
            <a:ext cx="1717971"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Body effect</a:t>
            </a:r>
          </a:p>
        </p:txBody>
      </p:sp>
      <p:sp>
        <p:nvSpPr>
          <p:cNvPr id="13" name="CasellaDiTesto 12"/>
          <p:cNvSpPr txBox="1"/>
          <p:nvPr/>
        </p:nvSpPr>
        <p:spPr>
          <a:xfrm>
            <a:off x="3824222" y="5429081"/>
            <a:ext cx="8271367" cy="584775"/>
          </a:xfrm>
          <a:prstGeom prst="rect">
            <a:avLst/>
          </a:prstGeom>
          <a:noFill/>
        </p:spPr>
        <p:txBody>
          <a:bodyPr wrap="none" rtlCol="0">
            <a:spAutoFit/>
          </a:bodyPr>
          <a:lstStyle/>
          <a:p>
            <a:r>
              <a:rPr lang="en-US" sz="3200" dirty="0">
                <a:latin typeface="Symbol" panose="05050102010706020507" pitchFamily="18" charset="2"/>
                <a:cs typeface="Arial" panose="020B0604020202020204" pitchFamily="34" charset="0"/>
              </a:rPr>
              <a:t>g</a:t>
            </a:r>
            <a:r>
              <a:rPr lang="en-US" sz="3200" dirty="0">
                <a:latin typeface="Arial" panose="020B0604020202020204" pitchFamily="34" charset="0"/>
                <a:cs typeface="Arial" panose="020B0604020202020204" pitchFamily="34" charset="0"/>
              </a:rPr>
              <a:t>: body effect coefficient </a:t>
            </a:r>
            <a:r>
              <a:rPr lang="en-US" sz="3200" dirty="0" err="1">
                <a:latin typeface="Symbol" panose="05050102010706020507" pitchFamily="18" charset="2"/>
                <a:cs typeface="Arial" panose="020B0604020202020204" pitchFamily="34" charset="0"/>
              </a:rPr>
              <a:t>f</a:t>
            </a:r>
            <a:r>
              <a:rPr lang="en-US" sz="3200" baseline="-25000" dirty="0" err="1">
                <a:latin typeface="Arial" panose="020B0604020202020204" pitchFamily="34" charset="0"/>
                <a:cs typeface="Arial" panose="020B0604020202020204" pitchFamily="34" charset="0"/>
              </a:rPr>
              <a:t>S</a:t>
            </a:r>
            <a:r>
              <a:rPr lang="en-US" sz="3200" dirty="0">
                <a:latin typeface="Arial" panose="020B0604020202020204" pitchFamily="34" charset="0"/>
                <a:cs typeface="Arial" panose="020B0604020202020204" pitchFamily="34" charset="0"/>
              </a:rPr>
              <a:t>: surface potential</a:t>
            </a:r>
          </a:p>
        </p:txBody>
      </p:sp>
      <p:graphicFrame>
        <p:nvGraphicFramePr>
          <p:cNvPr id="14" name="Oggetto 13">
            <a:extLst>
              <a:ext uri="{FF2B5EF4-FFF2-40B4-BE49-F238E27FC236}">
                <a16:creationId xmlns:a16="http://schemas.microsoft.com/office/drawing/2014/main" id="{B443AB0C-8C5B-4EA7-8B89-F0ABB00C7AFE}"/>
              </a:ext>
            </a:extLst>
          </p:cNvPr>
          <p:cNvGraphicFramePr>
            <a:graphicFrameLocks noChangeAspect="1"/>
          </p:cNvGraphicFramePr>
          <p:nvPr>
            <p:extLst>
              <p:ext uri="{D42A27DB-BD31-4B8C-83A1-F6EECF244321}">
                <p14:modId xmlns:p14="http://schemas.microsoft.com/office/powerpoint/2010/main" val="3137870771"/>
              </p:ext>
            </p:extLst>
          </p:nvPr>
        </p:nvGraphicFramePr>
        <p:xfrm>
          <a:off x="1390650" y="3331464"/>
          <a:ext cx="1544638" cy="849313"/>
        </p:xfrm>
        <a:graphic>
          <a:graphicData uri="http://schemas.openxmlformats.org/presentationml/2006/ole">
            <mc:AlternateContent xmlns:mc="http://schemas.openxmlformats.org/markup-compatibility/2006">
              <mc:Choice xmlns:v="urn:schemas-microsoft-com:vml" Requires="v">
                <p:oleObj spid="_x0000_s7296" name="Equation" r:id="rId8" imgW="431640" imgH="215640" progId="Equation.DSMT4">
                  <p:embed/>
                </p:oleObj>
              </mc:Choice>
              <mc:Fallback>
                <p:oleObj name="Equation" r:id="rId8" imgW="431640" imgH="215640" progId="Equation.DSMT4">
                  <p:embed/>
                  <p:pic>
                    <p:nvPicPr>
                      <p:cNvPr id="6" name="Oggetto 5"/>
                      <p:cNvPicPr>
                        <a:picLocks noChangeAspect="1" noChangeArrowheads="1"/>
                      </p:cNvPicPr>
                      <p:nvPr/>
                    </p:nvPicPr>
                    <p:blipFill>
                      <a:blip r:embed="rId9"/>
                      <a:srcRect/>
                      <a:stretch>
                        <a:fillRect/>
                      </a:stretch>
                    </p:blipFill>
                    <p:spPr bwMode="auto">
                      <a:xfrm>
                        <a:off x="1390650" y="3331464"/>
                        <a:ext cx="1544638" cy="849313"/>
                      </a:xfrm>
                      <a:prstGeom prst="rect">
                        <a:avLst/>
                      </a:prstGeom>
                      <a:noFill/>
                    </p:spPr>
                  </p:pic>
                </p:oleObj>
              </mc:Fallback>
            </mc:AlternateContent>
          </a:graphicData>
        </a:graphic>
      </p:graphicFrame>
      <p:sp>
        <p:nvSpPr>
          <p:cNvPr id="7" name="Freccia a destra 6">
            <a:extLst>
              <a:ext uri="{FF2B5EF4-FFF2-40B4-BE49-F238E27FC236}">
                <a16:creationId xmlns:a16="http://schemas.microsoft.com/office/drawing/2014/main" id="{2240B8AB-E7C1-4596-B8AA-C3DE4962AE3D}"/>
              </a:ext>
            </a:extLst>
          </p:cNvPr>
          <p:cNvSpPr/>
          <p:nvPr/>
        </p:nvSpPr>
        <p:spPr>
          <a:xfrm>
            <a:off x="3362600" y="3547785"/>
            <a:ext cx="1000578" cy="365125"/>
          </a:xfrm>
          <a:prstGeom prst="rightArrow">
            <a:avLst/>
          </a:prstGeom>
          <a:solidFill>
            <a:schemeClr val="accent5">
              <a:lumMod val="60000"/>
              <a:lumOff val="40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igura a mano libera: forma 7">
            <a:extLst>
              <a:ext uri="{FF2B5EF4-FFF2-40B4-BE49-F238E27FC236}">
                <a16:creationId xmlns:a16="http://schemas.microsoft.com/office/drawing/2014/main" id="{F2F4138D-FB2F-4525-9DC9-FAA0F6638A1A}"/>
              </a:ext>
            </a:extLst>
          </p:cNvPr>
          <p:cNvSpPr/>
          <p:nvPr/>
        </p:nvSpPr>
        <p:spPr>
          <a:xfrm>
            <a:off x="423518" y="2721316"/>
            <a:ext cx="6456129" cy="1034805"/>
          </a:xfrm>
          <a:custGeom>
            <a:avLst/>
            <a:gdLst>
              <a:gd name="connsiteX0" fmla="*/ 6872632 w 6878742"/>
              <a:gd name="connsiteY0" fmla="*/ 136184 h 1088684"/>
              <a:gd name="connsiteX1" fmla="*/ 6491632 w 6878742"/>
              <a:gd name="connsiteY1" fmla="*/ 421934 h 1088684"/>
              <a:gd name="connsiteX2" fmla="*/ 4396132 w 6878742"/>
              <a:gd name="connsiteY2" fmla="*/ 498134 h 1088684"/>
              <a:gd name="connsiteX3" fmla="*/ 2491132 w 6878742"/>
              <a:gd name="connsiteY3" fmla="*/ 250484 h 1088684"/>
              <a:gd name="connsiteX4" fmla="*/ 1100482 w 6878742"/>
              <a:gd name="connsiteY4" fmla="*/ 2834 h 1088684"/>
              <a:gd name="connsiteX5" fmla="*/ 471832 w 6878742"/>
              <a:gd name="connsiteY5" fmla="*/ 155234 h 1088684"/>
              <a:gd name="connsiteX6" fmla="*/ 14632 w 6878742"/>
              <a:gd name="connsiteY6" fmla="*/ 707684 h 1088684"/>
              <a:gd name="connsiteX7" fmla="*/ 167032 w 6878742"/>
              <a:gd name="connsiteY7" fmla="*/ 974384 h 1088684"/>
              <a:gd name="connsiteX8" fmla="*/ 700432 w 6878742"/>
              <a:gd name="connsiteY8" fmla="*/ 1088684 h 1088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78742" h="1088684">
                <a:moveTo>
                  <a:pt x="6872632" y="136184"/>
                </a:moveTo>
                <a:cubicBezTo>
                  <a:pt x="6888507" y="248896"/>
                  <a:pt x="6904382" y="361609"/>
                  <a:pt x="6491632" y="421934"/>
                </a:cubicBezTo>
                <a:cubicBezTo>
                  <a:pt x="6078882" y="482259"/>
                  <a:pt x="5062882" y="526709"/>
                  <a:pt x="4396132" y="498134"/>
                </a:cubicBezTo>
                <a:cubicBezTo>
                  <a:pt x="3729382" y="469559"/>
                  <a:pt x="3040407" y="333034"/>
                  <a:pt x="2491132" y="250484"/>
                </a:cubicBezTo>
                <a:cubicBezTo>
                  <a:pt x="1941857" y="167934"/>
                  <a:pt x="1437032" y="18709"/>
                  <a:pt x="1100482" y="2834"/>
                </a:cubicBezTo>
                <a:cubicBezTo>
                  <a:pt x="763932" y="-13041"/>
                  <a:pt x="652807" y="37759"/>
                  <a:pt x="471832" y="155234"/>
                </a:cubicBezTo>
                <a:cubicBezTo>
                  <a:pt x="290857" y="272709"/>
                  <a:pt x="65432" y="571159"/>
                  <a:pt x="14632" y="707684"/>
                </a:cubicBezTo>
                <a:cubicBezTo>
                  <a:pt x="-36168" y="844209"/>
                  <a:pt x="52732" y="910884"/>
                  <a:pt x="167032" y="974384"/>
                </a:cubicBezTo>
                <a:cubicBezTo>
                  <a:pt x="281332" y="1037884"/>
                  <a:pt x="490882" y="1063284"/>
                  <a:pt x="700432" y="1088684"/>
                </a:cubicBezTo>
              </a:path>
            </a:pathLst>
          </a:custGeom>
          <a:noFill/>
          <a:ln w="57150">
            <a:solidFill>
              <a:srgbClr val="FF0000"/>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Oggetto 16">
            <a:extLst>
              <a:ext uri="{FF2B5EF4-FFF2-40B4-BE49-F238E27FC236}">
                <a16:creationId xmlns:a16="http://schemas.microsoft.com/office/drawing/2014/main" id="{6593C171-1025-4674-801A-7D380AF1634D}"/>
              </a:ext>
            </a:extLst>
          </p:cNvPr>
          <p:cNvGraphicFramePr>
            <a:graphicFrameLocks noChangeAspect="1"/>
          </p:cNvGraphicFramePr>
          <p:nvPr>
            <p:extLst>
              <p:ext uri="{D42A27DB-BD31-4B8C-83A1-F6EECF244321}">
                <p14:modId xmlns:p14="http://schemas.microsoft.com/office/powerpoint/2010/main" val="2690873665"/>
              </p:ext>
            </p:extLst>
          </p:nvPr>
        </p:nvGraphicFramePr>
        <p:xfrm>
          <a:off x="406056" y="5319161"/>
          <a:ext cx="3371850" cy="773738"/>
        </p:xfrm>
        <a:graphic>
          <a:graphicData uri="http://schemas.openxmlformats.org/presentationml/2006/ole">
            <mc:AlternateContent xmlns:mc="http://schemas.openxmlformats.org/markup-compatibility/2006">
              <mc:Choice xmlns:v="urn:schemas-microsoft-com:vml" Requires="v">
                <p:oleObj spid="_x0000_s7297" name="Equation" r:id="rId10" imgW="901440" imgH="215640" progId="Equation.DSMT4">
                  <p:embed/>
                </p:oleObj>
              </mc:Choice>
              <mc:Fallback>
                <p:oleObj name="Equation" r:id="rId10" imgW="901440" imgH="215640" progId="Equation.DSMT4">
                  <p:embed/>
                  <p:pic>
                    <p:nvPicPr>
                      <p:cNvPr id="11" name="Oggetto 10"/>
                      <p:cNvPicPr>
                        <a:picLocks noChangeAspect="1" noChangeArrowheads="1"/>
                      </p:cNvPicPr>
                      <p:nvPr/>
                    </p:nvPicPr>
                    <p:blipFill>
                      <a:blip r:embed="rId11"/>
                      <a:srcRect/>
                      <a:stretch>
                        <a:fillRect/>
                      </a:stretch>
                    </p:blipFill>
                    <p:spPr bwMode="auto">
                      <a:xfrm>
                        <a:off x="406056" y="5319161"/>
                        <a:ext cx="3371850" cy="773738"/>
                      </a:xfrm>
                      <a:prstGeom prst="rect">
                        <a:avLst/>
                      </a:prstGeom>
                      <a:noFill/>
                    </p:spPr>
                  </p:pic>
                </p:oleObj>
              </mc:Fallback>
            </mc:AlternateContent>
          </a:graphicData>
        </a:graphic>
      </p:graphicFrame>
    </p:spTree>
    <p:extLst>
      <p:ext uri="{BB962C8B-B14F-4D97-AF65-F5344CB8AC3E}">
        <p14:creationId xmlns:p14="http://schemas.microsoft.com/office/powerpoint/2010/main" val="219608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rotWithShape="1">
          <a:blip r:embed="rId3" cstate="print">
            <a:extLst>
              <a:ext uri="{28A0092B-C50C-407E-A947-70E740481C1C}">
                <a14:useLocalDpi xmlns:a14="http://schemas.microsoft.com/office/drawing/2010/main" val="0"/>
              </a:ext>
            </a:extLst>
          </a:blip>
          <a:srcRect l="6134" t="8937" r="8358" b="-119"/>
          <a:stretch/>
        </p:blipFill>
        <p:spPr>
          <a:xfrm>
            <a:off x="6614160" y="323090"/>
            <a:ext cx="5577840" cy="4206240"/>
          </a:xfrm>
          <a:prstGeom prst="rect">
            <a:avLst/>
          </a:prstGeom>
        </p:spPr>
      </p:pic>
      <p:sp>
        <p:nvSpPr>
          <p:cNvPr id="2" name="Titolo 1"/>
          <p:cNvSpPr>
            <a:spLocks noGrp="1"/>
          </p:cNvSpPr>
          <p:nvPr>
            <p:ph type="title"/>
          </p:nvPr>
        </p:nvSpPr>
        <p:spPr>
          <a:xfrm>
            <a:off x="396779" y="44839"/>
            <a:ext cx="5411474" cy="662397"/>
          </a:xfrm>
        </p:spPr>
        <p:txBody>
          <a:bodyPr/>
          <a:lstStyle/>
          <a:p>
            <a:r>
              <a:rPr lang="en-US" dirty="0"/>
              <a:t>More on body effect: example</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13</a:t>
            </a:fld>
            <a:endParaRPr lang="en-US" dirty="0"/>
          </a:p>
        </p:txBody>
      </p:sp>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171" y="830262"/>
            <a:ext cx="1954212" cy="3818824"/>
          </a:xfrm>
          <a:prstGeom prst="rect">
            <a:avLst/>
          </a:prstGeom>
        </p:spPr>
      </p:pic>
      <p:graphicFrame>
        <p:nvGraphicFramePr>
          <p:cNvPr id="6" name="Oggetto 5"/>
          <p:cNvGraphicFramePr>
            <a:graphicFrameLocks noChangeAspect="1"/>
          </p:cNvGraphicFramePr>
          <p:nvPr>
            <p:extLst>
              <p:ext uri="{D42A27DB-BD31-4B8C-83A1-F6EECF244321}">
                <p14:modId xmlns:p14="http://schemas.microsoft.com/office/powerpoint/2010/main" val="2055549247"/>
              </p:ext>
            </p:extLst>
          </p:nvPr>
        </p:nvGraphicFramePr>
        <p:xfrm>
          <a:off x="675361" y="5267325"/>
          <a:ext cx="1954213" cy="760413"/>
        </p:xfrm>
        <a:graphic>
          <a:graphicData uri="http://schemas.openxmlformats.org/presentationml/2006/ole">
            <mc:AlternateContent xmlns:mc="http://schemas.openxmlformats.org/markup-compatibility/2006">
              <mc:Choice xmlns:v="urn:schemas-microsoft-com:vml" Requires="v">
                <p:oleObj spid="_x0000_s8525" name="Equation" r:id="rId5" imgW="545760" imgH="190440" progId="Equation.DSMT4">
                  <p:embed/>
                </p:oleObj>
              </mc:Choice>
              <mc:Fallback>
                <p:oleObj name="Equation" r:id="rId5" imgW="545760" imgH="190440" progId="Equation.DSMT4">
                  <p:embed/>
                  <p:pic>
                    <p:nvPicPr>
                      <p:cNvPr id="0" name=""/>
                      <p:cNvPicPr>
                        <a:picLocks noChangeAspect="1" noChangeArrowheads="1"/>
                      </p:cNvPicPr>
                      <p:nvPr/>
                    </p:nvPicPr>
                    <p:blipFill>
                      <a:blip r:embed="rId6"/>
                      <a:srcRect/>
                      <a:stretch>
                        <a:fillRect/>
                      </a:stretch>
                    </p:blipFill>
                    <p:spPr bwMode="auto">
                      <a:xfrm>
                        <a:off x="675361" y="5267325"/>
                        <a:ext cx="1954213" cy="760413"/>
                      </a:xfrm>
                      <a:prstGeom prst="rect">
                        <a:avLst/>
                      </a:prstGeom>
                      <a:noFill/>
                    </p:spPr>
                  </p:pic>
                </p:oleObj>
              </mc:Fallback>
            </mc:AlternateContent>
          </a:graphicData>
        </a:graphic>
      </p:graphicFrame>
      <p:graphicFrame>
        <p:nvGraphicFramePr>
          <p:cNvPr id="7" name="Oggetto 6"/>
          <p:cNvGraphicFramePr>
            <a:graphicFrameLocks noChangeAspect="1"/>
          </p:cNvGraphicFramePr>
          <p:nvPr>
            <p:extLst>
              <p:ext uri="{D42A27DB-BD31-4B8C-83A1-F6EECF244321}">
                <p14:modId xmlns:p14="http://schemas.microsoft.com/office/powerpoint/2010/main" val="4180227637"/>
              </p:ext>
            </p:extLst>
          </p:nvPr>
        </p:nvGraphicFramePr>
        <p:xfrm>
          <a:off x="3284537" y="4628741"/>
          <a:ext cx="4425950" cy="1473200"/>
        </p:xfrm>
        <a:graphic>
          <a:graphicData uri="http://schemas.openxmlformats.org/presentationml/2006/ole">
            <mc:AlternateContent xmlns:mc="http://schemas.openxmlformats.org/markup-compatibility/2006">
              <mc:Choice xmlns:v="urn:schemas-microsoft-com:vml" Requires="v">
                <p:oleObj spid="_x0000_s8526" name="Equation" r:id="rId7" imgW="1320480" imgH="393480" progId="Equation.DSMT4">
                  <p:embed/>
                </p:oleObj>
              </mc:Choice>
              <mc:Fallback>
                <p:oleObj name="Equation" r:id="rId7" imgW="1320480" imgH="393480" progId="Equation.DSMT4">
                  <p:embed/>
                  <p:pic>
                    <p:nvPicPr>
                      <p:cNvPr id="0" name=""/>
                      <p:cNvPicPr>
                        <a:picLocks noChangeAspect="1" noChangeArrowheads="1"/>
                      </p:cNvPicPr>
                      <p:nvPr/>
                    </p:nvPicPr>
                    <p:blipFill>
                      <a:blip r:embed="rId8"/>
                      <a:srcRect/>
                      <a:stretch>
                        <a:fillRect/>
                      </a:stretch>
                    </p:blipFill>
                    <p:spPr bwMode="auto">
                      <a:xfrm>
                        <a:off x="3284537" y="4628741"/>
                        <a:ext cx="4425950" cy="1473200"/>
                      </a:xfrm>
                      <a:prstGeom prst="rect">
                        <a:avLst/>
                      </a:prstGeom>
                      <a:noFill/>
                    </p:spPr>
                  </p:pic>
                </p:oleObj>
              </mc:Fallback>
            </mc:AlternateContent>
          </a:graphicData>
        </a:graphic>
      </p:graphicFrame>
      <p:sp>
        <p:nvSpPr>
          <p:cNvPr id="9" name="Rettangolo con angoli arrotondati 8">
            <a:extLst>
              <a:ext uri="{FF2B5EF4-FFF2-40B4-BE49-F238E27FC236}">
                <a16:creationId xmlns:a16="http://schemas.microsoft.com/office/drawing/2014/main" id="{301A046F-A6E8-412C-BDCE-64FC8FC4B619}"/>
              </a:ext>
            </a:extLst>
          </p:cNvPr>
          <p:cNvSpPr/>
          <p:nvPr/>
        </p:nvSpPr>
        <p:spPr>
          <a:xfrm>
            <a:off x="1810424" y="2739674"/>
            <a:ext cx="819150" cy="1200150"/>
          </a:xfrm>
          <a:prstGeom prst="roundRect">
            <a:avLst/>
          </a:prstGeom>
          <a:solidFill>
            <a:schemeClr val="accent6">
              <a:lumMod val="40000"/>
              <a:lumOff val="60000"/>
              <a:alpha val="46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ttangolo con angoli arrotondati 9">
            <a:extLst>
              <a:ext uri="{FF2B5EF4-FFF2-40B4-BE49-F238E27FC236}">
                <a16:creationId xmlns:a16="http://schemas.microsoft.com/office/drawing/2014/main" id="{EDF36AF2-DC03-4B81-9E34-5EFDFB7BAB35}"/>
              </a:ext>
            </a:extLst>
          </p:cNvPr>
          <p:cNvSpPr/>
          <p:nvPr/>
        </p:nvSpPr>
        <p:spPr>
          <a:xfrm>
            <a:off x="1810424" y="1269958"/>
            <a:ext cx="819150" cy="1200150"/>
          </a:xfrm>
          <a:prstGeom prst="roundRect">
            <a:avLst/>
          </a:prstGeom>
          <a:solidFill>
            <a:schemeClr val="accent2">
              <a:lumMod val="60000"/>
              <a:lumOff val="40000"/>
              <a:alpha val="46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Oggetto 11">
            <a:extLst>
              <a:ext uri="{FF2B5EF4-FFF2-40B4-BE49-F238E27FC236}">
                <a16:creationId xmlns:a16="http://schemas.microsoft.com/office/drawing/2014/main" id="{C79A0D85-A66E-4062-B0E1-B0836CC6E25C}"/>
              </a:ext>
            </a:extLst>
          </p:cNvPr>
          <p:cNvGraphicFramePr>
            <a:graphicFrameLocks noChangeAspect="1"/>
          </p:cNvGraphicFramePr>
          <p:nvPr>
            <p:extLst>
              <p:ext uri="{D42A27DB-BD31-4B8C-83A1-F6EECF244321}">
                <p14:modId xmlns:p14="http://schemas.microsoft.com/office/powerpoint/2010/main" val="2498410515"/>
              </p:ext>
            </p:extLst>
          </p:nvPr>
        </p:nvGraphicFramePr>
        <p:xfrm>
          <a:off x="3627437" y="5365341"/>
          <a:ext cx="4937125" cy="712788"/>
        </p:xfrm>
        <a:graphic>
          <a:graphicData uri="http://schemas.openxmlformats.org/presentationml/2006/ole">
            <mc:AlternateContent xmlns:mc="http://schemas.openxmlformats.org/markup-compatibility/2006">
              <mc:Choice xmlns:v="urn:schemas-microsoft-com:vml" Requires="v">
                <p:oleObj spid="_x0000_s8527" name="Equation" r:id="rId9" imgW="1473120" imgH="190440" progId="Equation.DSMT4">
                  <p:embed/>
                </p:oleObj>
              </mc:Choice>
              <mc:Fallback>
                <p:oleObj name="Equation" r:id="rId9" imgW="1473120" imgH="190440" progId="Equation.DSMT4">
                  <p:embed/>
                  <p:pic>
                    <p:nvPicPr>
                      <p:cNvPr id="11" name="Oggetto 10">
                        <a:extLst>
                          <a:ext uri="{FF2B5EF4-FFF2-40B4-BE49-F238E27FC236}">
                            <a16:creationId xmlns:a16="http://schemas.microsoft.com/office/drawing/2014/main" id="{81677922-BCF4-4F00-A6C2-09FE1F287F49}"/>
                          </a:ext>
                        </a:extLst>
                      </p:cNvPr>
                      <p:cNvPicPr>
                        <a:picLocks noChangeAspect="1" noChangeArrowheads="1"/>
                      </p:cNvPicPr>
                      <p:nvPr/>
                    </p:nvPicPr>
                    <p:blipFill>
                      <a:blip r:embed="rId10"/>
                      <a:srcRect/>
                      <a:stretch>
                        <a:fillRect/>
                      </a:stretch>
                    </p:blipFill>
                    <p:spPr bwMode="auto">
                      <a:xfrm>
                        <a:off x="3627437" y="5365341"/>
                        <a:ext cx="4937125" cy="712788"/>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5E63C183-C09C-412B-8C6E-AF6C698A0302}"/>
              </a:ext>
            </a:extLst>
          </p:cNvPr>
          <p:cNvGraphicFramePr>
            <a:graphicFrameLocks noChangeAspect="1"/>
          </p:cNvGraphicFramePr>
          <p:nvPr>
            <p:extLst>
              <p:ext uri="{D42A27DB-BD31-4B8C-83A1-F6EECF244321}">
                <p14:modId xmlns:p14="http://schemas.microsoft.com/office/powerpoint/2010/main" val="3228133623"/>
              </p:ext>
            </p:extLst>
          </p:nvPr>
        </p:nvGraphicFramePr>
        <p:xfrm>
          <a:off x="3466690" y="1378226"/>
          <a:ext cx="2341563" cy="1473200"/>
        </p:xfrm>
        <a:graphic>
          <a:graphicData uri="http://schemas.openxmlformats.org/presentationml/2006/ole">
            <mc:AlternateContent xmlns:mc="http://schemas.openxmlformats.org/markup-compatibility/2006">
              <mc:Choice xmlns:v="urn:schemas-microsoft-com:vml" Requires="v">
                <p:oleObj spid="_x0000_s8528" name="Equation" r:id="rId11" imgW="698400" imgH="393480" progId="Equation.DSMT4">
                  <p:embed/>
                </p:oleObj>
              </mc:Choice>
              <mc:Fallback>
                <p:oleObj name="Equation" r:id="rId11" imgW="698400" imgH="393480" progId="Equation.DSMT4">
                  <p:embed/>
                  <p:pic>
                    <p:nvPicPr>
                      <p:cNvPr id="7" name="Oggetto 6"/>
                      <p:cNvPicPr>
                        <a:picLocks noChangeAspect="1" noChangeArrowheads="1"/>
                      </p:cNvPicPr>
                      <p:nvPr/>
                    </p:nvPicPr>
                    <p:blipFill>
                      <a:blip r:embed="rId12"/>
                      <a:srcRect/>
                      <a:stretch>
                        <a:fillRect/>
                      </a:stretch>
                    </p:blipFill>
                    <p:spPr bwMode="auto">
                      <a:xfrm>
                        <a:off x="3466690" y="1378226"/>
                        <a:ext cx="2341563" cy="1473200"/>
                      </a:xfrm>
                      <a:prstGeom prst="rect">
                        <a:avLst/>
                      </a:prstGeom>
                      <a:noFill/>
                    </p:spPr>
                  </p:pic>
                </p:oleObj>
              </mc:Fallback>
            </mc:AlternateContent>
          </a:graphicData>
        </a:graphic>
      </p:graphicFrame>
      <p:cxnSp>
        <p:nvCxnSpPr>
          <p:cNvPr id="15" name="Connettore 2 14">
            <a:extLst>
              <a:ext uri="{FF2B5EF4-FFF2-40B4-BE49-F238E27FC236}">
                <a16:creationId xmlns:a16="http://schemas.microsoft.com/office/drawing/2014/main" id="{CBD42643-7A43-410A-85BD-F78635F2CACE}"/>
              </a:ext>
            </a:extLst>
          </p:cNvPr>
          <p:cNvCxnSpPr>
            <a:endCxn id="5" idx="2"/>
          </p:cNvCxnSpPr>
          <p:nvPr/>
        </p:nvCxnSpPr>
        <p:spPr>
          <a:xfrm flipV="1">
            <a:off x="986171" y="4649086"/>
            <a:ext cx="977106" cy="716255"/>
          </a:xfrm>
          <a:prstGeom prst="straightConnector1">
            <a:avLst/>
          </a:prstGeom>
          <a:ln w="38100">
            <a:solidFill>
              <a:srgbClr val="FF000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graphicFrame>
        <p:nvGraphicFramePr>
          <p:cNvPr id="16" name="Oggetto 15">
            <a:extLst>
              <a:ext uri="{FF2B5EF4-FFF2-40B4-BE49-F238E27FC236}">
                <a16:creationId xmlns:a16="http://schemas.microsoft.com/office/drawing/2014/main" id="{D701A715-E00E-45C4-ACBF-0BC03FF21913}"/>
              </a:ext>
            </a:extLst>
          </p:cNvPr>
          <p:cNvGraphicFramePr>
            <a:graphicFrameLocks noChangeAspect="1"/>
          </p:cNvGraphicFramePr>
          <p:nvPr>
            <p:extLst>
              <p:ext uri="{D42A27DB-BD31-4B8C-83A1-F6EECF244321}">
                <p14:modId xmlns:p14="http://schemas.microsoft.com/office/powerpoint/2010/main" val="1591714559"/>
              </p:ext>
            </p:extLst>
          </p:nvPr>
        </p:nvGraphicFramePr>
        <p:xfrm>
          <a:off x="3435481" y="2901132"/>
          <a:ext cx="3448050" cy="1473200"/>
        </p:xfrm>
        <a:graphic>
          <a:graphicData uri="http://schemas.openxmlformats.org/presentationml/2006/ole">
            <mc:AlternateContent xmlns:mc="http://schemas.openxmlformats.org/markup-compatibility/2006">
              <mc:Choice xmlns:v="urn:schemas-microsoft-com:vml" Requires="v">
                <p:oleObj spid="_x0000_s8529" name="Equation" r:id="rId13" imgW="1028520" imgH="393480" progId="Equation.DSMT4">
                  <p:embed/>
                </p:oleObj>
              </mc:Choice>
              <mc:Fallback>
                <p:oleObj name="Equation" r:id="rId13" imgW="1028520" imgH="393480" progId="Equation.DSMT4">
                  <p:embed/>
                  <p:pic>
                    <p:nvPicPr>
                      <p:cNvPr id="12" name="Oggetto 11">
                        <a:extLst>
                          <a:ext uri="{FF2B5EF4-FFF2-40B4-BE49-F238E27FC236}">
                            <a16:creationId xmlns:a16="http://schemas.microsoft.com/office/drawing/2014/main" id="{C79A0D85-A66E-4062-B0E1-B0836CC6E25C}"/>
                          </a:ext>
                        </a:extLst>
                      </p:cNvPr>
                      <p:cNvPicPr>
                        <a:picLocks noChangeAspect="1" noChangeArrowheads="1"/>
                      </p:cNvPicPr>
                      <p:nvPr/>
                    </p:nvPicPr>
                    <p:blipFill>
                      <a:blip r:embed="rId14"/>
                      <a:srcRect/>
                      <a:stretch>
                        <a:fillRect/>
                      </a:stretch>
                    </p:blipFill>
                    <p:spPr bwMode="auto">
                      <a:xfrm>
                        <a:off x="3435481" y="2901132"/>
                        <a:ext cx="3448050" cy="1473200"/>
                      </a:xfrm>
                      <a:prstGeom prst="rect">
                        <a:avLst/>
                      </a:prstGeom>
                      <a:noFill/>
                    </p:spPr>
                  </p:pic>
                </p:oleObj>
              </mc:Fallback>
            </mc:AlternateContent>
          </a:graphicData>
        </a:graphic>
      </p:graphicFrame>
      <p:graphicFrame>
        <p:nvGraphicFramePr>
          <p:cNvPr id="17" name="Oggetto 16">
            <a:extLst>
              <a:ext uri="{FF2B5EF4-FFF2-40B4-BE49-F238E27FC236}">
                <a16:creationId xmlns:a16="http://schemas.microsoft.com/office/drawing/2014/main" id="{15B0A9FD-592C-4A88-A7D2-EB44270BB4FB}"/>
              </a:ext>
            </a:extLst>
          </p:cNvPr>
          <p:cNvGraphicFramePr>
            <a:graphicFrameLocks noChangeAspect="1"/>
          </p:cNvGraphicFramePr>
          <p:nvPr>
            <p:extLst>
              <p:ext uri="{D42A27DB-BD31-4B8C-83A1-F6EECF244321}">
                <p14:modId xmlns:p14="http://schemas.microsoft.com/office/powerpoint/2010/main" val="1822932421"/>
              </p:ext>
            </p:extLst>
          </p:nvPr>
        </p:nvGraphicFramePr>
        <p:xfrm>
          <a:off x="8564562" y="5360771"/>
          <a:ext cx="3319463" cy="712788"/>
        </p:xfrm>
        <a:graphic>
          <a:graphicData uri="http://schemas.openxmlformats.org/presentationml/2006/ole">
            <mc:AlternateContent xmlns:mc="http://schemas.openxmlformats.org/markup-compatibility/2006">
              <mc:Choice xmlns:v="urn:schemas-microsoft-com:vml" Requires="v">
                <p:oleObj spid="_x0000_s8530" name="Equation" r:id="rId15" imgW="990360" imgH="190440" progId="Equation.DSMT4">
                  <p:embed/>
                </p:oleObj>
              </mc:Choice>
              <mc:Fallback>
                <p:oleObj name="Equation" r:id="rId15" imgW="990360" imgH="190440" progId="Equation.DSMT4">
                  <p:embed/>
                  <p:pic>
                    <p:nvPicPr>
                      <p:cNvPr id="12" name="Oggetto 11">
                        <a:extLst>
                          <a:ext uri="{FF2B5EF4-FFF2-40B4-BE49-F238E27FC236}">
                            <a16:creationId xmlns:a16="http://schemas.microsoft.com/office/drawing/2014/main" id="{C79A0D85-A66E-4062-B0E1-B0836CC6E25C}"/>
                          </a:ext>
                        </a:extLst>
                      </p:cNvPr>
                      <p:cNvPicPr>
                        <a:picLocks noChangeAspect="1" noChangeArrowheads="1"/>
                      </p:cNvPicPr>
                      <p:nvPr/>
                    </p:nvPicPr>
                    <p:blipFill>
                      <a:blip r:embed="rId16"/>
                      <a:srcRect/>
                      <a:stretch>
                        <a:fillRect/>
                      </a:stretch>
                    </p:blipFill>
                    <p:spPr bwMode="auto">
                      <a:xfrm>
                        <a:off x="8564562" y="5360771"/>
                        <a:ext cx="3319463" cy="712788"/>
                      </a:xfrm>
                      <a:prstGeom prst="rect">
                        <a:avLst/>
                      </a:prstGeom>
                      <a:noFill/>
                    </p:spPr>
                  </p:pic>
                </p:oleObj>
              </mc:Fallback>
            </mc:AlternateContent>
          </a:graphicData>
        </a:graphic>
      </p:graphicFrame>
      <p:cxnSp>
        <p:nvCxnSpPr>
          <p:cNvPr id="19" name="Connettore diritto 18">
            <a:extLst>
              <a:ext uri="{FF2B5EF4-FFF2-40B4-BE49-F238E27FC236}">
                <a16:creationId xmlns:a16="http://schemas.microsoft.com/office/drawing/2014/main" id="{B0FC1235-B86E-4229-937F-9F879F7DCCFE}"/>
              </a:ext>
            </a:extLst>
          </p:cNvPr>
          <p:cNvCxnSpPr>
            <a:cxnSpLocks/>
          </p:cNvCxnSpPr>
          <p:nvPr/>
        </p:nvCxnSpPr>
        <p:spPr>
          <a:xfrm flipV="1">
            <a:off x="8394700" y="2901132"/>
            <a:ext cx="0" cy="1173902"/>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Connettore diritto 19">
            <a:extLst>
              <a:ext uri="{FF2B5EF4-FFF2-40B4-BE49-F238E27FC236}">
                <a16:creationId xmlns:a16="http://schemas.microsoft.com/office/drawing/2014/main" id="{A4304F47-F3EA-4CBF-8F8E-A67B466D8C0D}"/>
              </a:ext>
            </a:extLst>
          </p:cNvPr>
          <p:cNvCxnSpPr>
            <a:cxnSpLocks/>
          </p:cNvCxnSpPr>
          <p:nvPr/>
        </p:nvCxnSpPr>
        <p:spPr>
          <a:xfrm flipH="1" flipV="1">
            <a:off x="7264400" y="2851426"/>
            <a:ext cx="1130300" cy="3818"/>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Connettore diritto 21">
            <a:extLst>
              <a:ext uri="{FF2B5EF4-FFF2-40B4-BE49-F238E27FC236}">
                <a16:creationId xmlns:a16="http://schemas.microsoft.com/office/drawing/2014/main" id="{7D511104-8AF4-4E1B-B7FC-C2FBF110EDA3}"/>
              </a:ext>
            </a:extLst>
          </p:cNvPr>
          <p:cNvCxnSpPr>
            <a:cxnSpLocks/>
          </p:cNvCxnSpPr>
          <p:nvPr/>
        </p:nvCxnSpPr>
        <p:spPr>
          <a:xfrm flipH="1" flipV="1">
            <a:off x="9755058" y="1743766"/>
            <a:ext cx="7001" cy="2841896"/>
          </a:xfrm>
          <a:prstGeom prst="line">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 name="Connettore diritto 24">
            <a:extLst>
              <a:ext uri="{FF2B5EF4-FFF2-40B4-BE49-F238E27FC236}">
                <a16:creationId xmlns:a16="http://schemas.microsoft.com/office/drawing/2014/main" id="{480D3B8F-60D6-4D6C-A000-21F3963B9F71}"/>
              </a:ext>
            </a:extLst>
          </p:cNvPr>
          <p:cNvCxnSpPr>
            <a:cxnSpLocks/>
          </p:cNvCxnSpPr>
          <p:nvPr/>
        </p:nvCxnSpPr>
        <p:spPr>
          <a:xfrm flipH="1" flipV="1">
            <a:off x="7353300" y="1708509"/>
            <a:ext cx="2351611" cy="1"/>
          </a:xfrm>
          <a:prstGeom prst="line">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Connettore 2 28">
            <a:extLst>
              <a:ext uri="{FF2B5EF4-FFF2-40B4-BE49-F238E27FC236}">
                <a16:creationId xmlns:a16="http://schemas.microsoft.com/office/drawing/2014/main" id="{8412292F-2F27-46D0-B424-DFCF3F693275}"/>
              </a:ext>
            </a:extLst>
          </p:cNvPr>
          <p:cNvCxnSpPr/>
          <p:nvPr/>
        </p:nvCxnSpPr>
        <p:spPr>
          <a:xfrm flipV="1">
            <a:off x="7829550" y="1778000"/>
            <a:ext cx="0" cy="1073426"/>
          </a:xfrm>
          <a:prstGeom prst="straightConnector1">
            <a:avLst/>
          </a:pr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30" name="Oggetto 29">
            <a:extLst>
              <a:ext uri="{FF2B5EF4-FFF2-40B4-BE49-F238E27FC236}">
                <a16:creationId xmlns:a16="http://schemas.microsoft.com/office/drawing/2014/main" id="{16BA11E1-86B8-49E1-BA81-6F0159FABF8B}"/>
              </a:ext>
            </a:extLst>
          </p:cNvPr>
          <p:cNvGraphicFramePr>
            <a:graphicFrameLocks noChangeAspect="1"/>
          </p:cNvGraphicFramePr>
          <p:nvPr>
            <p:extLst>
              <p:ext uri="{D42A27DB-BD31-4B8C-83A1-F6EECF244321}">
                <p14:modId xmlns:p14="http://schemas.microsoft.com/office/powerpoint/2010/main" val="2700176290"/>
              </p:ext>
            </p:extLst>
          </p:nvPr>
        </p:nvGraphicFramePr>
        <p:xfrm>
          <a:off x="7880547" y="1907048"/>
          <a:ext cx="850900" cy="712787"/>
        </p:xfrm>
        <a:graphic>
          <a:graphicData uri="http://schemas.openxmlformats.org/presentationml/2006/ole">
            <mc:AlternateContent xmlns:mc="http://schemas.openxmlformats.org/markup-compatibility/2006">
              <mc:Choice xmlns:v="urn:schemas-microsoft-com:vml" Requires="v">
                <p:oleObj spid="_x0000_s8531" name="Equation" r:id="rId17" imgW="253800" imgH="190440" progId="Equation.DSMT4">
                  <p:embed/>
                </p:oleObj>
              </mc:Choice>
              <mc:Fallback>
                <p:oleObj name="Equation" r:id="rId17" imgW="253800" imgH="190440" progId="Equation.DSMT4">
                  <p:embed/>
                  <p:pic>
                    <p:nvPicPr>
                      <p:cNvPr id="17" name="Oggetto 16">
                        <a:extLst>
                          <a:ext uri="{FF2B5EF4-FFF2-40B4-BE49-F238E27FC236}">
                            <a16:creationId xmlns:a16="http://schemas.microsoft.com/office/drawing/2014/main" id="{15B0A9FD-592C-4A88-A7D2-EB44270BB4FB}"/>
                          </a:ext>
                        </a:extLst>
                      </p:cNvPr>
                      <p:cNvPicPr>
                        <a:picLocks noChangeAspect="1" noChangeArrowheads="1"/>
                      </p:cNvPicPr>
                      <p:nvPr/>
                    </p:nvPicPr>
                    <p:blipFill>
                      <a:blip r:embed="rId18"/>
                      <a:srcRect/>
                      <a:stretch>
                        <a:fillRect/>
                      </a:stretch>
                    </p:blipFill>
                    <p:spPr bwMode="auto">
                      <a:xfrm>
                        <a:off x="7880547" y="1907048"/>
                        <a:ext cx="850900" cy="712787"/>
                      </a:xfrm>
                      <a:prstGeom prst="rect">
                        <a:avLst/>
                      </a:prstGeom>
                      <a:noFill/>
                    </p:spPr>
                  </p:pic>
                </p:oleObj>
              </mc:Fallback>
            </mc:AlternateContent>
          </a:graphicData>
        </a:graphic>
      </p:graphicFrame>
      <p:graphicFrame>
        <p:nvGraphicFramePr>
          <p:cNvPr id="31" name="Oggetto 30">
            <a:extLst>
              <a:ext uri="{FF2B5EF4-FFF2-40B4-BE49-F238E27FC236}">
                <a16:creationId xmlns:a16="http://schemas.microsoft.com/office/drawing/2014/main" id="{74EA8D72-081B-4F62-8E10-1633A5217B27}"/>
              </a:ext>
            </a:extLst>
          </p:cNvPr>
          <p:cNvGraphicFramePr>
            <a:graphicFrameLocks noChangeAspect="1"/>
          </p:cNvGraphicFramePr>
          <p:nvPr>
            <p:extLst>
              <p:ext uri="{D42A27DB-BD31-4B8C-83A1-F6EECF244321}">
                <p14:modId xmlns:p14="http://schemas.microsoft.com/office/powerpoint/2010/main" val="3476334320"/>
              </p:ext>
            </p:extLst>
          </p:nvPr>
        </p:nvGraphicFramePr>
        <p:xfrm>
          <a:off x="8173309" y="4075034"/>
          <a:ext cx="639762" cy="712787"/>
        </p:xfrm>
        <a:graphic>
          <a:graphicData uri="http://schemas.openxmlformats.org/presentationml/2006/ole">
            <mc:AlternateContent xmlns:mc="http://schemas.openxmlformats.org/markup-compatibility/2006">
              <mc:Choice xmlns:v="urn:schemas-microsoft-com:vml" Requires="v">
                <p:oleObj spid="_x0000_s8532" name="Equation" r:id="rId19" imgW="190440" imgH="190440" progId="Equation.DSMT4">
                  <p:embed/>
                </p:oleObj>
              </mc:Choice>
              <mc:Fallback>
                <p:oleObj name="Equation" r:id="rId19" imgW="190440" imgH="190440" progId="Equation.DSMT4">
                  <p:embed/>
                  <p:pic>
                    <p:nvPicPr>
                      <p:cNvPr id="13" name="Oggetto 12">
                        <a:extLst>
                          <a:ext uri="{FF2B5EF4-FFF2-40B4-BE49-F238E27FC236}">
                            <a16:creationId xmlns:a16="http://schemas.microsoft.com/office/drawing/2014/main" id="{5E63C183-C09C-412B-8C6E-AF6C698A0302}"/>
                          </a:ext>
                        </a:extLst>
                      </p:cNvPr>
                      <p:cNvPicPr>
                        <a:picLocks noChangeAspect="1" noChangeArrowheads="1"/>
                      </p:cNvPicPr>
                      <p:nvPr/>
                    </p:nvPicPr>
                    <p:blipFill>
                      <a:blip r:embed="rId20"/>
                      <a:srcRect/>
                      <a:stretch>
                        <a:fillRect/>
                      </a:stretch>
                    </p:blipFill>
                    <p:spPr bwMode="auto">
                      <a:xfrm>
                        <a:off x="8173309" y="4075034"/>
                        <a:ext cx="639762" cy="712787"/>
                      </a:xfrm>
                      <a:prstGeom prst="rect">
                        <a:avLst/>
                      </a:prstGeom>
                      <a:noFill/>
                    </p:spPr>
                  </p:pic>
                </p:oleObj>
              </mc:Fallback>
            </mc:AlternateContent>
          </a:graphicData>
        </a:graphic>
      </p:graphicFrame>
      <p:graphicFrame>
        <p:nvGraphicFramePr>
          <p:cNvPr id="33" name="Oggetto 32">
            <a:extLst>
              <a:ext uri="{FF2B5EF4-FFF2-40B4-BE49-F238E27FC236}">
                <a16:creationId xmlns:a16="http://schemas.microsoft.com/office/drawing/2014/main" id="{D25B9240-A263-440E-8898-7A44F75C0D62}"/>
              </a:ext>
            </a:extLst>
          </p:cNvPr>
          <p:cNvGraphicFramePr>
            <a:graphicFrameLocks noChangeAspect="1"/>
          </p:cNvGraphicFramePr>
          <p:nvPr>
            <p:extLst>
              <p:ext uri="{D42A27DB-BD31-4B8C-83A1-F6EECF244321}">
                <p14:modId xmlns:p14="http://schemas.microsoft.com/office/powerpoint/2010/main" val="3805464899"/>
              </p:ext>
            </p:extLst>
          </p:nvPr>
        </p:nvGraphicFramePr>
        <p:xfrm>
          <a:off x="6517277" y="2475941"/>
          <a:ext cx="596900" cy="712788"/>
        </p:xfrm>
        <a:graphic>
          <a:graphicData uri="http://schemas.openxmlformats.org/presentationml/2006/ole">
            <mc:AlternateContent xmlns:mc="http://schemas.openxmlformats.org/markup-compatibility/2006">
              <mc:Choice xmlns:v="urn:schemas-microsoft-com:vml" Requires="v">
                <p:oleObj spid="_x0000_s8533" name="Equation" r:id="rId21" imgW="177480" imgH="190440" progId="Equation.DSMT4">
                  <p:embed/>
                </p:oleObj>
              </mc:Choice>
              <mc:Fallback>
                <p:oleObj name="Equation" r:id="rId21" imgW="177480" imgH="190440" progId="Equation.DSMT4">
                  <p:embed/>
                  <p:pic>
                    <p:nvPicPr>
                      <p:cNvPr id="31" name="Oggetto 30">
                        <a:extLst>
                          <a:ext uri="{FF2B5EF4-FFF2-40B4-BE49-F238E27FC236}">
                            <a16:creationId xmlns:a16="http://schemas.microsoft.com/office/drawing/2014/main" id="{74EA8D72-081B-4F62-8E10-1633A5217B27}"/>
                          </a:ext>
                        </a:extLst>
                      </p:cNvPr>
                      <p:cNvPicPr>
                        <a:picLocks noChangeAspect="1" noChangeArrowheads="1"/>
                      </p:cNvPicPr>
                      <p:nvPr/>
                    </p:nvPicPr>
                    <p:blipFill>
                      <a:blip r:embed="rId22"/>
                      <a:srcRect/>
                      <a:stretch>
                        <a:fillRect/>
                      </a:stretch>
                    </p:blipFill>
                    <p:spPr bwMode="auto">
                      <a:xfrm>
                        <a:off x="6517277" y="2475941"/>
                        <a:ext cx="596900" cy="712788"/>
                      </a:xfrm>
                      <a:prstGeom prst="rect">
                        <a:avLst/>
                      </a:prstGeom>
                      <a:noFill/>
                    </p:spPr>
                  </p:pic>
                </p:oleObj>
              </mc:Fallback>
            </mc:AlternateContent>
          </a:graphicData>
        </a:graphic>
      </p:graphicFrame>
      <p:graphicFrame>
        <p:nvGraphicFramePr>
          <p:cNvPr id="34" name="Oggetto 33">
            <a:extLst>
              <a:ext uri="{FF2B5EF4-FFF2-40B4-BE49-F238E27FC236}">
                <a16:creationId xmlns:a16="http://schemas.microsoft.com/office/drawing/2014/main" id="{3E51E7E4-C58B-4B35-8E5B-3639F274B82D}"/>
              </a:ext>
            </a:extLst>
          </p:cNvPr>
          <p:cNvGraphicFramePr>
            <a:graphicFrameLocks noChangeAspect="1"/>
          </p:cNvGraphicFramePr>
          <p:nvPr>
            <p:extLst>
              <p:ext uri="{D42A27DB-BD31-4B8C-83A1-F6EECF244321}">
                <p14:modId xmlns:p14="http://schemas.microsoft.com/office/powerpoint/2010/main" val="1007381640"/>
              </p:ext>
            </p:extLst>
          </p:nvPr>
        </p:nvGraphicFramePr>
        <p:xfrm>
          <a:off x="9442450" y="4565650"/>
          <a:ext cx="682625" cy="712788"/>
        </p:xfrm>
        <a:graphic>
          <a:graphicData uri="http://schemas.openxmlformats.org/presentationml/2006/ole">
            <mc:AlternateContent xmlns:mc="http://schemas.openxmlformats.org/markup-compatibility/2006">
              <mc:Choice xmlns:v="urn:schemas-microsoft-com:vml" Requires="v">
                <p:oleObj spid="_x0000_s8534" name="Equation" r:id="rId23" imgW="203040" imgH="190440" progId="Equation.DSMT4">
                  <p:embed/>
                </p:oleObj>
              </mc:Choice>
              <mc:Fallback>
                <p:oleObj name="Equation" r:id="rId23" imgW="203040" imgH="190440" progId="Equation.DSMT4">
                  <p:embed/>
                  <p:pic>
                    <p:nvPicPr>
                      <p:cNvPr id="31" name="Oggetto 30">
                        <a:extLst>
                          <a:ext uri="{FF2B5EF4-FFF2-40B4-BE49-F238E27FC236}">
                            <a16:creationId xmlns:a16="http://schemas.microsoft.com/office/drawing/2014/main" id="{74EA8D72-081B-4F62-8E10-1633A5217B27}"/>
                          </a:ext>
                        </a:extLst>
                      </p:cNvPr>
                      <p:cNvPicPr>
                        <a:picLocks noChangeAspect="1" noChangeArrowheads="1"/>
                      </p:cNvPicPr>
                      <p:nvPr/>
                    </p:nvPicPr>
                    <p:blipFill>
                      <a:blip r:embed="rId24"/>
                      <a:srcRect/>
                      <a:stretch>
                        <a:fillRect/>
                      </a:stretch>
                    </p:blipFill>
                    <p:spPr bwMode="auto">
                      <a:xfrm>
                        <a:off x="9442450" y="4565650"/>
                        <a:ext cx="682625" cy="712788"/>
                      </a:xfrm>
                      <a:prstGeom prst="rect">
                        <a:avLst/>
                      </a:prstGeom>
                      <a:noFill/>
                    </p:spPr>
                  </p:pic>
                </p:oleObj>
              </mc:Fallback>
            </mc:AlternateContent>
          </a:graphicData>
        </a:graphic>
      </p:graphicFrame>
      <p:graphicFrame>
        <p:nvGraphicFramePr>
          <p:cNvPr id="27" name="Oggetto 26">
            <a:extLst>
              <a:ext uri="{FF2B5EF4-FFF2-40B4-BE49-F238E27FC236}">
                <a16:creationId xmlns:a16="http://schemas.microsoft.com/office/drawing/2014/main" id="{310E5EF9-1DE3-47E5-8887-18A66419ADA2}"/>
              </a:ext>
            </a:extLst>
          </p:cNvPr>
          <p:cNvGraphicFramePr>
            <a:graphicFrameLocks noChangeAspect="1"/>
          </p:cNvGraphicFramePr>
          <p:nvPr>
            <p:extLst>
              <p:ext uri="{D42A27DB-BD31-4B8C-83A1-F6EECF244321}">
                <p14:modId xmlns:p14="http://schemas.microsoft.com/office/powerpoint/2010/main" val="98475789"/>
              </p:ext>
            </p:extLst>
          </p:nvPr>
        </p:nvGraphicFramePr>
        <p:xfrm>
          <a:off x="7787048" y="715921"/>
          <a:ext cx="2573338" cy="554037"/>
        </p:xfrm>
        <a:graphic>
          <a:graphicData uri="http://schemas.openxmlformats.org/presentationml/2006/ole">
            <mc:AlternateContent xmlns:mc="http://schemas.openxmlformats.org/markup-compatibility/2006">
              <mc:Choice xmlns:v="urn:schemas-microsoft-com:vml" Requires="v">
                <p:oleObj spid="_x0000_s8535" name="Equation" r:id="rId25" imgW="850680" imgH="190440" progId="Equation.DSMT4">
                  <p:embed/>
                </p:oleObj>
              </mc:Choice>
              <mc:Fallback>
                <p:oleObj name="Equation" r:id="rId25" imgW="850680" imgH="190440" progId="Equation.DSMT4">
                  <p:embed/>
                  <p:pic>
                    <p:nvPicPr>
                      <p:cNvPr id="11" name="Oggetto 10"/>
                      <p:cNvPicPr>
                        <a:picLocks noChangeAspect="1" noChangeArrowheads="1"/>
                      </p:cNvPicPr>
                      <p:nvPr/>
                    </p:nvPicPr>
                    <p:blipFill>
                      <a:blip r:embed="rId26"/>
                      <a:srcRect/>
                      <a:stretch>
                        <a:fillRect/>
                      </a:stretch>
                    </p:blipFill>
                    <p:spPr bwMode="auto">
                      <a:xfrm>
                        <a:off x="7787048" y="715921"/>
                        <a:ext cx="2573338" cy="554037"/>
                      </a:xfrm>
                      <a:prstGeom prst="rect">
                        <a:avLst/>
                      </a:prstGeom>
                      <a:solidFill>
                        <a:schemeClr val="bg1"/>
                      </a:solidFill>
                      <a:ln>
                        <a:solidFill>
                          <a:schemeClr val="bg1"/>
                        </a:solidFill>
                      </a:ln>
                    </p:spPr>
                  </p:pic>
                </p:oleObj>
              </mc:Fallback>
            </mc:AlternateContent>
          </a:graphicData>
        </a:graphic>
      </p:graphicFrame>
      <p:cxnSp>
        <p:nvCxnSpPr>
          <p:cNvPr id="14" name="Connettore diritto 13">
            <a:extLst>
              <a:ext uri="{FF2B5EF4-FFF2-40B4-BE49-F238E27FC236}">
                <a16:creationId xmlns:a16="http://schemas.microsoft.com/office/drawing/2014/main" id="{C3396EA6-52F8-417D-AF24-768FC900147F}"/>
              </a:ext>
            </a:extLst>
          </p:cNvPr>
          <p:cNvCxnSpPr/>
          <p:nvPr/>
        </p:nvCxnSpPr>
        <p:spPr>
          <a:xfrm flipV="1">
            <a:off x="7871311" y="661056"/>
            <a:ext cx="3230798" cy="2607193"/>
          </a:xfrm>
          <a:prstGeom prst="line">
            <a:avLst/>
          </a:prstGeom>
          <a:ln w="381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365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1218" y="216636"/>
            <a:ext cx="10515600" cy="662397"/>
          </a:xfrm>
        </p:spPr>
        <p:txBody>
          <a:bodyPr/>
          <a:lstStyle/>
          <a:p>
            <a:r>
              <a:rPr lang="en-US" dirty="0"/>
              <a:t>RSCE and RNCE</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14</a:t>
            </a:fld>
            <a:endParaRPr lang="en-US" dirty="0"/>
          </a:p>
        </p:txBody>
      </p:sp>
      <p:sp>
        <p:nvSpPr>
          <p:cNvPr id="5" name="CasellaDiTesto 4"/>
          <p:cNvSpPr txBox="1"/>
          <p:nvPr/>
        </p:nvSpPr>
        <p:spPr>
          <a:xfrm>
            <a:off x="302816" y="3879576"/>
            <a:ext cx="5488384"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Reverse Narrow Channel Effect (RNCE): increasing of Vth with increasing channel width W</a:t>
            </a:r>
          </a:p>
        </p:txBody>
      </p:sp>
      <p:sp>
        <p:nvSpPr>
          <p:cNvPr id="6" name="CasellaDiTesto 5">
            <a:extLst>
              <a:ext uri="{FF2B5EF4-FFF2-40B4-BE49-F238E27FC236}">
                <a16:creationId xmlns:a16="http://schemas.microsoft.com/office/drawing/2014/main" id="{37FABC7A-58DB-4C7B-8305-4D8A0AD6959F}"/>
              </a:ext>
            </a:extLst>
          </p:cNvPr>
          <p:cNvSpPr txBox="1"/>
          <p:nvPr/>
        </p:nvSpPr>
        <p:spPr>
          <a:xfrm>
            <a:off x="302817" y="1711414"/>
            <a:ext cx="4721467"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Reverse Short Channel Effect (RSCE): reduction of Vth with increasing channel length L</a:t>
            </a:r>
            <a:endParaRPr lang="en-US" sz="2400" dirty="0">
              <a:latin typeface="Arial" panose="020B0604020202020204" pitchFamily="34" charset="0"/>
              <a:cs typeface="Arial" panose="020B0604020202020204" pitchFamily="34" charset="0"/>
              <a:sym typeface="Wingdings" panose="05000000000000000000" pitchFamily="2" charset="2"/>
            </a:endParaRPr>
          </a:p>
        </p:txBody>
      </p:sp>
      <p:pic>
        <p:nvPicPr>
          <p:cNvPr id="8" name="Immagine 7">
            <a:extLst>
              <a:ext uri="{FF2B5EF4-FFF2-40B4-BE49-F238E27FC236}">
                <a16:creationId xmlns:a16="http://schemas.microsoft.com/office/drawing/2014/main" id="{61890399-CFEF-4C8D-A1F1-BEE45F864371}"/>
              </a:ext>
            </a:extLst>
          </p:cNvPr>
          <p:cNvPicPr>
            <a:picLocks noChangeAspect="1"/>
          </p:cNvPicPr>
          <p:nvPr/>
        </p:nvPicPr>
        <p:blipFill>
          <a:blip r:embed="rId2"/>
          <a:stretch>
            <a:fillRect/>
          </a:stretch>
        </p:blipFill>
        <p:spPr>
          <a:xfrm>
            <a:off x="5273963" y="835742"/>
            <a:ext cx="6545084" cy="5407742"/>
          </a:xfrm>
          <a:prstGeom prst="rect">
            <a:avLst/>
          </a:prstGeom>
        </p:spPr>
      </p:pic>
    </p:spTree>
    <p:extLst>
      <p:ext uri="{BB962C8B-B14F-4D97-AF65-F5344CB8AC3E}">
        <p14:creationId xmlns:p14="http://schemas.microsoft.com/office/powerpoint/2010/main" val="2979515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8858" y="423394"/>
            <a:ext cx="7722822" cy="5461248"/>
          </a:xfrm>
          <a:prstGeom prst="rect">
            <a:avLst/>
          </a:prstGeom>
        </p:spPr>
      </p:pic>
      <p:sp>
        <p:nvSpPr>
          <p:cNvPr id="2" name="Titolo 1"/>
          <p:cNvSpPr>
            <a:spLocks noGrp="1"/>
          </p:cNvSpPr>
          <p:nvPr>
            <p:ph type="title"/>
          </p:nvPr>
        </p:nvSpPr>
        <p:spPr>
          <a:xfrm>
            <a:off x="635000" y="138068"/>
            <a:ext cx="10515600" cy="662397"/>
          </a:xfrm>
        </p:spPr>
        <p:txBody>
          <a:bodyPr/>
          <a:lstStyle/>
          <a:p>
            <a:r>
              <a:rPr lang="en-US" dirty="0"/>
              <a:t>I</a:t>
            </a:r>
            <a:r>
              <a:rPr lang="en-US" baseline="-25000" dirty="0"/>
              <a:t>DS</a:t>
            </a:r>
            <a:r>
              <a:rPr lang="en-US" dirty="0"/>
              <a:t> :  operating zones on the basis of V</a:t>
            </a:r>
            <a:r>
              <a:rPr lang="en-US" baseline="-25000" dirty="0"/>
              <a:t>DS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15</a:t>
            </a:fld>
            <a:endParaRPr lang="en-US" dirty="0"/>
          </a:p>
        </p:txBody>
      </p:sp>
      <p:cxnSp>
        <p:nvCxnSpPr>
          <p:cNvPr id="7" name="Connettore 1 6"/>
          <p:cNvCxnSpPr/>
          <p:nvPr/>
        </p:nvCxnSpPr>
        <p:spPr>
          <a:xfrm>
            <a:off x="4325257" y="2135008"/>
            <a:ext cx="0" cy="28869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flipV="1">
            <a:off x="4329781" y="2455585"/>
            <a:ext cx="4586514" cy="3368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3701143" y="5507571"/>
            <a:ext cx="919611"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DSAT</a:t>
            </a:r>
            <a:endParaRPr lang="en-US" sz="2400" baseline="-25000" dirty="0">
              <a:latin typeface="Arial" panose="020B0604020202020204" pitchFamily="34" charset="0"/>
              <a:cs typeface="Arial" panose="020B0604020202020204" pitchFamily="34" charset="0"/>
            </a:endParaRPr>
          </a:p>
        </p:txBody>
      </p:sp>
      <p:cxnSp>
        <p:nvCxnSpPr>
          <p:cNvPr id="14" name="Connettore 2 13"/>
          <p:cNvCxnSpPr/>
          <p:nvPr/>
        </p:nvCxnSpPr>
        <p:spPr>
          <a:xfrm flipV="1">
            <a:off x="4160948" y="5156142"/>
            <a:ext cx="164309" cy="617946"/>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2969216" y="1943660"/>
            <a:ext cx="955711" cy="461665"/>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triode</a:t>
            </a:r>
            <a:endParaRPr lang="en-US" sz="2400" dirty="0">
              <a:latin typeface="Arial" panose="020B0604020202020204" pitchFamily="34" charset="0"/>
              <a:cs typeface="Arial" panose="020B0604020202020204" pitchFamily="34" charset="0"/>
            </a:endParaRPr>
          </a:p>
        </p:txBody>
      </p:sp>
      <p:sp>
        <p:nvSpPr>
          <p:cNvPr id="16" name="CasellaDiTesto 15"/>
          <p:cNvSpPr txBox="1"/>
          <p:nvPr/>
        </p:nvSpPr>
        <p:spPr>
          <a:xfrm>
            <a:off x="4774711" y="1943660"/>
            <a:ext cx="1537600" cy="461665"/>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saturation</a:t>
            </a:r>
            <a:endParaRPr lang="en-US" sz="2400" dirty="0">
              <a:latin typeface="Arial" panose="020B0604020202020204" pitchFamily="34" charset="0"/>
              <a:cs typeface="Arial" panose="020B0604020202020204" pitchFamily="34" charset="0"/>
            </a:endParaRPr>
          </a:p>
        </p:txBody>
      </p:sp>
      <p:cxnSp>
        <p:nvCxnSpPr>
          <p:cNvPr id="18" name="Connettore 2 17"/>
          <p:cNvCxnSpPr/>
          <p:nvPr/>
        </p:nvCxnSpPr>
        <p:spPr>
          <a:xfrm flipH="1" flipV="1">
            <a:off x="3529226" y="2482345"/>
            <a:ext cx="796030" cy="19284"/>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flipV="1">
            <a:off x="4329781" y="2483572"/>
            <a:ext cx="762613" cy="22492"/>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DE3BB303-D0E2-443D-8454-5E2A88F933C1}"/>
              </a:ext>
            </a:extLst>
          </p:cNvPr>
          <p:cNvSpPr txBox="1"/>
          <p:nvPr/>
        </p:nvSpPr>
        <p:spPr>
          <a:xfrm>
            <a:off x="1058754" y="5212386"/>
            <a:ext cx="2793997"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V</a:t>
            </a:r>
            <a:r>
              <a:rPr lang="en-US" sz="2400" baseline="-25000" dirty="0">
                <a:latin typeface="Arial" panose="020B0604020202020204" pitchFamily="34" charset="0"/>
                <a:cs typeface="Arial" panose="020B0604020202020204" pitchFamily="34" charset="0"/>
              </a:rPr>
              <a:t>DSAT</a:t>
            </a:r>
            <a:r>
              <a:rPr lang="en-US" sz="2400" dirty="0">
                <a:latin typeface="Arial" panose="020B0604020202020204" pitchFamily="34" charset="0"/>
                <a:cs typeface="Arial" panose="020B0604020202020204" pitchFamily="34" charset="0"/>
              </a:rPr>
              <a:t> is a function of V</a:t>
            </a:r>
            <a:r>
              <a:rPr lang="en-US" sz="2400" baseline="-25000" dirty="0">
                <a:latin typeface="Arial" panose="020B0604020202020204" pitchFamily="34" charset="0"/>
                <a:cs typeface="Arial" panose="020B0604020202020204" pitchFamily="34" charset="0"/>
              </a:rPr>
              <a:t>GS</a:t>
            </a:r>
            <a:r>
              <a:rPr lang="en-US" sz="2400" dirty="0">
                <a:latin typeface="Arial" panose="020B0604020202020204" pitchFamily="34" charset="0"/>
                <a:cs typeface="Arial" panose="020B0604020202020204" pitchFamily="34" charset="0"/>
              </a:rPr>
              <a:t>-V</a:t>
            </a:r>
            <a:r>
              <a:rPr lang="en-US" sz="2400" baseline="-25000" dirty="0">
                <a:latin typeface="Arial" panose="020B0604020202020204" pitchFamily="34" charset="0"/>
                <a:cs typeface="Arial" panose="020B0604020202020204" pitchFamily="34" charset="0"/>
              </a:rPr>
              <a:t>t</a:t>
            </a:r>
          </a:p>
        </p:txBody>
      </p:sp>
      <p:cxnSp>
        <p:nvCxnSpPr>
          <p:cNvPr id="17" name="Connettore 2 16">
            <a:extLst>
              <a:ext uri="{FF2B5EF4-FFF2-40B4-BE49-F238E27FC236}">
                <a16:creationId xmlns:a16="http://schemas.microsoft.com/office/drawing/2014/main" id="{DB64A565-DA23-474F-8CD4-65D3A3B43666}"/>
              </a:ext>
            </a:extLst>
          </p:cNvPr>
          <p:cNvCxnSpPr>
            <a:cxnSpLocks/>
          </p:cNvCxnSpPr>
          <p:nvPr/>
        </p:nvCxnSpPr>
        <p:spPr>
          <a:xfrm flipV="1">
            <a:off x="3924927" y="3759201"/>
            <a:ext cx="0" cy="1396941"/>
          </a:xfrm>
          <a:prstGeom prst="straightConnector1">
            <a:avLst/>
          </a:prstGeom>
          <a:ln w="38100">
            <a:solidFill>
              <a:srgbClr val="92D05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a16="http://schemas.microsoft.com/office/drawing/2014/main" id="{AF34B652-644E-400D-9275-F474609DC9F1}"/>
              </a:ext>
            </a:extLst>
          </p:cNvPr>
          <p:cNvCxnSpPr>
            <a:cxnSpLocks/>
          </p:cNvCxnSpPr>
          <p:nvPr/>
        </p:nvCxnSpPr>
        <p:spPr>
          <a:xfrm flipV="1">
            <a:off x="3529226" y="4339224"/>
            <a:ext cx="0" cy="816918"/>
          </a:xfrm>
          <a:prstGeom prst="straightConnector1">
            <a:avLst/>
          </a:pr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4" name="CasellaDiTesto 23">
            <a:extLst>
              <a:ext uri="{FF2B5EF4-FFF2-40B4-BE49-F238E27FC236}">
                <a16:creationId xmlns:a16="http://schemas.microsoft.com/office/drawing/2014/main" id="{0154AE0E-A45D-476B-A7B5-1D94E4F638E0}"/>
              </a:ext>
            </a:extLst>
          </p:cNvPr>
          <p:cNvSpPr txBox="1"/>
          <p:nvPr/>
        </p:nvSpPr>
        <p:spPr>
          <a:xfrm>
            <a:off x="8801100" y="977900"/>
            <a:ext cx="311150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Triode: I</a:t>
            </a:r>
            <a:r>
              <a:rPr lang="en-US" sz="2400" baseline="-25000" dirty="0">
                <a:latin typeface="Arial" panose="020B0604020202020204" pitchFamily="34" charset="0"/>
                <a:cs typeface="Arial" panose="020B0604020202020204" pitchFamily="34" charset="0"/>
              </a:rPr>
              <a:t>DS</a:t>
            </a:r>
            <a:r>
              <a:rPr lang="en-US" sz="2400" dirty="0">
                <a:latin typeface="Arial" panose="020B0604020202020204" pitchFamily="34" charset="0"/>
                <a:cs typeface="Arial" panose="020B0604020202020204" pitchFamily="34" charset="0"/>
              </a:rPr>
              <a:t> is strongly dependent on V</a:t>
            </a:r>
            <a:r>
              <a:rPr lang="en-US" sz="2400" baseline="-25000" dirty="0">
                <a:latin typeface="Arial" panose="020B0604020202020204" pitchFamily="34" charset="0"/>
                <a:cs typeface="Arial" panose="020B0604020202020204" pitchFamily="34" charset="0"/>
              </a:rPr>
              <a:t>DS</a:t>
            </a:r>
          </a:p>
        </p:txBody>
      </p:sp>
      <p:sp>
        <p:nvSpPr>
          <p:cNvPr id="25" name="CasellaDiTesto 24">
            <a:extLst>
              <a:ext uri="{FF2B5EF4-FFF2-40B4-BE49-F238E27FC236}">
                <a16:creationId xmlns:a16="http://schemas.microsoft.com/office/drawing/2014/main" id="{59DEAD3A-079F-4AF5-BEA1-52FD61CDD645}"/>
              </a:ext>
            </a:extLst>
          </p:cNvPr>
          <p:cNvSpPr txBox="1"/>
          <p:nvPr/>
        </p:nvSpPr>
        <p:spPr>
          <a:xfrm>
            <a:off x="8778738" y="1961442"/>
            <a:ext cx="311150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Saturation: I</a:t>
            </a:r>
            <a:r>
              <a:rPr lang="en-US" sz="2400" baseline="-25000" dirty="0">
                <a:latin typeface="Arial" panose="020B0604020202020204" pitchFamily="34" charset="0"/>
                <a:cs typeface="Arial" panose="020B0604020202020204" pitchFamily="34" charset="0"/>
              </a:rPr>
              <a:t>DS</a:t>
            </a:r>
            <a:r>
              <a:rPr lang="en-US" sz="2400" dirty="0">
                <a:latin typeface="Arial" panose="020B0604020202020204" pitchFamily="34" charset="0"/>
                <a:cs typeface="Arial" panose="020B0604020202020204" pitchFamily="34" charset="0"/>
              </a:rPr>
              <a:t> shows a weak and almost linear dependence on V</a:t>
            </a:r>
            <a:r>
              <a:rPr lang="en-US" sz="2400" baseline="-25000" dirty="0">
                <a:latin typeface="Arial" panose="020B0604020202020204" pitchFamily="34" charset="0"/>
                <a:cs typeface="Arial" panose="020B0604020202020204" pitchFamily="34" charset="0"/>
              </a:rPr>
              <a:t>DS</a:t>
            </a:r>
          </a:p>
        </p:txBody>
      </p:sp>
    </p:spTree>
    <p:extLst>
      <p:ext uri="{BB962C8B-B14F-4D97-AF65-F5344CB8AC3E}">
        <p14:creationId xmlns:p14="http://schemas.microsoft.com/office/powerpoint/2010/main" val="174895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6"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31933" y="42576"/>
            <a:ext cx="10515600" cy="662397"/>
          </a:xfrm>
        </p:spPr>
        <p:txBody>
          <a:bodyPr/>
          <a:lstStyle/>
          <a:p>
            <a:r>
              <a:rPr lang="en-US" dirty="0"/>
              <a:t>Operating zones on the basis of V</a:t>
            </a:r>
            <a:r>
              <a:rPr lang="en-US" baseline="-25000" dirty="0"/>
              <a:t>GS</a:t>
            </a:r>
            <a:r>
              <a:rPr lang="en-US" dirty="0"/>
              <a:t>-</a:t>
            </a:r>
            <a:r>
              <a:rPr lang="en-US" dirty="0" err="1"/>
              <a:t>V</a:t>
            </a:r>
            <a:r>
              <a:rPr lang="en-US" baseline="-25000" dirty="0" err="1"/>
              <a:t>t</a:t>
            </a:r>
            <a:endParaRPr lang="en-US" baseline="-25000" dirty="0"/>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16</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1525" y="914399"/>
            <a:ext cx="7409468" cy="5239657"/>
          </a:xfrm>
          <a:prstGeom prst="rect">
            <a:avLst/>
          </a:prstGeom>
        </p:spPr>
      </p:pic>
      <p:sp>
        <p:nvSpPr>
          <p:cNvPr id="6" name="CasellaDiTesto 5"/>
          <p:cNvSpPr txBox="1"/>
          <p:nvPr/>
        </p:nvSpPr>
        <p:spPr>
          <a:xfrm>
            <a:off x="4671613" y="998983"/>
            <a:ext cx="1588063"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DS</a:t>
            </a:r>
            <a:r>
              <a:rPr lang="it-IT" sz="2400" dirty="0">
                <a:latin typeface="Arial" panose="020B0604020202020204" pitchFamily="34" charset="0"/>
                <a:cs typeface="Arial" panose="020B0604020202020204" pitchFamily="34" charset="0"/>
              </a:rPr>
              <a:t>&gt;V</a:t>
            </a:r>
            <a:r>
              <a:rPr lang="it-IT" sz="2400" baseline="-25000" dirty="0">
                <a:latin typeface="Arial" panose="020B0604020202020204" pitchFamily="34" charset="0"/>
                <a:cs typeface="Arial" panose="020B0604020202020204" pitchFamily="34" charset="0"/>
              </a:rPr>
              <a:t>DSAT</a:t>
            </a:r>
            <a:endParaRPr lang="en-US" sz="2400" baseline="-25000" dirty="0">
              <a:latin typeface="Arial" panose="020B0604020202020204" pitchFamily="34" charset="0"/>
              <a:cs typeface="Arial" panose="020B0604020202020204" pitchFamily="34" charset="0"/>
            </a:endParaRPr>
          </a:p>
        </p:txBody>
      </p:sp>
      <p:sp>
        <p:nvSpPr>
          <p:cNvPr id="7" name="CasellaDiTesto 6"/>
          <p:cNvSpPr txBox="1"/>
          <p:nvPr/>
        </p:nvSpPr>
        <p:spPr>
          <a:xfrm>
            <a:off x="4151086" y="3193143"/>
            <a:ext cx="520527"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off</a:t>
            </a:r>
            <a:endParaRPr lang="en-US" sz="2400" dirty="0">
              <a:latin typeface="Arial" panose="020B0604020202020204" pitchFamily="34" charset="0"/>
              <a:cs typeface="Arial" panose="020B0604020202020204" pitchFamily="34" charset="0"/>
            </a:endParaRPr>
          </a:p>
        </p:txBody>
      </p:sp>
      <p:sp>
        <p:nvSpPr>
          <p:cNvPr id="8" name="CasellaDiTesto 7"/>
          <p:cNvSpPr txBox="1"/>
          <p:nvPr/>
        </p:nvSpPr>
        <p:spPr>
          <a:xfrm>
            <a:off x="5645995" y="3072562"/>
            <a:ext cx="527709"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on</a:t>
            </a:r>
            <a:endParaRPr lang="en-US" sz="2400" dirty="0">
              <a:latin typeface="Arial" panose="020B060402020202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2F60D788-C02C-4D77-B3C4-DE870F218391}"/>
              </a:ext>
            </a:extLst>
          </p:cNvPr>
          <p:cNvSpPr txBox="1"/>
          <p:nvPr/>
        </p:nvSpPr>
        <p:spPr>
          <a:xfrm>
            <a:off x="3634079" y="1879500"/>
            <a:ext cx="1276311"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GS</a:t>
            </a:r>
            <a:r>
              <a:rPr lang="it-IT" sz="2400" dirty="0">
                <a:latin typeface="Arial" panose="020B0604020202020204" pitchFamily="34" charset="0"/>
                <a:cs typeface="Arial" panose="020B0604020202020204" pitchFamily="34" charset="0"/>
              </a:rPr>
              <a:t>&lt;</a:t>
            </a:r>
            <a:r>
              <a:rPr lang="it-IT" sz="2400" dirty="0" err="1">
                <a:latin typeface="Arial" panose="020B0604020202020204" pitchFamily="34" charset="0"/>
                <a:cs typeface="Arial" panose="020B0604020202020204" pitchFamily="34" charset="0"/>
              </a:rPr>
              <a:t>V</a:t>
            </a:r>
            <a:r>
              <a:rPr lang="it-IT" sz="2400" baseline="-25000" dirty="0" err="1">
                <a:latin typeface="Arial" panose="020B0604020202020204" pitchFamily="34" charset="0"/>
                <a:cs typeface="Arial" panose="020B0604020202020204" pitchFamily="34" charset="0"/>
              </a:rPr>
              <a:t>t</a:t>
            </a:r>
            <a:endParaRPr lang="en-US" sz="2400" baseline="-25000" dirty="0">
              <a:latin typeface="Arial" panose="020B060402020202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id="{5989B1CF-95F7-4830-A3E9-043B39DAA867}"/>
              </a:ext>
            </a:extLst>
          </p:cNvPr>
          <p:cNvSpPr txBox="1"/>
          <p:nvPr/>
        </p:nvSpPr>
        <p:spPr>
          <a:xfrm>
            <a:off x="5535548" y="1804939"/>
            <a:ext cx="1308371"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GS</a:t>
            </a:r>
            <a:r>
              <a:rPr lang="it-IT" sz="2400" dirty="0">
                <a:latin typeface="Arial" panose="020B0604020202020204" pitchFamily="34" charset="0"/>
                <a:cs typeface="Arial" panose="020B0604020202020204" pitchFamily="34" charset="0"/>
              </a:rPr>
              <a:t>&gt;</a:t>
            </a:r>
            <a:r>
              <a:rPr lang="it-IT" sz="2400" dirty="0" err="1">
                <a:latin typeface="Arial" panose="020B0604020202020204" pitchFamily="34" charset="0"/>
                <a:cs typeface="Arial" panose="020B0604020202020204" pitchFamily="34" charset="0"/>
              </a:rPr>
              <a:t>V</a:t>
            </a:r>
            <a:r>
              <a:rPr lang="it-IT" sz="2400" baseline="-25000" dirty="0" err="1">
                <a:latin typeface="Arial" panose="020B0604020202020204" pitchFamily="34" charset="0"/>
                <a:cs typeface="Arial" panose="020B0604020202020204" pitchFamily="34" charset="0"/>
              </a:rPr>
              <a:t>t</a:t>
            </a:r>
            <a:endParaRPr lang="en-US" sz="2400" baseline="-25000" dirty="0">
              <a:latin typeface="Arial" panose="020B060402020202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41A78F10-D42E-4CEE-BD0B-2D3B0DF038EC}"/>
              </a:ext>
            </a:extLst>
          </p:cNvPr>
          <p:cNvSpPr txBox="1"/>
          <p:nvPr/>
        </p:nvSpPr>
        <p:spPr>
          <a:xfrm>
            <a:off x="6843919" y="768150"/>
            <a:ext cx="234134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 rough picture: </a:t>
            </a:r>
          </a:p>
        </p:txBody>
      </p:sp>
    </p:spTree>
    <p:extLst>
      <p:ext uri="{BB962C8B-B14F-4D97-AF65-F5344CB8AC3E}">
        <p14:creationId xmlns:p14="http://schemas.microsoft.com/office/powerpoint/2010/main" val="1241060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b="3230"/>
          <a:stretch/>
        </p:blipFill>
        <p:spPr>
          <a:xfrm>
            <a:off x="2111829" y="966915"/>
            <a:ext cx="7616371" cy="5212080"/>
          </a:xfrm>
          <a:prstGeom prst="rect">
            <a:avLst/>
          </a:prstGeom>
        </p:spPr>
      </p:pic>
      <p:sp>
        <p:nvSpPr>
          <p:cNvPr id="2" name="Titolo 1"/>
          <p:cNvSpPr>
            <a:spLocks noGrp="1"/>
          </p:cNvSpPr>
          <p:nvPr>
            <p:ph type="title"/>
          </p:nvPr>
        </p:nvSpPr>
        <p:spPr>
          <a:xfrm>
            <a:off x="792149" y="82321"/>
            <a:ext cx="10515600" cy="662397"/>
          </a:xfrm>
        </p:spPr>
        <p:txBody>
          <a:bodyPr>
            <a:normAutofit fontScale="90000"/>
          </a:bodyPr>
          <a:lstStyle/>
          <a:p>
            <a:r>
              <a:rPr lang="en-US" dirty="0"/>
              <a:t>A more gradual picture: same characteristic with logarithmic y-axis</a:t>
            </a:r>
          </a:p>
        </p:txBody>
      </p:sp>
      <p:sp>
        <p:nvSpPr>
          <p:cNvPr id="3" name="Segnaposto piè di pagina 2"/>
          <p:cNvSpPr>
            <a:spLocks noGrp="1"/>
          </p:cNvSpPr>
          <p:nvPr>
            <p:ph type="ftr" sz="quarter" idx="11"/>
          </p:nvPr>
        </p:nvSpPr>
        <p:spPr>
          <a:xfrm>
            <a:off x="3753691" y="6517118"/>
            <a:ext cx="5689862" cy="365125"/>
          </a:xfrm>
        </p:spPr>
        <p:txBody>
          <a:bodyPr/>
          <a:lstStyle/>
          <a:p>
            <a:r>
              <a:rPr lang="en-US" dirty="0"/>
              <a:t>P. Bruschi – Microelectronic System Design</a:t>
            </a:r>
          </a:p>
        </p:txBody>
      </p:sp>
      <p:sp>
        <p:nvSpPr>
          <p:cNvPr id="4" name="Segnaposto numero diapositiva 3"/>
          <p:cNvSpPr>
            <a:spLocks noGrp="1"/>
          </p:cNvSpPr>
          <p:nvPr>
            <p:ph type="sldNum" sz="quarter" idx="12"/>
          </p:nvPr>
        </p:nvSpPr>
        <p:spPr>
          <a:xfrm>
            <a:off x="10955778" y="6610350"/>
            <a:ext cx="880621" cy="365125"/>
          </a:xfrm>
        </p:spPr>
        <p:txBody>
          <a:bodyPr/>
          <a:lstStyle/>
          <a:p>
            <a:fld id="{02055017-B6DE-4C35-A63B-40EADAC97849}" type="slidenum">
              <a:rPr lang="en-US" smtClean="0"/>
              <a:t>17</a:t>
            </a:fld>
            <a:endParaRPr lang="en-US" dirty="0"/>
          </a:p>
        </p:txBody>
      </p:sp>
      <p:cxnSp>
        <p:nvCxnSpPr>
          <p:cNvPr id="7" name="Connettore 2 6"/>
          <p:cNvCxnSpPr/>
          <p:nvPr/>
        </p:nvCxnSpPr>
        <p:spPr>
          <a:xfrm flipH="1">
            <a:off x="3744047" y="2105855"/>
            <a:ext cx="1480457"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a:off x="5816600" y="3484711"/>
            <a:ext cx="1564045"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5920014" y="4656004"/>
            <a:ext cx="1598515" cy="646331"/>
          </a:xfrm>
          <a:prstGeom prst="rect">
            <a:avLst/>
          </a:prstGeom>
          <a:noFill/>
        </p:spPr>
        <p:txBody>
          <a:bodyPr wrap="none" rtlCol="0">
            <a:spAutoFit/>
          </a:bodyPr>
          <a:lstStyle/>
          <a:p>
            <a:r>
              <a:rPr lang="it-IT" sz="3600" dirty="0">
                <a:solidFill>
                  <a:srgbClr val="FF0000"/>
                </a:solidFill>
                <a:latin typeface="Arial" panose="020B0604020202020204" pitchFamily="34" charset="0"/>
                <a:cs typeface="Arial" panose="020B0604020202020204" pitchFamily="34" charset="0"/>
              </a:rPr>
              <a:t>V</a:t>
            </a:r>
            <a:r>
              <a:rPr lang="it-IT" sz="3600" baseline="-25000" dirty="0">
                <a:solidFill>
                  <a:srgbClr val="FF0000"/>
                </a:solidFill>
                <a:latin typeface="Arial" panose="020B0604020202020204" pitchFamily="34" charset="0"/>
                <a:cs typeface="Arial" panose="020B0604020202020204" pitchFamily="34" charset="0"/>
              </a:rPr>
              <a:t>t</a:t>
            </a:r>
            <a:r>
              <a:rPr lang="it-IT" sz="3600" dirty="0">
                <a:solidFill>
                  <a:srgbClr val="FF0000"/>
                </a:solidFill>
                <a:latin typeface="Arial" panose="020B0604020202020204" pitchFamily="34" charset="0"/>
                <a:cs typeface="Arial" panose="020B0604020202020204" pitchFamily="34" charset="0"/>
              </a:rPr>
              <a:t>+4V</a:t>
            </a:r>
            <a:r>
              <a:rPr lang="it-IT" sz="3600" baseline="-25000" dirty="0">
                <a:solidFill>
                  <a:srgbClr val="FF0000"/>
                </a:solidFill>
                <a:latin typeface="Arial" panose="020B0604020202020204" pitchFamily="34" charset="0"/>
                <a:cs typeface="Arial" panose="020B0604020202020204" pitchFamily="34" charset="0"/>
              </a:rPr>
              <a:t>T</a:t>
            </a:r>
            <a:endParaRPr lang="en-US" sz="3600" baseline="-25000" dirty="0">
              <a:solidFill>
                <a:srgbClr val="FF0000"/>
              </a:solidFill>
              <a:latin typeface="Arial" panose="020B0604020202020204" pitchFamily="34" charset="0"/>
              <a:cs typeface="Arial" panose="020B0604020202020204" pitchFamily="34" charset="0"/>
            </a:endParaRPr>
          </a:p>
        </p:txBody>
      </p:sp>
      <p:sp>
        <p:nvSpPr>
          <p:cNvPr id="11" name="CasellaDiTesto 10"/>
          <p:cNvSpPr txBox="1"/>
          <p:nvPr/>
        </p:nvSpPr>
        <p:spPr>
          <a:xfrm>
            <a:off x="9108798" y="2690404"/>
            <a:ext cx="1846980" cy="646331"/>
          </a:xfrm>
          <a:prstGeom prst="rect">
            <a:avLst/>
          </a:prstGeom>
          <a:noFill/>
        </p:spPr>
        <p:txBody>
          <a:bodyPr wrap="none" rtlCol="0">
            <a:spAutoFit/>
          </a:bodyPr>
          <a:lstStyle/>
          <a:p>
            <a:r>
              <a:rPr lang="it-IT" sz="3600" dirty="0">
                <a:latin typeface="Arial" panose="020B0604020202020204" pitchFamily="34" charset="0"/>
                <a:cs typeface="Arial" panose="020B0604020202020204" pitchFamily="34" charset="0"/>
              </a:rPr>
              <a:t>V</a:t>
            </a:r>
            <a:r>
              <a:rPr lang="it-IT" sz="3600" baseline="-25000" dirty="0">
                <a:latin typeface="Arial" panose="020B0604020202020204" pitchFamily="34" charset="0"/>
                <a:cs typeface="Arial" panose="020B0604020202020204" pitchFamily="34" charset="0"/>
              </a:rPr>
              <a:t>T</a:t>
            </a:r>
            <a:r>
              <a:rPr lang="it-IT" sz="3600" dirty="0">
                <a:latin typeface="Arial" panose="020B0604020202020204" pitchFamily="34" charset="0"/>
                <a:cs typeface="Arial" panose="020B0604020202020204" pitchFamily="34" charset="0"/>
              </a:rPr>
              <a:t>=kT/q</a:t>
            </a:r>
            <a:endParaRPr lang="en-US" sz="3600" dirty="0">
              <a:latin typeface="Arial" panose="020B0604020202020204" pitchFamily="34" charset="0"/>
              <a:cs typeface="Arial" panose="020B0604020202020204" pitchFamily="34" charset="0"/>
            </a:endParaRPr>
          </a:p>
        </p:txBody>
      </p:sp>
      <p:sp>
        <p:nvSpPr>
          <p:cNvPr id="12" name="CasellaDiTesto 11"/>
          <p:cNvSpPr txBox="1"/>
          <p:nvPr/>
        </p:nvSpPr>
        <p:spPr>
          <a:xfrm>
            <a:off x="884251" y="637011"/>
            <a:ext cx="2257349" cy="1200329"/>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weak inversion</a:t>
            </a:r>
          </a:p>
          <a:p>
            <a:r>
              <a:rPr lang="en-US" sz="2400" dirty="0">
                <a:latin typeface="Arial" panose="020B0604020202020204" pitchFamily="34" charset="0"/>
                <a:cs typeface="Arial" panose="020B0604020202020204" pitchFamily="34" charset="0"/>
              </a:rPr>
              <a:t>(sub-threshold)</a:t>
            </a:r>
          </a:p>
        </p:txBody>
      </p:sp>
      <p:sp>
        <p:nvSpPr>
          <p:cNvPr id="13" name="CasellaDiTesto 12"/>
          <p:cNvSpPr txBox="1"/>
          <p:nvPr/>
        </p:nvSpPr>
        <p:spPr>
          <a:xfrm>
            <a:off x="6103464" y="2455990"/>
            <a:ext cx="1418978" cy="830997"/>
          </a:xfrm>
          <a:prstGeom prst="rect">
            <a:avLst/>
          </a:prstGeom>
          <a:noFill/>
        </p:spPr>
        <p:txBody>
          <a:bodyPr wrap="none" rtlCol="0">
            <a:spAutoFit/>
          </a:bodyPr>
          <a:lstStyle/>
          <a:p>
            <a:r>
              <a:rPr lang="en-US" sz="2400">
                <a:latin typeface="Arial" panose="020B0604020202020204" pitchFamily="34" charset="0"/>
                <a:cs typeface="Arial" panose="020B0604020202020204" pitchFamily="34" charset="0"/>
              </a:rPr>
              <a:t>stong </a:t>
            </a:r>
          </a:p>
          <a:p>
            <a:r>
              <a:rPr lang="en-US" sz="2400">
                <a:latin typeface="Arial" panose="020B0604020202020204" pitchFamily="34" charset="0"/>
                <a:cs typeface="Arial" panose="020B0604020202020204" pitchFamily="34" charset="0"/>
              </a:rPr>
              <a:t>inversion</a:t>
            </a:r>
          </a:p>
        </p:txBody>
      </p:sp>
      <p:sp>
        <p:nvSpPr>
          <p:cNvPr id="14" name="CasellaDiTesto 13"/>
          <p:cNvSpPr txBox="1"/>
          <p:nvPr/>
        </p:nvSpPr>
        <p:spPr>
          <a:xfrm>
            <a:off x="5963343" y="856140"/>
            <a:ext cx="280557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moderate inversion</a:t>
            </a:r>
          </a:p>
        </p:txBody>
      </p:sp>
      <p:cxnSp>
        <p:nvCxnSpPr>
          <p:cNvPr id="18" name="Connettore 1 17"/>
          <p:cNvCxnSpPr/>
          <p:nvPr/>
        </p:nvCxnSpPr>
        <p:spPr>
          <a:xfrm>
            <a:off x="5228771" y="1971598"/>
            <a:ext cx="587829" cy="14514"/>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B298B9DF-6683-4A3D-802E-23928AEEC287}"/>
              </a:ext>
            </a:extLst>
          </p:cNvPr>
          <p:cNvCxnSpPr>
            <a:cxnSpLocks/>
          </p:cNvCxnSpPr>
          <p:nvPr/>
        </p:nvCxnSpPr>
        <p:spPr>
          <a:xfrm>
            <a:off x="3157767" y="1052938"/>
            <a:ext cx="1172561" cy="784402"/>
          </a:xfrm>
          <a:prstGeom prst="straightConnector1">
            <a:avLst/>
          </a:prstGeom>
          <a:ln w="2857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59BDD418-D623-4F4A-BCFC-9A4843BA690E}"/>
              </a:ext>
            </a:extLst>
          </p:cNvPr>
          <p:cNvCxnSpPr>
            <a:cxnSpLocks/>
          </p:cNvCxnSpPr>
          <p:nvPr/>
        </p:nvCxnSpPr>
        <p:spPr>
          <a:xfrm flipH="1">
            <a:off x="5502889" y="1189758"/>
            <a:ext cx="417125" cy="563617"/>
          </a:xfrm>
          <a:prstGeom prst="straightConnector1">
            <a:avLst/>
          </a:prstGeom>
          <a:ln w="2857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47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0"/>
            <a:ext cx="10515600" cy="662397"/>
          </a:xfrm>
        </p:spPr>
        <p:txBody>
          <a:bodyPr>
            <a:normAutofit/>
          </a:bodyPr>
          <a:lstStyle/>
          <a:p>
            <a:r>
              <a:rPr lang="en-US" dirty="0"/>
              <a:t>I</a:t>
            </a:r>
            <a:r>
              <a:rPr lang="en-US" baseline="-25000" dirty="0"/>
              <a:t>DS</a:t>
            </a:r>
            <a:r>
              <a:rPr lang="en-US" dirty="0"/>
              <a:t>: operating zones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18</a:t>
            </a:fld>
            <a:endParaRPr lang="en-US" dirty="0"/>
          </a:p>
        </p:txBody>
      </p:sp>
      <p:graphicFrame>
        <p:nvGraphicFramePr>
          <p:cNvPr id="13" name="Tabella 12"/>
          <p:cNvGraphicFramePr>
            <a:graphicFrameLocks noGrp="1"/>
          </p:cNvGraphicFramePr>
          <p:nvPr>
            <p:extLst>
              <p:ext uri="{D42A27DB-BD31-4B8C-83A1-F6EECF244321}">
                <p14:modId xmlns:p14="http://schemas.microsoft.com/office/powerpoint/2010/main" val="1408588940"/>
              </p:ext>
            </p:extLst>
          </p:nvPr>
        </p:nvGraphicFramePr>
        <p:xfrm>
          <a:off x="641351" y="1526855"/>
          <a:ext cx="10909298" cy="1620192"/>
        </p:xfrm>
        <a:graphic>
          <a:graphicData uri="http://schemas.openxmlformats.org/drawingml/2006/table">
            <a:tbl>
              <a:tblPr firstRow="1" firstCol="1" bandRow="1">
                <a:tableStyleId>{5C22544A-7EE6-4342-B048-85BDC9FD1C3A}</a:tableStyleId>
              </a:tblPr>
              <a:tblGrid>
                <a:gridCol w="1857275">
                  <a:extLst>
                    <a:ext uri="{9D8B030D-6E8A-4147-A177-3AD203B41FA5}">
                      <a16:colId xmlns:a16="http://schemas.microsoft.com/office/drawing/2014/main" val="20000"/>
                    </a:ext>
                  </a:extLst>
                </a:gridCol>
                <a:gridCol w="2950175">
                  <a:extLst>
                    <a:ext uri="{9D8B030D-6E8A-4147-A177-3AD203B41FA5}">
                      <a16:colId xmlns:a16="http://schemas.microsoft.com/office/drawing/2014/main" val="20001"/>
                    </a:ext>
                  </a:extLst>
                </a:gridCol>
                <a:gridCol w="3242565">
                  <a:extLst>
                    <a:ext uri="{9D8B030D-6E8A-4147-A177-3AD203B41FA5}">
                      <a16:colId xmlns:a16="http://schemas.microsoft.com/office/drawing/2014/main" val="20002"/>
                    </a:ext>
                  </a:extLst>
                </a:gridCol>
                <a:gridCol w="2859283">
                  <a:extLst>
                    <a:ext uri="{9D8B030D-6E8A-4147-A177-3AD203B41FA5}">
                      <a16:colId xmlns:a16="http://schemas.microsoft.com/office/drawing/2014/main" val="20003"/>
                    </a:ext>
                  </a:extLst>
                </a:gridCol>
              </a:tblGrid>
              <a:tr h="540064">
                <a:tc>
                  <a:txBody>
                    <a:bodyPr/>
                    <a:lstStyle/>
                    <a:p>
                      <a:pPr algn="just">
                        <a:spcAft>
                          <a:spcPts val="600"/>
                        </a:spcAft>
                      </a:pPr>
                      <a:r>
                        <a:rPr lang="en-US" sz="1800" dirty="0">
                          <a:effectLst/>
                          <a:latin typeface="Times New Roman" panose="02020603050405020304" pitchFamily="18" charset="0"/>
                          <a:cs typeface="Times New Roman" panose="02020603050405020304" pitchFamily="18" charset="0"/>
                        </a:rPr>
                        <a:t> </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1800" dirty="0">
                          <a:effectLst/>
                          <a:latin typeface="Times New Roman" panose="02020603050405020304" pitchFamily="18" charset="0"/>
                          <a:cs typeface="Times New Roman" panose="02020603050405020304" pitchFamily="18" charset="0"/>
                        </a:rPr>
                        <a:t>V</a:t>
                      </a:r>
                      <a:r>
                        <a:rPr lang="en-US" sz="1800" baseline="-25000" dirty="0">
                          <a:effectLst/>
                          <a:latin typeface="Times New Roman" panose="02020603050405020304" pitchFamily="18" charset="0"/>
                          <a:cs typeface="Times New Roman" panose="02020603050405020304" pitchFamily="18" charset="0"/>
                        </a:rPr>
                        <a:t>GS </a:t>
                      </a:r>
                      <a:r>
                        <a:rPr lang="en-US" sz="1800" dirty="0">
                          <a:effectLst/>
                          <a:latin typeface="Times New Roman" panose="02020603050405020304" pitchFamily="18" charset="0"/>
                          <a:cs typeface="Times New Roman" panose="02020603050405020304" pitchFamily="18" charset="0"/>
                        </a:rPr>
                        <a:t>-</a:t>
                      </a:r>
                      <a:r>
                        <a:rPr lang="en-US" sz="1800" dirty="0" err="1">
                          <a:effectLst/>
                          <a:latin typeface="Times New Roman" panose="02020603050405020304" pitchFamily="18" charset="0"/>
                          <a:cs typeface="Times New Roman" panose="02020603050405020304" pitchFamily="18" charset="0"/>
                        </a:rPr>
                        <a:t>V</a:t>
                      </a:r>
                      <a:r>
                        <a:rPr lang="en-US" sz="1800" baseline="-25000" dirty="0" err="1">
                          <a:effectLst/>
                          <a:latin typeface="Times New Roman" panose="02020603050405020304" pitchFamily="18" charset="0"/>
                          <a:cs typeface="Times New Roman" panose="02020603050405020304" pitchFamily="18" charset="0"/>
                        </a:rPr>
                        <a:t>t</a:t>
                      </a:r>
                      <a:r>
                        <a:rPr lang="en-US" sz="1800" baseline="-2500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 0</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1800" dirty="0">
                          <a:effectLst/>
                          <a:latin typeface="Times New Roman" panose="02020603050405020304" pitchFamily="18" charset="0"/>
                          <a:cs typeface="Times New Roman" panose="02020603050405020304" pitchFamily="18" charset="0"/>
                        </a:rPr>
                        <a:t>0 ≤ V</a:t>
                      </a:r>
                      <a:r>
                        <a:rPr lang="en-US" sz="1800" baseline="-25000" dirty="0">
                          <a:effectLst/>
                          <a:latin typeface="Times New Roman" panose="02020603050405020304" pitchFamily="18" charset="0"/>
                          <a:cs typeface="Times New Roman" panose="02020603050405020304" pitchFamily="18" charset="0"/>
                        </a:rPr>
                        <a:t>GS </a:t>
                      </a:r>
                      <a:r>
                        <a:rPr lang="en-US" sz="1800" dirty="0">
                          <a:effectLst/>
                          <a:latin typeface="Times New Roman" panose="02020603050405020304" pitchFamily="18" charset="0"/>
                          <a:cs typeface="Times New Roman" panose="02020603050405020304" pitchFamily="18" charset="0"/>
                        </a:rPr>
                        <a:t>-V</a:t>
                      </a:r>
                      <a:r>
                        <a:rPr lang="en-US" sz="1800" baseline="-25000" dirty="0">
                          <a:effectLst/>
                          <a:latin typeface="Times New Roman" panose="02020603050405020304" pitchFamily="18" charset="0"/>
                          <a:cs typeface="Times New Roman" panose="02020603050405020304" pitchFamily="18" charset="0"/>
                        </a:rPr>
                        <a:t>t </a:t>
                      </a:r>
                      <a:r>
                        <a:rPr lang="en-US" sz="1800" dirty="0">
                          <a:effectLst/>
                          <a:latin typeface="Times New Roman" panose="02020603050405020304" pitchFamily="18" charset="0"/>
                          <a:cs typeface="Times New Roman" panose="02020603050405020304" pitchFamily="18" charset="0"/>
                        </a:rPr>
                        <a:t>≤ 4V</a:t>
                      </a:r>
                      <a:r>
                        <a:rPr lang="en-US" sz="1800" baseline="-25000" dirty="0">
                          <a:effectLst/>
                          <a:latin typeface="Times New Roman" panose="02020603050405020304" pitchFamily="18" charset="0"/>
                          <a:cs typeface="Times New Roman" panose="02020603050405020304" pitchFamily="18" charset="0"/>
                        </a:rPr>
                        <a:t>T</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1800" dirty="0">
                          <a:effectLst/>
                          <a:latin typeface="Times New Roman" panose="02020603050405020304" pitchFamily="18" charset="0"/>
                          <a:cs typeface="Times New Roman" panose="02020603050405020304" pitchFamily="18" charset="0"/>
                        </a:rPr>
                        <a:t>V</a:t>
                      </a:r>
                      <a:r>
                        <a:rPr lang="en-US" sz="1800" baseline="-25000" dirty="0">
                          <a:effectLst/>
                          <a:latin typeface="Times New Roman" panose="02020603050405020304" pitchFamily="18" charset="0"/>
                          <a:cs typeface="Times New Roman" panose="02020603050405020304" pitchFamily="18" charset="0"/>
                        </a:rPr>
                        <a:t>GS </a:t>
                      </a:r>
                      <a:r>
                        <a:rPr lang="en-US" sz="1800" dirty="0">
                          <a:effectLst/>
                          <a:latin typeface="Times New Roman" panose="02020603050405020304" pitchFamily="18" charset="0"/>
                          <a:cs typeface="Times New Roman" panose="02020603050405020304" pitchFamily="18" charset="0"/>
                        </a:rPr>
                        <a:t>-V</a:t>
                      </a:r>
                      <a:r>
                        <a:rPr lang="en-US" sz="1800" baseline="-25000" dirty="0">
                          <a:effectLst/>
                          <a:latin typeface="Times New Roman" panose="02020603050405020304" pitchFamily="18" charset="0"/>
                          <a:cs typeface="Times New Roman" panose="02020603050405020304" pitchFamily="18" charset="0"/>
                        </a:rPr>
                        <a:t>t</a:t>
                      </a:r>
                      <a:r>
                        <a:rPr lang="en-US" sz="1800" dirty="0">
                          <a:effectLst/>
                          <a:latin typeface="Times New Roman" panose="02020603050405020304" pitchFamily="18" charset="0"/>
                          <a:cs typeface="Times New Roman" panose="02020603050405020304" pitchFamily="18" charset="0"/>
                        </a:rPr>
                        <a:t> ≥ 4V</a:t>
                      </a:r>
                      <a:r>
                        <a:rPr lang="en-US" sz="1800" baseline="-25000" dirty="0">
                          <a:effectLst/>
                          <a:latin typeface="Times New Roman" panose="02020603050405020304" pitchFamily="18" charset="0"/>
                          <a:cs typeface="Times New Roman" panose="02020603050405020304" pitchFamily="18" charset="0"/>
                        </a:rPr>
                        <a:t>T</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40064">
                <a:tc>
                  <a:txBody>
                    <a:bodyPr/>
                    <a:lstStyle/>
                    <a:p>
                      <a:pPr algn="just">
                        <a:spcAft>
                          <a:spcPts val="600"/>
                        </a:spcAft>
                      </a:pPr>
                      <a:r>
                        <a:rPr lang="en-US" sz="1800" dirty="0">
                          <a:effectLst/>
                          <a:latin typeface="Times New Roman" panose="02020603050405020304" pitchFamily="18" charset="0"/>
                          <a:cs typeface="Times New Roman" panose="02020603050405020304" pitchFamily="18" charset="0"/>
                        </a:rPr>
                        <a:t>V</a:t>
                      </a:r>
                      <a:r>
                        <a:rPr lang="en-US" sz="1800" baseline="-25000" dirty="0">
                          <a:effectLst/>
                          <a:latin typeface="Times New Roman" panose="02020603050405020304" pitchFamily="18" charset="0"/>
                          <a:cs typeface="Times New Roman" panose="02020603050405020304" pitchFamily="18" charset="0"/>
                        </a:rPr>
                        <a:t>DS </a:t>
                      </a:r>
                      <a:r>
                        <a:rPr lang="en-US" sz="1800" dirty="0">
                          <a:effectLst/>
                          <a:latin typeface="Times New Roman" panose="02020603050405020304" pitchFamily="18" charset="0"/>
                          <a:cs typeface="Times New Roman" panose="02020603050405020304" pitchFamily="18" charset="0"/>
                        </a:rPr>
                        <a:t>≤ V</a:t>
                      </a:r>
                      <a:r>
                        <a:rPr lang="en-US" sz="1800" baseline="-25000" dirty="0">
                          <a:effectLst/>
                          <a:latin typeface="Times New Roman" panose="02020603050405020304" pitchFamily="18" charset="0"/>
                          <a:cs typeface="Times New Roman" panose="02020603050405020304" pitchFamily="18" charset="0"/>
                        </a:rPr>
                        <a:t>DSAT</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1800" dirty="0">
                          <a:effectLst/>
                          <a:latin typeface="Times New Roman" panose="02020603050405020304" pitchFamily="18" charset="0"/>
                          <a:cs typeface="Times New Roman" panose="02020603050405020304" pitchFamily="18" charset="0"/>
                        </a:rPr>
                        <a:t>Triode – Weak Inversion</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1800">
                          <a:effectLst/>
                          <a:latin typeface="Times New Roman" panose="02020603050405020304" pitchFamily="18" charset="0"/>
                          <a:cs typeface="Times New Roman" panose="02020603050405020304" pitchFamily="18" charset="0"/>
                        </a:rPr>
                        <a:t>Triode – Moderate Inversion</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1800">
                          <a:effectLst/>
                          <a:latin typeface="Times New Roman" panose="02020603050405020304" pitchFamily="18" charset="0"/>
                          <a:cs typeface="Times New Roman" panose="02020603050405020304" pitchFamily="18" charset="0"/>
                        </a:rPr>
                        <a:t>Triode – Strong Inversion</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40064">
                <a:tc>
                  <a:txBody>
                    <a:bodyPr/>
                    <a:lstStyle/>
                    <a:p>
                      <a:pPr algn="just">
                        <a:spcAft>
                          <a:spcPts val="600"/>
                        </a:spcAft>
                      </a:pPr>
                      <a:r>
                        <a:rPr lang="en-US" sz="1800">
                          <a:effectLst/>
                          <a:latin typeface="Times New Roman" panose="02020603050405020304" pitchFamily="18" charset="0"/>
                          <a:cs typeface="Times New Roman" panose="02020603050405020304" pitchFamily="18" charset="0"/>
                        </a:rPr>
                        <a:t>V</a:t>
                      </a:r>
                      <a:r>
                        <a:rPr lang="en-US" sz="1800" baseline="-25000">
                          <a:effectLst/>
                          <a:latin typeface="Times New Roman" panose="02020603050405020304" pitchFamily="18" charset="0"/>
                          <a:cs typeface="Times New Roman" panose="02020603050405020304" pitchFamily="18" charset="0"/>
                        </a:rPr>
                        <a:t>DS </a:t>
                      </a:r>
                      <a:r>
                        <a:rPr lang="en-US" sz="1800">
                          <a:effectLst/>
                          <a:latin typeface="Times New Roman" panose="02020603050405020304" pitchFamily="18" charset="0"/>
                          <a:cs typeface="Times New Roman" panose="02020603050405020304" pitchFamily="18" charset="0"/>
                        </a:rPr>
                        <a:t>≥ V</a:t>
                      </a:r>
                      <a:r>
                        <a:rPr lang="en-US" sz="1800" baseline="-25000">
                          <a:effectLst/>
                          <a:latin typeface="Times New Roman" panose="02020603050405020304" pitchFamily="18" charset="0"/>
                          <a:cs typeface="Times New Roman" panose="02020603050405020304" pitchFamily="18" charset="0"/>
                        </a:rPr>
                        <a:t>DSAT</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1800" dirty="0">
                          <a:effectLst/>
                          <a:latin typeface="Times New Roman" panose="02020603050405020304" pitchFamily="18" charset="0"/>
                          <a:cs typeface="Times New Roman" panose="02020603050405020304" pitchFamily="18" charset="0"/>
                        </a:rPr>
                        <a:t>Saturation – Weak Inversion</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1800" dirty="0">
                          <a:effectLst/>
                          <a:latin typeface="Times New Roman" panose="02020603050405020304" pitchFamily="18" charset="0"/>
                          <a:cs typeface="Times New Roman" panose="02020603050405020304" pitchFamily="18" charset="0"/>
                        </a:rPr>
                        <a:t>Saturation – Moderate Inversion</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1800" dirty="0">
                          <a:effectLst/>
                          <a:latin typeface="Times New Roman" panose="02020603050405020304" pitchFamily="18" charset="0"/>
                          <a:cs typeface="Times New Roman" panose="02020603050405020304" pitchFamily="18" charset="0"/>
                        </a:rPr>
                        <a:t>Saturation – Strong Inversion</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graphicFrame>
        <p:nvGraphicFramePr>
          <p:cNvPr id="11" name="Oggetto 10"/>
          <p:cNvGraphicFramePr>
            <a:graphicFrameLocks noChangeAspect="1"/>
          </p:cNvGraphicFramePr>
          <p:nvPr>
            <p:extLst>
              <p:ext uri="{D42A27DB-BD31-4B8C-83A1-F6EECF244321}">
                <p14:modId xmlns:p14="http://schemas.microsoft.com/office/powerpoint/2010/main" val="3295989166"/>
              </p:ext>
            </p:extLst>
          </p:nvPr>
        </p:nvGraphicFramePr>
        <p:xfrm>
          <a:off x="1553029" y="4023036"/>
          <a:ext cx="8154958" cy="1115021"/>
        </p:xfrm>
        <a:graphic>
          <a:graphicData uri="http://schemas.openxmlformats.org/presentationml/2006/ole">
            <mc:AlternateContent xmlns:mc="http://schemas.openxmlformats.org/markup-compatibility/2006">
              <mc:Choice xmlns:v="urn:schemas-microsoft-com:vml" Requires="v">
                <p:oleObj spid="_x0000_s9249" name="Equation" r:id="rId3" imgW="3543300" imgH="482600" progId="Equation.DSMT4">
                  <p:embed/>
                </p:oleObj>
              </mc:Choice>
              <mc:Fallback>
                <p:oleObj name="Equation" r:id="rId3" imgW="3543300" imgH="482600" progId="Equation.DSMT4">
                  <p:embed/>
                  <p:pic>
                    <p:nvPicPr>
                      <p:cNvPr id="0" name="Object 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3029" y="4023036"/>
                        <a:ext cx="8154958" cy="1115021"/>
                      </a:xfrm>
                      <a:prstGeom prst="rect">
                        <a:avLst/>
                      </a:prstGeom>
                      <a:noFill/>
                    </p:spPr>
                  </p:pic>
                </p:oleObj>
              </mc:Fallback>
            </mc:AlternateContent>
          </a:graphicData>
        </a:graphic>
      </p:graphicFrame>
    </p:spTree>
    <p:extLst>
      <p:ext uri="{BB962C8B-B14F-4D97-AF65-F5344CB8AC3E}">
        <p14:creationId xmlns:p14="http://schemas.microsoft.com/office/powerpoint/2010/main" val="3569464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169453"/>
            <a:ext cx="10515600" cy="662397"/>
          </a:xfrm>
        </p:spPr>
        <p:txBody>
          <a:bodyPr/>
          <a:lstStyle/>
          <a:p>
            <a:r>
              <a:rPr lang="en-US" dirty="0"/>
              <a:t>V</a:t>
            </a:r>
            <a:r>
              <a:rPr lang="en-US" baseline="-25000" dirty="0"/>
              <a:t>GS</a:t>
            </a:r>
            <a:r>
              <a:rPr lang="en-US" dirty="0"/>
              <a:t>-</a:t>
            </a:r>
            <a:r>
              <a:rPr lang="en-US" dirty="0" err="1"/>
              <a:t>V</a:t>
            </a:r>
            <a:r>
              <a:rPr lang="en-US" baseline="-25000" dirty="0" err="1"/>
              <a:t>t</a:t>
            </a:r>
            <a:r>
              <a:rPr lang="en-US" dirty="0"/>
              <a:t>&gt;4V</a:t>
            </a:r>
            <a:r>
              <a:rPr lang="en-US" baseline="-25000" dirty="0"/>
              <a:t>T</a:t>
            </a:r>
            <a:r>
              <a:rPr lang="en-US" dirty="0"/>
              <a:t> Strong inversion: I</a:t>
            </a:r>
            <a:r>
              <a:rPr lang="en-US" baseline="-25000" dirty="0"/>
              <a:t>DS</a:t>
            </a:r>
            <a:r>
              <a:rPr lang="en-US" dirty="0"/>
              <a:t> equations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19</a:t>
            </a:fld>
            <a:endParaRPr lang="en-US" dirty="0"/>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ggetto 6"/>
          <p:cNvGraphicFramePr>
            <a:graphicFrameLocks noChangeAspect="1"/>
          </p:cNvGraphicFramePr>
          <p:nvPr>
            <p:extLst>
              <p:ext uri="{D42A27DB-BD31-4B8C-83A1-F6EECF244321}">
                <p14:modId xmlns:p14="http://schemas.microsoft.com/office/powerpoint/2010/main" val="1985297572"/>
              </p:ext>
            </p:extLst>
          </p:nvPr>
        </p:nvGraphicFramePr>
        <p:xfrm>
          <a:off x="3835400" y="1193800"/>
          <a:ext cx="3747880" cy="952500"/>
        </p:xfrm>
        <a:graphic>
          <a:graphicData uri="http://schemas.openxmlformats.org/presentationml/2006/ole">
            <mc:AlternateContent xmlns:mc="http://schemas.openxmlformats.org/markup-compatibility/2006">
              <mc:Choice xmlns:v="urn:schemas-microsoft-com:vml" Requires="v">
                <p:oleObj spid="_x0000_s10366" name="Equation" r:id="rId3" imgW="1727200" imgH="431800" progId="Equation.DSMT4">
                  <p:embed/>
                </p:oleObj>
              </mc:Choice>
              <mc:Fallback>
                <p:oleObj name="Equation" r:id="rId3" imgW="1727200" imgH="4318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5400" y="1193800"/>
                        <a:ext cx="3747880" cy="952500"/>
                      </a:xfrm>
                      <a:prstGeom prst="rect">
                        <a:avLst/>
                      </a:prstGeom>
                      <a:noFill/>
                    </p:spPr>
                  </p:pic>
                </p:oleObj>
              </mc:Fallback>
            </mc:AlternateContent>
          </a:graphicData>
        </a:graphic>
      </p:graphicFrame>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ggetto 8"/>
          <p:cNvGraphicFramePr>
            <a:graphicFrameLocks noChangeAspect="1"/>
          </p:cNvGraphicFramePr>
          <p:nvPr>
            <p:extLst>
              <p:ext uri="{D42A27DB-BD31-4B8C-83A1-F6EECF244321}">
                <p14:modId xmlns:p14="http://schemas.microsoft.com/office/powerpoint/2010/main" val="2966453745"/>
              </p:ext>
            </p:extLst>
          </p:nvPr>
        </p:nvGraphicFramePr>
        <p:xfrm>
          <a:off x="3683000" y="2419350"/>
          <a:ext cx="5162290" cy="984250"/>
        </p:xfrm>
        <a:graphic>
          <a:graphicData uri="http://schemas.openxmlformats.org/presentationml/2006/ole">
            <mc:AlternateContent xmlns:mc="http://schemas.openxmlformats.org/markup-compatibility/2006">
              <mc:Choice xmlns:v="urn:schemas-microsoft-com:vml" Requires="v">
                <p:oleObj spid="_x0000_s10367" name="Equation" r:id="rId5" imgW="2463800" imgH="457200" progId="Equation.DSMT4">
                  <p:embed/>
                </p:oleObj>
              </mc:Choice>
              <mc:Fallback>
                <p:oleObj name="Equation" r:id="rId5" imgW="2463800" imgH="4572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3000" y="2419350"/>
                        <a:ext cx="5162290" cy="984250"/>
                      </a:xfrm>
                      <a:prstGeom prst="rect">
                        <a:avLst/>
                      </a:prstGeom>
                      <a:noFill/>
                    </p:spPr>
                  </p:pic>
                </p:oleObj>
              </mc:Fallback>
            </mc:AlternateContent>
          </a:graphicData>
        </a:graphic>
      </p:graphicFrame>
      <p:sp>
        <p:nvSpPr>
          <p:cNvPr id="10" name="CasellaDiTesto 9"/>
          <p:cNvSpPr txBox="1"/>
          <p:nvPr/>
        </p:nvSpPr>
        <p:spPr>
          <a:xfrm>
            <a:off x="901700" y="1439217"/>
            <a:ext cx="2484783" cy="461665"/>
          </a:xfrm>
          <a:prstGeom prst="rect">
            <a:avLst/>
          </a:prstGeom>
          <a:noFill/>
        </p:spPr>
        <p:txBody>
          <a:bodyPr wrap="none" rtlCol="0">
            <a:spAutoFit/>
          </a:bodyPr>
          <a:lstStyle/>
          <a:p>
            <a:r>
              <a:rPr lang="en-US" sz="2400" i="1" dirty="0"/>
              <a:t>V</a:t>
            </a:r>
            <a:r>
              <a:rPr lang="en-US" sz="2400" i="1" baseline="-25000" dirty="0"/>
              <a:t>DS </a:t>
            </a:r>
            <a:r>
              <a:rPr lang="en-US" sz="2400" dirty="0"/>
              <a:t>≤ </a:t>
            </a:r>
            <a:r>
              <a:rPr lang="en-US" sz="2400" i="1" dirty="0"/>
              <a:t>V</a:t>
            </a:r>
            <a:r>
              <a:rPr lang="en-US" sz="2400" i="1" baseline="-25000" dirty="0"/>
              <a:t>DSAT</a:t>
            </a:r>
            <a:r>
              <a:rPr lang="en-US" sz="2400" dirty="0"/>
              <a:t> (Triode)</a:t>
            </a:r>
            <a:endParaRPr lang="en-US" sz="2400" dirty="0">
              <a:latin typeface="Arial" panose="020B0604020202020204" pitchFamily="34" charset="0"/>
              <a:cs typeface="Arial" panose="020B0604020202020204" pitchFamily="34" charset="0"/>
            </a:endParaRPr>
          </a:p>
        </p:txBody>
      </p:sp>
      <p:sp>
        <p:nvSpPr>
          <p:cNvPr id="11" name="CasellaDiTesto 10"/>
          <p:cNvSpPr txBox="1"/>
          <p:nvPr/>
        </p:nvSpPr>
        <p:spPr>
          <a:xfrm>
            <a:off x="327953" y="2736116"/>
            <a:ext cx="3058530" cy="461665"/>
          </a:xfrm>
          <a:prstGeom prst="rect">
            <a:avLst/>
          </a:prstGeom>
          <a:noFill/>
        </p:spPr>
        <p:txBody>
          <a:bodyPr wrap="none" rtlCol="0">
            <a:spAutoFit/>
          </a:bodyPr>
          <a:lstStyle/>
          <a:p>
            <a:r>
              <a:rPr lang="en-US" sz="2400" i="1" dirty="0"/>
              <a:t>V</a:t>
            </a:r>
            <a:r>
              <a:rPr lang="en-US" sz="2400" i="1" baseline="-25000" dirty="0"/>
              <a:t>DS </a:t>
            </a:r>
            <a:r>
              <a:rPr lang="en-US" sz="2400" dirty="0"/>
              <a:t>≥ </a:t>
            </a:r>
            <a:r>
              <a:rPr lang="en-US" sz="2400" i="1" dirty="0"/>
              <a:t>V</a:t>
            </a:r>
            <a:r>
              <a:rPr lang="en-US" sz="2400" i="1" baseline="-25000" dirty="0"/>
              <a:t>DSAT </a:t>
            </a:r>
            <a:r>
              <a:rPr lang="en-US" sz="2400" i="1" dirty="0"/>
              <a:t> (Saturation)</a:t>
            </a:r>
            <a:endParaRPr lang="en-US" sz="2400" dirty="0">
              <a:latin typeface="Arial" panose="020B0604020202020204" pitchFamily="34" charset="0"/>
              <a:cs typeface="Arial" panose="020B0604020202020204" pitchFamily="34" charset="0"/>
            </a:endParaRPr>
          </a:p>
        </p:txBody>
      </p:sp>
      <p:graphicFrame>
        <p:nvGraphicFramePr>
          <p:cNvPr id="13" name="Oggetto 12"/>
          <p:cNvGraphicFramePr>
            <a:graphicFrameLocks noChangeAspect="1"/>
          </p:cNvGraphicFramePr>
          <p:nvPr>
            <p:extLst>
              <p:ext uri="{D42A27DB-BD31-4B8C-83A1-F6EECF244321}">
                <p14:modId xmlns:p14="http://schemas.microsoft.com/office/powerpoint/2010/main" val="157836159"/>
              </p:ext>
            </p:extLst>
          </p:nvPr>
        </p:nvGraphicFramePr>
        <p:xfrm>
          <a:off x="2144091" y="3925391"/>
          <a:ext cx="4262437" cy="969962"/>
        </p:xfrm>
        <a:graphic>
          <a:graphicData uri="http://schemas.openxmlformats.org/presentationml/2006/ole">
            <mc:AlternateContent xmlns:mc="http://schemas.openxmlformats.org/markup-compatibility/2006">
              <mc:Choice xmlns:v="urn:schemas-microsoft-com:vml" Requires="v">
                <p:oleObj spid="_x0000_s10368" name="Equation" r:id="rId7" imgW="1803240" imgH="406080" progId="Equation.DSMT4">
                  <p:embed/>
                </p:oleObj>
              </mc:Choice>
              <mc:Fallback>
                <p:oleObj name="Equation" r:id="rId7" imgW="1803240" imgH="406080" progId="Equation.DSMT4">
                  <p:embed/>
                  <p:pic>
                    <p:nvPicPr>
                      <p:cNvPr id="0" name="Object 7"/>
                      <p:cNvPicPr>
                        <a:picLocks noChangeAspect="1" noChangeArrowheads="1"/>
                      </p:cNvPicPr>
                      <p:nvPr/>
                    </p:nvPicPr>
                    <p:blipFill>
                      <a:blip r:embed="rId8"/>
                      <a:srcRect/>
                      <a:stretch>
                        <a:fillRect/>
                      </a:stretch>
                    </p:blipFill>
                    <p:spPr bwMode="auto">
                      <a:xfrm>
                        <a:off x="2144091" y="3925391"/>
                        <a:ext cx="4262437" cy="969962"/>
                      </a:xfrm>
                      <a:prstGeom prst="rect">
                        <a:avLst/>
                      </a:prstGeom>
                      <a:noFill/>
                    </p:spPr>
                  </p:pic>
                </p:oleObj>
              </mc:Fallback>
            </mc:AlternateContent>
          </a:graphicData>
        </a:graphic>
      </p:graphicFrame>
      <p:graphicFrame>
        <p:nvGraphicFramePr>
          <p:cNvPr id="15" name="Oggetto 14"/>
          <p:cNvGraphicFramePr>
            <a:graphicFrameLocks noChangeAspect="1"/>
          </p:cNvGraphicFramePr>
          <p:nvPr>
            <p:extLst>
              <p:ext uri="{D42A27DB-BD31-4B8C-83A1-F6EECF244321}">
                <p14:modId xmlns:p14="http://schemas.microsoft.com/office/powerpoint/2010/main" val="2922412822"/>
              </p:ext>
            </p:extLst>
          </p:nvPr>
        </p:nvGraphicFramePr>
        <p:xfrm>
          <a:off x="2126867" y="5098662"/>
          <a:ext cx="1708533" cy="584498"/>
        </p:xfrm>
        <a:graphic>
          <a:graphicData uri="http://schemas.openxmlformats.org/presentationml/2006/ole">
            <mc:AlternateContent xmlns:mc="http://schemas.openxmlformats.org/markup-compatibility/2006">
              <mc:Choice xmlns:v="urn:schemas-microsoft-com:vml" Requires="v">
                <p:oleObj spid="_x0000_s10369" name="Equation" r:id="rId9" imgW="723586" imgH="253890" progId="Equation.DSMT4">
                  <p:embed/>
                </p:oleObj>
              </mc:Choice>
              <mc:Fallback>
                <p:oleObj name="Equation" r:id="rId9" imgW="723586" imgH="253890" progId="Equation.DSMT4">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6867" y="5098662"/>
                        <a:ext cx="1708533" cy="584498"/>
                      </a:xfrm>
                      <a:prstGeom prst="rect">
                        <a:avLst/>
                      </a:prstGeom>
                      <a:noFill/>
                    </p:spPr>
                  </p:pic>
                </p:oleObj>
              </mc:Fallback>
            </mc:AlternateContent>
          </a:graphicData>
        </a:graphic>
      </p:graphicFrame>
      <p:sp>
        <p:nvSpPr>
          <p:cNvPr id="5" name="CasellaDiTesto 4">
            <a:extLst>
              <a:ext uri="{FF2B5EF4-FFF2-40B4-BE49-F238E27FC236}">
                <a16:creationId xmlns:a16="http://schemas.microsoft.com/office/drawing/2014/main" id="{78213BD9-9CF9-4B88-8E30-A602043CA024}"/>
              </a:ext>
            </a:extLst>
          </p:cNvPr>
          <p:cNvSpPr txBox="1"/>
          <p:nvPr/>
        </p:nvSpPr>
        <p:spPr>
          <a:xfrm>
            <a:off x="7624381" y="3794374"/>
            <a:ext cx="3940921"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some textbooks this term is omitted (V</a:t>
            </a:r>
            <a:r>
              <a:rPr lang="en-US" sz="2400" baseline="-25000" dirty="0">
                <a:latin typeface="Arial" panose="020B0604020202020204" pitchFamily="34" charset="0"/>
                <a:cs typeface="Arial" panose="020B0604020202020204" pitchFamily="34" charset="0"/>
              </a:rPr>
              <a:t>DSAT</a:t>
            </a:r>
            <a:r>
              <a:rPr lang="en-US" sz="2400" dirty="0">
                <a:latin typeface="Arial" panose="020B0604020202020204" pitchFamily="34" charset="0"/>
                <a:cs typeface="Arial" panose="020B0604020202020204" pitchFamily="34" charset="0"/>
              </a:rPr>
              <a:t>) for simplicity, but this cause a discontinuity between the triode and saturation region</a:t>
            </a:r>
          </a:p>
        </p:txBody>
      </p:sp>
      <p:cxnSp>
        <p:nvCxnSpPr>
          <p:cNvPr id="14" name="Connettore 2 13">
            <a:extLst>
              <a:ext uri="{FF2B5EF4-FFF2-40B4-BE49-F238E27FC236}">
                <a16:creationId xmlns:a16="http://schemas.microsoft.com/office/drawing/2014/main" id="{C207387C-A30B-40B2-8845-420A6726382C}"/>
              </a:ext>
            </a:extLst>
          </p:cNvPr>
          <p:cNvCxnSpPr>
            <a:cxnSpLocks/>
          </p:cNvCxnSpPr>
          <p:nvPr/>
        </p:nvCxnSpPr>
        <p:spPr>
          <a:xfrm flipH="1" flipV="1">
            <a:off x="8210550" y="3291012"/>
            <a:ext cx="361950" cy="529879"/>
          </a:xfrm>
          <a:prstGeom prst="straightConnector1">
            <a:avLst/>
          </a:pr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84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Simplified layout and cross-section ("designer view")</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a:t>
            </a:fld>
            <a:endParaRPr lang="en-US" dirty="0"/>
          </a:p>
        </p:txBody>
      </p:sp>
      <p:pic>
        <p:nvPicPr>
          <p:cNvPr id="5" name="Immagine 4" descr="C:\Users\Paolo\AppData\Local\Microsoft\Windows\INetCache\Content.Word\n_MOS LAyout.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6365" y="1100511"/>
            <a:ext cx="7562335" cy="4695566"/>
          </a:xfrm>
          <a:prstGeom prst="rect">
            <a:avLst/>
          </a:prstGeom>
          <a:noFill/>
          <a:ln>
            <a:noFill/>
          </a:ln>
        </p:spPr>
      </p:pic>
      <p:graphicFrame>
        <p:nvGraphicFramePr>
          <p:cNvPr id="6" name="Oggetto 5"/>
          <p:cNvGraphicFramePr>
            <a:graphicFrameLocks noChangeAspect="1"/>
          </p:cNvGraphicFramePr>
          <p:nvPr>
            <p:extLst>
              <p:ext uri="{D42A27DB-BD31-4B8C-83A1-F6EECF244321}">
                <p14:modId xmlns:p14="http://schemas.microsoft.com/office/powerpoint/2010/main" val="1641917196"/>
              </p:ext>
            </p:extLst>
          </p:nvPr>
        </p:nvGraphicFramePr>
        <p:xfrm>
          <a:off x="8758291" y="4840661"/>
          <a:ext cx="2787650" cy="1063625"/>
        </p:xfrm>
        <a:graphic>
          <a:graphicData uri="http://schemas.openxmlformats.org/presentationml/2006/ole">
            <mc:AlternateContent xmlns:mc="http://schemas.openxmlformats.org/markup-compatibility/2006">
              <mc:Choice xmlns:v="urn:schemas-microsoft-com:vml" Requires="v">
                <p:oleObj spid="_x0000_s4129" name="Equation" r:id="rId4" imgW="1066680" imgH="393480" progId="Equation.DSMT4">
                  <p:embed/>
                </p:oleObj>
              </mc:Choice>
              <mc:Fallback>
                <p:oleObj name="Equation" r:id="rId4" imgW="1066680" imgH="393480" progId="Equation.DSMT4">
                  <p:embed/>
                  <p:pic>
                    <p:nvPicPr>
                      <p:cNvPr id="0" name=""/>
                      <p:cNvPicPr>
                        <a:picLocks noChangeAspect="1" noChangeArrowheads="1"/>
                      </p:cNvPicPr>
                      <p:nvPr/>
                    </p:nvPicPr>
                    <p:blipFill>
                      <a:blip r:embed="rId5"/>
                      <a:srcRect/>
                      <a:stretch>
                        <a:fillRect/>
                      </a:stretch>
                    </p:blipFill>
                    <p:spPr bwMode="auto">
                      <a:xfrm>
                        <a:off x="8758291" y="4840661"/>
                        <a:ext cx="2787650" cy="1063625"/>
                      </a:xfrm>
                      <a:prstGeom prst="rect">
                        <a:avLst/>
                      </a:prstGeom>
                      <a:noFill/>
                    </p:spPr>
                  </p:pic>
                </p:oleObj>
              </mc:Fallback>
            </mc:AlternateContent>
          </a:graphicData>
        </a:graphic>
      </p:graphicFrame>
      <p:sp>
        <p:nvSpPr>
          <p:cNvPr id="7" name="Rettangolo 6"/>
          <p:cNvSpPr/>
          <p:nvPr/>
        </p:nvSpPr>
        <p:spPr>
          <a:xfrm>
            <a:off x="7439025" y="2647950"/>
            <a:ext cx="314325" cy="12668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ttangolo 7"/>
          <p:cNvSpPr/>
          <p:nvPr/>
        </p:nvSpPr>
        <p:spPr>
          <a:xfrm>
            <a:off x="6019800" y="2647950"/>
            <a:ext cx="314325" cy="12668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ttangolo 8"/>
          <p:cNvSpPr/>
          <p:nvPr/>
        </p:nvSpPr>
        <p:spPr>
          <a:xfrm>
            <a:off x="8648700" y="4731254"/>
            <a:ext cx="2857654" cy="13990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22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igura a mano libera: forma 31">
            <a:extLst>
              <a:ext uri="{FF2B5EF4-FFF2-40B4-BE49-F238E27FC236}">
                <a16:creationId xmlns:a16="http://schemas.microsoft.com/office/drawing/2014/main" id="{80F9869E-501B-4FEE-BA48-5B7AB54F31ED}"/>
              </a:ext>
            </a:extLst>
          </p:cNvPr>
          <p:cNvSpPr/>
          <p:nvPr/>
        </p:nvSpPr>
        <p:spPr>
          <a:xfrm>
            <a:off x="3469527" y="2628196"/>
            <a:ext cx="2961646" cy="1431719"/>
          </a:xfrm>
          <a:custGeom>
            <a:avLst/>
            <a:gdLst>
              <a:gd name="connsiteX0" fmla="*/ 159971 w 2961646"/>
              <a:gd name="connsiteY0" fmla="*/ 0 h 1220619"/>
              <a:gd name="connsiteX1" fmla="*/ 799835 w 2961646"/>
              <a:gd name="connsiteY1" fmla="*/ 0 h 1220619"/>
              <a:gd name="connsiteX2" fmla="*/ 959806 w 2961646"/>
              <a:gd name="connsiteY2" fmla="*/ 159971 h 1220619"/>
              <a:gd name="connsiteX3" fmla="*/ 959806 w 2961646"/>
              <a:gd name="connsiteY3" fmla="*/ 652933 h 1220619"/>
              <a:gd name="connsiteX4" fmla="*/ 2192258 w 2961646"/>
              <a:gd name="connsiteY4" fmla="*/ 652933 h 1220619"/>
              <a:gd name="connsiteX5" fmla="*/ 2192258 w 2961646"/>
              <a:gd name="connsiteY5" fmla="*/ 190067 h 1220619"/>
              <a:gd name="connsiteX6" fmla="*/ 2320492 w 2961646"/>
              <a:gd name="connsiteY6" fmla="*/ 61833 h 1220619"/>
              <a:gd name="connsiteX7" fmla="*/ 2833412 w 2961646"/>
              <a:gd name="connsiteY7" fmla="*/ 61833 h 1220619"/>
              <a:gd name="connsiteX8" fmla="*/ 2961646 w 2961646"/>
              <a:gd name="connsiteY8" fmla="*/ 190067 h 1220619"/>
              <a:gd name="connsiteX9" fmla="*/ 2961646 w 2961646"/>
              <a:gd name="connsiteY9" fmla="*/ 1058560 h 1220619"/>
              <a:gd name="connsiteX10" fmla="*/ 2833412 w 2961646"/>
              <a:gd name="connsiteY10" fmla="*/ 1186794 h 1220619"/>
              <a:gd name="connsiteX11" fmla="*/ 2320492 w 2961646"/>
              <a:gd name="connsiteY11" fmla="*/ 1186794 h 1220619"/>
              <a:gd name="connsiteX12" fmla="*/ 2296304 w 2961646"/>
              <a:gd name="connsiteY12" fmla="*/ 1181911 h 1220619"/>
              <a:gd name="connsiteX13" fmla="*/ 2288890 w 2961646"/>
              <a:gd name="connsiteY13" fmla="*/ 1192907 h 1220619"/>
              <a:gd name="connsiteX14" fmla="*/ 2221986 w 2961646"/>
              <a:gd name="connsiteY14" fmla="*/ 1220619 h 1220619"/>
              <a:gd name="connsiteX15" fmla="*/ 94616 w 2961646"/>
              <a:gd name="connsiteY15" fmla="*/ 1220619 h 1220619"/>
              <a:gd name="connsiteX16" fmla="*/ 0 w 2961646"/>
              <a:gd name="connsiteY16" fmla="*/ 1126003 h 1220619"/>
              <a:gd name="connsiteX17" fmla="*/ 0 w 2961646"/>
              <a:gd name="connsiteY17" fmla="*/ 964990 h 1220619"/>
              <a:gd name="connsiteX18" fmla="*/ 0 w 2961646"/>
              <a:gd name="connsiteY18" fmla="*/ 747549 h 1220619"/>
              <a:gd name="connsiteX19" fmla="*/ 0 w 2961646"/>
              <a:gd name="connsiteY19" fmla="*/ 159971 h 1220619"/>
              <a:gd name="connsiteX20" fmla="*/ 159971 w 2961646"/>
              <a:gd name="connsiteY20" fmla="*/ 0 h 1220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61646" h="1220619">
                <a:moveTo>
                  <a:pt x="159971" y="0"/>
                </a:moveTo>
                <a:lnTo>
                  <a:pt x="799835" y="0"/>
                </a:lnTo>
                <a:cubicBezTo>
                  <a:pt x="888185" y="0"/>
                  <a:pt x="959806" y="71621"/>
                  <a:pt x="959806" y="159971"/>
                </a:cubicBezTo>
                <a:lnTo>
                  <a:pt x="959806" y="652933"/>
                </a:lnTo>
                <a:lnTo>
                  <a:pt x="2192258" y="652933"/>
                </a:lnTo>
                <a:lnTo>
                  <a:pt x="2192258" y="190067"/>
                </a:lnTo>
                <a:cubicBezTo>
                  <a:pt x="2192258" y="119245"/>
                  <a:pt x="2249670" y="61833"/>
                  <a:pt x="2320492" y="61833"/>
                </a:cubicBezTo>
                <a:lnTo>
                  <a:pt x="2833412" y="61833"/>
                </a:lnTo>
                <a:cubicBezTo>
                  <a:pt x="2904234" y="61833"/>
                  <a:pt x="2961646" y="119245"/>
                  <a:pt x="2961646" y="190067"/>
                </a:cubicBezTo>
                <a:lnTo>
                  <a:pt x="2961646" y="1058560"/>
                </a:lnTo>
                <a:cubicBezTo>
                  <a:pt x="2961646" y="1129382"/>
                  <a:pt x="2904234" y="1186794"/>
                  <a:pt x="2833412" y="1186794"/>
                </a:cubicBezTo>
                <a:lnTo>
                  <a:pt x="2320492" y="1186794"/>
                </a:lnTo>
                <a:lnTo>
                  <a:pt x="2296304" y="1181911"/>
                </a:lnTo>
                <a:lnTo>
                  <a:pt x="2288890" y="1192907"/>
                </a:lnTo>
                <a:cubicBezTo>
                  <a:pt x="2271768" y="1210029"/>
                  <a:pt x="2248114" y="1220619"/>
                  <a:pt x="2221986" y="1220619"/>
                </a:cubicBezTo>
                <a:lnTo>
                  <a:pt x="94616" y="1220619"/>
                </a:lnTo>
                <a:cubicBezTo>
                  <a:pt x="42361" y="1220619"/>
                  <a:pt x="0" y="1178258"/>
                  <a:pt x="0" y="1126003"/>
                </a:cubicBezTo>
                <a:lnTo>
                  <a:pt x="0" y="964990"/>
                </a:lnTo>
                <a:lnTo>
                  <a:pt x="0" y="747549"/>
                </a:lnTo>
                <a:lnTo>
                  <a:pt x="0" y="159971"/>
                </a:lnTo>
                <a:cubicBezTo>
                  <a:pt x="0" y="71621"/>
                  <a:pt x="71621" y="0"/>
                  <a:pt x="159971" y="0"/>
                </a:cubicBezTo>
                <a:close/>
              </a:path>
            </a:pathLst>
          </a:custGeom>
          <a:solidFill>
            <a:schemeClr val="accent6">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p:cNvSpPr>
            <a:spLocks noGrp="1"/>
          </p:cNvSpPr>
          <p:nvPr>
            <p:ph type="title"/>
          </p:nvPr>
        </p:nvSpPr>
        <p:spPr>
          <a:xfrm>
            <a:off x="425450" y="96518"/>
            <a:ext cx="10515600" cy="662397"/>
          </a:xfrm>
        </p:spPr>
        <p:txBody>
          <a:bodyPr/>
          <a:lstStyle/>
          <a:p>
            <a:r>
              <a:rPr lang="en-US" dirty="0"/>
              <a:t>EKV model in weak inversion</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20</a:t>
            </a:fld>
            <a:endParaRPr lang="en-US" dirty="0"/>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ggetto 5"/>
          <p:cNvGraphicFramePr>
            <a:graphicFrameLocks noChangeAspect="1"/>
          </p:cNvGraphicFramePr>
          <p:nvPr>
            <p:extLst>
              <p:ext uri="{D42A27DB-BD31-4B8C-83A1-F6EECF244321}">
                <p14:modId xmlns:p14="http://schemas.microsoft.com/office/powerpoint/2010/main" val="495455328"/>
              </p:ext>
            </p:extLst>
          </p:nvPr>
        </p:nvGraphicFramePr>
        <p:xfrm>
          <a:off x="319088" y="1003300"/>
          <a:ext cx="5024437" cy="1330325"/>
        </p:xfrm>
        <a:graphic>
          <a:graphicData uri="http://schemas.openxmlformats.org/presentationml/2006/ole">
            <mc:AlternateContent xmlns:mc="http://schemas.openxmlformats.org/markup-compatibility/2006">
              <mc:Choice xmlns:v="urn:schemas-microsoft-com:vml" Requires="v">
                <p:oleObj spid="_x0000_s32931" name="Equation" r:id="rId3" imgW="2019240" imgH="533160" progId="Equation.DSMT4">
                  <p:embed/>
                </p:oleObj>
              </mc:Choice>
              <mc:Fallback>
                <p:oleObj name="Equation" r:id="rId3" imgW="2019240" imgH="533160" progId="Equation.DSMT4">
                  <p:embed/>
                  <p:pic>
                    <p:nvPicPr>
                      <p:cNvPr id="6" name="Oggetto 5"/>
                      <p:cNvPicPr>
                        <a:picLocks noChangeAspect="1" noChangeArrowheads="1"/>
                      </p:cNvPicPr>
                      <p:nvPr/>
                    </p:nvPicPr>
                    <p:blipFill>
                      <a:blip r:embed="rId4"/>
                      <a:srcRect/>
                      <a:stretch>
                        <a:fillRect/>
                      </a:stretch>
                    </p:blipFill>
                    <p:spPr bwMode="auto">
                      <a:xfrm>
                        <a:off x="319088" y="1003300"/>
                        <a:ext cx="5024437" cy="1330325"/>
                      </a:xfrm>
                      <a:prstGeom prst="rect">
                        <a:avLst/>
                      </a:prstGeom>
                      <a:noFill/>
                    </p:spPr>
                  </p:pic>
                </p:oleObj>
              </mc:Fallback>
            </mc:AlternateContent>
          </a:graphicData>
        </a:graphic>
      </p:graphicFrame>
      <p:graphicFrame>
        <p:nvGraphicFramePr>
          <p:cNvPr id="10" name="Oggetto 9"/>
          <p:cNvGraphicFramePr>
            <a:graphicFrameLocks noChangeAspect="1"/>
          </p:cNvGraphicFramePr>
          <p:nvPr>
            <p:extLst>
              <p:ext uri="{D42A27DB-BD31-4B8C-83A1-F6EECF244321}">
                <p14:modId xmlns:p14="http://schemas.microsoft.com/office/powerpoint/2010/main" val="1809936663"/>
              </p:ext>
            </p:extLst>
          </p:nvPr>
        </p:nvGraphicFramePr>
        <p:xfrm>
          <a:off x="9479333" y="2416056"/>
          <a:ext cx="2490220" cy="1095277"/>
        </p:xfrm>
        <a:graphic>
          <a:graphicData uri="http://schemas.openxmlformats.org/presentationml/2006/ole">
            <mc:AlternateContent xmlns:mc="http://schemas.openxmlformats.org/markup-compatibility/2006">
              <mc:Choice xmlns:v="urn:schemas-microsoft-com:vml" Requires="v">
                <p:oleObj spid="_x0000_s32932" name="Equation" r:id="rId5" imgW="863280" imgH="380880" progId="Equation.DSMT4">
                  <p:embed/>
                </p:oleObj>
              </mc:Choice>
              <mc:Fallback>
                <p:oleObj name="Equation" r:id="rId5" imgW="863280" imgH="380880" progId="Equation.DSMT4">
                  <p:embed/>
                  <p:pic>
                    <p:nvPicPr>
                      <p:cNvPr id="10" name="Oggetto 9"/>
                      <p:cNvPicPr>
                        <a:picLocks noChangeAspect="1" noChangeArrowheads="1"/>
                      </p:cNvPicPr>
                      <p:nvPr/>
                    </p:nvPicPr>
                    <p:blipFill>
                      <a:blip r:embed="rId6"/>
                      <a:srcRect/>
                      <a:stretch>
                        <a:fillRect/>
                      </a:stretch>
                    </p:blipFill>
                    <p:spPr bwMode="auto">
                      <a:xfrm>
                        <a:off x="9479333" y="2416056"/>
                        <a:ext cx="2490220" cy="1095277"/>
                      </a:xfrm>
                      <a:prstGeom prst="rect">
                        <a:avLst/>
                      </a:prstGeom>
                      <a:noFill/>
                    </p:spPr>
                  </p:pic>
                </p:oleObj>
              </mc:Fallback>
            </mc:AlternateContent>
          </a:graphicData>
        </a:graphic>
      </p:graphicFrame>
      <p:sp>
        <p:nvSpPr>
          <p:cNvPr id="9" name="CasellaDiTesto 8"/>
          <p:cNvSpPr txBox="1"/>
          <p:nvPr/>
        </p:nvSpPr>
        <p:spPr>
          <a:xfrm>
            <a:off x="7220007" y="2721114"/>
            <a:ext cx="2508455" cy="707886"/>
          </a:xfrm>
          <a:prstGeom prst="rect">
            <a:avLst/>
          </a:prstGeom>
          <a:noFill/>
        </p:spPr>
        <p:txBody>
          <a:bodyPr wrap="square" rtlCol="0">
            <a:spAutoFit/>
          </a:bodyPr>
          <a:lstStyle/>
          <a:p>
            <a:r>
              <a:rPr lang="en-US" sz="2000" b="1" dirty="0">
                <a:solidFill>
                  <a:srgbClr val="FF0000"/>
                </a:solidFill>
                <a:latin typeface="Arial" panose="020B0604020202020204" pitchFamily="34" charset="0"/>
                <a:cs typeface="Arial" panose="020B0604020202020204" pitchFamily="34" charset="0"/>
              </a:rPr>
              <a:t>m</a:t>
            </a:r>
            <a:r>
              <a:rPr lang="en-US" sz="2000" dirty="0">
                <a:solidFill>
                  <a:srgbClr val="FF0000"/>
                </a:solidFill>
                <a:latin typeface="Arial" panose="020B0604020202020204" pitchFamily="34" charset="0"/>
                <a:cs typeface="Arial" panose="020B0604020202020204" pitchFamily="34" charset="0"/>
              </a:rPr>
              <a:t>: subthreshold slope factor</a:t>
            </a:r>
          </a:p>
        </p:txBody>
      </p:sp>
      <p:pic>
        <p:nvPicPr>
          <p:cNvPr id="13" name="Immagin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85786" y="4064131"/>
            <a:ext cx="5264083" cy="2151051"/>
          </a:xfrm>
          <a:prstGeom prst="rect">
            <a:avLst/>
          </a:prstGeom>
        </p:spPr>
      </p:pic>
      <p:graphicFrame>
        <p:nvGraphicFramePr>
          <p:cNvPr id="15" name="Oggetto 14">
            <a:extLst>
              <a:ext uri="{FF2B5EF4-FFF2-40B4-BE49-F238E27FC236}">
                <a16:creationId xmlns:a16="http://schemas.microsoft.com/office/drawing/2014/main" id="{B1564777-957A-4DAD-B20A-978CFA8C903E}"/>
              </a:ext>
            </a:extLst>
          </p:cNvPr>
          <p:cNvGraphicFramePr>
            <a:graphicFrameLocks noChangeAspect="1"/>
          </p:cNvGraphicFramePr>
          <p:nvPr>
            <p:extLst>
              <p:ext uri="{D42A27DB-BD31-4B8C-83A1-F6EECF244321}">
                <p14:modId xmlns:p14="http://schemas.microsoft.com/office/powerpoint/2010/main" val="3219828878"/>
              </p:ext>
            </p:extLst>
          </p:nvPr>
        </p:nvGraphicFramePr>
        <p:xfrm>
          <a:off x="10064177" y="3624518"/>
          <a:ext cx="1596575" cy="360278"/>
        </p:xfrm>
        <a:graphic>
          <a:graphicData uri="http://schemas.openxmlformats.org/presentationml/2006/ole">
            <mc:AlternateContent xmlns:mc="http://schemas.openxmlformats.org/markup-compatibility/2006">
              <mc:Choice xmlns:v="urn:schemas-microsoft-com:vml" Requires="v">
                <p:oleObj spid="_x0000_s32933" name="Equation" r:id="rId8" imgW="672840" imgH="152280" progId="Equation.DSMT4">
                  <p:embed/>
                </p:oleObj>
              </mc:Choice>
              <mc:Fallback>
                <p:oleObj name="Equation" r:id="rId8" imgW="672840" imgH="152280" progId="Equation.DSMT4">
                  <p:embed/>
                  <p:pic>
                    <p:nvPicPr>
                      <p:cNvPr id="15" name="Oggetto 14">
                        <a:extLst>
                          <a:ext uri="{FF2B5EF4-FFF2-40B4-BE49-F238E27FC236}">
                            <a16:creationId xmlns:a16="http://schemas.microsoft.com/office/drawing/2014/main" id="{B1564777-957A-4DAD-B20A-978CFA8C903E}"/>
                          </a:ext>
                        </a:extLst>
                      </p:cNvPr>
                      <p:cNvPicPr>
                        <a:picLocks noChangeAspect="1" noChangeArrowheads="1"/>
                      </p:cNvPicPr>
                      <p:nvPr/>
                    </p:nvPicPr>
                    <p:blipFill>
                      <a:blip r:embed="rId9"/>
                      <a:srcRect/>
                      <a:stretch>
                        <a:fillRect/>
                      </a:stretch>
                    </p:blipFill>
                    <p:spPr bwMode="auto">
                      <a:xfrm>
                        <a:off x="10064177" y="3624518"/>
                        <a:ext cx="1596575" cy="360278"/>
                      </a:xfrm>
                      <a:prstGeom prst="rect">
                        <a:avLst/>
                      </a:prstGeom>
                      <a:noFill/>
                    </p:spPr>
                  </p:pic>
                </p:oleObj>
              </mc:Fallback>
            </mc:AlternateContent>
          </a:graphicData>
        </a:graphic>
      </p:graphicFrame>
      <p:sp>
        <p:nvSpPr>
          <p:cNvPr id="21" name="CasellaDiTesto 20">
            <a:extLst>
              <a:ext uri="{FF2B5EF4-FFF2-40B4-BE49-F238E27FC236}">
                <a16:creationId xmlns:a16="http://schemas.microsoft.com/office/drawing/2014/main" id="{EEC07EFA-5193-4AC5-A7B5-46927E2F1E1F}"/>
              </a:ext>
            </a:extLst>
          </p:cNvPr>
          <p:cNvSpPr txBox="1"/>
          <p:nvPr/>
        </p:nvSpPr>
        <p:spPr>
          <a:xfrm>
            <a:off x="8589219" y="1250761"/>
            <a:ext cx="1923901" cy="707886"/>
          </a:xfrm>
          <a:prstGeom prst="rect">
            <a:avLst/>
          </a:prstGeom>
          <a:noFill/>
        </p:spPr>
        <p:txBody>
          <a:bodyPr wrap="square" rtlCol="0">
            <a:spAutoFit/>
          </a:bodyPr>
          <a:lstStyle/>
          <a:p>
            <a:r>
              <a:rPr lang="en-US" sz="2000" b="1" dirty="0">
                <a:solidFill>
                  <a:srgbClr val="FF0000"/>
                </a:solidFill>
                <a:latin typeface="Symbol" panose="05050102010706020507" pitchFamily="18" charset="2"/>
                <a:cs typeface="Arial" panose="020B0604020202020204" pitchFamily="34" charset="0"/>
              </a:rPr>
              <a:t>k</a:t>
            </a:r>
            <a:r>
              <a:rPr lang="en-US" sz="2000" dirty="0">
                <a:solidFill>
                  <a:srgbClr val="FF0000"/>
                </a:solidFill>
                <a:latin typeface="Arial" panose="020B0604020202020204" pitchFamily="34" charset="0"/>
                <a:cs typeface="Arial" panose="020B0604020202020204" pitchFamily="34" charset="0"/>
              </a:rPr>
              <a:t>: channel divider</a:t>
            </a:r>
          </a:p>
        </p:txBody>
      </p:sp>
      <p:graphicFrame>
        <p:nvGraphicFramePr>
          <p:cNvPr id="22" name="Oggetto 21">
            <a:extLst>
              <a:ext uri="{FF2B5EF4-FFF2-40B4-BE49-F238E27FC236}">
                <a16:creationId xmlns:a16="http://schemas.microsoft.com/office/drawing/2014/main" id="{6ECFB3E9-9C50-46AE-ACBD-4D69D331C0B3}"/>
              </a:ext>
            </a:extLst>
          </p:cNvPr>
          <p:cNvGraphicFramePr>
            <a:graphicFrameLocks noChangeAspect="1"/>
          </p:cNvGraphicFramePr>
          <p:nvPr>
            <p:extLst>
              <p:ext uri="{D42A27DB-BD31-4B8C-83A1-F6EECF244321}">
                <p14:modId xmlns:p14="http://schemas.microsoft.com/office/powerpoint/2010/main" val="2383402734"/>
              </p:ext>
            </p:extLst>
          </p:nvPr>
        </p:nvGraphicFramePr>
        <p:xfrm>
          <a:off x="10110181" y="1090311"/>
          <a:ext cx="1897180" cy="962433"/>
        </p:xfrm>
        <a:graphic>
          <a:graphicData uri="http://schemas.openxmlformats.org/presentationml/2006/ole">
            <mc:AlternateContent xmlns:mc="http://schemas.openxmlformats.org/markup-compatibility/2006">
              <mc:Choice xmlns:v="urn:schemas-microsoft-com:vml" Requires="v">
                <p:oleObj spid="_x0000_s32934" name="Equation" r:id="rId10" imgW="749160" imgH="380880" progId="Equation.DSMT4">
                  <p:embed/>
                </p:oleObj>
              </mc:Choice>
              <mc:Fallback>
                <p:oleObj name="Equation" r:id="rId10" imgW="749160" imgH="380880" progId="Equation.DSMT4">
                  <p:embed/>
                  <p:pic>
                    <p:nvPicPr>
                      <p:cNvPr id="10" name="Oggetto 9"/>
                      <p:cNvPicPr>
                        <a:picLocks noChangeAspect="1" noChangeArrowheads="1"/>
                      </p:cNvPicPr>
                      <p:nvPr/>
                    </p:nvPicPr>
                    <p:blipFill>
                      <a:blip r:embed="rId11"/>
                      <a:srcRect/>
                      <a:stretch>
                        <a:fillRect/>
                      </a:stretch>
                    </p:blipFill>
                    <p:spPr bwMode="auto">
                      <a:xfrm>
                        <a:off x="10110181" y="1090311"/>
                        <a:ext cx="1897180" cy="962433"/>
                      </a:xfrm>
                      <a:prstGeom prst="rect">
                        <a:avLst/>
                      </a:prstGeom>
                      <a:noFill/>
                    </p:spPr>
                  </p:pic>
                </p:oleObj>
              </mc:Fallback>
            </mc:AlternateContent>
          </a:graphicData>
        </a:graphic>
      </p:graphicFrame>
      <p:graphicFrame>
        <p:nvGraphicFramePr>
          <p:cNvPr id="24" name="Oggetto 23">
            <a:extLst>
              <a:ext uri="{FF2B5EF4-FFF2-40B4-BE49-F238E27FC236}">
                <a16:creationId xmlns:a16="http://schemas.microsoft.com/office/drawing/2014/main" id="{A1B73A28-579C-4AD3-932F-EE705932315B}"/>
              </a:ext>
            </a:extLst>
          </p:cNvPr>
          <p:cNvGraphicFramePr>
            <a:graphicFrameLocks noChangeAspect="1"/>
          </p:cNvGraphicFramePr>
          <p:nvPr>
            <p:extLst>
              <p:ext uri="{D42A27DB-BD31-4B8C-83A1-F6EECF244321}">
                <p14:modId xmlns:p14="http://schemas.microsoft.com/office/powerpoint/2010/main" val="2848975962"/>
              </p:ext>
            </p:extLst>
          </p:nvPr>
        </p:nvGraphicFramePr>
        <p:xfrm>
          <a:off x="421367" y="2628196"/>
          <a:ext cx="5915418" cy="1087393"/>
        </p:xfrm>
        <a:graphic>
          <a:graphicData uri="http://schemas.openxmlformats.org/presentationml/2006/ole">
            <mc:AlternateContent xmlns:mc="http://schemas.openxmlformats.org/markup-compatibility/2006">
              <mc:Choice xmlns:v="urn:schemas-microsoft-com:vml" Requires="v">
                <p:oleObj spid="_x0000_s32935" name="Equation" r:id="rId12" imgW="2590800" imgH="469900" progId="Equation.DSMT4">
                  <p:embed/>
                </p:oleObj>
              </mc:Choice>
              <mc:Fallback>
                <p:oleObj name="Equation" r:id="rId12" imgW="2590800" imgH="469900" progId="Equation.DSMT4">
                  <p:embed/>
                  <p:pic>
                    <p:nvPicPr>
                      <p:cNvPr id="8" name="Oggetto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1367" y="2628196"/>
                        <a:ext cx="5915418" cy="1087393"/>
                      </a:xfrm>
                      <a:prstGeom prst="rect">
                        <a:avLst/>
                      </a:prstGeom>
                      <a:noFill/>
                    </p:spPr>
                  </p:pic>
                </p:oleObj>
              </mc:Fallback>
            </mc:AlternateContent>
          </a:graphicData>
        </a:graphic>
      </p:graphicFrame>
      <p:graphicFrame>
        <p:nvGraphicFramePr>
          <p:cNvPr id="33" name="Oggetto 32">
            <a:extLst>
              <a:ext uri="{FF2B5EF4-FFF2-40B4-BE49-F238E27FC236}">
                <a16:creationId xmlns:a16="http://schemas.microsoft.com/office/drawing/2014/main" id="{039C11D1-5E1F-41D7-8E36-F2967570C840}"/>
              </a:ext>
            </a:extLst>
          </p:cNvPr>
          <p:cNvGraphicFramePr>
            <a:graphicFrameLocks noChangeAspect="1"/>
          </p:cNvGraphicFramePr>
          <p:nvPr>
            <p:extLst>
              <p:ext uri="{D42A27DB-BD31-4B8C-83A1-F6EECF244321}">
                <p14:modId xmlns:p14="http://schemas.microsoft.com/office/powerpoint/2010/main" val="1391840703"/>
              </p:ext>
            </p:extLst>
          </p:nvPr>
        </p:nvGraphicFramePr>
        <p:xfrm>
          <a:off x="2278181" y="4202999"/>
          <a:ext cx="767121" cy="883280"/>
        </p:xfrm>
        <a:graphic>
          <a:graphicData uri="http://schemas.openxmlformats.org/presentationml/2006/ole">
            <mc:AlternateContent xmlns:mc="http://schemas.openxmlformats.org/markup-compatibility/2006">
              <mc:Choice xmlns:v="urn:schemas-microsoft-com:vml" Requires="v">
                <p:oleObj spid="_x0000_s32936" name="Equation" r:id="rId14" imgW="164880" imgH="190440" progId="Equation.DSMT4">
                  <p:embed/>
                </p:oleObj>
              </mc:Choice>
              <mc:Fallback>
                <p:oleObj name="Equation" r:id="rId14" imgW="164880" imgH="190440" progId="Equation.DSMT4">
                  <p:embed/>
                  <p:pic>
                    <p:nvPicPr>
                      <p:cNvPr id="19" name="Oggetto 18">
                        <a:extLst>
                          <a:ext uri="{FF2B5EF4-FFF2-40B4-BE49-F238E27FC236}">
                            <a16:creationId xmlns:a16="http://schemas.microsoft.com/office/drawing/2014/main" id="{DCCA1FCF-0F34-4B29-8DD6-0AB04D5D539B}"/>
                          </a:ext>
                        </a:extLst>
                      </p:cNvPr>
                      <p:cNvPicPr>
                        <a:picLocks noChangeAspect="1" noChangeArrowheads="1"/>
                      </p:cNvPicPr>
                      <p:nvPr/>
                    </p:nvPicPr>
                    <p:blipFill>
                      <a:blip r:embed="rId15"/>
                      <a:srcRect/>
                      <a:stretch>
                        <a:fillRect/>
                      </a:stretch>
                    </p:blipFill>
                    <p:spPr bwMode="auto">
                      <a:xfrm>
                        <a:off x="2278181" y="4202999"/>
                        <a:ext cx="767121" cy="883280"/>
                      </a:xfrm>
                      <a:prstGeom prst="rect">
                        <a:avLst/>
                      </a:prstGeom>
                      <a:noFill/>
                    </p:spPr>
                  </p:pic>
                </p:oleObj>
              </mc:Fallback>
            </mc:AlternateContent>
          </a:graphicData>
        </a:graphic>
      </p:graphicFrame>
      <p:cxnSp>
        <p:nvCxnSpPr>
          <p:cNvPr id="34" name="Connettore 2 33">
            <a:extLst>
              <a:ext uri="{FF2B5EF4-FFF2-40B4-BE49-F238E27FC236}">
                <a16:creationId xmlns:a16="http://schemas.microsoft.com/office/drawing/2014/main" id="{F4550F91-3A45-4E0E-8BE0-68DF98B79256}"/>
              </a:ext>
            </a:extLst>
          </p:cNvPr>
          <p:cNvCxnSpPr>
            <a:cxnSpLocks/>
          </p:cNvCxnSpPr>
          <p:nvPr/>
        </p:nvCxnSpPr>
        <p:spPr>
          <a:xfrm flipV="1">
            <a:off x="3045302" y="3860613"/>
            <a:ext cx="547390" cy="398604"/>
          </a:xfrm>
          <a:prstGeom prst="straightConnector1">
            <a:avLst/>
          </a:prstGeom>
          <a:ln w="2857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36" name="CasellaDiTesto 35">
            <a:extLst>
              <a:ext uri="{FF2B5EF4-FFF2-40B4-BE49-F238E27FC236}">
                <a16:creationId xmlns:a16="http://schemas.microsoft.com/office/drawing/2014/main" id="{6A81B854-6A67-4752-8C14-0C33C093301C}"/>
              </a:ext>
            </a:extLst>
          </p:cNvPr>
          <p:cNvSpPr txBox="1"/>
          <p:nvPr/>
        </p:nvSpPr>
        <p:spPr>
          <a:xfrm>
            <a:off x="5459843" y="1344630"/>
            <a:ext cx="3901080"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EKV model for </a:t>
            </a:r>
            <a:r>
              <a:rPr lang="it-IT" sz="2400" dirty="0" err="1">
                <a:latin typeface="Arial" panose="020B0604020202020204" pitchFamily="34" charset="0"/>
                <a:cs typeface="Arial" panose="020B0604020202020204" pitchFamily="34" charset="0"/>
              </a:rPr>
              <a:t>w.i</a:t>
            </a:r>
            <a:r>
              <a:rPr lang="it-IT"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4036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5450" y="96518"/>
            <a:ext cx="10515600" cy="662397"/>
          </a:xfrm>
        </p:spPr>
        <p:txBody>
          <a:bodyPr/>
          <a:lstStyle/>
          <a:p>
            <a:r>
              <a:rPr lang="en-US" dirty="0"/>
              <a:t>EKV model in weak inversion</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21</a:t>
            </a:fld>
            <a:endParaRPr lang="en-US" dirty="0"/>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ggetto 5"/>
          <p:cNvGraphicFramePr>
            <a:graphicFrameLocks noChangeAspect="1"/>
          </p:cNvGraphicFramePr>
          <p:nvPr>
            <p:extLst>
              <p:ext uri="{D42A27DB-BD31-4B8C-83A1-F6EECF244321}">
                <p14:modId xmlns:p14="http://schemas.microsoft.com/office/powerpoint/2010/main" val="1108345696"/>
              </p:ext>
            </p:extLst>
          </p:nvPr>
        </p:nvGraphicFramePr>
        <p:xfrm>
          <a:off x="439738" y="1019175"/>
          <a:ext cx="4906962" cy="1298575"/>
        </p:xfrm>
        <a:graphic>
          <a:graphicData uri="http://schemas.openxmlformats.org/presentationml/2006/ole">
            <mc:AlternateContent xmlns:mc="http://schemas.openxmlformats.org/markup-compatibility/2006">
              <mc:Choice xmlns:v="urn:schemas-microsoft-com:vml" Requires="v">
                <p:oleObj spid="_x0000_s35032" name="Equation" r:id="rId3" imgW="2019240" imgH="533160" progId="Equation.DSMT4">
                  <p:embed/>
                </p:oleObj>
              </mc:Choice>
              <mc:Fallback>
                <p:oleObj name="Equation" r:id="rId3" imgW="2019240" imgH="533160" progId="Equation.DSMT4">
                  <p:embed/>
                  <p:pic>
                    <p:nvPicPr>
                      <p:cNvPr id="6" name="Oggetto 5"/>
                      <p:cNvPicPr>
                        <a:picLocks noChangeAspect="1" noChangeArrowheads="1"/>
                      </p:cNvPicPr>
                      <p:nvPr/>
                    </p:nvPicPr>
                    <p:blipFill>
                      <a:blip r:embed="rId4"/>
                      <a:srcRect/>
                      <a:stretch>
                        <a:fillRect/>
                      </a:stretch>
                    </p:blipFill>
                    <p:spPr bwMode="auto">
                      <a:xfrm>
                        <a:off x="439738" y="1019175"/>
                        <a:ext cx="4906962" cy="1298575"/>
                      </a:xfrm>
                      <a:prstGeom prst="rect">
                        <a:avLst/>
                      </a:prstGeom>
                      <a:noFill/>
                    </p:spPr>
                  </p:pic>
                </p:oleObj>
              </mc:Fallback>
            </mc:AlternateContent>
          </a:graphicData>
        </a:graphic>
      </p:graphicFrame>
      <p:graphicFrame>
        <p:nvGraphicFramePr>
          <p:cNvPr id="10" name="Oggetto 9"/>
          <p:cNvGraphicFramePr>
            <a:graphicFrameLocks noChangeAspect="1"/>
          </p:cNvGraphicFramePr>
          <p:nvPr>
            <p:extLst>
              <p:ext uri="{D42A27DB-BD31-4B8C-83A1-F6EECF244321}">
                <p14:modId xmlns:p14="http://schemas.microsoft.com/office/powerpoint/2010/main" val="1052965263"/>
              </p:ext>
            </p:extLst>
          </p:nvPr>
        </p:nvGraphicFramePr>
        <p:xfrm>
          <a:off x="9695940" y="2469300"/>
          <a:ext cx="2490220" cy="1095277"/>
        </p:xfrm>
        <a:graphic>
          <a:graphicData uri="http://schemas.openxmlformats.org/presentationml/2006/ole">
            <mc:AlternateContent xmlns:mc="http://schemas.openxmlformats.org/markup-compatibility/2006">
              <mc:Choice xmlns:v="urn:schemas-microsoft-com:vml" Requires="v">
                <p:oleObj spid="_x0000_s35033" name="Equation" r:id="rId5" imgW="863280" imgH="380880" progId="Equation.DSMT4">
                  <p:embed/>
                </p:oleObj>
              </mc:Choice>
              <mc:Fallback>
                <p:oleObj name="Equation" r:id="rId5" imgW="863280" imgH="380880" progId="Equation.DSMT4">
                  <p:embed/>
                  <p:pic>
                    <p:nvPicPr>
                      <p:cNvPr id="10" name="Oggetto 9"/>
                      <p:cNvPicPr>
                        <a:picLocks noChangeAspect="1" noChangeArrowheads="1"/>
                      </p:cNvPicPr>
                      <p:nvPr/>
                    </p:nvPicPr>
                    <p:blipFill>
                      <a:blip r:embed="rId6"/>
                      <a:srcRect/>
                      <a:stretch>
                        <a:fillRect/>
                      </a:stretch>
                    </p:blipFill>
                    <p:spPr bwMode="auto">
                      <a:xfrm>
                        <a:off x="9695940" y="2469300"/>
                        <a:ext cx="2490220" cy="1095277"/>
                      </a:xfrm>
                      <a:prstGeom prst="rect">
                        <a:avLst/>
                      </a:prstGeom>
                      <a:noFill/>
                    </p:spPr>
                  </p:pic>
                </p:oleObj>
              </mc:Fallback>
            </mc:AlternateContent>
          </a:graphicData>
        </a:graphic>
      </p:graphicFrame>
      <p:sp>
        <p:nvSpPr>
          <p:cNvPr id="9" name="CasellaDiTesto 8"/>
          <p:cNvSpPr txBox="1"/>
          <p:nvPr/>
        </p:nvSpPr>
        <p:spPr>
          <a:xfrm>
            <a:off x="7457468" y="2675863"/>
            <a:ext cx="2508455" cy="707886"/>
          </a:xfrm>
          <a:prstGeom prst="rect">
            <a:avLst/>
          </a:prstGeom>
          <a:noFill/>
        </p:spPr>
        <p:txBody>
          <a:bodyPr wrap="square" rtlCol="0">
            <a:spAutoFit/>
          </a:bodyPr>
          <a:lstStyle/>
          <a:p>
            <a:r>
              <a:rPr lang="en-US" sz="2000" b="1" dirty="0">
                <a:solidFill>
                  <a:srgbClr val="FF0000"/>
                </a:solidFill>
                <a:latin typeface="Arial" panose="020B0604020202020204" pitchFamily="34" charset="0"/>
                <a:cs typeface="Arial" panose="020B0604020202020204" pitchFamily="34" charset="0"/>
              </a:rPr>
              <a:t>m</a:t>
            </a:r>
            <a:r>
              <a:rPr lang="en-US" sz="2000" dirty="0">
                <a:solidFill>
                  <a:srgbClr val="FF0000"/>
                </a:solidFill>
                <a:latin typeface="Arial" panose="020B0604020202020204" pitchFamily="34" charset="0"/>
                <a:cs typeface="Arial" panose="020B0604020202020204" pitchFamily="34" charset="0"/>
              </a:rPr>
              <a:t>: subthreshold slope factor</a:t>
            </a:r>
          </a:p>
        </p:txBody>
      </p:sp>
      <p:sp>
        <p:nvSpPr>
          <p:cNvPr id="21" name="CasellaDiTesto 20">
            <a:extLst>
              <a:ext uri="{FF2B5EF4-FFF2-40B4-BE49-F238E27FC236}">
                <a16:creationId xmlns:a16="http://schemas.microsoft.com/office/drawing/2014/main" id="{EEC07EFA-5193-4AC5-A7B5-46927E2F1E1F}"/>
              </a:ext>
            </a:extLst>
          </p:cNvPr>
          <p:cNvSpPr txBox="1"/>
          <p:nvPr/>
        </p:nvSpPr>
        <p:spPr>
          <a:xfrm>
            <a:off x="8549277" y="1289511"/>
            <a:ext cx="1923901" cy="707886"/>
          </a:xfrm>
          <a:prstGeom prst="rect">
            <a:avLst/>
          </a:prstGeom>
          <a:noFill/>
        </p:spPr>
        <p:txBody>
          <a:bodyPr wrap="square" rtlCol="0">
            <a:spAutoFit/>
          </a:bodyPr>
          <a:lstStyle/>
          <a:p>
            <a:r>
              <a:rPr lang="en-US" sz="2000" b="1" dirty="0">
                <a:solidFill>
                  <a:srgbClr val="FF0000"/>
                </a:solidFill>
                <a:latin typeface="Symbol" panose="05050102010706020507" pitchFamily="18" charset="2"/>
                <a:cs typeface="Arial" panose="020B0604020202020204" pitchFamily="34" charset="0"/>
              </a:rPr>
              <a:t>k</a:t>
            </a:r>
            <a:r>
              <a:rPr lang="en-US" sz="2000" dirty="0">
                <a:solidFill>
                  <a:srgbClr val="FF0000"/>
                </a:solidFill>
                <a:latin typeface="Arial" panose="020B0604020202020204" pitchFamily="34" charset="0"/>
                <a:cs typeface="Arial" panose="020B0604020202020204" pitchFamily="34" charset="0"/>
              </a:rPr>
              <a:t>: channel divider</a:t>
            </a:r>
          </a:p>
        </p:txBody>
      </p:sp>
      <p:graphicFrame>
        <p:nvGraphicFramePr>
          <p:cNvPr id="22" name="Oggetto 21">
            <a:extLst>
              <a:ext uri="{FF2B5EF4-FFF2-40B4-BE49-F238E27FC236}">
                <a16:creationId xmlns:a16="http://schemas.microsoft.com/office/drawing/2014/main" id="{6ECFB3E9-9C50-46AE-ACBD-4D69D331C0B3}"/>
              </a:ext>
            </a:extLst>
          </p:cNvPr>
          <p:cNvGraphicFramePr>
            <a:graphicFrameLocks noChangeAspect="1"/>
          </p:cNvGraphicFramePr>
          <p:nvPr>
            <p:extLst>
              <p:ext uri="{D42A27DB-BD31-4B8C-83A1-F6EECF244321}">
                <p14:modId xmlns:p14="http://schemas.microsoft.com/office/powerpoint/2010/main" val="4110973742"/>
              </p:ext>
            </p:extLst>
          </p:nvPr>
        </p:nvGraphicFramePr>
        <p:xfrm>
          <a:off x="10107268" y="1187551"/>
          <a:ext cx="1897180" cy="962433"/>
        </p:xfrm>
        <a:graphic>
          <a:graphicData uri="http://schemas.openxmlformats.org/presentationml/2006/ole">
            <mc:AlternateContent xmlns:mc="http://schemas.openxmlformats.org/markup-compatibility/2006">
              <mc:Choice xmlns:v="urn:schemas-microsoft-com:vml" Requires="v">
                <p:oleObj spid="_x0000_s35034" name="Equation" r:id="rId7" imgW="749160" imgH="380880" progId="Equation.DSMT4">
                  <p:embed/>
                </p:oleObj>
              </mc:Choice>
              <mc:Fallback>
                <p:oleObj name="Equation" r:id="rId7" imgW="749160" imgH="380880" progId="Equation.DSMT4">
                  <p:embed/>
                  <p:pic>
                    <p:nvPicPr>
                      <p:cNvPr id="22" name="Oggetto 21">
                        <a:extLst>
                          <a:ext uri="{FF2B5EF4-FFF2-40B4-BE49-F238E27FC236}">
                            <a16:creationId xmlns:a16="http://schemas.microsoft.com/office/drawing/2014/main" id="{6ECFB3E9-9C50-46AE-ACBD-4D69D331C0B3}"/>
                          </a:ext>
                        </a:extLst>
                      </p:cNvPr>
                      <p:cNvPicPr>
                        <a:picLocks noChangeAspect="1" noChangeArrowheads="1"/>
                      </p:cNvPicPr>
                      <p:nvPr/>
                    </p:nvPicPr>
                    <p:blipFill>
                      <a:blip r:embed="rId8"/>
                      <a:srcRect/>
                      <a:stretch>
                        <a:fillRect/>
                      </a:stretch>
                    </p:blipFill>
                    <p:spPr bwMode="auto">
                      <a:xfrm>
                        <a:off x="10107268" y="1187551"/>
                        <a:ext cx="1897180" cy="962433"/>
                      </a:xfrm>
                      <a:prstGeom prst="rect">
                        <a:avLst/>
                      </a:prstGeom>
                      <a:noFill/>
                    </p:spPr>
                  </p:pic>
                </p:oleObj>
              </mc:Fallback>
            </mc:AlternateContent>
          </a:graphicData>
        </a:graphic>
      </p:graphicFrame>
      <p:sp>
        <p:nvSpPr>
          <p:cNvPr id="36" name="CasellaDiTesto 35">
            <a:extLst>
              <a:ext uri="{FF2B5EF4-FFF2-40B4-BE49-F238E27FC236}">
                <a16:creationId xmlns:a16="http://schemas.microsoft.com/office/drawing/2014/main" id="{6A81B854-6A67-4752-8C14-0C33C093301C}"/>
              </a:ext>
            </a:extLst>
          </p:cNvPr>
          <p:cNvSpPr txBox="1"/>
          <p:nvPr/>
        </p:nvSpPr>
        <p:spPr>
          <a:xfrm>
            <a:off x="5459843" y="1344630"/>
            <a:ext cx="3901080"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EKV model for </a:t>
            </a:r>
            <a:r>
              <a:rPr lang="it-IT" sz="2400" dirty="0" err="1">
                <a:latin typeface="Arial" panose="020B0604020202020204" pitchFamily="34" charset="0"/>
                <a:cs typeface="Arial" panose="020B0604020202020204" pitchFamily="34" charset="0"/>
              </a:rPr>
              <a:t>w.i</a:t>
            </a:r>
            <a:r>
              <a:rPr lang="it-IT" sz="2400" dirty="0">
                <a:latin typeface="Arial" panose="020B0604020202020204" pitchFamily="34" charset="0"/>
                <a:cs typeface="Arial" panose="020B0604020202020204" pitchFamily="34" charset="0"/>
              </a:rPr>
              <a:t>.</a:t>
            </a:r>
          </a:p>
        </p:txBody>
      </p:sp>
      <p:graphicFrame>
        <p:nvGraphicFramePr>
          <p:cNvPr id="18" name="Oggetto 17">
            <a:extLst>
              <a:ext uri="{FF2B5EF4-FFF2-40B4-BE49-F238E27FC236}">
                <a16:creationId xmlns:a16="http://schemas.microsoft.com/office/drawing/2014/main" id="{8892D11D-7D0F-4A26-964E-86F35E0F2E4D}"/>
              </a:ext>
            </a:extLst>
          </p:cNvPr>
          <p:cNvGraphicFramePr>
            <a:graphicFrameLocks noChangeAspect="1"/>
          </p:cNvGraphicFramePr>
          <p:nvPr>
            <p:extLst>
              <p:ext uri="{D42A27DB-BD31-4B8C-83A1-F6EECF244321}">
                <p14:modId xmlns:p14="http://schemas.microsoft.com/office/powerpoint/2010/main" val="4159809401"/>
              </p:ext>
            </p:extLst>
          </p:nvPr>
        </p:nvGraphicFramePr>
        <p:xfrm>
          <a:off x="437185" y="3593624"/>
          <a:ext cx="4630738" cy="1298575"/>
        </p:xfrm>
        <a:graphic>
          <a:graphicData uri="http://schemas.openxmlformats.org/presentationml/2006/ole">
            <mc:AlternateContent xmlns:mc="http://schemas.openxmlformats.org/markup-compatibility/2006">
              <mc:Choice xmlns:v="urn:schemas-microsoft-com:vml" Requires="v">
                <p:oleObj spid="_x0000_s35035" name="Equation" r:id="rId9" imgW="1904760" imgH="533160" progId="Equation.DSMT4">
                  <p:embed/>
                </p:oleObj>
              </mc:Choice>
              <mc:Fallback>
                <p:oleObj name="Equation" r:id="rId9" imgW="1904760" imgH="533160" progId="Equation.DSMT4">
                  <p:embed/>
                  <p:pic>
                    <p:nvPicPr>
                      <p:cNvPr id="35" name="Oggetto 34">
                        <a:extLst>
                          <a:ext uri="{FF2B5EF4-FFF2-40B4-BE49-F238E27FC236}">
                            <a16:creationId xmlns:a16="http://schemas.microsoft.com/office/drawing/2014/main" id="{FFAB4712-55E0-4481-96D6-6D7FCD6A4069}"/>
                          </a:ext>
                        </a:extLst>
                      </p:cNvPr>
                      <p:cNvPicPr>
                        <a:picLocks noChangeAspect="1" noChangeArrowheads="1"/>
                      </p:cNvPicPr>
                      <p:nvPr/>
                    </p:nvPicPr>
                    <p:blipFill>
                      <a:blip r:embed="rId10"/>
                      <a:srcRect/>
                      <a:stretch>
                        <a:fillRect/>
                      </a:stretch>
                    </p:blipFill>
                    <p:spPr bwMode="auto">
                      <a:xfrm>
                        <a:off x="437185" y="3593624"/>
                        <a:ext cx="4630738" cy="1298575"/>
                      </a:xfrm>
                      <a:prstGeom prst="rect">
                        <a:avLst/>
                      </a:prstGeom>
                      <a:noFill/>
                    </p:spPr>
                  </p:pic>
                </p:oleObj>
              </mc:Fallback>
            </mc:AlternateContent>
          </a:graphicData>
        </a:graphic>
      </p:graphicFrame>
      <p:graphicFrame>
        <p:nvGraphicFramePr>
          <p:cNvPr id="19" name="Oggetto 18">
            <a:extLst>
              <a:ext uri="{FF2B5EF4-FFF2-40B4-BE49-F238E27FC236}">
                <a16:creationId xmlns:a16="http://schemas.microsoft.com/office/drawing/2014/main" id="{C496C65E-0186-4DF5-8F19-6BF8BC208CB5}"/>
              </a:ext>
            </a:extLst>
          </p:cNvPr>
          <p:cNvGraphicFramePr>
            <a:graphicFrameLocks noChangeAspect="1"/>
          </p:cNvGraphicFramePr>
          <p:nvPr>
            <p:extLst>
              <p:ext uri="{D42A27DB-BD31-4B8C-83A1-F6EECF244321}">
                <p14:modId xmlns:p14="http://schemas.microsoft.com/office/powerpoint/2010/main" val="2479207246"/>
              </p:ext>
            </p:extLst>
          </p:nvPr>
        </p:nvGraphicFramePr>
        <p:xfrm>
          <a:off x="6845941" y="4539937"/>
          <a:ext cx="1965325" cy="439737"/>
        </p:xfrm>
        <a:graphic>
          <a:graphicData uri="http://schemas.openxmlformats.org/presentationml/2006/ole">
            <mc:AlternateContent xmlns:mc="http://schemas.openxmlformats.org/markup-compatibility/2006">
              <mc:Choice xmlns:v="urn:schemas-microsoft-com:vml" Requires="v">
                <p:oleObj spid="_x0000_s35036" name="Equation" r:id="rId11" imgW="850680" imgH="190440" progId="Equation.DSMT4">
                  <p:embed/>
                </p:oleObj>
              </mc:Choice>
              <mc:Fallback>
                <p:oleObj name="Equation" r:id="rId11" imgW="850680" imgH="190440" progId="Equation.DSMT4">
                  <p:embed/>
                  <p:pic>
                    <p:nvPicPr>
                      <p:cNvPr id="23" name="Oggetto 22">
                        <a:extLst>
                          <a:ext uri="{FF2B5EF4-FFF2-40B4-BE49-F238E27FC236}">
                            <a16:creationId xmlns:a16="http://schemas.microsoft.com/office/drawing/2014/main" id="{BB87E7BD-A774-40E0-B383-F243D5F11503}"/>
                          </a:ext>
                        </a:extLst>
                      </p:cNvPr>
                      <p:cNvPicPr>
                        <a:picLocks noChangeAspect="1" noChangeArrowheads="1"/>
                      </p:cNvPicPr>
                      <p:nvPr/>
                    </p:nvPicPr>
                    <p:blipFill>
                      <a:blip r:embed="rId12"/>
                      <a:srcRect/>
                      <a:stretch>
                        <a:fillRect/>
                      </a:stretch>
                    </p:blipFill>
                    <p:spPr bwMode="auto">
                      <a:xfrm>
                        <a:off x="6845941" y="4539937"/>
                        <a:ext cx="1965325" cy="439737"/>
                      </a:xfrm>
                      <a:prstGeom prst="rect">
                        <a:avLst/>
                      </a:prstGeom>
                      <a:noFill/>
                    </p:spPr>
                  </p:pic>
                </p:oleObj>
              </mc:Fallback>
            </mc:AlternateContent>
          </a:graphicData>
        </a:graphic>
      </p:graphicFrame>
      <p:sp>
        <p:nvSpPr>
          <p:cNvPr id="20" name="CasellaDiTesto 19">
            <a:extLst>
              <a:ext uri="{FF2B5EF4-FFF2-40B4-BE49-F238E27FC236}">
                <a16:creationId xmlns:a16="http://schemas.microsoft.com/office/drawing/2014/main" id="{9DCAB225-0A22-4D26-A8A1-C352883016BA}"/>
              </a:ext>
            </a:extLst>
          </p:cNvPr>
          <p:cNvSpPr txBox="1"/>
          <p:nvPr/>
        </p:nvSpPr>
        <p:spPr>
          <a:xfrm>
            <a:off x="9199694" y="4555173"/>
            <a:ext cx="2665299"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Body </a:t>
            </a:r>
            <a:r>
              <a:rPr lang="it-IT" sz="2400" dirty="0" err="1">
                <a:latin typeface="Arial" panose="020B0604020202020204" pitchFamily="34" charset="0"/>
                <a:cs typeface="Arial" panose="020B0604020202020204" pitchFamily="34" charset="0"/>
              </a:rPr>
              <a:t>effect</a:t>
            </a:r>
            <a:endParaRPr lang="it-IT" sz="2400" dirty="0">
              <a:latin typeface="Arial" panose="020B0604020202020204" pitchFamily="34" charset="0"/>
              <a:cs typeface="Arial" panose="020B0604020202020204" pitchFamily="34" charset="0"/>
            </a:endParaRPr>
          </a:p>
        </p:txBody>
      </p:sp>
      <p:sp>
        <p:nvSpPr>
          <p:cNvPr id="7" name="Parentesi graffa chiusa 6">
            <a:extLst>
              <a:ext uri="{FF2B5EF4-FFF2-40B4-BE49-F238E27FC236}">
                <a16:creationId xmlns:a16="http://schemas.microsoft.com/office/drawing/2014/main" id="{64322D78-D824-45C4-8248-36E4EFC0F1F6}"/>
              </a:ext>
            </a:extLst>
          </p:cNvPr>
          <p:cNvSpPr/>
          <p:nvPr/>
        </p:nvSpPr>
        <p:spPr>
          <a:xfrm>
            <a:off x="5579115" y="3719567"/>
            <a:ext cx="504825" cy="2300965"/>
          </a:xfrm>
          <a:prstGeom prst="rightBrac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aphicFrame>
        <p:nvGraphicFramePr>
          <p:cNvPr id="23" name="Oggetto 22">
            <a:extLst>
              <a:ext uri="{FF2B5EF4-FFF2-40B4-BE49-F238E27FC236}">
                <a16:creationId xmlns:a16="http://schemas.microsoft.com/office/drawing/2014/main" id="{81C31F09-1528-4ED0-9148-C5D9291955BB}"/>
              </a:ext>
            </a:extLst>
          </p:cNvPr>
          <p:cNvGraphicFramePr>
            <a:graphicFrameLocks noChangeAspect="1"/>
          </p:cNvGraphicFramePr>
          <p:nvPr>
            <p:extLst>
              <p:ext uri="{D42A27DB-BD31-4B8C-83A1-F6EECF244321}">
                <p14:modId xmlns:p14="http://schemas.microsoft.com/office/powerpoint/2010/main" val="1766361618"/>
              </p:ext>
            </p:extLst>
          </p:nvPr>
        </p:nvGraphicFramePr>
        <p:xfrm>
          <a:off x="425450" y="2264414"/>
          <a:ext cx="4445000" cy="1300163"/>
        </p:xfrm>
        <a:graphic>
          <a:graphicData uri="http://schemas.openxmlformats.org/presentationml/2006/ole">
            <mc:AlternateContent xmlns:mc="http://schemas.openxmlformats.org/markup-compatibility/2006">
              <mc:Choice xmlns:v="urn:schemas-microsoft-com:vml" Requires="v">
                <p:oleObj spid="_x0000_s35037" name="Equation" r:id="rId13" imgW="1828800" imgH="533160" progId="Equation.DSMT4">
                  <p:embed/>
                </p:oleObj>
              </mc:Choice>
              <mc:Fallback>
                <p:oleObj name="Equation" r:id="rId13" imgW="1828800" imgH="533160" progId="Equation.DSMT4">
                  <p:embed/>
                  <p:pic>
                    <p:nvPicPr>
                      <p:cNvPr id="18" name="Oggetto 17">
                        <a:extLst>
                          <a:ext uri="{FF2B5EF4-FFF2-40B4-BE49-F238E27FC236}">
                            <a16:creationId xmlns:a16="http://schemas.microsoft.com/office/drawing/2014/main" id="{8892D11D-7D0F-4A26-964E-86F35E0F2E4D}"/>
                          </a:ext>
                        </a:extLst>
                      </p:cNvPr>
                      <p:cNvPicPr>
                        <a:picLocks noChangeAspect="1" noChangeArrowheads="1"/>
                      </p:cNvPicPr>
                      <p:nvPr/>
                    </p:nvPicPr>
                    <p:blipFill>
                      <a:blip r:embed="rId14"/>
                      <a:srcRect/>
                      <a:stretch>
                        <a:fillRect/>
                      </a:stretch>
                    </p:blipFill>
                    <p:spPr bwMode="auto">
                      <a:xfrm>
                        <a:off x="425450" y="2264414"/>
                        <a:ext cx="4445000" cy="1300163"/>
                      </a:xfrm>
                      <a:prstGeom prst="rect">
                        <a:avLst/>
                      </a:prstGeom>
                      <a:noFill/>
                    </p:spPr>
                  </p:pic>
                </p:oleObj>
              </mc:Fallback>
            </mc:AlternateContent>
          </a:graphicData>
        </a:graphic>
      </p:graphicFrame>
      <p:graphicFrame>
        <p:nvGraphicFramePr>
          <p:cNvPr id="25" name="Oggetto 24">
            <a:extLst>
              <a:ext uri="{FF2B5EF4-FFF2-40B4-BE49-F238E27FC236}">
                <a16:creationId xmlns:a16="http://schemas.microsoft.com/office/drawing/2014/main" id="{2CD4DBCC-F13A-4542-9F8A-E5C1A966E55E}"/>
              </a:ext>
            </a:extLst>
          </p:cNvPr>
          <p:cNvGraphicFramePr>
            <a:graphicFrameLocks noChangeAspect="1"/>
          </p:cNvGraphicFramePr>
          <p:nvPr>
            <p:extLst>
              <p:ext uri="{D42A27DB-BD31-4B8C-83A1-F6EECF244321}">
                <p14:modId xmlns:p14="http://schemas.microsoft.com/office/powerpoint/2010/main" val="1284379109"/>
              </p:ext>
            </p:extLst>
          </p:nvPr>
        </p:nvGraphicFramePr>
        <p:xfrm>
          <a:off x="437185" y="4921246"/>
          <a:ext cx="3363912" cy="1298575"/>
        </p:xfrm>
        <a:graphic>
          <a:graphicData uri="http://schemas.openxmlformats.org/presentationml/2006/ole">
            <mc:AlternateContent xmlns:mc="http://schemas.openxmlformats.org/markup-compatibility/2006">
              <mc:Choice xmlns:v="urn:schemas-microsoft-com:vml" Requires="v">
                <p:oleObj spid="_x0000_s35038" name="Equation" r:id="rId15" imgW="1384200" imgH="533160" progId="Equation.DSMT4">
                  <p:embed/>
                </p:oleObj>
              </mc:Choice>
              <mc:Fallback>
                <p:oleObj name="Equation" r:id="rId15" imgW="1384200" imgH="533160" progId="Equation.DSMT4">
                  <p:embed/>
                  <p:pic>
                    <p:nvPicPr>
                      <p:cNvPr id="18" name="Oggetto 17">
                        <a:extLst>
                          <a:ext uri="{FF2B5EF4-FFF2-40B4-BE49-F238E27FC236}">
                            <a16:creationId xmlns:a16="http://schemas.microsoft.com/office/drawing/2014/main" id="{8892D11D-7D0F-4A26-964E-86F35E0F2E4D}"/>
                          </a:ext>
                        </a:extLst>
                      </p:cNvPr>
                      <p:cNvPicPr>
                        <a:picLocks noChangeAspect="1" noChangeArrowheads="1"/>
                      </p:cNvPicPr>
                      <p:nvPr/>
                    </p:nvPicPr>
                    <p:blipFill>
                      <a:blip r:embed="rId16"/>
                      <a:srcRect/>
                      <a:stretch>
                        <a:fillRect/>
                      </a:stretch>
                    </p:blipFill>
                    <p:spPr bwMode="auto">
                      <a:xfrm>
                        <a:off x="437185" y="4921246"/>
                        <a:ext cx="3363912" cy="1298575"/>
                      </a:xfrm>
                      <a:prstGeom prst="rect">
                        <a:avLst/>
                      </a:prstGeom>
                      <a:noFill/>
                    </p:spPr>
                  </p:pic>
                </p:oleObj>
              </mc:Fallback>
            </mc:AlternateContent>
          </a:graphicData>
        </a:graphic>
      </p:graphicFrame>
      <p:graphicFrame>
        <p:nvGraphicFramePr>
          <p:cNvPr id="26" name="Oggetto 25">
            <a:extLst>
              <a:ext uri="{FF2B5EF4-FFF2-40B4-BE49-F238E27FC236}">
                <a16:creationId xmlns:a16="http://schemas.microsoft.com/office/drawing/2014/main" id="{51F7088A-7699-4FDB-84CC-4B124FFDF37C}"/>
              </a:ext>
            </a:extLst>
          </p:cNvPr>
          <p:cNvGraphicFramePr>
            <a:graphicFrameLocks noChangeAspect="1"/>
          </p:cNvGraphicFramePr>
          <p:nvPr>
            <p:extLst>
              <p:ext uri="{D42A27DB-BD31-4B8C-83A1-F6EECF244321}">
                <p14:modId xmlns:p14="http://schemas.microsoft.com/office/powerpoint/2010/main" val="2478905560"/>
              </p:ext>
            </p:extLst>
          </p:nvPr>
        </p:nvGraphicFramePr>
        <p:xfrm>
          <a:off x="6735763" y="5399794"/>
          <a:ext cx="2171700" cy="879475"/>
        </p:xfrm>
        <a:graphic>
          <a:graphicData uri="http://schemas.openxmlformats.org/presentationml/2006/ole">
            <mc:AlternateContent xmlns:mc="http://schemas.openxmlformats.org/markup-compatibility/2006">
              <mc:Choice xmlns:v="urn:schemas-microsoft-com:vml" Requires="v">
                <p:oleObj spid="_x0000_s35039" name="Equation" r:id="rId17" imgW="939600" imgH="380880" progId="Equation.DSMT4">
                  <p:embed/>
                </p:oleObj>
              </mc:Choice>
              <mc:Fallback>
                <p:oleObj name="Equation" r:id="rId17" imgW="939600" imgH="380880" progId="Equation.DSMT4">
                  <p:embed/>
                  <p:pic>
                    <p:nvPicPr>
                      <p:cNvPr id="19" name="Oggetto 18">
                        <a:extLst>
                          <a:ext uri="{FF2B5EF4-FFF2-40B4-BE49-F238E27FC236}">
                            <a16:creationId xmlns:a16="http://schemas.microsoft.com/office/drawing/2014/main" id="{C496C65E-0186-4DF5-8F19-6BF8BC208CB5}"/>
                          </a:ext>
                        </a:extLst>
                      </p:cNvPr>
                      <p:cNvPicPr>
                        <a:picLocks noChangeAspect="1" noChangeArrowheads="1"/>
                      </p:cNvPicPr>
                      <p:nvPr/>
                    </p:nvPicPr>
                    <p:blipFill>
                      <a:blip r:embed="rId18"/>
                      <a:srcRect/>
                      <a:stretch>
                        <a:fillRect/>
                      </a:stretch>
                    </p:blipFill>
                    <p:spPr bwMode="auto">
                      <a:xfrm>
                        <a:off x="6735763" y="5399794"/>
                        <a:ext cx="2171700" cy="879475"/>
                      </a:xfrm>
                      <a:prstGeom prst="rect">
                        <a:avLst/>
                      </a:prstGeom>
                      <a:noFill/>
                    </p:spPr>
                  </p:pic>
                </p:oleObj>
              </mc:Fallback>
            </mc:AlternateContent>
          </a:graphicData>
        </a:graphic>
      </p:graphicFrame>
      <p:sp>
        <p:nvSpPr>
          <p:cNvPr id="27" name="CasellaDiTesto 26">
            <a:extLst>
              <a:ext uri="{FF2B5EF4-FFF2-40B4-BE49-F238E27FC236}">
                <a16:creationId xmlns:a16="http://schemas.microsoft.com/office/drawing/2014/main" id="{4DC3D74B-7265-47BD-840A-E0922551604C}"/>
              </a:ext>
            </a:extLst>
          </p:cNvPr>
          <p:cNvSpPr txBox="1"/>
          <p:nvPr/>
        </p:nvSpPr>
        <p:spPr>
          <a:xfrm>
            <a:off x="9199694" y="5448272"/>
            <a:ext cx="3096985" cy="830997"/>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Body </a:t>
            </a:r>
            <a:r>
              <a:rPr lang="it-IT" sz="2400" dirty="0" err="1">
                <a:latin typeface="Arial" panose="020B0604020202020204" pitchFamily="34" charset="0"/>
                <a:cs typeface="Arial" panose="020B0604020202020204" pitchFamily="34" charset="0"/>
              </a:rPr>
              <a:t>effect</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coefficient</a:t>
            </a:r>
            <a:endParaRPr lang="it-I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317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animBg="1"/>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4753" y="136525"/>
            <a:ext cx="10515600" cy="662397"/>
          </a:xfrm>
        </p:spPr>
        <p:txBody>
          <a:bodyPr/>
          <a:lstStyle/>
          <a:p>
            <a:r>
              <a:rPr lang="en-US" dirty="0"/>
              <a:t>Drain-Induced Barrier Lowering (DIBL) Effect</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22</a:t>
            </a:fld>
            <a:endParaRPr lang="en-US" dirty="0"/>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3" name="Immagine 22">
            <a:extLst>
              <a:ext uri="{FF2B5EF4-FFF2-40B4-BE49-F238E27FC236}">
                <a16:creationId xmlns:a16="http://schemas.microsoft.com/office/drawing/2014/main" id="{981D7B4C-3A95-4BF6-95B8-5CBBE24D18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83" y="2093072"/>
            <a:ext cx="6613548" cy="2680921"/>
          </a:xfrm>
          <a:prstGeom prst="rect">
            <a:avLst/>
          </a:prstGeom>
        </p:spPr>
      </p:pic>
      <p:sp>
        <p:nvSpPr>
          <p:cNvPr id="26" name="CasellaDiTesto 25">
            <a:extLst>
              <a:ext uri="{FF2B5EF4-FFF2-40B4-BE49-F238E27FC236}">
                <a16:creationId xmlns:a16="http://schemas.microsoft.com/office/drawing/2014/main" id="{5CD173C6-B2DA-426A-B5AF-01D76AD23852}"/>
              </a:ext>
            </a:extLst>
          </p:cNvPr>
          <p:cNvSpPr txBox="1"/>
          <p:nvPr/>
        </p:nvSpPr>
        <p:spPr>
          <a:xfrm>
            <a:off x="7086250" y="1317854"/>
            <a:ext cx="4721467" cy="4247317"/>
          </a:xfrm>
          <a:prstGeom prst="rect">
            <a:avLst/>
          </a:prstGeom>
          <a:noFill/>
        </p:spPr>
        <p:txBody>
          <a:bodyPr wrap="square" rtlCol="0">
            <a:spAutoFit/>
          </a:bodyPr>
          <a:lstStyle/>
          <a:p>
            <a:pPr marL="342900" indent="-342900">
              <a:spcBef>
                <a:spcPts val="1800"/>
              </a:spcBef>
              <a:buFont typeface="Arial" panose="020B0604020202020204" pitchFamily="34" charset="0"/>
              <a:buChar char="•"/>
            </a:pPr>
            <a:r>
              <a:rPr lang="en-GB" sz="2400" b="0" i="0" dirty="0">
                <a:solidFill>
                  <a:srgbClr val="202122"/>
                </a:solidFill>
                <a:effectLst/>
                <a:latin typeface="Arial" panose="020B0604020202020204" pitchFamily="34" charset="0"/>
              </a:rPr>
              <a:t>Short-channel effect that reflects into a reduction of the threshold voltage with a larger drain-source voltage, due to the drain-body depletion region</a:t>
            </a:r>
          </a:p>
          <a:p>
            <a:pPr marL="342900" indent="-342900">
              <a:spcBef>
                <a:spcPts val="1800"/>
              </a:spcBef>
              <a:buFont typeface="Arial" panose="020B0604020202020204" pitchFamily="34" charset="0"/>
              <a:buChar char="•"/>
            </a:pPr>
            <a:r>
              <a:rPr lang="en-GB" sz="2400" b="0" i="0" dirty="0">
                <a:solidFill>
                  <a:srgbClr val="202122"/>
                </a:solidFill>
                <a:effectLst/>
                <a:latin typeface="Arial" panose="020B0604020202020204" pitchFamily="34" charset="0"/>
              </a:rPr>
              <a:t>Lower DIBL effect with longer channel length L</a:t>
            </a:r>
          </a:p>
          <a:p>
            <a:pPr marL="342900" indent="-342900">
              <a:spcBef>
                <a:spcPts val="1800"/>
              </a:spcBef>
              <a:buFont typeface="Arial" panose="020B0604020202020204" pitchFamily="34" charset="0"/>
              <a:buChar char="•"/>
            </a:pPr>
            <a:r>
              <a:rPr lang="en-GB" sz="2400" b="0" i="0" dirty="0">
                <a:solidFill>
                  <a:srgbClr val="202122"/>
                </a:solidFill>
                <a:effectLst/>
                <a:latin typeface="Arial" panose="020B0604020202020204" pitchFamily="34" charset="0"/>
              </a:rPr>
              <a:t>Halo implants reduce DIBL effects (but cause RSCE)</a:t>
            </a:r>
          </a:p>
        </p:txBody>
      </p:sp>
    </p:spTree>
    <p:extLst>
      <p:ext uri="{BB962C8B-B14F-4D97-AF65-F5344CB8AC3E}">
        <p14:creationId xmlns:p14="http://schemas.microsoft.com/office/powerpoint/2010/main" val="980348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0C044481-E0BC-4EEC-A496-35AD692DF545}"/>
              </a:ext>
            </a:extLst>
          </p:cNvPr>
          <p:cNvPicPr>
            <a:picLocks noChangeAspect="1"/>
          </p:cNvPicPr>
          <p:nvPr/>
        </p:nvPicPr>
        <p:blipFill>
          <a:blip r:embed="rId3"/>
          <a:stretch>
            <a:fillRect/>
          </a:stretch>
        </p:blipFill>
        <p:spPr>
          <a:xfrm>
            <a:off x="6306322" y="1432742"/>
            <a:ext cx="5846700" cy="4634795"/>
          </a:xfrm>
          <a:prstGeom prst="rect">
            <a:avLst/>
          </a:prstGeom>
        </p:spPr>
      </p:pic>
      <p:sp>
        <p:nvSpPr>
          <p:cNvPr id="2" name="Titolo 1"/>
          <p:cNvSpPr>
            <a:spLocks noGrp="1"/>
          </p:cNvSpPr>
          <p:nvPr>
            <p:ph type="title"/>
          </p:nvPr>
        </p:nvSpPr>
        <p:spPr>
          <a:xfrm>
            <a:off x="1094753" y="136525"/>
            <a:ext cx="10515600" cy="662397"/>
          </a:xfrm>
        </p:spPr>
        <p:txBody>
          <a:bodyPr/>
          <a:lstStyle/>
          <a:p>
            <a:r>
              <a:rPr lang="en-US" dirty="0"/>
              <a:t>DIBL Effect</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23</a:t>
            </a:fld>
            <a:endParaRPr lang="en-US" dirty="0"/>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ggetto 5"/>
          <p:cNvGraphicFramePr>
            <a:graphicFrameLocks noChangeAspect="1"/>
          </p:cNvGraphicFramePr>
          <p:nvPr>
            <p:extLst>
              <p:ext uri="{D42A27DB-BD31-4B8C-83A1-F6EECF244321}">
                <p14:modId xmlns:p14="http://schemas.microsoft.com/office/powerpoint/2010/main" val="170099473"/>
              </p:ext>
            </p:extLst>
          </p:nvPr>
        </p:nvGraphicFramePr>
        <p:xfrm>
          <a:off x="578652" y="3312361"/>
          <a:ext cx="5114925" cy="1328738"/>
        </p:xfrm>
        <a:graphic>
          <a:graphicData uri="http://schemas.openxmlformats.org/presentationml/2006/ole">
            <mc:AlternateContent xmlns:mc="http://schemas.openxmlformats.org/markup-compatibility/2006">
              <mc:Choice xmlns:v="urn:schemas-microsoft-com:vml" Requires="v">
                <p:oleObj spid="_x0000_s39020" name="Equation" r:id="rId4" imgW="2057400" imgH="533160" progId="Equation.DSMT4">
                  <p:embed/>
                </p:oleObj>
              </mc:Choice>
              <mc:Fallback>
                <p:oleObj name="Equation" r:id="rId4" imgW="2057400" imgH="533160" progId="Equation.DSMT4">
                  <p:embed/>
                  <p:pic>
                    <p:nvPicPr>
                      <p:cNvPr id="6" name="Oggetto 5"/>
                      <p:cNvPicPr>
                        <a:picLocks noChangeAspect="1" noChangeArrowheads="1"/>
                      </p:cNvPicPr>
                      <p:nvPr/>
                    </p:nvPicPr>
                    <p:blipFill>
                      <a:blip r:embed="rId5"/>
                      <a:srcRect/>
                      <a:stretch>
                        <a:fillRect/>
                      </a:stretch>
                    </p:blipFill>
                    <p:spPr bwMode="auto">
                      <a:xfrm>
                        <a:off x="578652" y="3312361"/>
                        <a:ext cx="5114925" cy="1328738"/>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B6B74487-2AEE-4891-9478-B16F58797B11}"/>
              </a:ext>
            </a:extLst>
          </p:cNvPr>
          <p:cNvGraphicFramePr>
            <a:graphicFrameLocks noChangeAspect="1"/>
          </p:cNvGraphicFramePr>
          <p:nvPr>
            <p:extLst>
              <p:ext uri="{D42A27DB-BD31-4B8C-83A1-F6EECF244321}">
                <p14:modId xmlns:p14="http://schemas.microsoft.com/office/powerpoint/2010/main" val="4054312490"/>
              </p:ext>
            </p:extLst>
          </p:nvPr>
        </p:nvGraphicFramePr>
        <p:xfrm>
          <a:off x="1831727" y="1420639"/>
          <a:ext cx="1468438" cy="439737"/>
        </p:xfrm>
        <a:graphic>
          <a:graphicData uri="http://schemas.openxmlformats.org/presentationml/2006/ole">
            <mc:AlternateContent xmlns:mc="http://schemas.openxmlformats.org/markup-compatibility/2006">
              <mc:Choice xmlns:v="urn:schemas-microsoft-com:vml" Requires="v">
                <p:oleObj spid="_x0000_s39021" name="Equation" r:id="rId6" imgW="634680" imgH="190440" progId="Equation.DSMT4">
                  <p:embed/>
                </p:oleObj>
              </mc:Choice>
              <mc:Fallback>
                <p:oleObj name="Equation" r:id="rId6" imgW="634680" imgH="190440" progId="Equation.DSMT4">
                  <p:embed/>
                  <p:pic>
                    <p:nvPicPr>
                      <p:cNvPr id="8" name="Oggetto 7">
                        <a:extLst>
                          <a:ext uri="{FF2B5EF4-FFF2-40B4-BE49-F238E27FC236}">
                            <a16:creationId xmlns:a16="http://schemas.microsoft.com/office/drawing/2014/main" id="{B6B74487-2AEE-4891-9478-B16F58797B11}"/>
                          </a:ext>
                        </a:extLst>
                      </p:cNvPr>
                      <p:cNvPicPr>
                        <a:picLocks noChangeAspect="1" noChangeArrowheads="1"/>
                      </p:cNvPicPr>
                      <p:nvPr/>
                    </p:nvPicPr>
                    <p:blipFill>
                      <a:blip r:embed="rId7"/>
                      <a:srcRect/>
                      <a:stretch>
                        <a:fillRect/>
                      </a:stretch>
                    </p:blipFill>
                    <p:spPr bwMode="auto">
                      <a:xfrm>
                        <a:off x="1831727" y="1420639"/>
                        <a:ext cx="1468438" cy="439737"/>
                      </a:xfrm>
                      <a:prstGeom prst="rect">
                        <a:avLst/>
                      </a:prstGeom>
                      <a:noFill/>
                    </p:spPr>
                  </p:pic>
                </p:oleObj>
              </mc:Fallback>
            </mc:AlternateContent>
          </a:graphicData>
        </a:graphic>
      </p:graphicFrame>
      <p:sp>
        <p:nvSpPr>
          <p:cNvPr id="10" name="CasellaDiTesto 9">
            <a:extLst>
              <a:ext uri="{FF2B5EF4-FFF2-40B4-BE49-F238E27FC236}">
                <a16:creationId xmlns:a16="http://schemas.microsoft.com/office/drawing/2014/main" id="{618DEC7A-0B25-45F0-9587-F08F3F72135B}"/>
              </a:ext>
            </a:extLst>
          </p:cNvPr>
          <p:cNvSpPr txBox="1"/>
          <p:nvPr/>
        </p:nvSpPr>
        <p:spPr>
          <a:xfrm>
            <a:off x="578652" y="2125230"/>
            <a:ext cx="5398973" cy="830997"/>
          </a:xfrm>
          <a:prstGeom prst="rect">
            <a:avLst/>
          </a:prstGeom>
          <a:noFill/>
        </p:spPr>
        <p:txBody>
          <a:bodyPr wrap="square" rtlCol="0">
            <a:spAutoFit/>
          </a:bodyPr>
          <a:lstStyle/>
          <a:p>
            <a:r>
              <a:rPr lang="it-IT" sz="2400" dirty="0" err="1">
                <a:latin typeface="Symbol" panose="05050102010706020507" pitchFamily="18" charset="2"/>
                <a:cs typeface="Arial" panose="020B0604020202020204" pitchFamily="34" charset="0"/>
              </a:rPr>
              <a:t>l</a:t>
            </a:r>
            <a:r>
              <a:rPr lang="it-IT" sz="2400" baseline="-25000" dirty="0" err="1">
                <a:latin typeface="Arial" panose="020B0604020202020204" pitchFamily="34" charset="0"/>
                <a:cs typeface="Arial" panose="020B0604020202020204" pitchFamily="34" charset="0"/>
              </a:rPr>
              <a:t>DIBL</a:t>
            </a:r>
            <a:r>
              <a:rPr lang="it-IT" sz="2400" dirty="0">
                <a:latin typeface="Arial" panose="020B0604020202020204" pitchFamily="34" charset="0"/>
                <a:cs typeface="Arial" panose="020B0604020202020204" pitchFamily="34" charset="0"/>
              </a:rPr>
              <a:t>: DIBL </a:t>
            </a:r>
            <a:r>
              <a:rPr lang="en-GB" sz="2400" dirty="0">
                <a:latin typeface="Arial" panose="020B0604020202020204" pitchFamily="34" charset="0"/>
                <a:cs typeface="Arial" panose="020B0604020202020204" pitchFamily="34" charset="0"/>
              </a:rPr>
              <a:t>coefficient</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inversely</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proportional</a:t>
            </a:r>
            <a:r>
              <a:rPr lang="it-IT" sz="2400" dirty="0">
                <a:latin typeface="Arial" panose="020B0604020202020204" pitchFamily="34" charset="0"/>
                <a:cs typeface="Arial" panose="020B0604020202020204" pitchFamily="34" charset="0"/>
              </a:rPr>
              <a:t> to L), </a:t>
            </a:r>
            <a:r>
              <a:rPr lang="it-IT" sz="2400" dirty="0" err="1">
                <a:latin typeface="Arial" panose="020B0604020202020204" pitchFamily="34" charset="0"/>
                <a:cs typeface="Arial" panose="020B0604020202020204" pitchFamily="34" charset="0"/>
              </a:rPr>
              <a:t>typically</a:t>
            </a:r>
            <a:r>
              <a:rPr lang="it-IT" sz="2400" dirty="0">
                <a:latin typeface="Arial" panose="020B0604020202020204" pitchFamily="34" charset="0"/>
                <a:cs typeface="Arial" panose="020B0604020202020204" pitchFamily="34" charset="0"/>
              </a:rPr>
              <a:t> 0.01 – 0.1</a:t>
            </a:r>
          </a:p>
        </p:txBody>
      </p:sp>
      <p:sp>
        <p:nvSpPr>
          <p:cNvPr id="13" name="Parentesi graffa chiusa 12">
            <a:extLst>
              <a:ext uri="{FF2B5EF4-FFF2-40B4-BE49-F238E27FC236}">
                <a16:creationId xmlns:a16="http://schemas.microsoft.com/office/drawing/2014/main" id="{6E01E9BB-614C-47AB-9B72-A57406ADBCD6}"/>
              </a:ext>
            </a:extLst>
          </p:cNvPr>
          <p:cNvSpPr/>
          <p:nvPr/>
        </p:nvSpPr>
        <p:spPr>
          <a:xfrm rot="5400000">
            <a:off x="4918905" y="4150270"/>
            <a:ext cx="547107" cy="1128650"/>
          </a:xfrm>
          <a:prstGeom prst="rightBrac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4" name="CasellaDiTesto 13">
            <a:extLst>
              <a:ext uri="{FF2B5EF4-FFF2-40B4-BE49-F238E27FC236}">
                <a16:creationId xmlns:a16="http://schemas.microsoft.com/office/drawing/2014/main" id="{81BC25DB-8A6F-45C7-8BEC-F13142D1A374}"/>
              </a:ext>
            </a:extLst>
          </p:cNvPr>
          <p:cNvSpPr txBox="1"/>
          <p:nvPr/>
        </p:nvSpPr>
        <p:spPr>
          <a:xfrm>
            <a:off x="4628132" y="5040228"/>
            <a:ext cx="1128652" cy="830997"/>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DIBL </a:t>
            </a:r>
            <a:br>
              <a:rPr lang="it-IT" sz="2400" dirty="0">
                <a:latin typeface="Arial" panose="020B0604020202020204" pitchFamily="34" charset="0"/>
                <a:cs typeface="Arial" panose="020B0604020202020204" pitchFamily="34" charset="0"/>
              </a:rPr>
            </a:br>
            <a:r>
              <a:rPr lang="it-IT" sz="2400" dirty="0" err="1">
                <a:latin typeface="Arial" panose="020B0604020202020204" pitchFamily="34" charset="0"/>
                <a:cs typeface="Arial" panose="020B0604020202020204" pitchFamily="34" charset="0"/>
              </a:rPr>
              <a:t>effect</a:t>
            </a:r>
            <a:endParaRPr lang="it-IT" sz="2400" dirty="0">
              <a:latin typeface="Arial" panose="020B0604020202020204" pitchFamily="34" charset="0"/>
              <a:cs typeface="Arial" panose="020B0604020202020204" pitchFamily="34" charset="0"/>
            </a:endParaRPr>
          </a:p>
        </p:txBody>
      </p:sp>
      <p:graphicFrame>
        <p:nvGraphicFramePr>
          <p:cNvPr id="15" name="Oggetto 14">
            <a:extLst>
              <a:ext uri="{FF2B5EF4-FFF2-40B4-BE49-F238E27FC236}">
                <a16:creationId xmlns:a16="http://schemas.microsoft.com/office/drawing/2014/main" id="{DB9DCFD0-0F57-476B-89EC-F485EE020613}"/>
              </a:ext>
            </a:extLst>
          </p:cNvPr>
          <p:cNvGraphicFramePr>
            <a:graphicFrameLocks noChangeAspect="1"/>
          </p:cNvGraphicFramePr>
          <p:nvPr>
            <p:extLst>
              <p:ext uri="{D42A27DB-BD31-4B8C-83A1-F6EECF244321}">
                <p14:modId xmlns:p14="http://schemas.microsoft.com/office/powerpoint/2010/main" val="1051156897"/>
              </p:ext>
            </p:extLst>
          </p:nvPr>
        </p:nvGraphicFramePr>
        <p:xfrm>
          <a:off x="594485" y="1406352"/>
          <a:ext cx="1173162" cy="468313"/>
        </p:xfrm>
        <a:graphic>
          <a:graphicData uri="http://schemas.openxmlformats.org/presentationml/2006/ole">
            <mc:AlternateContent xmlns:mc="http://schemas.openxmlformats.org/markup-compatibility/2006">
              <mc:Choice xmlns:v="urn:schemas-microsoft-com:vml" Requires="v">
                <p:oleObj spid="_x0000_s39022" name="Equation" r:id="rId8" imgW="507960" imgH="203040" progId="Equation.DSMT4">
                  <p:embed/>
                </p:oleObj>
              </mc:Choice>
              <mc:Fallback>
                <p:oleObj name="Equation" r:id="rId8" imgW="507960" imgH="203040" progId="Equation.DSMT4">
                  <p:embed/>
                  <p:pic>
                    <p:nvPicPr>
                      <p:cNvPr id="15" name="Oggetto 14">
                        <a:extLst>
                          <a:ext uri="{FF2B5EF4-FFF2-40B4-BE49-F238E27FC236}">
                            <a16:creationId xmlns:a16="http://schemas.microsoft.com/office/drawing/2014/main" id="{DB9DCFD0-0F57-476B-89EC-F485EE020613}"/>
                          </a:ext>
                        </a:extLst>
                      </p:cNvPr>
                      <p:cNvPicPr>
                        <a:picLocks noChangeAspect="1" noChangeArrowheads="1"/>
                      </p:cNvPicPr>
                      <p:nvPr/>
                    </p:nvPicPr>
                    <p:blipFill>
                      <a:blip r:embed="rId9"/>
                      <a:srcRect/>
                      <a:stretch>
                        <a:fillRect/>
                      </a:stretch>
                    </p:blipFill>
                    <p:spPr bwMode="auto">
                      <a:xfrm>
                        <a:off x="594485" y="1406352"/>
                        <a:ext cx="1173162" cy="468313"/>
                      </a:xfrm>
                      <a:prstGeom prst="rect">
                        <a:avLst/>
                      </a:prstGeom>
                      <a:noFill/>
                    </p:spPr>
                  </p:pic>
                </p:oleObj>
              </mc:Fallback>
            </mc:AlternateContent>
          </a:graphicData>
        </a:graphic>
      </p:graphicFrame>
      <p:graphicFrame>
        <p:nvGraphicFramePr>
          <p:cNvPr id="18" name="Oggetto 17">
            <a:extLst>
              <a:ext uri="{FF2B5EF4-FFF2-40B4-BE49-F238E27FC236}">
                <a16:creationId xmlns:a16="http://schemas.microsoft.com/office/drawing/2014/main" id="{9B8A92EB-D525-41BD-A2EF-4FB28906BB1C}"/>
              </a:ext>
            </a:extLst>
          </p:cNvPr>
          <p:cNvGraphicFramePr>
            <a:graphicFrameLocks noChangeAspect="1"/>
          </p:cNvGraphicFramePr>
          <p:nvPr>
            <p:extLst>
              <p:ext uri="{D42A27DB-BD31-4B8C-83A1-F6EECF244321}">
                <p14:modId xmlns:p14="http://schemas.microsoft.com/office/powerpoint/2010/main" val="931332361"/>
              </p:ext>
            </p:extLst>
          </p:nvPr>
        </p:nvGraphicFramePr>
        <p:xfrm>
          <a:off x="3362367" y="1402273"/>
          <a:ext cx="1438275" cy="439738"/>
        </p:xfrm>
        <a:graphic>
          <a:graphicData uri="http://schemas.openxmlformats.org/presentationml/2006/ole">
            <mc:AlternateContent xmlns:mc="http://schemas.openxmlformats.org/markup-compatibility/2006">
              <mc:Choice xmlns:v="urn:schemas-microsoft-com:vml" Requires="v">
                <p:oleObj spid="_x0000_s39023" name="Equation" r:id="rId10" imgW="622080" imgH="190440" progId="Equation.DSMT4">
                  <p:embed/>
                </p:oleObj>
              </mc:Choice>
              <mc:Fallback>
                <p:oleObj name="Equation" r:id="rId10" imgW="622080" imgH="190440" progId="Equation.DSMT4">
                  <p:embed/>
                  <p:pic>
                    <p:nvPicPr>
                      <p:cNvPr id="18" name="Oggetto 17">
                        <a:extLst>
                          <a:ext uri="{FF2B5EF4-FFF2-40B4-BE49-F238E27FC236}">
                            <a16:creationId xmlns:a16="http://schemas.microsoft.com/office/drawing/2014/main" id="{9B8A92EB-D525-41BD-A2EF-4FB28906BB1C}"/>
                          </a:ext>
                        </a:extLst>
                      </p:cNvPr>
                      <p:cNvPicPr>
                        <a:picLocks noChangeAspect="1" noChangeArrowheads="1"/>
                      </p:cNvPicPr>
                      <p:nvPr/>
                    </p:nvPicPr>
                    <p:blipFill>
                      <a:blip r:embed="rId11"/>
                      <a:srcRect/>
                      <a:stretch>
                        <a:fillRect/>
                      </a:stretch>
                    </p:blipFill>
                    <p:spPr bwMode="auto">
                      <a:xfrm>
                        <a:off x="3362367" y="1402273"/>
                        <a:ext cx="1438275" cy="439738"/>
                      </a:xfrm>
                      <a:prstGeom prst="rect">
                        <a:avLst/>
                      </a:prstGeom>
                      <a:noFill/>
                    </p:spPr>
                  </p:pic>
                </p:oleObj>
              </mc:Fallback>
            </mc:AlternateContent>
          </a:graphicData>
        </a:graphic>
      </p:graphicFrame>
      <p:graphicFrame>
        <p:nvGraphicFramePr>
          <p:cNvPr id="19" name="Oggetto 18">
            <a:extLst>
              <a:ext uri="{FF2B5EF4-FFF2-40B4-BE49-F238E27FC236}">
                <a16:creationId xmlns:a16="http://schemas.microsoft.com/office/drawing/2014/main" id="{AD842BF5-D2C1-41BD-B4BD-DDAEB2D3DD0D}"/>
              </a:ext>
            </a:extLst>
          </p:cNvPr>
          <p:cNvGraphicFramePr>
            <a:graphicFrameLocks noChangeAspect="1"/>
          </p:cNvGraphicFramePr>
          <p:nvPr>
            <p:extLst>
              <p:ext uri="{D42A27DB-BD31-4B8C-83A1-F6EECF244321}">
                <p14:modId xmlns:p14="http://schemas.microsoft.com/office/powerpoint/2010/main" val="3570486248"/>
              </p:ext>
            </p:extLst>
          </p:nvPr>
        </p:nvGraphicFramePr>
        <p:xfrm>
          <a:off x="4858428" y="1440060"/>
          <a:ext cx="1203325" cy="439738"/>
        </p:xfrm>
        <a:graphic>
          <a:graphicData uri="http://schemas.openxmlformats.org/presentationml/2006/ole">
            <mc:AlternateContent xmlns:mc="http://schemas.openxmlformats.org/markup-compatibility/2006">
              <mc:Choice xmlns:v="urn:schemas-microsoft-com:vml" Requires="v">
                <p:oleObj spid="_x0000_s39024" name="Equation" r:id="rId12" imgW="520560" imgH="190440" progId="Equation.DSMT4">
                  <p:embed/>
                </p:oleObj>
              </mc:Choice>
              <mc:Fallback>
                <p:oleObj name="Equation" r:id="rId12" imgW="520560" imgH="190440" progId="Equation.DSMT4">
                  <p:embed/>
                  <p:pic>
                    <p:nvPicPr>
                      <p:cNvPr id="19" name="Oggetto 18">
                        <a:extLst>
                          <a:ext uri="{FF2B5EF4-FFF2-40B4-BE49-F238E27FC236}">
                            <a16:creationId xmlns:a16="http://schemas.microsoft.com/office/drawing/2014/main" id="{AD842BF5-D2C1-41BD-B4BD-DDAEB2D3DD0D}"/>
                          </a:ext>
                        </a:extLst>
                      </p:cNvPr>
                      <p:cNvPicPr>
                        <a:picLocks noChangeAspect="1" noChangeArrowheads="1"/>
                      </p:cNvPicPr>
                      <p:nvPr/>
                    </p:nvPicPr>
                    <p:blipFill>
                      <a:blip r:embed="rId13"/>
                      <a:srcRect/>
                      <a:stretch>
                        <a:fillRect/>
                      </a:stretch>
                    </p:blipFill>
                    <p:spPr bwMode="auto">
                      <a:xfrm>
                        <a:off x="4858428" y="1440060"/>
                        <a:ext cx="1203325" cy="439738"/>
                      </a:xfrm>
                      <a:prstGeom prst="rect">
                        <a:avLst/>
                      </a:prstGeom>
                      <a:noFill/>
                    </p:spPr>
                  </p:pic>
                </p:oleObj>
              </mc:Fallback>
            </mc:AlternateContent>
          </a:graphicData>
        </a:graphic>
      </p:graphicFrame>
    </p:spTree>
    <p:extLst>
      <p:ext uri="{BB962C8B-B14F-4D97-AF65-F5344CB8AC3E}">
        <p14:creationId xmlns:p14="http://schemas.microsoft.com/office/powerpoint/2010/main" val="227335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US" dirty="0"/>
              <a:t>P. </a:t>
            </a:r>
            <a:r>
              <a:rPr lang="en-US" dirty="0" err="1"/>
              <a:t>Bruschi</a:t>
            </a:r>
            <a:r>
              <a:rPr lang="en-US" dirty="0"/>
              <a:t> – Microelectronic System Design</a:t>
            </a:r>
          </a:p>
        </p:txBody>
      </p:sp>
      <p:sp>
        <p:nvSpPr>
          <p:cNvPr id="4" name="Segnaposto numero diapositiva 3"/>
          <p:cNvSpPr>
            <a:spLocks noGrp="1"/>
          </p:cNvSpPr>
          <p:nvPr>
            <p:ph type="sldNum" sz="quarter" idx="12"/>
          </p:nvPr>
        </p:nvSpPr>
        <p:spPr/>
        <p:txBody>
          <a:bodyPr/>
          <a:lstStyle/>
          <a:p>
            <a:fld id="{02055017-B6DE-4C35-A63B-40EADAC97849}" type="slidenum">
              <a:rPr lang="en-US" smtClean="0"/>
              <a:t>24</a:t>
            </a:fld>
            <a:endParaRPr lang="en-US" dirty="0"/>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ggetto 5"/>
          <p:cNvGraphicFramePr>
            <a:graphicFrameLocks noChangeAspect="1"/>
          </p:cNvGraphicFramePr>
          <p:nvPr>
            <p:extLst>
              <p:ext uri="{D42A27DB-BD31-4B8C-83A1-F6EECF244321}">
                <p14:modId xmlns:p14="http://schemas.microsoft.com/office/powerpoint/2010/main" val="756402585"/>
              </p:ext>
            </p:extLst>
          </p:nvPr>
        </p:nvGraphicFramePr>
        <p:xfrm>
          <a:off x="553996" y="1446619"/>
          <a:ext cx="5118100" cy="1328738"/>
        </p:xfrm>
        <a:graphic>
          <a:graphicData uri="http://schemas.openxmlformats.org/presentationml/2006/ole">
            <mc:AlternateContent xmlns:mc="http://schemas.openxmlformats.org/markup-compatibility/2006">
              <mc:Choice xmlns:v="urn:schemas-microsoft-com:vml" Requires="v">
                <p:oleObj spid="_x0000_s36000" name="Equation" r:id="rId3" imgW="2057400" imgH="533160" progId="Equation.DSMT4">
                  <p:embed/>
                </p:oleObj>
              </mc:Choice>
              <mc:Fallback>
                <p:oleObj name="Equation" r:id="rId3" imgW="2057400" imgH="533160" progId="Equation.DSMT4">
                  <p:embed/>
                  <p:pic>
                    <p:nvPicPr>
                      <p:cNvPr id="6" name="Oggetto 5"/>
                      <p:cNvPicPr>
                        <a:picLocks noChangeAspect="1" noChangeArrowheads="1"/>
                      </p:cNvPicPr>
                      <p:nvPr/>
                    </p:nvPicPr>
                    <p:blipFill>
                      <a:blip r:embed="rId4"/>
                      <a:srcRect/>
                      <a:stretch>
                        <a:fillRect/>
                      </a:stretch>
                    </p:blipFill>
                    <p:spPr bwMode="auto">
                      <a:xfrm>
                        <a:off x="553996" y="1446619"/>
                        <a:ext cx="5118100" cy="1328738"/>
                      </a:xfrm>
                      <a:prstGeom prst="rect">
                        <a:avLst/>
                      </a:prstGeom>
                      <a:noFill/>
                    </p:spPr>
                  </p:pic>
                </p:oleObj>
              </mc:Fallback>
            </mc:AlternateContent>
          </a:graphicData>
        </a:graphic>
      </p:graphicFrame>
      <p:sp>
        <p:nvSpPr>
          <p:cNvPr id="15" name="Titolo 1">
            <a:extLst>
              <a:ext uri="{FF2B5EF4-FFF2-40B4-BE49-F238E27FC236}">
                <a16:creationId xmlns:a16="http://schemas.microsoft.com/office/drawing/2014/main" id="{01C2763F-579D-4DA1-9C57-DDDA0B060B94}"/>
              </a:ext>
            </a:extLst>
          </p:cNvPr>
          <p:cNvSpPr txBox="1">
            <a:spLocks/>
          </p:cNvSpPr>
          <p:nvPr/>
        </p:nvSpPr>
        <p:spPr>
          <a:xfrm>
            <a:off x="715023" y="321457"/>
            <a:ext cx="10515600" cy="6623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dirty="0"/>
              <a:t>I</a:t>
            </a:r>
            <a:r>
              <a:rPr lang="en-US" baseline="-25000" dirty="0"/>
              <a:t>DS</a:t>
            </a:r>
            <a:r>
              <a:rPr lang="en-US" dirty="0"/>
              <a:t> simplified model in weak inversion</a:t>
            </a:r>
          </a:p>
        </p:txBody>
      </p:sp>
      <p:sp>
        <p:nvSpPr>
          <p:cNvPr id="18" name="CasellaDiTesto 17">
            <a:extLst>
              <a:ext uri="{FF2B5EF4-FFF2-40B4-BE49-F238E27FC236}">
                <a16:creationId xmlns:a16="http://schemas.microsoft.com/office/drawing/2014/main" id="{6C30FA85-5F4C-4176-9C88-8E16DCA090EB}"/>
              </a:ext>
            </a:extLst>
          </p:cNvPr>
          <p:cNvSpPr txBox="1"/>
          <p:nvPr/>
        </p:nvSpPr>
        <p:spPr>
          <a:xfrm>
            <a:off x="196744" y="3861087"/>
            <a:ext cx="2716767"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DS</a:t>
            </a:r>
            <a:r>
              <a:rPr lang="it-IT" sz="2400" dirty="0">
                <a:latin typeface="Arial" panose="020B0604020202020204" pitchFamily="34" charset="0"/>
                <a:cs typeface="Arial" panose="020B0604020202020204" pitchFamily="34" charset="0"/>
              </a:rPr>
              <a:t> &lt; V</a:t>
            </a:r>
            <a:r>
              <a:rPr lang="it-IT" sz="2400" baseline="-25000" dirty="0">
                <a:latin typeface="Arial" panose="020B0604020202020204" pitchFamily="34" charset="0"/>
                <a:cs typeface="Arial" panose="020B0604020202020204" pitchFamily="34" charset="0"/>
              </a:rPr>
              <a:t>DSAT </a:t>
            </a:r>
            <a:r>
              <a:rPr lang="it-IT" sz="2400" dirty="0">
                <a:latin typeface="Arial" panose="020B0604020202020204" pitchFamily="34" charset="0"/>
                <a:cs typeface="Arial" panose="020B0604020202020204" pitchFamily="34" charset="0"/>
              </a:rPr>
              <a:t>≈ 4V</a:t>
            </a:r>
            <a:r>
              <a:rPr lang="it-IT" sz="2400" baseline="-25000" dirty="0">
                <a:latin typeface="Arial" panose="020B0604020202020204" pitchFamily="34" charset="0"/>
                <a:cs typeface="Arial" panose="020B0604020202020204" pitchFamily="34" charset="0"/>
              </a:rPr>
              <a:t>T</a:t>
            </a:r>
          </a:p>
        </p:txBody>
      </p:sp>
      <p:graphicFrame>
        <p:nvGraphicFramePr>
          <p:cNvPr id="19" name="Oggetto 18">
            <a:extLst>
              <a:ext uri="{FF2B5EF4-FFF2-40B4-BE49-F238E27FC236}">
                <a16:creationId xmlns:a16="http://schemas.microsoft.com/office/drawing/2014/main" id="{5A89BD44-F812-43DD-9E3E-36D8C7D30C4A}"/>
              </a:ext>
            </a:extLst>
          </p:cNvPr>
          <p:cNvGraphicFramePr>
            <a:graphicFrameLocks noChangeAspect="1"/>
          </p:cNvGraphicFramePr>
          <p:nvPr>
            <p:extLst>
              <p:ext uri="{D42A27DB-BD31-4B8C-83A1-F6EECF244321}">
                <p14:modId xmlns:p14="http://schemas.microsoft.com/office/powerpoint/2010/main" val="2027445805"/>
              </p:ext>
            </p:extLst>
          </p:nvPr>
        </p:nvGraphicFramePr>
        <p:xfrm>
          <a:off x="2959651" y="3218319"/>
          <a:ext cx="4011612" cy="1328737"/>
        </p:xfrm>
        <a:graphic>
          <a:graphicData uri="http://schemas.openxmlformats.org/presentationml/2006/ole">
            <mc:AlternateContent xmlns:mc="http://schemas.openxmlformats.org/markup-compatibility/2006">
              <mc:Choice xmlns:v="urn:schemas-microsoft-com:vml" Requires="v">
                <p:oleObj spid="_x0000_s36001" name="Equation" r:id="rId5" imgW="1612800" imgH="533160" progId="Equation.DSMT4">
                  <p:embed/>
                </p:oleObj>
              </mc:Choice>
              <mc:Fallback>
                <p:oleObj name="Equation" r:id="rId5" imgW="1612800" imgH="533160" progId="Equation.DSMT4">
                  <p:embed/>
                  <p:pic>
                    <p:nvPicPr>
                      <p:cNvPr id="6" name="Oggetto 5"/>
                      <p:cNvPicPr>
                        <a:picLocks noChangeAspect="1" noChangeArrowheads="1"/>
                      </p:cNvPicPr>
                      <p:nvPr/>
                    </p:nvPicPr>
                    <p:blipFill>
                      <a:blip r:embed="rId6"/>
                      <a:srcRect/>
                      <a:stretch>
                        <a:fillRect/>
                      </a:stretch>
                    </p:blipFill>
                    <p:spPr bwMode="auto">
                      <a:xfrm>
                        <a:off x="2959651" y="3218319"/>
                        <a:ext cx="4011612" cy="1328737"/>
                      </a:xfrm>
                      <a:prstGeom prst="rect">
                        <a:avLst/>
                      </a:prstGeom>
                      <a:noFill/>
                    </p:spPr>
                  </p:pic>
                </p:oleObj>
              </mc:Fallback>
            </mc:AlternateContent>
          </a:graphicData>
        </a:graphic>
      </p:graphicFrame>
      <p:sp>
        <p:nvSpPr>
          <p:cNvPr id="20" name="CasellaDiTesto 19">
            <a:extLst>
              <a:ext uri="{FF2B5EF4-FFF2-40B4-BE49-F238E27FC236}">
                <a16:creationId xmlns:a16="http://schemas.microsoft.com/office/drawing/2014/main" id="{8E9005AC-2C25-4FA8-A8D7-E14B33B693BF}"/>
              </a:ext>
            </a:extLst>
          </p:cNvPr>
          <p:cNvSpPr txBox="1"/>
          <p:nvPr/>
        </p:nvSpPr>
        <p:spPr>
          <a:xfrm>
            <a:off x="506482" y="3376044"/>
            <a:ext cx="2453169" cy="461665"/>
          </a:xfrm>
          <a:prstGeom prst="rect">
            <a:avLst/>
          </a:prstGeom>
          <a:noFill/>
        </p:spPr>
        <p:txBody>
          <a:bodyPr wrap="square" rtlCol="0">
            <a:spAutoFit/>
          </a:bodyPr>
          <a:lstStyle/>
          <a:p>
            <a:r>
              <a:rPr lang="it-IT" sz="2400" dirty="0" err="1">
                <a:latin typeface="Arial" panose="020B0604020202020204" pitchFamily="34" charset="0"/>
                <a:cs typeface="Arial" panose="020B0604020202020204" pitchFamily="34" charset="0"/>
              </a:rPr>
              <a:t>Triode</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region</a:t>
            </a:r>
            <a:endParaRPr lang="it-IT" sz="2400" dirty="0">
              <a:latin typeface="Arial" panose="020B0604020202020204" pitchFamily="34" charset="0"/>
              <a:cs typeface="Arial" panose="020B0604020202020204" pitchFamily="34" charset="0"/>
            </a:endParaRPr>
          </a:p>
        </p:txBody>
      </p:sp>
      <p:sp>
        <p:nvSpPr>
          <p:cNvPr id="22" name="CasellaDiTesto 21">
            <a:extLst>
              <a:ext uri="{FF2B5EF4-FFF2-40B4-BE49-F238E27FC236}">
                <a16:creationId xmlns:a16="http://schemas.microsoft.com/office/drawing/2014/main" id="{5B898DB6-E4C4-4B38-8390-AFC9C1782450}"/>
              </a:ext>
            </a:extLst>
          </p:cNvPr>
          <p:cNvSpPr txBox="1"/>
          <p:nvPr/>
        </p:nvSpPr>
        <p:spPr>
          <a:xfrm>
            <a:off x="196744" y="5411381"/>
            <a:ext cx="3875253"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DS</a:t>
            </a:r>
            <a:r>
              <a:rPr lang="it-IT" sz="2400" dirty="0">
                <a:latin typeface="Arial" panose="020B0604020202020204" pitchFamily="34" charset="0"/>
                <a:cs typeface="Arial" panose="020B0604020202020204" pitchFamily="34" charset="0"/>
              </a:rPr>
              <a:t> &gt; V</a:t>
            </a:r>
            <a:r>
              <a:rPr lang="it-IT" sz="2400" baseline="-25000" dirty="0">
                <a:latin typeface="Arial" panose="020B0604020202020204" pitchFamily="34" charset="0"/>
                <a:cs typeface="Arial" panose="020B0604020202020204" pitchFamily="34" charset="0"/>
              </a:rPr>
              <a:t>DSAT</a:t>
            </a:r>
            <a:r>
              <a:rPr lang="it-IT" sz="2400" dirty="0">
                <a:latin typeface="Arial" panose="020B0604020202020204" pitchFamily="34" charset="0"/>
                <a:cs typeface="Arial" panose="020B0604020202020204" pitchFamily="34" charset="0"/>
              </a:rPr>
              <a:t> ≈ 4V</a:t>
            </a:r>
            <a:r>
              <a:rPr lang="it-IT" sz="2400" baseline="-25000" dirty="0">
                <a:latin typeface="Arial" panose="020B0604020202020204" pitchFamily="34" charset="0"/>
                <a:cs typeface="Arial" panose="020B0604020202020204" pitchFamily="34" charset="0"/>
              </a:rPr>
              <a:t>T</a:t>
            </a:r>
          </a:p>
        </p:txBody>
      </p:sp>
      <p:graphicFrame>
        <p:nvGraphicFramePr>
          <p:cNvPr id="23" name="Oggetto 22">
            <a:extLst>
              <a:ext uri="{FF2B5EF4-FFF2-40B4-BE49-F238E27FC236}">
                <a16:creationId xmlns:a16="http://schemas.microsoft.com/office/drawing/2014/main" id="{4DB246A1-3412-4DB4-93BF-90B0BE8E19EB}"/>
              </a:ext>
            </a:extLst>
          </p:cNvPr>
          <p:cNvGraphicFramePr>
            <a:graphicFrameLocks noChangeAspect="1"/>
          </p:cNvGraphicFramePr>
          <p:nvPr>
            <p:extLst>
              <p:ext uri="{D42A27DB-BD31-4B8C-83A1-F6EECF244321}">
                <p14:modId xmlns:p14="http://schemas.microsoft.com/office/powerpoint/2010/main" val="2282206526"/>
              </p:ext>
            </p:extLst>
          </p:nvPr>
        </p:nvGraphicFramePr>
        <p:xfrm>
          <a:off x="2937800" y="4913564"/>
          <a:ext cx="3441700" cy="917575"/>
        </p:xfrm>
        <a:graphic>
          <a:graphicData uri="http://schemas.openxmlformats.org/presentationml/2006/ole">
            <mc:AlternateContent xmlns:mc="http://schemas.openxmlformats.org/markup-compatibility/2006">
              <mc:Choice xmlns:v="urn:schemas-microsoft-com:vml" Requires="v">
                <p:oleObj spid="_x0000_s36002" name="Equation" r:id="rId7" imgW="1384200" imgH="368280" progId="Equation.DSMT4">
                  <p:embed/>
                </p:oleObj>
              </mc:Choice>
              <mc:Fallback>
                <p:oleObj name="Equation" r:id="rId7" imgW="1384200" imgH="368280" progId="Equation.DSMT4">
                  <p:embed/>
                  <p:pic>
                    <p:nvPicPr>
                      <p:cNvPr id="19" name="Oggetto 18">
                        <a:extLst>
                          <a:ext uri="{FF2B5EF4-FFF2-40B4-BE49-F238E27FC236}">
                            <a16:creationId xmlns:a16="http://schemas.microsoft.com/office/drawing/2014/main" id="{5A89BD44-F812-43DD-9E3E-36D8C7D30C4A}"/>
                          </a:ext>
                        </a:extLst>
                      </p:cNvPr>
                      <p:cNvPicPr>
                        <a:picLocks noChangeAspect="1" noChangeArrowheads="1"/>
                      </p:cNvPicPr>
                      <p:nvPr/>
                    </p:nvPicPr>
                    <p:blipFill>
                      <a:blip r:embed="rId8"/>
                      <a:srcRect/>
                      <a:stretch>
                        <a:fillRect/>
                      </a:stretch>
                    </p:blipFill>
                    <p:spPr bwMode="auto">
                      <a:xfrm>
                        <a:off x="2937800" y="4913564"/>
                        <a:ext cx="3441700" cy="917575"/>
                      </a:xfrm>
                      <a:prstGeom prst="rect">
                        <a:avLst/>
                      </a:prstGeom>
                      <a:noFill/>
                    </p:spPr>
                  </p:pic>
                </p:oleObj>
              </mc:Fallback>
            </mc:AlternateContent>
          </a:graphicData>
        </a:graphic>
      </p:graphicFrame>
      <p:sp>
        <p:nvSpPr>
          <p:cNvPr id="24" name="CasellaDiTesto 23">
            <a:extLst>
              <a:ext uri="{FF2B5EF4-FFF2-40B4-BE49-F238E27FC236}">
                <a16:creationId xmlns:a16="http://schemas.microsoft.com/office/drawing/2014/main" id="{A89827D2-F51F-4203-A9EA-FBB266518664}"/>
              </a:ext>
            </a:extLst>
          </p:cNvPr>
          <p:cNvSpPr txBox="1"/>
          <p:nvPr/>
        </p:nvSpPr>
        <p:spPr>
          <a:xfrm>
            <a:off x="225544" y="4999325"/>
            <a:ext cx="3013278" cy="461665"/>
          </a:xfrm>
          <a:prstGeom prst="rect">
            <a:avLst/>
          </a:prstGeom>
          <a:noFill/>
        </p:spPr>
        <p:txBody>
          <a:bodyPr wrap="square" rtlCol="0">
            <a:spAutoFit/>
          </a:bodyPr>
          <a:lstStyle/>
          <a:p>
            <a:r>
              <a:rPr lang="it-IT" sz="2400" dirty="0" err="1">
                <a:latin typeface="Arial" panose="020B0604020202020204" pitchFamily="34" charset="0"/>
                <a:cs typeface="Arial" panose="020B0604020202020204" pitchFamily="34" charset="0"/>
              </a:rPr>
              <a:t>Saturation</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region</a:t>
            </a:r>
            <a:endParaRPr lang="it-IT" sz="2400" dirty="0">
              <a:latin typeface="Arial" panose="020B0604020202020204" pitchFamily="34" charset="0"/>
              <a:cs typeface="Arial" panose="020B0604020202020204" pitchFamily="34" charset="0"/>
            </a:endParaRPr>
          </a:p>
        </p:txBody>
      </p:sp>
      <p:sp>
        <p:nvSpPr>
          <p:cNvPr id="25" name="CasellaDiTesto 24">
            <a:extLst>
              <a:ext uri="{FF2B5EF4-FFF2-40B4-BE49-F238E27FC236}">
                <a16:creationId xmlns:a16="http://schemas.microsoft.com/office/drawing/2014/main" id="{1C7F16E8-920D-4D29-84E4-D7AA399E932F}"/>
              </a:ext>
            </a:extLst>
          </p:cNvPr>
          <p:cNvSpPr txBox="1"/>
          <p:nvPr/>
        </p:nvSpPr>
        <p:spPr>
          <a:xfrm>
            <a:off x="6267073" y="1681898"/>
            <a:ext cx="2453169" cy="830997"/>
          </a:xfrm>
          <a:prstGeom prst="rect">
            <a:avLst/>
          </a:prstGeom>
          <a:noFill/>
        </p:spPr>
        <p:txBody>
          <a:bodyPr wrap="square" rtlCol="0">
            <a:spAutoFit/>
          </a:bodyPr>
          <a:lstStyle/>
          <a:p>
            <a:pPr algn="ctr"/>
            <a:r>
              <a:rPr lang="it-IT" sz="2400" dirty="0" err="1">
                <a:latin typeface="Arial" panose="020B0604020202020204" pitchFamily="34" charset="0"/>
                <a:cs typeface="Arial" panose="020B0604020202020204" pitchFamily="34" charset="0"/>
              </a:rPr>
              <a:t>Weak</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Inversion</a:t>
            </a:r>
            <a:endParaRPr lang="it-IT" sz="2400" dirty="0">
              <a:latin typeface="Arial" panose="020B0604020202020204" pitchFamily="34" charset="0"/>
              <a:cs typeface="Arial" panose="020B0604020202020204" pitchFamily="34" charset="0"/>
            </a:endParaRPr>
          </a:p>
          <a:p>
            <a:pPr algn="ctr"/>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GS</a:t>
            </a:r>
            <a:r>
              <a:rPr lang="it-IT" sz="2400" dirty="0">
                <a:latin typeface="Arial" panose="020B0604020202020204" pitchFamily="34" charset="0"/>
                <a:cs typeface="Arial" panose="020B0604020202020204" pitchFamily="34" charset="0"/>
              </a:rPr>
              <a:t> &lt; </a:t>
            </a:r>
            <a:r>
              <a:rPr lang="it-IT" sz="2400" dirty="0" err="1">
                <a:latin typeface="Arial" panose="020B0604020202020204" pitchFamily="34" charset="0"/>
                <a:cs typeface="Arial" panose="020B0604020202020204" pitchFamily="34" charset="0"/>
              </a:rPr>
              <a:t>Vt</a:t>
            </a:r>
            <a:r>
              <a:rPr lang="it-IT" sz="2400" dirty="0">
                <a:latin typeface="Arial" panose="020B0604020202020204" pitchFamily="34" charset="0"/>
                <a:cs typeface="Arial" panose="020B0604020202020204" pitchFamily="34" charset="0"/>
              </a:rPr>
              <a:t>)</a:t>
            </a:r>
          </a:p>
        </p:txBody>
      </p:sp>
      <p:sp>
        <p:nvSpPr>
          <p:cNvPr id="29" name="Freccia a destra 28">
            <a:extLst>
              <a:ext uri="{FF2B5EF4-FFF2-40B4-BE49-F238E27FC236}">
                <a16:creationId xmlns:a16="http://schemas.microsoft.com/office/drawing/2014/main" id="{D0B328AC-82D7-40FA-8FE2-423A516AB298}"/>
              </a:ext>
            </a:extLst>
          </p:cNvPr>
          <p:cNvSpPr/>
          <p:nvPr/>
        </p:nvSpPr>
        <p:spPr>
          <a:xfrm>
            <a:off x="6379500" y="5372352"/>
            <a:ext cx="1494500" cy="365125"/>
          </a:xfrm>
          <a:prstGeom prst="rightArrow">
            <a:avLst/>
          </a:prstGeom>
          <a:solidFill>
            <a:srgbClr val="00B0F0"/>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Freccia a destra 29">
            <a:extLst>
              <a:ext uri="{FF2B5EF4-FFF2-40B4-BE49-F238E27FC236}">
                <a16:creationId xmlns:a16="http://schemas.microsoft.com/office/drawing/2014/main" id="{2A3D5B3E-E68D-4D07-BAC5-7DAAB9A2E41B}"/>
              </a:ext>
            </a:extLst>
          </p:cNvPr>
          <p:cNvSpPr/>
          <p:nvPr/>
        </p:nvSpPr>
        <p:spPr>
          <a:xfrm>
            <a:off x="7292372" y="3644870"/>
            <a:ext cx="1028700" cy="365125"/>
          </a:xfrm>
          <a:prstGeom prst="rightArrow">
            <a:avLst/>
          </a:prstGeom>
          <a:solidFill>
            <a:srgbClr val="00B0F0"/>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33" name="Oggetto 32">
            <a:extLst>
              <a:ext uri="{FF2B5EF4-FFF2-40B4-BE49-F238E27FC236}">
                <a16:creationId xmlns:a16="http://schemas.microsoft.com/office/drawing/2014/main" id="{20BE2B12-1CE5-4B04-B1C1-E49CB0ED687A}"/>
              </a:ext>
            </a:extLst>
          </p:cNvPr>
          <p:cNvGraphicFramePr>
            <a:graphicFrameLocks noChangeAspect="1"/>
          </p:cNvGraphicFramePr>
          <p:nvPr>
            <p:extLst>
              <p:ext uri="{D42A27DB-BD31-4B8C-83A1-F6EECF244321}">
                <p14:modId xmlns:p14="http://schemas.microsoft.com/office/powerpoint/2010/main" val="3320049464"/>
              </p:ext>
            </p:extLst>
          </p:nvPr>
        </p:nvGraphicFramePr>
        <p:xfrm>
          <a:off x="7169532" y="4096206"/>
          <a:ext cx="1147762" cy="450850"/>
        </p:xfrm>
        <a:graphic>
          <a:graphicData uri="http://schemas.openxmlformats.org/presentationml/2006/ole">
            <mc:AlternateContent xmlns:mc="http://schemas.openxmlformats.org/markup-compatibility/2006">
              <mc:Choice xmlns:v="urn:schemas-microsoft-com:vml" Requires="v">
                <p:oleObj spid="_x0000_s36003" name="Equation" r:id="rId9" imgW="583920" imgH="228600" progId="Equation.DSMT4">
                  <p:embed/>
                </p:oleObj>
              </mc:Choice>
              <mc:Fallback>
                <p:oleObj name="Equation" r:id="rId9" imgW="583920" imgH="228600" progId="Equation.DSMT4">
                  <p:embed/>
                  <p:pic>
                    <p:nvPicPr>
                      <p:cNvPr id="19" name="Oggetto 18">
                        <a:extLst>
                          <a:ext uri="{FF2B5EF4-FFF2-40B4-BE49-F238E27FC236}">
                            <a16:creationId xmlns:a16="http://schemas.microsoft.com/office/drawing/2014/main" id="{5A89BD44-F812-43DD-9E3E-36D8C7D30C4A}"/>
                          </a:ext>
                        </a:extLst>
                      </p:cNvPr>
                      <p:cNvPicPr>
                        <a:picLocks noChangeAspect="1" noChangeArrowheads="1"/>
                      </p:cNvPicPr>
                      <p:nvPr/>
                    </p:nvPicPr>
                    <p:blipFill>
                      <a:blip r:embed="rId10"/>
                      <a:srcRect/>
                      <a:stretch>
                        <a:fillRect/>
                      </a:stretch>
                    </p:blipFill>
                    <p:spPr bwMode="auto">
                      <a:xfrm>
                        <a:off x="7169532" y="4096206"/>
                        <a:ext cx="1147762" cy="450850"/>
                      </a:xfrm>
                      <a:prstGeom prst="rect">
                        <a:avLst/>
                      </a:prstGeom>
                      <a:noFill/>
                    </p:spPr>
                  </p:pic>
                </p:oleObj>
              </mc:Fallback>
            </mc:AlternateContent>
          </a:graphicData>
        </a:graphic>
      </p:graphicFrame>
      <p:graphicFrame>
        <p:nvGraphicFramePr>
          <p:cNvPr id="34" name="Oggetto 33">
            <a:extLst>
              <a:ext uri="{FF2B5EF4-FFF2-40B4-BE49-F238E27FC236}">
                <a16:creationId xmlns:a16="http://schemas.microsoft.com/office/drawing/2014/main" id="{4D346538-F211-4900-B15D-261EF6AAB1DF}"/>
              </a:ext>
            </a:extLst>
          </p:cNvPr>
          <p:cNvGraphicFramePr>
            <a:graphicFrameLocks noChangeAspect="1"/>
          </p:cNvGraphicFramePr>
          <p:nvPr>
            <p:extLst>
              <p:ext uri="{D42A27DB-BD31-4B8C-83A1-F6EECF244321}">
                <p14:modId xmlns:p14="http://schemas.microsoft.com/office/powerpoint/2010/main" val="1976712377"/>
              </p:ext>
            </p:extLst>
          </p:nvPr>
        </p:nvGraphicFramePr>
        <p:xfrm>
          <a:off x="6208844" y="5804898"/>
          <a:ext cx="1763712" cy="430212"/>
        </p:xfrm>
        <a:graphic>
          <a:graphicData uri="http://schemas.openxmlformats.org/presentationml/2006/ole">
            <mc:AlternateContent xmlns:mc="http://schemas.openxmlformats.org/markup-compatibility/2006">
              <mc:Choice xmlns:v="urn:schemas-microsoft-com:vml" Requires="v">
                <p:oleObj spid="_x0000_s36004" name="Equation" r:id="rId11" imgW="990360" imgH="241200" progId="Equation.DSMT4">
                  <p:embed/>
                </p:oleObj>
              </mc:Choice>
              <mc:Fallback>
                <p:oleObj name="Equation" r:id="rId11" imgW="990360" imgH="241200" progId="Equation.DSMT4">
                  <p:embed/>
                  <p:pic>
                    <p:nvPicPr>
                      <p:cNvPr id="33" name="Oggetto 32">
                        <a:extLst>
                          <a:ext uri="{FF2B5EF4-FFF2-40B4-BE49-F238E27FC236}">
                            <a16:creationId xmlns:a16="http://schemas.microsoft.com/office/drawing/2014/main" id="{20BE2B12-1CE5-4B04-B1C1-E49CB0ED687A}"/>
                          </a:ext>
                        </a:extLst>
                      </p:cNvPr>
                      <p:cNvPicPr>
                        <a:picLocks noChangeAspect="1" noChangeArrowheads="1"/>
                      </p:cNvPicPr>
                      <p:nvPr/>
                    </p:nvPicPr>
                    <p:blipFill>
                      <a:blip r:embed="rId12"/>
                      <a:srcRect/>
                      <a:stretch>
                        <a:fillRect/>
                      </a:stretch>
                    </p:blipFill>
                    <p:spPr bwMode="auto">
                      <a:xfrm>
                        <a:off x="6208844" y="5804898"/>
                        <a:ext cx="1763712" cy="430212"/>
                      </a:xfrm>
                      <a:prstGeom prst="rect">
                        <a:avLst/>
                      </a:prstGeom>
                      <a:noFill/>
                    </p:spPr>
                  </p:pic>
                </p:oleObj>
              </mc:Fallback>
            </mc:AlternateContent>
          </a:graphicData>
        </a:graphic>
      </p:graphicFrame>
      <p:graphicFrame>
        <p:nvGraphicFramePr>
          <p:cNvPr id="35" name="Oggetto 34">
            <a:extLst>
              <a:ext uri="{FF2B5EF4-FFF2-40B4-BE49-F238E27FC236}">
                <a16:creationId xmlns:a16="http://schemas.microsoft.com/office/drawing/2014/main" id="{17A1B560-95B1-4E9F-B3CF-8DB3E7850B47}"/>
              </a:ext>
            </a:extLst>
          </p:cNvPr>
          <p:cNvGraphicFramePr>
            <a:graphicFrameLocks noChangeAspect="1"/>
          </p:cNvGraphicFramePr>
          <p:nvPr>
            <p:extLst>
              <p:ext uri="{D42A27DB-BD31-4B8C-83A1-F6EECF244321}">
                <p14:modId xmlns:p14="http://schemas.microsoft.com/office/powerpoint/2010/main" val="1326340358"/>
              </p:ext>
            </p:extLst>
          </p:nvPr>
        </p:nvGraphicFramePr>
        <p:xfrm>
          <a:off x="8515563" y="3170121"/>
          <a:ext cx="3032125" cy="1201737"/>
        </p:xfrm>
        <a:graphic>
          <a:graphicData uri="http://schemas.openxmlformats.org/presentationml/2006/ole">
            <mc:AlternateContent xmlns:mc="http://schemas.openxmlformats.org/markup-compatibility/2006">
              <mc:Choice xmlns:v="urn:schemas-microsoft-com:vml" Requires="v">
                <p:oleObj spid="_x0000_s36005" name="Equation" r:id="rId13" imgW="1218960" imgH="482400" progId="Equation.DSMT4">
                  <p:embed/>
                </p:oleObj>
              </mc:Choice>
              <mc:Fallback>
                <p:oleObj name="Equation" r:id="rId13" imgW="1218960" imgH="482400" progId="Equation.DSMT4">
                  <p:embed/>
                  <p:pic>
                    <p:nvPicPr>
                      <p:cNvPr id="19" name="Oggetto 18">
                        <a:extLst>
                          <a:ext uri="{FF2B5EF4-FFF2-40B4-BE49-F238E27FC236}">
                            <a16:creationId xmlns:a16="http://schemas.microsoft.com/office/drawing/2014/main" id="{5A89BD44-F812-43DD-9E3E-36D8C7D30C4A}"/>
                          </a:ext>
                        </a:extLst>
                      </p:cNvPr>
                      <p:cNvPicPr>
                        <a:picLocks noChangeAspect="1" noChangeArrowheads="1"/>
                      </p:cNvPicPr>
                      <p:nvPr/>
                    </p:nvPicPr>
                    <p:blipFill>
                      <a:blip r:embed="rId14"/>
                      <a:srcRect/>
                      <a:stretch>
                        <a:fillRect/>
                      </a:stretch>
                    </p:blipFill>
                    <p:spPr bwMode="auto">
                      <a:xfrm>
                        <a:off x="8515563" y="3170121"/>
                        <a:ext cx="3032125" cy="1201737"/>
                      </a:xfrm>
                      <a:prstGeom prst="rect">
                        <a:avLst/>
                      </a:prstGeom>
                      <a:noFill/>
                    </p:spPr>
                  </p:pic>
                </p:oleObj>
              </mc:Fallback>
            </mc:AlternateContent>
          </a:graphicData>
        </a:graphic>
      </p:graphicFrame>
      <p:graphicFrame>
        <p:nvGraphicFramePr>
          <p:cNvPr id="36" name="Oggetto 35">
            <a:extLst>
              <a:ext uri="{FF2B5EF4-FFF2-40B4-BE49-F238E27FC236}">
                <a16:creationId xmlns:a16="http://schemas.microsoft.com/office/drawing/2014/main" id="{030FE03D-8E7D-472D-BF80-6CA337998AAF}"/>
              </a:ext>
            </a:extLst>
          </p:cNvPr>
          <p:cNvGraphicFramePr>
            <a:graphicFrameLocks noChangeAspect="1"/>
          </p:cNvGraphicFramePr>
          <p:nvPr>
            <p:extLst>
              <p:ext uri="{D42A27DB-BD31-4B8C-83A1-F6EECF244321}">
                <p14:modId xmlns:p14="http://schemas.microsoft.com/office/powerpoint/2010/main" val="600057145"/>
              </p:ext>
            </p:extLst>
          </p:nvPr>
        </p:nvGraphicFramePr>
        <p:xfrm>
          <a:off x="8057148" y="4954452"/>
          <a:ext cx="4134852" cy="1098762"/>
        </p:xfrm>
        <a:graphic>
          <a:graphicData uri="http://schemas.openxmlformats.org/presentationml/2006/ole">
            <mc:AlternateContent xmlns:mc="http://schemas.openxmlformats.org/markup-compatibility/2006">
              <mc:Choice xmlns:v="urn:schemas-microsoft-com:vml" Requires="v">
                <p:oleObj spid="_x0000_s36006" name="Equation" r:id="rId15" imgW="1866600" imgH="495000" progId="Equation.DSMT4">
                  <p:embed/>
                </p:oleObj>
              </mc:Choice>
              <mc:Fallback>
                <p:oleObj name="Equation" r:id="rId15" imgW="1866600" imgH="495000" progId="Equation.DSMT4">
                  <p:embed/>
                  <p:pic>
                    <p:nvPicPr>
                      <p:cNvPr id="35" name="Oggetto 34">
                        <a:extLst>
                          <a:ext uri="{FF2B5EF4-FFF2-40B4-BE49-F238E27FC236}">
                            <a16:creationId xmlns:a16="http://schemas.microsoft.com/office/drawing/2014/main" id="{17A1B560-95B1-4E9F-B3CF-8DB3E7850B47}"/>
                          </a:ext>
                        </a:extLst>
                      </p:cNvPr>
                      <p:cNvPicPr>
                        <a:picLocks noChangeAspect="1" noChangeArrowheads="1"/>
                      </p:cNvPicPr>
                      <p:nvPr/>
                    </p:nvPicPr>
                    <p:blipFill>
                      <a:blip r:embed="rId16"/>
                      <a:srcRect/>
                      <a:stretch>
                        <a:fillRect/>
                      </a:stretch>
                    </p:blipFill>
                    <p:spPr bwMode="auto">
                      <a:xfrm>
                        <a:off x="8057148" y="4954452"/>
                        <a:ext cx="4134852" cy="1098762"/>
                      </a:xfrm>
                      <a:prstGeom prst="rect">
                        <a:avLst/>
                      </a:prstGeom>
                      <a:noFill/>
                    </p:spPr>
                  </p:pic>
                </p:oleObj>
              </mc:Fallback>
            </mc:AlternateContent>
          </a:graphicData>
        </a:graphic>
      </p:graphicFrame>
    </p:spTree>
    <p:extLst>
      <p:ext uri="{BB962C8B-B14F-4D97-AF65-F5344CB8AC3E}">
        <p14:creationId xmlns:p14="http://schemas.microsoft.com/office/powerpoint/2010/main" val="170607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P spid="24" grpId="0"/>
      <p:bldP spid="29" grpId="0" animBg="1"/>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25</a:t>
            </a:fld>
            <a:endParaRPr lang="en-US" dirty="0"/>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itolo 1">
            <a:extLst>
              <a:ext uri="{FF2B5EF4-FFF2-40B4-BE49-F238E27FC236}">
                <a16:creationId xmlns:a16="http://schemas.microsoft.com/office/drawing/2014/main" id="{01C2763F-579D-4DA1-9C57-DDDA0B060B94}"/>
              </a:ext>
            </a:extLst>
          </p:cNvPr>
          <p:cNvSpPr txBox="1">
            <a:spLocks/>
          </p:cNvSpPr>
          <p:nvPr/>
        </p:nvSpPr>
        <p:spPr>
          <a:xfrm>
            <a:off x="715023" y="321457"/>
            <a:ext cx="10515600" cy="6623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dirty="0"/>
              <a:t>I</a:t>
            </a:r>
            <a:r>
              <a:rPr lang="en-US" baseline="-25000" dirty="0"/>
              <a:t>DS</a:t>
            </a:r>
            <a:r>
              <a:rPr lang="en-US" dirty="0"/>
              <a:t> operating regions</a:t>
            </a:r>
          </a:p>
        </p:txBody>
      </p:sp>
      <p:graphicFrame>
        <p:nvGraphicFramePr>
          <p:cNvPr id="13" name="Tabella 12">
            <a:extLst>
              <a:ext uri="{FF2B5EF4-FFF2-40B4-BE49-F238E27FC236}">
                <a16:creationId xmlns:a16="http://schemas.microsoft.com/office/drawing/2014/main" id="{3272CD68-741C-4EF1-B808-C0CD950BD830}"/>
              </a:ext>
            </a:extLst>
          </p:cNvPr>
          <p:cNvGraphicFramePr>
            <a:graphicFrameLocks noGrp="1"/>
          </p:cNvGraphicFramePr>
          <p:nvPr>
            <p:extLst>
              <p:ext uri="{D42A27DB-BD31-4B8C-83A1-F6EECF244321}">
                <p14:modId xmlns:p14="http://schemas.microsoft.com/office/powerpoint/2010/main" val="3418014801"/>
              </p:ext>
            </p:extLst>
          </p:nvPr>
        </p:nvGraphicFramePr>
        <p:xfrm>
          <a:off x="204654" y="1305310"/>
          <a:ext cx="11782691" cy="4385979"/>
        </p:xfrm>
        <a:graphic>
          <a:graphicData uri="http://schemas.openxmlformats.org/drawingml/2006/table">
            <a:tbl>
              <a:tblPr firstRow="1" firstCol="1" bandRow="1">
                <a:tableStyleId>{5C22544A-7EE6-4342-B048-85BDC9FD1C3A}</a:tableStyleId>
              </a:tblPr>
              <a:tblGrid>
                <a:gridCol w="2157925">
                  <a:extLst>
                    <a:ext uri="{9D8B030D-6E8A-4147-A177-3AD203B41FA5}">
                      <a16:colId xmlns:a16="http://schemas.microsoft.com/office/drawing/2014/main" val="20000"/>
                    </a:ext>
                  </a:extLst>
                </a:gridCol>
                <a:gridCol w="3111121">
                  <a:extLst>
                    <a:ext uri="{9D8B030D-6E8A-4147-A177-3AD203B41FA5}">
                      <a16:colId xmlns:a16="http://schemas.microsoft.com/office/drawing/2014/main" val="20001"/>
                    </a:ext>
                  </a:extLst>
                </a:gridCol>
                <a:gridCol w="2011548">
                  <a:extLst>
                    <a:ext uri="{9D8B030D-6E8A-4147-A177-3AD203B41FA5}">
                      <a16:colId xmlns:a16="http://schemas.microsoft.com/office/drawing/2014/main" val="20002"/>
                    </a:ext>
                  </a:extLst>
                </a:gridCol>
                <a:gridCol w="4502097">
                  <a:extLst>
                    <a:ext uri="{9D8B030D-6E8A-4147-A177-3AD203B41FA5}">
                      <a16:colId xmlns:a16="http://schemas.microsoft.com/office/drawing/2014/main" val="1657527229"/>
                    </a:ext>
                  </a:extLst>
                </a:gridCol>
              </a:tblGrid>
              <a:tr h="748276">
                <a:tc>
                  <a:txBody>
                    <a:bodyPr/>
                    <a:lstStyle/>
                    <a:p>
                      <a:pPr algn="just">
                        <a:spcAft>
                          <a:spcPts val="600"/>
                        </a:spcAft>
                      </a:pPr>
                      <a:r>
                        <a:rPr lang="en-US" sz="1800" dirty="0">
                          <a:effectLst/>
                          <a:latin typeface="Times New Roman" panose="02020603050405020304" pitchFamily="18" charset="0"/>
                          <a:cs typeface="Times New Roman" panose="02020603050405020304" pitchFamily="18" charset="0"/>
                        </a:rPr>
                        <a:t> </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600"/>
                        </a:spcAft>
                      </a:pPr>
                      <a:r>
                        <a:rPr lang="en-US" sz="1800" dirty="0">
                          <a:effectLst/>
                          <a:latin typeface="Times New Roman" panose="02020603050405020304" pitchFamily="18" charset="0"/>
                          <a:cs typeface="Times New Roman" panose="02020603050405020304" pitchFamily="18" charset="0"/>
                        </a:rPr>
                        <a:t>Weak Inversion </a:t>
                      </a:r>
                    </a:p>
                    <a:p>
                      <a:pPr algn="ctr">
                        <a:spcAft>
                          <a:spcPts val="600"/>
                        </a:spcAft>
                      </a:pPr>
                      <a:r>
                        <a:rPr lang="en-US" sz="1800" dirty="0">
                          <a:effectLst/>
                          <a:latin typeface="Times New Roman" panose="02020603050405020304" pitchFamily="18" charset="0"/>
                          <a:cs typeface="Times New Roman" panose="02020603050405020304" pitchFamily="18" charset="0"/>
                        </a:rPr>
                        <a:t>(V</a:t>
                      </a:r>
                      <a:r>
                        <a:rPr lang="en-US" sz="1800" baseline="-25000" dirty="0">
                          <a:effectLst/>
                          <a:latin typeface="Times New Roman" panose="02020603050405020304" pitchFamily="18" charset="0"/>
                          <a:cs typeface="Times New Roman" panose="02020603050405020304" pitchFamily="18" charset="0"/>
                        </a:rPr>
                        <a:t>GS </a:t>
                      </a:r>
                      <a:r>
                        <a:rPr lang="en-US" sz="1800" dirty="0">
                          <a:effectLst/>
                          <a:latin typeface="Times New Roman" panose="02020603050405020304" pitchFamily="18" charset="0"/>
                          <a:cs typeface="Times New Roman" panose="02020603050405020304" pitchFamily="18" charset="0"/>
                        </a:rPr>
                        <a:t>-V</a:t>
                      </a:r>
                      <a:r>
                        <a:rPr lang="en-US" sz="1800" baseline="-25000" dirty="0">
                          <a:effectLst/>
                          <a:latin typeface="Times New Roman" panose="02020603050405020304" pitchFamily="18" charset="0"/>
                          <a:cs typeface="Times New Roman" panose="02020603050405020304" pitchFamily="18" charset="0"/>
                        </a:rPr>
                        <a:t>t </a:t>
                      </a:r>
                      <a:r>
                        <a:rPr lang="en-US" sz="1800" dirty="0">
                          <a:effectLst/>
                          <a:latin typeface="Times New Roman" panose="02020603050405020304" pitchFamily="18" charset="0"/>
                          <a:cs typeface="Times New Roman" panose="02020603050405020304" pitchFamily="18" charset="0"/>
                        </a:rPr>
                        <a:t>≤ 0)</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600"/>
                        </a:spcAft>
                      </a:pPr>
                      <a:r>
                        <a:rPr lang="en-US" sz="1800" dirty="0">
                          <a:effectLst/>
                          <a:latin typeface="Times New Roman" panose="02020603050405020304" pitchFamily="18" charset="0"/>
                          <a:cs typeface="Times New Roman" panose="02020603050405020304" pitchFamily="18" charset="0"/>
                        </a:rPr>
                        <a:t>Moderate Inversion </a:t>
                      </a:r>
                    </a:p>
                    <a:p>
                      <a:pPr algn="just">
                        <a:spcAft>
                          <a:spcPts val="600"/>
                        </a:spcAft>
                      </a:pPr>
                      <a:r>
                        <a:rPr lang="en-US" sz="1800" dirty="0">
                          <a:effectLst/>
                          <a:latin typeface="Times New Roman" panose="02020603050405020304" pitchFamily="18" charset="0"/>
                          <a:cs typeface="Times New Roman" panose="02020603050405020304" pitchFamily="18" charset="0"/>
                        </a:rPr>
                        <a:t>(0 ≤ V</a:t>
                      </a:r>
                      <a:r>
                        <a:rPr lang="en-US" sz="1800" baseline="-25000" dirty="0">
                          <a:effectLst/>
                          <a:latin typeface="Times New Roman" panose="02020603050405020304" pitchFamily="18" charset="0"/>
                          <a:cs typeface="Times New Roman" panose="02020603050405020304" pitchFamily="18" charset="0"/>
                        </a:rPr>
                        <a:t>GS </a:t>
                      </a:r>
                      <a:r>
                        <a:rPr lang="en-US" sz="1800" dirty="0">
                          <a:effectLst/>
                          <a:latin typeface="Times New Roman" panose="02020603050405020304" pitchFamily="18" charset="0"/>
                          <a:cs typeface="Times New Roman" panose="02020603050405020304" pitchFamily="18" charset="0"/>
                        </a:rPr>
                        <a:t>-V</a:t>
                      </a:r>
                      <a:r>
                        <a:rPr lang="en-US" sz="1800" baseline="-25000" dirty="0">
                          <a:effectLst/>
                          <a:latin typeface="Times New Roman" panose="02020603050405020304" pitchFamily="18" charset="0"/>
                          <a:cs typeface="Times New Roman" panose="02020603050405020304" pitchFamily="18" charset="0"/>
                        </a:rPr>
                        <a:t>t </a:t>
                      </a:r>
                      <a:r>
                        <a:rPr lang="en-US" sz="1800" dirty="0">
                          <a:effectLst/>
                          <a:latin typeface="Times New Roman" panose="02020603050405020304" pitchFamily="18" charset="0"/>
                          <a:cs typeface="Times New Roman" panose="02020603050405020304" pitchFamily="18" charset="0"/>
                        </a:rPr>
                        <a:t>≤ 4V</a:t>
                      </a:r>
                      <a:r>
                        <a:rPr lang="en-US" sz="1800" baseline="-25000" dirty="0">
                          <a:effectLst/>
                          <a:latin typeface="Times New Roman" panose="02020603050405020304" pitchFamily="18" charset="0"/>
                          <a:cs typeface="Times New Roman" panose="02020603050405020304" pitchFamily="18" charset="0"/>
                        </a:rPr>
                        <a:t>T</a:t>
                      </a:r>
                      <a:r>
                        <a:rPr lang="en-US" sz="1800" baseline="0" dirty="0">
                          <a:effectLst/>
                          <a:latin typeface="Times New Roman" panose="02020603050405020304" pitchFamily="18" charset="0"/>
                          <a:cs typeface="Times New Roman" panose="02020603050405020304" pitchFamily="18" charset="0"/>
                        </a:rPr>
                        <a:t>)</a:t>
                      </a:r>
                      <a:endParaRPr lang="it-IT" sz="18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it-IT" sz="1800" baseline="0" dirty="0">
                          <a:effectLst/>
                          <a:latin typeface="Times New Roman" panose="02020603050405020304" pitchFamily="18" charset="0"/>
                          <a:ea typeface="Times New Roman" panose="02020603050405020304" pitchFamily="18" charset="0"/>
                          <a:cs typeface="Times New Roman" panose="02020603050405020304" pitchFamily="18" charset="0"/>
                        </a:rPr>
                        <a:t>Strong </a:t>
                      </a:r>
                      <a:r>
                        <a:rPr lang="it-IT" sz="1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Inversion</a:t>
                      </a:r>
                      <a:r>
                        <a:rPr lang="it-IT" sz="1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600"/>
                        </a:spcAft>
                        <a:buClrTx/>
                        <a:buSzTx/>
                        <a:buFontTx/>
                        <a:buNone/>
                        <a:tabLst/>
                        <a:defRPr/>
                      </a:pPr>
                      <a:r>
                        <a:rPr lang="it-IT" sz="1800" baseline="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cs typeface="Times New Roman" panose="02020603050405020304" pitchFamily="18" charset="0"/>
                        </a:rPr>
                        <a:t>V</a:t>
                      </a:r>
                      <a:r>
                        <a:rPr lang="en-US" sz="1800" baseline="-25000" dirty="0">
                          <a:effectLst/>
                          <a:latin typeface="Times New Roman" panose="02020603050405020304" pitchFamily="18" charset="0"/>
                          <a:cs typeface="Times New Roman" panose="02020603050405020304" pitchFamily="18" charset="0"/>
                        </a:rPr>
                        <a:t>GS </a:t>
                      </a:r>
                      <a:r>
                        <a:rPr lang="en-US" sz="1800" dirty="0">
                          <a:effectLst/>
                          <a:latin typeface="Times New Roman" panose="02020603050405020304" pitchFamily="18" charset="0"/>
                          <a:cs typeface="Times New Roman" panose="02020603050405020304" pitchFamily="18" charset="0"/>
                        </a:rPr>
                        <a:t>-V</a:t>
                      </a:r>
                      <a:r>
                        <a:rPr lang="en-US" sz="1800" baseline="-25000" dirty="0">
                          <a:effectLst/>
                          <a:latin typeface="Times New Roman" panose="02020603050405020304" pitchFamily="18" charset="0"/>
                          <a:cs typeface="Times New Roman" panose="02020603050405020304" pitchFamily="18" charset="0"/>
                        </a:rPr>
                        <a:t>t</a:t>
                      </a:r>
                      <a:r>
                        <a:rPr lang="en-US" sz="1800" dirty="0">
                          <a:effectLst/>
                          <a:latin typeface="Times New Roman" panose="02020603050405020304" pitchFamily="18" charset="0"/>
                          <a:cs typeface="Times New Roman" panose="02020603050405020304" pitchFamily="18" charset="0"/>
                        </a:rPr>
                        <a:t> ≥ 4V</a:t>
                      </a:r>
                      <a:r>
                        <a:rPr lang="en-US" sz="1800" baseline="-25000" dirty="0">
                          <a:effectLst/>
                          <a:latin typeface="Times New Roman" panose="02020603050405020304" pitchFamily="18" charset="0"/>
                          <a:cs typeface="Times New Roman" panose="02020603050405020304" pitchFamily="18" charset="0"/>
                        </a:rPr>
                        <a:t>T</a:t>
                      </a:r>
                      <a:r>
                        <a:rPr lang="en-US" sz="1800" baseline="0" dirty="0">
                          <a:effectLst/>
                          <a:latin typeface="Times New Roman" panose="02020603050405020304" pitchFamily="18" charset="0"/>
                          <a:cs typeface="Times New Roman" panose="02020603050405020304" pitchFamily="18" charset="0"/>
                        </a:rPr>
                        <a:t>)</a:t>
                      </a:r>
                      <a:endParaRPr lang="it-IT" sz="18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600"/>
                        </a:spcAft>
                      </a:pPr>
                      <a:endParaRPr lang="it-IT" sz="18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021276">
                <a:tc>
                  <a:txBody>
                    <a:bodyPr/>
                    <a:lstStyle/>
                    <a:p>
                      <a:pPr algn="just">
                        <a:spcAft>
                          <a:spcPts val="600"/>
                        </a:spcAft>
                      </a:pPr>
                      <a:r>
                        <a:rPr lang="en-US" sz="1800" dirty="0">
                          <a:effectLst/>
                          <a:latin typeface="Times New Roman" panose="02020603050405020304" pitchFamily="18" charset="0"/>
                          <a:cs typeface="Times New Roman" panose="02020603050405020304" pitchFamily="18" charset="0"/>
                        </a:rPr>
                        <a:t>Current in</a:t>
                      </a:r>
                    </a:p>
                    <a:p>
                      <a:pPr algn="just">
                        <a:spcAft>
                          <a:spcPts val="600"/>
                        </a:spcAft>
                      </a:pPr>
                      <a:r>
                        <a:rPr lang="en-US" sz="1800" dirty="0">
                          <a:effectLst/>
                          <a:latin typeface="Times New Roman" panose="02020603050405020304" pitchFamily="18" charset="0"/>
                          <a:cs typeface="Times New Roman" panose="02020603050405020304" pitchFamily="18" charset="0"/>
                        </a:rPr>
                        <a:t>Triode Region</a:t>
                      </a:r>
                    </a:p>
                    <a:p>
                      <a:pPr algn="just">
                        <a:spcAft>
                          <a:spcPts val="600"/>
                        </a:spcAft>
                      </a:pPr>
                      <a:r>
                        <a:rPr lang="en-US" sz="1800" dirty="0">
                          <a:effectLst/>
                          <a:latin typeface="Times New Roman" panose="02020603050405020304" pitchFamily="18" charset="0"/>
                          <a:cs typeface="Times New Roman" panose="02020603050405020304" pitchFamily="18" charset="0"/>
                        </a:rPr>
                        <a:t>V</a:t>
                      </a:r>
                      <a:r>
                        <a:rPr lang="en-US" sz="1800" baseline="-25000" dirty="0">
                          <a:effectLst/>
                          <a:latin typeface="Times New Roman" panose="02020603050405020304" pitchFamily="18" charset="0"/>
                          <a:cs typeface="Times New Roman" panose="02020603050405020304" pitchFamily="18" charset="0"/>
                        </a:rPr>
                        <a:t>DS </a:t>
                      </a:r>
                      <a:r>
                        <a:rPr lang="en-US" sz="1800" dirty="0">
                          <a:effectLst/>
                          <a:latin typeface="Times New Roman" panose="02020603050405020304" pitchFamily="18" charset="0"/>
                          <a:cs typeface="Times New Roman" panose="02020603050405020304" pitchFamily="18" charset="0"/>
                        </a:rPr>
                        <a:t>≤ V</a:t>
                      </a:r>
                      <a:r>
                        <a:rPr lang="en-US" sz="1800" baseline="-25000" dirty="0">
                          <a:effectLst/>
                          <a:latin typeface="Times New Roman" panose="02020603050405020304" pitchFamily="18" charset="0"/>
                          <a:cs typeface="Times New Roman" panose="02020603050405020304" pitchFamily="18" charset="0"/>
                        </a:rPr>
                        <a:t>DSAT </a:t>
                      </a:r>
                    </a:p>
                    <a:p>
                      <a:pPr algn="just">
                        <a:spcAft>
                          <a:spcPts val="600"/>
                        </a:spcAft>
                      </a:pP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143250">
                <a:tc>
                  <a:txBody>
                    <a:bodyPr/>
                    <a:lstStyle/>
                    <a:p>
                      <a:pPr algn="just">
                        <a:spcAft>
                          <a:spcPts val="600"/>
                        </a:spcAft>
                      </a:pPr>
                      <a:r>
                        <a:rPr lang="en-US" sz="1800" dirty="0">
                          <a:effectLst/>
                          <a:latin typeface="Times New Roman" panose="02020603050405020304" pitchFamily="18" charset="0"/>
                          <a:cs typeface="Times New Roman" panose="02020603050405020304" pitchFamily="18" charset="0"/>
                        </a:rPr>
                        <a:t>Current in</a:t>
                      </a:r>
                    </a:p>
                    <a:p>
                      <a:pPr algn="just">
                        <a:spcAft>
                          <a:spcPts val="600"/>
                        </a:spcAft>
                      </a:pPr>
                      <a:r>
                        <a:rPr lang="en-US" sz="1800" dirty="0">
                          <a:effectLst/>
                          <a:latin typeface="Times New Roman" panose="02020603050405020304" pitchFamily="18" charset="0"/>
                          <a:cs typeface="Times New Roman" panose="02020603050405020304" pitchFamily="18" charset="0"/>
                        </a:rPr>
                        <a:t>Saturation Region</a:t>
                      </a:r>
                    </a:p>
                    <a:p>
                      <a:pPr algn="just">
                        <a:spcAft>
                          <a:spcPts val="600"/>
                        </a:spcAft>
                      </a:pPr>
                      <a:r>
                        <a:rPr lang="en-US" sz="1800" dirty="0">
                          <a:effectLst/>
                          <a:latin typeface="Times New Roman" panose="02020603050405020304" pitchFamily="18" charset="0"/>
                          <a:cs typeface="Times New Roman" panose="02020603050405020304" pitchFamily="18" charset="0"/>
                        </a:rPr>
                        <a:t>V</a:t>
                      </a:r>
                      <a:r>
                        <a:rPr lang="en-US" sz="1800" baseline="-25000" dirty="0">
                          <a:effectLst/>
                          <a:latin typeface="Times New Roman" panose="02020603050405020304" pitchFamily="18" charset="0"/>
                          <a:cs typeface="Times New Roman" panose="02020603050405020304" pitchFamily="18" charset="0"/>
                        </a:rPr>
                        <a:t>DS </a:t>
                      </a:r>
                      <a:r>
                        <a:rPr lang="en-US" sz="1800" dirty="0">
                          <a:effectLst/>
                          <a:latin typeface="Times New Roman" panose="02020603050405020304" pitchFamily="18" charset="0"/>
                          <a:cs typeface="Times New Roman" panose="02020603050405020304" pitchFamily="18" charset="0"/>
                        </a:rPr>
                        <a:t>≥ V</a:t>
                      </a:r>
                      <a:r>
                        <a:rPr lang="en-US" sz="1800" baseline="-25000" dirty="0">
                          <a:effectLst/>
                          <a:latin typeface="Times New Roman" panose="02020603050405020304" pitchFamily="18" charset="0"/>
                          <a:cs typeface="Times New Roman" panose="02020603050405020304" pitchFamily="18" charset="0"/>
                        </a:rPr>
                        <a:t>DSAT</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941489">
                <a:tc>
                  <a:txBody>
                    <a:bodyPr/>
                    <a:lstStyle/>
                    <a:p>
                      <a:pPr algn="just">
                        <a:spcAft>
                          <a:spcPts val="600"/>
                        </a:spcAft>
                      </a:pPr>
                      <a:r>
                        <a:rPr lang="it-IT" sz="1800" dirty="0" err="1">
                          <a:effectLst/>
                          <a:latin typeface="Times New Roman" panose="02020603050405020304" pitchFamily="18" charset="0"/>
                          <a:ea typeface="Times New Roman" panose="02020603050405020304" pitchFamily="18" charset="0"/>
                          <a:cs typeface="Times New Roman" panose="02020603050405020304" pitchFamily="18" charset="0"/>
                        </a:rPr>
                        <a:t>Saturation</a:t>
                      </a:r>
                      <a:r>
                        <a:rPr lang="it-IT" sz="1800" dirty="0">
                          <a:effectLst/>
                          <a:latin typeface="Times New Roman" panose="02020603050405020304" pitchFamily="18" charset="0"/>
                          <a:ea typeface="Times New Roman" panose="02020603050405020304" pitchFamily="18" charset="0"/>
                          <a:cs typeface="Times New Roman" panose="02020603050405020304" pitchFamily="18" charset="0"/>
                        </a:rPr>
                        <a:t> Voltage</a:t>
                      </a:r>
                    </a:p>
                    <a:p>
                      <a:pPr algn="just">
                        <a:spcAft>
                          <a:spcPts val="600"/>
                        </a:spcAft>
                      </a:pPr>
                      <a:r>
                        <a:rPr lang="it-IT" sz="1800" dirty="0">
                          <a:effectLst/>
                          <a:latin typeface="Times New Roman" panose="02020603050405020304" pitchFamily="18" charset="0"/>
                          <a:ea typeface="Times New Roman" panose="02020603050405020304" pitchFamily="18" charset="0"/>
                          <a:cs typeface="Times New Roman" panose="02020603050405020304" pitchFamily="18" charset="0"/>
                        </a:rPr>
                        <a:t>V</a:t>
                      </a:r>
                      <a:r>
                        <a:rPr lang="it-IT"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DSAT</a:t>
                      </a:r>
                    </a:p>
                  </a:txBody>
                  <a:tcPr marL="68580" marR="68580" marT="0" marB="0"/>
                </a:tc>
                <a:tc>
                  <a:txBody>
                    <a:bodyPr/>
                    <a:lstStyle/>
                    <a:p>
                      <a:pPr algn="just">
                        <a:spcAft>
                          <a:spcPts val="600"/>
                        </a:spcAft>
                      </a:pP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50767492"/>
                  </a:ext>
                </a:extLst>
              </a:tr>
            </a:tbl>
          </a:graphicData>
        </a:graphic>
      </p:graphicFrame>
      <p:graphicFrame>
        <p:nvGraphicFramePr>
          <p:cNvPr id="16" name="Oggetto 15">
            <a:extLst>
              <a:ext uri="{FF2B5EF4-FFF2-40B4-BE49-F238E27FC236}">
                <a16:creationId xmlns:a16="http://schemas.microsoft.com/office/drawing/2014/main" id="{41737CF9-0FB3-42DB-B5FF-96C86222023D}"/>
              </a:ext>
            </a:extLst>
          </p:cNvPr>
          <p:cNvGraphicFramePr>
            <a:graphicFrameLocks noChangeAspect="1"/>
          </p:cNvGraphicFramePr>
          <p:nvPr>
            <p:extLst>
              <p:ext uri="{D42A27DB-BD31-4B8C-83A1-F6EECF244321}">
                <p14:modId xmlns:p14="http://schemas.microsoft.com/office/powerpoint/2010/main" val="3330180580"/>
              </p:ext>
            </p:extLst>
          </p:nvPr>
        </p:nvGraphicFramePr>
        <p:xfrm>
          <a:off x="2468559" y="2449736"/>
          <a:ext cx="2977068" cy="986072"/>
        </p:xfrm>
        <a:graphic>
          <a:graphicData uri="http://schemas.openxmlformats.org/presentationml/2006/ole">
            <mc:AlternateContent xmlns:mc="http://schemas.openxmlformats.org/markup-compatibility/2006">
              <mc:Choice xmlns:v="urn:schemas-microsoft-com:vml" Requires="v">
                <p:oleObj spid="_x0000_s38019" name="Equation" r:id="rId3" imgW="1612800" imgH="533160" progId="Equation.DSMT4">
                  <p:embed/>
                </p:oleObj>
              </mc:Choice>
              <mc:Fallback>
                <p:oleObj name="Equation" r:id="rId3" imgW="1612800" imgH="533160" progId="Equation.DSMT4">
                  <p:embed/>
                  <p:pic>
                    <p:nvPicPr>
                      <p:cNvPr id="19" name="Oggetto 18">
                        <a:extLst>
                          <a:ext uri="{FF2B5EF4-FFF2-40B4-BE49-F238E27FC236}">
                            <a16:creationId xmlns:a16="http://schemas.microsoft.com/office/drawing/2014/main" id="{5A89BD44-F812-43DD-9E3E-36D8C7D30C4A}"/>
                          </a:ext>
                        </a:extLst>
                      </p:cNvPr>
                      <p:cNvPicPr>
                        <a:picLocks noChangeAspect="1" noChangeArrowheads="1"/>
                      </p:cNvPicPr>
                      <p:nvPr/>
                    </p:nvPicPr>
                    <p:blipFill>
                      <a:blip r:embed="rId4"/>
                      <a:srcRect/>
                      <a:stretch>
                        <a:fillRect/>
                      </a:stretch>
                    </p:blipFill>
                    <p:spPr bwMode="auto">
                      <a:xfrm>
                        <a:off x="2468559" y="2449736"/>
                        <a:ext cx="2977068" cy="986072"/>
                      </a:xfrm>
                      <a:prstGeom prst="rect">
                        <a:avLst/>
                      </a:prstGeom>
                      <a:noFill/>
                    </p:spPr>
                  </p:pic>
                </p:oleObj>
              </mc:Fallback>
            </mc:AlternateContent>
          </a:graphicData>
        </a:graphic>
      </p:graphicFrame>
      <p:graphicFrame>
        <p:nvGraphicFramePr>
          <p:cNvPr id="21" name="Oggetto 20">
            <a:extLst>
              <a:ext uri="{FF2B5EF4-FFF2-40B4-BE49-F238E27FC236}">
                <a16:creationId xmlns:a16="http://schemas.microsoft.com/office/drawing/2014/main" id="{2D439CE0-6D8B-48B6-B7B2-F0A1568EFDE8}"/>
              </a:ext>
            </a:extLst>
          </p:cNvPr>
          <p:cNvGraphicFramePr>
            <a:graphicFrameLocks noChangeAspect="1"/>
          </p:cNvGraphicFramePr>
          <p:nvPr>
            <p:extLst>
              <p:ext uri="{D42A27DB-BD31-4B8C-83A1-F6EECF244321}">
                <p14:modId xmlns:p14="http://schemas.microsoft.com/office/powerpoint/2010/main" val="2807247343"/>
              </p:ext>
            </p:extLst>
          </p:nvPr>
        </p:nvGraphicFramePr>
        <p:xfrm>
          <a:off x="2516686" y="3737581"/>
          <a:ext cx="2880814" cy="768040"/>
        </p:xfrm>
        <a:graphic>
          <a:graphicData uri="http://schemas.openxmlformats.org/presentationml/2006/ole">
            <mc:AlternateContent xmlns:mc="http://schemas.openxmlformats.org/markup-compatibility/2006">
              <mc:Choice xmlns:v="urn:schemas-microsoft-com:vml" Requires="v">
                <p:oleObj spid="_x0000_s38020" name="Equation" r:id="rId5" imgW="1384200" imgH="368280" progId="Equation.DSMT4">
                  <p:embed/>
                </p:oleObj>
              </mc:Choice>
              <mc:Fallback>
                <p:oleObj name="Equation" r:id="rId5" imgW="1384200" imgH="368280" progId="Equation.DSMT4">
                  <p:embed/>
                  <p:pic>
                    <p:nvPicPr>
                      <p:cNvPr id="23" name="Oggetto 22">
                        <a:extLst>
                          <a:ext uri="{FF2B5EF4-FFF2-40B4-BE49-F238E27FC236}">
                            <a16:creationId xmlns:a16="http://schemas.microsoft.com/office/drawing/2014/main" id="{4DB246A1-3412-4DB4-93BF-90B0BE8E19EB}"/>
                          </a:ext>
                        </a:extLst>
                      </p:cNvPr>
                      <p:cNvPicPr>
                        <a:picLocks noChangeAspect="1" noChangeArrowheads="1"/>
                      </p:cNvPicPr>
                      <p:nvPr/>
                    </p:nvPicPr>
                    <p:blipFill>
                      <a:blip r:embed="rId6"/>
                      <a:srcRect/>
                      <a:stretch>
                        <a:fillRect/>
                      </a:stretch>
                    </p:blipFill>
                    <p:spPr bwMode="auto">
                      <a:xfrm>
                        <a:off x="2516686" y="3737581"/>
                        <a:ext cx="2880814" cy="768040"/>
                      </a:xfrm>
                      <a:prstGeom prst="rect">
                        <a:avLst/>
                      </a:prstGeom>
                      <a:noFill/>
                    </p:spPr>
                  </p:pic>
                </p:oleObj>
              </mc:Fallback>
            </mc:AlternateContent>
          </a:graphicData>
        </a:graphic>
      </p:graphicFrame>
      <p:graphicFrame>
        <p:nvGraphicFramePr>
          <p:cNvPr id="25" name="Oggetto 24">
            <a:extLst>
              <a:ext uri="{FF2B5EF4-FFF2-40B4-BE49-F238E27FC236}">
                <a16:creationId xmlns:a16="http://schemas.microsoft.com/office/drawing/2014/main" id="{8B428DE2-1C6A-41F8-8E5C-2844442B42C9}"/>
              </a:ext>
            </a:extLst>
          </p:cNvPr>
          <p:cNvGraphicFramePr>
            <a:graphicFrameLocks noChangeAspect="1"/>
          </p:cNvGraphicFramePr>
          <p:nvPr>
            <p:extLst>
              <p:ext uri="{D42A27DB-BD31-4B8C-83A1-F6EECF244321}">
                <p14:modId xmlns:p14="http://schemas.microsoft.com/office/powerpoint/2010/main" val="1966811669"/>
              </p:ext>
            </p:extLst>
          </p:nvPr>
        </p:nvGraphicFramePr>
        <p:xfrm>
          <a:off x="7938498" y="2487864"/>
          <a:ext cx="3579927" cy="909816"/>
        </p:xfrm>
        <a:graphic>
          <a:graphicData uri="http://schemas.openxmlformats.org/presentationml/2006/ole">
            <mc:AlternateContent xmlns:mc="http://schemas.openxmlformats.org/markup-compatibility/2006">
              <mc:Choice xmlns:v="urn:schemas-microsoft-com:vml" Requires="v">
                <p:oleObj spid="_x0000_s38021" name="Equation" r:id="rId7" imgW="1727200" imgH="431800" progId="Equation.DSMT4">
                  <p:embed/>
                </p:oleObj>
              </mc:Choice>
              <mc:Fallback>
                <p:oleObj name="Equation" r:id="rId7" imgW="1727200" imgH="431800" progId="Equation.DSMT4">
                  <p:embed/>
                  <p:pic>
                    <p:nvPicPr>
                      <p:cNvPr id="7" name="Oggetto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38498" y="2487864"/>
                        <a:ext cx="3579927" cy="909816"/>
                      </a:xfrm>
                      <a:prstGeom prst="rect">
                        <a:avLst/>
                      </a:prstGeom>
                      <a:noFill/>
                    </p:spPr>
                  </p:pic>
                </p:oleObj>
              </mc:Fallback>
            </mc:AlternateContent>
          </a:graphicData>
        </a:graphic>
      </p:graphicFrame>
      <p:graphicFrame>
        <p:nvGraphicFramePr>
          <p:cNvPr id="26" name="Oggetto 25">
            <a:extLst>
              <a:ext uri="{FF2B5EF4-FFF2-40B4-BE49-F238E27FC236}">
                <a16:creationId xmlns:a16="http://schemas.microsoft.com/office/drawing/2014/main" id="{FEF718A7-C90F-495C-B864-C60C33F34D61}"/>
              </a:ext>
            </a:extLst>
          </p:cNvPr>
          <p:cNvGraphicFramePr>
            <a:graphicFrameLocks noChangeAspect="1"/>
          </p:cNvGraphicFramePr>
          <p:nvPr>
            <p:extLst>
              <p:ext uri="{D42A27DB-BD31-4B8C-83A1-F6EECF244321}">
                <p14:modId xmlns:p14="http://schemas.microsoft.com/office/powerpoint/2010/main" val="2688300540"/>
              </p:ext>
            </p:extLst>
          </p:nvPr>
        </p:nvGraphicFramePr>
        <p:xfrm>
          <a:off x="7517024" y="3675889"/>
          <a:ext cx="4470321" cy="852319"/>
        </p:xfrm>
        <a:graphic>
          <a:graphicData uri="http://schemas.openxmlformats.org/presentationml/2006/ole">
            <mc:AlternateContent xmlns:mc="http://schemas.openxmlformats.org/markup-compatibility/2006">
              <mc:Choice xmlns:v="urn:schemas-microsoft-com:vml" Requires="v">
                <p:oleObj spid="_x0000_s38022" name="Equation" r:id="rId9" imgW="2463800" imgH="457200" progId="Equation.DSMT4">
                  <p:embed/>
                </p:oleObj>
              </mc:Choice>
              <mc:Fallback>
                <p:oleObj name="Equation" r:id="rId9" imgW="2463800" imgH="457200" progId="Equation.DSMT4">
                  <p:embed/>
                  <p:pic>
                    <p:nvPicPr>
                      <p:cNvPr id="9" name="Oggetto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17024" y="3675889"/>
                        <a:ext cx="4470321" cy="852319"/>
                      </a:xfrm>
                      <a:prstGeom prst="rect">
                        <a:avLst/>
                      </a:prstGeom>
                      <a:noFill/>
                    </p:spPr>
                  </p:pic>
                </p:oleObj>
              </mc:Fallback>
            </mc:AlternateContent>
          </a:graphicData>
        </a:graphic>
      </p:graphicFrame>
      <p:graphicFrame>
        <p:nvGraphicFramePr>
          <p:cNvPr id="28" name="Oggetto 27">
            <a:extLst>
              <a:ext uri="{FF2B5EF4-FFF2-40B4-BE49-F238E27FC236}">
                <a16:creationId xmlns:a16="http://schemas.microsoft.com/office/drawing/2014/main" id="{765F36D9-6DF9-4B15-B396-579F7D91C7BC}"/>
              </a:ext>
            </a:extLst>
          </p:cNvPr>
          <p:cNvGraphicFramePr>
            <a:graphicFrameLocks noChangeAspect="1"/>
          </p:cNvGraphicFramePr>
          <p:nvPr>
            <p:extLst>
              <p:ext uri="{D42A27DB-BD31-4B8C-83A1-F6EECF244321}">
                <p14:modId xmlns:p14="http://schemas.microsoft.com/office/powerpoint/2010/main" val="91741596"/>
              </p:ext>
            </p:extLst>
          </p:nvPr>
        </p:nvGraphicFramePr>
        <p:xfrm>
          <a:off x="8534661" y="4950019"/>
          <a:ext cx="2133600" cy="500062"/>
        </p:xfrm>
        <a:graphic>
          <a:graphicData uri="http://schemas.openxmlformats.org/presentationml/2006/ole">
            <mc:AlternateContent xmlns:mc="http://schemas.openxmlformats.org/markup-compatibility/2006">
              <mc:Choice xmlns:v="urn:schemas-microsoft-com:vml" Requires="v">
                <p:oleObj spid="_x0000_s38023" name="Equation" r:id="rId11" imgW="927000" imgH="215640" progId="Equation.DSMT4">
                  <p:embed/>
                </p:oleObj>
              </mc:Choice>
              <mc:Fallback>
                <p:oleObj name="Equation" r:id="rId11" imgW="927000" imgH="215640" progId="Equation.DSMT4">
                  <p:embed/>
                  <p:pic>
                    <p:nvPicPr>
                      <p:cNvPr id="27" name="Oggetto 26">
                        <a:extLst>
                          <a:ext uri="{FF2B5EF4-FFF2-40B4-BE49-F238E27FC236}">
                            <a16:creationId xmlns:a16="http://schemas.microsoft.com/office/drawing/2014/main" id="{F4D6D31F-A870-41AD-95BD-EFB9DEB0D1A3}"/>
                          </a:ext>
                        </a:extLst>
                      </p:cNvPr>
                      <p:cNvPicPr>
                        <a:picLocks noChangeAspect="1" noChangeArrowheads="1"/>
                      </p:cNvPicPr>
                      <p:nvPr/>
                    </p:nvPicPr>
                    <p:blipFill>
                      <a:blip r:embed="rId12"/>
                      <a:srcRect/>
                      <a:stretch>
                        <a:fillRect/>
                      </a:stretch>
                    </p:blipFill>
                    <p:spPr bwMode="auto">
                      <a:xfrm>
                        <a:off x="8534661" y="4950019"/>
                        <a:ext cx="2133600" cy="500062"/>
                      </a:xfrm>
                      <a:prstGeom prst="rect">
                        <a:avLst/>
                      </a:prstGeom>
                      <a:noFill/>
                    </p:spPr>
                  </p:pic>
                </p:oleObj>
              </mc:Fallback>
            </mc:AlternateContent>
          </a:graphicData>
        </a:graphic>
      </p:graphicFrame>
      <p:graphicFrame>
        <p:nvGraphicFramePr>
          <p:cNvPr id="29" name="Oggetto 28">
            <a:extLst>
              <a:ext uri="{FF2B5EF4-FFF2-40B4-BE49-F238E27FC236}">
                <a16:creationId xmlns:a16="http://schemas.microsoft.com/office/drawing/2014/main" id="{0728ED35-839B-407F-896E-0C6FAB6B1DFE}"/>
              </a:ext>
            </a:extLst>
          </p:cNvPr>
          <p:cNvGraphicFramePr>
            <a:graphicFrameLocks noChangeAspect="1"/>
          </p:cNvGraphicFramePr>
          <p:nvPr>
            <p:extLst>
              <p:ext uri="{D42A27DB-BD31-4B8C-83A1-F6EECF244321}">
                <p14:modId xmlns:p14="http://schemas.microsoft.com/office/powerpoint/2010/main" val="2839243128"/>
              </p:ext>
            </p:extLst>
          </p:nvPr>
        </p:nvGraphicFramePr>
        <p:xfrm>
          <a:off x="3241130" y="4950019"/>
          <a:ext cx="1431925" cy="441325"/>
        </p:xfrm>
        <a:graphic>
          <a:graphicData uri="http://schemas.openxmlformats.org/presentationml/2006/ole">
            <mc:AlternateContent xmlns:mc="http://schemas.openxmlformats.org/markup-compatibility/2006">
              <mc:Choice xmlns:v="urn:schemas-microsoft-com:vml" Requires="v">
                <p:oleObj spid="_x0000_s38024" name="Equation" r:id="rId13" imgW="622080" imgH="190440" progId="Equation.DSMT4">
                  <p:embed/>
                </p:oleObj>
              </mc:Choice>
              <mc:Fallback>
                <p:oleObj name="Equation" r:id="rId13" imgW="622080" imgH="190440" progId="Equation.DSMT4">
                  <p:embed/>
                  <p:pic>
                    <p:nvPicPr>
                      <p:cNvPr id="28" name="Oggetto 27">
                        <a:extLst>
                          <a:ext uri="{FF2B5EF4-FFF2-40B4-BE49-F238E27FC236}">
                            <a16:creationId xmlns:a16="http://schemas.microsoft.com/office/drawing/2014/main" id="{765F36D9-6DF9-4B15-B396-579F7D91C7BC}"/>
                          </a:ext>
                        </a:extLst>
                      </p:cNvPr>
                      <p:cNvPicPr>
                        <a:picLocks noChangeAspect="1" noChangeArrowheads="1"/>
                      </p:cNvPicPr>
                      <p:nvPr/>
                    </p:nvPicPr>
                    <p:blipFill>
                      <a:blip r:embed="rId14"/>
                      <a:srcRect/>
                      <a:stretch>
                        <a:fillRect/>
                      </a:stretch>
                    </p:blipFill>
                    <p:spPr bwMode="auto">
                      <a:xfrm>
                        <a:off x="3241130" y="4950019"/>
                        <a:ext cx="1431925" cy="441325"/>
                      </a:xfrm>
                      <a:prstGeom prst="rect">
                        <a:avLst/>
                      </a:prstGeom>
                      <a:noFill/>
                    </p:spPr>
                  </p:pic>
                </p:oleObj>
              </mc:Fallback>
            </mc:AlternateContent>
          </a:graphicData>
        </a:graphic>
      </p:graphicFrame>
      <p:sp>
        <p:nvSpPr>
          <p:cNvPr id="2" name="Freccia bidirezionale orizzontale 1">
            <a:extLst>
              <a:ext uri="{FF2B5EF4-FFF2-40B4-BE49-F238E27FC236}">
                <a16:creationId xmlns:a16="http://schemas.microsoft.com/office/drawing/2014/main" id="{855189F9-9C36-4238-8521-A7DB277655B8}"/>
              </a:ext>
            </a:extLst>
          </p:cNvPr>
          <p:cNvSpPr/>
          <p:nvPr/>
        </p:nvSpPr>
        <p:spPr>
          <a:xfrm>
            <a:off x="5664200" y="2771322"/>
            <a:ext cx="1676400" cy="342900"/>
          </a:xfrm>
          <a:prstGeom prst="leftRightArrow">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Freccia bidirezionale orizzontale 31">
            <a:extLst>
              <a:ext uri="{FF2B5EF4-FFF2-40B4-BE49-F238E27FC236}">
                <a16:creationId xmlns:a16="http://schemas.microsoft.com/office/drawing/2014/main" id="{D5B2DE86-53C3-44BF-AAE2-9E7BB189E72F}"/>
              </a:ext>
            </a:extLst>
          </p:cNvPr>
          <p:cNvSpPr/>
          <p:nvPr/>
        </p:nvSpPr>
        <p:spPr>
          <a:xfrm>
            <a:off x="5619062" y="4076631"/>
            <a:ext cx="1676400" cy="342900"/>
          </a:xfrm>
          <a:prstGeom prst="leftRightArrow">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Freccia bidirezionale orizzontale 32">
            <a:extLst>
              <a:ext uri="{FF2B5EF4-FFF2-40B4-BE49-F238E27FC236}">
                <a16:creationId xmlns:a16="http://schemas.microsoft.com/office/drawing/2014/main" id="{53A6684E-7734-4AF0-901A-18E2BB275668}"/>
              </a:ext>
            </a:extLst>
          </p:cNvPr>
          <p:cNvSpPr/>
          <p:nvPr/>
        </p:nvSpPr>
        <p:spPr>
          <a:xfrm>
            <a:off x="5664200" y="5116900"/>
            <a:ext cx="1676400" cy="342900"/>
          </a:xfrm>
          <a:prstGeom prst="leftRightArrow">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49074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a:blip r:embed="rId3"/>
          <a:stretch>
            <a:fillRect/>
          </a:stretch>
        </p:blipFill>
        <p:spPr>
          <a:xfrm>
            <a:off x="2191657" y="2139385"/>
            <a:ext cx="5319019" cy="3969316"/>
          </a:xfrm>
          <a:prstGeom prst="rect">
            <a:avLst/>
          </a:prstGeom>
        </p:spPr>
      </p:pic>
      <p:sp>
        <p:nvSpPr>
          <p:cNvPr id="2" name="Titolo 1"/>
          <p:cNvSpPr>
            <a:spLocks noGrp="1"/>
          </p:cNvSpPr>
          <p:nvPr>
            <p:ph type="title"/>
          </p:nvPr>
        </p:nvSpPr>
        <p:spPr>
          <a:xfrm>
            <a:off x="782739" y="123301"/>
            <a:ext cx="10515600" cy="756839"/>
          </a:xfrm>
        </p:spPr>
        <p:txBody>
          <a:bodyPr>
            <a:noAutofit/>
          </a:bodyPr>
          <a:lstStyle/>
          <a:p>
            <a:r>
              <a:rPr lang="en-US" sz="2800" dirty="0"/>
              <a:t>Temperature effects on MOSFET characteristics</a:t>
            </a:r>
          </a:p>
        </p:txBody>
      </p:sp>
      <p:sp>
        <p:nvSpPr>
          <p:cNvPr id="4" name="Segnaposto piè di pagina 3"/>
          <p:cNvSpPr>
            <a:spLocks noGrp="1"/>
          </p:cNvSpPr>
          <p:nvPr>
            <p:ph type="ftr" sz="quarter" idx="11"/>
          </p:nvPr>
        </p:nvSpPr>
        <p:spPr/>
        <p:txBody>
          <a:bodyPr/>
          <a:lstStyle/>
          <a:p>
            <a:r>
              <a:rPr lang="en-US"/>
              <a:t>P. Bruschi – Microelectronic System Design</a:t>
            </a:r>
            <a:endParaRPr lang="en-US" dirty="0"/>
          </a:p>
        </p:txBody>
      </p:sp>
      <p:sp>
        <p:nvSpPr>
          <p:cNvPr id="5" name="Segnaposto numero diapositiva 4"/>
          <p:cNvSpPr>
            <a:spLocks noGrp="1"/>
          </p:cNvSpPr>
          <p:nvPr>
            <p:ph type="sldNum" sz="quarter" idx="12"/>
          </p:nvPr>
        </p:nvSpPr>
        <p:spPr/>
        <p:txBody>
          <a:bodyPr/>
          <a:lstStyle/>
          <a:p>
            <a:fld id="{02055017-B6DE-4C35-A63B-40EADAC97849}" type="slidenum">
              <a:rPr lang="en-US" smtClean="0"/>
              <a:t>26</a:t>
            </a:fld>
            <a:endParaRPr lang="en-US" dirty="0"/>
          </a:p>
        </p:txBody>
      </p:sp>
      <p:graphicFrame>
        <p:nvGraphicFramePr>
          <p:cNvPr id="7" name="Oggetto 6"/>
          <p:cNvGraphicFramePr>
            <a:graphicFrameLocks noChangeAspect="1"/>
          </p:cNvGraphicFramePr>
          <p:nvPr>
            <p:extLst>
              <p:ext uri="{D42A27DB-BD31-4B8C-83A1-F6EECF244321}">
                <p14:modId xmlns:p14="http://schemas.microsoft.com/office/powerpoint/2010/main" val="445336097"/>
              </p:ext>
            </p:extLst>
          </p:nvPr>
        </p:nvGraphicFramePr>
        <p:xfrm>
          <a:off x="1748499" y="904218"/>
          <a:ext cx="6680201" cy="1016000"/>
        </p:xfrm>
        <a:graphic>
          <a:graphicData uri="http://schemas.openxmlformats.org/presentationml/2006/ole">
            <mc:AlternateContent xmlns:mc="http://schemas.openxmlformats.org/markup-compatibility/2006">
              <mc:Choice xmlns:v="urn:schemas-microsoft-com:vml" Requires="v">
                <p:oleObj spid="_x0000_s12352" name="Equation" r:id="rId4" imgW="3340080" imgH="507960" progId="Equation.DSMT4">
                  <p:embed/>
                </p:oleObj>
              </mc:Choice>
              <mc:Fallback>
                <p:oleObj name="Equation" r:id="rId4" imgW="3340080" imgH="507960" progId="Equation.DSMT4">
                  <p:embed/>
                  <p:pic>
                    <p:nvPicPr>
                      <p:cNvPr id="0" name=""/>
                      <p:cNvPicPr>
                        <a:picLocks noChangeAspect="1" noChangeArrowheads="1"/>
                      </p:cNvPicPr>
                      <p:nvPr/>
                    </p:nvPicPr>
                    <p:blipFill>
                      <a:blip r:embed="rId5"/>
                      <a:srcRect/>
                      <a:stretch>
                        <a:fillRect/>
                      </a:stretch>
                    </p:blipFill>
                    <p:spPr bwMode="auto">
                      <a:xfrm>
                        <a:off x="1748499" y="904218"/>
                        <a:ext cx="6680201" cy="1016000"/>
                      </a:xfrm>
                      <a:prstGeom prst="rect">
                        <a:avLst/>
                      </a:prstGeom>
                      <a:noFill/>
                    </p:spPr>
                  </p:pic>
                </p:oleObj>
              </mc:Fallback>
            </mc:AlternateContent>
          </a:graphicData>
        </a:graphic>
      </p:graphicFrame>
      <p:sp>
        <p:nvSpPr>
          <p:cNvPr id="8" name="Rectangle 4"/>
          <p:cNvSpPr>
            <a:spLocks noChangeArrowheads="1"/>
          </p:cNvSpPr>
          <p:nvPr/>
        </p:nvSpPr>
        <p:spPr bwMode="auto">
          <a:xfrm>
            <a:off x="1922144" y="2914647"/>
            <a:ext cx="14545394" cy="59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9" name="Oggetto 8"/>
          <p:cNvGraphicFramePr>
            <a:graphicFrameLocks noChangeAspect="1"/>
          </p:cNvGraphicFramePr>
          <p:nvPr>
            <p:extLst>
              <p:ext uri="{D42A27DB-BD31-4B8C-83A1-F6EECF244321}">
                <p14:modId xmlns:p14="http://schemas.microsoft.com/office/powerpoint/2010/main" val="2692091691"/>
              </p:ext>
            </p:extLst>
          </p:nvPr>
        </p:nvGraphicFramePr>
        <p:xfrm>
          <a:off x="1748499" y="1851132"/>
          <a:ext cx="7086600" cy="508000"/>
        </p:xfrm>
        <a:graphic>
          <a:graphicData uri="http://schemas.openxmlformats.org/presentationml/2006/ole">
            <mc:AlternateContent xmlns:mc="http://schemas.openxmlformats.org/markup-compatibility/2006">
              <mc:Choice xmlns:v="urn:schemas-microsoft-com:vml" Requires="v">
                <p:oleObj spid="_x0000_s12353" name="Equation" r:id="rId6" imgW="3543120" imgH="253800" progId="Equation.DSMT4">
                  <p:embed/>
                </p:oleObj>
              </mc:Choice>
              <mc:Fallback>
                <p:oleObj name="Equation" r:id="rId6" imgW="3543120" imgH="253800" progId="Equation.DSMT4">
                  <p:embed/>
                  <p:pic>
                    <p:nvPicPr>
                      <p:cNvPr id="0" name=""/>
                      <p:cNvPicPr>
                        <a:picLocks noChangeAspect="1" noChangeArrowheads="1"/>
                      </p:cNvPicPr>
                      <p:nvPr/>
                    </p:nvPicPr>
                    <p:blipFill>
                      <a:blip r:embed="rId7"/>
                      <a:srcRect/>
                      <a:stretch>
                        <a:fillRect/>
                      </a:stretch>
                    </p:blipFill>
                    <p:spPr bwMode="auto">
                      <a:xfrm>
                        <a:off x="1748499" y="1851132"/>
                        <a:ext cx="7086600" cy="508000"/>
                      </a:xfrm>
                      <a:prstGeom prst="rect">
                        <a:avLst/>
                      </a:prstGeom>
                      <a:noFill/>
                    </p:spPr>
                  </p:pic>
                </p:oleObj>
              </mc:Fallback>
            </mc:AlternateContent>
          </a:graphicData>
        </a:graphic>
      </p:graphicFrame>
      <p:sp>
        <p:nvSpPr>
          <p:cNvPr id="12" name="CasellaDiTesto 11"/>
          <p:cNvSpPr txBox="1"/>
          <p:nvPr/>
        </p:nvSpPr>
        <p:spPr>
          <a:xfrm>
            <a:off x="3238500" y="3968862"/>
            <a:ext cx="2296463" cy="646331"/>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Vt dominates</a:t>
            </a:r>
          </a:p>
          <a:p>
            <a:r>
              <a:rPr lang="en-US" dirty="0">
                <a:latin typeface="Arial" panose="020B0604020202020204" pitchFamily="34" charset="0"/>
                <a:cs typeface="Arial" panose="020B0604020202020204" pitchFamily="34" charset="0"/>
              </a:rPr>
              <a:t>(I</a:t>
            </a:r>
            <a:r>
              <a:rPr lang="en-US" baseline="-25000" dirty="0">
                <a:latin typeface="Arial" panose="020B0604020202020204" pitchFamily="34" charset="0"/>
                <a:cs typeface="Arial" panose="020B0604020202020204" pitchFamily="34" charset="0"/>
              </a:rPr>
              <a:t>D</a:t>
            </a:r>
            <a:r>
              <a:rPr lang="en-US" dirty="0">
                <a:latin typeface="Arial" panose="020B0604020202020204" pitchFamily="34" charset="0"/>
                <a:cs typeface="Arial" panose="020B0604020202020204" pitchFamily="34" charset="0"/>
              </a:rPr>
              <a:t> increases with T)</a:t>
            </a:r>
          </a:p>
        </p:txBody>
      </p:sp>
      <p:sp>
        <p:nvSpPr>
          <p:cNvPr id="13" name="CasellaDiTesto 12"/>
          <p:cNvSpPr txBox="1"/>
          <p:nvPr/>
        </p:nvSpPr>
        <p:spPr>
          <a:xfrm>
            <a:off x="6040539" y="5067122"/>
            <a:ext cx="2373407" cy="646331"/>
          </a:xfrm>
          <a:prstGeom prst="rect">
            <a:avLst/>
          </a:prstGeom>
          <a:solidFill>
            <a:schemeClr val="bg1"/>
          </a:solidFill>
        </p:spPr>
        <p:txBody>
          <a:bodyPr wrap="none" rtlCol="0">
            <a:spAutoFit/>
          </a:bodyPr>
          <a:lstStyle/>
          <a:p>
            <a:r>
              <a:rPr lang="en-US" dirty="0">
                <a:latin typeface="Symbol" panose="05050102010706020507" pitchFamily="18" charset="2"/>
                <a:cs typeface="Arial" panose="020B0604020202020204" pitchFamily="34" charset="0"/>
              </a:rPr>
              <a:t>b</a:t>
            </a:r>
            <a:r>
              <a:rPr lang="en-US" dirty="0">
                <a:latin typeface="Arial" panose="020B0604020202020204" pitchFamily="34" charset="0"/>
                <a:cs typeface="Arial" panose="020B0604020202020204" pitchFamily="34" charset="0"/>
              </a:rPr>
              <a:t> dominates</a:t>
            </a:r>
          </a:p>
          <a:p>
            <a:r>
              <a:rPr lang="en-US" dirty="0">
                <a:latin typeface="Arial" panose="020B0604020202020204" pitchFamily="34" charset="0"/>
                <a:cs typeface="Arial" panose="020B0604020202020204" pitchFamily="34" charset="0"/>
              </a:rPr>
              <a:t>(I</a:t>
            </a:r>
            <a:r>
              <a:rPr lang="en-US" baseline="-25000" dirty="0">
                <a:latin typeface="Arial" panose="020B0604020202020204" pitchFamily="34" charset="0"/>
                <a:cs typeface="Arial" panose="020B0604020202020204" pitchFamily="34" charset="0"/>
              </a:rPr>
              <a:t>D</a:t>
            </a:r>
            <a:r>
              <a:rPr lang="en-US" dirty="0">
                <a:latin typeface="Arial" panose="020B0604020202020204" pitchFamily="34" charset="0"/>
                <a:cs typeface="Arial" panose="020B0604020202020204" pitchFamily="34" charset="0"/>
              </a:rPr>
              <a:t> decreases with T)</a:t>
            </a:r>
          </a:p>
        </p:txBody>
      </p:sp>
      <p:cxnSp>
        <p:nvCxnSpPr>
          <p:cNvPr id="18" name="Connettore 2 17"/>
          <p:cNvCxnSpPr>
            <a:endCxn id="12" idx="0"/>
          </p:cNvCxnSpPr>
          <p:nvPr/>
        </p:nvCxnSpPr>
        <p:spPr>
          <a:xfrm flipH="1">
            <a:off x="4386732" y="3968862"/>
            <a:ext cx="1243103"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a:off x="5931073" y="5020956"/>
            <a:ext cx="723858"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Connettore 2 21"/>
          <p:cNvCxnSpPr>
            <a:cxnSpLocks/>
          </p:cNvCxnSpPr>
          <p:nvPr/>
        </p:nvCxnSpPr>
        <p:spPr>
          <a:xfrm flipV="1">
            <a:off x="4552950" y="4658468"/>
            <a:ext cx="1205517" cy="408654"/>
          </a:xfrm>
          <a:prstGeom prst="straightConnector1">
            <a:avLst/>
          </a:prstGeom>
          <a:ln w="28575">
            <a:solidFill>
              <a:schemeClr val="accent1">
                <a:lumMod val="5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24" name="CasellaDiTesto 23"/>
          <p:cNvSpPr txBox="1"/>
          <p:nvPr/>
        </p:nvSpPr>
        <p:spPr>
          <a:xfrm>
            <a:off x="3554431" y="5020956"/>
            <a:ext cx="1197764" cy="369332"/>
          </a:xfrm>
          <a:prstGeom prst="rect">
            <a:avLst/>
          </a:prstGeom>
          <a:noFill/>
        </p:spPr>
        <p:txBody>
          <a:bodyPr wrap="none" rtlCol="0">
            <a:spAutoFit/>
          </a:bodyPr>
          <a:lstStyle/>
          <a:p>
            <a:r>
              <a:rPr lang="it-IT" dirty="0">
                <a:solidFill>
                  <a:schemeClr val="accent1">
                    <a:lumMod val="50000"/>
                  </a:schemeClr>
                </a:solidFill>
                <a:latin typeface="Arial" panose="020B0604020202020204" pitchFamily="34" charset="0"/>
                <a:cs typeface="Arial" panose="020B0604020202020204" pitchFamily="34" charset="0"/>
              </a:rPr>
              <a:t>ZTC </a:t>
            </a:r>
            <a:r>
              <a:rPr lang="it-IT" dirty="0" err="1">
                <a:solidFill>
                  <a:schemeClr val="accent1">
                    <a:lumMod val="50000"/>
                  </a:schemeClr>
                </a:solidFill>
                <a:latin typeface="Arial" panose="020B0604020202020204" pitchFamily="34" charset="0"/>
                <a:cs typeface="Arial" panose="020B0604020202020204" pitchFamily="34" charset="0"/>
              </a:rPr>
              <a:t>point</a:t>
            </a:r>
            <a:endParaRPr lang="en-US" dirty="0">
              <a:solidFill>
                <a:schemeClr val="accent1">
                  <a:lumMod val="50000"/>
                </a:schemeClr>
              </a:solidFill>
              <a:latin typeface="Arial" panose="020B0604020202020204" pitchFamily="34" charset="0"/>
              <a:cs typeface="Arial" panose="020B0604020202020204" pitchFamily="34" charset="0"/>
            </a:endParaRPr>
          </a:p>
        </p:txBody>
      </p:sp>
      <p:cxnSp>
        <p:nvCxnSpPr>
          <p:cNvPr id="26" name="Connettore 1 25"/>
          <p:cNvCxnSpPr/>
          <p:nvPr/>
        </p:nvCxnSpPr>
        <p:spPr>
          <a:xfrm flipV="1">
            <a:off x="5781079" y="2751463"/>
            <a:ext cx="0" cy="297942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27" name="Immagine 26"/>
          <p:cNvPicPr>
            <a:picLocks noChangeAspect="1"/>
          </p:cNvPicPr>
          <p:nvPr/>
        </p:nvPicPr>
        <p:blipFill>
          <a:blip r:embed="rId8"/>
          <a:stretch>
            <a:fillRect/>
          </a:stretch>
        </p:blipFill>
        <p:spPr>
          <a:xfrm>
            <a:off x="8027696" y="3058710"/>
            <a:ext cx="3571529" cy="2008412"/>
          </a:xfrm>
          <a:prstGeom prst="rect">
            <a:avLst/>
          </a:prstGeom>
        </p:spPr>
      </p:pic>
    </p:spTree>
    <p:extLst>
      <p:ext uri="{BB962C8B-B14F-4D97-AF65-F5344CB8AC3E}">
        <p14:creationId xmlns:p14="http://schemas.microsoft.com/office/powerpoint/2010/main" val="63235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5450" y="96518"/>
            <a:ext cx="10515600" cy="662397"/>
          </a:xfrm>
        </p:spPr>
        <p:txBody>
          <a:bodyPr/>
          <a:lstStyle/>
          <a:p>
            <a:r>
              <a:rPr lang="en-US" dirty="0"/>
              <a:t>MOSFET Leakage current</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27</a:t>
            </a:fld>
            <a:endParaRPr lang="en-US" dirty="0"/>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Segnaposto contenuto 4">
            <a:extLst>
              <a:ext uri="{FF2B5EF4-FFF2-40B4-BE49-F238E27FC236}">
                <a16:creationId xmlns:a16="http://schemas.microsoft.com/office/drawing/2014/main" id="{9FD78238-1A75-4086-9616-DBB0F9A770A7}"/>
              </a:ext>
            </a:extLst>
          </p:cNvPr>
          <p:cNvPicPr>
            <a:picLocks noChangeAspect="1"/>
          </p:cNvPicPr>
          <p:nvPr/>
        </p:nvPicPr>
        <p:blipFill>
          <a:blip r:embed="rId2"/>
          <a:stretch>
            <a:fillRect/>
          </a:stretch>
        </p:blipFill>
        <p:spPr>
          <a:xfrm>
            <a:off x="313157" y="1879895"/>
            <a:ext cx="5370093" cy="3179017"/>
          </a:xfrm>
          <a:prstGeom prst="rect">
            <a:avLst/>
          </a:prstGeom>
        </p:spPr>
      </p:pic>
      <p:sp>
        <p:nvSpPr>
          <p:cNvPr id="13" name="CasellaDiTesto 12">
            <a:extLst>
              <a:ext uri="{FF2B5EF4-FFF2-40B4-BE49-F238E27FC236}">
                <a16:creationId xmlns:a16="http://schemas.microsoft.com/office/drawing/2014/main" id="{0A60847C-A4AE-4B6B-85B6-E0CCD6A46993}"/>
              </a:ext>
            </a:extLst>
          </p:cNvPr>
          <p:cNvSpPr txBox="1"/>
          <p:nvPr/>
        </p:nvSpPr>
        <p:spPr>
          <a:xfrm>
            <a:off x="5913382" y="1368828"/>
            <a:ext cx="5967413" cy="4201150"/>
          </a:xfrm>
          <a:prstGeom prst="rect">
            <a:avLst/>
          </a:prstGeom>
          <a:noFill/>
        </p:spPr>
        <p:txBody>
          <a:bodyPr wrap="square" rtlCol="0">
            <a:spAutoFit/>
          </a:bodyPr>
          <a:lstStyle/>
          <a:p>
            <a:pPr marL="285750" indent="-285750">
              <a:spcBef>
                <a:spcPts val="1800"/>
              </a:spcBef>
              <a:buFont typeface="Arial" panose="020B0604020202020204" pitchFamily="34" charset="0"/>
              <a:buChar char="•"/>
            </a:pPr>
            <a:r>
              <a:rPr lang="it-IT" sz="2400" b="1" dirty="0">
                <a:latin typeface="+mj-lt"/>
              </a:rPr>
              <a:t>I</a:t>
            </a:r>
            <a:r>
              <a:rPr lang="it-IT" sz="2400" b="1" baseline="-25000" dirty="0">
                <a:latin typeface="+mj-lt"/>
              </a:rPr>
              <a:t>1</a:t>
            </a:r>
            <a:r>
              <a:rPr lang="it-IT" sz="2400" b="1" dirty="0">
                <a:latin typeface="+mj-lt"/>
              </a:rPr>
              <a:t>: </a:t>
            </a:r>
            <a:r>
              <a:rPr lang="it-IT" sz="2400" b="1" dirty="0" err="1">
                <a:latin typeface="+mj-lt"/>
              </a:rPr>
              <a:t>pn</a:t>
            </a:r>
            <a:r>
              <a:rPr lang="it-IT" sz="2400" b="1" dirty="0">
                <a:latin typeface="+mj-lt"/>
              </a:rPr>
              <a:t> Junction Reverse-</a:t>
            </a:r>
            <a:r>
              <a:rPr lang="it-IT" sz="2400" b="1" dirty="0" err="1">
                <a:latin typeface="+mj-lt"/>
              </a:rPr>
              <a:t>Bias</a:t>
            </a:r>
            <a:r>
              <a:rPr lang="it-IT" sz="2400" b="1" dirty="0">
                <a:latin typeface="+mj-lt"/>
              </a:rPr>
              <a:t> </a:t>
            </a:r>
            <a:r>
              <a:rPr lang="it-IT" sz="2400" b="1" dirty="0" err="1">
                <a:latin typeface="+mj-lt"/>
              </a:rPr>
              <a:t>Current</a:t>
            </a:r>
            <a:endParaRPr lang="it-IT" sz="2400" b="1" dirty="0">
              <a:latin typeface="+mj-lt"/>
            </a:endParaRPr>
          </a:p>
          <a:p>
            <a:pPr marL="285750" indent="-285750">
              <a:spcBef>
                <a:spcPts val="1800"/>
              </a:spcBef>
              <a:buFont typeface="Arial" panose="020B0604020202020204" pitchFamily="34" charset="0"/>
              <a:buChar char="•"/>
            </a:pPr>
            <a:r>
              <a:rPr lang="it-IT" sz="2400" b="1" dirty="0">
                <a:latin typeface="+mj-lt"/>
              </a:rPr>
              <a:t>I</a:t>
            </a:r>
            <a:r>
              <a:rPr lang="it-IT" sz="2400" b="1" baseline="-25000" dirty="0">
                <a:latin typeface="+mj-lt"/>
              </a:rPr>
              <a:t>2</a:t>
            </a:r>
            <a:r>
              <a:rPr lang="it-IT" sz="2400" b="1" dirty="0">
                <a:latin typeface="+mj-lt"/>
              </a:rPr>
              <a:t>: </a:t>
            </a:r>
            <a:r>
              <a:rPr lang="it-IT" sz="2400" b="1" dirty="0" err="1">
                <a:latin typeface="+mj-lt"/>
              </a:rPr>
              <a:t>Subthreshold</a:t>
            </a:r>
            <a:r>
              <a:rPr lang="it-IT" sz="2400" b="1" dirty="0">
                <a:latin typeface="+mj-lt"/>
              </a:rPr>
              <a:t> Leakage</a:t>
            </a:r>
          </a:p>
          <a:p>
            <a:pPr marL="285750" indent="-285750">
              <a:spcBef>
                <a:spcPts val="1800"/>
              </a:spcBef>
              <a:buFont typeface="Arial" panose="020B0604020202020204" pitchFamily="34" charset="0"/>
              <a:buChar char="•"/>
            </a:pPr>
            <a:r>
              <a:rPr lang="it-IT" sz="2400" dirty="0">
                <a:latin typeface="+mj-lt"/>
              </a:rPr>
              <a:t>I</a:t>
            </a:r>
            <a:r>
              <a:rPr lang="it-IT" sz="2400" baseline="-25000" dirty="0">
                <a:latin typeface="+mj-lt"/>
              </a:rPr>
              <a:t>3</a:t>
            </a:r>
            <a:r>
              <a:rPr lang="it-IT" sz="2400" dirty="0">
                <a:latin typeface="+mj-lt"/>
              </a:rPr>
              <a:t>: Tunneling </a:t>
            </a:r>
            <a:r>
              <a:rPr lang="it-IT" sz="2400" dirty="0" err="1">
                <a:latin typeface="+mj-lt"/>
              </a:rPr>
              <a:t>into</a:t>
            </a:r>
            <a:r>
              <a:rPr lang="it-IT" sz="2400" dirty="0">
                <a:latin typeface="+mj-lt"/>
              </a:rPr>
              <a:t> and </a:t>
            </a:r>
            <a:r>
              <a:rPr lang="it-IT" sz="2400" dirty="0" err="1">
                <a:latin typeface="+mj-lt"/>
              </a:rPr>
              <a:t>through</a:t>
            </a:r>
            <a:r>
              <a:rPr lang="it-IT" sz="2400" dirty="0">
                <a:latin typeface="+mj-lt"/>
              </a:rPr>
              <a:t> Gate </a:t>
            </a:r>
            <a:r>
              <a:rPr lang="it-IT" sz="2400" dirty="0" err="1">
                <a:latin typeface="+mj-lt"/>
              </a:rPr>
              <a:t>Oxide</a:t>
            </a:r>
            <a:endParaRPr lang="it-IT" sz="2400" dirty="0">
              <a:latin typeface="+mj-lt"/>
            </a:endParaRPr>
          </a:p>
          <a:p>
            <a:pPr marL="285750" indent="-285750">
              <a:spcBef>
                <a:spcPts val="1800"/>
              </a:spcBef>
              <a:buFont typeface="Arial" panose="020B0604020202020204" pitchFamily="34" charset="0"/>
              <a:buChar char="•"/>
            </a:pPr>
            <a:r>
              <a:rPr lang="it-IT" sz="2400" dirty="0">
                <a:latin typeface="+mj-lt"/>
              </a:rPr>
              <a:t>I</a:t>
            </a:r>
            <a:r>
              <a:rPr lang="it-IT" sz="2400" baseline="-25000" dirty="0">
                <a:latin typeface="+mj-lt"/>
              </a:rPr>
              <a:t>4</a:t>
            </a:r>
            <a:r>
              <a:rPr lang="it-IT" sz="2400" dirty="0">
                <a:latin typeface="+mj-lt"/>
              </a:rPr>
              <a:t>: Injection of Hot Carriers from </a:t>
            </a:r>
            <a:r>
              <a:rPr lang="it-IT" sz="2400" dirty="0" err="1">
                <a:latin typeface="+mj-lt"/>
              </a:rPr>
              <a:t>Substrate</a:t>
            </a:r>
            <a:r>
              <a:rPr lang="it-IT" sz="2400" dirty="0">
                <a:latin typeface="+mj-lt"/>
              </a:rPr>
              <a:t> to Gate </a:t>
            </a:r>
            <a:r>
              <a:rPr lang="it-IT" sz="2400" dirty="0" err="1">
                <a:latin typeface="+mj-lt"/>
              </a:rPr>
              <a:t>Oxide</a:t>
            </a:r>
            <a:endParaRPr lang="it-IT" sz="2400" dirty="0">
              <a:latin typeface="+mj-lt"/>
            </a:endParaRPr>
          </a:p>
          <a:p>
            <a:pPr marL="285750" indent="-285750">
              <a:spcBef>
                <a:spcPts val="1800"/>
              </a:spcBef>
              <a:buFont typeface="Arial" panose="020B0604020202020204" pitchFamily="34" charset="0"/>
              <a:buChar char="•"/>
            </a:pPr>
            <a:r>
              <a:rPr lang="it-IT" sz="2400" dirty="0">
                <a:latin typeface="+mj-lt"/>
              </a:rPr>
              <a:t>I</a:t>
            </a:r>
            <a:r>
              <a:rPr lang="it-IT" sz="2400" baseline="-25000" dirty="0">
                <a:latin typeface="+mj-lt"/>
              </a:rPr>
              <a:t>5</a:t>
            </a:r>
            <a:r>
              <a:rPr lang="it-IT" sz="2400" dirty="0">
                <a:latin typeface="+mj-lt"/>
              </a:rPr>
              <a:t>: Gate-</a:t>
            </a:r>
            <a:r>
              <a:rPr lang="it-IT" sz="2400" dirty="0" err="1">
                <a:latin typeface="+mj-lt"/>
              </a:rPr>
              <a:t>Induced</a:t>
            </a:r>
            <a:r>
              <a:rPr lang="it-IT" sz="2400" dirty="0">
                <a:latin typeface="+mj-lt"/>
              </a:rPr>
              <a:t> Drain Leakage</a:t>
            </a:r>
          </a:p>
          <a:p>
            <a:pPr marL="285750" indent="-285750">
              <a:spcBef>
                <a:spcPts val="1800"/>
              </a:spcBef>
              <a:buFont typeface="Arial" panose="020B0604020202020204" pitchFamily="34" charset="0"/>
              <a:buChar char="•"/>
            </a:pPr>
            <a:r>
              <a:rPr lang="it-IT" sz="2400" dirty="0">
                <a:latin typeface="+mj-lt"/>
              </a:rPr>
              <a:t>I</a:t>
            </a:r>
            <a:r>
              <a:rPr lang="it-IT" sz="2400" baseline="-25000" dirty="0">
                <a:latin typeface="+mj-lt"/>
              </a:rPr>
              <a:t>6</a:t>
            </a:r>
            <a:r>
              <a:rPr lang="it-IT" sz="2400" dirty="0">
                <a:latin typeface="+mj-lt"/>
              </a:rPr>
              <a:t>: </a:t>
            </a:r>
            <a:r>
              <a:rPr lang="it-IT" sz="2400" dirty="0" err="1">
                <a:latin typeface="+mj-lt"/>
              </a:rPr>
              <a:t>Punchthrough</a:t>
            </a:r>
            <a:endParaRPr lang="it-IT" sz="2400" dirty="0">
              <a:latin typeface="+mj-lt"/>
            </a:endParaRPr>
          </a:p>
        </p:txBody>
      </p:sp>
      <p:sp>
        <p:nvSpPr>
          <p:cNvPr id="14" name="CasellaDiTesto 13">
            <a:extLst>
              <a:ext uri="{FF2B5EF4-FFF2-40B4-BE49-F238E27FC236}">
                <a16:creationId xmlns:a16="http://schemas.microsoft.com/office/drawing/2014/main" id="{5B8847FC-39A0-433C-BEB1-23EF903E0698}"/>
              </a:ext>
            </a:extLst>
          </p:cNvPr>
          <p:cNvSpPr txBox="1"/>
          <p:nvPr/>
        </p:nvSpPr>
        <p:spPr>
          <a:xfrm>
            <a:off x="209926" y="5878060"/>
            <a:ext cx="11406912" cy="338554"/>
          </a:xfrm>
          <a:prstGeom prst="rect">
            <a:avLst/>
          </a:prstGeom>
          <a:noFill/>
        </p:spPr>
        <p:txBody>
          <a:bodyPr wrap="square" rtlCol="0">
            <a:spAutoFit/>
          </a:bodyPr>
          <a:lstStyle/>
          <a:p>
            <a:pPr algn="l"/>
            <a:r>
              <a:rPr lang="en-GB" sz="1600" b="1" i="0" u="none" strike="noStrike" baseline="0" dirty="0">
                <a:latin typeface="Times New Roman" panose="02020603050405020304" pitchFamily="18" charset="0"/>
              </a:rPr>
              <a:t>* </a:t>
            </a:r>
            <a:r>
              <a:rPr lang="en-GB" sz="1300" i="0" u="none" strike="noStrike" baseline="0" dirty="0">
                <a:latin typeface="Georgia" panose="02040502050405020303" pitchFamily="18" charset="0"/>
              </a:rPr>
              <a:t>Leakage Current Mechanisms and Leakage </a:t>
            </a:r>
            <a:r>
              <a:rPr lang="it-IT" sz="1300" i="0" u="none" strike="noStrike" baseline="0" dirty="0" err="1">
                <a:latin typeface="Georgia" panose="02040502050405020303" pitchFamily="18" charset="0"/>
              </a:rPr>
              <a:t>Reduction</a:t>
            </a:r>
            <a:r>
              <a:rPr lang="it-IT" sz="1300" i="0" u="none" strike="noStrike" baseline="0" dirty="0">
                <a:latin typeface="Georgia" panose="02040502050405020303" pitchFamily="18" charset="0"/>
              </a:rPr>
              <a:t> Techniques in Deep-</a:t>
            </a:r>
            <a:r>
              <a:rPr lang="it-IT" sz="1300" i="0" u="none" strike="noStrike" baseline="0" dirty="0" err="1">
                <a:latin typeface="Georgia" panose="02040502050405020303" pitchFamily="18" charset="0"/>
              </a:rPr>
              <a:t>Submicrometer</a:t>
            </a:r>
            <a:r>
              <a:rPr lang="it-IT" sz="1300" i="0" u="none" strike="noStrike" baseline="0" dirty="0">
                <a:latin typeface="Georgia" panose="02040502050405020303" pitchFamily="18" charset="0"/>
              </a:rPr>
              <a:t> CMOS </a:t>
            </a:r>
            <a:r>
              <a:rPr lang="it-IT" sz="1300" i="0" u="none" strike="noStrike" baseline="0" dirty="0" err="1">
                <a:latin typeface="Georgia" panose="02040502050405020303" pitchFamily="18" charset="0"/>
              </a:rPr>
              <a:t>Circuits</a:t>
            </a:r>
            <a:r>
              <a:rPr lang="it-IT" sz="1300" i="0" u="none" strike="noStrike" baseline="0" dirty="0">
                <a:latin typeface="Georgia" panose="02040502050405020303" pitchFamily="18" charset="0"/>
              </a:rPr>
              <a:t> </a:t>
            </a:r>
            <a:r>
              <a:rPr lang="it-IT" sz="1300" b="1" i="0" u="none" strike="noStrike" baseline="0" dirty="0">
                <a:latin typeface="Georgia" panose="02040502050405020303" pitchFamily="18" charset="0"/>
              </a:rPr>
              <a:t>– </a:t>
            </a:r>
            <a:r>
              <a:rPr lang="it-IT" sz="1300" i="0" u="none" strike="noStrike" baseline="0" dirty="0" err="1">
                <a:latin typeface="Georgia" panose="02040502050405020303" pitchFamily="18" charset="0"/>
              </a:rPr>
              <a:t>K.Roy</a:t>
            </a:r>
            <a:r>
              <a:rPr lang="it-IT" sz="1300" i="0" u="none" strike="noStrike" baseline="0" dirty="0">
                <a:latin typeface="Georgia" panose="02040502050405020303" pitchFamily="18" charset="0"/>
              </a:rPr>
              <a:t> et al. - 2003</a:t>
            </a:r>
            <a:endParaRPr lang="it-IT" sz="1300" dirty="0">
              <a:latin typeface="Georgia" panose="02040502050405020303" pitchFamily="18" charset="0"/>
            </a:endParaRPr>
          </a:p>
        </p:txBody>
      </p:sp>
    </p:spTree>
    <p:extLst>
      <p:ext uri="{BB962C8B-B14F-4D97-AF65-F5344CB8AC3E}">
        <p14:creationId xmlns:p14="http://schemas.microsoft.com/office/powerpoint/2010/main" val="3445771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5450" y="96518"/>
            <a:ext cx="10515600" cy="662397"/>
          </a:xfrm>
        </p:spPr>
        <p:txBody>
          <a:bodyPr/>
          <a:lstStyle/>
          <a:p>
            <a:r>
              <a:rPr lang="en-US" dirty="0"/>
              <a:t>MOSFET Leakage current</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28</a:t>
            </a:fld>
            <a:endParaRPr lang="en-US" dirty="0"/>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Segnaposto contenuto 4">
            <a:extLst>
              <a:ext uri="{FF2B5EF4-FFF2-40B4-BE49-F238E27FC236}">
                <a16:creationId xmlns:a16="http://schemas.microsoft.com/office/drawing/2014/main" id="{9FD78238-1A75-4086-9616-DBB0F9A770A7}"/>
              </a:ext>
            </a:extLst>
          </p:cNvPr>
          <p:cNvPicPr>
            <a:picLocks noChangeAspect="1"/>
          </p:cNvPicPr>
          <p:nvPr/>
        </p:nvPicPr>
        <p:blipFill>
          <a:blip r:embed="rId2"/>
          <a:stretch>
            <a:fillRect/>
          </a:stretch>
        </p:blipFill>
        <p:spPr>
          <a:xfrm>
            <a:off x="8221440" y="96518"/>
            <a:ext cx="3879850" cy="2296815"/>
          </a:xfrm>
          <a:prstGeom prst="rect">
            <a:avLst/>
          </a:prstGeom>
        </p:spPr>
      </p:pic>
      <p:sp>
        <p:nvSpPr>
          <p:cNvPr id="15" name="CasellaDiTesto 14">
            <a:extLst>
              <a:ext uri="{FF2B5EF4-FFF2-40B4-BE49-F238E27FC236}">
                <a16:creationId xmlns:a16="http://schemas.microsoft.com/office/drawing/2014/main" id="{E73C71A7-5DD5-462D-84EC-36AB9834EAE6}"/>
              </a:ext>
            </a:extLst>
          </p:cNvPr>
          <p:cNvSpPr txBox="1"/>
          <p:nvPr/>
        </p:nvSpPr>
        <p:spPr>
          <a:xfrm>
            <a:off x="565150" y="1448696"/>
            <a:ext cx="5967413" cy="461665"/>
          </a:xfrm>
          <a:prstGeom prst="rect">
            <a:avLst/>
          </a:prstGeom>
          <a:noFill/>
        </p:spPr>
        <p:txBody>
          <a:bodyPr wrap="square" rtlCol="0">
            <a:spAutoFit/>
          </a:bodyPr>
          <a:lstStyle/>
          <a:p>
            <a:pPr>
              <a:spcBef>
                <a:spcPts val="1800"/>
              </a:spcBef>
            </a:pPr>
            <a:r>
              <a:rPr lang="it-IT" sz="2400" dirty="0" err="1">
                <a:latin typeface="+mj-lt"/>
              </a:rPr>
              <a:t>Example</a:t>
            </a:r>
            <a:r>
              <a:rPr lang="it-IT" sz="2400" dirty="0">
                <a:latin typeface="+mj-lt"/>
              </a:rPr>
              <a:t>: Sample-and-</a:t>
            </a:r>
            <a:r>
              <a:rPr lang="it-IT" sz="2400" dirty="0" err="1">
                <a:latin typeface="+mj-lt"/>
              </a:rPr>
              <a:t>Hold</a:t>
            </a:r>
            <a:endParaRPr lang="it-IT" sz="2400" dirty="0">
              <a:latin typeface="+mj-lt"/>
            </a:endParaRPr>
          </a:p>
        </p:txBody>
      </p:sp>
      <p:sp>
        <p:nvSpPr>
          <p:cNvPr id="10" name="Freccia a destra 9">
            <a:extLst>
              <a:ext uri="{FF2B5EF4-FFF2-40B4-BE49-F238E27FC236}">
                <a16:creationId xmlns:a16="http://schemas.microsoft.com/office/drawing/2014/main" id="{30A7CE30-0353-4107-924D-893064CA2B9E}"/>
              </a:ext>
            </a:extLst>
          </p:cNvPr>
          <p:cNvSpPr/>
          <p:nvPr/>
        </p:nvSpPr>
        <p:spPr>
          <a:xfrm>
            <a:off x="5281439" y="3449537"/>
            <a:ext cx="850900" cy="461665"/>
          </a:xfrm>
          <a:prstGeom prst="rightArrow">
            <a:avLst/>
          </a:prstGeom>
          <a:solidFill>
            <a:srgbClr val="00B0F0"/>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Elemento grafico 16">
            <a:extLst>
              <a:ext uri="{FF2B5EF4-FFF2-40B4-BE49-F238E27FC236}">
                <a16:creationId xmlns:a16="http://schemas.microsoft.com/office/drawing/2014/main" id="{593EAAE8-840D-4499-968D-75AB0E7F32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51286" y="2234602"/>
            <a:ext cx="2853975" cy="2713038"/>
          </a:xfrm>
          <a:prstGeom prst="rect">
            <a:avLst/>
          </a:prstGeom>
        </p:spPr>
      </p:pic>
      <p:pic>
        <p:nvPicPr>
          <p:cNvPr id="19" name="Elemento grafico 18">
            <a:extLst>
              <a:ext uri="{FF2B5EF4-FFF2-40B4-BE49-F238E27FC236}">
                <a16:creationId xmlns:a16="http://schemas.microsoft.com/office/drawing/2014/main" id="{61AF65E5-006A-4B61-841D-051CB49721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12820" y="2234602"/>
            <a:ext cx="2853975" cy="2713038"/>
          </a:xfrm>
          <a:prstGeom prst="rect">
            <a:avLst/>
          </a:prstGeom>
        </p:spPr>
      </p:pic>
      <p:sp>
        <p:nvSpPr>
          <p:cNvPr id="20" name="CasellaDiTesto 19">
            <a:extLst>
              <a:ext uri="{FF2B5EF4-FFF2-40B4-BE49-F238E27FC236}">
                <a16:creationId xmlns:a16="http://schemas.microsoft.com/office/drawing/2014/main" id="{33945C72-7682-4EB2-8D03-D5A8ED9E73D4}"/>
              </a:ext>
            </a:extLst>
          </p:cNvPr>
          <p:cNvSpPr txBox="1"/>
          <p:nvPr/>
        </p:nvSpPr>
        <p:spPr>
          <a:xfrm>
            <a:off x="1748504" y="5272343"/>
            <a:ext cx="3256757" cy="461665"/>
          </a:xfrm>
          <a:prstGeom prst="rect">
            <a:avLst/>
          </a:prstGeom>
          <a:noFill/>
        </p:spPr>
        <p:txBody>
          <a:bodyPr wrap="square" rtlCol="0">
            <a:spAutoFit/>
          </a:bodyPr>
          <a:lstStyle/>
          <a:p>
            <a:pPr>
              <a:spcBef>
                <a:spcPts val="1800"/>
              </a:spcBef>
            </a:pPr>
            <a:r>
              <a:rPr lang="it-IT" sz="2400" dirty="0" err="1">
                <a:latin typeface="+mj-lt"/>
              </a:rPr>
              <a:t>V</a:t>
            </a:r>
            <a:r>
              <a:rPr lang="it-IT" sz="2400" baseline="-25000" dirty="0" err="1">
                <a:latin typeface="+mj-lt"/>
              </a:rPr>
              <a:t>ctrl</a:t>
            </a:r>
            <a:r>
              <a:rPr lang="it-IT" sz="2400" dirty="0">
                <a:latin typeface="+mj-lt"/>
              </a:rPr>
              <a:t> = 0 V </a:t>
            </a:r>
            <a:r>
              <a:rPr lang="it-IT" sz="2400" dirty="0">
                <a:latin typeface="+mj-lt"/>
                <a:sym typeface="Wingdings" panose="05000000000000000000" pitchFamily="2" charset="2"/>
              </a:rPr>
              <a:t> S </a:t>
            </a:r>
            <a:r>
              <a:rPr lang="it-IT" sz="2400" dirty="0" err="1">
                <a:latin typeface="+mj-lt"/>
                <a:sym typeface="Wingdings" panose="05000000000000000000" pitchFamily="2" charset="2"/>
              </a:rPr>
              <a:t>is</a:t>
            </a:r>
            <a:r>
              <a:rPr lang="it-IT" sz="2400" dirty="0">
                <a:latin typeface="+mj-lt"/>
                <a:sym typeface="Wingdings" panose="05000000000000000000" pitchFamily="2" charset="2"/>
              </a:rPr>
              <a:t> open</a:t>
            </a:r>
            <a:endParaRPr lang="it-IT" sz="2400" dirty="0">
              <a:latin typeface="+mj-lt"/>
            </a:endParaRPr>
          </a:p>
        </p:txBody>
      </p:sp>
      <p:sp>
        <p:nvSpPr>
          <p:cNvPr id="21" name="CasellaDiTesto 20">
            <a:extLst>
              <a:ext uri="{FF2B5EF4-FFF2-40B4-BE49-F238E27FC236}">
                <a16:creationId xmlns:a16="http://schemas.microsoft.com/office/drawing/2014/main" id="{36DDB4AA-E7BA-4C64-9B9B-E7530E026426}"/>
              </a:ext>
            </a:extLst>
          </p:cNvPr>
          <p:cNvSpPr txBox="1"/>
          <p:nvPr/>
        </p:nvSpPr>
        <p:spPr>
          <a:xfrm>
            <a:off x="6411428" y="5272343"/>
            <a:ext cx="5689862" cy="461665"/>
          </a:xfrm>
          <a:prstGeom prst="rect">
            <a:avLst/>
          </a:prstGeom>
          <a:noFill/>
        </p:spPr>
        <p:txBody>
          <a:bodyPr wrap="square" rtlCol="0">
            <a:spAutoFit/>
          </a:bodyPr>
          <a:lstStyle/>
          <a:p>
            <a:pPr>
              <a:spcBef>
                <a:spcPts val="1800"/>
              </a:spcBef>
            </a:pPr>
            <a:r>
              <a:rPr lang="it-IT" sz="2400" dirty="0" err="1">
                <a:latin typeface="+mj-lt"/>
              </a:rPr>
              <a:t>V</a:t>
            </a:r>
            <a:r>
              <a:rPr lang="it-IT" sz="2400" baseline="-25000" dirty="0" err="1">
                <a:latin typeface="+mj-lt"/>
              </a:rPr>
              <a:t>ctrl</a:t>
            </a:r>
            <a:r>
              <a:rPr lang="it-IT" sz="2400" dirty="0">
                <a:latin typeface="+mj-lt"/>
              </a:rPr>
              <a:t> = 0 V </a:t>
            </a:r>
            <a:r>
              <a:rPr lang="it-IT" sz="2400" dirty="0">
                <a:latin typeface="+mj-lt"/>
                <a:sym typeface="Wingdings" panose="05000000000000000000" pitchFamily="2" charset="2"/>
              </a:rPr>
              <a:t> M </a:t>
            </a:r>
            <a:r>
              <a:rPr lang="it-IT" sz="2400" dirty="0" err="1">
                <a:latin typeface="+mj-lt"/>
                <a:sym typeface="Wingdings" panose="05000000000000000000" pitchFamily="2" charset="2"/>
              </a:rPr>
              <a:t>is</a:t>
            </a:r>
            <a:r>
              <a:rPr lang="it-IT" sz="2400" dirty="0">
                <a:latin typeface="+mj-lt"/>
                <a:sym typeface="Wingdings" panose="05000000000000000000" pitchFamily="2" charset="2"/>
              </a:rPr>
              <a:t> off (</a:t>
            </a:r>
            <a:r>
              <a:rPr lang="it-IT" sz="2400" dirty="0" err="1">
                <a:latin typeface="+mj-lt"/>
                <a:sym typeface="Wingdings" panose="05000000000000000000" pitchFamily="2" charset="2"/>
              </a:rPr>
              <a:t>weak</a:t>
            </a:r>
            <a:r>
              <a:rPr lang="it-IT" sz="2400" dirty="0">
                <a:latin typeface="+mj-lt"/>
                <a:sym typeface="Wingdings" panose="05000000000000000000" pitchFamily="2" charset="2"/>
              </a:rPr>
              <a:t> </a:t>
            </a:r>
            <a:r>
              <a:rPr lang="it-IT" sz="2400" dirty="0" err="1">
                <a:latin typeface="+mj-lt"/>
                <a:sym typeface="Wingdings" panose="05000000000000000000" pitchFamily="2" charset="2"/>
              </a:rPr>
              <a:t>inversion</a:t>
            </a:r>
            <a:r>
              <a:rPr lang="it-IT" sz="2400" dirty="0">
                <a:latin typeface="+mj-lt"/>
                <a:sym typeface="Wingdings" panose="05000000000000000000" pitchFamily="2" charset="2"/>
              </a:rPr>
              <a:t>)</a:t>
            </a:r>
            <a:endParaRPr lang="it-IT" sz="2400" dirty="0">
              <a:latin typeface="+mj-lt"/>
            </a:endParaRPr>
          </a:p>
        </p:txBody>
      </p:sp>
    </p:spTree>
    <p:extLst>
      <p:ext uri="{BB962C8B-B14F-4D97-AF65-F5344CB8AC3E}">
        <p14:creationId xmlns:p14="http://schemas.microsoft.com/office/powerpoint/2010/main" val="329113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5450" y="96518"/>
            <a:ext cx="10515600" cy="662397"/>
          </a:xfrm>
        </p:spPr>
        <p:txBody>
          <a:bodyPr/>
          <a:lstStyle/>
          <a:p>
            <a:r>
              <a:rPr lang="en-US" dirty="0"/>
              <a:t>MOSFET Leakage current</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29</a:t>
            </a:fld>
            <a:endParaRPr lang="en-US" dirty="0"/>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Elemento grafico 8">
            <a:extLst>
              <a:ext uri="{FF2B5EF4-FFF2-40B4-BE49-F238E27FC236}">
                <a16:creationId xmlns:a16="http://schemas.microsoft.com/office/drawing/2014/main" id="{792EC8B6-A0DA-4A48-B9E9-66B838C712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2220" y="972105"/>
            <a:ext cx="2853975" cy="2713038"/>
          </a:xfrm>
          <a:prstGeom prst="rect">
            <a:avLst/>
          </a:prstGeom>
        </p:spPr>
      </p:pic>
      <p:pic>
        <p:nvPicPr>
          <p:cNvPr id="7" name="Immagine 6">
            <a:extLst>
              <a:ext uri="{FF2B5EF4-FFF2-40B4-BE49-F238E27FC236}">
                <a16:creationId xmlns:a16="http://schemas.microsoft.com/office/drawing/2014/main" id="{9EBED39E-5125-4FA8-8281-4AEDEF746F50}"/>
              </a:ext>
            </a:extLst>
          </p:cNvPr>
          <p:cNvPicPr>
            <a:picLocks noChangeAspect="1"/>
          </p:cNvPicPr>
          <p:nvPr/>
        </p:nvPicPr>
        <p:blipFill>
          <a:blip r:embed="rId5"/>
          <a:stretch>
            <a:fillRect/>
          </a:stretch>
        </p:blipFill>
        <p:spPr>
          <a:xfrm>
            <a:off x="5137291" y="1302785"/>
            <a:ext cx="6381467" cy="4940898"/>
          </a:xfrm>
          <a:prstGeom prst="rect">
            <a:avLst/>
          </a:prstGeom>
        </p:spPr>
      </p:pic>
      <p:graphicFrame>
        <p:nvGraphicFramePr>
          <p:cNvPr id="15" name="Oggetto 14">
            <a:extLst>
              <a:ext uri="{FF2B5EF4-FFF2-40B4-BE49-F238E27FC236}">
                <a16:creationId xmlns:a16="http://schemas.microsoft.com/office/drawing/2014/main" id="{01CCE889-42CB-4714-B780-0B56BBE69C2F}"/>
              </a:ext>
            </a:extLst>
          </p:cNvPr>
          <p:cNvGraphicFramePr>
            <a:graphicFrameLocks noChangeAspect="1"/>
          </p:cNvGraphicFramePr>
          <p:nvPr>
            <p:extLst>
              <p:ext uri="{D42A27DB-BD31-4B8C-83A1-F6EECF244321}">
                <p14:modId xmlns:p14="http://schemas.microsoft.com/office/powerpoint/2010/main" val="2925565882"/>
              </p:ext>
            </p:extLst>
          </p:nvPr>
        </p:nvGraphicFramePr>
        <p:xfrm>
          <a:off x="7934325" y="3964035"/>
          <a:ext cx="1066800" cy="457200"/>
        </p:xfrm>
        <a:graphic>
          <a:graphicData uri="http://schemas.openxmlformats.org/presentationml/2006/ole">
            <mc:AlternateContent xmlns:mc="http://schemas.openxmlformats.org/markup-compatibility/2006">
              <mc:Choice xmlns:v="urn:schemas-microsoft-com:vml" Requires="v">
                <p:oleObj spid="_x0000_s40010" name="Equation" r:id="rId6" imgW="533160" imgH="228600" progId="Equation.DSMT4">
                  <p:embed/>
                </p:oleObj>
              </mc:Choice>
              <mc:Fallback>
                <p:oleObj name="Equation" r:id="rId6" imgW="533160" imgH="228600" progId="Equation.DSMT4">
                  <p:embed/>
                  <p:pic>
                    <p:nvPicPr>
                      <p:cNvPr id="9" name="Oggetto 8"/>
                      <p:cNvPicPr>
                        <a:picLocks noChangeAspect="1" noChangeArrowheads="1"/>
                      </p:cNvPicPr>
                      <p:nvPr/>
                    </p:nvPicPr>
                    <p:blipFill>
                      <a:blip r:embed="rId7"/>
                      <a:srcRect/>
                      <a:stretch>
                        <a:fillRect/>
                      </a:stretch>
                    </p:blipFill>
                    <p:spPr bwMode="auto">
                      <a:xfrm>
                        <a:off x="7934325" y="3964035"/>
                        <a:ext cx="1066800" cy="457200"/>
                      </a:xfrm>
                      <a:prstGeom prst="rect">
                        <a:avLst/>
                      </a:prstGeom>
                      <a:solidFill>
                        <a:schemeClr val="bg1"/>
                      </a:solidFill>
                    </p:spPr>
                  </p:pic>
                </p:oleObj>
              </mc:Fallback>
            </mc:AlternateContent>
          </a:graphicData>
        </a:graphic>
      </p:graphicFrame>
      <p:graphicFrame>
        <p:nvGraphicFramePr>
          <p:cNvPr id="16" name="Oggetto 15">
            <a:extLst>
              <a:ext uri="{FF2B5EF4-FFF2-40B4-BE49-F238E27FC236}">
                <a16:creationId xmlns:a16="http://schemas.microsoft.com/office/drawing/2014/main" id="{B16DDBFD-F310-4A5D-B21E-D86FD6F6FF8D}"/>
              </a:ext>
            </a:extLst>
          </p:cNvPr>
          <p:cNvGraphicFramePr>
            <a:graphicFrameLocks noChangeAspect="1"/>
          </p:cNvGraphicFramePr>
          <p:nvPr>
            <p:extLst>
              <p:ext uri="{D42A27DB-BD31-4B8C-83A1-F6EECF244321}">
                <p14:modId xmlns:p14="http://schemas.microsoft.com/office/powerpoint/2010/main" val="759300801"/>
              </p:ext>
            </p:extLst>
          </p:nvPr>
        </p:nvGraphicFramePr>
        <p:xfrm>
          <a:off x="7327900" y="1871424"/>
          <a:ext cx="304800" cy="457200"/>
        </p:xfrm>
        <a:graphic>
          <a:graphicData uri="http://schemas.openxmlformats.org/presentationml/2006/ole">
            <mc:AlternateContent xmlns:mc="http://schemas.openxmlformats.org/markup-compatibility/2006">
              <mc:Choice xmlns:v="urn:schemas-microsoft-com:vml" Requires="v">
                <p:oleObj spid="_x0000_s40011" name="Equation" r:id="rId8" imgW="152280" imgH="228600" progId="Equation.DSMT4">
                  <p:embed/>
                </p:oleObj>
              </mc:Choice>
              <mc:Fallback>
                <p:oleObj name="Equation" r:id="rId8" imgW="152280" imgH="228600" progId="Equation.DSMT4">
                  <p:embed/>
                  <p:pic>
                    <p:nvPicPr>
                      <p:cNvPr id="15" name="Oggetto 14">
                        <a:extLst>
                          <a:ext uri="{FF2B5EF4-FFF2-40B4-BE49-F238E27FC236}">
                            <a16:creationId xmlns:a16="http://schemas.microsoft.com/office/drawing/2014/main" id="{01CCE889-42CB-4714-B780-0B56BBE69C2F}"/>
                          </a:ext>
                        </a:extLst>
                      </p:cNvPr>
                      <p:cNvPicPr>
                        <a:picLocks noChangeAspect="1" noChangeArrowheads="1"/>
                      </p:cNvPicPr>
                      <p:nvPr/>
                    </p:nvPicPr>
                    <p:blipFill>
                      <a:blip r:embed="rId9"/>
                      <a:srcRect/>
                      <a:stretch>
                        <a:fillRect/>
                      </a:stretch>
                    </p:blipFill>
                    <p:spPr bwMode="auto">
                      <a:xfrm>
                        <a:off x="7327900" y="1871424"/>
                        <a:ext cx="304800" cy="457200"/>
                      </a:xfrm>
                      <a:prstGeom prst="rect">
                        <a:avLst/>
                      </a:prstGeom>
                      <a:solidFill>
                        <a:schemeClr val="bg1"/>
                      </a:solidFill>
                    </p:spPr>
                  </p:pic>
                </p:oleObj>
              </mc:Fallback>
            </mc:AlternateContent>
          </a:graphicData>
        </a:graphic>
      </p:graphicFrame>
      <p:graphicFrame>
        <p:nvGraphicFramePr>
          <p:cNvPr id="17" name="Oggetto 16">
            <a:extLst>
              <a:ext uri="{FF2B5EF4-FFF2-40B4-BE49-F238E27FC236}">
                <a16:creationId xmlns:a16="http://schemas.microsoft.com/office/drawing/2014/main" id="{67136CF0-2AC5-4A9B-BBFB-6AACBF4AD15B}"/>
              </a:ext>
            </a:extLst>
          </p:cNvPr>
          <p:cNvGraphicFramePr>
            <a:graphicFrameLocks noChangeAspect="1"/>
          </p:cNvGraphicFramePr>
          <p:nvPr>
            <p:extLst>
              <p:ext uri="{D42A27DB-BD31-4B8C-83A1-F6EECF244321}">
                <p14:modId xmlns:p14="http://schemas.microsoft.com/office/powerpoint/2010/main" val="352654484"/>
              </p:ext>
            </p:extLst>
          </p:nvPr>
        </p:nvGraphicFramePr>
        <p:xfrm>
          <a:off x="295557" y="4119608"/>
          <a:ext cx="4676775" cy="1328737"/>
        </p:xfrm>
        <a:graphic>
          <a:graphicData uri="http://schemas.openxmlformats.org/presentationml/2006/ole">
            <mc:AlternateContent xmlns:mc="http://schemas.openxmlformats.org/markup-compatibility/2006">
              <mc:Choice xmlns:v="urn:schemas-microsoft-com:vml" Requires="v">
                <p:oleObj spid="_x0000_s40012" name="Equation" r:id="rId10" imgW="1879560" imgH="533160" progId="Equation.DSMT4">
                  <p:embed/>
                </p:oleObj>
              </mc:Choice>
              <mc:Fallback>
                <p:oleObj name="Equation" r:id="rId10" imgW="1879560" imgH="533160" progId="Equation.DSMT4">
                  <p:embed/>
                  <p:pic>
                    <p:nvPicPr>
                      <p:cNvPr id="6" name="Oggetto 5"/>
                      <p:cNvPicPr>
                        <a:picLocks noChangeAspect="1" noChangeArrowheads="1"/>
                      </p:cNvPicPr>
                      <p:nvPr/>
                    </p:nvPicPr>
                    <p:blipFill>
                      <a:blip r:embed="rId11"/>
                      <a:srcRect/>
                      <a:stretch>
                        <a:fillRect/>
                      </a:stretch>
                    </p:blipFill>
                    <p:spPr bwMode="auto">
                      <a:xfrm>
                        <a:off x="295557" y="4119608"/>
                        <a:ext cx="4676775" cy="1328737"/>
                      </a:xfrm>
                      <a:prstGeom prst="rect">
                        <a:avLst/>
                      </a:prstGeom>
                      <a:noFill/>
                    </p:spPr>
                  </p:pic>
                </p:oleObj>
              </mc:Fallback>
            </mc:AlternateContent>
          </a:graphicData>
        </a:graphic>
      </p:graphicFrame>
      <p:graphicFrame>
        <p:nvGraphicFramePr>
          <p:cNvPr id="18" name="Oggetto 17">
            <a:extLst>
              <a:ext uri="{FF2B5EF4-FFF2-40B4-BE49-F238E27FC236}">
                <a16:creationId xmlns:a16="http://schemas.microsoft.com/office/drawing/2014/main" id="{D646A0C9-FFC6-4794-BDA2-529C0A7BC209}"/>
              </a:ext>
            </a:extLst>
          </p:cNvPr>
          <p:cNvGraphicFramePr>
            <a:graphicFrameLocks noChangeAspect="1"/>
          </p:cNvGraphicFramePr>
          <p:nvPr>
            <p:extLst>
              <p:ext uri="{D42A27DB-BD31-4B8C-83A1-F6EECF244321}">
                <p14:modId xmlns:p14="http://schemas.microsoft.com/office/powerpoint/2010/main" val="2789678230"/>
              </p:ext>
            </p:extLst>
          </p:nvPr>
        </p:nvGraphicFramePr>
        <p:xfrm>
          <a:off x="295557" y="5426093"/>
          <a:ext cx="3100638" cy="817590"/>
        </p:xfrm>
        <a:graphic>
          <a:graphicData uri="http://schemas.openxmlformats.org/presentationml/2006/ole">
            <mc:AlternateContent xmlns:mc="http://schemas.openxmlformats.org/markup-compatibility/2006">
              <mc:Choice xmlns:v="urn:schemas-microsoft-com:vml" Requires="v">
                <p:oleObj spid="_x0000_s40013" name="Equation" r:id="rId12" imgW="1320480" imgH="342720" progId="Equation.DSMT4">
                  <p:embed/>
                </p:oleObj>
              </mc:Choice>
              <mc:Fallback>
                <p:oleObj name="Equation" r:id="rId12" imgW="1320480" imgH="342720" progId="Equation.DSMT4">
                  <p:embed/>
                  <p:pic>
                    <p:nvPicPr>
                      <p:cNvPr id="24" name="Oggetto 23">
                        <a:extLst>
                          <a:ext uri="{FF2B5EF4-FFF2-40B4-BE49-F238E27FC236}">
                            <a16:creationId xmlns:a16="http://schemas.microsoft.com/office/drawing/2014/main" id="{A1B73A28-579C-4AD3-932F-EE705932315B}"/>
                          </a:ext>
                        </a:extLst>
                      </p:cNvPr>
                      <p:cNvPicPr>
                        <a:picLocks noChangeAspect="1" noChangeArrowheads="1"/>
                      </p:cNvPicPr>
                      <p:nvPr/>
                    </p:nvPicPr>
                    <p:blipFill>
                      <a:blip r:embed="rId13"/>
                      <a:srcRect/>
                      <a:stretch>
                        <a:fillRect/>
                      </a:stretch>
                    </p:blipFill>
                    <p:spPr bwMode="auto">
                      <a:xfrm>
                        <a:off x="295557" y="5426093"/>
                        <a:ext cx="3100638" cy="817590"/>
                      </a:xfrm>
                      <a:prstGeom prst="rect">
                        <a:avLst/>
                      </a:prstGeom>
                      <a:noFill/>
                    </p:spPr>
                  </p:pic>
                </p:oleObj>
              </mc:Fallback>
            </mc:AlternateContent>
          </a:graphicData>
        </a:graphic>
      </p:graphicFrame>
      <p:sp>
        <p:nvSpPr>
          <p:cNvPr id="8" name="CasellaDiTesto 7">
            <a:extLst>
              <a:ext uri="{FF2B5EF4-FFF2-40B4-BE49-F238E27FC236}">
                <a16:creationId xmlns:a16="http://schemas.microsoft.com/office/drawing/2014/main" id="{FB952138-D20F-410F-BDDE-6338CA5317D6}"/>
              </a:ext>
            </a:extLst>
          </p:cNvPr>
          <p:cNvSpPr txBox="1"/>
          <p:nvPr/>
        </p:nvSpPr>
        <p:spPr>
          <a:xfrm>
            <a:off x="6096000" y="1024363"/>
            <a:ext cx="5236722"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L=180 nm, V</a:t>
            </a:r>
            <a:r>
              <a:rPr lang="it-IT" sz="2400" baseline="-25000" dirty="0">
                <a:latin typeface="Arial" panose="020B0604020202020204" pitchFamily="34" charset="0"/>
                <a:cs typeface="Arial" panose="020B0604020202020204" pitchFamily="34" charset="0"/>
              </a:rPr>
              <a:t>GS</a:t>
            </a:r>
            <a:r>
              <a:rPr lang="it-IT" sz="2400" dirty="0">
                <a:latin typeface="Arial" panose="020B0604020202020204" pitchFamily="34" charset="0"/>
                <a:cs typeface="Arial" panose="020B0604020202020204" pitchFamily="34" charset="0"/>
              </a:rPr>
              <a:t> = 0 V, V</a:t>
            </a:r>
            <a:r>
              <a:rPr lang="it-IT" sz="2400" baseline="-25000" dirty="0">
                <a:latin typeface="Arial" panose="020B0604020202020204" pitchFamily="34" charset="0"/>
                <a:cs typeface="Arial" panose="020B0604020202020204" pitchFamily="34" charset="0"/>
              </a:rPr>
              <a:t>DS</a:t>
            </a:r>
            <a:r>
              <a:rPr lang="it-IT" sz="2400" dirty="0">
                <a:latin typeface="Arial" panose="020B0604020202020204" pitchFamily="34" charset="0"/>
                <a:cs typeface="Arial" panose="020B0604020202020204" pitchFamily="34" charset="0"/>
              </a:rPr>
              <a:t> = 1.8 V</a:t>
            </a:r>
          </a:p>
        </p:txBody>
      </p:sp>
    </p:spTree>
    <p:extLst>
      <p:ext uri="{BB962C8B-B14F-4D97-AF65-F5344CB8AC3E}">
        <p14:creationId xmlns:p14="http://schemas.microsoft.com/office/powerpoint/2010/main" val="3465950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174625"/>
            <a:ext cx="10515600" cy="662397"/>
          </a:xfrm>
        </p:spPr>
        <p:txBody>
          <a:bodyPr/>
          <a:lstStyle/>
          <a:p>
            <a:r>
              <a:rPr lang="en-US" dirty="0"/>
              <a:t>MOSFET models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a:t>
            </a:fld>
            <a:endParaRPr lang="en-US" dirty="0"/>
          </a:p>
        </p:txBody>
      </p:sp>
      <p:sp>
        <p:nvSpPr>
          <p:cNvPr id="5" name="CasellaDiTesto 4"/>
          <p:cNvSpPr txBox="1"/>
          <p:nvPr/>
        </p:nvSpPr>
        <p:spPr>
          <a:xfrm>
            <a:off x="838199" y="837022"/>
            <a:ext cx="10160001" cy="1800493"/>
          </a:xfrm>
          <a:prstGeom prst="rect">
            <a:avLst/>
          </a:prstGeom>
          <a:noFill/>
        </p:spPr>
        <p:txBody>
          <a:bodyPr wrap="square" rtlCol="0">
            <a:spAutoFit/>
          </a:bodyPr>
          <a:lstStyle/>
          <a:p>
            <a:pPr marL="342900" indent="-342900">
              <a:spcBef>
                <a:spcPts val="1800"/>
              </a:spcBef>
              <a:buFont typeface="Arial" panose="020B0604020202020204" pitchFamily="34" charset="0"/>
              <a:buChar char="•"/>
            </a:pPr>
            <a:r>
              <a:rPr lang="en-US" sz="2400" dirty="0">
                <a:latin typeface="Arial" panose="020B0604020202020204" pitchFamily="34" charset="0"/>
                <a:cs typeface="Arial" panose="020B0604020202020204" pitchFamily="34" charset="0"/>
              </a:rPr>
              <a:t>Models for accurate electrical simulations: BSIM models (Berkeley Short-channel IGFET Model), EKV (</a:t>
            </a:r>
            <a:r>
              <a:rPr lang="en-US" sz="2400" dirty="0" err="1">
                <a:latin typeface="Arial" panose="020B0604020202020204" pitchFamily="34" charset="0"/>
                <a:cs typeface="Arial" panose="020B0604020202020204" pitchFamily="34" charset="0"/>
              </a:rPr>
              <a:t>Enz</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Krummenacher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Vittoz</a:t>
            </a:r>
            <a:r>
              <a:rPr lang="en-US" sz="2400" dirty="0">
                <a:latin typeface="Arial" panose="020B0604020202020204" pitchFamily="34" charset="0"/>
                <a:cs typeface="Arial" panose="020B0604020202020204" pitchFamily="34" charset="0"/>
              </a:rPr>
              <a:t>) ...</a:t>
            </a:r>
          </a:p>
          <a:p>
            <a:pPr marL="342900" indent="-342900">
              <a:spcBef>
                <a:spcPts val="1800"/>
              </a:spcBef>
              <a:buFont typeface="Arial" panose="020B0604020202020204" pitchFamily="34" charset="0"/>
              <a:buChar char="•"/>
            </a:pPr>
            <a:r>
              <a:rPr lang="en-US" sz="2400" dirty="0">
                <a:latin typeface="Arial" panose="020B0604020202020204" pitchFamily="34" charset="0"/>
                <a:cs typeface="Arial" panose="020B0604020202020204" pitchFamily="34" charset="0"/>
              </a:rPr>
              <a:t>Models for "hand calculations": square law (strong inversion)</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exponential laws (weak inversion)</a:t>
            </a:r>
          </a:p>
        </p:txBody>
      </p:sp>
      <p:sp>
        <p:nvSpPr>
          <p:cNvPr id="6" name="Freccia a sinistra 5"/>
          <p:cNvSpPr/>
          <p:nvPr/>
        </p:nvSpPr>
        <p:spPr>
          <a:xfrm>
            <a:off x="10299700" y="1929514"/>
            <a:ext cx="1054099" cy="567561"/>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p:cNvSpPr txBox="1"/>
          <p:nvPr/>
        </p:nvSpPr>
        <p:spPr>
          <a:xfrm>
            <a:off x="990600" y="2619438"/>
            <a:ext cx="9626600"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It is of primary importance to be able to manually perform first order device sizing and first order performance estimation.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Only very </a:t>
            </a:r>
            <a:r>
              <a:rPr lang="en-US" sz="2400" u="sng" dirty="0">
                <a:latin typeface="Arial" panose="020B0604020202020204" pitchFamily="34" charset="0"/>
                <a:cs typeface="Arial" panose="020B0604020202020204" pitchFamily="34" charset="0"/>
              </a:rPr>
              <a:t>simple and intuitive model</a:t>
            </a:r>
            <a:r>
              <a:rPr lang="en-US" sz="2400" dirty="0">
                <a:latin typeface="Arial" panose="020B0604020202020204" pitchFamily="34" charset="0"/>
                <a:cs typeface="Arial" panose="020B0604020202020204" pitchFamily="34" charset="0"/>
              </a:rPr>
              <a:t> enable the designer to create cells that need only a final refinement and verification in the simulation phase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simulator is useless if we do not know how to produce a circuit on scrap-paper.   The simulator obeys to the law: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garbage in – garbage out</a:t>
            </a:r>
          </a:p>
        </p:txBody>
      </p:sp>
    </p:spTree>
    <p:extLst>
      <p:ext uri="{BB962C8B-B14F-4D97-AF65-F5344CB8AC3E}">
        <p14:creationId xmlns:p14="http://schemas.microsoft.com/office/powerpoint/2010/main" val="129700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6000" y="104851"/>
            <a:ext cx="10515600" cy="662397"/>
          </a:xfrm>
        </p:spPr>
        <p:txBody>
          <a:bodyPr/>
          <a:lstStyle/>
          <a:p>
            <a:r>
              <a:rPr lang="en-US" dirty="0"/>
              <a:t>MOSFET Small Signal model</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30</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3263" y="1887181"/>
            <a:ext cx="6283094" cy="3778400"/>
          </a:xfrm>
          <a:prstGeom prst="rect">
            <a:avLst/>
          </a:prstGeom>
        </p:spPr>
      </p:pic>
      <p:cxnSp>
        <p:nvCxnSpPr>
          <p:cNvPr id="7" name="Connettore 2 6"/>
          <p:cNvCxnSpPr/>
          <p:nvPr/>
        </p:nvCxnSpPr>
        <p:spPr>
          <a:xfrm flipV="1">
            <a:off x="4754810" y="4542971"/>
            <a:ext cx="240281" cy="107449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flipV="1">
            <a:off x="5157517" y="4840732"/>
            <a:ext cx="787531" cy="14514"/>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4293723" y="5617465"/>
            <a:ext cx="1727589" cy="461665"/>
          </a:xfrm>
          <a:prstGeom prst="rect">
            <a:avLst/>
          </a:prstGeom>
          <a:noFill/>
        </p:spPr>
        <p:txBody>
          <a:bodyPr wrap="none" rtlCol="0">
            <a:spAutoFit/>
          </a:bodyPr>
          <a:lstStyle/>
          <a:p>
            <a:r>
              <a:rPr lang="it-IT" sz="2400" dirty="0" err="1">
                <a:solidFill>
                  <a:srgbClr val="FF0000"/>
                </a:solidFill>
                <a:latin typeface="Arial" panose="020B0604020202020204" pitchFamily="34" charset="0"/>
                <a:cs typeface="Arial" panose="020B0604020202020204" pitchFamily="34" charset="0"/>
              </a:rPr>
              <a:t>effect</a:t>
            </a:r>
            <a:r>
              <a:rPr lang="it-IT" sz="2400" dirty="0">
                <a:solidFill>
                  <a:srgbClr val="FF0000"/>
                </a:solidFill>
                <a:latin typeface="Arial" panose="020B0604020202020204" pitchFamily="34" charset="0"/>
                <a:cs typeface="Arial" panose="020B0604020202020204" pitchFamily="34" charset="0"/>
              </a:rPr>
              <a:t> of </a:t>
            </a:r>
            <a:r>
              <a:rPr lang="it-IT" sz="2400" dirty="0" err="1">
                <a:solidFill>
                  <a:srgbClr val="FF0000"/>
                </a:solidFill>
                <a:latin typeface="Arial" panose="020B0604020202020204" pitchFamily="34" charset="0"/>
                <a:cs typeface="Arial" panose="020B0604020202020204" pitchFamily="34" charset="0"/>
              </a:rPr>
              <a:t>v</a:t>
            </a:r>
            <a:r>
              <a:rPr lang="it-IT" sz="2400" baseline="-25000" dirty="0" err="1">
                <a:solidFill>
                  <a:srgbClr val="FF0000"/>
                </a:solidFill>
                <a:latin typeface="Arial" panose="020B0604020202020204" pitchFamily="34" charset="0"/>
                <a:cs typeface="Arial" panose="020B0604020202020204" pitchFamily="34" charset="0"/>
              </a:rPr>
              <a:t>bs</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12" name="CasellaDiTesto 11"/>
          <p:cNvSpPr txBox="1"/>
          <p:nvPr/>
        </p:nvSpPr>
        <p:spPr>
          <a:xfrm>
            <a:off x="676000" y="976787"/>
            <a:ext cx="8600431" cy="584775"/>
          </a:xfrm>
          <a:prstGeom prst="rect">
            <a:avLst/>
          </a:prstGeom>
          <a:noFill/>
        </p:spPr>
        <p:txBody>
          <a:bodyPr wrap="none" rtlCol="0">
            <a:spAutoFit/>
          </a:bodyPr>
          <a:lstStyle/>
          <a:p>
            <a:r>
              <a:rPr lang="en-US" sz="3200" i="1" dirty="0" err="1">
                <a:solidFill>
                  <a:srgbClr val="FF0000"/>
                </a:solidFill>
                <a:latin typeface="Arial" panose="020B0604020202020204" pitchFamily="34" charset="0"/>
                <a:cs typeface="Arial" panose="020B0604020202020204" pitchFamily="34" charset="0"/>
              </a:rPr>
              <a:t>c</a:t>
            </a:r>
            <a:r>
              <a:rPr lang="en-US" sz="3200" i="1" baseline="-25000" dirty="0" err="1">
                <a:solidFill>
                  <a:srgbClr val="FF0000"/>
                </a:solidFill>
                <a:latin typeface="Arial" panose="020B0604020202020204" pitchFamily="34" charset="0"/>
                <a:cs typeface="Arial" panose="020B0604020202020204" pitchFamily="34" charset="0"/>
              </a:rPr>
              <a:t>gs</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c</a:t>
            </a:r>
            <a:r>
              <a:rPr lang="en-US" sz="3200" i="1" baseline="-25000" dirty="0" err="1">
                <a:solidFill>
                  <a:srgbClr val="FF0000"/>
                </a:solidFill>
                <a:latin typeface="Arial" panose="020B0604020202020204" pitchFamily="34" charset="0"/>
                <a:cs typeface="Arial" panose="020B0604020202020204" pitchFamily="34" charset="0"/>
              </a:rPr>
              <a:t>gd</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c</a:t>
            </a:r>
            <a:r>
              <a:rPr lang="en-US" sz="3200" i="1" baseline="-25000" dirty="0" err="1">
                <a:solidFill>
                  <a:srgbClr val="FF0000"/>
                </a:solidFill>
                <a:latin typeface="Arial" panose="020B0604020202020204" pitchFamily="34" charset="0"/>
                <a:cs typeface="Arial" panose="020B0604020202020204" pitchFamily="34" charset="0"/>
              </a:rPr>
              <a:t>gb</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c</a:t>
            </a:r>
            <a:r>
              <a:rPr lang="en-US" sz="3200" i="1" baseline="-25000" dirty="0" err="1">
                <a:solidFill>
                  <a:srgbClr val="FF0000"/>
                </a:solidFill>
                <a:latin typeface="Arial" panose="020B0604020202020204" pitchFamily="34" charset="0"/>
                <a:cs typeface="Arial" panose="020B0604020202020204" pitchFamily="34" charset="0"/>
              </a:rPr>
              <a:t>bd</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c</a:t>
            </a:r>
            <a:r>
              <a:rPr lang="en-US" sz="3200" i="1" baseline="-25000" dirty="0" err="1">
                <a:solidFill>
                  <a:srgbClr val="FF0000"/>
                </a:solidFill>
                <a:latin typeface="Arial" panose="020B0604020202020204" pitchFamily="34" charset="0"/>
                <a:cs typeface="Arial" panose="020B0604020202020204" pitchFamily="34" charset="0"/>
              </a:rPr>
              <a:t>bs</a:t>
            </a:r>
            <a:r>
              <a:rPr lang="en-US" sz="3200" i="1" dirty="0">
                <a:solidFill>
                  <a:srgbClr val="FF0000"/>
                </a:solidFill>
                <a:latin typeface="Arial" panose="020B0604020202020204" pitchFamily="34" charset="0"/>
                <a:cs typeface="Arial" panose="020B0604020202020204" pitchFamily="34" charset="0"/>
              </a:rPr>
              <a:t> : small signal capacitances</a:t>
            </a:r>
            <a:endParaRPr lang="en-US" sz="3200" i="1" baseline="-25000" dirty="0">
              <a:solidFill>
                <a:srgbClr val="FF0000"/>
              </a:solidFill>
              <a:latin typeface="Arial" panose="020B0604020202020204" pitchFamily="34" charset="0"/>
              <a:cs typeface="Arial" panose="020B0604020202020204" pitchFamily="34" charset="0"/>
            </a:endParaRPr>
          </a:p>
        </p:txBody>
      </p:sp>
      <p:sp>
        <p:nvSpPr>
          <p:cNvPr id="15" name="Ovale 14"/>
          <p:cNvSpPr/>
          <p:nvPr/>
        </p:nvSpPr>
        <p:spPr>
          <a:xfrm>
            <a:off x="4995091" y="1669143"/>
            <a:ext cx="1132115" cy="10450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e 15"/>
          <p:cNvSpPr/>
          <p:nvPr/>
        </p:nvSpPr>
        <p:spPr>
          <a:xfrm>
            <a:off x="2455091" y="2646908"/>
            <a:ext cx="1132115" cy="10450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e 16"/>
          <p:cNvSpPr/>
          <p:nvPr/>
        </p:nvSpPr>
        <p:spPr>
          <a:xfrm>
            <a:off x="1671386" y="3836788"/>
            <a:ext cx="1132115" cy="10450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e 17"/>
          <p:cNvSpPr/>
          <p:nvPr/>
        </p:nvSpPr>
        <p:spPr>
          <a:xfrm>
            <a:off x="6764242" y="3169422"/>
            <a:ext cx="1132115" cy="10450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e 20"/>
          <p:cNvSpPr/>
          <p:nvPr/>
        </p:nvSpPr>
        <p:spPr>
          <a:xfrm>
            <a:off x="6711295" y="4491670"/>
            <a:ext cx="1132115" cy="10450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CasellaDiTesto 5">
            <a:extLst>
              <a:ext uri="{FF2B5EF4-FFF2-40B4-BE49-F238E27FC236}">
                <a16:creationId xmlns:a16="http://schemas.microsoft.com/office/drawing/2014/main" id="{01E7DE59-E8EA-4313-8130-68FC7FDBEE31}"/>
              </a:ext>
            </a:extLst>
          </p:cNvPr>
          <p:cNvSpPr txBox="1"/>
          <p:nvPr/>
        </p:nvSpPr>
        <p:spPr>
          <a:xfrm>
            <a:off x="8539614" y="2694079"/>
            <a:ext cx="262128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Let's start from the dc model (capacitances are removed)</a:t>
            </a:r>
          </a:p>
        </p:txBody>
      </p:sp>
      <p:sp>
        <p:nvSpPr>
          <p:cNvPr id="8" name="Freccia destra con strisce 7">
            <a:extLst>
              <a:ext uri="{FF2B5EF4-FFF2-40B4-BE49-F238E27FC236}">
                <a16:creationId xmlns:a16="http://schemas.microsoft.com/office/drawing/2014/main" id="{7A8CD145-2351-48DB-A5F7-C7A770A547D0}"/>
              </a:ext>
            </a:extLst>
          </p:cNvPr>
          <p:cNvSpPr/>
          <p:nvPr/>
        </p:nvSpPr>
        <p:spPr>
          <a:xfrm>
            <a:off x="11073393" y="2971800"/>
            <a:ext cx="981447" cy="720136"/>
          </a:xfrm>
          <a:prstGeom prst="stripedRightArrow">
            <a:avLst/>
          </a:prstGeom>
          <a:solidFill>
            <a:schemeClr val="accent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105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animBg="1"/>
      <p:bldP spid="16" grpId="0" animBg="1"/>
      <p:bldP spid="17" grpId="0" animBg="1"/>
      <p:bldP spid="18" grpId="0" animBg="1"/>
      <p:bldP spid="21" grpId="0" animBg="1"/>
      <p:bldP spid="6" grpId="0"/>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121374"/>
            <a:ext cx="10515600" cy="662397"/>
          </a:xfrm>
        </p:spPr>
        <p:txBody>
          <a:bodyPr/>
          <a:lstStyle/>
          <a:p>
            <a:r>
              <a:rPr lang="en-US" dirty="0"/>
              <a:t>MOSFET small signal model: dc limit</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31</a:t>
            </a:fld>
            <a:endParaRPr lang="en-US" dirty="0"/>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798" y="938356"/>
            <a:ext cx="5914173" cy="2511023"/>
          </a:xfrm>
          <a:prstGeom prst="rect">
            <a:avLst/>
          </a:prstGeom>
        </p:spPr>
      </p:pic>
      <p:graphicFrame>
        <p:nvGraphicFramePr>
          <p:cNvPr id="7" name="Oggetto 6"/>
          <p:cNvGraphicFramePr>
            <a:graphicFrameLocks noChangeAspect="1"/>
          </p:cNvGraphicFramePr>
          <p:nvPr>
            <p:extLst>
              <p:ext uri="{D42A27DB-BD31-4B8C-83A1-F6EECF244321}">
                <p14:modId xmlns:p14="http://schemas.microsoft.com/office/powerpoint/2010/main" val="1401161677"/>
              </p:ext>
            </p:extLst>
          </p:nvPr>
        </p:nvGraphicFramePr>
        <p:xfrm>
          <a:off x="838199" y="3723482"/>
          <a:ext cx="3759200" cy="1092200"/>
        </p:xfrm>
        <a:graphic>
          <a:graphicData uri="http://schemas.openxmlformats.org/presentationml/2006/ole">
            <mc:AlternateContent xmlns:mc="http://schemas.openxmlformats.org/markup-compatibility/2006">
              <mc:Choice xmlns:v="urn:schemas-microsoft-com:vml" Requires="v">
                <p:oleObj spid="_x0000_s13469" name="Equation" r:id="rId4" imgW="1879560" imgH="545760" progId="Equation.DSMT4">
                  <p:embed/>
                </p:oleObj>
              </mc:Choice>
              <mc:Fallback>
                <p:oleObj name="Equation" r:id="rId4" imgW="1879560" imgH="545760" progId="Equation.DSMT4">
                  <p:embed/>
                  <p:pic>
                    <p:nvPicPr>
                      <p:cNvPr id="0" name=""/>
                      <p:cNvPicPr>
                        <a:picLocks noChangeAspect="1" noChangeArrowheads="1"/>
                      </p:cNvPicPr>
                      <p:nvPr/>
                    </p:nvPicPr>
                    <p:blipFill>
                      <a:blip r:embed="rId5"/>
                      <a:srcRect/>
                      <a:stretch>
                        <a:fillRect/>
                      </a:stretch>
                    </p:blipFill>
                    <p:spPr bwMode="auto">
                      <a:xfrm>
                        <a:off x="838199" y="3723482"/>
                        <a:ext cx="3759200" cy="1092200"/>
                      </a:xfrm>
                      <a:prstGeom prst="rect">
                        <a:avLst/>
                      </a:prstGeom>
                      <a:noFill/>
                    </p:spPr>
                  </p:pic>
                </p:oleObj>
              </mc:Fallback>
            </mc:AlternateContent>
          </a:graphicData>
        </a:graphic>
      </p:graphicFrame>
      <p:graphicFrame>
        <p:nvGraphicFramePr>
          <p:cNvPr id="8" name="Oggetto 7"/>
          <p:cNvGraphicFramePr>
            <a:graphicFrameLocks noChangeAspect="1"/>
          </p:cNvGraphicFramePr>
          <p:nvPr>
            <p:extLst>
              <p:ext uri="{D42A27DB-BD31-4B8C-83A1-F6EECF244321}">
                <p14:modId xmlns:p14="http://schemas.microsoft.com/office/powerpoint/2010/main" val="2485543251"/>
              </p:ext>
            </p:extLst>
          </p:nvPr>
        </p:nvGraphicFramePr>
        <p:xfrm>
          <a:off x="7785362" y="3748882"/>
          <a:ext cx="3886200" cy="1041400"/>
        </p:xfrm>
        <a:graphic>
          <a:graphicData uri="http://schemas.openxmlformats.org/presentationml/2006/ole">
            <mc:AlternateContent xmlns:mc="http://schemas.openxmlformats.org/markup-compatibility/2006">
              <mc:Choice xmlns:v="urn:schemas-microsoft-com:vml" Requires="v">
                <p:oleObj spid="_x0000_s13470" name="Equation" r:id="rId6" imgW="1942920" imgH="520560" progId="Equation.DSMT4">
                  <p:embed/>
                </p:oleObj>
              </mc:Choice>
              <mc:Fallback>
                <p:oleObj name="Equation" r:id="rId6" imgW="1942920" imgH="520560" progId="Equation.DSMT4">
                  <p:embed/>
                  <p:pic>
                    <p:nvPicPr>
                      <p:cNvPr id="0" name=""/>
                      <p:cNvPicPr>
                        <a:picLocks noChangeAspect="1" noChangeArrowheads="1"/>
                      </p:cNvPicPr>
                      <p:nvPr/>
                    </p:nvPicPr>
                    <p:blipFill>
                      <a:blip r:embed="rId7"/>
                      <a:srcRect/>
                      <a:stretch>
                        <a:fillRect/>
                      </a:stretch>
                    </p:blipFill>
                    <p:spPr bwMode="auto">
                      <a:xfrm>
                        <a:off x="7785362" y="3748882"/>
                        <a:ext cx="3886200" cy="1041400"/>
                      </a:xfrm>
                      <a:prstGeom prst="rect">
                        <a:avLst/>
                      </a:prstGeom>
                      <a:noFill/>
                    </p:spPr>
                  </p:pic>
                </p:oleObj>
              </mc:Fallback>
            </mc:AlternateContent>
          </a:graphicData>
        </a:graphic>
      </p:graphicFrame>
      <p:graphicFrame>
        <p:nvGraphicFramePr>
          <p:cNvPr id="9" name="Oggetto 8"/>
          <p:cNvGraphicFramePr>
            <a:graphicFrameLocks noChangeAspect="1"/>
          </p:cNvGraphicFramePr>
          <p:nvPr>
            <p:extLst>
              <p:ext uri="{D42A27DB-BD31-4B8C-83A1-F6EECF244321}">
                <p14:modId xmlns:p14="http://schemas.microsoft.com/office/powerpoint/2010/main" val="2630034678"/>
              </p:ext>
            </p:extLst>
          </p:nvPr>
        </p:nvGraphicFramePr>
        <p:xfrm>
          <a:off x="4257394" y="4992007"/>
          <a:ext cx="4343400" cy="1041400"/>
        </p:xfrm>
        <a:graphic>
          <a:graphicData uri="http://schemas.openxmlformats.org/presentationml/2006/ole">
            <mc:AlternateContent xmlns:mc="http://schemas.openxmlformats.org/markup-compatibility/2006">
              <mc:Choice xmlns:v="urn:schemas-microsoft-com:vml" Requires="v">
                <p:oleObj spid="_x0000_s13471" name="Equation" r:id="rId8" imgW="2171520" imgH="520560" progId="Equation.DSMT4">
                  <p:embed/>
                </p:oleObj>
              </mc:Choice>
              <mc:Fallback>
                <p:oleObj name="Equation" r:id="rId8" imgW="2171520" imgH="520560" progId="Equation.DSMT4">
                  <p:embed/>
                  <p:pic>
                    <p:nvPicPr>
                      <p:cNvPr id="0" name=""/>
                      <p:cNvPicPr>
                        <a:picLocks noChangeAspect="1" noChangeArrowheads="1"/>
                      </p:cNvPicPr>
                      <p:nvPr/>
                    </p:nvPicPr>
                    <p:blipFill>
                      <a:blip r:embed="rId9"/>
                      <a:srcRect/>
                      <a:stretch>
                        <a:fillRect/>
                      </a:stretch>
                    </p:blipFill>
                    <p:spPr bwMode="auto">
                      <a:xfrm>
                        <a:off x="4257394" y="4992007"/>
                        <a:ext cx="4343400" cy="1041400"/>
                      </a:xfrm>
                      <a:prstGeom prst="rect">
                        <a:avLst/>
                      </a:prstGeom>
                      <a:noFill/>
                    </p:spPr>
                  </p:pic>
                </p:oleObj>
              </mc:Fallback>
            </mc:AlternateContent>
          </a:graphicData>
        </a:graphic>
      </p:graphicFrame>
      <p:sp>
        <p:nvSpPr>
          <p:cNvPr id="5" name="Rettangolo con angoli arrotondati 4">
            <a:extLst>
              <a:ext uri="{FF2B5EF4-FFF2-40B4-BE49-F238E27FC236}">
                <a16:creationId xmlns:a16="http://schemas.microsoft.com/office/drawing/2014/main" id="{A2F3092E-CD66-4A7B-8E2E-D485A8EB16B7}"/>
              </a:ext>
            </a:extLst>
          </p:cNvPr>
          <p:cNvSpPr/>
          <p:nvPr/>
        </p:nvSpPr>
        <p:spPr>
          <a:xfrm>
            <a:off x="2749204" y="957148"/>
            <a:ext cx="1249680" cy="2622666"/>
          </a:xfrm>
          <a:prstGeom prst="roundRect">
            <a:avLst/>
          </a:prstGeom>
          <a:solidFill>
            <a:schemeClr val="accent2">
              <a:lumMod val="60000"/>
              <a:lumOff val="40000"/>
              <a:alpha val="38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ttangolo con angoli arrotondati 9">
            <a:extLst>
              <a:ext uri="{FF2B5EF4-FFF2-40B4-BE49-F238E27FC236}">
                <a16:creationId xmlns:a16="http://schemas.microsoft.com/office/drawing/2014/main" id="{BDAEDB4A-9244-4354-A5DA-E61F62502941}"/>
              </a:ext>
            </a:extLst>
          </p:cNvPr>
          <p:cNvSpPr/>
          <p:nvPr/>
        </p:nvSpPr>
        <p:spPr>
          <a:xfrm>
            <a:off x="1851212" y="952930"/>
            <a:ext cx="639576" cy="2622666"/>
          </a:xfrm>
          <a:prstGeom prst="roundRect">
            <a:avLst/>
          </a:prstGeom>
          <a:solidFill>
            <a:schemeClr val="accent2">
              <a:lumMod val="60000"/>
              <a:lumOff val="40000"/>
              <a:alpha val="38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ttangolo con angoli arrotondati 10">
            <a:extLst>
              <a:ext uri="{FF2B5EF4-FFF2-40B4-BE49-F238E27FC236}">
                <a16:creationId xmlns:a16="http://schemas.microsoft.com/office/drawing/2014/main" id="{F214B589-4640-4961-A640-7F2CBF49F061}"/>
              </a:ext>
            </a:extLst>
          </p:cNvPr>
          <p:cNvSpPr/>
          <p:nvPr/>
        </p:nvSpPr>
        <p:spPr>
          <a:xfrm>
            <a:off x="4215866" y="938356"/>
            <a:ext cx="1249680" cy="2622666"/>
          </a:xfrm>
          <a:prstGeom prst="roundRect">
            <a:avLst/>
          </a:prstGeom>
          <a:solidFill>
            <a:schemeClr val="accent6">
              <a:lumMod val="40000"/>
              <a:lumOff val="60000"/>
              <a:alpha val="38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ttangolo con angoli arrotondati 11">
            <a:extLst>
              <a:ext uri="{FF2B5EF4-FFF2-40B4-BE49-F238E27FC236}">
                <a16:creationId xmlns:a16="http://schemas.microsoft.com/office/drawing/2014/main" id="{2C9F72B5-DB5B-4497-8934-C466212A8EDC}"/>
              </a:ext>
            </a:extLst>
          </p:cNvPr>
          <p:cNvSpPr/>
          <p:nvPr/>
        </p:nvSpPr>
        <p:spPr>
          <a:xfrm>
            <a:off x="953220" y="952930"/>
            <a:ext cx="639576" cy="2622666"/>
          </a:xfrm>
          <a:prstGeom prst="roundRect">
            <a:avLst/>
          </a:prstGeom>
          <a:solidFill>
            <a:schemeClr val="accent6">
              <a:lumMod val="40000"/>
              <a:lumOff val="60000"/>
              <a:alpha val="38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ttangolo con angoli arrotondati 12">
            <a:extLst>
              <a:ext uri="{FF2B5EF4-FFF2-40B4-BE49-F238E27FC236}">
                <a16:creationId xmlns:a16="http://schemas.microsoft.com/office/drawing/2014/main" id="{1AAF3E41-8384-4578-9B85-3847C69716CA}"/>
              </a:ext>
            </a:extLst>
          </p:cNvPr>
          <p:cNvSpPr/>
          <p:nvPr/>
        </p:nvSpPr>
        <p:spPr>
          <a:xfrm>
            <a:off x="5674291" y="879473"/>
            <a:ext cx="1498661" cy="2622666"/>
          </a:xfrm>
          <a:prstGeom prst="roundRect">
            <a:avLst/>
          </a:prstGeom>
          <a:solidFill>
            <a:schemeClr val="accent1">
              <a:lumMod val="60000"/>
              <a:lumOff val="40000"/>
              <a:alpha val="38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Connettore diritto 14">
            <a:extLst>
              <a:ext uri="{FF2B5EF4-FFF2-40B4-BE49-F238E27FC236}">
                <a16:creationId xmlns:a16="http://schemas.microsoft.com/office/drawing/2014/main" id="{D020B23B-5C0F-4774-BA6B-85A18AED0B4A}"/>
              </a:ext>
            </a:extLst>
          </p:cNvPr>
          <p:cNvCxnSpPr>
            <a:cxnSpLocks/>
          </p:cNvCxnSpPr>
          <p:nvPr/>
        </p:nvCxnSpPr>
        <p:spPr>
          <a:xfrm>
            <a:off x="663388" y="4932989"/>
            <a:ext cx="3275200" cy="0"/>
          </a:xfrm>
          <a:prstGeom prst="line">
            <a:avLst/>
          </a:prstGeom>
          <a:ln w="38100">
            <a:solidFill>
              <a:schemeClr val="accent2">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9D645F19-FD1C-45B0-A89E-F719F13C9360}"/>
              </a:ext>
            </a:extLst>
          </p:cNvPr>
          <p:cNvCxnSpPr>
            <a:cxnSpLocks/>
          </p:cNvCxnSpPr>
          <p:nvPr/>
        </p:nvCxnSpPr>
        <p:spPr>
          <a:xfrm>
            <a:off x="4197004" y="6033407"/>
            <a:ext cx="4206767" cy="0"/>
          </a:xfrm>
          <a:prstGeom prst="line">
            <a:avLst/>
          </a:prstGeom>
          <a:ln w="3810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059F2150-C1AC-44DD-80ED-2B65339AED89}"/>
              </a:ext>
            </a:extLst>
          </p:cNvPr>
          <p:cNvCxnSpPr>
            <a:cxnSpLocks/>
          </p:cNvCxnSpPr>
          <p:nvPr/>
        </p:nvCxnSpPr>
        <p:spPr>
          <a:xfrm>
            <a:off x="7785362" y="4895049"/>
            <a:ext cx="4206767" cy="0"/>
          </a:xfrm>
          <a:prstGeom prst="line">
            <a:avLst/>
          </a:prstGeom>
          <a:ln w="38100">
            <a:solidFill>
              <a:schemeClr val="accent6">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1" name="Oggetto 20">
            <a:extLst>
              <a:ext uri="{FF2B5EF4-FFF2-40B4-BE49-F238E27FC236}">
                <a16:creationId xmlns:a16="http://schemas.microsoft.com/office/drawing/2014/main" id="{36BB7D35-DF98-4E07-A781-0FA9A57E2C59}"/>
              </a:ext>
            </a:extLst>
          </p:cNvPr>
          <p:cNvGraphicFramePr>
            <a:graphicFrameLocks noChangeAspect="1"/>
          </p:cNvGraphicFramePr>
          <p:nvPr>
            <p:extLst>
              <p:ext uri="{D42A27DB-BD31-4B8C-83A1-F6EECF244321}">
                <p14:modId xmlns:p14="http://schemas.microsoft.com/office/powerpoint/2010/main" val="535634261"/>
              </p:ext>
            </p:extLst>
          </p:nvPr>
        </p:nvGraphicFramePr>
        <p:xfrm>
          <a:off x="7566962" y="2406673"/>
          <a:ext cx="4322999" cy="662395"/>
        </p:xfrm>
        <a:graphic>
          <a:graphicData uri="http://schemas.openxmlformats.org/presentationml/2006/ole">
            <mc:AlternateContent xmlns:mc="http://schemas.openxmlformats.org/markup-compatibility/2006">
              <mc:Choice xmlns:v="urn:schemas-microsoft-com:vml" Requires="v">
                <p:oleObj spid="_x0000_s13472" name="Equation" r:id="rId10" imgW="1574640" imgH="241200" progId="Equation.DSMT4">
                  <p:embed/>
                </p:oleObj>
              </mc:Choice>
              <mc:Fallback>
                <p:oleObj name="Equation" r:id="rId10" imgW="1574640" imgH="241200" progId="Equation.DSMT4">
                  <p:embed/>
                  <p:pic>
                    <p:nvPicPr>
                      <p:cNvPr id="7" name="Oggetto 6"/>
                      <p:cNvPicPr>
                        <a:picLocks noChangeAspect="1" noChangeArrowheads="1"/>
                      </p:cNvPicPr>
                      <p:nvPr/>
                    </p:nvPicPr>
                    <p:blipFill>
                      <a:blip r:embed="rId11"/>
                      <a:srcRect/>
                      <a:stretch>
                        <a:fillRect/>
                      </a:stretch>
                    </p:blipFill>
                    <p:spPr bwMode="auto">
                      <a:xfrm>
                        <a:off x="7566962" y="2406673"/>
                        <a:ext cx="4322999" cy="662395"/>
                      </a:xfrm>
                      <a:prstGeom prst="rect">
                        <a:avLst/>
                      </a:prstGeom>
                      <a:noFill/>
                    </p:spPr>
                  </p:pic>
                </p:oleObj>
              </mc:Fallback>
            </mc:AlternateContent>
          </a:graphicData>
        </a:graphic>
      </p:graphicFrame>
      <p:graphicFrame>
        <p:nvGraphicFramePr>
          <p:cNvPr id="22" name="Oggetto 21">
            <a:extLst>
              <a:ext uri="{FF2B5EF4-FFF2-40B4-BE49-F238E27FC236}">
                <a16:creationId xmlns:a16="http://schemas.microsoft.com/office/drawing/2014/main" id="{405BC18A-189B-4AB3-A616-48E9390E3493}"/>
              </a:ext>
            </a:extLst>
          </p:cNvPr>
          <p:cNvGraphicFramePr>
            <a:graphicFrameLocks noChangeAspect="1"/>
          </p:cNvGraphicFramePr>
          <p:nvPr>
            <p:extLst>
              <p:ext uri="{D42A27DB-BD31-4B8C-83A1-F6EECF244321}">
                <p14:modId xmlns:p14="http://schemas.microsoft.com/office/powerpoint/2010/main" val="1235299345"/>
              </p:ext>
            </p:extLst>
          </p:nvPr>
        </p:nvGraphicFramePr>
        <p:xfrm>
          <a:off x="8333843" y="960096"/>
          <a:ext cx="2789238" cy="766763"/>
        </p:xfrm>
        <a:graphic>
          <a:graphicData uri="http://schemas.openxmlformats.org/presentationml/2006/ole">
            <mc:AlternateContent xmlns:mc="http://schemas.openxmlformats.org/markup-compatibility/2006">
              <mc:Choice xmlns:v="urn:schemas-microsoft-com:vml" Requires="v">
                <p:oleObj spid="_x0000_s13473" name="Equation" r:id="rId12" imgW="1015920" imgH="279360" progId="Equation.DSMT4">
                  <p:embed/>
                </p:oleObj>
              </mc:Choice>
              <mc:Fallback>
                <p:oleObj name="Equation" r:id="rId12" imgW="1015920" imgH="279360" progId="Equation.DSMT4">
                  <p:embed/>
                  <p:pic>
                    <p:nvPicPr>
                      <p:cNvPr id="21" name="Oggetto 20">
                        <a:extLst>
                          <a:ext uri="{FF2B5EF4-FFF2-40B4-BE49-F238E27FC236}">
                            <a16:creationId xmlns:a16="http://schemas.microsoft.com/office/drawing/2014/main" id="{36BB7D35-DF98-4E07-A781-0FA9A57E2C59}"/>
                          </a:ext>
                        </a:extLst>
                      </p:cNvPr>
                      <p:cNvPicPr>
                        <a:picLocks noChangeAspect="1" noChangeArrowheads="1"/>
                      </p:cNvPicPr>
                      <p:nvPr/>
                    </p:nvPicPr>
                    <p:blipFill>
                      <a:blip r:embed="rId13"/>
                      <a:srcRect/>
                      <a:stretch>
                        <a:fillRect/>
                      </a:stretch>
                    </p:blipFill>
                    <p:spPr bwMode="auto">
                      <a:xfrm>
                        <a:off x="8333843" y="960096"/>
                        <a:ext cx="2789238" cy="766763"/>
                      </a:xfrm>
                      <a:prstGeom prst="rect">
                        <a:avLst/>
                      </a:prstGeom>
                      <a:noFill/>
                    </p:spPr>
                  </p:pic>
                </p:oleObj>
              </mc:Fallback>
            </mc:AlternateContent>
          </a:graphicData>
        </a:graphic>
      </p:graphicFrame>
      <p:sp>
        <p:nvSpPr>
          <p:cNvPr id="23" name="Freccia in giù 22">
            <a:extLst>
              <a:ext uri="{FF2B5EF4-FFF2-40B4-BE49-F238E27FC236}">
                <a16:creationId xmlns:a16="http://schemas.microsoft.com/office/drawing/2014/main" id="{E8BE4174-7AB2-44AC-97E3-36C48432CDDD}"/>
              </a:ext>
            </a:extLst>
          </p:cNvPr>
          <p:cNvSpPr/>
          <p:nvPr/>
        </p:nvSpPr>
        <p:spPr>
          <a:xfrm>
            <a:off x="8738696" y="1779427"/>
            <a:ext cx="476250" cy="597580"/>
          </a:xfrm>
          <a:prstGeom prst="downArrow">
            <a:avLst/>
          </a:prstGeom>
          <a:solidFill>
            <a:schemeClr val="accent5">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sellaDiTesto 23">
            <a:extLst>
              <a:ext uri="{FF2B5EF4-FFF2-40B4-BE49-F238E27FC236}">
                <a16:creationId xmlns:a16="http://schemas.microsoft.com/office/drawing/2014/main" id="{B7E0409D-B770-470D-8BAE-EA58D9C5F7B5}"/>
              </a:ext>
            </a:extLst>
          </p:cNvPr>
          <p:cNvSpPr txBox="1"/>
          <p:nvPr/>
        </p:nvSpPr>
        <p:spPr>
          <a:xfrm>
            <a:off x="9431927" y="1862774"/>
            <a:ext cx="179568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small signal</a:t>
            </a:r>
          </a:p>
        </p:txBody>
      </p:sp>
    </p:spTree>
    <p:extLst>
      <p:ext uri="{BB962C8B-B14F-4D97-AF65-F5344CB8AC3E}">
        <p14:creationId xmlns:p14="http://schemas.microsoft.com/office/powerpoint/2010/main" val="73623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 y="-98878"/>
            <a:ext cx="10515600" cy="662397"/>
          </a:xfrm>
        </p:spPr>
        <p:txBody>
          <a:bodyPr/>
          <a:lstStyle/>
          <a:p>
            <a:r>
              <a:rPr lang="it-IT" dirty="0"/>
              <a:t>Body transconductance: </a:t>
            </a:r>
            <a:r>
              <a:rPr lang="it-IT" dirty="0" err="1"/>
              <a:t>g</a:t>
            </a:r>
            <a:r>
              <a:rPr lang="it-IT" baseline="-25000" dirty="0" err="1"/>
              <a:t>mb</a:t>
            </a:r>
            <a:endParaRPr lang="en-US" baseline="-25000" dirty="0"/>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32</a:t>
            </a:fld>
            <a:endParaRPr lang="en-US" dirty="0"/>
          </a:p>
        </p:txBody>
      </p:sp>
      <p:graphicFrame>
        <p:nvGraphicFramePr>
          <p:cNvPr id="5" name="Oggetto 4"/>
          <p:cNvGraphicFramePr>
            <a:graphicFrameLocks noChangeAspect="1"/>
          </p:cNvGraphicFramePr>
          <p:nvPr>
            <p:extLst>
              <p:ext uri="{D42A27DB-BD31-4B8C-83A1-F6EECF244321}">
                <p14:modId xmlns:p14="http://schemas.microsoft.com/office/powerpoint/2010/main" val="407542293"/>
              </p:ext>
            </p:extLst>
          </p:nvPr>
        </p:nvGraphicFramePr>
        <p:xfrm>
          <a:off x="838199" y="838836"/>
          <a:ext cx="3429000" cy="1016000"/>
        </p:xfrm>
        <a:graphic>
          <a:graphicData uri="http://schemas.openxmlformats.org/presentationml/2006/ole">
            <mc:AlternateContent xmlns:mc="http://schemas.openxmlformats.org/markup-compatibility/2006">
              <mc:Choice xmlns:v="urn:schemas-microsoft-com:vml" Requires="v">
                <p:oleObj spid="_x0000_s14555" name="Equation" r:id="rId3" imgW="1714320" imgH="507960" progId="Equation.DSMT4">
                  <p:embed/>
                </p:oleObj>
              </mc:Choice>
              <mc:Fallback>
                <p:oleObj name="Equation" r:id="rId3" imgW="1714320" imgH="507960" progId="Equation.DSMT4">
                  <p:embed/>
                  <p:pic>
                    <p:nvPicPr>
                      <p:cNvPr id="0" name=""/>
                      <p:cNvPicPr>
                        <a:picLocks noChangeAspect="1" noChangeArrowheads="1"/>
                      </p:cNvPicPr>
                      <p:nvPr/>
                    </p:nvPicPr>
                    <p:blipFill>
                      <a:blip r:embed="rId4"/>
                      <a:srcRect/>
                      <a:stretch>
                        <a:fillRect/>
                      </a:stretch>
                    </p:blipFill>
                    <p:spPr bwMode="auto">
                      <a:xfrm>
                        <a:off x="838199" y="838836"/>
                        <a:ext cx="3429000" cy="1016000"/>
                      </a:xfrm>
                      <a:prstGeom prst="rect">
                        <a:avLst/>
                      </a:prstGeom>
                      <a:noFill/>
                    </p:spPr>
                  </p:pic>
                </p:oleObj>
              </mc:Fallback>
            </mc:AlternateContent>
          </a:graphicData>
        </a:graphic>
      </p:graphicFrame>
      <p:graphicFrame>
        <p:nvGraphicFramePr>
          <p:cNvPr id="6" name="Oggetto 5"/>
          <p:cNvGraphicFramePr>
            <a:graphicFrameLocks noChangeAspect="1"/>
          </p:cNvGraphicFramePr>
          <p:nvPr>
            <p:extLst>
              <p:ext uri="{D42A27DB-BD31-4B8C-83A1-F6EECF244321}">
                <p14:modId xmlns:p14="http://schemas.microsoft.com/office/powerpoint/2010/main" val="971155897"/>
              </p:ext>
            </p:extLst>
          </p:nvPr>
        </p:nvGraphicFramePr>
        <p:xfrm>
          <a:off x="3361400" y="832259"/>
          <a:ext cx="5020600" cy="593835"/>
        </p:xfrm>
        <a:graphic>
          <a:graphicData uri="http://schemas.openxmlformats.org/presentationml/2006/ole">
            <mc:AlternateContent xmlns:mc="http://schemas.openxmlformats.org/markup-compatibility/2006">
              <mc:Choice xmlns:v="urn:schemas-microsoft-com:vml" Requires="v">
                <p:oleObj spid="_x0000_s14556" name="Equation" r:id="rId5" imgW="2361960" imgH="279360" progId="Equation.DSMT4">
                  <p:embed/>
                </p:oleObj>
              </mc:Choice>
              <mc:Fallback>
                <p:oleObj name="Equation" r:id="rId5" imgW="2361960" imgH="279360" progId="Equation.DSMT4">
                  <p:embed/>
                  <p:pic>
                    <p:nvPicPr>
                      <p:cNvPr id="0" name=""/>
                      <p:cNvPicPr>
                        <a:picLocks noChangeAspect="1" noChangeArrowheads="1"/>
                      </p:cNvPicPr>
                      <p:nvPr/>
                    </p:nvPicPr>
                    <p:blipFill>
                      <a:blip r:embed="rId6"/>
                      <a:srcRect/>
                      <a:stretch>
                        <a:fillRect/>
                      </a:stretch>
                    </p:blipFill>
                    <p:spPr bwMode="auto">
                      <a:xfrm>
                        <a:off x="3361400" y="832259"/>
                        <a:ext cx="5020600" cy="593835"/>
                      </a:xfrm>
                      <a:prstGeom prst="rect">
                        <a:avLst/>
                      </a:prstGeom>
                      <a:noFill/>
                    </p:spPr>
                  </p:pic>
                </p:oleObj>
              </mc:Fallback>
            </mc:AlternateContent>
          </a:graphicData>
        </a:graphic>
      </p:graphicFrame>
      <p:graphicFrame>
        <p:nvGraphicFramePr>
          <p:cNvPr id="7" name="Oggetto 6"/>
          <p:cNvGraphicFramePr>
            <a:graphicFrameLocks noChangeAspect="1"/>
          </p:cNvGraphicFramePr>
          <p:nvPr>
            <p:extLst>
              <p:ext uri="{D42A27DB-BD31-4B8C-83A1-F6EECF244321}">
                <p14:modId xmlns:p14="http://schemas.microsoft.com/office/powerpoint/2010/main" val="1292175600"/>
              </p:ext>
            </p:extLst>
          </p:nvPr>
        </p:nvGraphicFramePr>
        <p:xfrm>
          <a:off x="1021442" y="4401900"/>
          <a:ext cx="6604000" cy="1016000"/>
        </p:xfrm>
        <a:graphic>
          <a:graphicData uri="http://schemas.openxmlformats.org/presentationml/2006/ole">
            <mc:AlternateContent xmlns:mc="http://schemas.openxmlformats.org/markup-compatibility/2006">
              <mc:Choice xmlns:v="urn:schemas-microsoft-com:vml" Requires="v">
                <p:oleObj spid="_x0000_s14557" name="Equation" r:id="rId7" imgW="3301920" imgH="507960" progId="Equation.DSMT4">
                  <p:embed/>
                </p:oleObj>
              </mc:Choice>
              <mc:Fallback>
                <p:oleObj name="Equation" r:id="rId7" imgW="3301920" imgH="507960" progId="Equation.DSMT4">
                  <p:embed/>
                  <p:pic>
                    <p:nvPicPr>
                      <p:cNvPr id="0" name=""/>
                      <p:cNvPicPr>
                        <a:picLocks noChangeAspect="1" noChangeArrowheads="1"/>
                      </p:cNvPicPr>
                      <p:nvPr/>
                    </p:nvPicPr>
                    <p:blipFill>
                      <a:blip r:embed="rId8"/>
                      <a:srcRect/>
                      <a:stretch>
                        <a:fillRect/>
                      </a:stretch>
                    </p:blipFill>
                    <p:spPr bwMode="auto">
                      <a:xfrm>
                        <a:off x="1021442" y="4401900"/>
                        <a:ext cx="6604000" cy="1016000"/>
                      </a:xfrm>
                      <a:prstGeom prst="rect">
                        <a:avLst/>
                      </a:prstGeom>
                      <a:noFill/>
                    </p:spPr>
                  </p:pic>
                </p:oleObj>
              </mc:Fallback>
            </mc:AlternateContent>
          </a:graphicData>
        </a:graphic>
      </p:graphicFrame>
      <p:graphicFrame>
        <p:nvGraphicFramePr>
          <p:cNvPr id="8" name="Oggetto 7"/>
          <p:cNvGraphicFramePr>
            <a:graphicFrameLocks noChangeAspect="1"/>
          </p:cNvGraphicFramePr>
          <p:nvPr>
            <p:extLst>
              <p:ext uri="{D42A27DB-BD31-4B8C-83A1-F6EECF244321}">
                <p14:modId xmlns:p14="http://schemas.microsoft.com/office/powerpoint/2010/main" val="3341663671"/>
              </p:ext>
            </p:extLst>
          </p:nvPr>
        </p:nvGraphicFramePr>
        <p:xfrm>
          <a:off x="1015999" y="2838258"/>
          <a:ext cx="6502400" cy="1016000"/>
        </p:xfrm>
        <a:graphic>
          <a:graphicData uri="http://schemas.openxmlformats.org/presentationml/2006/ole">
            <mc:AlternateContent xmlns:mc="http://schemas.openxmlformats.org/markup-compatibility/2006">
              <mc:Choice xmlns:v="urn:schemas-microsoft-com:vml" Requires="v">
                <p:oleObj spid="_x0000_s14558" name="Equation" r:id="rId9" imgW="3251160" imgH="507960" progId="Equation.DSMT4">
                  <p:embed/>
                </p:oleObj>
              </mc:Choice>
              <mc:Fallback>
                <p:oleObj name="Equation" r:id="rId9" imgW="3251160" imgH="507960" progId="Equation.DSMT4">
                  <p:embed/>
                  <p:pic>
                    <p:nvPicPr>
                      <p:cNvPr id="0" name=""/>
                      <p:cNvPicPr>
                        <a:picLocks noChangeAspect="1" noChangeArrowheads="1"/>
                      </p:cNvPicPr>
                      <p:nvPr/>
                    </p:nvPicPr>
                    <p:blipFill>
                      <a:blip r:embed="rId10"/>
                      <a:srcRect/>
                      <a:stretch>
                        <a:fillRect/>
                      </a:stretch>
                    </p:blipFill>
                    <p:spPr bwMode="auto">
                      <a:xfrm>
                        <a:off x="1015999" y="2838258"/>
                        <a:ext cx="6502400" cy="1016000"/>
                      </a:xfrm>
                      <a:prstGeom prst="rect">
                        <a:avLst/>
                      </a:prstGeom>
                      <a:noFill/>
                    </p:spPr>
                  </p:pic>
                </p:oleObj>
              </mc:Fallback>
            </mc:AlternateContent>
          </a:graphicData>
        </a:graphic>
      </p:graphicFrame>
      <p:sp>
        <p:nvSpPr>
          <p:cNvPr id="9" name="CasellaDiTesto 8"/>
          <p:cNvSpPr txBox="1"/>
          <p:nvPr/>
        </p:nvSpPr>
        <p:spPr>
          <a:xfrm>
            <a:off x="9867589" y="2903386"/>
            <a:ext cx="697627" cy="646331"/>
          </a:xfrm>
          <a:prstGeom prst="rect">
            <a:avLst/>
          </a:prstGeom>
          <a:noFill/>
        </p:spPr>
        <p:txBody>
          <a:bodyPr wrap="none" rtlCol="0">
            <a:spAutoFit/>
          </a:bodyPr>
          <a:lstStyle/>
          <a:p>
            <a:r>
              <a:rPr lang="it-IT" sz="3600" dirty="0" err="1">
                <a:solidFill>
                  <a:srgbClr val="FF0000"/>
                </a:solidFill>
                <a:latin typeface="Arial" panose="020B0604020202020204" pitchFamily="34" charset="0"/>
                <a:cs typeface="Arial" panose="020B0604020202020204" pitchFamily="34" charset="0"/>
              </a:rPr>
              <a:t>g</a:t>
            </a:r>
            <a:r>
              <a:rPr lang="it-IT" sz="3600" baseline="-25000" dirty="0" err="1">
                <a:solidFill>
                  <a:srgbClr val="FF0000"/>
                </a:solidFill>
                <a:latin typeface="Arial" panose="020B0604020202020204" pitchFamily="34" charset="0"/>
                <a:cs typeface="Arial" panose="020B0604020202020204" pitchFamily="34" charset="0"/>
              </a:rPr>
              <a:t>m</a:t>
            </a:r>
            <a:endParaRPr lang="en-US" sz="3600" baseline="-25000" dirty="0">
              <a:solidFill>
                <a:srgbClr val="FF0000"/>
              </a:solidFill>
              <a:latin typeface="Arial" panose="020B0604020202020204" pitchFamily="34" charset="0"/>
              <a:cs typeface="Arial" panose="020B0604020202020204" pitchFamily="34" charset="0"/>
            </a:endParaRPr>
          </a:p>
        </p:txBody>
      </p:sp>
      <p:sp>
        <p:nvSpPr>
          <p:cNvPr id="10" name="CasellaDiTesto 9"/>
          <p:cNvSpPr txBox="1"/>
          <p:nvPr/>
        </p:nvSpPr>
        <p:spPr>
          <a:xfrm>
            <a:off x="9906262" y="4349813"/>
            <a:ext cx="869149" cy="646331"/>
          </a:xfrm>
          <a:prstGeom prst="rect">
            <a:avLst/>
          </a:prstGeom>
          <a:noFill/>
        </p:spPr>
        <p:txBody>
          <a:bodyPr wrap="none" rtlCol="0">
            <a:spAutoFit/>
          </a:bodyPr>
          <a:lstStyle/>
          <a:p>
            <a:r>
              <a:rPr lang="it-IT" sz="3600" dirty="0" err="1">
                <a:solidFill>
                  <a:srgbClr val="FF0000"/>
                </a:solidFill>
                <a:latin typeface="Arial" panose="020B0604020202020204" pitchFamily="34" charset="0"/>
                <a:cs typeface="Arial" panose="020B0604020202020204" pitchFamily="34" charset="0"/>
              </a:rPr>
              <a:t>g</a:t>
            </a:r>
            <a:r>
              <a:rPr lang="it-IT" sz="3600" baseline="-25000" dirty="0" err="1">
                <a:solidFill>
                  <a:srgbClr val="FF0000"/>
                </a:solidFill>
                <a:latin typeface="Arial" panose="020B0604020202020204" pitchFamily="34" charset="0"/>
                <a:cs typeface="Arial" panose="020B0604020202020204" pitchFamily="34" charset="0"/>
              </a:rPr>
              <a:t>mb</a:t>
            </a:r>
            <a:endParaRPr lang="en-US" sz="3600" baseline="-25000" dirty="0">
              <a:solidFill>
                <a:srgbClr val="FF0000"/>
              </a:solidFill>
              <a:latin typeface="Arial" panose="020B0604020202020204" pitchFamily="34" charset="0"/>
              <a:cs typeface="Arial" panose="020B0604020202020204" pitchFamily="34" charset="0"/>
            </a:endParaRPr>
          </a:p>
        </p:txBody>
      </p:sp>
      <p:sp>
        <p:nvSpPr>
          <p:cNvPr id="14" name="Figura a mano libera 13"/>
          <p:cNvSpPr/>
          <p:nvPr/>
        </p:nvSpPr>
        <p:spPr>
          <a:xfrm>
            <a:off x="5664200" y="3766039"/>
            <a:ext cx="3062514" cy="580571"/>
          </a:xfrm>
          <a:custGeom>
            <a:avLst/>
            <a:gdLst>
              <a:gd name="connsiteX0" fmla="*/ 3062514 w 3062514"/>
              <a:gd name="connsiteY0" fmla="*/ 0 h 580571"/>
              <a:gd name="connsiteX1" fmla="*/ 2510971 w 3062514"/>
              <a:gd name="connsiteY1" fmla="*/ 275771 h 580571"/>
              <a:gd name="connsiteX2" fmla="*/ 798286 w 3062514"/>
              <a:gd name="connsiteY2" fmla="*/ 261257 h 580571"/>
              <a:gd name="connsiteX3" fmla="*/ 0 w 3062514"/>
              <a:gd name="connsiteY3" fmla="*/ 580571 h 580571"/>
            </a:gdLst>
            <a:ahLst/>
            <a:cxnLst>
              <a:cxn ang="0">
                <a:pos x="connsiteX0" y="connsiteY0"/>
              </a:cxn>
              <a:cxn ang="0">
                <a:pos x="connsiteX1" y="connsiteY1"/>
              </a:cxn>
              <a:cxn ang="0">
                <a:pos x="connsiteX2" y="connsiteY2"/>
              </a:cxn>
              <a:cxn ang="0">
                <a:pos x="connsiteX3" y="connsiteY3"/>
              </a:cxn>
            </a:cxnLst>
            <a:rect l="l" t="t" r="r" b="b"/>
            <a:pathLst>
              <a:path w="3062514" h="580571">
                <a:moveTo>
                  <a:pt x="3062514" y="0"/>
                </a:moveTo>
                <a:cubicBezTo>
                  <a:pt x="2975428" y="116114"/>
                  <a:pt x="2888342" y="232228"/>
                  <a:pt x="2510971" y="275771"/>
                </a:cubicBezTo>
                <a:cubicBezTo>
                  <a:pt x="2133600" y="319314"/>
                  <a:pt x="1216781" y="210457"/>
                  <a:pt x="798286" y="261257"/>
                </a:cubicBezTo>
                <a:cubicBezTo>
                  <a:pt x="379791" y="312057"/>
                  <a:pt x="189895" y="446314"/>
                  <a:pt x="0" y="580571"/>
                </a:cubicBezTo>
              </a:path>
            </a:pathLst>
          </a:custGeom>
          <a:noFill/>
          <a:ln w="5715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onnettore 1 15"/>
          <p:cNvCxnSpPr/>
          <p:nvPr/>
        </p:nvCxnSpPr>
        <p:spPr>
          <a:xfrm>
            <a:off x="7878989" y="5402252"/>
            <a:ext cx="1695450"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7878989" y="5535602"/>
            <a:ext cx="1695450"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a:off x="7878989" y="5668952"/>
            <a:ext cx="1695450"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622163A5-29ED-40FF-821C-3CFA35892344}"/>
              </a:ext>
            </a:extLst>
          </p:cNvPr>
          <p:cNvCxnSpPr>
            <a:cxnSpLocks/>
          </p:cNvCxnSpPr>
          <p:nvPr/>
        </p:nvCxnSpPr>
        <p:spPr>
          <a:xfrm flipH="1">
            <a:off x="7338219" y="648380"/>
            <a:ext cx="586584" cy="314907"/>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graphicFrame>
        <p:nvGraphicFramePr>
          <p:cNvPr id="19" name="Oggetto 18">
            <a:extLst>
              <a:ext uri="{FF2B5EF4-FFF2-40B4-BE49-F238E27FC236}">
                <a16:creationId xmlns:a16="http://schemas.microsoft.com/office/drawing/2014/main" id="{1C3DA9D8-014F-4D28-99F6-35E8F1DE4C31}"/>
              </a:ext>
            </a:extLst>
          </p:cNvPr>
          <p:cNvGraphicFramePr>
            <a:graphicFrameLocks noChangeAspect="1"/>
          </p:cNvGraphicFramePr>
          <p:nvPr>
            <p:extLst>
              <p:ext uri="{D42A27DB-BD31-4B8C-83A1-F6EECF244321}">
                <p14:modId xmlns:p14="http://schemas.microsoft.com/office/powerpoint/2010/main" val="1492167970"/>
              </p:ext>
            </p:extLst>
          </p:nvPr>
        </p:nvGraphicFramePr>
        <p:xfrm>
          <a:off x="7974275" y="406013"/>
          <a:ext cx="1754187" cy="485775"/>
        </p:xfrm>
        <a:graphic>
          <a:graphicData uri="http://schemas.openxmlformats.org/presentationml/2006/ole">
            <mc:AlternateContent xmlns:mc="http://schemas.openxmlformats.org/markup-compatibility/2006">
              <mc:Choice xmlns:v="urn:schemas-microsoft-com:vml" Requires="v">
                <p:oleObj spid="_x0000_s14559" name="Equation" r:id="rId11" imgW="825480" imgH="228600" progId="Equation.DSMT4">
                  <p:embed/>
                </p:oleObj>
              </mc:Choice>
              <mc:Fallback>
                <p:oleObj name="Equation" r:id="rId11" imgW="825480" imgH="228600" progId="Equation.DSMT4">
                  <p:embed/>
                  <p:pic>
                    <p:nvPicPr>
                      <p:cNvPr id="6" name="Oggetto 5"/>
                      <p:cNvPicPr>
                        <a:picLocks noChangeAspect="1" noChangeArrowheads="1"/>
                      </p:cNvPicPr>
                      <p:nvPr/>
                    </p:nvPicPr>
                    <p:blipFill>
                      <a:blip r:embed="rId12"/>
                      <a:srcRect/>
                      <a:stretch>
                        <a:fillRect/>
                      </a:stretch>
                    </p:blipFill>
                    <p:spPr bwMode="auto">
                      <a:xfrm>
                        <a:off x="7974275" y="406013"/>
                        <a:ext cx="1754187" cy="485775"/>
                      </a:xfrm>
                      <a:prstGeom prst="rect">
                        <a:avLst/>
                      </a:prstGeom>
                      <a:noFill/>
                    </p:spPr>
                  </p:pic>
                </p:oleObj>
              </mc:Fallback>
            </mc:AlternateContent>
          </a:graphicData>
        </a:graphic>
      </p:graphicFrame>
      <p:graphicFrame>
        <p:nvGraphicFramePr>
          <p:cNvPr id="20" name="Oggetto 19">
            <a:extLst>
              <a:ext uri="{FF2B5EF4-FFF2-40B4-BE49-F238E27FC236}">
                <a16:creationId xmlns:a16="http://schemas.microsoft.com/office/drawing/2014/main" id="{85901CC2-05DB-472D-B43B-42874AF9F013}"/>
              </a:ext>
            </a:extLst>
          </p:cNvPr>
          <p:cNvGraphicFramePr>
            <a:graphicFrameLocks noChangeAspect="1"/>
          </p:cNvGraphicFramePr>
          <p:nvPr>
            <p:extLst>
              <p:ext uri="{D42A27DB-BD31-4B8C-83A1-F6EECF244321}">
                <p14:modId xmlns:p14="http://schemas.microsoft.com/office/powerpoint/2010/main" val="660991678"/>
              </p:ext>
            </p:extLst>
          </p:nvPr>
        </p:nvGraphicFramePr>
        <p:xfrm>
          <a:off x="7429500" y="2816225"/>
          <a:ext cx="2260600" cy="1016000"/>
        </p:xfrm>
        <a:graphic>
          <a:graphicData uri="http://schemas.openxmlformats.org/presentationml/2006/ole">
            <mc:AlternateContent xmlns:mc="http://schemas.openxmlformats.org/markup-compatibility/2006">
              <mc:Choice xmlns:v="urn:schemas-microsoft-com:vml" Requires="v">
                <p:oleObj spid="_x0000_s14560" name="Equation" r:id="rId13" imgW="1130040" imgH="507960" progId="Equation.DSMT4">
                  <p:embed/>
                </p:oleObj>
              </mc:Choice>
              <mc:Fallback>
                <p:oleObj name="Equation" r:id="rId13" imgW="1130040" imgH="507960" progId="Equation.DSMT4">
                  <p:embed/>
                  <p:pic>
                    <p:nvPicPr>
                      <p:cNvPr id="8" name="Oggetto 7"/>
                      <p:cNvPicPr>
                        <a:picLocks noChangeAspect="1" noChangeArrowheads="1"/>
                      </p:cNvPicPr>
                      <p:nvPr/>
                    </p:nvPicPr>
                    <p:blipFill>
                      <a:blip r:embed="rId14"/>
                      <a:srcRect/>
                      <a:stretch>
                        <a:fillRect/>
                      </a:stretch>
                    </p:blipFill>
                    <p:spPr bwMode="auto">
                      <a:xfrm>
                        <a:off x="7429500" y="2816225"/>
                        <a:ext cx="2260600" cy="1016000"/>
                      </a:xfrm>
                      <a:prstGeom prst="rect">
                        <a:avLst/>
                      </a:prstGeom>
                      <a:noFill/>
                    </p:spPr>
                  </p:pic>
                </p:oleObj>
              </mc:Fallback>
            </mc:AlternateContent>
          </a:graphicData>
        </a:graphic>
      </p:graphicFrame>
      <p:sp>
        <p:nvSpPr>
          <p:cNvPr id="21" name="CasellaDiTesto 20">
            <a:extLst>
              <a:ext uri="{FF2B5EF4-FFF2-40B4-BE49-F238E27FC236}">
                <a16:creationId xmlns:a16="http://schemas.microsoft.com/office/drawing/2014/main" id="{85318A0F-2902-4F78-9AA1-D6260FACA58B}"/>
              </a:ext>
            </a:extLst>
          </p:cNvPr>
          <p:cNvSpPr txBox="1"/>
          <p:nvPr/>
        </p:nvSpPr>
        <p:spPr>
          <a:xfrm>
            <a:off x="6185904" y="2133400"/>
            <a:ext cx="697627" cy="646331"/>
          </a:xfrm>
          <a:prstGeom prst="rect">
            <a:avLst/>
          </a:prstGeom>
          <a:noFill/>
        </p:spPr>
        <p:txBody>
          <a:bodyPr wrap="none" rtlCol="0">
            <a:spAutoFit/>
          </a:bodyPr>
          <a:lstStyle/>
          <a:p>
            <a:r>
              <a:rPr lang="it-IT" sz="3600" dirty="0">
                <a:solidFill>
                  <a:srgbClr val="FF0000"/>
                </a:solidFill>
                <a:latin typeface="Arial" panose="020B0604020202020204" pitchFamily="34" charset="0"/>
                <a:cs typeface="Arial" panose="020B0604020202020204" pitchFamily="34" charset="0"/>
              </a:rPr>
              <a:t>1</a:t>
            </a:r>
            <a:endParaRPr lang="en-US" sz="3600" baseline="-25000" dirty="0">
              <a:solidFill>
                <a:srgbClr val="FF0000"/>
              </a:solidFill>
              <a:latin typeface="Arial" panose="020B0604020202020204" pitchFamily="34" charset="0"/>
              <a:cs typeface="Arial" panose="020B0604020202020204" pitchFamily="34" charset="0"/>
            </a:endParaRPr>
          </a:p>
        </p:txBody>
      </p:sp>
      <p:graphicFrame>
        <p:nvGraphicFramePr>
          <p:cNvPr id="22" name="Oggetto 21">
            <a:extLst>
              <a:ext uri="{FF2B5EF4-FFF2-40B4-BE49-F238E27FC236}">
                <a16:creationId xmlns:a16="http://schemas.microsoft.com/office/drawing/2014/main" id="{0511A4E2-A937-4A71-AB0D-28FAB0CC9DD9}"/>
              </a:ext>
            </a:extLst>
          </p:cNvPr>
          <p:cNvGraphicFramePr>
            <a:graphicFrameLocks noChangeAspect="1"/>
          </p:cNvGraphicFramePr>
          <p:nvPr>
            <p:extLst>
              <p:ext uri="{D42A27DB-BD31-4B8C-83A1-F6EECF244321}">
                <p14:modId xmlns:p14="http://schemas.microsoft.com/office/powerpoint/2010/main" val="1667824285"/>
              </p:ext>
            </p:extLst>
          </p:nvPr>
        </p:nvGraphicFramePr>
        <p:xfrm>
          <a:off x="7556500" y="4302125"/>
          <a:ext cx="2133600" cy="1016000"/>
        </p:xfrm>
        <a:graphic>
          <a:graphicData uri="http://schemas.openxmlformats.org/presentationml/2006/ole">
            <mc:AlternateContent xmlns:mc="http://schemas.openxmlformats.org/markup-compatibility/2006">
              <mc:Choice xmlns:v="urn:schemas-microsoft-com:vml" Requires="v">
                <p:oleObj spid="_x0000_s14561" name="Equation" r:id="rId15" imgW="1066680" imgH="507960" progId="Equation.DSMT4">
                  <p:embed/>
                </p:oleObj>
              </mc:Choice>
              <mc:Fallback>
                <p:oleObj name="Equation" r:id="rId15" imgW="1066680" imgH="507960" progId="Equation.DSMT4">
                  <p:embed/>
                  <p:pic>
                    <p:nvPicPr>
                      <p:cNvPr id="7" name="Oggetto 6"/>
                      <p:cNvPicPr>
                        <a:picLocks noChangeAspect="1" noChangeArrowheads="1"/>
                      </p:cNvPicPr>
                      <p:nvPr/>
                    </p:nvPicPr>
                    <p:blipFill>
                      <a:blip r:embed="rId16"/>
                      <a:srcRect/>
                      <a:stretch>
                        <a:fillRect/>
                      </a:stretch>
                    </p:blipFill>
                    <p:spPr bwMode="auto">
                      <a:xfrm>
                        <a:off x="7556500" y="4302125"/>
                        <a:ext cx="2133600" cy="1016000"/>
                      </a:xfrm>
                      <a:prstGeom prst="rect">
                        <a:avLst/>
                      </a:prstGeom>
                      <a:noFill/>
                    </p:spPr>
                  </p:pic>
                </p:oleObj>
              </mc:Fallback>
            </mc:AlternateContent>
          </a:graphicData>
        </a:graphic>
      </p:graphicFrame>
      <p:sp>
        <p:nvSpPr>
          <p:cNvPr id="23" name="CasellaDiTesto 22">
            <a:extLst>
              <a:ext uri="{FF2B5EF4-FFF2-40B4-BE49-F238E27FC236}">
                <a16:creationId xmlns:a16="http://schemas.microsoft.com/office/drawing/2014/main" id="{57449F0C-445D-45CD-A71B-5BBCE1A3034A}"/>
              </a:ext>
            </a:extLst>
          </p:cNvPr>
          <p:cNvSpPr txBox="1"/>
          <p:nvPr/>
        </p:nvSpPr>
        <p:spPr>
          <a:xfrm>
            <a:off x="838199" y="2032894"/>
            <a:ext cx="3890809" cy="461665"/>
          </a:xfrm>
          <a:prstGeom prst="rect">
            <a:avLst/>
          </a:prstGeom>
          <a:noFill/>
        </p:spPr>
        <p:txBody>
          <a:bodyPr wrap="none" rtlCol="0">
            <a:spAutoFit/>
          </a:bodyPr>
          <a:lstStyle/>
          <a:p>
            <a:r>
              <a:rPr lang="it-IT" sz="3600" baseline="-25000" dirty="0" err="1">
                <a:solidFill>
                  <a:srgbClr val="FF0000"/>
                </a:solidFill>
                <a:latin typeface="Arial" panose="020B0604020202020204" pitchFamily="34" charset="0"/>
                <a:cs typeface="Arial" panose="020B0604020202020204" pitchFamily="34" charset="0"/>
              </a:rPr>
              <a:t>let's</a:t>
            </a:r>
            <a:r>
              <a:rPr lang="it-IT" sz="3600" baseline="-25000" dirty="0">
                <a:solidFill>
                  <a:srgbClr val="FF0000"/>
                </a:solidFill>
                <a:latin typeface="Arial" panose="020B0604020202020204" pitchFamily="34" charset="0"/>
                <a:cs typeface="Arial" panose="020B0604020202020204" pitchFamily="34" charset="0"/>
              </a:rPr>
              <a:t> recall the </a:t>
            </a:r>
            <a:r>
              <a:rPr lang="it-IT" sz="3600" baseline="-25000" dirty="0" err="1">
                <a:solidFill>
                  <a:srgbClr val="FF0000"/>
                </a:solidFill>
                <a:latin typeface="Arial" panose="020B0604020202020204" pitchFamily="34" charset="0"/>
                <a:cs typeface="Arial" panose="020B0604020202020204" pitchFamily="34" charset="0"/>
              </a:rPr>
              <a:t>gm</a:t>
            </a:r>
            <a:r>
              <a:rPr lang="it-IT" sz="3600" baseline="-25000" dirty="0">
                <a:solidFill>
                  <a:srgbClr val="FF0000"/>
                </a:solidFill>
                <a:latin typeface="Arial" panose="020B0604020202020204" pitchFamily="34" charset="0"/>
                <a:cs typeface="Arial" panose="020B0604020202020204" pitchFamily="34" charset="0"/>
              </a:rPr>
              <a:t> </a:t>
            </a:r>
            <a:r>
              <a:rPr lang="it-IT" sz="3600" baseline="-25000" dirty="0" err="1">
                <a:solidFill>
                  <a:srgbClr val="FF0000"/>
                </a:solidFill>
                <a:latin typeface="Arial" panose="020B0604020202020204" pitchFamily="34" charset="0"/>
                <a:cs typeface="Arial" panose="020B0604020202020204" pitchFamily="34" charset="0"/>
              </a:rPr>
              <a:t>definition</a:t>
            </a:r>
            <a:endParaRPr lang="en-US" sz="3600" baseline="-25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100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animBg="1"/>
      <p:bldP spid="21" grpId="0"/>
      <p:bldP spid="2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Body transconductance: </a:t>
            </a:r>
            <a:r>
              <a:rPr lang="it-IT" dirty="0" err="1"/>
              <a:t>g</a:t>
            </a:r>
            <a:r>
              <a:rPr lang="it-IT" baseline="-25000" dirty="0" err="1"/>
              <a:t>mb</a:t>
            </a:r>
            <a:endParaRPr lang="en-US" dirty="0"/>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33</a:t>
            </a:fld>
            <a:endParaRPr lang="en-US" dirty="0"/>
          </a:p>
        </p:txBody>
      </p:sp>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959" y="1027522"/>
            <a:ext cx="3973479" cy="2809874"/>
          </a:xfrm>
          <a:prstGeom prst="rect">
            <a:avLst/>
          </a:prstGeom>
        </p:spPr>
      </p:pic>
      <p:pic>
        <p:nvPicPr>
          <p:cNvPr id="8" name="Im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0055" y="1298984"/>
            <a:ext cx="6767808" cy="4785903"/>
          </a:xfrm>
          <a:prstGeom prst="rect">
            <a:avLst/>
          </a:prstGeom>
        </p:spPr>
      </p:pic>
      <p:graphicFrame>
        <p:nvGraphicFramePr>
          <p:cNvPr id="9" name="Oggetto 8"/>
          <p:cNvGraphicFramePr>
            <a:graphicFrameLocks noChangeAspect="1"/>
          </p:cNvGraphicFramePr>
          <p:nvPr>
            <p:extLst>
              <p:ext uri="{D42A27DB-BD31-4B8C-83A1-F6EECF244321}">
                <p14:modId xmlns:p14="http://schemas.microsoft.com/office/powerpoint/2010/main" val="1532513397"/>
              </p:ext>
            </p:extLst>
          </p:nvPr>
        </p:nvGraphicFramePr>
        <p:xfrm>
          <a:off x="522096" y="3820116"/>
          <a:ext cx="3048000" cy="1260475"/>
        </p:xfrm>
        <a:graphic>
          <a:graphicData uri="http://schemas.openxmlformats.org/presentationml/2006/ole">
            <mc:AlternateContent xmlns:mc="http://schemas.openxmlformats.org/markup-compatibility/2006">
              <mc:Choice xmlns:v="urn:schemas-microsoft-com:vml" Requires="v">
                <p:oleObj spid="_x0000_s15455" name="Equation" r:id="rId6" imgW="1168200" imgH="482400" progId="Equation.DSMT4">
                  <p:embed/>
                </p:oleObj>
              </mc:Choice>
              <mc:Fallback>
                <p:oleObj name="Equation" r:id="rId6" imgW="1168200" imgH="482400" progId="Equation.DSMT4">
                  <p:embed/>
                  <p:pic>
                    <p:nvPicPr>
                      <p:cNvPr id="0" name=""/>
                      <p:cNvPicPr>
                        <a:picLocks noChangeAspect="1" noChangeArrowheads="1"/>
                      </p:cNvPicPr>
                      <p:nvPr/>
                    </p:nvPicPr>
                    <p:blipFill>
                      <a:blip r:embed="rId7"/>
                      <a:srcRect/>
                      <a:stretch>
                        <a:fillRect/>
                      </a:stretch>
                    </p:blipFill>
                    <p:spPr bwMode="auto">
                      <a:xfrm>
                        <a:off x="522096" y="3820116"/>
                        <a:ext cx="3048000" cy="1260475"/>
                      </a:xfrm>
                      <a:prstGeom prst="rect">
                        <a:avLst/>
                      </a:prstGeom>
                      <a:noFill/>
                    </p:spPr>
                  </p:pic>
                </p:oleObj>
              </mc:Fallback>
            </mc:AlternateContent>
          </a:graphicData>
        </a:graphic>
      </p:graphicFrame>
      <p:graphicFrame>
        <p:nvGraphicFramePr>
          <p:cNvPr id="10" name="Oggetto 9"/>
          <p:cNvGraphicFramePr>
            <a:graphicFrameLocks noChangeAspect="1"/>
          </p:cNvGraphicFramePr>
          <p:nvPr>
            <p:extLst>
              <p:ext uri="{D42A27DB-BD31-4B8C-83A1-F6EECF244321}">
                <p14:modId xmlns:p14="http://schemas.microsoft.com/office/powerpoint/2010/main" val="2259920869"/>
              </p:ext>
            </p:extLst>
          </p:nvPr>
        </p:nvGraphicFramePr>
        <p:xfrm>
          <a:off x="4848136" y="1919696"/>
          <a:ext cx="1327150" cy="1050925"/>
        </p:xfrm>
        <a:graphic>
          <a:graphicData uri="http://schemas.openxmlformats.org/presentationml/2006/ole">
            <mc:AlternateContent xmlns:mc="http://schemas.openxmlformats.org/markup-compatibility/2006">
              <mc:Choice xmlns:v="urn:schemas-microsoft-com:vml" Requires="v">
                <p:oleObj spid="_x0000_s15456" name="Equation" r:id="rId8" imgW="609480" imgH="482400" progId="Equation.DSMT4">
                  <p:embed/>
                </p:oleObj>
              </mc:Choice>
              <mc:Fallback>
                <p:oleObj name="Equation" r:id="rId8" imgW="609480" imgH="482400" progId="Equation.DSMT4">
                  <p:embed/>
                  <p:pic>
                    <p:nvPicPr>
                      <p:cNvPr id="0" name=""/>
                      <p:cNvPicPr>
                        <a:picLocks noChangeAspect="1" noChangeArrowheads="1"/>
                      </p:cNvPicPr>
                      <p:nvPr/>
                    </p:nvPicPr>
                    <p:blipFill>
                      <a:blip r:embed="rId9"/>
                      <a:srcRect/>
                      <a:stretch>
                        <a:fillRect/>
                      </a:stretch>
                    </p:blipFill>
                    <p:spPr bwMode="auto">
                      <a:xfrm>
                        <a:off x="4848136" y="1919696"/>
                        <a:ext cx="1327150" cy="1050925"/>
                      </a:xfrm>
                      <a:prstGeom prst="rect">
                        <a:avLst/>
                      </a:prstGeom>
                      <a:noFill/>
                    </p:spPr>
                  </p:pic>
                </p:oleObj>
              </mc:Fallback>
            </mc:AlternateContent>
          </a:graphicData>
        </a:graphic>
      </p:graphicFrame>
      <p:sp>
        <p:nvSpPr>
          <p:cNvPr id="11" name="CasellaDiTesto 10"/>
          <p:cNvSpPr txBox="1"/>
          <p:nvPr/>
        </p:nvSpPr>
        <p:spPr>
          <a:xfrm>
            <a:off x="838200" y="5384079"/>
            <a:ext cx="5126724" cy="646331"/>
          </a:xfrm>
          <a:prstGeom prst="rect">
            <a:avLst/>
          </a:prstGeom>
          <a:noFill/>
        </p:spPr>
        <p:txBody>
          <a:bodyPr wrap="none" rtlCol="0">
            <a:spAutoFit/>
          </a:bodyPr>
          <a:lstStyle/>
          <a:p>
            <a:r>
              <a:rPr lang="it-IT" sz="3600" dirty="0">
                <a:latin typeface="Arial" panose="020B0604020202020204" pitchFamily="34" charset="0"/>
                <a:cs typeface="Arial" panose="020B0604020202020204" pitchFamily="34" charset="0"/>
              </a:rPr>
              <a:t>m ~ 1.2        </a:t>
            </a:r>
            <a:r>
              <a:rPr lang="it-IT" sz="3600" dirty="0" err="1">
                <a:latin typeface="Arial" panose="020B0604020202020204" pitchFamily="34" charset="0"/>
                <a:cs typeface="Arial" panose="020B0604020202020204" pitchFamily="34" charset="0"/>
              </a:rPr>
              <a:t>g</a:t>
            </a:r>
            <a:r>
              <a:rPr lang="it-IT" sz="3600" baseline="-25000" dirty="0" err="1">
                <a:latin typeface="Arial" panose="020B0604020202020204" pitchFamily="34" charset="0"/>
                <a:cs typeface="Arial" panose="020B0604020202020204" pitchFamily="34" charset="0"/>
              </a:rPr>
              <a:t>mb</a:t>
            </a:r>
            <a:r>
              <a:rPr lang="it-IT" sz="3600" dirty="0">
                <a:latin typeface="Arial" panose="020B0604020202020204" pitchFamily="34" charset="0"/>
                <a:cs typeface="Arial" panose="020B0604020202020204" pitchFamily="34" charset="0"/>
              </a:rPr>
              <a:t> ~ 0.2g</a:t>
            </a:r>
            <a:r>
              <a:rPr lang="it-IT" sz="3600" baseline="-25000" dirty="0">
                <a:latin typeface="Arial" panose="020B0604020202020204" pitchFamily="34" charset="0"/>
                <a:cs typeface="Arial" panose="020B0604020202020204" pitchFamily="34" charset="0"/>
              </a:rPr>
              <a:t>m</a:t>
            </a:r>
            <a:endParaRPr lang="en-US" sz="3600" baseline="-25000" dirty="0">
              <a:latin typeface="Arial" panose="020B0604020202020204" pitchFamily="34" charset="0"/>
              <a:cs typeface="Arial" panose="020B0604020202020204" pitchFamily="34" charset="0"/>
            </a:endParaRPr>
          </a:p>
        </p:txBody>
      </p:sp>
      <p:sp>
        <p:nvSpPr>
          <p:cNvPr id="12" name="Freccia a destra 11"/>
          <p:cNvSpPr/>
          <p:nvPr/>
        </p:nvSpPr>
        <p:spPr>
          <a:xfrm>
            <a:off x="2803348" y="5514756"/>
            <a:ext cx="552450" cy="487176"/>
          </a:xfrm>
          <a:prstGeom prst="rightArrow">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13" name="Oggetto 12">
            <a:extLst>
              <a:ext uri="{FF2B5EF4-FFF2-40B4-BE49-F238E27FC236}">
                <a16:creationId xmlns:a16="http://schemas.microsoft.com/office/drawing/2014/main" id="{AB4123E0-BBA8-48FA-8277-F4FB833DBF1B}"/>
              </a:ext>
            </a:extLst>
          </p:cNvPr>
          <p:cNvGraphicFramePr>
            <a:graphicFrameLocks noChangeAspect="1"/>
          </p:cNvGraphicFramePr>
          <p:nvPr>
            <p:extLst>
              <p:ext uri="{D42A27DB-BD31-4B8C-83A1-F6EECF244321}">
                <p14:modId xmlns:p14="http://schemas.microsoft.com/office/powerpoint/2010/main" val="156318506"/>
              </p:ext>
            </p:extLst>
          </p:nvPr>
        </p:nvGraphicFramePr>
        <p:xfrm>
          <a:off x="3649938" y="4168005"/>
          <a:ext cx="1987550" cy="663575"/>
        </p:xfrm>
        <a:graphic>
          <a:graphicData uri="http://schemas.openxmlformats.org/presentationml/2006/ole">
            <mc:AlternateContent xmlns:mc="http://schemas.openxmlformats.org/markup-compatibility/2006">
              <mc:Choice xmlns:v="urn:schemas-microsoft-com:vml" Requires="v">
                <p:oleObj spid="_x0000_s15457" name="Equation" r:id="rId10" imgW="761760" imgH="253800" progId="Equation.DSMT4">
                  <p:embed/>
                </p:oleObj>
              </mc:Choice>
              <mc:Fallback>
                <p:oleObj name="Equation" r:id="rId10" imgW="761760" imgH="253800" progId="Equation.DSMT4">
                  <p:embed/>
                  <p:pic>
                    <p:nvPicPr>
                      <p:cNvPr id="9" name="Oggetto 8"/>
                      <p:cNvPicPr>
                        <a:picLocks noChangeAspect="1" noChangeArrowheads="1"/>
                      </p:cNvPicPr>
                      <p:nvPr/>
                    </p:nvPicPr>
                    <p:blipFill>
                      <a:blip r:embed="rId11"/>
                      <a:srcRect/>
                      <a:stretch>
                        <a:fillRect/>
                      </a:stretch>
                    </p:blipFill>
                    <p:spPr bwMode="auto">
                      <a:xfrm>
                        <a:off x="3649938" y="4168005"/>
                        <a:ext cx="1987550" cy="663575"/>
                      </a:xfrm>
                      <a:prstGeom prst="rect">
                        <a:avLst/>
                      </a:prstGeom>
                      <a:noFill/>
                    </p:spPr>
                  </p:pic>
                </p:oleObj>
              </mc:Fallback>
            </mc:AlternateContent>
          </a:graphicData>
        </a:graphic>
      </p:graphicFrame>
      <p:sp>
        <p:nvSpPr>
          <p:cNvPr id="6" name="CasellaDiTesto 5">
            <a:extLst>
              <a:ext uri="{FF2B5EF4-FFF2-40B4-BE49-F238E27FC236}">
                <a16:creationId xmlns:a16="http://schemas.microsoft.com/office/drawing/2014/main" id="{7C038258-4987-44CA-95E4-37ADDF109693}"/>
              </a:ext>
            </a:extLst>
          </p:cNvPr>
          <p:cNvSpPr txBox="1"/>
          <p:nvPr/>
        </p:nvSpPr>
        <p:spPr>
          <a:xfrm>
            <a:off x="7031027" y="1242776"/>
            <a:ext cx="338586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Example from simulation</a:t>
            </a:r>
          </a:p>
        </p:txBody>
      </p:sp>
    </p:spTree>
    <p:extLst>
      <p:ext uri="{BB962C8B-B14F-4D97-AF65-F5344CB8AC3E}">
        <p14:creationId xmlns:p14="http://schemas.microsoft.com/office/powerpoint/2010/main" val="273535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6749" y="74557"/>
            <a:ext cx="10515600" cy="662397"/>
          </a:xfrm>
        </p:spPr>
        <p:txBody>
          <a:bodyPr>
            <a:normAutofit/>
          </a:bodyPr>
          <a:lstStyle/>
          <a:p>
            <a:r>
              <a:rPr lang="en-US" sz="3600" dirty="0"/>
              <a:t>g</a:t>
            </a:r>
            <a:r>
              <a:rPr lang="en-US" sz="3600" baseline="-25000" dirty="0"/>
              <a:t>m</a:t>
            </a:r>
            <a:r>
              <a:rPr lang="en-US" sz="3600" dirty="0"/>
              <a:t>, </a:t>
            </a:r>
            <a:r>
              <a:rPr lang="en-US" sz="3600" dirty="0" err="1"/>
              <a:t>g</a:t>
            </a:r>
            <a:r>
              <a:rPr lang="en-US" sz="3600" baseline="-25000" dirty="0" err="1"/>
              <a:t>d</a:t>
            </a:r>
            <a:r>
              <a:rPr lang="en-US" sz="3600" dirty="0"/>
              <a:t> in strong inversion</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34</a:t>
            </a:fld>
            <a:endParaRPr lang="en-US" dirty="0"/>
          </a:p>
        </p:txBody>
      </p:sp>
      <p:sp>
        <p:nvSpPr>
          <p:cNvPr id="5" name="CasellaDiTesto 4"/>
          <p:cNvSpPr txBox="1"/>
          <p:nvPr/>
        </p:nvSpPr>
        <p:spPr>
          <a:xfrm>
            <a:off x="438150" y="1193800"/>
            <a:ext cx="198945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Triode region</a:t>
            </a:r>
          </a:p>
        </p:txBody>
      </p:sp>
      <p:graphicFrame>
        <p:nvGraphicFramePr>
          <p:cNvPr id="6" name="Oggetto 5"/>
          <p:cNvGraphicFramePr>
            <a:graphicFrameLocks noChangeAspect="1"/>
          </p:cNvGraphicFramePr>
          <p:nvPr>
            <p:extLst>
              <p:ext uri="{D42A27DB-BD31-4B8C-83A1-F6EECF244321}">
                <p14:modId xmlns:p14="http://schemas.microsoft.com/office/powerpoint/2010/main" val="2855646073"/>
              </p:ext>
            </p:extLst>
          </p:nvPr>
        </p:nvGraphicFramePr>
        <p:xfrm>
          <a:off x="3135651" y="948382"/>
          <a:ext cx="3747880" cy="952500"/>
        </p:xfrm>
        <a:graphic>
          <a:graphicData uri="http://schemas.openxmlformats.org/presentationml/2006/ole">
            <mc:AlternateContent xmlns:mc="http://schemas.openxmlformats.org/markup-compatibility/2006">
              <mc:Choice xmlns:v="urn:schemas-microsoft-com:vml" Requires="v">
                <p:oleObj spid="_x0000_s16510" name="Equation" r:id="rId3" imgW="1727200" imgH="431800" progId="Equation.DSMT4">
                  <p:embed/>
                </p:oleObj>
              </mc:Choice>
              <mc:Fallback>
                <p:oleObj name="Equation" r:id="rId3" imgW="1727200" imgH="431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5651" y="948382"/>
                        <a:ext cx="3747880" cy="952500"/>
                      </a:xfrm>
                      <a:prstGeom prst="rect">
                        <a:avLst/>
                      </a:prstGeom>
                      <a:noFill/>
                    </p:spPr>
                  </p:pic>
                </p:oleObj>
              </mc:Fallback>
            </mc:AlternateContent>
          </a:graphicData>
        </a:graphic>
      </p:graphicFrame>
      <p:graphicFrame>
        <p:nvGraphicFramePr>
          <p:cNvPr id="7" name="Oggetto 6"/>
          <p:cNvGraphicFramePr>
            <a:graphicFrameLocks noChangeAspect="1"/>
          </p:cNvGraphicFramePr>
          <p:nvPr>
            <p:extLst>
              <p:ext uri="{D42A27DB-BD31-4B8C-83A1-F6EECF244321}">
                <p14:modId xmlns:p14="http://schemas.microsoft.com/office/powerpoint/2010/main" val="4255125920"/>
              </p:ext>
            </p:extLst>
          </p:nvPr>
        </p:nvGraphicFramePr>
        <p:xfrm>
          <a:off x="1410544" y="2445736"/>
          <a:ext cx="3302000" cy="1016000"/>
        </p:xfrm>
        <a:graphic>
          <a:graphicData uri="http://schemas.openxmlformats.org/presentationml/2006/ole">
            <mc:AlternateContent xmlns:mc="http://schemas.openxmlformats.org/markup-compatibility/2006">
              <mc:Choice xmlns:v="urn:schemas-microsoft-com:vml" Requires="v">
                <p:oleObj spid="_x0000_s16511" name="Equation" r:id="rId5" imgW="1650960" imgH="507960" progId="Equation.DSMT4">
                  <p:embed/>
                </p:oleObj>
              </mc:Choice>
              <mc:Fallback>
                <p:oleObj name="Equation" r:id="rId5" imgW="1650960" imgH="507960" progId="Equation.DSMT4">
                  <p:embed/>
                  <p:pic>
                    <p:nvPicPr>
                      <p:cNvPr id="0" name=""/>
                      <p:cNvPicPr>
                        <a:picLocks noChangeAspect="1" noChangeArrowheads="1"/>
                      </p:cNvPicPr>
                      <p:nvPr/>
                    </p:nvPicPr>
                    <p:blipFill>
                      <a:blip r:embed="rId6"/>
                      <a:srcRect/>
                      <a:stretch>
                        <a:fillRect/>
                      </a:stretch>
                    </p:blipFill>
                    <p:spPr bwMode="auto">
                      <a:xfrm>
                        <a:off x="1410544" y="2445736"/>
                        <a:ext cx="3302000" cy="1016000"/>
                      </a:xfrm>
                      <a:prstGeom prst="rect">
                        <a:avLst/>
                      </a:prstGeom>
                      <a:noFill/>
                    </p:spPr>
                  </p:pic>
                </p:oleObj>
              </mc:Fallback>
            </mc:AlternateContent>
          </a:graphicData>
        </a:graphic>
      </p:graphicFrame>
      <p:graphicFrame>
        <p:nvGraphicFramePr>
          <p:cNvPr id="8" name="Oggetto 7"/>
          <p:cNvGraphicFramePr>
            <a:graphicFrameLocks noChangeAspect="1"/>
          </p:cNvGraphicFramePr>
          <p:nvPr>
            <p:extLst>
              <p:ext uri="{D42A27DB-BD31-4B8C-83A1-F6EECF244321}">
                <p14:modId xmlns:p14="http://schemas.microsoft.com/office/powerpoint/2010/main" val="4219812281"/>
              </p:ext>
            </p:extLst>
          </p:nvPr>
        </p:nvGraphicFramePr>
        <p:xfrm>
          <a:off x="1432877" y="3715845"/>
          <a:ext cx="6781800" cy="1016000"/>
        </p:xfrm>
        <a:graphic>
          <a:graphicData uri="http://schemas.openxmlformats.org/presentationml/2006/ole">
            <mc:AlternateContent xmlns:mc="http://schemas.openxmlformats.org/markup-compatibility/2006">
              <mc:Choice xmlns:v="urn:schemas-microsoft-com:vml" Requires="v">
                <p:oleObj spid="_x0000_s16512" name="Equation" r:id="rId7" imgW="3390840" imgH="507960" progId="Equation.DSMT4">
                  <p:embed/>
                </p:oleObj>
              </mc:Choice>
              <mc:Fallback>
                <p:oleObj name="Equation" r:id="rId7" imgW="3390840" imgH="507960" progId="Equation.DSMT4">
                  <p:embed/>
                  <p:pic>
                    <p:nvPicPr>
                      <p:cNvPr id="0" name=""/>
                      <p:cNvPicPr>
                        <a:picLocks noChangeAspect="1" noChangeArrowheads="1"/>
                      </p:cNvPicPr>
                      <p:nvPr/>
                    </p:nvPicPr>
                    <p:blipFill>
                      <a:blip r:embed="rId8"/>
                      <a:srcRect/>
                      <a:stretch>
                        <a:fillRect/>
                      </a:stretch>
                    </p:blipFill>
                    <p:spPr bwMode="auto">
                      <a:xfrm>
                        <a:off x="1432877" y="3715845"/>
                        <a:ext cx="6781800" cy="1016000"/>
                      </a:xfrm>
                      <a:prstGeom prst="rect">
                        <a:avLst/>
                      </a:prstGeom>
                      <a:noFill/>
                    </p:spPr>
                  </p:pic>
                </p:oleObj>
              </mc:Fallback>
            </mc:AlternateContent>
          </a:graphicData>
        </a:graphic>
      </p:graphicFrame>
      <p:cxnSp>
        <p:nvCxnSpPr>
          <p:cNvPr id="10" name="Connettore 1 9"/>
          <p:cNvCxnSpPr/>
          <p:nvPr/>
        </p:nvCxnSpPr>
        <p:spPr>
          <a:xfrm flipV="1">
            <a:off x="3894664" y="3153705"/>
            <a:ext cx="817880" cy="1905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Connettore 1 11"/>
          <p:cNvCxnSpPr>
            <a:cxnSpLocks/>
          </p:cNvCxnSpPr>
          <p:nvPr/>
        </p:nvCxnSpPr>
        <p:spPr>
          <a:xfrm>
            <a:off x="8572074" y="4503245"/>
            <a:ext cx="2781725"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438150" y="2585823"/>
            <a:ext cx="697627" cy="646331"/>
          </a:xfrm>
          <a:prstGeom prst="rect">
            <a:avLst/>
          </a:prstGeom>
          <a:noFill/>
        </p:spPr>
        <p:txBody>
          <a:bodyPr wrap="none" rtlCol="0">
            <a:spAutoFit/>
          </a:bodyPr>
          <a:lstStyle/>
          <a:p>
            <a:r>
              <a:rPr lang="it-IT" sz="3600" dirty="0" err="1">
                <a:solidFill>
                  <a:srgbClr val="FF0000"/>
                </a:solidFill>
                <a:latin typeface="Arial" panose="020B0604020202020204" pitchFamily="34" charset="0"/>
                <a:cs typeface="Arial" panose="020B0604020202020204" pitchFamily="34" charset="0"/>
              </a:rPr>
              <a:t>g</a:t>
            </a:r>
            <a:r>
              <a:rPr lang="it-IT" sz="3600" baseline="-25000" dirty="0" err="1">
                <a:solidFill>
                  <a:srgbClr val="FF0000"/>
                </a:solidFill>
                <a:latin typeface="Arial" panose="020B0604020202020204" pitchFamily="34" charset="0"/>
                <a:cs typeface="Arial" panose="020B0604020202020204" pitchFamily="34" charset="0"/>
              </a:rPr>
              <a:t>m</a:t>
            </a:r>
            <a:endParaRPr lang="en-US" sz="3600" baseline="-25000" dirty="0">
              <a:solidFill>
                <a:srgbClr val="FF0000"/>
              </a:solidFill>
              <a:latin typeface="Arial" panose="020B0604020202020204" pitchFamily="34" charset="0"/>
              <a:cs typeface="Arial" panose="020B0604020202020204" pitchFamily="34" charset="0"/>
            </a:endParaRPr>
          </a:p>
        </p:txBody>
      </p:sp>
      <p:sp>
        <p:nvSpPr>
          <p:cNvPr id="14" name="CasellaDiTesto 13"/>
          <p:cNvSpPr txBox="1"/>
          <p:nvPr/>
        </p:nvSpPr>
        <p:spPr>
          <a:xfrm>
            <a:off x="438150" y="3758245"/>
            <a:ext cx="612668" cy="646331"/>
          </a:xfrm>
          <a:prstGeom prst="rect">
            <a:avLst/>
          </a:prstGeom>
          <a:noFill/>
        </p:spPr>
        <p:txBody>
          <a:bodyPr wrap="none" rtlCol="0">
            <a:spAutoFit/>
          </a:bodyPr>
          <a:lstStyle/>
          <a:p>
            <a:r>
              <a:rPr lang="it-IT" sz="3600" dirty="0" err="1">
                <a:solidFill>
                  <a:srgbClr val="FF0000"/>
                </a:solidFill>
                <a:latin typeface="Arial" panose="020B0604020202020204" pitchFamily="34" charset="0"/>
                <a:cs typeface="Arial" panose="020B0604020202020204" pitchFamily="34" charset="0"/>
              </a:rPr>
              <a:t>g</a:t>
            </a:r>
            <a:r>
              <a:rPr lang="it-IT" sz="3600" baseline="-25000" dirty="0" err="1">
                <a:solidFill>
                  <a:srgbClr val="FF0000"/>
                </a:solidFill>
                <a:latin typeface="Arial" panose="020B0604020202020204" pitchFamily="34" charset="0"/>
                <a:cs typeface="Arial" panose="020B0604020202020204" pitchFamily="34" charset="0"/>
              </a:rPr>
              <a:t>d</a:t>
            </a:r>
            <a:endParaRPr lang="en-US" sz="3600" baseline="-25000" dirty="0">
              <a:solidFill>
                <a:srgbClr val="FF0000"/>
              </a:solidFill>
              <a:latin typeface="Arial" panose="020B0604020202020204" pitchFamily="34" charset="0"/>
              <a:cs typeface="Arial" panose="020B0604020202020204" pitchFamily="34" charset="0"/>
            </a:endParaRPr>
          </a:p>
        </p:txBody>
      </p:sp>
      <p:graphicFrame>
        <p:nvGraphicFramePr>
          <p:cNvPr id="15" name="Oggetto 14">
            <a:extLst>
              <a:ext uri="{FF2B5EF4-FFF2-40B4-BE49-F238E27FC236}">
                <a16:creationId xmlns:a16="http://schemas.microsoft.com/office/drawing/2014/main" id="{11251EC1-FE92-4259-992A-FD183421B20F}"/>
              </a:ext>
            </a:extLst>
          </p:cNvPr>
          <p:cNvGraphicFramePr>
            <a:graphicFrameLocks noChangeAspect="1"/>
          </p:cNvGraphicFramePr>
          <p:nvPr>
            <p:extLst>
              <p:ext uri="{D42A27DB-BD31-4B8C-83A1-F6EECF244321}">
                <p14:modId xmlns:p14="http://schemas.microsoft.com/office/powerpoint/2010/main" val="1064750471"/>
              </p:ext>
            </p:extLst>
          </p:nvPr>
        </p:nvGraphicFramePr>
        <p:xfrm>
          <a:off x="8428564" y="3944445"/>
          <a:ext cx="2794000" cy="558800"/>
        </p:xfrm>
        <a:graphic>
          <a:graphicData uri="http://schemas.openxmlformats.org/presentationml/2006/ole">
            <mc:AlternateContent xmlns:mc="http://schemas.openxmlformats.org/markup-compatibility/2006">
              <mc:Choice xmlns:v="urn:schemas-microsoft-com:vml" Requires="v">
                <p:oleObj spid="_x0000_s16513" name="Equation" r:id="rId9" imgW="1396800" imgH="279360" progId="Equation.DSMT4">
                  <p:embed/>
                </p:oleObj>
              </mc:Choice>
              <mc:Fallback>
                <p:oleObj name="Equation" r:id="rId9" imgW="1396800" imgH="279360" progId="Equation.DSMT4">
                  <p:embed/>
                  <p:pic>
                    <p:nvPicPr>
                      <p:cNvPr id="8" name="Oggetto 7"/>
                      <p:cNvPicPr>
                        <a:picLocks noChangeAspect="1" noChangeArrowheads="1"/>
                      </p:cNvPicPr>
                      <p:nvPr/>
                    </p:nvPicPr>
                    <p:blipFill>
                      <a:blip r:embed="rId10"/>
                      <a:srcRect/>
                      <a:stretch>
                        <a:fillRect/>
                      </a:stretch>
                    </p:blipFill>
                    <p:spPr bwMode="auto">
                      <a:xfrm>
                        <a:off x="8428564" y="3944445"/>
                        <a:ext cx="2794000" cy="558800"/>
                      </a:xfrm>
                      <a:prstGeom prst="rect">
                        <a:avLst/>
                      </a:prstGeom>
                      <a:noFill/>
                    </p:spPr>
                  </p:pic>
                </p:oleObj>
              </mc:Fallback>
            </mc:AlternateContent>
          </a:graphicData>
        </a:graphic>
      </p:graphicFrame>
    </p:spTree>
    <p:extLst>
      <p:ext uri="{BB962C8B-B14F-4D97-AF65-F5344CB8AC3E}">
        <p14:creationId xmlns:p14="http://schemas.microsoft.com/office/powerpoint/2010/main" val="157382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212725"/>
            <a:ext cx="10515600" cy="662397"/>
          </a:xfrm>
        </p:spPr>
        <p:txBody>
          <a:bodyPr>
            <a:normAutofit/>
          </a:bodyPr>
          <a:lstStyle/>
          <a:p>
            <a:r>
              <a:rPr lang="en-US" sz="3600" dirty="0"/>
              <a:t>g</a:t>
            </a:r>
            <a:r>
              <a:rPr lang="en-US" sz="3600" baseline="-25000" dirty="0"/>
              <a:t>m</a:t>
            </a:r>
            <a:r>
              <a:rPr lang="en-US" sz="3600" dirty="0"/>
              <a:t>, </a:t>
            </a:r>
            <a:r>
              <a:rPr lang="en-US" sz="3600" dirty="0" err="1"/>
              <a:t>g</a:t>
            </a:r>
            <a:r>
              <a:rPr lang="en-US" sz="3600" baseline="-25000" dirty="0" err="1"/>
              <a:t>d</a:t>
            </a:r>
            <a:r>
              <a:rPr lang="en-US" sz="3600" dirty="0"/>
              <a:t> in strong inversion</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35</a:t>
            </a:fld>
            <a:endParaRPr lang="en-US" dirty="0"/>
          </a:p>
        </p:txBody>
      </p:sp>
      <p:sp>
        <p:nvSpPr>
          <p:cNvPr id="5" name="CasellaDiTesto 4"/>
          <p:cNvSpPr txBox="1"/>
          <p:nvPr/>
        </p:nvSpPr>
        <p:spPr>
          <a:xfrm>
            <a:off x="838199" y="1422399"/>
            <a:ext cx="253146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Saturation region</a:t>
            </a:r>
          </a:p>
        </p:txBody>
      </p:sp>
      <p:graphicFrame>
        <p:nvGraphicFramePr>
          <p:cNvPr id="6" name="Oggetto 5"/>
          <p:cNvGraphicFramePr>
            <a:graphicFrameLocks noChangeAspect="1"/>
          </p:cNvGraphicFramePr>
          <p:nvPr>
            <p:extLst>
              <p:ext uri="{D42A27DB-BD31-4B8C-83A1-F6EECF244321}">
                <p14:modId xmlns:p14="http://schemas.microsoft.com/office/powerpoint/2010/main" val="635798998"/>
              </p:ext>
            </p:extLst>
          </p:nvPr>
        </p:nvGraphicFramePr>
        <p:xfrm>
          <a:off x="4095749" y="1161107"/>
          <a:ext cx="5162290" cy="984250"/>
        </p:xfrm>
        <a:graphic>
          <a:graphicData uri="http://schemas.openxmlformats.org/presentationml/2006/ole">
            <mc:AlternateContent xmlns:mc="http://schemas.openxmlformats.org/markup-compatibility/2006">
              <mc:Choice xmlns:v="urn:schemas-microsoft-com:vml" Requires="v">
                <p:oleObj spid="_x0000_s17503" name="Equation" r:id="rId3" imgW="2463800" imgH="457200" progId="Equation.DSMT4">
                  <p:embed/>
                </p:oleObj>
              </mc:Choice>
              <mc:Fallback>
                <p:oleObj name="Equation" r:id="rId3" imgW="2463800" imgH="457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749" y="1161107"/>
                        <a:ext cx="5162290" cy="984250"/>
                      </a:xfrm>
                      <a:prstGeom prst="rect">
                        <a:avLst/>
                      </a:prstGeom>
                      <a:noFill/>
                    </p:spPr>
                  </p:pic>
                </p:oleObj>
              </mc:Fallback>
            </mc:AlternateContent>
          </a:graphicData>
        </a:graphic>
      </p:graphicFrame>
      <p:graphicFrame>
        <p:nvGraphicFramePr>
          <p:cNvPr id="8" name="Oggetto 7"/>
          <p:cNvGraphicFramePr>
            <a:graphicFrameLocks noChangeAspect="1"/>
          </p:cNvGraphicFramePr>
          <p:nvPr>
            <p:extLst>
              <p:ext uri="{D42A27DB-BD31-4B8C-83A1-F6EECF244321}">
                <p14:modId xmlns:p14="http://schemas.microsoft.com/office/powerpoint/2010/main" val="1091782513"/>
              </p:ext>
            </p:extLst>
          </p:nvPr>
        </p:nvGraphicFramePr>
        <p:xfrm>
          <a:off x="838199" y="2923948"/>
          <a:ext cx="9112250" cy="1089025"/>
        </p:xfrm>
        <a:graphic>
          <a:graphicData uri="http://schemas.openxmlformats.org/presentationml/2006/ole">
            <mc:AlternateContent xmlns:mc="http://schemas.openxmlformats.org/markup-compatibility/2006">
              <mc:Choice xmlns:v="urn:schemas-microsoft-com:vml" Requires="v">
                <p:oleObj spid="_x0000_s17504" name="Equation" r:id="rId5" imgW="4394160" imgH="507960" progId="Equation.DSMT4">
                  <p:embed/>
                </p:oleObj>
              </mc:Choice>
              <mc:Fallback>
                <p:oleObj name="Equation" r:id="rId5" imgW="4394160" imgH="507960" progId="Equation.DSMT4">
                  <p:embed/>
                  <p:pic>
                    <p:nvPicPr>
                      <p:cNvPr id="0" name="Object 1"/>
                      <p:cNvPicPr>
                        <a:picLocks noChangeAspect="1" noChangeArrowheads="1"/>
                      </p:cNvPicPr>
                      <p:nvPr/>
                    </p:nvPicPr>
                    <p:blipFill>
                      <a:blip r:embed="rId6"/>
                      <a:srcRect/>
                      <a:stretch>
                        <a:fillRect/>
                      </a:stretch>
                    </p:blipFill>
                    <p:spPr bwMode="auto">
                      <a:xfrm>
                        <a:off x="838199" y="2923948"/>
                        <a:ext cx="9112250" cy="1089025"/>
                      </a:xfrm>
                      <a:prstGeom prst="rect">
                        <a:avLst/>
                      </a:prstGeom>
                      <a:noFill/>
                    </p:spPr>
                  </p:pic>
                </p:oleObj>
              </mc:Fallback>
            </mc:AlternateContent>
          </a:graphicData>
        </a:graphic>
      </p:graphicFrame>
      <p:sp>
        <p:nvSpPr>
          <p:cNvPr id="9" name="CasellaDiTesto 8"/>
          <p:cNvSpPr txBox="1"/>
          <p:nvPr/>
        </p:nvSpPr>
        <p:spPr>
          <a:xfrm>
            <a:off x="4489820" y="2289943"/>
            <a:ext cx="6205801" cy="461665"/>
          </a:xfrm>
          <a:prstGeom prst="rect">
            <a:avLst/>
          </a:prstGeom>
          <a:noFill/>
        </p:spPr>
        <p:txBody>
          <a:bodyPr wrap="none" rtlCol="0">
            <a:spAutoFit/>
          </a:bodyPr>
          <a:lstStyle/>
          <a:p>
            <a:r>
              <a:rPr lang="it-IT" sz="2400" dirty="0" err="1">
                <a:solidFill>
                  <a:srgbClr val="FF0000"/>
                </a:solidFill>
                <a:latin typeface="Arial" panose="020B0604020202020204" pitchFamily="34" charset="0"/>
                <a:cs typeface="Arial" panose="020B0604020202020204" pitchFamily="34" charset="0"/>
              </a:rPr>
              <a:t>neglecting</a:t>
            </a:r>
            <a:r>
              <a:rPr lang="it-IT" sz="2400" dirty="0">
                <a:solidFill>
                  <a:srgbClr val="FF0000"/>
                </a:solidFill>
                <a:latin typeface="Arial" panose="020B0604020202020204" pitchFamily="34" charset="0"/>
                <a:cs typeface="Arial" panose="020B0604020202020204" pitchFamily="34" charset="0"/>
              </a:rPr>
              <a:t> the </a:t>
            </a:r>
            <a:r>
              <a:rPr lang="it-IT" sz="2400" dirty="0" err="1">
                <a:solidFill>
                  <a:srgbClr val="FF0000"/>
                </a:solidFill>
                <a:latin typeface="Arial" panose="020B0604020202020204" pitchFamily="34" charset="0"/>
                <a:cs typeface="Arial" panose="020B0604020202020204" pitchFamily="34" charset="0"/>
              </a:rPr>
              <a:t>dependence</a:t>
            </a:r>
            <a:r>
              <a:rPr lang="it-IT" sz="2400" dirty="0">
                <a:solidFill>
                  <a:srgbClr val="FF0000"/>
                </a:solidFill>
                <a:latin typeface="Arial" panose="020B0604020202020204" pitchFamily="34" charset="0"/>
                <a:cs typeface="Arial" panose="020B0604020202020204" pitchFamily="34" charset="0"/>
              </a:rPr>
              <a:t> of V</a:t>
            </a:r>
            <a:r>
              <a:rPr lang="it-IT" sz="2400" baseline="-25000" dirty="0">
                <a:solidFill>
                  <a:srgbClr val="FF0000"/>
                </a:solidFill>
                <a:latin typeface="Arial" panose="020B0604020202020204" pitchFamily="34" charset="0"/>
                <a:cs typeface="Arial" panose="020B0604020202020204" pitchFamily="34" charset="0"/>
              </a:rPr>
              <a:t>DSAT</a:t>
            </a:r>
            <a:r>
              <a:rPr lang="it-IT" sz="2400" dirty="0">
                <a:solidFill>
                  <a:srgbClr val="FF0000"/>
                </a:solidFill>
                <a:latin typeface="Arial" panose="020B0604020202020204" pitchFamily="34" charset="0"/>
                <a:cs typeface="Arial" panose="020B0604020202020204" pitchFamily="34" charset="0"/>
              </a:rPr>
              <a:t> on V</a:t>
            </a:r>
            <a:r>
              <a:rPr lang="it-IT" sz="2400" baseline="-25000" dirty="0">
                <a:solidFill>
                  <a:srgbClr val="FF0000"/>
                </a:solidFill>
                <a:latin typeface="Arial" panose="020B0604020202020204" pitchFamily="34" charset="0"/>
                <a:cs typeface="Arial" panose="020B0604020202020204" pitchFamily="34" charset="0"/>
              </a:rPr>
              <a:t>GS</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10" name="Figura a mano libera 9"/>
          <p:cNvSpPr/>
          <p:nvPr/>
        </p:nvSpPr>
        <p:spPr>
          <a:xfrm>
            <a:off x="7089944" y="1959429"/>
            <a:ext cx="1357370" cy="420914"/>
          </a:xfrm>
          <a:custGeom>
            <a:avLst/>
            <a:gdLst>
              <a:gd name="connsiteX0" fmla="*/ 1357370 w 1357370"/>
              <a:gd name="connsiteY0" fmla="*/ 0 h 420914"/>
              <a:gd name="connsiteX1" fmla="*/ 1052570 w 1357370"/>
              <a:gd name="connsiteY1" fmla="*/ 145142 h 420914"/>
              <a:gd name="connsiteX2" fmla="*/ 486513 w 1357370"/>
              <a:gd name="connsiteY2" fmla="*/ 174171 h 420914"/>
              <a:gd name="connsiteX3" fmla="*/ 65599 w 1357370"/>
              <a:gd name="connsiteY3" fmla="*/ 362857 h 420914"/>
              <a:gd name="connsiteX4" fmla="*/ 7542 w 1357370"/>
              <a:gd name="connsiteY4" fmla="*/ 420914 h 420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370" h="420914">
                <a:moveTo>
                  <a:pt x="1357370" y="0"/>
                </a:moveTo>
                <a:cubicBezTo>
                  <a:pt x="1277541" y="58057"/>
                  <a:pt x="1197713" y="116114"/>
                  <a:pt x="1052570" y="145142"/>
                </a:cubicBezTo>
                <a:cubicBezTo>
                  <a:pt x="907427" y="174170"/>
                  <a:pt x="651008" y="137885"/>
                  <a:pt x="486513" y="174171"/>
                </a:cubicBezTo>
                <a:cubicBezTo>
                  <a:pt x="322018" y="210457"/>
                  <a:pt x="145427" y="321733"/>
                  <a:pt x="65599" y="362857"/>
                </a:cubicBezTo>
                <a:cubicBezTo>
                  <a:pt x="-14230" y="403981"/>
                  <a:pt x="-3344" y="412447"/>
                  <a:pt x="7542" y="42091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igura a mano libera 10"/>
          <p:cNvSpPr/>
          <p:nvPr/>
        </p:nvSpPr>
        <p:spPr>
          <a:xfrm>
            <a:off x="6278675" y="2757714"/>
            <a:ext cx="455954" cy="239211"/>
          </a:xfrm>
          <a:custGeom>
            <a:avLst/>
            <a:gdLst>
              <a:gd name="connsiteX0" fmla="*/ 455954 w 455954"/>
              <a:gd name="connsiteY0" fmla="*/ 0 h 239211"/>
              <a:gd name="connsiteX1" fmla="*/ 107611 w 455954"/>
              <a:gd name="connsiteY1" fmla="*/ 159657 h 239211"/>
              <a:gd name="connsiteX2" fmla="*/ 6011 w 455954"/>
              <a:gd name="connsiteY2" fmla="*/ 232229 h 239211"/>
              <a:gd name="connsiteX3" fmla="*/ 20525 w 455954"/>
              <a:gd name="connsiteY3" fmla="*/ 232229 h 239211"/>
            </a:gdLst>
            <a:ahLst/>
            <a:cxnLst>
              <a:cxn ang="0">
                <a:pos x="connsiteX0" y="connsiteY0"/>
              </a:cxn>
              <a:cxn ang="0">
                <a:pos x="connsiteX1" y="connsiteY1"/>
              </a:cxn>
              <a:cxn ang="0">
                <a:pos x="connsiteX2" y="connsiteY2"/>
              </a:cxn>
              <a:cxn ang="0">
                <a:pos x="connsiteX3" y="connsiteY3"/>
              </a:cxn>
            </a:cxnLst>
            <a:rect l="l" t="t" r="r" b="b"/>
            <a:pathLst>
              <a:path w="455954" h="239211">
                <a:moveTo>
                  <a:pt x="455954" y="0"/>
                </a:moveTo>
                <a:cubicBezTo>
                  <a:pt x="319277" y="60476"/>
                  <a:pt x="182601" y="120952"/>
                  <a:pt x="107611" y="159657"/>
                </a:cubicBezTo>
                <a:cubicBezTo>
                  <a:pt x="32620" y="198362"/>
                  <a:pt x="20525" y="220134"/>
                  <a:pt x="6011" y="232229"/>
                </a:cubicBezTo>
                <a:cubicBezTo>
                  <a:pt x="-8503" y="244324"/>
                  <a:pt x="6011" y="238276"/>
                  <a:pt x="20525" y="232229"/>
                </a:cubicBezTo>
              </a:path>
            </a:pathLst>
          </a:custGeom>
          <a:noFill/>
          <a:ln w="571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onnettore 1 12"/>
          <p:cNvCxnSpPr/>
          <p:nvPr/>
        </p:nvCxnSpPr>
        <p:spPr>
          <a:xfrm>
            <a:off x="8258629" y="3730171"/>
            <a:ext cx="1691820"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5" name="Oggetto 14"/>
          <p:cNvGraphicFramePr>
            <a:graphicFrameLocks noChangeAspect="1"/>
          </p:cNvGraphicFramePr>
          <p:nvPr>
            <p:extLst>
              <p:ext uri="{D42A27DB-BD31-4B8C-83A1-F6EECF244321}">
                <p14:modId xmlns:p14="http://schemas.microsoft.com/office/powerpoint/2010/main" val="2054283630"/>
              </p:ext>
            </p:extLst>
          </p:nvPr>
        </p:nvGraphicFramePr>
        <p:xfrm>
          <a:off x="838199" y="4429169"/>
          <a:ext cx="6288352" cy="1104856"/>
        </p:xfrm>
        <a:graphic>
          <a:graphicData uri="http://schemas.openxmlformats.org/presentationml/2006/ole">
            <mc:AlternateContent xmlns:mc="http://schemas.openxmlformats.org/markup-compatibility/2006">
              <mc:Choice xmlns:v="urn:schemas-microsoft-com:vml" Requires="v">
                <p:oleObj spid="_x0000_s17505" name="Equation" r:id="rId7" imgW="2603160" imgH="444240" progId="Equation.DSMT4">
                  <p:embed/>
                </p:oleObj>
              </mc:Choice>
              <mc:Fallback>
                <p:oleObj name="Equation" r:id="rId7" imgW="2603160" imgH="444240" progId="Equation.DSMT4">
                  <p:embed/>
                  <p:pic>
                    <p:nvPicPr>
                      <p:cNvPr id="0" name="Object 5"/>
                      <p:cNvPicPr>
                        <a:picLocks noChangeAspect="1" noChangeArrowheads="1"/>
                      </p:cNvPicPr>
                      <p:nvPr/>
                    </p:nvPicPr>
                    <p:blipFill>
                      <a:blip r:embed="rId8"/>
                      <a:srcRect/>
                      <a:stretch>
                        <a:fillRect/>
                      </a:stretch>
                    </p:blipFill>
                    <p:spPr bwMode="auto">
                      <a:xfrm>
                        <a:off x="838199" y="4429169"/>
                        <a:ext cx="6288352" cy="1104856"/>
                      </a:xfrm>
                      <a:prstGeom prst="rect">
                        <a:avLst/>
                      </a:prstGeom>
                      <a:noFill/>
                    </p:spPr>
                  </p:pic>
                </p:oleObj>
              </mc:Fallback>
            </mc:AlternateContent>
          </a:graphicData>
        </a:graphic>
      </p:graphicFrame>
      <p:cxnSp>
        <p:nvCxnSpPr>
          <p:cNvPr id="16" name="Connettore 1 15"/>
          <p:cNvCxnSpPr/>
          <p:nvPr/>
        </p:nvCxnSpPr>
        <p:spPr>
          <a:xfrm>
            <a:off x="6457014" y="5210628"/>
            <a:ext cx="669537"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23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5283" y="937395"/>
            <a:ext cx="5967702" cy="5177335"/>
          </a:xfrm>
          <a:prstGeom prst="rect">
            <a:avLst/>
          </a:prstGeom>
        </p:spPr>
      </p:pic>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36</a:t>
            </a:fld>
            <a:endParaRPr lang="en-US" dirty="0"/>
          </a:p>
        </p:txBody>
      </p:sp>
      <p:sp>
        <p:nvSpPr>
          <p:cNvPr id="6" name="Titolo 1"/>
          <p:cNvSpPr>
            <a:spLocks noGrp="1"/>
          </p:cNvSpPr>
          <p:nvPr>
            <p:ph type="title"/>
          </p:nvPr>
        </p:nvSpPr>
        <p:spPr>
          <a:xfrm>
            <a:off x="838199" y="212725"/>
            <a:ext cx="10515600" cy="662397"/>
          </a:xfrm>
        </p:spPr>
        <p:txBody>
          <a:bodyPr>
            <a:normAutofit/>
          </a:bodyPr>
          <a:lstStyle/>
          <a:p>
            <a:r>
              <a:rPr lang="en-US" sz="3600" dirty="0"/>
              <a:t>g</a:t>
            </a:r>
            <a:r>
              <a:rPr lang="en-US" sz="3600" baseline="-25000" dirty="0"/>
              <a:t>m</a:t>
            </a:r>
            <a:r>
              <a:rPr lang="en-US" sz="3600" dirty="0"/>
              <a:t>, </a:t>
            </a:r>
            <a:r>
              <a:rPr lang="en-US" sz="3600" dirty="0" err="1"/>
              <a:t>g</a:t>
            </a:r>
            <a:r>
              <a:rPr lang="en-US" sz="3600" baseline="-25000" dirty="0" err="1"/>
              <a:t>d</a:t>
            </a:r>
            <a:r>
              <a:rPr lang="en-US" sz="3600" dirty="0"/>
              <a:t> in strong inversion</a:t>
            </a:r>
          </a:p>
        </p:txBody>
      </p:sp>
      <p:graphicFrame>
        <p:nvGraphicFramePr>
          <p:cNvPr id="8" name="Oggetto 7"/>
          <p:cNvGraphicFramePr>
            <a:graphicFrameLocks noChangeAspect="1"/>
          </p:cNvGraphicFramePr>
          <p:nvPr>
            <p:extLst>
              <p:ext uri="{D42A27DB-BD31-4B8C-83A1-F6EECF244321}">
                <p14:modId xmlns:p14="http://schemas.microsoft.com/office/powerpoint/2010/main" val="359777051"/>
              </p:ext>
            </p:extLst>
          </p:nvPr>
        </p:nvGraphicFramePr>
        <p:xfrm>
          <a:off x="6317093" y="2425960"/>
          <a:ext cx="2042581" cy="653143"/>
        </p:xfrm>
        <a:graphic>
          <a:graphicData uri="http://schemas.openxmlformats.org/presentationml/2006/ole">
            <mc:AlternateContent xmlns:mc="http://schemas.openxmlformats.org/markup-compatibility/2006">
              <mc:Choice xmlns:v="urn:schemas-microsoft-com:vml" Requires="v">
                <p:oleObj spid="_x0000_s18496" name="Equation" r:id="rId4" imgW="711000" imgH="228600" progId="Equation.DSMT4">
                  <p:embed/>
                </p:oleObj>
              </mc:Choice>
              <mc:Fallback>
                <p:oleObj name="Equation" r:id="rId4" imgW="711000" imgH="228600" progId="Equation.DSMT4">
                  <p:embed/>
                  <p:pic>
                    <p:nvPicPr>
                      <p:cNvPr id="0" name=""/>
                      <p:cNvPicPr>
                        <a:picLocks noChangeAspect="1" noChangeArrowheads="1"/>
                      </p:cNvPicPr>
                      <p:nvPr/>
                    </p:nvPicPr>
                    <p:blipFill>
                      <a:blip r:embed="rId5"/>
                      <a:srcRect/>
                      <a:stretch>
                        <a:fillRect/>
                      </a:stretch>
                    </p:blipFill>
                    <p:spPr bwMode="auto">
                      <a:xfrm>
                        <a:off x="6317093" y="2425960"/>
                        <a:ext cx="2042581" cy="653143"/>
                      </a:xfrm>
                      <a:prstGeom prst="rect">
                        <a:avLst/>
                      </a:prstGeom>
                      <a:noFill/>
                    </p:spPr>
                  </p:pic>
                </p:oleObj>
              </mc:Fallback>
            </mc:AlternateContent>
          </a:graphicData>
        </a:graphic>
      </p:graphicFrame>
      <p:graphicFrame>
        <p:nvGraphicFramePr>
          <p:cNvPr id="9" name="Oggetto 8"/>
          <p:cNvGraphicFramePr>
            <a:graphicFrameLocks noChangeAspect="1"/>
          </p:cNvGraphicFramePr>
          <p:nvPr>
            <p:extLst>
              <p:ext uri="{D42A27DB-BD31-4B8C-83A1-F6EECF244321}">
                <p14:modId xmlns:p14="http://schemas.microsoft.com/office/powerpoint/2010/main" val="3921211045"/>
              </p:ext>
            </p:extLst>
          </p:nvPr>
        </p:nvGraphicFramePr>
        <p:xfrm>
          <a:off x="6317093" y="3314416"/>
          <a:ext cx="4293652" cy="755683"/>
        </p:xfrm>
        <a:graphic>
          <a:graphicData uri="http://schemas.openxmlformats.org/presentationml/2006/ole">
            <mc:AlternateContent xmlns:mc="http://schemas.openxmlformats.org/markup-compatibility/2006">
              <mc:Choice xmlns:v="urn:schemas-microsoft-com:vml" Requires="v">
                <p:oleObj spid="_x0000_s18497" name="Equation" r:id="rId6" imgW="1587240" imgH="279360" progId="Equation.DSMT4">
                  <p:embed/>
                </p:oleObj>
              </mc:Choice>
              <mc:Fallback>
                <p:oleObj name="Equation" r:id="rId6" imgW="1587240" imgH="279360" progId="Equation.DSMT4">
                  <p:embed/>
                  <p:pic>
                    <p:nvPicPr>
                      <p:cNvPr id="0" name=""/>
                      <p:cNvPicPr>
                        <a:picLocks noChangeAspect="1" noChangeArrowheads="1"/>
                      </p:cNvPicPr>
                      <p:nvPr/>
                    </p:nvPicPr>
                    <p:blipFill>
                      <a:blip r:embed="rId7"/>
                      <a:srcRect/>
                      <a:stretch>
                        <a:fillRect/>
                      </a:stretch>
                    </p:blipFill>
                    <p:spPr bwMode="auto">
                      <a:xfrm>
                        <a:off x="6317093" y="3314416"/>
                        <a:ext cx="4293652" cy="755683"/>
                      </a:xfrm>
                      <a:prstGeom prst="rect">
                        <a:avLst/>
                      </a:prstGeom>
                      <a:noFill/>
                    </p:spPr>
                  </p:pic>
                </p:oleObj>
              </mc:Fallback>
            </mc:AlternateContent>
          </a:graphicData>
        </a:graphic>
      </p:graphicFrame>
      <p:sp>
        <p:nvSpPr>
          <p:cNvPr id="16" name="Figura a mano libera 15"/>
          <p:cNvSpPr/>
          <p:nvPr/>
        </p:nvSpPr>
        <p:spPr>
          <a:xfrm>
            <a:off x="4616880" y="2830286"/>
            <a:ext cx="1638777" cy="589200"/>
          </a:xfrm>
          <a:custGeom>
            <a:avLst/>
            <a:gdLst>
              <a:gd name="connsiteX0" fmla="*/ 1524000 w 1524000"/>
              <a:gd name="connsiteY0" fmla="*/ 0 h 491334"/>
              <a:gd name="connsiteX1" fmla="*/ 1132114 w 1524000"/>
              <a:gd name="connsiteY1" fmla="*/ 304800 h 491334"/>
              <a:gd name="connsiteX2" fmla="*/ 783772 w 1524000"/>
              <a:gd name="connsiteY2" fmla="*/ 478971 h 491334"/>
              <a:gd name="connsiteX3" fmla="*/ 232229 w 1524000"/>
              <a:gd name="connsiteY3" fmla="*/ 464457 h 491334"/>
              <a:gd name="connsiteX4" fmla="*/ 0 w 1524000"/>
              <a:gd name="connsiteY4" fmla="*/ 362857 h 491334"/>
              <a:gd name="connsiteX0" fmla="*/ 1452562 w 1452562"/>
              <a:gd name="connsiteY0" fmla="*/ 0 h 494360"/>
              <a:gd name="connsiteX1" fmla="*/ 1060676 w 1452562"/>
              <a:gd name="connsiteY1" fmla="*/ 304800 h 494360"/>
              <a:gd name="connsiteX2" fmla="*/ 712334 w 1452562"/>
              <a:gd name="connsiteY2" fmla="*/ 478971 h 494360"/>
              <a:gd name="connsiteX3" fmla="*/ 160791 w 1452562"/>
              <a:gd name="connsiteY3" fmla="*/ 464457 h 494360"/>
              <a:gd name="connsiteX4" fmla="*/ 0 w 1452562"/>
              <a:gd name="connsiteY4" fmla="*/ 291420 h 494360"/>
              <a:gd name="connsiteX0" fmla="*/ 1455138 w 1455138"/>
              <a:gd name="connsiteY0" fmla="*/ 0 h 494360"/>
              <a:gd name="connsiteX1" fmla="*/ 1063252 w 1455138"/>
              <a:gd name="connsiteY1" fmla="*/ 304800 h 494360"/>
              <a:gd name="connsiteX2" fmla="*/ 714910 w 1455138"/>
              <a:gd name="connsiteY2" fmla="*/ 478971 h 494360"/>
              <a:gd name="connsiteX3" fmla="*/ 163367 w 1455138"/>
              <a:gd name="connsiteY3" fmla="*/ 464457 h 494360"/>
              <a:gd name="connsiteX4" fmla="*/ 2576 w 1455138"/>
              <a:gd name="connsiteY4" fmla="*/ 291420 h 494360"/>
              <a:gd name="connsiteX0" fmla="*/ 1453331 w 1453331"/>
              <a:gd name="connsiteY0" fmla="*/ 0 h 590007"/>
              <a:gd name="connsiteX1" fmla="*/ 1061445 w 1453331"/>
              <a:gd name="connsiteY1" fmla="*/ 304800 h 590007"/>
              <a:gd name="connsiteX2" fmla="*/ 713103 w 1453331"/>
              <a:gd name="connsiteY2" fmla="*/ 478971 h 590007"/>
              <a:gd name="connsiteX3" fmla="*/ 337772 w 1453331"/>
              <a:gd name="connsiteY3" fmla="*/ 583519 h 590007"/>
              <a:gd name="connsiteX4" fmla="*/ 769 w 1453331"/>
              <a:gd name="connsiteY4" fmla="*/ 291420 h 590007"/>
              <a:gd name="connsiteX0" fmla="*/ 1453347 w 1453347"/>
              <a:gd name="connsiteY0" fmla="*/ 0 h 600083"/>
              <a:gd name="connsiteX1" fmla="*/ 1061461 w 1453347"/>
              <a:gd name="connsiteY1" fmla="*/ 304800 h 600083"/>
              <a:gd name="connsiteX2" fmla="*/ 746456 w 1453347"/>
              <a:gd name="connsiteY2" fmla="*/ 536121 h 600083"/>
              <a:gd name="connsiteX3" fmla="*/ 337788 w 1453347"/>
              <a:gd name="connsiteY3" fmla="*/ 583519 h 600083"/>
              <a:gd name="connsiteX4" fmla="*/ 785 w 1453347"/>
              <a:gd name="connsiteY4" fmla="*/ 291420 h 600083"/>
              <a:gd name="connsiteX0" fmla="*/ 1453347 w 1453347"/>
              <a:gd name="connsiteY0" fmla="*/ 0 h 598415"/>
              <a:gd name="connsiteX1" fmla="*/ 1090036 w 1453347"/>
              <a:gd name="connsiteY1" fmla="*/ 366712 h 598415"/>
              <a:gd name="connsiteX2" fmla="*/ 746456 w 1453347"/>
              <a:gd name="connsiteY2" fmla="*/ 536121 h 598415"/>
              <a:gd name="connsiteX3" fmla="*/ 337788 w 1453347"/>
              <a:gd name="connsiteY3" fmla="*/ 583519 h 598415"/>
              <a:gd name="connsiteX4" fmla="*/ 785 w 1453347"/>
              <a:gd name="connsiteY4" fmla="*/ 291420 h 598415"/>
              <a:gd name="connsiteX0" fmla="*/ 1524629 w 1524629"/>
              <a:gd name="connsiteY0" fmla="*/ 0 h 594387"/>
              <a:gd name="connsiteX1" fmla="*/ 1161318 w 1524629"/>
              <a:gd name="connsiteY1" fmla="*/ 366712 h 594387"/>
              <a:gd name="connsiteX2" fmla="*/ 817738 w 1524629"/>
              <a:gd name="connsiteY2" fmla="*/ 536121 h 594387"/>
              <a:gd name="connsiteX3" fmla="*/ 409070 w 1524629"/>
              <a:gd name="connsiteY3" fmla="*/ 583519 h 594387"/>
              <a:gd name="connsiteX4" fmla="*/ 630 w 1524629"/>
              <a:gd name="connsiteY4" fmla="*/ 348570 h 594387"/>
              <a:gd name="connsiteX0" fmla="*/ 1638777 w 1638777"/>
              <a:gd name="connsiteY0" fmla="*/ 0 h 589200"/>
              <a:gd name="connsiteX1" fmla="*/ 1275466 w 1638777"/>
              <a:gd name="connsiteY1" fmla="*/ 366712 h 589200"/>
              <a:gd name="connsiteX2" fmla="*/ 931886 w 1638777"/>
              <a:gd name="connsiteY2" fmla="*/ 536121 h 589200"/>
              <a:gd name="connsiteX3" fmla="*/ 523218 w 1638777"/>
              <a:gd name="connsiteY3" fmla="*/ 583519 h 589200"/>
              <a:gd name="connsiteX4" fmla="*/ 478 w 1638777"/>
              <a:gd name="connsiteY4" fmla="*/ 424770 h 58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777" h="589200">
                <a:moveTo>
                  <a:pt x="1638777" y="0"/>
                </a:moveTo>
                <a:cubicBezTo>
                  <a:pt x="1504519" y="112486"/>
                  <a:pt x="1393281" y="277359"/>
                  <a:pt x="1275466" y="366712"/>
                </a:cubicBezTo>
                <a:cubicBezTo>
                  <a:pt x="1157651" y="456066"/>
                  <a:pt x="1057261" y="499987"/>
                  <a:pt x="931886" y="536121"/>
                </a:cubicBezTo>
                <a:cubicBezTo>
                  <a:pt x="806511" y="572255"/>
                  <a:pt x="678453" y="602078"/>
                  <a:pt x="523218" y="583519"/>
                </a:cubicBezTo>
                <a:cubicBezTo>
                  <a:pt x="367983" y="564961"/>
                  <a:pt x="-15397" y="427794"/>
                  <a:pt x="478" y="424770"/>
                </a:cubicBezTo>
              </a:path>
            </a:pathLst>
          </a:custGeom>
          <a:noFill/>
          <a:ln w="5715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igura a mano libera 16"/>
          <p:cNvSpPr/>
          <p:nvPr/>
        </p:nvSpPr>
        <p:spPr>
          <a:xfrm>
            <a:off x="4542971" y="3701142"/>
            <a:ext cx="1756229" cy="377371"/>
          </a:xfrm>
          <a:custGeom>
            <a:avLst/>
            <a:gdLst>
              <a:gd name="connsiteX0" fmla="*/ 1756229 w 1756229"/>
              <a:gd name="connsiteY0" fmla="*/ 0 h 319314"/>
              <a:gd name="connsiteX1" fmla="*/ 1132115 w 1756229"/>
              <a:gd name="connsiteY1" fmla="*/ 29029 h 319314"/>
              <a:gd name="connsiteX2" fmla="*/ 493486 w 1756229"/>
              <a:gd name="connsiteY2" fmla="*/ 43543 h 319314"/>
              <a:gd name="connsiteX3" fmla="*/ 246743 w 1756229"/>
              <a:gd name="connsiteY3" fmla="*/ 174171 h 319314"/>
              <a:gd name="connsiteX4" fmla="*/ 0 w 1756229"/>
              <a:gd name="connsiteY4" fmla="*/ 319314 h 319314"/>
              <a:gd name="connsiteX0" fmla="*/ 1756229 w 1756229"/>
              <a:gd name="connsiteY0" fmla="*/ 58057 h 377371"/>
              <a:gd name="connsiteX1" fmla="*/ 1132115 w 1756229"/>
              <a:gd name="connsiteY1" fmla="*/ 0 h 377371"/>
              <a:gd name="connsiteX2" fmla="*/ 493486 w 1756229"/>
              <a:gd name="connsiteY2" fmla="*/ 101600 h 377371"/>
              <a:gd name="connsiteX3" fmla="*/ 246743 w 1756229"/>
              <a:gd name="connsiteY3" fmla="*/ 232228 h 377371"/>
              <a:gd name="connsiteX4" fmla="*/ 0 w 1756229"/>
              <a:gd name="connsiteY4" fmla="*/ 377371 h 377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6229" h="377371">
                <a:moveTo>
                  <a:pt x="1756229" y="58057"/>
                </a:moveTo>
                <a:lnTo>
                  <a:pt x="1132115" y="0"/>
                </a:lnTo>
                <a:cubicBezTo>
                  <a:pt x="921658" y="7257"/>
                  <a:pt x="641048" y="62895"/>
                  <a:pt x="493486" y="101600"/>
                </a:cubicBezTo>
                <a:cubicBezTo>
                  <a:pt x="345924" y="140305"/>
                  <a:pt x="328991" y="186266"/>
                  <a:pt x="246743" y="232228"/>
                </a:cubicBezTo>
                <a:cubicBezTo>
                  <a:pt x="164495" y="278190"/>
                  <a:pt x="82247" y="327780"/>
                  <a:pt x="0" y="377371"/>
                </a:cubicBezTo>
              </a:path>
            </a:pathLst>
          </a:custGeom>
          <a:noFill/>
          <a:ln w="57150">
            <a:solidFill>
              <a:schemeClr val="tx1">
                <a:lumMod val="95000"/>
                <a:lumOff val="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18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1653" y="958850"/>
            <a:ext cx="7881259" cy="5125836"/>
          </a:xfrm>
          <a:prstGeom prst="rect">
            <a:avLst/>
          </a:prstGeom>
        </p:spPr>
      </p:pic>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37</a:t>
            </a:fld>
            <a:endParaRPr lang="en-US" dirty="0"/>
          </a:p>
        </p:txBody>
      </p:sp>
      <p:sp>
        <p:nvSpPr>
          <p:cNvPr id="5" name="Titolo 1"/>
          <p:cNvSpPr>
            <a:spLocks noGrp="1"/>
          </p:cNvSpPr>
          <p:nvPr>
            <p:ph type="title"/>
          </p:nvPr>
        </p:nvSpPr>
        <p:spPr>
          <a:xfrm>
            <a:off x="-152723" y="-34701"/>
            <a:ext cx="10515600" cy="662397"/>
          </a:xfrm>
        </p:spPr>
        <p:txBody>
          <a:bodyPr>
            <a:normAutofit/>
          </a:bodyPr>
          <a:lstStyle/>
          <a:p>
            <a:r>
              <a:rPr lang="en-US" sz="3200" dirty="0"/>
              <a:t>g</a:t>
            </a:r>
            <a:r>
              <a:rPr lang="en-US" sz="3200" baseline="-25000" dirty="0"/>
              <a:t>m</a:t>
            </a:r>
            <a:r>
              <a:rPr lang="en-US" sz="3200" dirty="0"/>
              <a:t>, </a:t>
            </a:r>
            <a:r>
              <a:rPr lang="en-US" sz="3200" dirty="0" err="1"/>
              <a:t>g</a:t>
            </a:r>
            <a:r>
              <a:rPr lang="en-US" sz="3200" baseline="-25000" dirty="0" err="1"/>
              <a:t>d</a:t>
            </a:r>
            <a:r>
              <a:rPr lang="en-US" sz="3200" dirty="0"/>
              <a:t> in strong inversion</a:t>
            </a:r>
          </a:p>
        </p:txBody>
      </p:sp>
      <p:sp>
        <p:nvSpPr>
          <p:cNvPr id="15" name="Figura a mano libera 14"/>
          <p:cNvSpPr/>
          <p:nvPr/>
        </p:nvSpPr>
        <p:spPr>
          <a:xfrm>
            <a:off x="3048000" y="2705100"/>
            <a:ext cx="5286375" cy="1962150"/>
          </a:xfrm>
          <a:custGeom>
            <a:avLst/>
            <a:gdLst>
              <a:gd name="connsiteX0" fmla="*/ 0 w 5286375"/>
              <a:gd name="connsiteY0" fmla="*/ 0 h 1962150"/>
              <a:gd name="connsiteX1" fmla="*/ 590550 w 5286375"/>
              <a:gd name="connsiteY1" fmla="*/ 590550 h 1962150"/>
              <a:gd name="connsiteX2" fmla="*/ 1247775 w 5286375"/>
              <a:gd name="connsiteY2" fmla="*/ 1304925 h 1962150"/>
              <a:gd name="connsiteX3" fmla="*/ 1485900 w 5286375"/>
              <a:gd name="connsiteY3" fmla="*/ 1533525 h 1962150"/>
              <a:gd name="connsiteX4" fmla="*/ 1714500 w 5286375"/>
              <a:gd name="connsiteY4" fmla="*/ 1676400 h 1962150"/>
              <a:gd name="connsiteX5" fmla="*/ 2047875 w 5286375"/>
              <a:gd name="connsiteY5" fmla="*/ 1828800 h 1962150"/>
              <a:gd name="connsiteX6" fmla="*/ 2362200 w 5286375"/>
              <a:gd name="connsiteY6" fmla="*/ 1895475 h 1962150"/>
              <a:gd name="connsiteX7" fmla="*/ 2705100 w 5286375"/>
              <a:gd name="connsiteY7" fmla="*/ 1924050 h 1962150"/>
              <a:gd name="connsiteX8" fmla="*/ 3000375 w 5286375"/>
              <a:gd name="connsiteY8" fmla="*/ 1962150 h 1962150"/>
              <a:gd name="connsiteX9" fmla="*/ 3657600 w 5286375"/>
              <a:gd name="connsiteY9" fmla="*/ 1943100 h 1962150"/>
              <a:gd name="connsiteX10" fmla="*/ 4333875 w 5286375"/>
              <a:gd name="connsiteY10" fmla="*/ 1933575 h 1962150"/>
              <a:gd name="connsiteX11" fmla="*/ 4972050 w 5286375"/>
              <a:gd name="connsiteY11" fmla="*/ 1924050 h 1962150"/>
              <a:gd name="connsiteX12" fmla="*/ 5286375 w 5286375"/>
              <a:gd name="connsiteY12" fmla="*/ 192405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86375" h="1962150">
                <a:moveTo>
                  <a:pt x="0" y="0"/>
                </a:moveTo>
                <a:cubicBezTo>
                  <a:pt x="191294" y="186531"/>
                  <a:pt x="382588" y="373063"/>
                  <a:pt x="590550" y="590550"/>
                </a:cubicBezTo>
                <a:cubicBezTo>
                  <a:pt x="798513" y="808038"/>
                  <a:pt x="1098550" y="1147763"/>
                  <a:pt x="1247775" y="1304925"/>
                </a:cubicBezTo>
                <a:cubicBezTo>
                  <a:pt x="1397000" y="1462087"/>
                  <a:pt x="1408113" y="1471613"/>
                  <a:pt x="1485900" y="1533525"/>
                </a:cubicBezTo>
                <a:cubicBezTo>
                  <a:pt x="1563688" y="1595438"/>
                  <a:pt x="1620838" y="1627188"/>
                  <a:pt x="1714500" y="1676400"/>
                </a:cubicBezTo>
                <a:cubicBezTo>
                  <a:pt x="1808162" y="1725612"/>
                  <a:pt x="1939925" y="1792287"/>
                  <a:pt x="2047875" y="1828800"/>
                </a:cubicBezTo>
                <a:cubicBezTo>
                  <a:pt x="2155825" y="1865313"/>
                  <a:pt x="2252663" y="1879600"/>
                  <a:pt x="2362200" y="1895475"/>
                </a:cubicBezTo>
                <a:cubicBezTo>
                  <a:pt x="2471738" y="1911350"/>
                  <a:pt x="2598738" y="1912938"/>
                  <a:pt x="2705100" y="1924050"/>
                </a:cubicBezTo>
                <a:cubicBezTo>
                  <a:pt x="2811462" y="1935162"/>
                  <a:pt x="3000375" y="1962150"/>
                  <a:pt x="3000375" y="1962150"/>
                </a:cubicBezTo>
                <a:lnTo>
                  <a:pt x="3657600" y="1943100"/>
                </a:lnTo>
                <a:lnTo>
                  <a:pt x="4333875" y="1933575"/>
                </a:lnTo>
                <a:lnTo>
                  <a:pt x="4972050" y="1924050"/>
                </a:lnTo>
                <a:lnTo>
                  <a:pt x="5286375" y="192405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igura a mano libera 16"/>
          <p:cNvSpPr/>
          <p:nvPr/>
        </p:nvSpPr>
        <p:spPr>
          <a:xfrm>
            <a:off x="3086100" y="2283556"/>
            <a:ext cx="5232400" cy="2542444"/>
          </a:xfrm>
          <a:custGeom>
            <a:avLst/>
            <a:gdLst>
              <a:gd name="connsiteX0" fmla="*/ 0 w 5232400"/>
              <a:gd name="connsiteY0" fmla="*/ 2540620 h 2540620"/>
              <a:gd name="connsiteX1" fmla="*/ 266700 w 5232400"/>
              <a:gd name="connsiteY1" fmla="*/ 1994520 h 2540620"/>
              <a:gd name="connsiteX2" fmla="*/ 546100 w 5232400"/>
              <a:gd name="connsiteY2" fmla="*/ 1448420 h 2540620"/>
              <a:gd name="connsiteX3" fmla="*/ 939800 w 5232400"/>
              <a:gd name="connsiteY3" fmla="*/ 813420 h 2540620"/>
              <a:gd name="connsiteX4" fmla="*/ 1384300 w 5232400"/>
              <a:gd name="connsiteY4" fmla="*/ 318120 h 2540620"/>
              <a:gd name="connsiteX5" fmla="*/ 1790700 w 5232400"/>
              <a:gd name="connsiteY5" fmla="*/ 153020 h 2540620"/>
              <a:gd name="connsiteX6" fmla="*/ 2349500 w 5232400"/>
              <a:gd name="connsiteY6" fmla="*/ 26020 h 2540620"/>
              <a:gd name="connsiteX7" fmla="*/ 2794000 w 5232400"/>
              <a:gd name="connsiteY7" fmla="*/ 620 h 2540620"/>
              <a:gd name="connsiteX8" fmla="*/ 3886200 w 5232400"/>
              <a:gd name="connsiteY8" fmla="*/ 38720 h 2540620"/>
              <a:gd name="connsiteX9" fmla="*/ 5232400 w 5232400"/>
              <a:gd name="connsiteY9" fmla="*/ 13320 h 2540620"/>
              <a:gd name="connsiteX0" fmla="*/ 0 w 5232400"/>
              <a:gd name="connsiteY0" fmla="*/ 2540620 h 2540620"/>
              <a:gd name="connsiteX1" fmla="*/ 266700 w 5232400"/>
              <a:gd name="connsiteY1" fmla="*/ 1994520 h 2540620"/>
              <a:gd name="connsiteX2" fmla="*/ 546100 w 5232400"/>
              <a:gd name="connsiteY2" fmla="*/ 1448420 h 2540620"/>
              <a:gd name="connsiteX3" fmla="*/ 939800 w 5232400"/>
              <a:gd name="connsiteY3" fmla="*/ 813420 h 2540620"/>
              <a:gd name="connsiteX4" fmla="*/ 1460500 w 5232400"/>
              <a:gd name="connsiteY4" fmla="*/ 381620 h 2540620"/>
              <a:gd name="connsiteX5" fmla="*/ 1790700 w 5232400"/>
              <a:gd name="connsiteY5" fmla="*/ 153020 h 2540620"/>
              <a:gd name="connsiteX6" fmla="*/ 2349500 w 5232400"/>
              <a:gd name="connsiteY6" fmla="*/ 26020 h 2540620"/>
              <a:gd name="connsiteX7" fmla="*/ 2794000 w 5232400"/>
              <a:gd name="connsiteY7" fmla="*/ 620 h 2540620"/>
              <a:gd name="connsiteX8" fmla="*/ 3886200 w 5232400"/>
              <a:gd name="connsiteY8" fmla="*/ 38720 h 2540620"/>
              <a:gd name="connsiteX9" fmla="*/ 5232400 w 5232400"/>
              <a:gd name="connsiteY9" fmla="*/ 13320 h 2540620"/>
              <a:gd name="connsiteX0" fmla="*/ 0 w 5232400"/>
              <a:gd name="connsiteY0" fmla="*/ 2540620 h 2540620"/>
              <a:gd name="connsiteX1" fmla="*/ 266700 w 5232400"/>
              <a:gd name="connsiteY1" fmla="*/ 1994520 h 2540620"/>
              <a:gd name="connsiteX2" fmla="*/ 546100 w 5232400"/>
              <a:gd name="connsiteY2" fmla="*/ 1448420 h 2540620"/>
              <a:gd name="connsiteX3" fmla="*/ 1003300 w 5232400"/>
              <a:gd name="connsiteY3" fmla="*/ 889620 h 2540620"/>
              <a:gd name="connsiteX4" fmla="*/ 1460500 w 5232400"/>
              <a:gd name="connsiteY4" fmla="*/ 381620 h 2540620"/>
              <a:gd name="connsiteX5" fmla="*/ 1790700 w 5232400"/>
              <a:gd name="connsiteY5" fmla="*/ 153020 h 2540620"/>
              <a:gd name="connsiteX6" fmla="*/ 2349500 w 5232400"/>
              <a:gd name="connsiteY6" fmla="*/ 26020 h 2540620"/>
              <a:gd name="connsiteX7" fmla="*/ 2794000 w 5232400"/>
              <a:gd name="connsiteY7" fmla="*/ 620 h 2540620"/>
              <a:gd name="connsiteX8" fmla="*/ 3886200 w 5232400"/>
              <a:gd name="connsiteY8" fmla="*/ 38720 h 2540620"/>
              <a:gd name="connsiteX9" fmla="*/ 5232400 w 5232400"/>
              <a:gd name="connsiteY9" fmla="*/ 13320 h 2540620"/>
              <a:gd name="connsiteX0" fmla="*/ 0 w 5232400"/>
              <a:gd name="connsiteY0" fmla="*/ 2540620 h 2540620"/>
              <a:gd name="connsiteX1" fmla="*/ 266700 w 5232400"/>
              <a:gd name="connsiteY1" fmla="*/ 1994520 h 2540620"/>
              <a:gd name="connsiteX2" fmla="*/ 596900 w 5232400"/>
              <a:gd name="connsiteY2" fmla="*/ 1486520 h 2540620"/>
              <a:gd name="connsiteX3" fmla="*/ 1003300 w 5232400"/>
              <a:gd name="connsiteY3" fmla="*/ 889620 h 2540620"/>
              <a:gd name="connsiteX4" fmla="*/ 1460500 w 5232400"/>
              <a:gd name="connsiteY4" fmla="*/ 381620 h 2540620"/>
              <a:gd name="connsiteX5" fmla="*/ 1790700 w 5232400"/>
              <a:gd name="connsiteY5" fmla="*/ 153020 h 2540620"/>
              <a:gd name="connsiteX6" fmla="*/ 2349500 w 5232400"/>
              <a:gd name="connsiteY6" fmla="*/ 26020 h 2540620"/>
              <a:gd name="connsiteX7" fmla="*/ 2794000 w 5232400"/>
              <a:gd name="connsiteY7" fmla="*/ 620 h 2540620"/>
              <a:gd name="connsiteX8" fmla="*/ 3886200 w 5232400"/>
              <a:gd name="connsiteY8" fmla="*/ 38720 h 2540620"/>
              <a:gd name="connsiteX9" fmla="*/ 5232400 w 5232400"/>
              <a:gd name="connsiteY9" fmla="*/ 13320 h 2540620"/>
              <a:gd name="connsiteX0" fmla="*/ 0 w 5232400"/>
              <a:gd name="connsiteY0" fmla="*/ 2542444 h 2542444"/>
              <a:gd name="connsiteX1" fmla="*/ 266700 w 5232400"/>
              <a:gd name="connsiteY1" fmla="*/ 1996344 h 2542444"/>
              <a:gd name="connsiteX2" fmla="*/ 596900 w 5232400"/>
              <a:gd name="connsiteY2" fmla="*/ 1488344 h 2542444"/>
              <a:gd name="connsiteX3" fmla="*/ 1003300 w 5232400"/>
              <a:gd name="connsiteY3" fmla="*/ 891444 h 2542444"/>
              <a:gd name="connsiteX4" fmla="*/ 1460500 w 5232400"/>
              <a:gd name="connsiteY4" fmla="*/ 383444 h 2542444"/>
              <a:gd name="connsiteX5" fmla="*/ 1790700 w 5232400"/>
              <a:gd name="connsiteY5" fmla="*/ 154844 h 2542444"/>
              <a:gd name="connsiteX6" fmla="*/ 2349500 w 5232400"/>
              <a:gd name="connsiteY6" fmla="*/ 27844 h 2542444"/>
              <a:gd name="connsiteX7" fmla="*/ 2794000 w 5232400"/>
              <a:gd name="connsiteY7" fmla="*/ 2444 h 2542444"/>
              <a:gd name="connsiteX8" fmla="*/ 3898900 w 5232400"/>
              <a:gd name="connsiteY8" fmla="*/ 2444 h 2542444"/>
              <a:gd name="connsiteX9" fmla="*/ 5232400 w 5232400"/>
              <a:gd name="connsiteY9" fmla="*/ 15144 h 254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2400" h="2542444">
                <a:moveTo>
                  <a:pt x="0" y="2542444"/>
                </a:moveTo>
                <a:cubicBezTo>
                  <a:pt x="88900" y="2360410"/>
                  <a:pt x="167217" y="2172027"/>
                  <a:pt x="266700" y="1996344"/>
                </a:cubicBezTo>
                <a:cubicBezTo>
                  <a:pt x="366183" y="1820661"/>
                  <a:pt x="474133" y="1672494"/>
                  <a:pt x="596900" y="1488344"/>
                </a:cubicBezTo>
                <a:cubicBezTo>
                  <a:pt x="719667" y="1304194"/>
                  <a:pt x="859367" y="1075594"/>
                  <a:pt x="1003300" y="891444"/>
                </a:cubicBezTo>
                <a:cubicBezTo>
                  <a:pt x="1147233" y="707294"/>
                  <a:pt x="1329267" y="506211"/>
                  <a:pt x="1460500" y="383444"/>
                </a:cubicBezTo>
                <a:cubicBezTo>
                  <a:pt x="1591733" y="260677"/>
                  <a:pt x="1642533" y="214111"/>
                  <a:pt x="1790700" y="154844"/>
                </a:cubicBezTo>
                <a:cubicBezTo>
                  <a:pt x="1938867" y="95577"/>
                  <a:pt x="2182283" y="53244"/>
                  <a:pt x="2349500" y="27844"/>
                </a:cubicBezTo>
                <a:cubicBezTo>
                  <a:pt x="2516717" y="2444"/>
                  <a:pt x="2535767" y="6677"/>
                  <a:pt x="2794000" y="2444"/>
                </a:cubicBezTo>
                <a:cubicBezTo>
                  <a:pt x="3052233" y="-1789"/>
                  <a:pt x="3492500" y="327"/>
                  <a:pt x="3898900" y="2444"/>
                </a:cubicBezTo>
                <a:cubicBezTo>
                  <a:pt x="4305300" y="4561"/>
                  <a:pt x="4762500" y="28902"/>
                  <a:pt x="5232400" y="15144"/>
                </a:cubicBezTo>
              </a:path>
            </a:pathLst>
          </a:custGeom>
          <a:noFill/>
          <a:ln w="7620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Oggetto 17"/>
          <p:cNvGraphicFramePr>
            <a:graphicFrameLocks noChangeAspect="1"/>
          </p:cNvGraphicFramePr>
          <p:nvPr>
            <p:extLst>
              <p:ext uri="{D42A27DB-BD31-4B8C-83A1-F6EECF244321}">
                <p14:modId xmlns:p14="http://schemas.microsoft.com/office/powerpoint/2010/main" val="1244088427"/>
              </p:ext>
            </p:extLst>
          </p:nvPr>
        </p:nvGraphicFramePr>
        <p:xfrm>
          <a:off x="8585200" y="1212359"/>
          <a:ext cx="1752600" cy="1145931"/>
        </p:xfrm>
        <a:graphic>
          <a:graphicData uri="http://schemas.openxmlformats.org/presentationml/2006/ole">
            <mc:AlternateContent xmlns:mc="http://schemas.openxmlformats.org/markup-compatibility/2006">
              <mc:Choice xmlns:v="urn:schemas-microsoft-com:vml" Requires="v">
                <p:oleObj spid="_x0000_s19489" name="Equation" r:id="rId4" imgW="660240" imgH="431640" progId="Equation.DSMT4">
                  <p:embed/>
                </p:oleObj>
              </mc:Choice>
              <mc:Fallback>
                <p:oleObj name="Equation" r:id="rId4" imgW="660240" imgH="431640" progId="Equation.DSMT4">
                  <p:embed/>
                  <p:pic>
                    <p:nvPicPr>
                      <p:cNvPr id="0" name=""/>
                      <p:cNvPicPr>
                        <a:picLocks noChangeAspect="1" noChangeArrowheads="1"/>
                      </p:cNvPicPr>
                      <p:nvPr/>
                    </p:nvPicPr>
                    <p:blipFill>
                      <a:blip r:embed="rId5"/>
                      <a:srcRect/>
                      <a:stretch>
                        <a:fillRect/>
                      </a:stretch>
                    </p:blipFill>
                    <p:spPr bwMode="auto">
                      <a:xfrm>
                        <a:off x="8585200" y="1212359"/>
                        <a:ext cx="1752600" cy="1145931"/>
                      </a:xfrm>
                      <a:prstGeom prst="rect">
                        <a:avLst/>
                      </a:prstGeom>
                      <a:noFill/>
                    </p:spPr>
                  </p:pic>
                </p:oleObj>
              </mc:Fallback>
            </mc:AlternateContent>
          </a:graphicData>
        </a:graphic>
      </p:graphicFrame>
      <p:sp>
        <p:nvSpPr>
          <p:cNvPr id="19" name="CasellaDiTesto 18"/>
          <p:cNvSpPr txBox="1"/>
          <p:nvPr/>
        </p:nvSpPr>
        <p:spPr>
          <a:xfrm>
            <a:off x="8241516" y="505416"/>
            <a:ext cx="2973891" cy="830997"/>
          </a:xfrm>
          <a:prstGeom prst="rect">
            <a:avLst/>
          </a:prstGeom>
          <a:noFill/>
        </p:spPr>
        <p:txBody>
          <a:bodyPr wrap="none" rtlCol="0">
            <a:spAutoFit/>
          </a:bodyPr>
          <a:lstStyle/>
          <a:p>
            <a:r>
              <a:rPr lang="en-US" sz="2400" dirty="0">
                <a:solidFill>
                  <a:srgbClr val="3333CC"/>
                </a:solidFill>
                <a:latin typeface="Arial" panose="020B0604020202020204" pitchFamily="34" charset="0"/>
                <a:cs typeface="Arial" panose="020B0604020202020204" pitchFamily="34" charset="0"/>
              </a:rPr>
              <a:t>Important parameter</a:t>
            </a:r>
          </a:p>
          <a:p>
            <a:r>
              <a:rPr lang="it-IT" sz="2400" dirty="0">
                <a:solidFill>
                  <a:srgbClr val="3333CC"/>
                </a:solidFill>
                <a:latin typeface="Arial" panose="020B0604020202020204" pitchFamily="34" charset="0"/>
                <a:cs typeface="Arial" panose="020B0604020202020204" pitchFamily="34" charset="0"/>
              </a:rPr>
              <a:t>for </a:t>
            </a:r>
            <a:r>
              <a:rPr lang="it-IT" sz="2400" dirty="0" err="1">
                <a:solidFill>
                  <a:srgbClr val="3333CC"/>
                </a:solidFill>
                <a:latin typeface="Arial" panose="020B0604020202020204" pitchFamily="34" charset="0"/>
                <a:cs typeface="Arial" panose="020B0604020202020204" pitchFamily="34" charset="0"/>
              </a:rPr>
              <a:t>MOSFETs</a:t>
            </a:r>
            <a:r>
              <a:rPr lang="it-IT" sz="2400" dirty="0">
                <a:solidFill>
                  <a:srgbClr val="3333CC"/>
                </a:solidFill>
                <a:latin typeface="Arial" panose="020B0604020202020204" pitchFamily="34" charset="0"/>
                <a:cs typeface="Arial" panose="020B0604020202020204" pitchFamily="34" charset="0"/>
              </a:rPr>
              <a:t>:</a:t>
            </a:r>
            <a:endParaRPr lang="en-US" sz="2400" dirty="0">
              <a:solidFill>
                <a:srgbClr val="3333CC"/>
              </a:solidFill>
              <a:latin typeface="Arial" panose="020B060402020202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id="{1754F144-18F7-4430-9E63-B7BB49548729}"/>
              </a:ext>
            </a:extLst>
          </p:cNvPr>
          <p:cNvSpPr txBox="1"/>
          <p:nvPr/>
        </p:nvSpPr>
        <p:spPr>
          <a:xfrm>
            <a:off x="10570588" y="1369825"/>
            <a:ext cx="1566422" cy="830997"/>
          </a:xfrm>
          <a:prstGeom prst="rect">
            <a:avLst/>
          </a:prstGeom>
          <a:noFill/>
        </p:spPr>
        <p:txBody>
          <a:bodyPr wrap="square" rtlCol="0">
            <a:spAutoFit/>
          </a:bodyPr>
          <a:lstStyle/>
          <a:p>
            <a:r>
              <a:rPr lang="it-IT" sz="2400" dirty="0">
                <a:solidFill>
                  <a:srgbClr val="3333CC"/>
                </a:solidFill>
                <a:latin typeface="Arial" panose="020B0604020202020204" pitchFamily="34" charset="0"/>
                <a:cs typeface="Arial" panose="020B0604020202020204" pitchFamily="34" charset="0"/>
              </a:rPr>
              <a:t>MOSFET</a:t>
            </a:r>
          </a:p>
          <a:p>
            <a:r>
              <a:rPr lang="it-IT" sz="2400" dirty="0">
                <a:solidFill>
                  <a:srgbClr val="3333CC"/>
                </a:solidFill>
                <a:latin typeface="Arial" panose="020B0604020202020204" pitchFamily="34" charset="0"/>
                <a:cs typeface="Arial" panose="020B0604020202020204" pitchFamily="34" charset="0"/>
              </a:rPr>
              <a:t>Self-gain</a:t>
            </a:r>
            <a:endParaRPr lang="en-US" sz="2400"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371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9938" y="49519"/>
            <a:ext cx="10515600" cy="662397"/>
          </a:xfrm>
        </p:spPr>
        <p:txBody>
          <a:bodyPr/>
          <a:lstStyle/>
          <a:p>
            <a:r>
              <a:rPr lang="en-US" dirty="0"/>
              <a:t>Transconductance models in </a:t>
            </a:r>
            <a:r>
              <a:rPr lang="en-US" u="sng" dirty="0"/>
              <a:t>saturation</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38</a:t>
            </a:fld>
            <a:endParaRPr lang="en-US" dirty="0"/>
          </a:p>
        </p:txBody>
      </p:sp>
      <p:graphicFrame>
        <p:nvGraphicFramePr>
          <p:cNvPr id="6" name="Oggetto 5"/>
          <p:cNvGraphicFramePr>
            <a:graphicFrameLocks noChangeAspect="1"/>
          </p:cNvGraphicFramePr>
          <p:nvPr>
            <p:extLst>
              <p:ext uri="{D42A27DB-BD31-4B8C-83A1-F6EECF244321}">
                <p14:modId xmlns:p14="http://schemas.microsoft.com/office/powerpoint/2010/main" val="1061015757"/>
              </p:ext>
            </p:extLst>
          </p:nvPr>
        </p:nvGraphicFramePr>
        <p:xfrm>
          <a:off x="4457215" y="4378091"/>
          <a:ext cx="2599713" cy="580293"/>
        </p:xfrm>
        <a:graphic>
          <a:graphicData uri="http://schemas.openxmlformats.org/presentationml/2006/ole">
            <mc:AlternateContent xmlns:mc="http://schemas.openxmlformats.org/markup-compatibility/2006">
              <mc:Choice xmlns:v="urn:schemas-microsoft-com:vml" Requires="v">
                <p:oleObj spid="_x0000_s20699" name="Equation" r:id="rId3" imgW="1079500" imgH="228600" progId="Equation.DSMT4">
                  <p:embed/>
                </p:oleObj>
              </mc:Choice>
              <mc:Fallback>
                <p:oleObj name="Equation" r:id="rId3" imgW="10795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215" y="4378091"/>
                        <a:ext cx="2599713" cy="580293"/>
                      </a:xfrm>
                      <a:prstGeom prst="rect">
                        <a:avLst/>
                      </a:prstGeom>
                      <a:noFill/>
                    </p:spPr>
                  </p:pic>
                </p:oleObj>
              </mc:Fallback>
            </mc:AlternateContent>
          </a:graphicData>
        </a:graphic>
      </p:graphicFrame>
      <p:graphicFrame>
        <p:nvGraphicFramePr>
          <p:cNvPr id="7" name="Oggetto 6"/>
          <p:cNvGraphicFramePr>
            <a:graphicFrameLocks noChangeAspect="1"/>
          </p:cNvGraphicFramePr>
          <p:nvPr>
            <p:extLst>
              <p:ext uri="{D42A27DB-BD31-4B8C-83A1-F6EECF244321}">
                <p14:modId xmlns:p14="http://schemas.microsoft.com/office/powerpoint/2010/main" val="3708271501"/>
              </p:ext>
            </p:extLst>
          </p:nvPr>
        </p:nvGraphicFramePr>
        <p:xfrm>
          <a:off x="776775" y="1588457"/>
          <a:ext cx="5160963" cy="984250"/>
        </p:xfrm>
        <a:graphic>
          <a:graphicData uri="http://schemas.openxmlformats.org/presentationml/2006/ole">
            <mc:AlternateContent xmlns:mc="http://schemas.openxmlformats.org/markup-compatibility/2006">
              <mc:Choice xmlns:v="urn:schemas-microsoft-com:vml" Requires="v">
                <p:oleObj spid="_x0000_s20700" name="Equation" r:id="rId5" imgW="2463480" imgH="457200" progId="Equation.DSMT4">
                  <p:embed/>
                </p:oleObj>
              </mc:Choice>
              <mc:Fallback>
                <p:oleObj name="Equation" r:id="rId5" imgW="2463480" imgH="457200" progId="Equation.DSMT4">
                  <p:embed/>
                  <p:pic>
                    <p:nvPicPr>
                      <p:cNvPr id="0" name=""/>
                      <p:cNvPicPr>
                        <a:picLocks noChangeAspect="1" noChangeArrowheads="1"/>
                      </p:cNvPicPr>
                      <p:nvPr/>
                    </p:nvPicPr>
                    <p:blipFill>
                      <a:blip r:embed="rId6"/>
                      <a:srcRect/>
                      <a:stretch>
                        <a:fillRect/>
                      </a:stretch>
                    </p:blipFill>
                    <p:spPr bwMode="auto">
                      <a:xfrm>
                        <a:off x="776775" y="1588457"/>
                        <a:ext cx="5160963" cy="984250"/>
                      </a:xfrm>
                      <a:prstGeom prst="rect">
                        <a:avLst/>
                      </a:prstGeom>
                      <a:noFill/>
                    </p:spPr>
                  </p:pic>
                </p:oleObj>
              </mc:Fallback>
            </mc:AlternateContent>
          </a:graphicData>
        </a:graphic>
      </p:graphicFrame>
      <p:sp>
        <p:nvSpPr>
          <p:cNvPr id="8" name="CasellaDiTesto 7"/>
          <p:cNvSpPr txBox="1"/>
          <p:nvPr/>
        </p:nvSpPr>
        <p:spPr>
          <a:xfrm>
            <a:off x="311521" y="1022294"/>
            <a:ext cx="3539752"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In strong Inversion:</a:t>
            </a:r>
          </a:p>
        </p:txBody>
      </p:sp>
      <p:graphicFrame>
        <p:nvGraphicFramePr>
          <p:cNvPr id="9" name="Oggetto 8"/>
          <p:cNvGraphicFramePr>
            <a:graphicFrameLocks noChangeAspect="1"/>
          </p:cNvGraphicFramePr>
          <p:nvPr>
            <p:extLst>
              <p:ext uri="{D42A27DB-BD31-4B8C-83A1-F6EECF244321}">
                <p14:modId xmlns:p14="http://schemas.microsoft.com/office/powerpoint/2010/main" val="1731892018"/>
              </p:ext>
            </p:extLst>
          </p:nvPr>
        </p:nvGraphicFramePr>
        <p:xfrm>
          <a:off x="1088050" y="3072225"/>
          <a:ext cx="2500313" cy="1038225"/>
        </p:xfrm>
        <a:graphic>
          <a:graphicData uri="http://schemas.openxmlformats.org/presentationml/2006/ole">
            <mc:AlternateContent xmlns:mc="http://schemas.openxmlformats.org/markup-compatibility/2006">
              <mc:Choice xmlns:v="urn:schemas-microsoft-com:vml" Requires="v">
                <p:oleObj spid="_x0000_s20701" name="Equation" r:id="rId7" imgW="1193760" imgH="482400" progId="Equation.DSMT4">
                  <p:embed/>
                </p:oleObj>
              </mc:Choice>
              <mc:Fallback>
                <p:oleObj name="Equation" r:id="rId7" imgW="1193760" imgH="482400" progId="Equation.DSMT4">
                  <p:embed/>
                  <p:pic>
                    <p:nvPicPr>
                      <p:cNvPr id="0" name=""/>
                      <p:cNvPicPr>
                        <a:picLocks noChangeAspect="1" noChangeArrowheads="1"/>
                      </p:cNvPicPr>
                      <p:nvPr/>
                    </p:nvPicPr>
                    <p:blipFill>
                      <a:blip r:embed="rId8"/>
                      <a:srcRect/>
                      <a:stretch>
                        <a:fillRect/>
                      </a:stretch>
                    </p:blipFill>
                    <p:spPr bwMode="auto">
                      <a:xfrm>
                        <a:off x="1088050" y="3072225"/>
                        <a:ext cx="2500313" cy="1038225"/>
                      </a:xfrm>
                      <a:prstGeom prst="rect">
                        <a:avLst/>
                      </a:prstGeom>
                      <a:noFill/>
                    </p:spPr>
                  </p:pic>
                </p:oleObj>
              </mc:Fallback>
            </mc:AlternateContent>
          </a:graphicData>
        </a:graphic>
      </p:graphicFrame>
      <p:sp>
        <p:nvSpPr>
          <p:cNvPr id="10" name="Rettangolo 9"/>
          <p:cNvSpPr/>
          <p:nvPr/>
        </p:nvSpPr>
        <p:spPr>
          <a:xfrm>
            <a:off x="856641" y="2919046"/>
            <a:ext cx="3047144" cy="135401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11" name="Oggetto 10"/>
          <p:cNvGraphicFramePr>
            <a:graphicFrameLocks noChangeAspect="1"/>
          </p:cNvGraphicFramePr>
          <p:nvPr>
            <p:extLst>
              <p:ext uri="{D42A27DB-BD31-4B8C-83A1-F6EECF244321}">
                <p14:modId xmlns:p14="http://schemas.microsoft.com/office/powerpoint/2010/main" val="1594392890"/>
              </p:ext>
            </p:extLst>
          </p:nvPr>
        </p:nvGraphicFramePr>
        <p:xfrm>
          <a:off x="7648575" y="3082132"/>
          <a:ext cx="3351212" cy="1038225"/>
        </p:xfrm>
        <a:graphic>
          <a:graphicData uri="http://schemas.openxmlformats.org/presentationml/2006/ole">
            <mc:AlternateContent xmlns:mc="http://schemas.openxmlformats.org/markup-compatibility/2006">
              <mc:Choice xmlns:v="urn:schemas-microsoft-com:vml" Requires="v">
                <p:oleObj spid="_x0000_s20702" name="Equation" r:id="rId9" imgW="1600200" imgH="482400" progId="Equation.DSMT4">
                  <p:embed/>
                </p:oleObj>
              </mc:Choice>
              <mc:Fallback>
                <p:oleObj name="Equation" r:id="rId9" imgW="1600200" imgH="482400" progId="Equation.DSMT4">
                  <p:embed/>
                  <p:pic>
                    <p:nvPicPr>
                      <p:cNvPr id="0" name=""/>
                      <p:cNvPicPr>
                        <a:picLocks noChangeAspect="1" noChangeArrowheads="1"/>
                      </p:cNvPicPr>
                      <p:nvPr/>
                    </p:nvPicPr>
                    <p:blipFill>
                      <a:blip r:embed="rId10"/>
                      <a:srcRect/>
                      <a:stretch>
                        <a:fillRect/>
                      </a:stretch>
                    </p:blipFill>
                    <p:spPr bwMode="auto">
                      <a:xfrm>
                        <a:off x="7648575" y="3082132"/>
                        <a:ext cx="3351212" cy="1038225"/>
                      </a:xfrm>
                      <a:prstGeom prst="rect">
                        <a:avLst/>
                      </a:prstGeom>
                      <a:noFill/>
                    </p:spPr>
                  </p:pic>
                </p:oleObj>
              </mc:Fallback>
            </mc:AlternateContent>
          </a:graphicData>
        </a:graphic>
      </p:graphicFrame>
      <p:graphicFrame>
        <p:nvGraphicFramePr>
          <p:cNvPr id="15" name="Oggetto 14"/>
          <p:cNvGraphicFramePr>
            <a:graphicFrameLocks noChangeAspect="1"/>
          </p:cNvGraphicFramePr>
          <p:nvPr>
            <p:extLst>
              <p:ext uri="{D42A27DB-BD31-4B8C-83A1-F6EECF244321}">
                <p14:modId xmlns:p14="http://schemas.microsoft.com/office/powerpoint/2010/main" val="230549138"/>
              </p:ext>
            </p:extLst>
          </p:nvPr>
        </p:nvGraphicFramePr>
        <p:xfrm>
          <a:off x="856641" y="4845050"/>
          <a:ext cx="2449513" cy="1163638"/>
        </p:xfrm>
        <a:graphic>
          <a:graphicData uri="http://schemas.openxmlformats.org/presentationml/2006/ole">
            <mc:AlternateContent xmlns:mc="http://schemas.openxmlformats.org/markup-compatibility/2006">
              <mc:Choice xmlns:v="urn:schemas-microsoft-com:vml" Requires="v">
                <p:oleObj spid="_x0000_s20703" name="Equation" r:id="rId11" imgW="1015920" imgH="469800" progId="Equation.DSMT4">
                  <p:embed/>
                </p:oleObj>
              </mc:Choice>
              <mc:Fallback>
                <p:oleObj name="Equation" r:id="rId11" imgW="1015920" imgH="469800" progId="Equation.DSMT4">
                  <p:embed/>
                  <p:pic>
                    <p:nvPicPr>
                      <p:cNvPr id="0" name=""/>
                      <p:cNvPicPr>
                        <a:picLocks noChangeAspect="1" noChangeArrowheads="1"/>
                      </p:cNvPicPr>
                      <p:nvPr/>
                    </p:nvPicPr>
                    <p:blipFill>
                      <a:blip r:embed="rId12"/>
                      <a:srcRect/>
                      <a:stretch>
                        <a:fillRect/>
                      </a:stretch>
                    </p:blipFill>
                    <p:spPr bwMode="auto">
                      <a:xfrm>
                        <a:off x="856641" y="4845050"/>
                        <a:ext cx="2449513" cy="1163638"/>
                      </a:xfrm>
                      <a:prstGeom prst="rect">
                        <a:avLst/>
                      </a:prstGeom>
                      <a:noFill/>
                    </p:spPr>
                  </p:pic>
                </p:oleObj>
              </mc:Fallback>
            </mc:AlternateContent>
          </a:graphicData>
        </a:graphic>
      </p:graphicFrame>
      <p:graphicFrame>
        <p:nvGraphicFramePr>
          <p:cNvPr id="16" name="Oggetto 15"/>
          <p:cNvGraphicFramePr>
            <a:graphicFrameLocks noChangeAspect="1"/>
          </p:cNvGraphicFramePr>
          <p:nvPr>
            <p:extLst>
              <p:ext uri="{D42A27DB-BD31-4B8C-83A1-F6EECF244321}">
                <p14:modId xmlns:p14="http://schemas.microsoft.com/office/powerpoint/2010/main" val="149499584"/>
              </p:ext>
            </p:extLst>
          </p:nvPr>
        </p:nvGraphicFramePr>
        <p:xfrm>
          <a:off x="8672513" y="4943720"/>
          <a:ext cx="2325687" cy="1100137"/>
        </p:xfrm>
        <a:graphic>
          <a:graphicData uri="http://schemas.openxmlformats.org/presentationml/2006/ole">
            <mc:AlternateContent xmlns:mc="http://schemas.openxmlformats.org/markup-compatibility/2006">
              <mc:Choice xmlns:v="urn:schemas-microsoft-com:vml" Requires="v">
                <p:oleObj spid="_x0000_s20704" name="Equation" r:id="rId13" imgW="965160" imgH="444240" progId="Equation.DSMT4">
                  <p:embed/>
                </p:oleObj>
              </mc:Choice>
              <mc:Fallback>
                <p:oleObj name="Equation" r:id="rId13" imgW="965160" imgH="444240" progId="Equation.DSMT4">
                  <p:embed/>
                  <p:pic>
                    <p:nvPicPr>
                      <p:cNvPr id="0" name=""/>
                      <p:cNvPicPr>
                        <a:picLocks noChangeAspect="1" noChangeArrowheads="1"/>
                      </p:cNvPicPr>
                      <p:nvPr/>
                    </p:nvPicPr>
                    <p:blipFill>
                      <a:blip r:embed="rId14"/>
                      <a:srcRect/>
                      <a:stretch>
                        <a:fillRect/>
                      </a:stretch>
                    </p:blipFill>
                    <p:spPr bwMode="auto">
                      <a:xfrm>
                        <a:off x="8672513" y="4943720"/>
                        <a:ext cx="2325687" cy="1100137"/>
                      </a:xfrm>
                      <a:prstGeom prst="rect">
                        <a:avLst/>
                      </a:prstGeom>
                      <a:noFill/>
                    </p:spPr>
                  </p:pic>
                </p:oleObj>
              </mc:Fallback>
            </mc:AlternateContent>
          </a:graphicData>
        </a:graphic>
      </p:graphicFrame>
      <p:sp>
        <p:nvSpPr>
          <p:cNvPr id="17" name="Figura a mano libera 16"/>
          <p:cNvSpPr/>
          <p:nvPr/>
        </p:nvSpPr>
        <p:spPr>
          <a:xfrm>
            <a:off x="4097215" y="3552092"/>
            <a:ext cx="2057400" cy="773723"/>
          </a:xfrm>
          <a:custGeom>
            <a:avLst/>
            <a:gdLst>
              <a:gd name="connsiteX0" fmla="*/ 0 w 2057400"/>
              <a:gd name="connsiteY0" fmla="*/ 0 h 773723"/>
              <a:gd name="connsiteX1" fmla="*/ 509954 w 2057400"/>
              <a:gd name="connsiteY1" fmla="*/ 52754 h 773723"/>
              <a:gd name="connsiteX2" fmla="*/ 1406770 w 2057400"/>
              <a:gd name="connsiteY2" fmla="*/ 263770 h 773723"/>
              <a:gd name="connsiteX3" fmla="*/ 2057400 w 2057400"/>
              <a:gd name="connsiteY3" fmla="*/ 773723 h 773723"/>
              <a:gd name="connsiteX4" fmla="*/ 2057400 w 2057400"/>
              <a:gd name="connsiteY4" fmla="*/ 773723 h 773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400" h="773723">
                <a:moveTo>
                  <a:pt x="0" y="0"/>
                </a:moveTo>
                <a:cubicBezTo>
                  <a:pt x="137746" y="4396"/>
                  <a:pt x="275492" y="8792"/>
                  <a:pt x="509954" y="52754"/>
                </a:cubicBezTo>
                <a:cubicBezTo>
                  <a:pt x="744416" y="96716"/>
                  <a:pt x="1148862" y="143609"/>
                  <a:pt x="1406770" y="263770"/>
                </a:cubicBezTo>
                <a:cubicBezTo>
                  <a:pt x="1664678" y="383931"/>
                  <a:pt x="2057400" y="773723"/>
                  <a:pt x="2057400" y="773723"/>
                </a:cubicBezTo>
                <a:lnTo>
                  <a:pt x="2057400" y="773723"/>
                </a:lnTo>
              </a:path>
            </a:pathLst>
          </a:custGeom>
          <a:noFill/>
          <a:ln w="5715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igura a mano libera 17"/>
          <p:cNvSpPr/>
          <p:nvPr/>
        </p:nvSpPr>
        <p:spPr>
          <a:xfrm>
            <a:off x="7139354" y="4026877"/>
            <a:ext cx="1019908" cy="562708"/>
          </a:xfrm>
          <a:custGeom>
            <a:avLst/>
            <a:gdLst>
              <a:gd name="connsiteX0" fmla="*/ 0 w 1019908"/>
              <a:gd name="connsiteY0" fmla="*/ 562708 h 562708"/>
              <a:gd name="connsiteX1" fmla="*/ 193431 w 1019908"/>
              <a:gd name="connsiteY1" fmla="*/ 334108 h 562708"/>
              <a:gd name="connsiteX2" fmla="*/ 615461 w 1019908"/>
              <a:gd name="connsiteY2" fmla="*/ 193431 h 562708"/>
              <a:gd name="connsiteX3" fmla="*/ 1019908 w 1019908"/>
              <a:gd name="connsiteY3" fmla="*/ 0 h 562708"/>
            </a:gdLst>
            <a:ahLst/>
            <a:cxnLst>
              <a:cxn ang="0">
                <a:pos x="connsiteX0" y="connsiteY0"/>
              </a:cxn>
              <a:cxn ang="0">
                <a:pos x="connsiteX1" y="connsiteY1"/>
              </a:cxn>
              <a:cxn ang="0">
                <a:pos x="connsiteX2" y="connsiteY2"/>
              </a:cxn>
              <a:cxn ang="0">
                <a:pos x="connsiteX3" y="connsiteY3"/>
              </a:cxn>
            </a:cxnLst>
            <a:rect l="l" t="t" r="r" b="b"/>
            <a:pathLst>
              <a:path w="1019908" h="562708">
                <a:moveTo>
                  <a:pt x="0" y="562708"/>
                </a:moveTo>
                <a:cubicBezTo>
                  <a:pt x="45427" y="479181"/>
                  <a:pt x="90854" y="395654"/>
                  <a:pt x="193431" y="334108"/>
                </a:cubicBezTo>
                <a:cubicBezTo>
                  <a:pt x="296008" y="272562"/>
                  <a:pt x="477715" y="249116"/>
                  <a:pt x="615461" y="193431"/>
                </a:cubicBezTo>
                <a:cubicBezTo>
                  <a:pt x="753207" y="137746"/>
                  <a:pt x="886557" y="68873"/>
                  <a:pt x="1019908" y="0"/>
                </a:cubicBezTo>
              </a:path>
            </a:pathLst>
          </a:custGeom>
          <a:noFill/>
          <a:ln w="5715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igura a mano libera 18"/>
          <p:cNvSpPr/>
          <p:nvPr/>
        </p:nvSpPr>
        <p:spPr>
          <a:xfrm>
            <a:off x="3569677" y="4906107"/>
            <a:ext cx="1886643" cy="668265"/>
          </a:xfrm>
          <a:custGeom>
            <a:avLst/>
            <a:gdLst>
              <a:gd name="connsiteX0" fmla="*/ 0 w 1875090"/>
              <a:gd name="connsiteY0" fmla="*/ 668215 h 668684"/>
              <a:gd name="connsiteX1" fmla="*/ 914400 w 1875090"/>
              <a:gd name="connsiteY1" fmla="*/ 615461 h 668684"/>
              <a:gd name="connsiteX2" fmla="*/ 1740877 w 1875090"/>
              <a:gd name="connsiteY2" fmla="*/ 334107 h 668684"/>
              <a:gd name="connsiteX3" fmla="*/ 1863969 w 1875090"/>
              <a:gd name="connsiteY3" fmla="*/ 0 h 668684"/>
              <a:gd name="connsiteX0" fmla="*/ 0 w 1886643"/>
              <a:gd name="connsiteY0" fmla="*/ 668215 h 668265"/>
              <a:gd name="connsiteX1" fmla="*/ 914400 w 1886643"/>
              <a:gd name="connsiteY1" fmla="*/ 615461 h 668265"/>
              <a:gd name="connsiteX2" fmla="*/ 1776046 w 1886643"/>
              <a:gd name="connsiteY2" fmla="*/ 527538 h 668265"/>
              <a:gd name="connsiteX3" fmla="*/ 1863969 w 1886643"/>
              <a:gd name="connsiteY3" fmla="*/ 0 h 668265"/>
            </a:gdLst>
            <a:ahLst/>
            <a:cxnLst>
              <a:cxn ang="0">
                <a:pos x="connsiteX0" y="connsiteY0"/>
              </a:cxn>
              <a:cxn ang="0">
                <a:pos x="connsiteX1" y="connsiteY1"/>
              </a:cxn>
              <a:cxn ang="0">
                <a:pos x="connsiteX2" y="connsiteY2"/>
              </a:cxn>
              <a:cxn ang="0">
                <a:pos x="connsiteX3" y="connsiteY3"/>
              </a:cxn>
            </a:cxnLst>
            <a:rect l="l" t="t" r="r" b="b"/>
            <a:pathLst>
              <a:path w="1886643" h="668265">
                <a:moveTo>
                  <a:pt x="0" y="668215"/>
                </a:moveTo>
                <a:cubicBezTo>
                  <a:pt x="312127" y="669680"/>
                  <a:pt x="618392" y="638907"/>
                  <a:pt x="914400" y="615461"/>
                </a:cubicBezTo>
                <a:cubicBezTo>
                  <a:pt x="1210408" y="592015"/>
                  <a:pt x="1617785" y="630115"/>
                  <a:pt x="1776046" y="527538"/>
                </a:cubicBezTo>
                <a:cubicBezTo>
                  <a:pt x="1934307" y="424961"/>
                  <a:pt x="1881553" y="115765"/>
                  <a:pt x="1863969" y="0"/>
                </a:cubicBezTo>
              </a:path>
            </a:pathLst>
          </a:custGeom>
          <a:noFill/>
          <a:ln w="5715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igura a mano libera 19"/>
          <p:cNvSpPr/>
          <p:nvPr/>
        </p:nvSpPr>
        <p:spPr>
          <a:xfrm>
            <a:off x="6559062" y="5222631"/>
            <a:ext cx="1406769" cy="481916"/>
          </a:xfrm>
          <a:custGeom>
            <a:avLst/>
            <a:gdLst>
              <a:gd name="connsiteX0" fmla="*/ 0 w 1406769"/>
              <a:gd name="connsiteY0" fmla="*/ 0 h 481916"/>
              <a:gd name="connsiteX1" fmla="*/ 720969 w 1406769"/>
              <a:gd name="connsiteY1" fmla="*/ 439615 h 481916"/>
              <a:gd name="connsiteX2" fmla="*/ 1406769 w 1406769"/>
              <a:gd name="connsiteY2" fmla="*/ 439615 h 481916"/>
            </a:gdLst>
            <a:ahLst/>
            <a:cxnLst>
              <a:cxn ang="0">
                <a:pos x="connsiteX0" y="connsiteY0"/>
              </a:cxn>
              <a:cxn ang="0">
                <a:pos x="connsiteX1" y="connsiteY1"/>
              </a:cxn>
              <a:cxn ang="0">
                <a:pos x="connsiteX2" y="connsiteY2"/>
              </a:cxn>
            </a:cxnLst>
            <a:rect l="l" t="t" r="r" b="b"/>
            <a:pathLst>
              <a:path w="1406769" h="481916">
                <a:moveTo>
                  <a:pt x="0" y="0"/>
                </a:moveTo>
                <a:cubicBezTo>
                  <a:pt x="243253" y="183173"/>
                  <a:pt x="486507" y="366346"/>
                  <a:pt x="720969" y="439615"/>
                </a:cubicBezTo>
                <a:cubicBezTo>
                  <a:pt x="955431" y="512884"/>
                  <a:pt x="1181100" y="476249"/>
                  <a:pt x="1406769" y="439615"/>
                </a:cubicBezTo>
              </a:path>
            </a:pathLst>
          </a:custGeom>
          <a:noFill/>
          <a:ln w="5715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sellaDiTesto 4"/>
          <p:cNvSpPr txBox="1"/>
          <p:nvPr/>
        </p:nvSpPr>
        <p:spPr>
          <a:xfrm>
            <a:off x="10998200" y="4772843"/>
            <a:ext cx="954107" cy="1015663"/>
          </a:xfrm>
          <a:prstGeom prst="rect">
            <a:avLst/>
          </a:prstGeom>
          <a:noFill/>
        </p:spPr>
        <p:txBody>
          <a:bodyPr wrap="none" rtlCol="0">
            <a:spAutoFit/>
          </a:bodyPr>
          <a:lstStyle/>
          <a:p>
            <a:r>
              <a:rPr lang="it-IT" sz="6000" dirty="0">
                <a:solidFill>
                  <a:srgbClr val="FF0000"/>
                </a:solidFill>
                <a:latin typeface="Times New Roman" panose="02020603050405020304" pitchFamily="18" charset="0"/>
                <a:cs typeface="Times New Roman" panose="02020603050405020304" pitchFamily="18" charset="0"/>
              </a:rPr>
              <a:t>!!!</a:t>
            </a:r>
            <a:endParaRPr lang="en-US" sz="6000" dirty="0">
              <a:solidFill>
                <a:srgbClr val="FF0000"/>
              </a:solidFill>
              <a:latin typeface="Times New Roman" panose="02020603050405020304" pitchFamily="18" charset="0"/>
              <a:cs typeface="Times New Roman" panose="02020603050405020304" pitchFamily="18" charset="0"/>
            </a:endParaRPr>
          </a:p>
        </p:txBody>
      </p:sp>
      <p:cxnSp>
        <p:nvCxnSpPr>
          <p:cNvPr id="13" name="Connettore 1 12"/>
          <p:cNvCxnSpPr/>
          <p:nvPr/>
        </p:nvCxnSpPr>
        <p:spPr>
          <a:xfrm>
            <a:off x="9728462" y="3938953"/>
            <a:ext cx="1467076"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a:off x="9728462" y="4026877"/>
            <a:ext cx="1467076"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Connettore 1 21"/>
          <p:cNvCxnSpPr/>
          <p:nvPr/>
        </p:nvCxnSpPr>
        <p:spPr>
          <a:xfrm>
            <a:off x="9728462" y="4120357"/>
            <a:ext cx="1467076"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Connettore 1 22"/>
          <p:cNvCxnSpPr/>
          <p:nvPr/>
        </p:nvCxnSpPr>
        <p:spPr>
          <a:xfrm>
            <a:off x="9531124" y="5955933"/>
            <a:ext cx="1467076"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Connettore 1 23"/>
          <p:cNvCxnSpPr/>
          <p:nvPr/>
        </p:nvCxnSpPr>
        <p:spPr>
          <a:xfrm>
            <a:off x="9531124" y="6043857"/>
            <a:ext cx="1467076"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Connettore 1 24"/>
          <p:cNvCxnSpPr/>
          <p:nvPr/>
        </p:nvCxnSpPr>
        <p:spPr>
          <a:xfrm>
            <a:off x="9531124" y="6137337"/>
            <a:ext cx="1467076"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6" name="Oggetto 25"/>
          <p:cNvGraphicFramePr>
            <a:graphicFrameLocks noChangeAspect="1"/>
          </p:cNvGraphicFramePr>
          <p:nvPr>
            <p:extLst>
              <p:ext uri="{D42A27DB-BD31-4B8C-83A1-F6EECF244321}">
                <p14:modId xmlns:p14="http://schemas.microsoft.com/office/powerpoint/2010/main" val="3292104370"/>
              </p:ext>
            </p:extLst>
          </p:nvPr>
        </p:nvGraphicFramePr>
        <p:xfrm>
          <a:off x="7076849" y="1588457"/>
          <a:ext cx="2581275" cy="984250"/>
        </p:xfrm>
        <a:graphic>
          <a:graphicData uri="http://schemas.openxmlformats.org/presentationml/2006/ole">
            <mc:AlternateContent xmlns:mc="http://schemas.openxmlformats.org/markup-compatibility/2006">
              <mc:Choice xmlns:v="urn:schemas-microsoft-com:vml" Requires="v">
                <p:oleObj spid="_x0000_s20705" name="Equation" r:id="rId15" imgW="1231560" imgH="457200" progId="Equation.DSMT4">
                  <p:embed/>
                </p:oleObj>
              </mc:Choice>
              <mc:Fallback>
                <p:oleObj name="Equation" r:id="rId15" imgW="1231560" imgH="457200" progId="Equation.DSMT4">
                  <p:embed/>
                  <p:pic>
                    <p:nvPicPr>
                      <p:cNvPr id="0" name=""/>
                      <p:cNvPicPr>
                        <a:picLocks noChangeAspect="1" noChangeArrowheads="1"/>
                      </p:cNvPicPr>
                      <p:nvPr/>
                    </p:nvPicPr>
                    <p:blipFill>
                      <a:blip r:embed="rId16"/>
                      <a:srcRect/>
                      <a:stretch>
                        <a:fillRect/>
                      </a:stretch>
                    </p:blipFill>
                    <p:spPr bwMode="auto">
                      <a:xfrm>
                        <a:off x="7076849" y="1588457"/>
                        <a:ext cx="2581275" cy="984250"/>
                      </a:xfrm>
                      <a:prstGeom prst="rect">
                        <a:avLst/>
                      </a:prstGeom>
                      <a:noFill/>
                    </p:spPr>
                  </p:pic>
                </p:oleObj>
              </mc:Fallback>
            </mc:AlternateContent>
          </a:graphicData>
        </a:graphic>
      </p:graphicFrame>
      <p:sp>
        <p:nvSpPr>
          <p:cNvPr id="14" name="CasellaDiTesto 13"/>
          <p:cNvSpPr txBox="1"/>
          <p:nvPr/>
        </p:nvSpPr>
        <p:spPr>
          <a:xfrm>
            <a:off x="3994905" y="933832"/>
            <a:ext cx="1930337" cy="461665"/>
          </a:xfrm>
          <a:prstGeom prst="rect">
            <a:avLst/>
          </a:prstGeom>
          <a:noFill/>
        </p:spPr>
        <p:txBody>
          <a:bodyPr wrap="none" rtlCol="0">
            <a:spAutoFit/>
          </a:bodyPr>
          <a:lstStyle/>
          <a:p>
            <a:r>
              <a:rPr lang="it-IT" sz="2400" dirty="0" err="1">
                <a:solidFill>
                  <a:srgbClr val="FF0000"/>
                </a:solidFill>
                <a:latin typeface="Arial" panose="020B0604020202020204" pitchFamily="34" charset="0"/>
                <a:cs typeface="Arial" panose="020B0604020202020204" pitchFamily="34" charset="0"/>
              </a:rPr>
              <a:t>only</a:t>
            </a:r>
            <a:r>
              <a:rPr lang="it-IT" sz="2400" dirty="0">
                <a:solidFill>
                  <a:srgbClr val="FF0000"/>
                </a:solidFill>
                <a:latin typeface="Arial" panose="020B0604020202020204" pitchFamily="34" charset="0"/>
                <a:cs typeface="Arial" panose="020B0604020202020204" pitchFamily="34" charset="0"/>
              </a:rPr>
              <a:t> a </a:t>
            </a:r>
            <a:r>
              <a:rPr lang="it-IT" sz="2400" dirty="0" err="1">
                <a:solidFill>
                  <a:srgbClr val="FF0000"/>
                </a:solidFill>
                <a:latin typeface="Arial" panose="020B0604020202020204" pitchFamily="34" charset="0"/>
                <a:cs typeface="Arial" panose="020B0604020202020204" pitchFamily="34" charset="0"/>
              </a:rPr>
              <a:t>few</a:t>
            </a:r>
            <a:r>
              <a:rPr lang="it-IT" sz="2400" dirty="0">
                <a:solidFill>
                  <a:srgbClr val="FF0000"/>
                </a:solidFill>
                <a:latin typeface="Arial" panose="020B0604020202020204" pitchFamily="34" charset="0"/>
                <a:cs typeface="Arial" panose="020B0604020202020204" pitchFamily="34" charset="0"/>
              </a:rPr>
              <a:t> %</a:t>
            </a:r>
            <a:endParaRPr lang="en-US" sz="2400" dirty="0">
              <a:solidFill>
                <a:srgbClr val="FF0000"/>
              </a:solidFill>
              <a:latin typeface="Arial" panose="020B0604020202020204" pitchFamily="34" charset="0"/>
              <a:cs typeface="Arial" panose="020B0604020202020204" pitchFamily="34" charset="0"/>
            </a:endParaRPr>
          </a:p>
        </p:txBody>
      </p:sp>
      <p:sp>
        <p:nvSpPr>
          <p:cNvPr id="27" name="Parentesi graffa aperta 26"/>
          <p:cNvSpPr/>
          <p:nvPr/>
        </p:nvSpPr>
        <p:spPr>
          <a:xfrm rot="5400000">
            <a:off x="4652327" y="1145690"/>
            <a:ext cx="255823" cy="1141146"/>
          </a:xfrm>
          <a:prstGeom prst="leftBrace">
            <a:avLst>
              <a:gd name="adj1" fmla="val 32912"/>
              <a:gd name="adj2" fmla="val 50000"/>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ccia a destra 27"/>
          <p:cNvSpPr/>
          <p:nvPr/>
        </p:nvSpPr>
        <p:spPr>
          <a:xfrm>
            <a:off x="6154615" y="1844175"/>
            <a:ext cx="728916" cy="564917"/>
          </a:xfrm>
          <a:prstGeom prst="rightArrow">
            <a:avLst/>
          </a:prstGeom>
          <a:solidFill>
            <a:schemeClr val="accent5">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asellaDiTesto 28"/>
          <p:cNvSpPr txBox="1"/>
          <p:nvPr/>
        </p:nvSpPr>
        <p:spPr>
          <a:xfrm>
            <a:off x="6341306" y="696655"/>
            <a:ext cx="5603044" cy="830997"/>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acceptable approximation, because we are studying gm, </a:t>
            </a:r>
            <a:r>
              <a:rPr lang="en-US" sz="2400" dirty="0" err="1">
                <a:solidFill>
                  <a:srgbClr val="FF0000"/>
                </a:solidFill>
                <a:latin typeface="Arial" panose="020B0604020202020204" pitchFamily="34" charset="0"/>
                <a:cs typeface="Arial" panose="020B0604020202020204" pitchFamily="34" charset="0"/>
              </a:rPr>
              <a:t>i.e</a:t>
            </a:r>
            <a:r>
              <a:rPr lang="en-US" sz="2400" dirty="0">
                <a:solidFill>
                  <a:srgbClr val="FF0000"/>
                </a:solidFill>
                <a:latin typeface="Arial" panose="020B0604020202020204" pitchFamily="34" charset="0"/>
                <a:cs typeface="Arial" panose="020B0604020202020204" pitchFamily="34" charset="0"/>
              </a:rPr>
              <a:t> the effect of V</a:t>
            </a:r>
            <a:r>
              <a:rPr lang="en-US" sz="2400" baseline="-25000" dirty="0">
                <a:solidFill>
                  <a:srgbClr val="FF0000"/>
                </a:solidFill>
                <a:latin typeface="Arial" panose="020B0604020202020204" pitchFamily="34" charset="0"/>
                <a:cs typeface="Arial" panose="020B0604020202020204" pitchFamily="34" charset="0"/>
              </a:rPr>
              <a:t>GS</a:t>
            </a:r>
          </a:p>
        </p:txBody>
      </p:sp>
      <p:cxnSp>
        <p:nvCxnSpPr>
          <p:cNvPr id="31" name="Connettore 2 30"/>
          <p:cNvCxnSpPr/>
          <p:nvPr/>
        </p:nvCxnSpPr>
        <p:spPr>
          <a:xfrm flipH="1">
            <a:off x="4209665" y="2572707"/>
            <a:ext cx="2929689" cy="509425"/>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Connettore 2 32"/>
          <p:cNvCxnSpPr/>
          <p:nvPr/>
        </p:nvCxnSpPr>
        <p:spPr>
          <a:xfrm flipH="1">
            <a:off x="3006969" y="2572707"/>
            <a:ext cx="4641606" cy="2509247"/>
          </a:xfrm>
          <a:prstGeom prst="straightConnector1">
            <a:avLst/>
          </a:prstGeom>
          <a:ln w="571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23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8" grpId="0" animBg="1"/>
      <p:bldP spid="19" grpId="0" animBg="1"/>
      <p:bldP spid="20" grpId="0" animBg="1"/>
      <p:bldP spid="5" grpId="0"/>
      <p:bldP spid="14" grpId="0"/>
      <p:bldP spid="27" grpId="0" animBg="1"/>
      <p:bldP spid="28" grpId="0" animBg="1"/>
      <p:bldP spid="2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39</a:t>
            </a:fld>
            <a:endParaRPr lang="en-US" dirty="0"/>
          </a:p>
        </p:txBody>
      </p:sp>
      <p:sp>
        <p:nvSpPr>
          <p:cNvPr id="5" name="Titolo 1"/>
          <p:cNvSpPr>
            <a:spLocks noGrp="1"/>
          </p:cNvSpPr>
          <p:nvPr>
            <p:ph type="title"/>
          </p:nvPr>
        </p:nvSpPr>
        <p:spPr>
          <a:xfrm>
            <a:off x="679938" y="-60374"/>
            <a:ext cx="10515600" cy="662397"/>
          </a:xfrm>
        </p:spPr>
        <p:txBody>
          <a:bodyPr/>
          <a:lstStyle/>
          <a:p>
            <a:r>
              <a:rPr lang="it-IT" dirty="0" err="1"/>
              <a:t>g</a:t>
            </a:r>
            <a:r>
              <a:rPr lang="it-IT" baseline="-25000" dirty="0" err="1"/>
              <a:t>m</a:t>
            </a:r>
            <a:r>
              <a:rPr lang="it-IT" dirty="0" err="1"/>
              <a:t>,g</a:t>
            </a:r>
            <a:r>
              <a:rPr lang="it-IT" baseline="-25000" dirty="0" err="1"/>
              <a:t>d</a:t>
            </a:r>
            <a:r>
              <a:rPr lang="it-IT" dirty="0"/>
              <a:t> in </a:t>
            </a:r>
            <a:r>
              <a:rPr lang="it-IT" b="1" dirty="0" err="1"/>
              <a:t>weak</a:t>
            </a:r>
            <a:r>
              <a:rPr lang="it-IT" b="1" dirty="0"/>
              <a:t> </a:t>
            </a:r>
            <a:r>
              <a:rPr lang="it-IT" b="1" dirty="0" err="1"/>
              <a:t>inversion</a:t>
            </a:r>
            <a:endParaRPr lang="en-US" u="sng" dirty="0"/>
          </a:p>
        </p:txBody>
      </p:sp>
      <p:graphicFrame>
        <p:nvGraphicFramePr>
          <p:cNvPr id="7" name="Oggetto 6"/>
          <p:cNvGraphicFramePr>
            <a:graphicFrameLocks noChangeAspect="1"/>
          </p:cNvGraphicFramePr>
          <p:nvPr>
            <p:extLst>
              <p:ext uri="{D42A27DB-BD31-4B8C-83A1-F6EECF244321}">
                <p14:modId xmlns:p14="http://schemas.microsoft.com/office/powerpoint/2010/main" val="1465190931"/>
              </p:ext>
            </p:extLst>
          </p:nvPr>
        </p:nvGraphicFramePr>
        <p:xfrm>
          <a:off x="1776413" y="4676775"/>
          <a:ext cx="3446462" cy="1577975"/>
        </p:xfrm>
        <a:graphic>
          <a:graphicData uri="http://schemas.openxmlformats.org/presentationml/2006/ole">
            <mc:AlternateContent xmlns:mc="http://schemas.openxmlformats.org/markup-compatibility/2006">
              <mc:Choice xmlns:v="urn:schemas-microsoft-com:vml" Requires="v">
                <p:oleObj spid="_x0000_s36962" name="Equation" r:id="rId3" imgW="1663560" imgH="761760" progId="Equation.DSMT4">
                  <p:embed/>
                </p:oleObj>
              </mc:Choice>
              <mc:Fallback>
                <p:oleObj name="Equation" r:id="rId3" imgW="1663560" imgH="761760" progId="Equation.DSMT4">
                  <p:embed/>
                  <p:pic>
                    <p:nvPicPr>
                      <p:cNvPr id="7" name="Oggetto 6"/>
                      <p:cNvPicPr>
                        <a:picLocks noChangeAspect="1" noChangeArrowheads="1"/>
                      </p:cNvPicPr>
                      <p:nvPr/>
                    </p:nvPicPr>
                    <p:blipFill>
                      <a:blip r:embed="rId4"/>
                      <a:srcRect/>
                      <a:stretch>
                        <a:fillRect/>
                      </a:stretch>
                    </p:blipFill>
                    <p:spPr bwMode="auto">
                      <a:xfrm>
                        <a:off x="1776413" y="4676775"/>
                        <a:ext cx="3446462" cy="1577975"/>
                      </a:xfrm>
                      <a:prstGeom prst="rect">
                        <a:avLst/>
                      </a:prstGeom>
                      <a:noFill/>
                    </p:spPr>
                  </p:pic>
                </p:oleObj>
              </mc:Fallback>
            </mc:AlternateContent>
          </a:graphicData>
        </a:graphic>
      </p:graphicFrame>
      <p:graphicFrame>
        <p:nvGraphicFramePr>
          <p:cNvPr id="26" name="Oggetto 25"/>
          <p:cNvGraphicFramePr>
            <a:graphicFrameLocks noChangeAspect="1"/>
          </p:cNvGraphicFramePr>
          <p:nvPr>
            <p:extLst>
              <p:ext uri="{D42A27DB-BD31-4B8C-83A1-F6EECF244321}">
                <p14:modId xmlns:p14="http://schemas.microsoft.com/office/powerpoint/2010/main" val="3665635064"/>
              </p:ext>
            </p:extLst>
          </p:nvPr>
        </p:nvGraphicFramePr>
        <p:xfrm>
          <a:off x="679938" y="2060448"/>
          <a:ext cx="7467600" cy="1066800"/>
        </p:xfrm>
        <a:graphic>
          <a:graphicData uri="http://schemas.openxmlformats.org/presentationml/2006/ole">
            <mc:AlternateContent xmlns:mc="http://schemas.openxmlformats.org/markup-compatibility/2006">
              <mc:Choice xmlns:v="urn:schemas-microsoft-com:vml" Requires="v">
                <p:oleObj spid="_x0000_s36963" name="Equation" r:id="rId5" imgW="3733560" imgH="533160" progId="Equation.DSMT4">
                  <p:embed/>
                </p:oleObj>
              </mc:Choice>
              <mc:Fallback>
                <p:oleObj name="Equation" r:id="rId5" imgW="3733560" imgH="533160" progId="Equation.DSMT4">
                  <p:embed/>
                  <p:pic>
                    <p:nvPicPr>
                      <p:cNvPr id="26" name="Oggetto 25"/>
                      <p:cNvPicPr>
                        <a:picLocks noChangeAspect="1" noChangeArrowheads="1"/>
                      </p:cNvPicPr>
                      <p:nvPr/>
                    </p:nvPicPr>
                    <p:blipFill>
                      <a:blip r:embed="rId6"/>
                      <a:srcRect/>
                      <a:stretch>
                        <a:fillRect/>
                      </a:stretch>
                    </p:blipFill>
                    <p:spPr bwMode="auto">
                      <a:xfrm>
                        <a:off x="679938" y="2060448"/>
                        <a:ext cx="7467600" cy="1066800"/>
                      </a:xfrm>
                      <a:prstGeom prst="rect">
                        <a:avLst/>
                      </a:prstGeom>
                      <a:noFill/>
                    </p:spPr>
                  </p:pic>
                </p:oleObj>
              </mc:Fallback>
            </mc:AlternateContent>
          </a:graphicData>
        </a:graphic>
      </p:graphicFrame>
      <p:graphicFrame>
        <p:nvGraphicFramePr>
          <p:cNvPr id="27" name="Oggetto 26"/>
          <p:cNvGraphicFramePr>
            <a:graphicFrameLocks noChangeAspect="1"/>
          </p:cNvGraphicFramePr>
          <p:nvPr>
            <p:extLst>
              <p:ext uri="{D42A27DB-BD31-4B8C-83A1-F6EECF244321}">
                <p14:modId xmlns:p14="http://schemas.microsoft.com/office/powerpoint/2010/main" val="4273090423"/>
              </p:ext>
            </p:extLst>
          </p:nvPr>
        </p:nvGraphicFramePr>
        <p:xfrm>
          <a:off x="679938" y="3474692"/>
          <a:ext cx="9575800" cy="1117600"/>
        </p:xfrm>
        <a:graphic>
          <a:graphicData uri="http://schemas.openxmlformats.org/presentationml/2006/ole">
            <mc:AlternateContent xmlns:mc="http://schemas.openxmlformats.org/markup-compatibility/2006">
              <mc:Choice xmlns:v="urn:schemas-microsoft-com:vml" Requires="v">
                <p:oleObj spid="_x0000_s36964" name="Equation" r:id="rId7" imgW="4787640" imgH="558720" progId="Equation.DSMT4">
                  <p:embed/>
                </p:oleObj>
              </mc:Choice>
              <mc:Fallback>
                <p:oleObj name="Equation" r:id="rId7" imgW="4787640" imgH="558720" progId="Equation.DSMT4">
                  <p:embed/>
                  <p:pic>
                    <p:nvPicPr>
                      <p:cNvPr id="27" name="Oggetto 26"/>
                      <p:cNvPicPr>
                        <a:picLocks noChangeAspect="1" noChangeArrowheads="1"/>
                      </p:cNvPicPr>
                      <p:nvPr/>
                    </p:nvPicPr>
                    <p:blipFill>
                      <a:blip r:embed="rId8"/>
                      <a:srcRect/>
                      <a:stretch>
                        <a:fillRect/>
                      </a:stretch>
                    </p:blipFill>
                    <p:spPr bwMode="auto">
                      <a:xfrm>
                        <a:off x="679938" y="3474692"/>
                        <a:ext cx="9575800" cy="1117600"/>
                      </a:xfrm>
                      <a:prstGeom prst="rect">
                        <a:avLst/>
                      </a:prstGeom>
                      <a:noFill/>
                    </p:spPr>
                  </p:pic>
                </p:oleObj>
              </mc:Fallback>
            </mc:AlternateContent>
          </a:graphicData>
        </a:graphic>
      </p:graphicFrame>
      <p:graphicFrame>
        <p:nvGraphicFramePr>
          <p:cNvPr id="28" name="Oggetto 27"/>
          <p:cNvGraphicFramePr>
            <a:graphicFrameLocks noChangeAspect="1"/>
          </p:cNvGraphicFramePr>
          <p:nvPr>
            <p:extLst>
              <p:ext uri="{D42A27DB-BD31-4B8C-83A1-F6EECF244321}">
                <p14:modId xmlns:p14="http://schemas.microsoft.com/office/powerpoint/2010/main" val="3225162179"/>
              </p:ext>
            </p:extLst>
          </p:nvPr>
        </p:nvGraphicFramePr>
        <p:xfrm>
          <a:off x="1089333" y="757943"/>
          <a:ext cx="5114925" cy="1328738"/>
        </p:xfrm>
        <a:graphic>
          <a:graphicData uri="http://schemas.openxmlformats.org/presentationml/2006/ole">
            <mc:AlternateContent xmlns:mc="http://schemas.openxmlformats.org/markup-compatibility/2006">
              <mc:Choice xmlns:v="urn:schemas-microsoft-com:vml" Requires="v">
                <p:oleObj spid="_x0000_s36965" name="Equation" r:id="rId9" imgW="2057400" imgH="533160" progId="Equation.DSMT4">
                  <p:embed/>
                </p:oleObj>
              </mc:Choice>
              <mc:Fallback>
                <p:oleObj name="Equation" r:id="rId9" imgW="2057400" imgH="533160" progId="Equation.DSMT4">
                  <p:embed/>
                  <p:pic>
                    <p:nvPicPr>
                      <p:cNvPr id="28" name="Oggetto 27"/>
                      <p:cNvPicPr>
                        <a:picLocks noChangeAspect="1" noChangeArrowheads="1"/>
                      </p:cNvPicPr>
                      <p:nvPr/>
                    </p:nvPicPr>
                    <p:blipFill>
                      <a:blip r:embed="rId10"/>
                      <a:srcRect/>
                      <a:stretch>
                        <a:fillRect/>
                      </a:stretch>
                    </p:blipFill>
                    <p:spPr bwMode="auto">
                      <a:xfrm>
                        <a:off x="1089333" y="757943"/>
                        <a:ext cx="5114925" cy="1328738"/>
                      </a:xfrm>
                      <a:prstGeom prst="rect">
                        <a:avLst/>
                      </a:prstGeom>
                      <a:noFill/>
                    </p:spPr>
                  </p:pic>
                </p:oleObj>
              </mc:Fallback>
            </mc:AlternateContent>
          </a:graphicData>
        </a:graphic>
      </p:graphicFrame>
      <p:sp>
        <p:nvSpPr>
          <p:cNvPr id="2" name="CasellaDiTesto 1"/>
          <p:cNvSpPr txBox="1"/>
          <p:nvPr/>
        </p:nvSpPr>
        <p:spPr>
          <a:xfrm>
            <a:off x="9327122" y="2242602"/>
            <a:ext cx="1792478" cy="461665"/>
          </a:xfrm>
          <a:prstGeom prst="rect">
            <a:avLst/>
          </a:prstGeom>
          <a:noFill/>
        </p:spPr>
        <p:txBody>
          <a:bodyPr wrap="none" rtlCol="0">
            <a:spAutoFit/>
          </a:bodyPr>
          <a:lstStyle/>
          <a:p>
            <a:r>
              <a:rPr lang="it-IT" sz="2400" dirty="0" err="1">
                <a:solidFill>
                  <a:srgbClr val="FF0000"/>
                </a:solidFill>
                <a:latin typeface="Arial" panose="020B0604020202020204" pitchFamily="34" charset="0"/>
                <a:cs typeface="Arial" panose="020B0604020202020204" pitchFamily="34" charset="0"/>
              </a:rPr>
              <a:t>Exact</a:t>
            </a:r>
            <a:r>
              <a:rPr lang="it-IT" sz="2400" dirty="0">
                <a:solidFill>
                  <a:srgbClr val="FF0000"/>
                </a:solidFill>
                <a:latin typeface="Arial" panose="020B0604020202020204" pitchFamily="34" charset="0"/>
                <a:cs typeface="Arial" panose="020B0604020202020204" pitchFamily="34" charset="0"/>
              </a:rPr>
              <a:t> </a:t>
            </a:r>
            <a:r>
              <a:rPr lang="it-IT" sz="2400" dirty="0" err="1">
                <a:solidFill>
                  <a:srgbClr val="FF0000"/>
                </a:solidFill>
                <a:latin typeface="Arial" panose="020B0604020202020204" pitchFamily="34" charset="0"/>
                <a:cs typeface="Arial" panose="020B0604020202020204" pitchFamily="34" charset="0"/>
              </a:rPr>
              <a:t>result</a:t>
            </a:r>
            <a:endParaRPr lang="en-US" sz="2400" dirty="0">
              <a:solidFill>
                <a:srgbClr val="FF0000"/>
              </a:solidFill>
              <a:latin typeface="Arial" panose="020B060402020202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id="{D6F397E0-BEE4-4CDC-BA78-9F0A5D8085F7}"/>
              </a:ext>
            </a:extLst>
          </p:cNvPr>
          <p:cNvSpPr txBox="1"/>
          <p:nvPr/>
        </p:nvSpPr>
        <p:spPr>
          <a:xfrm>
            <a:off x="5899769" y="5131884"/>
            <a:ext cx="1792478" cy="461665"/>
          </a:xfrm>
          <a:prstGeom prst="rect">
            <a:avLst/>
          </a:prstGeom>
          <a:noFill/>
        </p:spPr>
        <p:txBody>
          <a:bodyPr wrap="none" rtlCol="0">
            <a:spAutoFit/>
          </a:bodyPr>
          <a:lstStyle/>
          <a:p>
            <a:r>
              <a:rPr lang="it-IT" sz="2400" dirty="0" err="1">
                <a:solidFill>
                  <a:srgbClr val="FF0000"/>
                </a:solidFill>
                <a:latin typeface="Arial" panose="020B0604020202020204" pitchFamily="34" charset="0"/>
                <a:cs typeface="Arial" panose="020B0604020202020204" pitchFamily="34" charset="0"/>
              </a:rPr>
              <a:t>Exact</a:t>
            </a:r>
            <a:r>
              <a:rPr lang="it-IT" sz="2400" dirty="0">
                <a:solidFill>
                  <a:srgbClr val="FF0000"/>
                </a:solidFill>
                <a:latin typeface="Arial" panose="020B0604020202020204" pitchFamily="34" charset="0"/>
                <a:cs typeface="Arial" panose="020B0604020202020204" pitchFamily="34" charset="0"/>
              </a:rPr>
              <a:t> </a:t>
            </a:r>
            <a:r>
              <a:rPr lang="it-IT" sz="2400" dirty="0" err="1">
                <a:solidFill>
                  <a:srgbClr val="FF0000"/>
                </a:solidFill>
                <a:latin typeface="Arial" panose="020B0604020202020204" pitchFamily="34" charset="0"/>
                <a:cs typeface="Arial" panose="020B0604020202020204" pitchFamily="34" charset="0"/>
              </a:rPr>
              <a:t>result</a:t>
            </a:r>
            <a:endParaRPr 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846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EKV Model</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4</a:t>
            </a:fld>
            <a:endParaRPr lang="en-US" dirty="0"/>
          </a:p>
        </p:txBody>
      </p:sp>
      <p:sp>
        <p:nvSpPr>
          <p:cNvPr id="5" name="CasellaDiTesto 4">
            <a:extLst>
              <a:ext uri="{FF2B5EF4-FFF2-40B4-BE49-F238E27FC236}">
                <a16:creationId xmlns:a16="http://schemas.microsoft.com/office/drawing/2014/main" id="{AA139858-058A-4166-8FF6-04AEF7A6FB5C}"/>
              </a:ext>
            </a:extLst>
          </p:cNvPr>
          <p:cNvSpPr txBox="1"/>
          <p:nvPr/>
        </p:nvSpPr>
        <p:spPr>
          <a:xfrm>
            <a:off x="258619" y="5652655"/>
            <a:ext cx="11360727" cy="954107"/>
          </a:xfrm>
          <a:prstGeom prst="rect">
            <a:avLst/>
          </a:prstGeom>
          <a:noFill/>
        </p:spPr>
        <p:txBody>
          <a:bodyPr wrap="square" rtlCol="0">
            <a:spAutoFit/>
          </a:bodyPr>
          <a:lstStyle/>
          <a:p>
            <a:r>
              <a:rPr lang="en-GB" sz="1600" b="0" i="0" dirty="0">
                <a:solidFill>
                  <a:srgbClr val="333333"/>
                </a:solidFill>
                <a:effectLst/>
                <a:latin typeface="Georgia" panose="02040502050405020303" pitchFamily="18" charset="0"/>
              </a:rPr>
              <a:t>* “An analytical MOS transistor model valid in all regions of operation and dedicated to low-voltage and low-current applications” – </a:t>
            </a:r>
            <a:r>
              <a:rPr lang="en-GB" sz="1600" b="0" i="0" dirty="0" err="1">
                <a:solidFill>
                  <a:srgbClr val="333333"/>
                </a:solidFill>
                <a:effectLst/>
                <a:latin typeface="Georgia" panose="02040502050405020303" pitchFamily="18" charset="0"/>
              </a:rPr>
              <a:t>Enz</a:t>
            </a:r>
            <a:r>
              <a:rPr lang="en-GB" sz="1600" b="0" i="0" dirty="0">
                <a:solidFill>
                  <a:srgbClr val="333333"/>
                </a:solidFill>
                <a:effectLst/>
                <a:latin typeface="Georgia" panose="02040502050405020303" pitchFamily="18" charset="0"/>
              </a:rPr>
              <a:t>, C. C.</a:t>
            </a:r>
            <a:r>
              <a:rPr lang="en-GB" sz="1600" dirty="0">
                <a:solidFill>
                  <a:srgbClr val="333333"/>
                </a:solidFill>
                <a:latin typeface="Georgia" panose="02040502050405020303" pitchFamily="18" charset="0"/>
              </a:rPr>
              <a:t>, </a:t>
            </a:r>
            <a:r>
              <a:rPr lang="en-GB" sz="1600" dirty="0" err="1">
                <a:solidFill>
                  <a:srgbClr val="333333"/>
                </a:solidFill>
                <a:latin typeface="Georgia" panose="02040502050405020303" pitchFamily="18" charset="0"/>
              </a:rPr>
              <a:t>Krummenacher</a:t>
            </a:r>
            <a:r>
              <a:rPr lang="en-GB" sz="1600" dirty="0">
                <a:solidFill>
                  <a:srgbClr val="333333"/>
                </a:solidFill>
                <a:latin typeface="Georgia" panose="02040502050405020303" pitchFamily="18" charset="0"/>
              </a:rPr>
              <a:t>, F., </a:t>
            </a:r>
            <a:r>
              <a:rPr lang="en-GB" sz="1600" dirty="0" err="1">
                <a:solidFill>
                  <a:srgbClr val="333333"/>
                </a:solidFill>
                <a:latin typeface="Georgia" panose="02040502050405020303" pitchFamily="18" charset="0"/>
              </a:rPr>
              <a:t>Vittoz</a:t>
            </a:r>
            <a:r>
              <a:rPr lang="en-GB" sz="1600" dirty="0">
                <a:solidFill>
                  <a:srgbClr val="333333"/>
                </a:solidFill>
                <a:latin typeface="Georgia" panose="02040502050405020303" pitchFamily="18" charset="0"/>
              </a:rPr>
              <a:t>, E. A. - 1995</a:t>
            </a:r>
            <a:endParaRPr lang="en-GB" sz="1600" b="0" i="0" dirty="0">
              <a:solidFill>
                <a:srgbClr val="333333"/>
              </a:solidFill>
              <a:effectLst/>
              <a:latin typeface="Georgia" panose="02040502050405020303" pitchFamily="18" charset="0"/>
            </a:endParaRPr>
          </a:p>
          <a:p>
            <a:endParaRPr lang="it-IT" sz="2400" dirty="0">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DCC761B4-2E78-4B7F-B267-96FDC0A25EA6}"/>
              </a:ext>
            </a:extLst>
          </p:cNvPr>
          <p:cNvSpPr txBox="1"/>
          <p:nvPr/>
        </p:nvSpPr>
        <p:spPr>
          <a:xfrm>
            <a:off x="415638" y="1608889"/>
            <a:ext cx="9074990" cy="3370153"/>
          </a:xfrm>
          <a:prstGeom prst="rect">
            <a:avLst/>
          </a:prstGeom>
          <a:noFill/>
        </p:spPr>
        <p:txBody>
          <a:bodyPr wrap="square" rtlCol="0">
            <a:spAutoFit/>
          </a:bodyPr>
          <a:lstStyle/>
          <a:p>
            <a:pPr marL="342900" indent="-342900">
              <a:spcBef>
                <a:spcPts val="1800"/>
              </a:spcBef>
              <a:buFont typeface="Arial" panose="020B0604020202020204" pitchFamily="34" charset="0"/>
              <a:buChar char="•"/>
            </a:pPr>
            <a:r>
              <a:rPr lang="it-IT" sz="2400" dirty="0" err="1">
                <a:latin typeface="Arial" panose="020B0604020202020204" pitchFamily="34" charset="0"/>
                <a:cs typeface="Arial" panose="020B0604020202020204" pitchFamily="34" charset="0"/>
              </a:rPr>
              <a:t>Fully-analytical</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physics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based</a:t>
            </a:r>
            <a:r>
              <a:rPr lang="it-IT" sz="2400" dirty="0">
                <a:latin typeface="Arial" panose="020B0604020202020204" pitchFamily="34" charset="0"/>
                <a:cs typeface="Arial" panose="020B0604020202020204" pitchFamily="34" charset="0"/>
              </a:rPr>
              <a:t> model </a:t>
            </a:r>
            <a:r>
              <a:rPr lang="it-IT" sz="2400" dirty="0" err="1">
                <a:latin typeface="Arial" panose="020B0604020202020204" pitchFamily="34" charset="0"/>
                <a:cs typeface="Arial" panose="020B0604020202020204" pitchFamily="34" charset="0"/>
              </a:rPr>
              <a:t>focused</a:t>
            </a:r>
            <a:r>
              <a:rPr lang="it-IT" sz="2400" dirty="0">
                <a:latin typeface="Arial" panose="020B0604020202020204" pitchFamily="34" charset="0"/>
                <a:cs typeface="Arial" panose="020B0604020202020204" pitchFamily="34" charset="0"/>
              </a:rPr>
              <a:t> on </a:t>
            </a:r>
            <a:r>
              <a:rPr lang="it-IT" sz="2400" dirty="0" err="1">
                <a:latin typeface="Arial" panose="020B0604020202020204" pitchFamily="34" charset="0"/>
                <a:cs typeface="Arial" panose="020B0604020202020204" pitchFamily="34" charset="0"/>
              </a:rPr>
              <a:t>weak-inversion</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behaviour</a:t>
            </a:r>
            <a:endParaRPr lang="it-IT" sz="2400" dirty="0">
              <a:latin typeface="Arial" panose="020B0604020202020204" pitchFamily="34" charset="0"/>
              <a:cs typeface="Arial" panose="020B0604020202020204" pitchFamily="34" charset="0"/>
            </a:endParaRPr>
          </a:p>
          <a:p>
            <a:pPr marL="342900" indent="-342900">
              <a:spcBef>
                <a:spcPts val="1800"/>
              </a:spcBef>
              <a:buFont typeface="Arial" panose="020B0604020202020204" pitchFamily="34" charset="0"/>
              <a:buChar char="•"/>
            </a:pPr>
            <a:r>
              <a:rPr lang="it-IT" sz="2400" dirty="0" err="1">
                <a:latin typeface="Arial" panose="020B0604020202020204" pitchFamily="34" charset="0"/>
                <a:cs typeface="Arial" panose="020B0604020202020204" pitchFamily="34" charset="0"/>
              </a:rPr>
              <a:t>All</a:t>
            </a:r>
            <a:r>
              <a:rPr lang="it-IT" sz="2400" dirty="0">
                <a:latin typeface="Arial" panose="020B0604020202020204" pitchFamily="34" charset="0"/>
                <a:cs typeface="Arial" panose="020B0604020202020204" pitchFamily="34" charset="0"/>
              </a:rPr>
              <a:t> terminal </a:t>
            </a:r>
            <a:r>
              <a:rPr lang="it-IT" sz="2400" dirty="0" err="1">
                <a:latin typeface="Arial" panose="020B0604020202020204" pitchFamily="34" charset="0"/>
                <a:cs typeface="Arial" panose="020B0604020202020204" pitchFamily="34" charset="0"/>
              </a:rPr>
              <a:t>voltages</a:t>
            </a:r>
            <a:r>
              <a:rPr lang="it-IT" sz="2400" dirty="0">
                <a:latin typeface="Arial" panose="020B0604020202020204" pitchFamily="34" charset="0"/>
                <a:cs typeface="Arial" panose="020B0604020202020204" pitchFamily="34" charset="0"/>
              </a:rPr>
              <a:t> are </a:t>
            </a:r>
            <a:r>
              <a:rPr lang="it-IT" sz="2400" dirty="0" err="1">
                <a:latin typeface="Arial" panose="020B0604020202020204" pitchFamily="34" charset="0"/>
                <a:cs typeface="Arial" panose="020B0604020202020204" pitchFamily="34" charset="0"/>
              </a:rPr>
              <a:t>referred</a:t>
            </a:r>
            <a:r>
              <a:rPr lang="it-IT" sz="2400" dirty="0">
                <a:latin typeface="Arial" panose="020B0604020202020204" pitchFamily="34" charset="0"/>
                <a:cs typeface="Arial" panose="020B0604020202020204" pitchFamily="34" charset="0"/>
              </a:rPr>
              <a:t> to the bulk terminal </a:t>
            </a:r>
            <a:r>
              <a:rPr lang="it-IT" sz="2400" dirty="0" err="1">
                <a:latin typeface="Arial" panose="020B0604020202020204" pitchFamily="34" charset="0"/>
                <a:cs typeface="Arial" panose="020B0604020202020204" pitchFamily="34" charset="0"/>
              </a:rPr>
              <a:t>voltage</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exploiting</a:t>
            </a:r>
            <a:r>
              <a:rPr lang="it-IT" sz="2400" dirty="0">
                <a:latin typeface="Arial" panose="020B0604020202020204" pitchFamily="34" charset="0"/>
                <a:cs typeface="Arial" panose="020B0604020202020204" pitchFamily="34" charset="0"/>
              </a:rPr>
              <a:t> the </a:t>
            </a:r>
            <a:r>
              <a:rPr lang="it-IT" sz="2400" dirty="0" err="1">
                <a:latin typeface="Arial" panose="020B0604020202020204" pitchFamily="34" charset="0"/>
                <a:cs typeface="Arial" panose="020B0604020202020204" pitchFamily="34" charset="0"/>
              </a:rPr>
              <a:t>simmetry</a:t>
            </a:r>
            <a:r>
              <a:rPr lang="it-IT" sz="2400" dirty="0">
                <a:latin typeface="Arial" panose="020B0604020202020204" pitchFamily="34" charset="0"/>
                <a:cs typeface="Arial" panose="020B0604020202020204" pitchFamily="34" charset="0"/>
              </a:rPr>
              <a:t> of the source and drain terminals</a:t>
            </a:r>
          </a:p>
          <a:p>
            <a:pPr marL="342900" indent="-342900">
              <a:spcBef>
                <a:spcPts val="1800"/>
              </a:spcBef>
              <a:buFont typeface="Arial" panose="020B0604020202020204" pitchFamily="34" charset="0"/>
              <a:buChar char="•"/>
            </a:pPr>
            <a:r>
              <a:rPr lang="it-IT" sz="2400" dirty="0" err="1">
                <a:latin typeface="Arial" panose="020B0604020202020204" pitchFamily="34" charset="0"/>
                <a:cs typeface="Arial" panose="020B0604020202020204" pitchFamily="34" charset="0"/>
              </a:rPr>
              <a:t>Supported</a:t>
            </a:r>
            <a:r>
              <a:rPr lang="it-IT" sz="2400" dirty="0">
                <a:latin typeface="Arial" panose="020B0604020202020204" pitchFamily="34" charset="0"/>
                <a:cs typeface="Arial" panose="020B0604020202020204" pitchFamily="34" charset="0"/>
              </a:rPr>
              <a:t> by Spice simulators, </a:t>
            </a:r>
            <a:r>
              <a:rPr lang="it-IT" sz="2400" dirty="0" err="1">
                <a:latin typeface="Arial" panose="020B0604020202020204" pitchFamily="34" charset="0"/>
                <a:cs typeface="Arial" panose="020B0604020202020204" pitchFamily="34" charset="0"/>
              </a:rPr>
              <a:t>requires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only</a:t>
            </a:r>
            <a:r>
              <a:rPr lang="it-IT" sz="2400" dirty="0">
                <a:latin typeface="Arial" panose="020B0604020202020204" pitchFamily="34" charset="0"/>
                <a:cs typeface="Arial" panose="020B0604020202020204" pitchFamily="34" charset="0"/>
              </a:rPr>
              <a:t> 18 DC </a:t>
            </a:r>
            <a:r>
              <a:rPr lang="it-IT" sz="2400" dirty="0" err="1">
                <a:latin typeface="Arial" panose="020B0604020202020204" pitchFamily="34" charset="0"/>
                <a:cs typeface="Arial" panose="020B0604020202020204" pitchFamily="34" charset="0"/>
              </a:rPr>
              <a:t>parameters</a:t>
            </a:r>
            <a:endParaRPr lang="it-IT" sz="2400" dirty="0">
              <a:latin typeface="Arial" panose="020B0604020202020204" pitchFamily="34" charset="0"/>
              <a:cs typeface="Arial" panose="020B0604020202020204" pitchFamily="34" charset="0"/>
            </a:endParaRPr>
          </a:p>
          <a:p>
            <a:pPr marL="342900" indent="-342900">
              <a:spcBef>
                <a:spcPts val="1800"/>
              </a:spcBef>
              <a:buFont typeface="Arial" panose="020B0604020202020204" pitchFamily="34" charset="0"/>
              <a:buChar char="•"/>
            </a:pPr>
            <a:r>
              <a:rPr lang="it-IT" sz="2400" dirty="0" err="1">
                <a:latin typeface="Arial" panose="020B0604020202020204" pitchFamily="34" charset="0"/>
                <a:cs typeface="Arial" panose="020B0604020202020204" pitchFamily="34" charset="0"/>
              </a:rPr>
              <a:t>Drawback</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simplified</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expressions</a:t>
            </a:r>
            <a:r>
              <a:rPr lang="it-IT" sz="2400" dirty="0">
                <a:latin typeface="Arial" panose="020B0604020202020204" pitchFamily="34" charset="0"/>
                <a:cs typeface="Arial" panose="020B0604020202020204" pitchFamily="34" charset="0"/>
              </a:rPr>
              <a:t> of short </a:t>
            </a:r>
            <a:r>
              <a:rPr lang="it-IT" sz="2400" dirty="0" err="1">
                <a:latin typeface="Arial" panose="020B0604020202020204" pitchFamily="34" charset="0"/>
                <a:cs typeface="Arial" panose="020B0604020202020204" pitchFamily="34" charset="0"/>
              </a:rPr>
              <a:t>channel</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effects</a:t>
            </a:r>
            <a:endParaRPr lang="it-IT" sz="2400" dirty="0">
              <a:latin typeface="Arial" panose="020B0604020202020204" pitchFamily="34" charset="0"/>
              <a:cs typeface="Arial" panose="020B0604020202020204" pitchFamily="34" charset="0"/>
            </a:endParaRPr>
          </a:p>
        </p:txBody>
      </p:sp>
      <p:pic>
        <p:nvPicPr>
          <p:cNvPr id="12" name="Elemento grafico 11">
            <a:extLst>
              <a:ext uri="{FF2B5EF4-FFF2-40B4-BE49-F238E27FC236}">
                <a16:creationId xmlns:a16="http://schemas.microsoft.com/office/drawing/2014/main" id="{0DF461A5-212F-4285-8417-95A1ADBEF0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90628" y="1919450"/>
            <a:ext cx="2475345" cy="2058821"/>
          </a:xfrm>
          <a:prstGeom prst="rect">
            <a:avLst/>
          </a:prstGeom>
        </p:spPr>
      </p:pic>
    </p:spTree>
    <p:extLst>
      <p:ext uri="{BB962C8B-B14F-4D97-AF65-F5344CB8AC3E}">
        <p14:creationId xmlns:p14="http://schemas.microsoft.com/office/powerpoint/2010/main" val="161131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40</a:t>
            </a:fld>
            <a:endParaRPr lang="en-US" dirty="0"/>
          </a:p>
        </p:txBody>
      </p:sp>
      <p:sp>
        <p:nvSpPr>
          <p:cNvPr id="5" name="Titolo 1"/>
          <p:cNvSpPr>
            <a:spLocks noGrp="1"/>
          </p:cNvSpPr>
          <p:nvPr>
            <p:ph type="title"/>
          </p:nvPr>
        </p:nvSpPr>
        <p:spPr>
          <a:xfrm>
            <a:off x="679938" y="-60374"/>
            <a:ext cx="10515600" cy="662397"/>
          </a:xfrm>
        </p:spPr>
        <p:txBody>
          <a:bodyPr/>
          <a:lstStyle/>
          <a:p>
            <a:r>
              <a:rPr lang="it-IT" dirty="0" err="1"/>
              <a:t>g</a:t>
            </a:r>
            <a:r>
              <a:rPr lang="it-IT" baseline="-25000" dirty="0" err="1"/>
              <a:t>m</a:t>
            </a:r>
            <a:r>
              <a:rPr lang="it-IT" dirty="0" err="1"/>
              <a:t>,g</a:t>
            </a:r>
            <a:r>
              <a:rPr lang="it-IT" baseline="-25000" dirty="0" err="1"/>
              <a:t>d</a:t>
            </a:r>
            <a:r>
              <a:rPr lang="it-IT" dirty="0"/>
              <a:t> in </a:t>
            </a:r>
            <a:r>
              <a:rPr lang="it-IT" b="1" dirty="0" err="1"/>
              <a:t>weak</a:t>
            </a:r>
            <a:r>
              <a:rPr lang="it-IT" b="1" dirty="0"/>
              <a:t> </a:t>
            </a:r>
            <a:r>
              <a:rPr lang="it-IT" b="1" dirty="0" err="1"/>
              <a:t>inversion</a:t>
            </a:r>
            <a:endParaRPr lang="en-US" u="sng" dirty="0"/>
          </a:p>
        </p:txBody>
      </p:sp>
      <p:graphicFrame>
        <p:nvGraphicFramePr>
          <p:cNvPr id="7" name="Oggetto 6"/>
          <p:cNvGraphicFramePr>
            <a:graphicFrameLocks noChangeAspect="1"/>
          </p:cNvGraphicFramePr>
          <p:nvPr>
            <p:extLst>
              <p:ext uri="{D42A27DB-BD31-4B8C-83A1-F6EECF244321}">
                <p14:modId xmlns:p14="http://schemas.microsoft.com/office/powerpoint/2010/main" val="3815570640"/>
              </p:ext>
            </p:extLst>
          </p:nvPr>
        </p:nvGraphicFramePr>
        <p:xfrm>
          <a:off x="586818" y="1611584"/>
          <a:ext cx="3827298" cy="1574063"/>
        </p:xfrm>
        <a:graphic>
          <a:graphicData uri="http://schemas.openxmlformats.org/presentationml/2006/ole">
            <mc:AlternateContent xmlns:mc="http://schemas.openxmlformats.org/markup-compatibility/2006">
              <mc:Choice xmlns:v="urn:schemas-microsoft-com:vml" Requires="v">
                <p:oleObj spid="_x0000_s22654" name="Equation" r:id="rId3" imgW="1854000" imgH="761760" progId="Equation.DSMT4">
                  <p:embed/>
                </p:oleObj>
              </mc:Choice>
              <mc:Fallback>
                <p:oleObj name="Equation" r:id="rId3" imgW="1854000" imgH="761760" progId="Equation.DSMT4">
                  <p:embed/>
                  <p:pic>
                    <p:nvPicPr>
                      <p:cNvPr id="0" name=""/>
                      <p:cNvPicPr>
                        <a:picLocks noChangeAspect="1" noChangeArrowheads="1"/>
                      </p:cNvPicPr>
                      <p:nvPr/>
                    </p:nvPicPr>
                    <p:blipFill>
                      <a:blip r:embed="rId4"/>
                      <a:srcRect/>
                      <a:stretch>
                        <a:fillRect/>
                      </a:stretch>
                    </p:blipFill>
                    <p:spPr bwMode="auto">
                      <a:xfrm>
                        <a:off x="586818" y="1611584"/>
                        <a:ext cx="3827298" cy="1574063"/>
                      </a:xfrm>
                      <a:prstGeom prst="rect">
                        <a:avLst/>
                      </a:prstGeom>
                      <a:noFill/>
                    </p:spPr>
                  </p:pic>
                </p:oleObj>
              </mc:Fallback>
            </mc:AlternateContent>
          </a:graphicData>
        </a:graphic>
      </p:graphicFrame>
      <p:graphicFrame>
        <p:nvGraphicFramePr>
          <p:cNvPr id="26" name="Oggetto 25"/>
          <p:cNvGraphicFramePr>
            <a:graphicFrameLocks noChangeAspect="1"/>
          </p:cNvGraphicFramePr>
          <p:nvPr>
            <p:extLst>
              <p:ext uri="{D42A27DB-BD31-4B8C-83A1-F6EECF244321}">
                <p14:modId xmlns:p14="http://schemas.microsoft.com/office/powerpoint/2010/main" val="3884547381"/>
              </p:ext>
            </p:extLst>
          </p:nvPr>
        </p:nvGraphicFramePr>
        <p:xfrm>
          <a:off x="591282" y="423693"/>
          <a:ext cx="1554041" cy="1016104"/>
        </p:xfrm>
        <a:graphic>
          <a:graphicData uri="http://schemas.openxmlformats.org/presentationml/2006/ole">
            <mc:AlternateContent xmlns:mc="http://schemas.openxmlformats.org/markup-compatibility/2006">
              <mc:Choice xmlns:v="urn:schemas-microsoft-com:vml" Requires="v">
                <p:oleObj spid="_x0000_s22655" name="Equation" r:id="rId5" imgW="660240" imgH="431640" progId="Equation.DSMT4">
                  <p:embed/>
                </p:oleObj>
              </mc:Choice>
              <mc:Fallback>
                <p:oleObj name="Equation" r:id="rId5" imgW="660240" imgH="431640" progId="Equation.DSMT4">
                  <p:embed/>
                  <p:pic>
                    <p:nvPicPr>
                      <p:cNvPr id="0" name=""/>
                      <p:cNvPicPr>
                        <a:picLocks noChangeAspect="1" noChangeArrowheads="1"/>
                      </p:cNvPicPr>
                      <p:nvPr/>
                    </p:nvPicPr>
                    <p:blipFill>
                      <a:blip r:embed="rId6"/>
                      <a:srcRect/>
                      <a:stretch>
                        <a:fillRect/>
                      </a:stretch>
                    </p:blipFill>
                    <p:spPr bwMode="auto">
                      <a:xfrm>
                        <a:off x="591282" y="423693"/>
                        <a:ext cx="1554041" cy="1016104"/>
                      </a:xfrm>
                      <a:prstGeom prst="rect">
                        <a:avLst/>
                      </a:prstGeom>
                      <a:noFill/>
                    </p:spPr>
                  </p:pic>
                </p:oleObj>
              </mc:Fallback>
            </mc:AlternateContent>
          </a:graphicData>
        </a:graphic>
      </p:graphicFrame>
      <p:cxnSp>
        <p:nvCxnSpPr>
          <p:cNvPr id="6" name="Connettore 2 5"/>
          <p:cNvCxnSpPr/>
          <p:nvPr/>
        </p:nvCxnSpPr>
        <p:spPr>
          <a:xfrm flipV="1">
            <a:off x="1002323" y="3604846"/>
            <a:ext cx="0" cy="205740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a:off x="679938" y="5609492"/>
            <a:ext cx="2661139"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1090896" y="5675366"/>
            <a:ext cx="919611"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DSAT</a:t>
            </a:r>
            <a:endParaRPr lang="en-US" sz="2400" baseline="-25000" dirty="0">
              <a:latin typeface="Arial" panose="020B0604020202020204" pitchFamily="34" charset="0"/>
              <a:cs typeface="Arial" panose="020B0604020202020204" pitchFamily="34" charset="0"/>
            </a:endParaRPr>
          </a:p>
        </p:txBody>
      </p:sp>
      <p:sp>
        <p:nvSpPr>
          <p:cNvPr id="14" name="CasellaDiTesto 13"/>
          <p:cNvSpPr txBox="1"/>
          <p:nvPr/>
        </p:nvSpPr>
        <p:spPr>
          <a:xfrm>
            <a:off x="424029" y="3582697"/>
            <a:ext cx="417102"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I</a:t>
            </a:r>
            <a:r>
              <a:rPr lang="it-IT" sz="2400" baseline="-25000" dirty="0">
                <a:latin typeface="Arial" panose="020B0604020202020204" pitchFamily="34" charset="0"/>
                <a:cs typeface="Arial" panose="020B0604020202020204" pitchFamily="34" charset="0"/>
              </a:rPr>
              <a:t>D</a:t>
            </a:r>
            <a:endParaRPr lang="en-US" sz="2400" baseline="-25000" dirty="0">
              <a:latin typeface="Arial" panose="020B0604020202020204" pitchFamily="34" charset="0"/>
              <a:cs typeface="Arial" panose="020B0604020202020204" pitchFamily="34" charset="0"/>
            </a:endParaRPr>
          </a:p>
        </p:txBody>
      </p:sp>
      <p:sp>
        <p:nvSpPr>
          <p:cNvPr id="11" name="Figura a mano libera 10"/>
          <p:cNvSpPr/>
          <p:nvPr/>
        </p:nvSpPr>
        <p:spPr>
          <a:xfrm>
            <a:off x="1002323" y="4114800"/>
            <a:ext cx="2286000" cy="1512277"/>
          </a:xfrm>
          <a:custGeom>
            <a:avLst/>
            <a:gdLst>
              <a:gd name="connsiteX0" fmla="*/ 0 w 2286000"/>
              <a:gd name="connsiteY0" fmla="*/ 1512277 h 1512277"/>
              <a:gd name="connsiteX1" fmla="*/ 87923 w 2286000"/>
              <a:gd name="connsiteY1" fmla="*/ 949569 h 1512277"/>
              <a:gd name="connsiteX2" fmla="*/ 193431 w 2286000"/>
              <a:gd name="connsiteY2" fmla="*/ 545123 h 1512277"/>
              <a:gd name="connsiteX3" fmla="*/ 316523 w 2286000"/>
              <a:gd name="connsiteY3" fmla="*/ 263769 h 1512277"/>
              <a:gd name="connsiteX4" fmla="*/ 509954 w 2286000"/>
              <a:gd name="connsiteY4" fmla="*/ 158262 h 1512277"/>
              <a:gd name="connsiteX5" fmla="*/ 668215 w 2286000"/>
              <a:gd name="connsiteY5" fmla="*/ 87923 h 1512277"/>
              <a:gd name="connsiteX6" fmla="*/ 1371600 w 2286000"/>
              <a:gd name="connsiteY6" fmla="*/ 35169 h 1512277"/>
              <a:gd name="connsiteX7" fmla="*/ 2286000 w 2286000"/>
              <a:gd name="connsiteY7" fmla="*/ 0 h 1512277"/>
              <a:gd name="connsiteX0" fmla="*/ 0 w 2286000"/>
              <a:gd name="connsiteY0" fmla="*/ 1512277 h 1512277"/>
              <a:gd name="connsiteX1" fmla="*/ 87923 w 2286000"/>
              <a:gd name="connsiteY1" fmla="*/ 949569 h 1512277"/>
              <a:gd name="connsiteX2" fmla="*/ 193431 w 2286000"/>
              <a:gd name="connsiteY2" fmla="*/ 545123 h 1512277"/>
              <a:gd name="connsiteX3" fmla="*/ 316523 w 2286000"/>
              <a:gd name="connsiteY3" fmla="*/ 263769 h 1512277"/>
              <a:gd name="connsiteX4" fmla="*/ 476617 w 2286000"/>
              <a:gd name="connsiteY4" fmla="*/ 134450 h 1512277"/>
              <a:gd name="connsiteX5" fmla="*/ 668215 w 2286000"/>
              <a:gd name="connsiteY5" fmla="*/ 87923 h 1512277"/>
              <a:gd name="connsiteX6" fmla="*/ 1371600 w 2286000"/>
              <a:gd name="connsiteY6" fmla="*/ 35169 h 1512277"/>
              <a:gd name="connsiteX7" fmla="*/ 2286000 w 2286000"/>
              <a:gd name="connsiteY7" fmla="*/ 0 h 151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0" h="1512277">
                <a:moveTo>
                  <a:pt x="0" y="1512277"/>
                </a:moveTo>
                <a:cubicBezTo>
                  <a:pt x="27842" y="1311519"/>
                  <a:pt x="55685" y="1110761"/>
                  <a:pt x="87923" y="949569"/>
                </a:cubicBezTo>
                <a:cubicBezTo>
                  <a:pt x="120162" y="788377"/>
                  <a:pt x="155331" y="659423"/>
                  <a:pt x="193431" y="545123"/>
                </a:cubicBezTo>
                <a:cubicBezTo>
                  <a:pt x="231531" y="430823"/>
                  <a:pt x="269325" y="332214"/>
                  <a:pt x="316523" y="263769"/>
                </a:cubicBezTo>
                <a:cubicBezTo>
                  <a:pt x="363721" y="195324"/>
                  <a:pt x="418002" y="163758"/>
                  <a:pt x="476617" y="134450"/>
                </a:cubicBezTo>
                <a:cubicBezTo>
                  <a:pt x="535232" y="105142"/>
                  <a:pt x="519051" y="104470"/>
                  <a:pt x="668215" y="87923"/>
                </a:cubicBezTo>
                <a:cubicBezTo>
                  <a:pt x="817379" y="71376"/>
                  <a:pt x="1101969" y="49823"/>
                  <a:pt x="1371600" y="35169"/>
                </a:cubicBezTo>
                <a:cubicBezTo>
                  <a:pt x="1641231" y="20515"/>
                  <a:pt x="1963615" y="10257"/>
                  <a:pt x="2286000"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sellaDiTesto 15"/>
          <p:cNvSpPr txBox="1"/>
          <p:nvPr/>
        </p:nvSpPr>
        <p:spPr>
          <a:xfrm>
            <a:off x="3341077" y="5675366"/>
            <a:ext cx="537327"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D</a:t>
            </a:r>
            <a:endParaRPr lang="en-US" sz="2400" baseline="-25000" dirty="0">
              <a:latin typeface="Arial" panose="020B0604020202020204" pitchFamily="34" charset="0"/>
              <a:cs typeface="Arial" panose="020B0604020202020204" pitchFamily="34" charset="0"/>
            </a:endParaRPr>
          </a:p>
        </p:txBody>
      </p:sp>
      <p:cxnSp>
        <p:nvCxnSpPr>
          <p:cNvPr id="13" name="Connettore 1 12"/>
          <p:cNvCxnSpPr>
            <a:stCxn id="10" idx="0"/>
          </p:cNvCxnSpPr>
          <p:nvPr/>
        </p:nvCxnSpPr>
        <p:spPr>
          <a:xfrm flipH="1" flipV="1">
            <a:off x="1550701" y="3604846"/>
            <a:ext cx="1" cy="2070520"/>
          </a:xfrm>
          <a:prstGeom prst="line">
            <a:avLst/>
          </a:prstGeom>
          <a:ln w="38100">
            <a:solidFill>
              <a:srgbClr val="92D05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flipV="1">
            <a:off x="5216301" y="3622431"/>
            <a:ext cx="0" cy="205740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a:off x="4893916" y="5627077"/>
            <a:ext cx="2661139"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5304874" y="5692951"/>
            <a:ext cx="919611"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DSAT</a:t>
            </a:r>
            <a:endParaRPr lang="en-US" sz="2400" baseline="-25000" dirty="0">
              <a:latin typeface="Arial" panose="020B0604020202020204" pitchFamily="34" charset="0"/>
              <a:cs typeface="Arial" panose="020B0604020202020204" pitchFamily="34" charset="0"/>
            </a:endParaRPr>
          </a:p>
        </p:txBody>
      </p:sp>
      <p:sp>
        <p:nvSpPr>
          <p:cNvPr id="22" name="CasellaDiTesto 21"/>
          <p:cNvSpPr txBox="1"/>
          <p:nvPr/>
        </p:nvSpPr>
        <p:spPr>
          <a:xfrm>
            <a:off x="4424739" y="3479186"/>
            <a:ext cx="527709" cy="830997"/>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g</a:t>
            </a:r>
            <a:r>
              <a:rPr lang="it-IT" sz="2400" baseline="-25000" dirty="0" err="1">
                <a:latin typeface="Arial" panose="020B0604020202020204" pitchFamily="34" charset="0"/>
                <a:cs typeface="Arial" panose="020B0604020202020204" pitchFamily="34" charset="0"/>
              </a:rPr>
              <a:t>m</a:t>
            </a:r>
            <a:endParaRPr lang="it-IT" sz="2400" baseline="-25000" dirty="0">
              <a:latin typeface="Arial" panose="020B0604020202020204" pitchFamily="34" charset="0"/>
              <a:cs typeface="Arial" panose="020B0604020202020204" pitchFamily="34" charset="0"/>
            </a:endParaRPr>
          </a:p>
          <a:p>
            <a:r>
              <a:rPr lang="it-IT" sz="2400" dirty="0" err="1">
                <a:latin typeface="Arial" panose="020B0604020202020204" pitchFamily="34" charset="0"/>
                <a:cs typeface="Arial" panose="020B0604020202020204" pitchFamily="34" charset="0"/>
              </a:rPr>
              <a:t>g</a:t>
            </a:r>
            <a:r>
              <a:rPr lang="it-IT" sz="2400" baseline="-25000" dirty="0" err="1">
                <a:latin typeface="Arial" panose="020B0604020202020204" pitchFamily="34" charset="0"/>
                <a:cs typeface="Arial" panose="020B0604020202020204" pitchFamily="34" charset="0"/>
              </a:rPr>
              <a:t>d</a:t>
            </a:r>
            <a:endParaRPr lang="en-US" sz="2400" baseline="-25000" dirty="0">
              <a:latin typeface="Arial" panose="020B0604020202020204" pitchFamily="34" charset="0"/>
              <a:cs typeface="Arial" panose="020B0604020202020204" pitchFamily="34" charset="0"/>
            </a:endParaRPr>
          </a:p>
        </p:txBody>
      </p:sp>
      <p:sp>
        <p:nvSpPr>
          <p:cNvPr id="23" name="Figura a mano libera 22"/>
          <p:cNvSpPr/>
          <p:nvPr/>
        </p:nvSpPr>
        <p:spPr>
          <a:xfrm>
            <a:off x="5216301" y="4132385"/>
            <a:ext cx="2286000" cy="1512277"/>
          </a:xfrm>
          <a:custGeom>
            <a:avLst/>
            <a:gdLst>
              <a:gd name="connsiteX0" fmla="*/ 0 w 2286000"/>
              <a:gd name="connsiteY0" fmla="*/ 1512277 h 1512277"/>
              <a:gd name="connsiteX1" fmla="*/ 87923 w 2286000"/>
              <a:gd name="connsiteY1" fmla="*/ 949569 h 1512277"/>
              <a:gd name="connsiteX2" fmla="*/ 193431 w 2286000"/>
              <a:gd name="connsiteY2" fmla="*/ 545123 h 1512277"/>
              <a:gd name="connsiteX3" fmla="*/ 316523 w 2286000"/>
              <a:gd name="connsiteY3" fmla="*/ 263769 h 1512277"/>
              <a:gd name="connsiteX4" fmla="*/ 509954 w 2286000"/>
              <a:gd name="connsiteY4" fmla="*/ 158262 h 1512277"/>
              <a:gd name="connsiteX5" fmla="*/ 668215 w 2286000"/>
              <a:gd name="connsiteY5" fmla="*/ 87923 h 1512277"/>
              <a:gd name="connsiteX6" fmla="*/ 1371600 w 2286000"/>
              <a:gd name="connsiteY6" fmla="*/ 35169 h 1512277"/>
              <a:gd name="connsiteX7" fmla="*/ 2286000 w 2286000"/>
              <a:gd name="connsiteY7" fmla="*/ 0 h 1512277"/>
              <a:gd name="connsiteX0" fmla="*/ 0 w 2286000"/>
              <a:gd name="connsiteY0" fmla="*/ 1512277 h 1512277"/>
              <a:gd name="connsiteX1" fmla="*/ 87923 w 2286000"/>
              <a:gd name="connsiteY1" fmla="*/ 949569 h 1512277"/>
              <a:gd name="connsiteX2" fmla="*/ 193431 w 2286000"/>
              <a:gd name="connsiteY2" fmla="*/ 545123 h 1512277"/>
              <a:gd name="connsiteX3" fmla="*/ 316523 w 2286000"/>
              <a:gd name="connsiteY3" fmla="*/ 263769 h 1512277"/>
              <a:gd name="connsiteX4" fmla="*/ 487729 w 2286000"/>
              <a:gd name="connsiteY4" fmla="*/ 139212 h 1512277"/>
              <a:gd name="connsiteX5" fmla="*/ 668215 w 2286000"/>
              <a:gd name="connsiteY5" fmla="*/ 87923 h 1512277"/>
              <a:gd name="connsiteX6" fmla="*/ 1371600 w 2286000"/>
              <a:gd name="connsiteY6" fmla="*/ 35169 h 1512277"/>
              <a:gd name="connsiteX7" fmla="*/ 2286000 w 2286000"/>
              <a:gd name="connsiteY7" fmla="*/ 0 h 151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0" h="1512277">
                <a:moveTo>
                  <a:pt x="0" y="1512277"/>
                </a:moveTo>
                <a:cubicBezTo>
                  <a:pt x="27842" y="1311519"/>
                  <a:pt x="55685" y="1110761"/>
                  <a:pt x="87923" y="949569"/>
                </a:cubicBezTo>
                <a:cubicBezTo>
                  <a:pt x="120162" y="788377"/>
                  <a:pt x="155331" y="659423"/>
                  <a:pt x="193431" y="545123"/>
                </a:cubicBezTo>
                <a:cubicBezTo>
                  <a:pt x="231531" y="430823"/>
                  <a:pt x="267473" y="331421"/>
                  <a:pt x="316523" y="263769"/>
                </a:cubicBezTo>
                <a:cubicBezTo>
                  <a:pt x="365573" y="196117"/>
                  <a:pt x="429114" y="168520"/>
                  <a:pt x="487729" y="139212"/>
                </a:cubicBezTo>
                <a:cubicBezTo>
                  <a:pt x="546344" y="109904"/>
                  <a:pt x="520903" y="105263"/>
                  <a:pt x="668215" y="87923"/>
                </a:cubicBezTo>
                <a:cubicBezTo>
                  <a:pt x="815527" y="70583"/>
                  <a:pt x="1101969" y="49823"/>
                  <a:pt x="1371600" y="35169"/>
                </a:cubicBezTo>
                <a:cubicBezTo>
                  <a:pt x="1641231" y="20515"/>
                  <a:pt x="1963615" y="10257"/>
                  <a:pt x="2286000" y="0"/>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sellaDiTesto 23"/>
          <p:cNvSpPr txBox="1"/>
          <p:nvPr/>
        </p:nvSpPr>
        <p:spPr>
          <a:xfrm>
            <a:off x="7555055" y="5692951"/>
            <a:ext cx="537327"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D</a:t>
            </a:r>
            <a:endParaRPr lang="en-US" sz="2400" baseline="-25000" dirty="0">
              <a:latin typeface="Arial" panose="020B0604020202020204" pitchFamily="34" charset="0"/>
              <a:cs typeface="Arial" panose="020B0604020202020204" pitchFamily="34" charset="0"/>
            </a:endParaRPr>
          </a:p>
        </p:txBody>
      </p:sp>
      <p:cxnSp>
        <p:nvCxnSpPr>
          <p:cNvPr id="25" name="Connettore 1 24"/>
          <p:cNvCxnSpPr>
            <a:stCxn id="21" idx="0"/>
          </p:cNvCxnSpPr>
          <p:nvPr/>
        </p:nvCxnSpPr>
        <p:spPr>
          <a:xfrm flipH="1" flipV="1">
            <a:off x="5764679" y="3622431"/>
            <a:ext cx="1" cy="2070520"/>
          </a:xfrm>
          <a:prstGeom prst="line">
            <a:avLst/>
          </a:prstGeom>
          <a:ln w="38100">
            <a:solidFill>
              <a:srgbClr val="92D05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Figura a mano libera 28"/>
          <p:cNvSpPr/>
          <p:nvPr/>
        </p:nvSpPr>
        <p:spPr>
          <a:xfrm flipV="1">
            <a:off x="5242678" y="3930651"/>
            <a:ext cx="2286000" cy="1613808"/>
          </a:xfrm>
          <a:custGeom>
            <a:avLst/>
            <a:gdLst>
              <a:gd name="connsiteX0" fmla="*/ 0 w 2286000"/>
              <a:gd name="connsiteY0" fmla="*/ 1512277 h 1512277"/>
              <a:gd name="connsiteX1" fmla="*/ 87923 w 2286000"/>
              <a:gd name="connsiteY1" fmla="*/ 949569 h 1512277"/>
              <a:gd name="connsiteX2" fmla="*/ 193431 w 2286000"/>
              <a:gd name="connsiteY2" fmla="*/ 545123 h 1512277"/>
              <a:gd name="connsiteX3" fmla="*/ 316523 w 2286000"/>
              <a:gd name="connsiteY3" fmla="*/ 263769 h 1512277"/>
              <a:gd name="connsiteX4" fmla="*/ 509954 w 2286000"/>
              <a:gd name="connsiteY4" fmla="*/ 158262 h 1512277"/>
              <a:gd name="connsiteX5" fmla="*/ 668215 w 2286000"/>
              <a:gd name="connsiteY5" fmla="*/ 87923 h 1512277"/>
              <a:gd name="connsiteX6" fmla="*/ 1371600 w 2286000"/>
              <a:gd name="connsiteY6" fmla="*/ 35169 h 1512277"/>
              <a:gd name="connsiteX7" fmla="*/ 2286000 w 2286000"/>
              <a:gd name="connsiteY7" fmla="*/ 0 h 1512277"/>
              <a:gd name="connsiteX0" fmla="*/ 0 w 2286000"/>
              <a:gd name="connsiteY0" fmla="*/ 1512277 h 1512277"/>
              <a:gd name="connsiteX1" fmla="*/ 87923 w 2286000"/>
              <a:gd name="connsiteY1" fmla="*/ 949569 h 1512277"/>
              <a:gd name="connsiteX2" fmla="*/ 193431 w 2286000"/>
              <a:gd name="connsiteY2" fmla="*/ 545123 h 1512277"/>
              <a:gd name="connsiteX3" fmla="*/ 316523 w 2286000"/>
              <a:gd name="connsiteY3" fmla="*/ 263769 h 1512277"/>
              <a:gd name="connsiteX4" fmla="*/ 509954 w 2286000"/>
              <a:gd name="connsiteY4" fmla="*/ 105538 h 1512277"/>
              <a:gd name="connsiteX5" fmla="*/ 668215 w 2286000"/>
              <a:gd name="connsiteY5" fmla="*/ 87923 h 1512277"/>
              <a:gd name="connsiteX6" fmla="*/ 1371600 w 2286000"/>
              <a:gd name="connsiteY6" fmla="*/ 35169 h 1512277"/>
              <a:gd name="connsiteX7" fmla="*/ 2286000 w 2286000"/>
              <a:gd name="connsiteY7" fmla="*/ 0 h 1512277"/>
              <a:gd name="connsiteX0" fmla="*/ 0 w 2286000"/>
              <a:gd name="connsiteY0" fmla="*/ 1512277 h 1512277"/>
              <a:gd name="connsiteX1" fmla="*/ 87923 w 2286000"/>
              <a:gd name="connsiteY1" fmla="*/ 949569 h 1512277"/>
              <a:gd name="connsiteX2" fmla="*/ 193431 w 2286000"/>
              <a:gd name="connsiteY2" fmla="*/ 545123 h 1512277"/>
              <a:gd name="connsiteX3" fmla="*/ 316523 w 2286000"/>
              <a:gd name="connsiteY3" fmla="*/ 263769 h 1512277"/>
              <a:gd name="connsiteX4" fmla="*/ 509954 w 2286000"/>
              <a:gd name="connsiteY4" fmla="*/ 105538 h 1512277"/>
              <a:gd name="connsiteX5" fmla="*/ 661865 w 2286000"/>
              <a:gd name="connsiteY5" fmla="*/ 70348 h 1512277"/>
              <a:gd name="connsiteX6" fmla="*/ 1371600 w 2286000"/>
              <a:gd name="connsiteY6" fmla="*/ 35169 h 1512277"/>
              <a:gd name="connsiteX7" fmla="*/ 2286000 w 2286000"/>
              <a:gd name="connsiteY7" fmla="*/ 0 h 1512277"/>
              <a:gd name="connsiteX0" fmla="*/ 0 w 2286000"/>
              <a:gd name="connsiteY0" fmla="*/ 1512277 h 1512277"/>
              <a:gd name="connsiteX1" fmla="*/ 87923 w 2286000"/>
              <a:gd name="connsiteY1" fmla="*/ 949569 h 1512277"/>
              <a:gd name="connsiteX2" fmla="*/ 193431 w 2286000"/>
              <a:gd name="connsiteY2" fmla="*/ 545123 h 1512277"/>
              <a:gd name="connsiteX3" fmla="*/ 316523 w 2286000"/>
              <a:gd name="connsiteY3" fmla="*/ 263769 h 1512277"/>
              <a:gd name="connsiteX4" fmla="*/ 509954 w 2286000"/>
              <a:gd name="connsiteY4" fmla="*/ 105538 h 1512277"/>
              <a:gd name="connsiteX5" fmla="*/ 661865 w 2286000"/>
              <a:gd name="connsiteY5" fmla="*/ 70348 h 1512277"/>
              <a:gd name="connsiteX6" fmla="*/ 1371600 w 2286000"/>
              <a:gd name="connsiteY6" fmla="*/ 35169 h 1512277"/>
              <a:gd name="connsiteX7" fmla="*/ 2286000 w 2286000"/>
              <a:gd name="connsiteY7" fmla="*/ 0 h 1512277"/>
              <a:gd name="connsiteX0" fmla="*/ 0 w 2286000"/>
              <a:gd name="connsiteY0" fmla="*/ 1512277 h 1512277"/>
              <a:gd name="connsiteX1" fmla="*/ 87923 w 2286000"/>
              <a:gd name="connsiteY1" fmla="*/ 949569 h 1512277"/>
              <a:gd name="connsiteX2" fmla="*/ 193431 w 2286000"/>
              <a:gd name="connsiteY2" fmla="*/ 545123 h 1512277"/>
              <a:gd name="connsiteX3" fmla="*/ 316523 w 2286000"/>
              <a:gd name="connsiteY3" fmla="*/ 263769 h 1512277"/>
              <a:gd name="connsiteX4" fmla="*/ 509954 w 2286000"/>
              <a:gd name="connsiteY4" fmla="*/ 105538 h 1512277"/>
              <a:gd name="connsiteX5" fmla="*/ 661865 w 2286000"/>
              <a:gd name="connsiteY5" fmla="*/ 70348 h 1512277"/>
              <a:gd name="connsiteX6" fmla="*/ 1371600 w 2286000"/>
              <a:gd name="connsiteY6" fmla="*/ 5878 h 1512277"/>
              <a:gd name="connsiteX7" fmla="*/ 2286000 w 2286000"/>
              <a:gd name="connsiteY7" fmla="*/ 0 h 1512277"/>
              <a:gd name="connsiteX0" fmla="*/ 0 w 2286000"/>
              <a:gd name="connsiteY0" fmla="*/ 1512277 h 1512277"/>
              <a:gd name="connsiteX1" fmla="*/ 87923 w 2286000"/>
              <a:gd name="connsiteY1" fmla="*/ 949569 h 1512277"/>
              <a:gd name="connsiteX2" fmla="*/ 193431 w 2286000"/>
              <a:gd name="connsiteY2" fmla="*/ 545123 h 1512277"/>
              <a:gd name="connsiteX3" fmla="*/ 316523 w 2286000"/>
              <a:gd name="connsiteY3" fmla="*/ 263769 h 1512277"/>
              <a:gd name="connsiteX4" fmla="*/ 509954 w 2286000"/>
              <a:gd name="connsiteY4" fmla="*/ 105538 h 1512277"/>
              <a:gd name="connsiteX5" fmla="*/ 661865 w 2286000"/>
              <a:gd name="connsiteY5" fmla="*/ 70348 h 1512277"/>
              <a:gd name="connsiteX6" fmla="*/ 1371600 w 2286000"/>
              <a:gd name="connsiteY6" fmla="*/ 5878 h 1512277"/>
              <a:gd name="connsiteX7" fmla="*/ 2286000 w 2286000"/>
              <a:gd name="connsiteY7" fmla="*/ 0 h 1512277"/>
              <a:gd name="connsiteX0" fmla="*/ 0 w 2286000"/>
              <a:gd name="connsiteY0" fmla="*/ 1512277 h 1512277"/>
              <a:gd name="connsiteX1" fmla="*/ 87923 w 2286000"/>
              <a:gd name="connsiteY1" fmla="*/ 949569 h 1512277"/>
              <a:gd name="connsiteX2" fmla="*/ 193431 w 2286000"/>
              <a:gd name="connsiteY2" fmla="*/ 545123 h 1512277"/>
              <a:gd name="connsiteX3" fmla="*/ 316523 w 2286000"/>
              <a:gd name="connsiteY3" fmla="*/ 263769 h 1512277"/>
              <a:gd name="connsiteX4" fmla="*/ 509954 w 2286000"/>
              <a:gd name="connsiteY4" fmla="*/ 105538 h 1512277"/>
              <a:gd name="connsiteX5" fmla="*/ 661865 w 2286000"/>
              <a:gd name="connsiteY5" fmla="*/ 70348 h 1512277"/>
              <a:gd name="connsiteX6" fmla="*/ 1371600 w 2286000"/>
              <a:gd name="connsiteY6" fmla="*/ 35169 h 1512277"/>
              <a:gd name="connsiteX7" fmla="*/ 2286000 w 2286000"/>
              <a:gd name="connsiteY7" fmla="*/ 0 h 1512277"/>
              <a:gd name="connsiteX0" fmla="*/ 0 w 2286000"/>
              <a:gd name="connsiteY0" fmla="*/ 1488844 h 1488844"/>
              <a:gd name="connsiteX1" fmla="*/ 87923 w 2286000"/>
              <a:gd name="connsiteY1" fmla="*/ 926136 h 1488844"/>
              <a:gd name="connsiteX2" fmla="*/ 193431 w 2286000"/>
              <a:gd name="connsiteY2" fmla="*/ 521690 h 1488844"/>
              <a:gd name="connsiteX3" fmla="*/ 316523 w 2286000"/>
              <a:gd name="connsiteY3" fmla="*/ 240336 h 1488844"/>
              <a:gd name="connsiteX4" fmla="*/ 509954 w 2286000"/>
              <a:gd name="connsiteY4" fmla="*/ 82105 h 1488844"/>
              <a:gd name="connsiteX5" fmla="*/ 661865 w 2286000"/>
              <a:gd name="connsiteY5" fmla="*/ 46915 h 1488844"/>
              <a:gd name="connsiteX6" fmla="*/ 1371600 w 2286000"/>
              <a:gd name="connsiteY6" fmla="*/ 11736 h 1488844"/>
              <a:gd name="connsiteX7" fmla="*/ 2286000 w 2286000"/>
              <a:gd name="connsiteY7" fmla="*/ 0 h 1488844"/>
              <a:gd name="connsiteX0" fmla="*/ 0 w 2286000"/>
              <a:gd name="connsiteY0" fmla="*/ 1488844 h 1488844"/>
              <a:gd name="connsiteX1" fmla="*/ 87923 w 2286000"/>
              <a:gd name="connsiteY1" fmla="*/ 926136 h 1488844"/>
              <a:gd name="connsiteX2" fmla="*/ 193431 w 2286000"/>
              <a:gd name="connsiteY2" fmla="*/ 521690 h 1488844"/>
              <a:gd name="connsiteX3" fmla="*/ 316523 w 2286000"/>
              <a:gd name="connsiteY3" fmla="*/ 240336 h 1488844"/>
              <a:gd name="connsiteX4" fmla="*/ 509954 w 2286000"/>
              <a:gd name="connsiteY4" fmla="*/ 82105 h 1488844"/>
              <a:gd name="connsiteX5" fmla="*/ 661865 w 2286000"/>
              <a:gd name="connsiteY5" fmla="*/ 35199 h 1488844"/>
              <a:gd name="connsiteX6" fmla="*/ 1371600 w 2286000"/>
              <a:gd name="connsiteY6" fmla="*/ 11736 h 1488844"/>
              <a:gd name="connsiteX7" fmla="*/ 2286000 w 2286000"/>
              <a:gd name="connsiteY7" fmla="*/ 0 h 1488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0" h="1488844">
                <a:moveTo>
                  <a:pt x="0" y="1488844"/>
                </a:moveTo>
                <a:cubicBezTo>
                  <a:pt x="27842" y="1288086"/>
                  <a:pt x="55685" y="1087328"/>
                  <a:pt x="87923" y="926136"/>
                </a:cubicBezTo>
                <a:cubicBezTo>
                  <a:pt x="120162" y="764944"/>
                  <a:pt x="155331" y="635990"/>
                  <a:pt x="193431" y="521690"/>
                </a:cubicBezTo>
                <a:cubicBezTo>
                  <a:pt x="231531" y="407390"/>
                  <a:pt x="263769" y="313600"/>
                  <a:pt x="316523" y="240336"/>
                </a:cubicBezTo>
                <a:cubicBezTo>
                  <a:pt x="369277" y="167072"/>
                  <a:pt x="452397" y="116295"/>
                  <a:pt x="509954" y="82105"/>
                </a:cubicBezTo>
                <a:cubicBezTo>
                  <a:pt x="567511" y="47915"/>
                  <a:pt x="518257" y="46927"/>
                  <a:pt x="661865" y="35199"/>
                </a:cubicBezTo>
                <a:cubicBezTo>
                  <a:pt x="805473" y="23471"/>
                  <a:pt x="1101969" y="26390"/>
                  <a:pt x="1371600" y="11736"/>
                </a:cubicBezTo>
                <a:cubicBezTo>
                  <a:pt x="1641231" y="26373"/>
                  <a:pt x="1963615" y="10257"/>
                  <a:pt x="2286000"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asellaDiTesto 29"/>
          <p:cNvSpPr txBox="1"/>
          <p:nvPr/>
        </p:nvSpPr>
        <p:spPr>
          <a:xfrm>
            <a:off x="6662864" y="3459587"/>
            <a:ext cx="639919" cy="584775"/>
          </a:xfrm>
          <a:prstGeom prst="rect">
            <a:avLst/>
          </a:prstGeom>
          <a:noFill/>
        </p:spPr>
        <p:txBody>
          <a:bodyPr wrap="none" rtlCol="0">
            <a:spAutoFit/>
          </a:bodyPr>
          <a:lstStyle/>
          <a:p>
            <a:r>
              <a:rPr lang="it-IT" sz="3200" dirty="0" err="1">
                <a:latin typeface="Arial" panose="020B0604020202020204" pitchFamily="34" charset="0"/>
                <a:cs typeface="Arial" panose="020B0604020202020204" pitchFamily="34" charset="0"/>
              </a:rPr>
              <a:t>g</a:t>
            </a:r>
            <a:r>
              <a:rPr lang="it-IT" sz="3200" baseline="-25000" dirty="0" err="1">
                <a:latin typeface="Arial" panose="020B0604020202020204" pitchFamily="34" charset="0"/>
                <a:cs typeface="Arial" panose="020B0604020202020204" pitchFamily="34" charset="0"/>
              </a:rPr>
              <a:t>m</a:t>
            </a:r>
            <a:endParaRPr lang="it-IT" sz="3200" baseline="-25000" dirty="0">
              <a:latin typeface="Arial" panose="020B0604020202020204" pitchFamily="34" charset="0"/>
              <a:cs typeface="Arial" panose="020B0604020202020204" pitchFamily="34" charset="0"/>
            </a:endParaRPr>
          </a:p>
        </p:txBody>
      </p:sp>
      <p:sp>
        <p:nvSpPr>
          <p:cNvPr id="31" name="CasellaDiTesto 30"/>
          <p:cNvSpPr txBox="1"/>
          <p:nvPr/>
        </p:nvSpPr>
        <p:spPr>
          <a:xfrm>
            <a:off x="6746003" y="4862635"/>
            <a:ext cx="564578" cy="584775"/>
          </a:xfrm>
          <a:prstGeom prst="rect">
            <a:avLst/>
          </a:prstGeom>
          <a:noFill/>
        </p:spPr>
        <p:txBody>
          <a:bodyPr wrap="none" rtlCol="0">
            <a:spAutoFit/>
          </a:bodyPr>
          <a:lstStyle/>
          <a:p>
            <a:r>
              <a:rPr lang="it-IT" sz="3200" dirty="0" err="1">
                <a:latin typeface="Arial" panose="020B0604020202020204" pitchFamily="34" charset="0"/>
                <a:cs typeface="Arial" panose="020B0604020202020204" pitchFamily="34" charset="0"/>
              </a:rPr>
              <a:t>g</a:t>
            </a:r>
            <a:r>
              <a:rPr lang="it-IT" sz="3200" baseline="-25000" dirty="0" err="1">
                <a:latin typeface="Arial" panose="020B0604020202020204" pitchFamily="34" charset="0"/>
                <a:cs typeface="Arial" panose="020B0604020202020204" pitchFamily="34" charset="0"/>
              </a:rPr>
              <a:t>d</a:t>
            </a:r>
            <a:endParaRPr lang="en-US" sz="3200" baseline="-25000" dirty="0">
              <a:latin typeface="Arial" panose="020B0604020202020204" pitchFamily="34" charset="0"/>
              <a:cs typeface="Arial" panose="020B0604020202020204" pitchFamily="34" charset="0"/>
            </a:endParaRPr>
          </a:p>
        </p:txBody>
      </p:sp>
      <p:graphicFrame>
        <p:nvGraphicFramePr>
          <p:cNvPr id="32" name="Oggetto 31"/>
          <p:cNvGraphicFramePr>
            <a:graphicFrameLocks noChangeAspect="1"/>
          </p:cNvGraphicFramePr>
          <p:nvPr>
            <p:extLst>
              <p:ext uri="{D42A27DB-BD31-4B8C-83A1-F6EECF244321}">
                <p14:modId xmlns:p14="http://schemas.microsoft.com/office/powerpoint/2010/main" val="2503679387"/>
              </p:ext>
            </p:extLst>
          </p:nvPr>
        </p:nvGraphicFramePr>
        <p:xfrm>
          <a:off x="8237276" y="863396"/>
          <a:ext cx="2393950" cy="1014413"/>
        </p:xfrm>
        <a:graphic>
          <a:graphicData uri="http://schemas.openxmlformats.org/presentationml/2006/ole">
            <mc:AlternateContent xmlns:mc="http://schemas.openxmlformats.org/markup-compatibility/2006">
              <mc:Choice xmlns:v="urn:schemas-microsoft-com:vml" Requires="v">
                <p:oleObj spid="_x0000_s22656" name="Equation" r:id="rId7" imgW="1015920" imgH="431640" progId="Equation.DSMT4">
                  <p:embed/>
                </p:oleObj>
              </mc:Choice>
              <mc:Fallback>
                <p:oleObj name="Equation" r:id="rId7" imgW="1015920" imgH="431640" progId="Equation.DSMT4">
                  <p:embed/>
                  <p:pic>
                    <p:nvPicPr>
                      <p:cNvPr id="0" name=""/>
                      <p:cNvPicPr>
                        <a:picLocks noChangeAspect="1" noChangeArrowheads="1"/>
                      </p:cNvPicPr>
                      <p:nvPr/>
                    </p:nvPicPr>
                    <p:blipFill>
                      <a:blip r:embed="rId8"/>
                      <a:srcRect/>
                      <a:stretch>
                        <a:fillRect/>
                      </a:stretch>
                    </p:blipFill>
                    <p:spPr bwMode="auto">
                      <a:xfrm>
                        <a:off x="8237276" y="863396"/>
                        <a:ext cx="2393950" cy="1014413"/>
                      </a:xfrm>
                      <a:prstGeom prst="rect">
                        <a:avLst/>
                      </a:prstGeom>
                      <a:noFill/>
                    </p:spPr>
                  </p:pic>
                </p:oleObj>
              </mc:Fallback>
            </mc:AlternateContent>
          </a:graphicData>
        </a:graphic>
      </p:graphicFrame>
      <p:sp>
        <p:nvSpPr>
          <p:cNvPr id="15" name="CasellaDiTesto 14"/>
          <p:cNvSpPr txBox="1"/>
          <p:nvPr/>
        </p:nvSpPr>
        <p:spPr>
          <a:xfrm>
            <a:off x="5751650" y="1021896"/>
            <a:ext cx="2263761" cy="523220"/>
          </a:xfrm>
          <a:prstGeom prst="rect">
            <a:avLst/>
          </a:prstGeom>
          <a:solidFill>
            <a:schemeClr val="bg1"/>
          </a:solidFill>
        </p:spPr>
        <p:txBody>
          <a:bodyPr wrap="none" rtlCol="0">
            <a:spAutoFit/>
          </a:bodyPr>
          <a:lstStyle/>
          <a:p>
            <a:r>
              <a:rPr lang="it-IT" sz="2800" dirty="0">
                <a:solidFill>
                  <a:srgbClr val="FF0000"/>
                </a:solidFill>
                <a:latin typeface="Arial" panose="020B0604020202020204" pitchFamily="34" charset="0"/>
                <a:cs typeface="Arial" panose="020B0604020202020204" pitchFamily="34" charset="0"/>
              </a:rPr>
              <a:t>In </a:t>
            </a:r>
            <a:r>
              <a:rPr lang="it-IT" sz="2800" dirty="0" err="1">
                <a:solidFill>
                  <a:srgbClr val="FF0000"/>
                </a:solidFill>
                <a:latin typeface="Arial" panose="020B0604020202020204" pitchFamily="34" charset="0"/>
                <a:cs typeface="Arial" panose="020B0604020202020204" pitchFamily="34" charset="0"/>
              </a:rPr>
              <a:t>saturation</a:t>
            </a:r>
            <a:r>
              <a:rPr lang="it-IT" sz="2800" dirty="0">
                <a:solidFill>
                  <a:srgbClr val="FF0000"/>
                </a:solidFill>
                <a:latin typeface="Arial" panose="020B0604020202020204" pitchFamily="34" charset="0"/>
                <a:cs typeface="Arial" panose="020B0604020202020204" pitchFamily="34" charset="0"/>
              </a:rPr>
              <a:t>:</a:t>
            </a:r>
            <a:endParaRPr lang="en-US" sz="2800" dirty="0">
              <a:solidFill>
                <a:srgbClr val="FF0000"/>
              </a:solidFill>
              <a:latin typeface="Arial" panose="020B0604020202020204" pitchFamily="34" charset="0"/>
              <a:cs typeface="Arial" panose="020B0604020202020204" pitchFamily="34" charset="0"/>
            </a:endParaRPr>
          </a:p>
        </p:txBody>
      </p:sp>
      <p:sp>
        <p:nvSpPr>
          <p:cNvPr id="35" name="CasellaDiTesto 34">
            <a:extLst>
              <a:ext uri="{FF2B5EF4-FFF2-40B4-BE49-F238E27FC236}">
                <a16:creationId xmlns:a16="http://schemas.microsoft.com/office/drawing/2014/main" id="{60A54266-E10B-4C7B-8423-93178E03EBED}"/>
              </a:ext>
            </a:extLst>
          </p:cNvPr>
          <p:cNvSpPr txBox="1"/>
          <p:nvPr/>
        </p:nvSpPr>
        <p:spPr>
          <a:xfrm>
            <a:off x="6091486" y="2414330"/>
            <a:ext cx="1584088" cy="523220"/>
          </a:xfrm>
          <a:prstGeom prst="rect">
            <a:avLst/>
          </a:prstGeom>
          <a:solidFill>
            <a:schemeClr val="bg1"/>
          </a:solidFill>
        </p:spPr>
        <p:txBody>
          <a:bodyPr wrap="none" rtlCol="0">
            <a:spAutoFit/>
          </a:bodyPr>
          <a:lstStyle/>
          <a:p>
            <a:r>
              <a:rPr lang="it-IT" sz="2800" dirty="0">
                <a:solidFill>
                  <a:srgbClr val="FF0000"/>
                </a:solidFill>
                <a:latin typeface="Arial" panose="020B0604020202020204" pitchFamily="34" charset="0"/>
                <a:cs typeface="Arial" panose="020B0604020202020204" pitchFamily="34" charset="0"/>
              </a:rPr>
              <a:t>In </a:t>
            </a:r>
            <a:r>
              <a:rPr lang="it-IT" sz="2800" dirty="0" err="1">
                <a:solidFill>
                  <a:srgbClr val="FF0000"/>
                </a:solidFill>
                <a:latin typeface="Arial" panose="020B0604020202020204" pitchFamily="34" charset="0"/>
                <a:cs typeface="Arial" panose="020B0604020202020204" pitchFamily="34" charset="0"/>
              </a:rPr>
              <a:t>triode</a:t>
            </a:r>
            <a:r>
              <a:rPr lang="it-IT" sz="2800" dirty="0">
                <a:solidFill>
                  <a:srgbClr val="FF0000"/>
                </a:solidFill>
                <a:latin typeface="Arial" panose="020B0604020202020204" pitchFamily="34" charset="0"/>
                <a:cs typeface="Arial" panose="020B0604020202020204" pitchFamily="34" charset="0"/>
              </a:rPr>
              <a:t>:</a:t>
            </a:r>
            <a:endParaRPr lang="en-US" sz="2800" dirty="0">
              <a:solidFill>
                <a:srgbClr val="FF0000"/>
              </a:solidFill>
              <a:latin typeface="Arial" panose="020B0604020202020204" pitchFamily="34" charset="0"/>
              <a:cs typeface="Arial" panose="020B0604020202020204" pitchFamily="34" charset="0"/>
            </a:endParaRPr>
          </a:p>
        </p:txBody>
      </p:sp>
      <p:graphicFrame>
        <p:nvGraphicFramePr>
          <p:cNvPr id="36" name="Oggetto 35">
            <a:extLst>
              <a:ext uri="{FF2B5EF4-FFF2-40B4-BE49-F238E27FC236}">
                <a16:creationId xmlns:a16="http://schemas.microsoft.com/office/drawing/2014/main" id="{C9CB1585-AF75-4F49-B0CA-48CC6996AD1E}"/>
              </a:ext>
            </a:extLst>
          </p:cNvPr>
          <p:cNvGraphicFramePr>
            <a:graphicFrameLocks noChangeAspect="1"/>
          </p:cNvGraphicFramePr>
          <p:nvPr>
            <p:extLst>
              <p:ext uri="{D42A27DB-BD31-4B8C-83A1-F6EECF244321}">
                <p14:modId xmlns:p14="http://schemas.microsoft.com/office/powerpoint/2010/main" val="706921606"/>
              </p:ext>
            </p:extLst>
          </p:nvPr>
        </p:nvGraphicFramePr>
        <p:xfrm>
          <a:off x="8222219" y="2157779"/>
          <a:ext cx="3382963" cy="1133475"/>
        </p:xfrm>
        <a:graphic>
          <a:graphicData uri="http://schemas.openxmlformats.org/presentationml/2006/ole">
            <mc:AlternateContent xmlns:mc="http://schemas.openxmlformats.org/markup-compatibility/2006">
              <mc:Choice xmlns:v="urn:schemas-microsoft-com:vml" Requires="v">
                <p:oleObj spid="_x0000_s22657" name="Equation" r:id="rId9" imgW="1434960" imgH="482400" progId="Equation.DSMT4">
                  <p:embed/>
                </p:oleObj>
              </mc:Choice>
              <mc:Fallback>
                <p:oleObj name="Equation" r:id="rId9" imgW="1434960" imgH="482400" progId="Equation.DSMT4">
                  <p:embed/>
                  <p:pic>
                    <p:nvPicPr>
                      <p:cNvPr id="32" name="Oggetto 31"/>
                      <p:cNvPicPr>
                        <a:picLocks noChangeAspect="1" noChangeArrowheads="1"/>
                      </p:cNvPicPr>
                      <p:nvPr/>
                    </p:nvPicPr>
                    <p:blipFill>
                      <a:blip r:embed="rId10"/>
                      <a:srcRect/>
                      <a:stretch>
                        <a:fillRect/>
                      </a:stretch>
                    </p:blipFill>
                    <p:spPr bwMode="auto">
                      <a:xfrm>
                        <a:off x="8222219" y="2157779"/>
                        <a:ext cx="3382963" cy="1133475"/>
                      </a:xfrm>
                      <a:prstGeom prst="rect">
                        <a:avLst/>
                      </a:prstGeom>
                      <a:noFill/>
                    </p:spPr>
                  </p:pic>
                </p:oleObj>
              </mc:Fallback>
            </mc:AlternateContent>
          </a:graphicData>
        </a:graphic>
      </p:graphicFrame>
    </p:spTree>
    <p:extLst>
      <p:ext uri="{BB962C8B-B14F-4D97-AF65-F5344CB8AC3E}">
        <p14:creationId xmlns:p14="http://schemas.microsoft.com/office/powerpoint/2010/main" val="172289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1" grpId="0" animBg="1"/>
      <p:bldP spid="16" grpId="0"/>
      <p:bldP spid="21" grpId="0"/>
      <p:bldP spid="22" grpId="0"/>
      <p:bldP spid="23" grpId="0" animBg="1"/>
      <p:bldP spid="24" grpId="0"/>
      <p:bldP spid="29" grpId="0" animBg="1"/>
      <p:bldP spid="30" grpId="0"/>
      <p:bldP spid="31" grpId="0"/>
      <p:bldP spid="15" grpId="0" animBg="1"/>
      <p:bldP spid="3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41</a:t>
            </a:fld>
            <a:endParaRPr lang="en-US" dirty="0"/>
          </a:p>
        </p:txBody>
      </p:sp>
      <p:sp>
        <p:nvSpPr>
          <p:cNvPr id="5" name="Titolo 1"/>
          <p:cNvSpPr txBox="1">
            <a:spLocks/>
          </p:cNvSpPr>
          <p:nvPr/>
        </p:nvSpPr>
        <p:spPr>
          <a:xfrm>
            <a:off x="838199" y="0"/>
            <a:ext cx="10515600" cy="6623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sz="3200" dirty="0"/>
              <a:t>g</a:t>
            </a:r>
            <a:r>
              <a:rPr lang="en-US" sz="3200" baseline="-25000" dirty="0"/>
              <a:t>m</a:t>
            </a:r>
            <a:r>
              <a:rPr lang="en-US" sz="3200" dirty="0"/>
              <a:t>, </a:t>
            </a:r>
            <a:r>
              <a:rPr lang="en-US" sz="3200" dirty="0" err="1"/>
              <a:t>g</a:t>
            </a:r>
            <a:r>
              <a:rPr lang="en-US" sz="3200" baseline="-25000" dirty="0" err="1"/>
              <a:t>d</a:t>
            </a:r>
            <a:r>
              <a:rPr lang="en-US" sz="3200" dirty="0"/>
              <a:t> everywhere: simulations</a:t>
            </a:r>
          </a:p>
        </p:txBody>
      </p:sp>
      <p:pic>
        <p:nvPicPr>
          <p:cNvPr id="6" name="Immagine 5"/>
          <p:cNvPicPr/>
          <p:nvPr/>
        </p:nvPicPr>
        <p:blipFill>
          <a:blip r:embed="rId2">
            <a:extLst>
              <a:ext uri="{28A0092B-C50C-407E-A947-70E740481C1C}">
                <a14:useLocalDpi xmlns:a14="http://schemas.microsoft.com/office/drawing/2010/main" val="0"/>
              </a:ext>
            </a:extLst>
          </a:blip>
          <a:srcRect/>
          <a:stretch>
            <a:fillRect/>
          </a:stretch>
        </p:blipFill>
        <p:spPr bwMode="auto">
          <a:xfrm>
            <a:off x="268826" y="488133"/>
            <a:ext cx="4401784" cy="3129373"/>
          </a:xfrm>
          <a:prstGeom prst="rect">
            <a:avLst/>
          </a:prstGeom>
          <a:noFill/>
          <a:ln>
            <a:noFill/>
          </a:ln>
        </p:spPr>
      </p:pic>
      <p:pic>
        <p:nvPicPr>
          <p:cNvPr id="7" name="Immagine 6"/>
          <p:cNvPicPr/>
          <p:nvPr/>
        </p:nvPicPr>
        <p:blipFill>
          <a:blip r:embed="rId3">
            <a:extLst>
              <a:ext uri="{28A0092B-C50C-407E-A947-70E740481C1C}">
                <a14:useLocalDpi xmlns:a14="http://schemas.microsoft.com/office/drawing/2010/main" val="0"/>
              </a:ext>
            </a:extLst>
          </a:blip>
          <a:srcRect/>
          <a:stretch>
            <a:fillRect/>
          </a:stretch>
        </p:blipFill>
        <p:spPr bwMode="auto">
          <a:xfrm>
            <a:off x="3512713" y="3261677"/>
            <a:ext cx="4800598" cy="3276557"/>
          </a:xfrm>
          <a:prstGeom prst="rect">
            <a:avLst/>
          </a:prstGeom>
          <a:noFill/>
          <a:ln>
            <a:noFill/>
          </a:ln>
        </p:spPr>
      </p:pic>
      <p:pic>
        <p:nvPicPr>
          <p:cNvPr id="8" name="Immagine 7"/>
          <p:cNvPicPr/>
          <p:nvPr/>
        </p:nvPicPr>
        <p:blipFill>
          <a:blip r:embed="rId4">
            <a:extLst>
              <a:ext uri="{28A0092B-C50C-407E-A947-70E740481C1C}">
                <a14:useLocalDpi xmlns:a14="http://schemas.microsoft.com/office/drawing/2010/main" val="0"/>
              </a:ext>
            </a:extLst>
          </a:blip>
          <a:srcRect/>
          <a:stretch>
            <a:fillRect/>
          </a:stretch>
        </p:blipFill>
        <p:spPr bwMode="auto">
          <a:xfrm>
            <a:off x="7155414" y="479835"/>
            <a:ext cx="4890048" cy="3540574"/>
          </a:xfrm>
          <a:prstGeom prst="rect">
            <a:avLst/>
          </a:prstGeom>
          <a:noFill/>
          <a:ln>
            <a:noFill/>
          </a:ln>
        </p:spPr>
      </p:pic>
      <p:sp>
        <p:nvSpPr>
          <p:cNvPr id="9" name="CasellaDiTesto 8"/>
          <p:cNvSpPr txBox="1"/>
          <p:nvPr/>
        </p:nvSpPr>
        <p:spPr>
          <a:xfrm>
            <a:off x="349774" y="331198"/>
            <a:ext cx="2411238"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Strong </a:t>
            </a:r>
            <a:r>
              <a:rPr lang="it-IT" sz="2400" dirty="0" err="1">
                <a:latin typeface="Arial" panose="020B0604020202020204" pitchFamily="34" charset="0"/>
                <a:cs typeface="Arial" panose="020B0604020202020204" pitchFamily="34" charset="0"/>
              </a:rPr>
              <a:t>inversion</a:t>
            </a:r>
            <a:endParaRPr lang="en-US" sz="2400" dirty="0">
              <a:latin typeface="Arial" panose="020B0604020202020204" pitchFamily="34" charset="0"/>
              <a:cs typeface="Arial" panose="020B0604020202020204" pitchFamily="34" charset="0"/>
            </a:endParaRPr>
          </a:p>
        </p:txBody>
      </p:sp>
      <p:sp>
        <p:nvSpPr>
          <p:cNvPr id="10" name="CasellaDiTesto 9"/>
          <p:cNvSpPr txBox="1"/>
          <p:nvPr/>
        </p:nvSpPr>
        <p:spPr>
          <a:xfrm>
            <a:off x="5424893" y="4683911"/>
            <a:ext cx="1808508" cy="584775"/>
          </a:xfrm>
          <a:prstGeom prst="rect">
            <a:avLst/>
          </a:prstGeom>
          <a:noFill/>
        </p:spPr>
        <p:txBody>
          <a:bodyPr wrap="none" rtlCol="0">
            <a:spAutoFit/>
          </a:bodyPr>
          <a:lstStyle/>
          <a:p>
            <a:r>
              <a:rPr lang="it-IT" sz="3200" dirty="0">
                <a:latin typeface="Arial" panose="020B0604020202020204" pitchFamily="34" charset="0"/>
                <a:cs typeface="Arial" panose="020B0604020202020204" pitchFamily="34" charset="0"/>
              </a:rPr>
              <a:t>V</a:t>
            </a:r>
            <a:r>
              <a:rPr lang="it-IT" sz="3200" baseline="-25000" dirty="0">
                <a:latin typeface="Arial" panose="020B0604020202020204" pitchFamily="34" charset="0"/>
                <a:cs typeface="Arial" panose="020B0604020202020204" pitchFamily="34" charset="0"/>
              </a:rPr>
              <a:t>GS</a:t>
            </a:r>
            <a:r>
              <a:rPr lang="it-IT" sz="3200" dirty="0">
                <a:latin typeface="Arial" panose="020B0604020202020204" pitchFamily="34" charset="0"/>
                <a:cs typeface="Arial" panose="020B0604020202020204" pitchFamily="34" charset="0"/>
              </a:rPr>
              <a:t>-</a:t>
            </a:r>
            <a:r>
              <a:rPr lang="it-IT" sz="3200" dirty="0" err="1">
                <a:latin typeface="Arial" panose="020B0604020202020204" pitchFamily="34" charset="0"/>
                <a:cs typeface="Arial" panose="020B0604020202020204" pitchFamily="34" charset="0"/>
              </a:rPr>
              <a:t>V</a:t>
            </a:r>
            <a:r>
              <a:rPr lang="it-IT" sz="3200" baseline="-25000" dirty="0" err="1">
                <a:latin typeface="Arial" panose="020B0604020202020204" pitchFamily="34" charset="0"/>
                <a:cs typeface="Arial" panose="020B0604020202020204" pitchFamily="34" charset="0"/>
              </a:rPr>
              <a:t>t</a:t>
            </a:r>
            <a:r>
              <a:rPr lang="it-IT" sz="3200" dirty="0">
                <a:latin typeface="Arial" panose="020B0604020202020204" pitchFamily="34" charset="0"/>
                <a:cs typeface="Arial" panose="020B0604020202020204" pitchFamily="34" charset="0"/>
              </a:rPr>
              <a:t>=0</a:t>
            </a:r>
            <a:endParaRPr lang="en-US" sz="3200" dirty="0">
              <a:latin typeface="Arial" panose="020B0604020202020204" pitchFamily="34" charset="0"/>
              <a:cs typeface="Arial" panose="020B0604020202020204" pitchFamily="34" charset="0"/>
            </a:endParaRPr>
          </a:p>
        </p:txBody>
      </p:sp>
      <p:sp>
        <p:nvSpPr>
          <p:cNvPr id="11" name="CasellaDiTesto 10"/>
          <p:cNvSpPr txBox="1"/>
          <p:nvPr/>
        </p:nvSpPr>
        <p:spPr>
          <a:xfrm>
            <a:off x="8807909" y="2394745"/>
            <a:ext cx="2545890"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GS</a:t>
            </a:r>
            <a:r>
              <a:rPr lang="it-IT" sz="2400" dirty="0">
                <a:latin typeface="Arial" panose="020B0604020202020204" pitchFamily="34" charset="0"/>
                <a:cs typeface="Arial" panose="020B0604020202020204" pitchFamily="34" charset="0"/>
              </a:rPr>
              <a:t>-</a:t>
            </a:r>
            <a:r>
              <a:rPr lang="it-IT" sz="2400" dirty="0" err="1">
                <a:latin typeface="Arial" panose="020B0604020202020204" pitchFamily="34" charset="0"/>
                <a:cs typeface="Arial" panose="020B0604020202020204" pitchFamily="34" charset="0"/>
              </a:rPr>
              <a:t>V</a:t>
            </a:r>
            <a:r>
              <a:rPr lang="it-IT" sz="2400" baseline="-25000" dirty="0" err="1">
                <a:latin typeface="Arial" panose="020B0604020202020204" pitchFamily="34" charset="0"/>
                <a:cs typeface="Arial" panose="020B0604020202020204" pitchFamily="34" charset="0"/>
              </a:rPr>
              <a:t>t</a:t>
            </a:r>
            <a:r>
              <a:rPr lang="it-IT" sz="2400" dirty="0">
                <a:latin typeface="Arial" panose="020B0604020202020204" pitchFamily="34" charset="0"/>
                <a:cs typeface="Arial" panose="020B0604020202020204" pitchFamily="34" charset="0"/>
              </a:rPr>
              <a:t>= </a:t>
            </a:r>
            <a:r>
              <a:rPr lang="it-IT" sz="2400" dirty="0">
                <a:latin typeface="Symbol" panose="05050102010706020507" pitchFamily="18" charset="2"/>
                <a:cs typeface="Arial" panose="020B0604020202020204" pitchFamily="34" charset="0"/>
              </a:rPr>
              <a:t>-</a:t>
            </a:r>
            <a:r>
              <a:rPr lang="it-IT" sz="2400" dirty="0">
                <a:latin typeface="Arial" panose="020B0604020202020204" pitchFamily="34" charset="0"/>
                <a:cs typeface="Arial" panose="020B0604020202020204" pitchFamily="34" charset="0"/>
              </a:rPr>
              <a:t>100 </a:t>
            </a:r>
            <a:r>
              <a:rPr lang="it-IT" sz="2400" dirty="0" err="1">
                <a:latin typeface="Arial" panose="020B0604020202020204" pitchFamily="34" charset="0"/>
                <a:cs typeface="Arial" panose="020B0604020202020204" pitchFamily="34" charset="0"/>
              </a:rPr>
              <a:t>mV</a:t>
            </a:r>
            <a:endParaRPr lang="en-US" sz="2400" dirty="0">
              <a:latin typeface="Arial" panose="020B0604020202020204" pitchFamily="34" charset="0"/>
              <a:cs typeface="Arial" panose="020B0604020202020204" pitchFamily="34" charset="0"/>
            </a:endParaRPr>
          </a:p>
        </p:txBody>
      </p:sp>
      <p:sp>
        <p:nvSpPr>
          <p:cNvPr id="12" name="CasellaDiTesto 11"/>
          <p:cNvSpPr txBox="1"/>
          <p:nvPr/>
        </p:nvSpPr>
        <p:spPr>
          <a:xfrm>
            <a:off x="145043" y="3312776"/>
            <a:ext cx="2324675"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GS</a:t>
            </a:r>
            <a:r>
              <a:rPr lang="it-IT" sz="2400" dirty="0">
                <a:latin typeface="Arial" panose="020B0604020202020204" pitchFamily="34" charset="0"/>
                <a:cs typeface="Arial" panose="020B0604020202020204" pitchFamily="34" charset="0"/>
              </a:rPr>
              <a:t>-</a:t>
            </a:r>
            <a:r>
              <a:rPr lang="it-IT" sz="2400" dirty="0" err="1">
                <a:latin typeface="Arial" panose="020B0604020202020204" pitchFamily="34" charset="0"/>
                <a:cs typeface="Arial" panose="020B0604020202020204" pitchFamily="34" charset="0"/>
              </a:rPr>
              <a:t>V</a:t>
            </a:r>
            <a:r>
              <a:rPr lang="it-IT" sz="2400" baseline="-25000" dirty="0" err="1">
                <a:latin typeface="Arial" panose="020B0604020202020204" pitchFamily="34" charset="0"/>
                <a:cs typeface="Arial" panose="020B0604020202020204" pitchFamily="34" charset="0"/>
              </a:rPr>
              <a:t>t</a:t>
            </a:r>
            <a:r>
              <a:rPr lang="it-IT" sz="2400" dirty="0">
                <a:latin typeface="Arial" panose="020B0604020202020204" pitchFamily="34" charset="0"/>
                <a:cs typeface="Arial" panose="020B0604020202020204" pitchFamily="34" charset="0"/>
              </a:rPr>
              <a:t>= </a:t>
            </a:r>
            <a:r>
              <a:rPr lang="it-IT" sz="2400" dirty="0">
                <a:latin typeface="Symbol" panose="05050102010706020507" pitchFamily="18" charset="2"/>
                <a:cs typeface="Arial" panose="020B0604020202020204" pitchFamily="34" charset="0"/>
              </a:rPr>
              <a:t>200</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mV</a:t>
            </a:r>
            <a:endParaRPr lang="en-US" sz="2400" dirty="0">
              <a:latin typeface="Arial" panose="020B0604020202020204" pitchFamily="34" charset="0"/>
              <a:cs typeface="Arial" panose="020B0604020202020204" pitchFamily="34" charset="0"/>
            </a:endParaRPr>
          </a:p>
        </p:txBody>
      </p:sp>
      <p:sp>
        <p:nvSpPr>
          <p:cNvPr id="13" name="Freccia curva 12"/>
          <p:cNvSpPr/>
          <p:nvPr/>
        </p:nvSpPr>
        <p:spPr>
          <a:xfrm flipV="1">
            <a:off x="2761012" y="3686370"/>
            <a:ext cx="1248276" cy="1037493"/>
          </a:xfrm>
          <a:prstGeom prst="bentArrow">
            <a:avLst/>
          </a:prstGeom>
          <a:solidFill>
            <a:schemeClr val="accent1">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4" name="Freccia curva 13"/>
          <p:cNvSpPr/>
          <p:nvPr/>
        </p:nvSpPr>
        <p:spPr>
          <a:xfrm rot="16200000" flipV="1">
            <a:off x="7710380" y="3965188"/>
            <a:ext cx="1248276" cy="1037493"/>
          </a:xfrm>
          <a:prstGeom prst="bentArrow">
            <a:avLst/>
          </a:prstGeom>
          <a:solidFill>
            <a:schemeClr val="accent1">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Tree>
    <p:extLst>
      <p:ext uri="{BB962C8B-B14F-4D97-AF65-F5344CB8AC3E}">
        <p14:creationId xmlns:p14="http://schemas.microsoft.com/office/powerpoint/2010/main" val="387746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a:extLst>
              <a:ext uri="{FF2B5EF4-FFF2-40B4-BE49-F238E27FC236}">
                <a16:creationId xmlns:a16="http://schemas.microsoft.com/office/drawing/2014/main" id="{1361FB05-11CF-4299-A6E8-B41D7367740F}"/>
              </a:ext>
            </a:extLst>
          </p:cNvPr>
          <p:cNvGraphicFramePr>
            <a:graphicFrameLocks noGrp="1"/>
          </p:cNvGraphicFramePr>
          <p:nvPr>
            <p:extLst>
              <p:ext uri="{D42A27DB-BD31-4B8C-83A1-F6EECF244321}">
                <p14:modId xmlns:p14="http://schemas.microsoft.com/office/powerpoint/2010/main" val="546602325"/>
              </p:ext>
            </p:extLst>
          </p:nvPr>
        </p:nvGraphicFramePr>
        <p:xfrm>
          <a:off x="1155699" y="1756012"/>
          <a:ext cx="10350501" cy="3955881"/>
        </p:xfrm>
        <a:graphic>
          <a:graphicData uri="http://schemas.openxmlformats.org/drawingml/2006/table">
            <a:tbl>
              <a:tblPr firstRow="1" firstCol="1" bandRow="1">
                <a:tableStyleId>{5C22544A-7EE6-4342-B048-85BDC9FD1C3A}</a:tableStyleId>
              </a:tblPr>
              <a:tblGrid>
                <a:gridCol w="934968">
                  <a:extLst>
                    <a:ext uri="{9D8B030D-6E8A-4147-A177-3AD203B41FA5}">
                      <a16:colId xmlns:a16="http://schemas.microsoft.com/office/drawing/2014/main" val="20000"/>
                    </a:ext>
                  </a:extLst>
                </a:gridCol>
                <a:gridCol w="4524911">
                  <a:extLst>
                    <a:ext uri="{9D8B030D-6E8A-4147-A177-3AD203B41FA5}">
                      <a16:colId xmlns:a16="http://schemas.microsoft.com/office/drawing/2014/main" val="20001"/>
                    </a:ext>
                  </a:extLst>
                </a:gridCol>
                <a:gridCol w="4890622">
                  <a:extLst>
                    <a:ext uri="{9D8B030D-6E8A-4147-A177-3AD203B41FA5}">
                      <a16:colId xmlns:a16="http://schemas.microsoft.com/office/drawing/2014/main" val="1657527229"/>
                    </a:ext>
                  </a:extLst>
                </a:gridCol>
              </a:tblGrid>
              <a:tr h="898288">
                <a:tc>
                  <a:txBody>
                    <a:bodyPr/>
                    <a:lstStyle/>
                    <a:p>
                      <a:pPr algn="just">
                        <a:spcAft>
                          <a:spcPts val="600"/>
                        </a:spcAft>
                      </a:pPr>
                      <a:r>
                        <a:rPr lang="en-US" sz="1800" dirty="0">
                          <a:effectLst/>
                          <a:latin typeface="Times New Roman" panose="02020603050405020304" pitchFamily="18" charset="0"/>
                          <a:cs typeface="Times New Roman" panose="02020603050405020304" pitchFamily="18" charset="0"/>
                        </a:rPr>
                        <a:t> </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600"/>
                        </a:spcAft>
                      </a:pPr>
                      <a:r>
                        <a:rPr lang="en-US" sz="1800" dirty="0">
                          <a:effectLst/>
                          <a:latin typeface="Times New Roman" panose="02020603050405020304" pitchFamily="18" charset="0"/>
                          <a:cs typeface="Times New Roman" panose="02020603050405020304" pitchFamily="18" charset="0"/>
                        </a:rPr>
                        <a:t>Triode</a:t>
                      </a:r>
                    </a:p>
                    <a:p>
                      <a:pPr algn="ctr">
                        <a:spcAft>
                          <a:spcPts val="600"/>
                        </a:spcAft>
                      </a:pPr>
                      <a:r>
                        <a:rPr lang="en-US" sz="1800" dirty="0">
                          <a:effectLst/>
                          <a:latin typeface="Times New Roman" panose="02020603050405020304" pitchFamily="18" charset="0"/>
                          <a:cs typeface="Times New Roman" panose="02020603050405020304" pitchFamily="18" charset="0"/>
                        </a:rPr>
                        <a:t>(V</a:t>
                      </a:r>
                      <a:r>
                        <a:rPr lang="en-US" sz="1800" baseline="-25000" dirty="0">
                          <a:effectLst/>
                          <a:latin typeface="Times New Roman" panose="02020603050405020304" pitchFamily="18" charset="0"/>
                          <a:cs typeface="Times New Roman" panose="02020603050405020304" pitchFamily="18" charset="0"/>
                        </a:rPr>
                        <a:t>DS </a:t>
                      </a:r>
                      <a:r>
                        <a:rPr lang="en-US" sz="1800" dirty="0">
                          <a:effectLst/>
                          <a:latin typeface="Times New Roman" panose="02020603050405020304" pitchFamily="18" charset="0"/>
                          <a:cs typeface="Times New Roman" panose="02020603050405020304" pitchFamily="18" charset="0"/>
                        </a:rPr>
                        <a:t> ≤ V</a:t>
                      </a:r>
                      <a:r>
                        <a:rPr lang="en-US" sz="1800" baseline="-25000" dirty="0">
                          <a:effectLst/>
                          <a:latin typeface="Times New Roman" panose="02020603050405020304" pitchFamily="18" charset="0"/>
                          <a:cs typeface="Times New Roman" panose="02020603050405020304" pitchFamily="18" charset="0"/>
                        </a:rPr>
                        <a:t>DSAT </a:t>
                      </a:r>
                      <a:r>
                        <a:rPr lang="en-US" sz="1800" baseline="0" dirty="0">
                          <a:effectLst/>
                          <a:latin typeface="Times New Roman" panose="02020603050405020304" pitchFamily="18" charset="0"/>
                          <a:cs typeface="Times New Roman" panose="02020603050405020304" pitchFamily="18" charset="0"/>
                        </a:rPr>
                        <a:t>= V</a:t>
                      </a:r>
                      <a:r>
                        <a:rPr lang="en-US" sz="1800" baseline="-25000" dirty="0">
                          <a:effectLst/>
                          <a:latin typeface="Times New Roman" panose="02020603050405020304" pitchFamily="18" charset="0"/>
                          <a:cs typeface="Times New Roman" panose="02020603050405020304" pitchFamily="18" charset="0"/>
                        </a:rPr>
                        <a:t>GS</a:t>
                      </a:r>
                      <a:r>
                        <a:rPr lang="en-US" sz="1800" baseline="0" dirty="0">
                          <a:effectLst/>
                          <a:latin typeface="Times New Roman" panose="02020603050405020304" pitchFamily="18" charset="0"/>
                          <a:cs typeface="Times New Roman" panose="02020603050405020304" pitchFamily="18" charset="0"/>
                        </a:rPr>
                        <a:t>-Vt</a:t>
                      </a:r>
                      <a:r>
                        <a:rPr lang="en-US" sz="1800" dirty="0">
                          <a:effectLst/>
                          <a:latin typeface="Times New Roman" panose="02020603050405020304" pitchFamily="18" charset="0"/>
                          <a:cs typeface="Times New Roman" panose="02020603050405020304" pitchFamily="18" charset="0"/>
                        </a:rPr>
                        <a:t>)</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600"/>
                        </a:spcAft>
                      </a:pP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600"/>
                        </a:spcAft>
                      </a:pPr>
                      <a:r>
                        <a:rPr lang="en-US" sz="1800" dirty="0">
                          <a:effectLst/>
                          <a:latin typeface="Times New Roman" panose="02020603050405020304" pitchFamily="18" charset="0"/>
                          <a:cs typeface="Times New Roman" panose="02020603050405020304" pitchFamily="18" charset="0"/>
                        </a:rPr>
                        <a:t>Saturation</a:t>
                      </a:r>
                    </a:p>
                    <a:p>
                      <a:pPr algn="ctr">
                        <a:spcAft>
                          <a:spcPts val="600"/>
                        </a:spcAft>
                      </a:pPr>
                      <a:r>
                        <a:rPr lang="en-US" sz="1800" dirty="0">
                          <a:effectLst/>
                          <a:latin typeface="Times New Roman" panose="02020603050405020304" pitchFamily="18" charset="0"/>
                          <a:cs typeface="Times New Roman" panose="02020603050405020304" pitchFamily="18" charset="0"/>
                        </a:rPr>
                        <a:t>(V</a:t>
                      </a:r>
                      <a:r>
                        <a:rPr lang="en-US" sz="1800" baseline="-25000" dirty="0">
                          <a:effectLst/>
                          <a:latin typeface="Times New Roman" panose="02020603050405020304" pitchFamily="18" charset="0"/>
                          <a:cs typeface="Times New Roman" panose="02020603050405020304" pitchFamily="18" charset="0"/>
                        </a:rPr>
                        <a:t>DS  </a:t>
                      </a:r>
                      <a:r>
                        <a:rPr lang="en-US" sz="1800" dirty="0">
                          <a:effectLst/>
                          <a:latin typeface="Times New Roman" panose="02020603050405020304" pitchFamily="18" charset="0"/>
                          <a:cs typeface="Times New Roman" panose="02020603050405020304" pitchFamily="18" charset="0"/>
                        </a:rPr>
                        <a:t>≥ V</a:t>
                      </a:r>
                      <a:r>
                        <a:rPr lang="en-US" sz="1800" baseline="-25000" dirty="0">
                          <a:effectLst/>
                          <a:latin typeface="Times New Roman" panose="02020603050405020304" pitchFamily="18" charset="0"/>
                          <a:cs typeface="Times New Roman" panose="02020603050405020304" pitchFamily="18" charset="0"/>
                        </a:rPr>
                        <a:t>DSAT </a:t>
                      </a:r>
                      <a:r>
                        <a:rPr lang="en-US" sz="1800" baseline="0" dirty="0">
                          <a:effectLst/>
                          <a:latin typeface="Times New Roman" panose="02020603050405020304" pitchFamily="18" charset="0"/>
                          <a:cs typeface="Times New Roman" panose="02020603050405020304" pitchFamily="18" charset="0"/>
                        </a:rPr>
                        <a:t>= V</a:t>
                      </a:r>
                      <a:r>
                        <a:rPr lang="en-US" sz="1800" baseline="-25000" dirty="0">
                          <a:effectLst/>
                          <a:latin typeface="Times New Roman" panose="02020603050405020304" pitchFamily="18" charset="0"/>
                          <a:cs typeface="Times New Roman" panose="02020603050405020304" pitchFamily="18" charset="0"/>
                        </a:rPr>
                        <a:t>GS</a:t>
                      </a:r>
                      <a:r>
                        <a:rPr lang="en-US" sz="1800" baseline="0" dirty="0">
                          <a:effectLst/>
                          <a:latin typeface="Times New Roman" panose="02020603050405020304" pitchFamily="18" charset="0"/>
                          <a:cs typeface="Times New Roman" panose="02020603050405020304" pitchFamily="18" charset="0"/>
                        </a:rPr>
                        <a:t>-V</a:t>
                      </a:r>
                      <a:r>
                        <a:rPr lang="en-US" sz="1800" baseline="-25000" dirty="0">
                          <a:effectLst/>
                          <a:latin typeface="Times New Roman" panose="02020603050405020304" pitchFamily="18" charset="0"/>
                          <a:cs typeface="Times New Roman" panose="02020603050405020304" pitchFamily="18" charset="0"/>
                        </a:rPr>
                        <a:t>T</a:t>
                      </a:r>
                      <a:r>
                        <a:rPr lang="en-US" sz="1800" dirty="0">
                          <a:effectLst/>
                          <a:latin typeface="Times New Roman" panose="02020603050405020304" pitchFamily="18" charset="0"/>
                          <a:cs typeface="Times New Roman" panose="02020603050405020304" pitchFamily="18" charset="0"/>
                        </a:rPr>
                        <a:t>)</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600"/>
                        </a:spcAft>
                      </a:pPr>
                      <a:endParaRPr lang="it-IT" sz="18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406283">
                <a:tc>
                  <a:txBody>
                    <a:bodyPr/>
                    <a:lstStyle/>
                    <a:p>
                      <a:pPr algn="ctr">
                        <a:spcAft>
                          <a:spcPts val="600"/>
                        </a:spcAft>
                      </a:pPr>
                      <a:endParaRPr lang="it-IT"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600"/>
                        </a:spcAft>
                      </a:pPr>
                      <a:r>
                        <a:rPr lang="it-IT" sz="2400" dirty="0" err="1">
                          <a:effectLst/>
                          <a:latin typeface="Times New Roman" panose="02020603050405020304" pitchFamily="18" charset="0"/>
                          <a:ea typeface="Times New Roman" panose="02020603050405020304" pitchFamily="18" charset="0"/>
                          <a:cs typeface="Times New Roman" panose="02020603050405020304" pitchFamily="18" charset="0"/>
                        </a:rPr>
                        <a:t>g</a:t>
                      </a:r>
                      <a:r>
                        <a:rPr lang="it-IT" sz="2400"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m</a:t>
                      </a:r>
                      <a:endParaRPr lang="it-IT" sz="2400" baseline="-25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574238">
                <a:tc>
                  <a:txBody>
                    <a:bodyPr/>
                    <a:lstStyle/>
                    <a:p>
                      <a:pPr algn="ctr">
                        <a:spcAft>
                          <a:spcPts val="600"/>
                        </a:spcAft>
                      </a:pPr>
                      <a:endParaRPr lang="en-US" sz="2400" dirty="0">
                        <a:effectLst/>
                        <a:latin typeface="Times New Roman" panose="02020603050405020304" pitchFamily="18" charset="0"/>
                        <a:cs typeface="Times New Roman" panose="02020603050405020304" pitchFamily="18" charset="0"/>
                      </a:endParaRPr>
                    </a:p>
                    <a:p>
                      <a:pPr algn="ctr">
                        <a:spcAft>
                          <a:spcPts val="600"/>
                        </a:spcAft>
                      </a:pPr>
                      <a:r>
                        <a:rPr lang="en-US" sz="2400" dirty="0" err="1">
                          <a:effectLst/>
                          <a:latin typeface="Times New Roman" panose="02020603050405020304" pitchFamily="18" charset="0"/>
                          <a:cs typeface="Times New Roman" panose="02020603050405020304" pitchFamily="18" charset="0"/>
                        </a:rPr>
                        <a:t>g</a:t>
                      </a:r>
                      <a:r>
                        <a:rPr lang="en-US" sz="2400" baseline="-25000" dirty="0" err="1">
                          <a:effectLst/>
                          <a:latin typeface="Times New Roman" panose="02020603050405020304" pitchFamily="18" charset="0"/>
                          <a:cs typeface="Times New Roman" panose="02020603050405020304" pitchFamily="18" charset="0"/>
                        </a:rPr>
                        <a:t>d</a:t>
                      </a:r>
                      <a:endParaRPr lang="it-IT" sz="2400" baseline="-25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42</a:t>
            </a:fld>
            <a:endParaRPr lang="en-US" dirty="0"/>
          </a:p>
        </p:txBody>
      </p:sp>
      <p:sp>
        <p:nvSpPr>
          <p:cNvPr id="5" name="Titolo 1"/>
          <p:cNvSpPr txBox="1">
            <a:spLocks/>
          </p:cNvSpPr>
          <p:nvPr/>
        </p:nvSpPr>
        <p:spPr>
          <a:xfrm>
            <a:off x="838199" y="0"/>
            <a:ext cx="10515600" cy="6623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sz="3200" dirty="0"/>
              <a:t>g</a:t>
            </a:r>
            <a:r>
              <a:rPr lang="en-US" sz="3200" baseline="-25000" dirty="0"/>
              <a:t>m</a:t>
            </a:r>
            <a:r>
              <a:rPr lang="en-US" sz="3200" dirty="0"/>
              <a:t>, </a:t>
            </a:r>
            <a:r>
              <a:rPr lang="en-US" sz="3200" dirty="0" err="1"/>
              <a:t>g</a:t>
            </a:r>
            <a:r>
              <a:rPr lang="en-US" sz="3200" baseline="-25000" dirty="0" err="1"/>
              <a:t>d</a:t>
            </a:r>
            <a:r>
              <a:rPr lang="en-US" sz="3200" dirty="0"/>
              <a:t> everywhere</a:t>
            </a:r>
          </a:p>
        </p:txBody>
      </p:sp>
      <p:sp>
        <p:nvSpPr>
          <p:cNvPr id="9" name="CasellaDiTesto 8"/>
          <p:cNvSpPr txBox="1"/>
          <p:nvPr/>
        </p:nvSpPr>
        <p:spPr>
          <a:xfrm>
            <a:off x="405350" y="791110"/>
            <a:ext cx="2411238"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Strong </a:t>
            </a:r>
            <a:r>
              <a:rPr lang="it-IT" sz="2400" dirty="0" err="1">
                <a:latin typeface="Arial" panose="020B0604020202020204" pitchFamily="34" charset="0"/>
                <a:cs typeface="Arial" panose="020B0604020202020204" pitchFamily="34" charset="0"/>
              </a:rPr>
              <a:t>inversion</a:t>
            </a:r>
            <a:endParaRPr lang="en-US" sz="2400" dirty="0">
              <a:latin typeface="Arial" panose="020B0604020202020204" pitchFamily="34" charset="0"/>
              <a:cs typeface="Arial" panose="020B0604020202020204" pitchFamily="34" charset="0"/>
            </a:endParaRPr>
          </a:p>
        </p:txBody>
      </p:sp>
      <p:graphicFrame>
        <p:nvGraphicFramePr>
          <p:cNvPr id="8" name="Oggetto 7">
            <a:extLst>
              <a:ext uri="{FF2B5EF4-FFF2-40B4-BE49-F238E27FC236}">
                <a16:creationId xmlns:a16="http://schemas.microsoft.com/office/drawing/2014/main" id="{B2035EFA-0FEC-4769-BBC9-241F099EE4A9}"/>
              </a:ext>
            </a:extLst>
          </p:cNvPr>
          <p:cNvGraphicFramePr>
            <a:graphicFrameLocks noChangeAspect="1"/>
          </p:cNvGraphicFramePr>
          <p:nvPr>
            <p:extLst>
              <p:ext uri="{D42A27DB-BD31-4B8C-83A1-F6EECF244321}">
                <p14:modId xmlns:p14="http://schemas.microsoft.com/office/powerpoint/2010/main" val="678432350"/>
              </p:ext>
            </p:extLst>
          </p:nvPr>
        </p:nvGraphicFramePr>
        <p:xfrm>
          <a:off x="8166362" y="3012229"/>
          <a:ext cx="1560512" cy="1100138"/>
        </p:xfrm>
        <a:graphic>
          <a:graphicData uri="http://schemas.openxmlformats.org/presentationml/2006/ole">
            <mc:AlternateContent xmlns:mc="http://schemas.openxmlformats.org/markup-compatibility/2006">
              <mc:Choice xmlns:v="urn:schemas-microsoft-com:vml" Requires="v">
                <p:oleObj spid="_x0000_s41034" name="Equation" r:id="rId3" imgW="647640" imgH="444240" progId="Equation.DSMT4">
                  <p:embed/>
                </p:oleObj>
              </mc:Choice>
              <mc:Fallback>
                <p:oleObj name="Equation" r:id="rId3" imgW="647640" imgH="444240" progId="Equation.DSMT4">
                  <p:embed/>
                  <p:pic>
                    <p:nvPicPr>
                      <p:cNvPr id="16" name="Oggetto 15"/>
                      <p:cNvPicPr>
                        <a:picLocks noChangeAspect="1" noChangeArrowheads="1"/>
                      </p:cNvPicPr>
                      <p:nvPr/>
                    </p:nvPicPr>
                    <p:blipFill>
                      <a:blip r:embed="rId4"/>
                      <a:srcRect/>
                      <a:stretch>
                        <a:fillRect/>
                      </a:stretch>
                    </p:blipFill>
                    <p:spPr bwMode="auto">
                      <a:xfrm>
                        <a:off x="8166362" y="3012229"/>
                        <a:ext cx="1560512" cy="1100138"/>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00E99A1B-1484-4CC4-B7A0-C9764A86F96B}"/>
              </a:ext>
            </a:extLst>
          </p:cNvPr>
          <p:cNvGraphicFramePr>
            <a:graphicFrameLocks noChangeAspect="1"/>
          </p:cNvGraphicFramePr>
          <p:nvPr>
            <p:extLst>
              <p:ext uri="{D42A27DB-BD31-4B8C-83A1-F6EECF244321}">
                <p14:modId xmlns:p14="http://schemas.microsoft.com/office/powerpoint/2010/main" val="401262004"/>
              </p:ext>
            </p:extLst>
          </p:nvPr>
        </p:nvGraphicFramePr>
        <p:xfrm>
          <a:off x="8460049" y="4538813"/>
          <a:ext cx="973137" cy="684631"/>
        </p:xfrm>
        <a:graphic>
          <a:graphicData uri="http://schemas.openxmlformats.org/presentationml/2006/ole">
            <mc:AlternateContent xmlns:mc="http://schemas.openxmlformats.org/markup-compatibility/2006">
              <mc:Choice xmlns:v="urn:schemas-microsoft-com:vml" Requires="v">
                <p:oleObj spid="_x0000_s41035" name="Equation" r:id="rId5" imgW="279360" imgH="190440" progId="Equation.DSMT4">
                  <p:embed/>
                </p:oleObj>
              </mc:Choice>
              <mc:Fallback>
                <p:oleObj name="Equation" r:id="rId5" imgW="279360" imgH="190440" progId="Equation.DSMT4">
                  <p:embed/>
                  <p:pic>
                    <p:nvPicPr>
                      <p:cNvPr id="15" name="Oggetto 14"/>
                      <p:cNvPicPr>
                        <a:picLocks noChangeAspect="1" noChangeArrowheads="1"/>
                      </p:cNvPicPr>
                      <p:nvPr/>
                    </p:nvPicPr>
                    <p:blipFill>
                      <a:blip r:embed="rId6"/>
                      <a:srcRect/>
                      <a:stretch>
                        <a:fillRect/>
                      </a:stretch>
                    </p:blipFill>
                    <p:spPr bwMode="auto">
                      <a:xfrm>
                        <a:off x="8460049" y="4538813"/>
                        <a:ext cx="973137" cy="684631"/>
                      </a:xfrm>
                      <a:prstGeom prst="rect">
                        <a:avLst/>
                      </a:prstGeom>
                      <a:noFill/>
                    </p:spPr>
                  </p:pic>
                </p:oleObj>
              </mc:Fallback>
            </mc:AlternateContent>
          </a:graphicData>
        </a:graphic>
      </p:graphicFrame>
      <p:graphicFrame>
        <p:nvGraphicFramePr>
          <p:cNvPr id="12" name="Oggetto 11">
            <a:extLst>
              <a:ext uri="{FF2B5EF4-FFF2-40B4-BE49-F238E27FC236}">
                <a16:creationId xmlns:a16="http://schemas.microsoft.com/office/drawing/2014/main" id="{B2ABB4A8-794A-47F1-A04D-7DEFC4D08AE6}"/>
              </a:ext>
            </a:extLst>
          </p:cNvPr>
          <p:cNvGraphicFramePr>
            <a:graphicFrameLocks noChangeAspect="1"/>
          </p:cNvGraphicFramePr>
          <p:nvPr>
            <p:extLst>
              <p:ext uri="{D42A27DB-BD31-4B8C-83A1-F6EECF244321}">
                <p14:modId xmlns:p14="http://schemas.microsoft.com/office/powerpoint/2010/main" val="675931571"/>
              </p:ext>
            </p:extLst>
          </p:nvPr>
        </p:nvGraphicFramePr>
        <p:xfrm>
          <a:off x="3634102" y="3091813"/>
          <a:ext cx="1161422" cy="674374"/>
        </p:xfrm>
        <a:graphic>
          <a:graphicData uri="http://schemas.openxmlformats.org/presentationml/2006/ole">
            <mc:AlternateContent xmlns:mc="http://schemas.openxmlformats.org/markup-compatibility/2006">
              <mc:Choice xmlns:v="urn:schemas-microsoft-com:vml" Requires="v">
                <p:oleObj spid="_x0000_s41036" name="Equation" r:id="rId7" imgW="393480" imgH="228600" progId="Equation.DSMT4">
                  <p:embed/>
                </p:oleObj>
              </mc:Choice>
              <mc:Fallback>
                <p:oleObj name="Equation" r:id="rId7" imgW="393480" imgH="228600" progId="Equation.DSMT4">
                  <p:embed/>
                  <p:pic>
                    <p:nvPicPr>
                      <p:cNvPr id="7" name="Oggetto 6"/>
                      <p:cNvPicPr>
                        <a:picLocks noChangeAspect="1" noChangeArrowheads="1"/>
                      </p:cNvPicPr>
                      <p:nvPr/>
                    </p:nvPicPr>
                    <p:blipFill>
                      <a:blip r:embed="rId8"/>
                      <a:srcRect/>
                      <a:stretch>
                        <a:fillRect/>
                      </a:stretch>
                    </p:blipFill>
                    <p:spPr bwMode="auto">
                      <a:xfrm>
                        <a:off x="3634102" y="3091813"/>
                        <a:ext cx="1161422" cy="674374"/>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3C72B6B4-B73F-44A9-8887-D0A1DB44B1DD}"/>
              </a:ext>
            </a:extLst>
          </p:cNvPr>
          <p:cNvGraphicFramePr>
            <a:graphicFrameLocks noChangeAspect="1"/>
          </p:cNvGraphicFramePr>
          <p:nvPr>
            <p:extLst>
              <p:ext uri="{D42A27DB-BD31-4B8C-83A1-F6EECF244321}">
                <p14:modId xmlns:p14="http://schemas.microsoft.com/office/powerpoint/2010/main" val="325574261"/>
              </p:ext>
            </p:extLst>
          </p:nvPr>
        </p:nvGraphicFramePr>
        <p:xfrm>
          <a:off x="2682145" y="4543942"/>
          <a:ext cx="3065336" cy="674374"/>
        </p:xfrm>
        <a:graphic>
          <a:graphicData uri="http://schemas.openxmlformats.org/presentationml/2006/ole">
            <mc:AlternateContent xmlns:mc="http://schemas.openxmlformats.org/markup-compatibility/2006">
              <mc:Choice xmlns:v="urn:schemas-microsoft-com:vml" Requires="v">
                <p:oleObj spid="_x0000_s41037" name="Equation" r:id="rId9" imgW="1269720" imgH="279360" progId="Equation.DSMT4">
                  <p:embed/>
                </p:oleObj>
              </mc:Choice>
              <mc:Fallback>
                <p:oleObj name="Equation" r:id="rId9" imgW="1269720" imgH="279360" progId="Equation.DSMT4">
                  <p:embed/>
                  <p:pic>
                    <p:nvPicPr>
                      <p:cNvPr id="15" name="Oggetto 14">
                        <a:extLst>
                          <a:ext uri="{FF2B5EF4-FFF2-40B4-BE49-F238E27FC236}">
                            <a16:creationId xmlns:a16="http://schemas.microsoft.com/office/drawing/2014/main" id="{11251EC1-FE92-4259-992A-FD183421B20F}"/>
                          </a:ext>
                        </a:extLst>
                      </p:cNvPr>
                      <p:cNvPicPr>
                        <a:picLocks noChangeAspect="1" noChangeArrowheads="1"/>
                      </p:cNvPicPr>
                      <p:nvPr/>
                    </p:nvPicPr>
                    <p:blipFill>
                      <a:blip r:embed="rId10"/>
                      <a:srcRect/>
                      <a:stretch>
                        <a:fillRect/>
                      </a:stretch>
                    </p:blipFill>
                    <p:spPr bwMode="auto">
                      <a:xfrm>
                        <a:off x="2682145" y="4543942"/>
                        <a:ext cx="3065336" cy="674374"/>
                      </a:xfrm>
                      <a:prstGeom prst="rect">
                        <a:avLst/>
                      </a:prstGeom>
                      <a:noFill/>
                    </p:spPr>
                  </p:pic>
                </p:oleObj>
              </mc:Fallback>
            </mc:AlternateContent>
          </a:graphicData>
        </a:graphic>
      </p:graphicFrame>
    </p:spTree>
    <p:extLst>
      <p:ext uri="{BB962C8B-B14F-4D97-AF65-F5344CB8AC3E}">
        <p14:creationId xmlns:p14="http://schemas.microsoft.com/office/powerpoint/2010/main" val="2406573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43</a:t>
            </a:fld>
            <a:endParaRPr lang="en-US" dirty="0"/>
          </a:p>
        </p:txBody>
      </p:sp>
      <p:sp>
        <p:nvSpPr>
          <p:cNvPr id="5" name="Titolo 1"/>
          <p:cNvSpPr txBox="1">
            <a:spLocks/>
          </p:cNvSpPr>
          <p:nvPr/>
        </p:nvSpPr>
        <p:spPr>
          <a:xfrm>
            <a:off x="838199" y="0"/>
            <a:ext cx="10515600" cy="6623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sz="3200" dirty="0"/>
              <a:t>g</a:t>
            </a:r>
            <a:r>
              <a:rPr lang="en-US" sz="3200" baseline="-25000" dirty="0"/>
              <a:t>m</a:t>
            </a:r>
            <a:r>
              <a:rPr lang="en-US" sz="3200" dirty="0"/>
              <a:t>, </a:t>
            </a:r>
            <a:r>
              <a:rPr lang="en-US" sz="3200" dirty="0" err="1"/>
              <a:t>g</a:t>
            </a:r>
            <a:r>
              <a:rPr lang="en-US" sz="3200" baseline="-25000" dirty="0" err="1"/>
              <a:t>d</a:t>
            </a:r>
            <a:r>
              <a:rPr lang="en-US" sz="3200" dirty="0"/>
              <a:t> everywhere</a:t>
            </a:r>
          </a:p>
        </p:txBody>
      </p:sp>
      <p:sp>
        <p:nvSpPr>
          <p:cNvPr id="15" name="CasellaDiTesto 14">
            <a:extLst>
              <a:ext uri="{FF2B5EF4-FFF2-40B4-BE49-F238E27FC236}">
                <a16:creationId xmlns:a16="http://schemas.microsoft.com/office/drawing/2014/main" id="{E8B23547-A8EF-4E86-8E69-5C73B5EC4841}"/>
              </a:ext>
            </a:extLst>
          </p:cNvPr>
          <p:cNvSpPr txBox="1"/>
          <p:nvPr/>
        </p:nvSpPr>
        <p:spPr>
          <a:xfrm>
            <a:off x="447409" y="910933"/>
            <a:ext cx="2285434" cy="461665"/>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Weak</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inversion</a:t>
            </a:r>
            <a:endParaRPr lang="en-US" sz="2400" dirty="0">
              <a:latin typeface="Arial" panose="020B0604020202020204" pitchFamily="34" charset="0"/>
              <a:cs typeface="Arial" panose="020B0604020202020204" pitchFamily="34" charset="0"/>
            </a:endParaRPr>
          </a:p>
        </p:txBody>
      </p:sp>
      <p:graphicFrame>
        <p:nvGraphicFramePr>
          <p:cNvPr id="8" name="Tabella 7">
            <a:extLst>
              <a:ext uri="{FF2B5EF4-FFF2-40B4-BE49-F238E27FC236}">
                <a16:creationId xmlns:a16="http://schemas.microsoft.com/office/drawing/2014/main" id="{F26F2DCD-EE98-4550-A379-03B569A45A7B}"/>
              </a:ext>
            </a:extLst>
          </p:cNvPr>
          <p:cNvGraphicFramePr>
            <a:graphicFrameLocks noGrp="1"/>
          </p:cNvGraphicFramePr>
          <p:nvPr>
            <p:extLst>
              <p:ext uri="{D42A27DB-BD31-4B8C-83A1-F6EECF244321}">
                <p14:modId xmlns:p14="http://schemas.microsoft.com/office/powerpoint/2010/main" val="4147764877"/>
              </p:ext>
            </p:extLst>
          </p:nvPr>
        </p:nvGraphicFramePr>
        <p:xfrm>
          <a:off x="939800" y="1739900"/>
          <a:ext cx="10134599" cy="4014778"/>
        </p:xfrm>
        <a:graphic>
          <a:graphicData uri="http://schemas.openxmlformats.org/drawingml/2006/table">
            <a:tbl>
              <a:tblPr firstRow="1" firstCol="1" bandRow="1">
                <a:tableStyleId>{5C22544A-7EE6-4342-B048-85BDC9FD1C3A}</a:tableStyleId>
              </a:tblPr>
              <a:tblGrid>
                <a:gridCol w="915465">
                  <a:extLst>
                    <a:ext uri="{9D8B030D-6E8A-4147-A177-3AD203B41FA5}">
                      <a16:colId xmlns:a16="http://schemas.microsoft.com/office/drawing/2014/main" val="20000"/>
                    </a:ext>
                  </a:extLst>
                </a:gridCol>
                <a:gridCol w="4430526">
                  <a:extLst>
                    <a:ext uri="{9D8B030D-6E8A-4147-A177-3AD203B41FA5}">
                      <a16:colId xmlns:a16="http://schemas.microsoft.com/office/drawing/2014/main" val="20001"/>
                    </a:ext>
                  </a:extLst>
                </a:gridCol>
                <a:gridCol w="4788608">
                  <a:extLst>
                    <a:ext uri="{9D8B030D-6E8A-4147-A177-3AD203B41FA5}">
                      <a16:colId xmlns:a16="http://schemas.microsoft.com/office/drawing/2014/main" val="1657527229"/>
                    </a:ext>
                  </a:extLst>
                </a:gridCol>
              </a:tblGrid>
              <a:tr h="1066444">
                <a:tc>
                  <a:txBody>
                    <a:bodyPr/>
                    <a:lstStyle/>
                    <a:p>
                      <a:pPr algn="just">
                        <a:spcAft>
                          <a:spcPts val="600"/>
                        </a:spcAft>
                      </a:pPr>
                      <a:r>
                        <a:rPr lang="en-US" sz="1800" dirty="0">
                          <a:effectLst/>
                          <a:latin typeface="Times New Roman" panose="02020603050405020304" pitchFamily="18" charset="0"/>
                          <a:cs typeface="Times New Roman" panose="02020603050405020304" pitchFamily="18" charset="0"/>
                        </a:rPr>
                        <a:t> </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600"/>
                        </a:spcAft>
                      </a:pPr>
                      <a:r>
                        <a:rPr lang="en-US" sz="1800" dirty="0">
                          <a:effectLst/>
                          <a:latin typeface="Times New Roman" panose="02020603050405020304" pitchFamily="18" charset="0"/>
                          <a:cs typeface="Times New Roman" panose="02020603050405020304" pitchFamily="18" charset="0"/>
                        </a:rPr>
                        <a:t>Triode</a:t>
                      </a:r>
                    </a:p>
                    <a:p>
                      <a:pPr algn="ctr">
                        <a:spcAft>
                          <a:spcPts val="600"/>
                        </a:spcAft>
                      </a:pPr>
                      <a:r>
                        <a:rPr lang="en-US" sz="1800" dirty="0">
                          <a:effectLst/>
                          <a:latin typeface="Times New Roman" panose="02020603050405020304" pitchFamily="18" charset="0"/>
                          <a:cs typeface="Times New Roman" panose="02020603050405020304" pitchFamily="18" charset="0"/>
                        </a:rPr>
                        <a:t>(V</a:t>
                      </a:r>
                      <a:r>
                        <a:rPr lang="en-US" sz="1800" baseline="-25000" dirty="0">
                          <a:effectLst/>
                          <a:latin typeface="Times New Roman" panose="02020603050405020304" pitchFamily="18" charset="0"/>
                          <a:cs typeface="Times New Roman" panose="02020603050405020304" pitchFamily="18" charset="0"/>
                        </a:rPr>
                        <a:t>DS </a:t>
                      </a:r>
                      <a:r>
                        <a:rPr lang="en-US" sz="1800" dirty="0">
                          <a:effectLst/>
                          <a:latin typeface="Times New Roman" panose="02020603050405020304" pitchFamily="18" charset="0"/>
                          <a:cs typeface="Times New Roman" panose="02020603050405020304" pitchFamily="18" charset="0"/>
                        </a:rPr>
                        <a:t> ≤ V</a:t>
                      </a:r>
                      <a:r>
                        <a:rPr lang="en-US" sz="1800" baseline="-25000" dirty="0">
                          <a:effectLst/>
                          <a:latin typeface="Times New Roman" panose="02020603050405020304" pitchFamily="18" charset="0"/>
                          <a:cs typeface="Times New Roman" panose="02020603050405020304" pitchFamily="18" charset="0"/>
                        </a:rPr>
                        <a:t>DSAT </a:t>
                      </a:r>
                      <a:r>
                        <a:rPr lang="en-US" sz="1800" baseline="0" dirty="0">
                          <a:effectLst/>
                          <a:latin typeface="Times New Roman" panose="02020603050405020304" pitchFamily="18" charset="0"/>
                          <a:cs typeface="Times New Roman" panose="02020603050405020304" pitchFamily="18" charset="0"/>
                        </a:rPr>
                        <a:t>= 4V</a:t>
                      </a:r>
                      <a:r>
                        <a:rPr lang="en-US" sz="1800" baseline="-25000" dirty="0">
                          <a:effectLst/>
                          <a:latin typeface="Times New Roman" panose="02020603050405020304" pitchFamily="18" charset="0"/>
                          <a:cs typeface="Times New Roman" panose="02020603050405020304" pitchFamily="18" charset="0"/>
                        </a:rPr>
                        <a:t>T</a:t>
                      </a:r>
                      <a:r>
                        <a:rPr lang="en-US" sz="1800" dirty="0">
                          <a:effectLst/>
                          <a:latin typeface="Times New Roman" panose="02020603050405020304" pitchFamily="18" charset="0"/>
                          <a:cs typeface="Times New Roman" panose="02020603050405020304" pitchFamily="18" charset="0"/>
                        </a:rPr>
                        <a:t>)</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600"/>
                        </a:spcAft>
                      </a:pP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600"/>
                        </a:spcAft>
                      </a:pPr>
                      <a:r>
                        <a:rPr lang="en-US" sz="1800" dirty="0">
                          <a:effectLst/>
                          <a:latin typeface="Times New Roman" panose="02020603050405020304" pitchFamily="18" charset="0"/>
                          <a:cs typeface="Times New Roman" panose="02020603050405020304" pitchFamily="18" charset="0"/>
                        </a:rPr>
                        <a:t>Saturation</a:t>
                      </a:r>
                    </a:p>
                    <a:p>
                      <a:pPr algn="ctr">
                        <a:spcAft>
                          <a:spcPts val="600"/>
                        </a:spcAft>
                      </a:pPr>
                      <a:r>
                        <a:rPr lang="en-US" sz="1800" dirty="0">
                          <a:effectLst/>
                          <a:latin typeface="Times New Roman" panose="02020603050405020304" pitchFamily="18" charset="0"/>
                          <a:cs typeface="Times New Roman" panose="02020603050405020304" pitchFamily="18" charset="0"/>
                        </a:rPr>
                        <a:t>(V</a:t>
                      </a:r>
                      <a:r>
                        <a:rPr lang="en-US" sz="1800" baseline="-25000" dirty="0">
                          <a:effectLst/>
                          <a:latin typeface="Times New Roman" panose="02020603050405020304" pitchFamily="18" charset="0"/>
                          <a:cs typeface="Times New Roman" panose="02020603050405020304" pitchFamily="18" charset="0"/>
                        </a:rPr>
                        <a:t>DS  </a:t>
                      </a:r>
                      <a:r>
                        <a:rPr lang="en-US" sz="1800" dirty="0">
                          <a:effectLst/>
                          <a:latin typeface="Times New Roman" panose="02020603050405020304" pitchFamily="18" charset="0"/>
                          <a:cs typeface="Times New Roman" panose="02020603050405020304" pitchFamily="18" charset="0"/>
                        </a:rPr>
                        <a:t>≥ V</a:t>
                      </a:r>
                      <a:r>
                        <a:rPr lang="en-US" sz="1800" baseline="-25000" dirty="0">
                          <a:effectLst/>
                          <a:latin typeface="Times New Roman" panose="02020603050405020304" pitchFamily="18" charset="0"/>
                          <a:cs typeface="Times New Roman" panose="02020603050405020304" pitchFamily="18" charset="0"/>
                        </a:rPr>
                        <a:t>DSAT </a:t>
                      </a:r>
                      <a:r>
                        <a:rPr lang="en-US" sz="1800" baseline="0" dirty="0">
                          <a:effectLst/>
                          <a:latin typeface="Times New Roman" panose="02020603050405020304" pitchFamily="18" charset="0"/>
                          <a:cs typeface="Times New Roman" panose="02020603050405020304" pitchFamily="18" charset="0"/>
                        </a:rPr>
                        <a:t>= 4V</a:t>
                      </a:r>
                      <a:r>
                        <a:rPr lang="en-US" sz="1800" baseline="-25000" dirty="0">
                          <a:effectLst/>
                          <a:latin typeface="Times New Roman" panose="02020603050405020304" pitchFamily="18" charset="0"/>
                          <a:cs typeface="Times New Roman" panose="02020603050405020304" pitchFamily="18" charset="0"/>
                        </a:rPr>
                        <a:t>T</a:t>
                      </a:r>
                      <a:r>
                        <a:rPr lang="en-US" sz="1800" dirty="0">
                          <a:effectLst/>
                          <a:latin typeface="Times New Roman" panose="02020603050405020304" pitchFamily="18" charset="0"/>
                          <a:cs typeface="Times New Roman" panose="02020603050405020304" pitchFamily="18" charset="0"/>
                        </a:rPr>
                        <a:t>)</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600"/>
                        </a:spcAft>
                      </a:pPr>
                      <a:endParaRPr lang="it-IT" sz="18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391096">
                <a:tc>
                  <a:txBody>
                    <a:bodyPr/>
                    <a:lstStyle/>
                    <a:p>
                      <a:pPr algn="ctr">
                        <a:spcAft>
                          <a:spcPts val="600"/>
                        </a:spcAft>
                      </a:pPr>
                      <a:endParaRPr lang="it-IT"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600"/>
                        </a:spcAft>
                      </a:pPr>
                      <a:r>
                        <a:rPr lang="it-IT" sz="2400" dirty="0" err="1">
                          <a:effectLst/>
                          <a:latin typeface="Times New Roman" panose="02020603050405020304" pitchFamily="18" charset="0"/>
                          <a:ea typeface="Times New Roman" panose="02020603050405020304" pitchFamily="18" charset="0"/>
                          <a:cs typeface="Times New Roman" panose="02020603050405020304" pitchFamily="18" charset="0"/>
                        </a:rPr>
                        <a:t>g</a:t>
                      </a:r>
                      <a:r>
                        <a:rPr lang="it-IT" sz="2400"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m</a:t>
                      </a:r>
                      <a:endParaRPr lang="it-IT" sz="2400" baseline="-25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557238">
                <a:tc>
                  <a:txBody>
                    <a:bodyPr/>
                    <a:lstStyle/>
                    <a:p>
                      <a:pPr algn="ctr">
                        <a:spcAft>
                          <a:spcPts val="600"/>
                        </a:spcAft>
                      </a:pPr>
                      <a:endParaRPr lang="en-US" sz="2400" dirty="0">
                        <a:effectLst/>
                        <a:latin typeface="Times New Roman" panose="02020603050405020304" pitchFamily="18" charset="0"/>
                        <a:cs typeface="Times New Roman" panose="02020603050405020304" pitchFamily="18" charset="0"/>
                      </a:endParaRPr>
                    </a:p>
                    <a:p>
                      <a:pPr algn="ctr">
                        <a:spcAft>
                          <a:spcPts val="600"/>
                        </a:spcAft>
                      </a:pPr>
                      <a:r>
                        <a:rPr lang="en-US" sz="2400" dirty="0" err="1">
                          <a:effectLst/>
                          <a:latin typeface="Times New Roman" panose="02020603050405020304" pitchFamily="18" charset="0"/>
                          <a:cs typeface="Times New Roman" panose="02020603050405020304" pitchFamily="18" charset="0"/>
                        </a:rPr>
                        <a:t>g</a:t>
                      </a:r>
                      <a:r>
                        <a:rPr lang="en-US" sz="2400" baseline="-25000" dirty="0" err="1">
                          <a:effectLst/>
                          <a:latin typeface="Times New Roman" panose="02020603050405020304" pitchFamily="18" charset="0"/>
                          <a:cs typeface="Times New Roman" panose="02020603050405020304" pitchFamily="18" charset="0"/>
                        </a:rPr>
                        <a:t>d</a:t>
                      </a:r>
                      <a:endParaRPr lang="it-IT" sz="2400" baseline="-25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graphicFrame>
        <p:nvGraphicFramePr>
          <p:cNvPr id="10" name="Oggetto 9">
            <a:extLst>
              <a:ext uri="{FF2B5EF4-FFF2-40B4-BE49-F238E27FC236}">
                <a16:creationId xmlns:a16="http://schemas.microsoft.com/office/drawing/2014/main" id="{5C923C28-768D-43E7-A943-8F780ED32953}"/>
              </a:ext>
            </a:extLst>
          </p:cNvPr>
          <p:cNvGraphicFramePr>
            <a:graphicFrameLocks noChangeAspect="1"/>
          </p:cNvGraphicFramePr>
          <p:nvPr>
            <p:extLst>
              <p:ext uri="{D42A27DB-BD31-4B8C-83A1-F6EECF244321}">
                <p14:modId xmlns:p14="http://schemas.microsoft.com/office/powerpoint/2010/main" val="1730699835"/>
              </p:ext>
            </p:extLst>
          </p:nvPr>
        </p:nvGraphicFramePr>
        <p:xfrm>
          <a:off x="3609975" y="2973158"/>
          <a:ext cx="806450" cy="1016000"/>
        </p:xfrm>
        <a:graphic>
          <a:graphicData uri="http://schemas.openxmlformats.org/presentationml/2006/ole">
            <mc:AlternateContent xmlns:mc="http://schemas.openxmlformats.org/markup-compatibility/2006">
              <mc:Choice xmlns:v="urn:schemas-microsoft-com:vml" Requires="v">
                <p:oleObj spid="_x0000_s42058" name="Equation" r:id="rId3" imgW="342720" imgH="431640" progId="Equation.DSMT4">
                  <p:embed/>
                </p:oleObj>
              </mc:Choice>
              <mc:Fallback>
                <p:oleObj name="Equation" r:id="rId3" imgW="342720" imgH="431640" progId="Equation.DSMT4">
                  <p:embed/>
                  <p:pic>
                    <p:nvPicPr>
                      <p:cNvPr id="26" name="Oggetto 25"/>
                      <p:cNvPicPr>
                        <a:picLocks noChangeAspect="1" noChangeArrowheads="1"/>
                      </p:cNvPicPr>
                      <p:nvPr/>
                    </p:nvPicPr>
                    <p:blipFill>
                      <a:blip r:embed="rId4"/>
                      <a:srcRect/>
                      <a:stretch>
                        <a:fillRect/>
                      </a:stretch>
                    </p:blipFill>
                    <p:spPr bwMode="auto">
                      <a:xfrm>
                        <a:off x="3609975" y="2973158"/>
                        <a:ext cx="806450" cy="1016000"/>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4A83B992-4FFD-41EB-9803-649F05D22E07}"/>
              </a:ext>
            </a:extLst>
          </p:cNvPr>
          <p:cNvGraphicFramePr>
            <a:graphicFrameLocks noChangeAspect="1"/>
          </p:cNvGraphicFramePr>
          <p:nvPr>
            <p:extLst>
              <p:ext uri="{D42A27DB-BD31-4B8C-83A1-F6EECF244321}">
                <p14:modId xmlns:p14="http://schemas.microsoft.com/office/powerpoint/2010/main" val="579037179"/>
              </p:ext>
            </p:extLst>
          </p:nvPr>
        </p:nvGraphicFramePr>
        <p:xfrm>
          <a:off x="8110538" y="2978497"/>
          <a:ext cx="806450" cy="1016000"/>
        </p:xfrm>
        <a:graphic>
          <a:graphicData uri="http://schemas.openxmlformats.org/presentationml/2006/ole">
            <mc:AlternateContent xmlns:mc="http://schemas.openxmlformats.org/markup-compatibility/2006">
              <mc:Choice xmlns:v="urn:schemas-microsoft-com:vml" Requires="v">
                <p:oleObj spid="_x0000_s42059" name="Equation" r:id="rId5" imgW="342720" imgH="431640" progId="Equation.DSMT4">
                  <p:embed/>
                </p:oleObj>
              </mc:Choice>
              <mc:Fallback>
                <p:oleObj name="Equation" r:id="rId5" imgW="342720" imgH="431640" progId="Equation.DSMT4">
                  <p:embed/>
                  <p:pic>
                    <p:nvPicPr>
                      <p:cNvPr id="10" name="Oggetto 9">
                        <a:extLst>
                          <a:ext uri="{FF2B5EF4-FFF2-40B4-BE49-F238E27FC236}">
                            <a16:creationId xmlns:a16="http://schemas.microsoft.com/office/drawing/2014/main" id="{5C923C28-768D-43E7-A943-8F780ED32953}"/>
                          </a:ext>
                        </a:extLst>
                      </p:cNvPr>
                      <p:cNvPicPr>
                        <a:picLocks noChangeAspect="1" noChangeArrowheads="1"/>
                      </p:cNvPicPr>
                      <p:nvPr/>
                    </p:nvPicPr>
                    <p:blipFill>
                      <a:blip r:embed="rId4"/>
                      <a:srcRect/>
                      <a:stretch>
                        <a:fillRect/>
                      </a:stretch>
                    </p:blipFill>
                    <p:spPr bwMode="auto">
                      <a:xfrm>
                        <a:off x="8110538" y="2978497"/>
                        <a:ext cx="806450" cy="1016000"/>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BB3D8370-55A4-4BFE-9857-438E5EDF0415}"/>
              </a:ext>
            </a:extLst>
          </p:cNvPr>
          <p:cNvGraphicFramePr>
            <a:graphicFrameLocks noChangeAspect="1"/>
          </p:cNvGraphicFramePr>
          <p:nvPr>
            <p:extLst>
              <p:ext uri="{D42A27DB-BD31-4B8C-83A1-F6EECF244321}">
                <p14:modId xmlns:p14="http://schemas.microsoft.com/office/powerpoint/2010/main" val="175959328"/>
              </p:ext>
            </p:extLst>
          </p:nvPr>
        </p:nvGraphicFramePr>
        <p:xfrm>
          <a:off x="3067844" y="4499923"/>
          <a:ext cx="2214562" cy="1133475"/>
        </p:xfrm>
        <a:graphic>
          <a:graphicData uri="http://schemas.openxmlformats.org/presentationml/2006/ole">
            <mc:AlternateContent xmlns:mc="http://schemas.openxmlformats.org/markup-compatibility/2006">
              <mc:Choice xmlns:v="urn:schemas-microsoft-com:vml" Requires="v">
                <p:oleObj spid="_x0000_s42060" name="Equation" r:id="rId6" imgW="939600" imgH="482400" progId="Equation.DSMT4">
                  <p:embed/>
                </p:oleObj>
              </mc:Choice>
              <mc:Fallback>
                <p:oleObj name="Equation" r:id="rId6" imgW="939600" imgH="482400" progId="Equation.DSMT4">
                  <p:embed/>
                  <p:pic>
                    <p:nvPicPr>
                      <p:cNvPr id="36" name="Oggetto 35">
                        <a:extLst>
                          <a:ext uri="{FF2B5EF4-FFF2-40B4-BE49-F238E27FC236}">
                            <a16:creationId xmlns:a16="http://schemas.microsoft.com/office/drawing/2014/main" id="{C9CB1585-AF75-4F49-B0CA-48CC6996AD1E}"/>
                          </a:ext>
                        </a:extLst>
                      </p:cNvPr>
                      <p:cNvPicPr>
                        <a:picLocks noChangeAspect="1" noChangeArrowheads="1"/>
                      </p:cNvPicPr>
                      <p:nvPr/>
                    </p:nvPicPr>
                    <p:blipFill>
                      <a:blip r:embed="rId7"/>
                      <a:srcRect/>
                      <a:stretch>
                        <a:fillRect/>
                      </a:stretch>
                    </p:blipFill>
                    <p:spPr bwMode="auto">
                      <a:xfrm>
                        <a:off x="3067844" y="4499923"/>
                        <a:ext cx="2214562" cy="1133475"/>
                      </a:xfrm>
                      <a:prstGeom prst="rect">
                        <a:avLst/>
                      </a:prstGeom>
                      <a:noFill/>
                    </p:spPr>
                  </p:pic>
                </p:oleObj>
              </mc:Fallback>
            </mc:AlternateContent>
          </a:graphicData>
        </a:graphic>
      </p:graphicFrame>
      <p:graphicFrame>
        <p:nvGraphicFramePr>
          <p:cNvPr id="14" name="Oggetto 13">
            <a:extLst>
              <a:ext uri="{FF2B5EF4-FFF2-40B4-BE49-F238E27FC236}">
                <a16:creationId xmlns:a16="http://schemas.microsoft.com/office/drawing/2014/main" id="{D0ABC7C6-8D62-4B60-AE03-9A2132B87B50}"/>
              </a:ext>
            </a:extLst>
          </p:cNvPr>
          <p:cNvGraphicFramePr>
            <a:graphicFrameLocks noChangeAspect="1"/>
          </p:cNvGraphicFramePr>
          <p:nvPr>
            <p:extLst>
              <p:ext uri="{D42A27DB-BD31-4B8C-83A1-F6EECF244321}">
                <p14:modId xmlns:p14="http://schemas.microsoft.com/office/powerpoint/2010/main" val="3682040590"/>
              </p:ext>
            </p:extLst>
          </p:nvPr>
        </p:nvGraphicFramePr>
        <p:xfrm>
          <a:off x="7996238" y="4559453"/>
          <a:ext cx="1227138" cy="1014413"/>
        </p:xfrm>
        <a:graphic>
          <a:graphicData uri="http://schemas.openxmlformats.org/presentationml/2006/ole">
            <mc:AlternateContent xmlns:mc="http://schemas.openxmlformats.org/markup-compatibility/2006">
              <mc:Choice xmlns:v="urn:schemas-microsoft-com:vml" Requires="v">
                <p:oleObj spid="_x0000_s42061" name="Equation" r:id="rId8" imgW="520560" imgH="431640" progId="Equation.DSMT4">
                  <p:embed/>
                </p:oleObj>
              </mc:Choice>
              <mc:Fallback>
                <p:oleObj name="Equation" r:id="rId8" imgW="520560" imgH="431640" progId="Equation.DSMT4">
                  <p:embed/>
                  <p:pic>
                    <p:nvPicPr>
                      <p:cNvPr id="32" name="Oggetto 31"/>
                      <p:cNvPicPr>
                        <a:picLocks noChangeAspect="1" noChangeArrowheads="1"/>
                      </p:cNvPicPr>
                      <p:nvPr/>
                    </p:nvPicPr>
                    <p:blipFill>
                      <a:blip r:embed="rId9"/>
                      <a:srcRect/>
                      <a:stretch>
                        <a:fillRect/>
                      </a:stretch>
                    </p:blipFill>
                    <p:spPr bwMode="auto">
                      <a:xfrm>
                        <a:off x="7996238" y="4559453"/>
                        <a:ext cx="1227138" cy="1014413"/>
                      </a:xfrm>
                      <a:prstGeom prst="rect">
                        <a:avLst/>
                      </a:prstGeom>
                      <a:noFill/>
                    </p:spPr>
                  </p:pic>
                </p:oleObj>
              </mc:Fallback>
            </mc:AlternateContent>
          </a:graphicData>
        </a:graphic>
      </p:graphicFrame>
    </p:spTree>
    <p:extLst>
      <p:ext uri="{BB962C8B-B14F-4D97-AF65-F5344CB8AC3E}">
        <p14:creationId xmlns:p14="http://schemas.microsoft.com/office/powerpoint/2010/main" val="17404335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44</a:t>
            </a:fld>
            <a:endParaRPr lang="en-US" dirty="0"/>
          </a:p>
        </p:txBody>
      </p:sp>
      <p:sp>
        <p:nvSpPr>
          <p:cNvPr id="5" name="Titolo 1"/>
          <p:cNvSpPr txBox="1">
            <a:spLocks/>
          </p:cNvSpPr>
          <p:nvPr/>
        </p:nvSpPr>
        <p:spPr>
          <a:xfrm>
            <a:off x="838199" y="0"/>
            <a:ext cx="10515600" cy="6623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sz="3200" dirty="0"/>
              <a:t>g</a:t>
            </a:r>
            <a:r>
              <a:rPr lang="en-US" sz="3200" baseline="-25000" dirty="0"/>
              <a:t>m</a:t>
            </a:r>
            <a:r>
              <a:rPr lang="en-US" sz="3200" dirty="0"/>
              <a:t>/</a:t>
            </a:r>
            <a:r>
              <a:rPr lang="en-US" sz="3200" dirty="0" err="1"/>
              <a:t>g</a:t>
            </a:r>
            <a:r>
              <a:rPr lang="en-US" sz="3200" baseline="-25000" dirty="0" err="1"/>
              <a:t>d</a:t>
            </a:r>
            <a:r>
              <a:rPr lang="en-US" sz="3200" dirty="0"/>
              <a:t> everywhere</a:t>
            </a:r>
          </a:p>
        </p:txBody>
      </p:sp>
      <p:graphicFrame>
        <p:nvGraphicFramePr>
          <p:cNvPr id="7" name="Tabella 6">
            <a:extLst>
              <a:ext uri="{FF2B5EF4-FFF2-40B4-BE49-F238E27FC236}">
                <a16:creationId xmlns:a16="http://schemas.microsoft.com/office/drawing/2014/main" id="{B9AF7AAB-AF3D-4EDF-80B6-476F5F2562C2}"/>
              </a:ext>
            </a:extLst>
          </p:cNvPr>
          <p:cNvGraphicFramePr>
            <a:graphicFrameLocks noGrp="1"/>
          </p:cNvGraphicFramePr>
          <p:nvPr>
            <p:extLst>
              <p:ext uri="{D42A27DB-BD31-4B8C-83A1-F6EECF244321}">
                <p14:modId xmlns:p14="http://schemas.microsoft.com/office/powerpoint/2010/main" val="2827422010"/>
              </p:ext>
            </p:extLst>
          </p:nvPr>
        </p:nvGraphicFramePr>
        <p:xfrm>
          <a:off x="891910" y="2825728"/>
          <a:ext cx="10461889" cy="2013396"/>
        </p:xfrm>
        <a:graphic>
          <a:graphicData uri="http://schemas.openxmlformats.org/drawingml/2006/table">
            <a:tbl>
              <a:tblPr firstRow="1" firstCol="1" bandRow="1">
                <a:tableStyleId>{5C22544A-7EE6-4342-B048-85BDC9FD1C3A}</a:tableStyleId>
              </a:tblPr>
              <a:tblGrid>
                <a:gridCol w="1216291">
                  <a:extLst>
                    <a:ext uri="{9D8B030D-6E8A-4147-A177-3AD203B41FA5}">
                      <a16:colId xmlns:a16="http://schemas.microsoft.com/office/drawing/2014/main" val="20000"/>
                    </a:ext>
                  </a:extLst>
                </a:gridCol>
                <a:gridCol w="4302345">
                  <a:extLst>
                    <a:ext uri="{9D8B030D-6E8A-4147-A177-3AD203B41FA5}">
                      <a16:colId xmlns:a16="http://schemas.microsoft.com/office/drawing/2014/main" val="20001"/>
                    </a:ext>
                  </a:extLst>
                </a:gridCol>
                <a:gridCol w="4943253">
                  <a:extLst>
                    <a:ext uri="{9D8B030D-6E8A-4147-A177-3AD203B41FA5}">
                      <a16:colId xmlns:a16="http://schemas.microsoft.com/office/drawing/2014/main" val="1657527229"/>
                    </a:ext>
                  </a:extLst>
                </a:gridCol>
              </a:tblGrid>
              <a:tr h="622300">
                <a:tc>
                  <a:txBody>
                    <a:bodyPr/>
                    <a:lstStyle/>
                    <a:p>
                      <a:pPr algn="just">
                        <a:spcAft>
                          <a:spcPts val="600"/>
                        </a:spcAft>
                      </a:pPr>
                      <a:r>
                        <a:rPr lang="en-US" sz="1800" dirty="0">
                          <a:effectLst/>
                          <a:latin typeface="Times New Roman" panose="02020603050405020304" pitchFamily="18" charset="0"/>
                          <a:cs typeface="Times New Roman" panose="02020603050405020304" pitchFamily="18" charset="0"/>
                        </a:rPr>
                        <a:t> </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600"/>
                        </a:spcAft>
                      </a:pPr>
                      <a:r>
                        <a:rPr lang="en-US" sz="2400" dirty="0">
                          <a:effectLst/>
                          <a:latin typeface="Times New Roman" panose="02020603050405020304" pitchFamily="18" charset="0"/>
                          <a:cs typeface="Times New Roman" panose="02020603050405020304" pitchFamily="18" charset="0"/>
                        </a:rPr>
                        <a:t>Strong Inversion</a:t>
                      </a:r>
                    </a:p>
                  </a:txBody>
                  <a:tcPr marL="68580" marR="68580" marT="0" marB="0"/>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2400" dirty="0">
                          <a:effectLst/>
                          <a:latin typeface="Times New Roman" panose="02020603050405020304" pitchFamily="18" charset="0"/>
                          <a:cs typeface="Times New Roman" panose="02020603050405020304" pitchFamily="18" charset="0"/>
                        </a:rPr>
                        <a:t>Weak Inversion</a:t>
                      </a:r>
                    </a:p>
                  </a:txBody>
                  <a:tcPr marL="68580" marR="68580" marT="0" marB="0"/>
                </a:tc>
                <a:extLst>
                  <a:ext uri="{0D108BD9-81ED-4DB2-BD59-A6C34878D82A}">
                    <a16:rowId xmlns:a16="http://schemas.microsoft.com/office/drawing/2014/main" val="10000"/>
                  </a:ext>
                </a:extLst>
              </a:tr>
              <a:tr h="1391096">
                <a:tc>
                  <a:txBody>
                    <a:bodyPr/>
                    <a:lstStyle/>
                    <a:p>
                      <a:pPr algn="ctr">
                        <a:spcAft>
                          <a:spcPts val="600"/>
                        </a:spcAft>
                      </a:pPr>
                      <a:endParaRPr lang="it-IT"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600"/>
                        </a:spcAft>
                      </a:pPr>
                      <a:r>
                        <a:rPr lang="it-IT" sz="2400" dirty="0" err="1">
                          <a:effectLst/>
                          <a:latin typeface="Times New Roman" panose="02020603050405020304" pitchFamily="18" charset="0"/>
                          <a:ea typeface="Times New Roman" panose="02020603050405020304" pitchFamily="18" charset="0"/>
                          <a:cs typeface="Times New Roman" panose="02020603050405020304" pitchFamily="18" charset="0"/>
                        </a:rPr>
                        <a:t>g</a:t>
                      </a:r>
                      <a:r>
                        <a:rPr lang="it-IT" sz="2400"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m</a:t>
                      </a:r>
                      <a:r>
                        <a:rPr lang="it-IT" sz="2400" baseline="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it-IT" sz="24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g</a:t>
                      </a:r>
                      <a:r>
                        <a:rPr lang="it-IT" sz="2400"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d</a:t>
                      </a:r>
                      <a:endParaRPr lang="it-IT" sz="2400" baseline="-25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
        <p:nvSpPr>
          <p:cNvPr id="8" name="CasellaDiTesto 7">
            <a:extLst>
              <a:ext uri="{FF2B5EF4-FFF2-40B4-BE49-F238E27FC236}">
                <a16:creationId xmlns:a16="http://schemas.microsoft.com/office/drawing/2014/main" id="{EF45A10E-DF61-4E50-B07A-F4C1A5AAC44C}"/>
              </a:ext>
            </a:extLst>
          </p:cNvPr>
          <p:cNvSpPr txBox="1"/>
          <p:nvPr/>
        </p:nvSpPr>
        <p:spPr>
          <a:xfrm>
            <a:off x="701409" y="1513230"/>
            <a:ext cx="3452355" cy="461665"/>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Saturation</a:t>
            </a:r>
            <a:r>
              <a:rPr lang="it-IT" sz="2400" dirty="0">
                <a:latin typeface="Arial" panose="020B0604020202020204" pitchFamily="34" charset="0"/>
                <a:cs typeface="Arial" panose="020B0604020202020204" pitchFamily="34" charset="0"/>
              </a:rPr>
              <a:t> (V</a:t>
            </a:r>
            <a:r>
              <a:rPr lang="it-IT" sz="2400" baseline="-25000" dirty="0">
                <a:latin typeface="Arial" panose="020B0604020202020204" pitchFamily="34" charset="0"/>
                <a:cs typeface="Arial" panose="020B0604020202020204" pitchFamily="34" charset="0"/>
              </a:rPr>
              <a:t>DS</a:t>
            </a:r>
            <a:r>
              <a:rPr lang="it-IT" sz="2400" dirty="0">
                <a:latin typeface="Arial" panose="020B0604020202020204" pitchFamily="34" charset="0"/>
                <a:cs typeface="Arial" panose="020B0604020202020204" pitchFamily="34" charset="0"/>
              </a:rPr>
              <a:t> &gt; V</a:t>
            </a:r>
            <a:r>
              <a:rPr lang="it-IT" sz="2400" baseline="-25000" dirty="0">
                <a:latin typeface="Arial" panose="020B0604020202020204" pitchFamily="34" charset="0"/>
                <a:cs typeface="Arial" panose="020B0604020202020204" pitchFamily="34" charset="0"/>
              </a:rPr>
              <a:t>DSAT</a:t>
            </a:r>
            <a:r>
              <a:rPr lang="it-IT"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graphicFrame>
        <p:nvGraphicFramePr>
          <p:cNvPr id="10" name="Oggetto 9">
            <a:extLst>
              <a:ext uri="{FF2B5EF4-FFF2-40B4-BE49-F238E27FC236}">
                <a16:creationId xmlns:a16="http://schemas.microsoft.com/office/drawing/2014/main" id="{CDE742F7-FF96-4E69-87FF-24B2E30F7697}"/>
              </a:ext>
            </a:extLst>
          </p:cNvPr>
          <p:cNvGraphicFramePr>
            <a:graphicFrameLocks noChangeAspect="1"/>
          </p:cNvGraphicFramePr>
          <p:nvPr>
            <p:extLst>
              <p:ext uri="{D42A27DB-BD31-4B8C-83A1-F6EECF244321}">
                <p14:modId xmlns:p14="http://schemas.microsoft.com/office/powerpoint/2010/main" val="672785001"/>
              </p:ext>
            </p:extLst>
          </p:nvPr>
        </p:nvGraphicFramePr>
        <p:xfrm>
          <a:off x="3250476" y="3588157"/>
          <a:ext cx="1806575" cy="1100138"/>
        </p:xfrm>
        <a:graphic>
          <a:graphicData uri="http://schemas.openxmlformats.org/presentationml/2006/ole">
            <mc:AlternateContent xmlns:mc="http://schemas.openxmlformats.org/markup-compatibility/2006">
              <mc:Choice xmlns:v="urn:schemas-microsoft-com:vml" Requires="v">
                <p:oleObj spid="_x0000_s43046" name="Equation" r:id="rId3" imgW="749160" imgH="444240" progId="Equation.DSMT4">
                  <p:embed/>
                </p:oleObj>
              </mc:Choice>
              <mc:Fallback>
                <p:oleObj name="Equation" r:id="rId3" imgW="749160" imgH="444240" progId="Equation.DSMT4">
                  <p:embed/>
                  <p:pic>
                    <p:nvPicPr>
                      <p:cNvPr id="8" name="Oggetto 7">
                        <a:extLst>
                          <a:ext uri="{FF2B5EF4-FFF2-40B4-BE49-F238E27FC236}">
                            <a16:creationId xmlns:a16="http://schemas.microsoft.com/office/drawing/2014/main" id="{B2035EFA-0FEC-4769-BBC9-241F099EE4A9}"/>
                          </a:ext>
                        </a:extLst>
                      </p:cNvPr>
                      <p:cNvPicPr>
                        <a:picLocks noChangeAspect="1" noChangeArrowheads="1"/>
                      </p:cNvPicPr>
                      <p:nvPr/>
                    </p:nvPicPr>
                    <p:blipFill>
                      <a:blip r:embed="rId4"/>
                      <a:srcRect/>
                      <a:stretch>
                        <a:fillRect/>
                      </a:stretch>
                    </p:blipFill>
                    <p:spPr bwMode="auto">
                      <a:xfrm>
                        <a:off x="3250476" y="3588157"/>
                        <a:ext cx="1806575" cy="1100138"/>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8190273F-75BD-47F2-92FC-04DAB4D80F95}"/>
              </a:ext>
            </a:extLst>
          </p:cNvPr>
          <p:cNvGraphicFramePr>
            <a:graphicFrameLocks noChangeAspect="1"/>
          </p:cNvGraphicFramePr>
          <p:nvPr>
            <p:extLst>
              <p:ext uri="{D42A27DB-BD31-4B8C-83A1-F6EECF244321}">
                <p14:modId xmlns:p14="http://schemas.microsoft.com/office/powerpoint/2010/main" val="150101759"/>
              </p:ext>
            </p:extLst>
          </p:nvPr>
        </p:nvGraphicFramePr>
        <p:xfrm>
          <a:off x="8142288" y="3588157"/>
          <a:ext cx="887412" cy="1069975"/>
        </p:xfrm>
        <a:graphic>
          <a:graphicData uri="http://schemas.openxmlformats.org/presentationml/2006/ole">
            <mc:AlternateContent xmlns:mc="http://schemas.openxmlformats.org/markup-compatibility/2006">
              <mc:Choice xmlns:v="urn:schemas-microsoft-com:vml" Requires="v">
                <p:oleObj spid="_x0000_s43047" name="Equation" r:id="rId5" imgW="368280" imgH="431640" progId="Equation.DSMT4">
                  <p:embed/>
                </p:oleObj>
              </mc:Choice>
              <mc:Fallback>
                <p:oleObj name="Equation" r:id="rId5" imgW="368280" imgH="431640" progId="Equation.DSMT4">
                  <p:embed/>
                  <p:pic>
                    <p:nvPicPr>
                      <p:cNvPr id="10" name="Oggetto 9">
                        <a:extLst>
                          <a:ext uri="{FF2B5EF4-FFF2-40B4-BE49-F238E27FC236}">
                            <a16:creationId xmlns:a16="http://schemas.microsoft.com/office/drawing/2014/main" id="{CDE742F7-FF96-4E69-87FF-24B2E30F7697}"/>
                          </a:ext>
                        </a:extLst>
                      </p:cNvPr>
                      <p:cNvPicPr>
                        <a:picLocks noChangeAspect="1" noChangeArrowheads="1"/>
                      </p:cNvPicPr>
                      <p:nvPr/>
                    </p:nvPicPr>
                    <p:blipFill>
                      <a:blip r:embed="rId6"/>
                      <a:srcRect/>
                      <a:stretch>
                        <a:fillRect/>
                      </a:stretch>
                    </p:blipFill>
                    <p:spPr bwMode="auto">
                      <a:xfrm>
                        <a:off x="8142288" y="3588157"/>
                        <a:ext cx="887412" cy="1069975"/>
                      </a:xfrm>
                      <a:prstGeom prst="rect">
                        <a:avLst/>
                      </a:prstGeom>
                      <a:noFill/>
                    </p:spPr>
                  </p:pic>
                </p:oleObj>
              </mc:Fallback>
            </mc:AlternateContent>
          </a:graphicData>
        </a:graphic>
      </p:graphicFrame>
    </p:spTree>
    <p:extLst>
      <p:ext uri="{BB962C8B-B14F-4D97-AF65-F5344CB8AC3E}">
        <p14:creationId xmlns:p14="http://schemas.microsoft.com/office/powerpoint/2010/main" val="10114726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Unified model for transconductance </a:t>
            </a:r>
            <a:r>
              <a:rPr lang="en-US" b="1" u="sng" dirty="0"/>
              <a:t>in saturation</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45</a:t>
            </a:fld>
            <a:endParaRPr lang="en-US" dirty="0"/>
          </a:p>
        </p:txBody>
      </p:sp>
      <p:graphicFrame>
        <p:nvGraphicFramePr>
          <p:cNvPr id="5" name="Oggetto 4"/>
          <p:cNvGraphicFramePr>
            <a:graphicFrameLocks noChangeAspect="1"/>
          </p:cNvGraphicFramePr>
          <p:nvPr>
            <p:extLst>
              <p:ext uri="{D42A27DB-BD31-4B8C-83A1-F6EECF244321}">
                <p14:modId xmlns:p14="http://schemas.microsoft.com/office/powerpoint/2010/main" val="4109572502"/>
              </p:ext>
            </p:extLst>
          </p:nvPr>
        </p:nvGraphicFramePr>
        <p:xfrm>
          <a:off x="679938" y="1550458"/>
          <a:ext cx="2325687" cy="1100137"/>
        </p:xfrm>
        <a:graphic>
          <a:graphicData uri="http://schemas.openxmlformats.org/presentationml/2006/ole">
            <mc:AlternateContent xmlns:mc="http://schemas.openxmlformats.org/markup-compatibility/2006">
              <mc:Choice xmlns:v="urn:schemas-microsoft-com:vml" Requires="v">
                <p:oleObj spid="_x0000_s23771" name="Equation" r:id="rId3" imgW="965160" imgH="444240" progId="Equation.DSMT4">
                  <p:embed/>
                </p:oleObj>
              </mc:Choice>
              <mc:Fallback>
                <p:oleObj name="Equation" r:id="rId3" imgW="965160" imgH="444240" progId="Equation.DSMT4">
                  <p:embed/>
                  <p:pic>
                    <p:nvPicPr>
                      <p:cNvPr id="0" name=""/>
                      <p:cNvPicPr>
                        <a:picLocks noChangeAspect="1" noChangeArrowheads="1"/>
                      </p:cNvPicPr>
                      <p:nvPr/>
                    </p:nvPicPr>
                    <p:blipFill>
                      <a:blip r:embed="rId4"/>
                      <a:srcRect/>
                      <a:stretch>
                        <a:fillRect/>
                      </a:stretch>
                    </p:blipFill>
                    <p:spPr bwMode="auto">
                      <a:xfrm>
                        <a:off x="679938" y="1550458"/>
                        <a:ext cx="2325687" cy="1100137"/>
                      </a:xfrm>
                      <a:prstGeom prst="rect">
                        <a:avLst/>
                      </a:prstGeom>
                      <a:noFill/>
                    </p:spPr>
                  </p:pic>
                </p:oleObj>
              </mc:Fallback>
            </mc:AlternateContent>
          </a:graphicData>
        </a:graphic>
      </p:graphicFrame>
      <p:graphicFrame>
        <p:nvGraphicFramePr>
          <p:cNvPr id="6" name="Oggetto 5"/>
          <p:cNvGraphicFramePr>
            <a:graphicFrameLocks noChangeAspect="1"/>
          </p:cNvGraphicFramePr>
          <p:nvPr>
            <p:extLst>
              <p:ext uri="{D42A27DB-BD31-4B8C-83A1-F6EECF244321}">
                <p14:modId xmlns:p14="http://schemas.microsoft.com/office/powerpoint/2010/main" val="604891625"/>
              </p:ext>
            </p:extLst>
          </p:nvPr>
        </p:nvGraphicFramePr>
        <p:xfrm>
          <a:off x="3332346" y="1550458"/>
          <a:ext cx="1897063" cy="1509713"/>
        </p:xfrm>
        <a:graphic>
          <a:graphicData uri="http://schemas.openxmlformats.org/presentationml/2006/ole">
            <mc:AlternateContent xmlns:mc="http://schemas.openxmlformats.org/markup-compatibility/2006">
              <mc:Choice xmlns:v="urn:schemas-microsoft-com:vml" Requires="v">
                <p:oleObj spid="_x0000_s23772" name="Equation" r:id="rId5" imgW="787320" imgH="609480" progId="Equation.DSMT4">
                  <p:embed/>
                </p:oleObj>
              </mc:Choice>
              <mc:Fallback>
                <p:oleObj name="Equation" r:id="rId5" imgW="787320" imgH="609480" progId="Equation.DSMT4">
                  <p:embed/>
                  <p:pic>
                    <p:nvPicPr>
                      <p:cNvPr id="0" name=""/>
                      <p:cNvPicPr>
                        <a:picLocks noChangeAspect="1" noChangeArrowheads="1"/>
                      </p:cNvPicPr>
                      <p:nvPr/>
                    </p:nvPicPr>
                    <p:blipFill>
                      <a:blip r:embed="rId6"/>
                      <a:srcRect/>
                      <a:stretch>
                        <a:fillRect/>
                      </a:stretch>
                    </p:blipFill>
                    <p:spPr bwMode="auto">
                      <a:xfrm>
                        <a:off x="3332346" y="1550458"/>
                        <a:ext cx="1897063" cy="1509713"/>
                      </a:xfrm>
                      <a:prstGeom prst="rect">
                        <a:avLst/>
                      </a:prstGeom>
                      <a:noFill/>
                    </p:spPr>
                  </p:pic>
                </p:oleObj>
              </mc:Fallback>
            </mc:AlternateContent>
          </a:graphicData>
        </a:graphic>
      </p:graphicFrame>
      <p:sp>
        <p:nvSpPr>
          <p:cNvPr id="7" name="CasellaDiTesto 6"/>
          <p:cNvSpPr txBox="1"/>
          <p:nvPr/>
        </p:nvSpPr>
        <p:spPr>
          <a:xfrm>
            <a:off x="193431" y="1027522"/>
            <a:ext cx="2627642" cy="461665"/>
          </a:xfrm>
          <a:prstGeom prst="rect">
            <a:avLst/>
          </a:prstGeom>
          <a:noFill/>
        </p:spPr>
        <p:txBody>
          <a:bodyPr wrap="none" rtlCol="0">
            <a:spAutoFit/>
          </a:bodyPr>
          <a:lstStyle/>
          <a:p>
            <a:r>
              <a:rPr lang="en-US" sz="2400" b="1" dirty="0">
                <a:solidFill>
                  <a:srgbClr val="FF0000"/>
                </a:solidFill>
                <a:latin typeface="Arial" panose="020B0604020202020204" pitchFamily="34" charset="0"/>
                <a:cs typeface="Arial" panose="020B0604020202020204" pitchFamily="34" charset="0"/>
              </a:rPr>
              <a:t>Strong Inversion</a:t>
            </a:r>
          </a:p>
        </p:txBody>
      </p:sp>
      <p:sp>
        <p:nvSpPr>
          <p:cNvPr id="8" name="CasellaDiTesto 7"/>
          <p:cNvSpPr txBox="1"/>
          <p:nvPr/>
        </p:nvSpPr>
        <p:spPr>
          <a:xfrm>
            <a:off x="193431" y="2942698"/>
            <a:ext cx="2436116" cy="461665"/>
          </a:xfrm>
          <a:prstGeom prst="rect">
            <a:avLst/>
          </a:prstGeom>
          <a:noFill/>
        </p:spPr>
        <p:txBody>
          <a:bodyPr wrap="none" rtlCol="0">
            <a:spAutoFit/>
          </a:bodyPr>
          <a:lstStyle/>
          <a:p>
            <a:r>
              <a:rPr lang="en-US" sz="2400" b="1" dirty="0">
                <a:solidFill>
                  <a:srgbClr val="FF0000"/>
                </a:solidFill>
                <a:latin typeface="Arial" panose="020B0604020202020204" pitchFamily="34" charset="0"/>
                <a:cs typeface="Arial" panose="020B0604020202020204" pitchFamily="34" charset="0"/>
              </a:rPr>
              <a:t>Weak Inversion</a:t>
            </a:r>
          </a:p>
        </p:txBody>
      </p:sp>
      <p:graphicFrame>
        <p:nvGraphicFramePr>
          <p:cNvPr id="9" name="Oggetto 8"/>
          <p:cNvGraphicFramePr>
            <a:graphicFrameLocks noChangeAspect="1"/>
          </p:cNvGraphicFramePr>
          <p:nvPr>
            <p:extLst>
              <p:ext uri="{D42A27DB-BD31-4B8C-83A1-F6EECF244321}">
                <p14:modId xmlns:p14="http://schemas.microsoft.com/office/powerpoint/2010/main" val="486555869"/>
              </p:ext>
            </p:extLst>
          </p:nvPr>
        </p:nvGraphicFramePr>
        <p:xfrm>
          <a:off x="567142" y="3319452"/>
          <a:ext cx="1554041" cy="1016104"/>
        </p:xfrm>
        <a:graphic>
          <a:graphicData uri="http://schemas.openxmlformats.org/presentationml/2006/ole">
            <mc:AlternateContent xmlns:mc="http://schemas.openxmlformats.org/markup-compatibility/2006">
              <mc:Choice xmlns:v="urn:schemas-microsoft-com:vml" Requires="v">
                <p:oleObj spid="_x0000_s23773" name="Equation" r:id="rId7" imgW="660240" imgH="431640" progId="Equation.DSMT4">
                  <p:embed/>
                </p:oleObj>
              </mc:Choice>
              <mc:Fallback>
                <p:oleObj name="Equation" r:id="rId7" imgW="660240" imgH="431640" progId="Equation.DSMT4">
                  <p:embed/>
                  <p:pic>
                    <p:nvPicPr>
                      <p:cNvPr id="0" name=""/>
                      <p:cNvPicPr>
                        <a:picLocks noChangeAspect="1" noChangeArrowheads="1"/>
                      </p:cNvPicPr>
                      <p:nvPr/>
                    </p:nvPicPr>
                    <p:blipFill>
                      <a:blip r:embed="rId8"/>
                      <a:srcRect/>
                      <a:stretch>
                        <a:fillRect/>
                      </a:stretch>
                    </p:blipFill>
                    <p:spPr bwMode="auto">
                      <a:xfrm>
                        <a:off x="567142" y="3319452"/>
                        <a:ext cx="1554041" cy="1016104"/>
                      </a:xfrm>
                      <a:prstGeom prst="rect">
                        <a:avLst/>
                      </a:prstGeom>
                      <a:noFill/>
                    </p:spPr>
                  </p:pic>
                </p:oleObj>
              </mc:Fallback>
            </mc:AlternateContent>
          </a:graphicData>
        </a:graphic>
      </p:graphicFrame>
      <p:sp>
        <p:nvSpPr>
          <p:cNvPr id="10" name="CasellaDiTesto 9"/>
          <p:cNvSpPr txBox="1"/>
          <p:nvPr/>
        </p:nvSpPr>
        <p:spPr>
          <a:xfrm>
            <a:off x="222738" y="4712310"/>
            <a:ext cx="766557" cy="461665"/>
          </a:xfrm>
          <a:prstGeom prst="rect">
            <a:avLst/>
          </a:prstGeom>
          <a:noFill/>
        </p:spPr>
        <p:txBody>
          <a:bodyPr wrap="none" rtlCol="0">
            <a:spAutoFit/>
          </a:bodyPr>
          <a:lstStyle/>
          <a:p>
            <a:r>
              <a:rPr lang="en-US" sz="2400" b="1" dirty="0">
                <a:solidFill>
                  <a:schemeClr val="accent1">
                    <a:lumMod val="75000"/>
                  </a:schemeClr>
                </a:solidFill>
                <a:latin typeface="Arial" panose="020B0604020202020204" pitchFamily="34" charset="0"/>
                <a:cs typeface="Arial" panose="020B0604020202020204" pitchFamily="34" charset="0"/>
              </a:rPr>
              <a:t>BJT</a:t>
            </a:r>
          </a:p>
        </p:txBody>
      </p:sp>
      <p:graphicFrame>
        <p:nvGraphicFramePr>
          <p:cNvPr id="11" name="Oggetto 10"/>
          <p:cNvGraphicFramePr>
            <a:graphicFrameLocks noChangeAspect="1"/>
          </p:cNvGraphicFramePr>
          <p:nvPr>
            <p:extLst>
              <p:ext uri="{D42A27DB-BD31-4B8C-83A1-F6EECF244321}">
                <p14:modId xmlns:p14="http://schemas.microsoft.com/office/powerpoint/2010/main" val="3168061764"/>
              </p:ext>
            </p:extLst>
          </p:nvPr>
        </p:nvGraphicFramePr>
        <p:xfrm>
          <a:off x="741363" y="5041900"/>
          <a:ext cx="1284287" cy="1017588"/>
        </p:xfrm>
        <a:graphic>
          <a:graphicData uri="http://schemas.openxmlformats.org/presentationml/2006/ole">
            <mc:AlternateContent xmlns:mc="http://schemas.openxmlformats.org/markup-compatibility/2006">
              <mc:Choice xmlns:v="urn:schemas-microsoft-com:vml" Requires="v">
                <p:oleObj spid="_x0000_s23774" name="Equation" r:id="rId9" imgW="545760" imgH="431640" progId="Equation.DSMT4">
                  <p:embed/>
                </p:oleObj>
              </mc:Choice>
              <mc:Fallback>
                <p:oleObj name="Equation" r:id="rId9" imgW="545760" imgH="431640" progId="Equation.DSMT4">
                  <p:embed/>
                  <p:pic>
                    <p:nvPicPr>
                      <p:cNvPr id="0" name=""/>
                      <p:cNvPicPr>
                        <a:picLocks noChangeAspect="1" noChangeArrowheads="1"/>
                      </p:cNvPicPr>
                      <p:nvPr/>
                    </p:nvPicPr>
                    <p:blipFill>
                      <a:blip r:embed="rId10"/>
                      <a:srcRect/>
                      <a:stretch>
                        <a:fillRect/>
                      </a:stretch>
                    </p:blipFill>
                    <p:spPr bwMode="auto">
                      <a:xfrm>
                        <a:off x="741363" y="5041900"/>
                        <a:ext cx="1284287" cy="1017588"/>
                      </a:xfrm>
                      <a:prstGeom prst="rect">
                        <a:avLst/>
                      </a:prstGeom>
                      <a:noFill/>
                    </p:spPr>
                  </p:pic>
                </p:oleObj>
              </mc:Fallback>
            </mc:AlternateContent>
          </a:graphicData>
        </a:graphic>
      </p:graphicFrame>
      <p:graphicFrame>
        <p:nvGraphicFramePr>
          <p:cNvPr id="12" name="Oggetto 11"/>
          <p:cNvGraphicFramePr>
            <a:graphicFrameLocks noChangeAspect="1"/>
          </p:cNvGraphicFramePr>
          <p:nvPr>
            <p:extLst>
              <p:ext uri="{D42A27DB-BD31-4B8C-83A1-F6EECF244321}">
                <p14:modId xmlns:p14="http://schemas.microsoft.com/office/powerpoint/2010/main" val="3830294009"/>
              </p:ext>
            </p:extLst>
          </p:nvPr>
        </p:nvGraphicFramePr>
        <p:xfrm>
          <a:off x="3148172" y="4055899"/>
          <a:ext cx="1374775" cy="1016000"/>
        </p:xfrm>
        <a:graphic>
          <a:graphicData uri="http://schemas.openxmlformats.org/presentationml/2006/ole">
            <mc:AlternateContent xmlns:mc="http://schemas.openxmlformats.org/markup-compatibility/2006">
              <mc:Choice xmlns:v="urn:schemas-microsoft-com:vml" Requires="v">
                <p:oleObj spid="_x0000_s23775" name="Equation" r:id="rId11" imgW="583920" imgH="431640" progId="Equation.DSMT4">
                  <p:embed/>
                </p:oleObj>
              </mc:Choice>
              <mc:Fallback>
                <p:oleObj name="Equation" r:id="rId11" imgW="583920" imgH="431640" progId="Equation.DSMT4">
                  <p:embed/>
                  <p:pic>
                    <p:nvPicPr>
                      <p:cNvPr id="0" name=""/>
                      <p:cNvPicPr>
                        <a:picLocks noChangeAspect="1" noChangeArrowheads="1"/>
                      </p:cNvPicPr>
                      <p:nvPr/>
                    </p:nvPicPr>
                    <p:blipFill>
                      <a:blip r:embed="rId12"/>
                      <a:srcRect/>
                      <a:stretch>
                        <a:fillRect/>
                      </a:stretch>
                    </p:blipFill>
                    <p:spPr bwMode="auto">
                      <a:xfrm>
                        <a:off x="3148172" y="4055899"/>
                        <a:ext cx="1374775" cy="1016000"/>
                      </a:xfrm>
                      <a:prstGeom prst="rect">
                        <a:avLst/>
                      </a:prstGeom>
                      <a:noFill/>
                    </p:spPr>
                  </p:pic>
                </p:oleObj>
              </mc:Fallback>
            </mc:AlternateContent>
          </a:graphicData>
        </a:graphic>
      </p:graphicFrame>
      <p:graphicFrame>
        <p:nvGraphicFramePr>
          <p:cNvPr id="14" name="Oggetto 13"/>
          <p:cNvGraphicFramePr>
            <a:graphicFrameLocks noChangeAspect="1"/>
          </p:cNvGraphicFramePr>
          <p:nvPr>
            <p:extLst>
              <p:ext uri="{D42A27DB-BD31-4B8C-83A1-F6EECF244321}">
                <p14:modId xmlns:p14="http://schemas.microsoft.com/office/powerpoint/2010/main" val="2615094350"/>
              </p:ext>
            </p:extLst>
          </p:nvPr>
        </p:nvGraphicFramePr>
        <p:xfrm>
          <a:off x="5386388" y="3136900"/>
          <a:ext cx="4273550" cy="2689225"/>
        </p:xfrm>
        <a:graphic>
          <a:graphicData uri="http://schemas.openxmlformats.org/presentationml/2006/ole">
            <mc:AlternateContent xmlns:mc="http://schemas.openxmlformats.org/markup-compatibility/2006">
              <mc:Choice xmlns:v="urn:schemas-microsoft-com:vml" Requires="v">
                <p:oleObj spid="_x0000_s23776" name="Equation" r:id="rId13" imgW="1815840" imgH="1143000" progId="Equation.DSMT4">
                  <p:embed/>
                </p:oleObj>
              </mc:Choice>
              <mc:Fallback>
                <p:oleObj name="Equation" r:id="rId13" imgW="1815840" imgH="1143000" progId="Equation.DSMT4">
                  <p:embed/>
                  <p:pic>
                    <p:nvPicPr>
                      <p:cNvPr id="0" name=""/>
                      <p:cNvPicPr>
                        <a:picLocks noChangeAspect="1" noChangeArrowheads="1"/>
                      </p:cNvPicPr>
                      <p:nvPr/>
                    </p:nvPicPr>
                    <p:blipFill>
                      <a:blip r:embed="rId14"/>
                      <a:srcRect/>
                      <a:stretch>
                        <a:fillRect/>
                      </a:stretch>
                    </p:blipFill>
                    <p:spPr bwMode="auto">
                      <a:xfrm>
                        <a:off x="5386388" y="3136900"/>
                        <a:ext cx="4273550" cy="2689225"/>
                      </a:xfrm>
                      <a:prstGeom prst="rect">
                        <a:avLst/>
                      </a:prstGeom>
                      <a:noFill/>
                    </p:spPr>
                  </p:pic>
                </p:oleObj>
              </mc:Fallback>
            </mc:AlternateContent>
          </a:graphicData>
        </a:graphic>
      </p:graphicFrame>
      <p:sp>
        <p:nvSpPr>
          <p:cNvPr id="15" name="CasellaDiTesto 14"/>
          <p:cNvSpPr txBox="1"/>
          <p:nvPr/>
        </p:nvSpPr>
        <p:spPr>
          <a:xfrm>
            <a:off x="4694708" y="4250645"/>
            <a:ext cx="1099651"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with</a:t>
            </a:r>
            <a:endParaRPr lang="en-US" sz="2400" dirty="0">
              <a:latin typeface="Arial" panose="020B0604020202020204" pitchFamily="34" charset="0"/>
              <a:cs typeface="Arial" panose="020B0604020202020204" pitchFamily="34" charset="0"/>
            </a:endParaRPr>
          </a:p>
        </p:txBody>
      </p:sp>
      <p:sp>
        <p:nvSpPr>
          <p:cNvPr id="16" name="CasellaDiTesto 15"/>
          <p:cNvSpPr txBox="1"/>
          <p:nvPr/>
        </p:nvSpPr>
        <p:spPr>
          <a:xfrm>
            <a:off x="9717332" y="3319452"/>
            <a:ext cx="2392311"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Strong </a:t>
            </a:r>
            <a:r>
              <a:rPr lang="it-IT" sz="2400" dirty="0" err="1">
                <a:latin typeface="Arial" panose="020B0604020202020204" pitchFamily="34" charset="0"/>
                <a:cs typeface="Arial" panose="020B0604020202020204" pitchFamily="34" charset="0"/>
              </a:rPr>
              <a:t>inversion</a:t>
            </a:r>
            <a:endParaRPr lang="en-US" sz="2400" dirty="0">
              <a:latin typeface="Arial" panose="020B0604020202020204" pitchFamily="34" charset="0"/>
              <a:cs typeface="Arial" panose="020B0604020202020204" pitchFamily="34" charset="0"/>
            </a:endParaRPr>
          </a:p>
        </p:txBody>
      </p:sp>
      <p:sp>
        <p:nvSpPr>
          <p:cNvPr id="17" name="CasellaDiTesto 16"/>
          <p:cNvSpPr txBox="1"/>
          <p:nvPr/>
        </p:nvSpPr>
        <p:spPr>
          <a:xfrm>
            <a:off x="9025964" y="4115778"/>
            <a:ext cx="2392311" cy="461665"/>
          </a:xfrm>
          <a:prstGeom prst="rect">
            <a:avLst/>
          </a:prstGeom>
          <a:noFill/>
        </p:spPr>
        <p:txBody>
          <a:bodyPr wrap="square" rtlCol="0">
            <a:spAutoFit/>
          </a:bodyPr>
          <a:lstStyle/>
          <a:p>
            <a:r>
              <a:rPr lang="it-IT" sz="2400" dirty="0" err="1">
                <a:latin typeface="Arial" panose="020B0604020202020204" pitchFamily="34" charset="0"/>
                <a:cs typeface="Arial" panose="020B0604020202020204" pitchFamily="34" charset="0"/>
              </a:rPr>
              <a:t>Weak</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inversion</a:t>
            </a:r>
            <a:endParaRPr lang="en-US" sz="2400" dirty="0">
              <a:latin typeface="Arial" panose="020B0604020202020204" pitchFamily="34" charset="0"/>
              <a:cs typeface="Arial" panose="020B0604020202020204" pitchFamily="34" charset="0"/>
            </a:endParaRPr>
          </a:p>
        </p:txBody>
      </p:sp>
      <p:sp>
        <p:nvSpPr>
          <p:cNvPr id="18" name="CasellaDiTesto 17"/>
          <p:cNvSpPr txBox="1"/>
          <p:nvPr/>
        </p:nvSpPr>
        <p:spPr>
          <a:xfrm>
            <a:off x="8930946" y="5252459"/>
            <a:ext cx="2392311"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BJT </a:t>
            </a:r>
            <a:endParaRPr lang="en-US" sz="2400" dirty="0">
              <a:latin typeface="Arial" panose="020B0604020202020204" pitchFamily="34" charset="0"/>
              <a:cs typeface="Arial" panose="020B0604020202020204" pitchFamily="34" charset="0"/>
            </a:endParaRPr>
          </a:p>
        </p:txBody>
      </p:sp>
      <p:sp>
        <p:nvSpPr>
          <p:cNvPr id="20" name="CasellaDiTesto 19"/>
          <p:cNvSpPr txBox="1"/>
          <p:nvPr/>
        </p:nvSpPr>
        <p:spPr>
          <a:xfrm>
            <a:off x="5996842" y="5175649"/>
            <a:ext cx="1686679" cy="830997"/>
          </a:xfrm>
          <a:prstGeom prst="rect">
            <a:avLst/>
          </a:prstGeom>
          <a:noFill/>
        </p:spPr>
        <p:txBody>
          <a:bodyPr wrap="square" rtlCol="0">
            <a:spAutoFit/>
          </a:bodyPr>
          <a:lstStyle/>
          <a:p>
            <a:r>
              <a:rPr lang="it-IT" sz="2400" dirty="0">
                <a:solidFill>
                  <a:srgbClr val="FF0000"/>
                </a:solidFill>
                <a:latin typeface="Arial" panose="020B0604020202020204" pitchFamily="34" charset="0"/>
                <a:cs typeface="Arial" panose="020B0604020202020204" pitchFamily="34" charset="0"/>
              </a:rPr>
              <a:t>Definition of V</a:t>
            </a:r>
            <a:r>
              <a:rPr lang="it-IT" sz="2400" baseline="-25000" dirty="0">
                <a:solidFill>
                  <a:srgbClr val="FF0000"/>
                </a:solidFill>
                <a:latin typeface="Arial" panose="020B0604020202020204" pitchFamily="34" charset="0"/>
                <a:cs typeface="Arial" panose="020B0604020202020204" pitchFamily="34" charset="0"/>
              </a:rPr>
              <a:t>TE</a:t>
            </a:r>
            <a:endParaRPr lang="en-US" sz="2400" baseline="-25000" dirty="0">
              <a:solidFill>
                <a:srgbClr val="FF0000"/>
              </a:solidFill>
              <a:latin typeface="Arial" panose="020B0604020202020204" pitchFamily="34" charset="0"/>
              <a:cs typeface="Arial" panose="020B0604020202020204" pitchFamily="34" charset="0"/>
            </a:endParaRPr>
          </a:p>
        </p:txBody>
      </p:sp>
      <p:cxnSp>
        <p:nvCxnSpPr>
          <p:cNvPr id="21" name="Connettore 2 20"/>
          <p:cNvCxnSpPr/>
          <p:nvPr/>
        </p:nvCxnSpPr>
        <p:spPr>
          <a:xfrm flipH="1">
            <a:off x="4038600" y="2875819"/>
            <a:ext cx="42150" cy="86586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flipV="1">
            <a:off x="2234785" y="5071899"/>
            <a:ext cx="770840" cy="41858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a:off x="2255870" y="3942868"/>
            <a:ext cx="720541" cy="345264"/>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Rettangolo 27"/>
          <p:cNvSpPr/>
          <p:nvPr/>
        </p:nvSpPr>
        <p:spPr>
          <a:xfrm>
            <a:off x="3005625" y="3942868"/>
            <a:ext cx="1689083" cy="123110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asellaDiTesto 28"/>
          <p:cNvSpPr txBox="1"/>
          <p:nvPr/>
        </p:nvSpPr>
        <p:spPr>
          <a:xfrm>
            <a:off x="7172032" y="1425831"/>
            <a:ext cx="3301146" cy="1200329"/>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Important parameter  for analog circuit design</a:t>
            </a:r>
          </a:p>
        </p:txBody>
      </p:sp>
      <p:graphicFrame>
        <p:nvGraphicFramePr>
          <p:cNvPr id="30" name="Oggetto 29"/>
          <p:cNvGraphicFramePr>
            <a:graphicFrameLocks noChangeAspect="1"/>
          </p:cNvGraphicFramePr>
          <p:nvPr>
            <p:extLst>
              <p:ext uri="{D42A27DB-BD31-4B8C-83A1-F6EECF244321}">
                <p14:modId xmlns:p14="http://schemas.microsoft.com/office/powerpoint/2010/main" val="2667591805"/>
              </p:ext>
            </p:extLst>
          </p:nvPr>
        </p:nvGraphicFramePr>
        <p:xfrm>
          <a:off x="6419155" y="1489187"/>
          <a:ext cx="568325" cy="1016000"/>
        </p:xfrm>
        <a:graphic>
          <a:graphicData uri="http://schemas.openxmlformats.org/presentationml/2006/ole">
            <mc:AlternateContent xmlns:mc="http://schemas.openxmlformats.org/markup-compatibility/2006">
              <mc:Choice xmlns:v="urn:schemas-microsoft-com:vml" Requires="v">
                <p:oleObj spid="_x0000_s23777" name="Equation" r:id="rId15" imgW="241200" imgH="431640" progId="Equation.DSMT4">
                  <p:embed/>
                </p:oleObj>
              </mc:Choice>
              <mc:Fallback>
                <p:oleObj name="Equation" r:id="rId15" imgW="241200" imgH="431640" progId="Equation.DSMT4">
                  <p:embed/>
                  <p:pic>
                    <p:nvPicPr>
                      <p:cNvPr id="0" name=""/>
                      <p:cNvPicPr>
                        <a:picLocks noChangeAspect="1" noChangeArrowheads="1"/>
                      </p:cNvPicPr>
                      <p:nvPr/>
                    </p:nvPicPr>
                    <p:blipFill>
                      <a:blip r:embed="rId16"/>
                      <a:srcRect/>
                      <a:stretch>
                        <a:fillRect/>
                      </a:stretch>
                    </p:blipFill>
                    <p:spPr bwMode="auto">
                      <a:xfrm>
                        <a:off x="6419155" y="1489187"/>
                        <a:ext cx="568325" cy="1016000"/>
                      </a:xfrm>
                      <a:prstGeom prst="rect">
                        <a:avLst/>
                      </a:prstGeom>
                      <a:noFill/>
                    </p:spPr>
                  </p:pic>
                </p:oleObj>
              </mc:Fallback>
            </mc:AlternateContent>
          </a:graphicData>
        </a:graphic>
      </p:graphicFrame>
      <p:cxnSp>
        <p:nvCxnSpPr>
          <p:cNvPr id="31" name="Connettore 2 30"/>
          <p:cNvCxnSpPr/>
          <p:nvPr/>
        </p:nvCxnSpPr>
        <p:spPr>
          <a:xfrm flipV="1">
            <a:off x="6753188" y="2626160"/>
            <a:ext cx="234292" cy="1220283"/>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624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0" grpId="0"/>
      <p:bldP spid="28" grpId="0" animBg="1"/>
      <p:bldP spid="2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Effective</a:t>
            </a:r>
            <a:r>
              <a:rPr lang="it-IT" dirty="0"/>
              <a:t> Thermal Voltage: V</a:t>
            </a:r>
            <a:r>
              <a:rPr lang="it-IT" baseline="-25000" dirty="0"/>
              <a:t>TE</a:t>
            </a:r>
            <a:endParaRPr lang="en-US" baseline="-25000" dirty="0"/>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46</a:t>
            </a:fld>
            <a:endParaRPr lang="en-US" dirty="0"/>
          </a:p>
        </p:txBody>
      </p:sp>
      <p:pic>
        <p:nvPicPr>
          <p:cNvPr id="24578" name="Picture 2" descr="V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8923" y="2097000"/>
            <a:ext cx="7666046" cy="402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838200" y="1232088"/>
            <a:ext cx="10902462"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smaller the V</a:t>
            </a:r>
            <a:r>
              <a:rPr lang="en-US" sz="2400" baseline="-25000" dirty="0">
                <a:latin typeface="Arial" panose="020B0604020202020204" pitchFamily="34" charset="0"/>
                <a:cs typeface="Arial" panose="020B0604020202020204" pitchFamily="34" charset="0"/>
              </a:rPr>
              <a:t>TE</a:t>
            </a:r>
            <a:r>
              <a:rPr lang="en-US" sz="2400" dirty="0">
                <a:latin typeface="Arial" panose="020B0604020202020204" pitchFamily="34" charset="0"/>
                <a:cs typeface="Arial" panose="020B0604020202020204" pitchFamily="34" charset="0"/>
              </a:rPr>
              <a:t>, the higher the g</a:t>
            </a:r>
            <a:r>
              <a:rPr lang="en-US" sz="2400" baseline="-25000" dirty="0">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 that can be obtained with a given I</a:t>
            </a:r>
            <a:r>
              <a:rPr lang="en-US" sz="2400" baseline="-25000" dirty="0">
                <a:latin typeface="Arial" panose="020B0604020202020204" pitchFamily="34" charset="0"/>
                <a:cs typeface="Arial" panose="020B0604020202020204" pitchFamily="34" charset="0"/>
              </a:rPr>
              <a:t>D</a:t>
            </a:r>
          </a:p>
        </p:txBody>
      </p:sp>
      <p:sp>
        <p:nvSpPr>
          <p:cNvPr id="9" name="Rettangolo 8"/>
          <p:cNvSpPr/>
          <p:nvPr/>
        </p:nvSpPr>
        <p:spPr>
          <a:xfrm>
            <a:off x="838199" y="1162659"/>
            <a:ext cx="10275277" cy="7022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9509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25719"/>
            <a:ext cx="10515600" cy="662397"/>
          </a:xfrm>
        </p:spPr>
        <p:txBody>
          <a:bodyPr/>
          <a:lstStyle/>
          <a:p>
            <a:r>
              <a:rPr lang="en-US" dirty="0"/>
              <a:t>MOSFET Capacitance Model: gate related capacitances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47</a:t>
            </a:fld>
            <a:endParaRPr lang="en-US" dirty="0"/>
          </a:p>
        </p:txBody>
      </p:sp>
      <p:pic>
        <p:nvPicPr>
          <p:cNvPr id="25602" name="Picture 2" descr="small_sig_model_MOS"/>
          <p:cNvPicPr>
            <a:picLocks noChangeAspect="1" noChangeArrowheads="1"/>
          </p:cNvPicPr>
          <p:nvPr/>
        </p:nvPicPr>
        <p:blipFill>
          <a:blip r:embed="rId3" cstate="print">
            <a:extLst>
              <a:ext uri="{28A0092B-C50C-407E-A947-70E740481C1C}">
                <a14:useLocalDpi xmlns:a14="http://schemas.microsoft.com/office/drawing/2010/main" val="0"/>
              </a:ext>
            </a:extLst>
          </a:blip>
          <a:srcRect t="-1215"/>
          <a:stretch>
            <a:fillRect/>
          </a:stretch>
        </p:blipFill>
        <p:spPr bwMode="auto">
          <a:xfrm>
            <a:off x="477113" y="997202"/>
            <a:ext cx="5395157" cy="326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ggetto 5"/>
          <p:cNvGraphicFramePr>
            <a:graphicFrameLocks noChangeAspect="1"/>
          </p:cNvGraphicFramePr>
          <p:nvPr>
            <p:extLst>
              <p:ext uri="{D42A27DB-BD31-4B8C-83A1-F6EECF244321}">
                <p14:modId xmlns:p14="http://schemas.microsoft.com/office/powerpoint/2010/main" val="3050777211"/>
              </p:ext>
            </p:extLst>
          </p:nvPr>
        </p:nvGraphicFramePr>
        <p:xfrm>
          <a:off x="7578969" y="2266750"/>
          <a:ext cx="3112051" cy="2489641"/>
        </p:xfrm>
        <a:graphic>
          <a:graphicData uri="http://schemas.openxmlformats.org/presentationml/2006/ole">
            <mc:AlternateContent xmlns:mc="http://schemas.openxmlformats.org/markup-compatibility/2006">
              <mc:Choice xmlns:v="urn:schemas-microsoft-com:vml" Requires="v">
                <p:oleObj spid="_x0000_s24609" name="Equation" r:id="rId4" imgW="952087" imgH="787058" progId="Equation.DSMT4">
                  <p:embed/>
                </p:oleObj>
              </mc:Choice>
              <mc:Fallback>
                <p:oleObj name="Equation" r:id="rId4" imgW="952087" imgH="787058"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8969" y="2266750"/>
                        <a:ext cx="3112051" cy="2489641"/>
                      </a:xfrm>
                      <a:prstGeom prst="rect">
                        <a:avLst/>
                      </a:prstGeom>
                      <a:noFill/>
                    </p:spPr>
                  </p:pic>
                </p:oleObj>
              </mc:Fallback>
            </mc:AlternateContent>
          </a:graphicData>
        </a:graphic>
      </p:graphicFrame>
      <p:sp>
        <p:nvSpPr>
          <p:cNvPr id="7" name="Rettangolo 6"/>
          <p:cNvSpPr/>
          <p:nvPr/>
        </p:nvSpPr>
        <p:spPr>
          <a:xfrm>
            <a:off x="8581292" y="2039815"/>
            <a:ext cx="931985" cy="307730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ttangolo 8"/>
          <p:cNvSpPr/>
          <p:nvPr/>
        </p:nvSpPr>
        <p:spPr>
          <a:xfrm>
            <a:off x="9881914" y="2039815"/>
            <a:ext cx="931985" cy="307730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sellaDiTesto 7"/>
          <p:cNvSpPr txBox="1"/>
          <p:nvPr/>
        </p:nvSpPr>
        <p:spPr>
          <a:xfrm>
            <a:off x="7445286" y="1388528"/>
            <a:ext cx="1981633" cy="461665"/>
          </a:xfrm>
          <a:prstGeom prst="rect">
            <a:avLst/>
          </a:prstGeom>
          <a:noFill/>
        </p:spPr>
        <p:txBody>
          <a:bodyPr wrap="none" rtlCol="0">
            <a:spAutoFit/>
          </a:bodyPr>
          <a:lstStyle/>
          <a:p>
            <a:r>
              <a:rPr lang="it-IT" sz="2400" dirty="0" err="1">
                <a:solidFill>
                  <a:srgbClr val="FF0000"/>
                </a:solidFill>
                <a:latin typeface="Arial" panose="020B0604020202020204" pitchFamily="34" charset="0"/>
                <a:cs typeface="Arial" panose="020B0604020202020204" pitchFamily="34" charset="0"/>
              </a:rPr>
              <a:t>estrinsic</a:t>
            </a:r>
            <a:r>
              <a:rPr lang="it-IT" sz="2400" dirty="0">
                <a:solidFill>
                  <a:srgbClr val="FF0000"/>
                </a:solidFill>
                <a:latin typeface="Arial" panose="020B0604020202020204" pitchFamily="34" charset="0"/>
                <a:cs typeface="Arial" panose="020B0604020202020204" pitchFamily="34" charset="0"/>
              </a:rPr>
              <a:t> cap.</a:t>
            </a:r>
            <a:endParaRPr lang="en-US" sz="2400" dirty="0">
              <a:solidFill>
                <a:srgbClr val="FF0000"/>
              </a:solidFill>
              <a:latin typeface="Arial" panose="020B0604020202020204" pitchFamily="34" charset="0"/>
              <a:cs typeface="Arial" panose="020B0604020202020204" pitchFamily="34" charset="0"/>
            </a:endParaRPr>
          </a:p>
        </p:txBody>
      </p:sp>
      <p:sp>
        <p:nvSpPr>
          <p:cNvPr id="11" name="CasellaDiTesto 10"/>
          <p:cNvSpPr txBox="1"/>
          <p:nvPr/>
        </p:nvSpPr>
        <p:spPr>
          <a:xfrm>
            <a:off x="9776224" y="1416304"/>
            <a:ext cx="1981633" cy="461665"/>
          </a:xfrm>
          <a:prstGeom prst="rect">
            <a:avLst/>
          </a:prstGeom>
          <a:noFill/>
        </p:spPr>
        <p:txBody>
          <a:bodyPr wrap="none" rtlCol="0">
            <a:spAutoFit/>
          </a:bodyPr>
          <a:lstStyle/>
          <a:p>
            <a:r>
              <a:rPr lang="it-IT" sz="2400" dirty="0" err="1">
                <a:solidFill>
                  <a:srgbClr val="00B050"/>
                </a:solidFill>
                <a:latin typeface="Arial" panose="020B0604020202020204" pitchFamily="34" charset="0"/>
                <a:cs typeface="Arial" panose="020B0604020202020204" pitchFamily="34" charset="0"/>
              </a:rPr>
              <a:t>intrinsic</a:t>
            </a:r>
            <a:r>
              <a:rPr lang="it-IT" sz="2400" dirty="0">
                <a:solidFill>
                  <a:srgbClr val="00B050"/>
                </a:solidFill>
                <a:latin typeface="Arial" panose="020B0604020202020204" pitchFamily="34" charset="0"/>
                <a:cs typeface="Arial" panose="020B0604020202020204" pitchFamily="34" charset="0"/>
              </a:rPr>
              <a:t> cap..</a:t>
            </a:r>
            <a:endParaRPr lang="en-US" sz="2400" dirty="0">
              <a:solidFill>
                <a:srgbClr val="00B050"/>
              </a:solidFill>
              <a:latin typeface="Arial" panose="020B0604020202020204" pitchFamily="34" charset="0"/>
              <a:cs typeface="Arial" panose="020B0604020202020204" pitchFamily="34" charset="0"/>
            </a:endParaRPr>
          </a:p>
        </p:txBody>
      </p:sp>
      <p:pic>
        <p:nvPicPr>
          <p:cNvPr id="12" name="Immagin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4676" y="4264765"/>
            <a:ext cx="5188756" cy="1863143"/>
          </a:xfrm>
          <a:prstGeom prst="rect">
            <a:avLst/>
          </a:prstGeom>
        </p:spPr>
      </p:pic>
      <p:cxnSp>
        <p:nvCxnSpPr>
          <p:cNvPr id="13" name="Connettore 2 12"/>
          <p:cNvCxnSpPr/>
          <p:nvPr/>
        </p:nvCxnSpPr>
        <p:spPr>
          <a:xfrm flipV="1">
            <a:off x="228600" y="3341077"/>
            <a:ext cx="609600" cy="66821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a:off x="1057405" y="1302836"/>
            <a:ext cx="304800" cy="54735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flipV="1">
            <a:off x="3070966" y="1562738"/>
            <a:ext cx="470366" cy="35294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794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0"/>
            <a:ext cx="10515600" cy="662397"/>
          </a:xfrm>
        </p:spPr>
        <p:txBody>
          <a:bodyPr/>
          <a:lstStyle/>
          <a:p>
            <a:r>
              <a:rPr lang="en-US"/>
              <a:t>Estrinsic Capacitances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48</a:t>
            </a:fld>
            <a:endParaRPr lang="en-US" dirty="0"/>
          </a:p>
        </p:txBody>
      </p:sp>
      <p:graphicFrame>
        <p:nvGraphicFramePr>
          <p:cNvPr id="6" name="Oggetto 5"/>
          <p:cNvGraphicFramePr>
            <a:graphicFrameLocks noChangeAspect="1"/>
          </p:cNvGraphicFramePr>
          <p:nvPr>
            <p:extLst>
              <p:ext uri="{D42A27DB-BD31-4B8C-83A1-F6EECF244321}">
                <p14:modId xmlns:p14="http://schemas.microsoft.com/office/powerpoint/2010/main" val="1403169757"/>
              </p:ext>
            </p:extLst>
          </p:nvPr>
        </p:nvGraphicFramePr>
        <p:xfrm>
          <a:off x="1737306" y="1240888"/>
          <a:ext cx="3103563" cy="2529732"/>
        </p:xfrm>
        <a:graphic>
          <a:graphicData uri="http://schemas.openxmlformats.org/presentationml/2006/ole">
            <mc:AlternateContent xmlns:mc="http://schemas.openxmlformats.org/markup-compatibility/2006">
              <mc:Choice xmlns:v="urn:schemas-microsoft-com:vml" Requires="v">
                <p:oleObj spid="_x0000_s25726" name="Equation" r:id="rId3" imgW="812520" imgH="698400" progId="Equation.DSMT4">
                  <p:embed/>
                </p:oleObj>
              </mc:Choice>
              <mc:Fallback>
                <p:oleObj name="Equation" r:id="rId3" imgW="812520" imgH="698400" progId="Equation.DSMT4">
                  <p:embed/>
                  <p:pic>
                    <p:nvPicPr>
                      <p:cNvPr id="0" name="Object 1"/>
                      <p:cNvPicPr>
                        <a:picLocks noChangeAspect="1" noChangeArrowheads="1"/>
                      </p:cNvPicPr>
                      <p:nvPr/>
                    </p:nvPicPr>
                    <p:blipFill>
                      <a:blip r:embed="rId4"/>
                      <a:srcRect/>
                      <a:stretch>
                        <a:fillRect/>
                      </a:stretch>
                    </p:blipFill>
                    <p:spPr bwMode="auto">
                      <a:xfrm>
                        <a:off x="1737306" y="1240888"/>
                        <a:ext cx="3103563" cy="2529732"/>
                      </a:xfrm>
                      <a:prstGeom prst="rect">
                        <a:avLst/>
                      </a:prstGeom>
                      <a:noFill/>
                    </p:spPr>
                  </p:pic>
                </p:oleObj>
              </mc:Fallback>
            </mc:AlternateContent>
          </a:graphicData>
        </a:graphic>
      </p:graphicFrame>
      <p:sp>
        <p:nvSpPr>
          <p:cNvPr id="5" name="Rettangolo 4"/>
          <p:cNvSpPr/>
          <p:nvPr/>
        </p:nvSpPr>
        <p:spPr>
          <a:xfrm flipH="1" flipV="1">
            <a:off x="6486961" y="2509300"/>
            <a:ext cx="4426527" cy="2261931"/>
          </a:xfrm>
          <a:prstGeom prst="rect">
            <a:avLst/>
          </a:prstGeom>
          <a:solidFill>
            <a:schemeClr val="accent6">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ttangolo 12"/>
          <p:cNvSpPr/>
          <p:nvPr/>
        </p:nvSpPr>
        <p:spPr>
          <a:xfrm flipH="1" flipV="1">
            <a:off x="7394433" y="1898038"/>
            <a:ext cx="2611583" cy="3484454"/>
          </a:xfrm>
          <a:prstGeom prst="rect">
            <a:avLst/>
          </a:prstGeom>
          <a:solidFill>
            <a:srgbClr val="FF0000">
              <a:alpha val="42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ttangolo 7"/>
          <p:cNvSpPr/>
          <p:nvPr/>
        </p:nvSpPr>
        <p:spPr>
          <a:xfrm>
            <a:off x="7284970" y="2514084"/>
            <a:ext cx="315622" cy="2261931"/>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ttangolo 16"/>
          <p:cNvSpPr/>
          <p:nvPr/>
        </p:nvSpPr>
        <p:spPr>
          <a:xfrm>
            <a:off x="9772715" y="2520922"/>
            <a:ext cx="315622" cy="2261931"/>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ttangolo 17"/>
          <p:cNvSpPr/>
          <p:nvPr/>
        </p:nvSpPr>
        <p:spPr>
          <a:xfrm rot="5400000">
            <a:off x="8507439" y="1269197"/>
            <a:ext cx="334258" cy="2611582"/>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ttangolo 18"/>
          <p:cNvSpPr/>
          <p:nvPr/>
        </p:nvSpPr>
        <p:spPr>
          <a:xfrm rot="5400000">
            <a:off x="8533095" y="3410828"/>
            <a:ext cx="334258" cy="2611582"/>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Oggetto 20"/>
          <p:cNvGraphicFramePr>
            <a:graphicFrameLocks noChangeAspect="1"/>
          </p:cNvGraphicFramePr>
          <p:nvPr>
            <p:extLst>
              <p:ext uri="{D42A27DB-BD31-4B8C-83A1-F6EECF244321}">
                <p14:modId xmlns:p14="http://schemas.microsoft.com/office/powerpoint/2010/main" val="885005437"/>
              </p:ext>
            </p:extLst>
          </p:nvPr>
        </p:nvGraphicFramePr>
        <p:xfrm>
          <a:off x="5788156" y="1273659"/>
          <a:ext cx="1095375" cy="930288"/>
        </p:xfrm>
        <a:graphic>
          <a:graphicData uri="http://schemas.openxmlformats.org/presentationml/2006/ole">
            <mc:AlternateContent xmlns:mc="http://schemas.openxmlformats.org/markup-compatibility/2006">
              <mc:Choice xmlns:v="urn:schemas-microsoft-com:vml" Requires="v">
                <p:oleObj spid="_x0000_s25727" name="Equation" r:id="rId5" imgW="241200" imgH="215640" progId="Equation.DSMT4">
                  <p:embed/>
                </p:oleObj>
              </mc:Choice>
              <mc:Fallback>
                <p:oleObj name="Equation" r:id="rId5" imgW="241200" imgH="215640" progId="Equation.DSMT4">
                  <p:embed/>
                  <p:pic>
                    <p:nvPicPr>
                      <p:cNvPr id="0" name=""/>
                      <p:cNvPicPr>
                        <a:picLocks noChangeAspect="1" noChangeArrowheads="1"/>
                      </p:cNvPicPr>
                      <p:nvPr/>
                    </p:nvPicPr>
                    <p:blipFill>
                      <a:blip r:embed="rId6"/>
                      <a:srcRect/>
                      <a:stretch>
                        <a:fillRect/>
                      </a:stretch>
                    </p:blipFill>
                    <p:spPr bwMode="auto">
                      <a:xfrm>
                        <a:off x="5788156" y="1273659"/>
                        <a:ext cx="1095375" cy="930288"/>
                      </a:xfrm>
                      <a:prstGeom prst="rect">
                        <a:avLst/>
                      </a:prstGeom>
                      <a:noFill/>
                    </p:spPr>
                  </p:pic>
                </p:oleObj>
              </mc:Fallback>
            </mc:AlternateContent>
          </a:graphicData>
        </a:graphic>
      </p:graphicFrame>
      <p:graphicFrame>
        <p:nvGraphicFramePr>
          <p:cNvPr id="22" name="Oggetto 21"/>
          <p:cNvGraphicFramePr>
            <a:graphicFrameLocks noChangeAspect="1"/>
          </p:cNvGraphicFramePr>
          <p:nvPr>
            <p:extLst>
              <p:ext uri="{D42A27DB-BD31-4B8C-83A1-F6EECF244321}">
                <p14:modId xmlns:p14="http://schemas.microsoft.com/office/powerpoint/2010/main" val="2911758085"/>
              </p:ext>
            </p:extLst>
          </p:nvPr>
        </p:nvGraphicFramePr>
        <p:xfrm>
          <a:off x="10523399" y="1133108"/>
          <a:ext cx="1095375" cy="930288"/>
        </p:xfrm>
        <a:graphic>
          <a:graphicData uri="http://schemas.openxmlformats.org/presentationml/2006/ole">
            <mc:AlternateContent xmlns:mc="http://schemas.openxmlformats.org/markup-compatibility/2006">
              <mc:Choice xmlns:v="urn:schemas-microsoft-com:vml" Requires="v">
                <p:oleObj spid="_x0000_s25728" name="Equation" r:id="rId7" imgW="241200" imgH="215640" progId="Equation.DSMT4">
                  <p:embed/>
                </p:oleObj>
              </mc:Choice>
              <mc:Fallback>
                <p:oleObj name="Equation" r:id="rId7" imgW="241200" imgH="215640" progId="Equation.DSMT4">
                  <p:embed/>
                  <p:pic>
                    <p:nvPicPr>
                      <p:cNvPr id="0" name=""/>
                      <p:cNvPicPr>
                        <a:picLocks noChangeAspect="1" noChangeArrowheads="1"/>
                      </p:cNvPicPr>
                      <p:nvPr/>
                    </p:nvPicPr>
                    <p:blipFill>
                      <a:blip r:embed="rId8"/>
                      <a:srcRect/>
                      <a:stretch>
                        <a:fillRect/>
                      </a:stretch>
                    </p:blipFill>
                    <p:spPr bwMode="auto">
                      <a:xfrm>
                        <a:off x="10523399" y="1133108"/>
                        <a:ext cx="1095375" cy="930288"/>
                      </a:xfrm>
                      <a:prstGeom prst="rect">
                        <a:avLst/>
                      </a:prstGeom>
                      <a:noFill/>
                    </p:spPr>
                  </p:pic>
                </p:oleObj>
              </mc:Fallback>
            </mc:AlternateContent>
          </a:graphicData>
        </a:graphic>
      </p:graphicFrame>
      <p:graphicFrame>
        <p:nvGraphicFramePr>
          <p:cNvPr id="23" name="Oggetto 22"/>
          <p:cNvGraphicFramePr>
            <a:graphicFrameLocks noChangeAspect="1"/>
          </p:cNvGraphicFramePr>
          <p:nvPr>
            <p:extLst>
              <p:ext uri="{D42A27DB-BD31-4B8C-83A1-F6EECF244321}">
                <p14:modId xmlns:p14="http://schemas.microsoft.com/office/powerpoint/2010/main" val="110359644"/>
              </p:ext>
            </p:extLst>
          </p:nvPr>
        </p:nvGraphicFramePr>
        <p:xfrm>
          <a:off x="8370749" y="585185"/>
          <a:ext cx="1095375" cy="930288"/>
        </p:xfrm>
        <a:graphic>
          <a:graphicData uri="http://schemas.openxmlformats.org/presentationml/2006/ole">
            <mc:AlternateContent xmlns:mc="http://schemas.openxmlformats.org/markup-compatibility/2006">
              <mc:Choice xmlns:v="urn:schemas-microsoft-com:vml" Requires="v">
                <p:oleObj spid="_x0000_s25729" name="Equation" r:id="rId9" imgW="241200" imgH="215640" progId="Equation.DSMT4">
                  <p:embed/>
                </p:oleObj>
              </mc:Choice>
              <mc:Fallback>
                <p:oleObj name="Equation" r:id="rId9" imgW="241200" imgH="215640" progId="Equation.DSMT4">
                  <p:embed/>
                  <p:pic>
                    <p:nvPicPr>
                      <p:cNvPr id="0" name=""/>
                      <p:cNvPicPr>
                        <a:picLocks noChangeAspect="1" noChangeArrowheads="1"/>
                      </p:cNvPicPr>
                      <p:nvPr/>
                    </p:nvPicPr>
                    <p:blipFill>
                      <a:blip r:embed="rId10"/>
                      <a:srcRect/>
                      <a:stretch>
                        <a:fillRect/>
                      </a:stretch>
                    </p:blipFill>
                    <p:spPr bwMode="auto">
                      <a:xfrm>
                        <a:off x="8370749" y="585185"/>
                        <a:ext cx="1095375" cy="930288"/>
                      </a:xfrm>
                      <a:prstGeom prst="rect">
                        <a:avLst/>
                      </a:prstGeom>
                      <a:noFill/>
                    </p:spPr>
                  </p:pic>
                </p:oleObj>
              </mc:Fallback>
            </mc:AlternateContent>
          </a:graphicData>
        </a:graphic>
      </p:graphicFrame>
      <p:cxnSp>
        <p:nvCxnSpPr>
          <p:cNvPr id="10" name="Connettore 2 9"/>
          <p:cNvCxnSpPr/>
          <p:nvPr/>
        </p:nvCxnSpPr>
        <p:spPr>
          <a:xfrm>
            <a:off x="6486961" y="2123189"/>
            <a:ext cx="768928" cy="1162727"/>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Connettore 2 24"/>
          <p:cNvCxnSpPr/>
          <p:nvPr/>
        </p:nvCxnSpPr>
        <p:spPr>
          <a:xfrm>
            <a:off x="8547681" y="1397345"/>
            <a:ext cx="768928" cy="1162727"/>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Connettore 2 25"/>
          <p:cNvCxnSpPr/>
          <p:nvPr/>
        </p:nvCxnSpPr>
        <p:spPr>
          <a:xfrm>
            <a:off x="8392829" y="1482032"/>
            <a:ext cx="350278" cy="3009630"/>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Connettore 2 27"/>
          <p:cNvCxnSpPr/>
          <p:nvPr/>
        </p:nvCxnSpPr>
        <p:spPr>
          <a:xfrm flipH="1">
            <a:off x="10095194" y="1775260"/>
            <a:ext cx="505289" cy="1373923"/>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1623383" y="4526645"/>
            <a:ext cx="411480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Localization of extrinsic </a:t>
            </a:r>
          </a:p>
          <a:p>
            <a:r>
              <a:rPr lang="en-US" sz="2400" dirty="0">
                <a:latin typeface="Arial" panose="020B0604020202020204" pitchFamily="34" charset="0"/>
                <a:cs typeface="Arial" panose="020B0604020202020204" pitchFamily="34" charset="0"/>
              </a:rPr>
              <a:t>capacitances: along the </a:t>
            </a:r>
          </a:p>
          <a:p>
            <a:r>
              <a:rPr lang="en-US" sz="2400" dirty="0">
                <a:latin typeface="Arial" panose="020B0604020202020204" pitchFamily="34" charset="0"/>
                <a:cs typeface="Arial" panose="020B0604020202020204" pitchFamily="34" charset="0"/>
              </a:rPr>
              <a:t>borders of the gate</a:t>
            </a:r>
          </a:p>
        </p:txBody>
      </p:sp>
      <p:sp>
        <p:nvSpPr>
          <p:cNvPr id="15" name="Freccia a destra 14"/>
          <p:cNvSpPr/>
          <p:nvPr/>
        </p:nvSpPr>
        <p:spPr>
          <a:xfrm rot="19889453">
            <a:off x="5410200" y="4426675"/>
            <a:ext cx="685799" cy="602525"/>
          </a:xfrm>
          <a:prstGeom prst="rightArrow">
            <a:avLst/>
          </a:prstGeom>
          <a:solidFill>
            <a:schemeClr val="accent1">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Connettore 1 26"/>
          <p:cNvCxnSpPr/>
          <p:nvPr/>
        </p:nvCxnSpPr>
        <p:spPr>
          <a:xfrm>
            <a:off x="11163300" y="2560072"/>
            <a:ext cx="0" cy="2109020"/>
          </a:xfrm>
          <a:prstGeom prst="line">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Connettore 1 30"/>
          <p:cNvCxnSpPr/>
          <p:nvPr/>
        </p:nvCxnSpPr>
        <p:spPr>
          <a:xfrm>
            <a:off x="7349843" y="5517656"/>
            <a:ext cx="2700761" cy="0"/>
          </a:xfrm>
          <a:prstGeom prst="line">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2" name="CasellaDiTesto 31"/>
          <p:cNvSpPr txBox="1"/>
          <p:nvPr/>
        </p:nvSpPr>
        <p:spPr>
          <a:xfrm>
            <a:off x="8800261" y="5546541"/>
            <a:ext cx="412292" cy="584775"/>
          </a:xfrm>
          <a:prstGeom prst="rect">
            <a:avLst/>
          </a:prstGeom>
          <a:noFill/>
        </p:spPr>
        <p:txBody>
          <a:bodyPr wrap="none" rtlCol="0">
            <a:spAutoFit/>
          </a:bodyPr>
          <a:lstStyle/>
          <a:p>
            <a:r>
              <a:rPr lang="it-IT" sz="3200" dirty="0">
                <a:latin typeface="Arial" panose="020B0604020202020204" pitchFamily="34" charset="0"/>
                <a:cs typeface="Arial" panose="020B0604020202020204" pitchFamily="34" charset="0"/>
              </a:rPr>
              <a:t>L</a:t>
            </a:r>
            <a:endParaRPr lang="en-US" sz="3200" dirty="0">
              <a:latin typeface="Arial" panose="020B0604020202020204" pitchFamily="34" charset="0"/>
              <a:cs typeface="Arial" panose="020B0604020202020204" pitchFamily="34" charset="0"/>
            </a:endParaRPr>
          </a:p>
        </p:txBody>
      </p:sp>
      <p:sp>
        <p:nvSpPr>
          <p:cNvPr id="37" name="CasellaDiTesto 36"/>
          <p:cNvSpPr txBox="1"/>
          <p:nvPr/>
        </p:nvSpPr>
        <p:spPr>
          <a:xfrm>
            <a:off x="11218244" y="3325500"/>
            <a:ext cx="572593" cy="584775"/>
          </a:xfrm>
          <a:prstGeom prst="rect">
            <a:avLst/>
          </a:prstGeom>
          <a:noFill/>
        </p:spPr>
        <p:txBody>
          <a:bodyPr wrap="none" rtlCol="0">
            <a:spAutoFit/>
          </a:bodyPr>
          <a:lstStyle/>
          <a:p>
            <a:r>
              <a:rPr lang="it-IT" sz="3200" dirty="0">
                <a:latin typeface="Arial" panose="020B0604020202020204" pitchFamily="34" charset="0"/>
                <a:cs typeface="Arial" panose="020B0604020202020204" pitchFamily="34" charset="0"/>
              </a:rPr>
              <a:t>W</a:t>
            </a:r>
            <a:endParaRPr lang="en-US" sz="3200" dirty="0">
              <a:latin typeface="Arial" panose="020B0604020202020204" pitchFamily="34" charset="0"/>
              <a:cs typeface="Arial" panose="020B0604020202020204" pitchFamily="34" charset="0"/>
            </a:endParaRPr>
          </a:p>
        </p:txBody>
      </p:sp>
      <p:sp>
        <p:nvSpPr>
          <p:cNvPr id="7" name="CasellaDiTesto 6"/>
          <p:cNvSpPr txBox="1"/>
          <p:nvPr/>
        </p:nvSpPr>
        <p:spPr>
          <a:xfrm>
            <a:off x="10319657" y="3364254"/>
            <a:ext cx="481222" cy="584775"/>
          </a:xfrm>
          <a:prstGeom prst="rect">
            <a:avLst/>
          </a:prstGeom>
          <a:noFill/>
        </p:spPr>
        <p:txBody>
          <a:bodyPr wrap="none" rtlCol="0">
            <a:spAutoFit/>
          </a:bodyPr>
          <a:lstStyle/>
          <a:p>
            <a:r>
              <a:rPr lang="it-IT" sz="3200" dirty="0">
                <a:latin typeface="Arial" panose="020B0604020202020204" pitchFamily="34" charset="0"/>
                <a:cs typeface="Arial" panose="020B0604020202020204" pitchFamily="34" charset="0"/>
              </a:rPr>
              <a:t>D</a:t>
            </a:r>
            <a:endParaRPr lang="en-US" sz="3200" dirty="0">
              <a:latin typeface="Arial" panose="020B0604020202020204" pitchFamily="34" charset="0"/>
              <a:cs typeface="Arial" panose="020B0604020202020204" pitchFamily="34" charset="0"/>
            </a:endParaRPr>
          </a:p>
        </p:txBody>
      </p:sp>
      <p:sp>
        <p:nvSpPr>
          <p:cNvPr id="29" name="CasellaDiTesto 28"/>
          <p:cNvSpPr txBox="1"/>
          <p:nvPr/>
        </p:nvSpPr>
        <p:spPr>
          <a:xfrm>
            <a:off x="6589210" y="3347877"/>
            <a:ext cx="458780" cy="584775"/>
          </a:xfrm>
          <a:prstGeom prst="rect">
            <a:avLst/>
          </a:prstGeom>
          <a:noFill/>
        </p:spPr>
        <p:txBody>
          <a:bodyPr wrap="none" rtlCol="0">
            <a:spAutoFit/>
          </a:bodyPr>
          <a:lstStyle/>
          <a:p>
            <a:r>
              <a:rPr lang="it-IT" sz="3200" dirty="0">
                <a:latin typeface="Arial" panose="020B0604020202020204" pitchFamily="34" charset="0"/>
                <a:cs typeface="Arial" panose="020B0604020202020204" pitchFamily="34" charset="0"/>
              </a:rPr>
              <a:t>S</a:t>
            </a:r>
            <a:endParaRPr lang="en-US" sz="3200" dirty="0">
              <a:latin typeface="Arial" panose="020B0604020202020204" pitchFamily="34" charset="0"/>
              <a:cs typeface="Arial" panose="020B0604020202020204" pitchFamily="34" charset="0"/>
            </a:endParaRPr>
          </a:p>
        </p:txBody>
      </p:sp>
      <p:sp>
        <p:nvSpPr>
          <p:cNvPr id="30" name="CasellaDiTesto 29"/>
          <p:cNvSpPr txBox="1"/>
          <p:nvPr/>
        </p:nvSpPr>
        <p:spPr>
          <a:xfrm>
            <a:off x="8393314" y="4805922"/>
            <a:ext cx="503664" cy="584775"/>
          </a:xfrm>
          <a:prstGeom prst="rect">
            <a:avLst/>
          </a:prstGeom>
          <a:noFill/>
        </p:spPr>
        <p:txBody>
          <a:bodyPr wrap="none" rtlCol="0">
            <a:spAutoFit/>
          </a:bodyPr>
          <a:lstStyle/>
          <a:p>
            <a:r>
              <a:rPr lang="it-IT" sz="3200" dirty="0">
                <a:latin typeface="Arial" panose="020B0604020202020204" pitchFamily="34" charset="0"/>
                <a:cs typeface="Arial" panose="020B0604020202020204" pitchFamily="34" charset="0"/>
              </a:rPr>
              <a:t>G</a:t>
            </a:r>
            <a:endParaRPr lang="en-US" sz="3200" dirty="0">
              <a:latin typeface="Arial" panose="020B0604020202020204" pitchFamily="34" charset="0"/>
              <a:cs typeface="Arial" panose="020B0604020202020204" pitchFamily="34" charset="0"/>
            </a:endParaRPr>
          </a:p>
        </p:txBody>
      </p:sp>
      <p:sp>
        <p:nvSpPr>
          <p:cNvPr id="9" name="Freccia a destra 8">
            <a:extLst>
              <a:ext uri="{FF2B5EF4-FFF2-40B4-BE49-F238E27FC236}">
                <a16:creationId xmlns:a16="http://schemas.microsoft.com/office/drawing/2014/main" id="{08BA4715-E435-4A11-A234-9611965600AD}"/>
              </a:ext>
            </a:extLst>
          </p:cNvPr>
          <p:cNvSpPr/>
          <p:nvPr/>
        </p:nvSpPr>
        <p:spPr>
          <a:xfrm>
            <a:off x="1024378" y="1515473"/>
            <a:ext cx="563413" cy="382565"/>
          </a:xfrm>
          <a:prstGeom prst="rightArrow">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ccia a destra 32">
            <a:extLst>
              <a:ext uri="{FF2B5EF4-FFF2-40B4-BE49-F238E27FC236}">
                <a16:creationId xmlns:a16="http://schemas.microsoft.com/office/drawing/2014/main" id="{885EEC68-B3D1-4D49-A24D-84072CD3C806}"/>
              </a:ext>
            </a:extLst>
          </p:cNvPr>
          <p:cNvSpPr/>
          <p:nvPr/>
        </p:nvSpPr>
        <p:spPr>
          <a:xfrm>
            <a:off x="1024378" y="2270938"/>
            <a:ext cx="563413" cy="382565"/>
          </a:xfrm>
          <a:prstGeom prst="rightArrow">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ccia a destra 33">
            <a:extLst>
              <a:ext uri="{FF2B5EF4-FFF2-40B4-BE49-F238E27FC236}">
                <a16:creationId xmlns:a16="http://schemas.microsoft.com/office/drawing/2014/main" id="{A82B2639-1ADE-491C-9285-926301832ED5}"/>
              </a:ext>
            </a:extLst>
          </p:cNvPr>
          <p:cNvSpPr/>
          <p:nvPr/>
        </p:nvSpPr>
        <p:spPr>
          <a:xfrm>
            <a:off x="1035349" y="3149183"/>
            <a:ext cx="563413" cy="382565"/>
          </a:xfrm>
          <a:prstGeom prst="rightArrow">
            <a:avLst/>
          </a:prstGeom>
          <a:solidFill>
            <a:schemeClr val="accent4">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167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18" grpId="0" animBg="1"/>
      <p:bldP spid="19" grpId="0" animBg="1"/>
      <p:bldP spid="9" grpId="0" animBg="1"/>
      <p:bldP spid="33" grpId="0" animBg="1"/>
      <p:bldP spid="3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0"/>
            <a:ext cx="10515600" cy="662397"/>
          </a:xfrm>
        </p:spPr>
        <p:txBody>
          <a:bodyPr/>
          <a:lstStyle/>
          <a:p>
            <a:r>
              <a:rPr lang="en-US" dirty="0"/>
              <a:t>Intrinsic capacitances: The Meyer Model</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49</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222" y="4180911"/>
            <a:ext cx="5188756" cy="1863143"/>
          </a:xfrm>
          <a:prstGeom prst="rect">
            <a:avLst/>
          </a:prstGeom>
        </p:spPr>
      </p:pic>
      <mc:AlternateContent xmlns:mc="http://schemas.openxmlformats.org/markup-compatibility/2006" xmlns:a14="http://schemas.microsoft.com/office/drawing/2010/main">
        <mc:Choice Requires="a14">
          <p:graphicFrame>
            <p:nvGraphicFramePr>
              <p:cNvPr id="6" name="Tabella 5"/>
              <p:cNvGraphicFramePr>
                <a:graphicFrameLocks noGrp="1"/>
              </p:cNvGraphicFramePr>
              <p:nvPr>
                <p:extLst>
                  <p:ext uri="{D42A27DB-BD31-4B8C-83A1-F6EECF244321}">
                    <p14:modId xmlns:p14="http://schemas.microsoft.com/office/powerpoint/2010/main" val="1058689816"/>
                  </p:ext>
                </p:extLst>
              </p:nvPr>
            </p:nvGraphicFramePr>
            <p:xfrm>
              <a:off x="1269022" y="638994"/>
              <a:ext cx="9653956" cy="3421057"/>
            </p:xfrm>
            <a:graphic>
              <a:graphicData uri="http://schemas.openxmlformats.org/drawingml/2006/table">
                <a:tbl>
                  <a:tblPr firstRow="1" bandRow="1">
                    <a:tableStyleId>{5C22544A-7EE6-4342-B048-85BDC9FD1C3A}</a:tableStyleId>
                  </a:tblPr>
                  <a:tblGrid>
                    <a:gridCol w="2413489">
                      <a:extLst>
                        <a:ext uri="{9D8B030D-6E8A-4147-A177-3AD203B41FA5}">
                          <a16:colId xmlns:a16="http://schemas.microsoft.com/office/drawing/2014/main" val="20000"/>
                        </a:ext>
                      </a:extLst>
                    </a:gridCol>
                    <a:gridCol w="2823797">
                      <a:extLst>
                        <a:ext uri="{9D8B030D-6E8A-4147-A177-3AD203B41FA5}">
                          <a16:colId xmlns:a16="http://schemas.microsoft.com/office/drawing/2014/main" val="20001"/>
                        </a:ext>
                      </a:extLst>
                    </a:gridCol>
                    <a:gridCol w="2003181">
                      <a:extLst>
                        <a:ext uri="{9D8B030D-6E8A-4147-A177-3AD203B41FA5}">
                          <a16:colId xmlns:a16="http://schemas.microsoft.com/office/drawing/2014/main" val="20002"/>
                        </a:ext>
                      </a:extLst>
                    </a:gridCol>
                    <a:gridCol w="2413489">
                      <a:extLst>
                        <a:ext uri="{9D8B030D-6E8A-4147-A177-3AD203B41FA5}">
                          <a16:colId xmlns:a16="http://schemas.microsoft.com/office/drawing/2014/main" val="20003"/>
                        </a:ext>
                      </a:extLst>
                    </a:gridCol>
                  </a:tblGrid>
                  <a:tr h="66226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2400" dirty="0">
                              <a:solidFill>
                                <a:schemeClr val="tx1"/>
                              </a:solidFill>
                              <a:latin typeface="Arial" panose="020B0604020202020204" pitchFamily="34" charset="0"/>
                              <a:cs typeface="Arial" panose="020B0604020202020204" pitchFamily="34" charset="0"/>
                            </a:rPr>
                            <a:t>Off</a:t>
                          </a:r>
                          <a:r>
                            <a:rPr lang="it-IT" sz="2400" baseline="0" dirty="0">
                              <a:solidFill>
                                <a:schemeClr val="tx1"/>
                              </a:solidFill>
                              <a:latin typeface="Arial" panose="020B0604020202020204" pitchFamily="34" charset="0"/>
                              <a:cs typeface="Arial" panose="020B0604020202020204" pitchFamily="34" charset="0"/>
                            </a:rPr>
                            <a:t> (V</a:t>
                          </a:r>
                          <a:r>
                            <a:rPr lang="it-IT" sz="2400" baseline="-25000" dirty="0">
                              <a:solidFill>
                                <a:schemeClr val="tx1"/>
                              </a:solidFill>
                              <a:latin typeface="Arial" panose="020B0604020202020204" pitchFamily="34" charset="0"/>
                              <a:cs typeface="Arial" panose="020B0604020202020204" pitchFamily="34" charset="0"/>
                            </a:rPr>
                            <a:t>GS</a:t>
                          </a:r>
                          <a:r>
                            <a:rPr lang="it-IT" sz="2400" baseline="0" dirty="0">
                              <a:solidFill>
                                <a:schemeClr val="tx1"/>
                              </a:solidFill>
                              <a:latin typeface="Arial" panose="020B0604020202020204" pitchFamily="34" charset="0"/>
                              <a:cs typeface="Arial" panose="020B0604020202020204" pitchFamily="34" charset="0"/>
                            </a:rPr>
                            <a:t> &lt;&lt; </a:t>
                          </a:r>
                          <a:r>
                            <a:rPr lang="it-IT" sz="2400" baseline="0" dirty="0" err="1">
                              <a:solidFill>
                                <a:schemeClr val="tx1"/>
                              </a:solidFill>
                              <a:latin typeface="Arial" panose="020B0604020202020204" pitchFamily="34" charset="0"/>
                              <a:cs typeface="Arial" panose="020B0604020202020204" pitchFamily="34" charset="0"/>
                            </a:rPr>
                            <a:t>V</a:t>
                          </a:r>
                          <a:r>
                            <a:rPr lang="it-IT" sz="2400" baseline="-25000" dirty="0" err="1">
                              <a:solidFill>
                                <a:schemeClr val="tx1"/>
                              </a:solidFill>
                              <a:latin typeface="Arial" panose="020B0604020202020204" pitchFamily="34" charset="0"/>
                              <a:cs typeface="Arial" panose="020B0604020202020204" pitchFamily="34" charset="0"/>
                            </a:rPr>
                            <a:t>t</a:t>
                          </a:r>
                          <a:r>
                            <a:rPr lang="it-IT" sz="2400" baseline="0" dirty="0">
                              <a:solidFill>
                                <a:schemeClr val="tx1"/>
                              </a:solidFill>
                              <a:latin typeface="Arial" panose="020B0604020202020204" pitchFamily="34" charset="0"/>
                              <a:cs typeface="Arial" panose="020B0604020202020204" pitchFamily="34" charset="0"/>
                            </a:rPr>
                            <a:t>)</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2400" dirty="0" err="1">
                              <a:solidFill>
                                <a:schemeClr val="tx1"/>
                              </a:solidFill>
                              <a:latin typeface="Arial" panose="020B0604020202020204" pitchFamily="34" charset="0"/>
                              <a:cs typeface="Arial" panose="020B0604020202020204" pitchFamily="34" charset="0"/>
                            </a:rPr>
                            <a:t>Triode</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2400" dirty="0" err="1">
                              <a:solidFill>
                                <a:schemeClr val="tx1"/>
                              </a:solidFill>
                              <a:latin typeface="Arial" panose="020B0604020202020204" pitchFamily="34" charset="0"/>
                              <a:cs typeface="Arial" panose="020B0604020202020204" pitchFamily="34" charset="0"/>
                            </a:rPr>
                            <a:t>Saturation</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43348">
                    <a:tc>
                      <a:txBody>
                        <a:bodyPr/>
                        <a:lstStyle/>
                        <a:p>
                          <a:pPr/>
                          <a14:m>
                            <m:oMathPara xmlns:m="http://schemas.openxmlformats.org/officeDocument/2006/math">
                              <m:oMathParaPr>
                                <m:jc m:val="centerGroup"/>
                              </m:oMathParaPr>
                              <m:oMath xmlns:m="http://schemas.openxmlformats.org/officeDocument/2006/math">
                                <m:sSubSup>
                                  <m:sSubSup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e>
                                  <m:sub>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𝑔𝑠</m:t>
                                    </m:r>
                                  </m:sub>
                                  <m:sup>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bSup>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14:m>
                            <m:oMathPara xmlns:m="http://schemas.openxmlformats.org/officeDocument/2006/math">
                              <m:oMathParaPr>
                                <m:jc m:val="centerGroup"/>
                              </m:oMathParaPr>
                              <m:oMath xmlns:m="http://schemas.openxmlformats.org/officeDocument/2006/math">
                                <m:sSub>
                                  <m:sSub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box>
                                      <m:box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boxPr>
                                      <m:e>
                                        <m:argPr>
                                          <m:argSz m:val="-1"/>
                                        </m:argPr>
                                        <m:f>
                                          <m:f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e>
                                    </m:box>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e>
                                  <m:sub>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𝑂𝑋</m:t>
                                    </m:r>
                                  </m:sub>
                                </m:sSub>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𝑊𝐿</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
                                  <m:sSub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box>
                                      <m:box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boxPr>
                                      <m:e>
                                        <m:argPr>
                                          <m:argSz m:val="-1"/>
                                        </m:argPr>
                                        <m:f>
                                          <m:f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num>
                                          <m:den>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den>
                                        </m:f>
                                      </m:e>
                                    </m:box>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e>
                                  <m:sub>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𝑂𝑋</m:t>
                                    </m:r>
                                  </m:sub>
                                </m:sSub>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𝑊𝐿</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43348">
                    <a:tc>
                      <a:txBody>
                        <a:bodyPr/>
                        <a:lstStyle/>
                        <a:p>
                          <a:pPr/>
                          <a14:m>
                            <m:oMathPara xmlns:m="http://schemas.openxmlformats.org/officeDocument/2006/math">
                              <m:oMathParaPr>
                                <m:jc m:val="centerGroup"/>
                              </m:oMathParaPr>
                              <m:oMath xmlns:m="http://schemas.openxmlformats.org/officeDocument/2006/math">
                                <m:sSubSup>
                                  <m:sSubSup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e>
                                  <m:sub>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𝑔𝑑</m:t>
                                    </m:r>
                                  </m:sub>
                                  <m:sup>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bSup>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box>
                                      <m:box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boxPr>
                                      <m:e>
                                        <m:argPr>
                                          <m:argSz m:val="-1"/>
                                        </m:argPr>
                                        <m:f>
                                          <m:f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e>
                                    </m:box>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e>
                                  <m:sub>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𝑂𝑋</m:t>
                                    </m:r>
                                  </m:sub>
                                </m:sSub>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𝑊𝐿</m:t>
                                </m:r>
                              </m:oMath>
                            </m:oMathPara>
                          </a14:m>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80657">
                    <a:tc>
                      <a:txBody>
                        <a:bodyPr/>
                        <a:lstStyle/>
                        <a:p>
                          <a:pPr/>
                          <a14:m>
                            <m:oMathPara xmlns:m="http://schemas.openxmlformats.org/officeDocument/2006/math">
                              <m:oMathParaPr>
                                <m:jc m:val="centerGroup"/>
                              </m:oMathParaPr>
                              <m:oMath xmlns:m="http://schemas.openxmlformats.org/officeDocument/2006/math">
                                <m:sSubSup>
                                  <m:sSubSupPr>
                                    <m:ctrlP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e>
                                  <m:sub>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𝑔𝑏</m:t>
                                    </m:r>
                                  </m:sub>
                                  <m:sup>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bSup>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p>
                                  <m:sSupPr>
                                    <m:ctrlP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ctrlP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f>
                                          <m:fPr>
                                            <m:ctrlP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sSub>
                                              <m:sSubPr>
                                                <m:ctrlP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e>
                                              <m:sub>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𝑂𝑋</m:t>
                                                </m:r>
                                              </m:sub>
                                            </m:sSub>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𝑊𝐿</m:t>
                                            </m:r>
                                          </m:den>
                                        </m:f>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sSub>
                                              <m:sSubPr>
                                                <m:ctrlP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e>
                                              <m:sub>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𝑑𝑚</m:t>
                                                </m:r>
                                              </m:sub>
                                            </m:sSub>
                                          </m:den>
                                        </m:f>
                                      </m:e>
                                    </m:d>
                                  </m:e>
                                  <m:sup>
                                    <m:r>
                                      <a:rPr kumimoji="0" lang="it-IT"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p>
                                </m:sSup>
                              </m:oMath>
                            </m:oMathPara>
                          </a14:m>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it-IT"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mc:Choice>
        <mc:Fallback xmlns="">
          <p:graphicFrame>
            <p:nvGraphicFramePr>
              <p:cNvPr id="6" name="Tabella 5"/>
              <p:cNvGraphicFramePr>
                <a:graphicFrameLocks noGrp="1"/>
              </p:cNvGraphicFramePr>
              <p:nvPr>
                <p:extLst>
                  <p:ext uri="{D42A27DB-BD31-4B8C-83A1-F6EECF244321}">
                    <p14:modId xmlns:p14="http://schemas.microsoft.com/office/powerpoint/2010/main" val="1058689816"/>
                  </p:ext>
                </p:extLst>
              </p:nvPr>
            </p:nvGraphicFramePr>
            <p:xfrm>
              <a:off x="1269022" y="638994"/>
              <a:ext cx="9653956" cy="3421057"/>
            </p:xfrm>
            <a:graphic>
              <a:graphicData uri="http://schemas.openxmlformats.org/drawingml/2006/table">
                <a:tbl>
                  <a:tblPr firstRow="1" bandRow="1">
                    <a:tableStyleId>{5C22544A-7EE6-4342-B048-85BDC9FD1C3A}</a:tableStyleId>
                  </a:tblPr>
                  <a:tblGrid>
                    <a:gridCol w="2413489"/>
                    <a:gridCol w="2823797"/>
                    <a:gridCol w="2003181"/>
                    <a:gridCol w="2413489"/>
                  </a:tblGrid>
                  <a:tr h="66226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2400" dirty="0" smtClean="0">
                              <a:solidFill>
                                <a:schemeClr val="tx1"/>
                              </a:solidFill>
                              <a:latin typeface="Arial" panose="020B0604020202020204" pitchFamily="34" charset="0"/>
                              <a:cs typeface="Arial" panose="020B0604020202020204" pitchFamily="34" charset="0"/>
                            </a:rPr>
                            <a:t>Off</a:t>
                          </a:r>
                          <a:r>
                            <a:rPr lang="it-IT" sz="2400" baseline="0" dirty="0" smtClean="0">
                              <a:solidFill>
                                <a:schemeClr val="tx1"/>
                              </a:solidFill>
                              <a:latin typeface="Arial" panose="020B0604020202020204" pitchFamily="34" charset="0"/>
                              <a:cs typeface="Arial" panose="020B0604020202020204" pitchFamily="34" charset="0"/>
                            </a:rPr>
                            <a:t> (V</a:t>
                          </a:r>
                          <a:r>
                            <a:rPr lang="it-IT" sz="2400" baseline="-25000" dirty="0" smtClean="0">
                              <a:solidFill>
                                <a:schemeClr val="tx1"/>
                              </a:solidFill>
                              <a:latin typeface="Arial" panose="020B0604020202020204" pitchFamily="34" charset="0"/>
                              <a:cs typeface="Arial" panose="020B0604020202020204" pitchFamily="34" charset="0"/>
                            </a:rPr>
                            <a:t>GS</a:t>
                          </a:r>
                          <a:r>
                            <a:rPr lang="it-IT" sz="2400" baseline="0" dirty="0" smtClean="0">
                              <a:solidFill>
                                <a:schemeClr val="tx1"/>
                              </a:solidFill>
                              <a:latin typeface="Arial" panose="020B0604020202020204" pitchFamily="34" charset="0"/>
                              <a:cs typeface="Arial" panose="020B0604020202020204" pitchFamily="34" charset="0"/>
                            </a:rPr>
                            <a:t> &lt;&lt; </a:t>
                          </a:r>
                          <a:r>
                            <a:rPr lang="it-IT" sz="2400" baseline="0" dirty="0" err="1" smtClean="0">
                              <a:solidFill>
                                <a:schemeClr val="tx1"/>
                              </a:solidFill>
                              <a:latin typeface="Arial" panose="020B0604020202020204" pitchFamily="34" charset="0"/>
                              <a:cs typeface="Arial" panose="020B0604020202020204" pitchFamily="34" charset="0"/>
                            </a:rPr>
                            <a:t>V</a:t>
                          </a:r>
                          <a:r>
                            <a:rPr lang="it-IT" sz="2400" baseline="-25000" dirty="0" err="1" smtClean="0">
                              <a:solidFill>
                                <a:schemeClr val="tx1"/>
                              </a:solidFill>
                              <a:latin typeface="Arial" panose="020B0604020202020204" pitchFamily="34" charset="0"/>
                              <a:cs typeface="Arial" panose="020B0604020202020204" pitchFamily="34" charset="0"/>
                            </a:rPr>
                            <a:t>t</a:t>
                          </a:r>
                          <a:r>
                            <a:rPr lang="it-IT" sz="2400" baseline="0" dirty="0" smtClean="0">
                              <a:solidFill>
                                <a:schemeClr val="tx1"/>
                              </a:solidFill>
                              <a:latin typeface="Arial" panose="020B0604020202020204" pitchFamily="34" charset="0"/>
                              <a:cs typeface="Arial" panose="020B0604020202020204" pitchFamily="34" charset="0"/>
                            </a:rPr>
                            <a:t>)</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2400" dirty="0" err="1" smtClean="0">
                              <a:solidFill>
                                <a:schemeClr val="tx1"/>
                              </a:solidFill>
                              <a:latin typeface="Arial" panose="020B0604020202020204" pitchFamily="34" charset="0"/>
                              <a:cs typeface="Arial" panose="020B0604020202020204" pitchFamily="34" charset="0"/>
                            </a:rPr>
                            <a:t>Triode</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2400" dirty="0" err="1" smtClean="0">
                              <a:solidFill>
                                <a:schemeClr val="tx1"/>
                              </a:solidFill>
                              <a:latin typeface="Arial" panose="020B0604020202020204" pitchFamily="34" charset="0"/>
                              <a:cs typeface="Arial" panose="020B0604020202020204" pitchFamily="34" charset="0"/>
                            </a:rPr>
                            <a:t>Saturation</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43348">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253" t="-94262" r="-300505" b="-27377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85745" t="-94262" r="-157019" b="-27377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261398" t="-94262" r="-120973" b="-27377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300253" t="-94262" r="-505" b="-273770"/>
                          </a:stretch>
                        </a:blipFill>
                      </a:tcPr>
                    </a:tc>
                  </a:tr>
                  <a:tr h="9347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253" t="-153896" r="-300505" b="-1168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85745" t="-153896" r="-157019" b="-1168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261398" t="-153896" r="-120973" b="-1168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300253" t="-153896" r="-505" b="-116883"/>
                          </a:stretch>
                        </a:blipFill>
                      </a:tcPr>
                    </a:tc>
                  </a:tr>
                  <a:tr h="108065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253" t="-219663" r="-300505" b="-112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85745" t="-219663" r="-157019" b="-112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261398" t="-219663" r="-120973" b="-112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3"/>
                          <a:stretch>
                            <a:fillRect l="-300253" t="-219663" r="-505" b="-1124"/>
                          </a:stretch>
                        </a:blipFill>
                      </a:tcPr>
                    </a:tc>
                  </a:tr>
                </a:tbl>
              </a:graphicData>
            </a:graphic>
          </p:graphicFrame>
        </mc:Fallback>
      </mc:AlternateContent>
      <p:cxnSp>
        <p:nvCxnSpPr>
          <p:cNvPr id="19" name="Connettore 2 18"/>
          <p:cNvCxnSpPr/>
          <p:nvPr/>
        </p:nvCxnSpPr>
        <p:spPr>
          <a:xfrm flipH="1" flipV="1">
            <a:off x="5873263" y="3539118"/>
            <a:ext cx="1406768" cy="1314236"/>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CasellaDiTesto 21"/>
          <p:cNvSpPr txBox="1"/>
          <p:nvPr/>
        </p:nvSpPr>
        <p:spPr>
          <a:xfrm>
            <a:off x="7456527" y="4202448"/>
            <a:ext cx="4114800"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Series of the oxide and depletion layer capacitances. Can be approximated with only the oxide cap C</a:t>
            </a:r>
            <a:r>
              <a:rPr lang="en-US" sz="2400" baseline="-25000" dirty="0">
                <a:latin typeface="Arial" panose="020B0604020202020204" pitchFamily="34" charset="0"/>
                <a:cs typeface="Arial" panose="020B0604020202020204" pitchFamily="34" charset="0"/>
              </a:rPr>
              <a:t>OX</a:t>
            </a:r>
            <a:r>
              <a:rPr lang="en-US" sz="2400" dirty="0">
                <a:latin typeface="Arial" panose="020B0604020202020204" pitchFamily="34" charset="0"/>
                <a:cs typeface="Arial" panose="020B0604020202020204" pitchFamily="34" charset="0"/>
              </a:rPr>
              <a:t>WL</a:t>
            </a:r>
          </a:p>
        </p:txBody>
      </p:sp>
    </p:spTree>
    <p:extLst>
      <p:ext uri="{BB962C8B-B14F-4D97-AF65-F5344CB8AC3E}">
        <p14:creationId xmlns:p14="http://schemas.microsoft.com/office/powerpoint/2010/main" val="423596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BSIM Models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5</a:t>
            </a:fld>
            <a:endParaRPr lang="en-US" dirty="0"/>
          </a:p>
        </p:txBody>
      </p:sp>
      <p:sp>
        <p:nvSpPr>
          <p:cNvPr id="6" name="CasellaDiTesto 5">
            <a:extLst>
              <a:ext uri="{FF2B5EF4-FFF2-40B4-BE49-F238E27FC236}">
                <a16:creationId xmlns:a16="http://schemas.microsoft.com/office/drawing/2014/main" id="{2E171F1A-D8B6-4880-AC60-D4A592BA79BF}"/>
              </a:ext>
            </a:extLst>
          </p:cNvPr>
          <p:cNvSpPr txBox="1"/>
          <p:nvPr/>
        </p:nvSpPr>
        <p:spPr>
          <a:xfrm>
            <a:off x="524162" y="1625234"/>
            <a:ext cx="10829637" cy="3139321"/>
          </a:xfrm>
          <a:prstGeom prst="rect">
            <a:avLst/>
          </a:prstGeom>
          <a:noFill/>
        </p:spPr>
        <p:txBody>
          <a:bodyPr wrap="square" rtlCol="0">
            <a:spAutoFit/>
          </a:bodyPr>
          <a:lstStyle/>
          <a:p>
            <a:pPr marL="342900" indent="-342900">
              <a:spcBef>
                <a:spcPts val="1800"/>
              </a:spcBef>
              <a:buFont typeface="Arial" panose="020B0604020202020204" pitchFamily="34" charset="0"/>
              <a:buChar char="•"/>
            </a:pPr>
            <a:r>
              <a:rPr lang="en-US" sz="2400" dirty="0">
                <a:latin typeface="Arial" panose="020B0604020202020204" pitchFamily="34" charset="0"/>
                <a:cs typeface="Arial" panose="020B0604020202020204" pitchFamily="34" charset="0"/>
              </a:rPr>
              <a:t>Highly empirical models (BSIM3 DC models requires almost 100 parameters)</a:t>
            </a:r>
          </a:p>
          <a:p>
            <a:pPr marL="342900" indent="-342900">
              <a:spcBef>
                <a:spcPts val="1800"/>
              </a:spcBef>
              <a:buFont typeface="Arial" panose="020B0604020202020204" pitchFamily="34" charset="0"/>
              <a:buChar char="•"/>
            </a:pPr>
            <a:r>
              <a:rPr lang="en-US" sz="2400" dirty="0">
                <a:latin typeface="Arial" panose="020B0604020202020204" pitchFamily="34" charset="0"/>
                <a:cs typeface="Arial" panose="020B0604020202020204" pitchFamily="34" charset="0"/>
                <a:sym typeface="Wingdings" panose="05000000000000000000" pitchFamily="2" charset="2"/>
              </a:rPr>
              <a:t>Standards for integrated circuit design,  with accurate modeling of transistor’s </a:t>
            </a:r>
            <a:r>
              <a:rPr lang="en-US" sz="2400" dirty="0" err="1">
                <a:latin typeface="Arial" panose="020B0604020202020204" pitchFamily="34" charset="0"/>
                <a:cs typeface="Arial" panose="020B0604020202020204" pitchFamily="34" charset="0"/>
                <a:sym typeface="Wingdings" panose="05000000000000000000" pitchFamily="2" charset="2"/>
              </a:rPr>
              <a:t>behaviour</a:t>
            </a:r>
            <a:r>
              <a:rPr lang="en-US" sz="2400" dirty="0">
                <a:latin typeface="Arial" panose="020B0604020202020204" pitchFamily="34" charset="0"/>
                <a:cs typeface="Arial" panose="020B0604020202020204" pitchFamily="34" charset="0"/>
                <a:sym typeface="Wingdings" panose="05000000000000000000" pitchFamily="2" charset="2"/>
              </a:rPr>
              <a:t> (e.g.: channel length modulation and DIBL)</a:t>
            </a:r>
          </a:p>
          <a:p>
            <a:pPr marL="342900" indent="-342900">
              <a:spcBef>
                <a:spcPts val="1800"/>
              </a:spcBef>
              <a:buFont typeface="Arial" panose="020B0604020202020204" pitchFamily="34" charset="0"/>
              <a:buChar char="•"/>
            </a:pPr>
            <a:r>
              <a:rPr lang="en-US" sz="2400" dirty="0">
                <a:latin typeface="Arial" panose="020B0604020202020204" pitchFamily="34" charset="0"/>
                <a:cs typeface="Arial" panose="020B0604020202020204" pitchFamily="34" charset="0"/>
              </a:rPr>
              <a:t>Currently maintained models: BSIM3 (until sub-100 nm nodes), BISM4 (from 0.13 um to 20 nm), BSIM-SOI, BSIM-CMG (Common Multi-Gate, for </a:t>
            </a:r>
            <a:r>
              <a:rPr lang="en-US" sz="2400" dirty="0" err="1">
                <a:latin typeface="Arial" panose="020B0604020202020204" pitchFamily="34" charset="0"/>
                <a:cs typeface="Arial" panose="020B0604020202020204" pitchFamily="34" charset="0"/>
              </a:rPr>
              <a:t>FinFET</a:t>
            </a:r>
            <a:r>
              <a:rPr lang="en-US" sz="2400" dirty="0">
                <a:latin typeface="Arial" panose="020B0604020202020204" pitchFamily="34" charset="0"/>
                <a:cs typeface="Arial" panose="020B0604020202020204" pitchFamily="34" charset="0"/>
              </a:rPr>
              <a:t> and 3-D transistors)…</a:t>
            </a:r>
          </a:p>
        </p:txBody>
      </p:sp>
      <p:sp>
        <p:nvSpPr>
          <p:cNvPr id="7" name="CasellaDiTesto 6">
            <a:extLst>
              <a:ext uri="{FF2B5EF4-FFF2-40B4-BE49-F238E27FC236}">
                <a16:creationId xmlns:a16="http://schemas.microsoft.com/office/drawing/2014/main" id="{9480842D-B502-47B4-87A5-F4ED977A4F79}"/>
              </a:ext>
            </a:extLst>
          </p:cNvPr>
          <p:cNvSpPr txBox="1"/>
          <p:nvPr/>
        </p:nvSpPr>
        <p:spPr>
          <a:xfrm>
            <a:off x="323535" y="5848951"/>
            <a:ext cx="11360727" cy="707886"/>
          </a:xfrm>
          <a:prstGeom prst="rect">
            <a:avLst/>
          </a:prstGeom>
          <a:noFill/>
        </p:spPr>
        <p:txBody>
          <a:bodyPr wrap="square" rtlCol="0">
            <a:spAutoFit/>
          </a:bodyPr>
          <a:lstStyle/>
          <a:p>
            <a:r>
              <a:rPr lang="en-GB" sz="1600" b="0" i="0" dirty="0">
                <a:solidFill>
                  <a:srgbClr val="333333"/>
                </a:solidFill>
                <a:effectLst/>
                <a:latin typeface="Georgia" panose="02040502050405020303" pitchFamily="18" charset="0"/>
              </a:rPr>
              <a:t>* “BSIM: Berkeley Short-Channel IGFET Model for MOS transistor” – B.</a:t>
            </a:r>
            <a:r>
              <a:rPr lang="en-GB" sz="1600" dirty="0">
                <a:solidFill>
                  <a:srgbClr val="333333"/>
                </a:solidFill>
                <a:latin typeface="Georgia" panose="02040502050405020303" pitchFamily="18" charset="0"/>
              </a:rPr>
              <a:t>J. </a:t>
            </a:r>
            <a:r>
              <a:rPr lang="en-GB" sz="1600" dirty="0" err="1">
                <a:solidFill>
                  <a:srgbClr val="333333"/>
                </a:solidFill>
                <a:latin typeface="Georgia" panose="02040502050405020303" pitchFamily="18" charset="0"/>
              </a:rPr>
              <a:t>Sheu</a:t>
            </a:r>
            <a:r>
              <a:rPr lang="en-GB" sz="1600" dirty="0">
                <a:solidFill>
                  <a:srgbClr val="333333"/>
                </a:solidFill>
                <a:latin typeface="Georgia" panose="02040502050405020303" pitchFamily="18" charset="0"/>
              </a:rPr>
              <a:t> et al. - 1987</a:t>
            </a:r>
            <a:endParaRPr lang="en-GB" sz="1600" b="0" i="0" dirty="0">
              <a:solidFill>
                <a:srgbClr val="333333"/>
              </a:solidFill>
              <a:effectLst/>
              <a:latin typeface="Georgia" panose="02040502050405020303" pitchFamily="18" charset="0"/>
            </a:endParaRPr>
          </a:p>
          <a:p>
            <a:endParaRPr lang="it-I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072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220746"/>
            <a:ext cx="10515600" cy="662397"/>
          </a:xfrm>
        </p:spPr>
        <p:txBody>
          <a:bodyPr/>
          <a:lstStyle/>
          <a:p>
            <a:r>
              <a:rPr lang="en-US" dirty="0"/>
              <a:t>Charge oriented models (Dutton and Ward model)</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50</a:t>
            </a:fld>
            <a:endParaRPr lang="en-US" dirty="0"/>
          </a:p>
        </p:txBody>
      </p:sp>
      <p:sp>
        <p:nvSpPr>
          <p:cNvPr id="5" name="CasellaDiTesto 4"/>
          <p:cNvSpPr txBox="1"/>
          <p:nvPr/>
        </p:nvSpPr>
        <p:spPr>
          <a:xfrm>
            <a:off x="517357" y="998621"/>
            <a:ext cx="6096541" cy="1200329"/>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Limits of the Meyer Model: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Does not guarantee charge conservation</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Capacitances are reciprocal </a:t>
            </a:r>
          </a:p>
        </p:txBody>
      </p:sp>
      <p:sp>
        <p:nvSpPr>
          <p:cNvPr id="6" name="CasellaDiTesto 5"/>
          <p:cNvSpPr txBox="1"/>
          <p:nvPr/>
        </p:nvSpPr>
        <p:spPr>
          <a:xfrm>
            <a:off x="8016502" y="1036725"/>
            <a:ext cx="3743332" cy="1200329"/>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Important errors in circuits</a:t>
            </a:r>
          </a:p>
          <a:p>
            <a:r>
              <a:rPr lang="en-US" sz="2400" dirty="0">
                <a:latin typeface="Arial" panose="020B0604020202020204" pitchFamily="34" charset="0"/>
                <a:cs typeface="Arial" panose="020B0604020202020204" pitchFamily="34" charset="0"/>
              </a:rPr>
              <a:t>using MOSFETs as </a:t>
            </a:r>
          </a:p>
          <a:p>
            <a:r>
              <a:rPr lang="en-US" sz="2400" dirty="0">
                <a:latin typeface="Arial" panose="020B0604020202020204" pitchFamily="34" charset="0"/>
                <a:cs typeface="Arial" panose="020B0604020202020204" pitchFamily="34" charset="0"/>
              </a:rPr>
              <a:t>switches. </a:t>
            </a: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307603" y="3375465"/>
            <a:ext cx="1081961" cy="1924402"/>
          </a:xfrm>
          <a:prstGeom prst="rect">
            <a:avLst/>
          </a:prstGeom>
        </p:spPr>
      </p:pic>
      <p:sp>
        <p:nvSpPr>
          <p:cNvPr id="9" name="CasellaDiTesto 8"/>
          <p:cNvSpPr txBox="1"/>
          <p:nvPr/>
        </p:nvSpPr>
        <p:spPr>
          <a:xfrm>
            <a:off x="2416409" y="4951704"/>
            <a:ext cx="877163"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B</a:t>
            </a:r>
            <a:r>
              <a:rPr lang="it-IT" sz="2400" dirty="0">
                <a:latin typeface="Arial" panose="020B0604020202020204" pitchFamily="34" charset="0"/>
                <a:cs typeface="Arial" panose="020B0604020202020204" pitchFamily="34" charset="0"/>
              </a:rPr>
              <a:t>=0</a:t>
            </a:r>
            <a:endParaRPr lang="en-US" sz="2400" dirty="0">
              <a:latin typeface="Arial" panose="020B0604020202020204" pitchFamily="34" charset="0"/>
              <a:cs typeface="Arial" panose="020B0604020202020204" pitchFamily="34" charset="0"/>
            </a:endParaRPr>
          </a:p>
        </p:txBody>
      </p:sp>
      <p:sp>
        <p:nvSpPr>
          <p:cNvPr id="10" name="CasellaDiTesto 9"/>
          <p:cNvSpPr txBox="1"/>
          <p:nvPr/>
        </p:nvSpPr>
        <p:spPr>
          <a:xfrm>
            <a:off x="3961634" y="4725956"/>
            <a:ext cx="537327"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D</a:t>
            </a:r>
            <a:endParaRPr lang="en-US" sz="2400" dirty="0">
              <a:latin typeface="Arial" panose="020B0604020202020204" pitchFamily="34" charset="0"/>
              <a:cs typeface="Arial" panose="020B0604020202020204" pitchFamily="34" charset="0"/>
            </a:endParaRPr>
          </a:p>
        </p:txBody>
      </p:sp>
      <p:sp>
        <p:nvSpPr>
          <p:cNvPr id="11" name="CasellaDiTesto 10"/>
          <p:cNvSpPr txBox="1"/>
          <p:nvPr/>
        </p:nvSpPr>
        <p:spPr>
          <a:xfrm>
            <a:off x="1198204" y="4764510"/>
            <a:ext cx="537327"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S</a:t>
            </a:r>
            <a:endParaRPr lang="en-US" sz="2400" dirty="0">
              <a:latin typeface="Arial" panose="020B0604020202020204" pitchFamily="34" charset="0"/>
              <a:cs typeface="Arial" panose="020B0604020202020204" pitchFamily="34" charset="0"/>
            </a:endParaRPr>
          </a:p>
        </p:txBody>
      </p:sp>
      <p:sp>
        <p:nvSpPr>
          <p:cNvPr id="12" name="CasellaDiTesto 11"/>
          <p:cNvSpPr txBox="1"/>
          <p:nvPr/>
        </p:nvSpPr>
        <p:spPr>
          <a:xfrm>
            <a:off x="2579916" y="2988349"/>
            <a:ext cx="550151"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G</a:t>
            </a:r>
            <a:endParaRPr lang="en-US" sz="2400" dirty="0">
              <a:latin typeface="Arial" panose="020B0604020202020204" pitchFamily="34" charset="0"/>
              <a:cs typeface="Arial" panose="020B0604020202020204" pitchFamily="34" charset="0"/>
            </a:endParaRPr>
          </a:p>
        </p:txBody>
      </p:sp>
      <p:sp>
        <p:nvSpPr>
          <p:cNvPr id="13" name="Ovale 12"/>
          <p:cNvSpPr/>
          <p:nvPr/>
        </p:nvSpPr>
        <p:spPr>
          <a:xfrm>
            <a:off x="2054057" y="4284012"/>
            <a:ext cx="525859" cy="59463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e 13"/>
          <p:cNvSpPr/>
          <p:nvPr/>
        </p:nvSpPr>
        <p:spPr>
          <a:xfrm>
            <a:off x="3097421" y="4275057"/>
            <a:ext cx="525859" cy="59463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e 14"/>
          <p:cNvSpPr/>
          <p:nvPr/>
        </p:nvSpPr>
        <p:spPr>
          <a:xfrm>
            <a:off x="2571562" y="3516084"/>
            <a:ext cx="525859" cy="59463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Connettore 1 19"/>
          <p:cNvCxnSpPr/>
          <p:nvPr/>
        </p:nvCxnSpPr>
        <p:spPr>
          <a:xfrm flipH="1" flipV="1">
            <a:off x="2827445" y="3314969"/>
            <a:ext cx="14092" cy="501144"/>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3085689" y="3424362"/>
            <a:ext cx="583814"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Q</a:t>
            </a:r>
            <a:r>
              <a:rPr lang="it-IT" sz="2400" baseline="-25000" dirty="0">
                <a:solidFill>
                  <a:srgbClr val="FF0000"/>
                </a:solidFill>
                <a:latin typeface="Arial" panose="020B0604020202020204" pitchFamily="34" charset="0"/>
                <a:cs typeface="Arial" panose="020B0604020202020204" pitchFamily="34" charset="0"/>
              </a:rPr>
              <a:t>G</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22" name="CasellaDiTesto 21"/>
          <p:cNvSpPr txBox="1"/>
          <p:nvPr/>
        </p:nvSpPr>
        <p:spPr>
          <a:xfrm>
            <a:off x="3661120" y="4090955"/>
            <a:ext cx="570990"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Q</a:t>
            </a:r>
            <a:r>
              <a:rPr lang="it-IT" sz="2400" baseline="-25000" dirty="0">
                <a:solidFill>
                  <a:srgbClr val="FF0000"/>
                </a:solidFill>
                <a:latin typeface="Arial" panose="020B0604020202020204" pitchFamily="34" charset="0"/>
                <a:cs typeface="Arial" panose="020B0604020202020204" pitchFamily="34" charset="0"/>
              </a:rPr>
              <a:t>D</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23" name="CasellaDiTesto 22"/>
          <p:cNvSpPr txBox="1"/>
          <p:nvPr/>
        </p:nvSpPr>
        <p:spPr>
          <a:xfrm>
            <a:off x="1425972" y="4106270"/>
            <a:ext cx="570990"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Q</a:t>
            </a:r>
            <a:r>
              <a:rPr lang="it-IT" sz="2400" baseline="-25000" dirty="0">
                <a:solidFill>
                  <a:srgbClr val="FF0000"/>
                </a:solidFill>
                <a:latin typeface="Arial" panose="020B0604020202020204" pitchFamily="34" charset="0"/>
                <a:cs typeface="Arial" panose="020B0604020202020204" pitchFamily="34" charset="0"/>
              </a:rPr>
              <a:t>S</a:t>
            </a:r>
            <a:endParaRPr lang="en-US" sz="2400" baseline="-25000" dirty="0">
              <a:solidFill>
                <a:srgbClr val="FF0000"/>
              </a:solidFill>
              <a:latin typeface="Arial" panose="020B0604020202020204" pitchFamily="34" charset="0"/>
              <a:cs typeface="Arial" panose="020B0604020202020204" pitchFamily="34" charset="0"/>
            </a:endParaRPr>
          </a:p>
        </p:txBody>
      </p:sp>
      <p:graphicFrame>
        <p:nvGraphicFramePr>
          <p:cNvPr id="24" name="Oggetto 23"/>
          <p:cNvGraphicFramePr>
            <a:graphicFrameLocks noChangeAspect="1"/>
          </p:cNvGraphicFramePr>
          <p:nvPr>
            <p:extLst>
              <p:ext uri="{D42A27DB-BD31-4B8C-83A1-F6EECF244321}">
                <p14:modId xmlns:p14="http://schemas.microsoft.com/office/powerpoint/2010/main" val="3862772449"/>
              </p:ext>
            </p:extLst>
          </p:nvPr>
        </p:nvGraphicFramePr>
        <p:xfrm>
          <a:off x="4495965" y="2978512"/>
          <a:ext cx="1643985" cy="1199764"/>
        </p:xfrm>
        <a:graphic>
          <a:graphicData uri="http://schemas.openxmlformats.org/presentationml/2006/ole">
            <mc:AlternateContent xmlns:mc="http://schemas.openxmlformats.org/markup-compatibility/2006">
              <mc:Choice xmlns:v="urn:schemas-microsoft-com:vml" Requires="v">
                <p:oleObj spid="_x0000_s26657" name="Equation" r:id="rId4" imgW="609480" imgH="444240" progId="Equation.DSMT4">
                  <p:embed/>
                </p:oleObj>
              </mc:Choice>
              <mc:Fallback>
                <p:oleObj name="Equation" r:id="rId4" imgW="609480" imgH="444240" progId="Equation.DSMT4">
                  <p:embed/>
                  <p:pic>
                    <p:nvPicPr>
                      <p:cNvPr id="0" name=""/>
                      <p:cNvPicPr>
                        <a:picLocks noChangeAspect="1" noChangeArrowheads="1"/>
                      </p:cNvPicPr>
                      <p:nvPr/>
                    </p:nvPicPr>
                    <p:blipFill>
                      <a:blip r:embed="rId5"/>
                      <a:srcRect/>
                      <a:stretch>
                        <a:fillRect/>
                      </a:stretch>
                    </p:blipFill>
                    <p:spPr bwMode="auto">
                      <a:xfrm>
                        <a:off x="4495965" y="2978512"/>
                        <a:ext cx="1643985" cy="1199764"/>
                      </a:xfrm>
                      <a:prstGeom prst="rect">
                        <a:avLst/>
                      </a:prstGeom>
                      <a:noFill/>
                    </p:spPr>
                  </p:pic>
                </p:oleObj>
              </mc:Fallback>
            </mc:AlternateContent>
          </a:graphicData>
        </a:graphic>
      </p:graphicFrame>
      <p:sp>
        <p:nvSpPr>
          <p:cNvPr id="25" name="CasellaDiTesto 24"/>
          <p:cNvSpPr txBox="1"/>
          <p:nvPr/>
        </p:nvSpPr>
        <p:spPr>
          <a:xfrm>
            <a:off x="6883531" y="2506647"/>
            <a:ext cx="5307863" cy="1569660"/>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Array of 9 capacitances</a:t>
            </a:r>
          </a:p>
          <a:p>
            <a:r>
              <a:rPr lang="en-US" sz="2400" dirty="0" err="1">
                <a:latin typeface="Arial" panose="020B0604020202020204" pitchFamily="34" charset="0"/>
                <a:cs typeface="Arial" panose="020B0604020202020204" pitchFamily="34" charset="0"/>
              </a:rPr>
              <a:t>Cij</a:t>
            </a:r>
            <a:r>
              <a:rPr lang="en-US" sz="2400" dirty="0">
                <a:latin typeface="Arial" panose="020B0604020202020204" pitchFamily="34" charset="0"/>
                <a:cs typeface="Arial" panose="020B0604020202020204" pitchFamily="34" charset="0"/>
              </a:rPr>
              <a:t> are &lt; 0 for </a:t>
            </a:r>
            <a:r>
              <a:rPr lang="en-US" sz="2400" dirty="0" err="1">
                <a:latin typeface="Arial" panose="020B0604020202020204" pitchFamily="34" charset="0"/>
                <a:cs typeface="Arial" panose="020B0604020202020204" pitchFamily="34" charset="0"/>
              </a:rPr>
              <a:t>i≠j</a:t>
            </a:r>
            <a:r>
              <a:rPr lang="en-US" sz="2400" dirty="0">
                <a:latin typeface="Arial" panose="020B0604020202020204" pitchFamily="34" charset="0"/>
                <a:cs typeface="Arial" panose="020B0604020202020204" pitchFamily="34" charset="0"/>
              </a:rPr>
              <a:t> (trans-capacitances)</a:t>
            </a:r>
          </a:p>
          <a:p>
            <a:r>
              <a:rPr lang="en-US" sz="2400" dirty="0" err="1">
                <a:latin typeface="Arial" panose="020B0604020202020204" pitchFamily="34" charset="0"/>
                <a:cs typeface="Arial" panose="020B0604020202020204" pitchFamily="34" charset="0"/>
              </a:rPr>
              <a:t>Cij</a:t>
            </a:r>
            <a:r>
              <a:rPr lang="en-US" sz="2400" dirty="0">
                <a:latin typeface="Arial" panose="020B0604020202020204" pitchFamily="34" charset="0"/>
                <a:cs typeface="Arial" panose="020B0604020202020204" pitchFamily="34" charset="0"/>
              </a:rPr>
              <a:t> are &gt; 0 for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=j (self capacitances)</a:t>
            </a:r>
          </a:p>
          <a:p>
            <a:r>
              <a:rPr lang="en-US" sz="2400" dirty="0">
                <a:latin typeface="Arial" panose="020B0604020202020204" pitchFamily="34" charset="0"/>
                <a:cs typeface="Arial" panose="020B0604020202020204" pitchFamily="34" charset="0"/>
              </a:rPr>
              <a:t>Generally: </a:t>
            </a:r>
            <a:r>
              <a:rPr lang="en-US" sz="2400" dirty="0" err="1">
                <a:latin typeface="Arial" panose="020B0604020202020204" pitchFamily="34" charset="0"/>
                <a:cs typeface="Arial" panose="020B0604020202020204" pitchFamily="34" charset="0"/>
              </a:rPr>
              <a:t>Cij</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Cji</a:t>
            </a:r>
            <a:endParaRPr lang="en-US" sz="2400" dirty="0">
              <a:latin typeface="Arial" panose="020B0604020202020204" pitchFamily="34" charset="0"/>
              <a:cs typeface="Arial" panose="020B0604020202020204" pitchFamily="34" charset="0"/>
            </a:endParaRPr>
          </a:p>
        </p:txBody>
      </p:sp>
      <p:pic>
        <p:nvPicPr>
          <p:cNvPr id="26" name="Immagin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76239" y="4284012"/>
            <a:ext cx="2688639" cy="1918756"/>
          </a:xfrm>
          <a:prstGeom prst="rect">
            <a:avLst/>
          </a:prstGeom>
        </p:spPr>
      </p:pic>
      <p:sp>
        <p:nvSpPr>
          <p:cNvPr id="27" name="Freccia a destra 26"/>
          <p:cNvSpPr/>
          <p:nvPr/>
        </p:nvSpPr>
        <p:spPr>
          <a:xfrm>
            <a:off x="6978316" y="1479884"/>
            <a:ext cx="673768" cy="565484"/>
          </a:xfrm>
          <a:prstGeom prst="rightArrow">
            <a:avLst/>
          </a:prstGeom>
          <a:solidFill>
            <a:schemeClr val="accent1">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p:cNvSpPr txBox="1"/>
          <p:nvPr/>
        </p:nvSpPr>
        <p:spPr>
          <a:xfrm>
            <a:off x="728082" y="2357147"/>
            <a:ext cx="4040658" cy="584775"/>
          </a:xfrm>
          <a:prstGeom prst="rect">
            <a:avLst/>
          </a:prstGeom>
          <a:noFill/>
        </p:spPr>
        <p:txBody>
          <a:bodyPr wrap="none" rtlCol="0">
            <a:spAutoFit/>
          </a:bodyPr>
          <a:lstStyle/>
          <a:p>
            <a:r>
              <a:rPr lang="it-IT" sz="3200" dirty="0" err="1">
                <a:latin typeface="Arial" panose="020B0604020202020204" pitchFamily="34" charset="0"/>
                <a:cs typeface="Arial" panose="020B0604020202020204" pitchFamily="34" charset="0"/>
              </a:rPr>
              <a:t>Dutt</a:t>
            </a:r>
            <a:r>
              <a:rPr lang="it-IT" sz="3200" dirty="0">
                <a:latin typeface="Arial" panose="020B0604020202020204" pitchFamily="34" charset="0"/>
                <a:cs typeface="Arial" panose="020B0604020202020204" pitchFamily="34" charset="0"/>
              </a:rPr>
              <a:t> and </a:t>
            </a:r>
            <a:r>
              <a:rPr lang="it-IT" sz="3200" dirty="0" err="1">
                <a:latin typeface="Arial" panose="020B0604020202020204" pitchFamily="34" charset="0"/>
                <a:cs typeface="Arial" panose="020B0604020202020204" pitchFamily="34" charset="0"/>
              </a:rPr>
              <a:t>Ward</a:t>
            </a:r>
            <a:r>
              <a:rPr lang="it-IT" sz="3200" dirty="0">
                <a:latin typeface="Arial" panose="020B0604020202020204" pitchFamily="34" charset="0"/>
                <a:cs typeface="Arial" panose="020B0604020202020204" pitchFamily="34" charset="0"/>
              </a:rPr>
              <a:t> model</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565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animBg="1"/>
      <p:bldP spid="14" grpId="0" animBg="1"/>
      <p:bldP spid="15" grpId="0" animBg="1"/>
      <p:bldP spid="21" grpId="0"/>
      <p:bldP spid="22" grpId="0"/>
      <p:bldP spid="23" grpId="0"/>
      <p:bldP spid="25"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4470" y="87722"/>
            <a:ext cx="10515600" cy="662397"/>
          </a:xfrm>
        </p:spPr>
        <p:txBody>
          <a:bodyPr/>
          <a:lstStyle/>
          <a:p>
            <a:r>
              <a:rPr lang="it-IT" dirty="0"/>
              <a:t>Junction </a:t>
            </a:r>
            <a:r>
              <a:rPr lang="it-IT" dirty="0" err="1"/>
              <a:t>capacitances</a:t>
            </a:r>
            <a:endParaRPr lang="en-US" dirty="0"/>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51</a:t>
            </a:fld>
            <a:endParaRPr lang="en-US" dirty="0"/>
          </a:p>
        </p:txBody>
      </p:sp>
      <p:pic>
        <p:nvPicPr>
          <p:cNvPr id="5" name="Immagine 4" descr="MOS_model_L_signals"/>
          <p:cNvPicPr/>
          <p:nvPr/>
        </p:nvPicPr>
        <p:blipFill>
          <a:blip r:embed="rId3" cstate="print">
            <a:extLst>
              <a:ext uri="{28A0092B-C50C-407E-A947-70E740481C1C}">
                <a14:useLocalDpi xmlns:a14="http://schemas.microsoft.com/office/drawing/2010/main" val="0"/>
              </a:ext>
            </a:extLst>
          </a:blip>
          <a:srcRect t="-1630"/>
          <a:stretch>
            <a:fillRect/>
          </a:stretch>
        </p:blipFill>
        <p:spPr bwMode="auto">
          <a:xfrm>
            <a:off x="614470" y="750119"/>
            <a:ext cx="4133557" cy="2108029"/>
          </a:xfrm>
          <a:prstGeom prst="rect">
            <a:avLst/>
          </a:prstGeom>
          <a:noFill/>
          <a:ln>
            <a:noFill/>
          </a:ln>
        </p:spPr>
      </p:pic>
      <p:pic>
        <p:nvPicPr>
          <p:cNvPr id="6" name="Picture 2" descr="small_sig_model_MOS"/>
          <p:cNvPicPr>
            <a:picLocks noChangeAspect="1" noChangeArrowheads="1"/>
          </p:cNvPicPr>
          <p:nvPr/>
        </p:nvPicPr>
        <p:blipFill>
          <a:blip r:embed="rId4" cstate="print">
            <a:extLst>
              <a:ext uri="{28A0092B-C50C-407E-A947-70E740481C1C}">
                <a14:useLocalDpi xmlns:a14="http://schemas.microsoft.com/office/drawing/2010/main" val="0"/>
              </a:ext>
            </a:extLst>
          </a:blip>
          <a:srcRect t="-1215"/>
          <a:stretch>
            <a:fillRect/>
          </a:stretch>
        </p:blipFill>
        <p:spPr bwMode="auto">
          <a:xfrm>
            <a:off x="388213" y="2858148"/>
            <a:ext cx="5395157" cy="326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ttore 2 6"/>
          <p:cNvCxnSpPr/>
          <p:nvPr/>
        </p:nvCxnSpPr>
        <p:spPr>
          <a:xfrm>
            <a:off x="4595627" y="3670894"/>
            <a:ext cx="304800" cy="54735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flipH="1">
            <a:off x="5412636" y="5080594"/>
            <a:ext cx="462069" cy="273678"/>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H="1">
            <a:off x="3619501" y="1804133"/>
            <a:ext cx="462069" cy="273678"/>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H="1">
            <a:off x="2111824" y="1690566"/>
            <a:ext cx="462069" cy="273678"/>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14" name="Oggetto 13"/>
          <p:cNvGraphicFramePr>
            <a:graphicFrameLocks noChangeAspect="1"/>
          </p:cNvGraphicFramePr>
          <p:nvPr>
            <p:extLst>
              <p:ext uri="{D42A27DB-BD31-4B8C-83A1-F6EECF244321}">
                <p14:modId xmlns:p14="http://schemas.microsoft.com/office/powerpoint/2010/main" val="3985425655"/>
              </p:ext>
            </p:extLst>
          </p:nvPr>
        </p:nvGraphicFramePr>
        <p:xfrm>
          <a:off x="6592888" y="1069975"/>
          <a:ext cx="4140200" cy="1385888"/>
        </p:xfrm>
        <a:graphic>
          <a:graphicData uri="http://schemas.openxmlformats.org/presentationml/2006/ole">
            <mc:AlternateContent xmlns:mc="http://schemas.openxmlformats.org/markup-compatibility/2006">
              <mc:Choice xmlns:v="urn:schemas-microsoft-com:vml" Requires="v">
                <p:oleObj spid="_x0000_s27681" name="Equation" r:id="rId5" imgW="1752480" imgH="609480" progId="Equation.DSMT4">
                  <p:embed/>
                </p:oleObj>
              </mc:Choice>
              <mc:Fallback>
                <p:oleObj name="Equation" r:id="rId5" imgW="1752480" imgH="609480" progId="Equation.DSMT4">
                  <p:embed/>
                  <p:pic>
                    <p:nvPicPr>
                      <p:cNvPr id="0" name="Object 1"/>
                      <p:cNvPicPr>
                        <a:picLocks noChangeAspect="1" noChangeArrowheads="1"/>
                      </p:cNvPicPr>
                      <p:nvPr/>
                    </p:nvPicPr>
                    <p:blipFill>
                      <a:blip r:embed="rId6"/>
                      <a:srcRect/>
                      <a:stretch>
                        <a:fillRect/>
                      </a:stretch>
                    </p:blipFill>
                    <p:spPr bwMode="auto">
                      <a:xfrm>
                        <a:off x="6592888" y="1069975"/>
                        <a:ext cx="4140200" cy="1385888"/>
                      </a:xfrm>
                      <a:prstGeom prst="rect">
                        <a:avLst/>
                      </a:prstGeom>
                      <a:noFill/>
                    </p:spPr>
                  </p:pic>
                </p:oleObj>
              </mc:Fallback>
            </mc:AlternateContent>
          </a:graphicData>
        </a:graphic>
      </p:graphicFrame>
      <p:sp>
        <p:nvSpPr>
          <p:cNvPr id="33" name="CasellaDiTesto 32"/>
          <p:cNvSpPr txBox="1"/>
          <p:nvPr/>
        </p:nvSpPr>
        <p:spPr>
          <a:xfrm>
            <a:off x="11161348" y="3944572"/>
            <a:ext cx="474810"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W</a:t>
            </a:r>
            <a:endParaRPr lang="en-US" sz="2400" dirty="0">
              <a:latin typeface="Arial" panose="020B0604020202020204" pitchFamily="34" charset="0"/>
              <a:cs typeface="Arial" panose="020B0604020202020204" pitchFamily="34" charset="0"/>
            </a:endParaRPr>
          </a:p>
        </p:txBody>
      </p:sp>
      <p:sp>
        <p:nvSpPr>
          <p:cNvPr id="15" name="Rettangolo 14"/>
          <p:cNvSpPr/>
          <p:nvPr/>
        </p:nvSpPr>
        <p:spPr>
          <a:xfrm flipH="1" flipV="1">
            <a:off x="6946145" y="3485417"/>
            <a:ext cx="3737134" cy="1935470"/>
          </a:xfrm>
          <a:prstGeom prst="rect">
            <a:avLst/>
          </a:prstGeom>
          <a:solidFill>
            <a:schemeClr val="accent6">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ttangolo 15"/>
          <p:cNvSpPr/>
          <p:nvPr/>
        </p:nvSpPr>
        <p:spPr>
          <a:xfrm flipH="1" flipV="1">
            <a:off x="7712286" y="2962377"/>
            <a:ext cx="2204852" cy="2981548"/>
          </a:xfrm>
          <a:prstGeom prst="rect">
            <a:avLst/>
          </a:prstGeom>
          <a:solidFill>
            <a:srgbClr val="FF0000">
              <a:alpha val="42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Connettore 1 24"/>
          <p:cNvCxnSpPr/>
          <p:nvPr/>
        </p:nvCxnSpPr>
        <p:spPr>
          <a:xfrm>
            <a:off x="10894185" y="3528861"/>
            <a:ext cx="0" cy="1804628"/>
          </a:xfrm>
          <a:prstGeom prst="line">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CasellaDiTesto 26"/>
          <p:cNvSpPr txBox="1"/>
          <p:nvPr/>
        </p:nvSpPr>
        <p:spPr>
          <a:xfrm>
            <a:off x="10109146" y="4173588"/>
            <a:ext cx="406276" cy="500375"/>
          </a:xfrm>
          <a:prstGeom prst="rect">
            <a:avLst/>
          </a:prstGeom>
          <a:noFill/>
        </p:spPr>
        <p:txBody>
          <a:bodyPr wrap="none" rtlCol="0">
            <a:spAutoFit/>
          </a:bodyPr>
          <a:lstStyle/>
          <a:p>
            <a:r>
              <a:rPr lang="it-IT" sz="3200" dirty="0">
                <a:latin typeface="Arial" panose="020B0604020202020204" pitchFamily="34" charset="0"/>
                <a:cs typeface="Arial" panose="020B0604020202020204" pitchFamily="34" charset="0"/>
              </a:rPr>
              <a:t>D</a:t>
            </a:r>
            <a:endParaRPr lang="en-US" sz="3200" dirty="0">
              <a:latin typeface="Arial" panose="020B0604020202020204" pitchFamily="34" charset="0"/>
              <a:cs typeface="Arial" panose="020B0604020202020204" pitchFamily="34" charset="0"/>
            </a:endParaRPr>
          </a:p>
        </p:txBody>
      </p:sp>
      <p:sp>
        <p:nvSpPr>
          <p:cNvPr id="28" name="CasellaDiTesto 27"/>
          <p:cNvSpPr txBox="1"/>
          <p:nvPr/>
        </p:nvSpPr>
        <p:spPr>
          <a:xfrm>
            <a:off x="7126056" y="4169200"/>
            <a:ext cx="387329" cy="500375"/>
          </a:xfrm>
          <a:prstGeom prst="rect">
            <a:avLst/>
          </a:prstGeom>
          <a:noFill/>
        </p:spPr>
        <p:txBody>
          <a:bodyPr wrap="none" rtlCol="0">
            <a:spAutoFit/>
          </a:bodyPr>
          <a:lstStyle/>
          <a:p>
            <a:r>
              <a:rPr lang="it-IT" sz="3200" dirty="0">
                <a:latin typeface="Arial" panose="020B0604020202020204" pitchFamily="34" charset="0"/>
                <a:cs typeface="Arial" panose="020B0604020202020204" pitchFamily="34" charset="0"/>
              </a:rPr>
              <a:t>S</a:t>
            </a:r>
            <a:endParaRPr lang="en-US" sz="3200" dirty="0">
              <a:latin typeface="Arial" panose="020B0604020202020204" pitchFamily="34" charset="0"/>
              <a:cs typeface="Arial" panose="020B0604020202020204" pitchFamily="34" charset="0"/>
            </a:endParaRPr>
          </a:p>
        </p:txBody>
      </p:sp>
      <p:sp>
        <p:nvSpPr>
          <p:cNvPr id="29" name="CasellaDiTesto 28"/>
          <p:cNvSpPr txBox="1"/>
          <p:nvPr/>
        </p:nvSpPr>
        <p:spPr>
          <a:xfrm>
            <a:off x="8555600" y="5450571"/>
            <a:ext cx="425223" cy="500375"/>
          </a:xfrm>
          <a:prstGeom prst="rect">
            <a:avLst/>
          </a:prstGeom>
          <a:noFill/>
        </p:spPr>
        <p:txBody>
          <a:bodyPr wrap="none" rtlCol="0">
            <a:spAutoFit/>
          </a:bodyPr>
          <a:lstStyle/>
          <a:p>
            <a:r>
              <a:rPr lang="it-IT" sz="3200" dirty="0">
                <a:latin typeface="Arial" panose="020B0604020202020204" pitchFamily="34" charset="0"/>
                <a:cs typeface="Arial" panose="020B0604020202020204" pitchFamily="34" charset="0"/>
              </a:rPr>
              <a:t>G</a:t>
            </a:r>
            <a:endParaRPr lang="en-US" sz="3200" dirty="0">
              <a:latin typeface="Arial" panose="020B0604020202020204" pitchFamily="34" charset="0"/>
              <a:cs typeface="Arial" panose="020B0604020202020204" pitchFamily="34" charset="0"/>
            </a:endParaRPr>
          </a:p>
        </p:txBody>
      </p:sp>
      <p:cxnSp>
        <p:nvCxnSpPr>
          <p:cNvPr id="30" name="Connettore 1 29"/>
          <p:cNvCxnSpPr/>
          <p:nvPr/>
        </p:nvCxnSpPr>
        <p:spPr>
          <a:xfrm flipH="1">
            <a:off x="9878527" y="5685152"/>
            <a:ext cx="804752" cy="0"/>
          </a:xfrm>
          <a:prstGeom prst="line">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CasellaDiTesto 33"/>
          <p:cNvSpPr txBox="1"/>
          <p:nvPr/>
        </p:nvSpPr>
        <p:spPr>
          <a:xfrm>
            <a:off x="10162985" y="5719418"/>
            <a:ext cx="425223" cy="395034"/>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L</a:t>
            </a:r>
            <a:r>
              <a:rPr lang="it-IT" sz="2400" baseline="-25000" dirty="0">
                <a:latin typeface="Arial" panose="020B0604020202020204" pitchFamily="34" charset="0"/>
                <a:cs typeface="Arial" panose="020B0604020202020204" pitchFamily="34" charset="0"/>
              </a:rPr>
              <a:t>C</a:t>
            </a:r>
            <a:endParaRPr lang="en-US" sz="2400" baseline="-25000" dirty="0">
              <a:latin typeface="Arial" panose="020B0604020202020204" pitchFamily="34" charset="0"/>
              <a:cs typeface="Arial" panose="020B0604020202020204" pitchFamily="34" charset="0"/>
            </a:endParaRPr>
          </a:p>
        </p:txBody>
      </p:sp>
      <p:sp>
        <p:nvSpPr>
          <p:cNvPr id="35" name="Rettangolo 34"/>
          <p:cNvSpPr/>
          <p:nvPr/>
        </p:nvSpPr>
        <p:spPr>
          <a:xfrm>
            <a:off x="9917138" y="3485417"/>
            <a:ext cx="778265" cy="19354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igura a mano libera 36"/>
          <p:cNvSpPr/>
          <p:nvPr/>
        </p:nvSpPr>
        <p:spPr>
          <a:xfrm>
            <a:off x="8255000" y="403503"/>
            <a:ext cx="3102586" cy="3000097"/>
          </a:xfrm>
          <a:custGeom>
            <a:avLst/>
            <a:gdLst>
              <a:gd name="connsiteX0" fmla="*/ 0 w 3445486"/>
              <a:gd name="connsiteY0" fmla="*/ 696389 h 3033189"/>
              <a:gd name="connsiteX1" fmla="*/ 1054100 w 3445486"/>
              <a:gd name="connsiteY1" fmla="*/ 74089 h 3033189"/>
              <a:gd name="connsiteX2" fmla="*/ 2603500 w 3445486"/>
              <a:gd name="connsiteY2" fmla="*/ 124889 h 3033189"/>
              <a:gd name="connsiteX3" fmla="*/ 3441700 w 3445486"/>
              <a:gd name="connsiteY3" fmla="*/ 1090089 h 3033189"/>
              <a:gd name="connsiteX4" fmla="*/ 2933700 w 3445486"/>
              <a:gd name="connsiteY4" fmla="*/ 3033189 h 3033189"/>
              <a:gd name="connsiteX5" fmla="*/ 2933700 w 3445486"/>
              <a:gd name="connsiteY5" fmla="*/ 3033189 h 3033189"/>
              <a:gd name="connsiteX0" fmla="*/ 0 w 3102586"/>
              <a:gd name="connsiteY0" fmla="*/ 818283 h 3040783"/>
              <a:gd name="connsiteX1" fmla="*/ 711200 w 3102586"/>
              <a:gd name="connsiteY1" fmla="*/ 81683 h 3040783"/>
              <a:gd name="connsiteX2" fmla="*/ 2260600 w 3102586"/>
              <a:gd name="connsiteY2" fmla="*/ 132483 h 3040783"/>
              <a:gd name="connsiteX3" fmla="*/ 3098800 w 3102586"/>
              <a:gd name="connsiteY3" fmla="*/ 1097683 h 3040783"/>
              <a:gd name="connsiteX4" fmla="*/ 2590800 w 3102586"/>
              <a:gd name="connsiteY4" fmla="*/ 3040783 h 3040783"/>
              <a:gd name="connsiteX5" fmla="*/ 2590800 w 3102586"/>
              <a:gd name="connsiteY5" fmla="*/ 3040783 h 3040783"/>
              <a:gd name="connsiteX0" fmla="*/ 0 w 3102586"/>
              <a:gd name="connsiteY0" fmla="*/ 777597 h 3000097"/>
              <a:gd name="connsiteX1" fmla="*/ 838200 w 3102586"/>
              <a:gd name="connsiteY1" fmla="*/ 117197 h 3000097"/>
              <a:gd name="connsiteX2" fmla="*/ 2260600 w 3102586"/>
              <a:gd name="connsiteY2" fmla="*/ 91797 h 3000097"/>
              <a:gd name="connsiteX3" fmla="*/ 3098800 w 3102586"/>
              <a:gd name="connsiteY3" fmla="*/ 1056997 h 3000097"/>
              <a:gd name="connsiteX4" fmla="*/ 2590800 w 3102586"/>
              <a:gd name="connsiteY4" fmla="*/ 3000097 h 3000097"/>
              <a:gd name="connsiteX5" fmla="*/ 2590800 w 3102586"/>
              <a:gd name="connsiteY5" fmla="*/ 3000097 h 300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2586" h="3000097">
                <a:moveTo>
                  <a:pt x="0" y="777597"/>
                </a:moveTo>
                <a:cubicBezTo>
                  <a:pt x="310091" y="514072"/>
                  <a:pt x="461433" y="231497"/>
                  <a:pt x="838200" y="117197"/>
                </a:cubicBezTo>
                <a:cubicBezTo>
                  <a:pt x="1214967" y="2897"/>
                  <a:pt x="1883833" y="-64836"/>
                  <a:pt x="2260600" y="91797"/>
                </a:cubicBezTo>
                <a:cubicBezTo>
                  <a:pt x="2637367" y="248430"/>
                  <a:pt x="3043767" y="572280"/>
                  <a:pt x="3098800" y="1056997"/>
                </a:cubicBezTo>
                <a:cubicBezTo>
                  <a:pt x="3153833" y="1541714"/>
                  <a:pt x="2590800" y="3000097"/>
                  <a:pt x="2590800" y="3000097"/>
                </a:cubicBezTo>
                <a:lnTo>
                  <a:pt x="2590800" y="3000097"/>
                </a:ln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igura a mano libera 37"/>
          <p:cNvSpPr/>
          <p:nvPr/>
        </p:nvSpPr>
        <p:spPr>
          <a:xfrm>
            <a:off x="10147300" y="1012252"/>
            <a:ext cx="910520" cy="2264348"/>
          </a:xfrm>
          <a:custGeom>
            <a:avLst/>
            <a:gdLst>
              <a:gd name="connsiteX0" fmla="*/ 0 w 910520"/>
              <a:gd name="connsiteY0" fmla="*/ 118048 h 2264348"/>
              <a:gd name="connsiteX1" fmla="*/ 406400 w 910520"/>
              <a:gd name="connsiteY1" fmla="*/ 16448 h 2264348"/>
              <a:gd name="connsiteX2" fmla="*/ 774700 w 910520"/>
              <a:gd name="connsiteY2" fmla="*/ 422848 h 2264348"/>
              <a:gd name="connsiteX3" fmla="*/ 901700 w 910520"/>
              <a:gd name="connsiteY3" fmla="*/ 1222948 h 2264348"/>
              <a:gd name="connsiteX4" fmla="*/ 558800 w 910520"/>
              <a:gd name="connsiteY4" fmla="*/ 2264348 h 2264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520" h="2264348">
                <a:moveTo>
                  <a:pt x="0" y="118048"/>
                </a:moveTo>
                <a:cubicBezTo>
                  <a:pt x="138641" y="41848"/>
                  <a:pt x="277283" y="-34352"/>
                  <a:pt x="406400" y="16448"/>
                </a:cubicBezTo>
                <a:cubicBezTo>
                  <a:pt x="535517" y="67248"/>
                  <a:pt x="692150" y="221765"/>
                  <a:pt x="774700" y="422848"/>
                </a:cubicBezTo>
                <a:cubicBezTo>
                  <a:pt x="857250" y="623931"/>
                  <a:pt x="937683" y="916031"/>
                  <a:pt x="901700" y="1222948"/>
                </a:cubicBezTo>
                <a:cubicBezTo>
                  <a:pt x="865717" y="1529865"/>
                  <a:pt x="712258" y="1897106"/>
                  <a:pt x="558800" y="2264348"/>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256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5" grpId="0" animBg="1"/>
      <p:bldP spid="16" grpId="0" animBg="1"/>
      <p:bldP spid="27" grpId="0"/>
      <p:bldP spid="28" grpId="0"/>
      <p:bldP spid="29" grpId="0"/>
      <p:bldP spid="34" grpId="0"/>
      <p:bldP spid="35" grpId="0" animBg="1"/>
      <p:bldP spid="37" grpId="0" animBg="1"/>
      <p:bldP spid="3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4470" y="87722"/>
            <a:ext cx="10515600" cy="662397"/>
          </a:xfrm>
        </p:spPr>
        <p:txBody>
          <a:bodyPr/>
          <a:lstStyle/>
          <a:p>
            <a:r>
              <a:rPr lang="it-IT" dirty="0"/>
              <a:t>MOSFET </a:t>
            </a:r>
            <a:r>
              <a:rPr lang="it-IT" dirty="0" err="1"/>
              <a:t>Transition</a:t>
            </a:r>
            <a:r>
              <a:rPr lang="it-IT" dirty="0"/>
              <a:t> Frequency</a:t>
            </a:r>
            <a:endParaRPr lang="en-US" dirty="0"/>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52</a:t>
            </a:fld>
            <a:endParaRPr lang="en-US" dirty="0"/>
          </a:p>
        </p:txBody>
      </p:sp>
      <p:pic>
        <p:nvPicPr>
          <p:cNvPr id="9" name="Immagine 8">
            <a:extLst>
              <a:ext uri="{FF2B5EF4-FFF2-40B4-BE49-F238E27FC236}">
                <a16:creationId xmlns:a16="http://schemas.microsoft.com/office/drawing/2014/main" id="{2674F2B4-3091-4697-904B-70FB092A028F}"/>
              </a:ext>
            </a:extLst>
          </p:cNvPr>
          <p:cNvPicPr>
            <a:picLocks noChangeAspect="1"/>
          </p:cNvPicPr>
          <p:nvPr/>
        </p:nvPicPr>
        <p:blipFill>
          <a:blip r:embed="rId3"/>
          <a:stretch>
            <a:fillRect/>
          </a:stretch>
        </p:blipFill>
        <p:spPr>
          <a:xfrm>
            <a:off x="32393" y="2932053"/>
            <a:ext cx="5757868" cy="3205514"/>
          </a:xfrm>
          <a:prstGeom prst="rect">
            <a:avLst/>
          </a:prstGeom>
        </p:spPr>
      </p:pic>
      <p:graphicFrame>
        <p:nvGraphicFramePr>
          <p:cNvPr id="11" name="Oggetto 10">
            <a:extLst>
              <a:ext uri="{FF2B5EF4-FFF2-40B4-BE49-F238E27FC236}">
                <a16:creationId xmlns:a16="http://schemas.microsoft.com/office/drawing/2014/main" id="{F41815ED-E3F1-4BE4-B833-CBCA961646D6}"/>
              </a:ext>
            </a:extLst>
          </p:cNvPr>
          <p:cNvGraphicFramePr>
            <a:graphicFrameLocks noChangeAspect="1"/>
          </p:cNvGraphicFramePr>
          <p:nvPr>
            <p:extLst>
              <p:ext uri="{D42A27DB-BD31-4B8C-83A1-F6EECF244321}">
                <p14:modId xmlns:p14="http://schemas.microsoft.com/office/powerpoint/2010/main" val="217618880"/>
              </p:ext>
            </p:extLst>
          </p:nvPr>
        </p:nvGraphicFramePr>
        <p:xfrm>
          <a:off x="918480" y="1394950"/>
          <a:ext cx="3732212" cy="1300162"/>
        </p:xfrm>
        <a:graphic>
          <a:graphicData uri="http://schemas.openxmlformats.org/presentationml/2006/ole">
            <mc:AlternateContent xmlns:mc="http://schemas.openxmlformats.org/markup-compatibility/2006">
              <mc:Choice xmlns:v="urn:schemas-microsoft-com:vml" Requires="v">
                <p:oleObj spid="_x0000_s51229" name="Equation" r:id="rId4" imgW="1384200" imgH="482400" progId="Equation.DSMT4">
                  <p:embed/>
                </p:oleObj>
              </mc:Choice>
              <mc:Fallback>
                <p:oleObj name="Equation" r:id="rId4" imgW="1384200" imgH="482400" progId="Equation.DSMT4">
                  <p:embed/>
                  <p:pic>
                    <p:nvPicPr>
                      <p:cNvPr id="10" name="Oggetto 9">
                        <a:extLst>
                          <a:ext uri="{FF2B5EF4-FFF2-40B4-BE49-F238E27FC236}">
                            <a16:creationId xmlns:a16="http://schemas.microsoft.com/office/drawing/2014/main" id="{E1B0186B-EBB8-45CA-92E7-CA180F872E15}"/>
                          </a:ext>
                        </a:extLst>
                      </p:cNvPr>
                      <p:cNvPicPr>
                        <a:picLocks noChangeAspect="1" noChangeArrowheads="1"/>
                      </p:cNvPicPr>
                      <p:nvPr/>
                    </p:nvPicPr>
                    <p:blipFill>
                      <a:blip r:embed="rId5"/>
                      <a:srcRect/>
                      <a:stretch>
                        <a:fillRect/>
                      </a:stretch>
                    </p:blipFill>
                    <p:spPr bwMode="auto">
                      <a:xfrm>
                        <a:off x="918480" y="1394950"/>
                        <a:ext cx="3732212" cy="1300162"/>
                      </a:xfrm>
                      <a:prstGeom prst="rect">
                        <a:avLst/>
                      </a:prstGeom>
                      <a:noFill/>
                    </p:spPr>
                  </p:pic>
                </p:oleObj>
              </mc:Fallback>
            </mc:AlternateContent>
          </a:graphicData>
        </a:graphic>
      </p:graphicFrame>
      <p:graphicFrame>
        <p:nvGraphicFramePr>
          <p:cNvPr id="12" name="Oggetto 11">
            <a:extLst>
              <a:ext uri="{FF2B5EF4-FFF2-40B4-BE49-F238E27FC236}">
                <a16:creationId xmlns:a16="http://schemas.microsoft.com/office/drawing/2014/main" id="{E5169AAF-4C6C-4F30-8691-9CC09B8B55D6}"/>
              </a:ext>
            </a:extLst>
          </p:cNvPr>
          <p:cNvGraphicFramePr>
            <a:graphicFrameLocks noChangeAspect="1"/>
          </p:cNvGraphicFramePr>
          <p:nvPr>
            <p:extLst>
              <p:ext uri="{D42A27DB-BD31-4B8C-83A1-F6EECF244321}">
                <p14:modId xmlns:p14="http://schemas.microsoft.com/office/powerpoint/2010/main" val="514747469"/>
              </p:ext>
            </p:extLst>
          </p:nvPr>
        </p:nvGraphicFramePr>
        <p:xfrm>
          <a:off x="6753327" y="1452824"/>
          <a:ext cx="4691063" cy="1196975"/>
        </p:xfrm>
        <a:graphic>
          <a:graphicData uri="http://schemas.openxmlformats.org/presentationml/2006/ole">
            <mc:AlternateContent xmlns:mc="http://schemas.openxmlformats.org/markup-compatibility/2006">
              <mc:Choice xmlns:v="urn:schemas-microsoft-com:vml" Requires="v">
                <p:oleObj spid="_x0000_s51230" name="Equation" r:id="rId6" imgW="1739880" imgH="444240" progId="Equation.DSMT4">
                  <p:embed/>
                </p:oleObj>
              </mc:Choice>
              <mc:Fallback>
                <p:oleObj name="Equation" r:id="rId6" imgW="1739880" imgH="444240" progId="Equation.DSMT4">
                  <p:embed/>
                  <p:pic>
                    <p:nvPicPr>
                      <p:cNvPr id="11" name="Oggetto 10">
                        <a:extLst>
                          <a:ext uri="{FF2B5EF4-FFF2-40B4-BE49-F238E27FC236}">
                            <a16:creationId xmlns:a16="http://schemas.microsoft.com/office/drawing/2014/main" id="{F41815ED-E3F1-4BE4-B833-CBCA961646D6}"/>
                          </a:ext>
                        </a:extLst>
                      </p:cNvPr>
                      <p:cNvPicPr>
                        <a:picLocks noChangeAspect="1" noChangeArrowheads="1"/>
                      </p:cNvPicPr>
                      <p:nvPr/>
                    </p:nvPicPr>
                    <p:blipFill>
                      <a:blip r:embed="rId7"/>
                      <a:srcRect/>
                      <a:stretch>
                        <a:fillRect/>
                      </a:stretch>
                    </p:blipFill>
                    <p:spPr bwMode="auto">
                      <a:xfrm>
                        <a:off x="6753327" y="1452824"/>
                        <a:ext cx="4691063" cy="1196975"/>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A16B8514-3699-42B8-A9A0-E310D9C1D19B}"/>
              </a:ext>
            </a:extLst>
          </p:cNvPr>
          <p:cNvGraphicFramePr>
            <a:graphicFrameLocks noChangeAspect="1"/>
          </p:cNvGraphicFramePr>
          <p:nvPr>
            <p:extLst>
              <p:ext uri="{D42A27DB-BD31-4B8C-83A1-F6EECF244321}">
                <p14:modId xmlns:p14="http://schemas.microsoft.com/office/powerpoint/2010/main" val="695847649"/>
              </p:ext>
            </p:extLst>
          </p:nvPr>
        </p:nvGraphicFramePr>
        <p:xfrm>
          <a:off x="6550127" y="4162888"/>
          <a:ext cx="4894263" cy="1573212"/>
        </p:xfrm>
        <a:graphic>
          <a:graphicData uri="http://schemas.openxmlformats.org/presentationml/2006/ole">
            <mc:AlternateContent xmlns:mc="http://schemas.openxmlformats.org/markup-compatibility/2006">
              <mc:Choice xmlns:v="urn:schemas-microsoft-com:vml" Requires="v">
                <p:oleObj spid="_x0000_s51231" name="Equation" r:id="rId8" imgW="1815840" imgH="583920" progId="Equation.DSMT4">
                  <p:embed/>
                </p:oleObj>
              </mc:Choice>
              <mc:Fallback>
                <p:oleObj name="Equation" r:id="rId8" imgW="1815840" imgH="583920" progId="Equation.DSMT4">
                  <p:embed/>
                  <p:pic>
                    <p:nvPicPr>
                      <p:cNvPr id="12" name="Oggetto 11">
                        <a:extLst>
                          <a:ext uri="{FF2B5EF4-FFF2-40B4-BE49-F238E27FC236}">
                            <a16:creationId xmlns:a16="http://schemas.microsoft.com/office/drawing/2014/main" id="{E5169AAF-4C6C-4F30-8691-9CC09B8B55D6}"/>
                          </a:ext>
                        </a:extLst>
                      </p:cNvPr>
                      <p:cNvPicPr>
                        <a:picLocks noChangeAspect="1" noChangeArrowheads="1"/>
                      </p:cNvPicPr>
                      <p:nvPr/>
                    </p:nvPicPr>
                    <p:blipFill>
                      <a:blip r:embed="rId9"/>
                      <a:srcRect/>
                      <a:stretch>
                        <a:fillRect/>
                      </a:stretch>
                    </p:blipFill>
                    <p:spPr bwMode="auto">
                      <a:xfrm>
                        <a:off x="6550127" y="4162888"/>
                        <a:ext cx="4894263" cy="1573212"/>
                      </a:xfrm>
                      <a:prstGeom prst="rect">
                        <a:avLst/>
                      </a:prstGeom>
                      <a:noFill/>
                    </p:spPr>
                  </p:pic>
                </p:oleObj>
              </mc:Fallback>
            </mc:AlternateContent>
          </a:graphicData>
        </a:graphic>
      </p:graphicFrame>
      <p:sp>
        <p:nvSpPr>
          <p:cNvPr id="14" name="Freccia a destra 13">
            <a:extLst>
              <a:ext uri="{FF2B5EF4-FFF2-40B4-BE49-F238E27FC236}">
                <a16:creationId xmlns:a16="http://schemas.microsoft.com/office/drawing/2014/main" id="{CCB37621-C49A-42D0-9862-93BFBC7D3B23}"/>
              </a:ext>
            </a:extLst>
          </p:cNvPr>
          <p:cNvSpPr/>
          <p:nvPr/>
        </p:nvSpPr>
        <p:spPr>
          <a:xfrm>
            <a:off x="5228889" y="1783228"/>
            <a:ext cx="1122745" cy="365125"/>
          </a:xfrm>
          <a:prstGeom prst="rightArrow">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ccia a destra 14">
            <a:extLst>
              <a:ext uri="{FF2B5EF4-FFF2-40B4-BE49-F238E27FC236}">
                <a16:creationId xmlns:a16="http://schemas.microsoft.com/office/drawing/2014/main" id="{C6916F8E-443E-4558-89F1-9ADD2667228F}"/>
              </a:ext>
            </a:extLst>
          </p:cNvPr>
          <p:cNvSpPr/>
          <p:nvPr/>
        </p:nvSpPr>
        <p:spPr>
          <a:xfrm rot="5400000">
            <a:off x="8360041" y="3279185"/>
            <a:ext cx="845013" cy="429420"/>
          </a:xfrm>
          <a:prstGeom prst="rightArrow">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a:extLst>
              <a:ext uri="{FF2B5EF4-FFF2-40B4-BE49-F238E27FC236}">
                <a16:creationId xmlns:a16="http://schemas.microsoft.com/office/drawing/2014/main" id="{E7A25717-0804-4EF6-9C46-6A3F84695F48}"/>
              </a:ext>
            </a:extLst>
          </p:cNvPr>
          <p:cNvSpPr txBox="1"/>
          <p:nvPr/>
        </p:nvSpPr>
        <p:spPr>
          <a:xfrm>
            <a:off x="9322587" y="3098274"/>
            <a:ext cx="2031212" cy="830997"/>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Ex.: S.I., </a:t>
            </a:r>
            <a:r>
              <a:rPr lang="it-IT" sz="2400" dirty="0" err="1">
                <a:latin typeface="Arial" panose="020B0604020202020204" pitchFamily="34" charset="0"/>
                <a:cs typeface="Arial" panose="020B0604020202020204" pitchFamily="34" charset="0"/>
              </a:rPr>
              <a:t>Saturation</a:t>
            </a:r>
            <a:endParaRPr lang="it-I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265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magine 18">
            <a:extLst>
              <a:ext uri="{FF2B5EF4-FFF2-40B4-BE49-F238E27FC236}">
                <a16:creationId xmlns:a16="http://schemas.microsoft.com/office/drawing/2014/main" id="{7B9B2A11-4CBA-4EC5-B184-A0E47A14B6E4}"/>
              </a:ext>
            </a:extLst>
          </p:cNvPr>
          <p:cNvPicPr>
            <a:picLocks noChangeAspect="1"/>
          </p:cNvPicPr>
          <p:nvPr/>
        </p:nvPicPr>
        <p:blipFill>
          <a:blip r:embed="rId3"/>
          <a:stretch>
            <a:fillRect/>
          </a:stretch>
        </p:blipFill>
        <p:spPr>
          <a:xfrm>
            <a:off x="550757" y="967435"/>
            <a:ext cx="6481797" cy="5268665"/>
          </a:xfrm>
          <a:prstGeom prst="rect">
            <a:avLst/>
          </a:prstGeom>
        </p:spPr>
      </p:pic>
      <p:sp>
        <p:nvSpPr>
          <p:cNvPr id="2" name="Titolo 1"/>
          <p:cNvSpPr>
            <a:spLocks noGrp="1"/>
          </p:cNvSpPr>
          <p:nvPr>
            <p:ph type="title"/>
          </p:nvPr>
        </p:nvSpPr>
        <p:spPr>
          <a:xfrm>
            <a:off x="614470" y="87722"/>
            <a:ext cx="10515600" cy="662397"/>
          </a:xfrm>
        </p:spPr>
        <p:txBody>
          <a:bodyPr/>
          <a:lstStyle/>
          <a:p>
            <a:r>
              <a:rPr lang="it-IT" dirty="0"/>
              <a:t>MOSFET </a:t>
            </a:r>
            <a:r>
              <a:rPr lang="it-IT" dirty="0" err="1"/>
              <a:t>Transition</a:t>
            </a:r>
            <a:r>
              <a:rPr lang="it-IT" dirty="0"/>
              <a:t> Frequency in W.I, M.I. and S.I.</a:t>
            </a:r>
            <a:endParaRPr lang="en-US" dirty="0"/>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53</a:t>
            </a:fld>
            <a:endParaRPr lang="en-US" dirty="0"/>
          </a:p>
        </p:txBody>
      </p:sp>
      <p:cxnSp>
        <p:nvCxnSpPr>
          <p:cNvPr id="8" name="Connettore diritto 7">
            <a:extLst>
              <a:ext uri="{FF2B5EF4-FFF2-40B4-BE49-F238E27FC236}">
                <a16:creationId xmlns:a16="http://schemas.microsoft.com/office/drawing/2014/main" id="{E71F07DC-F6F0-4F31-BD0E-C677D34157D7}"/>
              </a:ext>
            </a:extLst>
          </p:cNvPr>
          <p:cNvCxnSpPr>
            <a:cxnSpLocks/>
          </p:cNvCxnSpPr>
          <p:nvPr/>
        </p:nvCxnSpPr>
        <p:spPr>
          <a:xfrm>
            <a:off x="2661521" y="1171871"/>
            <a:ext cx="57295" cy="4393777"/>
          </a:xfrm>
          <a:prstGeom prst="line">
            <a:avLst/>
          </a:prstGeom>
          <a:ln w="381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791A8C20-1DED-48D1-B965-F3D3F0A60766}"/>
              </a:ext>
            </a:extLst>
          </p:cNvPr>
          <p:cNvCxnSpPr>
            <a:cxnSpLocks/>
          </p:cNvCxnSpPr>
          <p:nvPr/>
        </p:nvCxnSpPr>
        <p:spPr>
          <a:xfrm>
            <a:off x="2926007" y="1171871"/>
            <a:ext cx="92496" cy="4462013"/>
          </a:xfrm>
          <a:prstGeom prst="line">
            <a:avLst/>
          </a:prstGeom>
          <a:ln w="381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A9B9AAA5-4346-41CA-94D7-3050FA39A17A}"/>
              </a:ext>
            </a:extLst>
          </p:cNvPr>
          <p:cNvSpPr txBox="1"/>
          <p:nvPr/>
        </p:nvSpPr>
        <p:spPr>
          <a:xfrm>
            <a:off x="1503921" y="2498873"/>
            <a:ext cx="771268" cy="461665"/>
          </a:xfrm>
          <a:prstGeom prst="rect">
            <a:avLst/>
          </a:prstGeom>
          <a:noFill/>
          <a:ln>
            <a:solidFill>
              <a:schemeClr val="tx1"/>
            </a:solidFill>
          </a:ln>
        </p:spPr>
        <p:txBody>
          <a:bodyPr wrap="square" rtlCol="0">
            <a:spAutoFit/>
          </a:bodyPr>
          <a:lstStyle/>
          <a:p>
            <a:r>
              <a:rPr lang="it-IT" sz="2400" dirty="0">
                <a:latin typeface="Arial" panose="020B0604020202020204" pitchFamily="34" charset="0"/>
                <a:cs typeface="Arial" panose="020B0604020202020204" pitchFamily="34" charset="0"/>
              </a:rPr>
              <a:t>W.I.</a:t>
            </a:r>
          </a:p>
        </p:txBody>
      </p:sp>
      <p:sp>
        <p:nvSpPr>
          <p:cNvPr id="11" name="CasellaDiTesto 10">
            <a:extLst>
              <a:ext uri="{FF2B5EF4-FFF2-40B4-BE49-F238E27FC236}">
                <a16:creationId xmlns:a16="http://schemas.microsoft.com/office/drawing/2014/main" id="{4E924D6F-56A6-40AC-A9F2-440749AFE30C}"/>
              </a:ext>
            </a:extLst>
          </p:cNvPr>
          <p:cNvSpPr txBox="1"/>
          <p:nvPr/>
        </p:nvSpPr>
        <p:spPr>
          <a:xfrm>
            <a:off x="3572454" y="2891527"/>
            <a:ext cx="690880" cy="461665"/>
          </a:xfrm>
          <a:prstGeom prst="rect">
            <a:avLst/>
          </a:prstGeom>
          <a:noFill/>
          <a:ln>
            <a:solidFill>
              <a:schemeClr val="tx1"/>
            </a:solidFill>
          </a:ln>
        </p:spPr>
        <p:txBody>
          <a:bodyPr wrap="square" rtlCol="0">
            <a:spAutoFit/>
          </a:bodyPr>
          <a:lstStyle/>
          <a:p>
            <a:r>
              <a:rPr lang="it-IT" sz="2400" dirty="0">
                <a:latin typeface="Arial" panose="020B0604020202020204" pitchFamily="34" charset="0"/>
                <a:cs typeface="Arial" panose="020B0604020202020204" pitchFamily="34" charset="0"/>
              </a:rPr>
              <a:t>S.I.</a:t>
            </a:r>
          </a:p>
        </p:txBody>
      </p:sp>
      <p:cxnSp>
        <p:nvCxnSpPr>
          <p:cNvPr id="12" name="Connettore 2 11">
            <a:extLst>
              <a:ext uri="{FF2B5EF4-FFF2-40B4-BE49-F238E27FC236}">
                <a16:creationId xmlns:a16="http://schemas.microsoft.com/office/drawing/2014/main" id="{27CE9DD0-CDE3-4FFD-8FC9-5237F7B5C543}"/>
              </a:ext>
            </a:extLst>
          </p:cNvPr>
          <p:cNvCxnSpPr>
            <a:cxnSpLocks/>
          </p:cNvCxnSpPr>
          <p:nvPr/>
        </p:nvCxnSpPr>
        <p:spPr>
          <a:xfrm>
            <a:off x="1462443" y="1051621"/>
            <a:ext cx="1311171" cy="842392"/>
          </a:xfrm>
          <a:prstGeom prst="straightConnector1">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580D398E-F3C2-47C4-B150-F70200C0F2F6}"/>
              </a:ext>
            </a:extLst>
          </p:cNvPr>
          <p:cNvSpPr txBox="1"/>
          <p:nvPr/>
        </p:nvSpPr>
        <p:spPr>
          <a:xfrm>
            <a:off x="835555" y="546486"/>
            <a:ext cx="771268" cy="461665"/>
          </a:xfrm>
          <a:prstGeom prst="rect">
            <a:avLst/>
          </a:prstGeom>
          <a:noFill/>
          <a:ln>
            <a:solidFill>
              <a:schemeClr val="tx1"/>
            </a:solidFill>
          </a:ln>
        </p:spPr>
        <p:txBody>
          <a:bodyPr wrap="square" rtlCol="0">
            <a:spAutoFit/>
          </a:bodyPr>
          <a:lstStyle/>
          <a:p>
            <a:r>
              <a:rPr lang="it-IT" sz="2400" dirty="0">
                <a:latin typeface="Arial" panose="020B0604020202020204" pitchFamily="34" charset="0"/>
                <a:cs typeface="Arial" panose="020B0604020202020204" pitchFamily="34" charset="0"/>
              </a:rPr>
              <a:t>M.I.</a:t>
            </a:r>
          </a:p>
        </p:txBody>
      </p:sp>
      <p:graphicFrame>
        <p:nvGraphicFramePr>
          <p:cNvPr id="14" name="Oggetto 13">
            <a:extLst>
              <a:ext uri="{FF2B5EF4-FFF2-40B4-BE49-F238E27FC236}">
                <a16:creationId xmlns:a16="http://schemas.microsoft.com/office/drawing/2014/main" id="{5FC96BCE-E63E-46FF-9A88-0AC99D9CBFFB}"/>
              </a:ext>
            </a:extLst>
          </p:cNvPr>
          <p:cNvGraphicFramePr>
            <a:graphicFrameLocks noChangeAspect="1"/>
          </p:cNvGraphicFramePr>
          <p:nvPr>
            <p:extLst>
              <p:ext uri="{D42A27DB-BD31-4B8C-83A1-F6EECF244321}">
                <p14:modId xmlns:p14="http://schemas.microsoft.com/office/powerpoint/2010/main" val="3903624327"/>
              </p:ext>
            </p:extLst>
          </p:nvPr>
        </p:nvGraphicFramePr>
        <p:xfrm>
          <a:off x="7184947" y="1371926"/>
          <a:ext cx="4691063" cy="1196975"/>
        </p:xfrm>
        <a:graphic>
          <a:graphicData uri="http://schemas.openxmlformats.org/presentationml/2006/ole">
            <mc:AlternateContent xmlns:mc="http://schemas.openxmlformats.org/markup-compatibility/2006">
              <mc:Choice xmlns:v="urn:schemas-microsoft-com:vml" Requires="v">
                <p:oleObj spid="_x0000_s52235" name="Equation" r:id="rId4" imgW="1739880" imgH="444240" progId="Equation.DSMT4">
                  <p:embed/>
                </p:oleObj>
              </mc:Choice>
              <mc:Fallback>
                <p:oleObj name="Equation" r:id="rId4" imgW="1739880" imgH="444240" progId="Equation.DSMT4">
                  <p:embed/>
                  <p:pic>
                    <p:nvPicPr>
                      <p:cNvPr id="12" name="Oggetto 11">
                        <a:extLst>
                          <a:ext uri="{FF2B5EF4-FFF2-40B4-BE49-F238E27FC236}">
                            <a16:creationId xmlns:a16="http://schemas.microsoft.com/office/drawing/2014/main" id="{E5169AAF-4C6C-4F30-8691-9CC09B8B55D6}"/>
                          </a:ext>
                        </a:extLst>
                      </p:cNvPr>
                      <p:cNvPicPr>
                        <a:picLocks noChangeAspect="1" noChangeArrowheads="1"/>
                      </p:cNvPicPr>
                      <p:nvPr/>
                    </p:nvPicPr>
                    <p:blipFill>
                      <a:blip r:embed="rId5"/>
                      <a:srcRect/>
                      <a:stretch>
                        <a:fillRect/>
                      </a:stretch>
                    </p:blipFill>
                    <p:spPr bwMode="auto">
                      <a:xfrm>
                        <a:off x="7184947" y="1371926"/>
                        <a:ext cx="4691063" cy="1196975"/>
                      </a:xfrm>
                      <a:prstGeom prst="rect">
                        <a:avLst/>
                      </a:prstGeom>
                      <a:noFill/>
                    </p:spPr>
                  </p:pic>
                </p:oleObj>
              </mc:Fallback>
            </mc:AlternateContent>
          </a:graphicData>
        </a:graphic>
      </p:graphicFrame>
      <p:sp>
        <p:nvSpPr>
          <p:cNvPr id="15" name="CasellaDiTesto 14">
            <a:extLst>
              <a:ext uri="{FF2B5EF4-FFF2-40B4-BE49-F238E27FC236}">
                <a16:creationId xmlns:a16="http://schemas.microsoft.com/office/drawing/2014/main" id="{E792F07E-00C3-4476-9D07-1C127DD69565}"/>
              </a:ext>
            </a:extLst>
          </p:cNvPr>
          <p:cNvSpPr txBox="1"/>
          <p:nvPr/>
        </p:nvSpPr>
        <p:spPr>
          <a:xfrm>
            <a:off x="8329819" y="3718580"/>
            <a:ext cx="2583669" cy="830997"/>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UMC 180 nm CMOS </a:t>
            </a:r>
            <a:r>
              <a:rPr lang="it-IT" sz="2400" dirty="0" err="1">
                <a:latin typeface="Arial" panose="020B0604020202020204" pitchFamily="34" charset="0"/>
                <a:cs typeface="Arial" panose="020B0604020202020204" pitchFamily="34" charset="0"/>
              </a:rPr>
              <a:t>Process</a:t>
            </a:r>
            <a:endParaRPr lang="it-I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28106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CF0D868-8285-4B9D-9E16-A8EA7E9BC90C}"/>
              </a:ext>
            </a:extLst>
          </p:cNvPr>
          <p:cNvPicPr>
            <a:picLocks noChangeAspect="1"/>
          </p:cNvPicPr>
          <p:nvPr/>
        </p:nvPicPr>
        <p:blipFill>
          <a:blip r:embed="rId3"/>
          <a:stretch>
            <a:fillRect/>
          </a:stretch>
        </p:blipFill>
        <p:spPr>
          <a:xfrm>
            <a:off x="562913" y="813576"/>
            <a:ext cx="6598537" cy="5382250"/>
          </a:xfrm>
          <a:prstGeom prst="rect">
            <a:avLst/>
          </a:prstGeom>
        </p:spPr>
      </p:pic>
      <p:sp>
        <p:nvSpPr>
          <p:cNvPr id="2" name="Titolo 1"/>
          <p:cNvSpPr>
            <a:spLocks noGrp="1"/>
          </p:cNvSpPr>
          <p:nvPr>
            <p:ph type="title"/>
          </p:nvPr>
        </p:nvSpPr>
        <p:spPr>
          <a:xfrm>
            <a:off x="614470" y="87722"/>
            <a:ext cx="10515600" cy="662397"/>
          </a:xfrm>
        </p:spPr>
        <p:txBody>
          <a:bodyPr/>
          <a:lstStyle/>
          <a:p>
            <a:r>
              <a:rPr lang="it-IT" dirty="0"/>
              <a:t>MOSFET </a:t>
            </a:r>
            <a:r>
              <a:rPr lang="it-IT" dirty="0" err="1"/>
              <a:t>Transition</a:t>
            </a:r>
            <a:r>
              <a:rPr lang="it-IT" dirty="0"/>
              <a:t> Frequency in W.I, M.I. and S.I.</a:t>
            </a:r>
            <a:endParaRPr lang="en-US" dirty="0"/>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54</a:t>
            </a:fld>
            <a:endParaRPr lang="en-US" dirty="0"/>
          </a:p>
        </p:txBody>
      </p:sp>
      <p:cxnSp>
        <p:nvCxnSpPr>
          <p:cNvPr id="8" name="Connettore diritto 7">
            <a:extLst>
              <a:ext uri="{FF2B5EF4-FFF2-40B4-BE49-F238E27FC236}">
                <a16:creationId xmlns:a16="http://schemas.microsoft.com/office/drawing/2014/main" id="{E71F07DC-F6F0-4F31-BD0E-C677D34157D7}"/>
              </a:ext>
            </a:extLst>
          </p:cNvPr>
          <p:cNvCxnSpPr/>
          <p:nvPr/>
        </p:nvCxnSpPr>
        <p:spPr>
          <a:xfrm>
            <a:off x="2661521" y="887391"/>
            <a:ext cx="71120" cy="4704080"/>
          </a:xfrm>
          <a:prstGeom prst="line">
            <a:avLst/>
          </a:prstGeom>
          <a:ln w="381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791A8C20-1DED-48D1-B965-F3D3F0A60766}"/>
              </a:ext>
            </a:extLst>
          </p:cNvPr>
          <p:cNvCxnSpPr/>
          <p:nvPr/>
        </p:nvCxnSpPr>
        <p:spPr>
          <a:xfrm>
            <a:off x="2926007" y="887391"/>
            <a:ext cx="71120" cy="4704080"/>
          </a:xfrm>
          <a:prstGeom prst="line">
            <a:avLst/>
          </a:prstGeom>
          <a:ln w="381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A9B9AAA5-4346-41CA-94D7-3050FA39A17A}"/>
              </a:ext>
            </a:extLst>
          </p:cNvPr>
          <p:cNvSpPr txBox="1"/>
          <p:nvPr/>
        </p:nvSpPr>
        <p:spPr>
          <a:xfrm>
            <a:off x="1458894" y="2338068"/>
            <a:ext cx="771268" cy="461665"/>
          </a:xfrm>
          <a:prstGeom prst="rect">
            <a:avLst/>
          </a:prstGeom>
          <a:noFill/>
          <a:ln>
            <a:solidFill>
              <a:schemeClr val="tx1"/>
            </a:solidFill>
          </a:ln>
        </p:spPr>
        <p:txBody>
          <a:bodyPr wrap="square" rtlCol="0">
            <a:spAutoFit/>
          </a:bodyPr>
          <a:lstStyle/>
          <a:p>
            <a:r>
              <a:rPr lang="it-IT" sz="2400" dirty="0">
                <a:latin typeface="Arial" panose="020B0604020202020204" pitchFamily="34" charset="0"/>
                <a:cs typeface="Arial" panose="020B0604020202020204" pitchFamily="34" charset="0"/>
              </a:rPr>
              <a:t>W.I.</a:t>
            </a:r>
          </a:p>
        </p:txBody>
      </p:sp>
      <p:sp>
        <p:nvSpPr>
          <p:cNvPr id="11" name="CasellaDiTesto 10">
            <a:extLst>
              <a:ext uri="{FF2B5EF4-FFF2-40B4-BE49-F238E27FC236}">
                <a16:creationId xmlns:a16="http://schemas.microsoft.com/office/drawing/2014/main" id="{4E924D6F-56A6-40AC-A9F2-440749AFE30C}"/>
              </a:ext>
            </a:extLst>
          </p:cNvPr>
          <p:cNvSpPr txBox="1"/>
          <p:nvPr/>
        </p:nvSpPr>
        <p:spPr>
          <a:xfrm>
            <a:off x="3516741" y="3008598"/>
            <a:ext cx="690880" cy="461665"/>
          </a:xfrm>
          <a:prstGeom prst="rect">
            <a:avLst/>
          </a:prstGeom>
          <a:noFill/>
          <a:ln>
            <a:solidFill>
              <a:schemeClr val="tx1"/>
            </a:solidFill>
          </a:ln>
        </p:spPr>
        <p:txBody>
          <a:bodyPr wrap="square" rtlCol="0">
            <a:spAutoFit/>
          </a:bodyPr>
          <a:lstStyle/>
          <a:p>
            <a:r>
              <a:rPr lang="it-IT" sz="2400" dirty="0">
                <a:latin typeface="Arial" panose="020B0604020202020204" pitchFamily="34" charset="0"/>
                <a:cs typeface="Arial" panose="020B0604020202020204" pitchFamily="34" charset="0"/>
              </a:rPr>
              <a:t>S.I.</a:t>
            </a:r>
          </a:p>
        </p:txBody>
      </p:sp>
      <p:cxnSp>
        <p:nvCxnSpPr>
          <p:cNvPr id="12" name="Connettore 2 11">
            <a:extLst>
              <a:ext uri="{FF2B5EF4-FFF2-40B4-BE49-F238E27FC236}">
                <a16:creationId xmlns:a16="http://schemas.microsoft.com/office/drawing/2014/main" id="{27CE9DD0-CDE3-4FFD-8FC9-5237F7B5C543}"/>
              </a:ext>
            </a:extLst>
          </p:cNvPr>
          <p:cNvCxnSpPr>
            <a:cxnSpLocks/>
          </p:cNvCxnSpPr>
          <p:nvPr/>
        </p:nvCxnSpPr>
        <p:spPr>
          <a:xfrm>
            <a:off x="1110755" y="1371926"/>
            <a:ext cx="1723885" cy="832398"/>
          </a:xfrm>
          <a:prstGeom prst="straightConnector1">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580D398E-F3C2-47C4-B150-F70200C0F2F6}"/>
              </a:ext>
            </a:extLst>
          </p:cNvPr>
          <p:cNvSpPr txBox="1"/>
          <p:nvPr/>
        </p:nvSpPr>
        <p:spPr>
          <a:xfrm>
            <a:off x="315990" y="1043168"/>
            <a:ext cx="771268" cy="461665"/>
          </a:xfrm>
          <a:prstGeom prst="rect">
            <a:avLst/>
          </a:prstGeom>
          <a:noFill/>
          <a:ln>
            <a:solidFill>
              <a:schemeClr val="tx1"/>
            </a:solidFill>
          </a:ln>
        </p:spPr>
        <p:txBody>
          <a:bodyPr wrap="square" rtlCol="0">
            <a:spAutoFit/>
          </a:bodyPr>
          <a:lstStyle/>
          <a:p>
            <a:r>
              <a:rPr lang="it-IT" sz="2400" dirty="0">
                <a:latin typeface="Arial" panose="020B0604020202020204" pitchFamily="34" charset="0"/>
                <a:cs typeface="Arial" panose="020B0604020202020204" pitchFamily="34" charset="0"/>
              </a:rPr>
              <a:t>M.I.</a:t>
            </a:r>
          </a:p>
        </p:txBody>
      </p:sp>
      <p:graphicFrame>
        <p:nvGraphicFramePr>
          <p:cNvPr id="14" name="Oggetto 13">
            <a:extLst>
              <a:ext uri="{FF2B5EF4-FFF2-40B4-BE49-F238E27FC236}">
                <a16:creationId xmlns:a16="http://schemas.microsoft.com/office/drawing/2014/main" id="{5FC96BCE-E63E-46FF-9A88-0AC99D9CBFFB}"/>
              </a:ext>
            </a:extLst>
          </p:cNvPr>
          <p:cNvGraphicFramePr>
            <a:graphicFrameLocks noChangeAspect="1"/>
          </p:cNvGraphicFramePr>
          <p:nvPr/>
        </p:nvGraphicFramePr>
        <p:xfrm>
          <a:off x="7184947" y="1371926"/>
          <a:ext cx="4691063" cy="1196975"/>
        </p:xfrm>
        <a:graphic>
          <a:graphicData uri="http://schemas.openxmlformats.org/presentationml/2006/ole">
            <mc:AlternateContent xmlns:mc="http://schemas.openxmlformats.org/markup-compatibility/2006">
              <mc:Choice xmlns:v="urn:schemas-microsoft-com:vml" Requires="v">
                <p:oleObj spid="_x0000_s53259" name="Equation" r:id="rId4" imgW="1739880" imgH="444240" progId="Equation.DSMT4">
                  <p:embed/>
                </p:oleObj>
              </mc:Choice>
              <mc:Fallback>
                <p:oleObj name="Equation" r:id="rId4" imgW="1739880" imgH="444240" progId="Equation.DSMT4">
                  <p:embed/>
                  <p:pic>
                    <p:nvPicPr>
                      <p:cNvPr id="14" name="Oggetto 13">
                        <a:extLst>
                          <a:ext uri="{FF2B5EF4-FFF2-40B4-BE49-F238E27FC236}">
                            <a16:creationId xmlns:a16="http://schemas.microsoft.com/office/drawing/2014/main" id="{5FC96BCE-E63E-46FF-9A88-0AC99D9CBFFB}"/>
                          </a:ext>
                        </a:extLst>
                      </p:cNvPr>
                      <p:cNvPicPr>
                        <a:picLocks noChangeAspect="1" noChangeArrowheads="1"/>
                      </p:cNvPicPr>
                      <p:nvPr/>
                    </p:nvPicPr>
                    <p:blipFill>
                      <a:blip r:embed="rId5"/>
                      <a:srcRect/>
                      <a:stretch>
                        <a:fillRect/>
                      </a:stretch>
                    </p:blipFill>
                    <p:spPr bwMode="auto">
                      <a:xfrm>
                        <a:off x="7184947" y="1371926"/>
                        <a:ext cx="4691063" cy="1196975"/>
                      </a:xfrm>
                      <a:prstGeom prst="rect">
                        <a:avLst/>
                      </a:prstGeom>
                      <a:noFill/>
                    </p:spPr>
                  </p:pic>
                </p:oleObj>
              </mc:Fallback>
            </mc:AlternateContent>
          </a:graphicData>
        </a:graphic>
      </p:graphicFrame>
      <p:sp>
        <p:nvSpPr>
          <p:cNvPr id="15" name="CasellaDiTesto 14">
            <a:extLst>
              <a:ext uri="{FF2B5EF4-FFF2-40B4-BE49-F238E27FC236}">
                <a16:creationId xmlns:a16="http://schemas.microsoft.com/office/drawing/2014/main" id="{E792F07E-00C3-4476-9D07-1C127DD69565}"/>
              </a:ext>
            </a:extLst>
          </p:cNvPr>
          <p:cNvSpPr txBox="1"/>
          <p:nvPr/>
        </p:nvSpPr>
        <p:spPr>
          <a:xfrm>
            <a:off x="8329819" y="3718580"/>
            <a:ext cx="2583669" cy="830997"/>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UMC 180 nm CMOS </a:t>
            </a:r>
            <a:r>
              <a:rPr lang="it-IT" sz="2400" dirty="0" err="1">
                <a:latin typeface="Arial" panose="020B0604020202020204" pitchFamily="34" charset="0"/>
                <a:cs typeface="Arial" panose="020B0604020202020204" pitchFamily="34" charset="0"/>
              </a:rPr>
              <a:t>Process</a:t>
            </a:r>
            <a:endParaRPr lang="it-I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17983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4470" y="87722"/>
            <a:ext cx="10515600" cy="662397"/>
          </a:xfrm>
        </p:spPr>
        <p:txBody>
          <a:bodyPr/>
          <a:lstStyle/>
          <a:p>
            <a:r>
              <a:rPr lang="it-IT" dirty="0"/>
              <a:t>MOSFET </a:t>
            </a:r>
            <a:r>
              <a:rPr lang="it-IT" dirty="0" err="1"/>
              <a:t>Transition</a:t>
            </a:r>
            <a:r>
              <a:rPr lang="it-IT" dirty="0"/>
              <a:t> Frequency in W.I, M.I. and S.I.</a:t>
            </a:r>
            <a:endParaRPr lang="en-US" dirty="0"/>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55</a:t>
            </a:fld>
            <a:endParaRPr lang="en-US" dirty="0"/>
          </a:p>
        </p:txBody>
      </p:sp>
      <p:graphicFrame>
        <p:nvGraphicFramePr>
          <p:cNvPr id="14" name="Oggetto 13">
            <a:extLst>
              <a:ext uri="{FF2B5EF4-FFF2-40B4-BE49-F238E27FC236}">
                <a16:creationId xmlns:a16="http://schemas.microsoft.com/office/drawing/2014/main" id="{5FC96BCE-E63E-46FF-9A88-0AC99D9CBFFB}"/>
              </a:ext>
            </a:extLst>
          </p:cNvPr>
          <p:cNvGraphicFramePr>
            <a:graphicFrameLocks noChangeAspect="1"/>
          </p:cNvGraphicFramePr>
          <p:nvPr>
            <p:extLst>
              <p:ext uri="{D42A27DB-BD31-4B8C-83A1-F6EECF244321}">
                <p14:modId xmlns:p14="http://schemas.microsoft.com/office/powerpoint/2010/main" val="2221584778"/>
              </p:ext>
            </p:extLst>
          </p:nvPr>
        </p:nvGraphicFramePr>
        <p:xfrm>
          <a:off x="6971321" y="1446869"/>
          <a:ext cx="4691063" cy="1196975"/>
        </p:xfrm>
        <a:graphic>
          <a:graphicData uri="http://schemas.openxmlformats.org/presentationml/2006/ole">
            <mc:AlternateContent xmlns:mc="http://schemas.openxmlformats.org/markup-compatibility/2006">
              <mc:Choice xmlns:v="urn:schemas-microsoft-com:vml" Requires="v">
                <p:oleObj spid="_x0000_s54283" name="Equation" r:id="rId3" imgW="1739880" imgH="444240" progId="Equation.DSMT4">
                  <p:embed/>
                </p:oleObj>
              </mc:Choice>
              <mc:Fallback>
                <p:oleObj name="Equation" r:id="rId3" imgW="1739880" imgH="444240" progId="Equation.DSMT4">
                  <p:embed/>
                  <p:pic>
                    <p:nvPicPr>
                      <p:cNvPr id="14" name="Oggetto 13">
                        <a:extLst>
                          <a:ext uri="{FF2B5EF4-FFF2-40B4-BE49-F238E27FC236}">
                            <a16:creationId xmlns:a16="http://schemas.microsoft.com/office/drawing/2014/main" id="{5FC96BCE-E63E-46FF-9A88-0AC99D9CBFFB}"/>
                          </a:ext>
                        </a:extLst>
                      </p:cNvPr>
                      <p:cNvPicPr>
                        <a:picLocks noChangeAspect="1" noChangeArrowheads="1"/>
                      </p:cNvPicPr>
                      <p:nvPr/>
                    </p:nvPicPr>
                    <p:blipFill>
                      <a:blip r:embed="rId4"/>
                      <a:srcRect/>
                      <a:stretch>
                        <a:fillRect/>
                      </a:stretch>
                    </p:blipFill>
                    <p:spPr bwMode="auto">
                      <a:xfrm>
                        <a:off x="6971321" y="1446869"/>
                        <a:ext cx="4691063" cy="1196975"/>
                      </a:xfrm>
                      <a:prstGeom prst="rect">
                        <a:avLst/>
                      </a:prstGeom>
                      <a:noFill/>
                    </p:spPr>
                  </p:pic>
                </p:oleObj>
              </mc:Fallback>
            </mc:AlternateContent>
          </a:graphicData>
        </a:graphic>
      </p:graphicFrame>
      <p:sp>
        <p:nvSpPr>
          <p:cNvPr id="15" name="CasellaDiTesto 14">
            <a:extLst>
              <a:ext uri="{FF2B5EF4-FFF2-40B4-BE49-F238E27FC236}">
                <a16:creationId xmlns:a16="http://schemas.microsoft.com/office/drawing/2014/main" id="{E792F07E-00C3-4476-9D07-1C127DD69565}"/>
              </a:ext>
            </a:extLst>
          </p:cNvPr>
          <p:cNvSpPr txBox="1"/>
          <p:nvPr/>
        </p:nvSpPr>
        <p:spPr>
          <a:xfrm>
            <a:off x="8025017" y="3624854"/>
            <a:ext cx="2583669" cy="830997"/>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UMC 180 nm CMOS </a:t>
            </a:r>
            <a:r>
              <a:rPr lang="it-IT" sz="2400" dirty="0" err="1">
                <a:latin typeface="Arial" panose="020B0604020202020204" pitchFamily="34" charset="0"/>
                <a:cs typeface="Arial" panose="020B0604020202020204" pitchFamily="34" charset="0"/>
              </a:rPr>
              <a:t>Process</a:t>
            </a:r>
            <a:endParaRPr lang="it-IT" sz="2400" dirty="0">
              <a:latin typeface="Arial" panose="020B0604020202020204" pitchFamily="34" charset="0"/>
              <a:cs typeface="Arial" panose="020B0604020202020204" pitchFamily="34" charset="0"/>
            </a:endParaRPr>
          </a:p>
        </p:txBody>
      </p:sp>
      <p:pic>
        <p:nvPicPr>
          <p:cNvPr id="17" name="Immagine 16">
            <a:extLst>
              <a:ext uri="{FF2B5EF4-FFF2-40B4-BE49-F238E27FC236}">
                <a16:creationId xmlns:a16="http://schemas.microsoft.com/office/drawing/2014/main" id="{1931CF9E-9CB8-42E1-9FA8-ABD693C737A5}"/>
              </a:ext>
            </a:extLst>
          </p:cNvPr>
          <p:cNvPicPr>
            <a:picLocks noChangeAspect="1"/>
          </p:cNvPicPr>
          <p:nvPr/>
        </p:nvPicPr>
        <p:blipFill>
          <a:blip r:embed="rId5"/>
          <a:stretch>
            <a:fillRect/>
          </a:stretch>
        </p:blipFill>
        <p:spPr>
          <a:xfrm>
            <a:off x="315990" y="1036320"/>
            <a:ext cx="6454080" cy="5177069"/>
          </a:xfrm>
          <a:prstGeom prst="rect">
            <a:avLst/>
          </a:prstGeom>
        </p:spPr>
      </p:pic>
    </p:spTree>
    <p:extLst>
      <p:ext uri="{BB962C8B-B14F-4D97-AF65-F5344CB8AC3E}">
        <p14:creationId xmlns:p14="http://schemas.microsoft.com/office/powerpoint/2010/main" val="33213184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4470" y="87722"/>
            <a:ext cx="10515600" cy="662397"/>
          </a:xfrm>
        </p:spPr>
        <p:txBody>
          <a:bodyPr/>
          <a:lstStyle/>
          <a:p>
            <a:r>
              <a:rPr lang="it-IT" dirty="0"/>
              <a:t>V</a:t>
            </a:r>
            <a:r>
              <a:rPr lang="it-IT" baseline="-25000" dirty="0"/>
              <a:t>TE</a:t>
            </a:r>
            <a:r>
              <a:rPr lang="it-IT" dirty="0"/>
              <a:t> and </a:t>
            </a:r>
            <a:r>
              <a:rPr lang="it-IT" dirty="0" err="1"/>
              <a:t>g</a:t>
            </a:r>
            <a:r>
              <a:rPr lang="it-IT" baseline="-25000" dirty="0" err="1"/>
              <a:t>m</a:t>
            </a:r>
            <a:r>
              <a:rPr lang="it-IT" dirty="0"/>
              <a:t>/I</a:t>
            </a:r>
            <a:r>
              <a:rPr lang="it-IT" baseline="-25000" dirty="0"/>
              <a:t>D</a:t>
            </a:r>
            <a:r>
              <a:rPr lang="it-IT" dirty="0"/>
              <a:t> in W.I, M.I. and S.I. </a:t>
            </a:r>
            <a:endParaRPr lang="en-US" dirty="0"/>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56</a:t>
            </a:fld>
            <a:endParaRPr lang="en-US" dirty="0"/>
          </a:p>
        </p:txBody>
      </p:sp>
      <p:pic>
        <p:nvPicPr>
          <p:cNvPr id="7" name="Immagine 6">
            <a:extLst>
              <a:ext uri="{FF2B5EF4-FFF2-40B4-BE49-F238E27FC236}">
                <a16:creationId xmlns:a16="http://schemas.microsoft.com/office/drawing/2014/main" id="{5F727588-A00B-4256-8631-028D44126946}"/>
              </a:ext>
            </a:extLst>
          </p:cNvPr>
          <p:cNvPicPr>
            <a:picLocks noChangeAspect="1"/>
          </p:cNvPicPr>
          <p:nvPr/>
        </p:nvPicPr>
        <p:blipFill>
          <a:blip r:embed="rId3"/>
          <a:stretch>
            <a:fillRect/>
          </a:stretch>
        </p:blipFill>
        <p:spPr>
          <a:xfrm>
            <a:off x="1076480" y="990616"/>
            <a:ext cx="6893032" cy="5125236"/>
          </a:xfrm>
          <a:prstGeom prst="rect">
            <a:avLst/>
          </a:prstGeom>
        </p:spPr>
      </p:pic>
      <p:sp>
        <p:nvSpPr>
          <p:cNvPr id="8" name="CasellaDiTesto 7">
            <a:extLst>
              <a:ext uri="{FF2B5EF4-FFF2-40B4-BE49-F238E27FC236}">
                <a16:creationId xmlns:a16="http://schemas.microsoft.com/office/drawing/2014/main" id="{42393D60-E81C-41A3-B5CD-E4645F5B9008}"/>
              </a:ext>
            </a:extLst>
          </p:cNvPr>
          <p:cNvSpPr txBox="1"/>
          <p:nvPr/>
        </p:nvSpPr>
        <p:spPr>
          <a:xfrm>
            <a:off x="8724728" y="3429000"/>
            <a:ext cx="2583669" cy="830997"/>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UMC 180 nm CMOS </a:t>
            </a:r>
            <a:r>
              <a:rPr lang="it-IT" sz="2400" dirty="0" err="1">
                <a:latin typeface="Arial" panose="020B0604020202020204" pitchFamily="34" charset="0"/>
                <a:cs typeface="Arial" panose="020B0604020202020204" pitchFamily="34" charset="0"/>
              </a:rPr>
              <a:t>Process</a:t>
            </a:r>
            <a:endParaRPr lang="it-IT" sz="2400" dirty="0">
              <a:latin typeface="Arial" panose="020B0604020202020204" pitchFamily="34" charset="0"/>
              <a:cs typeface="Arial" panose="020B0604020202020204" pitchFamily="34" charset="0"/>
            </a:endParaRPr>
          </a:p>
        </p:txBody>
      </p:sp>
      <p:sp>
        <p:nvSpPr>
          <p:cNvPr id="9" name="Ovale 8">
            <a:extLst>
              <a:ext uri="{FF2B5EF4-FFF2-40B4-BE49-F238E27FC236}">
                <a16:creationId xmlns:a16="http://schemas.microsoft.com/office/drawing/2014/main" id="{D6DDBBA1-3812-47CA-AF90-A10D3FB413C3}"/>
              </a:ext>
            </a:extLst>
          </p:cNvPr>
          <p:cNvSpPr/>
          <p:nvPr/>
        </p:nvSpPr>
        <p:spPr>
          <a:xfrm>
            <a:off x="2129642" y="4795521"/>
            <a:ext cx="171409" cy="22352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1" name="Connettore 2 10">
            <a:extLst>
              <a:ext uri="{FF2B5EF4-FFF2-40B4-BE49-F238E27FC236}">
                <a16:creationId xmlns:a16="http://schemas.microsoft.com/office/drawing/2014/main" id="{D9698F21-E9F1-4831-B12E-10F9412DCD20}"/>
              </a:ext>
            </a:extLst>
          </p:cNvPr>
          <p:cNvCxnSpPr>
            <a:cxnSpLocks/>
          </p:cNvCxnSpPr>
          <p:nvPr/>
        </p:nvCxnSpPr>
        <p:spPr>
          <a:xfrm>
            <a:off x="1076480" y="4650431"/>
            <a:ext cx="970571" cy="145090"/>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5C7EA8B6-5879-4B9D-80DE-AE2273587773}"/>
              </a:ext>
            </a:extLst>
          </p:cNvPr>
          <p:cNvSpPr txBox="1"/>
          <p:nvPr/>
        </p:nvSpPr>
        <p:spPr>
          <a:xfrm>
            <a:off x="0" y="4209878"/>
            <a:ext cx="1516380" cy="400110"/>
          </a:xfrm>
          <a:prstGeom prst="rect">
            <a:avLst/>
          </a:prstGeom>
          <a:noFill/>
        </p:spPr>
        <p:txBody>
          <a:bodyPr wrap="square" rtlCol="0">
            <a:spAutoFit/>
          </a:bodyPr>
          <a:lstStyle/>
          <a:p>
            <a:r>
              <a:rPr lang="it-IT" sz="2000" dirty="0">
                <a:latin typeface="Arial" panose="020B0604020202020204" pitchFamily="34" charset="0"/>
                <a:cs typeface="Arial" panose="020B0604020202020204" pitchFamily="34" charset="0"/>
              </a:rPr>
              <a:t>27.4 </a:t>
            </a:r>
            <a:r>
              <a:rPr lang="it-IT" sz="2000" dirty="0" err="1">
                <a:latin typeface="Arial" panose="020B0604020202020204" pitchFamily="34" charset="0"/>
                <a:cs typeface="Arial" panose="020B0604020202020204" pitchFamily="34" charset="0"/>
              </a:rPr>
              <a:t>mV</a:t>
            </a:r>
            <a:endParaRPr lang="it-IT" sz="2000" dirty="0">
              <a:latin typeface="Arial" panose="020B0604020202020204" pitchFamily="34" charset="0"/>
              <a:cs typeface="Arial" panose="020B0604020202020204" pitchFamily="34" charset="0"/>
            </a:endParaRPr>
          </a:p>
        </p:txBody>
      </p:sp>
      <p:graphicFrame>
        <p:nvGraphicFramePr>
          <p:cNvPr id="13" name="Oggetto 12">
            <a:extLst>
              <a:ext uri="{FF2B5EF4-FFF2-40B4-BE49-F238E27FC236}">
                <a16:creationId xmlns:a16="http://schemas.microsoft.com/office/drawing/2014/main" id="{78564B3D-4C56-4040-B08A-E5CFDEE7F0FD}"/>
              </a:ext>
            </a:extLst>
          </p:cNvPr>
          <p:cNvGraphicFramePr>
            <a:graphicFrameLocks noChangeAspect="1"/>
          </p:cNvGraphicFramePr>
          <p:nvPr>
            <p:extLst>
              <p:ext uri="{D42A27DB-BD31-4B8C-83A1-F6EECF244321}">
                <p14:modId xmlns:p14="http://schemas.microsoft.com/office/powerpoint/2010/main" val="1923257355"/>
              </p:ext>
            </p:extLst>
          </p:nvPr>
        </p:nvGraphicFramePr>
        <p:xfrm>
          <a:off x="7575428" y="1051999"/>
          <a:ext cx="3512220" cy="1325563"/>
        </p:xfrm>
        <a:graphic>
          <a:graphicData uri="http://schemas.openxmlformats.org/presentationml/2006/ole">
            <mc:AlternateContent xmlns:mc="http://schemas.openxmlformats.org/markup-compatibility/2006">
              <mc:Choice xmlns:v="urn:schemas-microsoft-com:vml" Requires="v">
                <p:oleObj spid="_x0000_s45068" name="Equation" r:id="rId4" imgW="1815840" imgH="685800" progId="Equation.DSMT4">
                  <p:embed/>
                </p:oleObj>
              </mc:Choice>
              <mc:Fallback>
                <p:oleObj name="Equation" r:id="rId4" imgW="1815840" imgH="685800" progId="Equation.DSMT4">
                  <p:embed/>
                  <p:pic>
                    <p:nvPicPr>
                      <p:cNvPr id="14" name="Oggetto 13"/>
                      <p:cNvPicPr>
                        <a:picLocks noChangeAspect="1" noChangeArrowheads="1"/>
                      </p:cNvPicPr>
                      <p:nvPr/>
                    </p:nvPicPr>
                    <p:blipFill>
                      <a:blip r:embed="rId5"/>
                      <a:srcRect/>
                      <a:stretch>
                        <a:fillRect/>
                      </a:stretch>
                    </p:blipFill>
                    <p:spPr bwMode="auto">
                      <a:xfrm>
                        <a:off x="7575428" y="1051999"/>
                        <a:ext cx="3512220" cy="1325563"/>
                      </a:xfrm>
                      <a:prstGeom prst="rect">
                        <a:avLst/>
                      </a:prstGeom>
                      <a:noFill/>
                    </p:spPr>
                  </p:pic>
                </p:oleObj>
              </mc:Fallback>
            </mc:AlternateContent>
          </a:graphicData>
        </a:graphic>
      </p:graphicFrame>
      <p:sp>
        <p:nvSpPr>
          <p:cNvPr id="16" name="CasellaDiTesto 15">
            <a:extLst>
              <a:ext uri="{FF2B5EF4-FFF2-40B4-BE49-F238E27FC236}">
                <a16:creationId xmlns:a16="http://schemas.microsoft.com/office/drawing/2014/main" id="{43253349-CCA3-444F-A33B-28D6B4FDFB6E}"/>
              </a:ext>
            </a:extLst>
          </p:cNvPr>
          <p:cNvSpPr txBox="1"/>
          <p:nvPr/>
        </p:nvSpPr>
        <p:spPr>
          <a:xfrm>
            <a:off x="11353799" y="1172671"/>
            <a:ext cx="690880"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S.I.</a:t>
            </a:r>
          </a:p>
        </p:txBody>
      </p:sp>
      <p:sp>
        <p:nvSpPr>
          <p:cNvPr id="17" name="CasellaDiTesto 16">
            <a:extLst>
              <a:ext uri="{FF2B5EF4-FFF2-40B4-BE49-F238E27FC236}">
                <a16:creationId xmlns:a16="http://schemas.microsoft.com/office/drawing/2014/main" id="{52FC4DAD-E800-42D8-911D-11AD85B9D7F1}"/>
              </a:ext>
            </a:extLst>
          </p:cNvPr>
          <p:cNvSpPr txBox="1"/>
          <p:nvPr/>
        </p:nvSpPr>
        <p:spPr>
          <a:xfrm>
            <a:off x="11353798" y="1802591"/>
            <a:ext cx="838201"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W.I.</a:t>
            </a:r>
          </a:p>
        </p:txBody>
      </p:sp>
      <p:cxnSp>
        <p:nvCxnSpPr>
          <p:cNvPr id="19" name="Connettore diritto 18">
            <a:extLst>
              <a:ext uri="{FF2B5EF4-FFF2-40B4-BE49-F238E27FC236}">
                <a16:creationId xmlns:a16="http://schemas.microsoft.com/office/drawing/2014/main" id="{68EDB22D-C257-4544-9B51-AB426234572F}"/>
              </a:ext>
            </a:extLst>
          </p:cNvPr>
          <p:cNvCxnSpPr/>
          <p:nvPr/>
        </p:nvCxnSpPr>
        <p:spPr>
          <a:xfrm>
            <a:off x="3123531" y="750118"/>
            <a:ext cx="71120" cy="4704080"/>
          </a:xfrm>
          <a:prstGeom prst="line">
            <a:avLst/>
          </a:prstGeom>
          <a:ln w="381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83382696-A871-4FAE-990D-3FC149039BCB}"/>
              </a:ext>
            </a:extLst>
          </p:cNvPr>
          <p:cNvCxnSpPr/>
          <p:nvPr/>
        </p:nvCxnSpPr>
        <p:spPr>
          <a:xfrm>
            <a:off x="3388017" y="750118"/>
            <a:ext cx="71120" cy="4704080"/>
          </a:xfrm>
          <a:prstGeom prst="line">
            <a:avLst/>
          </a:prstGeom>
          <a:ln w="381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4CACFC72-75AF-48C5-BC39-905AF34D9E7E}"/>
              </a:ext>
            </a:extLst>
          </p:cNvPr>
          <p:cNvSpPr txBox="1"/>
          <p:nvPr/>
        </p:nvSpPr>
        <p:spPr>
          <a:xfrm>
            <a:off x="2158897" y="2755963"/>
            <a:ext cx="771268" cy="461665"/>
          </a:xfrm>
          <a:prstGeom prst="rect">
            <a:avLst/>
          </a:prstGeom>
          <a:noFill/>
          <a:ln>
            <a:solidFill>
              <a:schemeClr val="tx1"/>
            </a:solidFill>
          </a:ln>
        </p:spPr>
        <p:txBody>
          <a:bodyPr wrap="square" rtlCol="0">
            <a:spAutoFit/>
          </a:bodyPr>
          <a:lstStyle/>
          <a:p>
            <a:r>
              <a:rPr lang="it-IT" sz="2400" dirty="0">
                <a:latin typeface="Arial" panose="020B0604020202020204" pitchFamily="34" charset="0"/>
                <a:cs typeface="Arial" panose="020B0604020202020204" pitchFamily="34" charset="0"/>
              </a:rPr>
              <a:t>W.I.</a:t>
            </a:r>
          </a:p>
        </p:txBody>
      </p:sp>
      <p:sp>
        <p:nvSpPr>
          <p:cNvPr id="22" name="CasellaDiTesto 21">
            <a:extLst>
              <a:ext uri="{FF2B5EF4-FFF2-40B4-BE49-F238E27FC236}">
                <a16:creationId xmlns:a16="http://schemas.microsoft.com/office/drawing/2014/main" id="{170AFFF3-0229-4399-8220-D977B1798572}"/>
              </a:ext>
            </a:extLst>
          </p:cNvPr>
          <p:cNvSpPr txBox="1"/>
          <p:nvPr/>
        </p:nvSpPr>
        <p:spPr>
          <a:xfrm>
            <a:off x="4522996" y="2711368"/>
            <a:ext cx="690880" cy="461665"/>
          </a:xfrm>
          <a:prstGeom prst="rect">
            <a:avLst/>
          </a:prstGeom>
          <a:noFill/>
          <a:ln>
            <a:solidFill>
              <a:schemeClr val="tx1"/>
            </a:solidFill>
          </a:ln>
        </p:spPr>
        <p:txBody>
          <a:bodyPr wrap="square" rtlCol="0">
            <a:spAutoFit/>
          </a:bodyPr>
          <a:lstStyle/>
          <a:p>
            <a:r>
              <a:rPr lang="it-IT" sz="2400" dirty="0">
                <a:latin typeface="Arial" panose="020B0604020202020204" pitchFamily="34" charset="0"/>
                <a:cs typeface="Arial" panose="020B0604020202020204" pitchFamily="34" charset="0"/>
              </a:rPr>
              <a:t>S.I.</a:t>
            </a:r>
          </a:p>
        </p:txBody>
      </p:sp>
      <p:cxnSp>
        <p:nvCxnSpPr>
          <p:cNvPr id="23" name="Connettore 2 22">
            <a:extLst>
              <a:ext uri="{FF2B5EF4-FFF2-40B4-BE49-F238E27FC236}">
                <a16:creationId xmlns:a16="http://schemas.microsoft.com/office/drawing/2014/main" id="{C47D788B-1D02-4B6F-9290-4498C2604070}"/>
              </a:ext>
            </a:extLst>
          </p:cNvPr>
          <p:cNvCxnSpPr>
            <a:cxnSpLocks/>
          </p:cNvCxnSpPr>
          <p:nvPr/>
        </p:nvCxnSpPr>
        <p:spPr>
          <a:xfrm>
            <a:off x="1907455" y="989751"/>
            <a:ext cx="1287196" cy="720079"/>
          </a:xfrm>
          <a:prstGeom prst="straightConnector1">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5" name="CasellaDiTesto 24">
            <a:extLst>
              <a:ext uri="{FF2B5EF4-FFF2-40B4-BE49-F238E27FC236}">
                <a16:creationId xmlns:a16="http://schemas.microsoft.com/office/drawing/2014/main" id="{1291AFFD-B334-4941-A3E9-3694A56F8034}"/>
              </a:ext>
            </a:extLst>
          </p:cNvPr>
          <p:cNvSpPr txBox="1"/>
          <p:nvPr/>
        </p:nvSpPr>
        <p:spPr>
          <a:xfrm>
            <a:off x="1076480" y="488508"/>
            <a:ext cx="771268" cy="461665"/>
          </a:xfrm>
          <a:prstGeom prst="rect">
            <a:avLst/>
          </a:prstGeom>
          <a:noFill/>
          <a:ln>
            <a:solidFill>
              <a:schemeClr val="tx1"/>
            </a:solidFill>
          </a:ln>
        </p:spPr>
        <p:txBody>
          <a:bodyPr wrap="square" rtlCol="0">
            <a:spAutoFit/>
          </a:bodyPr>
          <a:lstStyle/>
          <a:p>
            <a:r>
              <a:rPr lang="it-IT" sz="2400" dirty="0">
                <a:latin typeface="Arial" panose="020B0604020202020204" pitchFamily="34" charset="0"/>
                <a:cs typeface="Arial" panose="020B0604020202020204" pitchFamily="34" charset="0"/>
              </a:rPr>
              <a:t>M.I.</a:t>
            </a:r>
          </a:p>
        </p:txBody>
      </p:sp>
    </p:spTree>
    <p:extLst>
      <p:ext uri="{BB962C8B-B14F-4D97-AF65-F5344CB8AC3E}">
        <p14:creationId xmlns:p14="http://schemas.microsoft.com/office/powerpoint/2010/main" val="42463914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D2B52239-95F0-4D2B-989F-429BD307BA66}"/>
              </a:ext>
            </a:extLst>
          </p:cNvPr>
          <p:cNvPicPr>
            <a:picLocks noChangeAspect="1"/>
          </p:cNvPicPr>
          <p:nvPr/>
        </p:nvPicPr>
        <p:blipFill rotWithShape="1">
          <a:blip r:embed="rId3"/>
          <a:srcRect b="1703"/>
          <a:stretch/>
        </p:blipFill>
        <p:spPr>
          <a:xfrm>
            <a:off x="802640" y="950173"/>
            <a:ext cx="7217293" cy="5268943"/>
          </a:xfrm>
          <a:prstGeom prst="rect">
            <a:avLst/>
          </a:prstGeom>
        </p:spPr>
      </p:pic>
      <p:sp>
        <p:nvSpPr>
          <p:cNvPr id="2" name="Titolo 1"/>
          <p:cNvSpPr>
            <a:spLocks noGrp="1"/>
          </p:cNvSpPr>
          <p:nvPr>
            <p:ph type="title"/>
          </p:nvPr>
        </p:nvSpPr>
        <p:spPr>
          <a:xfrm>
            <a:off x="614470" y="87722"/>
            <a:ext cx="10515600" cy="662397"/>
          </a:xfrm>
        </p:spPr>
        <p:txBody>
          <a:bodyPr/>
          <a:lstStyle/>
          <a:p>
            <a:r>
              <a:rPr lang="it-IT" dirty="0"/>
              <a:t>V</a:t>
            </a:r>
            <a:r>
              <a:rPr lang="it-IT" baseline="-25000" dirty="0"/>
              <a:t>TE</a:t>
            </a:r>
            <a:r>
              <a:rPr lang="it-IT" dirty="0"/>
              <a:t> and </a:t>
            </a:r>
            <a:r>
              <a:rPr lang="it-IT" dirty="0" err="1"/>
              <a:t>g</a:t>
            </a:r>
            <a:r>
              <a:rPr lang="it-IT" baseline="-25000" dirty="0" err="1"/>
              <a:t>m</a:t>
            </a:r>
            <a:r>
              <a:rPr lang="it-IT" dirty="0"/>
              <a:t>/I</a:t>
            </a:r>
            <a:r>
              <a:rPr lang="it-IT" baseline="-25000" dirty="0"/>
              <a:t>D</a:t>
            </a:r>
            <a:r>
              <a:rPr lang="it-IT" dirty="0"/>
              <a:t> in W.I, M.I. and S.I. </a:t>
            </a:r>
            <a:endParaRPr lang="en-US" dirty="0"/>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57</a:t>
            </a:fld>
            <a:endParaRPr lang="en-US" dirty="0"/>
          </a:p>
        </p:txBody>
      </p:sp>
      <p:sp>
        <p:nvSpPr>
          <p:cNvPr id="8" name="CasellaDiTesto 7">
            <a:extLst>
              <a:ext uri="{FF2B5EF4-FFF2-40B4-BE49-F238E27FC236}">
                <a16:creationId xmlns:a16="http://schemas.microsoft.com/office/drawing/2014/main" id="{42393D60-E81C-41A3-B5CD-E4645F5B9008}"/>
              </a:ext>
            </a:extLst>
          </p:cNvPr>
          <p:cNvSpPr txBox="1"/>
          <p:nvPr/>
        </p:nvSpPr>
        <p:spPr>
          <a:xfrm>
            <a:off x="8724728" y="3429000"/>
            <a:ext cx="2583669" cy="830997"/>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UMC 180 nm CMOS </a:t>
            </a:r>
            <a:r>
              <a:rPr lang="it-IT" sz="2400" dirty="0" err="1">
                <a:latin typeface="Arial" panose="020B0604020202020204" pitchFamily="34" charset="0"/>
                <a:cs typeface="Arial" panose="020B0604020202020204" pitchFamily="34" charset="0"/>
              </a:rPr>
              <a:t>Process</a:t>
            </a:r>
            <a:endParaRPr lang="it-IT" sz="2400" dirty="0">
              <a:latin typeface="Arial" panose="020B0604020202020204" pitchFamily="34" charset="0"/>
              <a:cs typeface="Arial" panose="020B0604020202020204" pitchFamily="34" charset="0"/>
            </a:endParaRPr>
          </a:p>
        </p:txBody>
      </p:sp>
      <p:graphicFrame>
        <p:nvGraphicFramePr>
          <p:cNvPr id="13" name="Oggetto 12">
            <a:extLst>
              <a:ext uri="{FF2B5EF4-FFF2-40B4-BE49-F238E27FC236}">
                <a16:creationId xmlns:a16="http://schemas.microsoft.com/office/drawing/2014/main" id="{78564B3D-4C56-4040-B08A-E5CFDEE7F0FD}"/>
              </a:ext>
            </a:extLst>
          </p:cNvPr>
          <p:cNvGraphicFramePr>
            <a:graphicFrameLocks noChangeAspect="1"/>
          </p:cNvGraphicFramePr>
          <p:nvPr/>
        </p:nvGraphicFramePr>
        <p:xfrm>
          <a:off x="7575428" y="1051999"/>
          <a:ext cx="3512220" cy="1325563"/>
        </p:xfrm>
        <a:graphic>
          <a:graphicData uri="http://schemas.openxmlformats.org/presentationml/2006/ole">
            <mc:AlternateContent xmlns:mc="http://schemas.openxmlformats.org/markup-compatibility/2006">
              <mc:Choice xmlns:v="urn:schemas-microsoft-com:vml" Requires="v">
                <p:oleObj spid="_x0000_s46093" name="Equation" r:id="rId4" imgW="1815840" imgH="685800" progId="Equation.DSMT4">
                  <p:embed/>
                </p:oleObj>
              </mc:Choice>
              <mc:Fallback>
                <p:oleObj name="Equation" r:id="rId4" imgW="1815840" imgH="685800" progId="Equation.DSMT4">
                  <p:embed/>
                  <p:pic>
                    <p:nvPicPr>
                      <p:cNvPr id="13" name="Oggetto 12">
                        <a:extLst>
                          <a:ext uri="{FF2B5EF4-FFF2-40B4-BE49-F238E27FC236}">
                            <a16:creationId xmlns:a16="http://schemas.microsoft.com/office/drawing/2014/main" id="{78564B3D-4C56-4040-B08A-E5CFDEE7F0FD}"/>
                          </a:ext>
                        </a:extLst>
                      </p:cNvPr>
                      <p:cNvPicPr>
                        <a:picLocks noChangeAspect="1" noChangeArrowheads="1"/>
                      </p:cNvPicPr>
                      <p:nvPr/>
                    </p:nvPicPr>
                    <p:blipFill>
                      <a:blip r:embed="rId5"/>
                      <a:srcRect/>
                      <a:stretch>
                        <a:fillRect/>
                      </a:stretch>
                    </p:blipFill>
                    <p:spPr bwMode="auto">
                      <a:xfrm>
                        <a:off x="7575428" y="1051999"/>
                        <a:ext cx="3512220" cy="1325563"/>
                      </a:xfrm>
                      <a:prstGeom prst="rect">
                        <a:avLst/>
                      </a:prstGeom>
                      <a:noFill/>
                    </p:spPr>
                  </p:pic>
                </p:oleObj>
              </mc:Fallback>
            </mc:AlternateContent>
          </a:graphicData>
        </a:graphic>
      </p:graphicFrame>
      <p:sp>
        <p:nvSpPr>
          <p:cNvPr id="16" name="CasellaDiTesto 15">
            <a:extLst>
              <a:ext uri="{FF2B5EF4-FFF2-40B4-BE49-F238E27FC236}">
                <a16:creationId xmlns:a16="http://schemas.microsoft.com/office/drawing/2014/main" id="{43253349-CCA3-444F-A33B-28D6B4FDFB6E}"/>
              </a:ext>
            </a:extLst>
          </p:cNvPr>
          <p:cNvSpPr txBox="1"/>
          <p:nvPr/>
        </p:nvSpPr>
        <p:spPr>
          <a:xfrm>
            <a:off x="11353799" y="1172671"/>
            <a:ext cx="690880"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S.I.</a:t>
            </a:r>
          </a:p>
        </p:txBody>
      </p:sp>
      <p:sp>
        <p:nvSpPr>
          <p:cNvPr id="17" name="CasellaDiTesto 16">
            <a:extLst>
              <a:ext uri="{FF2B5EF4-FFF2-40B4-BE49-F238E27FC236}">
                <a16:creationId xmlns:a16="http://schemas.microsoft.com/office/drawing/2014/main" id="{52FC4DAD-E800-42D8-911D-11AD85B9D7F1}"/>
              </a:ext>
            </a:extLst>
          </p:cNvPr>
          <p:cNvSpPr txBox="1"/>
          <p:nvPr/>
        </p:nvSpPr>
        <p:spPr>
          <a:xfrm>
            <a:off x="11353798" y="1802591"/>
            <a:ext cx="838201"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W.I.</a:t>
            </a:r>
          </a:p>
        </p:txBody>
      </p:sp>
      <p:cxnSp>
        <p:nvCxnSpPr>
          <p:cNvPr id="19" name="Connettore diritto 18">
            <a:extLst>
              <a:ext uri="{FF2B5EF4-FFF2-40B4-BE49-F238E27FC236}">
                <a16:creationId xmlns:a16="http://schemas.microsoft.com/office/drawing/2014/main" id="{68EDB22D-C257-4544-9B51-AB426234572F}"/>
              </a:ext>
            </a:extLst>
          </p:cNvPr>
          <p:cNvCxnSpPr/>
          <p:nvPr/>
        </p:nvCxnSpPr>
        <p:spPr>
          <a:xfrm>
            <a:off x="3123531" y="750118"/>
            <a:ext cx="71120" cy="4704080"/>
          </a:xfrm>
          <a:prstGeom prst="line">
            <a:avLst/>
          </a:prstGeom>
          <a:ln w="381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83382696-A871-4FAE-990D-3FC149039BCB}"/>
              </a:ext>
            </a:extLst>
          </p:cNvPr>
          <p:cNvCxnSpPr/>
          <p:nvPr/>
        </p:nvCxnSpPr>
        <p:spPr>
          <a:xfrm>
            <a:off x="3388017" y="750118"/>
            <a:ext cx="71120" cy="4704080"/>
          </a:xfrm>
          <a:prstGeom prst="line">
            <a:avLst/>
          </a:prstGeom>
          <a:ln w="381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4CACFC72-75AF-48C5-BC39-905AF34D9E7E}"/>
              </a:ext>
            </a:extLst>
          </p:cNvPr>
          <p:cNvSpPr txBox="1"/>
          <p:nvPr/>
        </p:nvSpPr>
        <p:spPr>
          <a:xfrm>
            <a:off x="2158897" y="2755963"/>
            <a:ext cx="771268" cy="461665"/>
          </a:xfrm>
          <a:prstGeom prst="rect">
            <a:avLst/>
          </a:prstGeom>
          <a:noFill/>
          <a:ln>
            <a:solidFill>
              <a:schemeClr val="tx1"/>
            </a:solidFill>
          </a:ln>
        </p:spPr>
        <p:txBody>
          <a:bodyPr wrap="square" rtlCol="0">
            <a:spAutoFit/>
          </a:bodyPr>
          <a:lstStyle/>
          <a:p>
            <a:r>
              <a:rPr lang="it-IT" sz="2400" dirty="0">
                <a:latin typeface="Arial" panose="020B0604020202020204" pitchFamily="34" charset="0"/>
                <a:cs typeface="Arial" panose="020B0604020202020204" pitchFamily="34" charset="0"/>
              </a:rPr>
              <a:t>W.I.</a:t>
            </a:r>
          </a:p>
        </p:txBody>
      </p:sp>
      <p:sp>
        <p:nvSpPr>
          <p:cNvPr id="22" name="CasellaDiTesto 21">
            <a:extLst>
              <a:ext uri="{FF2B5EF4-FFF2-40B4-BE49-F238E27FC236}">
                <a16:creationId xmlns:a16="http://schemas.microsoft.com/office/drawing/2014/main" id="{170AFFF3-0229-4399-8220-D977B1798572}"/>
              </a:ext>
            </a:extLst>
          </p:cNvPr>
          <p:cNvSpPr txBox="1"/>
          <p:nvPr/>
        </p:nvSpPr>
        <p:spPr>
          <a:xfrm>
            <a:off x="4522996" y="2711368"/>
            <a:ext cx="690880" cy="461665"/>
          </a:xfrm>
          <a:prstGeom prst="rect">
            <a:avLst/>
          </a:prstGeom>
          <a:noFill/>
          <a:ln>
            <a:solidFill>
              <a:schemeClr val="tx1"/>
            </a:solidFill>
          </a:ln>
        </p:spPr>
        <p:txBody>
          <a:bodyPr wrap="square" rtlCol="0">
            <a:spAutoFit/>
          </a:bodyPr>
          <a:lstStyle/>
          <a:p>
            <a:r>
              <a:rPr lang="it-IT" sz="2400" dirty="0">
                <a:latin typeface="Arial" panose="020B0604020202020204" pitchFamily="34" charset="0"/>
                <a:cs typeface="Arial" panose="020B0604020202020204" pitchFamily="34" charset="0"/>
              </a:rPr>
              <a:t>S.I.</a:t>
            </a:r>
          </a:p>
        </p:txBody>
      </p:sp>
      <p:cxnSp>
        <p:nvCxnSpPr>
          <p:cNvPr id="23" name="Connettore 2 22">
            <a:extLst>
              <a:ext uri="{FF2B5EF4-FFF2-40B4-BE49-F238E27FC236}">
                <a16:creationId xmlns:a16="http://schemas.microsoft.com/office/drawing/2014/main" id="{C47D788B-1D02-4B6F-9290-4498C2604070}"/>
              </a:ext>
            </a:extLst>
          </p:cNvPr>
          <p:cNvCxnSpPr>
            <a:cxnSpLocks/>
          </p:cNvCxnSpPr>
          <p:nvPr/>
        </p:nvCxnSpPr>
        <p:spPr>
          <a:xfrm>
            <a:off x="1907455" y="989751"/>
            <a:ext cx="1287196" cy="720079"/>
          </a:xfrm>
          <a:prstGeom prst="straightConnector1">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5" name="CasellaDiTesto 24">
            <a:extLst>
              <a:ext uri="{FF2B5EF4-FFF2-40B4-BE49-F238E27FC236}">
                <a16:creationId xmlns:a16="http://schemas.microsoft.com/office/drawing/2014/main" id="{1291AFFD-B334-4941-A3E9-3694A56F8034}"/>
              </a:ext>
            </a:extLst>
          </p:cNvPr>
          <p:cNvSpPr txBox="1"/>
          <p:nvPr/>
        </p:nvSpPr>
        <p:spPr>
          <a:xfrm>
            <a:off x="1076480" y="488508"/>
            <a:ext cx="771268" cy="461665"/>
          </a:xfrm>
          <a:prstGeom prst="rect">
            <a:avLst/>
          </a:prstGeom>
          <a:noFill/>
          <a:ln>
            <a:solidFill>
              <a:schemeClr val="tx1"/>
            </a:solidFill>
          </a:ln>
        </p:spPr>
        <p:txBody>
          <a:bodyPr wrap="square" rtlCol="0">
            <a:spAutoFit/>
          </a:bodyPr>
          <a:lstStyle/>
          <a:p>
            <a:r>
              <a:rPr lang="it-IT" sz="2400" dirty="0">
                <a:latin typeface="Arial" panose="020B0604020202020204" pitchFamily="34" charset="0"/>
                <a:cs typeface="Arial" panose="020B0604020202020204" pitchFamily="34" charset="0"/>
              </a:rPr>
              <a:t>M.I.</a:t>
            </a:r>
          </a:p>
        </p:txBody>
      </p:sp>
    </p:spTree>
    <p:extLst>
      <p:ext uri="{BB962C8B-B14F-4D97-AF65-F5344CB8AC3E}">
        <p14:creationId xmlns:p14="http://schemas.microsoft.com/office/powerpoint/2010/main" val="9760724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0DFE5001-777F-4A23-B186-766AA792C6D2}"/>
              </a:ext>
            </a:extLst>
          </p:cNvPr>
          <p:cNvPicPr>
            <a:picLocks noChangeAspect="1"/>
          </p:cNvPicPr>
          <p:nvPr/>
        </p:nvPicPr>
        <p:blipFill>
          <a:blip r:embed="rId3"/>
          <a:stretch>
            <a:fillRect/>
          </a:stretch>
        </p:blipFill>
        <p:spPr>
          <a:xfrm>
            <a:off x="342085" y="929482"/>
            <a:ext cx="6967192" cy="5247504"/>
          </a:xfrm>
          <a:prstGeom prst="rect">
            <a:avLst/>
          </a:prstGeom>
        </p:spPr>
      </p:pic>
      <p:sp>
        <p:nvSpPr>
          <p:cNvPr id="2" name="Titolo 1"/>
          <p:cNvSpPr>
            <a:spLocks noGrp="1"/>
          </p:cNvSpPr>
          <p:nvPr>
            <p:ph type="title"/>
          </p:nvPr>
        </p:nvSpPr>
        <p:spPr>
          <a:xfrm>
            <a:off x="614470" y="87722"/>
            <a:ext cx="10515600" cy="662397"/>
          </a:xfrm>
        </p:spPr>
        <p:txBody>
          <a:bodyPr/>
          <a:lstStyle/>
          <a:p>
            <a:r>
              <a:rPr lang="it-IT" dirty="0"/>
              <a:t>V</a:t>
            </a:r>
            <a:r>
              <a:rPr lang="it-IT" baseline="-25000" dirty="0"/>
              <a:t>TE</a:t>
            </a:r>
            <a:r>
              <a:rPr lang="it-IT" dirty="0"/>
              <a:t> and </a:t>
            </a:r>
            <a:r>
              <a:rPr lang="it-IT" dirty="0" err="1"/>
              <a:t>g</a:t>
            </a:r>
            <a:r>
              <a:rPr lang="it-IT" baseline="-25000" dirty="0" err="1"/>
              <a:t>m</a:t>
            </a:r>
            <a:r>
              <a:rPr lang="it-IT" dirty="0"/>
              <a:t>/I</a:t>
            </a:r>
            <a:r>
              <a:rPr lang="it-IT" baseline="-25000" dirty="0"/>
              <a:t>D</a:t>
            </a:r>
            <a:r>
              <a:rPr lang="it-IT" dirty="0"/>
              <a:t> in W.I, M.I. and S.I. </a:t>
            </a:r>
            <a:endParaRPr lang="en-US" dirty="0"/>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58</a:t>
            </a:fld>
            <a:endParaRPr lang="en-US" dirty="0"/>
          </a:p>
        </p:txBody>
      </p:sp>
      <p:sp>
        <p:nvSpPr>
          <p:cNvPr id="8" name="CasellaDiTesto 7">
            <a:extLst>
              <a:ext uri="{FF2B5EF4-FFF2-40B4-BE49-F238E27FC236}">
                <a16:creationId xmlns:a16="http://schemas.microsoft.com/office/drawing/2014/main" id="{42393D60-E81C-41A3-B5CD-E4645F5B9008}"/>
              </a:ext>
            </a:extLst>
          </p:cNvPr>
          <p:cNvSpPr txBox="1"/>
          <p:nvPr/>
        </p:nvSpPr>
        <p:spPr>
          <a:xfrm>
            <a:off x="8724728" y="3429000"/>
            <a:ext cx="2583669" cy="830997"/>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UMC 180 nm CMOS </a:t>
            </a:r>
            <a:r>
              <a:rPr lang="it-IT" sz="2400" dirty="0" err="1">
                <a:latin typeface="Arial" panose="020B0604020202020204" pitchFamily="34" charset="0"/>
                <a:cs typeface="Arial" panose="020B0604020202020204" pitchFamily="34" charset="0"/>
              </a:rPr>
              <a:t>Process</a:t>
            </a:r>
            <a:endParaRPr lang="it-IT" sz="2400" dirty="0">
              <a:latin typeface="Arial" panose="020B0604020202020204" pitchFamily="34" charset="0"/>
              <a:cs typeface="Arial" panose="020B0604020202020204" pitchFamily="34" charset="0"/>
            </a:endParaRPr>
          </a:p>
        </p:txBody>
      </p:sp>
      <p:graphicFrame>
        <p:nvGraphicFramePr>
          <p:cNvPr id="13" name="Oggetto 12">
            <a:extLst>
              <a:ext uri="{FF2B5EF4-FFF2-40B4-BE49-F238E27FC236}">
                <a16:creationId xmlns:a16="http://schemas.microsoft.com/office/drawing/2014/main" id="{78564B3D-4C56-4040-B08A-E5CFDEE7F0FD}"/>
              </a:ext>
            </a:extLst>
          </p:cNvPr>
          <p:cNvGraphicFramePr>
            <a:graphicFrameLocks noChangeAspect="1"/>
          </p:cNvGraphicFramePr>
          <p:nvPr/>
        </p:nvGraphicFramePr>
        <p:xfrm>
          <a:off x="7575428" y="1051999"/>
          <a:ext cx="3512220" cy="1325563"/>
        </p:xfrm>
        <a:graphic>
          <a:graphicData uri="http://schemas.openxmlformats.org/presentationml/2006/ole">
            <mc:AlternateContent xmlns:mc="http://schemas.openxmlformats.org/markup-compatibility/2006">
              <mc:Choice xmlns:v="urn:schemas-microsoft-com:vml" Requires="v">
                <p:oleObj spid="_x0000_s47117" name="Equation" r:id="rId4" imgW="1815840" imgH="685800" progId="Equation.DSMT4">
                  <p:embed/>
                </p:oleObj>
              </mc:Choice>
              <mc:Fallback>
                <p:oleObj name="Equation" r:id="rId4" imgW="1815840" imgH="685800" progId="Equation.DSMT4">
                  <p:embed/>
                  <p:pic>
                    <p:nvPicPr>
                      <p:cNvPr id="13" name="Oggetto 12">
                        <a:extLst>
                          <a:ext uri="{FF2B5EF4-FFF2-40B4-BE49-F238E27FC236}">
                            <a16:creationId xmlns:a16="http://schemas.microsoft.com/office/drawing/2014/main" id="{78564B3D-4C56-4040-B08A-E5CFDEE7F0FD}"/>
                          </a:ext>
                        </a:extLst>
                      </p:cNvPr>
                      <p:cNvPicPr>
                        <a:picLocks noChangeAspect="1" noChangeArrowheads="1"/>
                      </p:cNvPicPr>
                      <p:nvPr/>
                    </p:nvPicPr>
                    <p:blipFill>
                      <a:blip r:embed="rId5"/>
                      <a:srcRect/>
                      <a:stretch>
                        <a:fillRect/>
                      </a:stretch>
                    </p:blipFill>
                    <p:spPr bwMode="auto">
                      <a:xfrm>
                        <a:off x="7575428" y="1051999"/>
                        <a:ext cx="3512220" cy="1325563"/>
                      </a:xfrm>
                      <a:prstGeom prst="rect">
                        <a:avLst/>
                      </a:prstGeom>
                      <a:noFill/>
                    </p:spPr>
                  </p:pic>
                </p:oleObj>
              </mc:Fallback>
            </mc:AlternateContent>
          </a:graphicData>
        </a:graphic>
      </p:graphicFrame>
      <p:sp>
        <p:nvSpPr>
          <p:cNvPr id="16" name="CasellaDiTesto 15">
            <a:extLst>
              <a:ext uri="{FF2B5EF4-FFF2-40B4-BE49-F238E27FC236}">
                <a16:creationId xmlns:a16="http://schemas.microsoft.com/office/drawing/2014/main" id="{43253349-CCA3-444F-A33B-28D6B4FDFB6E}"/>
              </a:ext>
            </a:extLst>
          </p:cNvPr>
          <p:cNvSpPr txBox="1"/>
          <p:nvPr/>
        </p:nvSpPr>
        <p:spPr>
          <a:xfrm>
            <a:off x="11353799" y="1172671"/>
            <a:ext cx="690880"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S.I.</a:t>
            </a:r>
          </a:p>
        </p:txBody>
      </p:sp>
      <p:sp>
        <p:nvSpPr>
          <p:cNvPr id="17" name="CasellaDiTesto 16">
            <a:extLst>
              <a:ext uri="{FF2B5EF4-FFF2-40B4-BE49-F238E27FC236}">
                <a16:creationId xmlns:a16="http://schemas.microsoft.com/office/drawing/2014/main" id="{52FC4DAD-E800-42D8-911D-11AD85B9D7F1}"/>
              </a:ext>
            </a:extLst>
          </p:cNvPr>
          <p:cNvSpPr txBox="1"/>
          <p:nvPr/>
        </p:nvSpPr>
        <p:spPr>
          <a:xfrm>
            <a:off x="11353798" y="1802591"/>
            <a:ext cx="838201"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W.I.</a:t>
            </a:r>
          </a:p>
        </p:txBody>
      </p:sp>
    </p:spTree>
    <p:extLst>
      <p:ext uri="{BB962C8B-B14F-4D97-AF65-F5344CB8AC3E}">
        <p14:creationId xmlns:p14="http://schemas.microsoft.com/office/powerpoint/2010/main" val="42086086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4470" y="87722"/>
            <a:ext cx="10515600" cy="662397"/>
          </a:xfrm>
        </p:spPr>
        <p:txBody>
          <a:bodyPr/>
          <a:lstStyle/>
          <a:p>
            <a:r>
              <a:rPr lang="it-IT" dirty="0" err="1"/>
              <a:t>g</a:t>
            </a:r>
            <a:r>
              <a:rPr lang="it-IT" baseline="-25000" dirty="0" err="1"/>
              <a:t>m</a:t>
            </a:r>
            <a:r>
              <a:rPr lang="it-IT" dirty="0"/>
              <a:t>/</a:t>
            </a:r>
            <a:r>
              <a:rPr lang="it-IT" dirty="0" err="1"/>
              <a:t>g</a:t>
            </a:r>
            <a:r>
              <a:rPr lang="it-IT" baseline="-25000" dirty="0" err="1"/>
              <a:t>d</a:t>
            </a:r>
            <a:r>
              <a:rPr lang="it-IT" dirty="0"/>
              <a:t> in W.I, M.I. and S.I. </a:t>
            </a:r>
            <a:endParaRPr lang="en-US" dirty="0"/>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59</a:t>
            </a:fld>
            <a:endParaRPr lang="en-US" dirty="0"/>
          </a:p>
        </p:txBody>
      </p:sp>
      <p:graphicFrame>
        <p:nvGraphicFramePr>
          <p:cNvPr id="7" name="Oggetto 6">
            <a:extLst>
              <a:ext uri="{FF2B5EF4-FFF2-40B4-BE49-F238E27FC236}">
                <a16:creationId xmlns:a16="http://schemas.microsoft.com/office/drawing/2014/main" id="{B985158E-F5BF-48E6-AC83-B20656FF169B}"/>
              </a:ext>
            </a:extLst>
          </p:cNvPr>
          <p:cNvGraphicFramePr>
            <a:graphicFrameLocks noChangeAspect="1"/>
          </p:cNvGraphicFramePr>
          <p:nvPr>
            <p:extLst>
              <p:ext uri="{D42A27DB-BD31-4B8C-83A1-F6EECF244321}">
                <p14:modId xmlns:p14="http://schemas.microsoft.com/office/powerpoint/2010/main" val="1285139260"/>
              </p:ext>
            </p:extLst>
          </p:nvPr>
        </p:nvGraphicFramePr>
        <p:xfrm>
          <a:off x="7898127" y="1063675"/>
          <a:ext cx="2278909" cy="1823782"/>
        </p:xfrm>
        <a:graphic>
          <a:graphicData uri="http://schemas.openxmlformats.org/presentationml/2006/ole">
            <mc:AlternateContent xmlns:mc="http://schemas.openxmlformats.org/markup-compatibility/2006">
              <mc:Choice xmlns:v="urn:schemas-microsoft-com:vml" Requires="v">
                <p:oleObj spid="_x0000_s49163" name="Equation" r:id="rId3" imgW="1143000" imgH="914400" progId="Equation.DSMT4">
                  <p:embed/>
                </p:oleObj>
              </mc:Choice>
              <mc:Fallback>
                <p:oleObj name="Equation" r:id="rId3" imgW="1143000" imgH="914400" progId="Equation.DSMT4">
                  <p:embed/>
                  <p:pic>
                    <p:nvPicPr>
                      <p:cNvPr id="13" name="Oggetto 12">
                        <a:extLst>
                          <a:ext uri="{FF2B5EF4-FFF2-40B4-BE49-F238E27FC236}">
                            <a16:creationId xmlns:a16="http://schemas.microsoft.com/office/drawing/2014/main" id="{78564B3D-4C56-4040-B08A-E5CFDEE7F0FD}"/>
                          </a:ext>
                        </a:extLst>
                      </p:cNvPr>
                      <p:cNvPicPr>
                        <a:picLocks noChangeAspect="1" noChangeArrowheads="1"/>
                      </p:cNvPicPr>
                      <p:nvPr/>
                    </p:nvPicPr>
                    <p:blipFill>
                      <a:blip r:embed="rId4"/>
                      <a:srcRect/>
                      <a:stretch>
                        <a:fillRect/>
                      </a:stretch>
                    </p:blipFill>
                    <p:spPr bwMode="auto">
                      <a:xfrm>
                        <a:off x="7898127" y="1063675"/>
                        <a:ext cx="2278909" cy="1823782"/>
                      </a:xfrm>
                      <a:prstGeom prst="rect">
                        <a:avLst/>
                      </a:prstGeom>
                      <a:noFill/>
                    </p:spPr>
                  </p:pic>
                </p:oleObj>
              </mc:Fallback>
            </mc:AlternateContent>
          </a:graphicData>
        </a:graphic>
      </p:graphicFrame>
      <p:sp>
        <p:nvSpPr>
          <p:cNvPr id="8" name="CasellaDiTesto 7">
            <a:extLst>
              <a:ext uri="{FF2B5EF4-FFF2-40B4-BE49-F238E27FC236}">
                <a16:creationId xmlns:a16="http://schemas.microsoft.com/office/drawing/2014/main" id="{DCDD0D4A-8A30-4150-9017-4D7AB64AFAC4}"/>
              </a:ext>
            </a:extLst>
          </p:cNvPr>
          <p:cNvSpPr txBox="1"/>
          <p:nvPr/>
        </p:nvSpPr>
        <p:spPr>
          <a:xfrm>
            <a:off x="10515598" y="1355806"/>
            <a:ext cx="690880"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S.I.</a:t>
            </a:r>
          </a:p>
        </p:txBody>
      </p:sp>
      <p:sp>
        <p:nvSpPr>
          <p:cNvPr id="9" name="CasellaDiTesto 8">
            <a:extLst>
              <a:ext uri="{FF2B5EF4-FFF2-40B4-BE49-F238E27FC236}">
                <a16:creationId xmlns:a16="http://schemas.microsoft.com/office/drawing/2014/main" id="{8BE680BE-A00D-4453-9E9E-6EE194D01D5A}"/>
              </a:ext>
            </a:extLst>
          </p:cNvPr>
          <p:cNvSpPr txBox="1"/>
          <p:nvPr/>
        </p:nvSpPr>
        <p:spPr>
          <a:xfrm>
            <a:off x="10515598" y="2310846"/>
            <a:ext cx="838201"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W.I.</a:t>
            </a:r>
          </a:p>
        </p:txBody>
      </p:sp>
      <p:sp>
        <p:nvSpPr>
          <p:cNvPr id="12" name="CasellaDiTesto 11">
            <a:extLst>
              <a:ext uri="{FF2B5EF4-FFF2-40B4-BE49-F238E27FC236}">
                <a16:creationId xmlns:a16="http://schemas.microsoft.com/office/drawing/2014/main" id="{5A2DB3E4-38F6-4043-A0FA-BD991198D204}"/>
              </a:ext>
            </a:extLst>
          </p:cNvPr>
          <p:cNvSpPr txBox="1"/>
          <p:nvPr/>
        </p:nvSpPr>
        <p:spPr>
          <a:xfrm>
            <a:off x="8292610" y="3803513"/>
            <a:ext cx="2583669" cy="830997"/>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UMC 180 nm CMOS </a:t>
            </a:r>
            <a:r>
              <a:rPr lang="it-IT" sz="2400" dirty="0" err="1">
                <a:latin typeface="Arial" panose="020B0604020202020204" pitchFamily="34" charset="0"/>
                <a:cs typeface="Arial" panose="020B0604020202020204" pitchFamily="34" charset="0"/>
              </a:rPr>
              <a:t>Process</a:t>
            </a:r>
            <a:endParaRPr lang="it-IT" sz="2400" dirty="0">
              <a:latin typeface="Arial" panose="020B0604020202020204" pitchFamily="34" charset="0"/>
              <a:cs typeface="Arial" panose="020B0604020202020204" pitchFamily="34" charset="0"/>
            </a:endParaRPr>
          </a:p>
        </p:txBody>
      </p:sp>
      <p:pic>
        <p:nvPicPr>
          <p:cNvPr id="13" name="Immagine 12">
            <a:extLst>
              <a:ext uri="{FF2B5EF4-FFF2-40B4-BE49-F238E27FC236}">
                <a16:creationId xmlns:a16="http://schemas.microsoft.com/office/drawing/2014/main" id="{9BD1D0BE-8D30-4842-9972-E0B5479B367D}"/>
              </a:ext>
            </a:extLst>
          </p:cNvPr>
          <p:cNvPicPr>
            <a:picLocks noChangeAspect="1"/>
          </p:cNvPicPr>
          <p:nvPr/>
        </p:nvPicPr>
        <p:blipFill>
          <a:blip r:embed="rId5"/>
          <a:stretch>
            <a:fillRect/>
          </a:stretch>
        </p:blipFill>
        <p:spPr>
          <a:xfrm>
            <a:off x="426722" y="890700"/>
            <a:ext cx="6601110" cy="5378414"/>
          </a:xfrm>
          <a:prstGeom prst="rect">
            <a:avLst/>
          </a:prstGeom>
        </p:spPr>
      </p:pic>
      <p:cxnSp>
        <p:nvCxnSpPr>
          <p:cNvPr id="14" name="Connettore diritto 13">
            <a:extLst>
              <a:ext uri="{FF2B5EF4-FFF2-40B4-BE49-F238E27FC236}">
                <a16:creationId xmlns:a16="http://schemas.microsoft.com/office/drawing/2014/main" id="{B9BAFB18-8B4E-46B2-BCA0-9F2A6E1F2DD0}"/>
              </a:ext>
            </a:extLst>
          </p:cNvPr>
          <p:cNvCxnSpPr/>
          <p:nvPr/>
        </p:nvCxnSpPr>
        <p:spPr>
          <a:xfrm>
            <a:off x="2513931" y="803464"/>
            <a:ext cx="71120" cy="4704080"/>
          </a:xfrm>
          <a:prstGeom prst="line">
            <a:avLst/>
          </a:prstGeom>
          <a:ln w="381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C4017467-BD83-42E9-A256-721AA2D7F986}"/>
              </a:ext>
            </a:extLst>
          </p:cNvPr>
          <p:cNvCxnSpPr/>
          <p:nvPr/>
        </p:nvCxnSpPr>
        <p:spPr>
          <a:xfrm>
            <a:off x="2778417" y="803464"/>
            <a:ext cx="71120" cy="4704080"/>
          </a:xfrm>
          <a:prstGeom prst="line">
            <a:avLst/>
          </a:prstGeom>
          <a:ln w="381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834F5E52-037F-40C2-B277-D9D0A0EC3477}"/>
              </a:ext>
            </a:extLst>
          </p:cNvPr>
          <p:cNvSpPr txBox="1"/>
          <p:nvPr/>
        </p:nvSpPr>
        <p:spPr>
          <a:xfrm>
            <a:off x="1448050" y="2993128"/>
            <a:ext cx="771268" cy="461665"/>
          </a:xfrm>
          <a:prstGeom prst="rect">
            <a:avLst/>
          </a:prstGeom>
          <a:noFill/>
          <a:ln>
            <a:solidFill>
              <a:schemeClr val="tx1"/>
            </a:solidFill>
          </a:ln>
        </p:spPr>
        <p:txBody>
          <a:bodyPr wrap="square" rtlCol="0">
            <a:spAutoFit/>
          </a:bodyPr>
          <a:lstStyle/>
          <a:p>
            <a:r>
              <a:rPr lang="it-IT" sz="2400" dirty="0">
                <a:latin typeface="Arial" panose="020B0604020202020204" pitchFamily="34" charset="0"/>
                <a:cs typeface="Arial" panose="020B0604020202020204" pitchFamily="34" charset="0"/>
              </a:rPr>
              <a:t>W.I.</a:t>
            </a:r>
          </a:p>
        </p:txBody>
      </p:sp>
      <p:sp>
        <p:nvSpPr>
          <p:cNvPr id="17" name="CasellaDiTesto 16">
            <a:extLst>
              <a:ext uri="{FF2B5EF4-FFF2-40B4-BE49-F238E27FC236}">
                <a16:creationId xmlns:a16="http://schemas.microsoft.com/office/drawing/2014/main" id="{A96F4FDA-1893-4C58-A26D-94124E5159A5}"/>
              </a:ext>
            </a:extLst>
          </p:cNvPr>
          <p:cNvSpPr txBox="1"/>
          <p:nvPr/>
        </p:nvSpPr>
        <p:spPr>
          <a:xfrm>
            <a:off x="3383002" y="2967335"/>
            <a:ext cx="690880" cy="461665"/>
          </a:xfrm>
          <a:prstGeom prst="rect">
            <a:avLst/>
          </a:prstGeom>
          <a:noFill/>
          <a:ln>
            <a:solidFill>
              <a:schemeClr val="tx1"/>
            </a:solidFill>
          </a:ln>
        </p:spPr>
        <p:txBody>
          <a:bodyPr wrap="square" rtlCol="0">
            <a:spAutoFit/>
          </a:bodyPr>
          <a:lstStyle/>
          <a:p>
            <a:r>
              <a:rPr lang="it-IT" sz="2400" dirty="0">
                <a:latin typeface="Arial" panose="020B0604020202020204" pitchFamily="34" charset="0"/>
                <a:cs typeface="Arial" panose="020B0604020202020204" pitchFamily="34" charset="0"/>
              </a:rPr>
              <a:t>S.I.</a:t>
            </a:r>
          </a:p>
        </p:txBody>
      </p:sp>
      <p:cxnSp>
        <p:nvCxnSpPr>
          <p:cNvPr id="18" name="Connettore 2 17">
            <a:extLst>
              <a:ext uri="{FF2B5EF4-FFF2-40B4-BE49-F238E27FC236}">
                <a16:creationId xmlns:a16="http://schemas.microsoft.com/office/drawing/2014/main" id="{61137C81-46F6-48C2-BA56-D0EC8AB1F1BB}"/>
              </a:ext>
            </a:extLst>
          </p:cNvPr>
          <p:cNvCxnSpPr>
            <a:cxnSpLocks/>
          </p:cNvCxnSpPr>
          <p:nvPr/>
        </p:nvCxnSpPr>
        <p:spPr>
          <a:xfrm>
            <a:off x="1351408" y="754880"/>
            <a:ext cx="1287196" cy="720079"/>
          </a:xfrm>
          <a:prstGeom prst="straightConnector1">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id="{6D09AE7A-1E68-419E-8805-C4E8595CCF80}"/>
              </a:ext>
            </a:extLst>
          </p:cNvPr>
          <p:cNvSpPr txBox="1"/>
          <p:nvPr/>
        </p:nvSpPr>
        <p:spPr>
          <a:xfrm>
            <a:off x="614470" y="385456"/>
            <a:ext cx="771268" cy="461665"/>
          </a:xfrm>
          <a:prstGeom prst="rect">
            <a:avLst/>
          </a:prstGeom>
          <a:noFill/>
          <a:ln>
            <a:solidFill>
              <a:schemeClr val="tx1"/>
            </a:solidFill>
          </a:ln>
        </p:spPr>
        <p:txBody>
          <a:bodyPr wrap="square" rtlCol="0">
            <a:spAutoFit/>
          </a:bodyPr>
          <a:lstStyle/>
          <a:p>
            <a:r>
              <a:rPr lang="it-IT" sz="2400" dirty="0">
                <a:latin typeface="Arial" panose="020B0604020202020204" pitchFamily="34" charset="0"/>
                <a:cs typeface="Arial" panose="020B0604020202020204" pitchFamily="34" charset="0"/>
              </a:rPr>
              <a:t>M.I.</a:t>
            </a:r>
          </a:p>
        </p:txBody>
      </p:sp>
    </p:spTree>
    <p:extLst>
      <p:ext uri="{BB962C8B-B14F-4D97-AF65-F5344CB8AC3E}">
        <p14:creationId xmlns:p14="http://schemas.microsoft.com/office/powerpoint/2010/main" val="1661733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MOSFET models: The n-MOSFET</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6</a:t>
            </a:fld>
            <a:endParaRPr lang="en-US" dirty="0"/>
          </a:p>
        </p:txBody>
      </p:sp>
      <p:sp>
        <p:nvSpPr>
          <p:cNvPr id="5" name="CasellaDiTesto 4"/>
          <p:cNvSpPr txBox="1"/>
          <p:nvPr/>
        </p:nvSpPr>
        <p:spPr>
          <a:xfrm>
            <a:off x="1843314" y="1243856"/>
            <a:ext cx="8810172" cy="2908489"/>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en-US" sz="2400" dirty="0">
                <a:latin typeface="Arial" panose="020B0604020202020204" pitchFamily="34" charset="0"/>
                <a:cs typeface="Arial" panose="020B0604020202020204" pitchFamily="34" charset="0"/>
              </a:rPr>
              <a:t>From this point on, we will consider the behavior of the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n-MOSFET, unless otherwise specified. In the end, we will suggest a simple way to transfer all the considerations made for the n-MOSFET to the p-MOSFET</a:t>
            </a:r>
          </a:p>
          <a:p>
            <a:pPr marL="342900" indent="-342900">
              <a:spcAft>
                <a:spcPts val="1800"/>
              </a:spcAft>
              <a:buFont typeface="Arial" panose="020B0604020202020204" pitchFamily="34" charset="0"/>
              <a:buChar char="•"/>
            </a:pPr>
            <a:r>
              <a:rPr lang="en-US" sz="2400" dirty="0">
                <a:latin typeface="Arial" panose="020B0604020202020204" pitchFamily="34" charset="0"/>
                <a:cs typeface="Arial" panose="020B0604020202020204" pitchFamily="34" charset="0"/>
              </a:rPr>
              <a:t>In integrated circuits, the MOSFET is a four terminal devices: Drain, Source, Gate and Body. In discrete MOSFETs, the body is generally connected to the source internally. </a:t>
            </a:r>
          </a:p>
        </p:txBody>
      </p:sp>
      <p:pic>
        <p:nvPicPr>
          <p:cNvPr id="11" name="Immagin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703873" y="4555859"/>
            <a:ext cx="784253" cy="1381778"/>
          </a:xfrm>
          <a:prstGeom prst="rect">
            <a:avLst/>
          </a:prstGeom>
        </p:spPr>
      </p:pic>
      <p:sp>
        <p:nvSpPr>
          <p:cNvPr id="12" name="CasellaDiTesto 11"/>
          <p:cNvSpPr txBox="1"/>
          <p:nvPr/>
        </p:nvSpPr>
        <p:spPr>
          <a:xfrm>
            <a:off x="6565911" y="5584363"/>
            <a:ext cx="38985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a:t>
            </a:r>
          </a:p>
        </p:txBody>
      </p:sp>
      <p:sp>
        <p:nvSpPr>
          <p:cNvPr id="13" name="CasellaDiTesto 12"/>
          <p:cNvSpPr txBox="1"/>
          <p:nvPr/>
        </p:nvSpPr>
        <p:spPr>
          <a:xfrm>
            <a:off x="5202574" y="5023515"/>
            <a:ext cx="42351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G</a:t>
            </a:r>
          </a:p>
        </p:txBody>
      </p:sp>
      <p:sp>
        <p:nvSpPr>
          <p:cNvPr id="14" name="CasellaDiTesto 13"/>
          <p:cNvSpPr txBox="1"/>
          <p:nvPr/>
        </p:nvSpPr>
        <p:spPr>
          <a:xfrm>
            <a:off x="6503595" y="4972334"/>
            <a:ext cx="38985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B</a:t>
            </a:r>
          </a:p>
        </p:txBody>
      </p:sp>
      <p:sp>
        <p:nvSpPr>
          <p:cNvPr id="15" name="CasellaDiTesto 14"/>
          <p:cNvSpPr txBox="1"/>
          <p:nvPr/>
        </p:nvSpPr>
        <p:spPr>
          <a:xfrm>
            <a:off x="6548277" y="4252992"/>
            <a:ext cx="40748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D</a:t>
            </a:r>
          </a:p>
        </p:txBody>
      </p:sp>
    </p:spTree>
    <p:extLst>
      <p:ext uri="{BB962C8B-B14F-4D97-AF65-F5344CB8AC3E}">
        <p14:creationId xmlns:p14="http://schemas.microsoft.com/office/powerpoint/2010/main" val="14118782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9CAEA2B2-BAA0-4203-9FED-7062645A7243}"/>
              </a:ext>
            </a:extLst>
          </p:cNvPr>
          <p:cNvPicPr>
            <a:picLocks noChangeAspect="1"/>
          </p:cNvPicPr>
          <p:nvPr/>
        </p:nvPicPr>
        <p:blipFill>
          <a:blip r:embed="rId3"/>
          <a:stretch>
            <a:fillRect/>
          </a:stretch>
        </p:blipFill>
        <p:spPr>
          <a:xfrm>
            <a:off x="369377" y="697675"/>
            <a:ext cx="6763730" cy="5514235"/>
          </a:xfrm>
          <a:prstGeom prst="rect">
            <a:avLst/>
          </a:prstGeom>
        </p:spPr>
      </p:pic>
      <p:sp>
        <p:nvSpPr>
          <p:cNvPr id="2" name="Titolo 1"/>
          <p:cNvSpPr>
            <a:spLocks noGrp="1"/>
          </p:cNvSpPr>
          <p:nvPr>
            <p:ph type="title"/>
          </p:nvPr>
        </p:nvSpPr>
        <p:spPr>
          <a:xfrm>
            <a:off x="614470" y="87722"/>
            <a:ext cx="10515600" cy="662397"/>
          </a:xfrm>
        </p:spPr>
        <p:txBody>
          <a:bodyPr/>
          <a:lstStyle/>
          <a:p>
            <a:r>
              <a:rPr lang="it-IT" dirty="0" err="1"/>
              <a:t>g</a:t>
            </a:r>
            <a:r>
              <a:rPr lang="it-IT" baseline="-25000" dirty="0" err="1"/>
              <a:t>m</a:t>
            </a:r>
            <a:r>
              <a:rPr lang="it-IT" dirty="0"/>
              <a:t>/</a:t>
            </a:r>
            <a:r>
              <a:rPr lang="it-IT" dirty="0" err="1"/>
              <a:t>g</a:t>
            </a:r>
            <a:r>
              <a:rPr lang="it-IT" baseline="-25000" dirty="0" err="1"/>
              <a:t>d</a:t>
            </a:r>
            <a:r>
              <a:rPr lang="it-IT" dirty="0"/>
              <a:t> in W.I, M.I. and S.I. </a:t>
            </a:r>
            <a:endParaRPr lang="en-US" dirty="0"/>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60</a:t>
            </a:fld>
            <a:endParaRPr lang="en-US" dirty="0"/>
          </a:p>
        </p:txBody>
      </p:sp>
      <p:graphicFrame>
        <p:nvGraphicFramePr>
          <p:cNvPr id="7" name="Oggetto 6">
            <a:extLst>
              <a:ext uri="{FF2B5EF4-FFF2-40B4-BE49-F238E27FC236}">
                <a16:creationId xmlns:a16="http://schemas.microsoft.com/office/drawing/2014/main" id="{B985158E-F5BF-48E6-AC83-B20656FF169B}"/>
              </a:ext>
            </a:extLst>
          </p:cNvPr>
          <p:cNvGraphicFramePr>
            <a:graphicFrameLocks noChangeAspect="1"/>
          </p:cNvGraphicFramePr>
          <p:nvPr/>
        </p:nvGraphicFramePr>
        <p:xfrm>
          <a:off x="7898127" y="1063675"/>
          <a:ext cx="2278909" cy="1823782"/>
        </p:xfrm>
        <a:graphic>
          <a:graphicData uri="http://schemas.openxmlformats.org/presentationml/2006/ole">
            <mc:AlternateContent xmlns:mc="http://schemas.openxmlformats.org/markup-compatibility/2006">
              <mc:Choice xmlns:v="urn:schemas-microsoft-com:vml" Requires="v">
                <p:oleObj spid="_x0000_s48141" name="Equation" r:id="rId4" imgW="1143000" imgH="914400" progId="Equation.DSMT4">
                  <p:embed/>
                </p:oleObj>
              </mc:Choice>
              <mc:Fallback>
                <p:oleObj name="Equation" r:id="rId4" imgW="1143000" imgH="914400" progId="Equation.DSMT4">
                  <p:embed/>
                  <p:pic>
                    <p:nvPicPr>
                      <p:cNvPr id="7" name="Oggetto 6">
                        <a:extLst>
                          <a:ext uri="{FF2B5EF4-FFF2-40B4-BE49-F238E27FC236}">
                            <a16:creationId xmlns:a16="http://schemas.microsoft.com/office/drawing/2014/main" id="{B985158E-F5BF-48E6-AC83-B20656FF169B}"/>
                          </a:ext>
                        </a:extLst>
                      </p:cNvPr>
                      <p:cNvPicPr>
                        <a:picLocks noChangeAspect="1" noChangeArrowheads="1"/>
                      </p:cNvPicPr>
                      <p:nvPr/>
                    </p:nvPicPr>
                    <p:blipFill>
                      <a:blip r:embed="rId5"/>
                      <a:srcRect/>
                      <a:stretch>
                        <a:fillRect/>
                      </a:stretch>
                    </p:blipFill>
                    <p:spPr bwMode="auto">
                      <a:xfrm>
                        <a:off x="7898127" y="1063675"/>
                        <a:ext cx="2278909" cy="1823782"/>
                      </a:xfrm>
                      <a:prstGeom prst="rect">
                        <a:avLst/>
                      </a:prstGeom>
                      <a:noFill/>
                    </p:spPr>
                  </p:pic>
                </p:oleObj>
              </mc:Fallback>
            </mc:AlternateContent>
          </a:graphicData>
        </a:graphic>
      </p:graphicFrame>
      <p:sp>
        <p:nvSpPr>
          <p:cNvPr id="8" name="CasellaDiTesto 7">
            <a:extLst>
              <a:ext uri="{FF2B5EF4-FFF2-40B4-BE49-F238E27FC236}">
                <a16:creationId xmlns:a16="http://schemas.microsoft.com/office/drawing/2014/main" id="{DCDD0D4A-8A30-4150-9017-4D7AB64AFAC4}"/>
              </a:ext>
            </a:extLst>
          </p:cNvPr>
          <p:cNvSpPr txBox="1"/>
          <p:nvPr/>
        </p:nvSpPr>
        <p:spPr>
          <a:xfrm>
            <a:off x="10515598" y="1355806"/>
            <a:ext cx="690880"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S.I.</a:t>
            </a:r>
          </a:p>
        </p:txBody>
      </p:sp>
      <p:sp>
        <p:nvSpPr>
          <p:cNvPr id="9" name="CasellaDiTesto 8">
            <a:extLst>
              <a:ext uri="{FF2B5EF4-FFF2-40B4-BE49-F238E27FC236}">
                <a16:creationId xmlns:a16="http://schemas.microsoft.com/office/drawing/2014/main" id="{8BE680BE-A00D-4453-9E9E-6EE194D01D5A}"/>
              </a:ext>
            </a:extLst>
          </p:cNvPr>
          <p:cNvSpPr txBox="1"/>
          <p:nvPr/>
        </p:nvSpPr>
        <p:spPr>
          <a:xfrm>
            <a:off x="10515598" y="2310846"/>
            <a:ext cx="838201"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W.I.</a:t>
            </a:r>
          </a:p>
        </p:txBody>
      </p:sp>
      <p:sp>
        <p:nvSpPr>
          <p:cNvPr id="12" name="CasellaDiTesto 11">
            <a:extLst>
              <a:ext uri="{FF2B5EF4-FFF2-40B4-BE49-F238E27FC236}">
                <a16:creationId xmlns:a16="http://schemas.microsoft.com/office/drawing/2014/main" id="{5A2DB3E4-38F6-4043-A0FA-BD991198D204}"/>
              </a:ext>
            </a:extLst>
          </p:cNvPr>
          <p:cNvSpPr txBox="1"/>
          <p:nvPr/>
        </p:nvSpPr>
        <p:spPr>
          <a:xfrm>
            <a:off x="8292610" y="3803513"/>
            <a:ext cx="2583669" cy="830997"/>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UMC 180 nm CMOS </a:t>
            </a:r>
            <a:r>
              <a:rPr lang="it-IT" sz="2400" dirty="0" err="1">
                <a:latin typeface="Arial" panose="020B0604020202020204" pitchFamily="34" charset="0"/>
                <a:cs typeface="Arial" panose="020B0604020202020204" pitchFamily="34" charset="0"/>
              </a:rPr>
              <a:t>Process</a:t>
            </a:r>
            <a:endParaRPr lang="it-IT" sz="2400" dirty="0">
              <a:latin typeface="Arial" panose="020B0604020202020204" pitchFamily="34" charset="0"/>
              <a:cs typeface="Arial" panose="020B0604020202020204" pitchFamily="34" charset="0"/>
            </a:endParaRPr>
          </a:p>
        </p:txBody>
      </p:sp>
      <p:cxnSp>
        <p:nvCxnSpPr>
          <p:cNvPr id="14" name="Connettore diritto 13">
            <a:extLst>
              <a:ext uri="{FF2B5EF4-FFF2-40B4-BE49-F238E27FC236}">
                <a16:creationId xmlns:a16="http://schemas.microsoft.com/office/drawing/2014/main" id="{B9BAFB18-8B4E-46B2-BCA0-9F2A6E1F2DD0}"/>
              </a:ext>
            </a:extLst>
          </p:cNvPr>
          <p:cNvCxnSpPr/>
          <p:nvPr/>
        </p:nvCxnSpPr>
        <p:spPr>
          <a:xfrm>
            <a:off x="2513931" y="803464"/>
            <a:ext cx="71120" cy="4704080"/>
          </a:xfrm>
          <a:prstGeom prst="line">
            <a:avLst/>
          </a:prstGeom>
          <a:ln w="381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C4017467-BD83-42E9-A256-721AA2D7F986}"/>
              </a:ext>
            </a:extLst>
          </p:cNvPr>
          <p:cNvCxnSpPr/>
          <p:nvPr/>
        </p:nvCxnSpPr>
        <p:spPr>
          <a:xfrm>
            <a:off x="2778417" y="803464"/>
            <a:ext cx="71120" cy="4704080"/>
          </a:xfrm>
          <a:prstGeom prst="line">
            <a:avLst/>
          </a:prstGeom>
          <a:ln w="381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834F5E52-037F-40C2-B277-D9D0A0EC3477}"/>
              </a:ext>
            </a:extLst>
          </p:cNvPr>
          <p:cNvSpPr txBox="1"/>
          <p:nvPr/>
        </p:nvSpPr>
        <p:spPr>
          <a:xfrm>
            <a:off x="1448050" y="2993128"/>
            <a:ext cx="771268" cy="461665"/>
          </a:xfrm>
          <a:prstGeom prst="rect">
            <a:avLst/>
          </a:prstGeom>
          <a:noFill/>
          <a:ln>
            <a:solidFill>
              <a:schemeClr val="tx1"/>
            </a:solidFill>
          </a:ln>
        </p:spPr>
        <p:txBody>
          <a:bodyPr wrap="square" rtlCol="0">
            <a:spAutoFit/>
          </a:bodyPr>
          <a:lstStyle/>
          <a:p>
            <a:r>
              <a:rPr lang="it-IT" sz="2400" dirty="0">
                <a:latin typeface="Arial" panose="020B0604020202020204" pitchFamily="34" charset="0"/>
                <a:cs typeface="Arial" panose="020B0604020202020204" pitchFamily="34" charset="0"/>
              </a:rPr>
              <a:t>W.I.</a:t>
            </a:r>
          </a:p>
        </p:txBody>
      </p:sp>
      <p:sp>
        <p:nvSpPr>
          <p:cNvPr id="17" name="CasellaDiTesto 16">
            <a:extLst>
              <a:ext uri="{FF2B5EF4-FFF2-40B4-BE49-F238E27FC236}">
                <a16:creationId xmlns:a16="http://schemas.microsoft.com/office/drawing/2014/main" id="{A96F4FDA-1893-4C58-A26D-94124E5159A5}"/>
              </a:ext>
            </a:extLst>
          </p:cNvPr>
          <p:cNvSpPr txBox="1"/>
          <p:nvPr/>
        </p:nvSpPr>
        <p:spPr>
          <a:xfrm>
            <a:off x="3383002" y="2967335"/>
            <a:ext cx="690880" cy="461665"/>
          </a:xfrm>
          <a:prstGeom prst="rect">
            <a:avLst/>
          </a:prstGeom>
          <a:noFill/>
          <a:ln>
            <a:solidFill>
              <a:schemeClr val="tx1"/>
            </a:solidFill>
          </a:ln>
        </p:spPr>
        <p:txBody>
          <a:bodyPr wrap="square" rtlCol="0">
            <a:spAutoFit/>
          </a:bodyPr>
          <a:lstStyle/>
          <a:p>
            <a:r>
              <a:rPr lang="it-IT" sz="2400" dirty="0">
                <a:latin typeface="Arial" panose="020B0604020202020204" pitchFamily="34" charset="0"/>
                <a:cs typeface="Arial" panose="020B0604020202020204" pitchFamily="34" charset="0"/>
              </a:rPr>
              <a:t>S.I.</a:t>
            </a:r>
          </a:p>
        </p:txBody>
      </p:sp>
      <p:cxnSp>
        <p:nvCxnSpPr>
          <p:cNvPr id="18" name="Connettore 2 17">
            <a:extLst>
              <a:ext uri="{FF2B5EF4-FFF2-40B4-BE49-F238E27FC236}">
                <a16:creationId xmlns:a16="http://schemas.microsoft.com/office/drawing/2014/main" id="{61137C81-46F6-48C2-BA56-D0EC8AB1F1BB}"/>
              </a:ext>
            </a:extLst>
          </p:cNvPr>
          <p:cNvCxnSpPr>
            <a:cxnSpLocks/>
          </p:cNvCxnSpPr>
          <p:nvPr/>
        </p:nvCxnSpPr>
        <p:spPr>
          <a:xfrm>
            <a:off x="1351408" y="625184"/>
            <a:ext cx="1287196" cy="720079"/>
          </a:xfrm>
          <a:prstGeom prst="straightConnector1">
            <a:avLst/>
          </a:prstGeom>
          <a:ln w="381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id="{6D09AE7A-1E68-419E-8805-C4E8595CCF80}"/>
              </a:ext>
            </a:extLst>
          </p:cNvPr>
          <p:cNvSpPr txBox="1"/>
          <p:nvPr/>
        </p:nvSpPr>
        <p:spPr>
          <a:xfrm>
            <a:off x="614470" y="255760"/>
            <a:ext cx="771268" cy="461665"/>
          </a:xfrm>
          <a:prstGeom prst="rect">
            <a:avLst/>
          </a:prstGeom>
          <a:noFill/>
          <a:ln>
            <a:solidFill>
              <a:schemeClr val="tx1"/>
            </a:solidFill>
          </a:ln>
        </p:spPr>
        <p:txBody>
          <a:bodyPr wrap="square" rtlCol="0">
            <a:spAutoFit/>
          </a:bodyPr>
          <a:lstStyle/>
          <a:p>
            <a:r>
              <a:rPr lang="it-IT" sz="2400" dirty="0">
                <a:latin typeface="Arial" panose="020B0604020202020204" pitchFamily="34" charset="0"/>
                <a:cs typeface="Arial" panose="020B0604020202020204" pitchFamily="34" charset="0"/>
              </a:rPr>
              <a:t>M.I.</a:t>
            </a:r>
          </a:p>
        </p:txBody>
      </p:sp>
    </p:spTree>
    <p:extLst>
      <p:ext uri="{BB962C8B-B14F-4D97-AF65-F5344CB8AC3E}">
        <p14:creationId xmlns:p14="http://schemas.microsoft.com/office/powerpoint/2010/main" val="40483118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4470" y="87722"/>
            <a:ext cx="10515600" cy="662397"/>
          </a:xfrm>
        </p:spPr>
        <p:txBody>
          <a:bodyPr/>
          <a:lstStyle/>
          <a:p>
            <a:r>
              <a:rPr lang="it-IT" dirty="0" err="1"/>
              <a:t>g</a:t>
            </a:r>
            <a:r>
              <a:rPr lang="it-IT" baseline="-25000" dirty="0" err="1"/>
              <a:t>m</a:t>
            </a:r>
            <a:r>
              <a:rPr lang="it-IT" dirty="0"/>
              <a:t>/</a:t>
            </a:r>
            <a:r>
              <a:rPr lang="it-IT" dirty="0" err="1"/>
              <a:t>g</a:t>
            </a:r>
            <a:r>
              <a:rPr lang="it-IT" baseline="-25000" dirty="0" err="1"/>
              <a:t>d</a:t>
            </a:r>
            <a:r>
              <a:rPr lang="it-IT" dirty="0"/>
              <a:t> in W.I, M.I. and S.I. </a:t>
            </a:r>
            <a:endParaRPr lang="en-US" dirty="0"/>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61</a:t>
            </a:fld>
            <a:endParaRPr lang="en-US" dirty="0"/>
          </a:p>
        </p:txBody>
      </p:sp>
      <p:graphicFrame>
        <p:nvGraphicFramePr>
          <p:cNvPr id="7" name="Oggetto 6">
            <a:extLst>
              <a:ext uri="{FF2B5EF4-FFF2-40B4-BE49-F238E27FC236}">
                <a16:creationId xmlns:a16="http://schemas.microsoft.com/office/drawing/2014/main" id="{B985158E-F5BF-48E6-AC83-B20656FF169B}"/>
              </a:ext>
            </a:extLst>
          </p:cNvPr>
          <p:cNvGraphicFramePr>
            <a:graphicFrameLocks noChangeAspect="1"/>
          </p:cNvGraphicFramePr>
          <p:nvPr/>
        </p:nvGraphicFramePr>
        <p:xfrm>
          <a:off x="7898127" y="1063675"/>
          <a:ext cx="2278909" cy="1823782"/>
        </p:xfrm>
        <a:graphic>
          <a:graphicData uri="http://schemas.openxmlformats.org/presentationml/2006/ole">
            <mc:AlternateContent xmlns:mc="http://schemas.openxmlformats.org/markup-compatibility/2006">
              <mc:Choice xmlns:v="urn:schemas-microsoft-com:vml" Requires="v">
                <p:oleObj spid="_x0000_s50189" name="Equation" r:id="rId3" imgW="1143000" imgH="914400" progId="Equation.DSMT4">
                  <p:embed/>
                </p:oleObj>
              </mc:Choice>
              <mc:Fallback>
                <p:oleObj name="Equation" r:id="rId3" imgW="1143000" imgH="914400" progId="Equation.DSMT4">
                  <p:embed/>
                  <p:pic>
                    <p:nvPicPr>
                      <p:cNvPr id="7" name="Oggetto 6">
                        <a:extLst>
                          <a:ext uri="{FF2B5EF4-FFF2-40B4-BE49-F238E27FC236}">
                            <a16:creationId xmlns:a16="http://schemas.microsoft.com/office/drawing/2014/main" id="{B985158E-F5BF-48E6-AC83-B20656FF169B}"/>
                          </a:ext>
                        </a:extLst>
                      </p:cNvPr>
                      <p:cNvPicPr>
                        <a:picLocks noChangeAspect="1" noChangeArrowheads="1"/>
                      </p:cNvPicPr>
                      <p:nvPr/>
                    </p:nvPicPr>
                    <p:blipFill>
                      <a:blip r:embed="rId4"/>
                      <a:srcRect/>
                      <a:stretch>
                        <a:fillRect/>
                      </a:stretch>
                    </p:blipFill>
                    <p:spPr bwMode="auto">
                      <a:xfrm>
                        <a:off x="7898127" y="1063675"/>
                        <a:ext cx="2278909" cy="1823782"/>
                      </a:xfrm>
                      <a:prstGeom prst="rect">
                        <a:avLst/>
                      </a:prstGeom>
                      <a:noFill/>
                    </p:spPr>
                  </p:pic>
                </p:oleObj>
              </mc:Fallback>
            </mc:AlternateContent>
          </a:graphicData>
        </a:graphic>
      </p:graphicFrame>
      <p:sp>
        <p:nvSpPr>
          <p:cNvPr id="8" name="CasellaDiTesto 7">
            <a:extLst>
              <a:ext uri="{FF2B5EF4-FFF2-40B4-BE49-F238E27FC236}">
                <a16:creationId xmlns:a16="http://schemas.microsoft.com/office/drawing/2014/main" id="{DCDD0D4A-8A30-4150-9017-4D7AB64AFAC4}"/>
              </a:ext>
            </a:extLst>
          </p:cNvPr>
          <p:cNvSpPr txBox="1"/>
          <p:nvPr/>
        </p:nvSpPr>
        <p:spPr>
          <a:xfrm>
            <a:off x="10515598" y="1355806"/>
            <a:ext cx="690880"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S.I.</a:t>
            </a:r>
          </a:p>
        </p:txBody>
      </p:sp>
      <p:sp>
        <p:nvSpPr>
          <p:cNvPr id="9" name="CasellaDiTesto 8">
            <a:extLst>
              <a:ext uri="{FF2B5EF4-FFF2-40B4-BE49-F238E27FC236}">
                <a16:creationId xmlns:a16="http://schemas.microsoft.com/office/drawing/2014/main" id="{8BE680BE-A00D-4453-9E9E-6EE194D01D5A}"/>
              </a:ext>
            </a:extLst>
          </p:cNvPr>
          <p:cNvSpPr txBox="1"/>
          <p:nvPr/>
        </p:nvSpPr>
        <p:spPr>
          <a:xfrm>
            <a:off x="10515598" y="2310846"/>
            <a:ext cx="838201"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W.I.</a:t>
            </a:r>
          </a:p>
        </p:txBody>
      </p:sp>
      <p:sp>
        <p:nvSpPr>
          <p:cNvPr id="12" name="CasellaDiTesto 11">
            <a:extLst>
              <a:ext uri="{FF2B5EF4-FFF2-40B4-BE49-F238E27FC236}">
                <a16:creationId xmlns:a16="http://schemas.microsoft.com/office/drawing/2014/main" id="{5A2DB3E4-38F6-4043-A0FA-BD991198D204}"/>
              </a:ext>
            </a:extLst>
          </p:cNvPr>
          <p:cNvSpPr txBox="1"/>
          <p:nvPr/>
        </p:nvSpPr>
        <p:spPr>
          <a:xfrm>
            <a:off x="8292610" y="3803513"/>
            <a:ext cx="2583669" cy="830997"/>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UMC 180 nm CMOS </a:t>
            </a:r>
            <a:r>
              <a:rPr lang="it-IT" sz="2400" dirty="0" err="1">
                <a:latin typeface="Arial" panose="020B0604020202020204" pitchFamily="34" charset="0"/>
                <a:cs typeface="Arial" panose="020B0604020202020204" pitchFamily="34" charset="0"/>
              </a:rPr>
              <a:t>Process</a:t>
            </a:r>
            <a:endParaRPr lang="it-IT" sz="2400" dirty="0">
              <a:latin typeface="Arial" panose="020B0604020202020204" pitchFamily="34" charset="0"/>
              <a:cs typeface="Arial" panose="020B0604020202020204" pitchFamily="34" charset="0"/>
            </a:endParaRPr>
          </a:p>
        </p:txBody>
      </p:sp>
      <p:pic>
        <p:nvPicPr>
          <p:cNvPr id="6" name="Immagine 5">
            <a:extLst>
              <a:ext uri="{FF2B5EF4-FFF2-40B4-BE49-F238E27FC236}">
                <a16:creationId xmlns:a16="http://schemas.microsoft.com/office/drawing/2014/main" id="{07F6FE1F-087F-4DF1-83FA-40E94DF14EFF}"/>
              </a:ext>
            </a:extLst>
          </p:cNvPr>
          <p:cNvPicPr>
            <a:picLocks noChangeAspect="1"/>
          </p:cNvPicPr>
          <p:nvPr/>
        </p:nvPicPr>
        <p:blipFill>
          <a:blip r:embed="rId5"/>
          <a:stretch>
            <a:fillRect/>
          </a:stretch>
        </p:blipFill>
        <p:spPr>
          <a:xfrm>
            <a:off x="383458" y="839077"/>
            <a:ext cx="6744929" cy="5337355"/>
          </a:xfrm>
          <a:prstGeom prst="rect">
            <a:avLst/>
          </a:prstGeom>
        </p:spPr>
      </p:pic>
    </p:spTree>
    <p:extLst>
      <p:ext uri="{BB962C8B-B14F-4D97-AF65-F5344CB8AC3E}">
        <p14:creationId xmlns:p14="http://schemas.microsoft.com/office/powerpoint/2010/main" val="30097528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Other non-idealities of the MOSFET </a:t>
            </a:r>
            <a:r>
              <a:rPr lang="en-US" dirty="0" err="1"/>
              <a:t>behaviour</a:t>
            </a:r>
            <a:endParaRPr lang="en-US" dirty="0"/>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62</a:t>
            </a:fld>
            <a:endParaRPr lang="en-US" dirty="0"/>
          </a:p>
        </p:txBody>
      </p:sp>
      <p:sp>
        <p:nvSpPr>
          <p:cNvPr id="5" name="CasellaDiTesto 4"/>
          <p:cNvSpPr txBox="1"/>
          <p:nvPr/>
        </p:nvSpPr>
        <p:spPr>
          <a:xfrm>
            <a:off x="381000" y="1422400"/>
            <a:ext cx="444705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Gate-bias dependent mobility </a:t>
            </a:r>
          </a:p>
        </p:txBody>
      </p:sp>
      <p:sp>
        <p:nvSpPr>
          <p:cNvPr id="6" name="CasellaDiTesto 5"/>
          <p:cNvSpPr txBox="1"/>
          <p:nvPr/>
        </p:nvSpPr>
        <p:spPr>
          <a:xfrm>
            <a:off x="5365617" y="1381970"/>
            <a:ext cx="6502101" cy="830997"/>
          </a:xfrm>
          <a:prstGeom prst="rect">
            <a:avLst/>
          </a:prstGeom>
          <a:noFill/>
        </p:spPr>
        <p:txBody>
          <a:bodyPr wrap="none" rtlCol="0">
            <a:spAutoFit/>
          </a:bodyPr>
          <a:lstStyle/>
          <a:p>
            <a:r>
              <a:rPr lang="en-US" sz="2400" dirty="0" err="1">
                <a:latin typeface="Symbol" panose="05050102010706020507" pitchFamily="18" charset="2"/>
                <a:cs typeface="Arial" panose="020B0604020202020204" pitchFamily="34" charset="0"/>
              </a:rPr>
              <a:t>m</a:t>
            </a:r>
            <a:r>
              <a:rPr lang="en-US" sz="2400" dirty="0" err="1">
                <a:latin typeface="Arial" panose="020B0604020202020204" pitchFamily="34" charset="0"/>
                <a:cs typeface="Arial" panose="020B0604020202020204" pitchFamily="34" charset="0"/>
              </a:rPr>
              <a:t>C</a:t>
            </a:r>
            <a:r>
              <a:rPr lang="en-US" sz="2400" baseline="-25000" dirty="0" err="1">
                <a:latin typeface="Arial" panose="020B0604020202020204" pitchFamily="34" charset="0"/>
                <a:cs typeface="Arial" panose="020B0604020202020204" pitchFamily="34" charset="0"/>
              </a:rPr>
              <a:t>ox</a:t>
            </a:r>
            <a:r>
              <a:rPr lang="en-US" sz="2400" dirty="0">
                <a:latin typeface="Arial" panose="020B0604020202020204" pitchFamily="34" charset="0"/>
                <a:cs typeface="Arial" panose="020B0604020202020204" pitchFamily="34" charset="0"/>
              </a:rPr>
              <a:t> depends on V</a:t>
            </a:r>
            <a:r>
              <a:rPr lang="en-US" sz="2400" baseline="-25000" dirty="0">
                <a:latin typeface="Arial" panose="020B0604020202020204" pitchFamily="34" charset="0"/>
                <a:cs typeface="Arial" panose="020B0604020202020204" pitchFamily="34" charset="0"/>
              </a:rPr>
              <a:t>GS</a:t>
            </a:r>
            <a:r>
              <a:rPr lang="en-US" sz="2400" dirty="0">
                <a:latin typeface="Arial" panose="020B0604020202020204" pitchFamily="34" charset="0"/>
                <a:cs typeface="Arial" panose="020B0604020202020204" pitchFamily="34" charset="0"/>
              </a:rPr>
              <a:t> (decreases at high V</a:t>
            </a:r>
            <a:r>
              <a:rPr lang="en-US" sz="2400" baseline="-25000" dirty="0">
                <a:latin typeface="Arial" panose="020B0604020202020204" pitchFamily="34" charset="0"/>
                <a:cs typeface="Arial" panose="020B0604020202020204" pitchFamily="34" charset="0"/>
              </a:rPr>
              <a:t>GS</a:t>
            </a:r>
            <a:r>
              <a:rPr lang="en-US" sz="2400" dirty="0">
                <a:latin typeface="Arial" panose="020B0604020202020204" pitchFamily="34" charset="0"/>
                <a:cs typeface="Arial" panose="020B0604020202020204" pitchFamily="34" charset="0"/>
              </a:rPr>
              <a:t>)</a:t>
            </a:r>
          </a:p>
          <a:p>
            <a:r>
              <a:rPr lang="en-US" sz="2400" b="1" dirty="0">
                <a:latin typeface="Arial" panose="020B0604020202020204" pitchFamily="34" charset="0"/>
                <a:cs typeface="Arial" panose="020B0604020202020204" pitchFamily="34" charset="0"/>
              </a:rPr>
              <a:t>(all devices)</a:t>
            </a:r>
            <a:r>
              <a:rPr lang="en-US" sz="2400" dirty="0">
                <a:latin typeface="Arial" panose="020B0604020202020204" pitchFamily="34" charset="0"/>
                <a:cs typeface="Arial" panose="020B0604020202020204" pitchFamily="34" charset="0"/>
              </a:rPr>
              <a:t> </a:t>
            </a:r>
          </a:p>
        </p:txBody>
      </p:sp>
      <p:sp>
        <p:nvSpPr>
          <p:cNvPr id="7" name="Freccia a destra 6"/>
          <p:cNvSpPr/>
          <p:nvPr/>
        </p:nvSpPr>
        <p:spPr>
          <a:xfrm>
            <a:off x="4715134" y="1511300"/>
            <a:ext cx="570117" cy="461665"/>
          </a:xfrm>
          <a:prstGeom prst="rightArrow">
            <a:avLst/>
          </a:prstGeom>
          <a:solidFill>
            <a:schemeClr val="accent1">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sellaDiTesto 7"/>
          <p:cNvSpPr txBox="1"/>
          <p:nvPr/>
        </p:nvSpPr>
        <p:spPr>
          <a:xfrm>
            <a:off x="381000" y="2385238"/>
            <a:ext cx="376256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Carrier velocity saturation </a:t>
            </a:r>
          </a:p>
        </p:txBody>
      </p:sp>
      <p:sp>
        <p:nvSpPr>
          <p:cNvPr id="9" name="CasellaDiTesto 8"/>
          <p:cNvSpPr txBox="1"/>
          <p:nvPr/>
        </p:nvSpPr>
        <p:spPr>
          <a:xfrm>
            <a:off x="5285251" y="2364164"/>
            <a:ext cx="6461064" cy="1569660"/>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a:t>
            </a:r>
            <a:r>
              <a:rPr lang="en-US" sz="2400" baseline="-25000"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dependence on V</a:t>
            </a:r>
            <a:r>
              <a:rPr lang="en-US" sz="2400" baseline="-25000" dirty="0">
                <a:latin typeface="Arial" panose="020B0604020202020204" pitchFamily="34" charset="0"/>
                <a:cs typeface="Arial" panose="020B0604020202020204" pitchFamily="34" charset="0"/>
              </a:rPr>
              <a:t>GS</a:t>
            </a:r>
            <a:r>
              <a:rPr lang="en-US" sz="2400" dirty="0">
                <a:latin typeface="Arial" panose="020B0604020202020204" pitchFamily="34" charset="0"/>
                <a:cs typeface="Arial" panose="020B0604020202020204" pitchFamily="34" charset="0"/>
              </a:rPr>
              <a:t> in strong inversion </a:t>
            </a:r>
          </a:p>
          <a:p>
            <a:r>
              <a:rPr lang="en-US" sz="2400" dirty="0">
                <a:latin typeface="Arial" panose="020B0604020202020204" pitchFamily="34" charset="0"/>
                <a:cs typeface="Arial" panose="020B0604020202020204" pitchFamily="34" charset="0"/>
              </a:rPr>
              <a:t>tends to become linear (instead of quadratic)</a:t>
            </a:r>
          </a:p>
          <a:p>
            <a:r>
              <a:rPr lang="en-US" sz="2400" b="1" dirty="0">
                <a:latin typeface="Arial" panose="020B0604020202020204" pitchFamily="34" charset="0"/>
                <a:cs typeface="Arial" panose="020B0604020202020204" pitchFamily="34" charset="0"/>
              </a:rPr>
              <a:t>(Short channel devices)</a:t>
            </a:r>
            <a:r>
              <a:rPr lang="it-IT"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Again, appears as </a:t>
            </a:r>
          </a:p>
          <a:p>
            <a:r>
              <a:rPr lang="en-US" sz="2400" dirty="0">
                <a:latin typeface="Arial" panose="020B0604020202020204" pitchFamily="34" charset="0"/>
                <a:cs typeface="Arial" panose="020B0604020202020204" pitchFamily="34" charset="0"/>
              </a:rPr>
              <a:t>a reduction of the</a:t>
            </a:r>
            <a:r>
              <a:rPr lang="it-IT" sz="2400" dirty="0">
                <a:latin typeface="Arial" panose="020B0604020202020204" pitchFamily="34" charset="0"/>
                <a:cs typeface="Arial" panose="020B0604020202020204" pitchFamily="34" charset="0"/>
              </a:rPr>
              <a:t> </a:t>
            </a:r>
            <a:r>
              <a:rPr lang="en-US" sz="2400" dirty="0" err="1">
                <a:latin typeface="Symbol" panose="05050102010706020507" pitchFamily="18" charset="2"/>
                <a:cs typeface="Arial" panose="020B0604020202020204" pitchFamily="34" charset="0"/>
              </a:rPr>
              <a:t>m</a:t>
            </a:r>
            <a:r>
              <a:rPr lang="en-US" sz="2400" dirty="0" err="1">
                <a:latin typeface="Arial" panose="020B0604020202020204" pitchFamily="34" charset="0"/>
                <a:cs typeface="Arial" panose="020B0604020202020204" pitchFamily="34" charset="0"/>
              </a:rPr>
              <a:t>C</a:t>
            </a:r>
            <a:r>
              <a:rPr lang="en-US" sz="2400" baseline="-25000" dirty="0" err="1">
                <a:latin typeface="Arial" panose="020B0604020202020204" pitchFamily="34" charset="0"/>
                <a:cs typeface="Arial" panose="020B0604020202020204" pitchFamily="34" charset="0"/>
              </a:rPr>
              <a:t>ox</a:t>
            </a:r>
            <a:r>
              <a:rPr lang="en-US" sz="2400" dirty="0">
                <a:latin typeface="Arial" panose="020B0604020202020204" pitchFamily="34" charset="0"/>
                <a:cs typeface="Arial" panose="020B0604020202020204" pitchFamily="34" charset="0"/>
              </a:rPr>
              <a:t> at high V</a:t>
            </a:r>
            <a:r>
              <a:rPr lang="en-US" sz="2400" baseline="-25000" dirty="0">
                <a:latin typeface="Arial" panose="020B0604020202020204" pitchFamily="34" charset="0"/>
                <a:cs typeface="Arial" panose="020B0604020202020204" pitchFamily="34" charset="0"/>
              </a:rPr>
              <a:t>GS</a:t>
            </a:r>
          </a:p>
        </p:txBody>
      </p:sp>
      <p:sp>
        <p:nvSpPr>
          <p:cNvPr id="10" name="Freccia a destra 9"/>
          <p:cNvSpPr/>
          <p:nvPr/>
        </p:nvSpPr>
        <p:spPr>
          <a:xfrm>
            <a:off x="4429351" y="2412759"/>
            <a:ext cx="570117" cy="461665"/>
          </a:xfrm>
          <a:prstGeom prst="rightArrow">
            <a:avLst/>
          </a:prstGeom>
          <a:solidFill>
            <a:schemeClr val="accent1">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sellaDiTesto 10"/>
          <p:cNvSpPr txBox="1"/>
          <p:nvPr/>
        </p:nvSpPr>
        <p:spPr>
          <a:xfrm>
            <a:off x="493991" y="5241431"/>
            <a:ext cx="198002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Gate current </a:t>
            </a:r>
          </a:p>
        </p:txBody>
      </p:sp>
      <p:sp>
        <p:nvSpPr>
          <p:cNvPr id="12" name="Freccia a destra 11"/>
          <p:cNvSpPr/>
          <p:nvPr/>
        </p:nvSpPr>
        <p:spPr>
          <a:xfrm>
            <a:off x="2788294" y="5269429"/>
            <a:ext cx="570117" cy="461665"/>
          </a:xfrm>
          <a:prstGeom prst="rightArrow">
            <a:avLst/>
          </a:prstGeom>
          <a:solidFill>
            <a:schemeClr val="accent1">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sellaDiTesto 12"/>
          <p:cNvSpPr txBox="1"/>
          <p:nvPr/>
        </p:nvSpPr>
        <p:spPr>
          <a:xfrm>
            <a:off x="3672686" y="5269429"/>
            <a:ext cx="7385355"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May be due to tunneling </a:t>
            </a:r>
            <a:r>
              <a:rPr lang="en-US" sz="2400" b="1" dirty="0">
                <a:latin typeface="Arial" panose="020B0604020202020204" pitchFamily="34" charset="0"/>
                <a:cs typeface="Arial" panose="020B0604020202020204" pitchFamily="34" charset="0"/>
              </a:rPr>
              <a:t>(all devices)</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or hot electrons - hot holes </a:t>
            </a:r>
            <a:r>
              <a:rPr lang="it-IT" sz="2400" b="1"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Short channel devices</a:t>
            </a:r>
            <a:r>
              <a:rPr lang="it-IT" sz="2400" b="1"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14" name="CasellaDiTesto 13">
            <a:extLst>
              <a:ext uri="{FF2B5EF4-FFF2-40B4-BE49-F238E27FC236}">
                <a16:creationId xmlns:a16="http://schemas.microsoft.com/office/drawing/2014/main" id="{1273EF01-B3CF-4BEE-98EA-DD1DB2710710}"/>
              </a:ext>
            </a:extLst>
          </p:cNvPr>
          <p:cNvSpPr txBox="1"/>
          <p:nvPr/>
        </p:nvSpPr>
        <p:spPr>
          <a:xfrm>
            <a:off x="493991" y="3953025"/>
            <a:ext cx="259878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RSCE and RNCE</a:t>
            </a:r>
          </a:p>
        </p:txBody>
      </p:sp>
      <p:sp>
        <p:nvSpPr>
          <p:cNvPr id="15" name="CasellaDiTesto 14">
            <a:extLst>
              <a:ext uri="{FF2B5EF4-FFF2-40B4-BE49-F238E27FC236}">
                <a16:creationId xmlns:a16="http://schemas.microsoft.com/office/drawing/2014/main" id="{623F5E2C-7318-446D-AC70-129EC54016E6}"/>
              </a:ext>
            </a:extLst>
          </p:cNvPr>
          <p:cNvSpPr txBox="1"/>
          <p:nvPr/>
        </p:nvSpPr>
        <p:spPr>
          <a:xfrm>
            <a:off x="5365617" y="4163559"/>
            <a:ext cx="6629572"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Vth depends on MOSFET dimension (W and L)</a:t>
            </a:r>
          </a:p>
          <a:p>
            <a:r>
              <a:rPr lang="en-US" sz="2400" b="1" dirty="0">
                <a:latin typeface="Arial" panose="020B0604020202020204" pitchFamily="34" charset="0"/>
                <a:cs typeface="Arial" panose="020B0604020202020204" pitchFamily="34" charset="0"/>
              </a:rPr>
              <a:t>(Short channel devices)</a:t>
            </a:r>
            <a:r>
              <a:rPr lang="it-IT" sz="2400" dirty="0">
                <a:latin typeface="Arial" panose="020B0604020202020204" pitchFamily="34" charset="0"/>
                <a:cs typeface="Arial" panose="020B0604020202020204" pitchFamily="34" charset="0"/>
              </a:rPr>
              <a:t>. </a:t>
            </a:r>
            <a:endParaRPr lang="en-US" sz="2400" baseline="-25000" dirty="0">
              <a:latin typeface="Arial" panose="020B0604020202020204" pitchFamily="34" charset="0"/>
              <a:cs typeface="Arial" panose="020B0604020202020204" pitchFamily="34" charset="0"/>
            </a:endParaRPr>
          </a:p>
        </p:txBody>
      </p:sp>
      <p:sp>
        <p:nvSpPr>
          <p:cNvPr id="16" name="Freccia a destra 15">
            <a:extLst>
              <a:ext uri="{FF2B5EF4-FFF2-40B4-BE49-F238E27FC236}">
                <a16:creationId xmlns:a16="http://schemas.microsoft.com/office/drawing/2014/main" id="{AA64CCB9-FAC3-4F52-9508-2EC46A1F2153}"/>
              </a:ext>
            </a:extLst>
          </p:cNvPr>
          <p:cNvSpPr/>
          <p:nvPr/>
        </p:nvSpPr>
        <p:spPr>
          <a:xfrm>
            <a:off x="4470388" y="4024908"/>
            <a:ext cx="570117" cy="461665"/>
          </a:xfrm>
          <a:prstGeom prst="rightArrow">
            <a:avLst/>
          </a:prstGeom>
          <a:solidFill>
            <a:schemeClr val="accent1">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241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P spid="9" grpId="0"/>
      <p:bldP spid="10" grpId="0" animBg="1"/>
      <p:bldP spid="11" grpId="0"/>
      <p:bldP spid="12" grpId="0" animBg="1"/>
      <p:bldP spid="13" grpId="0"/>
      <p:bldP spid="14" grpId="0"/>
      <p:bldP spid="15" grpId="0"/>
      <p:bldP spid="1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161374"/>
            <a:ext cx="10515600" cy="662397"/>
          </a:xfrm>
        </p:spPr>
        <p:txBody>
          <a:bodyPr/>
          <a:lstStyle/>
          <a:p>
            <a:r>
              <a:rPr lang="en-US" dirty="0"/>
              <a:t>BJTs in integrated circuits: Vertical NPN</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63</a:t>
            </a:fld>
            <a:endParaRPr lang="en-US" dirty="0"/>
          </a:p>
        </p:txBody>
      </p:sp>
      <p:pic>
        <p:nvPicPr>
          <p:cNvPr id="29698" name="Picture 2" descr="npn_ LAyou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198" y="823771"/>
            <a:ext cx="7686828" cy="535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5478322" y="1119224"/>
            <a:ext cx="6250429" cy="461665"/>
          </a:xfrm>
          <a:prstGeom prst="rect">
            <a:avLst/>
          </a:prstGeom>
          <a:noFill/>
        </p:spPr>
        <p:txBody>
          <a:bodyPr wrap="none" rtlCol="0">
            <a:spAutoFit/>
          </a:bodyPr>
          <a:lstStyle/>
          <a:p>
            <a:r>
              <a:rPr lang="en-US" sz="2400" dirty="0" err="1">
                <a:latin typeface="Arial" panose="020B0604020202020204" pitchFamily="34" charset="0"/>
                <a:cs typeface="Arial" panose="020B0604020202020204" pitchFamily="34" charset="0"/>
              </a:rPr>
              <a:t>BiCMOS</a:t>
            </a:r>
            <a:r>
              <a:rPr lang="en-US" sz="2400" dirty="0">
                <a:latin typeface="Arial" panose="020B0604020202020204" pitchFamily="34" charset="0"/>
                <a:cs typeface="Arial" panose="020B0604020202020204" pitchFamily="34" charset="0"/>
              </a:rPr>
              <a:t>:  CMOS + p-base and buried-layer  </a:t>
            </a:r>
          </a:p>
        </p:txBody>
      </p:sp>
      <p:sp>
        <p:nvSpPr>
          <p:cNvPr id="6" name="CasellaDiTesto 5"/>
          <p:cNvSpPr txBox="1"/>
          <p:nvPr/>
        </p:nvSpPr>
        <p:spPr>
          <a:xfrm>
            <a:off x="5354898" y="1685523"/>
            <a:ext cx="6183103" cy="707886"/>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The </a:t>
            </a:r>
            <a:r>
              <a:rPr lang="en-US" sz="2000" b="1" dirty="0">
                <a:latin typeface="Arial" panose="020B0604020202020204" pitchFamily="34" charset="0"/>
                <a:cs typeface="Arial" panose="020B0604020202020204" pitchFamily="34" charset="0"/>
              </a:rPr>
              <a:t>n-pocket</a:t>
            </a:r>
            <a:r>
              <a:rPr lang="en-US" sz="2000" dirty="0">
                <a:latin typeface="Arial" panose="020B0604020202020204" pitchFamily="34" charset="0"/>
                <a:cs typeface="Arial" panose="020B0604020202020204" pitchFamily="34" charset="0"/>
              </a:rPr>
              <a:t> can be an n-well</a:t>
            </a:r>
          </a:p>
          <a:p>
            <a:r>
              <a:rPr lang="en-US" sz="2000" dirty="0">
                <a:latin typeface="Arial" panose="020B0604020202020204" pitchFamily="34" charset="0"/>
                <a:cs typeface="Arial" panose="020B0604020202020204" pitchFamily="34" charset="0"/>
              </a:rPr>
              <a:t>The </a:t>
            </a:r>
            <a:r>
              <a:rPr lang="en-US" sz="2000" b="1" dirty="0">
                <a:latin typeface="Arial" panose="020B0604020202020204" pitchFamily="34" charset="0"/>
                <a:cs typeface="Arial" panose="020B0604020202020204" pitchFamily="34" charset="0"/>
              </a:rPr>
              <a:t>buried-layer</a:t>
            </a:r>
            <a:r>
              <a:rPr lang="en-US" sz="2000" dirty="0">
                <a:latin typeface="Arial" panose="020B0604020202020204" pitchFamily="34" charset="0"/>
                <a:cs typeface="Arial" panose="020B0604020202020204" pitchFamily="34" charset="0"/>
              </a:rPr>
              <a:t> a buried-well of a triple-well CMOS</a:t>
            </a:r>
          </a:p>
        </p:txBody>
      </p:sp>
      <p:sp>
        <p:nvSpPr>
          <p:cNvPr id="7" name="CasellaDiTesto 6"/>
          <p:cNvSpPr txBox="1"/>
          <p:nvPr/>
        </p:nvSpPr>
        <p:spPr>
          <a:xfrm>
            <a:off x="8525027" y="4670934"/>
            <a:ext cx="3520516"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Same as (b) but with the</a:t>
            </a:r>
          </a:p>
          <a:p>
            <a:r>
              <a:rPr lang="en-US" sz="2400" dirty="0">
                <a:latin typeface="Arial" panose="020B0604020202020204" pitchFamily="34" charset="0"/>
                <a:cs typeface="Arial" panose="020B0604020202020204" pitchFamily="34" charset="0"/>
              </a:rPr>
              <a:t>Metal 1 removed</a:t>
            </a:r>
          </a:p>
        </p:txBody>
      </p:sp>
      <p:grpSp>
        <p:nvGrpSpPr>
          <p:cNvPr id="16" name="Gruppo 15"/>
          <p:cNvGrpSpPr/>
          <p:nvPr/>
        </p:nvGrpSpPr>
        <p:grpSpPr>
          <a:xfrm>
            <a:off x="3852862" y="2180185"/>
            <a:ext cx="371475" cy="643055"/>
            <a:chOff x="8982075" y="2590800"/>
            <a:chExt cx="552450" cy="981075"/>
          </a:xfrm>
        </p:grpSpPr>
        <p:sp>
          <p:nvSpPr>
            <p:cNvPr id="10" name="Triangolo isoscele 9"/>
            <p:cNvSpPr/>
            <p:nvPr/>
          </p:nvSpPr>
          <p:spPr>
            <a:xfrm>
              <a:off x="9067800" y="2924175"/>
              <a:ext cx="390525" cy="314325"/>
            </a:xfrm>
            <a:prstGeom prst="triangle">
              <a:avLst/>
            </a:prstGeom>
            <a:solidFill>
              <a:schemeClr val="tx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onnettore 1 12"/>
            <p:cNvCxnSpPr/>
            <p:nvPr/>
          </p:nvCxnSpPr>
          <p:spPr>
            <a:xfrm>
              <a:off x="8982075" y="2924175"/>
              <a:ext cx="552450" cy="0"/>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Connettore 1 14"/>
            <p:cNvCxnSpPr>
              <a:stCxn id="10" idx="0"/>
            </p:cNvCxnSpPr>
            <p:nvPr/>
          </p:nvCxnSpPr>
          <p:spPr>
            <a:xfrm flipH="1" flipV="1">
              <a:off x="9258300" y="2590800"/>
              <a:ext cx="4763" cy="333375"/>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flipH="1" flipV="1">
              <a:off x="9258300" y="3238500"/>
              <a:ext cx="4763" cy="333375"/>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8" name="CasellaDiTesto 17"/>
          <p:cNvSpPr txBox="1"/>
          <p:nvPr/>
        </p:nvSpPr>
        <p:spPr>
          <a:xfrm>
            <a:off x="5433817" y="2501712"/>
            <a:ext cx="5195653"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 diode between collector and </a:t>
            </a:r>
          </a:p>
          <a:p>
            <a:r>
              <a:rPr lang="en-US" sz="2400" dirty="0">
                <a:latin typeface="Arial" panose="020B0604020202020204" pitchFamily="34" charset="0"/>
                <a:cs typeface="Arial" panose="020B0604020202020204" pitchFamily="34" charset="0"/>
              </a:rPr>
              <a:t>substrate is present        capacitance</a:t>
            </a:r>
          </a:p>
        </p:txBody>
      </p:sp>
      <p:sp>
        <p:nvSpPr>
          <p:cNvPr id="20" name="Freccia a destra 19"/>
          <p:cNvSpPr/>
          <p:nvPr/>
        </p:nvSpPr>
        <p:spPr>
          <a:xfrm>
            <a:off x="4169896" y="2539163"/>
            <a:ext cx="1262337" cy="375488"/>
          </a:xfrm>
          <a:prstGeom prst="rightArrow">
            <a:avLst/>
          </a:prstGeom>
          <a:solidFill>
            <a:schemeClr val="accent1">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ccia a destra 20"/>
          <p:cNvSpPr/>
          <p:nvPr/>
        </p:nvSpPr>
        <p:spPr>
          <a:xfrm>
            <a:off x="8357041" y="2923306"/>
            <a:ext cx="441026" cy="375488"/>
          </a:xfrm>
          <a:prstGeom prst="rightArrow">
            <a:avLst/>
          </a:prstGeom>
          <a:solidFill>
            <a:schemeClr val="accent1">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Connettore 2 18"/>
          <p:cNvCxnSpPr/>
          <p:nvPr/>
        </p:nvCxnSpPr>
        <p:spPr>
          <a:xfrm>
            <a:off x="838197" y="1416461"/>
            <a:ext cx="1041658" cy="731309"/>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a:off x="1666568" y="3298794"/>
            <a:ext cx="213287" cy="934501"/>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Connettore 2 22"/>
          <p:cNvCxnSpPr/>
          <p:nvPr/>
        </p:nvCxnSpPr>
        <p:spPr>
          <a:xfrm>
            <a:off x="1550178" y="1028651"/>
            <a:ext cx="778535" cy="1510512"/>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a:off x="2868847" y="3242319"/>
            <a:ext cx="1041658" cy="731309"/>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231794" y="864058"/>
            <a:ext cx="1127232"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p-base</a:t>
            </a:r>
          </a:p>
        </p:txBody>
      </p:sp>
      <p:sp>
        <p:nvSpPr>
          <p:cNvPr id="25" name="CasellaDiTesto 24"/>
          <p:cNvSpPr txBox="1"/>
          <p:nvPr/>
        </p:nvSpPr>
        <p:spPr>
          <a:xfrm>
            <a:off x="1037444" y="2837129"/>
            <a:ext cx="1127232"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p-base</a:t>
            </a:r>
          </a:p>
        </p:txBody>
      </p:sp>
      <p:sp>
        <p:nvSpPr>
          <p:cNvPr id="26" name="CasellaDiTesto 25"/>
          <p:cNvSpPr txBox="1"/>
          <p:nvPr/>
        </p:nvSpPr>
        <p:spPr>
          <a:xfrm>
            <a:off x="2697582" y="2848705"/>
            <a:ext cx="1316386"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buried-L</a:t>
            </a:r>
          </a:p>
        </p:txBody>
      </p:sp>
      <p:sp>
        <p:nvSpPr>
          <p:cNvPr id="27" name="CasellaDiTesto 26"/>
          <p:cNvSpPr txBox="1"/>
          <p:nvPr/>
        </p:nvSpPr>
        <p:spPr>
          <a:xfrm>
            <a:off x="1115018" y="443534"/>
            <a:ext cx="1316386"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buried-L</a:t>
            </a:r>
          </a:p>
        </p:txBody>
      </p:sp>
    </p:spTree>
    <p:extLst>
      <p:ext uri="{BB962C8B-B14F-4D97-AF65-F5344CB8AC3E}">
        <p14:creationId xmlns:p14="http://schemas.microsoft.com/office/powerpoint/2010/main" val="231393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8" grpId="0"/>
      <p:bldP spid="20" grpId="0" animBg="1"/>
      <p:bldP spid="21" grpId="0" animBg="1"/>
      <p:bldP spid="12" grpId="0"/>
      <p:bldP spid="25" grpId="0"/>
      <p:bldP spid="26" grpId="0"/>
      <p:bldP spid="2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0"/>
            <a:ext cx="10515600" cy="662397"/>
          </a:xfrm>
        </p:spPr>
        <p:txBody>
          <a:bodyPr/>
          <a:lstStyle/>
          <a:p>
            <a:r>
              <a:rPr lang="en-US" dirty="0"/>
              <a:t>The lateral PNP</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64</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504" y="569208"/>
            <a:ext cx="4547621" cy="5493283"/>
          </a:xfrm>
          <a:prstGeom prst="rect">
            <a:avLst/>
          </a:prstGeom>
        </p:spPr>
      </p:pic>
      <p:grpSp>
        <p:nvGrpSpPr>
          <p:cNvPr id="7" name="Gruppo 6"/>
          <p:cNvGrpSpPr/>
          <p:nvPr/>
        </p:nvGrpSpPr>
        <p:grpSpPr>
          <a:xfrm>
            <a:off x="4405312" y="1827760"/>
            <a:ext cx="371475" cy="643055"/>
            <a:chOff x="8982075" y="2590800"/>
            <a:chExt cx="552450" cy="981075"/>
          </a:xfrm>
        </p:grpSpPr>
        <p:sp>
          <p:nvSpPr>
            <p:cNvPr id="8" name="Triangolo isoscele 7"/>
            <p:cNvSpPr/>
            <p:nvPr/>
          </p:nvSpPr>
          <p:spPr>
            <a:xfrm>
              <a:off x="9067800" y="2924175"/>
              <a:ext cx="390525" cy="314325"/>
            </a:xfrm>
            <a:prstGeom prst="triangle">
              <a:avLst/>
            </a:prstGeom>
            <a:solidFill>
              <a:schemeClr val="tx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Connettore 1 8"/>
            <p:cNvCxnSpPr/>
            <p:nvPr/>
          </p:nvCxnSpPr>
          <p:spPr>
            <a:xfrm>
              <a:off x="8982075" y="2924175"/>
              <a:ext cx="552450" cy="0"/>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Connettore 1 9"/>
            <p:cNvCxnSpPr>
              <a:stCxn id="8" idx="0"/>
            </p:cNvCxnSpPr>
            <p:nvPr/>
          </p:nvCxnSpPr>
          <p:spPr>
            <a:xfrm flipH="1" flipV="1">
              <a:off x="9258300" y="2590800"/>
              <a:ext cx="4763" cy="333375"/>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flipH="1" flipV="1">
              <a:off x="9258300" y="3238500"/>
              <a:ext cx="4763" cy="333375"/>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2" name="Connettore 1 11"/>
          <p:cNvCxnSpPr/>
          <p:nvPr/>
        </p:nvCxnSpPr>
        <p:spPr>
          <a:xfrm>
            <a:off x="3181350" y="1827760"/>
            <a:ext cx="485775" cy="0"/>
          </a:xfrm>
          <a:prstGeom prst="line">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flipH="1">
            <a:off x="2422014" y="1806630"/>
            <a:ext cx="485775" cy="0"/>
          </a:xfrm>
          <a:prstGeom prst="line">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flipH="1" flipV="1">
            <a:off x="3019425" y="3990975"/>
            <a:ext cx="12190" cy="549330"/>
          </a:xfrm>
          <a:prstGeom prst="line">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3181350" y="4654605"/>
            <a:ext cx="485775" cy="0"/>
          </a:xfrm>
          <a:prstGeom prst="line">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a:off x="3019425" y="4762582"/>
            <a:ext cx="0" cy="507945"/>
          </a:xfrm>
          <a:prstGeom prst="line">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flipH="1">
            <a:off x="2228850" y="4654605"/>
            <a:ext cx="609600" cy="0"/>
          </a:xfrm>
          <a:prstGeom prst="line">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CasellaDiTesto 21"/>
          <p:cNvSpPr txBox="1"/>
          <p:nvPr/>
        </p:nvSpPr>
        <p:spPr>
          <a:xfrm>
            <a:off x="6288597" y="948958"/>
            <a:ext cx="4943982" cy="1200329"/>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Slower than vertical devices due to</a:t>
            </a:r>
          </a:p>
          <a:p>
            <a:r>
              <a:rPr lang="en-US" sz="2400" dirty="0">
                <a:latin typeface="Arial" panose="020B0604020202020204" pitchFamily="34" charset="0"/>
                <a:cs typeface="Arial" panose="020B0604020202020204" pitchFamily="34" charset="0"/>
              </a:rPr>
              <a:t>large base series resistance (</a:t>
            </a:r>
            <a:r>
              <a:rPr lang="en-US" sz="2400" dirty="0" err="1">
                <a:latin typeface="Arial" panose="020B0604020202020204" pitchFamily="34" charset="0"/>
                <a:cs typeface="Arial" panose="020B0604020202020204" pitchFamily="34" charset="0"/>
              </a:rPr>
              <a:t>r</a:t>
            </a:r>
            <a:r>
              <a:rPr lang="en-US" sz="2400" baseline="-25000" dirty="0" err="1">
                <a:latin typeface="Arial" panose="020B0604020202020204" pitchFamily="34" charset="0"/>
                <a:cs typeface="Arial" panose="020B0604020202020204" pitchFamily="34" charset="0"/>
              </a:rPr>
              <a:t>bb</a:t>
            </a:r>
            <a:r>
              <a:rPr lang="en-US" sz="2400" baseline="-25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and base-to substrate capacitance </a:t>
            </a:r>
          </a:p>
        </p:txBody>
      </p:sp>
      <p:sp>
        <p:nvSpPr>
          <p:cNvPr id="24" name="CasellaDiTesto 23"/>
          <p:cNvSpPr txBox="1"/>
          <p:nvPr/>
        </p:nvSpPr>
        <p:spPr>
          <a:xfrm>
            <a:off x="6288597" y="2930468"/>
            <a:ext cx="5747086" cy="1938992"/>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Lower early voltage (V</a:t>
            </a:r>
            <a:r>
              <a:rPr lang="en-US" sz="2400" baseline="-25000"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 due to </a:t>
            </a:r>
          </a:p>
          <a:p>
            <a:r>
              <a:rPr lang="en-US" sz="2400" dirty="0">
                <a:latin typeface="Arial" panose="020B0604020202020204" pitchFamily="34" charset="0"/>
                <a:cs typeface="Arial" panose="020B0604020202020204" pitchFamily="34" charset="0"/>
              </a:rPr>
              <a:t>non-optimal collector doping.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Larger than vertical devices for the same</a:t>
            </a:r>
          </a:p>
          <a:p>
            <a:r>
              <a:rPr lang="en-US" sz="2400" dirty="0">
                <a:latin typeface="Arial" panose="020B0604020202020204" pitchFamily="34" charset="0"/>
                <a:cs typeface="Arial" panose="020B0604020202020204" pitchFamily="34" charset="0"/>
              </a:rPr>
              <a:t>current capability</a:t>
            </a:r>
          </a:p>
        </p:txBody>
      </p:sp>
    </p:spTree>
    <p:extLst>
      <p:ext uri="{BB962C8B-B14F-4D97-AF65-F5344CB8AC3E}">
        <p14:creationId xmlns:p14="http://schemas.microsoft.com/office/powerpoint/2010/main" val="85715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38224" y="203200"/>
            <a:ext cx="10515600" cy="662397"/>
          </a:xfrm>
        </p:spPr>
        <p:txBody>
          <a:bodyPr>
            <a:normAutofit fontScale="90000"/>
          </a:bodyPr>
          <a:lstStyle/>
          <a:p>
            <a:r>
              <a:rPr lang="en-US" dirty="0"/>
              <a:t>The substrate PNP: compatible with standard  CMOS n-well processes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65</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738" y="865597"/>
            <a:ext cx="4367793" cy="5068834"/>
          </a:xfrm>
          <a:prstGeom prst="rect">
            <a:avLst/>
          </a:prstGeom>
        </p:spPr>
      </p:pic>
      <p:cxnSp>
        <p:nvCxnSpPr>
          <p:cNvPr id="6" name="Connettore 1 5"/>
          <p:cNvCxnSpPr/>
          <p:nvPr/>
        </p:nvCxnSpPr>
        <p:spPr>
          <a:xfrm>
            <a:off x="4038600" y="1962232"/>
            <a:ext cx="0" cy="507945"/>
          </a:xfrm>
          <a:prstGeom prst="line">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 name="Connettore 1 6"/>
          <p:cNvCxnSpPr/>
          <p:nvPr/>
        </p:nvCxnSpPr>
        <p:spPr>
          <a:xfrm>
            <a:off x="3724275" y="1962232"/>
            <a:ext cx="0" cy="507945"/>
          </a:xfrm>
          <a:prstGeom prst="line">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a:off x="3400425" y="1962232"/>
            <a:ext cx="0" cy="507945"/>
          </a:xfrm>
          <a:prstGeom prst="line">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a:off x="4352925" y="1962232"/>
            <a:ext cx="0" cy="507945"/>
          </a:xfrm>
          <a:prstGeom prst="line">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4657725" y="1962232"/>
            <a:ext cx="0" cy="507945"/>
          </a:xfrm>
          <a:prstGeom prst="line">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7373222" y="2628900"/>
            <a:ext cx="3980577" cy="1200329"/>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Limitation: The collector is </a:t>
            </a:r>
          </a:p>
          <a:p>
            <a:r>
              <a:rPr lang="en-US" sz="2400" dirty="0">
                <a:latin typeface="Arial" panose="020B0604020202020204" pitchFamily="34" charset="0"/>
                <a:cs typeface="Arial" panose="020B0604020202020204" pitchFamily="34" charset="0"/>
              </a:rPr>
              <a:t>committed to the substrate, </a:t>
            </a:r>
          </a:p>
          <a:p>
            <a:r>
              <a:rPr lang="en-US" sz="2400" dirty="0">
                <a:latin typeface="Arial" panose="020B0604020202020204" pitchFamily="34" charset="0"/>
                <a:cs typeface="Arial" panose="020B0604020202020204" pitchFamily="34" charset="0"/>
              </a:rPr>
              <a:t>(forced to V</a:t>
            </a:r>
            <a:r>
              <a:rPr lang="en-US" sz="2400" baseline="-25000" dirty="0">
                <a:latin typeface="Arial" panose="020B0604020202020204" pitchFamily="34" charset="0"/>
                <a:cs typeface="Arial" panose="020B0604020202020204" pitchFamily="34" charset="0"/>
              </a:rPr>
              <a:t>SS</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7783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BJT output characteristics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66</a:t>
            </a:fld>
            <a:endParaRPr lang="en-US"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6051" y="1668720"/>
            <a:ext cx="5500120" cy="4431093"/>
          </a:xfrm>
          <a:prstGeom prst="rect">
            <a:avLst/>
          </a:prstGeom>
        </p:spPr>
      </p:pic>
      <p:sp>
        <p:nvSpPr>
          <p:cNvPr id="6" name="Freccia a sinistra 5"/>
          <p:cNvSpPr/>
          <p:nvPr/>
        </p:nvSpPr>
        <p:spPr>
          <a:xfrm>
            <a:off x="3124200" y="1592520"/>
            <a:ext cx="561975" cy="360105"/>
          </a:xfrm>
          <a:prstGeom prst="leftArrow">
            <a:avLst/>
          </a:prstGeom>
          <a:solidFill>
            <a:schemeClr val="accent2"/>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ccia a sinistra 6"/>
          <p:cNvSpPr/>
          <p:nvPr/>
        </p:nvSpPr>
        <p:spPr>
          <a:xfrm flipH="1">
            <a:off x="3914775" y="1592520"/>
            <a:ext cx="561975" cy="360105"/>
          </a:xfrm>
          <a:prstGeom prst="leftArrow">
            <a:avLst/>
          </a:prstGeom>
          <a:solidFill>
            <a:schemeClr val="accent1">
              <a:lumMod val="60000"/>
              <a:lumOff val="4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sellaDiTesto 7"/>
          <p:cNvSpPr txBox="1"/>
          <p:nvPr/>
        </p:nvSpPr>
        <p:spPr>
          <a:xfrm>
            <a:off x="2097278" y="1072526"/>
            <a:ext cx="158889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Saturation</a:t>
            </a:r>
          </a:p>
        </p:txBody>
      </p:sp>
      <p:sp>
        <p:nvSpPr>
          <p:cNvPr id="9" name="CasellaDiTesto 8"/>
          <p:cNvSpPr txBox="1"/>
          <p:nvPr/>
        </p:nvSpPr>
        <p:spPr>
          <a:xfrm>
            <a:off x="4057651" y="1053226"/>
            <a:ext cx="328391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Forward Active Region</a:t>
            </a:r>
          </a:p>
        </p:txBody>
      </p:sp>
      <p:graphicFrame>
        <p:nvGraphicFramePr>
          <p:cNvPr id="11" name="Oggetto 10"/>
          <p:cNvGraphicFramePr>
            <a:graphicFrameLocks noChangeAspect="1"/>
          </p:cNvGraphicFramePr>
          <p:nvPr>
            <p:extLst>
              <p:ext uri="{D42A27DB-BD31-4B8C-83A1-F6EECF244321}">
                <p14:modId xmlns:p14="http://schemas.microsoft.com/office/powerpoint/2010/main" val="791547174"/>
              </p:ext>
            </p:extLst>
          </p:nvPr>
        </p:nvGraphicFramePr>
        <p:xfrm>
          <a:off x="8831264" y="2405550"/>
          <a:ext cx="2789236" cy="636548"/>
        </p:xfrm>
        <a:graphic>
          <a:graphicData uri="http://schemas.openxmlformats.org/presentationml/2006/ole">
            <mc:AlternateContent xmlns:mc="http://schemas.openxmlformats.org/markup-compatibility/2006">
              <mc:Choice xmlns:v="urn:schemas-microsoft-com:vml" Requires="v">
                <p:oleObj spid="_x0000_s28705" name="Equation" r:id="rId4" imgW="799920" imgH="190440" progId="Equation.DSMT4">
                  <p:embed/>
                </p:oleObj>
              </mc:Choice>
              <mc:Fallback>
                <p:oleObj name="Equation" r:id="rId4" imgW="799920" imgH="190440" progId="Equation.DSMT4">
                  <p:embed/>
                  <p:pic>
                    <p:nvPicPr>
                      <p:cNvPr id="0" name=""/>
                      <p:cNvPicPr>
                        <a:picLocks noChangeAspect="1" noChangeArrowheads="1"/>
                      </p:cNvPicPr>
                      <p:nvPr/>
                    </p:nvPicPr>
                    <p:blipFill>
                      <a:blip r:embed="rId5"/>
                      <a:srcRect/>
                      <a:stretch>
                        <a:fillRect/>
                      </a:stretch>
                    </p:blipFill>
                    <p:spPr bwMode="auto">
                      <a:xfrm>
                        <a:off x="8831264" y="2405550"/>
                        <a:ext cx="2789236" cy="636548"/>
                      </a:xfrm>
                      <a:prstGeom prst="rect">
                        <a:avLst/>
                      </a:prstGeom>
                      <a:noFill/>
                    </p:spPr>
                  </p:pic>
                </p:oleObj>
              </mc:Fallback>
            </mc:AlternateContent>
          </a:graphicData>
        </a:graphic>
      </p:graphicFrame>
      <p:cxnSp>
        <p:nvCxnSpPr>
          <p:cNvPr id="13" name="Connettore 2 12"/>
          <p:cNvCxnSpPr/>
          <p:nvPr/>
        </p:nvCxnSpPr>
        <p:spPr>
          <a:xfrm flipH="1" flipV="1">
            <a:off x="7239000" y="2723824"/>
            <a:ext cx="1592264" cy="1257626"/>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9077325" y="3981450"/>
            <a:ext cx="2520242" cy="1569660"/>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V</a:t>
            </a:r>
            <a:r>
              <a:rPr lang="en-US" sz="2400" baseline="-25000" dirty="0">
                <a:latin typeface="Arial" panose="020B0604020202020204" pitchFamily="34" charset="0"/>
                <a:cs typeface="Arial" panose="020B0604020202020204" pitchFamily="34" charset="0"/>
              </a:rPr>
              <a:t>BE</a:t>
            </a:r>
            <a:r>
              <a:rPr lang="en-US" sz="2400" dirty="0">
                <a:latin typeface="Arial" panose="020B0604020202020204" pitchFamily="34" charset="0"/>
                <a:cs typeface="Arial" panose="020B0604020202020204" pitchFamily="34" charset="0"/>
              </a:rPr>
              <a:t>, V</a:t>
            </a:r>
            <a:r>
              <a:rPr lang="en-US" sz="2400" baseline="-25000" dirty="0">
                <a:latin typeface="Arial" panose="020B0604020202020204" pitchFamily="34" charset="0"/>
                <a:cs typeface="Arial" panose="020B0604020202020204" pitchFamily="34" charset="0"/>
              </a:rPr>
              <a:t>CE</a:t>
            </a:r>
            <a:r>
              <a:rPr lang="en-US" sz="2400" dirty="0">
                <a:latin typeface="Arial" panose="020B0604020202020204" pitchFamily="34" charset="0"/>
                <a:cs typeface="Arial" panose="020B0604020202020204" pitchFamily="34" charset="0"/>
              </a:rPr>
              <a:t> : control</a:t>
            </a:r>
          </a:p>
          <a:p>
            <a:r>
              <a:rPr lang="en-US" sz="2400" dirty="0">
                <a:latin typeface="Arial" panose="020B0604020202020204" pitchFamily="34" charset="0"/>
                <a:cs typeface="Arial" panose="020B0604020202020204" pitchFamily="34" charset="0"/>
              </a:rPr>
              <a:t>voltages</a:t>
            </a:r>
          </a:p>
          <a:p>
            <a:r>
              <a:rPr lang="en-US" sz="2400" dirty="0">
                <a:latin typeface="Arial" panose="020B0604020202020204" pitchFamily="34" charset="0"/>
                <a:cs typeface="Arial" panose="020B0604020202020204" pitchFamily="34" charset="0"/>
              </a:rPr>
              <a:t>I</a:t>
            </a:r>
            <a:r>
              <a:rPr lang="en-US" sz="2400"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I</a:t>
            </a:r>
            <a:r>
              <a:rPr lang="en-US" sz="2400" baseline="-25000" dirty="0">
                <a:latin typeface="Arial" panose="020B0604020202020204" pitchFamily="34" charset="0"/>
                <a:cs typeface="Arial" panose="020B0604020202020204" pitchFamily="34" charset="0"/>
              </a:rPr>
              <a:t>B</a:t>
            </a:r>
            <a:r>
              <a:rPr lang="en-US" sz="2400" dirty="0">
                <a:latin typeface="Arial" panose="020B0604020202020204" pitchFamily="34" charset="0"/>
                <a:cs typeface="Arial" panose="020B0604020202020204" pitchFamily="34" charset="0"/>
              </a:rPr>
              <a:t>: dependent </a:t>
            </a:r>
          </a:p>
          <a:p>
            <a:r>
              <a:rPr lang="en-US" sz="2400" dirty="0">
                <a:latin typeface="Arial" panose="020B0604020202020204" pitchFamily="34" charset="0"/>
                <a:cs typeface="Arial" panose="020B0604020202020204" pitchFamily="34" charset="0"/>
              </a:rPr>
              <a:t>currents</a:t>
            </a:r>
          </a:p>
        </p:txBody>
      </p:sp>
      <p:cxnSp>
        <p:nvCxnSpPr>
          <p:cNvPr id="15" name="Connettore 2 14"/>
          <p:cNvCxnSpPr/>
          <p:nvPr/>
        </p:nvCxnSpPr>
        <p:spPr>
          <a:xfrm flipH="1">
            <a:off x="7887863" y="4977586"/>
            <a:ext cx="1189463" cy="760301"/>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69928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5997" y="119274"/>
            <a:ext cx="10515600" cy="662397"/>
          </a:xfrm>
        </p:spPr>
        <p:txBody>
          <a:bodyPr/>
          <a:lstStyle/>
          <a:p>
            <a:r>
              <a:rPr lang="en-US" dirty="0"/>
              <a:t>BJT model in the forward active zone </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67</a:t>
            </a:fld>
            <a:endParaRPr lang="en-US" dirty="0"/>
          </a:p>
        </p:txBody>
      </p:sp>
      <p:graphicFrame>
        <p:nvGraphicFramePr>
          <p:cNvPr id="6" name="Oggetto 5"/>
          <p:cNvGraphicFramePr>
            <a:graphicFrameLocks noChangeAspect="1"/>
          </p:cNvGraphicFramePr>
          <p:nvPr>
            <p:extLst>
              <p:ext uri="{D42A27DB-BD31-4B8C-83A1-F6EECF244321}">
                <p14:modId xmlns:p14="http://schemas.microsoft.com/office/powerpoint/2010/main" val="1035008532"/>
              </p:ext>
            </p:extLst>
          </p:nvPr>
        </p:nvGraphicFramePr>
        <p:xfrm>
          <a:off x="2871749" y="929710"/>
          <a:ext cx="3277796" cy="1213998"/>
        </p:xfrm>
        <a:graphic>
          <a:graphicData uri="http://schemas.openxmlformats.org/presentationml/2006/ole">
            <mc:AlternateContent xmlns:mc="http://schemas.openxmlformats.org/markup-compatibility/2006">
              <mc:Choice xmlns:v="urn:schemas-microsoft-com:vml" Requires="v">
                <p:oleObj spid="_x0000_s29822" name="Equation" r:id="rId3" imgW="1282700" imgH="495300" progId="Equation.DSMT4">
                  <p:embed/>
                </p:oleObj>
              </mc:Choice>
              <mc:Fallback>
                <p:oleObj name="Equation" r:id="rId3" imgW="1282700" imgH="4953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1749" y="929710"/>
                        <a:ext cx="3277796" cy="1213998"/>
                      </a:xfrm>
                      <a:prstGeom prst="rect">
                        <a:avLst/>
                      </a:prstGeom>
                      <a:noFill/>
                    </p:spPr>
                  </p:pic>
                </p:oleObj>
              </mc:Fallback>
            </mc:AlternateContent>
          </a:graphicData>
        </a:graphic>
      </p:graphicFrame>
      <p:graphicFrame>
        <p:nvGraphicFramePr>
          <p:cNvPr id="7" name="Oggetto 6"/>
          <p:cNvGraphicFramePr>
            <a:graphicFrameLocks noChangeAspect="1"/>
          </p:cNvGraphicFramePr>
          <p:nvPr>
            <p:extLst>
              <p:ext uri="{D42A27DB-BD31-4B8C-83A1-F6EECF244321}">
                <p14:modId xmlns:p14="http://schemas.microsoft.com/office/powerpoint/2010/main" val="1088990948"/>
              </p:ext>
            </p:extLst>
          </p:nvPr>
        </p:nvGraphicFramePr>
        <p:xfrm>
          <a:off x="6726238" y="1624499"/>
          <a:ext cx="1912937" cy="436563"/>
        </p:xfrm>
        <a:graphic>
          <a:graphicData uri="http://schemas.openxmlformats.org/presentationml/2006/ole">
            <mc:AlternateContent xmlns:mc="http://schemas.openxmlformats.org/markup-compatibility/2006">
              <mc:Choice xmlns:v="urn:schemas-microsoft-com:vml" Requires="v">
                <p:oleObj spid="_x0000_s29823" name="Equation" r:id="rId5" imgW="799920" imgH="190440" progId="Equation.DSMT4">
                  <p:embed/>
                </p:oleObj>
              </mc:Choice>
              <mc:Fallback>
                <p:oleObj name="Equation" r:id="rId5" imgW="799920" imgH="190440" progId="Equation.DSMT4">
                  <p:embed/>
                  <p:pic>
                    <p:nvPicPr>
                      <p:cNvPr id="0" name=""/>
                      <p:cNvPicPr>
                        <a:picLocks noChangeAspect="1" noChangeArrowheads="1"/>
                      </p:cNvPicPr>
                      <p:nvPr/>
                    </p:nvPicPr>
                    <p:blipFill>
                      <a:blip r:embed="rId6"/>
                      <a:srcRect/>
                      <a:stretch>
                        <a:fillRect/>
                      </a:stretch>
                    </p:blipFill>
                    <p:spPr bwMode="auto">
                      <a:xfrm>
                        <a:off x="6726238" y="1624499"/>
                        <a:ext cx="1912937" cy="436563"/>
                      </a:xfrm>
                      <a:prstGeom prst="rect">
                        <a:avLst/>
                      </a:prstGeom>
                      <a:noFill/>
                    </p:spPr>
                  </p:pic>
                </p:oleObj>
              </mc:Fallback>
            </mc:AlternateContent>
          </a:graphicData>
        </a:graphic>
      </p:graphicFrame>
      <p:graphicFrame>
        <p:nvGraphicFramePr>
          <p:cNvPr id="8" name="Oggetto 7"/>
          <p:cNvGraphicFramePr>
            <a:graphicFrameLocks noChangeAspect="1"/>
          </p:cNvGraphicFramePr>
          <p:nvPr>
            <p:extLst>
              <p:ext uri="{D42A27DB-BD31-4B8C-83A1-F6EECF244321}">
                <p14:modId xmlns:p14="http://schemas.microsoft.com/office/powerpoint/2010/main" val="2816719939"/>
              </p:ext>
            </p:extLst>
          </p:nvPr>
        </p:nvGraphicFramePr>
        <p:xfrm>
          <a:off x="6434138" y="3113071"/>
          <a:ext cx="2641600" cy="990600"/>
        </p:xfrm>
        <a:graphic>
          <a:graphicData uri="http://schemas.openxmlformats.org/presentationml/2006/ole">
            <mc:AlternateContent xmlns:mc="http://schemas.openxmlformats.org/markup-compatibility/2006">
              <mc:Choice xmlns:v="urn:schemas-microsoft-com:vml" Requires="v">
                <p:oleObj spid="_x0000_s29824" name="Equation" r:id="rId7" imgW="1104840" imgH="431640" progId="Equation.DSMT4">
                  <p:embed/>
                </p:oleObj>
              </mc:Choice>
              <mc:Fallback>
                <p:oleObj name="Equation" r:id="rId7" imgW="1104840" imgH="431640" progId="Equation.DSMT4">
                  <p:embed/>
                  <p:pic>
                    <p:nvPicPr>
                      <p:cNvPr id="0" name=""/>
                      <p:cNvPicPr>
                        <a:picLocks noChangeAspect="1" noChangeArrowheads="1"/>
                      </p:cNvPicPr>
                      <p:nvPr/>
                    </p:nvPicPr>
                    <p:blipFill>
                      <a:blip r:embed="rId8"/>
                      <a:srcRect/>
                      <a:stretch>
                        <a:fillRect/>
                      </a:stretch>
                    </p:blipFill>
                    <p:spPr bwMode="auto">
                      <a:xfrm>
                        <a:off x="6434138" y="3113071"/>
                        <a:ext cx="2641600" cy="990600"/>
                      </a:xfrm>
                      <a:prstGeom prst="rect">
                        <a:avLst/>
                      </a:prstGeom>
                      <a:noFill/>
                    </p:spPr>
                  </p:pic>
                </p:oleObj>
              </mc:Fallback>
            </mc:AlternateContent>
          </a:graphicData>
        </a:graphic>
      </p:graphicFrame>
      <p:sp>
        <p:nvSpPr>
          <p:cNvPr id="9" name="CasellaDiTesto 8"/>
          <p:cNvSpPr txBox="1"/>
          <p:nvPr/>
        </p:nvSpPr>
        <p:spPr>
          <a:xfrm>
            <a:off x="914399" y="3082226"/>
            <a:ext cx="5059398" cy="1200329"/>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Sometimes this expression is used</a:t>
            </a:r>
          </a:p>
          <a:p>
            <a:r>
              <a:rPr lang="en-US" sz="2400" dirty="0">
                <a:latin typeface="Arial" panose="020B0604020202020204" pitchFamily="34" charset="0"/>
                <a:cs typeface="Arial" panose="020B0604020202020204" pitchFamily="34" charset="0"/>
              </a:rPr>
              <a:t>in order to refer to V</a:t>
            </a:r>
            <a:r>
              <a:rPr lang="en-US" sz="2400" baseline="-25000" dirty="0">
                <a:latin typeface="Arial" panose="020B0604020202020204" pitchFamily="34" charset="0"/>
                <a:cs typeface="Arial" panose="020B0604020202020204" pitchFamily="34" charset="0"/>
              </a:rPr>
              <a:t>BE</a:t>
            </a:r>
            <a:r>
              <a:rPr lang="en-US" sz="2400" dirty="0">
                <a:latin typeface="Arial" panose="020B0604020202020204" pitchFamily="34" charset="0"/>
                <a:cs typeface="Arial" panose="020B0604020202020204" pitchFamily="34" charset="0"/>
              </a:rPr>
              <a:t> and V</a:t>
            </a:r>
            <a:r>
              <a:rPr lang="en-US" sz="2400" baseline="-25000" dirty="0">
                <a:latin typeface="Arial" panose="020B0604020202020204" pitchFamily="34" charset="0"/>
                <a:cs typeface="Arial" panose="020B0604020202020204" pitchFamily="34" charset="0"/>
              </a:rPr>
              <a:t>CE</a:t>
            </a:r>
            <a:r>
              <a:rPr lang="en-US" sz="2400" dirty="0">
                <a:latin typeface="Arial" panose="020B0604020202020204" pitchFamily="34" charset="0"/>
                <a:cs typeface="Arial" panose="020B0604020202020204" pitchFamily="34" charset="0"/>
              </a:rPr>
              <a:t> as</a:t>
            </a:r>
          </a:p>
          <a:p>
            <a:r>
              <a:rPr lang="en-US" sz="2400" dirty="0">
                <a:latin typeface="Arial" panose="020B0604020202020204" pitchFamily="34" charset="0"/>
                <a:cs typeface="Arial" panose="020B0604020202020204" pitchFamily="34" charset="0"/>
              </a:rPr>
              <a:t>control voltages:</a:t>
            </a:r>
          </a:p>
        </p:txBody>
      </p:sp>
      <p:graphicFrame>
        <p:nvGraphicFramePr>
          <p:cNvPr id="10" name="Oggetto 9"/>
          <p:cNvGraphicFramePr>
            <a:graphicFrameLocks noChangeAspect="1"/>
          </p:cNvGraphicFramePr>
          <p:nvPr>
            <p:extLst>
              <p:ext uri="{D42A27DB-BD31-4B8C-83A1-F6EECF244321}">
                <p14:modId xmlns:p14="http://schemas.microsoft.com/office/powerpoint/2010/main" val="4168559673"/>
              </p:ext>
            </p:extLst>
          </p:nvPr>
        </p:nvGraphicFramePr>
        <p:xfrm>
          <a:off x="2871749" y="2061062"/>
          <a:ext cx="1334696" cy="1036840"/>
        </p:xfrm>
        <a:graphic>
          <a:graphicData uri="http://schemas.openxmlformats.org/presentationml/2006/ole">
            <mc:AlternateContent xmlns:mc="http://schemas.openxmlformats.org/markup-compatibility/2006">
              <mc:Choice xmlns:v="urn:schemas-microsoft-com:vml" Requires="v">
                <p:oleObj spid="_x0000_s29825" name="Equation" r:id="rId9" imgW="469800" imgH="380880" progId="Equation.DSMT4">
                  <p:embed/>
                </p:oleObj>
              </mc:Choice>
              <mc:Fallback>
                <p:oleObj name="Equation" r:id="rId9" imgW="469800" imgH="380880" progId="Equation.DSMT4">
                  <p:embed/>
                  <p:pic>
                    <p:nvPicPr>
                      <p:cNvPr id="0" name=""/>
                      <p:cNvPicPr>
                        <a:picLocks noChangeAspect="1" noChangeArrowheads="1"/>
                      </p:cNvPicPr>
                      <p:nvPr/>
                    </p:nvPicPr>
                    <p:blipFill>
                      <a:blip r:embed="rId10"/>
                      <a:srcRect/>
                      <a:stretch>
                        <a:fillRect/>
                      </a:stretch>
                    </p:blipFill>
                    <p:spPr bwMode="auto">
                      <a:xfrm>
                        <a:off x="2871749" y="2061062"/>
                        <a:ext cx="1334696" cy="1036840"/>
                      </a:xfrm>
                      <a:prstGeom prst="rect">
                        <a:avLst/>
                      </a:prstGeom>
                      <a:noFill/>
                    </p:spPr>
                  </p:pic>
                </p:oleObj>
              </mc:Fallback>
            </mc:AlternateContent>
          </a:graphicData>
        </a:graphic>
      </p:graphicFrame>
      <p:sp>
        <p:nvSpPr>
          <p:cNvPr id="11" name="CasellaDiTesto 10"/>
          <p:cNvSpPr txBox="1"/>
          <p:nvPr/>
        </p:nvSpPr>
        <p:spPr>
          <a:xfrm>
            <a:off x="914399" y="4555856"/>
            <a:ext cx="9632765"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For calculation of I</a:t>
            </a:r>
            <a:r>
              <a:rPr lang="en-US" sz="2400"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and I</a:t>
            </a:r>
            <a:r>
              <a:rPr lang="en-US" sz="2400" baseline="-25000" dirty="0">
                <a:latin typeface="Arial" panose="020B0604020202020204" pitchFamily="34" charset="0"/>
                <a:cs typeface="Arial" panose="020B0604020202020204" pitchFamily="34" charset="0"/>
              </a:rPr>
              <a:t>B</a:t>
            </a:r>
            <a:r>
              <a:rPr lang="en-US" sz="2400" dirty="0">
                <a:latin typeface="Arial" panose="020B0604020202020204" pitchFamily="34" charset="0"/>
                <a:cs typeface="Arial" panose="020B0604020202020204" pitchFamily="34" charset="0"/>
              </a:rPr>
              <a:t> in all operating zones (saturation, cut-off, </a:t>
            </a:r>
          </a:p>
          <a:p>
            <a:r>
              <a:rPr lang="en-US" sz="2400" dirty="0">
                <a:latin typeface="Arial" panose="020B0604020202020204" pitchFamily="34" charset="0"/>
                <a:cs typeface="Arial" panose="020B0604020202020204" pitchFamily="34" charset="0"/>
              </a:rPr>
              <a:t>forward active, reverse active) the </a:t>
            </a:r>
            <a:r>
              <a:rPr lang="en-US" sz="2400" dirty="0" err="1">
                <a:latin typeface="Arial" panose="020B0604020202020204" pitchFamily="34" charset="0"/>
                <a:cs typeface="Arial" panose="020B0604020202020204" pitchFamily="34" charset="0"/>
              </a:rPr>
              <a:t>Ebers</a:t>
            </a:r>
            <a:r>
              <a:rPr lang="en-US" sz="2400" dirty="0">
                <a:latin typeface="Arial" panose="020B0604020202020204" pitchFamily="34" charset="0"/>
                <a:cs typeface="Arial" panose="020B0604020202020204" pitchFamily="34" charset="0"/>
              </a:rPr>
              <a:t>-Moll model should be used. </a:t>
            </a:r>
          </a:p>
        </p:txBody>
      </p:sp>
    </p:spTree>
    <p:extLst>
      <p:ext uri="{BB962C8B-B14F-4D97-AF65-F5344CB8AC3E}">
        <p14:creationId xmlns:p14="http://schemas.microsoft.com/office/powerpoint/2010/main" val="28756093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226" y="172135"/>
            <a:ext cx="10515600" cy="662397"/>
          </a:xfrm>
        </p:spPr>
        <p:txBody>
          <a:bodyPr/>
          <a:lstStyle/>
          <a:p>
            <a:r>
              <a:rPr lang="en-US" dirty="0"/>
              <a:t>BJT: small signal model</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68</a:t>
            </a:fld>
            <a:endParaRPr lang="en-US" dirty="0"/>
          </a:p>
        </p:txBody>
      </p:sp>
      <p:sp>
        <p:nvSpPr>
          <p:cNvPr id="5" name="CasellaDiTesto 4"/>
          <p:cNvSpPr txBox="1"/>
          <p:nvPr/>
        </p:nvSpPr>
        <p:spPr>
          <a:xfrm>
            <a:off x="838200" y="1327355"/>
            <a:ext cx="318228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Small signal dc model</a:t>
            </a: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681" y="1916285"/>
            <a:ext cx="4267354" cy="3179239"/>
          </a:xfrm>
          <a:prstGeom prst="rect">
            <a:avLst/>
          </a:prstGeom>
        </p:spPr>
      </p:pic>
      <p:graphicFrame>
        <p:nvGraphicFramePr>
          <p:cNvPr id="8" name="Oggetto 7"/>
          <p:cNvGraphicFramePr>
            <a:graphicFrameLocks noChangeAspect="1"/>
          </p:cNvGraphicFramePr>
          <p:nvPr>
            <p:extLst>
              <p:ext uri="{D42A27DB-BD31-4B8C-83A1-F6EECF244321}">
                <p14:modId xmlns:p14="http://schemas.microsoft.com/office/powerpoint/2010/main" val="1735647127"/>
              </p:ext>
            </p:extLst>
          </p:nvPr>
        </p:nvGraphicFramePr>
        <p:xfrm>
          <a:off x="5613603" y="3485331"/>
          <a:ext cx="1163638" cy="835025"/>
        </p:xfrm>
        <a:graphic>
          <a:graphicData uri="http://schemas.openxmlformats.org/presentationml/2006/ole">
            <mc:AlternateContent xmlns:mc="http://schemas.openxmlformats.org/markup-compatibility/2006">
              <mc:Choice xmlns:v="urn:schemas-microsoft-com:vml" Requires="v">
                <p:oleObj spid="_x0000_s30908" name="Equation" r:id="rId4" imgW="507960" imgH="380880" progId="Equation.DSMT4">
                  <p:embed/>
                </p:oleObj>
              </mc:Choice>
              <mc:Fallback>
                <p:oleObj name="Equation" r:id="rId4" imgW="507960" imgH="380880" progId="Equation.DSMT4">
                  <p:embed/>
                  <p:pic>
                    <p:nvPicPr>
                      <p:cNvPr id="0" name="Object 1"/>
                      <p:cNvPicPr>
                        <a:picLocks noChangeAspect="1" noChangeArrowheads="1"/>
                      </p:cNvPicPr>
                      <p:nvPr/>
                    </p:nvPicPr>
                    <p:blipFill>
                      <a:blip r:embed="rId5"/>
                      <a:srcRect/>
                      <a:stretch>
                        <a:fillRect/>
                      </a:stretch>
                    </p:blipFill>
                    <p:spPr bwMode="auto">
                      <a:xfrm>
                        <a:off x="5613603" y="3485331"/>
                        <a:ext cx="1163638" cy="835025"/>
                      </a:xfrm>
                      <a:prstGeom prst="rect">
                        <a:avLst/>
                      </a:prstGeom>
                      <a:noFill/>
                    </p:spPr>
                  </p:pic>
                </p:oleObj>
              </mc:Fallback>
            </mc:AlternateContent>
          </a:graphicData>
        </a:graphic>
      </p:graphicFrame>
      <p:graphicFrame>
        <p:nvGraphicFramePr>
          <p:cNvPr id="10" name="Oggetto 9"/>
          <p:cNvGraphicFramePr>
            <a:graphicFrameLocks noChangeAspect="1"/>
          </p:cNvGraphicFramePr>
          <p:nvPr>
            <p:extLst>
              <p:ext uri="{D42A27DB-BD31-4B8C-83A1-F6EECF244321}">
                <p14:modId xmlns:p14="http://schemas.microsoft.com/office/powerpoint/2010/main" val="981640790"/>
              </p:ext>
            </p:extLst>
          </p:nvPr>
        </p:nvGraphicFramePr>
        <p:xfrm>
          <a:off x="7349809" y="1377857"/>
          <a:ext cx="1308100" cy="822325"/>
        </p:xfrm>
        <a:graphic>
          <a:graphicData uri="http://schemas.openxmlformats.org/presentationml/2006/ole">
            <mc:AlternateContent xmlns:mc="http://schemas.openxmlformats.org/markup-compatibility/2006">
              <mc:Choice xmlns:v="urn:schemas-microsoft-com:vml" Requires="v">
                <p:oleObj spid="_x0000_s30909" name="Equation" r:id="rId6" imgW="660240" imgH="431640" progId="Equation.DSMT4">
                  <p:embed/>
                </p:oleObj>
              </mc:Choice>
              <mc:Fallback>
                <p:oleObj name="Equation" r:id="rId6" imgW="660240" imgH="431640" progId="Equation.DSMT4">
                  <p:embed/>
                  <p:pic>
                    <p:nvPicPr>
                      <p:cNvPr id="0" name="Object 3"/>
                      <p:cNvPicPr>
                        <a:picLocks noChangeAspect="1" noChangeArrowheads="1"/>
                      </p:cNvPicPr>
                      <p:nvPr/>
                    </p:nvPicPr>
                    <p:blipFill>
                      <a:blip r:embed="rId7"/>
                      <a:srcRect/>
                      <a:stretch>
                        <a:fillRect/>
                      </a:stretch>
                    </p:blipFill>
                    <p:spPr bwMode="auto">
                      <a:xfrm>
                        <a:off x="7349809" y="1377857"/>
                        <a:ext cx="1308100" cy="822325"/>
                      </a:xfrm>
                      <a:prstGeom prst="rect">
                        <a:avLst/>
                      </a:prstGeom>
                      <a:noFill/>
                    </p:spPr>
                  </p:pic>
                </p:oleObj>
              </mc:Fallback>
            </mc:AlternateContent>
          </a:graphicData>
        </a:graphic>
      </p:graphicFrame>
      <p:graphicFrame>
        <p:nvGraphicFramePr>
          <p:cNvPr id="12" name="Oggetto 11"/>
          <p:cNvGraphicFramePr>
            <a:graphicFrameLocks noChangeAspect="1"/>
          </p:cNvGraphicFramePr>
          <p:nvPr>
            <p:extLst>
              <p:ext uri="{D42A27DB-BD31-4B8C-83A1-F6EECF244321}">
                <p14:modId xmlns:p14="http://schemas.microsoft.com/office/powerpoint/2010/main" val="1816190494"/>
              </p:ext>
            </p:extLst>
          </p:nvPr>
        </p:nvGraphicFramePr>
        <p:xfrm>
          <a:off x="9460277" y="1216358"/>
          <a:ext cx="1769805" cy="1020187"/>
        </p:xfrm>
        <a:graphic>
          <a:graphicData uri="http://schemas.openxmlformats.org/presentationml/2006/ole">
            <mc:AlternateContent xmlns:mc="http://schemas.openxmlformats.org/markup-compatibility/2006">
              <mc:Choice xmlns:v="urn:schemas-microsoft-com:vml" Requires="v">
                <p:oleObj spid="_x0000_s30910" name="Equation" r:id="rId8" imgW="634680" imgH="380880" progId="Equation.DSMT4">
                  <p:embed/>
                </p:oleObj>
              </mc:Choice>
              <mc:Fallback>
                <p:oleObj name="Equation" r:id="rId8" imgW="634680" imgH="380880" progId="Equation.DSMT4">
                  <p:embed/>
                  <p:pic>
                    <p:nvPicPr>
                      <p:cNvPr id="0" name="Object 5"/>
                      <p:cNvPicPr>
                        <a:picLocks noChangeAspect="1" noChangeArrowheads="1"/>
                      </p:cNvPicPr>
                      <p:nvPr/>
                    </p:nvPicPr>
                    <p:blipFill>
                      <a:blip r:embed="rId9"/>
                      <a:srcRect/>
                      <a:stretch>
                        <a:fillRect/>
                      </a:stretch>
                    </p:blipFill>
                    <p:spPr bwMode="auto">
                      <a:xfrm>
                        <a:off x="9460277" y="1216358"/>
                        <a:ext cx="1769805" cy="1020187"/>
                      </a:xfrm>
                      <a:prstGeom prst="rect">
                        <a:avLst/>
                      </a:prstGeom>
                      <a:noFill/>
                    </p:spPr>
                  </p:pic>
                </p:oleObj>
              </mc:Fallback>
            </mc:AlternateContent>
          </a:graphicData>
        </a:graphic>
      </p:graphicFrame>
      <p:sp>
        <p:nvSpPr>
          <p:cNvPr id="13" name="Rettangolo 12"/>
          <p:cNvSpPr/>
          <p:nvPr/>
        </p:nvSpPr>
        <p:spPr>
          <a:xfrm>
            <a:off x="5546725" y="1117967"/>
            <a:ext cx="3539613" cy="134210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llaDiTesto 13"/>
          <p:cNvSpPr txBox="1"/>
          <p:nvPr/>
        </p:nvSpPr>
        <p:spPr>
          <a:xfrm>
            <a:off x="5449517" y="2793824"/>
            <a:ext cx="6014019" cy="461665"/>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Equivalence</a:t>
            </a:r>
            <a:r>
              <a:rPr lang="it-IT" sz="2400" dirty="0">
                <a:latin typeface="Arial" panose="020B0604020202020204" pitchFamily="34" charset="0"/>
                <a:cs typeface="Arial" panose="020B0604020202020204" pitchFamily="34" charset="0"/>
              </a:rPr>
              <a:t> with the MOSFET </a:t>
            </a:r>
            <a:r>
              <a:rPr lang="it-IT" sz="2400" dirty="0" err="1">
                <a:latin typeface="Arial" panose="020B0604020202020204" pitchFamily="34" charset="0"/>
                <a:cs typeface="Arial" panose="020B0604020202020204" pitchFamily="34" charset="0"/>
              </a:rPr>
              <a:t>parameters</a:t>
            </a:r>
            <a:endParaRPr lang="en-US" sz="2400" dirty="0">
              <a:latin typeface="Arial" panose="020B0604020202020204" pitchFamily="34" charset="0"/>
              <a:cs typeface="Arial" panose="020B0604020202020204" pitchFamily="34" charset="0"/>
            </a:endParaRPr>
          </a:p>
        </p:txBody>
      </p:sp>
      <p:graphicFrame>
        <p:nvGraphicFramePr>
          <p:cNvPr id="15" name="Oggetto 14"/>
          <p:cNvGraphicFramePr>
            <a:graphicFrameLocks noChangeAspect="1"/>
          </p:cNvGraphicFramePr>
          <p:nvPr>
            <p:extLst>
              <p:ext uri="{D42A27DB-BD31-4B8C-83A1-F6EECF244321}">
                <p14:modId xmlns:p14="http://schemas.microsoft.com/office/powerpoint/2010/main" val="606604623"/>
              </p:ext>
            </p:extLst>
          </p:nvPr>
        </p:nvGraphicFramePr>
        <p:xfrm>
          <a:off x="6004449" y="1345881"/>
          <a:ext cx="1076325" cy="835025"/>
        </p:xfrm>
        <a:graphic>
          <a:graphicData uri="http://schemas.openxmlformats.org/presentationml/2006/ole">
            <mc:AlternateContent xmlns:mc="http://schemas.openxmlformats.org/markup-compatibility/2006">
              <mc:Choice xmlns:v="urn:schemas-microsoft-com:vml" Requires="v">
                <p:oleObj spid="_x0000_s30911" name="Equation" r:id="rId10" imgW="469800" imgH="380880" progId="Equation.DSMT4">
                  <p:embed/>
                </p:oleObj>
              </mc:Choice>
              <mc:Fallback>
                <p:oleObj name="Equation" r:id="rId10" imgW="469800" imgH="380880" progId="Equation.DSMT4">
                  <p:embed/>
                  <p:pic>
                    <p:nvPicPr>
                      <p:cNvPr id="0" name=""/>
                      <p:cNvPicPr>
                        <a:picLocks noChangeAspect="1" noChangeArrowheads="1"/>
                      </p:cNvPicPr>
                      <p:nvPr/>
                    </p:nvPicPr>
                    <p:blipFill>
                      <a:blip r:embed="rId11"/>
                      <a:srcRect/>
                      <a:stretch>
                        <a:fillRect/>
                      </a:stretch>
                    </p:blipFill>
                    <p:spPr bwMode="auto">
                      <a:xfrm>
                        <a:off x="6004449" y="1345881"/>
                        <a:ext cx="1076325" cy="835025"/>
                      </a:xfrm>
                      <a:prstGeom prst="rect">
                        <a:avLst/>
                      </a:prstGeom>
                      <a:noFill/>
                    </p:spPr>
                  </p:pic>
                </p:oleObj>
              </mc:Fallback>
            </mc:AlternateContent>
          </a:graphicData>
        </a:graphic>
      </p:graphicFrame>
      <p:graphicFrame>
        <p:nvGraphicFramePr>
          <p:cNvPr id="16" name="Oggetto 15"/>
          <p:cNvGraphicFramePr>
            <a:graphicFrameLocks noChangeAspect="1"/>
          </p:cNvGraphicFramePr>
          <p:nvPr>
            <p:extLst>
              <p:ext uri="{D42A27DB-BD31-4B8C-83A1-F6EECF244321}">
                <p14:modId xmlns:p14="http://schemas.microsoft.com/office/powerpoint/2010/main" val="1790731527"/>
              </p:ext>
            </p:extLst>
          </p:nvPr>
        </p:nvGraphicFramePr>
        <p:xfrm>
          <a:off x="7349809" y="3458344"/>
          <a:ext cx="2705100" cy="862012"/>
        </p:xfrm>
        <a:graphic>
          <a:graphicData uri="http://schemas.openxmlformats.org/presentationml/2006/ole">
            <mc:AlternateContent xmlns:mc="http://schemas.openxmlformats.org/markup-compatibility/2006">
              <mc:Choice xmlns:v="urn:schemas-microsoft-com:vml" Requires="v">
                <p:oleObj spid="_x0000_s30912" name="Equation" r:id="rId12" imgW="1180800" imgH="393480" progId="Equation.DSMT4">
                  <p:embed/>
                </p:oleObj>
              </mc:Choice>
              <mc:Fallback>
                <p:oleObj name="Equation" r:id="rId12" imgW="1180800" imgH="393480" progId="Equation.DSMT4">
                  <p:embed/>
                  <p:pic>
                    <p:nvPicPr>
                      <p:cNvPr id="0" name=""/>
                      <p:cNvPicPr>
                        <a:picLocks noChangeAspect="1" noChangeArrowheads="1"/>
                      </p:cNvPicPr>
                      <p:nvPr/>
                    </p:nvPicPr>
                    <p:blipFill>
                      <a:blip r:embed="rId13"/>
                      <a:srcRect/>
                      <a:stretch>
                        <a:fillRect/>
                      </a:stretch>
                    </p:blipFill>
                    <p:spPr bwMode="auto">
                      <a:xfrm>
                        <a:off x="7349809" y="3458344"/>
                        <a:ext cx="2705100" cy="862012"/>
                      </a:xfrm>
                      <a:prstGeom prst="rect">
                        <a:avLst/>
                      </a:prstGeom>
                      <a:noFill/>
                    </p:spPr>
                  </p:pic>
                </p:oleObj>
              </mc:Fallback>
            </mc:AlternateContent>
          </a:graphicData>
        </a:graphic>
      </p:graphicFrame>
      <p:sp>
        <p:nvSpPr>
          <p:cNvPr id="18" name="CasellaDiTesto 17"/>
          <p:cNvSpPr txBox="1"/>
          <p:nvPr/>
        </p:nvSpPr>
        <p:spPr>
          <a:xfrm>
            <a:off x="6176967" y="4569821"/>
            <a:ext cx="731290"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BJT</a:t>
            </a:r>
            <a:endParaRPr lang="en-US" sz="2400" dirty="0">
              <a:latin typeface="Arial" panose="020B0604020202020204" pitchFamily="34" charset="0"/>
              <a:cs typeface="Arial" panose="020B0604020202020204" pitchFamily="34" charset="0"/>
            </a:endParaRPr>
          </a:p>
        </p:txBody>
      </p:sp>
      <p:sp>
        <p:nvSpPr>
          <p:cNvPr id="19" name="CasellaDiTesto 18"/>
          <p:cNvSpPr txBox="1"/>
          <p:nvPr/>
        </p:nvSpPr>
        <p:spPr>
          <a:xfrm>
            <a:off x="7994811" y="4601840"/>
            <a:ext cx="1465466"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MOSFET</a:t>
            </a:r>
            <a:endParaRPr lang="en-US" sz="2400" dirty="0">
              <a:latin typeface="Arial" panose="020B0604020202020204" pitchFamily="34" charset="0"/>
              <a:cs typeface="Arial" panose="020B0604020202020204" pitchFamily="34" charset="0"/>
            </a:endParaRPr>
          </a:p>
        </p:txBody>
      </p:sp>
      <p:graphicFrame>
        <p:nvGraphicFramePr>
          <p:cNvPr id="20" name="Oggetto 19"/>
          <p:cNvGraphicFramePr>
            <a:graphicFrameLocks noChangeAspect="1"/>
          </p:cNvGraphicFramePr>
          <p:nvPr>
            <p:extLst>
              <p:ext uri="{D42A27DB-BD31-4B8C-83A1-F6EECF244321}">
                <p14:modId xmlns:p14="http://schemas.microsoft.com/office/powerpoint/2010/main" val="4028109400"/>
              </p:ext>
            </p:extLst>
          </p:nvPr>
        </p:nvGraphicFramePr>
        <p:xfrm>
          <a:off x="6473022" y="5031486"/>
          <a:ext cx="2263570" cy="1099391"/>
        </p:xfrm>
        <a:graphic>
          <a:graphicData uri="http://schemas.openxmlformats.org/presentationml/2006/ole">
            <mc:AlternateContent xmlns:mc="http://schemas.openxmlformats.org/markup-compatibility/2006">
              <mc:Choice xmlns:v="urn:schemas-microsoft-com:vml" Requires="v">
                <p:oleObj spid="_x0000_s30913" name="Equation" r:id="rId14" imgW="774360" imgH="393480" progId="Equation.DSMT4">
                  <p:embed/>
                </p:oleObj>
              </mc:Choice>
              <mc:Fallback>
                <p:oleObj name="Equation" r:id="rId14" imgW="774360" imgH="393480" progId="Equation.DSMT4">
                  <p:embed/>
                  <p:pic>
                    <p:nvPicPr>
                      <p:cNvPr id="0" name=""/>
                      <p:cNvPicPr>
                        <a:picLocks noChangeAspect="1" noChangeArrowheads="1"/>
                      </p:cNvPicPr>
                      <p:nvPr/>
                    </p:nvPicPr>
                    <p:blipFill>
                      <a:blip r:embed="rId15"/>
                      <a:srcRect/>
                      <a:stretch>
                        <a:fillRect/>
                      </a:stretch>
                    </p:blipFill>
                    <p:spPr bwMode="auto">
                      <a:xfrm>
                        <a:off x="6473022" y="5031486"/>
                        <a:ext cx="2263570" cy="1099391"/>
                      </a:xfrm>
                      <a:prstGeom prst="rect">
                        <a:avLst/>
                      </a:prstGeom>
                      <a:noFill/>
                    </p:spPr>
                  </p:pic>
                </p:oleObj>
              </mc:Fallback>
            </mc:AlternateContent>
          </a:graphicData>
        </a:graphic>
      </p:graphicFrame>
      <p:sp>
        <p:nvSpPr>
          <p:cNvPr id="21" name="Freccia bidirezionale orizzontale 20"/>
          <p:cNvSpPr/>
          <p:nvPr/>
        </p:nvSpPr>
        <p:spPr>
          <a:xfrm>
            <a:off x="7088751" y="5190098"/>
            <a:ext cx="727894" cy="258141"/>
          </a:xfrm>
          <a:prstGeom prst="leftRightArrow">
            <a:avLst/>
          </a:prstGeom>
          <a:noFill/>
          <a:ln w="571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ccia bidirezionale orizzontale 21"/>
          <p:cNvSpPr/>
          <p:nvPr/>
        </p:nvSpPr>
        <p:spPr>
          <a:xfrm>
            <a:off x="7088751" y="5685272"/>
            <a:ext cx="727894" cy="258141"/>
          </a:xfrm>
          <a:prstGeom prst="leftRightArrow">
            <a:avLst/>
          </a:prstGeom>
          <a:noFill/>
          <a:ln w="571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736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p:bldP spid="21" grpId="0" animBg="1"/>
      <p:bldP spid="2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con angoli arrotondati 12">
            <a:extLst>
              <a:ext uri="{FF2B5EF4-FFF2-40B4-BE49-F238E27FC236}">
                <a16:creationId xmlns:a16="http://schemas.microsoft.com/office/drawing/2014/main" id="{73CE9BA1-76E9-45A2-B0ED-298E0826305D}"/>
              </a:ext>
            </a:extLst>
          </p:cNvPr>
          <p:cNvSpPr/>
          <p:nvPr/>
        </p:nvSpPr>
        <p:spPr>
          <a:xfrm>
            <a:off x="3376284" y="1422400"/>
            <a:ext cx="1050574" cy="738672"/>
          </a:xfrm>
          <a:prstGeom prst="roundRect">
            <a:avLst/>
          </a:prstGeom>
          <a:solidFill>
            <a:schemeClr val="accent5">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ttangolo con angoli arrotondati 17">
            <a:extLst>
              <a:ext uri="{FF2B5EF4-FFF2-40B4-BE49-F238E27FC236}">
                <a16:creationId xmlns:a16="http://schemas.microsoft.com/office/drawing/2014/main" id="{B52D1284-39BF-49C2-B75E-758D497BB4E7}"/>
              </a:ext>
            </a:extLst>
          </p:cNvPr>
          <p:cNvSpPr/>
          <p:nvPr/>
        </p:nvSpPr>
        <p:spPr>
          <a:xfrm>
            <a:off x="4964632" y="1001723"/>
            <a:ext cx="1050574" cy="738672"/>
          </a:xfrm>
          <a:prstGeom prst="roundRect">
            <a:avLst/>
          </a:prstGeom>
          <a:solidFill>
            <a:schemeClr val="accent5">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ttangolo con angoli arrotondati 18">
            <a:extLst>
              <a:ext uri="{FF2B5EF4-FFF2-40B4-BE49-F238E27FC236}">
                <a16:creationId xmlns:a16="http://schemas.microsoft.com/office/drawing/2014/main" id="{46435326-750A-4D68-B37D-BB41C82710A1}"/>
              </a:ext>
            </a:extLst>
          </p:cNvPr>
          <p:cNvSpPr/>
          <p:nvPr/>
        </p:nvSpPr>
        <p:spPr>
          <a:xfrm>
            <a:off x="3301121" y="2381673"/>
            <a:ext cx="1050574" cy="738672"/>
          </a:xfrm>
          <a:prstGeom prst="roundRect">
            <a:avLst/>
          </a:prstGeom>
          <a:solidFill>
            <a:schemeClr val="accent6">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25869" y="0"/>
            <a:ext cx="10515600" cy="662397"/>
          </a:xfrm>
        </p:spPr>
        <p:txBody>
          <a:bodyPr/>
          <a:lstStyle/>
          <a:p>
            <a:r>
              <a:rPr lang="en-US" dirty="0"/>
              <a:t>BJT capacitances in forward active region (vertical </a:t>
            </a:r>
            <a:r>
              <a:rPr lang="en-US" dirty="0" err="1"/>
              <a:t>npn</a:t>
            </a:r>
            <a:r>
              <a:rPr lang="en-US" dirty="0"/>
              <a:t>)</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69</a:t>
            </a:fld>
            <a:endParaRPr lang="en-US" dirty="0"/>
          </a:p>
        </p:txBody>
      </p:sp>
      <p:graphicFrame>
        <p:nvGraphicFramePr>
          <p:cNvPr id="6" name="Oggetto 5"/>
          <p:cNvGraphicFramePr>
            <a:graphicFrameLocks noChangeAspect="1"/>
          </p:cNvGraphicFramePr>
          <p:nvPr>
            <p:extLst>
              <p:ext uri="{D42A27DB-BD31-4B8C-83A1-F6EECF244321}">
                <p14:modId xmlns:p14="http://schemas.microsoft.com/office/powerpoint/2010/main" val="1541505939"/>
              </p:ext>
            </p:extLst>
          </p:nvPr>
        </p:nvGraphicFramePr>
        <p:xfrm>
          <a:off x="685800" y="1188741"/>
          <a:ext cx="2303034" cy="1362628"/>
        </p:xfrm>
        <a:graphic>
          <a:graphicData uri="http://schemas.openxmlformats.org/presentationml/2006/ole">
            <mc:AlternateContent xmlns:mc="http://schemas.openxmlformats.org/markup-compatibility/2006">
              <mc:Choice xmlns:v="urn:schemas-microsoft-com:vml" Requires="v">
                <p:oleObj spid="_x0000_s31901" name="Equation" r:id="rId3" imgW="1130300" imgH="698500" progId="Equation.DSMT4">
                  <p:embed/>
                </p:oleObj>
              </mc:Choice>
              <mc:Fallback>
                <p:oleObj name="Equation" r:id="rId3" imgW="1130300" imgH="6985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188741"/>
                        <a:ext cx="2303034" cy="1362628"/>
                      </a:xfrm>
                      <a:prstGeom prst="rect">
                        <a:avLst/>
                      </a:prstGeom>
                      <a:noFill/>
                    </p:spPr>
                  </p:pic>
                </p:oleObj>
              </mc:Fallback>
            </mc:AlternateContent>
          </a:graphicData>
        </a:graphic>
      </p:graphicFrame>
      <p:graphicFrame>
        <p:nvGraphicFramePr>
          <p:cNvPr id="8" name="Oggetto 7"/>
          <p:cNvGraphicFramePr>
            <a:graphicFrameLocks noChangeAspect="1"/>
          </p:cNvGraphicFramePr>
          <p:nvPr>
            <p:extLst>
              <p:ext uri="{D42A27DB-BD31-4B8C-83A1-F6EECF244321}">
                <p14:modId xmlns:p14="http://schemas.microsoft.com/office/powerpoint/2010/main" val="2516696509"/>
              </p:ext>
            </p:extLst>
          </p:nvPr>
        </p:nvGraphicFramePr>
        <p:xfrm>
          <a:off x="777199" y="2828493"/>
          <a:ext cx="2211635" cy="1342103"/>
        </p:xfrm>
        <a:graphic>
          <a:graphicData uri="http://schemas.openxmlformats.org/presentationml/2006/ole">
            <mc:AlternateContent xmlns:mc="http://schemas.openxmlformats.org/markup-compatibility/2006">
              <mc:Choice xmlns:v="urn:schemas-microsoft-com:vml" Requires="v">
                <p:oleObj spid="_x0000_s31902" name="Equation" r:id="rId5" imgW="1117600" imgH="698500" progId="Equation.DSMT4">
                  <p:embed/>
                </p:oleObj>
              </mc:Choice>
              <mc:Fallback>
                <p:oleObj name="Equation" r:id="rId5" imgW="1117600" imgH="6985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199" y="2828493"/>
                        <a:ext cx="2211635" cy="1342103"/>
                      </a:xfrm>
                      <a:prstGeom prst="rect">
                        <a:avLst/>
                      </a:prstGeom>
                      <a:noFill/>
                    </p:spPr>
                  </p:pic>
                </p:oleObj>
              </mc:Fallback>
            </mc:AlternateContent>
          </a:graphicData>
        </a:graphic>
      </p:graphicFrame>
      <p:graphicFrame>
        <p:nvGraphicFramePr>
          <p:cNvPr id="10" name="Oggetto 9"/>
          <p:cNvGraphicFramePr>
            <a:graphicFrameLocks noChangeAspect="1"/>
          </p:cNvGraphicFramePr>
          <p:nvPr>
            <p:extLst>
              <p:ext uri="{D42A27DB-BD31-4B8C-83A1-F6EECF244321}">
                <p14:modId xmlns:p14="http://schemas.microsoft.com/office/powerpoint/2010/main" val="3425571705"/>
              </p:ext>
            </p:extLst>
          </p:nvPr>
        </p:nvGraphicFramePr>
        <p:xfrm>
          <a:off x="766334" y="4487893"/>
          <a:ext cx="3060074" cy="1468407"/>
        </p:xfrm>
        <a:graphic>
          <a:graphicData uri="http://schemas.openxmlformats.org/presentationml/2006/ole">
            <mc:AlternateContent xmlns:mc="http://schemas.openxmlformats.org/markup-compatibility/2006">
              <mc:Choice xmlns:v="urn:schemas-microsoft-com:vml" Requires="v">
                <p:oleObj spid="_x0000_s31903" name="Equation" r:id="rId7" imgW="1231560" imgH="609480" progId="Equation.DSMT4">
                  <p:embed/>
                </p:oleObj>
              </mc:Choice>
              <mc:Fallback>
                <p:oleObj name="Equation" r:id="rId7" imgW="1231560" imgH="609480" progId="Equation.DSMT4">
                  <p:embed/>
                  <p:pic>
                    <p:nvPicPr>
                      <p:cNvPr id="0" name="Object 5"/>
                      <p:cNvPicPr>
                        <a:picLocks noChangeAspect="1" noChangeArrowheads="1"/>
                      </p:cNvPicPr>
                      <p:nvPr/>
                    </p:nvPicPr>
                    <p:blipFill>
                      <a:blip r:embed="rId8"/>
                      <a:srcRect/>
                      <a:stretch>
                        <a:fillRect/>
                      </a:stretch>
                    </p:blipFill>
                    <p:spPr bwMode="auto">
                      <a:xfrm>
                        <a:off x="766334" y="4487893"/>
                        <a:ext cx="3060074" cy="1468407"/>
                      </a:xfrm>
                      <a:prstGeom prst="rect">
                        <a:avLst/>
                      </a:prstGeom>
                      <a:noFill/>
                    </p:spPr>
                  </p:pic>
                </p:oleObj>
              </mc:Fallback>
            </mc:AlternateContent>
          </a:graphicData>
        </a:graphic>
      </p:graphicFrame>
      <p:graphicFrame>
        <p:nvGraphicFramePr>
          <p:cNvPr id="12" name="Oggetto 11"/>
          <p:cNvGraphicFramePr>
            <a:graphicFrameLocks noChangeAspect="1"/>
          </p:cNvGraphicFramePr>
          <p:nvPr>
            <p:extLst>
              <p:ext uri="{D42A27DB-BD31-4B8C-83A1-F6EECF244321}">
                <p14:modId xmlns:p14="http://schemas.microsoft.com/office/powerpoint/2010/main" val="3362984829"/>
              </p:ext>
            </p:extLst>
          </p:nvPr>
        </p:nvGraphicFramePr>
        <p:xfrm>
          <a:off x="5350400" y="4708472"/>
          <a:ext cx="1804939" cy="610120"/>
        </p:xfrm>
        <a:graphic>
          <a:graphicData uri="http://schemas.openxmlformats.org/presentationml/2006/ole">
            <mc:AlternateContent xmlns:mc="http://schemas.openxmlformats.org/markup-compatibility/2006">
              <mc:Choice xmlns:v="urn:schemas-microsoft-com:vml" Requires="v">
                <p:oleObj spid="_x0000_s31904" name="Equation" r:id="rId9" imgW="672808" imgH="228501" progId="Equation.DSMT4">
                  <p:embed/>
                </p:oleObj>
              </mc:Choice>
              <mc:Fallback>
                <p:oleObj name="Equation" r:id="rId9" imgW="672808" imgH="228501"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50400" y="4708472"/>
                        <a:ext cx="1804939" cy="610120"/>
                      </a:xfrm>
                      <a:prstGeom prst="rect">
                        <a:avLst/>
                      </a:prstGeom>
                      <a:noFill/>
                    </p:spPr>
                  </p:pic>
                </p:oleObj>
              </mc:Fallback>
            </mc:AlternateContent>
          </a:graphicData>
        </a:graphic>
      </p:graphicFrame>
      <p:graphicFrame>
        <p:nvGraphicFramePr>
          <p:cNvPr id="14" name="Oggetto 13"/>
          <p:cNvGraphicFramePr>
            <a:graphicFrameLocks noChangeAspect="1"/>
          </p:cNvGraphicFramePr>
          <p:nvPr>
            <p:extLst>
              <p:ext uri="{D42A27DB-BD31-4B8C-83A1-F6EECF244321}">
                <p14:modId xmlns:p14="http://schemas.microsoft.com/office/powerpoint/2010/main" val="1913144706"/>
              </p:ext>
            </p:extLst>
          </p:nvPr>
        </p:nvGraphicFramePr>
        <p:xfrm>
          <a:off x="9322376" y="4724667"/>
          <a:ext cx="1752559" cy="1122733"/>
        </p:xfrm>
        <a:graphic>
          <a:graphicData uri="http://schemas.openxmlformats.org/presentationml/2006/ole">
            <mc:AlternateContent xmlns:mc="http://schemas.openxmlformats.org/markup-compatibility/2006">
              <mc:Choice xmlns:v="urn:schemas-microsoft-com:vml" Requires="v">
                <p:oleObj spid="_x0000_s31905" name="Equation" r:id="rId11" imgW="596880" imgH="380880" progId="Equation.DSMT4">
                  <p:embed/>
                </p:oleObj>
              </mc:Choice>
              <mc:Fallback>
                <p:oleObj name="Equation" r:id="rId11" imgW="596880" imgH="380880" progId="Equation.DSMT4">
                  <p:embed/>
                  <p:pic>
                    <p:nvPicPr>
                      <p:cNvPr id="0" name="Object 9"/>
                      <p:cNvPicPr>
                        <a:picLocks noChangeAspect="1" noChangeArrowheads="1"/>
                      </p:cNvPicPr>
                      <p:nvPr/>
                    </p:nvPicPr>
                    <p:blipFill>
                      <a:blip r:embed="rId12"/>
                      <a:srcRect/>
                      <a:stretch>
                        <a:fillRect/>
                      </a:stretch>
                    </p:blipFill>
                    <p:spPr bwMode="auto">
                      <a:xfrm>
                        <a:off x="9322376" y="4724667"/>
                        <a:ext cx="1752559" cy="1122733"/>
                      </a:xfrm>
                      <a:prstGeom prst="rect">
                        <a:avLst/>
                      </a:prstGeom>
                      <a:noFill/>
                    </p:spPr>
                  </p:pic>
                </p:oleObj>
              </mc:Fallback>
            </mc:AlternateContent>
          </a:graphicData>
        </a:graphic>
      </p:graphicFrame>
      <p:pic>
        <p:nvPicPr>
          <p:cNvPr id="15" name="Immagin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33773" y="1016172"/>
            <a:ext cx="5167895" cy="2391161"/>
          </a:xfrm>
          <a:prstGeom prst="rect">
            <a:avLst/>
          </a:prstGeom>
        </p:spPr>
      </p:pic>
      <p:sp>
        <p:nvSpPr>
          <p:cNvPr id="16" name="CasellaDiTesto 15"/>
          <p:cNvSpPr txBox="1"/>
          <p:nvPr/>
        </p:nvSpPr>
        <p:spPr>
          <a:xfrm>
            <a:off x="8837587" y="4185856"/>
            <a:ext cx="296408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Transition frequency</a:t>
            </a:r>
          </a:p>
        </p:txBody>
      </p:sp>
      <p:cxnSp>
        <p:nvCxnSpPr>
          <p:cNvPr id="7" name="Connettore 1 6"/>
          <p:cNvCxnSpPr/>
          <p:nvPr/>
        </p:nvCxnSpPr>
        <p:spPr>
          <a:xfrm>
            <a:off x="3241964" y="5187142"/>
            <a:ext cx="584444"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3241964" y="5286034"/>
            <a:ext cx="584444"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V="1">
            <a:off x="4038600" y="5187142"/>
            <a:ext cx="1238250" cy="98892"/>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9" name="Elemento grafico 8">
            <a:extLst>
              <a:ext uri="{FF2B5EF4-FFF2-40B4-BE49-F238E27FC236}">
                <a16:creationId xmlns:a16="http://schemas.microsoft.com/office/drawing/2014/main" id="{3CBE39E8-324F-4152-A77A-B4383880506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458480" y="1016172"/>
            <a:ext cx="2637519" cy="2172758"/>
          </a:xfrm>
          <a:prstGeom prst="rect">
            <a:avLst/>
          </a:prstGeom>
        </p:spPr>
      </p:pic>
    </p:spTree>
    <p:extLst>
      <p:ext uri="{BB962C8B-B14F-4D97-AF65-F5344CB8AC3E}">
        <p14:creationId xmlns:p14="http://schemas.microsoft.com/office/powerpoint/2010/main" val="304330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19"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128826"/>
            <a:ext cx="10515600" cy="662397"/>
          </a:xfrm>
        </p:spPr>
        <p:txBody>
          <a:bodyPr/>
          <a:lstStyle/>
          <a:p>
            <a:r>
              <a:rPr lang="en-US" dirty="0"/>
              <a:t>Large signal MOSFET model (n-MOSFET)</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7</a:t>
            </a:fld>
            <a:endParaRPr lang="en-US" dirty="0"/>
          </a:p>
        </p:txBody>
      </p:sp>
      <p:pic>
        <p:nvPicPr>
          <p:cNvPr id="5" name="Immagine 4" descr="MOS_model_L_signals"/>
          <p:cNvPicPr/>
          <p:nvPr/>
        </p:nvPicPr>
        <p:blipFill>
          <a:blip r:embed="rId3" cstate="print">
            <a:extLst>
              <a:ext uri="{28A0092B-C50C-407E-A947-70E740481C1C}">
                <a14:useLocalDpi xmlns:a14="http://schemas.microsoft.com/office/drawing/2010/main" val="0"/>
              </a:ext>
            </a:extLst>
          </a:blip>
          <a:srcRect t="-1630"/>
          <a:stretch>
            <a:fillRect/>
          </a:stretch>
        </p:blipFill>
        <p:spPr bwMode="auto">
          <a:xfrm>
            <a:off x="463843" y="533571"/>
            <a:ext cx="6191250" cy="3459752"/>
          </a:xfrm>
          <a:prstGeom prst="rect">
            <a:avLst/>
          </a:prstGeom>
          <a:noFill/>
          <a:ln>
            <a:noFill/>
          </a:ln>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2816" y="4234445"/>
            <a:ext cx="5188756" cy="1863143"/>
          </a:xfrm>
          <a:prstGeom prst="rect">
            <a:avLst/>
          </a:prstGeom>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flipH="1">
            <a:off x="10270783" y="1776780"/>
            <a:ext cx="784253" cy="1381778"/>
          </a:xfrm>
          <a:prstGeom prst="rect">
            <a:avLst/>
          </a:prstGeom>
        </p:spPr>
      </p:pic>
      <p:sp>
        <p:nvSpPr>
          <p:cNvPr id="8" name="CasellaDiTesto 7"/>
          <p:cNvSpPr txBox="1"/>
          <p:nvPr/>
        </p:nvSpPr>
        <p:spPr>
          <a:xfrm>
            <a:off x="9475614" y="2614831"/>
            <a:ext cx="38985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a:t>
            </a:r>
          </a:p>
        </p:txBody>
      </p:sp>
      <p:sp>
        <p:nvSpPr>
          <p:cNvPr id="9" name="CasellaDiTesto 8"/>
          <p:cNvSpPr txBox="1"/>
          <p:nvPr/>
        </p:nvSpPr>
        <p:spPr>
          <a:xfrm>
            <a:off x="10451153" y="1627863"/>
            <a:ext cx="42351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G</a:t>
            </a:r>
          </a:p>
        </p:txBody>
      </p:sp>
      <p:sp>
        <p:nvSpPr>
          <p:cNvPr id="10" name="CasellaDiTesto 9"/>
          <p:cNvSpPr txBox="1"/>
          <p:nvPr/>
        </p:nvSpPr>
        <p:spPr>
          <a:xfrm>
            <a:off x="10467984" y="2845663"/>
            <a:ext cx="38985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B</a:t>
            </a:r>
          </a:p>
        </p:txBody>
      </p:sp>
      <p:sp>
        <p:nvSpPr>
          <p:cNvPr id="11" name="CasellaDiTesto 10"/>
          <p:cNvSpPr txBox="1"/>
          <p:nvPr/>
        </p:nvSpPr>
        <p:spPr>
          <a:xfrm>
            <a:off x="11398039" y="2574452"/>
            <a:ext cx="40748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D</a:t>
            </a:r>
          </a:p>
        </p:txBody>
      </p:sp>
      <p:graphicFrame>
        <p:nvGraphicFramePr>
          <p:cNvPr id="12" name="Oggetto 11"/>
          <p:cNvGraphicFramePr>
            <a:graphicFrameLocks noChangeAspect="1"/>
          </p:cNvGraphicFramePr>
          <p:nvPr>
            <p:extLst>
              <p:ext uri="{D42A27DB-BD31-4B8C-83A1-F6EECF244321}">
                <p14:modId xmlns:p14="http://schemas.microsoft.com/office/powerpoint/2010/main" val="1777553571"/>
              </p:ext>
            </p:extLst>
          </p:nvPr>
        </p:nvGraphicFramePr>
        <p:xfrm>
          <a:off x="7262722" y="1217983"/>
          <a:ext cx="2363179" cy="759051"/>
        </p:xfrm>
        <a:graphic>
          <a:graphicData uri="http://schemas.openxmlformats.org/presentationml/2006/ole">
            <mc:AlternateContent xmlns:mc="http://schemas.openxmlformats.org/markup-compatibility/2006">
              <mc:Choice xmlns:v="urn:schemas-microsoft-com:vml" Requires="v">
                <p:oleObj spid="_x0000_s5215" name="Equation" r:id="rId6" imgW="660240" imgH="190440" progId="Equation.DSMT4">
                  <p:embed/>
                </p:oleObj>
              </mc:Choice>
              <mc:Fallback>
                <p:oleObj name="Equation" r:id="rId6" imgW="660240" imgH="190440" progId="Equation.DSMT4">
                  <p:embed/>
                  <p:pic>
                    <p:nvPicPr>
                      <p:cNvPr id="0" name=""/>
                      <p:cNvPicPr>
                        <a:picLocks noChangeAspect="1" noChangeArrowheads="1"/>
                      </p:cNvPicPr>
                      <p:nvPr/>
                    </p:nvPicPr>
                    <p:blipFill>
                      <a:blip r:embed="rId7"/>
                      <a:srcRect/>
                      <a:stretch>
                        <a:fillRect/>
                      </a:stretch>
                    </p:blipFill>
                    <p:spPr bwMode="auto">
                      <a:xfrm>
                        <a:off x="7262722" y="1217983"/>
                        <a:ext cx="2363179" cy="759051"/>
                      </a:xfrm>
                      <a:prstGeom prst="rect">
                        <a:avLst/>
                      </a:prstGeom>
                      <a:noFill/>
                    </p:spPr>
                  </p:pic>
                </p:oleObj>
              </mc:Fallback>
            </mc:AlternateContent>
          </a:graphicData>
        </a:graphic>
      </p:graphicFrame>
      <p:graphicFrame>
        <p:nvGraphicFramePr>
          <p:cNvPr id="13" name="Oggetto 12"/>
          <p:cNvGraphicFramePr>
            <a:graphicFrameLocks noChangeAspect="1"/>
          </p:cNvGraphicFramePr>
          <p:nvPr>
            <p:extLst>
              <p:ext uri="{D42A27DB-BD31-4B8C-83A1-F6EECF244321}">
                <p14:modId xmlns:p14="http://schemas.microsoft.com/office/powerpoint/2010/main" val="1018345534"/>
              </p:ext>
            </p:extLst>
          </p:nvPr>
        </p:nvGraphicFramePr>
        <p:xfrm>
          <a:off x="7383302" y="3250051"/>
          <a:ext cx="2544763" cy="760413"/>
        </p:xfrm>
        <a:graphic>
          <a:graphicData uri="http://schemas.openxmlformats.org/presentationml/2006/ole">
            <mc:AlternateContent xmlns:mc="http://schemas.openxmlformats.org/markup-compatibility/2006">
              <mc:Choice xmlns:v="urn:schemas-microsoft-com:vml" Requires="v">
                <p:oleObj spid="_x0000_s5216" name="Equation" r:id="rId8" imgW="711000" imgH="190440" progId="Equation.DSMT4">
                  <p:embed/>
                </p:oleObj>
              </mc:Choice>
              <mc:Fallback>
                <p:oleObj name="Equation" r:id="rId8" imgW="711000" imgH="190440" progId="Equation.DSMT4">
                  <p:embed/>
                  <p:pic>
                    <p:nvPicPr>
                      <p:cNvPr id="0" name=""/>
                      <p:cNvPicPr>
                        <a:picLocks noChangeAspect="1" noChangeArrowheads="1"/>
                      </p:cNvPicPr>
                      <p:nvPr/>
                    </p:nvPicPr>
                    <p:blipFill>
                      <a:blip r:embed="rId9"/>
                      <a:srcRect/>
                      <a:stretch>
                        <a:fillRect/>
                      </a:stretch>
                    </p:blipFill>
                    <p:spPr bwMode="auto">
                      <a:xfrm>
                        <a:off x="7383302" y="3250051"/>
                        <a:ext cx="2544763" cy="760413"/>
                      </a:xfrm>
                      <a:prstGeom prst="rect">
                        <a:avLst/>
                      </a:prstGeom>
                      <a:noFill/>
                    </p:spPr>
                  </p:pic>
                </p:oleObj>
              </mc:Fallback>
            </mc:AlternateContent>
          </a:graphicData>
        </a:graphic>
      </p:graphicFrame>
      <p:sp>
        <p:nvSpPr>
          <p:cNvPr id="15" name="Figura a mano libera 14"/>
          <p:cNvSpPr/>
          <p:nvPr/>
        </p:nvSpPr>
        <p:spPr>
          <a:xfrm>
            <a:off x="4952450" y="2090057"/>
            <a:ext cx="2812693" cy="627756"/>
          </a:xfrm>
          <a:custGeom>
            <a:avLst/>
            <a:gdLst>
              <a:gd name="connsiteX0" fmla="*/ 54979 w 2812693"/>
              <a:gd name="connsiteY0" fmla="*/ 609600 h 627756"/>
              <a:gd name="connsiteX1" fmla="*/ 127550 w 2812693"/>
              <a:gd name="connsiteY1" fmla="*/ 609600 h 627756"/>
              <a:gd name="connsiteX2" fmla="*/ 1172579 w 2812693"/>
              <a:gd name="connsiteY2" fmla="*/ 420914 h 627756"/>
              <a:gd name="connsiteX3" fmla="*/ 2391779 w 2812693"/>
              <a:gd name="connsiteY3" fmla="*/ 232229 h 627756"/>
              <a:gd name="connsiteX4" fmla="*/ 2812693 w 2812693"/>
              <a:gd name="connsiteY4" fmla="*/ 0 h 627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2693" h="627756">
                <a:moveTo>
                  <a:pt x="54979" y="609600"/>
                </a:moveTo>
                <a:cubicBezTo>
                  <a:pt x="-1869" y="625324"/>
                  <a:pt x="-58717" y="641048"/>
                  <a:pt x="127550" y="609600"/>
                </a:cubicBezTo>
                <a:cubicBezTo>
                  <a:pt x="313817" y="578152"/>
                  <a:pt x="795207" y="483809"/>
                  <a:pt x="1172579" y="420914"/>
                </a:cubicBezTo>
                <a:cubicBezTo>
                  <a:pt x="1549951" y="358019"/>
                  <a:pt x="2118427" y="302381"/>
                  <a:pt x="2391779" y="232229"/>
                </a:cubicBezTo>
                <a:cubicBezTo>
                  <a:pt x="2665131" y="162077"/>
                  <a:pt x="2738912" y="81038"/>
                  <a:pt x="2812693" y="0"/>
                </a:cubicBezTo>
              </a:path>
            </a:pathLst>
          </a:custGeom>
          <a:noFill/>
          <a:ln w="5715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igura a mano libera 15"/>
          <p:cNvSpPr/>
          <p:nvPr/>
        </p:nvSpPr>
        <p:spPr>
          <a:xfrm>
            <a:off x="2590493" y="2075543"/>
            <a:ext cx="4884364" cy="595565"/>
          </a:xfrm>
          <a:custGeom>
            <a:avLst/>
            <a:gdLst>
              <a:gd name="connsiteX0" fmla="*/ 22078 w 4884364"/>
              <a:gd name="connsiteY0" fmla="*/ 595086 h 595565"/>
              <a:gd name="connsiteX1" fmla="*/ 109164 w 4884364"/>
              <a:gd name="connsiteY1" fmla="*/ 580571 h 595565"/>
              <a:gd name="connsiteX2" fmla="*/ 1517050 w 4884364"/>
              <a:gd name="connsiteY2" fmla="*/ 464457 h 595565"/>
              <a:gd name="connsiteX3" fmla="*/ 2895907 w 4884364"/>
              <a:gd name="connsiteY3" fmla="*/ 348343 h 595565"/>
              <a:gd name="connsiteX4" fmla="*/ 4376364 w 4884364"/>
              <a:gd name="connsiteY4" fmla="*/ 130628 h 595565"/>
              <a:gd name="connsiteX5" fmla="*/ 4884364 w 4884364"/>
              <a:gd name="connsiteY5" fmla="*/ 0 h 59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4364" h="595565">
                <a:moveTo>
                  <a:pt x="22078" y="595086"/>
                </a:moveTo>
                <a:cubicBezTo>
                  <a:pt x="-58960" y="598714"/>
                  <a:pt x="109164" y="580571"/>
                  <a:pt x="109164" y="580571"/>
                </a:cubicBezTo>
                <a:lnTo>
                  <a:pt x="1517050" y="464457"/>
                </a:lnTo>
                <a:cubicBezTo>
                  <a:pt x="1981507" y="425752"/>
                  <a:pt x="2419355" y="403981"/>
                  <a:pt x="2895907" y="348343"/>
                </a:cubicBezTo>
                <a:cubicBezTo>
                  <a:pt x="3372459" y="292705"/>
                  <a:pt x="4044955" y="188685"/>
                  <a:pt x="4376364" y="130628"/>
                </a:cubicBezTo>
                <a:cubicBezTo>
                  <a:pt x="4707773" y="72571"/>
                  <a:pt x="4796068" y="36285"/>
                  <a:pt x="4884364" y="0"/>
                </a:cubicBezTo>
              </a:path>
            </a:pathLst>
          </a:custGeom>
          <a:noFill/>
          <a:ln w="5715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Oggetto 16"/>
          <p:cNvGraphicFramePr>
            <a:graphicFrameLocks noChangeAspect="1"/>
          </p:cNvGraphicFramePr>
          <p:nvPr>
            <p:extLst>
              <p:ext uri="{D42A27DB-BD31-4B8C-83A1-F6EECF244321}">
                <p14:modId xmlns:p14="http://schemas.microsoft.com/office/powerpoint/2010/main" val="3003614241"/>
              </p:ext>
            </p:extLst>
          </p:nvPr>
        </p:nvGraphicFramePr>
        <p:xfrm>
          <a:off x="7570788" y="4525963"/>
          <a:ext cx="2544762" cy="1571625"/>
        </p:xfrm>
        <a:graphic>
          <a:graphicData uri="http://schemas.openxmlformats.org/presentationml/2006/ole">
            <mc:AlternateContent xmlns:mc="http://schemas.openxmlformats.org/markup-compatibility/2006">
              <mc:Choice xmlns:v="urn:schemas-microsoft-com:vml" Requires="v">
                <p:oleObj spid="_x0000_s5217" name="Equation" r:id="rId10" imgW="711000" imgH="393480" progId="Equation.DSMT4">
                  <p:embed/>
                </p:oleObj>
              </mc:Choice>
              <mc:Fallback>
                <p:oleObj name="Equation" r:id="rId10" imgW="711000" imgH="393480" progId="Equation.DSMT4">
                  <p:embed/>
                  <p:pic>
                    <p:nvPicPr>
                      <p:cNvPr id="0" name=""/>
                      <p:cNvPicPr>
                        <a:picLocks noChangeAspect="1" noChangeArrowheads="1"/>
                      </p:cNvPicPr>
                      <p:nvPr/>
                    </p:nvPicPr>
                    <p:blipFill>
                      <a:blip r:embed="rId11"/>
                      <a:srcRect/>
                      <a:stretch>
                        <a:fillRect/>
                      </a:stretch>
                    </p:blipFill>
                    <p:spPr bwMode="auto">
                      <a:xfrm>
                        <a:off x="7570788" y="4525963"/>
                        <a:ext cx="2544762" cy="1571625"/>
                      </a:xfrm>
                      <a:prstGeom prst="rect">
                        <a:avLst/>
                      </a:prstGeom>
                      <a:noFill/>
                    </p:spPr>
                  </p:pic>
                </p:oleObj>
              </mc:Fallback>
            </mc:AlternateContent>
          </a:graphicData>
        </a:graphic>
      </p:graphicFrame>
      <p:sp>
        <p:nvSpPr>
          <p:cNvPr id="18" name="CasellaDiTesto 17"/>
          <p:cNvSpPr txBox="1"/>
          <p:nvPr/>
        </p:nvSpPr>
        <p:spPr>
          <a:xfrm>
            <a:off x="6883531" y="4034030"/>
            <a:ext cx="4326826"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In DC, we will always assume:</a:t>
            </a:r>
          </a:p>
        </p:txBody>
      </p:sp>
    </p:spTree>
    <p:extLst>
      <p:ext uri="{BB962C8B-B14F-4D97-AF65-F5344CB8AC3E}">
        <p14:creationId xmlns:p14="http://schemas.microsoft.com/office/powerpoint/2010/main" val="395451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2729" y="158648"/>
            <a:ext cx="10515600" cy="662397"/>
          </a:xfrm>
        </p:spPr>
        <p:txBody>
          <a:bodyPr/>
          <a:lstStyle/>
          <a:p>
            <a:r>
              <a:rPr lang="en-US" dirty="0"/>
              <a:t>BJTs in Integrated Circuit: instance parameters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70</a:t>
            </a:fld>
            <a:endParaRPr lang="en-US" dirty="0"/>
          </a:p>
        </p:txBody>
      </p:sp>
      <p:sp>
        <p:nvSpPr>
          <p:cNvPr id="5" name="Rettangolo 4"/>
          <p:cNvSpPr/>
          <p:nvPr/>
        </p:nvSpPr>
        <p:spPr>
          <a:xfrm>
            <a:off x="695152" y="1227338"/>
            <a:ext cx="2153264" cy="14748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ttangolo 5"/>
          <p:cNvSpPr/>
          <p:nvPr/>
        </p:nvSpPr>
        <p:spPr>
          <a:xfrm>
            <a:off x="953599" y="1482741"/>
            <a:ext cx="1277257" cy="986972"/>
          </a:xfrm>
          <a:prstGeom prst="rect">
            <a:avLst/>
          </a:prstGeom>
          <a:solidFill>
            <a:schemeClr val="accent2">
              <a:lumMod val="40000"/>
              <a:lumOff val="6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ttangolo 6"/>
          <p:cNvSpPr/>
          <p:nvPr/>
        </p:nvSpPr>
        <p:spPr>
          <a:xfrm>
            <a:off x="1106000" y="1635141"/>
            <a:ext cx="602342" cy="689429"/>
          </a:xfrm>
          <a:prstGeom prst="rect">
            <a:avLst/>
          </a:prstGeom>
          <a:solidFill>
            <a:schemeClr val="accent6">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ttangolo 7"/>
          <p:cNvSpPr/>
          <p:nvPr/>
        </p:nvSpPr>
        <p:spPr>
          <a:xfrm>
            <a:off x="2430133" y="1471270"/>
            <a:ext cx="253183" cy="986972"/>
          </a:xfrm>
          <a:prstGeom prst="rect">
            <a:avLst/>
          </a:prstGeom>
          <a:solidFill>
            <a:schemeClr val="accent6">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ttangolo 8"/>
          <p:cNvSpPr/>
          <p:nvPr/>
        </p:nvSpPr>
        <p:spPr>
          <a:xfrm>
            <a:off x="1860743" y="1620042"/>
            <a:ext cx="258447" cy="689429"/>
          </a:xfrm>
          <a:prstGeom prst="rect">
            <a:avLst/>
          </a:prstGeom>
          <a:solidFill>
            <a:schemeClr val="accent6">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sellaDiTesto 9"/>
          <p:cNvSpPr txBox="1"/>
          <p:nvPr/>
        </p:nvSpPr>
        <p:spPr>
          <a:xfrm>
            <a:off x="421895" y="2946108"/>
            <a:ext cx="2699778"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minimum size BJT</a:t>
            </a:r>
          </a:p>
          <a:p>
            <a:r>
              <a:rPr lang="en-US" sz="2400" dirty="0">
                <a:latin typeface="Arial" panose="020B0604020202020204" pitchFamily="34" charset="0"/>
                <a:cs typeface="Arial" panose="020B0604020202020204" pitchFamily="34" charset="0"/>
              </a:rPr>
              <a:t>("elemental" BJT)</a:t>
            </a:r>
          </a:p>
        </p:txBody>
      </p:sp>
      <p:sp>
        <p:nvSpPr>
          <p:cNvPr id="11" name="CasellaDiTesto 10"/>
          <p:cNvSpPr txBox="1"/>
          <p:nvPr/>
        </p:nvSpPr>
        <p:spPr>
          <a:xfrm>
            <a:off x="572729" y="4377678"/>
            <a:ext cx="2509020"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parameter "area"</a:t>
            </a:r>
          </a:p>
          <a:p>
            <a:r>
              <a:rPr lang="en-US" sz="2400" dirty="0">
                <a:latin typeface="Arial" panose="020B0604020202020204" pitchFamily="34" charset="0"/>
                <a:cs typeface="Arial" panose="020B0604020202020204" pitchFamily="34" charset="0"/>
              </a:rPr>
              <a:t>(dimensionless)</a:t>
            </a:r>
          </a:p>
        </p:txBody>
      </p:sp>
      <p:sp>
        <p:nvSpPr>
          <p:cNvPr id="25" name="Figura a mano libera 24"/>
          <p:cNvSpPr/>
          <p:nvPr/>
        </p:nvSpPr>
        <p:spPr>
          <a:xfrm>
            <a:off x="8390541" y="1243131"/>
            <a:ext cx="1277257" cy="1531255"/>
          </a:xfrm>
          <a:custGeom>
            <a:avLst/>
            <a:gdLst>
              <a:gd name="connsiteX0" fmla="*/ 0 w 1277257"/>
              <a:gd name="connsiteY0" fmla="*/ 0 h 1531255"/>
              <a:gd name="connsiteX1" fmla="*/ 1277257 w 1277257"/>
              <a:gd name="connsiteY1" fmla="*/ 0 h 1531255"/>
              <a:gd name="connsiteX2" fmla="*/ 1277257 w 1277257"/>
              <a:gd name="connsiteY2" fmla="*/ 544283 h 1531255"/>
              <a:gd name="connsiteX3" fmla="*/ 1277257 w 1277257"/>
              <a:gd name="connsiteY3" fmla="*/ 986972 h 1531255"/>
              <a:gd name="connsiteX4" fmla="*/ 1277257 w 1277257"/>
              <a:gd name="connsiteY4" fmla="*/ 1531255 h 1531255"/>
              <a:gd name="connsiteX5" fmla="*/ 0 w 1277257"/>
              <a:gd name="connsiteY5" fmla="*/ 1531255 h 1531255"/>
              <a:gd name="connsiteX6" fmla="*/ 0 w 1277257"/>
              <a:gd name="connsiteY6" fmla="*/ 986972 h 1531255"/>
              <a:gd name="connsiteX7" fmla="*/ 0 w 1277257"/>
              <a:gd name="connsiteY7" fmla="*/ 544283 h 153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257" h="1531255">
                <a:moveTo>
                  <a:pt x="0" y="0"/>
                </a:moveTo>
                <a:lnTo>
                  <a:pt x="1277257" y="0"/>
                </a:lnTo>
                <a:lnTo>
                  <a:pt x="1277257" y="544283"/>
                </a:lnTo>
                <a:lnTo>
                  <a:pt x="1277257" y="986972"/>
                </a:lnTo>
                <a:lnTo>
                  <a:pt x="1277257" y="1531255"/>
                </a:lnTo>
                <a:lnTo>
                  <a:pt x="0" y="1531255"/>
                </a:lnTo>
                <a:lnTo>
                  <a:pt x="0" y="986972"/>
                </a:lnTo>
                <a:lnTo>
                  <a:pt x="0" y="544283"/>
                </a:lnTo>
                <a:close/>
              </a:path>
            </a:pathLst>
          </a:custGeom>
          <a:solidFill>
            <a:schemeClr val="accent2">
              <a:lumMod val="40000"/>
              <a:lumOff val="6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igura a mano libera 25"/>
          <p:cNvSpPr/>
          <p:nvPr/>
        </p:nvSpPr>
        <p:spPr>
          <a:xfrm>
            <a:off x="8542942" y="1395530"/>
            <a:ext cx="602342" cy="1233712"/>
          </a:xfrm>
          <a:custGeom>
            <a:avLst/>
            <a:gdLst>
              <a:gd name="connsiteX0" fmla="*/ 0 w 602342"/>
              <a:gd name="connsiteY0" fmla="*/ 0 h 1233712"/>
              <a:gd name="connsiteX1" fmla="*/ 602342 w 602342"/>
              <a:gd name="connsiteY1" fmla="*/ 0 h 1233712"/>
              <a:gd name="connsiteX2" fmla="*/ 602342 w 602342"/>
              <a:gd name="connsiteY2" fmla="*/ 544283 h 1233712"/>
              <a:gd name="connsiteX3" fmla="*/ 602342 w 602342"/>
              <a:gd name="connsiteY3" fmla="*/ 689429 h 1233712"/>
              <a:gd name="connsiteX4" fmla="*/ 602342 w 602342"/>
              <a:gd name="connsiteY4" fmla="*/ 1233712 h 1233712"/>
              <a:gd name="connsiteX5" fmla="*/ 0 w 602342"/>
              <a:gd name="connsiteY5" fmla="*/ 1233712 h 1233712"/>
              <a:gd name="connsiteX6" fmla="*/ 0 w 602342"/>
              <a:gd name="connsiteY6" fmla="*/ 689429 h 1233712"/>
              <a:gd name="connsiteX7" fmla="*/ 0 w 602342"/>
              <a:gd name="connsiteY7" fmla="*/ 544283 h 123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2342" h="1233712">
                <a:moveTo>
                  <a:pt x="0" y="0"/>
                </a:moveTo>
                <a:lnTo>
                  <a:pt x="602342" y="0"/>
                </a:lnTo>
                <a:lnTo>
                  <a:pt x="602342" y="544283"/>
                </a:lnTo>
                <a:lnTo>
                  <a:pt x="602342" y="689429"/>
                </a:lnTo>
                <a:lnTo>
                  <a:pt x="602342" y="1233712"/>
                </a:lnTo>
                <a:lnTo>
                  <a:pt x="0" y="1233712"/>
                </a:lnTo>
                <a:lnTo>
                  <a:pt x="0" y="689429"/>
                </a:lnTo>
                <a:lnTo>
                  <a:pt x="0" y="544283"/>
                </a:lnTo>
                <a:close/>
              </a:path>
            </a:pathLst>
          </a:custGeom>
          <a:solidFill>
            <a:schemeClr val="accent6">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igura a mano libera 27"/>
          <p:cNvSpPr/>
          <p:nvPr/>
        </p:nvSpPr>
        <p:spPr>
          <a:xfrm>
            <a:off x="9867075" y="1231660"/>
            <a:ext cx="253183" cy="1531255"/>
          </a:xfrm>
          <a:custGeom>
            <a:avLst/>
            <a:gdLst>
              <a:gd name="connsiteX0" fmla="*/ 0 w 253183"/>
              <a:gd name="connsiteY0" fmla="*/ 0 h 1531255"/>
              <a:gd name="connsiteX1" fmla="*/ 253183 w 253183"/>
              <a:gd name="connsiteY1" fmla="*/ 0 h 1531255"/>
              <a:gd name="connsiteX2" fmla="*/ 253183 w 253183"/>
              <a:gd name="connsiteY2" fmla="*/ 544283 h 1531255"/>
              <a:gd name="connsiteX3" fmla="*/ 253183 w 253183"/>
              <a:gd name="connsiteY3" fmla="*/ 986972 h 1531255"/>
              <a:gd name="connsiteX4" fmla="*/ 253183 w 253183"/>
              <a:gd name="connsiteY4" fmla="*/ 1531255 h 1531255"/>
              <a:gd name="connsiteX5" fmla="*/ 0 w 253183"/>
              <a:gd name="connsiteY5" fmla="*/ 1531255 h 1531255"/>
              <a:gd name="connsiteX6" fmla="*/ 0 w 253183"/>
              <a:gd name="connsiteY6" fmla="*/ 986972 h 1531255"/>
              <a:gd name="connsiteX7" fmla="*/ 0 w 253183"/>
              <a:gd name="connsiteY7" fmla="*/ 544283 h 153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183" h="1531255">
                <a:moveTo>
                  <a:pt x="0" y="0"/>
                </a:moveTo>
                <a:lnTo>
                  <a:pt x="253183" y="0"/>
                </a:lnTo>
                <a:lnTo>
                  <a:pt x="253183" y="544283"/>
                </a:lnTo>
                <a:lnTo>
                  <a:pt x="253183" y="986972"/>
                </a:lnTo>
                <a:lnTo>
                  <a:pt x="253183" y="1531255"/>
                </a:lnTo>
                <a:lnTo>
                  <a:pt x="0" y="1531255"/>
                </a:lnTo>
                <a:lnTo>
                  <a:pt x="0" y="986972"/>
                </a:lnTo>
                <a:lnTo>
                  <a:pt x="0" y="544283"/>
                </a:lnTo>
                <a:close/>
              </a:path>
            </a:pathLst>
          </a:custGeom>
          <a:solidFill>
            <a:schemeClr val="accent6">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igura a mano libera 26"/>
          <p:cNvSpPr/>
          <p:nvPr/>
        </p:nvSpPr>
        <p:spPr>
          <a:xfrm>
            <a:off x="9297685" y="1380431"/>
            <a:ext cx="258447" cy="1233712"/>
          </a:xfrm>
          <a:custGeom>
            <a:avLst/>
            <a:gdLst>
              <a:gd name="connsiteX0" fmla="*/ 0 w 258447"/>
              <a:gd name="connsiteY0" fmla="*/ 0 h 1233712"/>
              <a:gd name="connsiteX1" fmla="*/ 258447 w 258447"/>
              <a:gd name="connsiteY1" fmla="*/ 0 h 1233712"/>
              <a:gd name="connsiteX2" fmla="*/ 258447 w 258447"/>
              <a:gd name="connsiteY2" fmla="*/ 544283 h 1233712"/>
              <a:gd name="connsiteX3" fmla="*/ 258447 w 258447"/>
              <a:gd name="connsiteY3" fmla="*/ 689429 h 1233712"/>
              <a:gd name="connsiteX4" fmla="*/ 258447 w 258447"/>
              <a:gd name="connsiteY4" fmla="*/ 1233712 h 1233712"/>
              <a:gd name="connsiteX5" fmla="*/ 0 w 258447"/>
              <a:gd name="connsiteY5" fmla="*/ 1233712 h 1233712"/>
              <a:gd name="connsiteX6" fmla="*/ 0 w 258447"/>
              <a:gd name="connsiteY6" fmla="*/ 689429 h 1233712"/>
              <a:gd name="connsiteX7" fmla="*/ 0 w 258447"/>
              <a:gd name="connsiteY7" fmla="*/ 544283 h 123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447" h="1233712">
                <a:moveTo>
                  <a:pt x="0" y="0"/>
                </a:moveTo>
                <a:lnTo>
                  <a:pt x="258447" y="0"/>
                </a:lnTo>
                <a:lnTo>
                  <a:pt x="258447" y="544283"/>
                </a:lnTo>
                <a:lnTo>
                  <a:pt x="258447" y="689429"/>
                </a:lnTo>
                <a:lnTo>
                  <a:pt x="258447" y="1233712"/>
                </a:lnTo>
                <a:lnTo>
                  <a:pt x="0" y="1233712"/>
                </a:lnTo>
                <a:lnTo>
                  <a:pt x="0" y="689429"/>
                </a:lnTo>
                <a:lnTo>
                  <a:pt x="0" y="544283"/>
                </a:lnTo>
                <a:close/>
              </a:path>
            </a:pathLst>
          </a:custGeom>
          <a:solidFill>
            <a:schemeClr val="accent6">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igura a mano libera 23"/>
          <p:cNvSpPr/>
          <p:nvPr/>
        </p:nvSpPr>
        <p:spPr>
          <a:xfrm>
            <a:off x="8132094" y="987728"/>
            <a:ext cx="2153264" cy="2012653"/>
          </a:xfrm>
          <a:custGeom>
            <a:avLst/>
            <a:gdLst>
              <a:gd name="connsiteX0" fmla="*/ 0 w 2153264"/>
              <a:gd name="connsiteY0" fmla="*/ 0 h 2012653"/>
              <a:gd name="connsiteX1" fmla="*/ 2153264 w 2153264"/>
              <a:gd name="connsiteY1" fmla="*/ 0 h 2012653"/>
              <a:gd name="connsiteX2" fmla="*/ 2153264 w 2153264"/>
              <a:gd name="connsiteY2" fmla="*/ 544283 h 2012653"/>
              <a:gd name="connsiteX3" fmla="*/ 2153264 w 2153264"/>
              <a:gd name="connsiteY3" fmla="*/ 1468370 h 2012653"/>
              <a:gd name="connsiteX4" fmla="*/ 2153264 w 2153264"/>
              <a:gd name="connsiteY4" fmla="*/ 2012653 h 2012653"/>
              <a:gd name="connsiteX5" fmla="*/ 0 w 2153264"/>
              <a:gd name="connsiteY5" fmla="*/ 2012653 h 2012653"/>
              <a:gd name="connsiteX6" fmla="*/ 0 w 2153264"/>
              <a:gd name="connsiteY6" fmla="*/ 1468370 h 2012653"/>
              <a:gd name="connsiteX7" fmla="*/ 0 w 2153264"/>
              <a:gd name="connsiteY7" fmla="*/ 544283 h 201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3264" h="2012653">
                <a:moveTo>
                  <a:pt x="0" y="0"/>
                </a:moveTo>
                <a:lnTo>
                  <a:pt x="2153264" y="0"/>
                </a:lnTo>
                <a:lnTo>
                  <a:pt x="2153264" y="544283"/>
                </a:lnTo>
                <a:lnTo>
                  <a:pt x="2153264" y="1468370"/>
                </a:lnTo>
                <a:lnTo>
                  <a:pt x="2153264" y="2012653"/>
                </a:lnTo>
                <a:lnTo>
                  <a:pt x="0" y="2012653"/>
                </a:lnTo>
                <a:lnTo>
                  <a:pt x="0" y="1468370"/>
                </a:lnTo>
                <a:lnTo>
                  <a:pt x="0" y="544283"/>
                </a:ln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ttangolo 28"/>
          <p:cNvSpPr/>
          <p:nvPr/>
        </p:nvSpPr>
        <p:spPr>
          <a:xfrm>
            <a:off x="4772975" y="4631921"/>
            <a:ext cx="2153264" cy="14748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ttangolo 29"/>
          <p:cNvSpPr/>
          <p:nvPr/>
        </p:nvSpPr>
        <p:spPr>
          <a:xfrm>
            <a:off x="5031422" y="4887324"/>
            <a:ext cx="1277257" cy="986972"/>
          </a:xfrm>
          <a:prstGeom prst="rect">
            <a:avLst/>
          </a:prstGeom>
          <a:solidFill>
            <a:schemeClr val="accent2">
              <a:lumMod val="40000"/>
              <a:lumOff val="6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ttangolo 30"/>
          <p:cNvSpPr/>
          <p:nvPr/>
        </p:nvSpPr>
        <p:spPr>
          <a:xfrm>
            <a:off x="5183823" y="5039724"/>
            <a:ext cx="602342" cy="689429"/>
          </a:xfrm>
          <a:prstGeom prst="rect">
            <a:avLst/>
          </a:prstGeom>
          <a:solidFill>
            <a:schemeClr val="accent6">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ttangolo 31"/>
          <p:cNvSpPr/>
          <p:nvPr/>
        </p:nvSpPr>
        <p:spPr>
          <a:xfrm>
            <a:off x="6507956" y="4875853"/>
            <a:ext cx="253183" cy="986972"/>
          </a:xfrm>
          <a:prstGeom prst="rect">
            <a:avLst/>
          </a:prstGeom>
          <a:solidFill>
            <a:schemeClr val="accent6">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ttangolo 32"/>
          <p:cNvSpPr/>
          <p:nvPr/>
        </p:nvSpPr>
        <p:spPr>
          <a:xfrm>
            <a:off x="5938566" y="5024625"/>
            <a:ext cx="258447" cy="689429"/>
          </a:xfrm>
          <a:prstGeom prst="rect">
            <a:avLst/>
          </a:prstGeom>
          <a:solidFill>
            <a:schemeClr val="accent6">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ttangolo 33"/>
          <p:cNvSpPr/>
          <p:nvPr/>
        </p:nvSpPr>
        <p:spPr>
          <a:xfrm>
            <a:off x="4772975" y="2774386"/>
            <a:ext cx="2153264" cy="14748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ttangolo 34"/>
          <p:cNvSpPr/>
          <p:nvPr/>
        </p:nvSpPr>
        <p:spPr>
          <a:xfrm>
            <a:off x="5031422" y="3029789"/>
            <a:ext cx="1277257" cy="986972"/>
          </a:xfrm>
          <a:prstGeom prst="rect">
            <a:avLst/>
          </a:prstGeom>
          <a:solidFill>
            <a:schemeClr val="accent2">
              <a:lumMod val="40000"/>
              <a:lumOff val="6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ttangolo 35"/>
          <p:cNvSpPr/>
          <p:nvPr/>
        </p:nvSpPr>
        <p:spPr>
          <a:xfrm>
            <a:off x="5183823" y="3182189"/>
            <a:ext cx="602342" cy="689429"/>
          </a:xfrm>
          <a:prstGeom prst="rect">
            <a:avLst/>
          </a:prstGeom>
          <a:solidFill>
            <a:schemeClr val="accent6">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ttangolo 36"/>
          <p:cNvSpPr/>
          <p:nvPr/>
        </p:nvSpPr>
        <p:spPr>
          <a:xfrm>
            <a:off x="6507956" y="3018318"/>
            <a:ext cx="253183" cy="986972"/>
          </a:xfrm>
          <a:prstGeom prst="rect">
            <a:avLst/>
          </a:prstGeom>
          <a:solidFill>
            <a:schemeClr val="accent6">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ttangolo 37"/>
          <p:cNvSpPr/>
          <p:nvPr/>
        </p:nvSpPr>
        <p:spPr>
          <a:xfrm>
            <a:off x="5938566" y="3167090"/>
            <a:ext cx="258447" cy="689429"/>
          </a:xfrm>
          <a:prstGeom prst="rect">
            <a:avLst/>
          </a:prstGeom>
          <a:solidFill>
            <a:schemeClr val="accent6">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Connettore 1 39"/>
          <p:cNvCxnSpPr/>
          <p:nvPr/>
        </p:nvCxnSpPr>
        <p:spPr>
          <a:xfrm>
            <a:off x="5472294" y="3524070"/>
            <a:ext cx="0" cy="1851660"/>
          </a:xfrm>
          <a:prstGeom prst="line">
            <a:avLst/>
          </a:prstGeom>
          <a:ln w="38100">
            <a:solidFill>
              <a:srgbClr val="006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2" name="Connettore 1 41"/>
          <p:cNvCxnSpPr/>
          <p:nvPr/>
        </p:nvCxnSpPr>
        <p:spPr>
          <a:xfrm>
            <a:off x="6059034" y="3524070"/>
            <a:ext cx="0" cy="1851660"/>
          </a:xfrm>
          <a:prstGeom prst="line">
            <a:avLst/>
          </a:prstGeom>
          <a:ln w="38100">
            <a:solidFill>
              <a:srgbClr val="006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3" name="Connettore 1 42"/>
          <p:cNvCxnSpPr/>
          <p:nvPr/>
        </p:nvCxnSpPr>
        <p:spPr>
          <a:xfrm>
            <a:off x="6638154" y="3524070"/>
            <a:ext cx="0" cy="1851660"/>
          </a:xfrm>
          <a:prstGeom prst="line">
            <a:avLst/>
          </a:prstGeom>
          <a:ln w="38100">
            <a:solidFill>
              <a:srgbClr val="006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 name="Connettore 2 44"/>
          <p:cNvCxnSpPr/>
          <p:nvPr/>
        </p:nvCxnSpPr>
        <p:spPr>
          <a:xfrm>
            <a:off x="3081749" y="1471270"/>
            <a:ext cx="4766851" cy="148772"/>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Connettore 2 45"/>
          <p:cNvCxnSpPr/>
          <p:nvPr/>
        </p:nvCxnSpPr>
        <p:spPr>
          <a:xfrm>
            <a:off x="3067426" y="1701058"/>
            <a:ext cx="1350871" cy="2074233"/>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8" name="CasellaDiTesto 47"/>
          <p:cNvSpPr txBox="1"/>
          <p:nvPr/>
        </p:nvSpPr>
        <p:spPr>
          <a:xfrm>
            <a:off x="4630510" y="1060478"/>
            <a:ext cx="801823"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area</a:t>
            </a:r>
            <a:endParaRPr lang="en-US" sz="2400" dirty="0">
              <a:latin typeface="Arial" panose="020B0604020202020204" pitchFamily="34" charset="0"/>
              <a:cs typeface="Arial" panose="020B0604020202020204" pitchFamily="34" charset="0"/>
            </a:endParaRPr>
          </a:p>
        </p:txBody>
      </p:sp>
      <p:sp>
        <p:nvSpPr>
          <p:cNvPr id="49" name="CasellaDiTesto 48"/>
          <p:cNvSpPr txBox="1"/>
          <p:nvPr/>
        </p:nvSpPr>
        <p:spPr>
          <a:xfrm>
            <a:off x="3575177" y="1964756"/>
            <a:ext cx="801823"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area</a:t>
            </a:r>
            <a:endParaRPr lang="en-US" sz="2400" dirty="0">
              <a:latin typeface="Arial" panose="020B0604020202020204" pitchFamily="34" charset="0"/>
              <a:cs typeface="Arial" panose="020B0604020202020204" pitchFamily="34" charset="0"/>
            </a:endParaRPr>
          </a:p>
        </p:txBody>
      </p:sp>
      <p:sp>
        <p:nvSpPr>
          <p:cNvPr id="50" name="CasellaDiTesto 49"/>
          <p:cNvSpPr txBox="1"/>
          <p:nvPr/>
        </p:nvSpPr>
        <p:spPr>
          <a:xfrm>
            <a:off x="7255714" y="5326520"/>
            <a:ext cx="2603598"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area=2  (,3, 4 ….)</a:t>
            </a:r>
          </a:p>
          <a:p>
            <a:r>
              <a:rPr lang="en-US" sz="2400" dirty="0">
                <a:latin typeface="Arial" panose="020B0604020202020204" pitchFamily="34" charset="0"/>
                <a:cs typeface="Arial" panose="020B0604020202020204" pitchFamily="34" charset="0"/>
              </a:rPr>
              <a:t>area = integer</a:t>
            </a:r>
          </a:p>
        </p:txBody>
      </p:sp>
      <p:sp>
        <p:nvSpPr>
          <p:cNvPr id="51" name="CasellaDiTesto 50"/>
          <p:cNvSpPr txBox="1"/>
          <p:nvPr/>
        </p:nvSpPr>
        <p:spPr>
          <a:xfrm>
            <a:off x="7806536" y="3173707"/>
            <a:ext cx="3094117" cy="1569660"/>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area=1.5</a:t>
            </a:r>
          </a:p>
          <a:p>
            <a:r>
              <a:rPr lang="en-US" sz="2400" dirty="0">
                <a:latin typeface="Arial" panose="020B0604020202020204" pitchFamily="34" charset="0"/>
                <a:cs typeface="Arial" panose="020B0604020202020204" pitchFamily="34" charset="0"/>
              </a:rPr>
              <a:t>area may not be an</a:t>
            </a:r>
          </a:p>
          <a:p>
            <a:r>
              <a:rPr lang="en-US" sz="2400" dirty="0">
                <a:latin typeface="Arial" panose="020B0604020202020204" pitchFamily="34" charset="0"/>
                <a:cs typeface="Arial" panose="020B0604020202020204" pitchFamily="34" charset="0"/>
              </a:rPr>
              <a:t>integer (not all PDKs </a:t>
            </a:r>
          </a:p>
          <a:p>
            <a:r>
              <a:rPr lang="en-US" sz="2400" dirty="0">
                <a:latin typeface="Arial" panose="020B0604020202020204" pitchFamily="34" charset="0"/>
                <a:cs typeface="Arial" panose="020B0604020202020204" pitchFamily="34" charset="0"/>
              </a:rPr>
              <a:t>allow this) </a:t>
            </a:r>
          </a:p>
        </p:txBody>
      </p:sp>
    </p:spTree>
    <p:extLst>
      <p:ext uri="{BB962C8B-B14F-4D97-AF65-F5344CB8AC3E}">
        <p14:creationId xmlns:p14="http://schemas.microsoft.com/office/powerpoint/2010/main" val="280736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8" grpId="0" animBg="1"/>
      <p:bldP spid="27" grpId="0" animBg="1"/>
      <p:bldP spid="24"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48" grpId="0"/>
      <p:bldP spid="49" grpId="0"/>
      <p:bldP spid="50" grpId="0"/>
      <p:bldP spid="5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a:t>BJT sizing: Effect of the area parameter on the electrical parameters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71</a:t>
            </a:fld>
            <a:endParaRPr lang="en-US" dirty="0"/>
          </a:p>
        </p:txBody>
      </p:sp>
      <p:sp>
        <p:nvSpPr>
          <p:cNvPr id="5" name="CasellaDiTesto 4"/>
          <p:cNvSpPr txBox="1"/>
          <p:nvPr/>
        </p:nvSpPr>
        <p:spPr>
          <a:xfrm>
            <a:off x="685800" y="1422400"/>
            <a:ext cx="512274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Electrical effects of area parameter: </a:t>
            </a:r>
          </a:p>
        </p:txBody>
      </p:sp>
      <p:sp>
        <p:nvSpPr>
          <p:cNvPr id="6" name="CasellaDiTesto 5"/>
          <p:cNvSpPr txBox="1"/>
          <p:nvPr/>
        </p:nvSpPr>
        <p:spPr>
          <a:xfrm>
            <a:off x="1130300" y="3150711"/>
            <a:ext cx="662361" cy="1938992"/>
          </a:xfrm>
          <a:prstGeom prst="rect">
            <a:avLst/>
          </a:prstGeom>
          <a:noFill/>
        </p:spPr>
        <p:txBody>
          <a:bodyPr wrap="none" rtlCol="0">
            <a:spAutoFit/>
          </a:bodyPr>
          <a:lstStyle/>
          <a:p>
            <a:r>
              <a:rPr lang="it-IT" sz="2400" i="1" dirty="0">
                <a:latin typeface="Arial" panose="020B0604020202020204" pitchFamily="34" charset="0"/>
                <a:cs typeface="Arial" panose="020B0604020202020204" pitchFamily="34" charset="0"/>
              </a:rPr>
              <a:t>I</a:t>
            </a:r>
            <a:r>
              <a:rPr lang="it-IT" sz="2400" i="1" baseline="-25000" dirty="0">
                <a:latin typeface="Arial" panose="020B0604020202020204" pitchFamily="34" charset="0"/>
                <a:cs typeface="Arial" panose="020B0604020202020204" pitchFamily="34" charset="0"/>
              </a:rPr>
              <a:t>S</a:t>
            </a:r>
          </a:p>
          <a:p>
            <a:r>
              <a:rPr lang="it-IT" sz="2400" i="1" dirty="0">
                <a:latin typeface="Arial" panose="020B0604020202020204" pitchFamily="34" charset="0"/>
                <a:cs typeface="Arial" panose="020B0604020202020204" pitchFamily="34" charset="0"/>
              </a:rPr>
              <a:t>V</a:t>
            </a:r>
            <a:r>
              <a:rPr lang="it-IT" sz="2400" i="1" baseline="-25000" dirty="0">
                <a:latin typeface="Arial" panose="020B0604020202020204" pitchFamily="34" charset="0"/>
                <a:cs typeface="Arial" panose="020B0604020202020204" pitchFamily="34" charset="0"/>
              </a:rPr>
              <a:t>A</a:t>
            </a:r>
          </a:p>
          <a:p>
            <a:r>
              <a:rPr lang="it-IT" sz="2400" i="1" dirty="0">
                <a:latin typeface="Symbol" panose="05050102010706020507" pitchFamily="18" charset="2"/>
                <a:cs typeface="Arial" panose="020B0604020202020204" pitchFamily="34" charset="0"/>
              </a:rPr>
              <a:t>b</a:t>
            </a:r>
          </a:p>
          <a:p>
            <a:r>
              <a:rPr lang="it-IT" sz="2400" i="1" dirty="0">
                <a:latin typeface="Arial" panose="020B0604020202020204" pitchFamily="34" charset="0"/>
                <a:cs typeface="Arial" panose="020B0604020202020204" pitchFamily="34" charset="0"/>
              </a:rPr>
              <a:t>C</a:t>
            </a:r>
            <a:r>
              <a:rPr lang="it-IT" sz="2400" i="1" baseline="-25000" dirty="0">
                <a:latin typeface="Arial" panose="020B0604020202020204" pitchFamily="34" charset="0"/>
                <a:cs typeface="Arial" panose="020B0604020202020204" pitchFamily="34" charset="0"/>
              </a:rPr>
              <a:t>JE</a:t>
            </a:r>
          </a:p>
          <a:p>
            <a:r>
              <a:rPr lang="it-IT"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7" name="CasellaDiTesto 6"/>
          <p:cNvSpPr txBox="1"/>
          <p:nvPr/>
        </p:nvSpPr>
        <p:spPr>
          <a:xfrm>
            <a:off x="4195607" y="3150711"/>
            <a:ext cx="1612942" cy="1938992"/>
          </a:xfrm>
          <a:prstGeom prst="rect">
            <a:avLst/>
          </a:prstGeom>
          <a:noFill/>
        </p:spPr>
        <p:txBody>
          <a:bodyPr wrap="none" rtlCol="0">
            <a:spAutoFit/>
          </a:bodyPr>
          <a:lstStyle/>
          <a:p>
            <a:r>
              <a:rPr lang="it-IT" sz="2400" i="1" dirty="0">
                <a:latin typeface="Arial" panose="020B0604020202020204" pitchFamily="34" charset="0"/>
                <a:cs typeface="Arial" panose="020B0604020202020204" pitchFamily="34" charset="0"/>
              </a:rPr>
              <a:t>area</a:t>
            </a:r>
            <a:r>
              <a:rPr lang="it-IT" sz="2400" dirty="0">
                <a:latin typeface="Arial" panose="020B0604020202020204" pitchFamily="34" charset="0"/>
                <a:cs typeface="Arial" panose="020B0604020202020204" pitchFamily="34" charset="0"/>
              </a:rPr>
              <a:t> ×</a:t>
            </a:r>
            <a:r>
              <a:rPr lang="it-IT" sz="2400" i="1" dirty="0">
                <a:latin typeface="Arial" panose="020B0604020202020204" pitchFamily="34" charset="0"/>
                <a:cs typeface="Arial" panose="020B0604020202020204" pitchFamily="34" charset="0"/>
              </a:rPr>
              <a:t> I</a:t>
            </a:r>
            <a:r>
              <a:rPr lang="it-IT" sz="2400" i="1" baseline="-25000" dirty="0">
                <a:latin typeface="Arial" panose="020B0604020202020204" pitchFamily="34" charset="0"/>
                <a:cs typeface="Arial" panose="020B0604020202020204" pitchFamily="34" charset="0"/>
              </a:rPr>
              <a:t>S</a:t>
            </a:r>
          </a:p>
          <a:p>
            <a:r>
              <a:rPr lang="it-IT" sz="2400" i="1" dirty="0">
                <a:latin typeface="Arial" panose="020B0604020202020204" pitchFamily="34" charset="0"/>
                <a:cs typeface="Arial" panose="020B0604020202020204" pitchFamily="34" charset="0"/>
              </a:rPr>
              <a:t>V</a:t>
            </a:r>
            <a:r>
              <a:rPr lang="it-IT" sz="2400" i="1" baseline="-25000" dirty="0">
                <a:latin typeface="Arial" panose="020B0604020202020204" pitchFamily="34" charset="0"/>
                <a:cs typeface="Arial" panose="020B0604020202020204" pitchFamily="34" charset="0"/>
              </a:rPr>
              <a:t>A</a:t>
            </a:r>
          </a:p>
          <a:p>
            <a:r>
              <a:rPr lang="it-IT" sz="2400" dirty="0">
                <a:latin typeface="Symbol" panose="05050102010706020507" pitchFamily="18" charset="2"/>
                <a:cs typeface="Arial" panose="020B0604020202020204" pitchFamily="34" charset="0"/>
              </a:rPr>
              <a:t>b</a:t>
            </a:r>
          </a:p>
          <a:p>
            <a:r>
              <a:rPr lang="it-IT" sz="2400" i="1" dirty="0">
                <a:latin typeface="Arial" panose="020B0604020202020204" pitchFamily="34" charset="0"/>
                <a:cs typeface="Arial" panose="020B0604020202020204" pitchFamily="34" charset="0"/>
              </a:rPr>
              <a:t>area</a:t>
            </a:r>
            <a:r>
              <a:rPr lang="it-IT" sz="2400" dirty="0">
                <a:latin typeface="Arial" panose="020B0604020202020204" pitchFamily="34" charset="0"/>
                <a:cs typeface="Arial" panose="020B0604020202020204" pitchFamily="34" charset="0"/>
              </a:rPr>
              <a:t> × </a:t>
            </a:r>
            <a:r>
              <a:rPr lang="it-IT" sz="2400" i="1" dirty="0">
                <a:latin typeface="Arial" panose="020B0604020202020204" pitchFamily="34" charset="0"/>
                <a:cs typeface="Arial" panose="020B0604020202020204" pitchFamily="34" charset="0"/>
              </a:rPr>
              <a:t>C</a:t>
            </a:r>
            <a:r>
              <a:rPr lang="it-IT" sz="2400" i="1" baseline="-25000" dirty="0">
                <a:latin typeface="Arial" panose="020B0604020202020204" pitchFamily="34" charset="0"/>
                <a:cs typeface="Arial" panose="020B0604020202020204" pitchFamily="34" charset="0"/>
              </a:rPr>
              <a:t>JE</a:t>
            </a:r>
          </a:p>
          <a:p>
            <a:r>
              <a:rPr lang="it-IT"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cxnSp>
        <p:nvCxnSpPr>
          <p:cNvPr id="9" name="Connettore 2 8"/>
          <p:cNvCxnSpPr/>
          <p:nvPr/>
        </p:nvCxnSpPr>
        <p:spPr>
          <a:xfrm flipV="1">
            <a:off x="1891193" y="3390899"/>
            <a:ext cx="2055439" cy="12700"/>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flipV="1">
            <a:off x="1891193" y="3749203"/>
            <a:ext cx="2055439" cy="12700"/>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V="1">
            <a:off x="1891194" y="4120207"/>
            <a:ext cx="2055439" cy="12700"/>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V="1">
            <a:off x="1891192" y="4491211"/>
            <a:ext cx="2055439" cy="12700"/>
          </a:xfrm>
          <a:prstGeom prst="straightConnector1">
            <a:avLst/>
          </a:prstGeom>
          <a:ln w="381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495300" y="2369840"/>
            <a:ext cx="223253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elemental BJT </a:t>
            </a:r>
          </a:p>
        </p:txBody>
      </p:sp>
      <p:sp>
        <p:nvSpPr>
          <p:cNvPr id="14" name="CasellaDiTesto 13"/>
          <p:cNvSpPr txBox="1"/>
          <p:nvPr/>
        </p:nvSpPr>
        <p:spPr>
          <a:xfrm>
            <a:off x="3946631" y="2272829"/>
            <a:ext cx="4961615"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elemental BJT with area </a:t>
            </a:r>
          </a:p>
          <a:p>
            <a:r>
              <a:rPr lang="en-US" sz="2400" dirty="0">
                <a:latin typeface="Arial" panose="020B0604020202020204" pitchFamily="34" charset="0"/>
                <a:cs typeface="Arial" panose="020B0604020202020204" pitchFamily="34" charset="0"/>
              </a:rPr>
              <a:t>specified as an instance parameter</a:t>
            </a:r>
          </a:p>
        </p:txBody>
      </p:sp>
    </p:spTree>
    <p:extLst>
      <p:ext uri="{BB962C8B-B14F-4D97-AF65-F5344CB8AC3E}">
        <p14:creationId xmlns:p14="http://schemas.microsoft.com/office/powerpoint/2010/main" val="39634879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46545"/>
            <a:ext cx="10515600" cy="662397"/>
          </a:xfrm>
        </p:spPr>
        <p:txBody>
          <a:bodyPr/>
          <a:lstStyle/>
          <a:p>
            <a:r>
              <a:rPr lang="en-US" dirty="0"/>
              <a:t>BJT sizing: </a:t>
            </a:r>
            <a:r>
              <a:rPr lang="en-US" dirty="0" err="1"/>
              <a:t>Gummel</a:t>
            </a:r>
            <a:r>
              <a:rPr lang="en-US" dirty="0"/>
              <a:t> plot and beta plot</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72</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8367" y="1044952"/>
            <a:ext cx="5929406" cy="4454148"/>
          </a:xfrm>
          <a:prstGeom prst="rect">
            <a:avLst/>
          </a:prstGeom>
        </p:spPr>
      </p:pic>
      <p:sp>
        <p:nvSpPr>
          <p:cNvPr id="6" name="CasellaDiTesto 5"/>
          <p:cNvSpPr txBox="1"/>
          <p:nvPr/>
        </p:nvSpPr>
        <p:spPr>
          <a:xfrm>
            <a:off x="3948073" y="4258052"/>
            <a:ext cx="3490892" cy="830997"/>
          </a:xfrm>
          <a:prstGeom prst="rect">
            <a:avLst/>
          </a:prstGeom>
          <a:solidFill>
            <a:schemeClr val="bg1"/>
          </a:solidFill>
        </p:spPr>
        <p:txBody>
          <a:bodyPr wrap="none" rtlCol="0">
            <a:spAutoFit/>
          </a:bodyPr>
          <a:lstStyle/>
          <a:p>
            <a:r>
              <a:rPr lang="en-US" sz="2400" dirty="0">
                <a:latin typeface="Arial" panose="020B0604020202020204" pitchFamily="34" charset="0"/>
                <a:cs typeface="Arial" panose="020B0604020202020204" pitchFamily="34" charset="0"/>
              </a:rPr>
              <a:t>This refers to the </a:t>
            </a:r>
          </a:p>
          <a:p>
            <a:r>
              <a:rPr lang="en-US" sz="2400" dirty="0">
                <a:latin typeface="Arial" panose="020B0604020202020204" pitchFamily="34" charset="0"/>
                <a:cs typeface="Arial" panose="020B0604020202020204" pitchFamily="34" charset="0"/>
              </a:rPr>
              <a:t>elemental BJT (area=1) </a:t>
            </a:r>
          </a:p>
        </p:txBody>
      </p:sp>
      <p:cxnSp>
        <p:nvCxnSpPr>
          <p:cNvPr id="8" name="Connettore 1 7"/>
          <p:cNvCxnSpPr/>
          <p:nvPr/>
        </p:nvCxnSpPr>
        <p:spPr>
          <a:xfrm>
            <a:off x="2171700" y="1701800"/>
            <a:ext cx="4956073" cy="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2171700" y="2362200"/>
            <a:ext cx="3733800" cy="0"/>
          </a:xfrm>
          <a:prstGeom prst="line">
            <a:avLst/>
          </a:prstGeom>
          <a:ln w="3810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7438965" y="962841"/>
            <a:ext cx="4264694" cy="1015663"/>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My BJT has to carry this current </a:t>
            </a:r>
          </a:p>
          <a:p>
            <a:r>
              <a:rPr lang="en-US" sz="2000" dirty="0">
                <a:latin typeface="Arial" panose="020B0604020202020204" pitchFamily="34" charset="0"/>
                <a:cs typeface="Arial" panose="020B0604020202020204" pitchFamily="34" charset="0"/>
              </a:rPr>
              <a:t>(200 mA). The elemental BJT would</a:t>
            </a:r>
          </a:p>
          <a:p>
            <a:r>
              <a:rPr lang="en-US" sz="2000" dirty="0">
                <a:latin typeface="Arial" panose="020B0604020202020204" pitchFamily="34" charset="0"/>
                <a:cs typeface="Arial" panose="020B0604020202020204" pitchFamily="34" charset="0"/>
              </a:rPr>
              <a:t>be damaged</a:t>
            </a:r>
          </a:p>
        </p:txBody>
      </p:sp>
      <p:sp>
        <p:nvSpPr>
          <p:cNvPr id="13" name="CasellaDiTesto 12"/>
          <p:cNvSpPr txBox="1"/>
          <p:nvPr/>
        </p:nvSpPr>
        <p:spPr>
          <a:xfrm>
            <a:off x="7438965" y="2243139"/>
            <a:ext cx="4698722" cy="1631216"/>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Using a BJT with area=100 would be </a:t>
            </a:r>
          </a:p>
          <a:p>
            <a:r>
              <a:rPr lang="en-US" sz="2000" dirty="0">
                <a:latin typeface="Arial" panose="020B0604020202020204" pitchFamily="34" charset="0"/>
                <a:cs typeface="Arial" panose="020B0604020202020204" pitchFamily="34" charset="0"/>
              </a:rPr>
              <a:t>equivalent to make the elemental BJT</a:t>
            </a:r>
          </a:p>
          <a:p>
            <a:r>
              <a:rPr lang="en-US" sz="2000" dirty="0">
                <a:latin typeface="Arial" panose="020B0604020202020204" pitchFamily="34" charset="0"/>
                <a:cs typeface="Arial" panose="020B0604020202020204" pitchFamily="34" charset="0"/>
              </a:rPr>
              <a:t>work with a current 100 times smaller.</a:t>
            </a:r>
          </a:p>
          <a:p>
            <a:r>
              <a:rPr lang="en-US" sz="2000" dirty="0">
                <a:latin typeface="Arial" panose="020B0604020202020204" pitchFamily="34" charset="0"/>
                <a:cs typeface="Arial" panose="020B0604020202020204" pitchFamily="34" charset="0"/>
              </a:rPr>
              <a:t>This corresponds to the operating point </a:t>
            </a:r>
          </a:p>
          <a:p>
            <a:r>
              <a:rPr lang="en-US" sz="2000" dirty="0">
                <a:latin typeface="Arial" panose="020B0604020202020204" pitchFamily="34" charset="0"/>
                <a:cs typeface="Arial" panose="020B0604020202020204" pitchFamily="34" charset="0"/>
              </a:rPr>
              <a:t>given by the blue line</a:t>
            </a:r>
          </a:p>
        </p:txBody>
      </p:sp>
      <p:sp>
        <p:nvSpPr>
          <p:cNvPr id="14" name="Freccia in giù 13"/>
          <p:cNvSpPr/>
          <p:nvPr/>
        </p:nvSpPr>
        <p:spPr>
          <a:xfrm>
            <a:off x="2959100" y="1746250"/>
            <a:ext cx="266700" cy="571500"/>
          </a:xfrm>
          <a:prstGeom prst="downArrow">
            <a:avLst/>
          </a:prstGeom>
          <a:solidFill>
            <a:srgbClr val="00B0F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onnettore 2 15"/>
          <p:cNvCxnSpPr/>
          <p:nvPr/>
        </p:nvCxnSpPr>
        <p:spPr>
          <a:xfrm flipH="1">
            <a:off x="7035800" y="1320800"/>
            <a:ext cx="403165" cy="38100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flipH="1" flipV="1">
            <a:off x="5994400" y="2371296"/>
            <a:ext cx="1334956" cy="1"/>
          </a:xfrm>
          <a:prstGeom prst="straightConnector1">
            <a:avLst/>
          </a:prstGeom>
          <a:ln w="381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a:off x="4163070" y="3058747"/>
            <a:ext cx="0" cy="713153"/>
          </a:xfrm>
          <a:prstGeom prst="straightConnector1">
            <a:avLst/>
          </a:prstGeom>
          <a:ln w="38100">
            <a:solidFill>
              <a:srgbClr val="3333CC"/>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4166933" y="2848353"/>
            <a:ext cx="410690" cy="584775"/>
          </a:xfrm>
          <a:prstGeom prst="rect">
            <a:avLst/>
          </a:prstGeom>
          <a:noFill/>
        </p:spPr>
        <p:txBody>
          <a:bodyPr wrap="none" rtlCol="0">
            <a:spAutoFit/>
          </a:bodyPr>
          <a:lstStyle/>
          <a:p>
            <a:r>
              <a:rPr lang="it-IT" sz="3200" dirty="0">
                <a:solidFill>
                  <a:srgbClr val="3333CC"/>
                </a:solidFill>
                <a:latin typeface="Symbol" panose="05050102010706020507" pitchFamily="18" charset="2"/>
                <a:cs typeface="Arial" panose="020B0604020202020204" pitchFamily="34" charset="0"/>
              </a:rPr>
              <a:t>b</a:t>
            </a:r>
            <a:endParaRPr lang="en-US" sz="3200" dirty="0">
              <a:solidFill>
                <a:srgbClr val="3333CC"/>
              </a:solidFill>
              <a:latin typeface="Symbol" panose="05050102010706020507" pitchFamily="18" charset="2"/>
              <a:cs typeface="Arial" panose="020B0604020202020204" pitchFamily="34" charset="0"/>
            </a:endParaRPr>
          </a:p>
        </p:txBody>
      </p:sp>
      <p:pic>
        <p:nvPicPr>
          <p:cNvPr id="22" name="Immagin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0370" y="4052901"/>
            <a:ext cx="3389188" cy="1663243"/>
          </a:xfrm>
          <a:prstGeom prst="rect">
            <a:avLst/>
          </a:prstGeom>
        </p:spPr>
      </p:pic>
      <p:sp>
        <p:nvSpPr>
          <p:cNvPr id="23" name="CasellaDiTesto 22"/>
          <p:cNvSpPr txBox="1"/>
          <p:nvPr/>
        </p:nvSpPr>
        <p:spPr>
          <a:xfrm>
            <a:off x="7479679" y="3934483"/>
            <a:ext cx="410690" cy="584775"/>
          </a:xfrm>
          <a:prstGeom prst="rect">
            <a:avLst/>
          </a:prstGeom>
          <a:noFill/>
        </p:spPr>
        <p:txBody>
          <a:bodyPr wrap="none" rtlCol="0">
            <a:spAutoFit/>
          </a:bodyPr>
          <a:lstStyle/>
          <a:p>
            <a:r>
              <a:rPr lang="it-IT" sz="3200" dirty="0">
                <a:solidFill>
                  <a:srgbClr val="3333CC"/>
                </a:solidFill>
                <a:latin typeface="Symbol" panose="05050102010706020507" pitchFamily="18" charset="2"/>
                <a:cs typeface="Arial" panose="020B0604020202020204" pitchFamily="34" charset="0"/>
              </a:rPr>
              <a:t>b</a:t>
            </a:r>
            <a:endParaRPr lang="en-US" sz="3200" dirty="0">
              <a:solidFill>
                <a:srgbClr val="3333CC"/>
              </a:solidFill>
              <a:latin typeface="Symbol" panose="05050102010706020507" pitchFamily="18" charset="2"/>
              <a:cs typeface="Arial" panose="020B0604020202020204" pitchFamily="34" charset="0"/>
            </a:endParaRPr>
          </a:p>
        </p:txBody>
      </p:sp>
      <p:sp>
        <p:nvSpPr>
          <p:cNvPr id="24" name="CasellaDiTesto 23"/>
          <p:cNvSpPr txBox="1"/>
          <p:nvPr/>
        </p:nvSpPr>
        <p:spPr>
          <a:xfrm>
            <a:off x="11278825" y="5133112"/>
            <a:ext cx="495649" cy="584775"/>
          </a:xfrm>
          <a:prstGeom prst="rect">
            <a:avLst/>
          </a:prstGeom>
          <a:noFill/>
        </p:spPr>
        <p:txBody>
          <a:bodyPr wrap="none" rtlCol="0">
            <a:spAutoFit/>
          </a:bodyPr>
          <a:lstStyle/>
          <a:p>
            <a:r>
              <a:rPr lang="it-IT" sz="3200" dirty="0">
                <a:solidFill>
                  <a:srgbClr val="3333CC"/>
                </a:solidFill>
                <a:latin typeface="+mj-lt"/>
                <a:cs typeface="Arial" panose="020B0604020202020204" pitchFamily="34" charset="0"/>
              </a:rPr>
              <a:t>I</a:t>
            </a:r>
            <a:r>
              <a:rPr lang="it-IT" sz="3200" baseline="-25000" dirty="0">
                <a:solidFill>
                  <a:srgbClr val="3333CC"/>
                </a:solidFill>
                <a:latin typeface="+mj-lt"/>
                <a:cs typeface="Arial" panose="020B0604020202020204" pitchFamily="34" charset="0"/>
              </a:rPr>
              <a:t>C</a:t>
            </a:r>
            <a:endParaRPr lang="en-US" sz="3200" baseline="-25000" dirty="0">
              <a:solidFill>
                <a:srgbClr val="3333CC"/>
              </a:solidFill>
              <a:latin typeface="+mj-lt"/>
              <a:cs typeface="Arial" panose="020B0604020202020204" pitchFamily="34" charset="0"/>
            </a:endParaRPr>
          </a:p>
        </p:txBody>
      </p:sp>
      <p:sp>
        <p:nvSpPr>
          <p:cNvPr id="25" name="CasellaDiTesto 24"/>
          <p:cNvSpPr txBox="1"/>
          <p:nvPr/>
        </p:nvSpPr>
        <p:spPr>
          <a:xfrm>
            <a:off x="1977100" y="5730359"/>
            <a:ext cx="1963999" cy="461665"/>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Gummel</a:t>
            </a:r>
            <a:r>
              <a:rPr lang="it-IT" sz="2400" dirty="0">
                <a:latin typeface="Arial" panose="020B0604020202020204" pitchFamily="34" charset="0"/>
                <a:cs typeface="Arial" panose="020B0604020202020204" pitchFamily="34" charset="0"/>
              </a:rPr>
              <a:t> Plot</a:t>
            </a:r>
            <a:endParaRPr lang="en-US" sz="2400" dirty="0">
              <a:latin typeface="Arial" panose="020B0604020202020204" pitchFamily="34" charset="0"/>
              <a:cs typeface="Arial" panose="020B0604020202020204" pitchFamily="34" charset="0"/>
            </a:endParaRPr>
          </a:p>
        </p:txBody>
      </p:sp>
      <p:sp>
        <p:nvSpPr>
          <p:cNvPr id="26" name="CasellaDiTesto 25"/>
          <p:cNvSpPr txBox="1"/>
          <p:nvPr/>
        </p:nvSpPr>
        <p:spPr>
          <a:xfrm>
            <a:off x="8602964" y="5737651"/>
            <a:ext cx="1433406"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Beta Plot</a:t>
            </a:r>
            <a:endParaRPr lang="en-US" sz="2400" dirty="0">
              <a:latin typeface="Arial" panose="020B0604020202020204" pitchFamily="34" charset="0"/>
              <a:cs typeface="Arial" panose="020B0604020202020204" pitchFamily="34" charset="0"/>
            </a:endParaRPr>
          </a:p>
        </p:txBody>
      </p:sp>
      <p:sp>
        <p:nvSpPr>
          <p:cNvPr id="27" name="CasellaDiTesto 26"/>
          <p:cNvSpPr txBox="1"/>
          <p:nvPr/>
        </p:nvSpPr>
        <p:spPr>
          <a:xfrm>
            <a:off x="6972546" y="5418435"/>
            <a:ext cx="662361"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BE</a:t>
            </a:r>
            <a:endParaRPr lang="en-US" sz="2400" baseline="-25000" dirty="0">
              <a:latin typeface="Arial" panose="020B0604020202020204" pitchFamily="34" charset="0"/>
              <a:cs typeface="Arial" panose="020B0604020202020204" pitchFamily="34" charset="0"/>
            </a:endParaRPr>
          </a:p>
        </p:txBody>
      </p:sp>
      <p:cxnSp>
        <p:nvCxnSpPr>
          <p:cNvPr id="31" name="Connettore 1 30"/>
          <p:cNvCxnSpPr/>
          <p:nvPr/>
        </p:nvCxnSpPr>
        <p:spPr>
          <a:xfrm>
            <a:off x="10913488" y="4226870"/>
            <a:ext cx="0" cy="1510781"/>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Connettore 1 31"/>
          <p:cNvCxnSpPr/>
          <p:nvPr/>
        </p:nvCxnSpPr>
        <p:spPr>
          <a:xfrm>
            <a:off x="10380088" y="4205363"/>
            <a:ext cx="0" cy="1510781"/>
          </a:xfrm>
          <a:prstGeom prst="line">
            <a:avLst/>
          </a:prstGeom>
          <a:ln w="3810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Freccia in giù 32"/>
          <p:cNvSpPr/>
          <p:nvPr/>
        </p:nvSpPr>
        <p:spPr>
          <a:xfrm rot="5400000">
            <a:off x="10525722" y="4936123"/>
            <a:ext cx="266700" cy="393979"/>
          </a:xfrm>
          <a:prstGeom prst="downArrow">
            <a:avLst/>
          </a:prstGeom>
          <a:solidFill>
            <a:srgbClr val="00B0F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195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23" grpId="0"/>
      <p:bldP spid="24" grpId="0"/>
      <p:bldP spid="26" grpId="0"/>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109402"/>
            <a:ext cx="10515600" cy="662397"/>
          </a:xfrm>
        </p:spPr>
        <p:txBody>
          <a:bodyPr/>
          <a:lstStyle/>
          <a:p>
            <a:r>
              <a:rPr lang="en-US" dirty="0"/>
              <a:t>Source and Drain Symmetry (1)</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8</a:t>
            </a:fld>
            <a:endParaRPr lang="en-US" dirty="0"/>
          </a:p>
        </p:txBody>
      </p:sp>
      <p:sp>
        <p:nvSpPr>
          <p:cNvPr id="5" name="CasellaDiTesto 4"/>
          <p:cNvSpPr txBox="1"/>
          <p:nvPr/>
        </p:nvSpPr>
        <p:spPr>
          <a:xfrm>
            <a:off x="972457" y="1027522"/>
            <a:ext cx="9811658"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planar MOSFET is symmetric so that drain and source can be swapped with no consequences in the electrical characteristics.</a:t>
            </a:r>
          </a:p>
        </p:txBody>
      </p:sp>
      <p:sp>
        <p:nvSpPr>
          <p:cNvPr id="6" name="CasellaDiTesto 5"/>
          <p:cNvSpPr txBox="1"/>
          <p:nvPr/>
        </p:nvSpPr>
        <p:spPr>
          <a:xfrm>
            <a:off x="972457" y="2093091"/>
            <a:ext cx="9811658"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Equations that use the source as a reference terminal for all relevant voltages can be applied only after finding which terminal is actually playing the role of the source.</a:t>
            </a:r>
          </a:p>
        </p:txBody>
      </p:sp>
      <p:sp>
        <p:nvSpPr>
          <p:cNvPr id="7" name="CasellaDiTesto 6"/>
          <p:cNvSpPr txBox="1"/>
          <p:nvPr/>
        </p:nvSpPr>
        <p:spPr>
          <a:xfrm>
            <a:off x="972457" y="3527992"/>
            <a:ext cx="9811658"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 an </a:t>
            </a:r>
            <a:r>
              <a:rPr lang="en-US" sz="2400" b="1" dirty="0">
                <a:latin typeface="Arial" panose="020B0604020202020204" pitchFamily="34" charset="0"/>
                <a:cs typeface="Arial" panose="020B0604020202020204" pitchFamily="34" charset="0"/>
              </a:rPr>
              <a:t>n-MOSFET</a:t>
            </a:r>
            <a:r>
              <a:rPr lang="en-US" sz="2400" dirty="0">
                <a:latin typeface="Arial" panose="020B0604020202020204" pitchFamily="34" charset="0"/>
                <a:cs typeface="Arial" panose="020B0604020202020204" pitchFamily="34" charset="0"/>
              </a:rPr>
              <a:t>, the effective </a:t>
            </a:r>
            <a:r>
              <a:rPr lang="en-US" sz="2400" u="sng" dirty="0">
                <a:latin typeface="Arial" panose="020B0604020202020204" pitchFamily="34" charset="0"/>
                <a:cs typeface="Arial" panose="020B0604020202020204" pitchFamily="34" charset="0"/>
              </a:rPr>
              <a:t>source</a:t>
            </a:r>
            <a:r>
              <a:rPr lang="en-US" sz="2400" dirty="0">
                <a:latin typeface="Arial" panose="020B0604020202020204" pitchFamily="34" charset="0"/>
                <a:cs typeface="Arial" panose="020B0604020202020204" pitchFamily="34" charset="0"/>
              </a:rPr>
              <a:t> is the terminal that has the </a:t>
            </a:r>
            <a:r>
              <a:rPr lang="en-US" sz="2400" b="1" u="sng" dirty="0">
                <a:latin typeface="Arial" panose="020B0604020202020204" pitchFamily="34" charset="0"/>
                <a:cs typeface="Arial" panose="020B0604020202020204" pitchFamily="34" charset="0"/>
              </a:rPr>
              <a:t>lower</a:t>
            </a:r>
            <a:r>
              <a:rPr lang="en-US" sz="2400" dirty="0">
                <a:latin typeface="Arial" panose="020B0604020202020204" pitchFamily="34" charset="0"/>
                <a:cs typeface="Arial" panose="020B0604020202020204" pitchFamily="34" charset="0"/>
              </a:rPr>
              <a:t> voltage; the other one of the two, is the actual drain </a:t>
            </a:r>
          </a:p>
        </p:txBody>
      </p:sp>
      <p:sp>
        <p:nvSpPr>
          <p:cNvPr id="8" name="CasellaDiTesto 7"/>
          <p:cNvSpPr txBox="1"/>
          <p:nvPr/>
        </p:nvSpPr>
        <p:spPr>
          <a:xfrm>
            <a:off x="972457" y="4692204"/>
            <a:ext cx="9811658"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 a </a:t>
            </a:r>
            <a:r>
              <a:rPr lang="en-US" sz="2400" b="1" dirty="0">
                <a:latin typeface="Arial" panose="020B0604020202020204" pitchFamily="34" charset="0"/>
                <a:cs typeface="Arial" panose="020B0604020202020204" pitchFamily="34" charset="0"/>
              </a:rPr>
              <a:t>p-MOSFET</a:t>
            </a:r>
            <a:r>
              <a:rPr lang="en-US" sz="2400" dirty="0">
                <a:latin typeface="Arial" panose="020B0604020202020204" pitchFamily="34" charset="0"/>
                <a:cs typeface="Arial" panose="020B0604020202020204" pitchFamily="34" charset="0"/>
              </a:rPr>
              <a:t>, the effective </a:t>
            </a:r>
            <a:r>
              <a:rPr lang="en-US" sz="2400" u="sng" dirty="0">
                <a:latin typeface="Arial" panose="020B0604020202020204" pitchFamily="34" charset="0"/>
                <a:cs typeface="Arial" panose="020B0604020202020204" pitchFamily="34" charset="0"/>
              </a:rPr>
              <a:t>source</a:t>
            </a:r>
            <a:r>
              <a:rPr lang="en-US" sz="2400" dirty="0">
                <a:latin typeface="Arial" panose="020B0604020202020204" pitchFamily="34" charset="0"/>
                <a:cs typeface="Arial" panose="020B0604020202020204" pitchFamily="34" charset="0"/>
              </a:rPr>
              <a:t> is the terminal that has the </a:t>
            </a:r>
            <a:r>
              <a:rPr lang="en-US" sz="2400" b="1" u="sng" dirty="0">
                <a:latin typeface="Arial" panose="020B0604020202020204" pitchFamily="34" charset="0"/>
                <a:cs typeface="Arial" panose="020B0604020202020204" pitchFamily="34" charset="0"/>
              </a:rPr>
              <a:t>higher</a:t>
            </a:r>
            <a:r>
              <a:rPr lang="en-US" sz="2400" dirty="0">
                <a:latin typeface="Arial" panose="020B0604020202020204" pitchFamily="34" charset="0"/>
                <a:cs typeface="Arial" panose="020B0604020202020204" pitchFamily="34" charset="0"/>
              </a:rPr>
              <a:t> voltage; the other one of the two, is the actual drain </a:t>
            </a:r>
          </a:p>
        </p:txBody>
      </p:sp>
    </p:spTree>
    <p:extLst>
      <p:ext uri="{BB962C8B-B14F-4D97-AF65-F5344CB8AC3E}">
        <p14:creationId xmlns:p14="http://schemas.microsoft.com/office/powerpoint/2010/main" val="161143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109402"/>
            <a:ext cx="10515600" cy="662397"/>
          </a:xfrm>
        </p:spPr>
        <p:txBody>
          <a:bodyPr/>
          <a:lstStyle/>
          <a:p>
            <a:r>
              <a:rPr lang="en-US" dirty="0"/>
              <a:t>Source and Drain Symmetry (2)</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9</a:t>
            </a:fld>
            <a:endParaRPr lang="en-US" dirty="0"/>
          </a:p>
        </p:txBody>
      </p:sp>
      <p:sp>
        <p:nvSpPr>
          <p:cNvPr id="5" name="CasellaDiTesto 4"/>
          <p:cNvSpPr txBox="1"/>
          <p:nvPr/>
        </p:nvSpPr>
        <p:spPr>
          <a:xfrm>
            <a:off x="972457" y="1027522"/>
            <a:ext cx="9811658"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With this definition, it is clear that in transient situations, the effective drain and source can swap, depending on the voltage assumed by the terminals. </a:t>
            </a:r>
          </a:p>
        </p:txBody>
      </p:sp>
      <p:pic>
        <p:nvPicPr>
          <p:cNvPr id="9" name="Immagin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8342" y="2239778"/>
            <a:ext cx="3740817" cy="2246291"/>
          </a:xfrm>
          <a:prstGeom prst="rect">
            <a:avLst/>
          </a:prstGeom>
        </p:spPr>
      </p:pic>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6648" y="2227851"/>
            <a:ext cx="3731814" cy="2246291"/>
          </a:xfrm>
          <a:prstGeom prst="rect">
            <a:avLst/>
          </a:prstGeom>
        </p:spPr>
      </p:pic>
      <p:sp>
        <p:nvSpPr>
          <p:cNvPr id="11" name="CasellaDiTesto 10"/>
          <p:cNvSpPr txBox="1"/>
          <p:nvPr/>
        </p:nvSpPr>
        <p:spPr>
          <a:xfrm>
            <a:off x="1101830" y="4624452"/>
            <a:ext cx="9811658"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 a schematic editor it is necessary to indicate which terminal is the drain and the source. These "conventional" terminals are used to mark all voltages for printing and plotting purposes. This choice do not affect the circuit behavior during the simulations. </a:t>
            </a:r>
          </a:p>
        </p:txBody>
      </p:sp>
      <p:sp>
        <p:nvSpPr>
          <p:cNvPr id="12" name="CasellaDiTesto 11"/>
          <p:cNvSpPr txBox="1"/>
          <p:nvPr/>
        </p:nvSpPr>
        <p:spPr>
          <a:xfrm>
            <a:off x="5011048" y="2159255"/>
            <a:ext cx="1383712" cy="461665"/>
          </a:xfrm>
          <a:prstGeom prst="rect">
            <a:avLst/>
          </a:prstGeom>
          <a:noFill/>
        </p:spPr>
        <p:txBody>
          <a:bodyPr wrap="none" rtlCol="0">
            <a:spAutoFit/>
          </a:bodyPr>
          <a:lstStyle/>
          <a:p>
            <a:r>
              <a:rPr lang="it-IT" sz="2400" dirty="0" err="1">
                <a:solidFill>
                  <a:srgbClr val="FF0000"/>
                </a:solidFill>
                <a:latin typeface="Arial" panose="020B0604020202020204" pitchFamily="34" charset="0"/>
                <a:cs typeface="Arial" panose="020B0604020202020204" pitchFamily="34" charset="0"/>
              </a:rPr>
              <a:t>Example</a:t>
            </a:r>
            <a:endParaRPr 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762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5715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FF0000"/>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3182</TotalTime>
  <Words>3238</Words>
  <Application>Microsoft Office PowerPoint</Application>
  <PresentationFormat>Widescreen</PresentationFormat>
  <Paragraphs>606</Paragraphs>
  <Slides>72</Slides>
  <Notes>1</Notes>
  <HiddenSlides>0</HiddenSlides>
  <MMClips>0</MMClips>
  <ScaleCrop>false</ScaleCrop>
  <HeadingPairs>
    <vt:vector size="8" baseType="variant">
      <vt:variant>
        <vt:lpstr>Caratteri utilizzati</vt:lpstr>
      </vt:variant>
      <vt:variant>
        <vt:i4>6</vt:i4>
      </vt:variant>
      <vt:variant>
        <vt:lpstr>Tema</vt:lpstr>
      </vt:variant>
      <vt:variant>
        <vt:i4>1</vt:i4>
      </vt:variant>
      <vt:variant>
        <vt:lpstr>Server OLE incorporati</vt:lpstr>
      </vt:variant>
      <vt:variant>
        <vt:i4>1</vt:i4>
      </vt:variant>
      <vt:variant>
        <vt:lpstr>Titoli diapositive</vt:lpstr>
      </vt:variant>
      <vt:variant>
        <vt:i4>72</vt:i4>
      </vt:variant>
    </vt:vector>
  </HeadingPairs>
  <TitlesOfParts>
    <vt:vector size="80" baseType="lpstr">
      <vt:lpstr>Cambria Math</vt:lpstr>
      <vt:lpstr>Calibri</vt:lpstr>
      <vt:lpstr>Symbol</vt:lpstr>
      <vt:lpstr>Arial</vt:lpstr>
      <vt:lpstr>Times New Roman</vt:lpstr>
      <vt:lpstr>Georgia</vt:lpstr>
      <vt:lpstr>Tema di Office</vt:lpstr>
      <vt:lpstr>Equation</vt:lpstr>
      <vt:lpstr>Planar n-MOSFET cross-section and layout</vt:lpstr>
      <vt:lpstr>Simplified layout and cross-section ("designer view")</vt:lpstr>
      <vt:lpstr>MOSFET models</vt:lpstr>
      <vt:lpstr>EKV Model</vt:lpstr>
      <vt:lpstr>BSIM Models</vt:lpstr>
      <vt:lpstr>MOSFET models: The n-MOSFET</vt:lpstr>
      <vt:lpstr>Large signal MOSFET model (n-MOSFET)</vt:lpstr>
      <vt:lpstr>Source and Drain Symmetry (1)</vt:lpstr>
      <vt:lpstr>Source and Drain Symmetry (2)</vt:lpstr>
      <vt:lpstr>Source and Drain Symmetry (3)</vt:lpstr>
      <vt:lpstr>The IDS model: control voltages</vt:lpstr>
      <vt:lpstr>VGS, VBS and "overdrive voltage"</vt:lpstr>
      <vt:lpstr>More on body effect: example</vt:lpstr>
      <vt:lpstr>RSCE and RNCE</vt:lpstr>
      <vt:lpstr>IDS :  operating zones on the basis of VDS</vt:lpstr>
      <vt:lpstr>Operating zones on the basis of VGS-Vt</vt:lpstr>
      <vt:lpstr>A more gradual picture: same characteristic with logarithmic y-axis</vt:lpstr>
      <vt:lpstr>IDS: operating zones</vt:lpstr>
      <vt:lpstr>VGS-Vt&gt;4VT Strong inversion: IDS equations</vt:lpstr>
      <vt:lpstr>EKV model in weak inversion</vt:lpstr>
      <vt:lpstr>EKV model in weak inversion</vt:lpstr>
      <vt:lpstr>Drain-Induced Barrier Lowering (DIBL) Effect</vt:lpstr>
      <vt:lpstr>DIBL Effect</vt:lpstr>
      <vt:lpstr>Presentazione standard di PowerPoint</vt:lpstr>
      <vt:lpstr>Presentazione standard di PowerPoint</vt:lpstr>
      <vt:lpstr>Temperature effects on MOSFET characteristics</vt:lpstr>
      <vt:lpstr>MOSFET Leakage current</vt:lpstr>
      <vt:lpstr>MOSFET Leakage current</vt:lpstr>
      <vt:lpstr>MOSFET Leakage current</vt:lpstr>
      <vt:lpstr>MOSFET Small Signal model</vt:lpstr>
      <vt:lpstr>MOSFET small signal model: dc limit</vt:lpstr>
      <vt:lpstr>Body transconductance: gmb</vt:lpstr>
      <vt:lpstr>Body transconductance: gmb</vt:lpstr>
      <vt:lpstr>gm, gd in strong inversion</vt:lpstr>
      <vt:lpstr>gm, gd in strong inversion</vt:lpstr>
      <vt:lpstr>gm, gd in strong inversion</vt:lpstr>
      <vt:lpstr>gm, gd in strong inversion</vt:lpstr>
      <vt:lpstr>Transconductance models in saturation</vt:lpstr>
      <vt:lpstr>gm,gd in weak inversion</vt:lpstr>
      <vt:lpstr>gm,gd in weak inversion</vt:lpstr>
      <vt:lpstr>Presentazione standard di PowerPoint</vt:lpstr>
      <vt:lpstr>Presentazione standard di PowerPoint</vt:lpstr>
      <vt:lpstr>Presentazione standard di PowerPoint</vt:lpstr>
      <vt:lpstr>Presentazione standard di PowerPoint</vt:lpstr>
      <vt:lpstr>Unified model for transconductance in saturation</vt:lpstr>
      <vt:lpstr>Effective Thermal Voltage: VTE</vt:lpstr>
      <vt:lpstr>MOSFET Capacitance Model: gate related capacitances</vt:lpstr>
      <vt:lpstr>Estrinsic Capacitances</vt:lpstr>
      <vt:lpstr>Intrinsic capacitances: The Meyer Model</vt:lpstr>
      <vt:lpstr>Charge oriented models (Dutton and Ward model)</vt:lpstr>
      <vt:lpstr>Junction capacitances</vt:lpstr>
      <vt:lpstr>MOSFET Transition Frequency</vt:lpstr>
      <vt:lpstr>MOSFET Transition Frequency in W.I, M.I. and S.I.</vt:lpstr>
      <vt:lpstr>MOSFET Transition Frequency in W.I, M.I. and S.I.</vt:lpstr>
      <vt:lpstr>MOSFET Transition Frequency in W.I, M.I. and S.I.</vt:lpstr>
      <vt:lpstr>VTE and gm/ID in W.I, M.I. and S.I. </vt:lpstr>
      <vt:lpstr>VTE and gm/ID in W.I, M.I. and S.I. </vt:lpstr>
      <vt:lpstr>VTE and gm/ID in W.I, M.I. and S.I. </vt:lpstr>
      <vt:lpstr>gm/gd in W.I, M.I. and S.I. </vt:lpstr>
      <vt:lpstr>gm/gd in W.I, M.I. and S.I. </vt:lpstr>
      <vt:lpstr>gm/gd in W.I, M.I. and S.I. </vt:lpstr>
      <vt:lpstr>Other non-idealities of the MOSFET behaviour</vt:lpstr>
      <vt:lpstr>BJTs in integrated circuits: Vertical NPN</vt:lpstr>
      <vt:lpstr>The lateral PNP</vt:lpstr>
      <vt:lpstr>The substrate PNP: compatible with standard  CMOS n-well processes</vt:lpstr>
      <vt:lpstr>BJT output characteristics</vt:lpstr>
      <vt:lpstr>BJT model in the forward active zone </vt:lpstr>
      <vt:lpstr>BJT: small signal model</vt:lpstr>
      <vt:lpstr>BJT capacitances in forward active region (vertical npn)</vt:lpstr>
      <vt:lpstr>BJTs in Integrated Circuit: instance parameters</vt:lpstr>
      <vt:lpstr>BJT sizing: Effect of the area parameter on the electrical parameters</vt:lpstr>
      <vt:lpstr>BJT sizing: Gummel plot and beta plot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Alessandro Catania</cp:lastModifiedBy>
  <cp:revision>606</cp:revision>
  <dcterms:created xsi:type="dcterms:W3CDTF">2015-02-03T16:10:37Z</dcterms:created>
  <dcterms:modified xsi:type="dcterms:W3CDTF">2022-03-31T19:54:01Z</dcterms:modified>
</cp:coreProperties>
</file>