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7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6" r:id="rId10"/>
    <p:sldId id="315" r:id="rId11"/>
    <p:sldId id="317" r:id="rId12"/>
    <p:sldId id="318" r:id="rId13"/>
    <p:sldId id="319" r:id="rId14"/>
    <p:sldId id="320" r:id="rId15"/>
    <p:sldId id="321" r:id="rId16"/>
    <p:sldId id="323" r:id="rId17"/>
    <p:sldId id="272" r:id="rId18"/>
    <p:sldId id="322" r:id="rId19"/>
    <p:sldId id="324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99"/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959" autoAdjust="0"/>
    <p:restoredTop sz="94151" autoAdjust="0"/>
  </p:normalViewPr>
  <p:slideViewPr>
    <p:cSldViewPr snapToGrid="0">
      <p:cViewPr>
        <p:scale>
          <a:sx n="100" d="100"/>
          <a:sy n="100" d="100"/>
        </p:scale>
        <p:origin x="72" y="3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6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5" Type="http://schemas.openxmlformats.org/officeDocument/2006/relationships/image" Target="../media/image77.wmf"/><Relationship Id="rId4" Type="http://schemas.openxmlformats.org/officeDocument/2006/relationships/image" Target="../media/image7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.wmf"/><Relationship Id="rId4" Type="http://schemas.openxmlformats.org/officeDocument/2006/relationships/image" Target="../media/image6.svg"/><Relationship Id="rId9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oleObject" Target="../embeddings/oleObject26.bin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29.bin"/><Relationship Id="rId3" Type="http://schemas.openxmlformats.org/officeDocument/2006/relationships/image" Target="../media/image47.png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52.sv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0.svg"/><Relationship Id="rId11" Type="http://schemas.openxmlformats.org/officeDocument/2006/relationships/image" Target="../media/image51.png"/><Relationship Id="rId5" Type="http://schemas.openxmlformats.org/officeDocument/2006/relationships/image" Target="../media/image49.png"/><Relationship Id="rId10" Type="http://schemas.openxmlformats.org/officeDocument/2006/relationships/image" Target="../media/image45.wmf"/><Relationship Id="rId4" Type="http://schemas.openxmlformats.org/officeDocument/2006/relationships/image" Target="../media/image48.svg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4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57.wmf"/><Relationship Id="rId3" Type="http://schemas.openxmlformats.org/officeDocument/2006/relationships/image" Target="../media/image47.png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52.svg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6.wmf"/><Relationship Id="rId20" Type="http://schemas.openxmlformats.org/officeDocument/2006/relationships/image" Target="../media/image58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0.svg"/><Relationship Id="rId11" Type="http://schemas.openxmlformats.org/officeDocument/2006/relationships/image" Target="../media/image51.png"/><Relationship Id="rId5" Type="http://schemas.openxmlformats.org/officeDocument/2006/relationships/image" Target="../media/image59.png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54.wmf"/><Relationship Id="rId19" Type="http://schemas.openxmlformats.org/officeDocument/2006/relationships/oleObject" Target="../embeddings/oleObject35.bin"/><Relationship Id="rId4" Type="http://schemas.openxmlformats.org/officeDocument/2006/relationships/image" Target="../media/image48.svg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5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image" Target="../media/image62.png"/><Relationship Id="rId7" Type="http://schemas.openxmlformats.org/officeDocument/2006/relationships/image" Target="../media/image52.sv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1.png"/><Relationship Id="rId11" Type="http://schemas.openxmlformats.org/officeDocument/2006/relationships/image" Target="../media/image55.wmf"/><Relationship Id="rId5" Type="http://schemas.openxmlformats.org/officeDocument/2006/relationships/image" Target="../media/image64.svg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63.png"/><Relationship Id="rId9" Type="http://schemas.openxmlformats.org/officeDocument/2006/relationships/image" Target="../media/image6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42.bin"/><Relationship Id="rId3" Type="http://schemas.openxmlformats.org/officeDocument/2006/relationships/image" Target="../media/image70.png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67.wmf"/><Relationship Id="rId4" Type="http://schemas.openxmlformats.org/officeDocument/2006/relationships/image" Target="../media/image71.svg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6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62.png"/><Relationship Id="rId4" Type="http://schemas.openxmlformats.org/officeDocument/2006/relationships/image" Target="../media/image7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48.bin"/><Relationship Id="rId3" Type="http://schemas.openxmlformats.org/officeDocument/2006/relationships/image" Target="../media/image63.png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7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9.svg"/><Relationship Id="rId11" Type="http://schemas.openxmlformats.org/officeDocument/2006/relationships/oleObject" Target="../embeddings/oleObject47.bin"/><Relationship Id="rId5" Type="http://schemas.openxmlformats.org/officeDocument/2006/relationships/image" Target="../media/image78.png"/><Relationship Id="rId15" Type="http://schemas.openxmlformats.org/officeDocument/2006/relationships/oleObject" Target="../embeddings/oleObject49.bin"/><Relationship Id="rId10" Type="http://schemas.openxmlformats.org/officeDocument/2006/relationships/image" Target="../media/image75.wmf"/><Relationship Id="rId4" Type="http://schemas.openxmlformats.org/officeDocument/2006/relationships/image" Target="../media/image64.svg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72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81.wmf"/><Relationship Id="rId4" Type="http://schemas.openxmlformats.org/officeDocument/2006/relationships/oleObject" Target="../embeddings/oleObject50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9.bin"/><Relationship Id="rId3" Type="http://schemas.openxmlformats.org/officeDocument/2006/relationships/image" Target="../media/image12.png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9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pn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9.wmf"/><Relationship Id="rId3" Type="http://schemas.openxmlformats.org/officeDocument/2006/relationships/image" Target="../media/image30.png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35.wmf"/><Relationship Id="rId3" Type="http://schemas.openxmlformats.org/officeDocument/2006/relationships/image" Target="../media/image36.png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0.png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5CC039-4651-4E26-8445-FC3A7B5D5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46" y="136525"/>
            <a:ext cx="10515600" cy="662397"/>
          </a:xfrm>
        </p:spPr>
        <p:txBody>
          <a:bodyPr/>
          <a:lstStyle/>
          <a:p>
            <a:r>
              <a:rPr lang="en-US" dirty="0"/>
              <a:t>Output stages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7FE6DE1-E03E-49B3-8054-11FFBE618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CABF7AE-E258-4FD2-BA01-408152CA4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7CEC592-55AC-E2A9-B6EF-5E77E12F3E3E}"/>
              </a:ext>
            </a:extLst>
          </p:cNvPr>
          <p:cNvSpPr txBox="1"/>
          <p:nvPr/>
        </p:nvSpPr>
        <p:spPr>
          <a:xfrm>
            <a:off x="595423" y="914400"/>
            <a:ext cx="584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Output stages for operational amplifier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997CF10-70E7-28E5-106E-A351FC8386A0}"/>
              </a:ext>
            </a:extLst>
          </p:cNvPr>
          <p:cNvSpPr txBox="1"/>
          <p:nvPr/>
        </p:nvSpPr>
        <p:spPr>
          <a:xfrm>
            <a:off x="648586" y="1684452"/>
            <a:ext cx="5390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Gain reduction due to loading: </a:t>
            </a:r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B05CB628-BDCB-57B4-DFCB-9BC9DFD97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1674" y="2903446"/>
            <a:ext cx="3933825" cy="2695575"/>
          </a:xfrm>
          <a:prstGeom prst="rect">
            <a:avLst/>
          </a:prstGeom>
        </p:spPr>
      </p:pic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16EDF603-B26B-5896-98D2-39C5596F76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733261"/>
              </p:ext>
            </p:extLst>
          </p:nvPr>
        </p:nvGraphicFramePr>
        <p:xfrm>
          <a:off x="5028778" y="1489864"/>
          <a:ext cx="2402136" cy="949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Equation" r:id="rId5" imgW="1091880" imgH="431640" progId="Equation.DSMT4">
                  <p:embed/>
                </p:oleObj>
              </mc:Choice>
              <mc:Fallback>
                <p:oleObj name="Equation" r:id="rId5" imgW="10918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28778" y="1489864"/>
                        <a:ext cx="2402136" cy="949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8C8FC883-ABB2-A977-CEE7-897EEF8451CD}"/>
              </a:ext>
            </a:extLst>
          </p:cNvPr>
          <p:cNvSpPr/>
          <p:nvPr/>
        </p:nvSpPr>
        <p:spPr>
          <a:xfrm>
            <a:off x="6129402" y="1439517"/>
            <a:ext cx="1334914" cy="105030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7CE6BDD-9C6B-9A89-860F-0FFC678035BF}"/>
              </a:ext>
            </a:extLst>
          </p:cNvPr>
          <p:cNvSpPr txBox="1"/>
          <p:nvPr/>
        </p:nvSpPr>
        <p:spPr>
          <a:xfrm>
            <a:off x="7655710" y="1561342"/>
            <a:ext cx="3459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output attenuation  </a:t>
            </a:r>
            <a:r>
              <a:rPr lang="en-US" sz="3200" dirty="0" err="1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sz="3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003D465F-EB48-EE4A-42A8-6C042C4166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487356"/>
              </p:ext>
            </p:extLst>
          </p:nvPr>
        </p:nvGraphicFramePr>
        <p:xfrm>
          <a:off x="5251946" y="2661195"/>
          <a:ext cx="19558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name="Equation" r:id="rId7" imgW="888840" imgH="622080" progId="Equation.DSMT4">
                  <p:embed/>
                </p:oleObj>
              </mc:Choice>
              <mc:Fallback>
                <p:oleObj name="Equation" r:id="rId7" imgW="888840" imgH="62208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16EDF603-B26B-5896-98D2-39C5596F76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51946" y="2661195"/>
                        <a:ext cx="1955800" cy="1368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D73A7F2-19CE-FCF3-5949-72F940AB5A2E}"/>
              </a:ext>
            </a:extLst>
          </p:cNvPr>
          <p:cNvSpPr txBox="1"/>
          <p:nvPr/>
        </p:nvSpPr>
        <p:spPr>
          <a:xfrm>
            <a:off x="5544257" y="4342551"/>
            <a:ext cx="6152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only requirement on 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that A is still &gt;&gt; 1 even with the lowest value of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563F99B-0F37-9761-3105-C7371D004637}"/>
              </a:ext>
            </a:extLst>
          </p:cNvPr>
          <p:cNvSpPr txBox="1"/>
          <p:nvPr/>
        </p:nvSpPr>
        <p:spPr>
          <a:xfrm>
            <a:off x="5540391" y="5132176"/>
            <a:ext cx="5689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particularly low 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out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not a necessary specification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op-amps</a:t>
            </a:r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8715EDE6-9305-E76E-C15E-9D9D30AC8D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387371"/>
              </p:ext>
            </p:extLst>
          </p:nvPr>
        </p:nvGraphicFramePr>
        <p:xfrm>
          <a:off x="7884021" y="2539294"/>
          <a:ext cx="3603625" cy="150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" name="Equation" r:id="rId9" imgW="1638000" imgH="685800" progId="Equation.DSMT4">
                  <p:embed/>
                </p:oleObj>
              </mc:Choice>
              <mc:Fallback>
                <p:oleObj name="Equation" r:id="rId9" imgW="1638000" imgH="6858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003D465F-EB48-EE4A-42A8-6C042C4166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84021" y="2539294"/>
                        <a:ext cx="3603625" cy="1509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arentesi graffa aperta 4">
            <a:extLst>
              <a:ext uri="{FF2B5EF4-FFF2-40B4-BE49-F238E27FC236}">
                <a16:creationId xmlns:a16="http://schemas.microsoft.com/office/drawing/2014/main" id="{D99A1728-1BE8-B6D9-5744-8C28EC2E7091}"/>
              </a:ext>
            </a:extLst>
          </p:cNvPr>
          <p:cNvSpPr/>
          <p:nvPr/>
        </p:nvSpPr>
        <p:spPr>
          <a:xfrm>
            <a:off x="7581014" y="2515449"/>
            <a:ext cx="425302" cy="1509712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D1438850-8CA0-E25F-9B9C-08BBCFA273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794189"/>
              </p:ext>
            </p:extLst>
          </p:nvPr>
        </p:nvGraphicFramePr>
        <p:xfrm>
          <a:off x="2727348" y="2752551"/>
          <a:ext cx="2140313" cy="676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" name="Equation" r:id="rId11" imgW="723600" imgH="228600" progId="Equation.DSMT4">
                  <p:embed/>
                </p:oleObj>
              </mc:Choice>
              <mc:Fallback>
                <p:oleObj name="Equation" r:id="rId11" imgW="72360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16EDF603-B26B-5896-98D2-39C5596F76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27348" y="2752551"/>
                        <a:ext cx="2140313" cy="6764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777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21C771-2D96-F007-6254-FDB2211C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followers: summary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B94A585-1EF6-242B-C131-540565072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87F13AD-EEA5-B379-F35F-EC66A9247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EDD158-3548-D185-E33D-F2747D743687}"/>
              </a:ext>
            </a:extLst>
          </p:cNvPr>
          <p:cNvSpPr txBox="1"/>
          <p:nvPr/>
        </p:nvSpPr>
        <p:spPr>
          <a:xfrm>
            <a:off x="1003300" y="13462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N-type: Large margin with respect to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Vdd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Sink current limited by bias current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DE1FC2F-83C2-AD47-AEBF-FA69B0BDF115}"/>
              </a:ext>
            </a:extLst>
          </p:cNvPr>
          <p:cNvSpPr txBox="1"/>
          <p:nvPr/>
        </p:nvSpPr>
        <p:spPr>
          <a:xfrm>
            <a:off x="1003300" y="2286101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P-type: Large margin with respect to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Vss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Source current limited by bias current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7AA5CB8-6276-E373-2571-BDA4C08EBF24}"/>
              </a:ext>
            </a:extLst>
          </p:cNvPr>
          <p:cNvSpPr txBox="1"/>
          <p:nvPr/>
        </p:nvSpPr>
        <p:spPr>
          <a:xfrm>
            <a:off x="1003300" y="3536394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Class AB source followers (push-pull stages) remove the limitation on the output current but impose a large margin with respect to both rails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Vdd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Vss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FB76067-4CDD-7D37-06DF-4F3148E50449}"/>
              </a:ext>
            </a:extLst>
          </p:cNvPr>
          <p:cNvSpPr txBox="1"/>
          <p:nvPr/>
        </p:nvSpPr>
        <p:spPr>
          <a:xfrm>
            <a:off x="1003300" y="4945995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followers are avoided in amplifiers designed for low supply voltages and for large output swing</a:t>
            </a:r>
          </a:p>
        </p:txBody>
      </p:sp>
    </p:spTree>
    <p:extLst>
      <p:ext uri="{BB962C8B-B14F-4D97-AF65-F5344CB8AC3E}">
        <p14:creationId xmlns:p14="http://schemas.microsoft.com/office/powerpoint/2010/main" val="3961414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5AD7662-8427-8FB1-1887-6ACF1B6B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F7ACCAE-2AB4-1DAD-0297-D298427C8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17A37D68-85B4-5A20-6A3E-5D0E8A17C34F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6" name="Segnaposto numero diapositiva 3">
            <a:extLst>
              <a:ext uri="{FF2B5EF4-FFF2-40B4-BE49-F238E27FC236}">
                <a16:creationId xmlns:a16="http://schemas.microsoft.com/office/drawing/2014/main" id="{066005A8-F25C-88CC-A669-36B08B3B05AA}"/>
              </a:ext>
            </a:extLst>
          </p:cNvPr>
          <p:cNvSpPr txBox="1">
            <a:spLocks/>
          </p:cNvSpPr>
          <p:nvPr/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055017-B6DE-4C35-A63B-40EADAC9784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8EF8E47C-9628-65C4-37C2-507383E4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" y="167526"/>
            <a:ext cx="10515600" cy="662397"/>
          </a:xfrm>
        </p:spPr>
        <p:txBody>
          <a:bodyPr/>
          <a:lstStyle/>
          <a:p>
            <a:r>
              <a:rPr lang="it-IT" u="sng" dirty="0"/>
              <a:t>Common source</a:t>
            </a:r>
            <a:r>
              <a:rPr lang="it-IT" dirty="0"/>
              <a:t> output stages: class-A case</a:t>
            </a:r>
            <a:endParaRPr lang="en-US" dirty="0"/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65236C3B-0307-BD12-5913-E2D391066B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377935"/>
              </p:ext>
            </p:extLst>
          </p:nvPr>
        </p:nvGraphicFramePr>
        <p:xfrm>
          <a:off x="3628359" y="5297899"/>
          <a:ext cx="6227763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Equation" r:id="rId3" imgW="1942920" imgH="279360" progId="Equation.DSMT4">
                  <p:embed/>
                </p:oleObj>
              </mc:Choice>
              <mc:Fallback>
                <p:oleObj name="Equation" r:id="rId3" imgW="1942920" imgH="27936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D848EE9D-0D12-4A14-886F-04751FB0DA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8359" y="5297899"/>
                        <a:ext cx="6227763" cy="890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C40BEECC-2F8C-2EE1-93E9-4A3EED19EE06}"/>
              </a:ext>
            </a:extLst>
          </p:cNvPr>
          <p:cNvSpPr txBox="1"/>
          <p:nvPr/>
        </p:nvSpPr>
        <p:spPr>
          <a:xfrm>
            <a:off x="7099809" y="1566887"/>
            <a:ext cx="3851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Margins to the rails are now only a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DSAT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which is much smaller than a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GS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8F2046F5-B228-1F16-3CE5-8A1B8D3609A4}"/>
              </a:ext>
            </a:extLst>
          </p:cNvPr>
          <p:cNvCxnSpPr>
            <a:cxnSpLocks/>
          </p:cNvCxnSpPr>
          <p:nvPr/>
        </p:nvCxnSpPr>
        <p:spPr>
          <a:xfrm>
            <a:off x="7611615" y="3121369"/>
            <a:ext cx="675394" cy="21765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DC04A6BE-B676-4422-37F5-F1679C87B09D}"/>
              </a:ext>
            </a:extLst>
          </p:cNvPr>
          <p:cNvCxnSpPr>
            <a:cxnSpLocks/>
          </p:cNvCxnSpPr>
          <p:nvPr/>
        </p:nvCxnSpPr>
        <p:spPr>
          <a:xfrm flipH="1">
            <a:off x="5103341" y="3091278"/>
            <a:ext cx="2371516" cy="22872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F976157-3B2C-420D-D97D-2A36B55BF859}"/>
              </a:ext>
            </a:extLst>
          </p:cNvPr>
          <p:cNvSpPr txBox="1"/>
          <p:nvPr/>
        </p:nvSpPr>
        <p:spPr>
          <a:xfrm>
            <a:off x="8193205" y="3006453"/>
            <a:ext cx="3851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common source output stage has a practically rail-to-rail output swing</a:t>
            </a:r>
          </a:p>
        </p:txBody>
      </p:sp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7A777337-A143-27BC-3CA7-1862A35965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5348" y="973658"/>
            <a:ext cx="2600325" cy="3587115"/>
          </a:xfrm>
          <a:prstGeom prst="rect">
            <a:avLst/>
          </a:prstGeom>
        </p:spPr>
      </p:pic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A412A2E0-8634-1999-8815-14E325F458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28359" y="1018094"/>
            <a:ext cx="2600325" cy="3480435"/>
          </a:xfrm>
          <a:prstGeom prst="rect">
            <a:avLst/>
          </a:prstGeom>
        </p:spPr>
      </p:pic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F788698B-F9AB-1442-0E98-9F90D5F2AB8E}"/>
              </a:ext>
            </a:extLst>
          </p:cNvPr>
          <p:cNvSpPr/>
          <p:nvPr/>
        </p:nvSpPr>
        <p:spPr>
          <a:xfrm>
            <a:off x="2948940" y="1885950"/>
            <a:ext cx="670076" cy="43434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5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E985369-E13E-C04B-0AFF-4C0548F8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0191D4A-2398-291B-64E2-FF53C19FD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637CFD37-422B-EBEC-BB2F-03308A284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662397"/>
          </a:xfrm>
        </p:spPr>
        <p:txBody>
          <a:bodyPr/>
          <a:lstStyle/>
          <a:p>
            <a:r>
              <a:rPr lang="en-US" dirty="0"/>
              <a:t>Small signal properties of the class-A common source stage</a:t>
            </a:r>
          </a:p>
        </p:txBody>
      </p:sp>
      <p:sp>
        <p:nvSpPr>
          <p:cNvPr id="6" name="Segnaposto piè di pagina 2">
            <a:extLst>
              <a:ext uri="{FF2B5EF4-FFF2-40B4-BE49-F238E27FC236}">
                <a16:creationId xmlns:a16="http://schemas.microsoft.com/office/drawing/2014/main" id="{91AF0B2A-C8FF-92EE-C6F3-25529B3FA1DD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64CDE9DC-10AF-5688-E6A1-297F418690DD}"/>
              </a:ext>
            </a:extLst>
          </p:cNvPr>
          <p:cNvSpPr txBox="1">
            <a:spLocks/>
          </p:cNvSpPr>
          <p:nvPr/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055017-B6DE-4C35-A63B-40EADAC9784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50E3CD5B-91FA-8643-2BCF-1EA2F5127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542" y="1355407"/>
            <a:ext cx="2579688" cy="3452813"/>
          </a:xfrm>
          <a:prstGeom prst="rect">
            <a:avLst/>
          </a:prstGeom>
        </p:spPr>
      </p:pic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80D67AA0-00B8-012F-943C-AA7EE64B01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75105" y="2054634"/>
            <a:ext cx="4443413" cy="2514600"/>
          </a:xfrm>
          <a:prstGeom prst="rect">
            <a:avLst/>
          </a:prstGeom>
        </p:spPr>
      </p:pic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CDCEA1B4-781D-D5A2-E1CF-5DA4794841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473414"/>
              </p:ext>
            </p:extLst>
          </p:nvPr>
        </p:nvGraphicFramePr>
        <p:xfrm>
          <a:off x="2685415" y="4703573"/>
          <a:ext cx="32702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Equation" r:id="rId7" imgW="1307880" imgH="279360" progId="Equation.DSMT4">
                  <p:embed/>
                </p:oleObj>
              </mc:Choice>
              <mc:Fallback>
                <p:oleObj name="Equation" r:id="rId7" imgW="1307880" imgH="27936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E41B839E-8FFA-408B-B8F8-44E1740F0D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5415" y="4703573"/>
                        <a:ext cx="3270250" cy="698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C694ABC4-0AD5-BC64-B6CF-6AA085A06A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878021"/>
              </p:ext>
            </p:extLst>
          </p:nvPr>
        </p:nvGraphicFramePr>
        <p:xfrm>
          <a:off x="2654618" y="5343364"/>
          <a:ext cx="2476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Equation" r:id="rId9" imgW="990360" imgH="279360" progId="Equation.DSMT4">
                  <p:embed/>
                </p:oleObj>
              </mc:Choice>
              <mc:Fallback>
                <p:oleObj name="Equation" r:id="rId9" imgW="990360" imgH="27936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3BF137CD-C809-470E-AA89-A9E2C7EE54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618" y="5343364"/>
                        <a:ext cx="2476500" cy="698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0CECF844-1C30-8508-604D-F7E346CDD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0065" y="1113408"/>
            <a:ext cx="2043113" cy="2734628"/>
          </a:xfrm>
          <a:prstGeom prst="rect">
            <a:avLst/>
          </a:prstGeom>
        </p:spPr>
      </p:pic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2FA86DEB-767C-32D5-35DE-B1ADB5ACAC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07418" y="2412311"/>
            <a:ext cx="731520" cy="937260"/>
          </a:xfrm>
          <a:prstGeom prst="rect">
            <a:avLst/>
          </a:prstGeom>
        </p:spPr>
      </p:pic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30F5B397-AB59-FBBB-47E5-857EA3CA84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071109"/>
              </p:ext>
            </p:extLst>
          </p:nvPr>
        </p:nvGraphicFramePr>
        <p:xfrm>
          <a:off x="8464549" y="3863921"/>
          <a:ext cx="28892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Equation" r:id="rId13" imgW="1155600" imgH="431640" progId="Equation.DSMT4">
                  <p:embed/>
                </p:oleObj>
              </mc:Choice>
              <mc:Fallback>
                <p:oleObj name="Equation" r:id="rId13" imgW="1155600" imgH="43164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5B971E40-383C-4A12-9F8A-0F8CB42FD9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4549" y="3863921"/>
                        <a:ext cx="2889250" cy="1079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63DF0FB2-BB29-4A6A-57ED-C39CF6919F2A}"/>
              </a:ext>
            </a:extLst>
          </p:cNvPr>
          <p:cNvSpPr/>
          <p:nvPr/>
        </p:nvSpPr>
        <p:spPr>
          <a:xfrm>
            <a:off x="2616499" y="4703574"/>
            <a:ext cx="3369961" cy="136035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A8674A4-6397-2E98-84D5-E8A866E376BD}"/>
              </a:ext>
            </a:extLst>
          </p:cNvPr>
          <p:cNvSpPr txBox="1"/>
          <p:nvPr/>
        </p:nvSpPr>
        <p:spPr>
          <a:xfrm>
            <a:off x="6438900" y="4943421"/>
            <a:ext cx="520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unipolar common source is a gain stage (inverting) that can be used also as output stage</a:t>
            </a:r>
          </a:p>
        </p:txBody>
      </p:sp>
    </p:spTree>
    <p:extLst>
      <p:ext uri="{BB962C8B-B14F-4D97-AF65-F5344CB8AC3E}">
        <p14:creationId xmlns:p14="http://schemas.microsoft.com/office/powerpoint/2010/main" val="31193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>
            <a:extLst>
              <a:ext uri="{FF2B5EF4-FFF2-40B4-BE49-F238E27FC236}">
                <a16:creationId xmlns:a16="http://schemas.microsoft.com/office/drawing/2014/main" id="{E09B3DD0-C567-793A-5619-778A17458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520"/>
            <a:ext cx="10515600" cy="662397"/>
          </a:xfrm>
        </p:spPr>
        <p:txBody>
          <a:bodyPr/>
          <a:lstStyle/>
          <a:p>
            <a:r>
              <a:rPr lang="it-IT" dirty="0"/>
              <a:t>Class-A common source: maximum output </a:t>
            </a:r>
            <a:r>
              <a:rPr lang="it-IT" dirty="0" err="1"/>
              <a:t>current</a:t>
            </a:r>
            <a:endParaRPr lang="it-IT" dirty="0"/>
          </a:p>
        </p:txBody>
      </p:sp>
      <p:sp>
        <p:nvSpPr>
          <p:cNvPr id="20" name="Segnaposto piè di pagina 2">
            <a:extLst>
              <a:ext uri="{FF2B5EF4-FFF2-40B4-BE49-F238E27FC236}">
                <a16:creationId xmlns:a16="http://schemas.microsoft.com/office/drawing/2014/main" id="{7F330792-3287-BE25-00D9-35AACE1FB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689862" cy="365125"/>
          </a:xfrm>
        </p:spPr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21" name="Segnaposto numero diapositiva 3">
            <a:extLst>
              <a:ext uri="{FF2B5EF4-FFF2-40B4-BE49-F238E27FC236}">
                <a16:creationId xmlns:a16="http://schemas.microsoft.com/office/drawing/2014/main" id="{F3E1480C-66F6-F324-ABA6-F328F088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3178" y="6356350"/>
            <a:ext cx="880621" cy="365125"/>
          </a:xfrm>
        </p:spPr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C8451F7-85C1-517F-47E6-03F779E66D47}"/>
              </a:ext>
            </a:extLst>
          </p:cNvPr>
          <p:cNvSpPr txBox="1"/>
          <p:nvPr/>
        </p:nvSpPr>
        <p:spPr>
          <a:xfrm>
            <a:off x="599181" y="5094848"/>
            <a:ext cx="7317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input voltage is invariant to the supply voltages when it is referred to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 the preceding stage should provide an output with the same property</a:t>
            </a:r>
          </a:p>
        </p:txBody>
      </p:sp>
      <p:pic>
        <p:nvPicPr>
          <p:cNvPr id="23" name="Elemento grafico 22">
            <a:extLst>
              <a:ext uri="{FF2B5EF4-FFF2-40B4-BE49-F238E27FC236}">
                <a16:creationId xmlns:a16="http://schemas.microsoft.com/office/drawing/2014/main" id="{CF9291CF-3698-A55D-557A-E14484502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835" y="1538287"/>
            <a:ext cx="2579688" cy="3452813"/>
          </a:xfrm>
          <a:prstGeom prst="rect">
            <a:avLst/>
          </a:prstGeom>
        </p:spPr>
      </p:pic>
      <p:grpSp>
        <p:nvGrpSpPr>
          <p:cNvPr id="24" name="Gruppo 23">
            <a:extLst>
              <a:ext uri="{FF2B5EF4-FFF2-40B4-BE49-F238E27FC236}">
                <a16:creationId xmlns:a16="http://schemas.microsoft.com/office/drawing/2014/main" id="{EF593676-153E-B5CB-D1AA-EF4A7A793E26}"/>
              </a:ext>
            </a:extLst>
          </p:cNvPr>
          <p:cNvGrpSpPr/>
          <p:nvPr/>
        </p:nvGrpSpPr>
        <p:grpSpPr>
          <a:xfrm>
            <a:off x="1390650" y="4035485"/>
            <a:ext cx="285750" cy="285750"/>
            <a:chOff x="1390650" y="4035485"/>
            <a:chExt cx="285750" cy="285750"/>
          </a:xfrm>
        </p:grpSpPr>
        <p:cxnSp>
          <p:nvCxnSpPr>
            <p:cNvPr id="25" name="Connettore diritto 24">
              <a:extLst>
                <a:ext uri="{FF2B5EF4-FFF2-40B4-BE49-F238E27FC236}">
                  <a16:creationId xmlns:a16="http://schemas.microsoft.com/office/drawing/2014/main" id="{6E3B7075-298B-AAEB-C4E3-829794043622}"/>
                </a:ext>
              </a:extLst>
            </p:cNvPr>
            <p:cNvCxnSpPr/>
            <p:nvPr/>
          </p:nvCxnSpPr>
          <p:spPr>
            <a:xfrm>
              <a:off x="1533525" y="4035485"/>
              <a:ext cx="0" cy="285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diritto 25">
              <a:extLst>
                <a:ext uri="{FF2B5EF4-FFF2-40B4-BE49-F238E27FC236}">
                  <a16:creationId xmlns:a16="http://schemas.microsoft.com/office/drawing/2014/main" id="{99A6DA9D-BD6F-B4E9-D87F-293F8EDB893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533525" y="4024391"/>
              <a:ext cx="0" cy="285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68943FF0-5DEC-1FDC-25E8-5C4D660EA0A4}"/>
              </a:ext>
            </a:extLst>
          </p:cNvPr>
          <p:cNvCxnSpPr>
            <a:cxnSpLocks/>
          </p:cNvCxnSpPr>
          <p:nvPr/>
        </p:nvCxnSpPr>
        <p:spPr>
          <a:xfrm rot="16200000">
            <a:off x="2001679" y="4572000"/>
            <a:ext cx="0" cy="2857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Elemento grafico 27">
            <a:extLst>
              <a:ext uri="{FF2B5EF4-FFF2-40B4-BE49-F238E27FC236}">
                <a16:creationId xmlns:a16="http://schemas.microsoft.com/office/drawing/2014/main" id="{55EF48AB-D6CE-9DB4-3085-1D48F187A8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1781" y="1266646"/>
            <a:ext cx="2579686" cy="3525120"/>
          </a:xfrm>
          <a:prstGeom prst="rect">
            <a:avLst/>
          </a:prstGeom>
        </p:spPr>
      </p:pic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D13BEE9F-2A95-A303-2B40-704DB5B32DAC}"/>
              </a:ext>
            </a:extLst>
          </p:cNvPr>
          <p:cNvCxnSpPr/>
          <p:nvPr/>
        </p:nvCxnSpPr>
        <p:spPr>
          <a:xfrm>
            <a:off x="9101623" y="1448427"/>
            <a:ext cx="0" cy="2857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E2078477-0DA0-E80A-3E33-46C80D62B410}"/>
              </a:ext>
            </a:extLst>
          </p:cNvPr>
          <p:cNvCxnSpPr>
            <a:cxnSpLocks/>
          </p:cNvCxnSpPr>
          <p:nvPr/>
        </p:nvCxnSpPr>
        <p:spPr>
          <a:xfrm rot="16200000">
            <a:off x="9101623" y="1448427"/>
            <a:ext cx="0" cy="2857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BD4C496D-D5BA-73C0-A9BC-0CA04B314820}"/>
              </a:ext>
            </a:extLst>
          </p:cNvPr>
          <p:cNvCxnSpPr>
            <a:cxnSpLocks/>
          </p:cNvCxnSpPr>
          <p:nvPr/>
        </p:nvCxnSpPr>
        <p:spPr>
          <a:xfrm rot="16200000">
            <a:off x="8639764" y="1953793"/>
            <a:ext cx="0" cy="2857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F500BF2B-7C43-8690-06B0-91A572DE767E}"/>
              </a:ext>
            </a:extLst>
          </p:cNvPr>
          <p:cNvSpPr txBox="1"/>
          <p:nvPr/>
        </p:nvSpPr>
        <p:spPr>
          <a:xfrm flipH="1">
            <a:off x="956309" y="4321235"/>
            <a:ext cx="868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GSn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F2EC7CBD-8386-ACDB-84CE-4C94C5D75BFD}"/>
              </a:ext>
            </a:extLst>
          </p:cNvPr>
          <p:cNvSpPr txBox="1"/>
          <p:nvPr/>
        </p:nvSpPr>
        <p:spPr>
          <a:xfrm flipH="1">
            <a:off x="7954654" y="1273451"/>
            <a:ext cx="1129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GSp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ED124756-5CFC-19FA-D179-A1C388CA08F9}"/>
              </a:ext>
            </a:extLst>
          </p:cNvPr>
          <p:cNvCxnSpPr>
            <a:cxnSpLocks/>
          </p:cNvCxnSpPr>
          <p:nvPr/>
        </p:nvCxnSpPr>
        <p:spPr>
          <a:xfrm>
            <a:off x="2373154" y="2060635"/>
            <a:ext cx="0" cy="936565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F48E2DE1-8CDA-7CC6-0274-0C4A2661BF4E}"/>
              </a:ext>
            </a:extLst>
          </p:cNvPr>
          <p:cNvSpPr txBox="1"/>
          <p:nvPr/>
        </p:nvSpPr>
        <p:spPr>
          <a:xfrm flipH="1">
            <a:off x="2415384" y="2625137"/>
            <a:ext cx="437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EF6BB1F0-1660-BAED-DAB3-D71B273173D6}"/>
              </a:ext>
            </a:extLst>
          </p:cNvPr>
          <p:cNvSpPr txBox="1"/>
          <p:nvPr/>
        </p:nvSpPr>
        <p:spPr>
          <a:xfrm flipH="1">
            <a:off x="9551000" y="3705601"/>
            <a:ext cx="437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32416BCA-3FD8-8FCC-BD01-F4B7E5D82BA9}"/>
              </a:ext>
            </a:extLst>
          </p:cNvPr>
          <p:cNvCxnSpPr>
            <a:cxnSpLocks/>
          </p:cNvCxnSpPr>
          <p:nvPr/>
        </p:nvCxnSpPr>
        <p:spPr>
          <a:xfrm>
            <a:off x="9493658" y="3289044"/>
            <a:ext cx="0" cy="936565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556CED8D-5E70-1600-3B57-D240DF5E989F}"/>
              </a:ext>
            </a:extLst>
          </p:cNvPr>
          <p:cNvSpPr txBox="1"/>
          <p:nvPr/>
        </p:nvSpPr>
        <p:spPr>
          <a:xfrm>
            <a:off x="8250891" y="4858262"/>
            <a:ext cx="3918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p-version: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(the input signal is invariant when referred to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39" name="Oggetto 38">
            <a:extLst>
              <a:ext uri="{FF2B5EF4-FFF2-40B4-BE49-F238E27FC236}">
                <a16:creationId xmlns:a16="http://schemas.microsoft.com/office/drawing/2014/main" id="{48F2CB19-6851-2FD1-198B-11DD1316D2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102329"/>
              </p:ext>
            </p:extLst>
          </p:nvPr>
        </p:nvGraphicFramePr>
        <p:xfrm>
          <a:off x="4237189" y="1152834"/>
          <a:ext cx="24129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" name="Equation" r:id="rId7" imgW="965160" imgH="228600" progId="Equation.DSMT4">
                  <p:embed/>
                </p:oleObj>
              </mc:Choice>
              <mc:Fallback>
                <p:oleObj name="Equation" r:id="rId7" imgW="965160" imgH="228600" progId="Equation.DSMT4">
                  <p:embed/>
                  <p:pic>
                    <p:nvPicPr>
                      <p:cNvPr id="32" name="Oggetto 31">
                        <a:extLst>
                          <a:ext uri="{FF2B5EF4-FFF2-40B4-BE49-F238E27FC236}">
                            <a16:creationId xmlns:a16="http://schemas.microsoft.com/office/drawing/2014/main" id="{66B738CF-8A2F-48B2-ADE0-7D1A8B4694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189" y="1152834"/>
                        <a:ext cx="2412900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ggetto 39">
            <a:extLst>
              <a:ext uri="{FF2B5EF4-FFF2-40B4-BE49-F238E27FC236}">
                <a16:creationId xmlns:a16="http://schemas.microsoft.com/office/drawing/2014/main" id="{70D6207E-80B7-DB7F-EC0E-DB11302453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710175"/>
              </p:ext>
            </p:extLst>
          </p:nvPr>
        </p:nvGraphicFramePr>
        <p:xfrm>
          <a:off x="4279435" y="2470150"/>
          <a:ext cx="2825100" cy="60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1" name="Equation" r:id="rId9" imgW="1130040" imgH="241200" progId="Equation.DSMT4">
                  <p:embed/>
                </p:oleObj>
              </mc:Choice>
              <mc:Fallback>
                <p:oleObj name="Equation" r:id="rId9" imgW="1130040" imgH="241200" progId="Equation.DSMT4">
                  <p:embed/>
                  <p:pic>
                    <p:nvPicPr>
                      <p:cNvPr id="33" name="Oggetto 32">
                        <a:extLst>
                          <a:ext uri="{FF2B5EF4-FFF2-40B4-BE49-F238E27FC236}">
                            <a16:creationId xmlns:a16="http://schemas.microsoft.com/office/drawing/2014/main" id="{621597DC-1930-4008-8A40-8BA9EDA433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435" y="2470150"/>
                        <a:ext cx="2825100" cy="603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" name="Elemento grafico 40">
            <a:extLst>
              <a:ext uri="{FF2B5EF4-FFF2-40B4-BE49-F238E27FC236}">
                <a16:creationId xmlns:a16="http://schemas.microsoft.com/office/drawing/2014/main" id="{DE28F078-6B99-D20D-528D-87E60824F9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81712" y="3196909"/>
            <a:ext cx="991073" cy="1269812"/>
          </a:xfrm>
          <a:prstGeom prst="rect">
            <a:avLst/>
          </a:prstGeom>
        </p:spPr>
      </p:pic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E79515FD-72ED-C645-5D05-3F24D5BDB523}"/>
              </a:ext>
            </a:extLst>
          </p:cNvPr>
          <p:cNvSpPr txBox="1"/>
          <p:nvPr/>
        </p:nvSpPr>
        <p:spPr>
          <a:xfrm>
            <a:off x="667944" y="963201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n-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version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3" name="Oggetto 42">
            <a:extLst>
              <a:ext uri="{FF2B5EF4-FFF2-40B4-BE49-F238E27FC236}">
                <a16:creationId xmlns:a16="http://schemas.microsoft.com/office/drawing/2014/main" id="{F9CF8A6A-E606-58E9-0ED0-7861797DE5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542446"/>
              </p:ext>
            </p:extLst>
          </p:nvPr>
        </p:nvGraphicFramePr>
        <p:xfrm>
          <a:off x="4200728" y="1779133"/>
          <a:ext cx="2253600" cy="60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name="Equation" r:id="rId13" imgW="901440" imgH="241200" progId="Equation.DSMT4">
                  <p:embed/>
                </p:oleObj>
              </mc:Choice>
              <mc:Fallback>
                <p:oleObj name="Equation" r:id="rId13" imgW="901440" imgH="241200" progId="Equation.DSMT4">
                  <p:embed/>
                  <p:pic>
                    <p:nvPicPr>
                      <p:cNvPr id="26" name="Oggetto 25">
                        <a:extLst>
                          <a:ext uri="{FF2B5EF4-FFF2-40B4-BE49-F238E27FC236}">
                            <a16:creationId xmlns:a16="http://schemas.microsoft.com/office/drawing/2014/main" id="{6161E2F1-C104-4363-B13F-CBC6E2BBA0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0728" y="1779133"/>
                        <a:ext cx="2253600" cy="603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ggetto 43">
            <a:extLst>
              <a:ext uri="{FF2B5EF4-FFF2-40B4-BE49-F238E27FC236}">
                <a16:creationId xmlns:a16="http://schemas.microsoft.com/office/drawing/2014/main" id="{1D6AB7C1-0AAF-FBF7-2466-68F07A7DA2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379525"/>
              </p:ext>
            </p:extLst>
          </p:nvPr>
        </p:nvGraphicFramePr>
        <p:xfrm>
          <a:off x="4200728" y="3242478"/>
          <a:ext cx="2984400" cy="60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3" name="Equation" r:id="rId15" imgW="1193760" imgH="241200" progId="Equation.DSMT4">
                  <p:embed/>
                </p:oleObj>
              </mc:Choice>
              <mc:Fallback>
                <p:oleObj name="Equation" r:id="rId15" imgW="1193760" imgH="241200" progId="Equation.DSMT4">
                  <p:embed/>
                  <p:pic>
                    <p:nvPicPr>
                      <p:cNvPr id="27" name="Oggetto 26">
                        <a:extLst>
                          <a:ext uri="{FF2B5EF4-FFF2-40B4-BE49-F238E27FC236}">
                            <a16:creationId xmlns:a16="http://schemas.microsoft.com/office/drawing/2014/main" id="{D79E8B5E-D284-4FA7-A7C5-9BE991A37F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0728" y="3242478"/>
                        <a:ext cx="2984400" cy="603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ggetto 44">
            <a:extLst>
              <a:ext uri="{FF2B5EF4-FFF2-40B4-BE49-F238E27FC236}">
                <a16:creationId xmlns:a16="http://schemas.microsoft.com/office/drawing/2014/main" id="{72864B4A-1A4A-912E-A87B-0AA7D8E658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024523"/>
              </p:ext>
            </p:extLst>
          </p:nvPr>
        </p:nvGraphicFramePr>
        <p:xfrm>
          <a:off x="4200728" y="4035201"/>
          <a:ext cx="1904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4" name="Equation" r:id="rId17" imgW="761760" imgH="228600" progId="Equation.DSMT4">
                  <p:embed/>
                </p:oleObj>
              </mc:Choice>
              <mc:Fallback>
                <p:oleObj name="Equation" r:id="rId17" imgW="761760" imgH="228600" progId="Equation.DSMT4">
                  <p:embed/>
                  <p:pic>
                    <p:nvPicPr>
                      <p:cNvPr id="35" name="Oggetto 34">
                        <a:extLst>
                          <a:ext uri="{FF2B5EF4-FFF2-40B4-BE49-F238E27FC236}">
                            <a16:creationId xmlns:a16="http://schemas.microsoft.com/office/drawing/2014/main" id="{0AD4035C-F70B-4BF2-A66B-EB5C955CF1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0728" y="4035201"/>
                        <a:ext cx="1904400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ggetto 45">
            <a:extLst>
              <a:ext uri="{FF2B5EF4-FFF2-40B4-BE49-F238E27FC236}">
                <a16:creationId xmlns:a16="http://schemas.microsoft.com/office/drawing/2014/main" id="{A05BB73D-72FC-BD78-A52B-F0D49F2156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136773"/>
              </p:ext>
            </p:extLst>
          </p:nvPr>
        </p:nvGraphicFramePr>
        <p:xfrm>
          <a:off x="10110200" y="3772097"/>
          <a:ext cx="19359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5" name="Equation" r:id="rId19" imgW="774360" imgH="228600" progId="Equation.DSMT4">
                  <p:embed/>
                </p:oleObj>
              </mc:Choice>
              <mc:Fallback>
                <p:oleObj name="Equation" r:id="rId19" imgW="774360" imgH="228600" progId="Equation.DSMT4">
                  <p:embed/>
                  <p:pic>
                    <p:nvPicPr>
                      <p:cNvPr id="36" name="Oggetto 35">
                        <a:extLst>
                          <a:ext uri="{FF2B5EF4-FFF2-40B4-BE49-F238E27FC236}">
                            <a16:creationId xmlns:a16="http://schemas.microsoft.com/office/drawing/2014/main" id="{47D30AB3-9867-4EC9-82C8-DFED70B449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0200" y="3772097"/>
                        <a:ext cx="1935900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ttangolo con angoli arrotondati 46">
            <a:extLst>
              <a:ext uri="{FF2B5EF4-FFF2-40B4-BE49-F238E27FC236}">
                <a16:creationId xmlns:a16="http://schemas.microsoft.com/office/drawing/2014/main" id="{22CEF28E-FF0C-5836-9799-0A3E7FE0B824}"/>
              </a:ext>
            </a:extLst>
          </p:cNvPr>
          <p:cNvSpPr/>
          <p:nvPr/>
        </p:nvSpPr>
        <p:spPr>
          <a:xfrm>
            <a:off x="4076891" y="3936433"/>
            <a:ext cx="2253600" cy="70130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ttangolo con angoli arrotondati 47">
            <a:extLst>
              <a:ext uri="{FF2B5EF4-FFF2-40B4-BE49-F238E27FC236}">
                <a16:creationId xmlns:a16="http://schemas.microsoft.com/office/drawing/2014/main" id="{96FA9445-A4AF-394A-FB76-DD1E84D44180}"/>
              </a:ext>
            </a:extLst>
          </p:cNvPr>
          <p:cNvSpPr/>
          <p:nvPr/>
        </p:nvSpPr>
        <p:spPr>
          <a:xfrm>
            <a:off x="10024110" y="3657431"/>
            <a:ext cx="2031717" cy="70130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uppo 48">
            <a:extLst>
              <a:ext uri="{FF2B5EF4-FFF2-40B4-BE49-F238E27FC236}">
                <a16:creationId xmlns:a16="http://schemas.microsoft.com/office/drawing/2014/main" id="{6CB292A4-D818-0549-8D06-74DB80651790}"/>
              </a:ext>
            </a:extLst>
          </p:cNvPr>
          <p:cNvGrpSpPr/>
          <p:nvPr/>
        </p:nvGrpSpPr>
        <p:grpSpPr>
          <a:xfrm>
            <a:off x="7434475" y="704050"/>
            <a:ext cx="593426" cy="5361393"/>
            <a:chOff x="7467514" y="704050"/>
            <a:chExt cx="593426" cy="5361393"/>
          </a:xfrm>
        </p:grpSpPr>
        <p:cxnSp>
          <p:nvCxnSpPr>
            <p:cNvPr id="50" name="Connettore diritto 49">
              <a:extLst>
                <a:ext uri="{FF2B5EF4-FFF2-40B4-BE49-F238E27FC236}">
                  <a16:creationId xmlns:a16="http://schemas.microsoft.com/office/drawing/2014/main" id="{366CC0F9-3422-19E5-C858-5FCB2B969A74}"/>
                </a:ext>
              </a:extLst>
            </p:cNvPr>
            <p:cNvCxnSpPr>
              <a:cxnSpLocks/>
            </p:cNvCxnSpPr>
            <p:nvPr/>
          </p:nvCxnSpPr>
          <p:spPr>
            <a:xfrm>
              <a:off x="7467514" y="704050"/>
              <a:ext cx="13346" cy="407199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diritto 50">
              <a:extLst>
                <a:ext uri="{FF2B5EF4-FFF2-40B4-BE49-F238E27FC236}">
                  <a16:creationId xmlns:a16="http://schemas.microsoft.com/office/drawing/2014/main" id="{BCFF3F26-4ED2-D716-F237-09214FAA3DAB}"/>
                </a:ext>
              </a:extLst>
            </p:cNvPr>
            <p:cNvCxnSpPr/>
            <p:nvPr/>
          </p:nvCxnSpPr>
          <p:spPr>
            <a:xfrm>
              <a:off x="7470732" y="4782900"/>
              <a:ext cx="590208" cy="8866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diritto 51">
              <a:extLst>
                <a:ext uri="{FF2B5EF4-FFF2-40B4-BE49-F238E27FC236}">
                  <a16:creationId xmlns:a16="http://schemas.microsoft.com/office/drawing/2014/main" id="{A6D9A4C8-0A0A-9734-208B-184EA67545AB}"/>
                </a:ext>
              </a:extLst>
            </p:cNvPr>
            <p:cNvCxnSpPr/>
            <p:nvPr/>
          </p:nvCxnSpPr>
          <p:spPr>
            <a:xfrm>
              <a:off x="8052694" y="4782900"/>
              <a:ext cx="0" cy="1282543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24A3CC01-6306-81C1-DDDF-B529F9CA8F2B}"/>
              </a:ext>
            </a:extLst>
          </p:cNvPr>
          <p:cNvSpPr txBox="1"/>
          <p:nvPr/>
        </p:nvSpPr>
        <p:spPr>
          <a:xfrm>
            <a:off x="4613045" y="4633183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class-A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972E0BB8-ACC4-BD6A-FBBA-2DB9EA7500BE}"/>
              </a:ext>
            </a:extLst>
          </p:cNvPr>
          <p:cNvSpPr txBox="1"/>
          <p:nvPr/>
        </p:nvSpPr>
        <p:spPr>
          <a:xfrm>
            <a:off x="10239953" y="4455020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class-A</a:t>
            </a:r>
          </a:p>
        </p:txBody>
      </p:sp>
    </p:spTree>
    <p:extLst>
      <p:ext uri="{BB962C8B-B14F-4D97-AF65-F5344CB8AC3E}">
        <p14:creationId xmlns:p14="http://schemas.microsoft.com/office/powerpoint/2010/main" val="389352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2" grpId="0"/>
      <p:bldP spid="33" grpId="0"/>
      <p:bldP spid="35" grpId="0"/>
      <p:bldP spid="36" grpId="0"/>
      <p:bldP spid="38" grpId="0"/>
      <p:bldP spid="47" grpId="0" animBg="1"/>
      <p:bldP spid="48" grpId="0" animBg="1"/>
      <p:bldP spid="53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8620136-6A2E-0B0B-496F-32156B69D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D61DD7C-3E07-BA0B-3E4C-81138B6B7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sp>
        <p:nvSpPr>
          <p:cNvPr id="42" name="Segnaposto numero diapositiva 3">
            <a:extLst>
              <a:ext uri="{FF2B5EF4-FFF2-40B4-BE49-F238E27FC236}">
                <a16:creationId xmlns:a16="http://schemas.microsoft.com/office/drawing/2014/main" id="{D2EC34F6-59A0-BA49-0103-44966BAF5A77}"/>
              </a:ext>
            </a:extLst>
          </p:cNvPr>
          <p:cNvSpPr txBox="1">
            <a:spLocks/>
          </p:cNvSpPr>
          <p:nvPr/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055017-B6DE-4C35-A63B-40EADAC9784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3" name="Titolo 1">
            <a:extLst>
              <a:ext uri="{FF2B5EF4-FFF2-40B4-BE49-F238E27FC236}">
                <a16:creationId xmlns:a16="http://schemas.microsoft.com/office/drawing/2014/main" id="{BCA94D14-E28C-6903-4D06-89A9962DF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060" y="332902"/>
            <a:ext cx="10515600" cy="662397"/>
          </a:xfrm>
        </p:spPr>
        <p:txBody>
          <a:bodyPr/>
          <a:lstStyle/>
          <a:p>
            <a:r>
              <a:rPr lang="en-US" dirty="0"/>
              <a:t>Class-AB common source: principle of operation</a:t>
            </a:r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id="{79D282EE-0150-3DC1-AC61-9D45A8B499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434" y="1684088"/>
            <a:ext cx="4878539" cy="3073960"/>
          </a:xfrm>
          <a:prstGeom prst="rect">
            <a:avLst/>
          </a:prstGeom>
        </p:spPr>
      </p:pic>
      <p:pic>
        <p:nvPicPr>
          <p:cNvPr id="45" name="Elemento grafico 44">
            <a:extLst>
              <a:ext uri="{FF2B5EF4-FFF2-40B4-BE49-F238E27FC236}">
                <a16:creationId xmlns:a16="http://schemas.microsoft.com/office/drawing/2014/main" id="{4462CFB4-6096-91E4-00B5-83A09FE776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63139" y="1612107"/>
            <a:ext cx="2565894" cy="3562224"/>
          </a:xfrm>
          <a:prstGeom prst="rect">
            <a:avLst/>
          </a:prstGeom>
        </p:spPr>
      </p:pic>
      <p:pic>
        <p:nvPicPr>
          <p:cNvPr id="46" name="Elemento grafico 45">
            <a:extLst>
              <a:ext uri="{FF2B5EF4-FFF2-40B4-BE49-F238E27FC236}">
                <a16:creationId xmlns:a16="http://schemas.microsoft.com/office/drawing/2014/main" id="{CBEFFDA9-7D1E-1824-EEC0-F2CF5BAD29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6028" y="3312182"/>
            <a:ext cx="846009" cy="1083949"/>
          </a:xfrm>
          <a:prstGeom prst="rect">
            <a:avLst/>
          </a:prstGeom>
        </p:spPr>
      </p:pic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324CAD30-B356-3858-E193-71FF60DAC4B4}"/>
              </a:ext>
            </a:extLst>
          </p:cNvPr>
          <p:cNvCxnSpPr>
            <a:cxnSpLocks/>
          </p:cNvCxnSpPr>
          <p:nvPr/>
        </p:nvCxnSpPr>
        <p:spPr>
          <a:xfrm>
            <a:off x="7681164" y="3764023"/>
            <a:ext cx="990600" cy="88582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1346BF60-2C33-0767-6681-AF727D777579}"/>
              </a:ext>
            </a:extLst>
          </p:cNvPr>
          <p:cNvSpPr txBox="1"/>
          <p:nvPr/>
        </p:nvSpPr>
        <p:spPr>
          <a:xfrm>
            <a:off x="6659179" y="5188876"/>
            <a:ext cx="1887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 turns off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823BFC9F-BB9B-5457-5719-C9138824C2C1}"/>
              </a:ext>
            </a:extLst>
          </p:cNvPr>
          <p:cNvCxnSpPr>
            <a:cxnSpLocks/>
          </p:cNvCxnSpPr>
          <p:nvPr/>
        </p:nvCxnSpPr>
        <p:spPr>
          <a:xfrm>
            <a:off x="7681164" y="2615331"/>
            <a:ext cx="990600" cy="88582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igura a mano libera: forma 49">
            <a:extLst>
              <a:ext uri="{FF2B5EF4-FFF2-40B4-BE49-F238E27FC236}">
                <a16:creationId xmlns:a16="http://schemas.microsoft.com/office/drawing/2014/main" id="{DD345527-ACD3-04FB-CC4B-E004FD83972E}"/>
              </a:ext>
            </a:extLst>
          </p:cNvPr>
          <p:cNvSpPr/>
          <p:nvPr/>
        </p:nvSpPr>
        <p:spPr>
          <a:xfrm>
            <a:off x="7506277" y="4300142"/>
            <a:ext cx="723900" cy="885825"/>
          </a:xfrm>
          <a:custGeom>
            <a:avLst/>
            <a:gdLst>
              <a:gd name="connsiteX0" fmla="*/ 45014 w 597464"/>
              <a:gd name="connsiteY0" fmla="*/ 523875 h 523875"/>
              <a:gd name="connsiteX1" fmla="*/ 6914 w 597464"/>
              <a:gd name="connsiteY1" fmla="*/ 361950 h 523875"/>
              <a:gd name="connsiteX2" fmla="*/ 168839 w 597464"/>
              <a:gd name="connsiteY2" fmla="*/ 304800 h 523875"/>
              <a:gd name="connsiteX3" fmla="*/ 416489 w 597464"/>
              <a:gd name="connsiteY3" fmla="*/ 285750 h 523875"/>
              <a:gd name="connsiteX4" fmla="*/ 454589 w 597464"/>
              <a:gd name="connsiteY4" fmla="*/ 180975 h 523875"/>
              <a:gd name="connsiteX5" fmla="*/ 597464 w 597464"/>
              <a:gd name="connsiteY5" fmla="*/ 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464" h="523875">
                <a:moveTo>
                  <a:pt x="45014" y="523875"/>
                </a:moveTo>
                <a:cubicBezTo>
                  <a:pt x="15645" y="461168"/>
                  <a:pt x="-13724" y="398462"/>
                  <a:pt x="6914" y="361950"/>
                </a:cubicBezTo>
                <a:cubicBezTo>
                  <a:pt x="27551" y="325437"/>
                  <a:pt x="100576" y="317500"/>
                  <a:pt x="168839" y="304800"/>
                </a:cubicBezTo>
                <a:cubicBezTo>
                  <a:pt x="237102" y="292100"/>
                  <a:pt x="368864" y="306387"/>
                  <a:pt x="416489" y="285750"/>
                </a:cubicBezTo>
                <a:cubicBezTo>
                  <a:pt x="464114" y="265112"/>
                  <a:pt x="424427" y="228600"/>
                  <a:pt x="454589" y="180975"/>
                </a:cubicBezTo>
                <a:cubicBezTo>
                  <a:pt x="484751" y="133350"/>
                  <a:pt x="541107" y="66675"/>
                  <a:pt x="597464" y="0"/>
                </a:cubicBezTo>
              </a:path>
            </a:pathLst>
          </a:custGeom>
          <a:noFill/>
          <a:ln w="28575">
            <a:solidFill>
              <a:schemeClr val="tx2">
                <a:lumMod val="50000"/>
              </a:schemeClr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Connettore 2 50">
            <a:extLst>
              <a:ext uri="{FF2B5EF4-FFF2-40B4-BE49-F238E27FC236}">
                <a16:creationId xmlns:a16="http://schemas.microsoft.com/office/drawing/2014/main" id="{D28246F2-4A74-55F3-7E8C-623562A6F76F}"/>
              </a:ext>
            </a:extLst>
          </p:cNvPr>
          <p:cNvCxnSpPr>
            <a:cxnSpLocks/>
          </p:cNvCxnSpPr>
          <p:nvPr/>
        </p:nvCxnSpPr>
        <p:spPr>
          <a:xfrm flipV="1">
            <a:off x="8638055" y="1900089"/>
            <a:ext cx="990600" cy="1563363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31218098-246A-A8F9-AFF1-052FC260B077}"/>
              </a:ext>
            </a:extLst>
          </p:cNvPr>
          <p:cNvCxnSpPr>
            <a:cxnSpLocks/>
          </p:cNvCxnSpPr>
          <p:nvPr/>
        </p:nvCxnSpPr>
        <p:spPr>
          <a:xfrm flipV="1">
            <a:off x="8671764" y="3162387"/>
            <a:ext cx="956891" cy="1449822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igura a mano libera: forma 52">
            <a:extLst>
              <a:ext uri="{FF2B5EF4-FFF2-40B4-BE49-F238E27FC236}">
                <a16:creationId xmlns:a16="http://schemas.microsoft.com/office/drawing/2014/main" id="{111A1F66-B27A-A03D-205E-88BD13701B0E}"/>
              </a:ext>
            </a:extLst>
          </p:cNvPr>
          <p:cNvSpPr/>
          <p:nvPr/>
        </p:nvSpPr>
        <p:spPr>
          <a:xfrm rot="16200000">
            <a:off x="9571325" y="2110710"/>
            <a:ext cx="723900" cy="885825"/>
          </a:xfrm>
          <a:custGeom>
            <a:avLst/>
            <a:gdLst>
              <a:gd name="connsiteX0" fmla="*/ 45014 w 597464"/>
              <a:gd name="connsiteY0" fmla="*/ 523875 h 523875"/>
              <a:gd name="connsiteX1" fmla="*/ 6914 w 597464"/>
              <a:gd name="connsiteY1" fmla="*/ 361950 h 523875"/>
              <a:gd name="connsiteX2" fmla="*/ 168839 w 597464"/>
              <a:gd name="connsiteY2" fmla="*/ 304800 h 523875"/>
              <a:gd name="connsiteX3" fmla="*/ 416489 w 597464"/>
              <a:gd name="connsiteY3" fmla="*/ 285750 h 523875"/>
              <a:gd name="connsiteX4" fmla="*/ 454589 w 597464"/>
              <a:gd name="connsiteY4" fmla="*/ 180975 h 523875"/>
              <a:gd name="connsiteX5" fmla="*/ 597464 w 597464"/>
              <a:gd name="connsiteY5" fmla="*/ 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464" h="523875">
                <a:moveTo>
                  <a:pt x="45014" y="523875"/>
                </a:moveTo>
                <a:cubicBezTo>
                  <a:pt x="15645" y="461168"/>
                  <a:pt x="-13724" y="398462"/>
                  <a:pt x="6914" y="361950"/>
                </a:cubicBezTo>
                <a:cubicBezTo>
                  <a:pt x="27551" y="325437"/>
                  <a:pt x="100576" y="317500"/>
                  <a:pt x="168839" y="304800"/>
                </a:cubicBezTo>
                <a:cubicBezTo>
                  <a:pt x="237102" y="292100"/>
                  <a:pt x="368864" y="306387"/>
                  <a:pt x="416489" y="285750"/>
                </a:cubicBezTo>
                <a:cubicBezTo>
                  <a:pt x="464114" y="265112"/>
                  <a:pt x="424427" y="228600"/>
                  <a:pt x="454589" y="180975"/>
                </a:cubicBezTo>
                <a:cubicBezTo>
                  <a:pt x="484751" y="133350"/>
                  <a:pt x="541107" y="66675"/>
                  <a:pt x="597464" y="0"/>
                </a:cubicBezTo>
              </a:path>
            </a:pathLst>
          </a:custGeom>
          <a:noFill/>
          <a:ln w="28575">
            <a:solidFill>
              <a:schemeClr val="tx2">
                <a:lumMod val="50000"/>
              </a:schemeClr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8E7CF29F-F372-3728-5FBB-A6F3A6705A19}"/>
              </a:ext>
            </a:extLst>
          </p:cNvPr>
          <p:cNvSpPr txBox="1"/>
          <p:nvPr/>
        </p:nvSpPr>
        <p:spPr>
          <a:xfrm>
            <a:off x="9890733" y="2931554"/>
            <a:ext cx="1830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 turns off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Figura a mano libera: forma 54">
            <a:extLst>
              <a:ext uri="{FF2B5EF4-FFF2-40B4-BE49-F238E27FC236}">
                <a16:creationId xmlns:a16="http://schemas.microsoft.com/office/drawing/2014/main" id="{EE5BDAE5-24ED-9DAE-D77F-7D2D054A7C07}"/>
              </a:ext>
            </a:extLst>
          </p:cNvPr>
          <p:cNvSpPr/>
          <p:nvPr/>
        </p:nvSpPr>
        <p:spPr>
          <a:xfrm>
            <a:off x="3138171" y="1818681"/>
            <a:ext cx="1234722" cy="2209800"/>
          </a:xfrm>
          <a:custGeom>
            <a:avLst/>
            <a:gdLst>
              <a:gd name="connsiteX0" fmla="*/ 0 w 1234722"/>
              <a:gd name="connsiteY0" fmla="*/ 0 h 2209800"/>
              <a:gd name="connsiteX1" fmla="*/ 127000 w 1234722"/>
              <a:gd name="connsiteY1" fmla="*/ 990600 h 2209800"/>
              <a:gd name="connsiteX2" fmla="*/ 469900 w 1234722"/>
              <a:gd name="connsiteY2" fmla="*/ 1282700 h 2209800"/>
              <a:gd name="connsiteX3" fmla="*/ 977900 w 1234722"/>
              <a:gd name="connsiteY3" fmla="*/ 1346200 h 2209800"/>
              <a:gd name="connsiteX4" fmla="*/ 1028700 w 1234722"/>
              <a:gd name="connsiteY4" fmla="*/ 1346200 h 2209800"/>
              <a:gd name="connsiteX5" fmla="*/ 1206500 w 1234722"/>
              <a:gd name="connsiteY5" fmla="*/ 1587500 h 2209800"/>
              <a:gd name="connsiteX6" fmla="*/ 1231900 w 1234722"/>
              <a:gd name="connsiteY6" fmla="*/ 22098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4722" h="2209800">
                <a:moveTo>
                  <a:pt x="0" y="0"/>
                </a:moveTo>
                <a:cubicBezTo>
                  <a:pt x="24341" y="388408"/>
                  <a:pt x="48683" y="776817"/>
                  <a:pt x="127000" y="990600"/>
                </a:cubicBezTo>
                <a:cubicBezTo>
                  <a:pt x="205317" y="1204383"/>
                  <a:pt x="328083" y="1223433"/>
                  <a:pt x="469900" y="1282700"/>
                </a:cubicBezTo>
                <a:cubicBezTo>
                  <a:pt x="611717" y="1341967"/>
                  <a:pt x="977900" y="1346200"/>
                  <a:pt x="977900" y="1346200"/>
                </a:cubicBezTo>
                <a:cubicBezTo>
                  <a:pt x="1071033" y="1356783"/>
                  <a:pt x="990600" y="1305983"/>
                  <a:pt x="1028700" y="1346200"/>
                </a:cubicBezTo>
                <a:cubicBezTo>
                  <a:pt x="1066800" y="1386417"/>
                  <a:pt x="1172633" y="1443567"/>
                  <a:pt x="1206500" y="1587500"/>
                </a:cubicBezTo>
                <a:cubicBezTo>
                  <a:pt x="1240367" y="1731433"/>
                  <a:pt x="1236133" y="1970616"/>
                  <a:pt x="1231900" y="220980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igura a mano libera: forma 55">
            <a:extLst>
              <a:ext uri="{FF2B5EF4-FFF2-40B4-BE49-F238E27FC236}">
                <a16:creationId xmlns:a16="http://schemas.microsoft.com/office/drawing/2014/main" id="{E8A3FA02-D237-77DC-814A-F135A213321E}"/>
              </a:ext>
            </a:extLst>
          </p:cNvPr>
          <p:cNvSpPr/>
          <p:nvPr/>
        </p:nvSpPr>
        <p:spPr>
          <a:xfrm>
            <a:off x="3188971" y="3465945"/>
            <a:ext cx="711932" cy="1388036"/>
          </a:xfrm>
          <a:custGeom>
            <a:avLst/>
            <a:gdLst>
              <a:gd name="connsiteX0" fmla="*/ 685800 w 711932"/>
              <a:gd name="connsiteY0" fmla="*/ 778436 h 1388036"/>
              <a:gd name="connsiteX1" fmla="*/ 698500 w 711932"/>
              <a:gd name="connsiteY1" fmla="*/ 219636 h 1388036"/>
              <a:gd name="connsiteX2" fmla="*/ 520700 w 711932"/>
              <a:gd name="connsiteY2" fmla="*/ 92636 h 1388036"/>
              <a:gd name="connsiteX3" fmla="*/ 127000 w 711932"/>
              <a:gd name="connsiteY3" fmla="*/ 3736 h 1388036"/>
              <a:gd name="connsiteX4" fmla="*/ 25400 w 711932"/>
              <a:gd name="connsiteY4" fmla="*/ 219636 h 1388036"/>
              <a:gd name="connsiteX5" fmla="*/ 12700 w 711932"/>
              <a:gd name="connsiteY5" fmla="*/ 956236 h 1388036"/>
              <a:gd name="connsiteX6" fmla="*/ 0 w 711932"/>
              <a:gd name="connsiteY6" fmla="*/ 1388036 h 138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932" h="1388036">
                <a:moveTo>
                  <a:pt x="685800" y="778436"/>
                </a:moveTo>
                <a:cubicBezTo>
                  <a:pt x="705908" y="556186"/>
                  <a:pt x="726017" y="333936"/>
                  <a:pt x="698500" y="219636"/>
                </a:cubicBezTo>
                <a:cubicBezTo>
                  <a:pt x="670983" y="105336"/>
                  <a:pt x="615950" y="128619"/>
                  <a:pt x="520700" y="92636"/>
                </a:cubicBezTo>
                <a:cubicBezTo>
                  <a:pt x="425450" y="56653"/>
                  <a:pt x="209550" y="-17431"/>
                  <a:pt x="127000" y="3736"/>
                </a:cubicBezTo>
                <a:cubicBezTo>
                  <a:pt x="44450" y="24903"/>
                  <a:pt x="44450" y="60886"/>
                  <a:pt x="25400" y="219636"/>
                </a:cubicBezTo>
                <a:cubicBezTo>
                  <a:pt x="6350" y="378386"/>
                  <a:pt x="16933" y="761503"/>
                  <a:pt x="12700" y="956236"/>
                </a:cubicBezTo>
                <a:cubicBezTo>
                  <a:pt x="8467" y="1150969"/>
                  <a:pt x="4233" y="1269502"/>
                  <a:pt x="0" y="1388036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5AB0E3A6-2882-781B-4C13-30876073DCAF}"/>
              </a:ext>
            </a:extLst>
          </p:cNvPr>
          <p:cNvSpPr txBox="1"/>
          <p:nvPr/>
        </p:nvSpPr>
        <p:spPr>
          <a:xfrm>
            <a:off x="3706028" y="2428281"/>
            <a:ext cx="907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push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96805430-FEAB-8D51-4FD4-1A2472F75AC2}"/>
              </a:ext>
            </a:extLst>
          </p:cNvPr>
          <p:cNvSpPr txBox="1"/>
          <p:nvPr/>
        </p:nvSpPr>
        <p:spPr>
          <a:xfrm>
            <a:off x="3433137" y="4422331"/>
            <a:ext cx="746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pull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0502DE7A-A734-1540-6CBA-878B9E6949AD}"/>
              </a:ext>
            </a:extLst>
          </p:cNvPr>
          <p:cNvSpPr txBox="1"/>
          <p:nvPr/>
        </p:nvSpPr>
        <p:spPr>
          <a:xfrm>
            <a:off x="5570317" y="2814456"/>
            <a:ext cx="15552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operating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Figura a mano libera: forma 59">
            <a:extLst>
              <a:ext uri="{FF2B5EF4-FFF2-40B4-BE49-F238E27FC236}">
                <a16:creationId xmlns:a16="http://schemas.microsoft.com/office/drawing/2014/main" id="{58F26429-60D4-F6FE-1E93-366801322541}"/>
              </a:ext>
            </a:extLst>
          </p:cNvPr>
          <p:cNvSpPr/>
          <p:nvPr/>
        </p:nvSpPr>
        <p:spPr>
          <a:xfrm>
            <a:off x="7062039" y="2859683"/>
            <a:ext cx="439981" cy="303574"/>
          </a:xfrm>
          <a:custGeom>
            <a:avLst/>
            <a:gdLst>
              <a:gd name="connsiteX0" fmla="*/ 0 w 485775"/>
              <a:gd name="connsiteY0" fmla="*/ 228600 h 243522"/>
              <a:gd name="connsiteX1" fmla="*/ 257175 w 485775"/>
              <a:gd name="connsiteY1" fmla="*/ 219075 h 243522"/>
              <a:gd name="connsiteX2" fmla="*/ 485775 w 485775"/>
              <a:gd name="connsiteY2" fmla="*/ 0 h 24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5775" h="243522">
                <a:moveTo>
                  <a:pt x="0" y="228600"/>
                </a:moveTo>
                <a:cubicBezTo>
                  <a:pt x="88106" y="242887"/>
                  <a:pt x="176213" y="257175"/>
                  <a:pt x="257175" y="219075"/>
                </a:cubicBezTo>
                <a:cubicBezTo>
                  <a:pt x="338138" y="180975"/>
                  <a:pt x="411956" y="90487"/>
                  <a:pt x="485775" y="0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igura a mano libera: forma 60">
            <a:extLst>
              <a:ext uri="{FF2B5EF4-FFF2-40B4-BE49-F238E27FC236}">
                <a16:creationId xmlns:a16="http://schemas.microsoft.com/office/drawing/2014/main" id="{65FB2A61-7170-A9AF-8E9B-F7445D526DAA}"/>
              </a:ext>
            </a:extLst>
          </p:cNvPr>
          <p:cNvSpPr/>
          <p:nvPr/>
        </p:nvSpPr>
        <p:spPr>
          <a:xfrm flipV="1">
            <a:off x="7093795" y="3281624"/>
            <a:ext cx="569238" cy="347089"/>
          </a:xfrm>
          <a:custGeom>
            <a:avLst/>
            <a:gdLst>
              <a:gd name="connsiteX0" fmla="*/ 0 w 485775"/>
              <a:gd name="connsiteY0" fmla="*/ 228600 h 243522"/>
              <a:gd name="connsiteX1" fmla="*/ 257175 w 485775"/>
              <a:gd name="connsiteY1" fmla="*/ 219075 h 243522"/>
              <a:gd name="connsiteX2" fmla="*/ 485775 w 485775"/>
              <a:gd name="connsiteY2" fmla="*/ 0 h 24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5775" h="243522">
                <a:moveTo>
                  <a:pt x="0" y="228600"/>
                </a:moveTo>
                <a:cubicBezTo>
                  <a:pt x="88106" y="242887"/>
                  <a:pt x="176213" y="257175"/>
                  <a:pt x="257175" y="219075"/>
                </a:cubicBezTo>
                <a:cubicBezTo>
                  <a:pt x="338138" y="180975"/>
                  <a:pt x="411956" y="90487"/>
                  <a:pt x="485775" y="0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2" name="Oggetto 61">
            <a:extLst>
              <a:ext uri="{FF2B5EF4-FFF2-40B4-BE49-F238E27FC236}">
                <a16:creationId xmlns:a16="http://schemas.microsoft.com/office/drawing/2014/main" id="{2986E674-25A3-E268-C965-472FCC8CB5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927435"/>
              </p:ext>
            </p:extLst>
          </p:nvPr>
        </p:nvGraphicFramePr>
        <p:xfrm>
          <a:off x="771983" y="5219241"/>
          <a:ext cx="4762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Equation" r:id="rId8" imgW="190440" imgH="228600" progId="Equation.DSMT4">
                  <p:embed/>
                </p:oleObj>
              </mc:Choice>
              <mc:Fallback>
                <p:oleObj name="Equation" r:id="rId8" imgW="190440" imgH="228600" progId="Equation.DSMT4">
                  <p:embed/>
                  <p:pic>
                    <p:nvPicPr>
                      <p:cNvPr id="26" name="Oggetto 25">
                        <a:extLst>
                          <a:ext uri="{FF2B5EF4-FFF2-40B4-BE49-F238E27FC236}">
                            <a16:creationId xmlns:a16="http://schemas.microsoft.com/office/drawing/2014/main" id="{60E72B82-E1F0-465B-BA0F-3D0E59EC53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983" y="5219241"/>
                        <a:ext cx="476250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3" name="Connettore 2 62">
            <a:extLst>
              <a:ext uri="{FF2B5EF4-FFF2-40B4-BE49-F238E27FC236}">
                <a16:creationId xmlns:a16="http://schemas.microsoft.com/office/drawing/2014/main" id="{C311AA8D-1316-CA58-C63B-91D1FD01ACD7}"/>
              </a:ext>
            </a:extLst>
          </p:cNvPr>
          <p:cNvCxnSpPr>
            <a:cxnSpLocks/>
          </p:cNvCxnSpPr>
          <p:nvPr/>
        </p:nvCxnSpPr>
        <p:spPr>
          <a:xfrm flipV="1">
            <a:off x="1337544" y="2597285"/>
            <a:ext cx="517436" cy="149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tangolo 63">
            <a:extLst>
              <a:ext uri="{FF2B5EF4-FFF2-40B4-BE49-F238E27FC236}">
                <a16:creationId xmlns:a16="http://schemas.microsoft.com/office/drawing/2014/main" id="{021AA7E7-38F5-5A78-852E-358A26ECDD74}"/>
              </a:ext>
            </a:extLst>
          </p:cNvPr>
          <p:cNvSpPr/>
          <p:nvPr/>
        </p:nvSpPr>
        <p:spPr>
          <a:xfrm>
            <a:off x="400108" y="2021619"/>
            <a:ext cx="932051" cy="25271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D31B9F27-7CA0-83C2-1549-8183B3F45DAE}"/>
              </a:ext>
            </a:extLst>
          </p:cNvPr>
          <p:cNvSpPr txBox="1"/>
          <p:nvPr/>
        </p:nvSpPr>
        <p:spPr>
          <a:xfrm rot="16200000">
            <a:off x="-389210" y="2866126"/>
            <a:ext cx="24096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class-AB control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(driver)</a:t>
            </a:r>
          </a:p>
        </p:txBody>
      </p:sp>
      <p:cxnSp>
        <p:nvCxnSpPr>
          <p:cNvPr id="66" name="Connettore 2 65">
            <a:extLst>
              <a:ext uri="{FF2B5EF4-FFF2-40B4-BE49-F238E27FC236}">
                <a16:creationId xmlns:a16="http://schemas.microsoft.com/office/drawing/2014/main" id="{C00B9916-71B4-0875-C22E-D8DCEEBFAAA2}"/>
              </a:ext>
            </a:extLst>
          </p:cNvPr>
          <p:cNvCxnSpPr>
            <a:cxnSpLocks/>
          </p:cNvCxnSpPr>
          <p:nvPr/>
        </p:nvCxnSpPr>
        <p:spPr>
          <a:xfrm flipV="1">
            <a:off x="1361819" y="4055873"/>
            <a:ext cx="517436" cy="149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2 66">
            <a:extLst>
              <a:ext uri="{FF2B5EF4-FFF2-40B4-BE49-F238E27FC236}">
                <a16:creationId xmlns:a16="http://schemas.microsoft.com/office/drawing/2014/main" id="{1EA79F91-0DC8-C1B7-C16A-7FB2678DC0BD}"/>
              </a:ext>
            </a:extLst>
          </p:cNvPr>
          <p:cNvCxnSpPr>
            <a:cxnSpLocks/>
          </p:cNvCxnSpPr>
          <p:nvPr/>
        </p:nvCxnSpPr>
        <p:spPr>
          <a:xfrm flipV="1">
            <a:off x="865729" y="4561269"/>
            <a:ext cx="0" cy="6454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" name="Oggetto 67">
            <a:extLst>
              <a:ext uri="{FF2B5EF4-FFF2-40B4-BE49-F238E27FC236}">
                <a16:creationId xmlns:a16="http://schemas.microsoft.com/office/drawing/2014/main" id="{9E2D9A89-0F1F-3958-67C6-F23295125F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209088"/>
              </p:ext>
            </p:extLst>
          </p:nvPr>
        </p:nvGraphicFramePr>
        <p:xfrm>
          <a:off x="2440119" y="5325283"/>
          <a:ext cx="2253600" cy="60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Equation" r:id="rId10" imgW="901440" imgH="241200" progId="Equation.DSMT4">
                  <p:embed/>
                </p:oleObj>
              </mc:Choice>
              <mc:Fallback>
                <p:oleObj name="Equation" r:id="rId10" imgW="901440" imgH="241200" progId="Equation.DSMT4">
                  <p:embed/>
                  <p:pic>
                    <p:nvPicPr>
                      <p:cNvPr id="37" name="Oggetto 36">
                        <a:extLst>
                          <a:ext uri="{FF2B5EF4-FFF2-40B4-BE49-F238E27FC236}">
                            <a16:creationId xmlns:a16="http://schemas.microsoft.com/office/drawing/2014/main" id="{E1EDC10B-3F7B-4C0A-AD98-AF2E8C1FDC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0119" y="5325283"/>
                        <a:ext cx="2253600" cy="603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997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 animBg="1"/>
      <p:bldP spid="53" grpId="0" animBg="1"/>
      <p:bldP spid="54" grpId="0"/>
      <p:bldP spid="55" grpId="0" animBg="1"/>
      <p:bldP spid="56" grpId="0" animBg="1"/>
      <p:bldP spid="57" grpId="0"/>
      <p:bldP spid="58" grpId="0"/>
      <p:bldP spid="59" grpId="0"/>
      <p:bldP spid="60" grpId="0" animBg="1"/>
      <p:bldP spid="61" grpId="0" animBg="1"/>
      <p:bldP spid="64" grpId="0" animBg="1"/>
      <p:bldP spid="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40F4FE7-5641-993B-4BA5-657DBF726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6689760-A1C1-2FA9-7E2C-5DE90EC19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84502B2B-70F6-CC15-E879-0CAEDB4E2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929" y="137094"/>
            <a:ext cx="10515600" cy="662397"/>
          </a:xfrm>
        </p:spPr>
        <p:txBody>
          <a:bodyPr>
            <a:normAutofit fontScale="90000"/>
          </a:bodyPr>
          <a:lstStyle/>
          <a:p>
            <a:r>
              <a:rPr lang="en-US" dirty="0"/>
              <a:t>Class-AB common-source output stages: </a:t>
            </a:r>
            <a:r>
              <a:rPr lang="en-US" b="1" u="sng" dirty="0"/>
              <a:t>maximum</a:t>
            </a:r>
            <a:r>
              <a:rPr lang="en-US" b="1" dirty="0"/>
              <a:t> output</a:t>
            </a:r>
            <a:r>
              <a:rPr lang="it-IT" b="1" dirty="0"/>
              <a:t> </a:t>
            </a:r>
            <a:r>
              <a:rPr lang="en-US" b="1" dirty="0"/>
              <a:t>currents</a:t>
            </a:r>
          </a:p>
        </p:txBody>
      </p:sp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83650D8D-3106-52EF-4C2B-35AD9E561687}"/>
              </a:ext>
            </a:extLst>
          </p:cNvPr>
          <p:cNvSpPr txBox="1">
            <a:spLocks/>
          </p:cNvSpPr>
          <p:nvPr/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055017-B6DE-4C35-A63B-40EADAC97849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4F56A800-598B-C8C1-FC0F-ED236AFF9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8747" y="1348479"/>
            <a:ext cx="4491244" cy="313426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1D24594-DC61-58AB-01C9-BEA2BC28873F}"/>
              </a:ext>
            </a:extLst>
          </p:cNvPr>
          <p:cNvSpPr txBox="1"/>
          <p:nvPr/>
        </p:nvSpPr>
        <p:spPr>
          <a:xfrm>
            <a:off x="745434" y="4949687"/>
            <a:ext cx="7861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Different topologies are available for the class-AB driver. They differ for the maximum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GS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that can be delivered to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M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for the minimum supply voltage</a:t>
            </a: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D4E6D48D-855F-8B89-228A-AD33F1C584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51926"/>
              </p:ext>
            </p:extLst>
          </p:nvPr>
        </p:nvGraphicFramePr>
        <p:xfrm>
          <a:off x="6096000" y="892184"/>
          <a:ext cx="4398963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4" name="Equation" r:id="rId5" imgW="1917360" imgH="419040" progId="Equation.DSMT4">
                  <p:embed/>
                </p:oleObj>
              </mc:Choice>
              <mc:Fallback>
                <p:oleObj name="Equation" r:id="rId5" imgW="1917360" imgH="4190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23EC8380-90BA-4607-AAD0-67852CB30E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892184"/>
                        <a:ext cx="4398963" cy="958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1EC23A2-F7F2-8EFC-51D7-1C25628621BA}"/>
              </a:ext>
            </a:extLst>
          </p:cNvPr>
          <p:cNvSpPr txBox="1"/>
          <p:nvPr/>
        </p:nvSpPr>
        <p:spPr>
          <a:xfrm>
            <a:off x="4962573" y="3733064"/>
            <a:ext cx="115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Driver </a:t>
            </a:r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453DD7CE-E396-E1A8-4C40-2FFBE08A8F2E}"/>
              </a:ext>
            </a:extLst>
          </p:cNvPr>
          <p:cNvSpPr/>
          <p:nvPr/>
        </p:nvSpPr>
        <p:spPr>
          <a:xfrm>
            <a:off x="6329754" y="3733064"/>
            <a:ext cx="448914" cy="42956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3DFF45A1-8367-AE3D-D482-912B2B4314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0590"/>
              </p:ext>
            </p:extLst>
          </p:nvPr>
        </p:nvGraphicFramePr>
        <p:xfrm>
          <a:off x="6929438" y="3248025"/>
          <a:ext cx="1625600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5" name="Equation" r:id="rId7" imgW="596880" imgH="507960" progId="Equation.DSMT4">
                  <p:embed/>
                </p:oleObj>
              </mc:Choice>
              <mc:Fallback>
                <p:oleObj name="Equation" r:id="rId7" imgW="596880" imgH="50796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1E7E2840-47BD-4BFF-B26B-C504E81A69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38" y="3248025"/>
                        <a:ext cx="1625600" cy="1376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C97D1D5-BEED-CDA3-3470-B9A555A1D26E}"/>
              </a:ext>
            </a:extLst>
          </p:cNvPr>
          <p:cNvSpPr txBox="1"/>
          <p:nvPr/>
        </p:nvSpPr>
        <p:spPr>
          <a:xfrm>
            <a:off x="9785329" y="3687961"/>
            <a:ext cx="137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i="1" dirty="0" err="1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it-IT" sz="36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36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3600" i="1" dirty="0" err="1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it-IT" sz="36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36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54481C6F-8E78-60B1-562E-2E1F474854FC}"/>
              </a:ext>
            </a:extLst>
          </p:cNvPr>
          <p:cNvSpPr/>
          <p:nvPr/>
        </p:nvSpPr>
        <p:spPr>
          <a:xfrm>
            <a:off x="8718615" y="3803028"/>
            <a:ext cx="448914" cy="42956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9C45C555-D049-267D-BC01-EF3CE9C25D5C}"/>
              </a:ext>
            </a:extLst>
          </p:cNvPr>
          <p:cNvSpPr/>
          <p:nvPr/>
        </p:nvSpPr>
        <p:spPr>
          <a:xfrm rot="2405030">
            <a:off x="9560872" y="3091124"/>
            <a:ext cx="448914" cy="42956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AF4EC02F-8447-43AF-4020-C6B38FE115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875922"/>
              </p:ext>
            </p:extLst>
          </p:nvPr>
        </p:nvGraphicFramePr>
        <p:xfrm>
          <a:off x="6140729" y="2023138"/>
          <a:ext cx="4167188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6" name="Equation" r:id="rId9" imgW="1815840" imgH="393480" progId="Equation.DSMT4">
                  <p:embed/>
                </p:oleObj>
              </mc:Choice>
              <mc:Fallback>
                <p:oleObj name="Equation" r:id="rId9" imgW="1815840" imgH="39348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A24D752A-03A1-45A9-A4D9-832F9F1748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0729" y="2023138"/>
                        <a:ext cx="4167188" cy="900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uppo 17">
            <a:extLst>
              <a:ext uri="{FF2B5EF4-FFF2-40B4-BE49-F238E27FC236}">
                <a16:creationId xmlns:a16="http://schemas.microsoft.com/office/drawing/2014/main" id="{80AD3048-314A-012E-C276-9EE5E873B01F}"/>
              </a:ext>
            </a:extLst>
          </p:cNvPr>
          <p:cNvGrpSpPr/>
          <p:nvPr/>
        </p:nvGrpSpPr>
        <p:grpSpPr>
          <a:xfrm>
            <a:off x="3213099" y="1586551"/>
            <a:ext cx="276631" cy="253647"/>
            <a:chOff x="9604781" y="4825678"/>
            <a:chExt cx="285750" cy="285750"/>
          </a:xfrm>
        </p:grpSpPr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436B781D-A9D9-8964-E091-ED351FE78ACE}"/>
                </a:ext>
              </a:extLst>
            </p:cNvPr>
            <p:cNvCxnSpPr/>
            <p:nvPr/>
          </p:nvCxnSpPr>
          <p:spPr>
            <a:xfrm>
              <a:off x="9747656" y="4825678"/>
              <a:ext cx="0" cy="285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diritto 19">
              <a:extLst>
                <a:ext uri="{FF2B5EF4-FFF2-40B4-BE49-F238E27FC236}">
                  <a16:creationId xmlns:a16="http://schemas.microsoft.com/office/drawing/2014/main" id="{A178B685-30F5-794D-74AB-0C06F62107E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747656" y="4825678"/>
              <a:ext cx="0" cy="285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2AAEFA46-C553-DD93-DCA4-969C9455A1FF}"/>
              </a:ext>
            </a:extLst>
          </p:cNvPr>
          <p:cNvCxnSpPr>
            <a:cxnSpLocks/>
          </p:cNvCxnSpPr>
          <p:nvPr/>
        </p:nvCxnSpPr>
        <p:spPr>
          <a:xfrm rot="16200000">
            <a:off x="3355974" y="1880263"/>
            <a:ext cx="0" cy="2857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ggetto 21">
            <a:extLst>
              <a:ext uri="{FF2B5EF4-FFF2-40B4-BE49-F238E27FC236}">
                <a16:creationId xmlns:a16="http://schemas.microsoft.com/office/drawing/2014/main" id="{AEA4E655-A12D-5C4F-7549-6E9456E39B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170217"/>
              </p:ext>
            </p:extLst>
          </p:nvPr>
        </p:nvGraphicFramePr>
        <p:xfrm>
          <a:off x="2565399" y="702491"/>
          <a:ext cx="93345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7" name="Equation" r:id="rId11" imgW="342720" imgH="279360" progId="Equation.DSMT4">
                  <p:embed/>
                </p:oleObj>
              </mc:Choice>
              <mc:Fallback>
                <p:oleObj name="Equation" r:id="rId11" imgW="342720" imgH="27936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527A0D5A-9318-420B-AF4B-D4622BA8FA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399" y="702491"/>
                        <a:ext cx="933450" cy="757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uppo 22">
            <a:extLst>
              <a:ext uri="{FF2B5EF4-FFF2-40B4-BE49-F238E27FC236}">
                <a16:creationId xmlns:a16="http://schemas.microsoft.com/office/drawing/2014/main" id="{2E0F7B7E-A51F-8736-03D8-6941A0599E94}"/>
              </a:ext>
            </a:extLst>
          </p:cNvPr>
          <p:cNvGrpSpPr/>
          <p:nvPr/>
        </p:nvGrpSpPr>
        <p:grpSpPr>
          <a:xfrm>
            <a:off x="3222218" y="3520879"/>
            <a:ext cx="276631" cy="253647"/>
            <a:chOff x="9604781" y="4825678"/>
            <a:chExt cx="285750" cy="285750"/>
          </a:xfrm>
        </p:grpSpPr>
        <p:cxnSp>
          <p:nvCxnSpPr>
            <p:cNvPr id="24" name="Connettore diritto 23">
              <a:extLst>
                <a:ext uri="{FF2B5EF4-FFF2-40B4-BE49-F238E27FC236}">
                  <a16:creationId xmlns:a16="http://schemas.microsoft.com/office/drawing/2014/main" id="{B312A514-D083-0AE2-D431-4B8948BC19D3}"/>
                </a:ext>
              </a:extLst>
            </p:cNvPr>
            <p:cNvCxnSpPr/>
            <p:nvPr/>
          </p:nvCxnSpPr>
          <p:spPr>
            <a:xfrm>
              <a:off x="9747656" y="4825678"/>
              <a:ext cx="0" cy="285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diritto 24">
              <a:extLst>
                <a:ext uri="{FF2B5EF4-FFF2-40B4-BE49-F238E27FC236}">
                  <a16:creationId xmlns:a16="http://schemas.microsoft.com/office/drawing/2014/main" id="{7C7334BC-1C42-37EB-CE5A-1FAAC62404F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747656" y="4825678"/>
              <a:ext cx="0" cy="285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52908171-AB5F-DC9C-7DB3-B1E636FD3B63}"/>
              </a:ext>
            </a:extLst>
          </p:cNvPr>
          <p:cNvCxnSpPr>
            <a:cxnSpLocks/>
          </p:cNvCxnSpPr>
          <p:nvPr/>
        </p:nvCxnSpPr>
        <p:spPr>
          <a:xfrm rot="16200000">
            <a:off x="3365093" y="3814591"/>
            <a:ext cx="0" cy="2857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ggetto 26">
            <a:extLst>
              <a:ext uri="{FF2B5EF4-FFF2-40B4-BE49-F238E27FC236}">
                <a16:creationId xmlns:a16="http://schemas.microsoft.com/office/drawing/2014/main" id="{659775B3-70F0-FA01-9BEE-9D8693FD72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000590"/>
              </p:ext>
            </p:extLst>
          </p:nvPr>
        </p:nvGraphicFramePr>
        <p:xfrm>
          <a:off x="2842012" y="4172387"/>
          <a:ext cx="760412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8" name="Equation" r:id="rId13" imgW="279360" imgH="228600" progId="Equation.DSMT4">
                  <p:embed/>
                </p:oleObj>
              </mc:Choice>
              <mc:Fallback>
                <p:oleObj name="Equation" r:id="rId13" imgW="279360" imgH="228600" progId="Equation.DSMT4">
                  <p:embed/>
                  <p:pic>
                    <p:nvPicPr>
                      <p:cNvPr id="25" name="Oggetto 24">
                        <a:extLst>
                          <a:ext uri="{FF2B5EF4-FFF2-40B4-BE49-F238E27FC236}">
                            <a16:creationId xmlns:a16="http://schemas.microsoft.com/office/drawing/2014/main" id="{F4E7AF29-E602-4E3E-803A-7AC3E3CB7D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2012" y="4172387"/>
                        <a:ext cx="760412" cy="6207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031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  <p:bldP spid="14" grpId="0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44E82EC-C9ED-0139-5241-4A3B49A5B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ACB7C7A-F7E1-B580-D674-E435B4125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8B454157-6C11-D0EB-4FDF-3B24CA042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565" y="107837"/>
            <a:ext cx="10515600" cy="662397"/>
          </a:xfrm>
        </p:spPr>
        <p:txBody>
          <a:bodyPr>
            <a:normAutofit fontScale="90000"/>
          </a:bodyPr>
          <a:lstStyle/>
          <a:p>
            <a:r>
              <a:rPr lang="en-US" dirty="0"/>
              <a:t>Class-AB common-source output stages: equivalent voltage source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CA760351-DE26-581B-7AAF-7F1D41A7C6E1}"/>
              </a:ext>
            </a:extLst>
          </p:cNvPr>
          <p:cNvGrpSpPr/>
          <p:nvPr/>
        </p:nvGrpSpPr>
        <p:grpSpPr>
          <a:xfrm>
            <a:off x="8260001" y="1594961"/>
            <a:ext cx="3123456" cy="4071450"/>
            <a:chOff x="8260001" y="1594961"/>
            <a:chExt cx="3123456" cy="4071450"/>
          </a:xfrm>
        </p:grpSpPr>
        <p:grpSp>
          <p:nvGrpSpPr>
            <p:cNvPr id="9" name="Elemento grafico 10">
              <a:extLst>
                <a:ext uri="{FF2B5EF4-FFF2-40B4-BE49-F238E27FC236}">
                  <a16:creationId xmlns:a16="http://schemas.microsoft.com/office/drawing/2014/main" id="{CA769296-8712-1F4C-2A54-8AC9B27CCB54}"/>
                </a:ext>
              </a:extLst>
            </p:cNvPr>
            <p:cNvGrpSpPr/>
            <p:nvPr/>
          </p:nvGrpSpPr>
          <p:grpSpPr>
            <a:xfrm>
              <a:off x="9339785" y="3832932"/>
              <a:ext cx="772445" cy="1103543"/>
              <a:chOff x="9339785" y="3832932"/>
              <a:chExt cx="772445" cy="1103543"/>
            </a:xfrm>
          </p:grpSpPr>
          <p:grpSp>
            <p:nvGrpSpPr>
              <p:cNvPr id="39" name="Elemento grafico 10">
                <a:extLst>
                  <a:ext uri="{FF2B5EF4-FFF2-40B4-BE49-F238E27FC236}">
                    <a16:creationId xmlns:a16="http://schemas.microsoft.com/office/drawing/2014/main" id="{79A57EBD-C213-5E94-68A6-BFFE434AB762}"/>
                  </a:ext>
                </a:extLst>
              </p:cNvPr>
              <p:cNvGrpSpPr/>
              <p:nvPr/>
            </p:nvGrpSpPr>
            <p:grpSpPr>
              <a:xfrm>
                <a:off x="9339785" y="3832932"/>
                <a:ext cx="772445" cy="1103543"/>
                <a:chOff x="9339785" y="3832932"/>
                <a:chExt cx="772445" cy="1103543"/>
              </a:xfrm>
              <a:noFill/>
            </p:grpSpPr>
            <p:sp>
              <p:nvSpPr>
                <p:cNvPr id="41" name="Figura a mano libera: forma 40">
                  <a:extLst>
                    <a:ext uri="{FF2B5EF4-FFF2-40B4-BE49-F238E27FC236}">
                      <a16:creationId xmlns:a16="http://schemas.microsoft.com/office/drawing/2014/main" id="{648E1B16-0B0F-9685-F836-354565DCE007}"/>
                    </a:ext>
                  </a:extLst>
                </p:cNvPr>
                <p:cNvSpPr/>
                <p:nvPr/>
              </p:nvSpPr>
              <p:spPr>
                <a:xfrm>
                  <a:off x="9781182" y="3832932"/>
                  <a:ext cx="331048" cy="1103543"/>
                </a:xfrm>
                <a:custGeom>
                  <a:avLst/>
                  <a:gdLst>
                    <a:gd name="connsiteX0" fmla="*/ 331261 w 331048"/>
                    <a:gd name="connsiteY0" fmla="*/ 164 h 1103543"/>
                    <a:gd name="connsiteX1" fmla="*/ 331261 w 331048"/>
                    <a:gd name="connsiteY1" fmla="*/ 331226 h 1103543"/>
                    <a:gd name="connsiteX2" fmla="*/ 212 w 331048"/>
                    <a:gd name="connsiteY2" fmla="*/ 331226 h 1103543"/>
                    <a:gd name="connsiteX3" fmla="*/ 212 w 331048"/>
                    <a:gd name="connsiteY3" fmla="*/ 772647 h 1103543"/>
                    <a:gd name="connsiteX4" fmla="*/ 331261 w 331048"/>
                    <a:gd name="connsiteY4" fmla="*/ 772647 h 1103543"/>
                    <a:gd name="connsiteX5" fmla="*/ 331261 w 331048"/>
                    <a:gd name="connsiteY5" fmla="*/ 1103707 h 1103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1048" h="1103543">
                      <a:moveTo>
                        <a:pt x="331261" y="164"/>
                      </a:moveTo>
                      <a:lnTo>
                        <a:pt x="331261" y="331226"/>
                      </a:lnTo>
                      <a:lnTo>
                        <a:pt x="212" y="331226"/>
                      </a:lnTo>
                      <a:moveTo>
                        <a:pt x="212" y="772647"/>
                      </a:moveTo>
                      <a:lnTo>
                        <a:pt x="331261" y="772647"/>
                      </a:lnTo>
                      <a:lnTo>
                        <a:pt x="331261" y="1103707"/>
                      </a:lnTo>
                    </a:path>
                  </a:pathLst>
                </a:custGeom>
                <a:noFill/>
                <a:ln w="31514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igura a mano libera: forma 41">
                  <a:extLst>
                    <a:ext uri="{FF2B5EF4-FFF2-40B4-BE49-F238E27FC236}">
                      <a16:creationId xmlns:a16="http://schemas.microsoft.com/office/drawing/2014/main" id="{48F418BD-BF9C-5F72-2A09-9EB3544912E7}"/>
                    </a:ext>
                  </a:extLst>
                </p:cNvPr>
                <p:cNvSpPr/>
                <p:nvPr/>
              </p:nvSpPr>
              <p:spPr>
                <a:xfrm>
                  <a:off x="9670833" y="4191581"/>
                  <a:ext cx="15764" cy="386240"/>
                </a:xfrm>
                <a:custGeom>
                  <a:avLst/>
                  <a:gdLst>
                    <a:gd name="connsiteX0" fmla="*/ 200 w 15764"/>
                    <a:gd name="connsiteY0" fmla="*/ 386404 h 386240"/>
                    <a:gd name="connsiteX1" fmla="*/ 200 w 15764"/>
                    <a:gd name="connsiteY1" fmla="*/ 164 h 386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764" h="386240">
                      <a:moveTo>
                        <a:pt x="200" y="386404"/>
                      </a:moveTo>
                      <a:lnTo>
                        <a:pt x="200" y="164"/>
                      </a:lnTo>
                    </a:path>
                  </a:pathLst>
                </a:custGeom>
                <a:noFill/>
                <a:ln w="31514" cap="sq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igura a mano libera: forma 42">
                  <a:extLst>
                    <a:ext uri="{FF2B5EF4-FFF2-40B4-BE49-F238E27FC236}">
                      <a16:creationId xmlns:a16="http://schemas.microsoft.com/office/drawing/2014/main" id="{1112EF1B-1AB3-F20F-0BFA-F3A79188DF3D}"/>
                    </a:ext>
                  </a:extLst>
                </p:cNvPr>
                <p:cNvSpPr/>
                <p:nvPr/>
              </p:nvSpPr>
              <p:spPr>
                <a:xfrm>
                  <a:off x="9339785" y="4384705"/>
                  <a:ext cx="331048" cy="15764"/>
                </a:xfrm>
                <a:custGeom>
                  <a:avLst/>
                  <a:gdLst>
                    <a:gd name="connsiteX0" fmla="*/ 331240 w 331048"/>
                    <a:gd name="connsiteY0" fmla="*/ 164 h 15764"/>
                    <a:gd name="connsiteX1" fmla="*/ 192 w 331048"/>
                    <a:gd name="connsiteY1" fmla="*/ 164 h 15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31048" h="15764">
                      <a:moveTo>
                        <a:pt x="331240" y="164"/>
                      </a:moveTo>
                      <a:lnTo>
                        <a:pt x="192" y="164"/>
                      </a:lnTo>
                    </a:path>
                  </a:pathLst>
                </a:custGeom>
                <a:noFill/>
                <a:ln w="31514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igura a mano libera: forma 43">
                  <a:extLst>
                    <a:ext uri="{FF2B5EF4-FFF2-40B4-BE49-F238E27FC236}">
                      <a16:creationId xmlns:a16="http://schemas.microsoft.com/office/drawing/2014/main" id="{9EC47A4A-FEF3-2014-DA8F-FDE04DE8E0FB}"/>
                    </a:ext>
                  </a:extLst>
                </p:cNvPr>
                <p:cNvSpPr/>
                <p:nvPr/>
              </p:nvSpPr>
              <p:spPr>
                <a:xfrm>
                  <a:off x="9753595" y="4108819"/>
                  <a:ext cx="15764" cy="551770"/>
                </a:xfrm>
                <a:custGeom>
                  <a:avLst/>
                  <a:gdLst>
                    <a:gd name="connsiteX0" fmla="*/ 203 w 15764"/>
                    <a:gd name="connsiteY0" fmla="*/ 164 h 551770"/>
                    <a:gd name="connsiteX1" fmla="*/ 203 w 15764"/>
                    <a:gd name="connsiteY1" fmla="*/ 551934 h 551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764" h="551770">
                      <a:moveTo>
                        <a:pt x="203" y="164"/>
                      </a:moveTo>
                      <a:lnTo>
                        <a:pt x="203" y="551934"/>
                      </a:lnTo>
                    </a:path>
                  </a:pathLst>
                </a:custGeom>
                <a:noFill/>
                <a:ln w="31514" cap="sq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0" name="Figura a mano libera: forma 39">
                <a:extLst>
                  <a:ext uri="{FF2B5EF4-FFF2-40B4-BE49-F238E27FC236}">
                    <a16:creationId xmlns:a16="http://schemas.microsoft.com/office/drawing/2014/main" id="{7BAD832E-925A-3E7D-9773-33ADDC3004B6}"/>
                  </a:ext>
                </a:extLst>
              </p:cNvPr>
              <p:cNvSpPr/>
              <p:nvPr/>
            </p:nvSpPr>
            <p:spPr>
              <a:xfrm>
                <a:off x="9968857" y="4506321"/>
                <a:ext cx="124411" cy="198188"/>
              </a:xfrm>
              <a:custGeom>
                <a:avLst/>
                <a:gdLst>
                  <a:gd name="connsiteX0" fmla="*/ 124626 w 124411"/>
                  <a:gd name="connsiteY0" fmla="*/ 99221 h 198188"/>
                  <a:gd name="connsiteX1" fmla="*/ 215 w 124411"/>
                  <a:gd name="connsiteY1" fmla="*/ 127 h 198188"/>
                  <a:gd name="connsiteX2" fmla="*/ 215 w 124411"/>
                  <a:gd name="connsiteY2" fmla="*/ 198315 h 19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4411" h="198188">
                    <a:moveTo>
                      <a:pt x="124626" y="99221"/>
                    </a:moveTo>
                    <a:lnTo>
                      <a:pt x="215" y="127"/>
                    </a:lnTo>
                    <a:lnTo>
                      <a:pt x="215" y="198315"/>
                    </a:lnTo>
                    <a:close/>
                  </a:path>
                </a:pathLst>
              </a:custGeom>
              <a:solidFill>
                <a:srgbClr val="000000"/>
              </a:solidFill>
              <a:ln w="55147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F4F15BC7-E2D9-A287-29AC-199B9B532F3C}"/>
                </a:ext>
              </a:extLst>
            </p:cNvPr>
            <p:cNvSpPr/>
            <p:nvPr/>
          </p:nvSpPr>
          <p:spPr>
            <a:xfrm>
              <a:off x="9781195" y="2145889"/>
              <a:ext cx="331070" cy="1103547"/>
            </a:xfrm>
            <a:custGeom>
              <a:avLst/>
              <a:gdLst>
                <a:gd name="connsiteX0" fmla="*/ 331071 w 331070"/>
                <a:gd name="connsiteY0" fmla="*/ 1103547 h 1103547"/>
                <a:gd name="connsiteX1" fmla="*/ 331071 w 331070"/>
                <a:gd name="connsiteY1" fmla="*/ 772480 h 1103547"/>
                <a:gd name="connsiteX2" fmla="*/ 0 w 331070"/>
                <a:gd name="connsiteY2" fmla="*/ 772480 h 1103547"/>
                <a:gd name="connsiteX3" fmla="*/ 0 w 331070"/>
                <a:gd name="connsiteY3" fmla="*/ 331063 h 1103547"/>
                <a:gd name="connsiteX4" fmla="*/ 331071 w 331070"/>
                <a:gd name="connsiteY4" fmla="*/ 331063 h 1103547"/>
                <a:gd name="connsiteX5" fmla="*/ 331071 w 331070"/>
                <a:gd name="connsiteY5" fmla="*/ 0 h 110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070" h="1103547">
                  <a:moveTo>
                    <a:pt x="331071" y="1103547"/>
                  </a:moveTo>
                  <a:lnTo>
                    <a:pt x="331071" y="772480"/>
                  </a:lnTo>
                  <a:lnTo>
                    <a:pt x="0" y="772480"/>
                  </a:lnTo>
                  <a:moveTo>
                    <a:pt x="0" y="331063"/>
                  </a:moveTo>
                  <a:lnTo>
                    <a:pt x="331071" y="331063"/>
                  </a:lnTo>
                  <a:lnTo>
                    <a:pt x="331071" y="0"/>
                  </a:lnTo>
                </a:path>
              </a:pathLst>
            </a:custGeom>
            <a:noFill/>
            <a:ln w="31514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igura a mano libera: forma 10">
              <a:extLst>
                <a:ext uri="{FF2B5EF4-FFF2-40B4-BE49-F238E27FC236}">
                  <a16:creationId xmlns:a16="http://schemas.microsoft.com/office/drawing/2014/main" id="{B1A6ED24-92D5-B127-292B-36BDCEE39236}"/>
                </a:ext>
              </a:extLst>
            </p:cNvPr>
            <p:cNvSpPr/>
            <p:nvPr/>
          </p:nvSpPr>
          <p:spPr>
            <a:xfrm>
              <a:off x="9670841" y="2504540"/>
              <a:ext cx="15764" cy="386239"/>
            </a:xfrm>
            <a:custGeom>
              <a:avLst/>
              <a:gdLst>
                <a:gd name="connsiteX0" fmla="*/ 0 w 15764"/>
                <a:gd name="connsiteY0" fmla="*/ 0 h 386239"/>
                <a:gd name="connsiteX1" fmla="*/ 0 w 15764"/>
                <a:gd name="connsiteY1" fmla="*/ 386240 h 38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64" h="386239">
                  <a:moveTo>
                    <a:pt x="0" y="0"/>
                  </a:moveTo>
                  <a:lnTo>
                    <a:pt x="0" y="386240"/>
                  </a:lnTo>
                </a:path>
              </a:pathLst>
            </a:custGeom>
            <a:noFill/>
            <a:ln w="31514" cap="sq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30A70BB1-FAAB-1C9C-5607-BC367086C7CC}"/>
                </a:ext>
              </a:extLst>
            </p:cNvPr>
            <p:cNvSpPr/>
            <p:nvPr/>
          </p:nvSpPr>
          <p:spPr>
            <a:xfrm>
              <a:off x="9339778" y="2697660"/>
              <a:ext cx="331062" cy="15764"/>
            </a:xfrm>
            <a:custGeom>
              <a:avLst/>
              <a:gdLst>
                <a:gd name="connsiteX0" fmla="*/ 331063 w 331062"/>
                <a:gd name="connsiteY0" fmla="*/ 0 h 15764"/>
                <a:gd name="connsiteX1" fmla="*/ 0 w 331062"/>
                <a:gd name="connsiteY1" fmla="*/ 0 h 1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1062" h="15764">
                  <a:moveTo>
                    <a:pt x="331063" y="0"/>
                  </a:moveTo>
                  <a:lnTo>
                    <a:pt x="0" y="0"/>
                  </a:lnTo>
                </a:path>
              </a:pathLst>
            </a:custGeom>
            <a:noFill/>
            <a:ln w="31514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85AE8670-BC3B-F26B-7715-034CD2C5D400}"/>
                </a:ext>
              </a:extLst>
            </p:cNvPr>
            <p:cNvSpPr/>
            <p:nvPr/>
          </p:nvSpPr>
          <p:spPr>
            <a:xfrm>
              <a:off x="9753607" y="2421774"/>
              <a:ext cx="15764" cy="551771"/>
            </a:xfrm>
            <a:custGeom>
              <a:avLst/>
              <a:gdLst>
                <a:gd name="connsiteX0" fmla="*/ 0 w 15764"/>
                <a:gd name="connsiteY0" fmla="*/ 551771 h 551771"/>
                <a:gd name="connsiteX1" fmla="*/ 0 w 15764"/>
                <a:gd name="connsiteY1" fmla="*/ 0 h 55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64" h="551771">
                  <a:moveTo>
                    <a:pt x="0" y="551771"/>
                  </a:moveTo>
                  <a:lnTo>
                    <a:pt x="0" y="0"/>
                  </a:lnTo>
                </a:path>
              </a:pathLst>
            </a:custGeom>
            <a:noFill/>
            <a:ln w="31514" cap="sq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igura a mano libera: forma 13">
              <a:extLst>
                <a:ext uri="{FF2B5EF4-FFF2-40B4-BE49-F238E27FC236}">
                  <a16:creationId xmlns:a16="http://schemas.microsoft.com/office/drawing/2014/main" id="{7AFF6241-1076-9F5D-AB8C-FF2F501C118A}"/>
                </a:ext>
              </a:extLst>
            </p:cNvPr>
            <p:cNvSpPr/>
            <p:nvPr/>
          </p:nvSpPr>
          <p:spPr>
            <a:xfrm>
              <a:off x="9781197" y="2377858"/>
              <a:ext cx="124429" cy="198186"/>
            </a:xfrm>
            <a:custGeom>
              <a:avLst/>
              <a:gdLst>
                <a:gd name="connsiteX0" fmla="*/ 0 w 124429"/>
                <a:gd name="connsiteY0" fmla="*/ 99093 h 198186"/>
                <a:gd name="connsiteX1" fmla="*/ 124429 w 124429"/>
                <a:gd name="connsiteY1" fmla="*/ 198187 h 198186"/>
                <a:gd name="connsiteX2" fmla="*/ 124429 w 124429"/>
                <a:gd name="connsiteY2" fmla="*/ 0 h 1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429" h="198186">
                  <a:moveTo>
                    <a:pt x="0" y="99093"/>
                  </a:moveTo>
                  <a:lnTo>
                    <a:pt x="124429" y="198187"/>
                  </a:lnTo>
                  <a:lnTo>
                    <a:pt x="124429" y="0"/>
                  </a:lnTo>
                  <a:close/>
                </a:path>
              </a:pathLst>
            </a:custGeom>
            <a:solidFill>
              <a:srgbClr val="000000"/>
            </a:solidFill>
            <a:ln w="55149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igura a mano libera: forma 14">
              <a:extLst>
                <a:ext uri="{FF2B5EF4-FFF2-40B4-BE49-F238E27FC236}">
                  <a16:creationId xmlns:a16="http://schemas.microsoft.com/office/drawing/2014/main" id="{E85EBED9-3261-8EC8-F12E-50F35B68B852}"/>
                </a:ext>
              </a:extLst>
            </p:cNvPr>
            <p:cNvSpPr/>
            <p:nvPr/>
          </p:nvSpPr>
          <p:spPr>
            <a:xfrm>
              <a:off x="10112266" y="3249436"/>
              <a:ext cx="15764" cy="583490"/>
            </a:xfrm>
            <a:custGeom>
              <a:avLst/>
              <a:gdLst>
                <a:gd name="connsiteX0" fmla="*/ 0 w 15764"/>
                <a:gd name="connsiteY0" fmla="*/ 0 h 583490"/>
                <a:gd name="connsiteX1" fmla="*/ 0 w 15764"/>
                <a:gd name="connsiteY1" fmla="*/ 583490 h 583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64" h="583490">
                  <a:moveTo>
                    <a:pt x="0" y="0"/>
                  </a:moveTo>
                  <a:cubicBezTo>
                    <a:pt x="0" y="194507"/>
                    <a:pt x="0" y="389015"/>
                    <a:pt x="0" y="583490"/>
                  </a:cubicBezTo>
                </a:path>
              </a:pathLst>
            </a:custGeom>
            <a:solidFill>
              <a:srgbClr val="FF0000">
                <a:alpha val="99000"/>
              </a:srgbClr>
            </a:solidFill>
            <a:ln w="31514" cap="rnd">
              <a:solidFill>
                <a:srgbClr val="000000">
                  <a:alpha val="99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" name="Elemento grafico 10">
              <a:extLst>
                <a:ext uri="{FF2B5EF4-FFF2-40B4-BE49-F238E27FC236}">
                  <a16:creationId xmlns:a16="http://schemas.microsoft.com/office/drawing/2014/main" id="{911F3CE5-F680-D6D1-AA5B-AD6EC70DF4C9}"/>
                </a:ext>
              </a:extLst>
            </p:cNvPr>
            <p:cNvGrpSpPr/>
            <p:nvPr/>
          </p:nvGrpSpPr>
          <p:grpSpPr>
            <a:xfrm>
              <a:off x="9953827" y="5285053"/>
              <a:ext cx="316873" cy="372757"/>
              <a:chOff x="9953827" y="5285053"/>
              <a:chExt cx="316873" cy="372757"/>
            </a:xfrm>
            <a:noFill/>
          </p:grpSpPr>
          <p:sp>
            <p:nvSpPr>
              <p:cNvPr id="36" name="Figura a mano libera: forma 35">
                <a:extLst>
                  <a:ext uri="{FF2B5EF4-FFF2-40B4-BE49-F238E27FC236}">
                    <a16:creationId xmlns:a16="http://schemas.microsoft.com/office/drawing/2014/main" id="{AF361AEF-EAB7-0998-C662-9A03C66643B6}"/>
                  </a:ext>
                </a:extLst>
              </p:cNvPr>
              <p:cNvSpPr/>
              <p:nvPr/>
            </p:nvSpPr>
            <p:spPr>
              <a:xfrm>
                <a:off x="10112261" y="5553955"/>
                <a:ext cx="158439" cy="103854"/>
              </a:xfrm>
              <a:custGeom>
                <a:avLst/>
                <a:gdLst>
                  <a:gd name="connsiteX0" fmla="*/ 185 w 158439"/>
                  <a:gd name="connsiteY0" fmla="*/ 147 h 103854"/>
                  <a:gd name="connsiteX1" fmla="*/ 158624 w 158439"/>
                  <a:gd name="connsiteY1" fmla="*/ 104002 h 103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8439" h="103854">
                    <a:moveTo>
                      <a:pt x="185" y="147"/>
                    </a:moveTo>
                    <a:lnTo>
                      <a:pt x="158624" y="104002"/>
                    </a:lnTo>
                  </a:path>
                </a:pathLst>
              </a:custGeom>
              <a:noFill/>
              <a:ln w="57774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igura a mano libera: forma 36">
                <a:extLst>
                  <a:ext uri="{FF2B5EF4-FFF2-40B4-BE49-F238E27FC236}">
                    <a16:creationId xmlns:a16="http://schemas.microsoft.com/office/drawing/2014/main" id="{0EA834E6-C472-3C96-909C-C009C2E4C55C}"/>
                  </a:ext>
                </a:extLst>
              </p:cNvPr>
              <p:cNvSpPr/>
              <p:nvPr/>
            </p:nvSpPr>
            <p:spPr>
              <a:xfrm>
                <a:off x="10112261" y="5285053"/>
                <a:ext cx="15764" cy="268902"/>
              </a:xfrm>
              <a:custGeom>
                <a:avLst/>
                <a:gdLst>
                  <a:gd name="connsiteX0" fmla="*/ 181 w 15764"/>
                  <a:gd name="connsiteY0" fmla="*/ 269040 h 268902"/>
                  <a:gd name="connsiteX1" fmla="*/ 181 w 15764"/>
                  <a:gd name="connsiteY1" fmla="*/ 138 h 268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764" h="268902">
                    <a:moveTo>
                      <a:pt x="181" y="269040"/>
                    </a:moveTo>
                    <a:lnTo>
                      <a:pt x="181" y="138"/>
                    </a:lnTo>
                  </a:path>
                </a:pathLst>
              </a:custGeom>
              <a:noFill/>
              <a:ln w="31514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igura a mano libera: forma 37">
                <a:extLst>
                  <a:ext uri="{FF2B5EF4-FFF2-40B4-BE49-F238E27FC236}">
                    <a16:creationId xmlns:a16="http://schemas.microsoft.com/office/drawing/2014/main" id="{3D836090-EB92-E511-C215-3DE1E510E697}"/>
                  </a:ext>
                </a:extLst>
              </p:cNvPr>
              <p:cNvSpPr/>
              <p:nvPr/>
            </p:nvSpPr>
            <p:spPr>
              <a:xfrm>
                <a:off x="9953827" y="5553955"/>
                <a:ext cx="158433" cy="103854"/>
              </a:xfrm>
              <a:custGeom>
                <a:avLst/>
                <a:gdLst>
                  <a:gd name="connsiteX0" fmla="*/ 158611 w 158433"/>
                  <a:gd name="connsiteY0" fmla="*/ 147 h 103854"/>
                  <a:gd name="connsiteX1" fmla="*/ 177 w 158433"/>
                  <a:gd name="connsiteY1" fmla="*/ 104002 h 103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8433" h="103854">
                    <a:moveTo>
                      <a:pt x="158611" y="147"/>
                    </a:moveTo>
                    <a:lnTo>
                      <a:pt x="177" y="104002"/>
                    </a:lnTo>
                  </a:path>
                </a:pathLst>
              </a:custGeom>
              <a:noFill/>
              <a:ln w="57774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Elemento grafico 10">
              <a:extLst>
                <a:ext uri="{FF2B5EF4-FFF2-40B4-BE49-F238E27FC236}">
                  <a16:creationId xmlns:a16="http://schemas.microsoft.com/office/drawing/2014/main" id="{0C0EC3DD-E7D5-8D75-6583-E8F8C33FC1AC}"/>
                </a:ext>
              </a:extLst>
            </p:cNvPr>
            <p:cNvGrpSpPr/>
            <p:nvPr/>
          </p:nvGrpSpPr>
          <p:grpSpPr>
            <a:xfrm>
              <a:off x="9935724" y="1602685"/>
              <a:ext cx="350573" cy="268931"/>
              <a:chOff x="9935724" y="1602685"/>
              <a:chExt cx="350573" cy="268931"/>
            </a:xfrm>
            <a:noFill/>
          </p:grpSpPr>
          <p:sp>
            <p:nvSpPr>
              <p:cNvPr id="34" name="Figura a mano libera: forma 33">
                <a:extLst>
                  <a:ext uri="{FF2B5EF4-FFF2-40B4-BE49-F238E27FC236}">
                    <a16:creationId xmlns:a16="http://schemas.microsoft.com/office/drawing/2014/main" id="{D6AD828A-0948-DBD6-6A50-2838648FB40F}"/>
                  </a:ext>
                </a:extLst>
              </p:cNvPr>
              <p:cNvSpPr/>
              <p:nvPr/>
            </p:nvSpPr>
            <p:spPr>
              <a:xfrm>
                <a:off x="9935724" y="1602685"/>
                <a:ext cx="350573" cy="15764"/>
              </a:xfrm>
              <a:custGeom>
                <a:avLst/>
                <a:gdLst>
                  <a:gd name="connsiteX0" fmla="*/ 35 w 350573"/>
                  <a:gd name="connsiteY0" fmla="*/ -73 h 15764"/>
                  <a:gd name="connsiteX1" fmla="*/ 350608 w 350573"/>
                  <a:gd name="connsiteY1" fmla="*/ -73 h 15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0573" h="15764">
                    <a:moveTo>
                      <a:pt x="35" y="-73"/>
                    </a:moveTo>
                    <a:lnTo>
                      <a:pt x="350608" y="-73"/>
                    </a:lnTo>
                  </a:path>
                </a:pathLst>
              </a:custGeom>
              <a:noFill/>
              <a:ln w="57774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igura a mano libera: forma 34">
                <a:extLst>
                  <a:ext uri="{FF2B5EF4-FFF2-40B4-BE49-F238E27FC236}">
                    <a16:creationId xmlns:a16="http://schemas.microsoft.com/office/drawing/2014/main" id="{04810E23-037B-C9DE-BF0A-B268D01049D3}"/>
                  </a:ext>
                </a:extLst>
              </p:cNvPr>
              <p:cNvSpPr/>
              <p:nvPr/>
            </p:nvSpPr>
            <p:spPr>
              <a:xfrm>
                <a:off x="10111014" y="1602685"/>
                <a:ext cx="15764" cy="268931"/>
              </a:xfrm>
              <a:custGeom>
                <a:avLst/>
                <a:gdLst>
                  <a:gd name="connsiteX0" fmla="*/ 35 w 15764"/>
                  <a:gd name="connsiteY0" fmla="*/ -67 h 268931"/>
                  <a:gd name="connsiteX1" fmla="*/ 35 w 15764"/>
                  <a:gd name="connsiteY1" fmla="*/ 268865 h 26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764" h="268931">
                    <a:moveTo>
                      <a:pt x="35" y="-67"/>
                    </a:moveTo>
                    <a:lnTo>
                      <a:pt x="35" y="268865"/>
                    </a:lnTo>
                  </a:path>
                </a:pathLst>
              </a:custGeom>
              <a:noFill/>
              <a:ln w="31514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" name="Figura a mano libera: forma 17">
              <a:extLst>
                <a:ext uri="{FF2B5EF4-FFF2-40B4-BE49-F238E27FC236}">
                  <a16:creationId xmlns:a16="http://schemas.microsoft.com/office/drawing/2014/main" id="{217ACA62-57A1-37A8-DD0D-E9A8C8D90618}"/>
                </a:ext>
              </a:extLst>
            </p:cNvPr>
            <p:cNvSpPr/>
            <p:nvPr/>
          </p:nvSpPr>
          <p:spPr>
            <a:xfrm>
              <a:off x="10112266" y="1872369"/>
              <a:ext cx="15764" cy="273519"/>
            </a:xfrm>
            <a:custGeom>
              <a:avLst/>
              <a:gdLst>
                <a:gd name="connsiteX0" fmla="*/ 0 w 15764"/>
                <a:gd name="connsiteY0" fmla="*/ 273519 h 273519"/>
                <a:gd name="connsiteX1" fmla="*/ 0 w 15764"/>
                <a:gd name="connsiteY1" fmla="*/ 0 h 273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64" h="273519">
                  <a:moveTo>
                    <a:pt x="0" y="273519"/>
                  </a:moveTo>
                  <a:cubicBezTo>
                    <a:pt x="0" y="182354"/>
                    <a:pt x="0" y="91181"/>
                    <a:pt x="0" y="0"/>
                  </a:cubicBezTo>
                </a:path>
              </a:pathLst>
            </a:custGeom>
            <a:solidFill>
              <a:srgbClr val="FF0000">
                <a:alpha val="99000"/>
              </a:srgbClr>
            </a:solidFill>
            <a:ln w="31514" cap="rnd">
              <a:solidFill>
                <a:srgbClr val="000000">
                  <a:alpha val="99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81212744-DB8D-AECF-1787-B703A176DE80}"/>
                </a:ext>
              </a:extLst>
            </p:cNvPr>
            <p:cNvSpPr/>
            <p:nvPr/>
          </p:nvSpPr>
          <p:spPr>
            <a:xfrm>
              <a:off x="10112266" y="4936469"/>
              <a:ext cx="15764" cy="348577"/>
            </a:xfrm>
            <a:custGeom>
              <a:avLst/>
              <a:gdLst>
                <a:gd name="connsiteX0" fmla="*/ 0 w 15764"/>
                <a:gd name="connsiteY0" fmla="*/ 0 h 348577"/>
                <a:gd name="connsiteX1" fmla="*/ 0 w 15764"/>
                <a:gd name="connsiteY1" fmla="*/ 348577 h 34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64" h="348577">
                  <a:moveTo>
                    <a:pt x="0" y="0"/>
                  </a:moveTo>
                  <a:cubicBezTo>
                    <a:pt x="0" y="116203"/>
                    <a:pt x="0" y="232390"/>
                    <a:pt x="0" y="348577"/>
                  </a:cubicBezTo>
                </a:path>
              </a:pathLst>
            </a:custGeom>
            <a:solidFill>
              <a:srgbClr val="FF0000">
                <a:alpha val="99000"/>
              </a:srgbClr>
            </a:solidFill>
            <a:ln w="31514" cap="rnd">
              <a:solidFill>
                <a:srgbClr val="000000">
                  <a:alpha val="99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BCAC9A10-3768-D79F-3BB6-4AA2A9B0815B}"/>
                </a:ext>
              </a:extLst>
            </p:cNvPr>
            <p:cNvSpPr/>
            <p:nvPr/>
          </p:nvSpPr>
          <p:spPr>
            <a:xfrm>
              <a:off x="10112266" y="3541181"/>
              <a:ext cx="528565" cy="15764"/>
            </a:xfrm>
            <a:custGeom>
              <a:avLst/>
              <a:gdLst>
                <a:gd name="connsiteX0" fmla="*/ 0 w 528565"/>
                <a:gd name="connsiteY0" fmla="*/ 0 h 15764"/>
                <a:gd name="connsiteX1" fmla="*/ 528565 w 528565"/>
                <a:gd name="connsiteY1" fmla="*/ 0 h 1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8565" h="15764">
                  <a:moveTo>
                    <a:pt x="0" y="0"/>
                  </a:moveTo>
                  <a:cubicBezTo>
                    <a:pt x="176204" y="0"/>
                    <a:pt x="352393" y="0"/>
                    <a:pt x="528565" y="0"/>
                  </a:cubicBezTo>
                </a:path>
              </a:pathLst>
            </a:custGeom>
            <a:solidFill>
              <a:srgbClr val="FF0000">
                <a:alpha val="99000"/>
              </a:srgbClr>
            </a:solidFill>
            <a:ln w="31514" cap="rnd">
              <a:solidFill>
                <a:srgbClr val="000000">
                  <a:alpha val="99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5BCDF3DD-C7E3-49B8-50B5-CD2AF0657D71}"/>
                </a:ext>
              </a:extLst>
            </p:cNvPr>
            <p:cNvSpPr/>
            <p:nvPr/>
          </p:nvSpPr>
          <p:spPr>
            <a:xfrm>
              <a:off x="10640831" y="3451857"/>
              <a:ext cx="248218" cy="178647"/>
            </a:xfrm>
            <a:custGeom>
              <a:avLst/>
              <a:gdLst>
                <a:gd name="connsiteX0" fmla="*/ 0 w 248218"/>
                <a:gd name="connsiteY0" fmla="*/ 0 h 178647"/>
                <a:gd name="connsiteX1" fmla="*/ 0 w 248218"/>
                <a:gd name="connsiteY1" fmla="*/ 178648 h 178647"/>
                <a:gd name="connsiteX2" fmla="*/ 132772 w 248218"/>
                <a:gd name="connsiteY2" fmla="*/ 178648 h 178647"/>
                <a:gd name="connsiteX3" fmla="*/ 248218 w 248218"/>
                <a:gd name="connsiteY3" fmla="*/ 89324 h 178647"/>
                <a:gd name="connsiteX4" fmla="*/ 0 w 248218"/>
                <a:gd name="connsiteY4" fmla="*/ 0 h 178647"/>
                <a:gd name="connsiteX5" fmla="*/ 132772 w 248218"/>
                <a:gd name="connsiteY5" fmla="*/ 0 h 178647"/>
                <a:gd name="connsiteX6" fmla="*/ 248218 w 248218"/>
                <a:gd name="connsiteY6" fmla="*/ 89324 h 17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218" h="178647">
                  <a:moveTo>
                    <a:pt x="0" y="0"/>
                  </a:moveTo>
                  <a:lnTo>
                    <a:pt x="0" y="178648"/>
                  </a:lnTo>
                  <a:lnTo>
                    <a:pt x="132772" y="178648"/>
                  </a:lnTo>
                  <a:lnTo>
                    <a:pt x="248218" y="89324"/>
                  </a:lnTo>
                  <a:moveTo>
                    <a:pt x="0" y="0"/>
                  </a:moveTo>
                  <a:lnTo>
                    <a:pt x="132772" y="0"/>
                  </a:lnTo>
                  <a:lnTo>
                    <a:pt x="248218" y="89324"/>
                  </a:lnTo>
                </a:path>
              </a:pathLst>
            </a:custGeom>
            <a:solidFill>
              <a:srgbClr val="FFFFFF"/>
            </a:solidFill>
            <a:ln w="31504" cap="rnd">
              <a:solidFill>
                <a:srgbClr val="000000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37125D47-945C-E64A-DADE-6A2CE15DA058}"/>
                </a:ext>
              </a:extLst>
            </p:cNvPr>
            <p:cNvSpPr/>
            <p:nvPr/>
          </p:nvSpPr>
          <p:spPr>
            <a:xfrm>
              <a:off x="8941175" y="4384697"/>
              <a:ext cx="398604" cy="15764"/>
            </a:xfrm>
            <a:custGeom>
              <a:avLst/>
              <a:gdLst>
                <a:gd name="connsiteX0" fmla="*/ 398604 w 398604"/>
                <a:gd name="connsiteY0" fmla="*/ 0 h 15764"/>
                <a:gd name="connsiteX1" fmla="*/ 0 w 398604"/>
                <a:gd name="connsiteY1" fmla="*/ 0 h 1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8604" h="15764">
                  <a:moveTo>
                    <a:pt x="398604" y="0"/>
                  </a:moveTo>
                  <a:lnTo>
                    <a:pt x="0" y="0"/>
                  </a:lnTo>
                </a:path>
              </a:pathLst>
            </a:custGeom>
            <a:noFill/>
            <a:ln w="31514" cap="rnd">
              <a:solidFill>
                <a:srgbClr val="000000">
                  <a:alpha val="99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1D649776-CDF3-F0B5-0921-4C629EE3C287}"/>
                </a:ext>
              </a:extLst>
            </p:cNvPr>
            <p:cNvSpPr/>
            <p:nvPr/>
          </p:nvSpPr>
          <p:spPr>
            <a:xfrm>
              <a:off x="8941175" y="2697660"/>
              <a:ext cx="398604" cy="15764"/>
            </a:xfrm>
            <a:custGeom>
              <a:avLst/>
              <a:gdLst>
                <a:gd name="connsiteX0" fmla="*/ 398604 w 398604"/>
                <a:gd name="connsiteY0" fmla="*/ 0 h 15764"/>
                <a:gd name="connsiteX1" fmla="*/ 0 w 398604"/>
                <a:gd name="connsiteY1" fmla="*/ 0 h 1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8604" h="15764">
                  <a:moveTo>
                    <a:pt x="398604" y="0"/>
                  </a:moveTo>
                  <a:lnTo>
                    <a:pt x="0" y="0"/>
                  </a:lnTo>
                </a:path>
              </a:pathLst>
            </a:custGeom>
            <a:noFill/>
            <a:ln w="31514" cap="rnd">
              <a:solidFill>
                <a:srgbClr val="000000">
                  <a:alpha val="99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A36EBB3A-A090-86FA-B35C-E8277528B08D}"/>
                </a:ext>
              </a:extLst>
            </p:cNvPr>
            <p:cNvSpPr/>
            <p:nvPr/>
          </p:nvSpPr>
          <p:spPr>
            <a:xfrm>
              <a:off x="8692956" y="2608331"/>
              <a:ext cx="248219" cy="178657"/>
            </a:xfrm>
            <a:custGeom>
              <a:avLst/>
              <a:gdLst>
                <a:gd name="connsiteX0" fmla="*/ 0 w 248219"/>
                <a:gd name="connsiteY0" fmla="*/ 0 h 178657"/>
                <a:gd name="connsiteX1" fmla="*/ 0 w 248219"/>
                <a:gd name="connsiteY1" fmla="*/ 178657 h 178657"/>
                <a:gd name="connsiteX2" fmla="*/ 132774 w 248219"/>
                <a:gd name="connsiteY2" fmla="*/ 178657 h 178657"/>
                <a:gd name="connsiteX3" fmla="*/ 248220 w 248219"/>
                <a:gd name="connsiteY3" fmla="*/ 89329 h 178657"/>
                <a:gd name="connsiteX4" fmla="*/ 0 w 248219"/>
                <a:gd name="connsiteY4" fmla="*/ 0 h 178657"/>
                <a:gd name="connsiteX5" fmla="*/ 132774 w 248219"/>
                <a:gd name="connsiteY5" fmla="*/ 0 h 178657"/>
                <a:gd name="connsiteX6" fmla="*/ 248220 w 248219"/>
                <a:gd name="connsiteY6" fmla="*/ 89329 h 17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219" h="178657">
                  <a:moveTo>
                    <a:pt x="0" y="0"/>
                  </a:moveTo>
                  <a:lnTo>
                    <a:pt x="0" y="178657"/>
                  </a:lnTo>
                  <a:lnTo>
                    <a:pt x="132774" y="178657"/>
                  </a:lnTo>
                  <a:lnTo>
                    <a:pt x="248220" y="89329"/>
                  </a:lnTo>
                  <a:moveTo>
                    <a:pt x="0" y="0"/>
                  </a:moveTo>
                  <a:lnTo>
                    <a:pt x="132774" y="0"/>
                  </a:lnTo>
                  <a:lnTo>
                    <a:pt x="248220" y="89329"/>
                  </a:lnTo>
                </a:path>
              </a:pathLst>
            </a:custGeom>
            <a:solidFill>
              <a:srgbClr val="FFFFFF"/>
            </a:solidFill>
            <a:ln w="31504" cap="rnd">
              <a:solidFill>
                <a:srgbClr val="000000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FFC04628-5009-1AA2-8EEE-7912011B6515}"/>
                </a:ext>
              </a:extLst>
            </p:cNvPr>
            <p:cNvSpPr txBox="1"/>
            <p:nvPr/>
          </p:nvSpPr>
          <p:spPr>
            <a:xfrm>
              <a:off x="10232761" y="1594961"/>
              <a:ext cx="684530" cy="65573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986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987" i="1" spc="0" baseline="-21346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dd</a:t>
              </a:r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ED7EF6F3-59C7-BE22-FE35-9D88A36D6B38}"/>
                </a:ext>
              </a:extLst>
            </p:cNvPr>
            <p:cNvSpPr txBox="1"/>
            <p:nvPr/>
          </p:nvSpPr>
          <p:spPr>
            <a:xfrm>
              <a:off x="10190902" y="5010676"/>
              <a:ext cx="655021" cy="65573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986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987" i="1" spc="0" baseline="-21346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ss</a:t>
              </a:r>
            </a:p>
          </p:txBody>
        </p: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AFCDAD39-BBB6-06BB-3470-526CAC2E6BED}"/>
                </a:ext>
              </a:extLst>
            </p:cNvPr>
            <p:cNvSpPr txBox="1"/>
            <p:nvPr/>
          </p:nvSpPr>
          <p:spPr>
            <a:xfrm>
              <a:off x="10639909" y="2931088"/>
              <a:ext cx="743548" cy="65573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986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987" i="1" spc="0" baseline="-21346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out</a:t>
              </a:r>
            </a:p>
          </p:txBody>
        </p: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D4452C5A-FA12-DEAF-DF4A-C6ADE1D25B6C}"/>
                </a:ext>
              </a:extLst>
            </p:cNvPr>
            <p:cNvSpPr txBox="1"/>
            <p:nvPr/>
          </p:nvSpPr>
          <p:spPr>
            <a:xfrm>
              <a:off x="8260001" y="1948102"/>
              <a:ext cx="684530" cy="65573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986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987" i="1" spc="0" baseline="-21346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gp</a:t>
              </a:r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92F82C58-A7DF-5014-5E72-51A7C88C3C94}"/>
                </a:ext>
              </a:extLst>
            </p:cNvPr>
            <p:cNvSpPr/>
            <p:nvPr/>
          </p:nvSpPr>
          <p:spPr>
            <a:xfrm>
              <a:off x="10055118" y="3484033"/>
              <a:ext cx="114295" cy="114295"/>
            </a:xfrm>
            <a:custGeom>
              <a:avLst/>
              <a:gdLst>
                <a:gd name="connsiteX0" fmla="*/ 114296 w 114295"/>
                <a:gd name="connsiteY0" fmla="*/ 57148 h 114295"/>
                <a:gd name="connsiteX1" fmla="*/ 57148 w 114295"/>
                <a:gd name="connsiteY1" fmla="*/ 114295 h 114295"/>
                <a:gd name="connsiteX2" fmla="*/ 0 w 114295"/>
                <a:gd name="connsiteY2" fmla="*/ 57148 h 114295"/>
                <a:gd name="connsiteX3" fmla="*/ 57148 w 114295"/>
                <a:gd name="connsiteY3" fmla="*/ 0 h 114295"/>
                <a:gd name="connsiteX4" fmla="*/ 114296 w 114295"/>
                <a:gd name="connsiteY4" fmla="*/ 57148 h 11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95" h="114295">
                  <a:moveTo>
                    <a:pt x="114296" y="57148"/>
                  </a:moveTo>
                  <a:cubicBezTo>
                    <a:pt x="114296" y="88709"/>
                    <a:pt x="88710" y="114295"/>
                    <a:pt x="57148" y="114295"/>
                  </a:cubicBezTo>
                  <a:cubicBezTo>
                    <a:pt x="25586" y="114295"/>
                    <a:pt x="0" y="88709"/>
                    <a:pt x="0" y="57148"/>
                  </a:cubicBezTo>
                  <a:cubicBezTo>
                    <a:pt x="0" y="25586"/>
                    <a:pt x="25586" y="0"/>
                    <a:pt x="57148" y="0"/>
                  </a:cubicBezTo>
                  <a:cubicBezTo>
                    <a:pt x="88710" y="0"/>
                    <a:pt x="114296" y="25586"/>
                    <a:pt x="114296" y="57148"/>
                  </a:cubicBezTo>
                  <a:close/>
                </a:path>
              </a:pathLst>
            </a:custGeom>
            <a:solidFill>
              <a:srgbClr val="000000"/>
            </a:solidFill>
            <a:ln w="5514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87981696-BD3D-6948-1E33-4BDE0E46F93F}"/>
                </a:ext>
              </a:extLst>
            </p:cNvPr>
            <p:cNvSpPr txBox="1"/>
            <p:nvPr/>
          </p:nvSpPr>
          <p:spPr>
            <a:xfrm>
              <a:off x="10150047" y="4105159"/>
              <a:ext cx="551740" cy="59677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613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</a:t>
              </a:r>
              <a:r>
                <a:rPr lang="en-US" sz="2613" spc="0" baseline="-22962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n</a:t>
              </a:r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5864E255-3D9A-380F-4597-CB983C09D38C}"/>
                </a:ext>
              </a:extLst>
            </p:cNvPr>
            <p:cNvSpPr txBox="1"/>
            <p:nvPr/>
          </p:nvSpPr>
          <p:spPr>
            <a:xfrm>
              <a:off x="10200729" y="2394629"/>
              <a:ext cx="551740" cy="59677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613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</a:t>
              </a:r>
              <a:r>
                <a:rPr lang="en-US" sz="2613" spc="0" baseline="-22962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p</a:t>
              </a: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0ED4FA5B-A4D2-C100-B24F-E2CE064C85D2}"/>
                </a:ext>
              </a:extLst>
            </p:cNvPr>
            <p:cNvSpPr txBox="1"/>
            <p:nvPr/>
          </p:nvSpPr>
          <p:spPr>
            <a:xfrm>
              <a:off x="8260001" y="3623116"/>
              <a:ext cx="684530" cy="65573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986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987" i="1" spc="0" baseline="-21346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gn</a:t>
              </a:r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F6E53CDE-0950-39BF-CF31-2AF668953AB4}"/>
                </a:ext>
              </a:extLst>
            </p:cNvPr>
            <p:cNvSpPr/>
            <p:nvPr/>
          </p:nvSpPr>
          <p:spPr>
            <a:xfrm>
              <a:off x="8692957" y="4295374"/>
              <a:ext cx="248218" cy="178663"/>
            </a:xfrm>
            <a:custGeom>
              <a:avLst/>
              <a:gdLst>
                <a:gd name="connsiteX0" fmla="*/ 0 w 248218"/>
                <a:gd name="connsiteY0" fmla="*/ 0 h 178663"/>
                <a:gd name="connsiteX1" fmla="*/ 0 w 248218"/>
                <a:gd name="connsiteY1" fmla="*/ 178663 h 178663"/>
                <a:gd name="connsiteX2" fmla="*/ 132772 w 248218"/>
                <a:gd name="connsiteY2" fmla="*/ 178663 h 178663"/>
                <a:gd name="connsiteX3" fmla="*/ 248218 w 248218"/>
                <a:gd name="connsiteY3" fmla="*/ 89324 h 178663"/>
                <a:gd name="connsiteX4" fmla="*/ 0 w 248218"/>
                <a:gd name="connsiteY4" fmla="*/ 0 h 178663"/>
                <a:gd name="connsiteX5" fmla="*/ 132772 w 248218"/>
                <a:gd name="connsiteY5" fmla="*/ 0 h 178663"/>
                <a:gd name="connsiteX6" fmla="*/ 248218 w 248218"/>
                <a:gd name="connsiteY6" fmla="*/ 89324 h 1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218" h="178663">
                  <a:moveTo>
                    <a:pt x="0" y="0"/>
                  </a:moveTo>
                  <a:lnTo>
                    <a:pt x="0" y="178663"/>
                  </a:lnTo>
                  <a:lnTo>
                    <a:pt x="132772" y="178663"/>
                  </a:lnTo>
                  <a:lnTo>
                    <a:pt x="248218" y="89324"/>
                  </a:lnTo>
                  <a:moveTo>
                    <a:pt x="0" y="0"/>
                  </a:moveTo>
                  <a:lnTo>
                    <a:pt x="132772" y="0"/>
                  </a:lnTo>
                  <a:lnTo>
                    <a:pt x="248218" y="89324"/>
                  </a:lnTo>
                </a:path>
              </a:pathLst>
            </a:custGeom>
            <a:solidFill>
              <a:srgbClr val="FFFFFF"/>
            </a:solidFill>
            <a:ln w="31504" cap="rnd">
              <a:solidFill>
                <a:srgbClr val="000000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A272A859-7B39-A277-A86A-45B0715C3F23}"/>
              </a:ext>
            </a:extLst>
          </p:cNvPr>
          <p:cNvSpPr txBox="1"/>
          <p:nvPr/>
        </p:nvSpPr>
        <p:spPr>
          <a:xfrm>
            <a:off x="8458746" y="2885745"/>
            <a:ext cx="609462" cy="55181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986" i="1" spc="0" baseline="0" dirty="0">
                <a:solidFill>
                  <a:srgbClr val="FF0000"/>
                </a:solidFill>
                <a:latin typeface="Arial"/>
                <a:cs typeface="Arial"/>
                <a:sym typeface="Arial"/>
                <a:rtl val="0"/>
              </a:rPr>
              <a:t>V</a:t>
            </a:r>
            <a:r>
              <a:rPr lang="en-US" sz="2987" i="1" spc="0" baseline="-21346" dirty="0">
                <a:solidFill>
                  <a:srgbClr val="FF0000"/>
                </a:solidFill>
                <a:latin typeface="Arial"/>
                <a:cs typeface="Arial"/>
                <a:sym typeface="Arial"/>
                <a:rtl val="0"/>
              </a:rPr>
              <a:t>B</a:t>
            </a:r>
          </a:p>
        </p:txBody>
      </p:sp>
      <p:grpSp>
        <p:nvGrpSpPr>
          <p:cNvPr id="46" name="Gruppo 45">
            <a:extLst>
              <a:ext uri="{FF2B5EF4-FFF2-40B4-BE49-F238E27FC236}">
                <a16:creationId xmlns:a16="http://schemas.microsoft.com/office/drawing/2014/main" id="{8802914B-124A-05C0-D83F-677BC71A79DE}"/>
              </a:ext>
            </a:extLst>
          </p:cNvPr>
          <p:cNvGrpSpPr/>
          <p:nvPr/>
        </p:nvGrpSpPr>
        <p:grpSpPr>
          <a:xfrm>
            <a:off x="8876389" y="2651709"/>
            <a:ext cx="767272" cy="1801333"/>
            <a:chOff x="5996911" y="3633027"/>
            <a:chExt cx="767272" cy="1801333"/>
          </a:xfrm>
        </p:grpSpPr>
        <p:grpSp>
          <p:nvGrpSpPr>
            <p:cNvPr id="47" name="Elemento grafico 10">
              <a:extLst>
                <a:ext uri="{FF2B5EF4-FFF2-40B4-BE49-F238E27FC236}">
                  <a16:creationId xmlns:a16="http://schemas.microsoft.com/office/drawing/2014/main" id="{BB33C3F1-9367-A08E-AA1E-97F7589CABCC}"/>
                </a:ext>
              </a:extLst>
            </p:cNvPr>
            <p:cNvGrpSpPr/>
            <p:nvPr/>
          </p:nvGrpSpPr>
          <p:grpSpPr>
            <a:xfrm>
              <a:off x="5996911" y="4152153"/>
              <a:ext cx="767272" cy="859035"/>
              <a:chOff x="8817666" y="3159638"/>
              <a:chExt cx="767272" cy="859035"/>
            </a:xfrm>
            <a:noFill/>
          </p:grpSpPr>
          <p:sp>
            <p:nvSpPr>
              <p:cNvPr id="52" name="Figura a mano libera: forma 51">
                <a:extLst>
                  <a:ext uri="{FF2B5EF4-FFF2-40B4-BE49-F238E27FC236}">
                    <a16:creationId xmlns:a16="http://schemas.microsoft.com/office/drawing/2014/main" id="{093D42B1-5E84-6654-2688-90AE5BA76619}"/>
                  </a:ext>
                </a:extLst>
              </p:cNvPr>
              <p:cNvSpPr/>
              <p:nvPr/>
            </p:nvSpPr>
            <p:spPr>
              <a:xfrm>
                <a:off x="8817666" y="3507697"/>
                <a:ext cx="767272" cy="15764"/>
              </a:xfrm>
              <a:custGeom>
                <a:avLst/>
                <a:gdLst>
                  <a:gd name="connsiteX0" fmla="*/ -43 w 767272"/>
                  <a:gd name="connsiteY0" fmla="*/ -435 h 15764"/>
                  <a:gd name="connsiteX1" fmla="*/ 767230 w 767272"/>
                  <a:gd name="connsiteY1" fmla="*/ -435 h 15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7272" h="15764">
                    <a:moveTo>
                      <a:pt x="-43" y="-435"/>
                    </a:moveTo>
                    <a:lnTo>
                      <a:pt x="767230" y="-435"/>
                    </a:lnTo>
                  </a:path>
                </a:pathLst>
              </a:custGeom>
              <a:noFill/>
              <a:ln w="52811" cap="rnd">
                <a:solidFill>
                  <a:srgbClr val="FF0000">
                    <a:alpha val="99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igura a mano libera: forma 52">
                <a:extLst>
                  <a:ext uri="{FF2B5EF4-FFF2-40B4-BE49-F238E27FC236}">
                    <a16:creationId xmlns:a16="http://schemas.microsoft.com/office/drawing/2014/main" id="{6AE63A52-A452-0231-B737-AAC698981968}"/>
                  </a:ext>
                </a:extLst>
              </p:cNvPr>
              <p:cNvSpPr/>
              <p:nvPr/>
            </p:nvSpPr>
            <p:spPr>
              <a:xfrm>
                <a:off x="9037015" y="3670611"/>
                <a:ext cx="328575" cy="15764"/>
              </a:xfrm>
              <a:custGeom>
                <a:avLst/>
                <a:gdLst>
                  <a:gd name="connsiteX0" fmla="*/ -43 w 328575"/>
                  <a:gd name="connsiteY0" fmla="*/ -428 h 15764"/>
                  <a:gd name="connsiteX1" fmla="*/ 328532 w 328575"/>
                  <a:gd name="connsiteY1" fmla="*/ -428 h 15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8575" h="15764">
                    <a:moveTo>
                      <a:pt x="-43" y="-428"/>
                    </a:moveTo>
                    <a:lnTo>
                      <a:pt x="328532" y="-428"/>
                    </a:lnTo>
                  </a:path>
                </a:pathLst>
              </a:custGeom>
              <a:noFill/>
              <a:ln w="168997" cap="sq">
                <a:solidFill>
                  <a:srgbClr val="FF0000">
                    <a:alpha val="99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igura a mano libera: forma 53">
                <a:extLst>
                  <a:ext uri="{FF2B5EF4-FFF2-40B4-BE49-F238E27FC236}">
                    <a16:creationId xmlns:a16="http://schemas.microsoft.com/office/drawing/2014/main" id="{2EC98E74-B110-EF2D-F779-BBEDC8173DB8}"/>
                  </a:ext>
                </a:extLst>
              </p:cNvPr>
              <p:cNvSpPr/>
              <p:nvPr/>
            </p:nvSpPr>
            <p:spPr>
              <a:xfrm>
                <a:off x="9201304" y="3159638"/>
                <a:ext cx="15764" cy="348059"/>
              </a:xfrm>
              <a:custGeom>
                <a:avLst/>
                <a:gdLst>
                  <a:gd name="connsiteX0" fmla="*/ -43 w 15764"/>
                  <a:gd name="connsiteY0" fmla="*/ 347616 h 348059"/>
                  <a:gd name="connsiteX1" fmla="*/ -43 w 15764"/>
                  <a:gd name="connsiteY1" fmla="*/ -443 h 34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764" h="348059">
                    <a:moveTo>
                      <a:pt x="-43" y="347616"/>
                    </a:moveTo>
                    <a:lnTo>
                      <a:pt x="-43" y="-443"/>
                    </a:lnTo>
                  </a:path>
                </a:pathLst>
              </a:custGeom>
              <a:noFill/>
              <a:ln w="31687" cap="sq">
                <a:solidFill>
                  <a:srgbClr val="FF0000">
                    <a:alpha val="99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igura a mano libera: forma 54">
                <a:extLst>
                  <a:ext uri="{FF2B5EF4-FFF2-40B4-BE49-F238E27FC236}">
                    <a16:creationId xmlns:a16="http://schemas.microsoft.com/office/drawing/2014/main" id="{5242BDC1-93E7-7F3E-773F-C3F8B440371F}"/>
                  </a:ext>
                </a:extLst>
              </p:cNvPr>
              <p:cNvSpPr/>
              <p:nvPr/>
            </p:nvSpPr>
            <p:spPr>
              <a:xfrm>
                <a:off x="9201304" y="3670611"/>
                <a:ext cx="15764" cy="348062"/>
              </a:xfrm>
              <a:custGeom>
                <a:avLst/>
                <a:gdLst>
                  <a:gd name="connsiteX0" fmla="*/ -43 w 15764"/>
                  <a:gd name="connsiteY0" fmla="*/ 347642 h 348062"/>
                  <a:gd name="connsiteX1" fmla="*/ -43 w 15764"/>
                  <a:gd name="connsiteY1" fmla="*/ -420 h 348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764" h="348062">
                    <a:moveTo>
                      <a:pt x="-43" y="347642"/>
                    </a:moveTo>
                    <a:lnTo>
                      <a:pt x="-43" y="-420"/>
                    </a:lnTo>
                  </a:path>
                </a:pathLst>
              </a:custGeom>
              <a:noFill/>
              <a:ln w="31687" cap="sq">
                <a:solidFill>
                  <a:srgbClr val="FF0000">
                    <a:alpha val="99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8" name="Figura a mano libera: forma 47">
              <a:extLst>
                <a:ext uri="{FF2B5EF4-FFF2-40B4-BE49-F238E27FC236}">
                  <a16:creationId xmlns:a16="http://schemas.microsoft.com/office/drawing/2014/main" id="{100F1CA7-7798-FD00-10B2-9BFF686924D3}"/>
                </a:ext>
              </a:extLst>
            </p:cNvPr>
            <p:cNvSpPr/>
            <p:nvPr/>
          </p:nvSpPr>
          <p:spPr>
            <a:xfrm>
              <a:off x="6380552" y="5011120"/>
              <a:ext cx="15764" cy="366092"/>
            </a:xfrm>
            <a:custGeom>
              <a:avLst/>
              <a:gdLst>
                <a:gd name="connsiteX0" fmla="*/ 0 w 15764"/>
                <a:gd name="connsiteY0" fmla="*/ 0 h 366092"/>
                <a:gd name="connsiteX1" fmla="*/ 0 w 15764"/>
                <a:gd name="connsiteY1" fmla="*/ 366092 h 36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64" h="366092">
                  <a:moveTo>
                    <a:pt x="0" y="0"/>
                  </a:moveTo>
                  <a:lnTo>
                    <a:pt x="0" y="366092"/>
                  </a:lnTo>
                </a:path>
              </a:pathLst>
            </a:custGeom>
            <a:noFill/>
            <a:ln w="31514" cap="sq">
              <a:solidFill>
                <a:srgbClr val="FF0000">
                  <a:alpha val="99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igura a mano libera: forma 48">
              <a:extLst>
                <a:ext uri="{FF2B5EF4-FFF2-40B4-BE49-F238E27FC236}">
                  <a16:creationId xmlns:a16="http://schemas.microsoft.com/office/drawing/2014/main" id="{A3DA9FF4-8F7A-8FBA-0171-30EB8AE470D3}"/>
                </a:ext>
              </a:extLst>
            </p:cNvPr>
            <p:cNvSpPr/>
            <p:nvPr/>
          </p:nvSpPr>
          <p:spPr>
            <a:xfrm>
              <a:off x="6380552" y="3690175"/>
              <a:ext cx="15764" cy="461900"/>
            </a:xfrm>
            <a:custGeom>
              <a:avLst/>
              <a:gdLst>
                <a:gd name="connsiteX0" fmla="*/ 0 w 15764"/>
                <a:gd name="connsiteY0" fmla="*/ 461900 h 461900"/>
                <a:gd name="connsiteX1" fmla="*/ 0 w 15764"/>
                <a:gd name="connsiteY1" fmla="*/ 0 h 46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64" h="461900">
                  <a:moveTo>
                    <a:pt x="0" y="461900"/>
                  </a:moveTo>
                  <a:lnTo>
                    <a:pt x="0" y="0"/>
                  </a:lnTo>
                </a:path>
              </a:pathLst>
            </a:custGeom>
            <a:noFill/>
            <a:ln w="31514" cap="sq">
              <a:solidFill>
                <a:srgbClr val="FF0000">
                  <a:alpha val="99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igura a mano libera: forma 49">
              <a:extLst>
                <a:ext uri="{FF2B5EF4-FFF2-40B4-BE49-F238E27FC236}">
                  <a16:creationId xmlns:a16="http://schemas.microsoft.com/office/drawing/2014/main" id="{4D7A9478-A7B4-1587-3CAC-7284CDF24E8A}"/>
                </a:ext>
              </a:extLst>
            </p:cNvPr>
            <p:cNvSpPr/>
            <p:nvPr/>
          </p:nvSpPr>
          <p:spPr>
            <a:xfrm>
              <a:off x="6323404" y="5320065"/>
              <a:ext cx="114295" cy="114295"/>
            </a:xfrm>
            <a:custGeom>
              <a:avLst/>
              <a:gdLst>
                <a:gd name="connsiteX0" fmla="*/ 114296 w 114295"/>
                <a:gd name="connsiteY0" fmla="*/ 57148 h 114295"/>
                <a:gd name="connsiteX1" fmla="*/ 57148 w 114295"/>
                <a:gd name="connsiteY1" fmla="*/ 114296 h 114295"/>
                <a:gd name="connsiteX2" fmla="*/ 0 w 114295"/>
                <a:gd name="connsiteY2" fmla="*/ 57148 h 114295"/>
                <a:gd name="connsiteX3" fmla="*/ 57148 w 114295"/>
                <a:gd name="connsiteY3" fmla="*/ 0 h 114295"/>
                <a:gd name="connsiteX4" fmla="*/ 114296 w 114295"/>
                <a:gd name="connsiteY4" fmla="*/ 57148 h 11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95" h="114295">
                  <a:moveTo>
                    <a:pt x="114296" y="57148"/>
                  </a:moveTo>
                  <a:cubicBezTo>
                    <a:pt x="114296" y="88710"/>
                    <a:pt x="88710" y="114296"/>
                    <a:pt x="57148" y="114296"/>
                  </a:cubicBezTo>
                  <a:cubicBezTo>
                    <a:pt x="25586" y="114296"/>
                    <a:pt x="0" y="88710"/>
                    <a:pt x="0" y="57148"/>
                  </a:cubicBezTo>
                  <a:cubicBezTo>
                    <a:pt x="0" y="25586"/>
                    <a:pt x="25586" y="0"/>
                    <a:pt x="57148" y="0"/>
                  </a:cubicBezTo>
                  <a:cubicBezTo>
                    <a:pt x="88710" y="0"/>
                    <a:pt x="114296" y="25586"/>
                    <a:pt x="114296" y="57148"/>
                  </a:cubicBezTo>
                  <a:close/>
                </a:path>
              </a:pathLst>
            </a:custGeom>
            <a:solidFill>
              <a:srgbClr val="FF0000"/>
            </a:solidFill>
            <a:ln w="5514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igura a mano libera: forma 50">
              <a:extLst>
                <a:ext uri="{FF2B5EF4-FFF2-40B4-BE49-F238E27FC236}">
                  <a16:creationId xmlns:a16="http://schemas.microsoft.com/office/drawing/2014/main" id="{C5ED4576-0B69-E80B-4B64-B30959726D75}"/>
                </a:ext>
              </a:extLst>
            </p:cNvPr>
            <p:cNvSpPr/>
            <p:nvPr/>
          </p:nvSpPr>
          <p:spPr>
            <a:xfrm>
              <a:off x="6323404" y="3633027"/>
              <a:ext cx="114295" cy="114295"/>
            </a:xfrm>
            <a:custGeom>
              <a:avLst/>
              <a:gdLst>
                <a:gd name="connsiteX0" fmla="*/ 114296 w 114295"/>
                <a:gd name="connsiteY0" fmla="*/ 57148 h 114295"/>
                <a:gd name="connsiteX1" fmla="*/ 57148 w 114295"/>
                <a:gd name="connsiteY1" fmla="*/ 114296 h 114295"/>
                <a:gd name="connsiteX2" fmla="*/ 0 w 114295"/>
                <a:gd name="connsiteY2" fmla="*/ 57148 h 114295"/>
                <a:gd name="connsiteX3" fmla="*/ 57148 w 114295"/>
                <a:gd name="connsiteY3" fmla="*/ 0 h 114295"/>
                <a:gd name="connsiteX4" fmla="*/ 114296 w 114295"/>
                <a:gd name="connsiteY4" fmla="*/ 57148 h 11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95" h="114295">
                  <a:moveTo>
                    <a:pt x="114296" y="57148"/>
                  </a:moveTo>
                  <a:cubicBezTo>
                    <a:pt x="114296" y="88710"/>
                    <a:pt x="88710" y="114296"/>
                    <a:pt x="57148" y="114296"/>
                  </a:cubicBezTo>
                  <a:cubicBezTo>
                    <a:pt x="25586" y="114296"/>
                    <a:pt x="0" y="88710"/>
                    <a:pt x="0" y="57148"/>
                  </a:cubicBezTo>
                  <a:cubicBezTo>
                    <a:pt x="0" y="25586"/>
                    <a:pt x="25586" y="0"/>
                    <a:pt x="57148" y="0"/>
                  </a:cubicBezTo>
                  <a:cubicBezTo>
                    <a:pt x="88710" y="0"/>
                    <a:pt x="114296" y="25586"/>
                    <a:pt x="114296" y="57148"/>
                  </a:cubicBezTo>
                  <a:close/>
                </a:path>
              </a:pathLst>
            </a:custGeom>
            <a:solidFill>
              <a:srgbClr val="FF0000"/>
            </a:solidFill>
            <a:ln w="5514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56" name="Oggetto 55">
            <a:extLst>
              <a:ext uri="{FF2B5EF4-FFF2-40B4-BE49-F238E27FC236}">
                <a16:creationId xmlns:a16="http://schemas.microsoft.com/office/drawing/2014/main" id="{C1144D01-5D58-2234-1032-4BBE196BAA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495609"/>
              </p:ext>
            </p:extLst>
          </p:nvPr>
        </p:nvGraphicFramePr>
        <p:xfrm>
          <a:off x="4425844" y="5367354"/>
          <a:ext cx="240188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Equation" r:id="rId3" imgW="838080" imgH="241200" progId="Equation.DSMT4">
                  <p:embed/>
                </p:oleObj>
              </mc:Choice>
              <mc:Fallback>
                <p:oleObj name="Equation" r:id="rId3" imgW="838080" imgH="2412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05777E10-4319-4C4A-925D-FA46F6F804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844" y="5367354"/>
                        <a:ext cx="2401888" cy="688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Figura a mano libera: forma 56">
            <a:extLst>
              <a:ext uri="{FF2B5EF4-FFF2-40B4-BE49-F238E27FC236}">
                <a16:creationId xmlns:a16="http://schemas.microsoft.com/office/drawing/2014/main" id="{BFFB4980-50A8-AE11-3F82-3AF454A63567}"/>
              </a:ext>
            </a:extLst>
          </p:cNvPr>
          <p:cNvSpPr/>
          <p:nvPr/>
        </p:nvSpPr>
        <p:spPr>
          <a:xfrm>
            <a:off x="5626788" y="2743200"/>
            <a:ext cx="2527656" cy="1065334"/>
          </a:xfrm>
          <a:custGeom>
            <a:avLst/>
            <a:gdLst>
              <a:gd name="connsiteX0" fmla="*/ 34976 w 2527656"/>
              <a:gd name="connsiteY0" fmla="*/ 0 h 1065334"/>
              <a:gd name="connsiteX1" fmla="*/ 147711 w 2527656"/>
              <a:gd name="connsiteY1" fmla="*/ 513567 h 1065334"/>
              <a:gd name="connsiteX2" fmla="*/ 1212423 w 2527656"/>
              <a:gd name="connsiteY2" fmla="*/ 977030 h 1065334"/>
              <a:gd name="connsiteX3" fmla="*/ 2527656 w 2527656"/>
              <a:gd name="connsiteY3" fmla="*/ 1064712 h 106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7656" h="1065334">
                <a:moveTo>
                  <a:pt x="34976" y="0"/>
                </a:moveTo>
                <a:cubicBezTo>
                  <a:pt x="-6777" y="175364"/>
                  <a:pt x="-48530" y="350729"/>
                  <a:pt x="147711" y="513567"/>
                </a:cubicBezTo>
                <a:cubicBezTo>
                  <a:pt x="343952" y="676405"/>
                  <a:pt x="815766" y="885173"/>
                  <a:pt x="1212423" y="977030"/>
                </a:cubicBezTo>
                <a:cubicBezTo>
                  <a:pt x="1609080" y="1068887"/>
                  <a:pt x="2068368" y="1066799"/>
                  <a:pt x="2527656" y="1064712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A4E145BC-64D1-56FD-C962-A482625658A5}"/>
              </a:ext>
            </a:extLst>
          </p:cNvPr>
          <p:cNvSpPr txBox="1"/>
          <p:nvPr/>
        </p:nvSpPr>
        <p:spPr>
          <a:xfrm>
            <a:off x="848959" y="4273448"/>
            <a:ext cx="7338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is equivalent to have a voltage source (battery) across the two gates.  </a:t>
            </a:r>
          </a:p>
        </p:txBody>
      </p:sp>
      <p:pic>
        <p:nvPicPr>
          <p:cNvPr id="59" name="Immagine 58">
            <a:extLst>
              <a:ext uri="{FF2B5EF4-FFF2-40B4-BE49-F238E27FC236}">
                <a16:creationId xmlns:a16="http://schemas.microsoft.com/office/drawing/2014/main" id="{6D25CE9A-2A32-BB17-6314-9680B46A0C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01" y="891789"/>
            <a:ext cx="4878539" cy="3073960"/>
          </a:xfrm>
          <a:prstGeom prst="rect">
            <a:avLst/>
          </a:prstGeom>
        </p:spPr>
      </p:pic>
      <p:cxnSp>
        <p:nvCxnSpPr>
          <p:cNvPr id="60" name="Connettore 2 59">
            <a:extLst>
              <a:ext uri="{FF2B5EF4-FFF2-40B4-BE49-F238E27FC236}">
                <a16:creationId xmlns:a16="http://schemas.microsoft.com/office/drawing/2014/main" id="{D5E1F1D1-FB2D-8BBA-C72E-07B54E086455}"/>
              </a:ext>
            </a:extLst>
          </p:cNvPr>
          <p:cNvCxnSpPr>
            <a:cxnSpLocks/>
          </p:cNvCxnSpPr>
          <p:nvPr/>
        </p:nvCxnSpPr>
        <p:spPr>
          <a:xfrm>
            <a:off x="2093031" y="2971724"/>
            <a:ext cx="990600" cy="88582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2 61">
            <a:extLst>
              <a:ext uri="{FF2B5EF4-FFF2-40B4-BE49-F238E27FC236}">
                <a16:creationId xmlns:a16="http://schemas.microsoft.com/office/drawing/2014/main" id="{1E82DEDB-3906-19B2-D352-2C6103B63007}"/>
              </a:ext>
            </a:extLst>
          </p:cNvPr>
          <p:cNvCxnSpPr>
            <a:cxnSpLocks/>
          </p:cNvCxnSpPr>
          <p:nvPr/>
        </p:nvCxnSpPr>
        <p:spPr>
          <a:xfrm>
            <a:off x="2093031" y="1823032"/>
            <a:ext cx="990600" cy="88582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2 63">
            <a:extLst>
              <a:ext uri="{FF2B5EF4-FFF2-40B4-BE49-F238E27FC236}">
                <a16:creationId xmlns:a16="http://schemas.microsoft.com/office/drawing/2014/main" id="{A9136C13-5006-2954-F1A0-2EC94F2F48C3}"/>
              </a:ext>
            </a:extLst>
          </p:cNvPr>
          <p:cNvCxnSpPr>
            <a:cxnSpLocks/>
          </p:cNvCxnSpPr>
          <p:nvPr/>
        </p:nvCxnSpPr>
        <p:spPr>
          <a:xfrm flipV="1">
            <a:off x="3049922" y="1107790"/>
            <a:ext cx="990600" cy="1563363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2 64">
            <a:extLst>
              <a:ext uri="{FF2B5EF4-FFF2-40B4-BE49-F238E27FC236}">
                <a16:creationId xmlns:a16="http://schemas.microsoft.com/office/drawing/2014/main" id="{451A9E09-B6B5-E94A-3570-936B762571F1}"/>
              </a:ext>
            </a:extLst>
          </p:cNvPr>
          <p:cNvCxnSpPr>
            <a:cxnSpLocks/>
          </p:cNvCxnSpPr>
          <p:nvPr/>
        </p:nvCxnSpPr>
        <p:spPr>
          <a:xfrm flipV="1">
            <a:off x="3083631" y="2370088"/>
            <a:ext cx="956891" cy="1449822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06838074-1EA5-D945-4D7B-5D388C33E3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163999"/>
              </p:ext>
            </p:extLst>
          </p:nvPr>
        </p:nvGraphicFramePr>
        <p:xfrm>
          <a:off x="4618983" y="1743858"/>
          <a:ext cx="34925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Equation" r:id="rId6" imgW="1218960" imgH="241200" progId="Equation.DSMT4">
                  <p:embed/>
                </p:oleObj>
              </mc:Choice>
              <mc:Fallback>
                <p:oleObj name="Equation" r:id="rId6" imgW="1218960" imgH="2412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FB1E82BC-E1E7-4130-953B-3B1133447A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8983" y="1743858"/>
                        <a:ext cx="3492500" cy="688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2" name="Connettore diritto 71">
            <a:extLst>
              <a:ext uri="{FF2B5EF4-FFF2-40B4-BE49-F238E27FC236}">
                <a16:creationId xmlns:a16="http://schemas.microsoft.com/office/drawing/2014/main" id="{092510ED-62F0-676F-E5ED-139F6E874DD5}"/>
              </a:ext>
            </a:extLst>
          </p:cNvPr>
          <p:cNvCxnSpPr/>
          <p:nvPr/>
        </p:nvCxnSpPr>
        <p:spPr>
          <a:xfrm>
            <a:off x="3562076" y="1873623"/>
            <a:ext cx="0" cy="1161091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igura a mano libera: forma 72">
            <a:extLst>
              <a:ext uri="{FF2B5EF4-FFF2-40B4-BE49-F238E27FC236}">
                <a16:creationId xmlns:a16="http://schemas.microsoft.com/office/drawing/2014/main" id="{FED42E2A-FBFA-3543-7E8D-1425B2670FB8}"/>
              </a:ext>
            </a:extLst>
          </p:cNvPr>
          <p:cNvSpPr/>
          <p:nvPr/>
        </p:nvSpPr>
        <p:spPr>
          <a:xfrm>
            <a:off x="3581400" y="2067278"/>
            <a:ext cx="1041400" cy="358422"/>
          </a:xfrm>
          <a:custGeom>
            <a:avLst/>
            <a:gdLst>
              <a:gd name="connsiteX0" fmla="*/ 0 w 1041400"/>
              <a:gd name="connsiteY0" fmla="*/ 358422 h 358422"/>
              <a:gd name="connsiteX1" fmla="*/ 228600 w 1041400"/>
              <a:gd name="connsiteY1" fmla="*/ 206022 h 358422"/>
              <a:gd name="connsiteX2" fmla="*/ 660400 w 1041400"/>
              <a:gd name="connsiteY2" fmla="*/ 28222 h 358422"/>
              <a:gd name="connsiteX3" fmla="*/ 1041400 w 1041400"/>
              <a:gd name="connsiteY3" fmla="*/ 2822 h 35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400" h="358422">
                <a:moveTo>
                  <a:pt x="0" y="358422"/>
                </a:moveTo>
                <a:cubicBezTo>
                  <a:pt x="59266" y="309738"/>
                  <a:pt x="118533" y="261055"/>
                  <a:pt x="228600" y="206022"/>
                </a:cubicBezTo>
                <a:cubicBezTo>
                  <a:pt x="338667" y="150989"/>
                  <a:pt x="524933" y="62089"/>
                  <a:pt x="660400" y="28222"/>
                </a:cubicBezTo>
                <a:cubicBezTo>
                  <a:pt x="795867" y="-5645"/>
                  <a:pt x="918633" y="-1412"/>
                  <a:pt x="1041400" y="2822"/>
                </a:cubicBezTo>
              </a:path>
            </a:pathLst>
          </a:cu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7C06C16B-7C2E-505D-C714-3236F7CA47D6}"/>
              </a:ext>
            </a:extLst>
          </p:cNvPr>
          <p:cNvSpPr txBox="1"/>
          <p:nvPr/>
        </p:nvSpPr>
        <p:spPr>
          <a:xfrm>
            <a:off x="1569159" y="5467249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small signals:</a:t>
            </a:r>
          </a:p>
        </p:txBody>
      </p:sp>
    </p:spTree>
    <p:extLst>
      <p:ext uri="{BB962C8B-B14F-4D97-AF65-F5344CB8AC3E}">
        <p14:creationId xmlns:p14="http://schemas.microsoft.com/office/powerpoint/2010/main" val="19227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7" grpId="0" animBg="1"/>
      <p:bldP spid="58" grpId="0"/>
      <p:bldP spid="73" grpId="0" animBg="1"/>
      <p:bldP spid="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A97B61-90CD-4A1C-BF8B-9B28971D1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588" y="184150"/>
            <a:ext cx="10515600" cy="662397"/>
          </a:xfrm>
        </p:spPr>
        <p:txBody>
          <a:bodyPr/>
          <a:lstStyle/>
          <a:p>
            <a:r>
              <a:rPr lang="it-IT" dirty="0"/>
              <a:t>Class-AB common-source output stages: small </a:t>
            </a:r>
            <a:r>
              <a:rPr lang="it-IT" dirty="0" err="1"/>
              <a:t>signal</a:t>
            </a:r>
            <a:r>
              <a:rPr lang="it-IT" dirty="0"/>
              <a:t> gain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0437F6-160B-407F-AAEC-8D934293C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D36AE9B-0692-4BB5-9F59-1CA8315EF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08E01AA0-2C47-4FDB-8E5C-FBF378881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2168" y="1359757"/>
            <a:ext cx="2506980" cy="348043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DCBD641-00C1-4A5B-98F5-E39E252E15FD}"/>
              </a:ext>
            </a:extLst>
          </p:cNvPr>
          <p:cNvSpPr txBox="1"/>
          <p:nvPr/>
        </p:nvSpPr>
        <p:spPr>
          <a:xfrm>
            <a:off x="8731951" y="3183315"/>
            <a:ext cx="33251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gp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must have the same sign to produce in-phase effects 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37EEBC5-2269-4088-945C-2836449192C2}"/>
              </a:ext>
            </a:extLst>
          </p:cNvPr>
          <p:cNvSpPr txBox="1"/>
          <p:nvPr/>
        </p:nvSpPr>
        <p:spPr>
          <a:xfrm>
            <a:off x="3911035" y="4899867"/>
            <a:ext cx="899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For:</a:t>
            </a: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416FDA55-83E3-413A-A0E8-D77FFE6F04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36783" y="1027522"/>
            <a:ext cx="5109210" cy="2263140"/>
          </a:xfrm>
          <a:prstGeom prst="rect">
            <a:avLst/>
          </a:prstGeom>
        </p:spPr>
      </p:pic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96599E8A-1474-4843-866D-2ACBFD6CA8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65463" y="3195638"/>
          <a:ext cx="5022850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2" name="Equation" r:id="rId7" imgW="1752480" imgH="279360" progId="Equation.DSMT4">
                  <p:embed/>
                </p:oleObj>
              </mc:Choice>
              <mc:Fallback>
                <p:oleObj name="Equation" r:id="rId7" imgW="1752480" imgH="27936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96599E8A-1474-4843-866D-2ACBFD6CA8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5463" y="3195638"/>
                        <a:ext cx="5022850" cy="798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302B7FB8-5D4D-44D6-9142-7CC4C8EF14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84858" y="3938161"/>
          <a:ext cx="2474912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3" name="Equation" r:id="rId9" imgW="863280" imgH="241200" progId="Equation.DSMT4">
                  <p:embed/>
                </p:oleObj>
              </mc:Choice>
              <mc:Fallback>
                <p:oleObj name="Equation" r:id="rId9" imgW="863280" imgH="2412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302B7FB8-5D4D-44D6-9142-7CC4C8EF14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4858" y="3938161"/>
                        <a:ext cx="2474912" cy="688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arentesi graffa aperta 13">
            <a:extLst>
              <a:ext uri="{FF2B5EF4-FFF2-40B4-BE49-F238E27FC236}">
                <a16:creationId xmlns:a16="http://schemas.microsoft.com/office/drawing/2014/main" id="{FAB19238-4F20-4406-8FFE-5F0801135A10}"/>
              </a:ext>
            </a:extLst>
          </p:cNvPr>
          <p:cNvSpPr/>
          <p:nvPr/>
        </p:nvSpPr>
        <p:spPr>
          <a:xfrm>
            <a:off x="2630898" y="3429000"/>
            <a:ext cx="428507" cy="1067844"/>
          </a:xfrm>
          <a:prstGeom prst="leftBrace">
            <a:avLst>
              <a:gd name="adj1" fmla="val 1870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33B25F13-4F4A-4AFA-B710-DE793271A1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00250" y="5376863"/>
          <a:ext cx="4513263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4" name="Equation" r:id="rId11" imgW="1574640" imgH="279360" progId="Equation.DSMT4">
                  <p:embed/>
                </p:oleObj>
              </mc:Choice>
              <mc:Fallback>
                <p:oleObj name="Equation" r:id="rId11" imgW="1574640" imgH="27936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33B25F13-4F4A-4AFA-B710-DE793271A1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5376863"/>
                        <a:ext cx="4513263" cy="798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811B95C1-EF8B-40DB-8F65-4E0A710CD3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06925" y="4752975"/>
          <a:ext cx="240188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5" name="Equation" r:id="rId13" imgW="838080" imgH="241200" progId="Equation.DSMT4">
                  <p:embed/>
                </p:oleObj>
              </mc:Choice>
              <mc:Fallback>
                <p:oleObj name="Equation" r:id="rId13" imgW="838080" imgH="2412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811B95C1-EF8B-40DB-8F65-4E0A710CD3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6925" y="4752975"/>
                        <a:ext cx="2401888" cy="688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76CDE0A5-0BDC-4530-8176-C831BD2092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2585" y="5320616"/>
          <a:ext cx="4149725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6" name="Equation" r:id="rId15" imgW="1447560" imgH="279360" progId="Equation.DSMT4">
                  <p:embed/>
                </p:oleObj>
              </mc:Choice>
              <mc:Fallback>
                <p:oleObj name="Equation" r:id="rId15" imgW="1447560" imgH="27936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76CDE0A5-0BDC-4530-8176-C831BD2092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2585" y="5320616"/>
                        <a:ext cx="4149725" cy="798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08282E72-FAC2-425D-94E0-0FBCF18210A9}"/>
              </a:ext>
            </a:extLst>
          </p:cNvPr>
          <p:cNvSpPr/>
          <p:nvPr/>
        </p:nvSpPr>
        <p:spPr>
          <a:xfrm>
            <a:off x="8153348" y="3337685"/>
            <a:ext cx="513567" cy="55805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4850CB70-C8DD-44EC-B64D-053F844FBB43}"/>
              </a:ext>
            </a:extLst>
          </p:cNvPr>
          <p:cNvSpPr/>
          <p:nvPr/>
        </p:nvSpPr>
        <p:spPr>
          <a:xfrm>
            <a:off x="3059405" y="1902024"/>
            <a:ext cx="513567" cy="55805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ccia a destra 19">
            <a:extLst>
              <a:ext uri="{FF2B5EF4-FFF2-40B4-BE49-F238E27FC236}">
                <a16:creationId xmlns:a16="http://schemas.microsoft.com/office/drawing/2014/main" id="{1929920A-09E3-4D36-8EC9-C6C06D5033D7}"/>
              </a:ext>
            </a:extLst>
          </p:cNvPr>
          <p:cNvSpPr/>
          <p:nvPr/>
        </p:nvSpPr>
        <p:spPr>
          <a:xfrm>
            <a:off x="6607263" y="5544649"/>
            <a:ext cx="513567" cy="55805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DE39802A-2314-F243-EB1A-276546C48990}"/>
              </a:ext>
            </a:extLst>
          </p:cNvPr>
          <p:cNvGrpSpPr/>
          <p:nvPr/>
        </p:nvGrpSpPr>
        <p:grpSpPr>
          <a:xfrm>
            <a:off x="833588" y="2295734"/>
            <a:ext cx="646223" cy="1517145"/>
            <a:chOff x="5996911" y="3633027"/>
            <a:chExt cx="767272" cy="1801333"/>
          </a:xfrm>
        </p:grpSpPr>
        <p:grpSp>
          <p:nvGrpSpPr>
            <p:cNvPr id="22" name="Elemento grafico 10">
              <a:extLst>
                <a:ext uri="{FF2B5EF4-FFF2-40B4-BE49-F238E27FC236}">
                  <a16:creationId xmlns:a16="http://schemas.microsoft.com/office/drawing/2014/main" id="{9415AE27-DC16-8BD2-42B4-40FFD16F19F6}"/>
                </a:ext>
              </a:extLst>
            </p:cNvPr>
            <p:cNvGrpSpPr/>
            <p:nvPr/>
          </p:nvGrpSpPr>
          <p:grpSpPr>
            <a:xfrm>
              <a:off x="5996911" y="4152153"/>
              <a:ext cx="767272" cy="859035"/>
              <a:chOff x="8817666" y="3159638"/>
              <a:chExt cx="767272" cy="859035"/>
            </a:xfrm>
            <a:noFill/>
          </p:grpSpPr>
          <p:sp>
            <p:nvSpPr>
              <p:cNvPr id="27" name="Figura a mano libera: forma 26">
                <a:extLst>
                  <a:ext uri="{FF2B5EF4-FFF2-40B4-BE49-F238E27FC236}">
                    <a16:creationId xmlns:a16="http://schemas.microsoft.com/office/drawing/2014/main" id="{9A1E5074-F7E5-838B-7C99-710CDC7974F9}"/>
                  </a:ext>
                </a:extLst>
              </p:cNvPr>
              <p:cNvSpPr/>
              <p:nvPr/>
            </p:nvSpPr>
            <p:spPr>
              <a:xfrm>
                <a:off x="8817666" y="3507697"/>
                <a:ext cx="767272" cy="15764"/>
              </a:xfrm>
              <a:custGeom>
                <a:avLst/>
                <a:gdLst>
                  <a:gd name="connsiteX0" fmla="*/ -43 w 767272"/>
                  <a:gd name="connsiteY0" fmla="*/ -435 h 15764"/>
                  <a:gd name="connsiteX1" fmla="*/ 767230 w 767272"/>
                  <a:gd name="connsiteY1" fmla="*/ -435 h 15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7272" h="15764">
                    <a:moveTo>
                      <a:pt x="-43" y="-435"/>
                    </a:moveTo>
                    <a:lnTo>
                      <a:pt x="767230" y="-435"/>
                    </a:lnTo>
                  </a:path>
                </a:pathLst>
              </a:custGeom>
              <a:noFill/>
              <a:ln w="52811" cap="rnd">
                <a:solidFill>
                  <a:srgbClr val="FF0000">
                    <a:alpha val="99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igura a mano libera: forma 27">
                <a:extLst>
                  <a:ext uri="{FF2B5EF4-FFF2-40B4-BE49-F238E27FC236}">
                    <a16:creationId xmlns:a16="http://schemas.microsoft.com/office/drawing/2014/main" id="{B84E7004-99E4-4474-40D1-3EC70483FFF4}"/>
                  </a:ext>
                </a:extLst>
              </p:cNvPr>
              <p:cNvSpPr/>
              <p:nvPr/>
            </p:nvSpPr>
            <p:spPr>
              <a:xfrm>
                <a:off x="9037015" y="3670611"/>
                <a:ext cx="328575" cy="15764"/>
              </a:xfrm>
              <a:custGeom>
                <a:avLst/>
                <a:gdLst>
                  <a:gd name="connsiteX0" fmla="*/ -43 w 328575"/>
                  <a:gd name="connsiteY0" fmla="*/ -428 h 15764"/>
                  <a:gd name="connsiteX1" fmla="*/ 328532 w 328575"/>
                  <a:gd name="connsiteY1" fmla="*/ -428 h 15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8575" h="15764">
                    <a:moveTo>
                      <a:pt x="-43" y="-428"/>
                    </a:moveTo>
                    <a:lnTo>
                      <a:pt x="328532" y="-428"/>
                    </a:lnTo>
                  </a:path>
                </a:pathLst>
              </a:custGeom>
              <a:noFill/>
              <a:ln w="168997" cap="sq">
                <a:solidFill>
                  <a:srgbClr val="FF0000">
                    <a:alpha val="99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igura a mano libera: forma 28">
                <a:extLst>
                  <a:ext uri="{FF2B5EF4-FFF2-40B4-BE49-F238E27FC236}">
                    <a16:creationId xmlns:a16="http://schemas.microsoft.com/office/drawing/2014/main" id="{E314B808-BB91-CF9F-B400-3BA789421A47}"/>
                  </a:ext>
                </a:extLst>
              </p:cNvPr>
              <p:cNvSpPr/>
              <p:nvPr/>
            </p:nvSpPr>
            <p:spPr>
              <a:xfrm>
                <a:off x="9201304" y="3159638"/>
                <a:ext cx="15764" cy="348059"/>
              </a:xfrm>
              <a:custGeom>
                <a:avLst/>
                <a:gdLst>
                  <a:gd name="connsiteX0" fmla="*/ -43 w 15764"/>
                  <a:gd name="connsiteY0" fmla="*/ 347616 h 348059"/>
                  <a:gd name="connsiteX1" fmla="*/ -43 w 15764"/>
                  <a:gd name="connsiteY1" fmla="*/ -443 h 34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764" h="348059">
                    <a:moveTo>
                      <a:pt x="-43" y="347616"/>
                    </a:moveTo>
                    <a:lnTo>
                      <a:pt x="-43" y="-443"/>
                    </a:lnTo>
                  </a:path>
                </a:pathLst>
              </a:custGeom>
              <a:noFill/>
              <a:ln w="31687" cap="sq">
                <a:solidFill>
                  <a:srgbClr val="FF0000">
                    <a:alpha val="99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igura a mano libera: forma 29">
                <a:extLst>
                  <a:ext uri="{FF2B5EF4-FFF2-40B4-BE49-F238E27FC236}">
                    <a16:creationId xmlns:a16="http://schemas.microsoft.com/office/drawing/2014/main" id="{A67AB28E-9C87-824F-D30E-61ABFF29F21A}"/>
                  </a:ext>
                </a:extLst>
              </p:cNvPr>
              <p:cNvSpPr/>
              <p:nvPr/>
            </p:nvSpPr>
            <p:spPr>
              <a:xfrm>
                <a:off x="9201304" y="3670611"/>
                <a:ext cx="15764" cy="348062"/>
              </a:xfrm>
              <a:custGeom>
                <a:avLst/>
                <a:gdLst>
                  <a:gd name="connsiteX0" fmla="*/ -43 w 15764"/>
                  <a:gd name="connsiteY0" fmla="*/ 347642 h 348062"/>
                  <a:gd name="connsiteX1" fmla="*/ -43 w 15764"/>
                  <a:gd name="connsiteY1" fmla="*/ -420 h 348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764" h="348062">
                    <a:moveTo>
                      <a:pt x="-43" y="347642"/>
                    </a:moveTo>
                    <a:lnTo>
                      <a:pt x="-43" y="-420"/>
                    </a:lnTo>
                  </a:path>
                </a:pathLst>
              </a:custGeom>
              <a:noFill/>
              <a:ln w="31687" cap="sq">
                <a:solidFill>
                  <a:srgbClr val="FF0000">
                    <a:alpha val="99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D6A08DAF-0AF8-32D4-C5C6-77629372374B}"/>
                </a:ext>
              </a:extLst>
            </p:cNvPr>
            <p:cNvSpPr/>
            <p:nvPr/>
          </p:nvSpPr>
          <p:spPr>
            <a:xfrm>
              <a:off x="6380552" y="5011120"/>
              <a:ext cx="15764" cy="366092"/>
            </a:xfrm>
            <a:custGeom>
              <a:avLst/>
              <a:gdLst>
                <a:gd name="connsiteX0" fmla="*/ 0 w 15764"/>
                <a:gd name="connsiteY0" fmla="*/ 0 h 366092"/>
                <a:gd name="connsiteX1" fmla="*/ 0 w 15764"/>
                <a:gd name="connsiteY1" fmla="*/ 366092 h 36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64" h="366092">
                  <a:moveTo>
                    <a:pt x="0" y="0"/>
                  </a:moveTo>
                  <a:lnTo>
                    <a:pt x="0" y="366092"/>
                  </a:lnTo>
                </a:path>
              </a:pathLst>
            </a:custGeom>
            <a:noFill/>
            <a:ln w="31514" cap="sq">
              <a:solidFill>
                <a:srgbClr val="FF0000">
                  <a:alpha val="99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CAD11B20-1D00-22E7-D066-1D65CDBA2E0C}"/>
                </a:ext>
              </a:extLst>
            </p:cNvPr>
            <p:cNvSpPr/>
            <p:nvPr/>
          </p:nvSpPr>
          <p:spPr>
            <a:xfrm>
              <a:off x="6380552" y="3690175"/>
              <a:ext cx="15764" cy="461900"/>
            </a:xfrm>
            <a:custGeom>
              <a:avLst/>
              <a:gdLst>
                <a:gd name="connsiteX0" fmla="*/ 0 w 15764"/>
                <a:gd name="connsiteY0" fmla="*/ 461900 h 461900"/>
                <a:gd name="connsiteX1" fmla="*/ 0 w 15764"/>
                <a:gd name="connsiteY1" fmla="*/ 0 h 46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64" h="461900">
                  <a:moveTo>
                    <a:pt x="0" y="461900"/>
                  </a:moveTo>
                  <a:lnTo>
                    <a:pt x="0" y="0"/>
                  </a:lnTo>
                </a:path>
              </a:pathLst>
            </a:custGeom>
            <a:noFill/>
            <a:ln w="31514" cap="sq">
              <a:solidFill>
                <a:srgbClr val="FF0000">
                  <a:alpha val="99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C75EFAD2-EB2F-C016-FE78-A8746B0F4AFD}"/>
                </a:ext>
              </a:extLst>
            </p:cNvPr>
            <p:cNvSpPr/>
            <p:nvPr/>
          </p:nvSpPr>
          <p:spPr>
            <a:xfrm>
              <a:off x="6323404" y="5320065"/>
              <a:ext cx="114295" cy="114295"/>
            </a:xfrm>
            <a:custGeom>
              <a:avLst/>
              <a:gdLst>
                <a:gd name="connsiteX0" fmla="*/ 114296 w 114295"/>
                <a:gd name="connsiteY0" fmla="*/ 57148 h 114295"/>
                <a:gd name="connsiteX1" fmla="*/ 57148 w 114295"/>
                <a:gd name="connsiteY1" fmla="*/ 114296 h 114295"/>
                <a:gd name="connsiteX2" fmla="*/ 0 w 114295"/>
                <a:gd name="connsiteY2" fmla="*/ 57148 h 114295"/>
                <a:gd name="connsiteX3" fmla="*/ 57148 w 114295"/>
                <a:gd name="connsiteY3" fmla="*/ 0 h 114295"/>
                <a:gd name="connsiteX4" fmla="*/ 114296 w 114295"/>
                <a:gd name="connsiteY4" fmla="*/ 57148 h 11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95" h="114295">
                  <a:moveTo>
                    <a:pt x="114296" y="57148"/>
                  </a:moveTo>
                  <a:cubicBezTo>
                    <a:pt x="114296" y="88710"/>
                    <a:pt x="88710" y="114296"/>
                    <a:pt x="57148" y="114296"/>
                  </a:cubicBezTo>
                  <a:cubicBezTo>
                    <a:pt x="25586" y="114296"/>
                    <a:pt x="0" y="88710"/>
                    <a:pt x="0" y="57148"/>
                  </a:cubicBezTo>
                  <a:cubicBezTo>
                    <a:pt x="0" y="25586"/>
                    <a:pt x="25586" y="0"/>
                    <a:pt x="57148" y="0"/>
                  </a:cubicBezTo>
                  <a:cubicBezTo>
                    <a:pt x="88710" y="0"/>
                    <a:pt x="114296" y="25586"/>
                    <a:pt x="114296" y="57148"/>
                  </a:cubicBezTo>
                  <a:close/>
                </a:path>
              </a:pathLst>
            </a:custGeom>
            <a:solidFill>
              <a:srgbClr val="FF0000"/>
            </a:solidFill>
            <a:ln w="5514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C70FCC12-90F7-6127-B0B5-FEF03787BF40}"/>
                </a:ext>
              </a:extLst>
            </p:cNvPr>
            <p:cNvSpPr/>
            <p:nvPr/>
          </p:nvSpPr>
          <p:spPr>
            <a:xfrm>
              <a:off x="6323404" y="3633027"/>
              <a:ext cx="114295" cy="114295"/>
            </a:xfrm>
            <a:custGeom>
              <a:avLst/>
              <a:gdLst>
                <a:gd name="connsiteX0" fmla="*/ 114296 w 114295"/>
                <a:gd name="connsiteY0" fmla="*/ 57148 h 114295"/>
                <a:gd name="connsiteX1" fmla="*/ 57148 w 114295"/>
                <a:gd name="connsiteY1" fmla="*/ 114296 h 114295"/>
                <a:gd name="connsiteX2" fmla="*/ 0 w 114295"/>
                <a:gd name="connsiteY2" fmla="*/ 57148 h 114295"/>
                <a:gd name="connsiteX3" fmla="*/ 57148 w 114295"/>
                <a:gd name="connsiteY3" fmla="*/ 0 h 114295"/>
                <a:gd name="connsiteX4" fmla="*/ 114296 w 114295"/>
                <a:gd name="connsiteY4" fmla="*/ 57148 h 11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95" h="114295">
                  <a:moveTo>
                    <a:pt x="114296" y="57148"/>
                  </a:moveTo>
                  <a:cubicBezTo>
                    <a:pt x="114296" y="88710"/>
                    <a:pt x="88710" y="114296"/>
                    <a:pt x="57148" y="114296"/>
                  </a:cubicBezTo>
                  <a:cubicBezTo>
                    <a:pt x="25586" y="114296"/>
                    <a:pt x="0" y="88710"/>
                    <a:pt x="0" y="57148"/>
                  </a:cubicBezTo>
                  <a:cubicBezTo>
                    <a:pt x="0" y="25586"/>
                    <a:pt x="25586" y="0"/>
                    <a:pt x="57148" y="0"/>
                  </a:cubicBezTo>
                  <a:cubicBezTo>
                    <a:pt x="88710" y="0"/>
                    <a:pt x="114296" y="25586"/>
                    <a:pt x="114296" y="57148"/>
                  </a:cubicBezTo>
                  <a:close/>
                </a:path>
              </a:pathLst>
            </a:custGeom>
            <a:solidFill>
              <a:srgbClr val="FF0000"/>
            </a:solidFill>
            <a:ln w="5514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588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 animBg="1"/>
      <p:bldP spid="18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74A3B1B-389E-4E68-5471-0D13C0865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E97038-71AD-DAFD-C8AC-36EDE33C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A7082F-69A1-4600-A60A-D07C1511343D}"/>
              </a:ext>
            </a:extLst>
          </p:cNvPr>
          <p:cNvSpPr txBox="1"/>
          <p:nvPr/>
        </p:nvSpPr>
        <p:spPr>
          <a:xfrm>
            <a:off x="2845836" y="136525"/>
            <a:ext cx="6110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Two-stage operational amplifiers: examples</a:t>
            </a:r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04C2D738-922A-41AC-AEC2-AC389C7912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406" y="1258819"/>
            <a:ext cx="5599187" cy="43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47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5A70F-2181-46BC-A367-7C27DC220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Two-stage operational amplifier with class-AB output stage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E3580A-9BC9-43ED-A40E-694F97976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27A0E-958F-4567-96F4-6F5CDA4F9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EAE071BA-9E54-4680-A96E-F2C5262329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381" y="1217671"/>
            <a:ext cx="6440437" cy="44226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1967AD-57BF-4338-AFDC-1F73299403DF}"/>
              </a:ext>
            </a:extLst>
          </p:cNvPr>
          <p:cNvSpPr txBox="1"/>
          <p:nvPr/>
        </p:nvSpPr>
        <p:spPr>
          <a:xfrm>
            <a:off x="6112376" y="3914775"/>
            <a:ext cx="617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B33775-2D48-45C5-805E-8A283E641FBB}"/>
              </a:ext>
            </a:extLst>
          </p:cNvPr>
          <p:cNvSpPr txBox="1"/>
          <p:nvPr/>
        </p:nvSpPr>
        <p:spPr>
          <a:xfrm>
            <a:off x="6531476" y="1743544"/>
            <a:ext cx="617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</a:t>
            </a:r>
          </a:p>
        </p:txBody>
      </p:sp>
      <p:graphicFrame>
        <p:nvGraphicFramePr>
          <p:cNvPr id="9" name="Oggetto 16">
            <a:extLst>
              <a:ext uri="{FF2B5EF4-FFF2-40B4-BE49-F238E27FC236}">
                <a16:creationId xmlns:a16="http://schemas.microsoft.com/office/drawing/2014/main" id="{76BD1DBF-633E-42C6-84FD-8D06752158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367798"/>
              </p:ext>
            </p:extLst>
          </p:nvPr>
        </p:nvGraphicFramePr>
        <p:xfrm>
          <a:off x="8124559" y="2352946"/>
          <a:ext cx="3522161" cy="662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Equation" r:id="rId4" imgW="1346040" imgH="253800" progId="Equation.DSMT4">
                  <p:embed/>
                </p:oleObj>
              </mc:Choice>
              <mc:Fallback>
                <p:oleObj name="Equation" r:id="rId4" imgW="1346040" imgH="2538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76CDE0A5-0BDC-4530-8176-C831BD2092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4559" y="2352946"/>
                        <a:ext cx="3522161" cy="6623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130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ECA3C27-41DF-2C58-5D0D-DD2623AFA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51A7CE-1B90-6840-23A5-A804CCB48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697385F-3BA7-85DD-96F9-F18B165DF5FB}"/>
              </a:ext>
            </a:extLst>
          </p:cNvPr>
          <p:cNvSpPr txBox="1"/>
          <p:nvPr/>
        </p:nvSpPr>
        <p:spPr>
          <a:xfrm>
            <a:off x="380500" y="227095"/>
            <a:ext cx="10981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Example of commercial op-amp with high output resistance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B6C33A9-82D8-EB43-A663-793AA2FD1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06" y="3551103"/>
            <a:ext cx="11273872" cy="125408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29EDB3F-DB98-86FD-F37F-79CF9006B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893" y="938871"/>
            <a:ext cx="7962990" cy="167779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87CFAF1-8F75-7B85-13E3-7A06C7C07A01}"/>
              </a:ext>
            </a:extLst>
          </p:cNvPr>
          <p:cNvSpPr txBox="1"/>
          <p:nvPr/>
        </p:nvSpPr>
        <p:spPr>
          <a:xfrm>
            <a:off x="5715596" y="2770951"/>
            <a:ext cx="168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=500 k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W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D1B31856-0573-AB5F-A7FA-3F73971881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522538"/>
              </p:ext>
            </p:extLst>
          </p:nvPr>
        </p:nvGraphicFramePr>
        <p:xfrm>
          <a:off x="7357359" y="2755368"/>
          <a:ext cx="30448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2" name="Equation" r:id="rId5" imgW="1384200" imgH="241200" progId="Equation.DSMT4">
                  <p:embed/>
                </p:oleObj>
              </mc:Choice>
              <mc:Fallback>
                <p:oleObj name="Equation" r:id="rId5" imgW="1384200" imgH="2412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D1438850-8CA0-E25F-9B9C-08BBCFA273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57359" y="2755368"/>
                        <a:ext cx="3044825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6C61A4E-0271-E53E-EE7D-C4282A756034}"/>
              </a:ext>
            </a:extLst>
          </p:cNvPr>
          <p:cNvSpPr txBox="1"/>
          <p:nvPr/>
        </p:nvSpPr>
        <p:spPr>
          <a:xfrm>
            <a:off x="7476321" y="4888273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=10 k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W</a:t>
            </a:r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411731D8-40EE-9845-7E9C-4A3E581804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554021"/>
              </p:ext>
            </p:extLst>
          </p:nvPr>
        </p:nvGraphicFramePr>
        <p:xfrm>
          <a:off x="9009618" y="4873114"/>
          <a:ext cx="203835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3" name="Equation" r:id="rId7" imgW="927000" imgH="203040" progId="Equation.DSMT4">
                  <p:embed/>
                </p:oleObj>
              </mc:Choice>
              <mc:Fallback>
                <p:oleObj name="Equation" r:id="rId7" imgW="927000" imgH="2030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D1B31856-0573-AB5F-A7FA-3F73971881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09618" y="4873114"/>
                        <a:ext cx="2038350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FDB94E90-745C-4449-F83D-CF11455B8802}"/>
              </a:ext>
            </a:extLst>
          </p:cNvPr>
          <p:cNvCxnSpPr/>
          <p:nvPr/>
        </p:nvCxnSpPr>
        <p:spPr>
          <a:xfrm flipV="1">
            <a:off x="9385300" y="4508500"/>
            <a:ext cx="215900" cy="3797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674219AD-F48D-E509-4F68-E734A9A8DEEE}"/>
              </a:ext>
            </a:extLst>
          </p:cNvPr>
          <p:cNvCxnSpPr>
            <a:cxnSpLocks/>
          </p:cNvCxnSpPr>
          <p:nvPr/>
        </p:nvCxnSpPr>
        <p:spPr>
          <a:xfrm>
            <a:off x="9266883" y="3285568"/>
            <a:ext cx="334317" cy="3185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B6800CEF-D059-EE8F-9E59-7BB1DEB04BA9}"/>
              </a:ext>
            </a:extLst>
          </p:cNvPr>
          <p:cNvCxnSpPr>
            <a:cxnSpLocks/>
          </p:cNvCxnSpPr>
          <p:nvPr/>
        </p:nvCxnSpPr>
        <p:spPr>
          <a:xfrm flipH="1" flipV="1">
            <a:off x="5003800" y="4593693"/>
            <a:ext cx="2472521" cy="4693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3CC5E3FB-4826-1D09-F7A8-EFF44F6AF65E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5181600" y="3232616"/>
            <a:ext cx="1378939" cy="7739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ggetto 24">
            <a:extLst>
              <a:ext uri="{FF2B5EF4-FFF2-40B4-BE49-F238E27FC236}">
                <a16:creationId xmlns:a16="http://schemas.microsoft.com/office/drawing/2014/main" id="{DEF7F027-50AB-A2F2-A11F-FDB486E58C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514960"/>
              </p:ext>
            </p:extLst>
          </p:nvPr>
        </p:nvGraphicFramePr>
        <p:xfrm>
          <a:off x="372661" y="4828346"/>
          <a:ext cx="39116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4" name="Equation" r:id="rId9" imgW="1777680" imgH="622080" progId="Equation.DSMT4">
                  <p:embed/>
                </p:oleObj>
              </mc:Choice>
              <mc:Fallback>
                <p:oleObj name="Equation" r:id="rId9" imgW="1777680" imgH="62208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B5500B07-3790-D365-5B4A-C117AC3898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2661" y="4828346"/>
                        <a:ext cx="3911600" cy="1368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ggetto 25">
            <a:extLst>
              <a:ext uri="{FF2B5EF4-FFF2-40B4-BE49-F238E27FC236}">
                <a16:creationId xmlns:a16="http://schemas.microsoft.com/office/drawing/2014/main" id="{F7D3D6E9-2B7B-FCE6-16E2-83EE8AB4C1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14480"/>
              </p:ext>
            </p:extLst>
          </p:nvPr>
        </p:nvGraphicFramePr>
        <p:xfrm>
          <a:off x="3613150" y="5557682"/>
          <a:ext cx="184308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5" name="Equation" r:id="rId11" imgW="838080" imgH="228600" progId="Equation.DSMT4">
                  <p:embed/>
                </p:oleObj>
              </mc:Choice>
              <mc:Fallback>
                <p:oleObj name="Equation" r:id="rId11" imgW="838080" imgH="228600" progId="Equation.DSMT4">
                  <p:embed/>
                  <p:pic>
                    <p:nvPicPr>
                      <p:cNvPr id="25" name="Oggetto 24">
                        <a:extLst>
                          <a:ext uri="{FF2B5EF4-FFF2-40B4-BE49-F238E27FC236}">
                            <a16:creationId xmlns:a16="http://schemas.microsoft.com/office/drawing/2014/main" id="{DEF7F027-50AB-A2F2-A11F-FDB486E58C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13150" y="5557682"/>
                        <a:ext cx="1843088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ggetto 26">
            <a:extLst>
              <a:ext uri="{FF2B5EF4-FFF2-40B4-BE49-F238E27FC236}">
                <a16:creationId xmlns:a16="http://schemas.microsoft.com/office/drawing/2014/main" id="{86555C46-079E-D3E9-678A-193DA51FE5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691533"/>
              </p:ext>
            </p:extLst>
          </p:nvPr>
        </p:nvGraphicFramePr>
        <p:xfrm>
          <a:off x="6096000" y="5603940"/>
          <a:ext cx="30162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6" name="Equation" r:id="rId13" imgW="1371600" imgH="228600" progId="Equation.DSMT4">
                  <p:embed/>
                </p:oleObj>
              </mc:Choice>
              <mc:Fallback>
                <p:oleObj name="Equation" r:id="rId13" imgW="1371600" imgH="228600" progId="Equation.DSMT4">
                  <p:embed/>
                  <p:pic>
                    <p:nvPicPr>
                      <p:cNvPr id="26" name="Oggetto 25">
                        <a:extLst>
                          <a:ext uri="{FF2B5EF4-FFF2-40B4-BE49-F238E27FC236}">
                            <a16:creationId xmlns:a16="http://schemas.microsoft.com/office/drawing/2014/main" id="{F7D3D6E9-2B7B-FCE6-16E2-83EE8AB4C1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096000" y="5603940"/>
                        <a:ext cx="3016250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151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ACA722-9923-DC29-C716-8E1CA5D2D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46" y="99364"/>
            <a:ext cx="10515600" cy="662397"/>
          </a:xfrm>
        </p:spPr>
        <p:txBody>
          <a:bodyPr/>
          <a:lstStyle/>
          <a:p>
            <a:r>
              <a:rPr lang="en-US" dirty="0"/>
              <a:t>Specifications for an output stage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608E58D-EE7C-B60F-D9F9-FB2D87F58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9680538-6967-8451-451C-9F7817162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5C28AFA5-FFE5-3721-2C7C-79A32CCF73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907956"/>
              </p:ext>
            </p:extLst>
          </p:nvPr>
        </p:nvGraphicFramePr>
        <p:xfrm>
          <a:off x="453178" y="1429755"/>
          <a:ext cx="439896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Equation" r:id="rId3" imgW="1447560" imgH="228600" progId="Equation.DSMT4">
                  <p:embed/>
                </p:oleObj>
              </mc:Choice>
              <mc:Fallback>
                <p:oleObj name="Equation" r:id="rId3" imgW="144756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D027EF9D-75EE-4507-A0BB-70A5B1B856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178" y="1429755"/>
                        <a:ext cx="4398962" cy="692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FA769B82-64C2-BB40-3B35-6A1D2B4E93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303222"/>
              </p:ext>
            </p:extLst>
          </p:nvPr>
        </p:nvGraphicFramePr>
        <p:xfrm>
          <a:off x="618346" y="3676206"/>
          <a:ext cx="3573462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Equation" r:id="rId5" imgW="1244520" imgH="457200" progId="Equation.DSMT4">
                  <p:embed/>
                </p:oleObj>
              </mc:Choice>
              <mc:Fallback>
                <p:oleObj name="Equation" r:id="rId5" imgW="1244520" imgH="4572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6CD7D4C0-5C8A-46D4-AFE3-1524276D37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346" y="3676206"/>
                        <a:ext cx="3573462" cy="1314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2FC44ACC-0BBB-1565-454B-B35A904F4887}"/>
              </a:ext>
            </a:extLst>
          </p:cNvPr>
          <p:cNvSpPr txBox="1"/>
          <p:nvPr/>
        </p:nvSpPr>
        <p:spPr>
          <a:xfrm>
            <a:off x="3522674" y="1991595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endParaRPr lang="en-US" sz="24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75A2115-1CA2-6973-93CD-0C36D228138F}"/>
              </a:ext>
            </a:extLst>
          </p:cNvPr>
          <p:cNvSpPr txBox="1"/>
          <p:nvPr/>
        </p:nvSpPr>
        <p:spPr>
          <a:xfrm>
            <a:off x="839237" y="2048558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Sink</a:t>
            </a:r>
            <a:endParaRPr lang="en-US" sz="2400" i="1" baseline="-25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EB73AB21-1F38-E856-6C8F-A9AB2D531C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63446" y="1028790"/>
            <a:ext cx="4881322" cy="506053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63BB776-2ED9-DF2E-141F-25A7E330FE67}"/>
              </a:ext>
            </a:extLst>
          </p:cNvPr>
          <p:cNvSpPr txBox="1"/>
          <p:nvPr/>
        </p:nvSpPr>
        <p:spPr>
          <a:xfrm>
            <a:off x="651450" y="889521"/>
            <a:ext cx="3813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Currents (sink and source)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B100A06-F277-94FF-C627-5B4D7D551A12}"/>
              </a:ext>
            </a:extLst>
          </p:cNvPr>
          <p:cNvSpPr txBox="1"/>
          <p:nvPr/>
        </p:nvSpPr>
        <p:spPr>
          <a:xfrm>
            <a:off x="618346" y="2905274"/>
            <a:ext cx="2445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Voltages (swing)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6891499-8257-4F26-F782-0C39990365B5}"/>
              </a:ext>
            </a:extLst>
          </p:cNvPr>
          <p:cNvSpPr txBox="1"/>
          <p:nvPr/>
        </p:nvSpPr>
        <p:spPr>
          <a:xfrm>
            <a:off x="7977111" y="2121905"/>
            <a:ext cx="1115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-max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6B2B36F-7598-2056-8392-CB0DA77186B6}"/>
              </a:ext>
            </a:extLst>
          </p:cNvPr>
          <p:cNvSpPr txBox="1"/>
          <p:nvPr/>
        </p:nvSpPr>
        <p:spPr>
          <a:xfrm>
            <a:off x="6883531" y="4337454"/>
            <a:ext cx="1062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i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-min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5E08260-72C1-D3A5-3DD2-5B7DEAAFAC96}"/>
              </a:ext>
            </a:extLst>
          </p:cNvPr>
          <p:cNvSpPr txBox="1"/>
          <p:nvPr/>
        </p:nvSpPr>
        <p:spPr>
          <a:xfrm>
            <a:off x="453178" y="5299923"/>
            <a:ext cx="5807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output swing depends on the currents the stage has to feed to the load </a:t>
            </a:r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080401D2-D6A2-B462-CEE2-85481C4FCBA6}"/>
              </a:ext>
            </a:extLst>
          </p:cNvPr>
          <p:cNvSpPr/>
          <p:nvPr/>
        </p:nvSpPr>
        <p:spPr>
          <a:xfrm rot="19664389">
            <a:off x="5308993" y="4936806"/>
            <a:ext cx="519545" cy="50080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2B92C49-5289-6469-DDE0-6B077F210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311996B-A202-9116-FA2B-A709B419B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B96AA96-3A0F-2E90-F4FE-39C8BEA3A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954" y="380602"/>
            <a:ext cx="5108152" cy="510815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1786544-7342-EBF2-9F31-9813B79A5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333" y="5668594"/>
            <a:ext cx="1816290" cy="30271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8C1CCC7-C279-673D-028B-C1A0D2007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940" y="1071482"/>
            <a:ext cx="5997377" cy="476967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233D743-DDBB-5B0E-AF23-1C28F3A03CBF}"/>
              </a:ext>
            </a:extLst>
          </p:cNvPr>
          <p:cNvSpPr txBox="1"/>
          <p:nvPr/>
        </p:nvSpPr>
        <p:spPr>
          <a:xfrm>
            <a:off x="1477956" y="5589120"/>
            <a:ext cx="3825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OPA 377 (Analog Devices)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87E564C-84FC-4F0C-A826-DCFE0E5538C1}"/>
              </a:ext>
            </a:extLst>
          </p:cNvPr>
          <p:cNvSpPr txBox="1"/>
          <p:nvPr/>
        </p:nvSpPr>
        <p:spPr>
          <a:xfrm>
            <a:off x="9291623" y="5642796"/>
            <a:ext cx="1856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Linear Tech.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DB2FD690-A8B0-2025-FBA4-52492A68E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9403"/>
            <a:ext cx="10515600" cy="662397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3892166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1F4F925-6E7B-2388-10EE-B62D13760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5C6F06C-7087-C824-DEBE-E7E41F074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9B1DCBC-D06B-417C-4AB1-9486A432F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63" y="990600"/>
            <a:ext cx="8487615" cy="5034618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1503DD87-D304-FBA4-EED5-9F071CCB7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57" y="197962"/>
            <a:ext cx="10515600" cy="662397"/>
          </a:xfrm>
        </p:spPr>
        <p:txBody>
          <a:bodyPr/>
          <a:lstStyle/>
          <a:p>
            <a:r>
              <a:rPr lang="it-IT" dirty="0"/>
              <a:t>Output stage classes </a:t>
            </a:r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123D968-FBA7-5FE8-69D4-497E102CCB76}"/>
              </a:ext>
            </a:extLst>
          </p:cNvPr>
          <p:cNvSpPr txBox="1"/>
          <p:nvPr/>
        </p:nvSpPr>
        <p:spPr>
          <a:xfrm>
            <a:off x="390849" y="3477398"/>
            <a:ext cx="3851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subtracting two unipolar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currents, we obtain a bi-directional output current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ECF6366-EBB0-15AA-2541-ED4E8FE8A094}"/>
              </a:ext>
            </a:extLst>
          </p:cNvPr>
          <p:cNvSpPr txBox="1"/>
          <p:nvPr/>
        </p:nvSpPr>
        <p:spPr>
          <a:xfrm>
            <a:off x="10105495" y="2967335"/>
            <a:ext cx="196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dev2</a:t>
            </a:r>
            <a:endParaRPr lang="en-US" sz="24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B027AECB-9701-0911-91A7-C61935B0B99D}"/>
              </a:ext>
            </a:extLst>
          </p:cNvPr>
          <p:cNvCxnSpPr>
            <a:cxnSpLocks/>
          </p:cNvCxnSpPr>
          <p:nvPr/>
        </p:nvCxnSpPr>
        <p:spPr>
          <a:xfrm flipH="1">
            <a:off x="10473178" y="3429000"/>
            <a:ext cx="440310" cy="506186"/>
          </a:xfrm>
          <a:prstGeom prst="line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72451FC2-BD26-89E3-CD21-8A6E5C4D3C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202031"/>
              </p:ext>
            </p:extLst>
          </p:nvPr>
        </p:nvGraphicFramePr>
        <p:xfrm>
          <a:off x="858838" y="4959350"/>
          <a:ext cx="2916237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Equation" r:id="rId4" imgW="1015920" imgH="228600" progId="Equation.DSMT4">
                  <p:embed/>
                </p:oleObj>
              </mc:Choice>
              <mc:Fallback>
                <p:oleObj name="Equation" r:id="rId4" imgW="101592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7516BCF0-9D97-4BAF-B9CF-FAC2CB1438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38" y="4959350"/>
                        <a:ext cx="2916237" cy="657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DBBFF6C-DB1C-882B-40AE-48A812EF845E}"/>
              </a:ext>
            </a:extLst>
          </p:cNvPr>
          <p:cNvSpPr txBox="1"/>
          <p:nvPr/>
        </p:nvSpPr>
        <p:spPr>
          <a:xfrm>
            <a:off x="693057" y="641260"/>
            <a:ext cx="2291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Simple model of an output stage</a:t>
            </a:r>
          </a:p>
        </p:txBody>
      </p:sp>
    </p:spTree>
    <p:extLst>
      <p:ext uri="{BB962C8B-B14F-4D97-AF65-F5344CB8AC3E}">
        <p14:creationId xmlns:p14="http://schemas.microsoft.com/office/powerpoint/2010/main" val="248989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E34ABF-51FC-FD1F-8B1C-C165C0416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425"/>
            <a:ext cx="10515600" cy="662397"/>
          </a:xfrm>
        </p:spPr>
        <p:txBody>
          <a:bodyPr/>
          <a:lstStyle/>
          <a:p>
            <a:r>
              <a:rPr lang="en-US" dirty="0"/>
              <a:t>Typical class A case: low power efficiency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D448D38-4174-9E58-4F08-9EF57A6F4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67F0C5F-5FB1-9122-254B-BD6228AF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E312FDF-9DF8-C8DD-0414-C4581D0296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670" y="2272040"/>
            <a:ext cx="7373572" cy="2087557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A415F3EC-6034-0826-5B43-BF617EA3C7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133577"/>
              </p:ext>
            </p:extLst>
          </p:nvPr>
        </p:nvGraphicFramePr>
        <p:xfrm>
          <a:off x="8539335" y="1614815"/>
          <a:ext cx="2916237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Equation" r:id="rId4" imgW="1015920" imgH="228600" progId="Equation.DSMT4">
                  <p:embed/>
                </p:oleObj>
              </mc:Choice>
              <mc:Fallback>
                <p:oleObj name="Equation" r:id="rId4" imgW="101592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4DAA3131-DCEA-4967-8DCA-62EAA83B50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9335" y="1614815"/>
                        <a:ext cx="2916237" cy="657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magine 8">
            <a:extLst>
              <a:ext uri="{FF2B5EF4-FFF2-40B4-BE49-F238E27FC236}">
                <a16:creationId xmlns:a16="http://schemas.microsoft.com/office/drawing/2014/main" id="{037BAC89-3F67-FB35-32A8-F54A3B93F1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428" y="1115672"/>
            <a:ext cx="2997372" cy="1612222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A2F6FD8-FB1D-89EB-1287-8221F4BB2FB3}"/>
              </a:ext>
            </a:extLst>
          </p:cNvPr>
          <p:cNvSpPr txBox="1"/>
          <p:nvPr/>
        </p:nvSpPr>
        <p:spPr>
          <a:xfrm>
            <a:off x="530672" y="2727894"/>
            <a:ext cx="3507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a class-A stage, one of the two output devices operates at constant current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04BE1C2-0A01-9CD4-A3BE-45E624B6DE68}"/>
              </a:ext>
            </a:extLst>
          </p:cNvPr>
          <p:cNvSpPr txBox="1"/>
          <p:nvPr/>
        </p:nvSpPr>
        <p:spPr>
          <a:xfrm>
            <a:off x="530672" y="4559543"/>
            <a:ext cx="10774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maximum symmetrical current  coincides with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which is a constant bias current.</a:t>
            </a:r>
          </a:p>
          <a:p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Therefore, the maximum (symmetrical) output current is smaller than the quiescent current absorption.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8273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F0A1437-4EE9-BADC-5CBA-EBB3BCE9E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4789752-EE5F-5EE4-24E5-2E5FBEC2E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58EE065-990D-06CF-1753-E77CCE8BF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90" y="1193800"/>
            <a:ext cx="4633686" cy="4633686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0C86DFD2-CD1D-620A-DE2D-9A40B2FBB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27" y="21706"/>
            <a:ext cx="10515600" cy="662397"/>
          </a:xfrm>
        </p:spPr>
        <p:txBody>
          <a:bodyPr/>
          <a:lstStyle/>
          <a:p>
            <a:r>
              <a:rPr lang="en-US" dirty="0"/>
              <a:t>Class – A source followers</a:t>
            </a: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F06C50DF-B199-988D-EA1D-0A83672711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367591"/>
              </p:ext>
            </p:extLst>
          </p:nvPr>
        </p:nvGraphicFramePr>
        <p:xfrm>
          <a:off x="4796244" y="1275024"/>
          <a:ext cx="3092673" cy="728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6" name="Equation" r:id="rId4" imgW="965160" imgH="228600" progId="Equation.DSMT4">
                  <p:embed/>
                </p:oleObj>
              </mc:Choice>
              <mc:Fallback>
                <p:oleObj name="Equation" r:id="rId4" imgW="96516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B1F8FB99-F1D9-4C81-870A-4B2C6CF45D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6244" y="1275024"/>
                        <a:ext cx="3092673" cy="7287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F21C9544-E102-FE68-74E6-C4531E6BF3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184436"/>
              </p:ext>
            </p:extLst>
          </p:nvPr>
        </p:nvGraphicFramePr>
        <p:xfrm>
          <a:off x="4749196" y="2717987"/>
          <a:ext cx="3175000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" name="Equation" r:id="rId6" imgW="990360" imgH="228600" progId="Equation.DSMT4">
                  <p:embed/>
                </p:oleObj>
              </mc:Choice>
              <mc:Fallback>
                <p:oleObj name="Equation" r:id="rId6" imgW="99036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8A842CDD-7F50-43DD-A19B-F3C09FE4B3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196" y="2717987"/>
                        <a:ext cx="3175000" cy="7286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9B0C6819-713D-0897-0899-4ACAF2ADB39A}"/>
              </a:ext>
            </a:extLst>
          </p:cNvPr>
          <p:cNvSpPr txBox="1"/>
          <p:nvPr/>
        </p:nvSpPr>
        <p:spPr>
          <a:xfrm>
            <a:off x="6758940" y="4542924"/>
            <a:ext cx="525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large margin to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makes it not suitable for rail-to-rail output stages (practically mandatory in modern, low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voltrage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applications)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C9F70BF-D7D7-CCB7-055C-AFF9157304CD}"/>
              </a:ext>
            </a:extLst>
          </p:cNvPr>
          <p:cNvSpPr txBox="1"/>
          <p:nvPr/>
        </p:nvSpPr>
        <p:spPr>
          <a:xfrm>
            <a:off x="8949897" y="710204"/>
            <a:ext cx="3152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n-MOS source follower can be used as a negative voltage-shifter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81D191FC-F571-6FBB-8F34-7A155A6FA2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505874"/>
              </p:ext>
            </p:extLst>
          </p:nvPr>
        </p:nvGraphicFramePr>
        <p:xfrm>
          <a:off x="4777880" y="1951538"/>
          <a:ext cx="1709738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8" name="Equation" r:id="rId8" imgW="533160" imgH="228600" progId="Equation.DSMT4">
                  <p:embed/>
                </p:oleObj>
              </mc:Choice>
              <mc:Fallback>
                <p:oleObj name="Equation" r:id="rId8" imgW="53316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042705EA-DFD9-4173-A3E2-2E395F40EB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7880" y="1951538"/>
                        <a:ext cx="1709738" cy="7286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uppo 11">
            <a:extLst>
              <a:ext uri="{FF2B5EF4-FFF2-40B4-BE49-F238E27FC236}">
                <a16:creationId xmlns:a16="http://schemas.microsoft.com/office/drawing/2014/main" id="{72695D04-A500-2692-D881-6FC34C3B45AA}"/>
              </a:ext>
            </a:extLst>
          </p:cNvPr>
          <p:cNvGrpSpPr/>
          <p:nvPr/>
        </p:nvGrpSpPr>
        <p:grpSpPr>
          <a:xfrm>
            <a:off x="1569097" y="3189669"/>
            <a:ext cx="267825" cy="267825"/>
            <a:chOff x="1067522" y="1069131"/>
            <a:chExt cx="267825" cy="267825"/>
          </a:xfrm>
        </p:grpSpPr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745EF04B-ED18-5D45-B3F5-F813CC050A3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201435" y="1069131"/>
              <a:ext cx="0" cy="2678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4EE49F21-E30E-FFDE-E150-1278AB85A4EB}"/>
                </a:ext>
              </a:extLst>
            </p:cNvPr>
            <p:cNvCxnSpPr>
              <a:cxnSpLocks/>
            </p:cNvCxnSpPr>
            <p:nvPr/>
          </p:nvCxnSpPr>
          <p:spPr>
            <a:xfrm>
              <a:off x="1201435" y="1069131"/>
              <a:ext cx="0" cy="2678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46D3E769-52FA-4A4A-9C13-97FC5B233985}"/>
              </a:ext>
            </a:extLst>
          </p:cNvPr>
          <p:cNvCxnSpPr>
            <a:cxnSpLocks/>
          </p:cNvCxnSpPr>
          <p:nvPr/>
        </p:nvCxnSpPr>
        <p:spPr>
          <a:xfrm rot="5400000">
            <a:off x="2243270" y="3707758"/>
            <a:ext cx="0" cy="2678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938A94AD-71CB-5D8A-5A1D-6FA773FEC8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675646"/>
              </p:ext>
            </p:extLst>
          </p:nvPr>
        </p:nvGraphicFramePr>
        <p:xfrm>
          <a:off x="1468438" y="3525838"/>
          <a:ext cx="77152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9" name="Equation" r:id="rId10" imgW="241200" imgH="228600" progId="Equation.DSMT4">
                  <p:embed/>
                </p:oleObj>
              </mc:Choice>
              <mc:Fallback>
                <p:oleObj name="Equation" r:id="rId10" imgW="241200" imgH="2286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20D7E6F1-C207-495B-A395-AFA21E3419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438" y="3525838"/>
                        <a:ext cx="771525" cy="727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A4B54DF-81A8-7B0C-8F90-5B4E3C54D026}"/>
              </a:ext>
            </a:extLst>
          </p:cNvPr>
          <p:cNvSpPr txBox="1"/>
          <p:nvPr/>
        </p:nvSpPr>
        <p:spPr>
          <a:xfrm>
            <a:off x="8624262" y="2873555"/>
            <a:ext cx="3425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Because the circuit that produces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(driver) uses the same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0461BDFD-C37D-7594-481C-F8C951FE4DB1}"/>
              </a:ext>
            </a:extLst>
          </p:cNvPr>
          <p:cNvSpPr/>
          <p:nvPr/>
        </p:nvSpPr>
        <p:spPr>
          <a:xfrm>
            <a:off x="8750380" y="672837"/>
            <a:ext cx="3152348" cy="16331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B7E129F9-47BC-9F97-363E-99F21CA2632E}"/>
              </a:ext>
            </a:extLst>
          </p:cNvPr>
          <p:cNvSpPr/>
          <p:nvPr/>
        </p:nvSpPr>
        <p:spPr>
          <a:xfrm>
            <a:off x="8624262" y="2823066"/>
            <a:ext cx="3425090" cy="134359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E7A49862-FD2D-4623-BD30-6F36BF11B0FB}"/>
              </a:ext>
            </a:extLst>
          </p:cNvPr>
          <p:cNvCxnSpPr/>
          <p:nvPr/>
        </p:nvCxnSpPr>
        <p:spPr>
          <a:xfrm>
            <a:off x="7907281" y="1576467"/>
            <a:ext cx="72920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C2633C8A-8427-E90C-70EB-FD69303B89B5}"/>
              </a:ext>
            </a:extLst>
          </p:cNvPr>
          <p:cNvCxnSpPr>
            <a:cxnSpLocks/>
          </p:cNvCxnSpPr>
          <p:nvPr/>
        </p:nvCxnSpPr>
        <p:spPr>
          <a:xfrm flipH="1" flipV="1">
            <a:off x="6883532" y="2435157"/>
            <a:ext cx="1620388" cy="3879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ggetto 21">
            <a:extLst>
              <a:ext uri="{FF2B5EF4-FFF2-40B4-BE49-F238E27FC236}">
                <a16:creationId xmlns:a16="http://schemas.microsoft.com/office/drawing/2014/main" id="{075BA25B-704C-4520-0ADB-8A70358C9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799647"/>
              </p:ext>
            </p:extLst>
          </p:nvPr>
        </p:nvGraphicFramePr>
        <p:xfrm>
          <a:off x="4683125" y="3644900"/>
          <a:ext cx="2117725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0" name="Equation" r:id="rId12" imgW="660240" imgH="228600" progId="Equation.DSMT4">
                  <p:embed/>
                </p:oleObj>
              </mc:Choice>
              <mc:Fallback>
                <p:oleObj name="Equation" r:id="rId12" imgW="660240" imgH="228600" progId="Equation.DSMT4">
                  <p:embed/>
                  <p:pic>
                    <p:nvPicPr>
                      <p:cNvPr id="29" name="Oggetto 28">
                        <a:extLst>
                          <a:ext uri="{FF2B5EF4-FFF2-40B4-BE49-F238E27FC236}">
                            <a16:creationId xmlns:a16="http://schemas.microsoft.com/office/drawing/2014/main" id="{A997FE79-680F-4792-973A-CE763A760F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25" y="3644900"/>
                        <a:ext cx="2117725" cy="728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5B56AE2A-1052-16AD-14B0-084A1232DB1B}"/>
              </a:ext>
            </a:extLst>
          </p:cNvPr>
          <p:cNvSpPr/>
          <p:nvPr/>
        </p:nvSpPr>
        <p:spPr>
          <a:xfrm>
            <a:off x="4308199" y="3017520"/>
            <a:ext cx="423821" cy="868680"/>
          </a:xfrm>
          <a:custGeom>
            <a:avLst/>
            <a:gdLst>
              <a:gd name="connsiteX0" fmla="*/ 423821 w 423821"/>
              <a:gd name="connsiteY0" fmla="*/ 0 h 868680"/>
              <a:gd name="connsiteX1" fmla="*/ 103781 w 423821"/>
              <a:gd name="connsiteY1" fmla="*/ 45720 h 868680"/>
              <a:gd name="connsiteX2" fmla="*/ 911 w 423821"/>
              <a:gd name="connsiteY2" fmla="*/ 274320 h 868680"/>
              <a:gd name="connsiteX3" fmla="*/ 69491 w 423821"/>
              <a:gd name="connsiteY3" fmla="*/ 617220 h 868680"/>
              <a:gd name="connsiteX4" fmla="*/ 320951 w 423821"/>
              <a:gd name="connsiteY4" fmla="*/ 868680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821" h="868680">
                <a:moveTo>
                  <a:pt x="423821" y="0"/>
                </a:moveTo>
                <a:cubicBezTo>
                  <a:pt x="299043" y="0"/>
                  <a:pt x="174266" y="0"/>
                  <a:pt x="103781" y="45720"/>
                </a:cubicBezTo>
                <a:cubicBezTo>
                  <a:pt x="33296" y="91440"/>
                  <a:pt x="6626" y="179070"/>
                  <a:pt x="911" y="274320"/>
                </a:cubicBezTo>
                <a:cubicBezTo>
                  <a:pt x="-4804" y="369570"/>
                  <a:pt x="16151" y="518160"/>
                  <a:pt x="69491" y="617220"/>
                </a:cubicBezTo>
                <a:cubicBezTo>
                  <a:pt x="122831" y="716280"/>
                  <a:pt x="221891" y="792480"/>
                  <a:pt x="320951" y="86868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8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/>
      <p:bldP spid="18" grpId="0" animBg="1"/>
      <p:bldP spid="19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magine 34">
            <a:extLst>
              <a:ext uri="{FF2B5EF4-FFF2-40B4-BE49-F238E27FC236}">
                <a16:creationId xmlns:a16="http://schemas.microsoft.com/office/drawing/2014/main" id="{5334FC84-D8F6-1EB3-B605-6703B6FB1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322" y="1313833"/>
            <a:ext cx="3637623" cy="437497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AC6ABBF-7B90-52E4-EB94-098880306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P-type Source follower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6AA216F-E7E3-71C2-3121-4DC14D8C0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84EDB8C-20D7-75D9-808E-6C9901A2C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031FF479-3522-76B0-D815-83117CC9B5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996192"/>
              </p:ext>
            </p:extLst>
          </p:nvPr>
        </p:nvGraphicFramePr>
        <p:xfrm>
          <a:off x="4881593" y="2964536"/>
          <a:ext cx="325596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" name="Equation" r:id="rId4" imgW="1015920" imgH="253800" progId="Equation.DSMT4">
                  <p:embed/>
                </p:oleObj>
              </mc:Choice>
              <mc:Fallback>
                <p:oleObj name="Equation" r:id="rId4" imgW="1015920" imgH="253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F468927D-2F20-40B7-8E68-7E8ADD1313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1593" y="2964536"/>
                        <a:ext cx="3255963" cy="809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2EB4E0E-BDCD-0EB0-D97D-B18C49D6698B}"/>
              </a:ext>
            </a:extLst>
          </p:cNvPr>
          <p:cNvSpPr txBox="1"/>
          <p:nvPr/>
        </p:nvSpPr>
        <p:spPr>
          <a:xfrm>
            <a:off x="7771331" y="4412640"/>
            <a:ext cx="3851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Margin to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(too large for typical supply voltages used in modern CMOS processes)</a:t>
            </a: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92224FCB-9EB9-2474-73B6-74510B258B43}"/>
              </a:ext>
            </a:extLst>
          </p:cNvPr>
          <p:cNvCxnSpPr>
            <a:cxnSpLocks/>
          </p:cNvCxnSpPr>
          <p:nvPr/>
        </p:nvCxnSpPr>
        <p:spPr>
          <a:xfrm>
            <a:off x="6724876" y="4814710"/>
            <a:ext cx="1046455" cy="2065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0866C30D-4413-3571-C12E-B584407CBD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974014"/>
              </p:ext>
            </p:extLst>
          </p:nvPr>
        </p:nvGraphicFramePr>
        <p:xfrm>
          <a:off x="4468019" y="1495635"/>
          <a:ext cx="3255962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1" name="Equation" r:id="rId6" imgW="1015920" imgH="253800" progId="Equation.DSMT4">
                  <p:embed/>
                </p:oleObj>
              </mc:Choice>
              <mc:Fallback>
                <p:oleObj name="Equation" r:id="rId6" imgW="1015920" imgH="2538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D97BAD32-8B43-40E5-8ACD-5F402C7590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8019" y="1495635"/>
                        <a:ext cx="3255962" cy="809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D843F4E3-457A-AB0D-4CFD-29B73FB2D314}"/>
              </a:ext>
            </a:extLst>
          </p:cNvPr>
          <p:cNvSpPr txBox="1"/>
          <p:nvPr/>
        </p:nvSpPr>
        <p:spPr>
          <a:xfrm>
            <a:off x="8718922" y="1045637"/>
            <a:ext cx="3152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p-MOS source follower can be used as a positive voltage shifter.</a:t>
            </a:r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14F81DF0-9A1B-7038-787A-0CF8DC868CC0}"/>
              </a:ext>
            </a:extLst>
          </p:cNvPr>
          <p:cNvSpPr/>
          <p:nvPr/>
        </p:nvSpPr>
        <p:spPr>
          <a:xfrm>
            <a:off x="8506753" y="926836"/>
            <a:ext cx="3364518" cy="16884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0A6ADEB8-81B2-811A-C81B-B7D4CA2428A2}"/>
              </a:ext>
            </a:extLst>
          </p:cNvPr>
          <p:cNvCxnSpPr/>
          <p:nvPr/>
        </p:nvCxnSpPr>
        <p:spPr>
          <a:xfrm>
            <a:off x="7772954" y="1830467"/>
            <a:ext cx="72920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ggetto 26">
            <a:extLst>
              <a:ext uri="{FF2B5EF4-FFF2-40B4-BE49-F238E27FC236}">
                <a16:creationId xmlns:a16="http://schemas.microsoft.com/office/drawing/2014/main" id="{B0966379-370A-7068-815B-B94926CA43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71893"/>
              </p:ext>
            </p:extLst>
          </p:nvPr>
        </p:nvGraphicFramePr>
        <p:xfrm>
          <a:off x="4588923" y="4521590"/>
          <a:ext cx="2036763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2" name="Equation" r:id="rId8" imgW="634680" imgH="228600" progId="Equation.DSMT4">
                  <p:embed/>
                </p:oleObj>
              </mc:Choice>
              <mc:Fallback>
                <p:oleObj name="Equation" r:id="rId8" imgW="634680" imgH="2286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6677B48F-458A-4BEB-AD47-DA3FF5DA75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8923" y="4521590"/>
                        <a:ext cx="2036763" cy="7286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uppo 27">
            <a:extLst>
              <a:ext uri="{FF2B5EF4-FFF2-40B4-BE49-F238E27FC236}">
                <a16:creationId xmlns:a16="http://schemas.microsoft.com/office/drawing/2014/main" id="{CD36E1DB-0C04-C13D-5D39-FB4FC450D54D}"/>
              </a:ext>
            </a:extLst>
          </p:cNvPr>
          <p:cNvGrpSpPr/>
          <p:nvPr/>
        </p:nvGrpSpPr>
        <p:grpSpPr>
          <a:xfrm>
            <a:off x="2525421" y="2892029"/>
            <a:ext cx="267825" cy="267825"/>
            <a:chOff x="1067522" y="1069131"/>
            <a:chExt cx="267825" cy="267825"/>
          </a:xfrm>
        </p:grpSpPr>
        <p:cxnSp>
          <p:nvCxnSpPr>
            <p:cNvPr id="29" name="Connettore diritto 28">
              <a:extLst>
                <a:ext uri="{FF2B5EF4-FFF2-40B4-BE49-F238E27FC236}">
                  <a16:creationId xmlns:a16="http://schemas.microsoft.com/office/drawing/2014/main" id="{3B6D902B-21D6-849D-98FC-07702BC13BB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201435" y="1069131"/>
              <a:ext cx="0" cy="2678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diritto 29">
              <a:extLst>
                <a:ext uri="{FF2B5EF4-FFF2-40B4-BE49-F238E27FC236}">
                  <a16:creationId xmlns:a16="http://schemas.microsoft.com/office/drawing/2014/main" id="{66194A3E-9521-22DC-AFED-A5BF83D6564A}"/>
                </a:ext>
              </a:extLst>
            </p:cNvPr>
            <p:cNvCxnSpPr>
              <a:cxnSpLocks/>
            </p:cNvCxnSpPr>
            <p:nvPr/>
          </p:nvCxnSpPr>
          <p:spPr>
            <a:xfrm>
              <a:off x="1201435" y="1069131"/>
              <a:ext cx="0" cy="2678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0592C37F-C4DE-3479-59A0-5576F9CB57B9}"/>
              </a:ext>
            </a:extLst>
          </p:cNvPr>
          <p:cNvCxnSpPr>
            <a:cxnSpLocks/>
          </p:cNvCxnSpPr>
          <p:nvPr/>
        </p:nvCxnSpPr>
        <p:spPr>
          <a:xfrm rot="5400000">
            <a:off x="2346454" y="3462226"/>
            <a:ext cx="0" cy="2678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ggetto 31">
            <a:extLst>
              <a:ext uri="{FF2B5EF4-FFF2-40B4-BE49-F238E27FC236}">
                <a16:creationId xmlns:a16="http://schemas.microsoft.com/office/drawing/2014/main" id="{26340F94-72D3-91D7-E85C-6669A9219C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699223"/>
              </p:ext>
            </p:extLst>
          </p:nvPr>
        </p:nvGraphicFramePr>
        <p:xfrm>
          <a:off x="1420740" y="2305260"/>
          <a:ext cx="974725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3" name="Equation" r:id="rId10" imgW="304560" imgH="253800" progId="Equation.DSMT4">
                  <p:embed/>
                </p:oleObj>
              </mc:Choice>
              <mc:Fallback>
                <p:oleObj name="Equation" r:id="rId10" imgW="304560" imgH="2538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8307F2A4-082D-43E6-80D0-7BD050E959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740" y="2305260"/>
                        <a:ext cx="974725" cy="808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ggetto 32">
            <a:extLst>
              <a:ext uri="{FF2B5EF4-FFF2-40B4-BE49-F238E27FC236}">
                <a16:creationId xmlns:a16="http://schemas.microsoft.com/office/drawing/2014/main" id="{D5AEFB1D-7E5B-8B2A-6109-B36EA0C031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793145"/>
              </p:ext>
            </p:extLst>
          </p:nvPr>
        </p:nvGraphicFramePr>
        <p:xfrm>
          <a:off x="4885213" y="2260168"/>
          <a:ext cx="1749425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4" name="Equation" r:id="rId12" imgW="545760" imgH="228600" progId="Equation.DSMT4">
                  <p:embed/>
                </p:oleObj>
              </mc:Choice>
              <mc:Fallback>
                <p:oleObj name="Equation" r:id="rId12" imgW="545760" imgH="22860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67803A26-63A6-4CCE-BB24-2B40504FD7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5213" y="2260168"/>
                        <a:ext cx="1749425" cy="728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id="{CFDECCE5-2598-D217-79CA-2FF5B6370AB6}"/>
              </a:ext>
            </a:extLst>
          </p:cNvPr>
          <p:cNvSpPr/>
          <p:nvPr/>
        </p:nvSpPr>
        <p:spPr>
          <a:xfrm>
            <a:off x="7771330" y="4390551"/>
            <a:ext cx="3851347" cy="16884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3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14D1D14-C47B-05A6-1550-BBB591D9B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CFD8D15-FA20-68B5-D43A-437FFB301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6B80301-92E3-9B22-9C83-FD38D18A5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5" y="1352159"/>
            <a:ext cx="3681052" cy="368105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E9FF1F0-F3E4-A4B5-463B-BFD687A81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983" y="1343033"/>
            <a:ext cx="3637623" cy="4374978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85B1306B-4D8B-22C7-059C-A299C7917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547" y="110554"/>
            <a:ext cx="10515600" cy="662397"/>
          </a:xfrm>
        </p:spPr>
        <p:txBody>
          <a:bodyPr/>
          <a:lstStyle/>
          <a:p>
            <a:r>
              <a:rPr lang="en-US" dirty="0"/>
              <a:t>Class-A source followers: output current limits</a:t>
            </a:r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B081F239-00D1-ED4F-434B-B3B64EB27E73}"/>
              </a:ext>
            </a:extLst>
          </p:cNvPr>
          <p:cNvSpPr/>
          <p:nvPr/>
        </p:nvSpPr>
        <p:spPr>
          <a:xfrm>
            <a:off x="2067805" y="1849855"/>
            <a:ext cx="1310661" cy="1363647"/>
          </a:xfrm>
          <a:custGeom>
            <a:avLst/>
            <a:gdLst>
              <a:gd name="connsiteX0" fmla="*/ 20877 w 916027"/>
              <a:gd name="connsiteY0" fmla="*/ 0 h 1363647"/>
              <a:gd name="connsiteX1" fmla="*/ 20877 w 916027"/>
              <a:gd name="connsiteY1" fmla="*/ 606392 h 1363647"/>
              <a:gd name="connsiteX2" fmla="*/ 1627 w 916027"/>
              <a:gd name="connsiteY2" fmla="*/ 1174282 h 1363647"/>
              <a:gd name="connsiteX3" fmla="*/ 69003 w 916027"/>
              <a:gd name="connsiteY3" fmla="*/ 1280160 h 1363647"/>
              <a:gd name="connsiteX4" fmla="*/ 194132 w 916027"/>
              <a:gd name="connsiteY4" fmla="*/ 1357162 h 1363647"/>
              <a:gd name="connsiteX5" fmla="*/ 531016 w 916027"/>
              <a:gd name="connsiteY5" fmla="*/ 1357162 h 1363647"/>
              <a:gd name="connsiteX6" fmla="*/ 916027 w 916027"/>
              <a:gd name="connsiteY6" fmla="*/ 1337912 h 136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027" h="1363647">
                <a:moveTo>
                  <a:pt x="20877" y="0"/>
                </a:moveTo>
                <a:cubicBezTo>
                  <a:pt x="22481" y="205339"/>
                  <a:pt x="24085" y="410678"/>
                  <a:pt x="20877" y="606392"/>
                </a:cubicBezTo>
                <a:cubicBezTo>
                  <a:pt x="17669" y="802106"/>
                  <a:pt x="-6394" y="1061988"/>
                  <a:pt x="1627" y="1174282"/>
                </a:cubicBezTo>
                <a:cubicBezTo>
                  <a:pt x="9648" y="1286576"/>
                  <a:pt x="36919" y="1249680"/>
                  <a:pt x="69003" y="1280160"/>
                </a:cubicBezTo>
                <a:cubicBezTo>
                  <a:pt x="101087" y="1310640"/>
                  <a:pt x="117130" y="1344328"/>
                  <a:pt x="194132" y="1357162"/>
                </a:cubicBezTo>
                <a:cubicBezTo>
                  <a:pt x="271134" y="1369996"/>
                  <a:pt x="410700" y="1360370"/>
                  <a:pt x="531016" y="1357162"/>
                </a:cubicBezTo>
                <a:cubicBezTo>
                  <a:pt x="651332" y="1353954"/>
                  <a:pt x="783679" y="1345933"/>
                  <a:pt x="916027" y="1337912"/>
                </a:cubicBezTo>
              </a:path>
            </a:pathLst>
          </a:custGeom>
          <a:noFill/>
          <a:ln w="6985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69F58D4D-B6BE-7B02-1E36-C9BC84FBEE74}"/>
              </a:ext>
            </a:extLst>
          </p:cNvPr>
          <p:cNvSpPr/>
          <p:nvPr/>
        </p:nvSpPr>
        <p:spPr>
          <a:xfrm rot="5400000">
            <a:off x="1973076" y="3744179"/>
            <a:ext cx="1607419" cy="1203360"/>
          </a:xfrm>
          <a:custGeom>
            <a:avLst/>
            <a:gdLst>
              <a:gd name="connsiteX0" fmla="*/ 20877 w 916027"/>
              <a:gd name="connsiteY0" fmla="*/ 0 h 1363647"/>
              <a:gd name="connsiteX1" fmla="*/ 20877 w 916027"/>
              <a:gd name="connsiteY1" fmla="*/ 606392 h 1363647"/>
              <a:gd name="connsiteX2" fmla="*/ 1627 w 916027"/>
              <a:gd name="connsiteY2" fmla="*/ 1174282 h 1363647"/>
              <a:gd name="connsiteX3" fmla="*/ 69003 w 916027"/>
              <a:gd name="connsiteY3" fmla="*/ 1280160 h 1363647"/>
              <a:gd name="connsiteX4" fmla="*/ 194132 w 916027"/>
              <a:gd name="connsiteY4" fmla="*/ 1357162 h 1363647"/>
              <a:gd name="connsiteX5" fmla="*/ 531016 w 916027"/>
              <a:gd name="connsiteY5" fmla="*/ 1357162 h 1363647"/>
              <a:gd name="connsiteX6" fmla="*/ 916027 w 916027"/>
              <a:gd name="connsiteY6" fmla="*/ 1337912 h 136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027" h="1363647">
                <a:moveTo>
                  <a:pt x="20877" y="0"/>
                </a:moveTo>
                <a:cubicBezTo>
                  <a:pt x="22481" y="205339"/>
                  <a:pt x="24085" y="410678"/>
                  <a:pt x="20877" y="606392"/>
                </a:cubicBezTo>
                <a:cubicBezTo>
                  <a:pt x="17669" y="802106"/>
                  <a:pt x="-6394" y="1061988"/>
                  <a:pt x="1627" y="1174282"/>
                </a:cubicBezTo>
                <a:cubicBezTo>
                  <a:pt x="9648" y="1286576"/>
                  <a:pt x="36919" y="1249680"/>
                  <a:pt x="69003" y="1280160"/>
                </a:cubicBezTo>
                <a:cubicBezTo>
                  <a:pt x="101087" y="1310640"/>
                  <a:pt x="117130" y="1344328"/>
                  <a:pt x="194132" y="1357162"/>
                </a:cubicBezTo>
                <a:cubicBezTo>
                  <a:pt x="271134" y="1369996"/>
                  <a:pt x="410700" y="1360370"/>
                  <a:pt x="531016" y="1357162"/>
                </a:cubicBezTo>
                <a:cubicBezTo>
                  <a:pt x="651332" y="1353954"/>
                  <a:pt x="783679" y="1345933"/>
                  <a:pt x="916027" y="1337912"/>
                </a:cubicBezTo>
              </a:path>
            </a:pathLst>
          </a:custGeom>
          <a:noFill/>
          <a:ln w="41275">
            <a:solidFill>
              <a:srgbClr val="0070C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7EEFF30-9187-2533-5571-9460F060D896}"/>
              </a:ext>
            </a:extLst>
          </p:cNvPr>
          <p:cNvSpPr txBox="1"/>
          <p:nvPr/>
        </p:nvSpPr>
        <p:spPr>
          <a:xfrm>
            <a:off x="3365423" y="1249417"/>
            <a:ext cx="3152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positive output current (I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OP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is limited only by the MOSFET size 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08135F16-A557-B0CB-1CE0-E2E9F62D50E4}"/>
              </a:ext>
            </a:extLst>
          </p:cNvPr>
          <p:cNvSpPr/>
          <p:nvPr/>
        </p:nvSpPr>
        <p:spPr>
          <a:xfrm>
            <a:off x="3128211" y="1146617"/>
            <a:ext cx="3301465" cy="16884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67AE291E-AA8F-7037-CFB3-484B51C4C48B}"/>
              </a:ext>
            </a:extLst>
          </p:cNvPr>
          <p:cNvSpPr/>
          <p:nvPr/>
        </p:nvSpPr>
        <p:spPr>
          <a:xfrm>
            <a:off x="2717494" y="3727861"/>
            <a:ext cx="3637623" cy="17503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F5A90CC-BF88-523F-9A81-F708F523C76C}"/>
              </a:ext>
            </a:extLst>
          </p:cNvPr>
          <p:cNvSpPr txBox="1"/>
          <p:nvPr/>
        </p:nvSpPr>
        <p:spPr>
          <a:xfrm>
            <a:off x="2800350" y="3792130"/>
            <a:ext cx="35547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negative output current (I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is limited by 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which is the quiescent supply current </a:t>
            </a:r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92196B01-3B9A-EDFA-42C9-EB36CB4F61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574597"/>
              </p:ext>
            </p:extLst>
          </p:nvPr>
        </p:nvGraphicFramePr>
        <p:xfrm>
          <a:off x="4941597" y="4863819"/>
          <a:ext cx="1301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Equation" r:id="rId5" imgW="520560" imgH="228600" progId="Equation.DSMT4">
                  <p:embed/>
                </p:oleObj>
              </mc:Choice>
              <mc:Fallback>
                <p:oleObj name="Equation" r:id="rId5" imgW="520560" imgH="2286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C0F0CA09-C7E4-4E61-BA19-255EADE7DE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1597" y="4863819"/>
                        <a:ext cx="1301750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3BE81025-98A0-10C6-C169-D1D488EF5580}"/>
              </a:ext>
            </a:extLst>
          </p:cNvPr>
          <p:cNvSpPr/>
          <p:nvPr/>
        </p:nvSpPr>
        <p:spPr>
          <a:xfrm rot="5400000">
            <a:off x="8878191" y="3637401"/>
            <a:ext cx="1854290" cy="1363647"/>
          </a:xfrm>
          <a:custGeom>
            <a:avLst/>
            <a:gdLst>
              <a:gd name="connsiteX0" fmla="*/ 20877 w 916027"/>
              <a:gd name="connsiteY0" fmla="*/ 0 h 1363647"/>
              <a:gd name="connsiteX1" fmla="*/ 20877 w 916027"/>
              <a:gd name="connsiteY1" fmla="*/ 606392 h 1363647"/>
              <a:gd name="connsiteX2" fmla="*/ 1627 w 916027"/>
              <a:gd name="connsiteY2" fmla="*/ 1174282 h 1363647"/>
              <a:gd name="connsiteX3" fmla="*/ 69003 w 916027"/>
              <a:gd name="connsiteY3" fmla="*/ 1280160 h 1363647"/>
              <a:gd name="connsiteX4" fmla="*/ 194132 w 916027"/>
              <a:gd name="connsiteY4" fmla="*/ 1357162 h 1363647"/>
              <a:gd name="connsiteX5" fmla="*/ 531016 w 916027"/>
              <a:gd name="connsiteY5" fmla="*/ 1357162 h 1363647"/>
              <a:gd name="connsiteX6" fmla="*/ 916027 w 916027"/>
              <a:gd name="connsiteY6" fmla="*/ 1337912 h 136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027" h="1363647">
                <a:moveTo>
                  <a:pt x="20877" y="0"/>
                </a:moveTo>
                <a:cubicBezTo>
                  <a:pt x="22481" y="205339"/>
                  <a:pt x="24085" y="410678"/>
                  <a:pt x="20877" y="606392"/>
                </a:cubicBezTo>
                <a:cubicBezTo>
                  <a:pt x="17669" y="802106"/>
                  <a:pt x="-6394" y="1061988"/>
                  <a:pt x="1627" y="1174282"/>
                </a:cubicBezTo>
                <a:cubicBezTo>
                  <a:pt x="9648" y="1286576"/>
                  <a:pt x="36919" y="1249680"/>
                  <a:pt x="69003" y="1280160"/>
                </a:cubicBezTo>
                <a:cubicBezTo>
                  <a:pt x="101087" y="1310640"/>
                  <a:pt x="117130" y="1344328"/>
                  <a:pt x="194132" y="1357162"/>
                </a:cubicBezTo>
                <a:cubicBezTo>
                  <a:pt x="271134" y="1369996"/>
                  <a:pt x="410700" y="1360370"/>
                  <a:pt x="531016" y="1357162"/>
                </a:cubicBezTo>
                <a:cubicBezTo>
                  <a:pt x="651332" y="1353954"/>
                  <a:pt x="783679" y="1345933"/>
                  <a:pt x="916027" y="1337912"/>
                </a:cubicBezTo>
              </a:path>
            </a:pathLst>
          </a:custGeom>
          <a:noFill/>
          <a:ln w="69850">
            <a:solidFill>
              <a:srgbClr val="0070C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AEE60658-6D4F-B6EE-A532-21EFA13AE7B9}"/>
              </a:ext>
            </a:extLst>
          </p:cNvPr>
          <p:cNvSpPr/>
          <p:nvPr/>
        </p:nvSpPr>
        <p:spPr>
          <a:xfrm>
            <a:off x="9118950" y="1717078"/>
            <a:ext cx="880622" cy="1203360"/>
          </a:xfrm>
          <a:custGeom>
            <a:avLst/>
            <a:gdLst>
              <a:gd name="connsiteX0" fmla="*/ 20877 w 916027"/>
              <a:gd name="connsiteY0" fmla="*/ 0 h 1363647"/>
              <a:gd name="connsiteX1" fmla="*/ 20877 w 916027"/>
              <a:gd name="connsiteY1" fmla="*/ 606392 h 1363647"/>
              <a:gd name="connsiteX2" fmla="*/ 1627 w 916027"/>
              <a:gd name="connsiteY2" fmla="*/ 1174282 h 1363647"/>
              <a:gd name="connsiteX3" fmla="*/ 69003 w 916027"/>
              <a:gd name="connsiteY3" fmla="*/ 1280160 h 1363647"/>
              <a:gd name="connsiteX4" fmla="*/ 194132 w 916027"/>
              <a:gd name="connsiteY4" fmla="*/ 1357162 h 1363647"/>
              <a:gd name="connsiteX5" fmla="*/ 531016 w 916027"/>
              <a:gd name="connsiteY5" fmla="*/ 1357162 h 1363647"/>
              <a:gd name="connsiteX6" fmla="*/ 916027 w 916027"/>
              <a:gd name="connsiteY6" fmla="*/ 1337912 h 136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027" h="1363647">
                <a:moveTo>
                  <a:pt x="20877" y="0"/>
                </a:moveTo>
                <a:cubicBezTo>
                  <a:pt x="22481" y="205339"/>
                  <a:pt x="24085" y="410678"/>
                  <a:pt x="20877" y="606392"/>
                </a:cubicBezTo>
                <a:cubicBezTo>
                  <a:pt x="17669" y="802106"/>
                  <a:pt x="-6394" y="1061988"/>
                  <a:pt x="1627" y="1174282"/>
                </a:cubicBezTo>
                <a:cubicBezTo>
                  <a:pt x="9648" y="1286576"/>
                  <a:pt x="36919" y="1249680"/>
                  <a:pt x="69003" y="1280160"/>
                </a:cubicBezTo>
                <a:cubicBezTo>
                  <a:pt x="101087" y="1310640"/>
                  <a:pt x="117130" y="1344328"/>
                  <a:pt x="194132" y="1357162"/>
                </a:cubicBezTo>
                <a:cubicBezTo>
                  <a:pt x="271134" y="1369996"/>
                  <a:pt x="410700" y="1360370"/>
                  <a:pt x="531016" y="1357162"/>
                </a:cubicBezTo>
                <a:cubicBezTo>
                  <a:pt x="651332" y="1353954"/>
                  <a:pt x="783679" y="1345933"/>
                  <a:pt x="916027" y="1337912"/>
                </a:cubicBezTo>
              </a:path>
            </a:pathLst>
          </a:custGeom>
          <a:noFill/>
          <a:ln w="4127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99135EE4-0867-62C8-275B-9AD7339B36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059054"/>
              </p:ext>
            </p:extLst>
          </p:nvPr>
        </p:nvGraphicFramePr>
        <p:xfrm>
          <a:off x="10048875" y="1960563"/>
          <a:ext cx="1270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Equation" r:id="rId7" imgW="507960" imgH="228600" progId="Equation.DSMT4">
                  <p:embed/>
                </p:oleObj>
              </mc:Choice>
              <mc:Fallback>
                <p:oleObj name="Equation" r:id="rId7" imgW="507960" imgH="22860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45B1E231-F77B-463D-BD26-A975C44328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75" y="1960563"/>
                        <a:ext cx="1270000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5EDC3CD-D4AD-98F0-6E09-FAA6A42662D8}"/>
              </a:ext>
            </a:extLst>
          </p:cNvPr>
          <p:cNvSpPr txBox="1"/>
          <p:nvPr/>
        </p:nvSpPr>
        <p:spPr>
          <a:xfrm>
            <a:off x="810890" y="5499033"/>
            <a:ext cx="2513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 source follower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3990975-3045-FA9B-F739-7A56C6DE2D0F}"/>
              </a:ext>
            </a:extLst>
          </p:cNvPr>
          <p:cNvSpPr txBox="1"/>
          <p:nvPr/>
        </p:nvSpPr>
        <p:spPr>
          <a:xfrm>
            <a:off x="7237535" y="5686451"/>
            <a:ext cx="2513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 source follower</a:t>
            </a:r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7BB000F2-B7CC-FABE-71EA-28256D429278}"/>
              </a:ext>
            </a:extLst>
          </p:cNvPr>
          <p:cNvCxnSpPr/>
          <p:nvPr/>
        </p:nvCxnSpPr>
        <p:spPr>
          <a:xfrm flipV="1">
            <a:off x="6754983" y="979396"/>
            <a:ext cx="0" cy="5067074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F954E50-BBF1-BF5B-93D5-004968742366}"/>
              </a:ext>
            </a:extLst>
          </p:cNvPr>
          <p:cNvSpPr txBox="1"/>
          <p:nvPr/>
        </p:nvSpPr>
        <p:spPr>
          <a:xfrm>
            <a:off x="9999572" y="3792130"/>
            <a:ext cx="23149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opposite condition: it is the positive current to be limited by 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87018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5" grpId="0" animBg="1"/>
      <p:bldP spid="16" grpId="0" animBg="1"/>
      <p:bldP spid="19" grpId="0"/>
      <p:bldP spid="21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835</Words>
  <Application>Microsoft Office PowerPoint</Application>
  <PresentationFormat>Widescreen</PresentationFormat>
  <Paragraphs>141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Symbol</vt:lpstr>
      <vt:lpstr>Tema di Office</vt:lpstr>
      <vt:lpstr>Equation</vt:lpstr>
      <vt:lpstr>MathType 6.0 Equation</vt:lpstr>
      <vt:lpstr>Output stages</vt:lpstr>
      <vt:lpstr>PowerPoint Presentation</vt:lpstr>
      <vt:lpstr>Specifications for an output stage</vt:lpstr>
      <vt:lpstr>Examples</vt:lpstr>
      <vt:lpstr>Output stage classes </vt:lpstr>
      <vt:lpstr>Typical class A case: low power efficiency</vt:lpstr>
      <vt:lpstr>Class – A source followers</vt:lpstr>
      <vt:lpstr>P-type Source follower</vt:lpstr>
      <vt:lpstr>Class-A source followers: output current limits</vt:lpstr>
      <vt:lpstr>Source followers: summary</vt:lpstr>
      <vt:lpstr>Common source output stages: class-A case</vt:lpstr>
      <vt:lpstr>Small signal properties of the class-A common source stage</vt:lpstr>
      <vt:lpstr>Class-A common source: maximum output current</vt:lpstr>
      <vt:lpstr>Class-AB common source: principle of operation</vt:lpstr>
      <vt:lpstr>Class-AB common-source output stages: maximum output currents</vt:lpstr>
      <vt:lpstr>Class-AB common-source output stages: equivalent voltage source</vt:lpstr>
      <vt:lpstr>Class-AB common-source output stages: small signal gain</vt:lpstr>
      <vt:lpstr>PowerPoint Presentation</vt:lpstr>
      <vt:lpstr>Two-stage operational amplifier with class-AB output stage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655</cp:revision>
  <dcterms:created xsi:type="dcterms:W3CDTF">2015-02-03T16:10:37Z</dcterms:created>
  <dcterms:modified xsi:type="dcterms:W3CDTF">2022-05-27T09:37:07Z</dcterms:modified>
</cp:coreProperties>
</file>