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8" autoAdjust="0"/>
  </p:normalViewPr>
  <p:slideViewPr>
    <p:cSldViewPr snapToGrid="0">
      <p:cViewPr varScale="1">
        <p:scale>
          <a:sx n="64" d="100"/>
          <a:sy n="64" d="100"/>
        </p:scale>
        <p:origin x="58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sv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4.sv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pn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51.wmf"/><Relationship Id="rId21" Type="http://schemas.openxmlformats.org/officeDocument/2006/relationships/image" Target="../media/image61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59.wmf"/><Relationship Id="rId25" Type="http://schemas.openxmlformats.org/officeDocument/2006/relationships/image" Target="../media/image62.wmf"/><Relationship Id="rId2" Type="http://schemas.openxmlformats.org/officeDocument/2006/relationships/oleObject" Target="../embeddings/oleObject52.bin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6.svg"/><Relationship Id="rId24" Type="http://schemas.openxmlformats.org/officeDocument/2006/relationships/oleObject" Target="../embeddings/oleObject61.bin"/><Relationship Id="rId5" Type="http://schemas.openxmlformats.org/officeDocument/2006/relationships/image" Target="../media/image52.wmf"/><Relationship Id="rId15" Type="http://schemas.openxmlformats.org/officeDocument/2006/relationships/image" Target="../media/image58.wmf"/><Relationship Id="rId23" Type="http://schemas.openxmlformats.org/officeDocument/2006/relationships/image" Target="../media/image19.wmf"/><Relationship Id="rId10" Type="http://schemas.openxmlformats.org/officeDocument/2006/relationships/image" Target="../media/image55.png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6.wmf"/><Relationship Id="rId3" Type="http://schemas.openxmlformats.org/officeDocument/2006/relationships/image" Target="../media/image56.sv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5.bin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5.wmf"/><Relationship Id="rId5" Type="http://schemas.openxmlformats.org/officeDocument/2006/relationships/image" Target="../media/image9.svg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64.bin"/><Relationship Id="rId4" Type="http://schemas.openxmlformats.org/officeDocument/2006/relationships/image" Target="../media/image8.png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71.wmf"/><Relationship Id="rId3" Type="http://schemas.openxmlformats.org/officeDocument/2006/relationships/image" Target="../media/image9.svg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70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0.wmf"/><Relationship Id="rId5" Type="http://schemas.openxmlformats.org/officeDocument/2006/relationships/image" Target="../media/image56.svg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55.png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7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76.wmf"/><Relationship Id="rId3" Type="http://schemas.openxmlformats.org/officeDocument/2006/relationships/image" Target="../media/image9.svg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5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5.wmf"/><Relationship Id="rId5" Type="http://schemas.openxmlformats.org/officeDocument/2006/relationships/image" Target="../media/image56.svg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55.png"/><Relationship Id="rId9" Type="http://schemas.openxmlformats.org/officeDocument/2006/relationships/image" Target="../media/image7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1.wmf"/><Relationship Id="rId18" Type="http://schemas.openxmlformats.org/officeDocument/2006/relationships/oleObject" Target="../embeddings/oleObject82.bin"/><Relationship Id="rId3" Type="http://schemas.openxmlformats.org/officeDocument/2006/relationships/image" Target="../media/image9.svg"/><Relationship Id="rId21" Type="http://schemas.openxmlformats.org/officeDocument/2006/relationships/image" Target="../media/image86.w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84.svg"/><Relationship Id="rId2" Type="http://schemas.openxmlformats.org/officeDocument/2006/relationships/image" Target="../media/image8.png"/><Relationship Id="rId16" Type="http://schemas.openxmlformats.org/officeDocument/2006/relationships/image" Target="../media/image83.png"/><Relationship Id="rId20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8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0.svg"/><Relationship Id="rId3" Type="http://schemas.openxmlformats.org/officeDocument/2006/relationships/image" Target="../media/image9.svg"/><Relationship Id="rId7" Type="http://schemas.openxmlformats.org/officeDocument/2006/relationships/image" Target="../media/image46.wmf"/><Relationship Id="rId12" Type="http://schemas.openxmlformats.org/officeDocument/2006/relationships/image" Target="../media/image8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8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8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9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101.svg"/><Relationship Id="rId18" Type="http://schemas.openxmlformats.org/officeDocument/2006/relationships/oleObject" Target="../embeddings/oleObject98.bin"/><Relationship Id="rId3" Type="http://schemas.openxmlformats.org/officeDocument/2006/relationships/image" Target="../media/image95.wmf"/><Relationship Id="rId21" Type="http://schemas.openxmlformats.org/officeDocument/2006/relationships/image" Target="../media/image105.wmf"/><Relationship Id="rId7" Type="http://schemas.openxmlformats.org/officeDocument/2006/relationships/image" Target="../media/image97.wmf"/><Relationship Id="rId12" Type="http://schemas.openxmlformats.org/officeDocument/2006/relationships/image" Target="../media/image100.png"/><Relationship Id="rId17" Type="http://schemas.openxmlformats.org/officeDocument/2006/relationships/image" Target="../media/image103.wmf"/><Relationship Id="rId2" Type="http://schemas.openxmlformats.org/officeDocument/2006/relationships/oleObject" Target="../embeddings/oleObject91.bin"/><Relationship Id="rId16" Type="http://schemas.openxmlformats.org/officeDocument/2006/relationships/oleObject" Target="../embeddings/oleObject97.bin"/><Relationship Id="rId20" Type="http://schemas.openxmlformats.org/officeDocument/2006/relationships/oleObject" Target="../embeddings/oleObject9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104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9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11.svg"/><Relationship Id="rId3" Type="http://schemas.openxmlformats.org/officeDocument/2006/relationships/image" Target="../media/image101.svg"/><Relationship Id="rId7" Type="http://schemas.openxmlformats.org/officeDocument/2006/relationships/image" Target="../media/image107.wmf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0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image" Target="../media/image101.svg"/><Relationship Id="rId7" Type="http://schemas.openxmlformats.org/officeDocument/2006/relationships/image" Target="../media/image113.w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1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9.svg"/><Relationship Id="rId7" Type="http://schemas.openxmlformats.org/officeDocument/2006/relationships/image" Target="../media/image11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118.wmf"/><Relationship Id="rId3" Type="http://schemas.openxmlformats.org/officeDocument/2006/relationships/image" Target="../media/image101.svg"/><Relationship Id="rId7" Type="http://schemas.openxmlformats.org/officeDocument/2006/relationships/image" Target="../media/image90.svg"/><Relationship Id="rId12" Type="http://schemas.openxmlformats.org/officeDocument/2006/relationships/oleObject" Target="../embeddings/oleObject110.bin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17.wmf"/><Relationship Id="rId5" Type="http://schemas.openxmlformats.org/officeDocument/2006/relationships/image" Target="../media/image9.svg"/><Relationship Id="rId15" Type="http://schemas.openxmlformats.org/officeDocument/2006/relationships/image" Target="../media/image119.wmf"/><Relationship Id="rId10" Type="http://schemas.openxmlformats.org/officeDocument/2006/relationships/oleObject" Target="../embeddings/oleObject109.bin"/><Relationship Id="rId4" Type="http://schemas.openxmlformats.org/officeDocument/2006/relationships/image" Target="../media/image8.png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1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126.wmf"/><Relationship Id="rId18" Type="http://schemas.openxmlformats.org/officeDocument/2006/relationships/oleObject" Target="../embeddings/oleObject119.bin"/><Relationship Id="rId3" Type="http://schemas.openxmlformats.org/officeDocument/2006/relationships/image" Target="../media/image121.svg"/><Relationship Id="rId21" Type="http://schemas.openxmlformats.org/officeDocument/2006/relationships/image" Target="../media/image131.svg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116.bin"/><Relationship Id="rId17" Type="http://schemas.openxmlformats.org/officeDocument/2006/relationships/image" Target="../media/image128.wmf"/><Relationship Id="rId2" Type="http://schemas.openxmlformats.org/officeDocument/2006/relationships/image" Target="../media/image120.png"/><Relationship Id="rId16" Type="http://schemas.openxmlformats.org/officeDocument/2006/relationships/oleObject" Target="../embeddings/oleObject118.bin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25.wmf"/><Relationship Id="rId5" Type="http://schemas.openxmlformats.org/officeDocument/2006/relationships/image" Target="../media/image122.wmf"/><Relationship Id="rId15" Type="http://schemas.openxmlformats.org/officeDocument/2006/relationships/image" Target="../media/image127.wmf"/><Relationship Id="rId10" Type="http://schemas.openxmlformats.org/officeDocument/2006/relationships/oleObject" Target="../embeddings/oleObject115.bin"/><Relationship Id="rId19" Type="http://schemas.openxmlformats.org/officeDocument/2006/relationships/image" Target="../media/image129.wmf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24.wmf"/><Relationship Id="rId14" Type="http://schemas.openxmlformats.org/officeDocument/2006/relationships/oleObject" Target="../embeddings/oleObject11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wmf"/><Relationship Id="rId3" Type="http://schemas.openxmlformats.org/officeDocument/2006/relationships/image" Target="../media/image9.sv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0.wmf"/><Relationship Id="rId3" Type="http://schemas.openxmlformats.org/officeDocument/2006/relationships/image" Target="../media/image9.sv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6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5" Type="http://schemas.openxmlformats.org/officeDocument/2006/relationships/image" Target="../media/image10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5.wmf"/><Relationship Id="rId3" Type="http://schemas.openxmlformats.org/officeDocument/2006/relationships/image" Target="../media/image9.sv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2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4.wmf"/><Relationship Id="rId5" Type="http://schemas.openxmlformats.org/officeDocument/2006/relationships/image" Target="../media/image22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wmf"/><Relationship Id="rId3" Type="http://schemas.openxmlformats.org/officeDocument/2006/relationships/image" Target="../media/image9.sv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8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24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9.sv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5.wmf"/><Relationship Id="rId2" Type="http://schemas.openxmlformats.org/officeDocument/2006/relationships/image" Target="../media/image8.png"/><Relationship Id="rId16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2.wmf"/><Relationship Id="rId5" Type="http://schemas.openxmlformats.org/officeDocument/2006/relationships/image" Target="../media/image24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0.wmf"/><Relationship Id="rId3" Type="http://schemas.openxmlformats.org/officeDocument/2006/relationships/image" Target="../media/image9.sv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2.wmf"/><Relationship Id="rId2" Type="http://schemas.openxmlformats.org/officeDocument/2006/relationships/image" Target="../media/image8.png"/><Relationship Id="rId16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9.wmf"/><Relationship Id="rId5" Type="http://schemas.openxmlformats.org/officeDocument/2006/relationships/image" Target="../media/image37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4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1.bin"/><Relationship Id="rId3" Type="http://schemas.openxmlformats.org/officeDocument/2006/relationships/image" Target="../media/image44.sv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49.wmf"/><Relationship Id="rId2" Type="http://schemas.openxmlformats.org/officeDocument/2006/relationships/image" Target="../media/image43.png"/><Relationship Id="rId16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27.wmf"/><Relationship Id="rId5" Type="http://schemas.openxmlformats.org/officeDocument/2006/relationships/image" Target="../media/image45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9.svg"/><Relationship Id="rId14" Type="http://schemas.openxmlformats.org/officeDocument/2006/relationships/oleObject" Target="../embeddings/oleObject4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FF341047-FB2F-4FE5-AC4F-5DCB4C8E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5283" y="2790770"/>
            <a:ext cx="3034231" cy="290953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9088" y="51165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 coupled MOSFET pair (differential MOSFET pair)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D587768-75AB-453B-9542-745D30EE1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512266"/>
            <a:ext cx="3356113" cy="249787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56D1FC-6810-4233-9A37-AE1E0C3F3842}"/>
              </a:ext>
            </a:extLst>
          </p:cNvPr>
          <p:cNvSpPr txBox="1"/>
          <p:nvPr/>
        </p:nvSpPr>
        <p:spPr>
          <a:xfrm>
            <a:off x="4524816" y="1281157"/>
            <a:ext cx="6789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Inputs: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(effective input signal: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("Tail current")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004751-171B-4D45-8266-EAD11B341409}"/>
              </a:ext>
            </a:extLst>
          </p:cNvPr>
          <p:cNvSpPr txBox="1"/>
          <p:nvPr/>
        </p:nvSpPr>
        <p:spPr>
          <a:xfrm>
            <a:off x="4532649" y="229718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Outputs: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1E3008-43BE-4033-AEA2-60D101F44811}"/>
              </a:ext>
            </a:extLst>
          </p:cNvPr>
          <p:cNvSpPr txBox="1"/>
          <p:nvPr/>
        </p:nvSpPr>
        <p:spPr>
          <a:xfrm>
            <a:off x="687134" y="4299177"/>
            <a:ext cx="6702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input current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split into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according to fractions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(1-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depends on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=0.5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=0)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5C6D49F-7A04-4861-8A8E-ED5ABE1A0265}"/>
              </a:ext>
            </a:extLst>
          </p:cNvPr>
          <p:cNvGrpSpPr/>
          <p:nvPr/>
        </p:nvGrpSpPr>
        <p:grpSpPr>
          <a:xfrm>
            <a:off x="9398000" y="3312160"/>
            <a:ext cx="579120" cy="2074849"/>
            <a:chOff x="9398000" y="3558209"/>
            <a:chExt cx="397383" cy="1828800"/>
          </a:xfrm>
        </p:grpSpPr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046009EB-24F3-4750-AE61-434554417F3B}"/>
                </a:ext>
              </a:extLst>
            </p:cNvPr>
            <p:cNvSpPr/>
            <p:nvPr/>
          </p:nvSpPr>
          <p:spPr>
            <a:xfrm>
              <a:off x="9398000" y="3558209"/>
              <a:ext cx="397383" cy="1828800"/>
            </a:xfrm>
            <a:custGeom>
              <a:avLst/>
              <a:gdLst>
                <a:gd name="connsiteX0" fmla="*/ 339539 w 344879"/>
                <a:gd name="connsiteY0" fmla="*/ 0 h 1828800"/>
                <a:gd name="connsiteX1" fmla="*/ 329600 w 344879"/>
                <a:gd name="connsiteY1" fmla="*/ 546652 h 1828800"/>
                <a:gd name="connsiteX2" fmla="*/ 210331 w 344879"/>
                <a:gd name="connsiteY2" fmla="*/ 864704 h 1828800"/>
                <a:gd name="connsiteX3" fmla="*/ 41366 w 344879"/>
                <a:gd name="connsiteY3" fmla="*/ 1232452 h 1828800"/>
                <a:gd name="connsiteX4" fmla="*/ 1609 w 344879"/>
                <a:gd name="connsiteY4" fmla="*/ 1719469 h 1828800"/>
                <a:gd name="connsiteX5" fmla="*/ 11548 w 344879"/>
                <a:gd name="connsiteY5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879" h="1828800">
                  <a:moveTo>
                    <a:pt x="339539" y="0"/>
                  </a:moveTo>
                  <a:cubicBezTo>
                    <a:pt x="345337" y="201267"/>
                    <a:pt x="351135" y="402535"/>
                    <a:pt x="329600" y="546652"/>
                  </a:cubicBezTo>
                  <a:cubicBezTo>
                    <a:pt x="308065" y="690769"/>
                    <a:pt x="258370" y="750404"/>
                    <a:pt x="210331" y="864704"/>
                  </a:cubicBezTo>
                  <a:cubicBezTo>
                    <a:pt x="162292" y="979004"/>
                    <a:pt x="76153" y="1089991"/>
                    <a:pt x="41366" y="1232452"/>
                  </a:cubicBezTo>
                  <a:cubicBezTo>
                    <a:pt x="6579" y="1374913"/>
                    <a:pt x="6579" y="1620078"/>
                    <a:pt x="1609" y="1719469"/>
                  </a:cubicBezTo>
                  <a:cubicBezTo>
                    <a:pt x="-3361" y="1818860"/>
                    <a:pt x="4093" y="1823830"/>
                    <a:pt x="11548" y="18288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CB3AED32-C072-4573-BC5D-B1C8CA2BAFE2}"/>
                </a:ext>
              </a:extLst>
            </p:cNvPr>
            <p:cNvCxnSpPr/>
            <p:nvPr/>
          </p:nvCxnSpPr>
          <p:spPr>
            <a:xfrm flipH="1">
              <a:off x="9571567" y="4258733"/>
              <a:ext cx="156895" cy="283634"/>
            </a:xfrm>
            <a:prstGeom prst="line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19C05DD-6C70-4319-8AF5-EA1D2E2ED370}"/>
              </a:ext>
            </a:extLst>
          </p:cNvPr>
          <p:cNvGrpSpPr/>
          <p:nvPr/>
        </p:nvGrpSpPr>
        <p:grpSpPr>
          <a:xfrm flipH="1">
            <a:off x="8796029" y="3312160"/>
            <a:ext cx="586689" cy="2074849"/>
            <a:chOff x="9398000" y="3558209"/>
            <a:chExt cx="397383" cy="1828800"/>
          </a:xfrm>
        </p:grpSpPr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E4070631-872B-42AE-837C-3C83D858D419}"/>
                </a:ext>
              </a:extLst>
            </p:cNvPr>
            <p:cNvSpPr/>
            <p:nvPr/>
          </p:nvSpPr>
          <p:spPr>
            <a:xfrm>
              <a:off x="9398000" y="3558209"/>
              <a:ext cx="397383" cy="1828800"/>
            </a:xfrm>
            <a:custGeom>
              <a:avLst/>
              <a:gdLst>
                <a:gd name="connsiteX0" fmla="*/ 339539 w 344879"/>
                <a:gd name="connsiteY0" fmla="*/ 0 h 1828800"/>
                <a:gd name="connsiteX1" fmla="*/ 329600 w 344879"/>
                <a:gd name="connsiteY1" fmla="*/ 546652 h 1828800"/>
                <a:gd name="connsiteX2" fmla="*/ 210331 w 344879"/>
                <a:gd name="connsiteY2" fmla="*/ 864704 h 1828800"/>
                <a:gd name="connsiteX3" fmla="*/ 41366 w 344879"/>
                <a:gd name="connsiteY3" fmla="*/ 1232452 h 1828800"/>
                <a:gd name="connsiteX4" fmla="*/ 1609 w 344879"/>
                <a:gd name="connsiteY4" fmla="*/ 1719469 h 1828800"/>
                <a:gd name="connsiteX5" fmla="*/ 11548 w 344879"/>
                <a:gd name="connsiteY5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879" h="1828800">
                  <a:moveTo>
                    <a:pt x="339539" y="0"/>
                  </a:moveTo>
                  <a:cubicBezTo>
                    <a:pt x="345337" y="201267"/>
                    <a:pt x="351135" y="402535"/>
                    <a:pt x="329600" y="546652"/>
                  </a:cubicBezTo>
                  <a:cubicBezTo>
                    <a:pt x="308065" y="690769"/>
                    <a:pt x="258370" y="750404"/>
                    <a:pt x="210331" y="864704"/>
                  </a:cubicBezTo>
                  <a:cubicBezTo>
                    <a:pt x="162292" y="979004"/>
                    <a:pt x="76153" y="1089991"/>
                    <a:pt x="41366" y="1232452"/>
                  </a:cubicBezTo>
                  <a:cubicBezTo>
                    <a:pt x="6579" y="1374913"/>
                    <a:pt x="6579" y="1620078"/>
                    <a:pt x="1609" y="1719469"/>
                  </a:cubicBezTo>
                  <a:cubicBezTo>
                    <a:pt x="-3361" y="1818860"/>
                    <a:pt x="4093" y="1823830"/>
                    <a:pt x="11548" y="1828800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336FA08A-3B64-4F18-942E-DAC5FF0D1CD8}"/>
                </a:ext>
              </a:extLst>
            </p:cNvPr>
            <p:cNvCxnSpPr/>
            <p:nvPr/>
          </p:nvCxnSpPr>
          <p:spPr>
            <a:xfrm flipH="1">
              <a:off x="9571567" y="4258733"/>
              <a:ext cx="156895" cy="283634"/>
            </a:xfrm>
            <a:prstGeom prst="line">
              <a:avLst/>
            </a:prstGeom>
            <a:ln w="28575">
              <a:solidFill>
                <a:srgbClr val="92D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1534BF51-DFCB-421D-AF6E-7174D0E35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066700"/>
              </p:ext>
            </p:extLst>
          </p:nvPr>
        </p:nvGraphicFramePr>
        <p:xfrm>
          <a:off x="10068196" y="3247343"/>
          <a:ext cx="1117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253800" progId="Equation.DSMT4">
                  <p:embed/>
                </p:oleObj>
              </mc:Choice>
              <mc:Fallback>
                <p:oleObj name="Equation" r:id="rId6" imgW="55872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C458DD4-2BE6-4401-A963-F951A744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68196" y="3247343"/>
                        <a:ext cx="1117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8C7BBD1D-070F-4CC7-8725-0D13845FE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1316"/>
              </p:ext>
            </p:extLst>
          </p:nvPr>
        </p:nvGraphicFramePr>
        <p:xfrm>
          <a:off x="8261147" y="3273966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1534BF51-DFCB-421D-AF6E-7174D0E350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61147" y="3273966"/>
                        <a:ext cx="457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72A8E697-210C-4DF6-B0BC-5B4695249A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761664"/>
              </p:ext>
            </p:extLst>
          </p:nvPr>
        </p:nvGraphicFramePr>
        <p:xfrm>
          <a:off x="9879594" y="5322843"/>
          <a:ext cx="1371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253800" progId="Equation.DSMT4">
                  <p:embed/>
                </p:oleObj>
              </mc:Choice>
              <mc:Fallback>
                <p:oleObj name="Equation" r:id="rId10" imgW="685800" imgH="2538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8C7BBD1D-070F-4CC7-8725-0D13845FE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79594" y="5322843"/>
                        <a:ext cx="1371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D9A74-7A78-4271-817A-500374B3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76" y="57234"/>
            <a:ext cx="10515600" cy="662397"/>
          </a:xfrm>
        </p:spPr>
        <p:txBody>
          <a:bodyPr/>
          <a:lstStyle/>
          <a:p>
            <a:r>
              <a:rPr lang="en-US" dirty="0"/>
              <a:t>Derivative of the differential pair input-output curves (optional)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2276311-3F31-439A-9DE2-594C7AAF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6F24EC-FC68-4448-A680-71CB3A08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E8FD345-DA81-4B88-9C3B-BA8A89995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972604"/>
              </p:ext>
            </p:extLst>
          </p:nvPr>
        </p:nvGraphicFramePr>
        <p:xfrm>
          <a:off x="1487619" y="1149286"/>
          <a:ext cx="4521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440" imgH="558720" progId="Equation.DSMT4">
                  <p:embed/>
                </p:oleObj>
              </mc:Choice>
              <mc:Fallback>
                <p:oleObj name="Equation" r:id="rId2" imgW="2260440" imgH="55872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5F43787-0E24-459A-92DA-B538A1C10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7619" y="1149286"/>
                        <a:ext cx="45212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3C1C3A4-C5C1-482A-9C8A-632A7E819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250581"/>
              </p:ext>
            </p:extLst>
          </p:nvPr>
        </p:nvGraphicFramePr>
        <p:xfrm>
          <a:off x="682876" y="2463800"/>
          <a:ext cx="452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482400" progId="Equation.DSMT4">
                  <p:embed/>
                </p:oleObj>
              </mc:Choice>
              <mc:Fallback>
                <p:oleObj name="Equation" r:id="rId4" imgW="226044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E8FD345-DA81-4B88-9C3B-BA8A89995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876" y="2463800"/>
                        <a:ext cx="45212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966F3D6-A53E-424C-86D8-A4E47F096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739512"/>
              </p:ext>
            </p:extLst>
          </p:nvPr>
        </p:nvGraphicFramePr>
        <p:xfrm>
          <a:off x="5328653" y="2463800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457200" progId="Equation.DSMT4">
                  <p:embed/>
                </p:oleObj>
              </mc:Choice>
              <mc:Fallback>
                <p:oleObj name="Equation" r:id="rId6" imgW="134604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3C1C3A4-C5C1-482A-9C8A-632A7E8197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28653" y="2463800"/>
                        <a:ext cx="2692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81E9112-105A-49FC-A17B-65F0A530C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747402"/>
              </p:ext>
            </p:extLst>
          </p:nvPr>
        </p:nvGraphicFramePr>
        <p:xfrm>
          <a:off x="8145630" y="2463800"/>
          <a:ext cx="218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457200" progId="Equation.DSMT4">
                  <p:embed/>
                </p:oleObj>
              </mc:Choice>
              <mc:Fallback>
                <p:oleObj name="Equation" r:id="rId8" imgW="109188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966F3D6-A53E-424C-86D8-A4E47F096A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45630" y="2463800"/>
                        <a:ext cx="2184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A2B1B891-BE56-4FD4-A329-AEA471D517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0958" y="3695970"/>
            <a:ext cx="4086303" cy="2216753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FED50E2-0230-4B34-AD4C-AC669B18A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357545"/>
              </p:ext>
            </p:extLst>
          </p:nvPr>
        </p:nvGraphicFramePr>
        <p:xfrm>
          <a:off x="7524741" y="5043378"/>
          <a:ext cx="20161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444240" progId="Equation.DSMT4">
                  <p:embed/>
                </p:oleObj>
              </mc:Choice>
              <mc:Fallback>
                <p:oleObj name="Equation" r:id="rId12" imgW="1054080" imgH="4442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E67749B-0F15-4528-93DF-435D148F0E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24741" y="5043378"/>
                        <a:ext cx="2016125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F2CE0753-5C0F-4A1D-ACE1-E8B3DA1EA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09105"/>
              </p:ext>
            </p:extLst>
          </p:nvPr>
        </p:nvGraphicFramePr>
        <p:xfrm>
          <a:off x="6081843" y="4019439"/>
          <a:ext cx="16033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38080" imgH="228600" progId="Equation.DSMT4">
                  <p:embed/>
                </p:oleObj>
              </mc:Choice>
              <mc:Fallback>
                <p:oleObj name="Equation" r:id="rId14" imgW="83808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FED50E2-0230-4B34-AD4C-AC669B18A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81843" y="4019439"/>
                        <a:ext cx="160337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B9967563-2A99-432E-9D03-572DA9DA7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638841"/>
              </p:ext>
            </p:extLst>
          </p:nvPr>
        </p:nvGraphicFramePr>
        <p:xfrm>
          <a:off x="6008819" y="5215399"/>
          <a:ext cx="8747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F2CE0753-5C0F-4A1D-ACE1-E8B3DA1EA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08819" y="5215399"/>
                        <a:ext cx="874712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0E3AECA-0755-440D-9A15-A084E33DE2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862879"/>
              </p:ext>
            </p:extLst>
          </p:nvPr>
        </p:nvGraphicFramePr>
        <p:xfrm>
          <a:off x="8295664" y="3874071"/>
          <a:ext cx="1093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1320" imgH="431640" progId="Equation.DSMT4">
                  <p:embed/>
                </p:oleObj>
              </mc:Choice>
              <mc:Fallback>
                <p:oleObj name="Equation" r:id="rId18" imgW="57132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4E041B37-D1FE-42CD-9C13-D301B1B62E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95664" y="3874071"/>
                        <a:ext cx="1093788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41AC81DF-AB88-4FDF-9D3A-BA6FC2E56E3B}"/>
              </a:ext>
            </a:extLst>
          </p:cNvPr>
          <p:cNvSpPr/>
          <p:nvPr/>
        </p:nvSpPr>
        <p:spPr>
          <a:xfrm>
            <a:off x="5681023" y="4039745"/>
            <a:ext cx="210184" cy="1632522"/>
          </a:xfrm>
          <a:prstGeom prst="leftBrace">
            <a:avLst>
              <a:gd name="adj1" fmla="val 60700"/>
              <a:gd name="adj2" fmla="val 5000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6D68D6AC-BDDA-4DC6-A3D6-89131BDD39CB}"/>
              </a:ext>
            </a:extLst>
          </p:cNvPr>
          <p:cNvSpPr/>
          <p:nvPr/>
        </p:nvSpPr>
        <p:spPr>
          <a:xfrm>
            <a:off x="7810500" y="4039745"/>
            <a:ext cx="335130" cy="43656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3F7A3275-F661-433E-864D-A4226D226FEE}"/>
              </a:ext>
            </a:extLst>
          </p:cNvPr>
          <p:cNvSpPr/>
          <p:nvPr/>
        </p:nvSpPr>
        <p:spPr>
          <a:xfrm>
            <a:off x="7054200" y="5218057"/>
            <a:ext cx="335130" cy="43656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EDED08D-AACE-4DB8-BDB8-DCDBC47B8CCA}"/>
              </a:ext>
            </a:extLst>
          </p:cNvPr>
          <p:cNvCxnSpPr>
            <a:cxnSpLocks/>
          </p:cNvCxnSpPr>
          <p:nvPr/>
        </p:nvCxnSpPr>
        <p:spPr>
          <a:xfrm flipV="1">
            <a:off x="2281188" y="4804346"/>
            <a:ext cx="157787" cy="29276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EEF62D4-368E-4D8B-92B4-C142545E333B}"/>
              </a:ext>
            </a:extLst>
          </p:cNvPr>
          <p:cNvCxnSpPr>
            <a:cxnSpLocks/>
          </p:cNvCxnSpPr>
          <p:nvPr/>
        </p:nvCxnSpPr>
        <p:spPr>
          <a:xfrm>
            <a:off x="3651739" y="3730561"/>
            <a:ext cx="352143" cy="225657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C6582368-70A5-491F-A754-A535A54F0944}"/>
              </a:ext>
            </a:extLst>
          </p:cNvPr>
          <p:cNvCxnSpPr>
            <a:cxnSpLocks/>
          </p:cNvCxnSpPr>
          <p:nvPr/>
        </p:nvCxnSpPr>
        <p:spPr>
          <a:xfrm flipH="1" flipV="1">
            <a:off x="1014413" y="5517152"/>
            <a:ext cx="331537" cy="26961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0E943CD0-EFA7-4E2E-B4E8-0CD97771F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288730"/>
              </p:ext>
            </p:extLst>
          </p:nvPr>
        </p:nvGraphicFramePr>
        <p:xfrm>
          <a:off x="6096000" y="1246652"/>
          <a:ext cx="4749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374560" imgH="482400" progId="Equation.DSMT4">
                  <p:embed/>
                </p:oleObj>
              </mc:Choice>
              <mc:Fallback>
                <p:oleObj name="Equation" r:id="rId20" imgW="237456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E8FD345-DA81-4B88-9C3B-BA8A89995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96000" y="1246652"/>
                        <a:ext cx="47498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E8206161-1539-466D-B336-A3C0542B9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195171"/>
              </p:ext>
            </p:extLst>
          </p:nvPr>
        </p:nvGraphicFramePr>
        <p:xfrm>
          <a:off x="10064923" y="3843389"/>
          <a:ext cx="180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01440" imgH="469800" progId="Equation.DSMT4">
                  <p:embed/>
                </p:oleObj>
              </mc:Choice>
              <mc:Fallback>
                <p:oleObj name="Equation" r:id="rId22" imgW="901440" imgH="469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01516B2-F507-4A17-86FF-8E1DD98071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064923" y="3843389"/>
                        <a:ext cx="1803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61862CC4-0CF9-4C00-803C-DC928FF83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137721"/>
              </p:ext>
            </p:extLst>
          </p:nvPr>
        </p:nvGraphicFramePr>
        <p:xfrm>
          <a:off x="9569121" y="4966573"/>
          <a:ext cx="225901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80800" imgH="495000" progId="Equation.DSMT4">
                  <p:embed/>
                </p:oleObj>
              </mc:Choice>
              <mc:Fallback>
                <p:oleObj name="Equation" r:id="rId24" imgW="1180800" imgH="4950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FED50E2-0230-4B34-AD4C-AC669B18A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569121" y="4966573"/>
                        <a:ext cx="2259012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2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C052CD-DB90-4CB9-9A2A-FE69D968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74" y="-55921"/>
            <a:ext cx="10515600" cy="662397"/>
          </a:xfrm>
        </p:spPr>
        <p:txBody>
          <a:bodyPr/>
          <a:lstStyle/>
          <a:p>
            <a:r>
              <a:rPr lang="en-US" dirty="0"/>
              <a:t>Extrapolation outside the -V</a:t>
            </a:r>
            <a:r>
              <a:rPr lang="en-US" baseline="-25000" dirty="0"/>
              <a:t>DMAX</a:t>
            </a:r>
            <a:r>
              <a:rPr lang="en-US" dirty="0"/>
              <a:t>≤V</a:t>
            </a:r>
            <a:r>
              <a:rPr lang="en-US" baseline="-25000" dirty="0"/>
              <a:t>D</a:t>
            </a:r>
            <a:r>
              <a:rPr lang="en-US" dirty="0"/>
              <a:t> ≤V</a:t>
            </a:r>
            <a:r>
              <a:rPr lang="en-US" baseline="-25000" dirty="0"/>
              <a:t>DMAX</a:t>
            </a:r>
            <a:r>
              <a:rPr lang="en-US" dirty="0"/>
              <a:t> region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922987-5B77-4944-8402-15EEF2D2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41A621-8A8D-4259-9C68-31CF3751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85230E8-8A0E-48B7-A3B6-452CCD51B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858" y="3594100"/>
            <a:ext cx="4464058" cy="2421679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84E0B06-F4FF-435A-A1CD-B09767A11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764" y="935624"/>
            <a:ext cx="2634253" cy="2825286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8469143-63E2-4A8C-B539-6AD9AD8676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36990"/>
              </p:ext>
            </p:extLst>
          </p:nvPr>
        </p:nvGraphicFramePr>
        <p:xfrm>
          <a:off x="3638550" y="695697"/>
          <a:ext cx="439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080" imgH="228600" progId="Equation.DSMT4">
                  <p:embed/>
                </p:oleObj>
              </mc:Choice>
              <mc:Fallback>
                <p:oleObj name="Equation" r:id="rId6" imgW="21970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81E9112-105A-49FC-A17B-65F0A530C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38550" y="695697"/>
                        <a:ext cx="4394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D647BAE-94D5-4F8A-BFFF-A63C34398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69557"/>
              </p:ext>
            </p:extLst>
          </p:nvPr>
        </p:nvGraphicFramePr>
        <p:xfrm>
          <a:off x="3677705" y="1720782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28600" progId="Equation.DSMT4">
                  <p:embed/>
                </p:oleObj>
              </mc:Choice>
              <mc:Fallback>
                <p:oleObj name="Equation" r:id="rId8" imgW="7236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8469143-63E2-4A8C-B539-6AD9AD8676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77705" y="1720782"/>
                        <a:ext cx="1447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1DDD3BF-EC98-4F88-8193-0FAEBC533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65046"/>
              </p:ext>
            </p:extLst>
          </p:nvPr>
        </p:nvGraphicFramePr>
        <p:xfrm>
          <a:off x="5664417" y="1458129"/>
          <a:ext cx="3556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7680" imgH="469800" progId="Equation.DSMT4">
                  <p:embed/>
                </p:oleObj>
              </mc:Choice>
              <mc:Fallback>
                <p:oleObj name="Equation" r:id="rId10" imgW="1777680" imgH="469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D647BAE-94D5-4F8A-BFFF-A63C343980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64417" y="1458129"/>
                        <a:ext cx="3556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D464EAE-F8F4-4779-BD56-EFFC53E7D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67658"/>
              </p:ext>
            </p:extLst>
          </p:nvPr>
        </p:nvGraphicFramePr>
        <p:xfrm>
          <a:off x="3228598" y="2901875"/>
          <a:ext cx="261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228600" progId="Equation.DSMT4">
                  <p:embed/>
                </p:oleObj>
              </mc:Choice>
              <mc:Fallback>
                <p:oleObj name="Equation" r:id="rId12" imgW="13078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D647BAE-94D5-4F8A-BFFF-A63C343980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28598" y="2901875"/>
                        <a:ext cx="2616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F5E9F0F6-27FB-4735-AACA-F667A9514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26446"/>
              </p:ext>
            </p:extLst>
          </p:nvPr>
        </p:nvGraphicFramePr>
        <p:xfrm>
          <a:off x="3206074" y="2348267"/>
          <a:ext cx="215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79280" imgH="228600" progId="Equation.DSMT4">
                  <p:embed/>
                </p:oleObj>
              </mc:Choice>
              <mc:Fallback>
                <p:oleObj name="Equation" r:id="rId14" imgW="10792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1DDD3BF-EC98-4F88-8193-0FAEBC533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06074" y="2348267"/>
                        <a:ext cx="2159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FE0C1D3-480A-4015-91A9-0394674F3749}"/>
              </a:ext>
            </a:extLst>
          </p:cNvPr>
          <p:cNvSpPr txBox="1"/>
          <p:nvPr/>
        </p:nvSpPr>
        <p:spPr>
          <a:xfrm>
            <a:off x="3567658" y="1225959"/>
            <a:ext cx="439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Considering the boundary: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D383AA4-6330-4A06-83A0-C888854946DC}"/>
              </a:ext>
            </a:extLst>
          </p:cNvPr>
          <p:cNvSpPr txBox="1"/>
          <p:nvPr/>
        </p:nvSpPr>
        <p:spPr>
          <a:xfrm>
            <a:off x="6709504" y="5399094"/>
            <a:ext cx="484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opposite occurs when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decreases below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B51CC73-31FE-4DC1-AF29-91350169295C}"/>
              </a:ext>
            </a:extLst>
          </p:cNvPr>
          <p:cNvSpPr txBox="1"/>
          <p:nvPr/>
        </p:nvSpPr>
        <p:spPr>
          <a:xfrm>
            <a:off x="6694862" y="4228039"/>
            <a:ext cx="468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gets smaller than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keeps being =0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keeps being =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Parentesi graffa aperta 23">
            <a:extLst>
              <a:ext uri="{FF2B5EF4-FFF2-40B4-BE49-F238E27FC236}">
                <a16:creationId xmlns:a16="http://schemas.microsoft.com/office/drawing/2014/main" id="{1EA9626A-1A96-4E15-BB19-34EA10123852}"/>
              </a:ext>
            </a:extLst>
          </p:cNvPr>
          <p:cNvSpPr/>
          <p:nvPr/>
        </p:nvSpPr>
        <p:spPr>
          <a:xfrm>
            <a:off x="3045047" y="2348267"/>
            <a:ext cx="176030" cy="905262"/>
          </a:xfrm>
          <a:prstGeom prst="leftBrace">
            <a:avLst>
              <a:gd name="adj1" fmla="val 9490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02CB94EF-3B1F-42BC-8316-44693E377573}"/>
              </a:ext>
            </a:extLst>
          </p:cNvPr>
          <p:cNvSpPr/>
          <p:nvPr/>
        </p:nvSpPr>
        <p:spPr>
          <a:xfrm>
            <a:off x="6010406" y="898334"/>
            <a:ext cx="5147312" cy="3634044"/>
          </a:xfrm>
          <a:custGeom>
            <a:avLst/>
            <a:gdLst>
              <a:gd name="connsiteX0" fmla="*/ 3128454 w 4666283"/>
              <a:gd name="connsiteY0" fmla="*/ 42964 h 3568177"/>
              <a:gd name="connsiteX1" fmla="*/ 3908101 w 4666283"/>
              <a:gd name="connsiteY1" fmla="*/ 4463 h 3568177"/>
              <a:gd name="connsiteX2" fmla="*/ 4321987 w 4666283"/>
              <a:gd name="connsiteY2" fmla="*/ 91091 h 3568177"/>
              <a:gd name="connsiteX3" fmla="*/ 4658871 w 4666283"/>
              <a:gd name="connsiteY3" fmla="*/ 803360 h 3568177"/>
              <a:gd name="connsiteX4" fmla="*/ 4447115 w 4666283"/>
              <a:gd name="connsiteY4" fmla="*/ 1467503 h 3568177"/>
              <a:gd name="connsiteX5" fmla="*/ 3320959 w 4666283"/>
              <a:gd name="connsiteY5" fmla="*/ 1563756 h 3568177"/>
              <a:gd name="connsiteX6" fmla="*/ 1790543 w 4666283"/>
              <a:gd name="connsiteY6" fmla="*/ 1525255 h 3568177"/>
              <a:gd name="connsiteX7" fmla="*/ 1059023 w 4666283"/>
              <a:gd name="connsiteY7" fmla="*/ 1486754 h 3568177"/>
              <a:gd name="connsiteX8" fmla="*/ 568134 w 4666283"/>
              <a:gd name="connsiteY8" fmla="*/ 1583006 h 3568177"/>
              <a:gd name="connsiteX9" fmla="*/ 260126 w 4666283"/>
              <a:gd name="connsiteY9" fmla="*/ 2381903 h 3568177"/>
              <a:gd name="connsiteX10" fmla="*/ 106122 w 4666283"/>
              <a:gd name="connsiteY10" fmla="*/ 2824665 h 3568177"/>
              <a:gd name="connsiteX11" fmla="*/ 244 w 4666283"/>
              <a:gd name="connsiteY11" fmla="*/ 3402181 h 3568177"/>
              <a:gd name="connsiteX12" fmla="*/ 134997 w 4666283"/>
              <a:gd name="connsiteY12" fmla="*/ 3556185 h 3568177"/>
              <a:gd name="connsiteX13" fmla="*/ 529633 w 4666283"/>
              <a:gd name="connsiteY13" fmla="*/ 3546560 h 3568177"/>
              <a:gd name="connsiteX0" fmla="*/ 2657111 w 4666283"/>
              <a:gd name="connsiteY0" fmla="*/ 20486 h 3571099"/>
              <a:gd name="connsiteX1" fmla="*/ 3908101 w 4666283"/>
              <a:gd name="connsiteY1" fmla="*/ 7385 h 3571099"/>
              <a:gd name="connsiteX2" fmla="*/ 4321987 w 4666283"/>
              <a:gd name="connsiteY2" fmla="*/ 94013 h 3571099"/>
              <a:gd name="connsiteX3" fmla="*/ 4658871 w 4666283"/>
              <a:gd name="connsiteY3" fmla="*/ 806282 h 3571099"/>
              <a:gd name="connsiteX4" fmla="*/ 4447115 w 4666283"/>
              <a:gd name="connsiteY4" fmla="*/ 1470425 h 3571099"/>
              <a:gd name="connsiteX5" fmla="*/ 3320959 w 4666283"/>
              <a:gd name="connsiteY5" fmla="*/ 1566678 h 3571099"/>
              <a:gd name="connsiteX6" fmla="*/ 1790543 w 4666283"/>
              <a:gd name="connsiteY6" fmla="*/ 1528177 h 3571099"/>
              <a:gd name="connsiteX7" fmla="*/ 1059023 w 4666283"/>
              <a:gd name="connsiteY7" fmla="*/ 1489676 h 3571099"/>
              <a:gd name="connsiteX8" fmla="*/ 568134 w 4666283"/>
              <a:gd name="connsiteY8" fmla="*/ 1585928 h 3571099"/>
              <a:gd name="connsiteX9" fmla="*/ 260126 w 4666283"/>
              <a:gd name="connsiteY9" fmla="*/ 2384825 h 3571099"/>
              <a:gd name="connsiteX10" fmla="*/ 106122 w 4666283"/>
              <a:gd name="connsiteY10" fmla="*/ 2827587 h 3571099"/>
              <a:gd name="connsiteX11" fmla="*/ 244 w 4666283"/>
              <a:gd name="connsiteY11" fmla="*/ 3405103 h 3571099"/>
              <a:gd name="connsiteX12" fmla="*/ 134997 w 4666283"/>
              <a:gd name="connsiteY12" fmla="*/ 3559107 h 3571099"/>
              <a:gd name="connsiteX13" fmla="*/ 529633 w 4666283"/>
              <a:gd name="connsiteY13" fmla="*/ 3549482 h 3571099"/>
              <a:gd name="connsiteX0" fmla="*/ 1898363 w 4666283"/>
              <a:gd name="connsiteY0" fmla="*/ 5165 h 3631978"/>
              <a:gd name="connsiteX1" fmla="*/ 3908101 w 4666283"/>
              <a:gd name="connsiteY1" fmla="*/ 68264 h 3631978"/>
              <a:gd name="connsiteX2" fmla="*/ 4321987 w 4666283"/>
              <a:gd name="connsiteY2" fmla="*/ 154892 h 3631978"/>
              <a:gd name="connsiteX3" fmla="*/ 4658871 w 4666283"/>
              <a:gd name="connsiteY3" fmla="*/ 867161 h 3631978"/>
              <a:gd name="connsiteX4" fmla="*/ 4447115 w 4666283"/>
              <a:gd name="connsiteY4" fmla="*/ 1531304 h 3631978"/>
              <a:gd name="connsiteX5" fmla="*/ 3320959 w 4666283"/>
              <a:gd name="connsiteY5" fmla="*/ 1627557 h 3631978"/>
              <a:gd name="connsiteX6" fmla="*/ 1790543 w 4666283"/>
              <a:gd name="connsiteY6" fmla="*/ 1589056 h 3631978"/>
              <a:gd name="connsiteX7" fmla="*/ 1059023 w 4666283"/>
              <a:gd name="connsiteY7" fmla="*/ 1550555 h 3631978"/>
              <a:gd name="connsiteX8" fmla="*/ 568134 w 4666283"/>
              <a:gd name="connsiteY8" fmla="*/ 1646807 h 3631978"/>
              <a:gd name="connsiteX9" fmla="*/ 260126 w 4666283"/>
              <a:gd name="connsiteY9" fmla="*/ 2445704 h 3631978"/>
              <a:gd name="connsiteX10" fmla="*/ 106122 w 4666283"/>
              <a:gd name="connsiteY10" fmla="*/ 2888466 h 3631978"/>
              <a:gd name="connsiteX11" fmla="*/ 244 w 4666283"/>
              <a:gd name="connsiteY11" fmla="*/ 3465982 h 3631978"/>
              <a:gd name="connsiteX12" fmla="*/ 134997 w 4666283"/>
              <a:gd name="connsiteY12" fmla="*/ 3619986 h 3631978"/>
              <a:gd name="connsiteX13" fmla="*/ 529633 w 4666283"/>
              <a:gd name="connsiteY13" fmla="*/ 3610361 h 3631978"/>
              <a:gd name="connsiteX0" fmla="*/ 1898363 w 4665285"/>
              <a:gd name="connsiteY0" fmla="*/ 6405 h 3633218"/>
              <a:gd name="connsiteX1" fmla="*/ 3908101 w 4665285"/>
              <a:gd name="connsiteY1" fmla="*/ 69504 h 3633218"/>
              <a:gd name="connsiteX2" fmla="*/ 4337315 w 4665285"/>
              <a:gd name="connsiteY2" fmla="*/ 257732 h 3633218"/>
              <a:gd name="connsiteX3" fmla="*/ 4658871 w 4665285"/>
              <a:gd name="connsiteY3" fmla="*/ 868401 h 3633218"/>
              <a:gd name="connsiteX4" fmla="*/ 4447115 w 4665285"/>
              <a:gd name="connsiteY4" fmla="*/ 1532544 h 3633218"/>
              <a:gd name="connsiteX5" fmla="*/ 3320959 w 4665285"/>
              <a:gd name="connsiteY5" fmla="*/ 1628797 h 3633218"/>
              <a:gd name="connsiteX6" fmla="*/ 1790543 w 4665285"/>
              <a:gd name="connsiteY6" fmla="*/ 1590296 h 3633218"/>
              <a:gd name="connsiteX7" fmla="*/ 1059023 w 4665285"/>
              <a:gd name="connsiteY7" fmla="*/ 1551795 h 3633218"/>
              <a:gd name="connsiteX8" fmla="*/ 568134 w 4665285"/>
              <a:gd name="connsiteY8" fmla="*/ 1648047 h 3633218"/>
              <a:gd name="connsiteX9" fmla="*/ 260126 w 4665285"/>
              <a:gd name="connsiteY9" fmla="*/ 2446944 h 3633218"/>
              <a:gd name="connsiteX10" fmla="*/ 106122 w 4665285"/>
              <a:gd name="connsiteY10" fmla="*/ 2889706 h 3633218"/>
              <a:gd name="connsiteX11" fmla="*/ 244 w 4665285"/>
              <a:gd name="connsiteY11" fmla="*/ 3467222 h 3633218"/>
              <a:gd name="connsiteX12" fmla="*/ 134997 w 4665285"/>
              <a:gd name="connsiteY12" fmla="*/ 3621226 h 3633218"/>
              <a:gd name="connsiteX13" fmla="*/ 529633 w 4665285"/>
              <a:gd name="connsiteY13" fmla="*/ 3611601 h 3633218"/>
              <a:gd name="connsiteX0" fmla="*/ 1898363 w 4659404"/>
              <a:gd name="connsiteY0" fmla="*/ 7231 h 3634044"/>
              <a:gd name="connsiteX1" fmla="*/ 3908101 w 4659404"/>
              <a:gd name="connsiteY1" fmla="*/ 70330 h 3634044"/>
              <a:gd name="connsiteX2" fmla="*/ 4436948 w 4659404"/>
              <a:gd name="connsiteY2" fmla="*/ 309358 h 3634044"/>
              <a:gd name="connsiteX3" fmla="*/ 4658871 w 4659404"/>
              <a:gd name="connsiteY3" fmla="*/ 869227 h 3634044"/>
              <a:gd name="connsiteX4" fmla="*/ 4447115 w 4659404"/>
              <a:gd name="connsiteY4" fmla="*/ 1533370 h 3634044"/>
              <a:gd name="connsiteX5" fmla="*/ 3320959 w 4659404"/>
              <a:gd name="connsiteY5" fmla="*/ 1629623 h 3634044"/>
              <a:gd name="connsiteX6" fmla="*/ 1790543 w 4659404"/>
              <a:gd name="connsiteY6" fmla="*/ 1591122 h 3634044"/>
              <a:gd name="connsiteX7" fmla="*/ 1059023 w 4659404"/>
              <a:gd name="connsiteY7" fmla="*/ 1552621 h 3634044"/>
              <a:gd name="connsiteX8" fmla="*/ 568134 w 4659404"/>
              <a:gd name="connsiteY8" fmla="*/ 1648873 h 3634044"/>
              <a:gd name="connsiteX9" fmla="*/ 260126 w 4659404"/>
              <a:gd name="connsiteY9" fmla="*/ 2447770 h 3634044"/>
              <a:gd name="connsiteX10" fmla="*/ 106122 w 4659404"/>
              <a:gd name="connsiteY10" fmla="*/ 2890532 h 3634044"/>
              <a:gd name="connsiteX11" fmla="*/ 244 w 4659404"/>
              <a:gd name="connsiteY11" fmla="*/ 3468048 h 3634044"/>
              <a:gd name="connsiteX12" fmla="*/ 134997 w 4659404"/>
              <a:gd name="connsiteY12" fmla="*/ 3622052 h 3634044"/>
              <a:gd name="connsiteX13" fmla="*/ 529633 w 4659404"/>
              <a:gd name="connsiteY13" fmla="*/ 3612427 h 363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9404" h="3634044">
                <a:moveTo>
                  <a:pt x="1898363" y="7231"/>
                </a:moveTo>
                <a:cubicBezTo>
                  <a:pt x="2188725" y="-16030"/>
                  <a:pt x="3485004" y="19976"/>
                  <a:pt x="3908101" y="70330"/>
                </a:cubicBezTo>
                <a:cubicBezTo>
                  <a:pt x="4331199" y="120685"/>
                  <a:pt x="4311820" y="176209"/>
                  <a:pt x="4436948" y="309358"/>
                </a:cubicBezTo>
                <a:cubicBezTo>
                  <a:pt x="4562076" y="442507"/>
                  <a:pt x="4657177" y="665225"/>
                  <a:pt x="4658871" y="869227"/>
                </a:cubicBezTo>
                <a:cubicBezTo>
                  <a:pt x="4660566" y="1073229"/>
                  <a:pt x="4670100" y="1406637"/>
                  <a:pt x="4447115" y="1533370"/>
                </a:cubicBezTo>
                <a:cubicBezTo>
                  <a:pt x="4224130" y="1660103"/>
                  <a:pt x="3763721" y="1619998"/>
                  <a:pt x="3320959" y="1629623"/>
                </a:cubicBezTo>
                <a:lnTo>
                  <a:pt x="1790543" y="1591122"/>
                </a:lnTo>
                <a:cubicBezTo>
                  <a:pt x="1413554" y="1578288"/>
                  <a:pt x="1262758" y="1542996"/>
                  <a:pt x="1059023" y="1552621"/>
                </a:cubicBezTo>
                <a:cubicBezTo>
                  <a:pt x="855288" y="1562246"/>
                  <a:pt x="701283" y="1499682"/>
                  <a:pt x="568134" y="1648873"/>
                </a:cubicBezTo>
                <a:cubicBezTo>
                  <a:pt x="434985" y="1798064"/>
                  <a:pt x="337128" y="2240827"/>
                  <a:pt x="260126" y="2447770"/>
                </a:cubicBezTo>
                <a:cubicBezTo>
                  <a:pt x="183124" y="2654713"/>
                  <a:pt x="149436" y="2720486"/>
                  <a:pt x="106122" y="2890532"/>
                </a:cubicBezTo>
                <a:cubicBezTo>
                  <a:pt x="62808" y="3060578"/>
                  <a:pt x="-4568" y="3346128"/>
                  <a:pt x="244" y="3468048"/>
                </a:cubicBezTo>
                <a:cubicBezTo>
                  <a:pt x="5056" y="3589968"/>
                  <a:pt x="46765" y="3597989"/>
                  <a:pt x="134997" y="3622052"/>
                </a:cubicBezTo>
                <a:cubicBezTo>
                  <a:pt x="223228" y="3646115"/>
                  <a:pt x="376430" y="3629271"/>
                  <a:pt x="529633" y="3612427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BCE0E581-2140-4B1C-B89B-BD9A7DFC7001}"/>
              </a:ext>
            </a:extLst>
          </p:cNvPr>
          <p:cNvSpPr/>
          <p:nvPr/>
        </p:nvSpPr>
        <p:spPr>
          <a:xfrm>
            <a:off x="5835650" y="3083924"/>
            <a:ext cx="274394" cy="1075327"/>
          </a:xfrm>
          <a:custGeom>
            <a:avLst/>
            <a:gdLst>
              <a:gd name="connsiteX0" fmla="*/ 0 w 681230"/>
              <a:gd name="connsiteY0" fmla="*/ 2177 h 1056277"/>
              <a:gd name="connsiteX1" fmla="*/ 292100 w 681230"/>
              <a:gd name="connsiteY1" fmla="*/ 33927 h 1056277"/>
              <a:gd name="connsiteX2" fmla="*/ 622300 w 681230"/>
              <a:gd name="connsiteY2" fmla="*/ 237127 h 1056277"/>
              <a:gd name="connsiteX3" fmla="*/ 679450 w 681230"/>
              <a:gd name="connsiteY3" fmla="*/ 440327 h 1056277"/>
              <a:gd name="connsiteX4" fmla="*/ 660400 w 681230"/>
              <a:gd name="connsiteY4" fmla="*/ 738777 h 1056277"/>
              <a:gd name="connsiteX5" fmla="*/ 596900 w 681230"/>
              <a:gd name="connsiteY5" fmla="*/ 1056277 h 1056277"/>
              <a:gd name="connsiteX0" fmla="*/ 0 w 681230"/>
              <a:gd name="connsiteY0" fmla="*/ 2177 h 1056277"/>
              <a:gd name="connsiteX1" fmla="*/ 292100 w 681230"/>
              <a:gd name="connsiteY1" fmla="*/ 33927 h 1056277"/>
              <a:gd name="connsiteX2" fmla="*/ 622300 w 681230"/>
              <a:gd name="connsiteY2" fmla="*/ 237127 h 1056277"/>
              <a:gd name="connsiteX3" fmla="*/ 679450 w 681230"/>
              <a:gd name="connsiteY3" fmla="*/ 440327 h 1056277"/>
              <a:gd name="connsiteX4" fmla="*/ 660400 w 681230"/>
              <a:gd name="connsiteY4" fmla="*/ 738777 h 1056277"/>
              <a:gd name="connsiteX5" fmla="*/ 533841 w 681230"/>
              <a:gd name="connsiteY5" fmla="*/ 1056277 h 1056277"/>
              <a:gd name="connsiteX0" fmla="*/ 0 w 681230"/>
              <a:gd name="connsiteY0" fmla="*/ 2177 h 1059452"/>
              <a:gd name="connsiteX1" fmla="*/ 292100 w 681230"/>
              <a:gd name="connsiteY1" fmla="*/ 33927 h 1059452"/>
              <a:gd name="connsiteX2" fmla="*/ 622300 w 681230"/>
              <a:gd name="connsiteY2" fmla="*/ 237127 h 1059452"/>
              <a:gd name="connsiteX3" fmla="*/ 679450 w 681230"/>
              <a:gd name="connsiteY3" fmla="*/ 440327 h 1059452"/>
              <a:gd name="connsiteX4" fmla="*/ 660400 w 681230"/>
              <a:gd name="connsiteY4" fmla="*/ 738777 h 1059452"/>
              <a:gd name="connsiteX5" fmla="*/ 423487 w 681230"/>
              <a:gd name="connsiteY5" fmla="*/ 1059452 h 1059452"/>
              <a:gd name="connsiteX0" fmla="*/ 0 w 681230"/>
              <a:gd name="connsiteY0" fmla="*/ 2177 h 1075327"/>
              <a:gd name="connsiteX1" fmla="*/ 292100 w 681230"/>
              <a:gd name="connsiteY1" fmla="*/ 33927 h 1075327"/>
              <a:gd name="connsiteX2" fmla="*/ 622300 w 681230"/>
              <a:gd name="connsiteY2" fmla="*/ 237127 h 1075327"/>
              <a:gd name="connsiteX3" fmla="*/ 679450 w 681230"/>
              <a:gd name="connsiteY3" fmla="*/ 440327 h 1075327"/>
              <a:gd name="connsiteX4" fmla="*/ 660400 w 681230"/>
              <a:gd name="connsiteY4" fmla="*/ 738777 h 1075327"/>
              <a:gd name="connsiteX5" fmla="*/ 510194 w 681230"/>
              <a:gd name="connsiteY5" fmla="*/ 1075327 h 1075327"/>
              <a:gd name="connsiteX0" fmla="*/ 0 w 681230"/>
              <a:gd name="connsiteY0" fmla="*/ 2177 h 1075327"/>
              <a:gd name="connsiteX1" fmla="*/ 292100 w 681230"/>
              <a:gd name="connsiteY1" fmla="*/ 33927 h 1075327"/>
              <a:gd name="connsiteX2" fmla="*/ 622300 w 681230"/>
              <a:gd name="connsiteY2" fmla="*/ 237127 h 1075327"/>
              <a:gd name="connsiteX3" fmla="*/ 679450 w 681230"/>
              <a:gd name="connsiteY3" fmla="*/ 440327 h 1075327"/>
              <a:gd name="connsiteX4" fmla="*/ 660400 w 681230"/>
              <a:gd name="connsiteY4" fmla="*/ 738777 h 1075327"/>
              <a:gd name="connsiteX5" fmla="*/ 494429 w 681230"/>
              <a:gd name="connsiteY5" fmla="*/ 1075327 h 107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30" h="1075327">
                <a:moveTo>
                  <a:pt x="0" y="2177"/>
                </a:moveTo>
                <a:cubicBezTo>
                  <a:pt x="94191" y="-1527"/>
                  <a:pt x="188383" y="-5231"/>
                  <a:pt x="292100" y="33927"/>
                </a:cubicBezTo>
                <a:cubicBezTo>
                  <a:pt x="395817" y="73085"/>
                  <a:pt x="557742" y="169394"/>
                  <a:pt x="622300" y="237127"/>
                </a:cubicBezTo>
                <a:cubicBezTo>
                  <a:pt x="686858" y="304860"/>
                  <a:pt x="673100" y="356719"/>
                  <a:pt x="679450" y="440327"/>
                </a:cubicBezTo>
                <a:cubicBezTo>
                  <a:pt x="685800" y="523935"/>
                  <a:pt x="674158" y="636119"/>
                  <a:pt x="660400" y="738777"/>
                </a:cubicBezTo>
                <a:cubicBezTo>
                  <a:pt x="646642" y="841435"/>
                  <a:pt x="519300" y="967906"/>
                  <a:pt x="494429" y="1075327"/>
                </a:cubicBezTo>
              </a:path>
            </a:pathLst>
          </a:cu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C10AF572-6054-44F6-A5D4-91B4BD2D388D}"/>
              </a:ext>
            </a:extLst>
          </p:cNvPr>
          <p:cNvCxnSpPr/>
          <p:nvPr/>
        </p:nvCxnSpPr>
        <p:spPr>
          <a:xfrm>
            <a:off x="4276987" y="3956050"/>
            <a:ext cx="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515D9BC8-0422-4060-8406-C3CD347CA524}"/>
              </a:ext>
            </a:extLst>
          </p:cNvPr>
          <p:cNvCxnSpPr/>
          <p:nvPr/>
        </p:nvCxnSpPr>
        <p:spPr>
          <a:xfrm>
            <a:off x="4276987" y="3962400"/>
            <a:ext cx="795283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FC41EB22-1BE3-4812-9B0F-F63A01C4D09A}"/>
              </a:ext>
            </a:extLst>
          </p:cNvPr>
          <p:cNvCxnSpPr/>
          <p:nvPr/>
        </p:nvCxnSpPr>
        <p:spPr>
          <a:xfrm>
            <a:off x="4276987" y="5505772"/>
            <a:ext cx="795283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83268B84-F087-45CD-9891-BDB262BCA5F0}"/>
              </a:ext>
            </a:extLst>
          </p:cNvPr>
          <p:cNvCxnSpPr/>
          <p:nvPr/>
        </p:nvCxnSpPr>
        <p:spPr>
          <a:xfrm>
            <a:off x="145216" y="5505772"/>
            <a:ext cx="795283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EF2C004A-D506-4490-9530-0DAF80E694BF}"/>
              </a:ext>
            </a:extLst>
          </p:cNvPr>
          <p:cNvCxnSpPr/>
          <p:nvPr/>
        </p:nvCxnSpPr>
        <p:spPr>
          <a:xfrm>
            <a:off x="216084" y="3962400"/>
            <a:ext cx="795283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C297FD6F-78E8-4911-A42C-0374E226C55A}"/>
              </a:ext>
            </a:extLst>
          </p:cNvPr>
          <p:cNvCxnSpPr>
            <a:cxnSpLocks/>
          </p:cNvCxnSpPr>
          <p:nvPr/>
        </p:nvCxnSpPr>
        <p:spPr>
          <a:xfrm flipV="1">
            <a:off x="4276987" y="5505772"/>
            <a:ext cx="0" cy="40028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5D03F64C-9D01-43EE-A121-7B1D139F8585}"/>
              </a:ext>
            </a:extLst>
          </p:cNvPr>
          <p:cNvCxnSpPr>
            <a:cxnSpLocks/>
          </p:cNvCxnSpPr>
          <p:nvPr/>
        </p:nvCxnSpPr>
        <p:spPr>
          <a:xfrm flipV="1">
            <a:off x="952523" y="5779867"/>
            <a:ext cx="0" cy="40028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AC15198-65C7-4D41-BAAD-DA6C0D0B2607}"/>
              </a:ext>
            </a:extLst>
          </p:cNvPr>
          <p:cNvSpPr txBox="1"/>
          <p:nvPr/>
        </p:nvSpPr>
        <p:spPr>
          <a:xfrm>
            <a:off x="6694861" y="3086205"/>
            <a:ext cx="468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cannot increase because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would become &gt;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is impossible.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620C9B-E38F-46F5-9F1E-EC5DFB151DE4}"/>
              </a:ext>
            </a:extLst>
          </p:cNvPr>
          <p:cNvSpPr txBox="1"/>
          <p:nvPr/>
        </p:nvSpPr>
        <p:spPr>
          <a:xfrm>
            <a:off x="6885636" y="2676228"/>
            <a:ext cx="427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If V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increases over V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D78D642-32CF-40DE-B8FD-1668081D03F2}"/>
              </a:ext>
            </a:extLst>
          </p:cNvPr>
          <p:cNvSpPr/>
          <p:nvPr/>
        </p:nvSpPr>
        <p:spPr>
          <a:xfrm>
            <a:off x="8455463" y="1417781"/>
            <a:ext cx="930562" cy="10126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D73DC80-A848-43B7-A95E-6D9CEBED8208}"/>
              </a:ext>
            </a:extLst>
          </p:cNvPr>
          <p:cNvSpPr txBox="1"/>
          <p:nvPr/>
        </p:nvSpPr>
        <p:spPr>
          <a:xfrm>
            <a:off x="9408156" y="1456791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</a:p>
        </p:txBody>
      </p:sp>
    </p:spTree>
    <p:extLst>
      <p:ext uri="{BB962C8B-B14F-4D97-AF65-F5344CB8AC3E}">
        <p14:creationId xmlns:p14="http://schemas.microsoft.com/office/powerpoint/2010/main" val="34463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 animBg="1"/>
      <p:bldP spid="23" grpId="0" animBg="1"/>
      <p:bldP spid="25" grpId="0" animBg="1"/>
      <p:bldP spid="27" grpId="0"/>
      <p:bldP spid="5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F8F884-A5F0-43D1-A019-BAC0266B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AEE52F-C726-4C9C-929D-186227F7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37BD5B7-FA8A-437A-ABC6-A8F6BBAE2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21" y="1290154"/>
            <a:ext cx="3072121" cy="3294907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CDA61D5-9BCE-4D74-95D6-C7A8E7088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4896" y="825591"/>
            <a:ext cx="4594976" cy="24927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830F53-CFCE-4420-A37C-65D025CB68C1}"/>
              </a:ext>
            </a:extLst>
          </p:cNvPr>
          <p:cNvSpPr txBox="1"/>
          <p:nvPr/>
        </p:nvSpPr>
        <p:spPr>
          <a:xfrm>
            <a:off x="3530731" y="3338371"/>
            <a:ext cx="515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 (typical operating point):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09418B6-44D4-4CE5-8AD8-AD99BAE8F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379000"/>
              </p:ext>
            </p:extLst>
          </p:nvPr>
        </p:nvGraphicFramePr>
        <p:xfrm>
          <a:off x="8463224" y="3192171"/>
          <a:ext cx="25304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393480" progId="Equation.DSMT4">
                  <p:embed/>
                </p:oleObj>
              </mc:Choice>
              <mc:Fallback>
                <p:oleObj name="Equation" r:id="rId6" imgW="1320480" imgH="39348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C0E3AECA-0755-440D-9A15-A084E33DE2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63224" y="3192171"/>
                        <a:ext cx="2530475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357DFF5-4FE2-4EC0-AF28-96B33695EA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9648"/>
              </p:ext>
            </p:extLst>
          </p:nvPr>
        </p:nvGraphicFramePr>
        <p:xfrm>
          <a:off x="8937439" y="1361374"/>
          <a:ext cx="1808692" cy="86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469800" progId="Equation.DSMT4">
                  <p:embed/>
                </p:oleObj>
              </mc:Choice>
              <mc:Fallback>
                <p:oleObj name="Equation" r:id="rId8" imgW="914400" imgH="469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09418B6-44D4-4CE5-8AD8-AD99BAE8F3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37439" y="1361374"/>
                        <a:ext cx="1808692" cy="862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EAFAF70-15A2-4E46-A02C-FE29A7755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145231"/>
              </p:ext>
            </p:extLst>
          </p:nvPr>
        </p:nvGraphicFramePr>
        <p:xfrm>
          <a:off x="3530731" y="5002946"/>
          <a:ext cx="33528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52480" imgH="507960" progId="Equation.DSMT4">
                  <p:embed/>
                </p:oleObj>
              </mc:Choice>
              <mc:Fallback>
                <p:oleObj name="Equation" r:id="rId10" imgW="1752480" imgH="5079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FED50E2-0230-4B34-AD4C-AC669B18A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30731" y="5002946"/>
                        <a:ext cx="3352800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26D8487-760B-41C1-8590-344172B9A7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709798"/>
              </p:ext>
            </p:extLst>
          </p:nvPr>
        </p:nvGraphicFramePr>
        <p:xfrm>
          <a:off x="3530731" y="4004155"/>
          <a:ext cx="38671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55520" imgH="482400" progId="Equation.DSMT4">
                  <p:embed/>
                </p:oleObj>
              </mc:Choice>
              <mc:Fallback>
                <p:oleObj name="Equation" r:id="rId12" imgW="195552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357DFF5-4FE2-4EC0-AF28-96B33695EA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30731" y="4004155"/>
                        <a:ext cx="3867150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638AA18-1CB9-4260-9F38-DEB3371B5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606782"/>
              </p:ext>
            </p:extLst>
          </p:nvPr>
        </p:nvGraphicFramePr>
        <p:xfrm>
          <a:off x="7559770" y="4178780"/>
          <a:ext cx="20589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41120" imgH="291960" progId="Equation.DSMT4">
                  <p:embed/>
                </p:oleObj>
              </mc:Choice>
              <mc:Fallback>
                <p:oleObj name="Equation" r:id="rId14" imgW="1041120" imgH="2919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26D8487-760B-41C1-8590-344172B9A7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59770" y="4178780"/>
                        <a:ext cx="2058988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BF2ADC3-7ED0-443A-AA8C-C890ADF24595}"/>
              </a:ext>
            </a:extLst>
          </p:cNvPr>
          <p:cNvCxnSpPr/>
          <p:nvPr/>
        </p:nvCxnSpPr>
        <p:spPr>
          <a:xfrm>
            <a:off x="7684477" y="4713767"/>
            <a:ext cx="19342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21F8477-41DE-4D56-B0D9-CB14AA0F62DD}"/>
              </a:ext>
            </a:extLst>
          </p:cNvPr>
          <p:cNvCxnSpPr/>
          <p:nvPr/>
        </p:nvCxnSpPr>
        <p:spPr>
          <a:xfrm>
            <a:off x="7684477" y="4794094"/>
            <a:ext cx="19342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BD8BAFD-6D8C-4D4F-87A1-C0A247607747}"/>
              </a:ext>
            </a:extLst>
          </p:cNvPr>
          <p:cNvSpPr txBox="1"/>
          <p:nvPr/>
        </p:nvSpPr>
        <p:spPr>
          <a:xfrm>
            <a:off x="535978" y="192621"/>
            <a:ext cx="1114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differential pair: parameters</a:t>
            </a:r>
          </a:p>
        </p:txBody>
      </p:sp>
    </p:spTree>
    <p:extLst>
      <p:ext uri="{BB962C8B-B14F-4D97-AF65-F5344CB8AC3E}">
        <p14:creationId xmlns:p14="http://schemas.microsoft.com/office/powerpoint/2010/main" val="7053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227C4-11EE-45D6-B1BF-ED18F90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70" y="82379"/>
            <a:ext cx="10515600" cy="662397"/>
          </a:xfrm>
        </p:spPr>
        <p:txBody>
          <a:bodyPr/>
          <a:lstStyle/>
          <a:p>
            <a:r>
              <a:rPr lang="en-US" dirty="0"/>
              <a:t>Small signal behavior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E95EA6-A586-42CD-A701-43EC91A5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2CDC8E-F86F-4D5C-BB20-C2F4735F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B8E7A0F-54A2-44FB-8B9D-63E79B192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964" y="1511268"/>
            <a:ext cx="3405485" cy="36524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205690-7F18-4219-AA7F-7FCCEB2648C0}"/>
              </a:ext>
            </a:extLst>
          </p:cNvPr>
          <p:cNvSpPr txBox="1"/>
          <p:nvPr/>
        </p:nvSpPr>
        <p:spPr>
          <a:xfrm>
            <a:off x="3240090" y="730119"/>
            <a:ext cx="571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small variations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of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around 0: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6C0A8916-15AC-4DB0-8CE5-A659190A4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265" y="1344544"/>
            <a:ext cx="5319234" cy="2885598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5AEAD309-93C2-4C9F-BB1B-78005A752441}"/>
              </a:ext>
            </a:extLst>
          </p:cNvPr>
          <p:cNvSpPr/>
          <p:nvPr/>
        </p:nvSpPr>
        <p:spPr>
          <a:xfrm>
            <a:off x="5923209" y="2409628"/>
            <a:ext cx="577953" cy="557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E678AFF-D90D-4D17-B95F-D9B97BAC0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19475"/>
              </p:ext>
            </p:extLst>
          </p:nvPr>
        </p:nvGraphicFramePr>
        <p:xfrm>
          <a:off x="2760463" y="4254622"/>
          <a:ext cx="42751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507960" progId="Equation.DSMT4">
                  <p:embed/>
                </p:oleObj>
              </mc:Choice>
              <mc:Fallback>
                <p:oleObj name="Equation" r:id="rId6" imgW="2234880" imgH="5079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EAFAF70-15A2-4E46-A02C-FE29A7755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0463" y="4254622"/>
                        <a:ext cx="4275138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0EE9075-218C-413C-878A-B8DAB762D2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346117"/>
              </p:ext>
            </p:extLst>
          </p:nvPr>
        </p:nvGraphicFramePr>
        <p:xfrm>
          <a:off x="2711251" y="5295226"/>
          <a:ext cx="432435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60440" imgH="507960" progId="Equation.DSMT4">
                  <p:embed/>
                </p:oleObj>
              </mc:Choice>
              <mc:Fallback>
                <p:oleObj name="Equation" r:id="rId8" imgW="226044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E678AFF-D90D-4D17-B95F-D9B97BAC0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11251" y="5295226"/>
                        <a:ext cx="4324350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9">
            <a:extLst>
              <a:ext uri="{FF2B5EF4-FFF2-40B4-BE49-F238E27FC236}">
                <a16:creationId xmlns:a16="http://schemas.microsoft.com/office/drawing/2014/main" id="{FD63B178-D935-44ED-B3B6-DBC7938FC9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443359"/>
              </p:ext>
            </p:extLst>
          </p:nvPr>
        </p:nvGraphicFramePr>
        <p:xfrm>
          <a:off x="8086725" y="4563210"/>
          <a:ext cx="2697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279360" progId="Equation.DSMT4">
                  <p:embed/>
                </p:oleObj>
              </mc:Choice>
              <mc:Fallback>
                <p:oleObj name="Equation" r:id="rId10" imgW="1409400" imgH="2793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EAFAF70-15A2-4E46-A02C-FE29A7755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86725" y="4563210"/>
                        <a:ext cx="269716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9">
            <a:extLst>
              <a:ext uri="{FF2B5EF4-FFF2-40B4-BE49-F238E27FC236}">
                <a16:creationId xmlns:a16="http://schemas.microsoft.com/office/drawing/2014/main" id="{5E7085C6-9D44-47AC-B002-80AB11A7F7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961521"/>
              </p:ext>
            </p:extLst>
          </p:nvPr>
        </p:nvGraphicFramePr>
        <p:xfrm>
          <a:off x="7611469" y="5163714"/>
          <a:ext cx="427513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34880" imgH="457200" progId="Equation.DSMT4">
                  <p:embed/>
                </p:oleObj>
              </mc:Choice>
              <mc:Fallback>
                <p:oleObj name="Equation" r:id="rId12" imgW="2234880" imgH="457200" progId="Equation.DSMT4">
                  <p:embed/>
                  <p:pic>
                    <p:nvPicPr>
                      <p:cNvPr id="11" name="Oggetto 9">
                        <a:extLst>
                          <a:ext uri="{FF2B5EF4-FFF2-40B4-BE49-F238E27FC236}">
                            <a16:creationId xmlns:a16="http://schemas.microsoft.com/office/drawing/2014/main" id="{FD63B178-D935-44ED-B3B6-DBC7938FC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11469" y="5163714"/>
                        <a:ext cx="4275137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2E9C6E-C839-44D6-8A90-08F562516757}"/>
              </a:ext>
            </a:extLst>
          </p:cNvPr>
          <p:cNvSpPr/>
          <p:nvPr/>
        </p:nvSpPr>
        <p:spPr>
          <a:xfrm>
            <a:off x="7493000" y="5163714"/>
            <a:ext cx="4458036" cy="9641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686AD9-DCFA-430C-8AC9-F395B388F355}"/>
              </a:ext>
            </a:extLst>
          </p:cNvPr>
          <p:cNvSpPr txBox="1"/>
          <p:nvPr/>
        </p:nvSpPr>
        <p:spPr>
          <a:xfrm>
            <a:off x="9292750" y="2633698"/>
            <a:ext cx="267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Check that this is consistent with other expressions of gm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100CE3-1448-4F13-8A5C-46117701582B}"/>
              </a:ext>
            </a:extLst>
          </p:cNvPr>
          <p:cNvSpPr/>
          <p:nvPr/>
        </p:nvSpPr>
        <p:spPr>
          <a:xfrm>
            <a:off x="10820400" y="4624494"/>
            <a:ext cx="654917" cy="531706"/>
          </a:xfrm>
          <a:custGeom>
            <a:avLst/>
            <a:gdLst>
              <a:gd name="connsiteX0" fmla="*/ 0 w 654917"/>
              <a:gd name="connsiteY0" fmla="*/ 125306 h 531706"/>
              <a:gd name="connsiteX1" fmla="*/ 190500 w 654917"/>
              <a:gd name="connsiteY1" fmla="*/ 11006 h 531706"/>
              <a:gd name="connsiteX2" fmla="*/ 508000 w 654917"/>
              <a:gd name="connsiteY2" fmla="*/ 49106 h 531706"/>
              <a:gd name="connsiteX3" fmla="*/ 647700 w 654917"/>
              <a:gd name="connsiteY3" fmla="*/ 404706 h 531706"/>
              <a:gd name="connsiteX4" fmla="*/ 622300 w 654917"/>
              <a:gd name="connsiteY4" fmla="*/ 531706 h 53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917" h="531706">
                <a:moveTo>
                  <a:pt x="0" y="125306"/>
                </a:moveTo>
                <a:cubicBezTo>
                  <a:pt x="52916" y="74506"/>
                  <a:pt x="105833" y="23706"/>
                  <a:pt x="190500" y="11006"/>
                </a:cubicBezTo>
                <a:cubicBezTo>
                  <a:pt x="275167" y="-1694"/>
                  <a:pt x="431800" y="-16511"/>
                  <a:pt x="508000" y="49106"/>
                </a:cubicBezTo>
                <a:cubicBezTo>
                  <a:pt x="584200" y="114723"/>
                  <a:pt x="628650" y="324273"/>
                  <a:pt x="647700" y="404706"/>
                </a:cubicBezTo>
                <a:cubicBezTo>
                  <a:pt x="666750" y="485139"/>
                  <a:pt x="644525" y="508422"/>
                  <a:pt x="622300" y="531706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69E13328-188E-47A1-86D5-8C3516B3E853}"/>
              </a:ext>
            </a:extLst>
          </p:cNvPr>
          <p:cNvSpPr/>
          <p:nvPr/>
        </p:nvSpPr>
        <p:spPr>
          <a:xfrm>
            <a:off x="2552700" y="4480560"/>
            <a:ext cx="207763" cy="1556279"/>
          </a:xfrm>
          <a:prstGeom prst="leftBrace">
            <a:avLst>
              <a:gd name="adj1" fmla="val 5939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8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16437-70D3-4958-B809-64B1077A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Large-signal dependence of the source voltage on </a:t>
            </a:r>
            <a:r>
              <a:rPr lang="en-US" i="1" dirty="0"/>
              <a:t>V</a:t>
            </a:r>
            <a:r>
              <a:rPr lang="en-US" i="1" baseline="-25000" dirty="0"/>
              <a:t>D</a:t>
            </a:r>
            <a:r>
              <a:rPr lang="en-US" dirty="0"/>
              <a:t>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5B2F1C-4623-40EE-BA86-45E03B3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81173F-64AA-4219-8A53-C19188B4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F58C8E6-DA34-4C7A-8622-0E9A34A86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238" y="1192784"/>
            <a:ext cx="3405485" cy="3652446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45F43B9-2A7C-4082-A92B-6248222922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375450"/>
              </p:ext>
            </p:extLst>
          </p:nvPr>
        </p:nvGraphicFramePr>
        <p:xfrm>
          <a:off x="4210824" y="1024751"/>
          <a:ext cx="358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393480" progId="Equation.DSMT4">
                  <p:embed/>
                </p:oleObj>
              </mc:Choice>
              <mc:Fallback>
                <p:oleObj name="Equation" r:id="rId4" imgW="179064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8469143-63E2-4A8C-B539-6AD9AD8676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0824" y="1024751"/>
                        <a:ext cx="3581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41A16E-08AA-48EB-BF58-FEF7844BDFAF}"/>
              </a:ext>
            </a:extLst>
          </p:cNvPr>
          <p:cNvSpPr txBox="1"/>
          <p:nvPr/>
        </p:nvSpPr>
        <p:spPr>
          <a:xfrm>
            <a:off x="8508380" y="1024751"/>
            <a:ext cx="284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common mode voltage=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21BD247-EF95-44D9-9093-FD1FAC53A809}"/>
              </a:ext>
            </a:extLst>
          </p:cNvPr>
          <p:cNvSpPr/>
          <p:nvPr/>
        </p:nvSpPr>
        <p:spPr>
          <a:xfrm>
            <a:off x="806640" y="3623095"/>
            <a:ext cx="691247" cy="50033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ADE6426-827E-48F7-A62D-F13E2066D67F}"/>
              </a:ext>
            </a:extLst>
          </p:cNvPr>
          <p:cNvCxnSpPr>
            <a:cxnSpLocks/>
          </p:cNvCxnSpPr>
          <p:nvPr/>
        </p:nvCxnSpPr>
        <p:spPr>
          <a:xfrm flipV="1">
            <a:off x="1400527" y="3078424"/>
            <a:ext cx="362093" cy="49921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E6E8924-AAA1-46F1-94C8-3B97766A4F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94921"/>
              </p:ext>
            </p:extLst>
          </p:nvPr>
        </p:nvGraphicFramePr>
        <p:xfrm>
          <a:off x="4222750" y="1910946"/>
          <a:ext cx="314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228600" progId="Equation.DSMT4">
                  <p:embed/>
                </p:oleObj>
              </mc:Choice>
              <mc:Fallback>
                <p:oleObj name="Equation" r:id="rId6" imgW="15746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45F43B9-2A7C-4082-A92B-624822292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22750" y="1910946"/>
                        <a:ext cx="3149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A45CD1A-1FD2-462A-A7E8-90D239E8B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226496"/>
              </p:ext>
            </p:extLst>
          </p:nvPr>
        </p:nvGraphicFramePr>
        <p:xfrm>
          <a:off x="4160024" y="2534195"/>
          <a:ext cx="368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41400" imgH="279360" progId="Equation.DSMT4">
                  <p:embed/>
                </p:oleObj>
              </mc:Choice>
              <mc:Fallback>
                <p:oleObj name="Equation" r:id="rId8" imgW="1841400" imgH="27936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45F43B9-2A7C-4082-A92B-624822292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60024" y="2534195"/>
                        <a:ext cx="3683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8054332-AFA3-4E03-A3F4-9881469B0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407848"/>
              </p:ext>
            </p:extLst>
          </p:nvPr>
        </p:nvGraphicFramePr>
        <p:xfrm>
          <a:off x="8292723" y="3119316"/>
          <a:ext cx="353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65080" imgH="393480" progId="Equation.DSMT4">
                  <p:embed/>
                </p:oleObj>
              </mc:Choice>
              <mc:Fallback>
                <p:oleObj name="Equation" r:id="rId10" imgW="176508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A45CD1A-1FD2-462A-A7E8-90D239E8BD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92723" y="3119316"/>
                        <a:ext cx="3530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023CC7D-FFDA-4F93-9EF1-9A5C4E0EF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328780"/>
              </p:ext>
            </p:extLst>
          </p:nvPr>
        </p:nvGraphicFramePr>
        <p:xfrm>
          <a:off x="8276652" y="2552073"/>
          <a:ext cx="2870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34960" imgH="291960" progId="Equation.DSMT4">
                  <p:embed/>
                </p:oleObj>
              </mc:Choice>
              <mc:Fallback>
                <p:oleObj name="Equation" r:id="rId12" imgW="1434960" imgH="29196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8054332-AFA3-4E03-A3F4-9881469B0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76652" y="2552073"/>
                        <a:ext cx="2870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ED1CED4F-3868-4A8B-B28C-092078117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10017"/>
              </p:ext>
            </p:extLst>
          </p:nvPr>
        </p:nvGraphicFramePr>
        <p:xfrm>
          <a:off x="4270856" y="3099896"/>
          <a:ext cx="314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74640" imgH="419040" progId="Equation.DSMT4">
                  <p:embed/>
                </p:oleObj>
              </mc:Choice>
              <mc:Fallback>
                <p:oleObj name="Equation" r:id="rId14" imgW="1574640" imgH="419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A45CD1A-1FD2-462A-A7E8-90D239E8BD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70856" y="3099896"/>
                        <a:ext cx="3149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863D9C2-BCB7-4EBA-AA39-21F9FC74D1EF}"/>
              </a:ext>
            </a:extLst>
          </p:cNvPr>
          <p:cNvSpPr txBox="1"/>
          <p:nvPr/>
        </p:nvSpPr>
        <p:spPr>
          <a:xfrm>
            <a:off x="7528449" y="314415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E821F258-549F-4DB0-A536-20514E3791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91964" y="4214345"/>
            <a:ext cx="4128492" cy="1956427"/>
          </a:xfrm>
          <a:prstGeom prst="rect">
            <a:avLst/>
          </a:prstGeom>
        </p:spPr>
      </p:pic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1CC1AEC6-8819-45F1-877B-0A6961695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670448"/>
              </p:ext>
            </p:extLst>
          </p:nvPr>
        </p:nvGraphicFramePr>
        <p:xfrm>
          <a:off x="7947293" y="5325126"/>
          <a:ext cx="325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25400" imgH="393480" progId="Equation.DSMT4">
                  <p:embed/>
                </p:oleObj>
              </mc:Choice>
              <mc:Fallback>
                <p:oleObj name="Equation" r:id="rId18" imgW="162540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8054332-AFA3-4E03-A3F4-9881469B0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47293" y="5325126"/>
                        <a:ext cx="3251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63659869-F538-40A9-A54C-2DB1779425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34764"/>
              </p:ext>
            </p:extLst>
          </p:nvPr>
        </p:nvGraphicFramePr>
        <p:xfrm>
          <a:off x="8340993" y="4528998"/>
          <a:ext cx="246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31560" imgH="393480" progId="Equation.DSMT4">
                  <p:embed/>
                </p:oleObj>
              </mc:Choice>
              <mc:Fallback>
                <p:oleObj name="Equation" r:id="rId20" imgW="1231560" imgH="39348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1CC1AEC6-8819-45F1-877B-0A69616956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340993" y="4528998"/>
                        <a:ext cx="2463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24E80180-8FE4-4B3A-9274-F5C609235797}"/>
              </a:ext>
            </a:extLst>
          </p:cNvPr>
          <p:cNvSpPr/>
          <p:nvPr/>
        </p:nvSpPr>
        <p:spPr>
          <a:xfrm rot="5400000">
            <a:off x="10354668" y="4670574"/>
            <a:ext cx="165978" cy="1418389"/>
          </a:xfrm>
          <a:prstGeom prst="leftBrace">
            <a:avLst>
              <a:gd name="adj1" fmla="val 42698"/>
              <a:gd name="adj2" fmla="val 4354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26C8D75-6C98-4065-8605-B28949556800}"/>
              </a:ext>
            </a:extLst>
          </p:cNvPr>
          <p:cNvCxnSpPr>
            <a:cxnSpLocks/>
          </p:cNvCxnSpPr>
          <p:nvPr/>
        </p:nvCxnSpPr>
        <p:spPr>
          <a:xfrm flipH="1" flipV="1">
            <a:off x="7149696" y="4662945"/>
            <a:ext cx="1191297" cy="799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1BBDB01-AD99-4F1A-8AA9-E2A6AEC8DFE6}"/>
              </a:ext>
            </a:extLst>
          </p:cNvPr>
          <p:cNvSpPr txBox="1"/>
          <p:nvPr/>
        </p:nvSpPr>
        <p:spPr>
          <a:xfrm>
            <a:off x="8513949" y="4045002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41629BA-6E50-4C70-8B1E-57DEC5B3CEE4}"/>
              </a:ext>
            </a:extLst>
          </p:cNvPr>
          <p:cNvSpPr/>
          <p:nvPr/>
        </p:nvSpPr>
        <p:spPr>
          <a:xfrm>
            <a:off x="6097738" y="1949555"/>
            <a:ext cx="5506194" cy="1216485"/>
          </a:xfrm>
          <a:custGeom>
            <a:avLst/>
            <a:gdLst>
              <a:gd name="connsiteX0" fmla="*/ 0 w 5506194"/>
              <a:gd name="connsiteY0" fmla="*/ 302085 h 1216485"/>
              <a:gd name="connsiteX1" fmla="*/ 439615 w 5506194"/>
              <a:gd name="connsiteY1" fmla="*/ 407592 h 1216485"/>
              <a:gd name="connsiteX2" fmla="*/ 1266092 w 5506194"/>
              <a:gd name="connsiteY2" fmla="*/ 372423 h 1216485"/>
              <a:gd name="connsiteX3" fmla="*/ 1969477 w 5506194"/>
              <a:gd name="connsiteY3" fmla="*/ 73485 h 1216485"/>
              <a:gd name="connsiteX4" fmla="*/ 3499339 w 5506194"/>
              <a:gd name="connsiteY4" fmla="*/ 3146 h 1216485"/>
              <a:gd name="connsiteX5" fmla="*/ 5011615 w 5506194"/>
              <a:gd name="connsiteY5" fmla="*/ 143823 h 1216485"/>
              <a:gd name="connsiteX6" fmla="*/ 5503985 w 5506194"/>
              <a:gd name="connsiteY6" fmla="*/ 688946 h 1216485"/>
              <a:gd name="connsiteX7" fmla="*/ 5205046 w 5506194"/>
              <a:gd name="connsiteY7" fmla="*/ 1216485 h 1216485"/>
              <a:gd name="connsiteX8" fmla="*/ 5205046 w 5506194"/>
              <a:gd name="connsiteY8" fmla="*/ 1216485 h 121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6194" h="1216485">
                <a:moveTo>
                  <a:pt x="0" y="302085"/>
                </a:moveTo>
                <a:cubicBezTo>
                  <a:pt x="114300" y="348977"/>
                  <a:pt x="228600" y="395869"/>
                  <a:pt x="439615" y="407592"/>
                </a:cubicBezTo>
                <a:cubicBezTo>
                  <a:pt x="650630" y="419315"/>
                  <a:pt x="1011115" y="428107"/>
                  <a:pt x="1266092" y="372423"/>
                </a:cubicBezTo>
                <a:cubicBezTo>
                  <a:pt x="1521069" y="316739"/>
                  <a:pt x="1597269" y="135031"/>
                  <a:pt x="1969477" y="73485"/>
                </a:cubicBezTo>
                <a:cubicBezTo>
                  <a:pt x="2341685" y="11939"/>
                  <a:pt x="2992316" y="-8577"/>
                  <a:pt x="3499339" y="3146"/>
                </a:cubicBezTo>
                <a:cubicBezTo>
                  <a:pt x="4006362" y="14869"/>
                  <a:pt x="4677507" y="29523"/>
                  <a:pt x="5011615" y="143823"/>
                </a:cubicBezTo>
                <a:cubicBezTo>
                  <a:pt x="5345723" y="258123"/>
                  <a:pt x="5471747" y="510169"/>
                  <a:pt x="5503985" y="688946"/>
                </a:cubicBezTo>
                <a:cubicBezTo>
                  <a:pt x="5536223" y="867723"/>
                  <a:pt x="5205046" y="1216485"/>
                  <a:pt x="5205046" y="1216485"/>
                </a:cubicBezTo>
                <a:lnTo>
                  <a:pt x="5205046" y="1216485"/>
                </a:lnTo>
              </a:path>
            </a:pathLst>
          </a:custGeom>
          <a:noFill/>
          <a:ln w="444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48D92AB-898A-4D3E-93F6-77DD819D5CFA}"/>
              </a:ext>
            </a:extLst>
          </p:cNvPr>
          <p:cNvSpPr txBox="1"/>
          <p:nvPr/>
        </p:nvSpPr>
        <p:spPr>
          <a:xfrm>
            <a:off x="10779393" y="4939661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31620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8" grpId="0"/>
      <p:bldP spid="23" grpId="0" animBg="1"/>
      <p:bldP spid="28" grpId="0"/>
      <p:bldP spid="9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15545E-C2C9-4A6C-BA38-270856DA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Differential output current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7D7216-7420-4650-824F-414BD717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61B400-503B-442A-A433-615B4112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67BAF05-B12A-4938-B967-F983E02FD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033" y="633380"/>
            <a:ext cx="3087460" cy="331135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0159C30-F66D-4164-91DF-71D0EC59E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333518"/>
              </p:ext>
            </p:extLst>
          </p:nvPr>
        </p:nvGraphicFramePr>
        <p:xfrm>
          <a:off x="3835400" y="684636"/>
          <a:ext cx="4068792" cy="100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558720" progId="Equation.DSMT4">
                  <p:embed/>
                </p:oleObj>
              </mc:Choice>
              <mc:Fallback>
                <p:oleObj name="Equation" r:id="rId4" imgW="2260440" imgH="55872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5F43787-0E24-459A-92DA-B538A1C10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5400" y="684636"/>
                        <a:ext cx="4068792" cy="100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F797168-482B-4340-A23E-3F669546B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584217"/>
              </p:ext>
            </p:extLst>
          </p:nvPr>
        </p:nvGraphicFramePr>
        <p:xfrm>
          <a:off x="3835400" y="1712571"/>
          <a:ext cx="4091472" cy="100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558720" progId="Equation.DSMT4">
                  <p:embed/>
                </p:oleObj>
              </mc:Choice>
              <mc:Fallback>
                <p:oleObj name="Equation" r:id="rId6" imgW="2273040" imgH="55872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A36198A-709A-44B2-A405-5463CE501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35400" y="1712571"/>
                        <a:ext cx="4091472" cy="100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6394413-6AB5-4987-B370-FB3641650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21842"/>
              </p:ext>
            </p:extLst>
          </p:nvPr>
        </p:nvGraphicFramePr>
        <p:xfrm>
          <a:off x="751775" y="4019319"/>
          <a:ext cx="4572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558720" progId="Equation.DSMT4">
                  <p:embed/>
                </p:oleObj>
              </mc:Choice>
              <mc:Fallback>
                <p:oleObj name="Equation" r:id="rId8" imgW="2286000" imgH="55872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F797168-482B-4340-A23E-3F669546B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1775" y="4019319"/>
                        <a:ext cx="45720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63BF96B-A87B-4108-B297-B795B5C24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065687"/>
              </p:ext>
            </p:extLst>
          </p:nvPr>
        </p:nvGraphicFramePr>
        <p:xfrm>
          <a:off x="1362302" y="5328415"/>
          <a:ext cx="2917670" cy="54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560" imgH="228600" progId="Equation.DSMT4">
                  <p:embed/>
                </p:oleObj>
              </mc:Choice>
              <mc:Fallback>
                <p:oleObj name="Equation" r:id="rId10" imgW="12315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E678AFF-D90D-4D17-B95F-D9B97BAC0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62302" y="5328415"/>
                        <a:ext cx="2917670" cy="540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B3B00A59-2DCB-469B-B583-EF5267090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1507" y="3101170"/>
            <a:ext cx="5200004" cy="29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01C04-DDF5-4E85-A10C-7D4221D4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 err="1"/>
              <a:t>Mosfet</a:t>
            </a:r>
            <a:r>
              <a:rPr lang="en-US" dirty="0"/>
              <a:t> differential pair: real curves (calculated) and linearity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E76BC6-9A90-434D-9657-B220D880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84D093-5713-4CCB-B868-4EC08F0C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1E82F0E-1DE0-463D-A4F7-DC19CFD2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92" y="991716"/>
            <a:ext cx="5828779" cy="4353370"/>
          </a:xfrm>
          <a:prstGeom prst="rect">
            <a:avLst/>
          </a:prstGeom>
        </p:spPr>
      </p:pic>
      <p:graphicFrame>
        <p:nvGraphicFramePr>
          <p:cNvPr id="11" name="Oggetto 8">
            <a:extLst>
              <a:ext uri="{FF2B5EF4-FFF2-40B4-BE49-F238E27FC236}">
                <a16:creationId xmlns:a16="http://schemas.microsoft.com/office/drawing/2014/main" id="{9796FC16-9EED-4170-A9B8-6A174CDC1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765052"/>
              </p:ext>
            </p:extLst>
          </p:nvPr>
        </p:nvGraphicFramePr>
        <p:xfrm>
          <a:off x="4108940" y="5124344"/>
          <a:ext cx="700349" cy="66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40" imgH="431640" progId="Equation.DSMT4">
                  <p:embed/>
                </p:oleObj>
              </mc:Choice>
              <mc:Fallback>
                <p:oleObj name="Equation" r:id="rId3" imgW="419040" imgH="431640" progId="Equation.DSMT4">
                  <p:embed/>
                  <p:pic>
                    <p:nvPicPr>
                      <p:cNvPr id="19" name="Oggetto 8">
                        <a:extLst>
                          <a:ext uri="{FF2B5EF4-FFF2-40B4-BE49-F238E27FC236}">
                            <a16:creationId xmlns:a16="http://schemas.microsoft.com/office/drawing/2014/main" id="{265DF36F-DB2E-402D-925C-CC834C6DA7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8940" y="5124344"/>
                        <a:ext cx="700349" cy="669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8">
            <a:extLst>
              <a:ext uri="{FF2B5EF4-FFF2-40B4-BE49-F238E27FC236}">
                <a16:creationId xmlns:a16="http://schemas.microsoft.com/office/drawing/2014/main" id="{700530CC-23BD-4B04-87E5-A61569E80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750979"/>
              </p:ext>
            </p:extLst>
          </p:nvPr>
        </p:nvGraphicFramePr>
        <p:xfrm>
          <a:off x="697771" y="1543350"/>
          <a:ext cx="11874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457200" progId="Equation.DSMT4">
                  <p:embed/>
                </p:oleObj>
              </mc:Choice>
              <mc:Fallback>
                <p:oleObj name="Equation" r:id="rId5" imgW="711000" imgH="457200" progId="Equation.DSMT4">
                  <p:embed/>
                  <p:pic>
                    <p:nvPicPr>
                      <p:cNvPr id="11" name="Oggetto 8">
                        <a:extLst>
                          <a:ext uri="{FF2B5EF4-FFF2-40B4-BE49-F238E27FC236}">
                            <a16:creationId xmlns:a16="http://schemas.microsoft.com/office/drawing/2014/main" id="{9796FC16-9EED-4170-A9B8-6A174CDC1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7771" y="1543350"/>
                        <a:ext cx="1187450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DDDCC14-AB9E-4225-A81B-6B65EC223AB2}"/>
              </a:ext>
            </a:extLst>
          </p:cNvPr>
          <p:cNvSpPr txBox="1"/>
          <p:nvPr/>
        </p:nvSpPr>
        <p:spPr>
          <a:xfrm>
            <a:off x="7315510" y="1359564"/>
            <a:ext cx="3457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linear approximation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calculated around origin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FE58ABD-018E-49C2-9053-BE3C1710A7B8}"/>
              </a:ext>
            </a:extLst>
          </p:cNvPr>
          <p:cNvCxnSpPr>
            <a:cxnSpLocks/>
          </p:cNvCxnSpPr>
          <p:nvPr/>
        </p:nvCxnSpPr>
        <p:spPr>
          <a:xfrm flipH="1" flipV="1">
            <a:off x="5767754" y="1775063"/>
            <a:ext cx="1479517" cy="926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619EE42-9631-4868-97A1-1A159BD4A590}"/>
              </a:ext>
            </a:extLst>
          </p:cNvPr>
          <p:cNvSpPr txBox="1"/>
          <p:nvPr/>
        </p:nvSpPr>
        <p:spPr>
          <a:xfrm>
            <a:off x="7315510" y="2305386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Non-linearity error:</a:t>
            </a:r>
          </a:p>
        </p:txBody>
      </p:sp>
      <p:graphicFrame>
        <p:nvGraphicFramePr>
          <p:cNvPr id="20" name="Oggetto 8">
            <a:extLst>
              <a:ext uri="{FF2B5EF4-FFF2-40B4-BE49-F238E27FC236}">
                <a16:creationId xmlns:a16="http://schemas.microsoft.com/office/drawing/2014/main" id="{FAEACB1D-1436-4E5E-B18E-B93EFB788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327625"/>
              </p:ext>
            </p:extLst>
          </p:nvPr>
        </p:nvGraphicFramePr>
        <p:xfrm>
          <a:off x="7253288" y="2733307"/>
          <a:ext cx="4714875" cy="330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22280" imgH="1676160" progId="Equation.DSMT4">
                  <p:embed/>
                </p:oleObj>
              </mc:Choice>
              <mc:Fallback>
                <p:oleObj name="Equation" r:id="rId7" imgW="2222280" imgH="1676160" progId="Equation.DSMT4">
                  <p:embed/>
                  <p:pic>
                    <p:nvPicPr>
                      <p:cNvPr id="11" name="Oggetto 8">
                        <a:extLst>
                          <a:ext uri="{FF2B5EF4-FFF2-40B4-BE49-F238E27FC236}">
                            <a16:creationId xmlns:a16="http://schemas.microsoft.com/office/drawing/2014/main" id="{9796FC16-9EED-4170-A9B8-6A174CDC1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53288" y="2733307"/>
                        <a:ext cx="4714875" cy="330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377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D6AD30-DDA5-41DD-BB57-F4DDAA79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00" y="137447"/>
            <a:ext cx="10515600" cy="662397"/>
          </a:xfrm>
        </p:spPr>
        <p:txBody>
          <a:bodyPr/>
          <a:lstStyle/>
          <a:p>
            <a:r>
              <a:rPr lang="en-US"/>
              <a:t>BJT differential pair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B5BDEC-C9CB-4B0E-8B65-F478F780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90C61E-73D4-4033-9A9E-CE856015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5797CDD-8BFF-46A9-8C12-567DD6D24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42352"/>
              </p:ext>
            </p:extLst>
          </p:nvPr>
        </p:nvGraphicFramePr>
        <p:xfrm>
          <a:off x="4151853" y="1267150"/>
          <a:ext cx="17265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228600" progId="Equation.DSMT4">
                  <p:embed/>
                </p:oleObj>
              </mc:Choice>
              <mc:Fallback>
                <p:oleObj name="Equation" r:id="rId2" imgW="8632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5797CDD-8BFF-46A9-8C12-567DD6D24C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51853" y="1267150"/>
                        <a:ext cx="172656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C51588E-FD0C-4B0E-8F1F-45965E13E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043058"/>
              </p:ext>
            </p:extLst>
          </p:nvPr>
        </p:nvGraphicFramePr>
        <p:xfrm>
          <a:off x="6899273" y="1128675"/>
          <a:ext cx="309816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19040" progId="Equation.DSMT4">
                  <p:embed/>
                </p:oleObj>
              </mc:Choice>
              <mc:Fallback>
                <p:oleObj name="Equation" r:id="rId4" imgW="1549080" imgH="4190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C51588E-FD0C-4B0E-8F1F-45965E13E5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9273" y="1128675"/>
                        <a:ext cx="3098160" cy="83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084AA67-0A78-4AEE-93E0-D89D39E271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979466"/>
              </p:ext>
            </p:extLst>
          </p:nvPr>
        </p:nvGraphicFramePr>
        <p:xfrm>
          <a:off x="6883531" y="2126642"/>
          <a:ext cx="302256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419040" progId="Equation.DSMT4">
                  <p:embed/>
                </p:oleObj>
              </mc:Choice>
              <mc:Fallback>
                <p:oleObj name="Equation" r:id="rId6" imgW="1511280" imgH="4190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084AA67-0A78-4AEE-93E0-D89D39E27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83531" y="2126642"/>
                        <a:ext cx="3022560" cy="83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54F177E-B46B-43BA-B3FC-5C5735E8E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93699"/>
              </p:ext>
            </p:extLst>
          </p:nvPr>
        </p:nvGraphicFramePr>
        <p:xfrm>
          <a:off x="3900044" y="3074747"/>
          <a:ext cx="1599840" cy="147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736560" progId="Equation.DSMT4">
                  <p:embed/>
                </p:oleObj>
              </mc:Choice>
              <mc:Fallback>
                <p:oleObj name="Equation" r:id="rId8" imgW="799920" imgH="7365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54F177E-B46B-43BA-B3FC-5C5735E8E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00044" y="3074747"/>
                        <a:ext cx="1599840" cy="147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F4528AC-F6A1-4141-83D3-E48627026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69305"/>
              </p:ext>
            </p:extLst>
          </p:nvPr>
        </p:nvGraphicFramePr>
        <p:xfrm>
          <a:off x="4096235" y="2391451"/>
          <a:ext cx="20318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920" imgH="228600" progId="Equation.DSMT4">
                  <p:embed/>
                </p:oleObj>
              </mc:Choice>
              <mc:Fallback>
                <p:oleObj name="Equation" r:id="rId10" imgW="10159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F4528AC-F6A1-4141-83D3-E48627026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96235" y="2391451"/>
                        <a:ext cx="203184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Graphic 15">
            <a:extLst>
              <a:ext uri="{FF2B5EF4-FFF2-40B4-BE49-F238E27FC236}">
                <a16:creationId xmlns:a16="http://schemas.microsoft.com/office/drawing/2014/main" id="{65DCEA7F-F2A3-44C1-A748-D3DDADB29B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9594" y="770940"/>
            <a:ext cx="3494055" cy="3600744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1BDC9E03-6130-439D-9DB9-D2248DD87FFC}"/>
              </a:ext>
            </a:extLst>
          </p:cNvPr>
          <p:cNvSpPr/>
          <p:nvPr/>
        </p:nvSpPr>
        <p:spPr>
          <a:xfrm>
            <a:off x="6242039" y="1267150"/>
            <a:ext cx="454596" cy="42747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77D572F1-6F22-416D-892B-138519662C6F}"/>
              </a:ext>
            </a:extLst>
          </p:cNvPr>
          <p:cNvSpPr/>
          <p:nvPr/>
        </p:nvSpPr>
        <p:spPr>
          <a:xfrm>
            <a:off x="10060467" y="1453566"/>
            <a:ext cx="601080" cy="1240403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ggetto 9">
            <a:extLst>
              <a:ext uri="{FF2B5EF4-FFF2-40B4-BE49-F238E27FC236}">
                <a16:creationId xmlns:a16="http://schemas.microsoft.com/office/drawing/2014/main" id="{64977C77-A8B5-4FFC-A3F5-3BBBC7A5C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143817"/>
              </p:ext>
            </p:extLst>
          </p:nvPr>
        </p:nvGraphicFramePr>
        <p:xfrm>
          <a:off x="6899273" y="3084933"/>
          <a:ext cx="2209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04840" imgH="533160" progId="Equation.DSMT4">
                  <p:embed/>
                </p:oleObj>
              </mc:Choice>
              <mc:Fallback>
                <p:oleObj name="Equation" r:id="rId14" imgW="1104840" imgH="5331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205A341-1CF1-4EDE-BCEC-BBAD705B1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99273" y="3084933"/>
                        <a:ext cx="2209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9">
            <a:extLst>
              <a:ext uri="{FF2B5EF4-FFF2-40B4-BE49-F238E27FC236}">
                <a16:creationId xmlns:a16="http://schemas.microsoft.com/office/drawing/2014/main" id="{B9A16111-0E9D-438F-AAB9-8FF372CA8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621941"/>
              </p:ext>
            </p:extLst>
          </p:nvPr>
        </p:nvGraphicFramePr>
        <p:xfrm>
          <a:off x="3743648" y="5096356"/>
          <a:ext cx="2768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84200" imgH="482400" progId="Equation.DSMT4">
                  <p:embed/>
                </p:oleObj>
              </mc:Choice>
              <mc:Fallback>
                <p:oleObj name="Equation" r:id="rId16" imgW="1384200" imgH="482400" progId="Equation.DSMT4">
                  <p:embed/>
                  <p:pic>
                    <p:nvPicPr>
                      <p:cNvPr id="20" name="Oggetto 9">
                        <a:extLst>
                          <a:ext uri="{FF2B5EF4-FFF2-40B4-BE49-F238E27FC236}">
                            <a16:creationId xmlns:a16="http://schemas.microsoft.com/office/drawing/2014/main" id="{64977C77-A8B5-4FFC-A3F5-3BBBC7A5C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43648" y="5096356"/>
                        <a:ext cx="2768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9">
            <a:extLst>
              <a:ext uri="{FF2B5EF4-FFF2-40B4-BE49-F238E27FC236}">
                <a16:creationId xmlns:a16="http://schemas.microsoft.com/office/drawing/2014/main" id="{BADACEE8-3FA5-4F68-9019-86F183E63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905238"/>
              </p:ext>
            </p:extLst>
          </p:nvPr>
        </p:nvGraphicFramePr>
        <p:xfrm>
          <a:off x="9747204" y="3421183"/>
          <a:ext cx="1803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440" imgH="533160" progId="Equation.DSMT4">
                  <p:embed/>
                </p:oleObj>
              </mc:Choice>
              <mc:Fallback>
                <p:oleObj name="Equation" r:id="rId18" imgW="901440" imgH="533160" progId="Equation.DSMT4">
                  <p:embed/>
                  <p:pic>
                    <p:nvPicPr>
                      <p:cNvPr id="20" name="Oggetto 9">
                        <a:extLst>
                          <a:ext uri="{FF2B5EF4-FFF2-40B4-BE49-F238E27FC236}">
                            <a16:creationId xmlns:a16="http://schemas.microsoft.com/office/drawing/2014/main" id="{64977C77-A8B5-4FFC-A3F5-3BBBC7A5C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747204" y="3421183"/>
                        <a:ext cx="18034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9">
            <a:extLst>
              <a:ext uri="{FF2B5EF4-FFF2-40B4-BE49-F238E27FC236}">
                <a16:creationId xmlns:a16="http://schemas.microsoft.com/office/drawing/2014/main" id="{8D0062BB-ED7E-4716-AD5D-AD9D474BC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118587"/>
              </p:ext>
            </p:extLst>
          </p:nvPr>
        </p:nvGraphicFramePr>
        <p:xfrm>
          <a:off x="9815867" y="4672583"/>
          <a:ext cx="1828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14400" imgH="685800" progId="Equation.DSMT4">
                  <p:embed/>
                </p:oleObj>
              </mc:Choice>
              <mc:Fallback>
                <p:oleObj name="Equation" r:id="rId20" imgW="914400" imgH="685800" progId="Equation.DSMT4">
                  <p:embed/>
                  <p:pic>
                    <p:nvPicPr>
                      <p:cNvPr id="22" name="Oggetto 9">
                        <a:extLst>
                          <a:ext uri="{FF2B5EF4-FFF2-40B4-BE49-F238E27FC236}">
                            <a16:creationId xmlns:a16="http://schemas.microsoft.com/office/drawing/2014/main" id="{BADACEE8-3FA5-4F68-9019-86F183E63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815867" y="4672583"/>
                        <a:ext cx="18288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38F2B0F2-7440-4342-AEDD-F0077AEE4C74}"/>
              </a:ext>
            </a:extLst>
          </p:cNvPr>
          <p:cNvSpPr/>
          <p:nvPr/>
        </p:nvSpPr>
        <p:spPr>
          <a:xfrm>
            <a:off x="3640112" y="3429000"/>
            <a:ext cx="207073" cy="1007261"/>
          </a:xfrm>
          <a:prstGeom prst="leftBrace">
            <a:avLst>
              <a:gd name="adj1" fmla="val 15732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675667F-4806-4CB2-A312-EF272A6B9F52}"/>
              </a:ext>
            </a:extLst>
          </p:cNvPr>
          <p:cNvSpPr/>
          <p:nvPr/>
        </p:nvSpPr>
        <p:spPr>
          <a:xfrm>
            <a:off x="9495638" y="3505241"/>
            <a:ext cx="251566" cy="2165705"/>
          </a:xfrm>
          <a:prstGeom prst="leftBrace">
            <a:avLst>
              <a:gd name="adj1" fmla="val 66303"/>
              <a:gd name="adj2" fmla="val 50388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0B2BF94-2537-4E2F-8FCB-5FDDF91BFDD0}"/>
              </a:ext>
            </a:extLst>
          </p:cNvPr>
          <p:cNvSpPr/>
          <p:nvPr/>
        </p:nvSpPr>
        <p:spPr>
          <a:xfrm>
            <a:off x="4151853" y="4787153"/>
            <a:ext cx="312571" cy="30920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4AFE3A-8769-479B-A8C7-E489CC417D34}"/>
              </a:ext>
            </a:extLst>
          </p:cNvPr>
          <p:cNvGrpSpPr/>
          <p:nvPr/>
        </p:nvGrpSpPr>
        <p:grpSpPr>
          <a:xfrm>
            <a:off x="5892858" y="2573693"/>
            <a:ext cx="939620" cy="2944671"/>
            <a:chOff x="5892858" y="2573693"/>
            <a:chExt cx="939620" cy="294467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9229D21-C97C-47CB-8CDA-9E2DC86E480C}"/>
                </a:ext>
              </a:extLst>
            </p:cNvPr>
            <p:cNvSpPr/>
            <p:nvPr/>
          </p:nvSpPr>
          <p:spPr>
            <a:xfrm>
              <a:off x="6148300" y="3644153"/>
              <a:ext cx="684178" cy="1874211"/>
            </a:xfrm>
            <a:custGeom>
              <a:avLst/>
              <a:gdLst>
                <a:gd name="connsiteX0" fmla="*/ 333182 w 684178"/>
                <a:gd name="connsiteY0" fmla="*/ 1855694 h 1874211"/>
                <a:gd name="connsiteX1" fmla="*/ 615571 w 684178"/>
                <a:gd name="connsiteY1" fmla="*/ 1842247 h 1874211"/>
                <a:gd name="connsiteX2" fmla="*/ 669359 w 684178"/>
                <a:gd name="connsiteY2" fmla="*/ 1559859 h 1874211"/>
                <a:gd name="connsiteX3" fmla="*/ 400418 w 684178"/>
                <a:gd name="connsiteY3" fmla="*/ 981635 h 1874211"/>
                <a:gd name="connsiteX4" fmla="*/ 64241 w 684178"/>
                <a:gd name="connsiteY4" fmla="*/ 484094 h 1874211"/>
                <a:gd name="connsiteX5" fmla="*/ 50794 w 684178"/>
                <a:gd name="connsiteY5" fmla="*/ 80682 h 1874211"/>
                <a:gd name="connsiteX6" fmla="*/ 602124 w 684178"/>
                <a:gd name="connsiteY6" fmla="*/ 0 h 187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4178" h="1874211">
                  <a:moveTo>
                    <a:pt x="333182" y="1855694"/>
                  </a:moveTo>
                  <a:cubicBezTo>
                    <a:pt x="446362" y="1873623"/>
                    <a:pt x="559542" y="1891553"/>
                    <a:pt x="615571" y="1842247"/>
                  </a:cubicBezTo>
                  <a:cubicBezTo>
                    <a:pt x="671600" y="1792941"/>
                    <a:pt x="705218" y="1703294"/>
                    <a:pt x="669359" y="1559859"/>
                  </a:cubicBezTo>
                  <a:cubicBezTo>
                    <a:pt x="633500" y="1416424"/>
                    <a:pt x="501271" y="1160929"/>
                    <a:pt x="400418" y="981635"/>
                  </a:cubicBezTo>
                  <a:cubicBezTo>
                    <a:pt x="299565" y="802341"/>
                    <a:pt x="122512" y="634253"/>
                    <a:pt x="64241" y="484094"/>
                  </a:cubicBezTo>
                  <a:cubicBezTo>
                    <a:pt x="5970" y="333935"/>
                    <a:pt x="-38853" y="161364"/>
                    <a:pt x="50794" y="80682"/>
                  </a:cubicBezTo>
                  <a:cubicBezTo>
                    <a:pt x="140441" y="0"/>
                    <a:pt x="371282" y="0"/>
                    <a:pt x="602124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47AA60C-3480-4943-BC6A-9F5FA4B45EBE}"/>
                </a:ext>
              </a:extLst>
            </p:cNvPr>
            <p:cNvSpPr/>
            <p:nvPr/>
          </p:nvSpPr>
          <p:spPr>
            <a:xfrm>
              <a:off x="5892858" y="2573693"/>
              <a:ext cx="929227" cy="1111657"/>
            </a:xfrm>
            <a:custGeom>
              <a:avLst/>
              <a:gdLst>
                <a:gd name="connsiteX0" fmla="*/ 929227 w 929227"/>
                <a:gd name="connsiteY0" fmla="*/ 0 h 1111444"/>
                <a:gd name="connsiteX1" fmla="*/ 704144 w 929227"/>
                <a:gd name="connsiteY1" fmla="*/ 154745 h 1111444"/>
                <a:gd name="connsiteX2" fmla="*/ 127368 w 929227"/>
                <a:gd name="connsiteY2" fmla="*/ 492369 h 1111444"/>
                <a:gd name="connsiteX3" fmla="*/ 759 w 929227"/>
                <a:gd name="connsiteY3" fmla="*/ 872197 h 1111444"/>
                <a:gd name="connsiteX4" fmla="*/ 155504 w 929227"/>
                <a:gd name="connsiteY4" fmla="*/ 1097280 h 1111444"/>
                <a:gd name="connsiteX5" fmla="*/ 577534 w 929227"/>
                <a:gd name="connsiteY5" fmla="*/ 1069145 h 1111444"/>
                <a:gd name="connsiteX0" fmla="*/ 929227 w 929227"/>
                <a:gd name="connsiteY0" fmla="*/ 0 h 1114607"/>
                <a:gd name="connsiteX1" fmla="*/ 704144 w 929227"/>
                <a:gd name="connsiteY1" fmla="*/ 154745 h 1114607"/>
                <a:gd name="connsiteX2" fmla="*/ 127368 w 929227"/>
                <a:gd name="connsiteY2" fmla="*/ 492369 h 1114607"/>
                <a:gd name="connsiteX3" fmla="*/ 759 w 929227"/>
                <a:gd name="connsiteY3" fmla="*/ 872197 h 1114607"/>
                <a:gd name="connsiteX4" fmla="*/ 155504 w 929227"/>
                <a:gd name="connsiteY4" fmla="*/ 1097280 h 1114607"/>
                <a:gd name="connsiteX5" fmla="*/ 579915 w 929227"/>
                <a:gd name="connsiteY5" fmla="*/ 1081051 h 1114607"/>
                <a:gd name="connsiteX0" fmla="*/ 929227 w 929227"/>
                <a:gd name="connsiteY0" fmla="*/ 0 h 1110928"/>
                <a:gd name="connsiteX1" fmla="*/ 704144 w 929227"/>
                <a:gd name="connsiteY1" fmla="*/ 154745 h 1110928"/>
                <a:gd name="connsiteX2" fmla="*/ 127368 w 929227"/>
                <a:gd name="connsiteY2" fmla="*/ 492369 h 1110928"/>
                <a:gd name="connsiteX3" fmla="*/ 759 w 929227"/>
                <a:gd name="connsiteY3" fmla="*/ 872197 h 1110928"/>
                <a:gd name="connsiteX4" fmla="*/ 155504 w 929227"/>
                <a:gd name="connsiteY4" fmla="*/ 1097280 h 1110928"/>
                <a:gd name="connsiteX5" fmla="*/ 560865 w 929227"/>
                <a:gd name="connsiteY5" fmla="*/ 1066763 h 1110928"/>
                <a:gd name="connsiteX0" fmla="*/ 929227 w 929227"/>
                <a:gd name="connsiteY0" fmla="*/ 0 h 1113212"/>
                <a:gd name="connsiteX1" fmla="*/ 704144 w 929227"/>
                <a:gd name="connsiteY1" fmla="*/ 154745 h 1113212"/>
                <a:gd name="connsiteX2" fmla="*/ 127368 w 929227"/>
                <a:gd name="connsiteY2" fmla="*/ 492369 h 1113212"/>
                <a:gd name="connsiteX3" fmla="*/ 759 w 929227"/>
                <a:gd name="connsiteY3" fmla="*/ 872197 h 1113212"/>
                <a:gd name="connsiteX4" fmla="*/ 155504 w 929227"/>
                <a:gd name="connsiteY4" fmla="*/ 1097280 h 1113212"/>
                <a:gd name="connsiteX5" fmla="*/ 558484 w 929227"/>
                <a:gd name="connsiteY5" fmla="*/ 1076288 h 1113212"/>
                <a:gd name="connsiteX0" fmla="*/ 929227 w 929227"/>
                <a:gd name="connsiteY0" fmla="*/ 0 h 1111657"/>
                <a:gd name="connsiteX1" fmla="*/ 704144 w 929227"/>
                <a:gd name="connsiteY1" fmla="*/ 154745 h 1111657"/>
                <a:gd name="connsiteX2" fmla="*/ 127368 w 929227"/>
                <a:gd name="connsiteY2" fmla="*/ 492369 h 1111657"/>
                <a:gd name="connsiteX3" fmla="*/ 759 w 929227"/>
                <a:gd name="connsiteY3" fmla="*/ 872197 h 1111657"/>
                <a:gd name="connsiteX4" fmla="*/ 155504 w 929227"/>
                <a:gd name="connsiteY4" fmla="*/ 1097280 h 1111657"/>
                <a:gd name="connsiteX5" fmla="*/ 558484 w 929227"/>
                <a:gd name="connsiteY5" fmla="*/ 1076288 h 1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9227" h="1111657">
                  <a:moveTo>
                    <a:pt x="929227" y="0"/>
                  </a:moveTo>
                  <a:cubicBezTo>
                    <a:pt x="883507" y="36342"/>
                    <a:pt x="837787" y="72684"/>
                    <a:pt x="704144" y="154745"/>
                  </a:cubicBezTo>
                  <a:cubicBezTo>
                    <a:pt x="570501" y="236806"/>
                    <a:pt x="244599" y="372794"/>
                    <a:pt x="127368" y="492369"/>
                  </a:cubicBezTo>
                  <a:cubicBezTo>
                    <a:pt x="10137" y="611944"/>
                    <a:pt x="-3930" y="771379"/>
                    <a:pt x="759" y="872197"/>
                  </a:cubicBezTo>
                  <a:cubicBezTo>
                    <a:pt x="5448" y="973015"/>
                    <a:pt x="59375" y="1064455"/>
                    <a:pt x="155504" y="1097280"/>
                  </a:cubicBezTo>
                  <a:cubicBezTo>
                    <a:pt x="251633" y="1130105"/>
                    <a:pt x="390771" y="1099624"/>
                    <a:pt x="558484" y="1076288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3443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BB57B-E385-4518-9CB7-5CFDD1D0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6FB20-FA16-442D-8AD2-CAC1C5CA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77C9F9D-A658-4CF9-AA70-200FEEEA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00" y="137447"/>
            <a:ext cx="10515600" cy="662397"/>
          </a:xfrm>
        </p:spPr>
        <p:txBody>
          <a:bodyPr/>
          <a:lstStyle/>
          <a:p>
            <a:r>
              <a:rPr lang="en-US" dirty="0"/>
              <a:t>BJT differential pair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C34E3D-0055-4349-B999-08EDF8B8D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136" y="723659"/>
            <a:ext cx="3670143" cy="3782209"/>
          </a:xfrm>
          <a:prstGeom prst="rect">
            <a:avLst/>
          </a:prstGeom>
        </p:spPr>
      </p:pic>
      <p:graphicFrame>
        <p:nvGraphicFramePr>
          <p:cNvPr id="7" name="Oggetto 9">
            <a:extLst>
              <a:ext uri="{FF2B5EF4-FFF2-40B4-BE49-F238E27FC236}">
                <a16:creationId xmlns:a16="http://schemas.microsoft.com/office/drawing/2014/main" id="{F5F60CF1-4B1C-4B56-8074-BB4706EAA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931149"/>
              </p:ext>
            </p:extLst>
          </p:nvPr>
        </p:nvGraphicFramePr>
        <p:xfrm>
          <a:off x="4409492" y="949548"/>
          <a:ext cx="1803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33160" progId="Equation.DSMT4">
                  <p:embed/>
                </p:oleObj>
              </mc:Choice>
              <mc:Fallback>
                <p:oleObj name="Equation" r:id="rId4" imgW="901440" imgH="533160" progId="Equation.DSMT4">
                  <p:embed/>
                  <p:pic>
                    <p:nvPicPr>
                      <p:cNvPr id="22" name="Oggetto 9">
                        <a:extLst>
                          <a:ext uri="{FF2B5EF4-FFF2-40B4-BE49-F238E27FC236}">
                            <a16:creationId xmlns:a16="http://schemas.microsoft.com/office/drawing/2014/main" id="{BADACEE8-3FA5-4F68-9019-86F183E63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9492" y="949548"/>
                        <a:ext cx="18034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9">
            <a:extLst>
              <a:ext uri="{FF2B5EF4-FFF2-40B4-BE49-F238E27FC236}">
                <a16:creationId xmlns:a16="http://schemas.microsoft.com/office/drawing/2014/main" id="{81987C8D-2F3F-44AA-9FBE-C0E925F127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98174"/>
              </p:ext>
            </p:extLst>
          </p:nvPr>
        </p:nvGraphicFramePr>
        <p:xfrm>
          <a:off x="4335887" y="2172885"/>
          <a:ext cx="1828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685800" progId="Equation.DSMT4">
                  <p:embed/>
                </p:oleObj>
              </mc:Choice>
              <mc:Fallback>
                <p:oleObj name="Equation" r:id="rId6" imgW="914400" imgH="685800" progId="Equation.DSMT4">
                  <p:embed/>
                  <p:pic>
                    <p:nvPicPr>
                      <p:cNvPr id="23" name="Oggetto 9">
                        <a:extLst>
                          <a:ext uri="{FF2B5EF4-FFF2-40B4-BE49-F238E27FC236}">
                            <a16:creationId xmlns:a16="http://schemas.microsoft.com/office/drawing/2014/main" id="{8D0062BB-ED7E-4716-AD5D-AD9D474BC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5887" y="2172885"/>
                        <a:ext cx="18288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BE1D3E00-7180-4F5B-9680-0FD403E61550}"/>
              </a:ext>
            </a:extLst>
          </p:cNvPr>
          <p:cNvSpPr/>
          <p:nvPr/>
        </p:nvSpPr>
        <p:spPr>
          <a:xfrm>
            <a:off x="3994363" y="1007044"/>
            <a:ext cx="379519" cy="2286496"/>
          </a:xfrm>
          <a:prstGeom prst="leftBrace">
            <a:avLst>
              <a:gd name="adj1" fmla="val 19078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03510B1-6C00-4ABD-AA02-3DAF10E50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617174"/>
              </p:ext>
            </p:extLst>
          </p:nvPr>
        </p:nvGraphicFramePr>
        <p:xfrm>
          <a:off x="1918267" y="4600381"/>
          <a:ext cx="2768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685800" progId="Equation.DSMT4">
                  <p:embed/>
                </p:oleObj>
              </mc:Choice>
              <mc:Fallback>
                <p:oleObj name="Equation" r:id="rId8" imgW="1384200" imgH="685800" progId="Equation.DSMT4">
                  <p:embed/>
                  <p:pic>
                    <p:nvPicPr>
                      <p:cNvPr id="8" name="Oggetto 9">
                        <a:extLst>
                          <a:ext uri="{FF2B5EF4-FFF2-40B4-BE49-F238E27FC236}">
                            <a16:creationId xmlns:a16="http://schemas.microsoft.com/office/drawing/2014/main" id="{81987C8D-2F3F-44AA-9FBE-C0E925F127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18267" y="4600381"/>
                        <a:ext cx="27686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9">
            <a:extLst>
              <a:ext uri="{FF2B5EF4-FFF2-40B4-BE49-F238E27FC236}">
                <a16:creationId xmlns:a16="http://schemas.microsoft.com/office/drawing/2014/main" id="{AB7A858D-B338-4199-BA89-F265DB0B6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30571"/>
              </p:ext>
            </p:extLst>
          </p:nvPr>
        </p:nvGraphicFramePr>
        <p:xfrm>
          <a:off x="5691798" y="4587681"/>
          <a:ext cx="5842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0680" imgH="698400" progId="Equation.DSMT4">
                  <p:embed/>
                </p:oleObj>
              </mc:Choice>
              <mc:Fallback>
                <p:oleObj name="Equation" r:id="rId10" imgW="2920680" imgH="698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03510B1-6C00-4ABD-AA02-3DAF10E50F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91798" y="4587681"/>
                        <a:ext cx="58420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13B722A8-7330-405C-8383-371D853EFC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0865" y="775640"/>
            <a:ext cx="5358643" cy="288186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1815E1F-E85D-4B38-8224-5FF86A1BE936}"/>
              </a:ext>
            </a:extLst>
          </p:cNvPr>
          <p:cNvSpPr/>
          <p:nvPr/>
        </p:nvSpPr>
        <p:spPr>
          <a:xfrm>
            <a:off x="10945906" y="1111624"/>
            <a:ext cx="242047" cy="24204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7DDD60-D190-4535-8874-2CB7D96E6BB9}"/>
              </a:ext>
            </a:extLst>
          </p:cNvPr>
          <p:cNvSpPr txBox="1"/>
          <p:nvPr/>
        </p:nvSpPr>
        <p:spPr>
          <a:xfrm>
            <a:off x="9942423" y="376549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0.982 </a:t>
            </a:r>
            <a:r>
              <a:rPr lang="it-IT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1A46A5-761A-4F08-8E96-38157AF196DB}"/>
              </a:ext>
            </a:extLst>
          </p:cNvPr>
          <p:cNvCxnSpPr>
            <a:endCxn id="14" idx="1"/>
          </p:cNvCxnSpPr>
          <p:nvPr/>
        </p:nvCxnSpPr>
        <p:spPr>
          <a:xfrm>
            <a:off x="10685929" y="723659"/>
            <a:ext cx="295424" cy="4234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ccia in su 1">
            <a:extLst>
              <a:ext uri="{FF2B5EF4-FFF2-40B4-BE49-F238E27FC236}">
                <a16:creationId xmlns:a16="http://schemas.microsoft.com/office/drawing/2014/main" id="{549A8156-0474-44D4-84D5-9C47903D6F39}"/>
              </a:ext>
            </a:extLst>
          </p:cNvPr>
          <p:cNvSpPr/>
          <p:nvPr/>
        </p:nvSpPr>
        <p:spPr>
          <a:xfrm>
            <a:off x="6966857" y="3773714"/>
            <a:ext cx="319314" cy="44229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ccia in su 15">
            <a:extLst>
              <a:ext uri="{FF2B5EF4-FFF2-40B4-BE49-F238E27FC236}">
                <a16:creationId xmlns:a16="http://schemas.microsoft.com/office/drawing/2014/main" id="{9813CE00-6CA6-48A4-B27B-3284E9850FCA}"/>
              </a:ext>
            </a:extLst>
          </p:cNvPr>
          <p:cNvSpPr/>
          <p:nvPr/>
        </p:nvSpPr>
        <p:spPr>
          <a:xfrm>
            <a:off x="10907272" y="3709483"/>
            <a:ext cx="319314" cy="44229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B4F39-C5F0-4DAA-A404-AA5D412B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7D8D1-485C-4F52-A050-BB69BF2D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8358196-DDDD-4D27-B5A6-ACA91505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00" y="137447"/>
            <a:ext cx="10515600" cy="662397"/>
          </a:xfrm>
        </p:spPr>
        <p:txBody>
          <a:bodyPr/>
          <a:lstStyle/>
          <a:p>
            <a:r>
              <a:rPr lang="en-US" dirty="0"/>
              <a:t>BJT differential pair - small signal currents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B9EF0F8-1536-423E-A79E-C0909B606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271" y="1375851"/>
            <a:ext cx="3494055" cy="3600744"/>
          </a:xfrm>
          <a:prstGeom prst="rect">
            <a:avLst/>
          </a:prstGeom>
        </p:spPr>
      </p:pic>
      <p:graphicFrame>
        <p:nvGraphicFramePr>
          <p:cNvPr id="7" name="Oggetto 9">
            <a:extLst>
              <a:ext uri="{FF2B5EF4-FFF2-40B4-BE49-F238E27FC236}">
                <a16:creationId xmlns:a16="http://schemas.microsoft.com/office/drawing/2014/main" id="{31329477-B1A2-42E2-8F52-1CA419DCB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153316"/>
              </p:ext>
            </p:extLst>
          </p:nvPr>
        </p:nvGraphicFramePr>
        <p:xfrm>
          <a:off x="4435475" y="1073150"/>
          <a:ext cx="208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393480" progId="Equation.DSMT4">
                  <p:embed/>
                </p:oleObj>
              </mc:Choice>
              <mc:Fallback>
                <p:oleObj name="Equation" r:id="rId4" imgW="1041120" imgH="393480" progId="Equation.DSMT4">
                  <p:embed/>
                  <p:pic>
                    <p:nvPicPr>
                      <p:cNvPr id="7" name="Oggetto 9">
                        <a:extLst>
                          <a:ext uri="{FF2B5EF4-FFF2-40B4-BE49-F238E27FC236}">
                            <a16:creationId xmlns:a16="http://schemas.microsoft.com/office/drawing/2014/main" id="{F5F60CF1-4B1C-4B56-8074-BB4706EAA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5475" y="1073150"/>
                        <a:ext cx="2082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9">
            <a:extLst>
              <a:ext uri="{FF2B5EF4-FFF2-40B4-BE49-F238E27FC236}">
                <a16:creationId xmlns:a16="http://schemas.microsoft.com/office/drawing/2014/main" id="{1A201706-6E9F-405A-96BC-9B5A236CA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477826"/>
              </p:ext>
            </p:extLst>
          </p:nvPr>
        </p:nvGraphicFramePr>
        <p:xfrm>
          <a:off x="4422775" y="201930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080" imgH="393480" progId="Equation.DSMT4">
                  <p:embed/>
                </p:oleObj>
              </mc:Choice>
              <mc:Fallback>
                <p:oleObj name="Equation" r:id="rId6" imgW="1054080" imgH="393480" progId="Equation.DSMT4">
                  <p:embed/>
                  <p:pic>
                    <p:nvPicPr>
                      <p:cNvPr id="7" name="Oggetto 9">
                        <a:extLst>
                          <a:ext uri="{FF2B5EF4-FFF2-40B4-BE49-F238E27FC236}">
                            <a16:creationId xmlns:a16="http://schemas.microsoft.com/office/drawing/2014/main" id="{31329477-B1A2-42E2-8F52-1CA419DCB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2775" y="2019300"/>
                        <a:ext cx="2108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9">
            <a:extLst>
              <a:ext uri="{FF2B5EF4-FFF2-40B4-BE49-F238E27FC236}">
                <a16:creationId xmlns:a16="http://schemas.microsoft.com/office/drawing/2014/main" id="{56B66B32-137B-4765-811B-378C2A8C4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726859"/>
              </p:ext>
            </p:extLst>
          </p:nvPr>
        </p:nvGraphicFramePr>
        <p:xfrm>
          <a:off x="4448175" y="3080006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228600" progId="Equation.DSMT4">
                  <p:embed/>
                </p:oleObj>
              </mc:Choice>
              <mc:Fallback>
                <p:oleObj name="Equation" r:id="rId8" imgW="1028520" imgH="228600" progId="Equation.DSMT4">
                  <p:embed/>
                  <p:pic>
                    <p:nvPicPr>
                      <p:cNvPr id="8" name="Oggetto 9">
                        <a:extLst>
                          <a:ext uri="{FF2B5EF4-FFF2-40B4-BE49-F238E27FC236}">
                            <a16:creationId xmlns:a16="http://schemas.microsoft.com/office/drawing/2014/main" id="{1A201706-6E9F-405A-96BC-9B5A236CA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48175" y="3080006"/>
                        <a:ext cx="2057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A4314BB-3032-41AC-9FBF-9B96EC1B8D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188734"/>
              </p:ext>
            </p:extLst>
          </p:nvPr>
        </p:nvGraphicFramePr>
        <p:xfrm>
          <a:off x="4397375" y="3789712"/>
          <a:ext cx="210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080" imgH="457200" progId="Equation.DSMT4">
                  <p:embed/>
                </p:oleObj>
              </mc:Choice>
              <mc:Fallback>
                <p:oleObj name="Equation" r:id="rId10" imgW="1054080" imgH="457200" progId="Equation.DSMT4">
                  <p:embed/>
                  <p:pic>
                    <p:nvPicPr>
                      <p:cNvPr id="9" name="Oggetto 9">
                        <a:extLst>
                          <a:ext uri="{FF2B5EF4-FFF2-40B4-BE49-F238E27FC236}">
                            <a16:creationId xmlns:a16="http://schemas.microsoft.com/office/drawing/2014/main" id="{56B66B32-137B-4765-811B-378C2A8C49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7375" y="3789712"/>
                        <a:ext cx="2108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19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F126771-09F5-4407-B862-F5C8D66F741B}"/>
              </a:ext>
            </a:extLst>
          </p:cNvPr>
          <p:cNvSpPr txBox="1">
            <a:spLocks/>
          </p:cNvSpPr>
          <p:nvPr/>
        </p:nvSpPr>
        <p:spPr>
          <a:xfrm>
            <a:off x="799088" y="5116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C610E7E-98D7-4346-82D7-F6186E8AA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711" y="1165451"/>
            <a:ext cx="3087460" cy="331135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C536BDA-3632-4C57-BAD9-93C6C47B4169}"/>
              </a:ext>
            </a:extLst>
          </p:cNvPr>
          <p:cNvSpPr txBox="1"/>
          <p:nvPr/>
        </p:nvSpPr>
        <p:spPr>
          <a:xfrm>
            <a:off x="3603171" y="749952"/>
            <a:ext cx="851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Target: obtain the relationship between the ratio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the input differential voltage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6A3E086-C9F0-4F9F-BB58-6EEB2D464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593519"/>
              </p:ext>
            </p:extLst>
          </p:nvPr>
        </p:nvGraphicFramePr>
        <p:xfrm>
          <a:off x="3708531" y="1653492"/>
          <a:ext cx="317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253800" progId="Equation.DSMT4">
                  <p:embed/>
                </p:oleObj>
              </mc:Choice>
              <mc:Fallback>
                <p:oleObj name="Equation" r:id="rId4" imgW="1587240" imgH="2538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72A8E697-210C-4DF6-B0BC-5B4695249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8531" y="1653492"/>
                        <a:ext cx="3175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C15C2455-3183-407C-A643-E549CE44E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399544"/>
              </p:ext>
            </p:extLst>
          </p:nvPr>
        </p:nvGraphicFramePr>
        <p:xfrm>
          <a:off x="8080831" y="1475692"/>
          <a:ext cx="101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431640" progId="Equation.DSMT4">
                  <p:embed/>
                </p:oleObj>
              </mc:Choice>
              <mc:Fallback>
                <p:oleObj name="Equation" r:id="rId6" imgW="50796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6A3E086-C9F0-4F9F-BB58-6EEB2D464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80831" y="1475692"/>
                        <a:ext cx="10160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35B4F975-A0F3-4ECA-90A1-EA185BFA7605}"/>
              </a:ext>
            </a:extLst>
          </p:cNvPr>
          <p:cNvSpPr/>
          <p:nvPr/>
        </p:nvSpPr>
        <p:spPr>
          <a:xfrm>
            <a:off x="7193709" y="1697603"/>
            <a:ext cx="576943" cy="41977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45913E-F36A-4223-9CBF-2454C03EEBAD}"/>
              </a:ext>
            </a:extLst>
          </p:cNvPr>
          <p:cNvSpPr txBox="1"/>
          <p:nvPr/>
        </p:nvSpPr>
        <p:spPr>
          <a:xfrm>
            <a:off x="4281717" y="2459504"/>
            <a:ext cx="7598228" cy="193899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Hypotheses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M1 and M2 work in saturation and the effect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be neglected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Strong inversion equation can be applied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not depend on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B1836F-8855-46DB-9A62-7B4473CF78B8}"/>
              </a:ext>
            </a:extLst>
          </p:cNvPr>
          <p:cNvSpPr txBox="1"/>
          <p:nvPr/>
        </p:nvSpPr>
        <p:spPr>
          <a:xfrm>
            <a:off x="310373" y="4603812"/>
            <a:ext cx="4985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been represented as an ideal current source placed between M1,M2 sources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this is just an example.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5479C94-7DBE-4F7C-B655-615890811C91}"/>
              </a:ext>
            </a:extLst>
          </p:cNvPr>
          <p:cNvCxnSpPr>
            <a:cxnSpLocks/>
          </p:cNvCxnSpPr>
          <p:nvPr/>
        </p:nvCxnSpPr>
        <p:spPr>
          <a:xfrm flipV="1">
            <a:off x="1055914" y="3614058"/>
            <a:ext cx="740229" cy="989754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B02DC72F-4E90-495F-A7F2-CD8354771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185710"/>
              </p:ext>
            </p:extLst>
          </p:nvPr>
        </p:nvGraphicFramePr>
        <p:xfrm>
          <a:off x="5780088" y="5024438"/>
          <a:ext cx="4851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25680" imgH="469800" progId="Equation.DSMT4">
                  <p:embed/>
                </p:oleObj>
              </mc:Choice>
              <mc:Fallback>
                <p:oleObj name="Equation" r:id="rId8" imgW="2425680" imgH="469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6A3E086-C9F0-4F9F-BB58-6EEB2D464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80088" y="5024438"/>
                        <a:ext cx="4851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8C2E173D-BA3B-4BF0-8EFE-19B822C607B2}"/>
              </a:ext>
            </a:extLst>
          </p:cNvPr>
          <p:cNvSpPr/>
          <p:nvPr/>
        </p:nvSpPr>
        <p:spPr>
          <a:xfrm>
            <a:off x="7741626" y="4486705"/>
            <a:ext cx="578691" cy="5131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086C-3436-42C7-A259-F999B66B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MOSFET and BJT differential pairs compared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59BA4-B2DF-4A73-B3DC-FCA09EE1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803C6-0E4F-4C41-8CF5-77DB0425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CD2B6CC-AC73-4050-8EBF-0B4052B11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2039" y="938169"/>
            <a:ext cx="2252846" cy="2321636"/>
          </a:xfrm>
          <a:prstGeom prst="rect">
            <a:avLst/>
          </a:prstGeom>
        </p:spPr>
      </p:pic>
      <p:pic>
        <p:nvPicPr>
          <p:cNvPr id="6" name="Elemento grafico 7">
            <a:extLst>
              <a:ext uri="{FF2B5EF4-FFF2-40B4-BE49-F238E27FC236}">
                <a16:creationId xmlns:a16="http://schemas.microsoft.com/office/drawing/2014/main" id="{2ABC289F-EE97-45E0-B222-2A94D57FC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924" y="913125"/>
            <a:ext cx="2345764" cy="25158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49A0E80-8113-4DBA-9E9A-A0C87F735F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2698" y="913125"/>
            <a:ext cx="4496242" cy="2515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2DB3DB-55D3-47DC-A902-177CDB27FFDA}"/>
              </a:ext>
            </a:extLst>
          </p:cNvPr>
          <p:cNvSpPr txBox="1"/>
          <p:nvPr/>
        </p:nvSpPr>
        <p:spPr>
          <a:xfrm>
            <a:off x="6267450" y="16937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i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i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11C0E-D719-4557-99C5-64466629141A}"/>
              </a:ext>
            </a:extLst>
          </p:cNvPr>
          <p:cNvSpPr txBox="1"/>
          <p:nvPr/>
        </p:nvSpPr>
        <p:spPr>
          <a:xfrm>
            <a:off x="254000" y="3589882"/>
            <a:ext cx="4496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the mosfet pair, 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can be varied by modifying </a:t>
            </a:r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I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aphicFrame>
        <p:nvGraphicFramePr>
          <p:cNvPr id="12" name="Oggetto 8">
            <a:extLst>
              <a:ext uri="{FF2B5EF4-FFF2-40B4-BE49-F238E27FC236}">
                <a16:creationId xmlns:a16="http://schemas.microsoft.com/office/drawing/2014/main" id="{61300894-255F-4D9A-9B6F-81F34EE7C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500950"/>
              </p:ext>
            </p:extLst>
          </p:nvPr>
        </p:nvGraphicFramePr>
        <p:xfrm>
          <a:off x="2359501" y="5118463"/>
          <a:ext cx="1808692" cy="86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469800" progId="Equation.DSMT4">
                  <p:embed/>
                </p:oleObj>
              </mc:Choice>
              <mc:Fallback>
                <p:oleObj name="Equation" r:id="rId8" imgW="914400" imgH="469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357DFF5-4FE2-4EC0-AF28-96B33695EA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9501" y="5118463"/>
                        <a:ext cx="1808692" cy="862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EEBB226-E433-493A-9B6B-B9662E55DD03}"/>
              </a:ext>
            </a:extLst>
          </p:cNvPr>
          <p:cNvSpPr txBox="1"/>
          <p:nvPr/>
        </p:nvSpPr>
        <p:spPr>
          <a:xfrm>
            <a:off x="253418" y="4533474"/>
            <a:ext cx="391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Paremeter g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depends on both I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ggetto 9">
            <a:extLst>
              <a:ext uri="{FF2B5EF4-FFF2-40B4-BE49-F238E27FC236}">
                <a16:creationId xmlns:a16="http://schemas.microsoft.com/office/drawing/2014/main" id="{B71E78D4-C2B5-4745-A9E1-23B2A2B92D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94074"/>
              </p:ext>
            </p:extLst>
          </p:nvPr>
        </p:nvGraphicFramePr>
        <p:xfrm>
          <a:off x="454706" y="5471390"/>
          <a:ext cx="13843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66400" progId="Equation.DSMT4">
                  <p:embed/>
                </p:oleObj>
              </mc:Choice>
              <mc:Fallback>
                <p:oleObj name="Equation" r:id="rId10" imgW="723600" imgH="266400" progId="Equation.DSMT4">
                  <p:embed/>
                  <p:pic>
                    <p:nvPicPr>
                      <p:cNvPr id="11" name="Oggetto 9">
                        <a:extLst>
                          <a:ext uri="{FF2B5EF4-FFF2-40B4-BE49-F238E27FC236}">
                            <a16:creationId xmlns:a16="http://schemas.microsoft.com/office/drawing/2014/main" id="{FD63B178-D935-44ED-B3B6-DBC7938FC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4706" y="5471390"/>
                        <a:ext cx="1384300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2764BE5-B574-4D7A-A3DC-9E57D5811A1A}"/>
              </a:ext>
            </a:extLst>
          </p:cNvPr>
          <p:cNvSpPr txBox="1"/>
          <p:nvPr/>
        </p:nvSpPr>
        <p:spPr>
          <a:xfrm>
            <a:off x="8352334" y="3600944"/>
            <a:ext cx="3635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the BJT pair, 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is fixed to around 4V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610601-A8F1-4D12-81FA-AA78B8D324D4}"/>
              </a:ext>
            </a:extLst>
          </p:cNvPr>
          <p:cNvSpPr txBox="1"/>
          <p:nvPr/>
        </p:nvSpPr>
        <p:spPr>
          <a:xfrm>
            <a:off x="8531286" y="4485638"/>
            <a:ext cx="3177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Paremeter g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depends only on I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9">
            <a:extLst>
              <a:ext uri="{FF2B5EF4-FFF2-40B4-BE49-F238E27FC236}">
                <a16:creationId xmlns:a16="http://schemas.microsoft.com/office/drawing/2014/main" id="{515F2B7D-52D1-436E-8B1F-930039580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99982"/>
              </p:ext>
            </p:extLst>
          </p:nvPr>
        </p:nvGraphicFramePr>
        <p:xfrm>
          <a:off x="8898951" y="5289620"/>
          <a:ext cx="201453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457200" progId="Equation.DSMT4">
                  <p:embed/>
                </p:oleObj>
              </mc:Choice>
              <mc:Fallback>
                <p:oleObj name="Equation" r:id="rId12" imgW="1054080" imgH="457200" progId="Equation.DSMT4">
                  <p:embed/>
                  <p:pic>
                    <p:nvPicPr>
                      <p:cNvPr id="14" name="Oggetto 9">
                        <a:extLst>
                          <a:ext uri="{FF2B5EF4-FFF2-40B4-BE49-F238E27FC236}">
                            <a16:creationId xmlns:a16="http://schemas.microsoft.com/office/drawing/2014/main" id="{B71E78D4-C2B5-4745-A9E1-23B2A2B92D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898951" y="5289620"/>
                        <a:ext cx="2014537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0927BA-C8DA-4A7C-9C45-9CACE2947877}"/>
              </a:ext>
            </a:extLst>
          </p:cNvPr>
          <p:cNvSpPr/>
          <p:nvPr/>
        </p:nvSpPr>
        <p:spPr>
          <a:xfrm>
            <a:off x="4778588" y="3975916"/>
            <a:ext cx="3400352" cy="2192748"/>
          </a:xfrm>
          <a:prstGeom prst="roundRect">
            <a:avLst>
              <a:gd name="adj" fmla="val 113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CB412B-99CE-43AC-A932-35D8DE85580E}"/>
              </a:ext>
            </a:extLst>
          </p:cNvPr>
          <p:cNvSpPr txBox="1"/>
          <p:nvPr/>
        </p:nvSpPr>
        <p:spPr>
          <a:xfrm>
            <a:off x="4778588" y="4041985"/>
            <a:ext cx="340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Note: a mosfet pair in subthreshold region behaves like a BJT pair with the substitution:  </a:t>
            </a:r>
          </a:p>
        </p:txBody>
      </p:sp>
      <p:graphicFrame>
        <p:nvGraphicFramePr>
          <p:cNvPr id="20" name="Oggetto 9">
            <a:extLst>
              <a:ext uri="{FF2B5EF4-FFF2-40B4-BE49-F238E27FC236}">
                <a16:creationId xmlns:a16="http://schemas.microsoft.com/office/drawing/2014/main" id="{BAF9F063-28B0-4141-A4B4-92557567A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407798"/>
              </p:ext>
            </p:extLst>
          </p:nvPr>
        </p:nvGraphicFramePr>
        <p:xfrm>
          <a:off x="5654257" y="5597634"/>
          <a:ext cx="1621586" cy="560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240" imgH="228600" progId="Equation.DSMT4">
                  <p:embed/>
                </p:oleObj>
              </mc:Choice>
              <mc:Fallback>
                <p:oleObj name="Equation" r:id="rId14" imgW="660240" imgH="228600" progId="Equation.DSMT4">
                  <p:embed/>
                  <p:pic>
                    <p:nvPicPr>
                      <p:cNvPr id="17" name="Oggetto 9">
                        <a:extLst>
                          <a:ext uri="{FF2B5EF4-FFF2-40B4-BE49-F238E27FC236}">
                            <a16:creationId xmlns:a16="http://schemas.microsoft.com/office/drawing/2014/main" id="{515F2B7D-52D1-436E-8B1F-9300395804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54257" y="5597634"/>
                        <a:ext cx="1621586" cy="560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4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7FBA-9237-4112-A760-F04674E9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How to increase the </a:t>
            </a:r>
            <a:r>
              <a:rPr lang="it-IT" i="1" dirty="0"/>
              <a:t>V</a:t>
            </a:r>
            <a:r>
              <a:rPr lang="it-IT" i="1" baseline="-25000" dirty="0"/>
              <a:t>DMAX</a:t>
            </a:r>
            <a:r>
              <a:rPr lang="it-IT" dirty="0"/>
              <a:t> of a BJT pair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62374-1864-4720-A5C3-C0A56675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42214-CC64-4C6E-86CC-9EAD460E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B0E7EA9-C036-4885-B000-C219A3F04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207" y="1218905"/>
            <a:ext cx="4076376" cy="2957140"/>
          </a:xfrm>
          <a:prstGeom prst="rect">
            <a:avLst/>
          </a:prstGeom>
        </p:spPr>
      </p:pic>
      <p:graphicFrame>
        <p:nvGraphicFramePr>
          <p:cNvPr id="7" name="Oggetto 8">
            <a:extLst>
              <a:ext uri="{FF2B5EF4-FFF2-40B4-BE49-F238E27FC236}">
                <a16:creationId xmlns:a16="http://schemas.microsoft.com/office/drawing/2014/main" id="{FDEC3B83-9126-471C-BB49-2E6C8CFA1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85190"/>
              </p:ext>
            </p:extLst>
          </p:nvPr>
        </p:nvGraphicFramePr>
        <p:xfrm>
          <a:off x="5098974" y="1065816"/>
          <a:ext cx="26876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28600" progId="Equation.DSMT4">
                  <p:embed/>
                </p:oleObj>
              </mc:Choice>
              <mc:Fallback>
                <p:oleObj name="Equation" r:id="rId4" imgW="1358640" imgH="228600" progId="Equation.DSMT4">
                  <p:embed/>
                  <p:pic>
                    <p:nvPicPr>
                      <p:cNvPr id="12" name="Oggetto 8">
                        <a:extLst>
                          <a:ext uri="{FF2B5EF4-FFF2-40B4-BE49-F238E27FC236}">
                            <a16:creationId xmlns:a16="http://schemas.microsoft.com/office/drawing/2014/main" id="{61300894-255F-4D9A-9B6F-81F34EE7CE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8974" y="1065816"/>
                        <a:ext cx="268763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8">
            <a:extLst>
              <a:ext uri="{FF2B5EF4-FFF2-40B4-BE49-F238E27FC236}">
                <a16:creationId xmlns:a16="http://schemas.microsoft.com/office/drawing/2014/main" id="{EB7FF930-2281-4A6E-ACDA-EAD147893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210998"/>
              </p:ext>
            </p:extLst>
          </p:nvPr>
        </p:nvGraphicFramePr>
        <p:xfrm>
          <a:off x="6172736" y="1907919"/>
          <a:ext cx="8048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80" imgH="228600" progId="Equation.DSMT4">
                  <p:embed/>
                </p:oleObj>
              </mc:Choice>
              <mc:Fallback>
                <p:oleObj name="Equation" r:id="rId6" imgW="406080" imgH="228600" progId="Equation.DSMT4">
                  <p:embed/>
                  <p:pic>
                    <p:nvPicPr>
                      <p:cNvPr id="7" name="Oggetto 8">
                        <a:extLst>
                          <a:ext uri="{FF2B5EF4-FFF2-40B4-BE49-F238E27FC236}">
                            <a16:creationId xmlns:a16="http://schemas.microsoft.com/office/drawing/2014/main" id="{FDEC3B83-9126-471C-BB49-2E6C8CFA1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2736" y="1907919"/>
                        <a:ext cx="80486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Up 8">
            <a:extLst>
              <a:ext uri="{FF2B5EF4-FFF2-40B4-BE49-F238E27FC236}">
                <a16:creationId xmlns:a16="http://schemas.microsoft.com/office/drawing/2014/main" id="{4CBCE224-CA41-4DAD-B69A-F677D24EA02C}"/>
              </a:ext>
            </a:extLst>
          </p:cNvPr>
          <p:cNvSpPr/>
          <p:nvPr/>
        </p:nvSpPr>
        <p:spPr>
          <a:xfrm>
            <a:off x="6265174" y="1502272"/>
            <a:ext cx="417512" cy="343310"/>
          </a:xfrm>
          <a:prstGeom prst="upArrow">
            <a:avLst/>
          </a:prstGeom>
          <a:solidFill>
            <a:srgbClr val="00B0F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8">
            <a:extLst>
              <a:ext uri="{FF2B5EF4-FFF2-40B4-BE49-F238E27FC236}">
                <a16:creationId xmlns:a16="http://schemas.microsoft.com/office/drawing/2014/main" id="{ECE4FC44-833E-478A-912A-8E0484D87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161958"/>
              </p:ext>
            </p:extLst>
          </p:nvPr>
        </p:nvGraphicFramePr>
        <p:xfrm>
          <a:off x="8004175" y="2520950"/>
          <a:ext cx="39703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06280" imgH="253800" progId="Equation.DSMT4">
                  <p:embed/>
                </p:oleObj>
              </mc:Choice>
              <mc:Fallback>
                <p:oleObj name="Equation" r:id="rId8" imgW="2006280" imgH="253800" progId="Equation.DSMT4">
                  <p:embed/>
                  <p:pic>
                    <p:nvPicPr>
                      <p:cNvPr id="7" name="Oggetto 8">
                        <a:extLst>
                          <a:ext uri="{FF2B5EF4-FFF2-40B4-BE49-F238E27FC236}">
                            <a16:creationId xmlns:a16="http://schemas.microsoft.com/office/drawing/2014/main" id="{FDEC3B83-9126-471C-BB49-2E6C8CFA1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04175" y="2520950"/>
                        <a:ext cx="397033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243E53-D786-4826-AEDD-A54361862A40}"/>
              </a:ext>
            </a:extLst>
          </p:cNvPr>
          <p:cNvSpPr/>
          <p:nvPr/>
        </p:nvSpPr>
        <p:spPr>
          <a:xfrm>
            <a:off x="7660561" y="3898591"/>
            <a:ext cx="242047" cy="24204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C955F5-285B-4179-B25F-840942268A07}"/>
              </a:ext>
            </a:extLst>
          </p:cNvPr>
          <p:cNvSpPr txBox="1"/>
          <p:nvPr/>
        </p:nvSpPr>
        <p:spPr>
          <a:xfrm>
            <a:off x="8352722" y="4167598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0.964 </a:t>
            </a:r>
            <a:r>
              <a:rPr lang="it-IT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DF5230-9A65-4C66-86D7-4CA5352CA02B}"/>
              </a:ext>
            </a:extLst>
          </p:cNvPr>
          <p:cNvCxnSpPr>
            <a:cxnSpLocks/>
          </p:cNvCxnSpPr>
          <p:nvPr/>
        </p:nvCxnSpPr>
        <p:spPr>
          <a:xfrm>
            <a:off x="7856756" y="4085952"/>
            <a:ext cx="495966" cy="2817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ggetto 8">
            <a:extLst>
              <a:ext uri="{FF2B5EF4-FFF2-40B4-BE49-F238E27FC236}">
                <a16:creationId xmlns:a16="http://schemas.microsoft.com/office/drawing/2014/main" id="{0898AACC-D7E0-4F73-BB40-57B27B566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284269"/>
              </p:ext>
            </p:extLst>
          </p:nvPr>
        </p:nvGraphicFramePr>
        <p:xfrm>
          <a:off x="9085483" y="4625415"/>
          <a:ext cx="243681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560" imgH="457200" progId="Equation.DSMT4">
                  <p:embed/>
                </p:oleObj>
              </mc:Choice>
              <mc:Fallback>
                <p:oleObj name="Equation" r:id="rId10" imgW="1231560" imgH="457200" progId="Equation.DSMT4">
                  <p:embed/>
                  <p:pic>
                    <p:nvPicPr>
                      <p:cNvPr id="11" name="Oggetto 8">
                        <a:extLst>
                          <a:ext uri="{FF2B5EF4-FFF2-40B4-BE49-F238E27FC236}">
                            <a16:creationId xmlns:a16="http://schemas.microsoft.com/office/drawing/2014/main" id="{ECE4FC44-833E-478A-912A-8E0484D87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85483" y="4625415"/>
                        <a:ext cx="2436812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8">
            <a:extLst>
              <a:ext uri="{FF2B5EF4-FFF2-40B4-BE49-F238E27FC236}">
                <a16:creationId xmlns:a16="http://schemas.microsoft.com/office/drawing/2014/main" id="{19F0D13F-F1D0-4A18-8856-E08C80AA58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304687"/>
              </p:ext>
            </p:extLst>
          </p:nvPr>
        </p:nvGraphicFramePr>
        <p:xfrm>
          <a:off x="7794625" y="1939925"/>
          <a:ext cx="42449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45960" imgH="253800" progId="Equation.DSMT4">
                  <p:embed/>
                </p:oleObj>
              </mc:Choice>
              <mc:Fallback>
                <p:oleObj name="Equation" r:id="rId12" imgW="2145960" imgH="253800" progId="Equation.DSMT4">
                  <p:embed/>
                  <p:pic>
                    <p:nvPicPr>
                      <p:cNvPr id="11" name="Oggetto 8">
                        <a:extLst>
                          <a:ext uri="{FF2B5EF4-FFF2-40B4-BE49-F238E27FC236}">
                            <a16:creationId xmlns:a16="http://schemas.microsoft.com/office/drawing/2014/main" id="{ECE4FC44-833E-478A-912A-8E0484D87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94625" y="1939925"/>
                        <a:ext cx="42449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8">
            <a:extLst>
              <a:ext uri="{FF2B5EF4-FFF2-40B4-BE49-F238E27FC236}">
                <a16:creationId xmlns:a16="http://schemas.microsoft.com/office/drawing/2014/main" id="{2830743F-C10F-4B88-9ABE-B7A536AD96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155858"/>
              </p:ext>
            </p:extLst>
          </p:nvPr>
        </p:nvGraphicFramePr>
        <p:xfrm>
          <a:off x="517452" y="4436776"/>
          <a:ext cx="31400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87240" imgH="520560" progId="Equation.DSMT4">
                  <p:embed/>
                </p:oleObj>
              </mc:Choice>
              <mc:Fallback>
                <p:oleObj name="Equation" r:id="rId14" imgW="1587240" imgH="520560" progId="Equation.DSMT4">
                  <p:embed/>
                  <p:pic>
                    <p:nvPicPr>
                      <p:cNvPr id="16" name="Oggetto 8">
                        <a:extLst>
                          <a:ext uri="{FF2B5EF4-FFF2-40B4-BE49-F238E27FC236}">
                            <a16:creationId xmlns:a16="http://schemas.microsoft.com/office/drawing/2014/main" id="{19F0D13F-F1D0-4A18-8856-E08C80AA5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7452" y="4436776"/>
                        <a:ext cx="3140075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8">
            <a:extLst>
              <a:ext uri="{FF2B5EF4-FFF2-40B4-BE49-F238E27FC236}">
                <a16:creationId xmlns:a16="http://schemas.microsoft.com/office/drawing/2014/main" id="{265DF36F-DB2E-402D-925C-CC834C6DA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298594"/>
              </p:ext>
            </p:extLst>
          </p:nvPr>
        </p:nvGraphicFramePr>
        <p:xfrm>
          <a:off x="345032" y="5258269"/>
          <a:ext cx="2889251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60160" imgH="431640" progId="Equation.DSMT4">
                  <p:embed/>
                </p:oleObj>
              </mc:Choice>
              <mc:Fallback>
                <p:oleObj name="Equation" r:id="rId16" imgW="1460160" imgH="431640" progId="Equation.DSMT4">
                  <p:embed/>
                  <p:pic>
                    <p:nvPicPr>
                      <p:cNvPr id="18" name="Oggetto 8">
                        <a:extLst>
                          <a:ext uri="{FF2B5EF4-FFF2-40B4-BE49-F238E27FC236}">
                            <a16:creationId xmlns:a16="http://schemas.microsoft.com/office/drawing/2014/main" id="{2830743F-C10F-4B88-9ABE-B7A536AD9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5032" y="5258269"/>
                        <a:ext cx="2889251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0E714F52-F316-41AC-ADEC-1110617EFEF1}"/>
              </a:ext>
            </a:extLst>
          </p:cNvPr>
          <p:cNvSpPr/>
          <p:nvPr/>
        </p:nvSpPr>
        <p:spPr>
          <a:xfrm>
            <a:off x="9220836" y="3200400"/>
            <a:ext cx="2059385" cy="1617785"/>
          </a:xfrm>
          <a:custGeom>
            <a:avLst/>
            <a:gdLst>
              <a:gd name="connsiteX0" fmla="*/ 2050902 w 2059385"/>
              <a:gd name="connsiteY0" fmla="*/ 1617785 h 1617785"/>
              <a:gd name="connsiteX1" fmla="*/ 1962979 w 2059385"/>
              <a:gd name="connsiteY1" fmla="*/ 1213338 h 1617785"/>
              <a:gd name="connsiteX2" fmla="*/ 1365102 w 2059385"/>
              <a:gd name="connsiteY2" fmla="*/ 1002323 h 1617785"/>
              <a:gd name="connsiteX3" fmla="*/ 732056 w 2059385"/>
              <a:gd name="connsiteY3" fmla="*/ 861646 h 1617785"/>
              <a:gd name="connsiteX4" fmla="*/ 99010 w 2059385"/>
              <a:gd name="connsiteY4" fmla="*/ 422031 h 1617785"/>
              <a:gd name="connsiteX5" fmla="*/ 11087 w 2059385"/>
              <a:gd name="connsiteY5" fmla="*/ 0 h 161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9385" h="1617785">
                <a:moveTo>
                  <a:pt x="2050902" y="1617785"/>
                </a:moveTo>
                <a:cubicBezTo>
                  <a:pt x="2064090" y="1466850"/>
                  <a:pt x="2077279" y="1315915"/>
                  <a:pt x="1962979" y="1213338"/>
                </a:cubicBezTo>
                <a:cubicBezTo>
                  <a:pt x="1848679" y="1110761"/>
                  <a:pt x="1570256" y="1060938"/>
                  <a:pt x="1365102" y="1002323"/>
                </a:cubicBezTo>
                <a:cubicBezTo>
                  <a:pt x="1159948" y="943708"/>
                  <a:pt x="943071" y="958361"/>
                  <a:pt x="732056" y="861646"/>
                </a:cubicBezTo>
                <a:cubicBezTo>
                  <a:pt x="521041" y="764931"/>
                  <a:pt x="219171" y="565639"/>
                  <a:pt x="99010" y="422031"/>
                </a:cubicBezTo>
                <a:cubicBezTo>
                  <a:pt x="-21152" y="278423"/>
                  <a:pt x="-5033" y="139211"/>
                  <a:pt x="11087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D8621DB0-B79A-4746-B86A-90643061110C}"/>
              </a:ext>
            </a:extLst>
          </p:cNvPr>
          <p:cNvSpPr/>
          <p:nvPr/>
        </p:nvSpPr>
        <p:spPr>
          <a:xfrm>
            <a:off x="11280221" y="3165231"/>
            <a:ext cx="648779" cy="2093038"/>
          </a:xfrm>
          <a:custGeom>
            <a:avLst/>
            <a:gdLst>
              <a:gd name="connsiteX0" fmla="*/ 459919 w 835827"/>
              <a:gd name="connsiteY0" fmla="*/ 2092569 h 2093038"/>
              <a:gd name="connsiteX1" fmla="*/ 794027 w 835827"/>
              <a:gd name="connsiteY1" fmla="*/ 2039815 h 2093038"/>
              <a:gd name="connsiteX2" fmla="*/ 811612 w 835827"/>
              <a:gd name="connsiteY2" fmla="*/ 1758461 h 2093038"/>
              <a:gd name="connsiteX3" fmla="*/ 618181 w 835827"/>
              <a:gd name="connsiteY3" fmla="*/ 1248507 h 2093038"/>
              <a:gd name="connsiteX4" fmla="*/ 231319 w 835827"/>
              <a:gd name="connsiteY4" fmla="*/ 984738 h 2093038"/>
              <a:gd name="connsiteX5" fmla="*/ 20304 w 835827"/>
              <a:gd name="connsiteY5" fmla="*/ 298938 h 2093038"/>
              <a:gd name="connsiteX6" fmla="*/ 20304 w 835827"/>
              <a:gd name="connsiteY6" fmla="*/ 0 h 209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827" h="2093038">
                <a:moveTo>
                  <a:pt x="459919" y="2092569"/>
                </a:moveTo>
                <a:cubicBezTo>
                  <a:pt x="597665" y="2094034"/>
                  <a:pt x="735412" y="2095500"/>
                  <a:pt x="794027" y="2039815"/>
                </a:cubicBezTo>
                <a:cubicBezTo>
                  <a:pt x="852642" y="1984130"/>
                  <a:pt x="840920" y="1890346"/>
                  <a:pt x="811612" y="1758461"/>
                </a:cubicBezTo>
                <a:cubicBezTo>
                  <a:pt x="782304" y="1626576"/>
                  <a:pt x="714897" y="1377461"/>
                  <a:pt x="618181" y="1248507"/>
                </a:cubicBezTo>
                <a:cubicBezTo>
                  <a:pt x="521466" y="1119553"/>
                  <a:pt x="330965" y="1142999"/>
                  <a:pt x="231319" y="984738"/>
                </a:cubicBezTo>
                <a:cubicBezTo>
                  <a:pt x="131673" y="826476"/>
                  <a:pt x="55473" y="463061"/>
                  <a:pt x="20304" y="298938"/>
                </a:cubicBezTo>
                <a:cubicBezTo>
                  <a:pt x="-14865" y="134815"/>
                  <a:pt x="2719" y="67407"/>
                  <a:pt x="20304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entesi graffa aperta 19">
            <a:extLst>
              <a:ext uri="{FF2B5EF4-FFF2-40B4-BE49-F238E27FC236}">
                <a16:creationId xmlns:a16="http://schemas.microsoft.com/office/drawing/2014/main" id="{C17F0BEF-7264-40DE-84B1-88D1F9129D0D}"/>
              </a:ext>
            </a:extLst>
          </p:cNvPr>
          <p:cNvSpPr/>
          <p:nvPr/>
        </p:nvSpPr>
        <p:spPr>
          <a:xfrm rot="16200000">
            <a:off x="9105879" y="2593506"/>
            <a:ext cx="232972" cy="997684"/>
          </a:xfrm>
          <a:prstGeom prst="leftBrace">
            <a:avLst>
              <a:gd name="adj1" fmla="val 45129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D1F12CB0-98B8-4042-B0E4-BA9C47BA8D48}"/>
              </a:ext>
            </a:extLst>
          </p:cNvPr>
          <p:cNvSpPr/>
          <p:nvPr/>
        </p:nvSpPr>
        <p:spPr>
          <a:xfrm rot="16200000">
            <a:off x="11163735" y="2570028"/>
            <a:ext cx="232972" cy="997684"/>
          </a:xfrm>
          <a:prstGeom prst="leftBrace">
            <a:avLst>
              <a:gd name="adj1" fmla="val 45129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36C92CCB-8901-429C-8CF6-A983A1C98F3D}"/>
              </a:ext>
            </a:extLst>
          </p:cNvPr>
          <p:cNvSpPr/>
          <p:nvPr/>
        </p:nvSpPr>
        <p:spPr>
          <a:xfrm>
            <a:off x="5802923" y="4567708"/>
            <a:ext cx="462251" cy="40011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7109D069-53D2-4E54-BAC9-81908BCD15C3}"/>
              </a:ext>
            </a:extLst>
          </p:cNvPr>
          <p:cNvSpPr/>
          <p:nvPr/>
        </p:nvSpPr>
        <p:spPr>
          <a:xfrm>
            <a:off x="3341077" y="4220308"/>
            <a:ext cx="2536572" cy="474784"/>
          </a:xfrm>
          <a:custGeom>
            <a:avLst/>
            <a:gdLst>
              <a:gd name="connsiteX0" fmla="*/ 0 w 2536572"/>
              <a:gd name="connsiteY0" fmla="*/ 474784 h 474784"/>
              <a:gd name="connsiteX1" fmla="*/ 439615 w 2536572"/>
              <a:gd name="connsiteY1" fmla="*/ 246184 h 474784"/>
              <a:gd name="connsiteX2" fmla="*/ 1248508 w 2536572"/>
              <a:gd name="connsiteY2" fmla="*/ 0 h 474784"/>
              <a:gd name="connsiteX3" fmla="*/ 2338754 w 2536572"/>
              <a:gd name="connsiteY3" fmla="*/ 246184 h 474784"/>
              <a:gd name="connsiteX4" fmla="*/ 2532185 w 2536572"/>
              <a:gd name="connsiteY4" fmla="*/ 422030 h 4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572" h="474784">
                <a:moveTo>
                  <a:pt x="0" y="474784"/>
                </a:moveTo>
                <a:cubicBezTo>
                  <a:pt x="115765" y="400049"/>
                  <a:pt x="231530" y="325315"/>
                  <a:pt x="439615" y="246184"/>
                </a:cubicBezTo>
                <a:cubicBezTo>
                  <a:pt x="647700" y="167053"/>
                  <a:pt x="931985" y="0"/>
                  <a:pt x="1248508" y="0"/>
                </a:cubicBezTo>
                <a:cubicBezTo>
                  <a:pt x="1565031" y="0"/>
                  <a:pt x="2124808" y="175846"/>
                  <a:pt x="2338754" y="246184"/>
                </a:cubicBezTo>
                <a:cubicBezTo>
                  <a:pt x="2552700" y="316522"/>
                  <a:pt x="2542442" y="369276"/>
                  <a:pt x="2532185" y="422030"/>
                </a:cubicBezTo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ggetto 9">
            <a:extLst>
              <a:ext uri="{FF2B5EF4-FFF2-40B4-BE49-F238E27FC236}">
                <a16:creationId xmlns:a16="http://schemas.microsoft.com/office/drawing/2014/main" id="{D55E5333-7C91-4097-A4B3-35E298C3D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479529"/>
              </p:ext>
            </p:extLst>
          </p:nvPr>
        </p:nvGraphicFramePr>
        <p:xfrm>
          <a:off x="4393957" y="2627759"/>
          <a:ext cx="187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39600" imgH="482400" progId="Equation.DSMT4">
                  <p:embed/>
                </p:oleObj>
              </mc:Choice>
              <mc:Fallback>
                <p:oleObj name="Equation" r:id="rId18" imgW="939600" imgH="482400" progId="Equation.DSMT4">
                  <p:embed/>
                  <p:pic>
                    <p:nvPicPr>
                      <p:cNvPr id="21" name="Oggetto 9">
                        <a:extLst>
                          <a:ext uri="{FF2B5EF4-FFF2-40B4-BE49-F238E27FC236}">
                            <a16:creationId xmlns:a16="http://schemas.microsoft.com/office/drawing/2014/main" id="{B9A16111-0E9D-438F-AAB9-8FF372CA8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93957" y="2627759"/>
                        <a:ext cx="1879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19F210F-8BAD-460C-A840-C12A87F7615D}"/>
              </a:ext>
            </a:extLst>
          </p:cNvPr>
          <p:cNvSpPr txBox="1"/>
          <p:nvPr/>
        </p:nvSpPr>
        <p:spPr>
          <a:xfrm>
            <a:off x="298434" y="3110359"/>
            <a:ext cx="2043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degeneration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D78EEB2-CB89-4B7F-AEE0-3D9C00238680}"/>
              </a:ext>
            </a:extLst>
          </p:cNvPr>
          <p:cNvSpPr txBox="1"/>
          <p:nvPr/>
        </p:nvSpPr>
        <p:spPr>
          <a:xfrm>
            <a:off x="8401752" y="1065816"/>
            <a:ext cx="295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demonstrate this, let us write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03A10DE6-8FBE-4F39-8978-AF648AC4C18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01335" y="3634224"/>
            <a:ext cx="4451387" cy="24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5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239AD8-652A-42DF-983C-7CAB8C63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4B065D-97F6-414A-95C4-F3E2D627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28FF451-E990-4553-9896-D5C37D94EDA5}"/>
              </a:ext>
            </a:extLst>
          </p:cNvPr>
          <p:cNvSpPr txBox="1">
            <a:spLocks/>
          </p:cNvSpPr>
          <p:nvPr/>
        </p:nvSpPr>
        <p:spPr>
          <a:xfrm>
            <a:off x="799088" y="5116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AF281DE-B3A9-432C-A135-AFBD920D9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711" y="1165451"/>
            <a:ext cx="3087460" cy="3311359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964D59B-742E-417E-99BE-35ABA9C0B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36694"/>
              </p:ext>
            </p:extLst>
          </p:nvPr>
        </p:nvGraphicFramePr>
        <p:xfrm>
          <a:off x="4159431" y="1072853"/>
          <a:ext cx="2057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82400" progId="Equation.DSMT4">
                  <p:embed/>
                </p:oleObj>
              </mc:Choice>
              <mc:Fallback>
                <p:oleObj name="Equation" r:id="rId4" imgW="1028520" imgH="4824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B02DC72F-4E90-495F-A7F2-CD83547713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9431" y="1072853"/>
                        <a:ext cx="20574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0872052-9FC7-4AE2-9136-E6550E9BB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269359"/>
              </p:ext>
            </p:extLst>
          </p:nvPr>
        </p:nvGraphicFramePr>
        <p:xfrm>
          <a:off x="6708774" y="1314153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241200" progId="Equation.DSMT4">
                  <p:embed/>
                </p:oleObj>
              </mc:Choice>
              <mc:Fallback>
                <p:oleObj name="Equation" r:id="rId6" imgW="90144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964D59B-742E-417E-99BE-35ABA9C0B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08774" y="1314153"/>
                        <a:ext cx="1803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85EF1B7-14E3-4395-8F26-CC9F2E241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78064"/>
              </p:ext>
            </p:extLst>
          </p:nvPr>
        </p:nvGraphicFramePr>
        <p:xfrm>
          <a:off x="4236537" y="2124346"/>
          <a:ext cx="317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228600" progId="Equation.DSMT4">
                  <p:embed/>
                </p:oleObj>
              </mc:Choice>
              <mc:Fallback>
                <p:oleObj name="Equation" r:id="rId8" imgW="15872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964D59B-742E-417E-99BE-35ABA9C0B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36537" y="2124346"/>
                        <a:ext cx="3175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2A5D74BD-931A-4BF3-8049-B321F6C4D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113168"/>
              </p:ext>
            </p:extLst>
          </p:nvPr>
        </p:nvGraphicFramePr>
        <p:xfrm>
          <a:off x="4236537" y="2724027"/>
          <a:ext cx="419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95200" imgH="507960" progId="Equation.DSMT4">
                  <p:embed/>
                </p:oleObj>
              </mc:Choice>
              <mc:Fallback>
                <p:oleObj name="Equation" r:id="rId10" imgW="209520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85EF1B7-14E3-4395-8F26-CC9F2E241B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36537" y="2724027"/>
                        <a:ext cx="41910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22A3F9-95B1-4E57-BB5E-537112F6B79F}"/>
              </a:ext>
            </a:extLst>
          </p:cNvPr>
          <p:cNvSpPr txBox="1"/>
          <p:nvPr/>
        </p:nvSpPr>
        <p:spPr>
          <a:xfrm>
            <a:off x="2830513" y="3832466"/>
            <a:ext cx="897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Nominal conditions: M1=M2: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FD0F7D92-0FDC-4D73-AD7E-FD0D1EB67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31210"/>
              </p:ext>
            </p:extLst>
          </p:nvPr>
        </p:nvGraphicFramePr>
        <p:xfrm>
          <a:off x="3387725" y="4752975"/>
          <a:ext cx="5384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92080" imgH="469800" progId="Equation.DSMT4">
                  <p:embed/>
                </p:oleObj>
              </mc:Choice>
              <mc:Fallback>
                <p:oleObj name="Equation" r:id="rId12" imgW="2692080" imgH="469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A5D74BD-931A-4BF3-8049-B321F6C4D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87725" y="4752975"/>
                        <a:ext cx="53848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0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DDCAC9-017B-4233-9945-D021B080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AF932F-4D95-4589-B535-24F15BFF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F6DADC8-E732-48FE-A394-17892A8E4348}"/>
              </a:ext>
            </a:extLst>
          </p:cNvPr>
          <p:cNvSpPr txBox="1">
            <a:spLocks/>
          </p:cNvSpPr>
          <p:nvPr/>
        </p:nvSpPr>
        <p:spPr>
          <a:xfrm>
            <a:off x="799088" y="5116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6347359-5FA4-4A90-B081-F2B7BADEA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711" y="1165451"/>
            <a:ext cx="3087460" cy="3311359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92BBC47-0758-425F-9735-78162DD3C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901897"/>
              </p:ext>
            </p:extLst>
          </p:nvPr>
        </p:nvGraphicFramePr>
        <p:xfrm>
          <a:off x="4116062" y="1951092"/>
          <a:ext cx="317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253800" progId="Equation.DSMT4">
                  <p:embed/>
                </p:oleObj>
              </mc:Choice>
              <mc:Fallback>
                <p:oleObj name="Equation" r:id="rId4" imgW="158724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6A3E086-C9F0-4F9F-BB58-6EEB2D464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6062" y="1951092"/>
                        <a:ext cx="3175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047269E-359F-4C83-B2AF-13C37696E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001859"/>
              </p:ext>
            </p:extLst>
          </p:nvPr>
        </p:nvGraphicFramePr>
        <p:xfrm>
          <a:off x="3087557" y="3268421"/>
          <a:ext cx="370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469800" progId="Equation.DSMT4">
                  <p:embed/>
                </p:oleObj>
              </mc:Choice>
              <mc:Fallback>
                <p:oleObj name="Equation" r:id="rId6" imgW="1854000" imgH="469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236E495-C88C-4722-8973-6BB4136C13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7557" y="3268421"/>
                        <a:ext cx="3708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1B9BCCEB-9DD4-4D62-909E-461E9668648F}"/>
              </a:ext>
            </a:extLst>
          </p:cNvPr>
          <p:cNvSpPr/>
          <p:nvPr/>
        </p:nvSpPr>
        <p:spPr>
          <a:xfrm>
            <a:off x="7130005" y="3281222"/>
            <a:ext cx="879676" cy="939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01516B2-F507-4A17-86FF-8E1DD9807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023042"/>
              </p:ext>
            </p:extLst>
          </p:nvPr>
        </p:nvGraphicFramePr>
        <p:xfrm>
          <a:off x="8669778" y="4282613"/>
          <a:ext cx="180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469800" progId="Equation.DSMT4">
                  <p:embed/>
                </p:oleObj>
              </mc:Choice>
              <mc:Fallback>
                <p:oleObj name="Equation" r:id="rId8" imgW="901440" imgH="469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047269E-359F-4C83-B2AF-13C37696E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69778" y="4282613"/>
                        <a:ext cx="1803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CEA0CC1-18E2-429F-A3FA-85FC64992CFE}"/>
              </a:ext>
            </a:extLst>
          </p:cNvPr>
          <p:cNvCxnSpPr>
            <a:cxnSpLocks/>
          </p:cNvCxnSpPr>
          <p:nvPr/>
        </p:nvCxnSpPr>
        <p:spPr>
          <a:xfrm>
            <a:off x="8009681" y="4188723"/>
            <a:ext cx="660097" cy="3837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9A86274D-2BC7-4032-A315-0C26AFDF1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955022"/>
              </p:ext>
            </p:extLst>
          </p:nvPr>
        </p:nvGraphicFramePr>
        <p:xfrm>
          <a:off x="4116062" y="849892"/>
          <a:ext cx="5384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92080" imgH="469800" progId="Equation.DSMT4">
                  <p:embed/>
                </p:oleObj>
              </mc:Choice>
              <mc:Fallback>
                <p:oleObj name="Equation" r:id="rId10" imgW="2692080" imgH="469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FD0F7D92-0FDC-4D73-AD7E-FD0D1EB67E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16062" y="849892"/>
                        <a:ext cx="53848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5A0F30A1-DAA8-4030-B0AE-3187170F8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506392"/>
              </p:ext>
            </p:extLst>
          </p:nvPr>
        </p:nvGraphicFramePr>
        <p:xfrm>
          <a:off x="3785862" y="5032612"/>
          <a:ext cx="302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280" imgH="431640" progId="Equation.DSMT4">
                  <p:embed/>
                </p:oleObj>
              </mc:Choice>
              <mc:Fallback>
                <p:oleObj name="Equation" r:id="rId12" imgW="151128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047269E-359F-4C83-B2AF-13C37696E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85862" y="5032612"/>
                        <a:ext cx="3022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B418619B-0D5E-4C47-A4F6-24D72091F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326730"/>
              </p:ext>
            </p:extLst>
          </p:nvPr>
        </p:nvGraphicFramePr>
        <p:xfrm>
          <a:off x="6883531" y="3270874"/>
          <a:ext cx="3022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11280" imgH="469800" progId="Equation.DSMT4">
                  <p:embed/>
                </p:oleObj>
              </mc:Choice>
              <mc:Fallback>
                <p:oleObj name="Equation" r:id="rId14" imgW="1511280" imgH="469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047269E-359F-4C83-B2AF-13C37696E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83531" y="3270874"/>
                        <a:ext cx="30226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ccia in giù 1">
            <a:extLst>
              <a:ext uri="{FF2B5EF4-FFF2-40B4-BE49-F238E27FC236}">
                <a16:creationId xmlns:a16="http://schemas.microsoft.com/office/drawing/2014/main" id="{7D4B541F-37D0-45F6-8B08-D87C6BDCA717}"/>
              </a:ext>
            </a:extLst>
          </p:cNvPr>
          <p:cNvSpPr/>
          <p:nvPr/>
        </p:nvSpPr>
        <p:spPr>
          <a:xfrm rot="3510497">
            <a:off x="7166362" y="4666927"/>
            <a:ext cx="532436" cy="6056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931319-C74D-4187-8B12-45A0AB92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4735C2-C71C-4F2D-9158-75860739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CDDA2E3-7DCE-4CA3-AB0D-BC3B89E7A0A1}"/>
              </a:ext>
            </a:extLst>
          </p:cNvPr>
          <p:cNvSpPr txBox="1">
            <a:spLocks/>
          </p:cNvSpPr>
          <p:nvPr/>
        </p:nvSpPr>
        <p:spPr>
          <a:xfrm>
            <a:off x="799088" y="5116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E9BA987-238C-438D-B7D0-98A45BA46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034" y="1081526"/>
            <a:ext cx="3087460" cy="331135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23A414-D955-40BB-A5C6-2C0B7A53731E}"/>
              </a:ext>
            </a:extLst>
          </p:cNvPr>
          <p:cNvSpPr txBox="1"/>
          <p:nvPr/>
        </p:nvSpPr>
        <p:spPr>
          <a:xfrm>
            <a:off x="7627716" y="1081526"/>
            <a:ext cx="4048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solve this equation, we have to square both hands.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way we add new solutions that are not valid.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185D43-A806-4B09-8A80-88C8F2C7730F}"/>
              </a:ext>
            </a:extLst>
          </p:cNvPr>
          <p:cNvSpPr txBox="1"/>
          <p:nvPr/>
        </p:nvSpPr>
        <p:spPr>
          <a:xfrm>
            <a:off x="3937321" y="2632506"/>
            <a:ext cx="751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Before squaring, we have to note that: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DF80B14-4646-4171-B6FE-03C2597772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596756"/>
              </p:ext>
            </p:extLst>
          </p:nvPr>
        </p:nvGraphicFramePr>
        <p:xfrm>
          <a:off x="4038600" y="3329743"/>
          <a:ext cx="3327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291960" progId="Equation.DSMT4">
                  <p:embed/>
                </p:oleObj>
              </mc:Choice>
              <mc:Fallback>
                <p:oleObj name="Equation" r:id="rId4" imgW="1663560" imgH="29196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0BA4BBD-EF8F-4AAF-8656-B1A309E9F4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3329743"/>
                        <a:ext cx="3327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FCD7122-3D55-4B4F-9035-7BD3A7990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095827"/>
              </p:ext>
            </p:extLst>
          </p:nvPr>
        </p:nvGraphicFramePr>
        <p:xfrm>
          <a:off x="4104143" y="1241234"/>
          <a:ext cx="302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431640" progId="Equation.DSMT4">
                  <p:embed/>
                </p:oleObj>
              </mc:Choice>
              <mc:Fallback>
                <p:oleObj name="Equation" r:id="rId6" imgW="1511280" imgH="4316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5A0F30A1-DAA8-4030-B0AE-3187170F8C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04143" y="1241234"/>
                        <a:ext cx="3022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5F71853C-F733-4A40-967E-5E93365CD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894743"/>
              </p:ext>
            </p:extLst>
          </p:nvPr>
        </p:nvGraphicFramePr>
        <p:xfrm>
          <a:off x="8061827" y="3190003"/>
          <a:ext cx="279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253800" progId="Equation.DSMT4">
                  <p:embed/>
                </p:oleObj>
              </mc:Choice>
              <mc:Fallback>
                <p:oleObj name="Equation" r:id="rId8" imgW="13968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DF80B14-4646-4171-B6FE-03C2597772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61827" y="3190003"/>
                        <a:ext cx="2794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C31CE48-39A0-4ADF-BAA7-A88E57C94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453347"/>
              </p:ext>
            </p:extLst>
          </p:nvPr>
        </p:nvGraphicFramePr>
        <p:xfrm>
          <a:off x="8341225" y="3717684"/>
          <a:ext cx="223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440" imgH="393480" progId="Equation.DSMT4">
                  <p:embed/>
                </p:oleObj>
              </mc:Choice>
              <mc:Fallback>
                <p:oleObj name="Equation" r:id="rId10" imgW="111744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5F71853C-F733-4A40-967E-5E93365CD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41225" y="3717684"/>
                        <a:ext cx="223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AE935C5-7E2D-43F1-BC59-D39DBB908B9B}"/>
              </a:ext>
            </a:extLst>
          </p:cNvPr>
          <p:cNvSpPr/>
          <p:nvPr/>
        </p:nvSpPr>
        <p:spPr>
          <a:xfrm>
            <a:off x="8160151" y="3730481"/>
            <a:ext cx="2597351" cy="787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FC0ABFA-AFF5-4595-9180-66C90316DFAF}"/>
              </a:ext>
            </a:extLst>
          </p:cNvPr>
          <p:cNvSpPr txBox="1"/>
          <p:nvPr/>
        </p:nvSpPr>
        <p:spPr>
          <a:xfrm>
            <a:off x="8621096" y="4517881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1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12E08C06-9D64-4157-9328-D0CD291AD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829965"/>
              </p:ext>
            </p:extLst>
          </p:nvPr>
        </p:nvGraphicFramePr>
        <p:xfrm>
          <a:off x="2651520" y="3997115"/>
          <a:ext cx="4394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97080" imgH="507960" progId="Equation.DSMT4">
                  <p:embed/>
                </p:oleObj>
              </mc:Choice>
              <mc:Fallback>
                <p:oleObj name="Equation" r:id="rId12" imgW="2197080" imgH="5079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5FCD7122-3D55-4B4F-9035-7BD3A7990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51520" y="3997115"/>
                        <a:ext cx="43942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F879210-B8AE-45C6-800F-4A6C11A65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562860"/>
              </p:ext>
            </p:extLst>
          </p:nvPr>
        </p:nvGraphicFramePr>
        <p:xfrm>
          <a:off x="3785839" y="5066466"/>
          <a:ext cx="3479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39880" imgH="507960" progId="Equation.DSMT4">
                  <p:embed/>
                </p:oleObj>
              </mc:Choice>
              <mc:Fallback>
                <p:oleObj name="Equation" r:id="rId14" imgW="1739880" imgH="50796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12E08C06-9D64-4157-9328-D0CD291AD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85839" y="5066466"/>
                        <a:ext cx="3479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4A2BCAD5-26F5-4BE6-8569-63663E5CC93B}"/>
              </a:ext>
            </a:extLst>
          </p:cNvPr>
          <p:cNvSpPr/>
          <p:nvPr/>
        </p:nvSpPr>
        <p:spPr>
          <a:xfrm>
            <a:off x="2001598" y="1724628"/>
            <a:ext cx="1956944" cy="2870521"/>
          </a:xfrm>
          <a:custGeom>
            <a:avLst/>
            <a:gdLst>
              <a:gd name="connsiteX0" fmla="*/ 1956944 w 1956944"/>
              <a:gd name="connsiteY0" fmla="*/ 0 h 2870521"/>
              <a:gd name="connsiteX1" fmla="*/ 1794898 w 1956944"/>
              <a:gd name="connsiteY1" fmla="*/ 416688 h 2870521"/>
              <a:gd name="connsiteX2" fmla="*/ 1030969 w 1956944"/>
              <a:gd name="connsiteY2" fmla="*/ 1643605 h 2870521"/>
              <a:gd name="connsiteX3" fmla="*/ 521683 w 1956944"/>
              <a:gd name="connsiteY3" fmla="*/ 2025569 h 2870521"/>
              <a:gd name="connsiteX4" fmla="*/ 186017 w 1956944"/>
              <a:gd name="connsiteY4" fmla="*/ 2210764 h 2870521"/>
              <a:gd name="connsiteX5" fmla="*/ 822 w 1956944"/>
              <a:gd name="connsiteY5" fmla="*/ 2627453 h 2870521"/>
              <a:gd name="connsiteX6" fmla="*/ 128144 w 1956944"/>
              <a:gd name="connsiteY6" fmla="*/ 2847372 h 2870521"/>
              <a:gd name="connsiteX7" fmla="*/ 359637 w 1956944"/>
              <a:gd name="connsiteY7" fmla="*/ 2858947 h 2870521"/>
              <a:gd name="connsiteX8" fmla="*/ 614280 w 1956944"/>
              <a:gd name="connsiteY8" fmla="*/ 2870521 h 287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944" h="2870521">
                <a:moveTo>
                  <a:pt x="1956944" y="0"/>
                </a:moveTo>
                <a:cubicBezTo>
                  <a:pt x="1953085" y="71377"/>
                  <a:pt x="1949227" y="142754"/>
                  <a:pt x="1794898" y="416688"/>
                </a:cubicBezTo>
                <a:cubicBezTo>
                  <a:pt x="1640569" y="690622"/>
                  <a:pt x="1243172" y="1375458"/>
                  <a:pt x="1030969" y="1643605"/>
                </a:cubicBezTo>
                <a:cubicBezTo>
                  <a:pt x="818766" y="1911752"/>
                  <a:pt x="662508" y="1931042"/>
                  <a:pt x="521683" y="2025569"/>
                </a:cubicBezTo>
                <a:cubicBezTo>
                  <a:pt x="380858" y="2120096"/>
                  <a:pt x="272827" y="2110450"/>
                  <a:pt x="186017" y="2210764"/>
                </a:cubicBezTo>
                <a:cubicBezTo>
                  <a:pt x="99207" y="2311078"/>
                  <a:pt x="10467" y="2521352"/>
                  <a:pt x="822" y="2627453"/>
                </a:cubicBezTo>
                <a:cubicBezTo>
                  <a:pt x="-8823" y="2733554"/>
                  <a:pt x="68341" y="2808790"/>
                  <a:pt x="128144" y="2847372"/>
                </a:cubicBezTo>
                <a:cubicBezTo>
                  <a:pt x="187946" y="2885954"/>
                  <a:pt x="359637" y="2858947"/>
                  <a:pt x="359637" y="2858947"/>
                </a:cubicBezTo>
                <a:lnTo>
                  <a:pt x="614280" y="2870521"/>
                </a:lnTo>
              </a:path>
            </a:pathLst>
          </a:custGeom>
          <a:noFill/>
          <a:ln w="28575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331019-392A-4FD9-892C-FAFDFEDF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063CAD-B7FC-4C5F-B094-D6678471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EDBA535-FCBF-4F5F-83F1-42956DEC0C48}"/>
              </a:ext>
            </a:extLst>
          </p:cNvPr>
          <p:cNvSpPr txBox="1">
            <a:spLocks/>
          </p:cNvSpPr>
          <p:nvPr/>
        </p:nvSpPr>
        <p:spPr>
          <a:xfrm>
            <a:off x="838199" y="282658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9C81FBA-A236-44DB-8930-C067E7B16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999" y="1262524"/>
            <a:ext cx="3087460" cy="3311359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2942FC6-9C11-480E-B418-E93F0F9099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60168"/>
              </p:ext>
            </p:extLst>
          </p:nvPr>
        </p:nvGraphicFramePr>
        <p:xfrm>
          <a:off x="9118599" y="1368023"/>
          <a:ext cx="223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393480" progId="Equation.DSMT4">
                  <p:embed/>
                </p:oleObj>
              </mc:Choice>
              <mc:Fallback>
                <p:oleObj name="Equation" r:id="rId4" imgW="111744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C31CE48-39A0-4ADF-BAA7-A88E57C949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18599" y="1368023"/>
                        <a:ext cx="223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80CC537-0A3C-48C6-82A1-C0B52B754E6F}"/>
              </a:ext>
            </a:extLst>
          </p:cNvPr>
          <p:cNvSpPr/>
          <p:nvPr/>
        </p:nvSpPr>
        <p:spPr>
          <a:xfrm>
            <a:off x="8937525" y="1380820"/>
            <a:ext cx="2597351" cy="787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C2761C-CFF9-4923-A0B0-D92E562A1BCD}"/>
              </a:ext>
            </a:extLst>
          </p:cNvPr>
          <p:cNvSpPr txBox="1"/>
          <p:nvPr/>
        </p:nvSpPr>
        <p:spPr>
          <a:xfrm>
            <a:off x="9398470" y="2168220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1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4BE4083-D98D-4AFA-9D3B-9E0E2DE170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36818"/>
              </p:ext>
            </p:extLst>
          </p:nvPr>
        </p:nvGraphicFramePr>
        <p:xfrm>
          <a:off x="3948298" y="1152220"/>
          <a:ext cx="3479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9880" imgH="507960" progId="Equation.DSMT4">
                  <p:embed/>
                </p:oleObj>
              </mc:Choice>
              <mc:Fallback>
                <p:oleObj name="Equation" r:id="rId6" imgW="1739880" imgH="50796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F879210-B8AE-45C6-800F-4A6C11A65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48298" y="1152220"/>
                        <a:ext cx="3479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4154A8-6C4C-41A9-970F-0F06B80D59FF}"/>
              </a:ext>
            </a:extLst>
          </p:cNvPr>
          <p:cNvSpPr txBox="1"/>
          <p:nvPr/>
        </p:nvSpPr>
        <p:spPr>
          <a:xfrm>
            <a:off x="3948298" y="2338115"/>
            <a:ext cx="4015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have to square this equation again.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time, the condition is: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0A363CF6-1963-452E-9A95-373CC78A6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240113"/>
              </p:ext>
            </p:extLst>
          </p:nvPr>
        </p:nvGraphicFramePr>
        <p:xfrm>
          <a:off x="9149799" y="2673665"/>
          <a:ext cx="205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507960" progId="Equation.DSMT4">
                  <p:embed/>
                </p:oleObj>
              </mc:Choice>
              <mc:Fallback>
                <p:oleObj name="Equation" r:id="rId8" imgW="1028520" imgH="5079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4BE4083-D98D-4AFA-9D3B-9E0E2DE17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9799" y="2673665"/>
                        <a:ext cx="20574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598DAAA-846D-48D6-822F-E57A9136DD91}"/>
              </a:ext>
            </a:extLst>
          </p:cNvPr>
          <p:cNvSpPr/>
          <p:nvPr/>
        </p:nvSpPr>
        <p:spPr>
          <a:xfrm>
            <a:off x="8937525" y="2673665"/>
            <a:ext cx="2597351" cy="10982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6DCBBA-C671-4AEC-AA34-A5604974E32D}"/>
              </a:ext>
            </a:extLst>
          </p:cNvPr>
          <p:cNvSpPr txBox="1"/>
          <p:nvPr/>
        </p:nvSpPr>
        <p:spPr>
          <a:xfrm>
            <a:off x="9340769" y="3829362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2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A69C217-9EB4-43CB-A91D-83C7FDAB0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748709"/>
              </p:ext>
            </p:extLst>
          </p:nvPr>
        </p:nvGraphicFramePr>
        <p:xfrm>
          <a:off x="3948298" y="3595181"/>
          <a:ext cx="33020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0960" imgH="596880" progId="Equation.DSMT4">
                  <p:embed/>
                </p:oleObj>
              </mc:Choice>
              <mc:Fallback>
                <p:oleObj name="Equation" r:id="rId10" imgW="1650960" imgH="5968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4BE4083-D98D-4AFA-9D3B-9E0E2DE17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48298" y="3595181"/>
                        <a:ext cx="33020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25BE6C3-7D7D-4EE3-9214-3EEE0DACEE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175834"/>
              </p:ext>
            </p:extLst>
          </p:nvPr>
        </p:nvGraphicFramePr>
        <p:xfrm>
          <a:off x="7388225" y="4648200"/>
          <a:ext cx="4135438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28800" imgH="596880" progId="Equation.DSMT4">
                  <p:embed/>
                </p:oleObj>
              </mc:Choice>
              <mc:Fallback>
                <p:oleObj name="Equation" r:id="rId12" imgW="1828800" imgH="59688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CA69C217-9EB4-43CB-A91D-83C7FDAB09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88225" y="4648200"/>
                        <a:ext cx="4135438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4510FDC3-84D1-482A-8084-89BFE4987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932893"/>
              </p:ext>
            </p:extLst>
          </p:nvPr>
        </p:nvGraphicFramePr>
        <p:xfrm>
          <a:off x="1900659" y="4890715"/>
          <a:ext cx="3149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74640" imgH="596880" progId="Equation.DSMT4">
                  <p:embed/>
                </p:oleObj>
              </mc:Choice>
              <mc:Fallback>
                <p:oleObj name="Equation" r:id="rId14" imgW="1574640" imgH="59688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CA69C217-9EB4-43CB-A91D-83C7FDAB09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00659" y="4890715"/>
                        <a:ext cx="31496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EFC3ED0F-75DC-4182-85F0-5ED71EA8F339}"/>
              </a:ext>
            </a:extLst>
          </p:cNvPr>
          <p:cNvSpPr/>
          <p:nvPr/>
        </p:nvSpPr>
        <p:spPr>
          <a:xfrm>
            <a:off x="2974694" y="3993266"/>
            <a:ext cx="821802" cy="914400"/>
          </a:xfrm>
          <a:custGeom>
            <a:avLst/>
            <a:gdLst>
              <a:gd name="connsiteX0" fmla="*/ 821802 w 821802"/>
              <a:gd name="connsiteY0" fmla="*/ 0 h 914400"/>
              <a:gd name="connsiteX1" fmla="*/ 162045 w 821802"/>
              <a:gd name="connsiteY1" fmla="*/ 381964 h 914400"/>
              <a:gd name="connsiteX2" fmla="*/ 0 w 82180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802" h="914400">
                <a:moveTo>
                  <a:pt x="821802" y="0"/>
                </a:moveTo>
                <a:cubicBezTo>
                  <a:pt x="560407" y="114782"/>
                  <a:pt x="299012" y="229564"/>
                  <a:pt x="162045" y="381964"/>
                </a:cubicBezTo>
                <a:cubicBezTo>
                  <a:pt x="25078" y="534364"/>
                  <a:pt x="12539" y="724382"/>
                  <a:pt x="0" y="914400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C3DB9190-6924-4EE0-9264-67093E8231EB}"/>
              </a:ext>
            </a:extLst>
          </p:cNvPr>
          <p:cNvSpPr/>
          <p:nvPr/>
        </p:nvSpPr>
        <p:spPr>
          <a:xfrm>
            <a:off x="5359078" y="5567423"/>
            <a:ext cx="1956122" cy="240294"/>
          </a:xfrm>
          <a:custGeom>
            <a:avLst/>
            <a:gdLst>
              <a:gd name="connsiteX0" fmla="*/ 0 w 1956122"/>
              <a:gd name="connsiteY0" fmla="*/ 0 h 240294"/>
              <a:gd name="connsiteX1" fmla="*/ 393540 w 1956122"/>
              <a:gd name="connsiteY1" fmla="*/ 208344 h 240294"/>
              <a:gd name="connsiteX2" fmla="*/ 1516284 w 1956122"/>
              <a:gd name="connsiteY2" fmla="*/ 231493 h 240294"/>
              <a:gd name="connsiteX3" fmla="*/ 1956122 w 1956122"/>
              <a:gd name="connsiteY3" fmla="*/ 127321 h 24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6122" h="240294">
                <a:moveTo>
                  <a:pt x="0" y="0"/>
                </a:moveTo>
                <a:cubicBezTo>
                  <a:pt x="70413" y="84881"/>
                  <a:pt x="140826" y="169762"/>
                  <a:pt x="393540" y="208344"/>
                </a:cubicBezTo>
                <a:cubicBezTo>
                  <a:pt x="646254" y="246926"/>
                  <a:pt x="1255854" y="244997"/>
                  <a:pt x="1516284" y="231493"/>
                </a:cubicBezTo>
                <a:cubicBezTo>
                  <a:pt x="1776714" y="217989"/>
                  <a:pt x="1866418" y="172655"/>
                  <a:pt x="1956122" y="127321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ADF52885-D896-47B9-B986-1C0AD969C118}"/>
              </a:ext>
            </a:extLst>
          </p:cNvPr>
          <p:cNvSpPr/>
          <p:nvPr/>
        </p:nvSpPr>
        <p:spPr>
          <a:xfrm>
            <a:off x="7844589" y="3140242"/>
            <a:ext cx="977533" cy="454939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AE2A24BB-E693-4A67-9F26-020510F33885}"/>
              </a:ext>
            </a:extLst>
          </p:cNvPr>
          <p:cNvSpPr/>
          <p:nvPr/>
        </p:nvSpPr>
        <p:spPr>
          <a:xfrm>
            <a:off x="3690490" y="1676880"/>
            <a:ext cx="360810" cy="1993420"/>
          </a:xfrm>
          <a:custGeom>
            <a:avLst/>
            <a:gdLst>
              <a:gd name="connsiteX0" fmla="*/ 208410 w 360810"/>
              <a:gd name="connsiteY0" fmla="*/ 12220 h 1993420"/>
              <a:gd name="connsiteX1" fmla="*/ 68710 w 360810"/>
              <a:gd name="connsiteY1" fmla="*/ 12220 h 1993420"/>
              <a:gd name="connsiteX2" fmla="*/ 5210 w 360810"/>
              <a:gd name="connsiteY2" fmla="*/ 139220 h 1993420"/>
              <a:gd name="connsiteX3" fmla="*/ 5210 w 360810"/>
              <a:gd name="connsiteY3" fmla="*/ 380520 h 1993420"/>
              <a:gd name="connsiteX4" fmla="*/ 17910 w 360810"/>
              <a:gd name="connsiteY4" fmla="*/ 1015520 h 1993420"/>
              <a:gd name="connsiteX5" fmla="*/ 17910 w 360810"/>
              <a:gd name="connsiteY5" fmla="*/ 1383820 h 1993420"/>
              <a:gd name="connsiteX6" fmla="*/ 208410 w 360810"/>
              <a:gd name="connsiteY6" fmla="*/ 1739420 h 1993420"/>
              <a:gd name="connsiteX7" fmla="*/ 360810 w 360810"/>
              <a:gd name="connsiteY7" fmla="*/ 1993420 h 19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10" h="1993420">
                <a:moveTo>
                  <a:pt x="208410" y="12220"/>
                </a:moveTo>
                <a:cubicBezTo>
                  <a:pt x="155493" y="1636"/>
                  <a:pt x="102577" y="-8947"/>
                  <a:pt x="68710" y="12220"/>
                </a:cubicBezTo>
                <a:cubicBezTo>
                  <a:pt x="34843" y="33387"/>
                  <a:pt x="15793" y="77837"/>
                  <a:pt x="5210" y="139220"/>
                </a:cubicBezTo>
                <a:cubicBezTo>
                  <a:pt x="-5373" y="200603"/>
                  <a:pt x="3093" y="234470"/>
                  <a:pt x="5210" y="380520"/>
                </a:cubicBezTo>
                <a:cubicBezTo>
                  <a:pt x="7327" y="526570"/>
                  <a:pt x="15793" y="848303"/>
                  <a:pt x="17910" y="1015520"/>
                </a:cubicBezTo>
                <a:cubicBezTo>
                  <a:pt x="20027" y="1182737"/>
                  <a:pt x="-13840" y="1263170"/>
                  <a:pt x="17910" y="1383820"/>
                </a:cubicBezTo>
                <a:cubicBezTo>
                  <a:pt x="49660" y="1504470"/>
                  <a:pt x="151260" y="1637820"/>
                  <a:pt x="208410" y="1739420"/>
                </a:cubicBezTo>
                <a:cubicBezTo>
                  <a:pt x="265560" y="1841020"/>
                  <a:pt x="313185" y="1917220"/>
                  <a:pt x="360810" y="1993420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  <p:bldP spid="20" grpId="0" animBg="1"/>
      <p:bldP spid="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A55BD4-8FE9-45EE-95E8-B7A75B7B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F95348-F070-41A4-A0C0-6A15AF36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232BA6B-6C85-4614-9FE7-FB1869166C75}"/>
              </a:ext>
            </a:extLst>
          </p:cNvPr>
          <p:cNvSpPr txBox="1">
            <a:spLocks/>
          </p:cNvSpPr>
          <p:nvPr/>
        </p:nvSpPr>
        <p:spPr>
          <a:xfrm>
            <a:off x="558329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9246E4C-44A2-48F7-8FF0-CA8F33A72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729" y="860872"/>
            <a:ext cx="3087460" cy="3311359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1AB1E17-5B37-4AE4-B323-82FA438A6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475388"/>
              </p:ext>
            </p:extLst>
          </p:nvPr>
        </p:nvGraphicFramePr>
        <p:xfrm>
          <a:off x="3860800" y="958905"/>
          <a:ext cx="223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393480" progId="Equation.DSMT4">
                  <p:embed/>
                </p:oleObj>
              </mc:Choice>
              <mc:Fallback>
                <p:oleObj name="Equation" r:id="rId4" imgW="111744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2942FC6-9C11-480E-B418-E93F0F909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0800" y="958905"/>
                        <a:ext cx="223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00B6B141-C391-4ADA-BF91-D83AC36FD947}"/>
              </a:ext>
            </a:extLst>
          </p:cNvPr>
          <p:cNvSpPr/>
          <p:nvPr/>
        </p:nvSpPr>
        <p:spPr>
          <a:xfrm>
            <a:off x="3679726" y="971702"/>
            <a:ext cx="2597351" cy="787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A6A1E4-C557-465F-9401-665E19BBD8E7}"/>
              </a:ext>
            </a:extLst>
          </p:cNvPr>
          <p:cNvSpPr txBox="1"/>
          <p:nvPr/>
        </p:nvSpPr>
        <p:spPr>
          <a:xfrm>
            <a:off x="4038600" y="1771899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1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6F32946-4151-4CE2-8E12-AA7997AA0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781655"/>
              </p:ext>
            </p:extLst>
          </p:nvPr>
        </p:nvGraphicFramePr>
        <p:xfrm>
          <a:off x="6862521" y="899190"/>
          <a:ext cx="205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507960" progId="Equation.DSMT4">
                  <p:embed/>
                </p:oleObj>
              </mc:Choice>
              <mc:Fallback>
                <p:oleObj name="Equation" r:id="rId6" imgW="1028520" imgH="5079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0A363CF6-1963-452E-9A95-373CC78A6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62521" y="899190"/>
                        <a:ext cx="20574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0F7A9B8-92FE-4E8A-91CD-748A6A0AE947}"/>
              </a:ext>
            </a:extLst>
          </p:cNvPr>
          <p:cNvSpPr/>
          <p:nvPr/>
        </p:nvSpPr>
        <p:spPr>
          <a:xfrm>
            <a:off x="6650247" y="899190"/>
            <a:ext cx="2597351" cy="10982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6F63C7E-E77E-42E3-82D3-D13EA5820933}"/>
              </a:ext>
            </a:extLst>
          </p:cNvPr>
          <p:cNvSpPr txBox="1"/>
          <p:nvPr/>
        </p:nvSpPr>
        <p:spPr>
          <a:xfrm>
            <a:off x="7053491" y="2054887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2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452AFDB4-7797-4082-B02E-271C2494E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181668"/>
              </p:ext>
            </p:extLst>
          </p:nvPr>
        </p:nvGraphicFramePr>
        <p:xfrm>
          <a:off x="3452813" y="2460625"/>
          <a:ext cx="3657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596880" progId="Equation.DSMT4">
                  <p:embed/>
                </p:oleObj>
              </mc:Choice>
              <mc:Fallback>
                <p:oleObj name="Equation" r:id="rId8" imgW="1828800" imgH="59688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725BE6C3-7D7D-4EE3-9214-3EEE0DACEE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2813" y="2460625"/>
                        <a:ext cx="36576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767F36EA-8D69-44A6-A717-91DE3E0CA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362217"/>
              </p:ext>
            </p:extLst>
          </p:nvPr>
        </p:nvGraphicFramePr>
        <p:xfrm>
          <a:off x="9151574" y="2568041"/>
          <a:ext cx="157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203040" progId="Equation.DSMT4">
                  <p:embed/>
                </p:oleObj>
              </mc:Choice>
              <mc:Fallback>
                <p:oleObj name="Equation" r:id="rId10" imgW="787320" imgH="2030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452AFDB4-7797-4082-B02E-271C2494E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51574" y="2568041"/>
                        <a:ext cx="1574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6F8F494A-6F28-4498-B16D-EB1CB8812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538871"/>
              </p:ext>
            </p:extLst>
          </p:nvPr>
        </p:nvGraphicFramePr>
        <p:xfrm>
          <a:off x="7767274" y="2879967"/>
          <a:ext cx="4343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71520" imgH="596880" progId="Equation.DSMT4">
                  <p:embed/>
                </p:oleObj>
              </mc:Choice>
              <mc:Fallback>
                <p:oleObj name="Equation" r:id="rId12" imgW="2171520" imgH="5968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452AFDB4-7797-4082-B02E-271C2494E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67274" y="2879967"/>
                        <a:ext cx="43434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458022B-9550-449E-9EEE-F96E01FA9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901994"/>
              </p:ext>
            </p:extLst>
          </p:nvPr>
        </p:nvGraphicFramePr>
        <p:xfrm>
          <a:off x="3653123" y="3705441"/>
          <a:ext cx="320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00200" imgH="393480" progId="Equation.DSMT4">
                  <p:embed/>
                </p:oleObj>
              </mc:Choice>
              <mc:Fallback>
                <p:oleObj name="Equation" r:id="rId14" imgW="160020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767F36EA-8D69-44A6-A717-91DE3E0CA2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53123" y="3705441"/>
                        <a:ext cx="3200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5177DF09-FD4A-4A6B-8C2D-7B9DCDB77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292604"/>
              </p:ext>
            </p:extLst>
          </p:nvPr>
        </p:nvGraphicFramePr>
        <p:xfrm>
          <a:off x="900113" y="4743560"/>
          <a:ext cx="3733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66600" imgH="634680" progId="Equation.DSMT4">
                  <p:embed/>
                </p:oleObj>
              </mc:Choice>
              <mc:Fallback>
                <p:oleObj name="Equation" r:id="rId16" imgW="1866600" imgH="6346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3458022B-9550-449E-9EEE-F96E01FA9D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00113" y="4743560"/>
                        <a:ext cx="37338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FC2582DF-A080-4836-8F10-E2B0D3BA2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050837"/>
              </p:ext>
            </p:extLst>
          </p:nvPr>
        </p:nvGraphicFramePr>
        <p:xfrm>
          <a:off x="5816129" y="4821709"/>
          <a:ext cx="5207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03160" imgH="609480" progId="Equation.DSMT4">
                  <p:embed/>
                </p:oleObj>
              </mc:Choice>
              <mc:Fallback>
                <p:oleObj name="Equation" r:id="rId18" imgW="2603160" imgH="60948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5177DF09-FD4A-4A6B-8C2D-7B9DCDB77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16129" y="4821709"/>
                        <a:ext cx="5207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92C7CB7-3788-4ECF-A2D8-DE20C385D4D9}"/>
              </a:ext>
            </a:extLst>
          </p:cNvPr>
          <p:cNvSpPr/>
          <p:nvPr/>
        </p:nvSpPr>
        <p:spPr>
          <a:xfrm>
            <a:off x="7594600" y="2568041"/>
            <a:ext cx="4516074" cy="1938227"/>
          </a:xfrm>
          <a:prstGeom prst="roundRect">
            <a:avLst>
              <a:gd name="adj" fmla="val 8804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BF23B1DC-A513-451C-899D-98A652E8312B}"/>
              </a:ext>
            </a:extLst>
          </p:cNvPr>
          <p:cNvSpPr/>
          <p:nvPr/>
        </p:nvSpPr>
        <p:spPr>
          <a:xfrm>
            <a:off x="7213600" y="2879967"/>
            <a:ext cx="625035" cy="406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ccia a sinistra 19">
            <a:extLst>
              <a:ext uri="{FF2B5EF4-FFF2-40B4-BE49-F238E27FC236}">
                <a16:creationId xmlns:a16="http://schemas.microsoft.com/office/drawing/2014/main" id="{64929307-4196-4180-BB4D-DB9B15F37F4C}"/>
              </a:ext>
            </a:extLst>
          </p:cNvPr>
          <p:cNvSpPr/>
          <p:nvPr/>
        </p:nvSpPr>
        <p:spPr>
          <a:xfrm>
            <a:off x="7053491" y="3898900"/>
            <a:ext cx="713783" cy="44254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75CB455-E383-44BD-9EE9-093F34E9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EF785E-480A-433A-BDD9-0D8C1C65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87085BD-1E16-47FD-8667-8FBD56849810}"/>
              </a:ext>
            </a:extLst>
          </p:cNvPr>
          <p:cNvSpPr txBox="1">
            <a:spLocks/>
          </p:cNvSpPr>
          <p:nvPr/>
        </p:nvSpPr>
        <p:spPr>
          <a:xfrm>
            <a:off x="558329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Analysis of the source coupled MOSFET pair (differential MOSFET pair)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9D0D542-F318-49CF-B119-F04E89558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696" y="886331"/>
            <a:ext cx="2634253" cy="2825286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4CABBD6-F9C6-4631-8FBE-13A5310B2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252566"/>
              </p:ext>
            </p:extLst>
          </p:nvPr>
        </p:nvGraphicFramePr>
        <p:xfrm>
          <a:off x="3570249" y="1158644"/>
          <a:ext cx="424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558720" progId="Equation.DSMT4">
                  <p:embed/>
                </p:oleObj>
              </mc:Choice>
              <mc:Fallback>
                <p:oleObj name="Equation" r:id="rId4" imgW="2120760" imgH="55872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FC2582DF-A080-4836-8F10-E2B0D3BA25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0249" y="1158644"/>
                        <a:ext cx="42418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9B1BA61-DDBC-442D-849C-549CD0D35C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977157"/>
              </p:ext>
            </p:extLst>
          </p:nvPr>
        </p:nvGraphicFramePr>
        <p:xfrm>
          <a:off x="7940104" y="1158644"/>
          <a:ext cx="3886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2920" imgH="558720" progId="Equation.DSMT4">
                  <p:embed/>
                </p:oleObj>
              </mc:Choice>
              <mc:Fallback>
                <p:oleObj name="Equation" r:id="rId6" imgW="1942920" imgH="55872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4CABBD6-F9C6-4631-8FBE-13A5310B2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40104" y="1158644"/>
                        <a:ext cx="38862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886FD9F-90C2-4560-9919-77AD1D809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254049"/>
              </p:ext>
            </p:extLst>
          </p:nvPr>
        </p:nvGraphicFramePr>
        <p:xfrm>
          <a:off x="5789342" y="2546606"/>
          <a:ext cx="223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393480" progId="Equation.DSMT4">
                  <p:embed/>
                </p:oleObj>
              </mc:Choice>
              <mc:Fallback>
                <p:oleObj name="Equation" r:id="rId8" imgW="111744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1AB1E17-5B37-4AE4-B323-82FA438A6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89342" y="2546606"/>
                        <a:ext cx="223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5B8F438-F924-48CE-836F-B77384322F9F}"/>
              </a:ext>
            </a:extLst>
          </p:cNvPr>
          <p:cNvSpPr/>
          <p:nvPr/>
        </p:nvSpPr>
        <p:spPr>
          <a:xfrm>
            <a:off x="5608268" y="2559403"/>
            <a:ext cx="2597351" cy="787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C878B6-FF65-4AED-9E5B-E8F9A0B378BC}"/>
              </a:ext>
            </a:extLst>
          </p:cNvPr>
          <p:cNvSpPr txBox="1"/>
          <p:nvPr/>
        </p:nvSpPr>
        <p:spPr>
          <a:xfrm>
            <a:off x="3842272" y="2793630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1</a:t>
            </a:r>
          </a:p>
        </p:txBody>
      </p:sp>
      <p:sp>
        <p:nvSpPr>
          <p:cNvPr id="12" name="Freccia in su 11">
            <a:extLst>
              <a:ext uri="{FF2B5EF4-FFF2-40B4-BE49-F238E27FC236}">
                <a16:creationId xmlns:a16="http://schemas.microsoft.com/office/drawing/2014/main" id="{36C1414F-429C-4D2E-8775-781F868519B8}"/>
              </a:ext>
            </a:extLst>
          </p:cNvPr>
          <p:cNvSpPr/>
          <p:nvPr/>
        </p:nvSpPr>
        <p:spPr>
          <a:xfrm>
            <a:off x="8541834" y="2040674"/>
            <a:ext cx="197012" cy="4572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EB4934F-7A07-4930-BD92-ACA04F935B92}"/>
              </a:ext>
            </a:extLst>
          </p:cNvPr>
          <p:cNvSpPr txBox="1"/>
          <p:nvPr/>
        </p:nvSpPr>
        <p:spPr>
          <a:xfrm>
            <a:off x="8413355" y="240176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F6B8A75-C000-4E1D-83B4-00BF1B85F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274739"/>
              </p:ext>
            </p:extLst>
          </p:nvPr>
        </p:nvGraphicFramePr>
        <p:xfrm>
          <a:off x="1174596" y="3724414"/>
          <a:ext cx="4876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38280" imgH="558720" progId="Equation.DSMT4">
                  <p:embed/>
                </p:oleObj>
              </mc:Choice>
              <mc:Fallback>
                <p:oleObj name="Equation" r:id="rId10" imgW="2438280" imgH="55872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9B1BA61-DDBC-442D-849C-549CD0D35C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74596" y="3724414"/>
                        <a:ext cx="48768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725AC507-4303-4E12-BE1E-B6B8BD084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88531"/>
              </p:ext>
            </p:extLst>
          </p:nvPr>
        </p:nvGraphicFramePr>
        <p:xfrm>
          <a:off x="1168400" y="4902200"/>
          <a:ext cx="5308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54280" imgH="558720" progId="Equation.DSMT4">
                  <p:embed/>
                </p:oleObj>
              </mc:Choice>
              <mc:Fallback>
                <p:oleObj name="Equation" r:id="rId12" imgW="2654280" imgH="55872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9F6B8A75-C000-4E1D-83B4-00BF1B85F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68400" y="4902200"/>
                        <a:ext cx="5308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2F8D5673-074E-47BB-A950-DC36CD9D5A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31044"/>
              </p:ext>
            </p:extLst>
          </p:nvPr>
        </p:nvGraphicFramePr>
        <p:xfrm>
          <a:off x="7472369" y="3784191"/>
          <a:ext cx="4521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60440" imgH="558720" progId="Equation.DSMT4">
                  <p:embed/>
                </p:oleObj>
              </mc:Choice>
              <mc:Fallback>
                <p:oleObj name="Equation" r:id="rId14" imgW="2260440" imgH="55872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9F6B8A75-C000-4E1D-83B4-00BF1B85F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72369" y="3784191"/>
                        <a:ext cx="45212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57BE4C1-8A5E-47E4-BBAA-33A3B368C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59703"/>
              </p:ext>
            </p:extLst>
          </p:nvPr>
        </p:nvGraphicFramePr>
        <p:xfrm>
          <a:off x="7491413" y="4902200"/>
          <a:ext cx="4546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73040" imgH="558720" progId="Equation.DSMT4">
                  <p:embed/>
                </p:oleObj>
              </mc:Choice>
              <mc:Fallback>
                <p:oleObj name="Equation" r:id="rId16" imgW="2273040" imgH="55872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2F8D5673-074E-47BB-A950-DC36CD9D5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91413" y="4902200"/>
                        <a:ext cx="4546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arentesi graffa aperta 17">
            <a:extLst>
              <a:ext uri="{FF2B5EF4-FFF2-40B4-BE49-F238E27FC236}">
                <a16:creationId xmlns:a16="http://schemas.microsoft.com/office/drawing/2014/main" id="{CB3D48A4-EADA-4C43-98D6-5B32386E1304}"/>
              </a:ext>
            </a:extLst>
          </p:cNvPr>
          <p:cNvSpPr/>
          <p:nvPr/>
        </p:nvSpPr>
        <p:spPr>
          <a:xfrm>
            <a:off x="735980" y="3980985"/>
            <a:ext cx="387976" cy="1990684"/>
          </a:xfrm>
          <a:prstGeom prst="leftBrace">
            <a:avLst>
              <a:gd name="adj1" fmla="val 31327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F7A06EB9-75EE-4A6C-B48C-95909B99A39B}"/>
              </a:ext>
            </a:extLst>
          </p:cNvPr>
          <p:cNvSpPr/>
          <p:nvPr/>
        </p:nvSpPr>
        <p:spPr>
          <a:xfrm>
            <a:off x="7233937" y="3906654"/>
            <a:ext cx="387976" cy="1990684"/>
          </a:xfrm>
          <a:prstGeom prst="leftBrace">
            <a:avLst>
              <a:gd name="adj1" fmla="val 31327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E97C80B1-5973-4B57-9E4F-0D3CDB25D61D}"/>
              </a:ext>
            </a:extLst>
          </p:cNvPr>
          <p:cNvSpPr/>
          <p:nvPr/>
        </p:nvSpPr>
        <p:spPr>
          <a:xfrm>
            <a:off x="6646127" y="4719228"/>
            <a:ext cx="387976" cy="3651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11A4200E-DC6F-4116-9EC8-0606087B3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0669" y="2519171"/>
            <a:ext cx="5006974" cy="2825286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68D237-E2BB-4EA7-BF8D-017D6787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001FD4-C937-4799-93AE-3B5AADA8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5F43787-0E24-459A-92DA-B538A1C10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648927"/>
              </p:ext>
            </p:extLst>
          </p:nvPr>
        </p:nvGraphicFramePr>
        <p:xfrm>
          <a:off x="507373" y="3114510"/>
          <a:ext cx="4521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558720" progId="Equation.DSMT4">
                  <p:embed/>
                </p:oleObj>
              </mc:Choice>
              <mc:Fallback>
                <p:oleObj name="Equation" r:id="rId4" imgW="2260440" imgH="55872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2F8D5673-074E-47BB-A950-DC36CD9D5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373" y="3114510"/>
                        <a:ext cx="45212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A36198A-709A-44B2-A405-5463CE501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545539"/>
              </p:ext>
            </p:extLst>
          </p:nvPr>
        </p:nvGraphicFramePr>
        <p:xfrm>
          <a:off x="481973" y="4291844"/>
          <a:ext cx="4546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558720" progId="Equation.DSMT4">
                  <p:embed/>
                </p:oleObj>
              </mc:Choice>
              <mc:Fallback>
                <p:oleObj name="Equation" r:id="rId6" imgW="2273040" imgH="55872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557BE4C1-8A5E-47E4-BBAA-33A3B368C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973" y="4291844"/>
                        <a:ext cx="4546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36D399DE-7FAD-4B43-B62D-381CD8B48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242" y="289224"/>
            <a:ext cx="2634253" cy="2825286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F6EF263-29AF-4A2B-B93B-00957A4798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975001"/>
              </p:ext>
            </p:extLst>
          </p:nvPr>
        </p:nvGraphicFramePr>
        <p:xfrm>
          <a:off x="3710923" y="409067"/>
          <a:ext cx="205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520" imgH="507960" progId="Equation.DSMT4">
                  <p:embed/>
                </p:oleObj>
              </mc:Choice>
              <mc:Fallback>
                <p:oleObj name="Equation" r:id="rId10" imgW="1028520" imgH="5079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6F32946-4151-4CE2-8E12-AA7997AA0F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10923" y="409067"/>
                        <a:ext cx="20574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F5CE74B-7700-4F73-ABC0-2FBC26B49BBC}"/>
              </a:ext>
            </a:extLst>
          </p:cNvPr>
          <p:cNvSpPr/>
          <p:nvPr/>
        </p:nvSpPr>
        <p:spPr>
          <a:xfrm>
            <a:off x="3498649" y="409067"/>
            <a:ext cx="2597351" cy="10982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D89B6C-C491-4046-86DA-28735D91FA92}"/>
              </a:ext>
            </a:extLst>
          </p:cNvPr>
          <p:cNvSpPr txBox="1"/>
          <p:nvPr/>
        </p:nvSpPr>
        <p:spPr>
          <a:xfrm>
            <a:off x="3901893" y="1564764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2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764805C-AA6C-490D-BCFD-D4426DD75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83379"/>
              </p:ext>
            </p:extLst>
          </p:nvPr>
        </p:nvGraphicFramePr>
        <p:xfrm>
          <a:off x="7128611" y="475573"/>
          <a:ext cx="464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23800" imgH="482400" progId="Equation.DSMT4">
                  <p:embed/>
                </p:oleObj>
              </mc:Choice>
              <mc:Fallback>
                <p:oleObj name="Equation" r:id="rId12" imgW="232380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F6EF263-29AF-4A2B-B93B-00957A4798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28611" y="475573"/>
                        <a:ext cx="46482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8A86732F-305A-475E-88DC-BC5FBCAB7327}"/>
              </a:ext>
            </a:extLst>
          </p:cNvPr>
          <p:cNvSpPr/>
          <p:nvPr/>
        </p:nvSpPr>
        <p:spPr>
          <a:xfrm>
            <a:off x="6456556" y="791737"/>
            <a:ext cx="423746" cy="50180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4DFC444-C112-449D-B925-63BE05BF3125}"/>
              </a:ext>
            </a:extLst>
          </p:cNvPr>
          <p:cNvSpPr txBox="1"/>
          <p:nvPr/>
        </p:nvSpPr>
        <p:spPr>
          <a:xfrm>
            <a:off x="2411414" y="2054815"/>
            <a:ext cx="5320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analysis is applicable only between -V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+V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C1B91AA6-9E03-425F-8599-28BC2F4BC838}"/>
              </a:ext>
            </a:extLst>
          </p:cNvPr>
          <p:cNvGrpSpPr/>
          <p:nvPr/>
        </p:nvGrpSpPr>
        <p:grpSpPr>
          <a:xfrm>
            <a:off x="6642100" y="3046778"/>
            <a:ext cx="3727450" cy="1728994"/>
            <a:chOff x="6642100" y="3046778"/>
            <a:chExt cx="3727450" cy="1728994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D5F55BA7-84FF-450A-A912-300E7EE5107E}"/>
                </a:ext>
              </a:extLst>
            </p:cNvPr>
            <p:cNvSpPr/>
            <p:nvPr/>
          </p:nvSpPr>
          <p:spPr>
            <a:xfrm>
              <a:off x="8505825" y="3046778"/>
              <a:ext cx="1863725" cy="861647"/>
            </a:xfrm>
            <a:custGeom>
              <a:avLst/>
              <a:gdLst>
                <a:gd name="connsiteX0" fmla="*/ 0 w 1863725"/>
                <a:gd name="connsiteY0" fmla="*/ 861647 h 861647"/>
                <a:gd name="connsiteX1" fmla="*/ 241300 w 1863725"/>
                <a:gd name="connsiteY1" fmla="*/ 582247 h 861647"/>
                <a:gd name="connsiteX2" fmla="*/ 450850 w 1863725"/>
                <a:gd name="connsiteY2" fmla="*/ 366347 h 861647"/>
                <a:gd name="connsiteX3" fmla="*/ 679450 w 1863725"/>
                <a:gd name="connsiteY3" fmla="*/ 207597 h 861647"/>
                <a:gd name="connsiteX4" fmla="*/ 1006475 w 1863725"/>
                <a:gd name="connsiteY4" fmla="*/ 71072 h 861647"/>
                <a:gd name="connsiteX5" fmla="*/ 1346200 w 1863725"/>
                <a:gd name="connsiteY5" fmla="*/ 13922 h 861647"/>
                <a:gd name="connsiteX6" fmla="*/ 1603375 w 1863725"/>
                <a:gd name="connsiteY6" fmla="*/ 1222 h 861647"/>
                <a:gd name="connsiteX7" fmla="*/ 1863725 w 1863725"/>
                <a:gd name="connsiteY7" fmla="*/ 1222 h 86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3725" h="861647">
                  <a:moveTo>
                    <a:pt x="0" y="861647"/>
                  </a:moveTo>
                  <a:cubicBezTo>
                    <a:pt x="83079" y="763222"/>
                    <a:pt x="166158" y="664797"/>
                    <a:pt x="241300" y="582247"/>
                  </a:cubicBezTo>
                  <a:cubicBezTo>
                    <a:pt x="316442" y="499697"/>
                    <a:pt x="377825" y="428789"/>
                    <a:pt x="450850" y="366347"/>
                  </a:cubicBezTo>
                  <a:cubicBezTo>
                    <a:pt x="523875" y="303905"/>
                    <a:pt x="586846" y="256809"/>
                    <a:pt x="679450" y="207597"/>
                  </a:cubicBezTo>
                  <a:cubicBezTo>
                    <a:pt x="772054" y="158385"/>
                    <a:pt x="895350" y="103351"/>
                    <a:pt x="1006475" y="71072"/>
                  </a:cubicBezTo>
                  <a:cubicBezTo>
                    <a:pt x="1117600" y="38793"/>
                    <a:pt x="1246717" y="25564"/>
                    <a:pt x="1346200" y="13922"/>
                  </a:cubicBezTo>
                  <a:cubicBezTo>
                    <a:pt x="1445683" y="2280"/>
                    <a:pt x="1517121" y="3339"/>
                    <a:pt x="1603375" y="1222"/>
                  </a:cubicBezTo>
                  <a:cubicBezTo>
                    <a:pt x="1689629" y="-895"/>
                    <a:pt x="1776677" y="163"/>
                    <a:pt x="1863725" y="1222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FAA24EE2-37CE-4CAD-86E3-DBE1383686BA}"/>
                </a:ext>
              </a:extLst>
            </p:cNvPr>
            <p:cNvSpPr/>
            <p:nvPr/>
          </p:nvSpPr>
          <p:spPr>
            <a:xfrm flipH="1" flipV="1">
              <a:off x="6642100" y="3914125"/>
              <a:ext cx="1863725" cy="861647"/>
            </a:xfrm>
            <a:custGeom>
              <a:avLst/>
              <a:gdLst>
                <a:gd name="connsiteX0" fmla="*/ 0 w 1863725"/>
                <a:gd name="connsiteY0" fmla="*/ 861647 h 861647"/>
                <a:gd name="connsiteX1" fmla="*/ 241300 w 1863725"/>
                <a:gd name="connsiteY1" fmla="*/ 582247 h 861647"/>
                <a:gd name="connsiteX2" fmla="*/ 450850 w 1863725"/>
                <a:gd name="connsiteY2" fmla="*/ 366347 h 861647"/>
                <a:gd name="connsiteX3" fmla="*/ 679450 w 1863725"/>
                <a:gd name="connsiteY3" fmla="*/ 207597 h 861647"/>
                <a:gd name="connsiteX4" fmla="*/ 1006475 w 1863725"/>
                <a:gd name="connsiteY4" fmla="*/ 71072 h 861647"/>
                <a:gd name="connsiteX5" fmla="*/ 1346200 w 1863725"/>
                <a:gd name="connsiteY5" fmla="*/ 13922 h 861647"/>
                <a:gd name="connsiteX6" fmla="*/ 1603375 w 1863725"/>
                <a:gd name="connsiteY6" fmla="*/ 1222 h 861647"/>
                <a:gd name="connsiteX7" fmla="*/ 1863725 w 1863725"/>
                <a:gd name="connsiteY7" fmla="*/ 1222 h 86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3725" h="861647">
                  <a:moveTo>
                    <a:pt x="0" y="861647"/>
                  </a:moveTo>
                  <a:cubicBezTo>
                    <a:pt x="83079" y="763222"/>
                    <a:pt x="166158" y="664797"/>
                    <a:pt x="241300" y="582247"/>
                  </a:cubicBezTo>
                  <a:cubicBezTo>
                    <a:pt x="316442" y="499697"/>
                    <a:pt x="377825" y="428789"/>
                    <a:pt x="450850" y="366347"/>
                  </a:cubicBezTo>
                  <a:cubicBezTo>
                    <a:pt x="523875" y="303905"/>
                    <a:pt x="586846" y="256809"/>
                    <a:pt x="679450" y="207597"/>
                  </a:cubicBezTo>
                  <a:cubicBezTo>
                    <a:pt x="772054" y="158385"/>
                    <a:pt x="895350" y="103351"/>
                    <a:pt x="1006475" y="71072"/>
                  </a:cubicBezTo>
                  <a:cubicBezTo>
                    <a:pt x="1117600" y="38793"/>
                    <a:pt x="1246717" y="25564"/>
                    <a:pt x="1346200" y="13922"/>
                  </a:cubicBezTo>
                  <a:cubicBezTo>
                    <a:pt x="1445683" y="2280"/>
                    <a:pt x="1517121" y="3339"/>
                    <a:pt x="1603375" y="1222"/>
                  </a:cubicBezTo>
                  <a:cubicBezTo>
                    <a:pt x="1689629" y="-895"/>
                    <a:pt x="1776677" y="163"/>
                    <a:pt x="1863725" y="1222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A0C7116-41EB-49D7-98A4-CCFE943679D0}"/>
              </a:ext>
            </a:extLst>
          </p:cNvPr>
          <p:cNvCxnSpPr>
            <a:cxnSpLocks/>
          </p:cNvCxnSpPr>
          <p:nvPr/>
        </p:nvCxnSpPr>
        <p:spPr>
          <a:xfrm flipH="1">
            <a:off x="10369550" y="2603084"/>
            <a:ext cx="499622" cy="40904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6D637587-57E5-419B-9210-5037AE8BC872}"/>
              </a:ext>
            </a:extLst>
          </p:cNvPr>
          <p:cNvCxnSpPr>
            <a:cxnSpLocks/>
          </p:cNvCxnSpPr>
          <p:nvPr/>
        </p:nvCxnSpPr>
        <p:spPr>
          <a:xfrm flipV="1">
            <a:off x="5747368" y="4850644"/>
            <a:ext cx="832433" cy="881467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DEC07777-FD93-4950-837A-9FC1796296EF}"/>
              </a:ext>
            </a:extLst>
          </p:cNvPr>
          <p:cNvGrpSpPr/>
          <p:nvPr/>
        </p:nvGrpSpPr>
        <p:grpSpPr>
          <a:xfrm flipV="1">
            <a:off x="6664277" y="3046778"/>
            <a:ext cx="3727450" cy="1728994"/>
            <a:chOff x="6642100" y="3046778"/>
            <a:chExt cx="3727450" cy="1728994"/>
          </a:xfrm>
        </p:grpSpPr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D200EA0-DD59-4B6C-85F1-10A5A140DE64}"/>
                </a:ext>
              </a:extLst>
            </p:cNvPr>
            <p:cNvSpPr/>
            <p:nvPr/>
          </p:nvSpPr>
          <p:spPr>
            <a:xfrm>
              <a:off x="8505825" y="3046778"/>
              <a:ext cx="1863725" cy="861647"/>
            </a:xfrm>
            <a:custGeom>
              <a:avLst/>
              <a:gdLst>
                <a:gd name="connsiteX0" fmla="*/ 0 w 1863725"/>
                <a:gd name="connsiteY0" fmla="*/ 861647 h 861647"/>
                <a:gd name="connsiteX1" fmla="*/ 241300 w 1863725"/>
                <a:gd name="connsiteY1" fmla="*/ 582247 h 861647"/>
                <a:gd name="connsiteX2" fmla="*/ 450850 w 1863725"/>
                <a:gd name="connsiteY2" fmla="*/ 366347 h 861647"/>
                <a:gd name="connsiteX3" fmla="*/ 679450 w 1863725"/>
                <a:gd name="connsiteY3" fmla="*/ 207597 h 861647"/>
                <a:gd name="connsiteX4" fmla="*/ 1006475 w 1863725"/>
                <a:gd name="connsiteY4" fmla="*/ 71072 h 861647"/>
                <a:gd name="connsiteX5" fmla="*/ 1346200 w 1863725"/>
                <a:gd name="connsiteY5" fmla="*/ 13922 h 861647"/>
                <a:gd name="connsiteX6" fmla="*/ 1603375 w 1863725"/>
                <a:gd name="connsiteY6" fmla="*/ 1222 h 861647"/>
                <a:gd name="connsiteX7" fmla="*/ 1863725 w 1863725"/>
                <a:gd name="connsiteY7" fmla="*/ 1222 h 86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3725" h="861647">
                  <a:moveTo>
                    <a:pt x="0" y="861647"/>
                  </a:moveTo>
                  <a:cubicBezTo>
                    <a:pt x="83079" y="763222"/>
                    <a:pt x="166158" y="664797"/>
                    <a:pt x="241300" y="582247"/>
                  </a:cubicBezTo>
                  <a:cubicBezTo>
                    <a:pt x="316442" y="499697"/>
                    <a:pt x="377825" y="428789"/>
                    <a:pt x="450850" y="366347"/>
                  </a:cubicBezTo>
                  <a:cubicBezTo>
                    <a:pt x="523875" y="303905"/>
                    <a:pt x="586846" y="256809"/>
                    <a:pt x="679450" y="207597"/>
                  </a:cubicBezTo>
                  <a:cubicBezTo>
                    <a:pt x="772054" y="158385"/>
                    <a:pt x="895350" y="103351"/>
                    <a:pt x="1006475" y="71072"/>
                  </a:cubicBezTo>
                  <a:cubicBezTo>
                    <a:pt x="1117600" y="38793"/>
                    <a:pt x="1246717" y="25564"/>
                    <a:pt x="1346200" y="13922"/>
                  </a:cubicBezTo>
                  <a:cubicBezTo>
                    <a:pt x="1445683" y="2280"/>
                    <a:pt x="1517121" y="3339"/>
                    <a:pt x="1603375" y="1222"/>
                  </a:cubicBezTo>
                  <a:cubicBezTo>
                    <a:pt x="1689629" y="-895"/>
                    <a:pt x="1776677" y="163"/>
                    <a:pt x="1863725" y="1222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FFD8F89F-2677-4A91-B515-D58E3B501899}"/>
                </a:ext>
              </a:extLst>
            </p:cNvPr>
            <p:cNvSpPr/>
            <p:nvPr/>
          </p:nvSpPr>
          <p:spPr>
            <a:xfrm flipH="1" flipV="1">
              <a:off x="6642100" y="3914125"/>
              <a:ext cx="1863725" cy="861647"/>
            </a:xfrm>
            <a:custGeom>
              <a:avLst/>
              <a:gdLst>
                <a:gd name="connsiteX0" fmla="*/ 0 w 1863725"/>
                <a:gd name="connsiteY0" fmla="*/ 861647 h 861647"/>
                <a:gd name="connsiteX1" fmla="*/ 241300 w 1863725"/>
                <a:gd name="connsiteY1" fmla="*/ 582247 h 861647"/>
                <a:gd name="connsiteX2" fmla="*/ 450850 w 1863725"/>
                <a:gd name="connsiteY2" fmla="*/ 366347 h 861647"/>
                <a:gd name="connsiteX3" fmla="*/ 679450 w 1863725"/>
                <a:gd name="connsiteY3" fmla="*/ 207597 h 861647"/>
                <a:gd name="connsiteX4" fmla="*/ 1006475 w 1863725"/>
                <a:gd name="connsiteY4" fmla="*/ 71072 h 861647"/>
                <a:gd name="connsiteX5" fmla="*/ 1346200 w 1863725"/>
                <a:gd name="connsiteY5" fmla="*/ 13922 h 861647"/>
                <a:gd name="connsiteX6" fmla="*/ 1603375 w 1863725"/>
                <a:gd name="connsiteY6" fmla="*/ 1222 h 861647"/>
                <a:gd name="connsiteX7" fmla="*/ 1863725 w 1863725"/>
                <a:gd name="connsiteY7" fmla="*/ 1222 h 86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3725" h="861647">
                  <a:moveTo>
                    <a:pt x="0" y="861647"/>
                  </a:moveTo>
                  <a:cubicBezTo>
                    <a:pt x="83079" y="763222"/>
                    <a:pt x="166158" y="664797"/>
                    <a:pt x="241300" y="582247"/>
                  </a:cubicBezTo>
                  <a:cubicBezTo>
                    <a:pt x="316442" y="499697"/>
                    <a:pt x="377825" y="428789"/>
                    <a:pt x="450850" y="366347"/>
                  </a:cubicBezTo>
                  <a:cubicBezTo>
                    <a:pt x="523875" y="303905"/>
                    <a:pt x="586846" y="256809"/>
                    <a:pt x="679450" y="207597"/>
                  </a:cubicBezTo>
                  <a:cubicBezTo>
                    <a:pt x="772054" y="158385"/>
                    <a:pt x="895350" y="103351"/>
                    <a:pt x="1006475" y="71072"/>
                  </a:cubicBezTo>
                  <a:cubicBezTo>
                    <a:pt x="1117600" y="38793"/>
                    <a:pt x="1246717" y="25564"/>
                    <a:pt x="1346200" y="13922"/>
                  </a:cubicBezTo>
                  <a:cubicBezTo>
                    <a:pt x="1445683" y="2280"/>
                    <a:pt x="1517121" y="3339"/>
                    <a:pt x="1603375" y="1222"/>
                  </a:cubicBezTo>
                  <a:cubicBezTo>
                    <a:pt x="1689629" y="-895"/>
                    <a:pt x="1776677" y="163"/>
                    <a:pt x="1863725" y="1222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838CC0E-BB04-48DC-BB20-A42F4D2D0800}"/>
              </a:ext>
            </a:extLst>
          </p:cNvPr>
          <p:cNvCxnSpPr>
            <a:cxnSpLocks/>
            <a:endCxn id="21" idx="0"/>
          </p:cNvCxnSpPr>
          <p:nvPr/>
        </p:nvCxnSpPr>
        <p:spPr>
          <a:xfrm flipV="1">
            <a:off x="8102600" y="3914125"/>
            <a:ext cx="403225" cy="143033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907EAA3E-FBB4-4ED2-9466-2D7E3B77B5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52104"/>
              </p:ext>
            </p:extLst>
          </p:nvPr>
        </p:nvGraphicFramePr>
        <p:xfrm>
          <a:off x="7128611" y="5315253"/>
          <a:ext cx="236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80800" imgH="393480" progId="Equation.DSMT4">
                  <p:embed/>
                </p:oleObj>
              </mc:Choice>
              <mc:Fallback>
                <p:oleObj name="Equation" r:id="rId14" imgW="118080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A36198A-709A-44B2-A405-5463CE501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28611" y="5315253"/>
                        <a:ext cx="2362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66A8E441-FF7D-4AE8-8DB8-88122BEEF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862325"/>
              </p:ext>
            </p:extLst>
          </p:nvPr>
        </p:nvGraphicFramePr>
        <p:xfrm>
          <a:off x="9272670" y="2207251"/>
          <a:ext cx="281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09400" imgH="228600" progId="Equation.DSMT4">
                  <p:embed/>
                </p:oleObj>
              </mc:Choice>
              <mc:Fallback>
                <p:oleObj name="Equation" r:id="rId16" imgW="1409400" imgH="2286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907EAA3E-FBB4-4ED2-9466-2D7E3B77B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272670" y="2207251"/>
                        <a:ext cx="2819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5902C06-AF33-4C02-A0E6-1BC2E6330634}"/>
              </a:ext>
            </a:extLst>
          </p:cNvPr>
          <p:cNvSpPr/>
          <p:nvPr/>
        </p:nvSpPr>
        <p:spPr>
          <a:xfrm>
            <a:off x="6502400" y="1308100"/>
            <a:ext cx="3975100" cy="647700"/>
          </a:xfrm>
          <a:custGeom>
            <a:avLst/>
            <a:gdLst>
              <a:gd name="connsiteX0" fmla="*/ 3975100 w 3975100"/>
              <a:gd name="connsiteY0" fmla="*/ 0 h 647700"/>
              <a:gd name="connsiteX1" fmla="*/ 3213100 w 3975100"/>
              <a:gd name="connsiteY1" fmla="*/ 279400 h 647700"/>
              <a:gd name="connsiteX2" fmla="*/ 2311400 w 3975100"/>
              <a:gd name="connsiteY2" fmla="*/ 279400 h 647700"/>
              <a:gd name="connsiteX3" fmla="*/ 901700 w 3975100"/>
              <a:gd name="connsiteY3" fmla="*/ 317500 h 647700"/>
              <a:gd name="connsiteX4" fmla="*/ 330200 w 3975100"/>
              <a:gd name="connsiteY4" fmla="*/ 381000 h 647700"/>
              <a:gd name="connsiteX5" fmla="*/ 0 w 3975100"/>
              <a:gd name="connsiteY5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5100" h="647700">
                <a:moveTo>
                  <a:pt x="3975100" y="0"/>
                </a:moveTo>
                <a:cubicBezTo>
                  <a:pt x="3732741" y="116416"/>
                  <a:pt x="3490383" y="232833"/>
                  <a:pt x="3213100" y="279400"/>
                </a:cubicBezTo>
                <a:cubicBezTo>
                  <a:pt x="2935817" y="325967"/>
                  <a:pt x="2696633" y="273050"/>
                  <a:pt x="2311400" y="279400"/>
                </a:cubicBezTo>
                <a:cubicBezTo>
                  <a:pt x="1926167" y="285750"/>
                  <a:pt x="1231900" y="300567"/>
                  <a:pt x="901700" y="317500"/>
                </a:cubicBezTo>
                <a:cubicBezTo>
                  <a:pt x="571500" y="334433"/>
                  <a:pt x="480483" y="325967"/>
                  <a:pt x="330200" y="381000"/>
                </a:cubicBezTo>
                <a:cubicBezTo>
                  <a:pt x="179917" y="436033"/>
                  <a:pt x="89958" y="541866"/>
                  <a:pt x="0" y="647700"/>
                </a:cubicBezTo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58145D2D-9600-4C10-A510-897889EAA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310209"/>
              </p:ext>
            </p:extLst>
          </p:nvPr>
        </p:nvGraphicFramePr>
        <p:xfrm>
          <a:off x="3420340" y="5645453"/>
          <a:ext cx="297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85720" imgH="228600" progId="Equation.DSMT4">
                  <p:embed/>
                </p:oleObj>
              </mc:Choice>
              <mc:Fallback>
                <p:oleObj name="Equation" r:id="rId18" imgW="1485720" imgH="228600" progId="Equation.DSMT4">
                  <p:embed/>
                  <p:pic>
                    <p:nvPicPr>
                      <p:cNvPr id="31" name="Oggetto 30">
                        <a:extLst>
                          <a:ext uri="{FF2B5EF4-FFF2-40B4-BE49-F238E27FC236}">
                            <a16:creationId xmlns:a16="http://schemas.microsoft.com/office/drawing/2014/main" id="{66A8E441-FF7D-4AE8-8DB8-88122BEEF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20340" y="5645453"/>
                        <a:ext cx="2971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2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Widescreen</PresentationFormat>
  <Paragraphs>117</Paragraphs>
  <Slides>21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Tema di Office</vt:lpstr>
      <vt:lpstr>Equation</vt:lpstr>
      <vt:lpstr>MathType 6.0 Equation</vt:lpstr>
      <vt:lpstr>Source coupled MOSFET pair (differential MOSFET pair)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Derivative of the differential pair input-output curves (optional)</vt:lpstr>
      <vt:lpstr>Extrapolation outside the -VDMAX≤VD ≤VDMAX region</vt:lpstr>
      <vt:lpstr>Presentazione standard di PowerPoint</vt:lpstr>
      <vt:lpstr>Small signal behavior</vt:lpstr>
      <vt:lpstr>Large-signal dependence of the source voltage on VD </vt:lpstr>
      <vt:lpstr>Differential output current </vt:lpstr>
      <vt:lpstr>Mosfet differential pair: real curves (calculated) and linearity</vt:lpstr>
      <vt:lpstr>BJT differential pair</vt:lpstr>
      <vt:lpstr>BJT differential pair</vt:lpstr>
      <vt:lpstr>BJT differential pair - small signal currents</vt:lpstr>
      <vt:lpstr>MOSFET and BJT differential pairs compared</vt:lpstr>
      <vt:lpstr>How to increase the VDMAX of a BJT pair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487</cp:revision>
  <dcterms:created xsi:type="dcterms:W3CDTF">2015-02-03T16:10:37Z</dcterms:created>
  <dcterms:modified xsi:type="dcterms:W3CDTF">2021-05-16T15:32:08Z</dcterms:modified>
</cp:coreProperties>
</file>