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9" r:id="rId4"/>
    <p:sldId id="270" r:id="rId5"/>
    <p:sldId id="257" r:id="rId6"/>
    <p:sldId id="271" r:id="rId7"/>
    <p:sldId id="258" r:id="rId8"/>
    <p:sldId id="272" r:id="rId9"/>
    <p:sldId id="259" r:id="rId10"/>
    <p:sldId id="267" r:id="rId11"/>
    <p:sldId id="273" r:id="rId12"/>
    <p:sldId id="274" r:id="rId13"/>
    <p:sldId id="260" r:id="rId14"/>
    <p:sldId id="261" r:id="rId15"/>
    <p:sldId id="262" r:id="rId16"/>
    <p:sldId id="278" r:id="rId17"/>
    <p:sldId id="263" r:id="rId18"/>
    <p:sldId id="275" r:id="rId19"/>
    <p:sldId id="265" r:id="rId20"/>
    <p:sldId id="276" r:id="rId21"/>
    <p:sldId id="277" r:id="rId22"/>
    <p:sldId id="26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>
        <p:scale>
          <a:sx n="50" d="100"/>
          <a:sy n="50" d="100"/>
        </p:scale>
        <p:origin x="210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6.wmf"/><Relationship Id="rId3" Type="http://schemas.openxmlformats.org/officeDocument/2006/relationships/image" Target="../media/image53.sv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0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5.wmf"/><Relationship Id="rId5" Type="http://schemas.openxmlformats.org/officeDocument/2006/relationships/image" Target="../media/image62.svg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61.png"/><Relationship Id="rId9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image" Target="../media/image53.svg"/><Relationship Id="rId21" Type="http://schemas.openxmlformats.org/officeDocument/2006/relationships/image" Target="../media/image75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2" Type="http://schemas.openxmlformats.org/officeDocument/2006/relationships/image" Target="../media/image52.png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53.svg"/><Relationship Id="rId7" Type="http://schemas.openxmlformats.org/officeDocument/2006/relationships/image" Target="../media/image80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8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8.wmf"/><Relationship Id="rId3" Type="http://schemas.openxmlformats.org/officeDocument/2006/relationships/image" Target="../media/image83.sv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90.wmf"/><Relationship Id="rId2" Type="http://schemas.openxmlformats.org/officeDocument/2006/relationships/image" Target="../media/image82.png"/><Relationship Id="rId16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92.svg"/><Relationship Id="rId7" Type="http://schemas.openxmlformats.org/officeDocument/2006/relationships/image" Target="../media/image94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9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6.wmf"/><Relationship Id="rId3" Type="http://schemas.openxmlformats.org/officeDocument/2006/relationships/image" Target="../media/image100.svg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08.wmf"/><Relationship Id="rId2" Type="http://schemas.openxmlformats.org/officeDocument/2006/relationships/image" Target="../media/image99.png"/><Relationship Id="rId16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05.wmf"/><Relationship Id="rId5" Type="http://schemas.openxmlformats.org/officeDocument/2006/relationships/image" Target="../media/image102.svg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101.png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21.svg"/><Relationship Id="rId26" Type="http://schemas.openxmlformats.org/officeDocument/2006/relationships/image" Target="../media/image125.wmf"/><Relationship Id="rId3" Type="http://schemas.openxmlformats.org/officeDocument/2006/relationships/image" Target="../media/image99.png"/><Relationship Id="rId21" Type="http://schemas.openxmlformats.org/officeDocument/2006/relationships/oleObject" Target="../embeddings/oleObject95.bin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17" Type="http://schemas.openxmlformats.org/officeDocument/2006/relationships/image" Target="../media/image120.png"/><Relationship Id="rId25" Type="http://schemas.openxmlformats.org/officeDocument/2006/relationships/oleObject" Target="../embeddings/oleObject9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9.svg"/><Relationship Id="rId20" Type="http://schemas.openxmlformats.org/officeDocument/2006/relationships/image" Target="../media/image1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24" Type="http://schemas.openxmlformats.org/officeDocument/2006/relationships/image" Target="../media/image124.wmf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23" Type="http://schemas.openxmlformats.org/officeDocument/2006/relationships/oleObject" Target="../embeddings/oleObject96.bin"/><Relationship Id="rId28" Type="http://schemas.openxmlformats.org/officeDocument/2006/relationships/image" Target="../media/image126.wmf"/><Relationship Id="rId10" Type="http://schemas.openxmlformats.org/officeDocument/2006/relationships/image" Target="../media/image114.svg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100.svg"/><Relationship Id="rId9" Type="http://schemas.openxmlformats.org/officeDocument/2006/relationships/image" Target="../media/image113.png"/><Relationship Id="rId14" Type="http://schemas.openxmlformats.org/officeDocument/2006/relationships/image" Target="../media/image117.wmf"/><Relationship Id="rId22" Type="http://schemas.openxmlformats.org/officeDocument/2006/relationships/image" Target="../media/image123.wmf"/><Relationship Id="rId27" Type="http://schemas.openxmlformats.org/officeDocument/2006/relationships/oleObject" Target="../embeddings/oleObject9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7.wmf"/><Relationship Id="rId18" Type="http://schemas.openxmlformats.org/officeDocument/2006/relationships/image" Target="../media/image128.png"/><Relationship Id="rId26" Type="http://schemas.openxmlformats.org/officeDocument/2006/relationships/oleObject" Target="../embeddings/oleObject102.bin"/><Relationship Id="rId3" Type="http://schemas.openxmlformats.org/officeDocument/2006/relationships/image" Target="../media/image100.svg"/><Relationship Id="rId21" Type="http://schemas.openxmlformats.org/officeDocument/2006/relationships/image" Target="../media/image131.svg"/><Relationship Id="rId7" Type="http://schemas.openxmlformats.org/officeDocument/2006/relationships/image" Target="../media/image112.svg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21.svg"/><Relationship Id="rId25" Type="http://schemas.openxmlformats.org/officeDocument/2006/relationships/image" Target="../media/image133.wmf"/><Relationship Id="rId2" Type="http://schemas.openxmlformats.org/officeDocument/2006/relationships/image" Target="../media/image99.png"/><Relationship Id="rId16" Type="http://schemas.openxmlformats.org/officeDocument/2006/relationships/image" Target="../media/image12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svg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110.svg"/><Relationship Id="rId15" Type="http://schemas.openxmlformats.org/officeDocument/2006/relationships/image" Target="../media/image119.svg"/><Relationship Id="rId23" Type="http://schemas.openxmlformats.org/officeDocument/2006/relationships/image" Target="../media/image132.wmf"/><Relationship Id="rId10" Type="http://schemas.openxmlformats.org/officeDocument/2006/relationships/image" Target="../media/image115.png"/><Relationship Id="rId19" Type="http://schemas.openxmlformats.org/officeDocument/2006/relationships/image" Target="../media/image129.svg"/><Relationship Id="rId4" Type="http://schemas.openxmlformats.org/officeDocument/2006/relationships/image" Target="../media/image109.png"/><Relationship Id="rId9" Type="http://schemas.openxmlformats.org/officeDocument/2006/relationships/image" Target="../media/image114.svg"/><Relationship Id="rId14" Type="http://schemas.openxmlformats.org/officeDocument/2006/relationships/image" Target="../media/image118.png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1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10.bin"/><Relationship Id="rId3" Type="http://schemas.openxmlformats.org/officeDocument/2006/relationships/image" Target="../media/image135.wmf"/><Relationship Id="rId21" Type="http://schemas.openxmlformats.org/officeDocument/2006/relationships/image" Target="../media/image143.wmf"/><Relationship Id="rId7" Type="http://schemas.openxmlformats.org/officeDocument/2006/relationships/image" Target="../media/image100.svg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41.wmf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38.wmf"/><Relationship Id="rId5" Type="http://schemas.openxmlformats.org/officeDocument/2006/relationships/image" Target="../media/image136.wmf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42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0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svg"/><Relationship Id="rId7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48.wmf"/><Relationship Id="rId3" Type="http://schemas.openxmlformats.org/officeDocument/2006/relationships/image" Target="../media/image100.svg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16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00.svg"/><Relationship Id="rId7" Type="http://schemas.openxmlformats.org/officeDocument/2006/relationships/image" Target="../media/image151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4.wmf"/><Relationship Id="rId7" Type="http://schemas.openxmlformats.org/officeDocument/2006/relationships/image" Target="../media/image156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60.svg"/><Relationship Id="rId5" Type="http://schemas.openxmlformats.org/officeDocument/2006/relationships/image" Target="../media/image155.wmf"/><Relationship Id="rId10" Type="http://schemas.openxmlformats.org/officeDocument/2006/relationships/image" Target="../media/image159.png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5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.sv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8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3" Type="http://schemas.openxmlformats.org/officeDocument/2006/relationships/image" Target="../media/image2.sv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wmf"/><Relationship Id="rId3" Type="http://schemas.openxmlformats.org/officeDocument/2006/relationships/image" Target="../media/image26.sv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wmf"/><Relationship Id="rId2" Type="http://schemas.openxmlformats.org/officeDocument/2006/relationships/image" Target="../media/image25.png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4.wmf"/><Relationship Id="rId3" Type="http://schemas.openxmlformats.org/officeDocument/2006/relationships/image" Target="../media/image26.sv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7.sv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4.wmf"/><Relationship Id="rId2" Type="http://schemas.openxmlformats.org/officeDocument/2006/relationships/image" Target="../media/image36.png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49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8.wmf"/><Relationship Id="rId4" Type="http://schemas.openxmlformats.org/officeDocument/2006/relationships/image" Target="../media/image37.sv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52.png"/><Relationship Id="rId21" Type="http://schemas.openxmlformats.org/officeDocument/2006/relationships/image" Target="../media/image59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20.wmf"/><Relationship Id="rId17" Type="http://schemas.openxmlformats.org/officeDocument/2006/relationships/image" Target="../media/image57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60.wmf"/><Relationship Id="rId10" Type="http://schemas.openxmlformats.org/officeDocument/2006/relationships/image" Target="../media/image56.wmf"/><Relationship Id="rId19" Type="http://schemas.openxmlformats.org/officeDocument/2006/relationships/image" Target="../media/image58.wmf"/><Relationship Id="rId4" Type="http://schemas.openxmlformats.org/officeDocument/2006/relationships/image" Target="../media/image53.sv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BJT current mirrors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8AE20A-E120-4C14-984C-1DA2BE5939B9}"/>
              </a:ext>
            </a:extLst>
          </p:cNvPr>
          <p:cNvSpPr txBox="1"/>
          <p:nvPr/>
        </p:nvSpPr>
        <p:spPr>
          <a:xfrm>
            <a:off x="725714" y="1277257"/>
            <a:ext cx="40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BJT simple current mirror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3707E13-0770-445D-ACDF-0BD8F42E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714" y="2268278"/>
            <a:ext cx="3037983" cy="284731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6A2B3C-31C9-4D21-AA2B-02F88B9F5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23055"/>
              </p:ext>
            </p:extLst>
          </p:nvPr>
        </p:nvGraphicFramePr>
        <p:xfrm>
          <a:off x="4227509" y="4054648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31640" progId="Equation.DSMT4">
                  <p:embed/>
                </p:oleObj>
              </mc:Choice>
              <mc:Fallback>
                <p:oleObj name="Equation" r:id="rId4" imgW="15746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7509" y="4054648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0F9642-8085-4989-AEF6-0878FC765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9626"/>
              </p:ext>
            </p:extLst>
          </p:nvPr>
        </p:nvGraphicFramePr>
        <p:xfrm>
          <a:off x="4114931" y="1786848"/>
          <a:ext cx="7056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600" imgH="495000" progId="Equation.DSMT4">
                  <p:embed/>
                </p:oleObj>
              </mc:Choice>
              <mc:Fallback>
                <p:oleObj name="Equation" r:id="rId6" imgW="3009600" imgH="4950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931" y="1786848"/>
                        <a:ext cx="70564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FD16933-0C0C-4FA5-B602-523862311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38675"/>
              </p:ext>
            </p:extLst>
          </p:nvPr>
        </p:nvGraphicFramePr>
        <p:xfrm>
          <a:off x="4114931" y="2861623"/>
          <a:ext cx="68786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33640" imgH="495000" progId="Equation.DSMT4">
                  <p:embed/>
                </p:oleObj>
              </mc:Choice>
              <mc:Fallback>
                <p:oleObj name="Equation" r:id="rId8" imgW="293364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931" y="2861623"/>
                        <a:ext cx="68786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F42D3C-89D4-4EF2-8A5F-0555137B8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48711"/>
              </p:ext>
            </p:extLst>
          </p:nvPr>
        </p:nvGraphicFramePr>
        <p:xfrm>
          <a:off x="9185275" y="5133975"/>
          <a:ext cx="14303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431640" progId="Equation.DSMT4">
                  <p:embed/>
                </p:oleObj>
              </mc:Choice>
              <mc:Fallback>
                <p:oleObj name="Equation" r:id="rId10" imgW="609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85275" y="5133975"/>
                        <a:ext cx="1430338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8AF3B-633E-4582-BF77-A1872F3DC856}"/>
              </a:ext>
            </a:extLst>
          </p:cNvPr>
          <p:cNvSpPr txBox="1"/>
          <p:nvPr/>
        </p:nvSpPr>
        <p:spPr>
          <a:xfrm>
            <a:off x="5931581" y="5390268"/>
            <a:ext cx="13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6F7FD16-1A9B-4082-8465-538358B914D9}"/>
              </a:ext>
            </a:extLst>
          </p:cNvPr>
          <p:cNvSpPr/>
          <p:nvPr/>
        </p:nvSpPr>
        <p:spPr>
          <a:xfrm>
            <a:off x="7612744" y="5410061"/>
            <a:ext cx="972458" cy="46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D361A72-D0D0-4595-902E-DF702C21E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06102"/>
              </p:ext>
            </p:extLst>
          </p:nvPr>
        </p:nvGraphicFramePr>
        <p:xfrm>
          <a:off x="3279797" y="5084229"/>
          <a:ext cx="172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457200" progId="Equation.DSMT4">
                  <p:embed/>
                </p:oleObj>
              </mc:Choice>
              <mc:Fallback>
                <p:oleObj name="Equation" r:id="rId12" imgW="73656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9797" y="5084229"/>
                        <a:ext cx="17272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6EFFB-A56C-4E5F-B727-256A8CE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cascode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r>
              <a:rPr lang="it-IT" dirty="0"/>
              <a:t>: </a:t>
            </a:r>
            <a:r>
              <a:rPr lang="it-IT" dirty="0" err="1"/>
              <a:t>R</a:t>
            </a:r>
            <a:r>
              <a:rPr lang="it-IT" baseline="-25000" dirty="0" err="1"/>
              <a:t>out</a:t>
            </a:r>
            <a:endParaRPr lang="en-US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CD5DC1-51D6-4B54-8DF0-F450A26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47DABC-A900-4FB7-BCD5-0D1253E0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5DBE44A-2F9A-41D9-81A4-5398A48F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214337" y="1197893"/>
            <a:ext cx="3474720" cy="41148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0111098-CC9E-4C49-8E82-E4FE6E0CB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0" y="1236442"/>
            <a:ext cx="3240607" cy="253661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4A2F074-28C0-4DD5-BED5-29889BC78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44650"/>
              </p:ext>
            </p:extLst>
          </p:nvPr>
        </p:nvGraphicFramePr>
        <p:xfrm>
          <a:off x="9060896" y="1581106"/>
          <a:ext cx="24161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79360" progId="Equation.DSMT4">
                  <p:embed/>
                </p:oleObj>
              </mc:Choice>
              <mc:Fallback>
                <p:oleObj name="Equation" r:id="rId6" imgW="102852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40F789E-DD90-4CDF-8F98-A5F09C9CC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0896" y="1581106"/>
                        <a:ext cx="24161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B49B09-C138-4AFB-95E1-7A45C3DC4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03689"/>
              </p:ext>
            </p:extLst>
          </p:nvPr>
        </p:nvGraphicFramePr>
        <p:xfrm>
          <a:off x="9184207" y="2736611"/>
          <a:ext cx="95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84207" y="2736611"/>
                        <a:ext cx="9556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226C274C-AF62-44E3-83C6-09464490E114}"/>
              </a:ext>
            </a:extLst>
          </p:cNvPr>
          <p:cNvSpPr/>
          <p:nvPr/>
        </p:nvSpPr>
        <p:spPr>
          <a:xfrm>
            <a:off x="4572000" y="2723949"/>
            <a:ext cx="962526" cy="6623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EA0B50E-242C-449C-BACE-A0B3DA85E922}"/>
              </a:ext>
            </a:extLst>
          </p:cNvPr>
          <p:cNvGrpSpPr/>
          <p:nvPr/>
        </p:nvGrpSpPr>
        <p:grpSpPr>
          <a:xfrm>
            <a:off x="4437246" y="2463265"/>
            <a:ext cx="1097280" cy="1115652"/>
            <a:chOff x="4437246" y="2463265"/>
            <a:chExt cx="1097280" cy="1115652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718E50E-EB76-4431-A7C0-A29D67F05FC0}"/>
                </a:ext>
              </a:extLst>
            </p:cNvPr>
            <p:cNvCxnSpPr>
              <a:cxnSpLocks/>
            </p:cNvCxnSpPr>
            <p:nvPr/>
          </p:nvCxnSpPr>
          <p:spPr>
            <a:xfrm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41AF7EF-0A55-463F-A052-CA6E47AC6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C6E10AD-2411-4FEC-A3B2-48DC1D154844}"/>
              </a:ext>
            </a:extLst>
          </p:cNvPr>
          <p:cNvSpPr/>
          <p:nvPr/>
        </p:nvSpPr>
        <p:spPr>
          <a:xfrm>
            <a:off x="2078544" y="1615090"/>
            <a:ext cx="1049666" cy="785659"/>
          </a:xfrm>
          <a:custGeom>
            <a:avLst/>
            <a:gdLst>
              <a:gd name="connsiteX0" fmla="*/ 10138 w 1049666"/>
              <a:gd name="connsiteY0" fmla="*/ 0 h 785659"/>
              <a:gd name="connsiteX1" fmla="*/ 67889 w 1049666"/>
              <a:gd name="connsiteY1" fmla="*/ 577515 h 785659"/>
              <a:gd name="connsiteX2" fmla="*/ 520277 w 1049666"/>
              <a:gd name="connsiteY2" fmla="*/ 770021 h 785659"/>
              <a:gd name="connsiteX3" fmla="*/ 1049666 w 1049666"/>
              <a:gd name="connsiteY3" fmla="*/ 760395 h 7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666" h="785659">
                <a:moveTo>
                  <a:pt x="10138" y="0"/>
                </a:moveTo>
                <a:cubicBezTo>
                  <a:pt x="-3498" y="224589"/>
                  <a:pt x="-17134" y="449178"/>
                  <a:pt x="67889" y="577515"/>
                </a:cubicBezTo>
                <a:cubicBezTo>
                  <a:pt x="152912" y="705852"/>
                  <a:pt x="356648" y="739541"/>
                  <a:pt x="520277" y="770021"/>
                </a:cubicBezTo>
                <a:cubicBezTo>
                  <a:pt x="683906" y="800501"/>
                  <a:pt x="866786" y="780448"/>
                  <a:pt x="1049666" y="760395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883DDBA-2734-4DAB-84D2-09C1E3D2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35687"/>
              </p:ext>
            </p:extLst>
          </p:nvPr>
        </p:nvGraphicFramePr>
        <p:xfrm>
          <a:off x="2102412" y="1229303"/>
          <a:ext cx="5381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2412" y="1229303"/>
                        <a:ext cx="5381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1AF742-452C-4FBA-9B64-B537AADC55C7}"/>
              </a:ext>
            </a:extLst>
          </p:cNvPr>
          <p:cNvSpPr txBox="1"/>
          <p:nvPr/>
        </p:nvSpPr>
        <p:spPr>
          <a:xfrm>
            <a:off x="4158113" y="4159765"/>
            <a:ext cx="466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interaction of the output branch (Q2,Q4) with the input one (Q3,Q4) caused by the base currents. This interaction is not present in the cascode MOSFET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4278E84-B0E7-4E16-A814-5DBB8E2AA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24104"/>
              </p:ext>
            </p:extLst>
          </p:nvPr>
        </p:nvGraphicFramePr>
        <p:xfrm>
          <a:off x="9034463" y="4565650"/>
          <a:ext cx="27749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482400" progId="Equation.DSMT4">
                  <p:embed/>
                </p:oleObj>
              </mc:Choice>
              <mc:Fallback>
                <p:oleObj name="Equation" r:id="rId12" imgW="11808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4463" y="4565650"/>
                        <a:ext cx="27749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BB67E5-7556-44CA-9BE4-092A332409BB}"/>
              </a:ext>
            </a:extLst>
          </p:cNvPr>
          <p:cNvSpPr txBox="1"/>
          <p:nvPr/>
        </p:nvSpPr>
        <p:spPr>
          <a:xfrm>
            <a:off x="8910664" y="3959233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can be shown that:</a:t>
            </a:r>
          </a:p>
        </p:txBody>
      </p:sp>
    </p:spTree>
    <p:extLst>
      <p:ext uri="{BB962C8B-B14F-4D97-AF65-F5344CB8AC3E}">
        <p14:creationId xmlns:p14="http://schemas.microsoft.com/office/powerpoint/2010/main" val="2436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DCB18-1AB4-4F42-ADF9-A8F7B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" y="-14642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effect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D77595-464A-4562-B8F1-FF88F05A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E09683-4A73-4E65-A4C0-82F09886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653CB9-08B8-4097-A1A8-277CDDBE9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69131" y="892127"/>
            <a:ext cx="3474720" cy="411480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8E9CE57-8B31-41D8-BD3E-07BA72DB7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70520"/>
              </p:ext>
            </p:extLst>
          </p:nvPr>
        </p:nvGraphicFramePr>
        <p:xfrm>
          <a:off x="4124036" y="1509778"/>
          <a:ext cx="3149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28600" progId="Equation.DSMT4">
                  <p:embed/>
                </p:oleObj>
              </mc:Choice>
              <mc:Fallback>
                <p:oleObj name="Equation" r:id="rId4" imgW="15746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4036" y="1509778"/>
                        <a:ext cx="31492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7C2D84D-1D73-4DEF-B323-99B06300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46138"/>
              </p:ext>
            </p:extLst>
          </p:nvPr>
        </p:nvGraphicFramePr>
        <p:xfrm>
          <a:off x="4124036" y="960784"/>
          <a:ext cx="40384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228600" progId="Equation.DSMT4">
                  <p:embed/>
                </p:oleObj>
              </mc:Choice>
              <mc:Fallback>
                <p:oleObj name="Equation" r:id="rId6" imgW="2019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036" y="960784"/>
                        <a:ext cx="40384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692DDFF-4C16-4D01-A13B-61A90178C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2344"/>
              </p:ext>
            </p:extLst>
          </p:nvPr>
        </p:nvGraphicFramePr>
        <p:xfrm>
          <a:off x="3531211" y="2194302"/>
          <a:ext cx="33523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431640" progId="Equation.DSMT4">
                  <p:embed/>
                </p:oleObj>
              </mc:Choice>
              <mc:Fallback>
                <p:oleObj name="Equation" r:id="rId8" imgW="16761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1211" y="2194302"/>
                        <a:ext cx="335232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8015BCB-303C-4D2C-9740-AE3336C7B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4598"/>
              </p:ext>
            </p:extLst>
          </p:nvPr>
        </p:nvGraphicFramePr>
        <p:xfrm>
          <a:off x="10019903" y="580476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28600" progId="Equation.DSMT4">
                  <p:embed/>
                </p:oleObj>
              </mc:Choice>
              <mc:Fallback>
                <p:oleObj name="Equation" r:id="rId10" imgW="965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19903" y="580476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5CE4BFE-B8BC-4226-AE87-1DFBE68B3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1247"/>
              </p:ext>
            </p:extLst>
          </p:nvPr>
        </p:nvGraphicFramePr>
        <p:xfrm>
          <a:off x="9875868" y="1390147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8015BCB-303C-4D2C-9740-AE3336C7B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75868" y="1390147"/>
                        <a:ext cx="1270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F20A324-6E93-4E54-A039-F91B181F3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14196"/>
              </p:ext>
            </p:extLst>
          </p:nvPr>
        </p:nvGraphicFramePr>
        <p:xfrm>
          <a:off x="6822306" y="1784740"/>
          <a:ext cx="24638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812520" progId="Equation.DSMT4">
                  <p:embed/>
                </p:oleObj>
              </mc:Choice>
              <mc:Fallback>
                <p:oleObj name="Equation" r:id="rId14" imgW="1231560" imgH="81252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692DDFF-4C16-4D01-A13B-61A90178C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22306" y="1784740"/>
                        <a:ext cx="2463800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CF53A44-B807-4DE7-9425-3C4099E72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95638"/>
              </p:ext>
            </p:extLst>
          </p:nvPr>
        </p:nvGraphicFramePr>
        <p:xfrm>
          <a:off x="3366320" y="3585421"/>
          <a:ext cx="307296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812520" progId="Equation.DSMT4">
                  <p:embed/>
                </p:oleObj>
              </mc:Choice>
              <mc:Fallback>
                <p:oleObj name="Equation" r:id="rId16" imgW="1536480" imgH="81252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F20A324-6E93-4E54-A039-F91B181F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66320" y="3585421"/>
                        <a:ext cx="3072960" cy="16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1E60C1A-C00D-40E8-878C-0D9ACED4A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39537"/>
              </p:ext>
            </p:extLst>
          </p:nvPr>
        </p:nvGraphicFramePr>
        <p:xfrm>
          <a:off x="9913968" y="2257713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419040" progId="Equation.DSMT4">
                  <p:embed/>
                </p:oleObj>
              </mc:Choice>
              <mc:Fallback>
                <p:oleObj name="Equation" r:id="rId18" imgW="59688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13968" y="2257713"/>
                        <a:ext cx="1193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41CB345-E9EA-4C44-BA67-191BE4AFE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97645"/>
              </p:ext>
            </p:extLst>
          </p:nvPr>
        </p:nvGraphicFramePr>
        <p:xfrm>
          <a:off x="11203930" y="1556284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228600" progId="Equation.DSMT4">
                  <p:embed/>
                </p:oleObj>
              </mc:Choice>
              <mc:Fallback>
                <p:oleObj name="Equation" r:id="rId20" imgW="368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203930" y="1556284"/>
                        <a:ext cx="736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A0B469E-AC73-4CF5-99FF-F631989B2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24495"/>
              </p:ext>
            </p:extLst>
          </p:nvPr>
        </p:nvGraphicFramePr>
        <p:xfrm>
          <a:off x="6976642" y="3966302"/>
          <a:ext cx="4851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25680" imgH="406080" progId="Equation.DSMT4">
                  <p:embed/>
                </p:oleObj>
              </mc:Choice>
              <mc:Fallback>
                <p:oleObj name="Equation" r:id="rId22" imgW="2425680" imgH="4060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76642" y="3966302"/>
                        <a:ext cx="48514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92B6D6D-2FFA-451F-B12E-2F3CEE4FA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85422"/>
              </p:ext>
            </p:extLst>
          </p:nvPr>
        </p:nvGraphicFramePr>
        <p:xfrm>
          <a:off x="910697" y="5137764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98320" imgH="457200" progId="Equation.DSMT4">
                  <p:embed/>
                </p:oleObj>
              </mc:Choice>
              <mc:Fallback>
                <p:oleObj name="Equation" r:id="rId24" imgW="149832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0697" y="5137764"/>
                        <a:ext cx="2997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2ED3259-1982-45FF-83E7-CD74C0C0D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91083"/>
              </p:ext>
            </p:extLst>
          </p:nvPr>
        </p:nvGraphicFramePr>
        <p:xfrm>
          <a:off x="6421439" y="5178425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760" imgH="419040" progId="Equation.DSMT4">
                  <p:embed/>
                </p:oleObj>
              </mc:Choice>
              <mc:Fallback>
                <p:oleObj name="Equation" r:id="rId26" imgW="97776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792B6D6D-2FFA-451F-B12E-2F3CEE4FA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21439" y="5178425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4B095DC-A4D8-485E-A193-0E5BA023E810}"/>
              </a:ext>
            </a:extLst>
          </p:cNvPr>
          <p:cNvCxnSpPr/>
          <p:nvPr/>
        </p:nvCxnSpPr>
        <p:spPr>
          <a:xfrm>
            <a:off x="4131733" y="5594964"/>
            <a:ext cx="19642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9CF930BC-AEC3-4F27-A41B-6D8702AB88AE}"/>
              </a:ext>
            </a:extLst>
          </p:cNvPr>
          <p:cNvSpPr/>
          <p:nvPr/>
        </p:nvSpPr>
        <p:spPr>
          <a:xfrm>
            <a:off x="3835729" y="884559"/>
            <a:ext cx="385838" cy="1154213"/>
          </a:xfrm>
          <a:prstGeom prst="leftBrace">
            <a:avLst>
              <a:gd name="adj1" fmla="val 456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07385F7-CCB4-424E-8F5E-89D097BDEF6C}"/>
              </a:ext>
            </a:extLst>
          </p:cNvPr>
          <p:cNvSpPr txBox="1"/>
          <p:nvPr/>
        </p:nvSpPr>
        <p:spPr>
          <a:xfrm>
            <a:off x="7767710" y="3653319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approximation: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D08A6023-0506-4BF8-885D-33A3FE48EE7E}"/>
              </a:ext>
            </a:extLst>
          </p:cNvPr>
          <p:cNvSpPr/>
          <p:nvPr/>
        </p:nvSpPr>
        <p:spPr>
          <a:xfrm>
            <a:off x="11473543" y="1103747"/>
            <a:ext cx="332645" cy="3203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093C50F-D606-46A5-BF7B-97EAA6F53B45}"/>
              </a:ext>
            </a:extLst>
          </p:cNvPr>
          <p:cNvCxnSpPr/>
          <p:nvPr/>
        </p:nvCxnSpPr>
        <p:spPr>
          <a:xfrm>
            <a:off x="9913968" y="1037676"/>
            <a:ext cx="20362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38EF2DB-1427-4407-813F-E8816D3318A0}"/>
              </a:ext>
            </a:extLst>
          </p:cNvPr>
          <p:cNvGrpSpPr/>
          <p:nvPr/>
        </p:nvGrpSpPr>
        <p:grpSpPr>
          <a:xfrm>
            <a:off x="9012464" y="1556285"/>
            <a:ext cx="805343" cy="1241226"/>
            <a:chOff x="9012464" y="1556285"/>
            <a:chExt cx="805343" cy="1241226"/>
          </a:xfrm>
        </p:grpSpPr>
        <p:sp>
          <p:nvSpPr>
            <p:cNvPr id="25" name="Parentesi graffa aperta 24">
              <a:extLst>
                <a:ext uri="{FF2B5EF4-FFF2-40B4-BE49-F238E27FC236}">
                  <a16:creationId xmlns:a16="http://schemas.microsoft.com/office/drawing/2014/main" id="{0A23D15E-03B9-4D37-97F8-1FBBCA72FDAF}"/>
                </a:ext>
              </a:extLst>
            </p:cNvPr>
            <p:cNvSpPr/>
            <p:nvPr/>
          </p:nvSpPr>
          <p:spPr>
            <a:xfrm>
              <a:off x="9613781" y="1556285"/>
              <a:ext cx="204026" cy="1241226"/>
            </a:xfrm>
            <a:prstGeom prst="leftBrace">
              <a:avLst>
                <a:gd name="adj1" fmla="val 45637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6FD39109-84A0-4743-9B43-39C1A8F3E769}"/>
                </a:ext>
              </a:extLst>
            </p:cNvPr>
            <p:cNvSpPr/>
            <p:nvPr/>
          </p:nvSpPr>
          <p:spPr>
            <a:xfrm rot="20330131">
              <a:off x="9012464" y="2183398"/>
              <a:ext cx="506824" cy="85445"/>
            </a:xfrm>
            <a:custGeom>
              <a:avLst/>
              <a:gdLst>
                <a:gd name="connsiteX0" fmla="*/ 368300 w 368300"/>
                <a:gd name="connsiteY0" fmla="*/ 13416 h 32466"/>
                <a:gd name="connsiteX1" fmla="*/ 133350 w 368300"/>
                <a:gd name="connsiteY1" fmla="*/ 716 h 32466"/>
                <a:gd name="connsiteX2" fmla="*/ 0 w 368300"/>
                <a:gd name="connsiteY2" fmla="*/ 32466 h 32466"/>
                <a:gd name="connsiteX0" fmla="*/ 506824 w 506824"/>
                <a:gd name="connsiteY0" fmla="*/ 13416 h 13416"/>
                <a:gd name="connsiteX1" fmla="*/ 271874 w 506824"/>
                <a:gd name="connsiteY1" fmla="*/ 716 h 13416"/>
                <a:gd name="connsiteX2" fmla="*/ 0 w 506824"/>
                <a:gd name="connsiteY2" fmla="*/ 9315 h 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24" h="13416">
                  <a:moveTo>
                    <a:pt x="506824" y="13416"/>
                  </a:moveTo>
                  <a:cubicBezTo>
                    <a:pt x="420040" y="5478"/>
                    <a:pt x="333257" y="-2459"/>
                    <a:pt x="271874" y="716"/>
                  </a:cubicBezTo>
                  <a:cubicBezTo>
                    <a:pt x="210491" y="3891"/>
                    <a:pt x="35983" y="-4973"/>
                    <a:pt x="0" y="9315"/>
                  </a:cubicBezTo>
                </a:path>
              </a:pathLst>
            </a:custGeom>
            <a:noFill/>
            <a:ln w="28575"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4CB141B-5023-4C23-8425-4806496998F0}"/>
              </a:ext>
            </a:extLst>
          </p:cNvPr>
          <p:cNvCxnSpPr>
            <a:cxnSpLocks/>
          </p:cNvCxnSpPr>
          <p:nvPr/>
        </p:nvCxnSpPr>
        <p:spPr>
          <a:xfrm flipH="1">
            <a:off x="6323798" y="3341049"/>
            <a:ext cx="851174" cy="441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31C81-D58F-4A0B-9B94-0FA305DA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2262A1-D9A9-4432-B913-A7506FF9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15B69BA-1F81-4737-A932-A0F9ADED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588" y="136525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summary of parameters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2CAD65B-4E4D-49F9-80D2-AA5B488E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563880" y="918265"/>
            <a:ext cx="3474720" cy="41148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6022C8D-2999-49CF-B193-BA72A476B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51302"/>
              </p:ext>
            </p:extLst>
          </p:nvPr>
        </p:nvGraphicFramePr>
        <p:xfrm>
          <a:off x="4467175" y="859408"/>
          <a:ext cx="34004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41200" progId="Equation.DSMT4">
                  <p:embed/>
                </p:oleObj>
              </mc:Choice>
              <mc:Fallback>
                <p:oleObj name="Equation" r:id="rId4" imgW="1447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7175" y="859408"/>
                        <a:ext cx="340042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6296CC1-0CF9-41C7-A3F8-9BDB98D28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21787"/>
              </p:ext>
            </p:extLst>
          </p:nvPr>
        </p:nvGraphicFramePr>
        <p:xfrm>
          <a:off x="4467175" y="1312324"/>
          <a:ext cx="4981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41200" progId="Equation.DSMT4">
                  <p:embed/>
                </p:oleObj>
              </mc:Choice>
              <mc:Fallback>
                <p:oleObj name="Equation" r:id="rId6" imgW="21207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D55E52B-970F-41AB-ABC7-56F369157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7175" y="1312324"/>
                        <a:ext cx="49815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5283CB4-1556-41DF-9717-352A4D2A9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2060"/>
              </p:ext>
            </p:extLst>
          </p:nvPr>
        </p:nvGraphicFramePr>
        <p:xfrm>
          <a:off x="4467175" y="1895557"/>
          <a:ext cx="4746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82400" progId="Equation.DSMT4">
                  <p:embed/>
                </p:oleObj>
              </mc:Choice>
              <mc:Fallback>
                <p:oleObj name="Equation" r:id="rId8" imgW="2019240" imgH="4824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4278E84-B0E7-4E16-A814-5DBB8E2AA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67175" y="1895557"/>
                        <a:ext cx="47466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F6AD85A-B8A1-41CB-A837-CC6B97BE4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86543"/>
              </p:ext>
            </p:extLst>
          </p:nvPr>
        </p:nvGraphicFramePr>
        <p:xfrm>
          <a:off x="4467175" y="294585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419040" progId="Equation.DSMT4">
                  <p:embed/>
                </p:oleObj>
              </mc:Choice>
              <mc:Fallback>
                <p:oleObj name="Equation" r:id="rId10" imgW="977760" imgH="4190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2ED3259-1982-45FF-83E7-CD74C0C0D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7175" y="2945850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610E09-47F2-472A-A08B-B2D25ECEDC91}"/>
              </a:ext>
            </a:extLst>
          </p:cNvPr>
          <p:cNvSpPr txBox="1"/>
          <p:nvPr/>
        </p:nvSpPr>
        <p:spPr>
          <a:xfrm>
            <a:off x="3764279" y="3634539"/>
            <a:ext cx="758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resistance is increased by a factor around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which is paid with an increase of both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relative error due to the base current is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respect of the simple mirror.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65DC38-A2CD-49C0-B4E8-35B671BF612A}"/>
              </a:ext>
            </a:extLst>
          </p:cNvPr>
          <p:cNvSpPr txBox="1"/>
          <p:nvPr/>
        </p:nvSpPr>
        <p:spPr>
          <a:xfrm>
            <a:off x="474845" y="5307744"/>
            <a:ext cx="1152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mentioned drawbacks of the BJT cascode current mirror, other solutions, such as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emitter degenerated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Wilson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often preferred. </a:t>
            </a:r>
          </a:p>
        </p:txBody>
      </p:sp>
    </p:spTree>
    <p:extLst>
      <p:ext uri="{BB962C8B-B14F-4D97-AF65-F5344CB8AC3E}">
        <p14:creationId xmlns:p14="http://schemas.microsoft.com/office/powerpoint/2010/main" val="7004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D31E7-558C-4B1C-AF87-24D67C38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51676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/>
              <a:t>Methods to reduce the impact of the base currents: the "beta helper"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BB38F4-9566-4945-B269-5AA9A5E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85336-0371-4EE3-A110-4B81A58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98AB238-8BA3-4485-85D8-F772720D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376" y="1908186"/>
            <a:ext cx="3343459" cy="353931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5B330E-83DB-44CB-997B-BD04800E7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91869"/>
              </p:ext>
            </p:extLst>
          </p:nvPr>
        </p:nvGraphicFramePr>
        <p:xfrm>
          <a:off x="4383324" y="3601709"/>
          <a:ext cx="65230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634680" progId="Equation.DSMT4">
                  <p:embed/>
                </p:oleObj>
              </mc:Choice>
              <mc:Fallback>
                <p:oleObj name="Equation" r:id="rId4" imgW="2781000" imgH="6346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3324" y="3601709"/>
                        <a:ext cx="6523038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07E1B53-2327-41BE-8F6C-CBBEC5E35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3866"/>
              </p:ext>
            </p:extLst>
          </p:nvPr>
        </p:nvGraphicFramePr>
        <p:xfrm>
          <a:off x="4678493" y="1106912"/>
          <a:ext cx="2054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493" y="1106912"/>
                        <a:ext cx="2054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788814-AB8C-411C-A451-8743CE26D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75886"/>
              </p:ext>
            </p:extLst>
          </p:nvPr>
        </p:nvGraphicFramePr>
        <p:xfrm>
          <a:off x="6883531" y="898949"/>
          <a:ext cx="21129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31640" progId="Equation.DSMT4">
                  <p:embed/>
                </p:oleObj>
              </mc:Choice>
              <mc:Fallback>
                <p:oleObj name="Equation" r:id="rId8" imgW="901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83531" y="898949"/>
                        <a:ext cx="2112963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A97F46A-9CA5-433B-A27B-307D82E58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73482"/>
              </p:ext>
            </p:extLst>
          </p:nvPr>
        </p:nvGraphicFramePr>
        <p:xfrm>
          <a:off x="4692287" y="1909355"/>
          <a:ext cx="21732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2287" y="1909355"/>
                        <a:ext cx="21732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BDDEF40-5EAC-48D1-A8B5-5A7565053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57537"/>
              </p:ext>
            </p:extLst>
          </p:nvPr>
        </p:nvGraphicFramePr>
        <p:xfrm>
          <a:off x="4678493" y="2497152"/>
          <a:ext cx="70231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97000" imgH="457200" progId="Equation.DSMT4">
                  <p:embed/>
                </p:oleObj>
              </mc:Choice>
              <mc:Fallback>
                <p:oleObj name="Equation" r:id="rId12" imgW="2997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788814-AB8C-411C-A451-8743CE26D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8493" y="2497152"/>
                        <a:ext cx="70231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45D32F-5786-4C34-A797-ECF4BD247E7E}"/>
              </a:ext>
            </a:extLst>
          </p:cNvPr>
          <p:cNvSpPr/>
          <p:nvPr/>
        </p:nvSpPr>
        <p:spPr>
          <a:xfrm>
            <a:off x="1349829" y="2497151"/>
            <a:ext cx="1186542" cy="11806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108B55-DA9A-4190-AF78-0CB780AC99FF}"/>
              </a:ext>
            </a:extLst>
          </p:cNvPr>
          <p:cNvSpPr txBox="1"/>
          <p:nvPr/>
        </p:nvSpPr>
        <p:spPr>
          <a:xfrm>
            <a:off x="504013" y="141265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helper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D14EF8A-B930-457E-9F48-374E8CE95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30544"/>
              </p:ext>
            </p:extLst>
          </p:nvPr>
        </p:nvGraphicFramePr>
        <p:xfrm>
          <a:off x="3500074" y="5123779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4960" imgH="444240" progId="Equation.DSMT4">
                  <p:embed/>
                </p:oleObj>
              </mc:Choice>
              <mc:Fallback>
                <p:oleObj name="Equation" r:id="rId14" imgW="1434960" imgH="444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00074" y="5123779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3D7714B-9E2A-4E7A-9F3A-EB357E384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47954"/>
              </p:ext>
            </p:extLst>
          </p:nvPr>
        </p:nvGraphicFramePr>
        <p:xfrm>
          <a:off x="8190043" y="5361903"/>
          <a:ext cx="14589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241200" progId="Equation.DSMT4">
                  <p:embed/>
                </p:oleObj>
              </mc:Choice>
              <mc:Fallback>
                <p:oleObj name="Equation" r:id="rId16" imgW="62208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90043" y="5361903"/>
                        <a:ext cx="14589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5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05F37-706A-4454-AA8E-4442536E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61230"/>
            <a:ext cx="10515600" cy="1230810"/>
          </a:xfrm>
        </p:spPr>
        <p:txBody>
          <a:bodyPr>
            <a:normAutofit/>
          </a:bodyPr>
          <a:lstStyle/>
          <a:p>
            <a:r>
              <a:rPr lang="en-US"/>
              <a:t>Simple mirror with emiter degeneration </a:t>
            </a:r>
            <a:br>
              <a:rPr lang="en-US"/>
            </a:br>
            <a:r>
              <a:rPr lang="en-US"/>
              <a:t>and beta helper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A7B0EE-7325-4F2C-AB7D-AC1C87E0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32F8C-E4F6-487A-9E94-414A96D7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E79B198-CAD1-4423-9D53-653622AA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38" y="1292040"/>
            <a:ext cx="3773707" cy="4587644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290BD42-1A0C-4FE4-B96C-BF737FBBC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79353"/>
              </p:ext>
            </p:extLst>
          </p:nvPr>
        </p:nvGraphicFramePr>
        <p:xfrm>
          <a:off x="4955758" y="1667850"/>
          <a:ext cx="32194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5758" y="1667850"/>
                        <a:ext cx="32194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FC488A2-F866-412C-87D6-383A1B45B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96301"/>
              </p:ext>
            </p:extLst>
          </p:nvPr>
        </p:nvGraphicFramePr>
        <p:xfrm>
          <a:off x="4955758" y="2330971"/>
          <a:ext cx="27098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D7714B-9E2A-4E7A-9F3A-EB357E38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5758" y="2330971"/>
                        <a:ext cx="270986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D4D7F4C-1CE6-440D-AC64-DB7646FB4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59598"/>
              </p:ext>
            </p:extLst>
          </p:nvPr>
        </p:nvGraphicFramePr>
        <p:xfrm>
          <a:off x="4955758" y="3019332"/>
          <a:ext cx="32750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28600" progId="Equation.DSMT4">
                  <p:embed/>
                </p:oleObj>
              </mc:Choice>
              <mc:Fallback>
                <p:oleObj name="Equation" r:id="rId8" imgW="13968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FC488A2-F866-412C-87D6-383A1B45B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5758" y="3019332"/>
                        <a:ext cx="327501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89257B3-4E7A-40A4-8B63-924074AA7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35688"/>
              </p:ext>
            </p:extLst>
          </p:nvPr>
        </p:nvGraphicFramePr>
        <p:xfrm>
          <a:off x="4955758" y="3776436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444240" progId="Equation.DSMT4">
                  <p:embed/>
                </p:oleObj>
              </mc:Choice>
              <mc:Fallback>
                <p:oleObj name="Equation" r:id="rId10" imgW="1434960" imgH="4442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5758" y="3776436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4E45D1-1345-4336-9558-A911FEAEFE70}"/>
              </a:ext>
            </a:extLst>
          </p:cNvPr>
          <p:cNvSpPr txBox="1"/>
          <p:nvPr/>
        </p:nvSpPr>
        <p:spPr>
          <a:xfrm>
            <a:off x="8746435" y="1355369"/>
            <a:ext cx="3101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mirror offers a good output resistance and small base-current related error.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made it a popular choice for the design of  BJT op-amps.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large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prevents its use in low supply voltage circuits</a:t>
            </a:r>
          </a:p>
        </p:txBody>
      </p:sp>
    </p:spTree>
    <p:extLst>
      <p:ext uri="{BB962C8B-B14F-4D97-AF65-F5344CB8AC3E}">
        <p14:creationId xmlns:p14="http://schemas.microsoft.com/office/powerpoint/2010/main" val="19903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4B85-6EB3-4668-996C-6F96A554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57311"/>
            <a:ext cx="10515600" cy="662397"/>
          </a:xfrm>
        </p:spPr>
        <p:txBody>
          <a:bodyPr/>
          <a:lstStyle/>
          <a:p>
            <a:r>
              <a:rPr lang="it-IT" dirty="0" err="1"/>
              <a:t>Mirrors</a:t>
            </a:r>
            <a:r>
              <a:rPr lang="it-IT" dirty="0"/>
              <a:t> in the 741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80B164-3B67-43B1-A49E-135DE4B2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40D4E0-257E-4F90-8FA5-08DBBF87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538F79-48C5-406B-A37D-AF414730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9" y="943322"/>
            <a:ext cx="5905822" cy="49713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58E07D-8969-461C-B315-309C9D2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61" y="374462"/>
            <a:ext cx="1898724" cy="25542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26A228-5BF5-48C3-8940-1B6DE070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85" y="2915557"/>
            <a:ext cx="1898724" cy="29991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31E61D7-36BA-4288-B400-33F87CA4CE74}"/>
              </a:ext>
            </a:extLst>
          </p:cNvPr>
          <p:cNvSpPr/>
          <p:nvPr/>
        </p:nvSpPr>
        <p:spPr>
          <a:xfrm>
            <a:off x="1497724" y="3894083"/>
            <a:ext cx="1056290" cy="1608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09D69B-DE0F-46D0-9033-766767E8402F}"/>
              </a:ext>
            </a:extLst>
          </p:cNvPr>
          <p:cNvSpPr/>
          <p:nvPr/>
        </p:nvSpPr>
        <p:spPr>
          <a:xfrm>
            <a:off x="2642761" y="3614057"/>
            <a:ext cx="1056290" cy="1888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8AA6842-E8CA-4AEC-8413-4C2631D23B6D}"/>
              </a:ext>
            </a:extLst>
          </p:cNvPr>
          <p:cNvSpPr/>
          <p:nvPr/>
        </p:nvSpPr>
        <p:spPr>
          <a:xfrm>
            <a:off x="7608403" y="157311"/>
            <a:ext cx="1898724" cy="260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622BD69-AD29-4ECD-866C-682D14294123}"/>
              </a:ext>
            </a:extLst>
          </p:cNvPr>
          <p:cNvSpPr/>
          <p:nvPr/>
        </p:nvSpPr>
        <p:spPr>
          <a:xfrm>
            <a:off x="9154017" y="2670002"/>
            <a:ext cx="2199782" cy="33969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FA3D131-99AF-4476-A237-D0532861EDE1}"/>
              </a:ext>
            </a:extLst>
          </p:cNvPr>
          <p:cNvSpPr/>
          <p:nvPr/>
        </p:nvSpPr>
        <p:spPr>
          <a:xfrm>
            <a:off x="1942075" y="1081288"/>
            <a:ext cx="5663411" cy="2884355"/>
          </a:xfrm>
          <a:custGeom>
            <a:avLst/>
            <a:gdLst>
              <a:gd name="connsiteX0" fmla="*/ 162496 w 5663411"/>
              <a:gd name="connsiteY0" fmla="*/ 2794026 h 2884355"/>
              <a:gd name="connsiteX1" fmla="*/ 2839 w 5663411"/>
              <a:gd name="connsiteY1" fmla="*/ 2721455 h 2884355"/>
              <a:gd name="connsiteX2" fmla="*/ 147982 w 5663411"/>
              <a:gd name="connsiteY2" fmla="*/ 1299055 h 2884355"/>
              <a:gd name="connsiteX3" fmla="*/ 1047868 w 5663411"/>
              <a:gd name="connsiteY3" fmla="*/ 413683 h 2884355"/>
              <a:gd name="connsiteX4" fmla="*/ 3994268 w 5663411"/>
              <a:gd name="connsiteY4" fmla="*/ 36312 h 2884355"/>
              <a:gd name="connsiteX5" fmla="*/ 5663411 w 5663411"/>
              <a:gd name="connsiteY5" fmla="*/ 36312 h 28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11" h="2884355">
                <a:moveTo>
                  <a:pt x="162496" y="2794026"/>
                </a:moveTo>
                <a:cubicBezTo>
                  <a:pt x="83877" y="2882321"/>
                  <a:pt x="5258" y="2970617"/>
                  <a:pt x="2839" y="2721455"/>
                </a:cubicBezTo>
                <a:cubicBezTo>
                  <a:pt x="420" y="2472293"/>
                  <a:pt x="-26190" y="1683684"/>
                  <a:pt x="147982" y="1299055"/>
                </a:cubicBezTo>
                <a:cubicBezTo>
                  <a:pt x="322154" y="914426"/>
                  <a:pt x="406820" y="624140"/>
                  <a:pt x="1047868" y="413683"/>
                </a:cubicBezTo>
                <a:cubicBezTo>
                  <a:pt x="1688916" y="203226"/>
                  <a:pt x="3225011" y="99207"/>
                  <a:pt x="3994268" y="36312"/>
                </a:cubicBezTo>
                <a:cubicBezTo>
                  <a:pt x="4763525" y="-26583"/>
                  <a:pt x="5213468" y="4864"/>
                  <a:pt x="5663411" y="3631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1102CA7-6E58-45F8-8547-2577492984E2}"/>
              </a:ext>
            </a:extLst>
          </p:cNvPr>
          <p:cNvSpPr/>
          <p:nvPr/>
        </p:nvSpPr>
        <p:spPr>
          <a:xfrm>
            <a:off x="3454400" y="4847771"/>
            <a:ext cx="5699617" cy="978945"/>
          </a:xfrm>
          <a:custGeom>
            <a:avLst/>
            <a:gdLst>
              <a:gd name="connsiteX0" fmla="*/ 0 w 5994400"/>
              <a:gd name="connsiteY0" fmla="*/ 653143 h 978945"/>
              <a:gd name="connsiteX1" fmla="*/ 1175657 w 5994400"/>
              <a:gd name="connsiteY1" fmla="*/ 972458 h 978945"/>
              <a:gd name="connsiteX2" fmla="*/ 2728686 w 5994400"/>
              <a:gd name="connsiteY2" fmla="*/ 812800 h 978945"/>
              <a:gd name="connsiteX3" fmla="*/ 5210629 w 5994400"/>
              <a:gd name="connsiteY3" fmla="*/ 188686 h 978945"/>
              <a:gd name="connsiteX4" fmla="*/ 5718629 w 5994400"/>
              <a:gd name="connsiteY4" fmla="*/ 101600 h 978945"/>
              <a:gd name="connsiteX5" fmla="*/ 5994400 w 5994400"/>
              <a:gd name="connsiteY5" fmla="*/ 0 h 9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4400" h="978945">
                <a:moveTo>
                  <a:pt x="0" y="653143"/>
                </a:moveTo>
                <a:cubicBezTo>
                  <a:pt x="360438" y="799496"/>
                  <a:pt x="720876" y="945849"/>
                  <a:pt x="1175657" y="972458"/>
                </a:cubicBezTo>
                <a:cubicBezTo>
                  <a:pt x="1630438" y="999068"/>
                  <a:pt x="2056191" y="943429"/>
                  <a:pt x="2728686" y="812800"/>
                </a:cubicBezTo>
                <a:cubicBezTo>
                  <a:pt x="3401181" y="682171"/>
                  <a:pt x="4712305" y="307219"/>
                  <a:pt x="5210629" y="188686"/>
                </a:cubicBezTo>
                <a:cubicBezTo>
                  <a:pt x="5708953" y="70153"/>
                  <a:pt x="5588001" y="133048"/>
                  <a:pt x="5718629" y="101600"/>
                </a:cubicBezTo>
                <a:cubicBezTo>
                  <a:pt x="5849258" y="70152"/>
                  <a:pt x="5921829" y="35076"/>
                  <a:pt x="59944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AF267-903F-4D88-8E40-1DAB932E34F0}"/>
              </a:ext>
            </a:extLst>
          </p:cNvPr>
          <p:cNvSpPr txBox="1"/>
          <p:nvPr/>
        </p:nvSpPr>
        <p:spPr>
          <a:xfrm>
            <a:off x="9704803" y="480356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source: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37D953-CFD5-4055-91EA-21E132F3DF64}"/>
              </a:ext>
            </a:extLst>
          </p:cNvPr>
          <p:cNvSpPr txBox="1"/>
          <p:nvPr/>
        </p:nvSpPr>
        <p:spPr>
          <a:xfrm>
            <a:off x="6556967" y="3133422"/>
            <a:ext cx="2566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accurate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inverter</a:t>
            </a:r>
          </a:p>
        </p:txBody>
      </p:sp>
    </p:spTree>
    <p:extLst>
      <p:ext uri="{BB962C8B-B14F-4D97-AF65-F5344CB8AC3E}">
        <p14:creationId xmlns:p14="http://schemas.microsoft.com/office/powerpoint/2010/main" val="6331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7EDBCF-3201-499D-84C6-071A0ABFD23E}"/>
              </a:ext>
            </a:extLst>
          </p:cNvPr>
          <p:cNvSpPr txBox="1"/>
          <p:nvPr/>
        </p:nvSpPr>
        <p:spPr>
          <a:xfrm>
            <a:off x="4038600" y="1356526"/>
            <a:ext cx="689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the Q2-Q1 mirror transmits the output current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back to the input branch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C39958-C9E2-4A18-91D6-B755BAFCB211}"/>
              </a:ext>
            </a:extLst>
          </p:cNvPr>
          <p:cNvSpPr txBox="1"/>
          <p:nvPr/>
        </p:nvSpPr>
        <p:spPr>
          <a:xfrm>
            <a:off x="707343" y="564431"/>
            <a:ext cx="1108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Target: to obtain the same output resistance of a cascode mirror, but with smaller impact of base currents on the current gain accuracy.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A6ABBC-F613-41D5-875F-ADBC12B04BB7}"/>
              </a:ext>
            </a:extLst>
          </p:cNvPr>
          <p:cNvSpPr txBox="1"/>
          <p:nvPr/>
        </p:nvSpPr>
        <p:spPr>
          <a:xfrm>
            <a:off x="895678" y="1420417"/>
            <a:ext cx="350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Operating principle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915453" y="4998868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0" y="2490457"/>
            <a:ext cx="4274033" cy="370083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E04AE53B-B126-45C2-82AD-0F3B1BC87100}"/>
              </a:ext>
            </a:extLst>
          </p:cNvPr>
          <p:cNvGrpSpPr/>
          <p:nvPr/>
        </p:nvGrpSpPr>
        <p:grpSpPr>
          <a:xfrm>
            <a:off x="4746514" y="2302102"/>
            <a:ext cx="4274033" cy="2655732"/>
            <a:chOff x="5104220" y="2376191"/>
            <a:chExt cx="5401523" cy="2999395"/>
          </a:xfrm>
        </p:grpSpPr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268BFFE6-B393-49C5-A04B-65D1395DA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3381" y="2376191"/>
              <a:ext cx="2999395" cy="2999395"/>
            </a:xfrm>
            <a:prstGeom prst="rect">
              <a:avLst/>
            </a:prstGeom>
          </p:spPr>
        </p:pic>
        <p:graphicFrame>
          <p:nvGraphicFramePr>
            <p:cNvPr id="32" name="Oggetto 31">
              <a:extLst>
                <a:ext uri="{FF2B5EF4-FFF2-40B4-BE49-F238E27FC236}">
                  <a16:creationId xmlns:a16="http://schemas.microsoft.com/office/drawing/2014/main" id="{D74C6961-AA60-440E-8B67-1634FB25C2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105589"/>
                </p:ext>
              </p:extLst>
            </p:nvPr>
          </p:nvGraphicFramePr>
          <p:xfrm>
            <a:off x="5104220" y="2772090"/>
            <a:ext cx="471714" cy="606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27" name="Oggetto 26">
                          <a:extLst>
                            <a:ext uri="{FF2B5EF4-FFF2-40B4-BE49-F238E27FC236}">
                              <a16:creationId xmlns:a16="http://schemas.microsoft.com/office/drawing/2014/main" id="{89257B06-11A7-48D8-83E6-D2C4D32858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04220" y="2772090"/>
                          <a:ext cx="471714" cy="606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53E33847-84BF-434C-B0B1-7975339DF7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696036"/>
                </p:ext>
              </p:extLst>
            </p:nvPr>
          </p:nvGraphicFramePr>
          <p:xfrm>
            <a:off x="6537469" y="2415243"/>
            <a:ext cx="538162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32" name="Oggetto 31">
                          <a:extLst>
                            <a:ext uri="{FF2B5EF4-FFF2-40B4-BE49-F238E27FC236}">
                              <a16:creationId xmlns:a16="http://schemas.microsoft.com/office/drawing/2014/main" id="{D74C6961-AA60-440E-8B67-1634FB25C2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37469" y="2415243"/>
                          <a:ext cx="538162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ggetto 33">
              <a:extLst>
                <a:ext uri="{FF2B5EF4-FFF2-40B4-BE49-F238E27FC236}">
                  <a16:creationId xmlns:a16="http://schemas.microsoft.com/office/drawing/2014/main" id="{E4CC973F-1BD2-4381-BE16-04B359F0AD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503087"/>
                </p:ext>
              </p:extLst>
            </p:nvPr>
          </p:nvGraphicFramePr>
          <p:xfrm>
            <a:off x="8891256" y="3269463"/>
            <a:ext cx="16144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09480" imgH="228600" progId="Equation.DSMT4">
                    <p:embed/>
                  </p:oleObj>
                </mc:Choice>
                <mc:Fallback>
                  <p:oleObj name="Equation" r:id="rId10" imgW="609480" imgH="228600" progId="Equation.DSMT4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53E33847-84BF-434C-B0B1-7975339DF7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891256" y="3269463"/>
                          <a:ext cx="16144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ggetto 34">
              <a:extLst>
                <a:ext uri="{FF2B5EF4-FFF2-40B4-BE49-F238E27FC236}">
                  <a16:creationId xmlns:a16="http://schemas.microsoft.com/office/drawing/2014/main" id="{88DBE2FA-3BC6-4F6E-B412-370B1D2375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45441"/>
                </p:ext>
              </p:extLst>
            </p:nvPr>
          </p:nvGraphicFramePr>
          <p:xfrm>
            <a:off x="5829776" y="4755206"/>
            <a:ext cx="9413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320" imgH="228600" progId="Equation.DSMT4">
                    <p:embed/>
                  </p:oleObj>
                </mc:Choice>
                <mc:Fallback>
                  <p:oleObj name="Equation" r:id="rId12" imgW="355320" imgH="228600" progId="Equation.DSMT4">
                    <p:embed/>
                    <p:pic>
                      <p:nvPicPr>
                        <p:cNvPr id="34" name="Oggetto 33">
                          <a:extLst>
                            <a:ext uri="{FF2B5EF4-FFF2-40B4-BE49-F238E27FC236}">
                              <a16:creationId xmlns:a16="http://schemas.microsoft.com/office/drawing/2014/main" id="{E4CC973F-1BD2-4381-BE16-04B359F0AD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29776" y="4755206"/>
                          <a:ext cx="9413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87907083-17B8-497C-B77B-DCE8C69C3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85337"/>
              </p:ext>
            </p:extLst>
          </p:nvPr>
        </p:nvGraphicFramePr>
        <p:xfrm>
          <a:off x="8012550" y="3837776"/>
          <a:ext cx="4046112" cy="86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47840" imgH="482400" progId="Equation.DSMT4">
                  <p:embed/>
                </p:oleObj>
              </mc:Choice>
              <mc:Fallback>
                <p:oleObj name="Equation" r:id="rId14" imgW="2247840" imgH="4824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E4CC973F-1BD2-4381-BE16-04B359F0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12550" y="3837776"/>
                        <a:ext cx="4046112" cy="86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121D82DA-AADC-4980-9F17-F8E1CAF76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7424"/>
              </p:ext>
            </p:extLst>
          </p:nvPr>
        </p:nvGraphicFramePr>
        <p:xfrm>
          <a:off x="7743061" y="4957834"/>
          <a:ext cx="4251528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61960" imgH="647640" progId="Equation.DSMT4">
                  <p:embed/>
                </p:oleObj>
              </mc:Choice>
              <mc:Fallback>
                <p:oleObj name="Equation" r:id="rId16" imgW="2361960" imgH="64764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87907083-17B8-497C-B77B-DCE8C69C3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3061" y="4957834"/>
                        <a:ext cx="4251528" cy="116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8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mirror: start-up transient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867763" y="4481421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973010"/>
            <a:ext cx="4274033" cy="3700839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3154A5B7-40DC-4A63-871C-F51AD7931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4782" y="1885966"/>
            <a:ext cx="3409950" cy="379095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4BA7B2D6-1F39-43B0-AF5F-87AB8B99C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4782" y="3184274"/>
            <a:ext cx="657225" cy="32385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9657DB2-6506-4A97-BF3A-4B7932D61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882" y="4557074"/>
            <a:ext cx="1238250" cy="838200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7EF707B6-5D6F-4FAB-AC5D-E06168CAD4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5704" y="3035839"/>
            <a:ext cx="815310" cy="983549"/>
          </a:xfrm>
          <a:prstGeom prst="rect">
            <a:avLst/>
          </a:prstGeom>
        </p:spPr>
      </p:pic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9257B06-11A7-48D8-83E6-D2C4D3285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54172"/>
              </p:ext>
            </p:extLst>
          </p:nvPr>
        </p:nvGraphicFramePr>
        <p:xfrm>
          <a:off x="213924" y="1409310"/>
          <a:ext cx="2411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241200" progId="Equation.DSMT4">
                  <p:embed/>
                </p:oleObj>
              </mc:Choice>
              <mc:Fallback>
                <p:oleObj name="Equation" r:id="rId13" imgW="12063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924" y="1409310"/>
                        <a:ext cx="24114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AD380F0-A942-44CE-BDC5-D6B910E1A4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1132" y="1953703"/>
            <a:ext cx="19050" cy="356235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1AE919DF-2962-4913-99BC-01D2A37DD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38514" y="3484849"/>
            <a:ext cx="666750" cy="19050"/>
          </a:xfrm>
          <a:prstGeom prst="rect">
            <a:avLst/>
          </a:prstGeom>
        </p:spPr>
      </p:pic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F999C6AB-2B51-455D-AC3F-7B78ACEE7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20420"/>
              </p:ext>
            </p:extLst>
          </p:nvPr>
        </p:nvGraphicFramePr>
        <p:xfrm>
          <a:off x="8186054" y="1881392"/>
          <a:ext cx="1420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241200" progId="Equation.DSMT4">
                  <p:embed/>
                </p:oleObj>
              </mc:Choice>
              <mc:Fallback>
                <p:oleObj name="Equation" r:id="rId19" imgW="71100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86054" y="1881392"/>
                        <a:ext cx="14208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52ED68B-C342-429C-9D5E-68A6D5AC146D}"/>
              </a:ext>
            </a:extLst>
          </p:cNvPr>
          <p:cNvSpPr txBox="1"/>
          <p:nvPr/>
        </p:nvSpPr>
        <p:spPr>
          <a:xfrm>
            <a:off x="10149721" y="1835178"/>
            <a:ext cx="16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Q2, Q4: off</a:t>
            </a:r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0AC34ABD-CC9E-46FE-93FD-084404AA8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72286"/>
              </p:ext>
            </p:extLst>
          </p:nvPr>
        </p:nvGraphicFramePr>
        <p:xfrm>
          <a:off x="8109458" y="2358521"/>
          <a:ext cx="3021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11280" imgH="228600" progId="Equation.DSMT4">
                  <p:embed/>
                </p:oleObj>
              </mc:Choice>
              <mc:Fallback>
                <p:oleObj name="Equation" r:id="rId21" imgW="151128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09458" y="2358521"/>
                        <a:ext cx="30210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ggetto 41">
            <a:extLst>
              <a:ext uri="{FF2B5EF4-FFF2-40B4-BE49-F238E27FC236}">
                <a16:creationId xmlns:a16="http://schemas.microsoft.com/office/drawing/2014/main" id="{46B59D8D-F1EE-4598-87CE-7F043045C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48937"/>
              </p:ext>
            </p:extLst>
          </p:nvPr>
        </p:nvGraphicFramePr>
        <p:xfrm>
          <a:off x="10058415" y="2884955"/>
          <a:ext cx="938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800" imgH="228600" progId="Equation.DSMT4">
                  <p:embed/>
                </p:oleObj>
              </mc:Choice>
              <mc:Fallback>
                <p:oleObj name="Equation" r:id="rId23" imgW="469800" imgH="228600" progId="Equation.DSMT4">
                  <p:embed/>
                  <p:pic>
                    <p:nvPicPr>
                      <p:cNvPr id="41" name="Oggetto 40">
                        <a:extLst>
                          <a:ext uri="{FF2B5EF4-FFF2-40B4-BE49-F238E27FC236}">
                            <a16:creationId xmlns:a16="http://schemas.microsoft.com/office/drawing/2014/main" id="{0AC34ABD-CC9E-46FE-93FD-084404AA8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58415" y="2884955"/>
                        <a:ext cx="9382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EC962C63-6E28-4878-9036-63BB14140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49850"/>
              </p:ext>
            </p:extLst>
          </p:nvPr>
        </p:nvGraphicFramePr>
        <p:xfrm>
          <a:off x="8516253" y="2859555"/>
          <a:ext cx="109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760" imgH="241200" progId="Equation.DSMT4">
                  <p:embed/>
                </p:oleObj>
              </mc:Choice>
              <mc:Fallback>
                <p:oleObj name="Equation" r:id="rId25" imgW="545760" imgH="2412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16253" y="2859555"/>
                        <a:ext cx="1090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CD511B46-04A5-4A18-8715-19E2FD6A4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704474"/>
              </p:ext>
            </p:extLst>
          </p:nvPr>
        </p:nvGraphicFramePr>
        <p:xfrm>
          <a:off x="8518633" y="3405306"/>
          <a:ext cx="2816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09400" imgH="469800" progId="Equation.DSMT4">
                  <p:embed/>
                </p:oleObj>
              </mc:Choice>
              <mc:Fallback>
                <p:oleObj name="Equation" r:id="rId27" imgW="1409400" imgH="4698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518633" y="3405306"/>
                        <a:ext cx="2816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44E9855-7A4C-41A0-8567-F374598EE2D3}"/>
              </a:ext>
            </a:extLst>
          </p:cNvPr>
          <p:cNvSpPr txBox="1"/>
          <p:nvPr/>
        </p:nvSpPr>
        <p:spPr>
          <a:xfrm>
            <a:off x="8144732" y="4274961"/>
            <a:ext cx="38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approaches 2V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Q4 and Q2 turn on and the Q2 current is mirrored to M1  </a:t>
            </a:r>
          </a:p>
        </p:txBody>
      </p:sp>
      <p:sp>
        <p:nvSpPr>
          <p:cNvPr id="47" name="Figura a mano libera: forma 46">
            <a:extLst>
              <a:ext uri="{FF2B5EF4-FFF2-40B4-BE49-F238E27FC236}">
                <a16:creationId xmlns:a16="http://schemas.microsoft.com/office/drawing/2014/main" id="{9F34D18F-1D17-41AA-AFA9-DA7F2074DA9C}"/>
              </a:ext>
            </a:extLst>
          </p:cNvPr>
          <p:cNvSpPr/>
          <p:nvPr/>
        </p:nvSpPr>
        <p:spPr>
          <a:xfrm>
            <a:off x="11110640" y="2557057"/>
            <a:ext cx="414250" cy="580045"/>
          </a:xfrm>
          <a:custGeom>
            <a:avLst/>
            <a:gdLst>
              <a:gd name="connsiteX0" fmla="*/ 159027 w 414250"/>
              <a:gd name="connsiteY0" fmla="*/ 0 h 580045"/>
              <a:gd name="connsiteX1" fmla="*/ 384313 w 414250"/>
              <a:gd name="connsiteY1" fmla="*/ 132522 h 580045"/>
              <a:gd name="connsiteX2" fmla="*/ 397566 w 414250"/>
              <a:gd name="connsiteY2" fmla="*/ 463826 h 580045"/>
              <a:gd name="connsiteX3" fmla="*/ 251792 w 414250"/>
              <a:gd name="connsiteY3" fmla="*/ 569844 h 580045"/>
              <a:gd name="connsiteX4" fmla="*/ 0 w 414250"/>
              <a:gd name="connsiteY4" fmla="*/ 569844 h 58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50" h="580045">
                <a:moveTo>
                  <a:pt x="159027" y="0"/>
                </a:moveTo>
                <a:cubicBezTo>
                  <a:pt x="251792" y="27609"/>
                  <a:pt x="344557" y="55218"/>
                  <a:pt x="384313" y="132522"/>
                </a:cubicBezTo>
                <a:cubicBezTo>
                  <a:pt x="424070" y="209826"/>
                  <a:pt x="419653" y="390939"/>
                  <a:pt x="397566" y="463826"/>
                </a:cubicBezTo>
                <a:cubicBezTo>
                  <a:pt x="375479" y="536713"/>
                  <a:pt x="318053" y="552174"/>
                  <a:pt x="251792" y="569844"/>
                </a:cubicBezTo>
                <a:cubicBezTo>
                  <a:pt x="185531" y="587514"/>
                  <a:pt x="92765" y="578679"/>
                  <a:pt x="0" y="569844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F2B8ACF-FD7D-4B24-8001-E7C5745DB303}"/>
              </a:ext>
            </a:extLst>
          </p:cNvPr>
          <p:cNvCxnSpPr>
            <a:cxnSpLocks/>
          </p:cNvCxnSpPr>
          <p:nvPr/>
        </p:nvCxnSpPr>
        <p:spPr>
          <a:xfrm flipH="1">
            <a:off x="9588515" y="3083925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2711BA4-1A7C-4D22-B66C-1E684D2AF36B}"/>
              </a:ext>
            </a:extLst>
          </p:cNvPr>
          <p:cNvSpPr txBox="1"/>
          <p:nvPr/>
        </p:nvSpPr>
        <p:spPr>
          <a:xfrm>
            <a:off x="5540931" y="30839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DBFD5BE-2DB9-4DCD-A82F-506908A5B20D}"/>
              </a:ext>
            </a:extLst>
          </p:cNvPr>
          <p:cNvSpPr txBox="1"/>
          <p:nvPr/>
        </p:nvSpPr>
        <p:spPr>
          <a:xfrm>
            <a:off x="9341575" y="1498538"/>
            <a:ext cx="91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until: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0647F7D-6C19-496C-B8B4-CC12F380AFA7}"/>
              </a:ext>
            </a:extLst>
          </p:cNvPr>
          <p:cNvCxnSpPr>
            <a:cxnSpLocks/>
          </p:cNvCxnSpPr>
          <p:nvPr/>
        </p:nvCxnSpPr>
        <p:spPr>
          <a:xfrm>
            <a:off x="9588515" y="2093071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/>
      <p:bldP spid="45" grpId="0"/>
      <p:bldP spid="47" grpId="0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BF9C7CEA-957C-452F-A976-38DB9D218F5B}"/>
              </a:ext>
            </a:extLst>
          </p:cNvPr>
          <p:cNvSpPr/>
          <p:nvPr/>
        </p:nvSpPr>
        <p:spPr>
          <a:xfrm>
            <a:off x="7303008" y="2247063"/>
            <a:ext cx="880234" cy="338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238185-B533-47E4-AD31-913F395F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62" y="97226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7C46D1-78DB-4FA5-9D2C-A45736FF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780D5-C894-4534-A3DB-E2EB6814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0BE37A6D-7790-4CBE-9D92-C1918E9BC814}"/>
              </a:ext>
            </a:extLst>
          </p:cNvPr>
          <p:cNvSpPr/>
          <p:nvPr/>
        </p:nvSpPr>
        <p:spPr>
          <a:xfrm>
            <a:off x="1988605" y="4595744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A004033-270E-4C4D-A09F-BB59989B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117" y="2088299"/>
            <a:ext cx="4274033" cy="370083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1474873-65B8-4EBD-BE16-FFED6DA23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624" y="2000289"/>
            <a:ext cx="3409950" cy="37909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B8D4232-1E16-413A-8209-73A97F04D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5624" y="3298597"/>
            <a:ext cx="657225" cy="3238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5FF41D1-75C8-42C9-AD46-A45EAFE5E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3724" y="4671397"/>
            <a:ext cx="1238250" cy="8382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8FDC37A-A3FB-4DA2-A557-D123390DD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6546" y="3150162"/>
            <a:ext cx="815310" cy="983549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791FC1-D33E-49CE-8C31-21B097BBB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54582"/>
              </p:ext>
            </p:extLst>
          </p:nvPr>
        </p:nvGraphicFramePr>
        <p:xfrm>
          <a:off x="3529013" y="1385888"/>
          <a:ext cx="3859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320" imgH="241200" progId="Equation.DSMT4">
                  <p:embed/>
                </p:oleObj>
              </mc:Choice>
              <mc:Fallback>
                <p:oleObj name="Equation" r:id="rId12" imgW="193032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9013" y="1385888"/>
                        <a:ext cx="38592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5FDDA60-1878-4A3C-BFD5-31E9B6CA6B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31974" y="2068026"/>
            <a:ext cx="19050" cy="356235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0CC3653-C3E1-4862-9D16-6F98071700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59356" y="3599172"/>
            <a:ext cx="666750" cy="1905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C5794C8-7C58-48FD-8A0F-81EB7E2A7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1024" y="2408547"/>
            <a:ext cx="1924050" cy="120967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B680B85-A8D0-4DFF-A488-85788A706B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07056" y="4463430"/>
            <a:ext cx="1924050" cy="2286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AFEB48-E430-402A-8457-6BD231F4E0A8}"/>
              </a:ext>
            </a:extLst>
          </p:cNvPr>
          <p:cNvSpPr txBox="1"/>
          <p:nvPr/>
        </p:nvSpPr>
        <p:spPr>
          <a:xfrm>
            <a:off x="389008" y="991455"/>
            <a:ext cx="50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starts increasing and taking part of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away from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4377A45-12AD-4425-B65C-66080C795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38440"/>
              </p:ext>
            </p:extLst>
          </p:nvPr>
        </p:nvGraphicFramePr>
        <p:xfrm>
          <a:off x="8709025" y="1089025"/>
          <a:ext cx="2943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73120" imgH="469800" progId="Equation.DSMT4">
                  <p:embed/>
                </p:oleObj>
              </mc:Choice>
              <mc:Fallback>
                <p:oleObj name="Equation" r:id="rId22" imgW="1473120" imgH="4698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id="{9946EAF2-E296-4F83-AC25-E31F6BDB4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09025" y="1089025"/>
                        <a:ext cx="2943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8DEC36-CC76-4276-8591-F67503D57DDB}"/>
              </a:ext>
            </a:extLst>
          </p:cNvPr>
          <p:cNvSpPr txBox="1"/>
          <p:nvPr/>
        </p:nvSpPr>
        <p:spPr>
          <a:xfrm>
            <a:off x="8257098" y="2015961"/>
            <a:ext cx="380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exponential law, small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increments produce large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increases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5130476-8C58-42F8-8D2B-6837A1730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21435"/>
              </p:ext>
            </p:extLst>
          </p:nvPr>
        </p:nvGraphicFramePr>
        <p:xfrm>
          <a:off x="8637793" y="4644518"/>
          <a:ext cx="243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18960" imgH="393480" progId="Equation.DSMT4">
                  <p:embed/>
                </p:oleObj>
              </mc:Choice>
              <mc:Fallback>
                <p:oleObj name="Equation" r:id="rId24" imgW="121896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4377A45-12AD-4425-B65C-66080C795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637793" y="4644518"/>
                        <a:ext cx="243681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1DA58586-2A82-4DD9-8047-4FB4AB7D4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12083"/>
              </p:ext>
            </p:extLst>
          </p:nvPr>
        </p:nvGraphicFramePr>
        <p:xfrm>
          <a:off x="9137075" y="5593610"/>
          <a:ext cx="1776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88840" imgH="228600" progId="Equation.DSMT4">
                  <p:embed/>
                </p:oleObj>
              </mc:Choice>
              <mc:Fallback>
                <p:oleObj name="Equation" r:id="rId26" imgW="888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C791FC1-D33E-49CE-8C31-21B097BBB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137075" y="5593610"/>
                        <a:ext cx="17764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067ED34-A8CA-4651-9FCD-1733EA7D6DC7}"/>
              </a:ext>
            </a:extLst>
          </p:cNvPr>
          <p:cNvSpPr txBox="1"/>
          <p:nvPr/>
        </p:nvSpPr>
        <p:spPr>
          <a:xfrm>
            <a:off x="8561584" y="3720086"/>
            <a:ext cx="29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Equilibrium is reached when: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93DEFCE2-FC22-442D-A22E-9F8A2D79CCA5}"/>
              </a:ext>
            </a:extLst>
          </p:cNvPr>
          <p:cNvSpPr/>
          <p:nvPr/>
        </p:nvSpPr>
        <p:spPr>
          <a:xfrm>
            <a:off x="3205474" y="1484098"/>
            <a:ext cx="355600" cy="2639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2B55382-F63A-4693-9922-F5EA5B2F68BF}"/>
              </a:ext>
            </a:extLst>
          </p:cNvPr>
          <p:cNvSpPr/>
          <p:nvPr/>
        </p:nvSpPr>
        <p:spPr>
          <a:xfrm>
            <a:off x="9004300" y="5509597"/>
            <a:ext cx="2070306" cy="637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8D221-8916-44A4-8AA3-795A67DA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131"/>
            <a:ext cx="10515600" cy="662397"/>
          </a:xfrm>
        </p:spPr>
        <p:txBody>
          <a:bodyPr/>
          <a:lstStyle/>
          <a:p>
            <a:r>
              <a:rPr lang="it-IT" dirty="0"/>
              <a:t>Wilson </a:t>
            </a:r>
            <a:r>
              <a:rPr lang="it-IT" dirty="0" err="1"/>
              <a:t>Current</a:t>
            </a:r>
            <a:r>
              <a:rPr lang="it-IT" dirty="0"/>
              <a:t> Mirror: </a:t>
            </a:r>
            <a:r>
              <a:rPr lang="it-IT" dirty="0" err="1"/>
              <a:t>effect</a:t>
            </a:r>
            <a:r>
              <a:rPr lang="it-IT" dirty="0"/>
              <a:t> of base </a:t>
            </a:r>
            <a:r>
              <a:rPr lang="it-IT" dirty="0" err="1"/>
              <a:t>currents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09E274-0583-48C9-B56C-6C4F53FD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62B331-56DC-49CA-8F90-E9917356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C9DA6-AE57-4487-A134-DA5FFFBB0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57788"/>
              </p:ext>
            </p:extLst>
          </p:nvPr>
        </p:nvGraphicFramePr>
        <p:xfrm>
          <a:off x="8953227" y="2640159"/>
          <a:ext cx="3041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31640" progId="Equation.DSMT4">
                  <p:embed/>
                </p:oleObj>
              </mc:Choice>
              <mc:Fallback>
                <p:oleObj name="Equation" r:id="rId2" imgW="1295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53227" y="2640159"/>
                        <a:ext cx="30416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DF75539-1DDD-4E50-A04E-936554901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75915"/>
              </p:ext>
            </p:extLst>
          </p:nvPr>
        </p:nvGraphicFramePr>
        <p:xfrm>
          <a:off x="5105055" y="1340912"/>
          <a:ext cx="2090058" cy="53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4F41759-A88B-4E8C-B2D5-9A67D8851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055" y="1340912"/>
                        <a:ext cx="2090058" cy="53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BBAEEB4-4E61-458E-B496-C082FDC30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707" y="1058183"/>
            <a:ext cx="3970044" cy="3437618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D10B7CB-9C32-4F18-A75B-5B64E4B9F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41837"/>
              </p:ext>
            </p:extLst>
          </p:nvPr>
        </p:nvGraphicFramePr>
        <p:xfrm>
          <a:off x="5105055" y="1913794"/>
          <a:ext cx="3073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28600" progId="Equation.DSMT4">
                  <p:embed/>
                </p:oleObj>
              </mc:Choice>
              <mc:Fallback>
                <p:oleObj name="Equation" r:id="rId8" imgW="1307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055" y="1913794"/>
                        <a:ext cx="3073400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6C5842E-1863-4712-9AD5-F5800B870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1245"/>
              </p:ext>
            </p:extLst>
          </p:nvPr>
        </p:nvGraphicFramePr>
        <p:xfrm>
          <a:off x="8178455" y="1926901"/>
          <a:ext cx="32829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228600" progId="Equation.DSMT4">
                  <p:embed/>
                </p:oleObj>
              </mc:Choice>
              <mc:Fallback>
                <p:oleObj name="Equation" r:id="rId10" imgW="1396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8455" y="1926901"/>
                        <a:ext cx="32829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2715335-BA05-4EE8-9063-BB5BC6C23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02921"/>
              </p:ext>
            </p:extLst>
          </p:nvPr>
        </p:nvGraphicFramePr>
        <p:xfrm>
          <a:off x="9311816" y="1081149"/>
          <a:ext cx="5381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28600" progId="Equation.DSMT4">
                  <p:embed/>
                </p:oleObj>
              </mc:Choice>
              <mc:Fallback>
                <p:oleObj name="Equation" r:id="rId12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1816" y="1081149"/>
                        <a:ext cx="538162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64BABAA9-7F57-4978-B0A1-ED9B62555332}"/>
              </a:ext>
            </a:extLst>
          </p:cNvPr>
          <p:cNvSpPr/>
          <p:nvPr/>
        </p:nvSpPr>
        <p:spPr>
          <a:xfrm rot="5400000">
            <a:off x="9431161" y="925436"/>
            <a:ext cx="208280" cy="1875754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3A465B3-9C47-405D-B36D-FDE85707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14092"/>
              </p:ext>
            </p:extLst>
          </p:nvPr>
        </p:nvGraphicFramePr>
        <p:xfrm>
          <a:off x="4982889" y="2711523"/>
          <a:ext cx="39703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760" imgH="431640" progId="Equation.DSMT4">
                  <p:embed/>
                </p:oleObj>
              </mc:Choice>
              <mc:Fallback>
                <p:oleObj name="Equation" r:id="rId14" imgW="168876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6C5842E-1863-4712-9AD5-F5800B870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2889" y="2711523"/>
                        <a:ext cx="397033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94B463E-C184-41AD-BF4B-F6005E614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68899"/>
              </p:ext>
            </p:extLst>
          </p:nvPr>
        </p:nvGraphicFramePr>
        <p:xfrm>
          <a:off x="3239760" y="4211907"/>
          <a:ext cx="444658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60" imgH="838080" progId="Equation.DSMT4">
                  <p:embed/>
                </p:oleObj>
              </mc:Choice>
              <mc:Fallback>
                <p:oleObj name="Equation" r:id="rId16" imgW="1892160" imgH="8380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3A465B3-9C47-405D-B36D-FDE85707B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39760" y="4211907"/>
                        <a:ext cx="4446587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D759BCD-42D5-4B9B-94A3-E7B9924B8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34834"/>
              </p:ext>
            </p:extLst>
          </p:nvPr>
        </p:nvGraphicFramePr>
        <p:xfrm>
          <a:off x="8029615" y="3685253"/>
          <a:ext cx="1401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B88AAE9-700F-427B-8FCB-4AA16A584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29615" y="3685253"/>
                        <a:ext cx="14017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1506CA7-7458-442B-A183-BC9049A3D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91895"/>
              </p:ext>
            </p:extLst>
          </p:nvPr>
        </p:nvGraphicFramePr>
        <p:xfrm>
          <a:off x="7818699" y="4200398"/>
          <a:ext cx="3819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838080" progId="Equation.DSMT4">
                  <p:embed/>
                </p:oleObj>
              </mc:Choice>
              <mc:Fallback>
                <p:oleObj name="Equation" r:id="rId20" imgW="1625400" imgH="8380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94B463E-C184-41AD-BF4B-F6005E614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18699" y="4200398"/>
                        <a:ext cx="3819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8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3247A-0CEC-401A-8085-12EB912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7782"/>
            <a:ext cx="10515600" cy="662397"/>
          </a:xfrm>
        </p:spPr>
        <p:txBody>
          <a:bodyPr/>
          <a:lstStyle/>
          <a:p>
            <a:r>
              <a:rPr lang="en-US"/>
              <a:t>BJT simple current mirror: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B698AA-AF88-4147-88D4-AA91BE3C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491AE9-6DAD-42CF-90D8-5CCF262F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878DC8-9663-4D9E-90AB-97F3C698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40" y="2005342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40BBC9-4440-4D2A-9544-0E57D35C2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48726"/>
              </p:ext>
            </p:extLst>
          </p:nvPr>
        </p:nvGraphicFramePr>
        <p:xfrm>
          <a:off x="5260312" y="1972883"/>
          <a:ext cx="32464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41200" progId="Equation.DSMT4">
                  <p:embed/>
                </p:oleObj>
              </mc:Choice>
              <mc:Fallback>
                <p:oleObj name="Equation" r:id="rId4" imgW="138420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D361A72-D0D0-4595-902E-DF702C21E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0312" y="1972883"/>
                        <a:ext cx="32464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B7AA90-169A-45FB-A0CD-3D75EDF62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51750"/>
              </p:ext>
            </p:extLst>
          </p:nvPr>
        </p:nvGraphicFramePr>
        <p:xfrm>
          <a:off x="5215068" y="2673095"/>
          <a:ext cx="3336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28600" progId="Equation.DSMT4">
                  <p:embed/>
                </p:oleObj>
              </mc:Choice>
              <mc:Fallback>
                <p:oleObj name="Equation" r:id="rId6" imgW="14223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40BBC9-4440-4D2A-9544-0E57D35C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5068" y="2673095"/>
                        <a:ext cx="33369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9B032A-AA3B-4268-899C-7A24EF0E5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87820"/>
              </p:ext>
            </p:extLst>
          </p:nvPr>
        </p:nvGraphicFramePr>
        <p:xfrm>
          <a:off x="5199035" y="3189168"/>
          <a:ext cx="32781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31640" progId="Equation.DSMT4">
                  <p:embed/>
                </p:oleObj>
              </mc:Choice>
              <mc:Fallback>
                <p:oleObj name="Equation" r:id="rId8" imgW="13968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B7AA90-169A-45FB-A0CD-3D75EDF62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9035" y="3189168"/>
                        <a:ext cx="327818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CED15CB-F18E-4414-9444-C75C71595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40338"/>
              </p:ext>
            </p:extLst>
          </p:nvPr>
        </p:nvGraphicFramePr>
        <p:xfrm>
          <a:off x="5199035" y="4310851"/>
          <a:ext cx="25923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28600" progId="Equation.DSMT4">
                  <p:embed/>
                </p:oleObj>
              </mc:Choice>
              <mc:Fallback>
                <p:oleObj name="Equation" r:id="rId10" imgW="1104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9035" y="4310851"/>
                        <a:ext cx="2592388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22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311E82-CC3E-40F0-AE23-CF98C03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899262-2C6B-4E7F-A248-E0C5078D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A232F4E-877C-4A20-B7B8-8F84EA08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928910"/>
            <a:ext cx="3970337" cy="343787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EEA5B70-C15D-426C-B3F0-1ACB9945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7552737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53E2026-C0A8-45EE-9D4C-CE073B028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50034"/>
              </p:ext>
            </p:extLst>
          </p:nvPr>
        </p:nvGraphicFramePr>
        <p:xfrm>
          <a:off x="5059994" y="319405"/>
          <a:ext cx="4327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838080" progId="Equation.DSMT4">
                  <p:embed/>
                </p:oleObj>
              </mc:Choice>
              <mc:Fallback>
                <p:oleObj name="Equation" r:id="rId4" imgW="1841400" imgH="8380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1506CA7-7458-442B-A183-BC9049A3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9994" y="319405"/>
                        <a:ext cx="4327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55D3B8C-42DE-40B5-8A11-C95165DC1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43853"/>
              </p:ext>
            </p:extLst>
          </p:nvPr>
        </p:nvGraphicFramePr>
        <p:xfrm>
          <a:off x="5129653" y="2333230"/>
          <a:ext cx="534352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482400" progId="Equation.DSMT4">
                  <p:embed/>
                </p:oleObj>
              </mc:Choice>
              <mc:Fallback>
                <p:oleObj name="Equation" r:id="rId6" imgW="227304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9653" y="2333230"/>
                        <a:ext cx="534352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2F2EE35-E41B-4840-AF74-88A0EDC9A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6137"/>
              </p:ext>
            </p:extLst>
          </p:nvPr>
        </p:nvGraphicFramePr>
        <p:xfrm>
          <a:off x="8098155" y="3779147"/>
          <a:ext cx="36401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431640" progId="Equation.DSMT4">
                  <p:embed/>
                </p:oleObj>
              </mc:Choice>
              <mc:Fallback>
                <p:oleObj name="Equation" r:id="rId8" imgW="1549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98155" y="3779147"/>
                        <a:ext cx="36401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3B2B880-161E-41CC-AA25-5B371362C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23425"/>
              </p:ext>
            </p:extLst>
          </p:nvPr>
        </p:nvGraphicFramePr>
        <p:xfrm>
          <a:off x="3349625" y="5146878"/>
          <a:ext cx="432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55D3B8C-42DE-40B5-8A11-C95165DC1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9625" y="5146878"/>
                        <a:ext cx="432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656BA579-4949-43C5-893E-B7AC32BD0F05}"/>
              </a:ext>
            </a:extLst>
          </p:cNvPr>
          <p:cNvSpPr/>
          <p:nvPr/>
        </p:nvSpPr>
        <p:spPr>
          <a:xfrm rot="5400000">
            <a:off x="9803116" y="2035851"/>
            <a:ext cx="236248" cy="3322320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8EDACA-46B3-4738-AFBD-454D96774834}"/>
              </a:ext>
            </a:extLst>
          </p:cNvPr>
          <p:cNvSpPr/>
          <p:nvPr/>
        </p:nvSpPr>
        <p:spPr>
          <a:xfrm>
            <a:off x="8900160" y="2333230"/>
            <a:ext cx="1351719" cy="11350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542AEB-162B-4738-B9D8-FA31AC7D817D}"/>
              </a:ext>
            </a:extLst>
          </p:cNvPr>
          <p:cNvSpPr txBox="1"/>
          <p:nvPr/>
        </p:nvSpPr>
        <p:spPr>
          <a:xfrm>
            <a:off x="4563727" y="3484371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if: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34AE4541-3C73-44AB-8E2E-C16C8253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880418"/>
              </p:ext>
            </p:extLst>
          </p:nvPr>
        </p:nvGraphicFramePr>
        <p:xfrm>
          <a:off x="4400550" y="3962400"/>
          <a:ext cx="24145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520" imgH="431640" progId="Equation.DSMT4">
                  <p:embed/>
                </p:oleObj>
              </mc:Choice>
              <mc:Fallback>
                <p:oleObj name="Equation" r:id="rId12" imgW="10285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00550" y="3962400"/>
                        <a:ext cx="24145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1B8C349D-6CEC-4BB2-AB12-2A976D7A5212}"/>
              </a:ext>
            </a:extLst>
          </p:cNvPr>
          <p:cNvSpPr/>
          <p:nvPr/>
        </p:nvSpPr>
        <p:spPr>
          <a:xfrm rot="19926082">
            <a:off x="3979222" y="2444207"/>
            <a:ext cx="5222824" cy="2499950"/>
          </a:xfrm>
          <a:custGeom>
            <a:avLst/>
            <a:gdLst>
              <a:gd name="connsiteX0" fmla="*/ 3888158 w 5222824"/>
              <a:gd name="connsiteY0" fmla="*/ 386010 h 2499950"/>
              <a:gd name="connsiteX1" fmla="*/ 5122125 w 5222824"/>
              <a:gd name="connsiteY1" fmla="*/ 1039324 h 2499950"/>
              <a:gd name="connsiteX2" fmla="*/ 5200799 w 5222824"/>
              <a:gd name="connsiteY2" fmla="*/ 1295038 h 2499950"/>
              <a:gd name="connsiteX3" fmla="*/ 4846732 w 5222824"/>
              <a:gd name="connsiteY3" fmla="*/ 1963792 h 2499950"/>
              <a:gd name="connsiteX4" fmla="*/ 4591019 w 5222824"/>
              <a:gd name="connsiteY4" fmla="*/ 2042467 h 2499950"/>
              <a:gd name="connsiteX5" fmla="*/ 3371258 w 5222824"/>
              <a:gd name="connsiteY5" fmla="*/ 1396674 h 2499950"/>
              <a:gd name="connsiteX6" fmla="*/ 2888608 w 5222824"/>
              <a:gd name="connsiteY6" fmla="*/ 1396674 h 2499950"/>
              <a:gd name="connsiteX7" fmla="*/ 2366136 w 5222824"/>
              <a:gd name="connsiteY7" fmla="*/ 2383509 h 2499950"/>
              <a:gd name="connsiteX8" fmla="*/ 2070447 w 5222824"/>
              <a:gd name="connsiteY8" fmla="*/ 2474482 h 2499950"/>
              <a:gd name="connsiteX9" fmla="*/ 116441 w 5222824"/>
              <a:gd name="connsiteY9" fmla="*/ 1439949 h 2499950"/>
              <a:gd name="connsiteX10" fmla="*/ 25468 w 5222824"/>
              <a:gd name="connsiteY10" fmla="*/ 1144260 h 2499950"/>
              <a:gd name="connsiteX11" fmla="*/ 569638 w 5222824"/>
              <a:gd name="connsiteY11" fmla="*/ 116442 h 2499950"/>
              <a:gd name="connsiteX12" fmla="*/ 865327 w 5222824"/>
              <a:gd name="connsiteY12" fmla="*/ 25468 h 2499950"/>
              <a:gd name="connsiteX13" fmla="*/ 2765594 w 5222824"/>
              <a:gd name="connsiteY13" fmla="*/ 1031549 h 2499950"/>
              <a:gd name="connsiteX14" fmla="*/ 3332322 w 5222824"/>
              <a:gd name="connsiteY14" fmla="*/ 1031549 h 2499950"/>
              <a:gd name="connsiteX15" fmla="*/ 3632444 w 5222824"/>
              <a:gd name="connsiteY15" fmla="*/ 464684 h 2499950"/>
              <a:gd name="connsiteX16" fmla="*/ 3888158 w 5222824"/>
              <a:gd name="connsiteY16" fmla="*/ 386010 h 24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2824" h="2499950">
                <a:moveTo>
                  <a:pt x="3888158" y="386010"/>
                </a:moveTo>
                <a:lnTo>
                  <a:pt x="5122125" y="1039324"/>
                </a:lnTo>
                <a:cubicBezTo>
                  <a:pt x="5214463" y="1088212"/>
                  <a:pt x="5249687" y="1202699"/>
                  <a:pt x="5200799" y="1295038"/>
                </a:cubicBezTo>
                <a:lnTo>
                  <a:pt x="4846732" y="1963792"/>
                </a:lnTo>
                <a:cubicBezTo>
                  <a:pt x="4797844" y="2056131"/>
                  <a:pt x="4683358" y="2091355"/>
                  <a:pt x="4591019" y="2042467"/>
                </a:cubicBezTo>
                <a:lnTo>
                  <a:pt x="3371258" y="1396674"/>
                </a:lnTo>
                <a:lnTo>
                  <a:pt x="2888608" y="1396674"/>
                </a:lnTo>
                <a:lnTo>
                  <a:pt x="2366136" y="2383509"/>
                </a:lnTo>
                <a:cubicBezTo>
                  <a:pt x="2309605" y="2490283"/>
                  <a:pt x="2177221" y="2531013"/>
                  <a:pt x="2070447" y="2474482"/>
                </a:cubicBezTo>
                <a:lnTo>
                  <a:pt x="116441" y="1439949"/>
                </a:lnTo>
                <a:cubicBezTo>
                  <a:pt x="9667" y="1383418"/>
                  <a:pt x="-31063" y="1251034"/>
                  <a:pt x="25468" y="1144260"/>
                </a:cubicBezTo>
                <a:lnTo>
                  <a:pt x="569638" y="116442"/>
                </a:lnTo>
                <a:cubicBezTo>
                  <a:pt x="626169" y="9667"/>
                  <a:pt x="758553" y="-31063"/>
                  <a:pt x="865327" y="25468"/>
                </a:cubicBezTo>
                <a:lnTo>
                  <a:pt x="2765594" y="1031549"/>
                </a:lnTo>
                <a:lnTo>
                  <a:pt x="3332322" y="1031549"/>
                </a:lnTo>
                <a:lnTo>
                  <a:pt x="3632444" y="464684"/>
                </a:lnTo>
                <a:cubicBezTo>
                  <a:pt x="3681332" y="372346"/>
                  <a:pt x="3795819" y="337122"/>
                  <a:pt x="3888158" y="38601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5493802-6BA5-4F34-A56C-3F3E5C8A6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174"/>
              </p:ext>
            </p:extLst>
          </p:nvPr>
        </p:nvGraphicFramePr>
        <p:xfrm>
          <a:off x="708881" y="5355419"/>
          <a:ext cx="2220508" cy="66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881" y="5355419"/>
                        <a:ext cx="2220508" cy="66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FE421BD-550A-499E-A241-98B3E7A16D0C}"/>
              </a:ext>
            </a:extLst>
          </p:cNvPr>
          <p:cNvSpPr/>
          <p:nvPr/>
        </p:nvSpPr>
        <p:spPr>
          <a:xfrm>
            <a:off x="574779" y="5121461"/>
            <a:ext cx="7685301" cy="101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AE0EA-D38E-4000-8B8E-A1DC8A3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1A680B-F662-44B6-B4FB-2AA07CB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947D3-CD83-4004-857C-6682A080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93EA32C-3182-448B-9143-56C3767B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" y="1218470"/>
            <a:ext cx="3970337" cy="34378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9C65AE-49EC-430B-9187-1613133133EF}"/>
              </a:ext>
            </a:extLst>
          </p:cNvPr>
          <p:cNvSpPr txBox="1"/>
          <p:nvPr/>
        </p:nvSpPr>
        <p:spPr>
          <a:xfrm>
            <a:off x="4480560" y="850821"/>
            <a:ext cx="736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Wilson current mirror the  relative error due to the base current  is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when it is designed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=1. For current gains different from one, the relative error becomes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BF2EA6-3A21-4B3C-9EAD-256D4A1D44BC}"/>
              </a:ext>
            </a:extLst>
          </p:cNvPr>
          <p:cNvSpPr txBox="1"/>
          <p:nvPr/>
        </p:nvSpPr>
        <p:spPr>
          <a:xfrm>
            <a:off x="6096000" y="2403249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characteristics: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5EB6FAF-F321-4F47-A13E-52F2C8138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47836"/>
              </p:ext>
            </p:extLst>
          </p:nvPr>
        </p:nvGraphicFramePr>
        <p:xfrm>
          <a:off x="4817745" y="2925603"/>
          <a:ext cx="42687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241200" progId="Equation.DSMT4">
                  <p:embed/>
                </p:oleObj>
              </mc:Choice>
              <mc:Fallback>
                <p:oleObj name="Equation" r:id="rId4" imgW="181584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7745" y="2925603"/>
                        <a:ext cx="4268788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EF9B0C-3B2D-499E-86EA-8ECE5BEFB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36121"/>
              </p:ext>
            </p:extLst>
          </p:nvPr>
        </p:nvGraphicFramePr>
        <p:xfrm>
          <a:off x="4817745" y="3556403"/>
          <a:ext cx="3044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5EB6FAF-F321-4F47-A13E-52F2C8138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7745" y="3556403"/>
                        <a:ext cx="3044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602DF1-0316-45BF-8433-164F1117A207}"/>
              </a:ext>
            </a:extLst>
          </p:cNvPr>
          <p:cNvSpPr txBox="1"/>
          <p:nvPr/>
        </p:nvSpPr>
        <p:spPr>
          <a:xfrm>
            <a:off x="10230088" y="3429000"/>
            <a:ext cx="1930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as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cascode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mirror)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8C54CE8-B5EE-4D9E-BD95-8EC80CD1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10096"/>
              </p:ext>
            </p:extLst>
          </p:nvPr>
        </p:nvGraphicFramePr>
        <p:xfrm>
          <a:off x="4817745" y="4157041"/>
          <a:ext cx="27765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82400" progId="Equation.DSMT4">
                  <p:embed/>
                </p:oleObj>
              </mc:Choice>
              <mc:Fallback>
                <p:oleObj name="Equation" r:id="rId8" imgW="11808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5283CB4-1556-41DF-9717-352A4D2A9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7745" y="4157041"/>
                        <a:ext cx="277653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9191BDA-6A85-4F1A-AB98-0D0B66A1F595}"/>
              </a:ext>
            </a:extLst>
          </p:cNvPr>
          <p:cNvSpPr/>
          <p:nvPr/>
        </p:nvSpPr>
        <p:spPr>
          <a:xfrm>
            <a:off x="9920462" y="2898456"/>
            <a:ext cx="264422" cy="2284106"/>
          </a:xfrm>
          <a:prstGeom prst="rightBrace">
            <a:avLst>
              <a:gd name="adj1" fmla="val 44355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FA85A8-A21A-4553-8951-B9E9270EFC52}"/>
              </a:ext>
            </a:extLst>
          </p:cNvPr>
          <p:cNvSpPr txBox="1"/>
          <p:nvPr/>
        </p:nvSpPr>
        <p:spPr>
          <a:xfrm>
            <a:off x="7798397" y="4090603"/>
            <a:ext cx="230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feedback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node  H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1A05D0-27C6-4BAA-833E-F5DB4440B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96318"/>
              </p:ext>
            </p:extLst>
          </p:nvPr>
        </p:nvGraphicFramePr>
        <p:xfrm>
          <a:off x="427037" y="5551971"/>
          <a:ext cx="3611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28600" progId="Equation.DSMT4">
                  <p:embed/>
                </p:oleObj>
              </mc:Choice>
              <mc:Fallback>
                <p:oleObj name="Equation" r:id="rId10" imgW="1536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EF9B0C-3B2D-499E-86EA-8ECE5BEFB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037" y="5551971"/>
                        <a:ext cx="36115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3CB22B-6215-4A47-9722-A4D20B7F63FF}"/>
              </a:ext>
            </a:extLst>
          </p:cNvPr>
          <p:cNvSpPr txBox="1"/>
          <p:nvPr/>
        </p:nvSpPr>
        <p:spPr>
          <a:xfrm>
            <a:off x="4320857" y="5551971"/>
            <a:ext cx="752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large systematic error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4193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0AAEECC-FFDF-4BD7-8C7D-262DAA696C08}"/>
              </a:ext>
            </a:extLst>
          </p:cNvPr>
          <p:cNvSpPr/>
          <p:nvPr/>
        </p:nvSpPr>
        <p:spPr>
          <a:xfrm>
            <a:off x="1285744" y="3258731"/>
            <a:ext cx="1012956" cy="71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2CF8F9-963F-4674-B5F7-735634BE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-12156"/>
            <a:ext cx="10515600" cy="662397"/>
          </a:xfrm>
        </p:spPr>
        <p:txBody>
          <a:bodyPr/>
          <a:lstStyle/>
          <a:p>
            <a:r>
              <a:rPr lang="en-US" dirty="0"/>
              <a:t>4-transistor 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BA4F6D-3DD8-429C-8DE0-24E3CC5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A1119-368A-432B-9026-AB83A70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464A54-C98D-4F28-834E-D952483BD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12442"/>
              </p:ext>
            </p:extLst>
          </p:nvPr>
        </p:nvGraphicFramePr>
        <p:xfrm>
          <a:off x="631731" y="934547"/>
          <a:ext cx="3552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228600" progId="Equation.DSMT4">
                  <p:embed/>
                </p:oleObj>
              </mc:Choice>
              <mc:Fallback>
                <p:oleObj name="Equation" r:id="rId2" imgW="1511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3A6F12E-18C3-4E1E-B6BA-159CDAE9D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731" y="934547"/>
                        <a:ext cx="3552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796D175-CA91-4B6C-AA4B-D91ED97E7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69955"/>
              </p:ext>
            </p:extLst>
          </p:nvPr>
        </p:nvGraphicFramePr>
        <p:xfrm>
          <a:off x="4648200" y="934547"/>
          <a:ext cx="2895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41200" progId="Equation.DSMT4">
                  <p:embed/>
                </p:oleObj>
              </mc:Choice>
              <mc:Fallback>
                <p:oleObj name="Equation" r:id="rId4" imgW="1231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934547"/>
                        <a:ext cx="28956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5B40FB7-3EE0-405E-9186-A2FCB80F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57485"/>
              </p:ext>
            </p:extLst>
          </p:nvPr>
        </p:nvGraphicFramePr>
        <p:xfrm>
          <a:off x="4648200" y="1511561"/>
          <a:ext cx="14335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41200" progId="Equation.DSMT4">
                  <p:embed/>
                </p:oleObj>
              </mc:Choice>
              <mc:Fallback>
                <p:oleObj name="Equation" r:id="rId6" imgW="60948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796D175-CA91-4B6C-AA4B-D91ED97E7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1511561"/>
                        <a:ext cx="143351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A7BE876-3355-4EFD-8446-1BD31D21B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4531" y="2407442"/>
            <a:ext cx="4089268" cy="3540853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13E0215-B457-4452-AF36-B59B3C43D702}"/>
              </a:ext>
            </a:extLst>
          </p:cNvPr>
          <p:cNvSpPr/>
          <p:nvPr/>
        </p:nvSpPr>
        <p:spPr>
          <a:xfrm>
            <a:off x="5499959" y="4172116"/>
            <a:ext cx="1566863" cy="850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285132-05F3-4C0B-A55F-9253DD1916CC}"/>
              </a:ext>
            </a:extLst>
          </p:cNvPr>
          <p:cNvSpPr txBox="1"/>
          <p:nvPr/>
        </p:nvSpPr>
        <p:spPr>
          <a:xfrm>
            <a:off x="4640991" y="2818788"/>
            <a:ext cx="2425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Implementing D1 with a diode-connected BJT (Q3)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64EB9518-19BE-4B09-8900-7645CD855C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1193" y="2176783"/>
            <a:ext cx="3960943" cy="34297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B3A087-CDC4-4205-AA7E-BAF393F287AB}"/>
              </a:ext>
            </a:extLst>
          </p:cNvPr>
          <p:cNvSpPr txBox="1"/>
          <p:nvPr/>
        </p:nvSpPr>
        <p:spPr>
          <a:xfrm>
            <a:off x="7810500" y="576582"/>
            <a:ext cx="408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4-transistor Wilson Mirror is the optimal choice when an accurate mirror with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is required. </a:t>
            </a:r>
          </a:p>
        </p:txBody>
      </p:sp>
    </p:spTree>
    <p:extLst>
      <p:ext uri="{BB962C8B-B14F-4D97-AF65-F5344CB8AC3E}">
        <p14:creationId xmlns:p14="http://schemas.microsoft.com/office/powerpoint/2010/main" val="9378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B1BAC-AEC4-412C-B000-243482CE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AF5B2F-0EFE-4AA0-8637-5C0D200C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2EF61A-3B69-4F82-8037-EFD9DEEE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32CE7A7-2099-4540-8D3D-B8D4A02D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E8370FD-DCE3-4A0F-AB55-231D3D6A9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13523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31640" progId="Equation.DSMT4">
                  <p:embed/>
                </p:oleObj>
              </mc:Choice>
              <mc:Fallback>
                <p:oleObj name="Equation" r:id="rId4" imgW="609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1D98D20-7E9A-490D-B962-C1DF8C884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09443"/>
              </p:ext>
            </p:extLst>
          </p:nvPr>
        </p:nvGraphicFramePr>
        <p:xfrm>
          <a:off x="6720149" y="1064945"/>
          <a:ext cx="14001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457200" progId="Equation.DSMT4">
                  <p:embed/>
                </p:oleObj>
              </mc:Choice>
              <mc:Fallback>
                <p:oleObj name="Equation" r:id="rId6" imgW="59688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0149" y="1064945"/>
                        <a:ext cx="140017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349CF45-2561-40FF-9006-D9EB401EB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76471"/>
              </p:ext>
            </p:extLst>
          </p:nvPr>
        </p:nvGraphicFramePr>
        <p:xfrm>
          <a:off x="4104781" y="2412456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31640" progId="Equation.DSMT4">
                  <p:embed/>
                </p:oleObj>
              </mc:Choice>
              <mc:Fallback>
                <p:oleObj name="Equation" r:id="rId8" imgW="1333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1D98D20-7E9A-490D-B962-C1DF8C884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4781" y="2412456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E672256-731C-4BEF-BA30-A93419551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98639"/>
              </p:ext>
            </p:extLst>
          </p:nvPr>
        </p:nvGraphicFramePr>
        <p:xfrm>
          <a:off x="8087220" y="2363111"/>
          <a:ext cx="3216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431640" progId="Equation.DSMT4">
                  <p:embed/>
                </p:oleObj>
              </mc:Choice>
              <mc:Fallback>
                <p:oleObj name="Equation" r:id="rId10" imgW="13716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7220" y="2363111"/>
                        <a:ext cx="3216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B338CAC-CAE2-4A60-B078-A49F6D131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03091"/>
              </p:ext>
            </p:extLst>
          </p:nvPr>
        </p:nvGraphicFramePr>
        <p:xfrm>
          <a:off x="4071677" y="3661009"/>
          <a:ext cx="1816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41200" progId="Equation.DSMT4">
                  <p:embed/>
                </p:oleObj>
              </mc:Choice>
              <mc:Fallback>
                <p:oleObj name="Equation" r:id="rId12" imgW="77436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E672256-731C-4BEF-BA30-A93419551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1677" y="3661009"/>
                        <a:ext cx="181610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F95DF0-0459-45F1-B727-CD0305CB6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83117"/>
              </p:ext>
            </p:extLst>
          </p:nvPr>
        </p:nvGraphicFramePr>
        <p:xfrm>
          <a:off x="7420236" y="3551529"/>
          <a:ext cx="324643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609480" progId="Equation.DSMT4">
                  <p:embed/>
                </p:oleObj>
              </mc:Choice>
              <mc:Fallback>
                <p:oleObj name="Equation" r:id="rId14" imgW="1384200" imgH="609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0236" y="3551529"/>
                        <a:ext cx="3246438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59B28FD-8075-45DF-AB24-505AAEA1F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93635"/>
              </p:ext>
            </p:extLst>
          </p:nvPr>
        </p:nvGraphicFramePr>
        <p:xfrm>
          <a:off x="762000" y="4801235"/>
          <a:ext cx="3276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609480" progId="Equation.DSMT4">
                  <p:embed/>
                </p:oleObj>
              </mc:Choice>
              <mc:Fallback>
                <p:oleObj name="Equation" r:id="rId16" imgW="1396800" imgH="609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DF95DF0-0459-45F1-B727-CD0305CB6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" y="4801235"/>
                        <a:ext cx="3276600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15B245B-17F7-48CF-BB94-DF3ED747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932"/>
              </p:ext>
            </p:extLst>
          </p:nvPr>
        </p:nvGraphicFramePr>
        <p:xfrm>
          <a:off x="4307149" y="4780899"/>
          <a:ext cx="24130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609480" progId="Equation.DSMT4">
                  <p:embed/>
                </p:oleObj>
              </mc:Choice>
              <mc:Fallback>
                <p:oleObj name="Equation" r:id="rId18" imgW="1028520" imgH="609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59B28FD-8075-45DF-AB24-505AAEA1F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07149" y="4780899"/>
                        <a:ext cx="2413000" cy="143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7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FC541-3CA0-4600-9389-53496BBD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3C9DDF-D946-4E9F-B548-5AC58128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43E756A-7AEE-4B5B-B2CE-66C41650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7E7397-FAFF-489E-ADCD-05D06067C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0A1F185-56F0-4683-B6DF-195CCC528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45366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31640" progId="Equation.DSMT4">
                  <p:embed/>
                </p:oleObj>
              </mc:Choice>
              <mc:Fallback>
                <p:oleObj name="Equation" r:id="rId4" imgW="6094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0A53-2A09-435B-8F3A-9E4309C4D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40574"/>
              </p:ext>
            </p:extLst>
          </p:nvPr>
        </p:nvGraphicFramePr>
        <p:xfrm>
          <a:off x="6869113" y="1082675"/>
          <a:ext cx="37830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609480" progId="Equation.DSMT4">
                  <p:embed/>
                </p:oleObj>
              </mc:Choice>
              <mc:Fallback>
                <p:oleObj name="Equation" r:id="rId6" imgW="1612800" imgH="609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15B245B-17F7-48CF-BB94-DF3ED747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9113" y="1082675"/>
                        <a:ext cx="3783012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CFBA811-0F34-4C92-8BFF-9C5E985B1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14198"/>
              </p:ext>
            </p:extLst>
          </p:nvPr>
        </p:nvGraphicFramePr>
        <p:xfrm>
          <a:off x="4491090" y="2477629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406080" progId="Equation.DSMT4">
                  <p:embed/>
                </p:oleObj>
              </mc:Choice>
              <mc:Fallback>
                <p:oleObj name="Equation" r:id="rId8" imgW="1663560" imgH="406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1090" y="2477629"/>
                        <a:ext cx="39020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43AF69D-C4FF-4B7E-8EF6-B6A63385D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75054"/>
              </p:ext>
            </p:extLst>
          </p:nvPr>
        </p:nvGraphicFramePr>
        <p:xfrm>
          <a:off x="4516438" y="3589105"/>
          <a:ext cx="61356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16120" imgH="457200" progId="Equation.DSMT4">
                  <p:embed/>
                </p:oleObj>
              </mc:Choice>
              <mc:Fallback>
                <p:oleObj name="Equation" r:id="rId10" imgW="261612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6438" y="3589105"/>
                        <a:ext cx="613568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3CDBCDE-C4F2-4785-9B67-DE9665408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94979"/>
              </p:ext>
            </p:extLst>
          </p:nvPr>
        </p:nvGraphicFramePr>
        <p:xfrm>
          <a:off x="6255437" y="501797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419040" progId="Equation.DSMT4">
                  <p:embed/>
                </p:oleObj>
              </mc:Choice>
              <mc:Fallback>
                <p:oleObj name="Equation" r:id="rId12" imgW="77436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43AF69D-C4FF-4B7E-8EF6-B6A63385D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55437" y="501797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3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2189"/>
            <a:ext cx="10515600" cy="929654"/>
          </a:xfrm>
        </p:spPr>
        <p:txBody>
          <a:bodyPr>
            <a:normAutofit/>
          </a:bodyPr>
          <a:lstStyle/>
          <a:p>
            <a:r>
              <a:rPr lang="en-US"/>
              <a:t>Simple mirror with emitter degeneration </a:t>
            </a:r>
            <a:br>
              <a:rPr lang="en-US"/>
            </a:br>
            <a:r>
              <a:rPr lang="en-US"/>
              <a:t>to increase the output resistance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1A2D68-6B0F-4B32-B9C4-ADBCC89B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988" y="1436748"/>
            <a:ext cx="3317984" cy="3587739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DDE40EF-E2B8-40F3-9B90-CE95F8BC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63073"/>
              </p:ext>
            </p:extLst>
          </p:nvPr>
        </p:nvGraphicFramePr>
        <p:xfrm>
          <a:off x="1100269" y="5060038"/>
          <a:ext cx="57832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482400" progId="Equation.DSMT4">
                  <p:embed/>
                </p:oleObj>
              </mc:Choice>
              <mc:Fallback>
                <p:oleObj name="Equation" r:id="rId4" imgW="24634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269" y="5060038"/>
                        <a:ext cx="57832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028D5D2-FC15-4F5E-9037-1E2B98AD8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78945"/>
              </p:ext>
            </p:extLst>
          </p:nvPr>
        </p:nvGraphicFramePr>
        <p:xfrm>
          <a:off x="4869656" y="1330330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9656" y="1330330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2C591EF-28C3-4F55-8B41-244165F1F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92891"/>
              </p:ext>
            </p:extLst>
          </p:nvPr>
        </p:nvGraphicFramePr>
        <p:xfrm>
          <a:off x="7038400" y="2603834"/>
          <a:ext cx="45608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2920" imgH="228600" progId="Equation.DSMT4">
                  <p:embed/>
                </p:oleObj>
              </mc:Choice>
              <mc:Fallback>
                <p:oleObj name="Equation" r:id="rId8" imgW="1942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DDE40EF-E2B8-40F3-9B90-CE95F8BCB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8400" y="2603834"/>
                        <a:ext cx="456088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0D6DD87-6C44-4653-8D3E-FDA3256F5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51249"/>
              </p:ext>
            </p:extLst>
          </p:nvPr>
        </p:nvGraphicFramePr>
        <p:xfrm>
          <a:off x="4038600" y="3411817"/>
          <a:ext cx="3546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431640" progId="Equation.DSMT4">
                  <p:embed/>
                </p:oleObj>
              </mc:Choice>
              <mc:Fallback>
                <p:oleObj name="Equation" r:id="rId10" imgW="1511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8600" y="3411817"/>
                        <a:ext cx="35464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5754A70-2D96-4C0F-A622-3D905E030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71380"/>
              </p:ext>
            </p:extLst>
          </p:nvPr>
        </p:nvGraphicFramePr>
        <p:xfrm>
          <a:off x="8655050" y="1319601"/>
          <a:ext cx="952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431640" progId="Equation.DSMT4">
                  <p:embed/>
                </p:oleObj>
              </mc:Choice>
              <mc:Fallback>
                <p:oleObj name="Equation" r:id="rId12" imgW="406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028D5D2-FC15-4F5E-9037-1E2B98AD8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5050" y="1319601"/>
                        <a:ext cx="9525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A0506-8968-4964-80AE-40CA0DE5D05F}"/>
              </a:ext>
            </a:extLst>
          </p:cNvPr>
          <p:cNvSpPr txBox="1"/>
          <p:nvPr/>
        </p:nvSpPr>
        <p:spPr>
          <a:xfrm>
            <a:off x="4038600" y="2641288"/>
            <a:ext cx="279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only if: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81C2171-1DEF-49B5-9FA5-52858CB0B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94913"/>
              </p:ext>
            </p:extLst>
          </p:nvPr>
        </p:nvGraphicFramePr>
        <p:xfrm>
          <a:off x="8328025" y="3568423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28025" y="3568423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16F84AF-D4CF-415B-B524-C05BB6D0F7A4}"/>
              </a:ext>
            </a:extLst>
          </p:cNvPr>
          <p:cNvSpPr/>
          <p:nvPr/>
        </p:nvSpPr>
        <p:spPr>
          <a:xfrm>
            <a:off x="3750283" y="2315817"/>
            <a:ext cx="5506901" cy="561745"/>
          </a:xfrm>
          <a:custGeom>
            <a:avLst/>
            <a:gdLst>
              <a:gd name="connsiteX0" fmla="*/ 5443413 w 5506901"/>
              <a:gd name="connsiteY0" fmla="*/ 0 h 561745"/>
              <a:gd name="connsiteX1" fmla="*/ 5244630 w 5506901"/>
              <a:gd name="connsiteY1" fmla="*/ 129209 h 561745"/>
              <a:gd name="connsiteX2" fmla="*/ 3346256 w 5506901"/>
              <a:gd name="connsiteY2" fmla="*/ 168966 h 561745"/>
              <a:gd name="connsiteX3" fmla="*/ 1000621 w 5506901"/>
              <a:gd name="connsiteY3" fmla="*/ 159026 h 561745"/>
              <a:gd name="connsiteX4" fmla="*/ 265126 w 5506901"/>
              <a:gd name="connsiteY4" fmla="*/ 218661 h 561745"/>
              <a:gd name="connsiteX5" fmla="*/ 16647 w 5506901"/>
              <a:gd name="connsiteY5" fmla="*/ 337931 h 561745"/>
              <a:gd name="connsiteX6" fmla="*/ 26587 w 5506901"/>
              <a:gd name="connsiteY6" fmla="*/ 487018 h 561745"/>
              <a:gd name="connsiteX7" fmla="*/ 56404 w 5506901"/>
              <a:gd name="connsiteY7" fmla="*/ 556592 h 561745"/>
              <a:gd name="connsiteX8" fmla="*/ 205491 w 5506901"/>
              <a:gd name="connsiteY8" fmla="*/ 556592 h 561745"/>
              <a:gd name="connsiteX9" fmla="*/ 374456 w 5506901"/>
              <a:gd name="connsiteY9" fmla="*/ 556592 h 5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901" h="561745">
                <a:moveTo>
                  <a:pt x="5443413" y="0"/>
                </a:moveTo>
                <a:cubicBezTo>
                  <a:pt x="5518784" y="50524"/>
                  <a:pt x="5594156" y="101048"/>
                  <a:pt x="5244630" y="129209"/>
                </a:cubicBezTo>
                <a:cubicBezTo>
                  <a:pt x="4895104" y="157370"/>
                  <a:pt x="3346256" y="168966"/>
                  <a:pt x="3346256" y="168966"/>
                </a:cubicBezTo>
                <a:lnTo>
                  <a:pt x="1000621" y="159026"/>
                </a:lnTo>
                <a:cubicBezTo>
                  <a:pt x="487099" y="167308"/>
                  <a:pt x="429122" y="188844"/>
                  <a:pt x="265126" y="218661"/>
                </a:cubicBezTo>
                <a:cubicBezTo>
                  <a:pt x="101130" y="248478"/>
                  <a:pt x="56403" y="293205"/>
                  <a:pt x="16647" y="337931"/>
                </a:cubicBezTo>
                <a:cubicBezTo>
                  <a:pt x="-23109" y="382657"/>
                  <a:pt x="19961" y="450575"/>
                  <a:pt x="26587" y="487018"/>
                </a:cubicBezTo>
                <a:cubicBezTo>
                  <a:pt x="33213" y="523461"/>
                  <a:pt x="26587" y="544996"/>
                  <a:pt x="56404" y="556592"/>
                </a:cubicBezTo>
                <a:cubicBezTo>
                  <a:pt x="86221" y="568188"/>
                  <a:pt x="205491" y="556592"/>
                  <a:pt x="205491" y="556592"/>
                </a:cubicBezTo>
                <a:lnTo>
                  <a:pt x="374456" y="556592"/>
                </a:lnTo>
              </a:path>
            </a:pathLst>
          </a:custGeom>
          <a:noFill/>
          <a:ln w="47625">
            <a:solidFill>
              <a:srgbClr val="0000CC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6BF6710-B622-4EC2-966A-21D8C053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77334"/>
              </p:ext>
            </p:extLst>
          </p:nvPr>
        </p:nvGraphicFramePr>
        <p:xfrm>
          <a:off x="8328025" y="4156075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228600" progId="Equation.DSMT4">
                  <p:embed/>
                </p:oleObj>
              </mc:Choice>
              <mc:Fallback>
                <p:oleObj name="Equation" r:id="rId16" imgW="14475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8025" y="4156075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2C172D-A869-4384-B9D5-A4ADBEF50E06}"/>
              </a:ext>
            </a:extLst>
          </p:cNvPr>
          <p:cNvSpPr txBox="1"/>
          <p:nvPr/>
        </p:nvSpPr>
        <p:spPr>
          <a:xfrm>
            <a:off x="7282124" y="4898571"/>
            <a:ext cx="456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drop across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makes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worse than in the simple mirror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A213E-5ABF-4FD9-B3B4-F264F358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current mirror with emitter degeneration: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AC6D81-4138-40CB-B4BC-BA1993A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44F871-FA11-4E8B-82DA-B0B3DCA7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2A6DB1F-08AF-4693-AE60-F76F2635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06" y="1422854"/>
            <a:ext cx="3047961" cy="3295763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D335247-08C9-4679-BA91-94445DE6E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9327"/>
              </p:ext>
            </p:extLst>
          </p:nvPr>
        </p:nvGraphicFramePr>
        <p:xfrm>
          <a:off x="4725194" y="1422854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28600" progId="Equation.DSMT4">
                  <p:embed/>
                </p:oleObj>
              </mc:Choice>
              <mc:Fallback>
                <p:oleObj name="Equation" r:id="rId4" imgW="11682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5194" y="1422854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AB72-6363-4637-8961-2C08BEBD5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93166"/>
              </p:ext>
            </p:extLst>
          </p:nvPr>
        </p:nvGraphicFramePr>
        <p:xfrm>
          <a:off x="4725194" y="2104981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6BF6710-B622-4EC2-966A-21D8C0537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5194" y="2104981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443B71-4EFE-48BC-B7CB-D6F3C162A289}"/>
              </a:ext>
            </a:extLst>
          </p:cNvPr>
          <p:cNvSpPr txBox="1"/>
          <p:nvPr/>
        </p:nvSpPr>
        <p:spPr>
          <a:xfrm>
            <a:off x="8392467" y="1071896"/>
            <a:ext cx="3799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drop across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makes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worse than in the simple mirror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A909139-7CC3-47AB-BD99-20439E591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57138"/>
              </p:ext>
            </p:extLst>
          </p:nvPr>
        </p:nvGraphicFramePr>
        <p:xfrm>
          <a:off x="3586390" y="2863850"/>
          <a:ext cx="84963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19440" imgH="482400" progId="Equation.DSMT4">
                  <p:embed/>
                </p:oleObj>
              </mc:Choice>
              <mc:Fallback>
                <p:oleObj name="Equation" r:id="rId8" imgW="36194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3BC397-707A-4224-A6D8-B8660A46D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6390" y="2863850"/>
                        <a:ext cx="84963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BE127B-6550-4D55-BB45-A5141C01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90443"/>
              </p:ext>
            </p:extLst>
          </p:nvPr>
        </p:nvGraphicFramePr>
        <p:xfrm>
          <a:off x="3586390" y="3873456"/>
          <a:ext cx="30400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482400" progId="Equation.DSMT4">
                  <p:embed/>
                </p:oleObj>
              </mc:Choice>
              <mc:Fallback>
                <p:oleObj name="Equation" r:id="rId10" imgW="12952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6390" y="3873456"/>
                        <a:ext cx="30400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AFC2A2-D0E7-4E1C-9E13-E609CA828D12}"/>
              </a:ext>
            </a:extLst>
          </p:cNvPr>
          <p:cNvSpPr txBox="1"/>
          <p:nvPr/>
        </p:nvSpPr>
        <p:spPr>
          <a:xfrm>
            <a:off x="4235768" y="5217339"/>
            <a:ext cx="52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due to the base currents is the same as in the simple mirror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3D183A8-C479-4E26-8049-98A98CAB0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57542"/>
              </p:ext>
            </p:extLst>
          </p:nvPr>
        </p:nvGraphicFramePr>
        <p:xfrm>
          <a:off x="654009" y="4985979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009" y="4985979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E9367BB-AF09-4951-AFDD-7AF567968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03273"/>
              </p:ext>
            </p:extLst>
          </p:nvPr>
        </p:nvGraphicFramePr>
        <p:xfrm>
          <a:off x="9728462" y="506726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419040" progId="Equation.DSMT4">
                  <p:embed/>
                </p:oleObj>
              </mc:Choice>
              <mc:Fallback>
                <p:oleObj name="Equation" r:id="rId14" imgW="77436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3CDBCDE-C4F2-4785-9B67-DE9665408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28462" y="506726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157C8A-5AEB-4D58-B2D4-38FF24F34D60}"/>
              </a:ext>
            </a:extLst>
          </p:cNvPr>
          <p:cNvSpPr txBox="1"/>
          <p:nvPr/>
        </p:nvSpPr>
        <p:spPr>
          <a:xfrm>
            <a:off x="6883530" y="4114800"/>
            <a:ext cx="494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=225 mV,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=25 mV,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366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65A29-3968-4FCC-83FD-5B54F186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The Widlar current source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BD1EFD-2B17-4B3B-ABE8-EBA93235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4C7173-D58A-49F8-AB19-DABF3C7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1183CA-058D-48F2-B4B1-EB5E58AAE38F}"/>
              </a:ext>
            </a:extLst>
          </p:cNvPr>
          <p:cNvSpPr txBox="1"/>
          <p:nvPr/>
        </p:nvSpPr>
        <p:spPr>
          <a:xfrm>
            <a:off x="587829" y="931979"/>
            <a:ext cx="451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current mirror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D2E2C92-FAB2-47B1-B46A-74AD5279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3371" r="-5843" b="-1036"/>
          <a:stretch/>
        </p:blipFill>
        <p:spPr>
          <a:xfrm>
            <a:off x="648789" y="1663226"/>
            <a:ext cx="3017520" cy="347472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36448CB-AABC-4BB2-BA06-F6D102BB0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35129"/>
              </p:ext>
            </p:extLst>
          </p:nvPr>
        </p:nvGraphicFramePr>
        <p:xfrm>
          <a:off x="5101771" y="900323"/>
          <a:ext cx="29511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0D6DD87-6C44-4653-8D3E-FDA3256F5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1771" y="900323"/>
                        <a:ext cx="295116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13C8CE4-D886-493E-BB59-D83EA971B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80"/>
              </p:ext>
            </p:extLst>
          </p:nvPr>
        </p:nvGraphicFramePr>
        <p:xfrm>
          <a:off x="5101771" y="1645846"/>
          <a:ext cx="5543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241200" progId="Equation.DSMT4">
                  <p:embed/>
                </p:oleObj>
              </mc:Choice>
              <mc:Fallback>
                <p:oleObj name="Equation" r:id="rId6" imgW="23619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1771" y="1645846"/>
                        <a:ext cx="55435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D01FF37-CC10-49A0-A711-91C11C4A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17149"/>
              </p:ext>
            </p:extLst>
          </p:nvPr>
        </p:nvGraphicFramePr>
        <p:xfrm>
          <a:off x="3856492" y="3646494"/>
          <a:ext cx="69786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800" imgH="482400" progId="Equation.DSMT4">
                  <p:embed/>
                </p:oleObj>
              </mc:Choice>
              <mc:Fallback>
                <p:oleObj name="Equation" r:id="rId8" imgW="29718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6492" y="3646494"/>
                        <a:ext cx="697865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6E0194F-0284-4193-9795-2C441A85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1236"/>
              </p:ext>
            </p:extLst>
          </p:nvPr>
        </p:nvGraphicFramePr>
        <p:xfrm>
          <a:off x="3666309" y="2377093"/>
          <a:ext cx="437673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495000" progId="Equation.DSMT4">
                  <p:embed/>
                </p:oleObj>
              </mc:Choice>
              <mc:Fallback>
                <p:oleObj name="Equation" r:id="rId10" imgW="186660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6309" y="2377093"/>
                        <a:ext cx="4376737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7C1BCD1-6520-4901-8976-151FA4133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968"/>
              </p:ext>
            </p:extLst>
          </p:nvPr>
        </p:nvGraphicFramePr>
        <p:xfrm>
          <a:off x="8705850" y="2420938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82400" progId="Equation.DSMT4">
                  <p:embed/>
                </p:oleObj>
              </mc:Choice>
              <mc:Fallback>
                <p:oleObj name="Equation" r:id="rId12" imgW="10029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05850" y="2420938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478B9C-C790-4618-9D13-EBE17CDB7E58}"/>
              </a:ext>
            </a:extLst>
          </p:cNvPr>
          <p:cNvSpPr txBox="1"/>
          <p:nvPr/>
        </p:nvSpPr>
        <p:spPr>
          <a:xfrm>
            <a:off x="825293" y="5407528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Q1=Q2 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37C1A4A-7FA8-4E95-A4FD-7A4AE26ED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83922"/>
              </p:ext>
            </p:extLst>
          </p:nvPr>
        </p:nvGraphicFramePr>
        <p:xfrm>
          <a:off x="3986552" y="5081992"/>
          <a:ext cx="28035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482400" progId="Equation.DSMT4">
                  <p:embed/>
                </p:oleObj>
              </mc:Choice>
              <mc:Fallback>
                <p:oleObj name="Equation" r:id="rId14" imgW="11937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86552" y="5081992"/>
                        <a:ext cx="2803525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7F4244E-FEED-4301-80F0-4E0C28F88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62436"/>
              </p:ext>
            </p:extLst>
          </p:nvPr>
        </p:nvGraphicFramePr>
        <p:xfrm>
          <a:off x="6790077" y="5369534"/>
          <a:ext cx="13700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228600" progId="Equation.DSMT4">
                  <p:embed/>
                </p:oleObj>
              </mc:Choice>
              <mc:Fallback>
                <p:oleObj name="Equation" r:id="rId16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13C8CE4-D886-493E-BB59-D83EA971B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90077" y="5369534"/>
                        <a:ext cx="1370013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801D42-E848-42E2-A108-427F8E989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49657"/>
              </p:ext>
            </p:extLst>
          </p:nvPr>
        </p:nvGraphicFramePr>
        <p:xfrm>
          <a:off x="8747579" y="4985148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482400" progId="Equation.DSMT4">
                  <p:embed/>
                </p:oleObj>
              </mc:Choice>
              <mc:Fallback>
                <p:oleObj name="Equation" r:id="rId18" imgW="88884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37C1A4A-7FA8-4E95-A4FD-7A4AE26ED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47579" y="4985148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3C0C0EBF-6B12-481E-AEB8-D4345EB7CB09}"/>
              </a:ext>
            </a:extLst>
          </p:cNvPr>
          <p:cNvSpPr/>
          <p:nvPr/>
        </p:nvSpPr>
        <p:spPr>
          <a:xfrm>
            <a:off x="6330432" y="4285733"/>
            <a:ext cx="664143" cy="1493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74D28D2-297C-4CF7-87CF-E1E8EFADD660}"/>
              </a:ext>
            </a:extLst>
          </p:cNvPr>
          <p:cNvSpPr/>
          <p:nvPr/>
        </p:nvSpPr>
        <p:spPr>
          <a:xfrm>
            <a:off x="4236796" y="4508252"/>
            <a:ext cx="664143" cy="132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180431-3D1A-4EF1-B2F8-9F7E219B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AC425E-DDC8-4CC8-92CE-C1BF7684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930B2DE-6606-4CE8-96CF-B3FA2AF2313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The Widlar current source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E7E5A43-7C70-4979-A5C5-7EC88BCE3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3371" r="-5843" b="-1036"/>
          <a:stretch/>
        </p:blipFill>
        <p:spPr>
          <a:xfrm>
            <a:off x="505975" y="974413"/>
            <a:ext cx="3017520" cy="347472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E08DD88-373E-4C0B-9F6F-A7D0EA3CC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16388"/>
              </p:ext>
            </p:extLst>
          </p:nvPr>
        </p:nvGraphicFramePr>
        <p:xfrm>
          <a:off x="3889279" y="1224037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82400" progId="Equation.DSMT4">
                  <p:embed/>
                </p:oleObj>
              </mc:Choice>
              <mc:Fallback>
                <p:oleObj name="Equation" r:id="rId5" imgW="888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801D42-E848-42E2-A108-427F8E989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279" y="1224037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552A51-5985-4BAB-9ED2-AFFD202E584C}"/>
              </a:ext>
            </a:extLst>
          </p:cNvPr>
          <p:cNvSpPr txBox="1"/>
          <p:nvPr/>
        </p:nvSpPr>
        <p:spPr>
          <a:xfrm>
            <a:off x="6278342" y="704490"/>
            <a:ext cx="561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is not constant, but depends 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on the input current), the behavior is non-linear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D6FEB2D-B536-44A9-8890-5A9750EF6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3891" y="3151320"/>
            <a:ext cx="3695700" cy="295275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2A27C40-6B8D-47E0-87F5-12E8EA9DE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090845"/>
              </p:ext>
            </p:extLst>
          </p:nvPr>
        </p:nvGraphicFramePr>
        <p:xfrm>
          <a:off x="7584621" y="5685559"/>
          <a:ext cx="776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28600" progId="Equation.DSMT4">
                  <p:embed/>
                </p:oleObj>
              </mc:Choice>
              <mc:Fallback>
                <p:oleObj name="Equation" r:id="rId9" imgW="3301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4621" y="5685559"/>
                        <a:ext cx="7762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5B29F2E6-77F2-44F6-A426-42D4A892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55787"/>
              </p:ext>
            </p:extLst>
          </p:nvPr>
        </p:nvGraphicFramePr>
        <p:xfrm>
          <a:off x="4290336" y="3257392"/>
          <a:ext cx="8651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2A27C40-6B8D-47E0-87F5-12E8EA9DE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0336" y="3257392"/>
                        <a:ext cx="8651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FC46893-22F7-4908-BBC2-B58F8F37FBD5}"/>
              </a:ext>
            </a:extLst>
          </p:cNvPr>
          <p:cNvCxnSpPr>
            <a:cxnSpLocks/>
          </p:cNvCxnSpPr>
          <p:nvPr/>
        </p:nvCxnSpPr>
        <p:spPr>
          <a:xfrm flipV="1">
            <a:off x="4236795" y="3685030"/>
            <a:ext cx="1982805" cy="19618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3EF1AFC6-AC7F-4A35-A906-D38CE4A27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89805"/>
              </p:ext>
            </p:extLst>
          </p:nvPr>
        </p:nvGraphicFramePr>
        <p:xfrm>
          <a:off x="1858352" y="5616093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240" imgH="228600" progId="Equation.DSMT4">
                  <p:embed/>
                </p:oleObj>
              </mc:Choice>
              <mc:Fallback>
                <p:oleObj name="Equation" r:id="rId13" imgW="8762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352" y="5616093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6345768-12BB-4BD0-AD62-3F184F875AE5}"/>
              </a:ext>
            </a:extLst>
          </p:cNvPr>
          <p:cNvCxnSpPr>
            <a:cxnSpLocks/>
          </p:cNvCxnSpPr>
          <p:nvPr/>
        </p:nvCxnSpPr>
        <p:spPr>
          <a:xfrm flipV="1">
            <a:off x="4226702" y="4055864"/>
            <a:ext cx="3262889" cy="1610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09C0E5E-C03A-4F59-BD64-0D6130845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73662"/>
              </p:ext>
            </p:extLst>
          </p:nvPr>
        </p:nvGraphicFramePr>
        <p:xfrm>
          <a:off x="7120222" y="5035684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228600" progId="Equation.DSMT4">
                  <p:embed/>
                </p:oleObj>
              </mc:Choice>
              <mc:Fallback>
                <p:oleObj name="Equation" r:id="rId15" imgW="87624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3EF1AFC6-AC7F-4A35-A906-D38CE4A27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20222" y="5035684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84239C-2FD3-4592-BD60-0E5114C6A34D}"/>
              </a:ext>
            </a:extLst>
          </p:cNvPr>
          <p:cNvCxnSpPr/>
          <p:nvPr/>
        </p:nvCxnSpPr>
        <p:spPr>
          <a:xfrm flipV="1">
            <a:off x="3209692" y="4861030"/>
            <a:ext cx="1359175" cy="709641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BEDF968-9D9C-4F95-94CC-80CD94776F3F}"/>
              </a:ext>
            </a:extLst>
          </p:cNvPr>
          <p:cNvCxnSpPr>
            <a:cxnSpLocks/>
          </p:cNvCxnSpPr>
          <p:nvPr/>
        </p:nvCxnSpPr>
        <p:spPr>
          <a:xfrm flipH="1" flipV="1">
            <a:off x="6810004" y="4859604"/>
            <a:ext cx="774617" cy="184157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A11968-216C-4C17-BC2C-B0014893EF67}"/>
              </a:ext>
            </a:extLst>
          </p:cNvPr>
          <p:cNvSpPr txBox="1"/>
          <p:nvPr/>
        </p:nvSpPr>
        <p:spPr>
          <a:xfrm>
            <a:off x="8272931" y="2042210"/>
            <a:ext cx="3522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much less sensitive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variations then for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mirror producing the same output current.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F6C8747-DC89-417E-A0BE-61CE8E0BDD29}"/>
              </a:ext>
            </a:extLst>
          </p:cNvPr>
          <p:cNvSpPr txBox="1"/>
          <p:nvPr/>
        </p:nvSpPr>
        <p:spPr>
          <a:xfrm>
            <a:off x="5659410" y="325366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gain=1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410167-7CD5-455C-820E-79C6428923CA}"/>
              </a:ext>
            </a:extLst>
          </p:cNvPr>
          <p:cNvSpPr txBox="1"/>
          <p:nvPr/>
        </p:nvSpPr>
        <p:spPr>
          <a:xfrm>
            <a:off x="7002940" y="3506159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gain&lt;1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587AC3F-B9AD-4491-8B05-88FCD44B0383}"/>
              </a:ext>
            </a:extLst>
          </p:cNvPr>
          <p:cNvSpPr txBox="1"/>
          <p:nvPr/>
        </p:nvSpPr>
        <p:spPr>
          <a:xfrm>
            <a:off x="9303269" y="4134884"/>
            <a:ext cx="2748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was used to produce an almost constant current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from a variable current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1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6F6D6-936A-4340-AF47-08B932CE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BJT cascode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1560AE-5EE5-4C54-8576-E09D4904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047912-C668-4EC9-813D-A6586EC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A55114-2652-4A90-86AE-89D3F5839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776" t="-3199" r="-11374" b="-3374"/>
          <a:stretch/>
        </p:blipFill>
        <p:spPr>
          <a:xfrm>
            <a:off x="390177" y="1223168"/>
            <a:ext cx="3649553" cy="43218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4B9F1BD-FE22-4452-AAC6-B48A440F2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00880"/>
              </p:ext>
            </p:extLst>
          </p:nvPr>
        </p:nvGraphicFramePr>
        <p:xfrm>
          <a:off x="4700588" y="955675"/>
          <a:ext cx="3578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28600" progId="Equation.DSMT4">
                  <p:embed/>
                </p:oleObj>
              </mc:Choice>
              <mc:Fallback>
                <p:oleObj name="Equation" r:id="rId5" imgW="1523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0588" y="955675"/>
                        <a:ext cx="35782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CA02C64-20B6-4A49-A04B-F2E96D94E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52246"/>
              </p:ext>
            </p:extLst>
          </p:nvPr>
        </p:nvGraphicFramePr>
        <p:xfrm>
          <a:off x="5626652" y="1766046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4B9F1BD-FE22-4452-AAC6-B48A440F2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6652" y="1766046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40F789E-DD90-4CDF-8F98-A5F09C9CC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72949"/>
              </p:ext>
            </p:extLst>
          </p:nvPr>
        </p:nvGraphicFramePr>
        <p:xfrm>
          <a:off x="8803128" y="1729385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03128" y="1729385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1CEC43-29E5-4A4D-982E-327F647B3317}"/>
              </a:ext>
            </a:extLst>
          </p:cNvPr>
          <p:cNvSpPr txBox="1"/>
          <p:nvPr/>
        </p:nvSpPr>
        <p:spPr>
          <a:xfrm>
            <a:off x="3821982" y="1802708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make: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BC9684-1722-4F04-85F5-143EDCC7C357}"/>
              </a:ext>
            </a:extLst>
          </p:cNvPr>
          <p:cNvSpPr txBox="1"/>
          <p:nvPr/>
        </p:nvSpPr>
        <p:spPr>
          <a:xfrm>
            <a:off x="7741285" y="183936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6CBD1-9AC0-414F-8F77-90010AE4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39998"/>
              </p:ext>
            </p:extLst>
          </p:nvPr>
        </p:nvGraphicFramePr>
        <p:xfrm>
          <a:off x="4109002" y="2370325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431640" progId="Equation.DSMT4">
                  <p:embed/>
                </p:oleObj>
              </mc:Choice>
              <mc:Fallback>
                <p:oleObj name="Equation" r:id="rId11" imgW="6094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0A1F185-56F0-4683-B6DF-195CCC528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9002" y="2370325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2A223D-3E5B-4F88-A3ED-8A75B36FE7DE}"/>
              </a:ext>
            </a:extLst>
          </p:cNvPr>
          <p:cNvSpPr txBox="1"/>
          <p:nvPr/>
        </p:nvSpPr>
        <p:spPr>
          <a:xfrm>
            <a:off x="5780748" y="2610181"/>
            <a:ext cx="399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almost independently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5FF97FB-945C-451F-91FF-BA71A1F02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16071"/>
              </p:ext>
            </p:extLst>
          </p:nvPr>
        </p:nvGraphicFramePr>
        <p:xfrm>
          <a:off x="4105827" y="3974921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482400" progId="Equation.DSMT4">
                  <p:embed/>
                </p:oleObj>
              </mc:Choice>
              <mc:Fallback>
                <p:oleObj name="Equation" r:id="rId13" imgW="10029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7C1BCD1-6520-4901-8976-151FA4133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05827" y="3974921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5CE034E5-3A8F-4D9C-9616-993BD0E2A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9443"/>
              </p:ext>
            </p:extLst>
          </p:nvPr>
        </p:nvGraphicFramePr>
        <p:xfrm>
          <a:off x="4122616" y="3457161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228600" progId="Equation.DSMT4">
                  <p:embed/>
                </p:oleObj>
              </mc:Choice>
              <mc:Fallback>
                <p:oleObj name="Equation" r:id="rId15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2616" y="3457161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BA368CB-92A3-4EC0-8B18-7A26064A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92699"/>
              </p:ext>
            </p:extLst>
          </p:nvPr>
        </p:nvGraphicFramePr>
        <p:xfrm>
          <a:off x="7282303" y="3718655"/>
          <a:ext cx="1520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431640" progId="Equation.DSMT4">
                  <p:embed/>
                </p:oleObj>
              </mc:Choice>
              <mc:Fallback>
                <p:oleObj name="Equation" r:id="rId16" imgW="64764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5FF97FB-945C-451F-91FF-BA71A1F02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82303" y="3718655"/>
                        <a:ext cx="15208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4335C47-2235-498A-9610-4DB545DDD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88663"/>
              </p:ext>
            </p:extLst>
          </p:nvPr>
        </p:nvGraphicFramePr>
        <p:xfrm>
          <a:off x="3610816" y="5128615"/>
          <a:ext cx="24447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120" imgH="431640" progId="Equation.DSMT4">
                  <p:embed/>
                </p:oleObj>
              </mc:Choice>
              <mc:Fallback>
                <p:oleObj name="Equation" r:id="rId18" imgW="10411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BA368CB-92A3-4EC0-8B18-7A26064AD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10816" y="5128615"/>
                        <a:ext cx="24447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F18503D-CEE2-4920-8FC4-68DAE8F48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3513"/>
              </p:ext>
            </p:extLst>
          </p:nvPr>
        </p:nvGraphicFramePr>
        <p:xfrm>
          <a:off x="6256213" y="5134468"/>
          <a:ext cx="17287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431640" progId="Equation.DSMT4">
                  <p:embed/>
                </p:oleObj>
              </mc:Choice>
              <mc:Fallback>
                <p:oleObj name="Equation" r:id="rId20" imgW="7365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04335C47-2235-498A-9610-4DB545DDD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56213" y="5134468"/>
                        <a:ext cx="17287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921C84F-792F-4CDE-9B61-73C0638DD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79896"/>
              </p:ext>
            </p:extLst>
          </p:nvPr>
        </p:nvGraphicFramePr>
        <p:xfrm>
          <a:off x="9581342" y="4942992"/>
          <a:ext cx="22955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77760" imgH="431640" progId="Equation.DSMT4">
                  <p:embed/>
                </p:oleObj>
              </mc:Choice>
              <mc:Fallback>
                <p:oleObj name="Equation" r:id="rId22" imgW="97776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F18503D-CEE2-4920-8FC4-68DAE8F48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581342" y="4942992"/>
                        <a:ext cx="229552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4493EE5-9B6B-4E15-A2B0-87B150BF9D44}"/>
              </a:ext>
            </a:extLst>
          </p:cNvPr>
          <p:cNvSpPr/>
          <p:nvPr/>
        </p:nvSpPr>
        <p:spPr>
          <a:xfrm>
            <a:off x="9439614" y="4884255"/>
            <a:ext cx="2527562" cy="11287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BF4911-BF9C-417D-A1DF-2D02AAA34DFB}"/>
              </a:ext>
            </a:extLst>
          </p:cNvPr>
          <p:cNvSpPr txBox="1"/>
          <p:nvPr/>
        </p:nvSpPr>
        <p:spPr>
          <a:xfrm>
            <a:off x="9902408" y="434316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1AEA8494-6BAD-4D42-A761-110F05A0B5F8}"/>
              </a:ext>
            </a:extLst>
          </p:cNvPr>
          <p:cNvSpPr/>
          <p:nvPr/>
        </p:nvSpPr>
        <p:spPr>
          <a:xfrm>
            <a:off x="6489700" y="3457161"/>
            <a:ext cx="359689" cy="1485831"/>
          </a:xfrm>
          <a:prstGeom prst="rightBrace">
            <a:avLst>
              <a:gd name="adj1" fmla="val 4011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1" grpId="0" animBg="1"/>
      <p:bldP spid="22" grpId="0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Widescreen</PresentationFormat>
  <Paragraphs>121</Paragraphs>
  <Slides>22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Tema di Office</vt:lpstr>
      <vt:lpstr>Equation</vt:lpstr>
      <vt:lpstr>MathType 6.0 Equation</vt:lpstr>
      <vt:lpstr>BJT current mirrors</vt:lpstr>
      <vt:lpstr>BJT simple current mirror: parameters</vt:lpstr>
      <vt:lpstr>BJT simple mirror: impact of base currents</vt:lpstr>
      <vt:lpstr>BJT simple mirror: impact of base currents</vt:lpstr>
      <vt:lpstr>Simple mirror with emitter degeneration  to increase the output resistance</vt:lpstr>
      <vt:lpstr>BJT current mirror with emitter degeneration: parameters</vt:lpstr>
      <vt:lpstr>The Widlar current source </vt:lpstr>
      <vt:lpstr>Presentazione standard di PowerPoint</vt:lpstr>
      <vt:lpstr>BJT cascode current mirror</vt:lpstr>
      <vt:lpstr>BJT cascode current mirror: Rout</vt:lpstr>
      <vt:lpstr>BJT cascode current mirror: effect of base currents</vt:lpstr>
      <vt:lpstr>BJT cascode current mirror: summary of parameters</vt:lpstr>
      <vt:lpstr>Methods to reduce the impact of the base currents: the "beta helper"</vt:lpstr>
      <vt:lpstr>Simple mirror with emiter degeneration  and beta helper</vt:lpstr>
      <vt:lpstr>Mirrors in the 741</vt:lpstr>
      <vt:lpstr>Wilson current mirror</vt:lpstr>
      <vt:lpstr>Wilson current mirror: start-up transient</vt:lpstr>
      <vt:lpstr>Wilson current mirror</vt:lpstr>
      <vt:lpstr>Wilson Current Mirror: effect of base currents</vt:lpstr>
      <vt:lpstr>Wilson current mirror</vt:lpstr>
      <vt:lpstr>Wilson current mirror</vt:lpstr>
      <vt:lpstr>4-transistor Wilson current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497</cp:revision>
  <dcterms:created xsi:type="dcterms:W3CDTF">2015-02-03T16:10:37Z</dcterms:created>
  <dcterms:modified xsi:type="dcterms:W3CDTF">2021-05-05T08:27:32Z</dcterms:modified>
</cp:coreProperties>
</file>