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CC0"/>
    <a:srgbClr val="FF9999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3000" autoAdjust="0"/>
  </p:normalViewPr>
  <p:slideViewPr>
    <p:cSldViewPr snapToGrid="0">
      <p:cViewPr varScale="1">
        <p:scale>
          <a:sx n="64" d="100"/>
          <a:sy n="64" d="100"/>
        </p:scale>
        <p:origin x="500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2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0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3.wmf"/><Relationship Id="rId21" Type="http://schemas.openxmlformats.org/officeDocument/2006/relationships/image" Target="../media/image11.wmf"/><Relationship Id="rId34" Type="http://schemas.openxmlformats.org/officeDocument/2006/relationships/image" Target="../media/image20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9.svg"/><Relationship Id="rId38" Type="http://schemas.openxmlformats.org/officeDocument/2006/relationships/oleObject" Target="../embeddings/oleObject15.bin"/><Relationship Id="rId2" Type="http://schemas.openxmlformats.org/officeDocument/2006/relationships/image" Target="../media/image1.png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8.png"/><Relationship Id="rId37" Type="http://schemas.openxmlformats.org/officeDocument/2006/relationships/image" Target="../media/image22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4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31" Type="http://schemas.openxmlformats.org/officeDocument/2006/relationships/image" Target="../media/image17.sv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4.wmf"/><Relationship Id="rId30" Type="http://schemas.openxmlformats.org/officeDocument/2006/relationships/image" Target="../media/image16.png"/><Relationship Id="rId35" Type="http://schemas.openxmlformats.org/officeDocument/2006/relationships/image" Target="../media/image21.svg"/><Relationship Id="rId8" Type="http://schemas.openxmlformats.org/officeDocument/2006/relationships/oleObject" Target="../embeddings/oleObject3.bin"/><Relationship Id="rId3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100.svg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16.wmf"/><Relationship Id="rId2" Type="http://schemas.openxmlformats.org/officeDocument/2006/relationships/image" Target="../media/image99.png"/><Relationship Id="rId16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10.wmf"/><Relationship Id="rId5" Type="http://schemas.openxmlformats.org/officeDocument/2006/relationships/image" Target="../media/image101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17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8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100.svg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24.wmf"/><Relationship Id="rId2" Type="http://schemas.openxmlformats.org/officeDocument/2006/relationships/image" Target="../media/image99.png"/><Relationship Id="rId16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125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9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01.bin"/><Relationship Id="rId3" Type="http://schemas.openxmlformats.org/officeDocument/2006/relationships/image" Target="../media/image100.svg"/><Relationship Id="rId21" Type="http://schemas.openxmlformats.org/officeDocument/2006/relationships/image" Target="../media/image134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32.wmf"/><Relationship Id="rId2" Type="http://schemas.openxmlformats.org/officeDocument/2006/relationships/image" Target="../media/image99.png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4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40.svg"/><Relationship Id="rId4" Type="http://schemas.openxmlformats.org/officeDocument/2006/relationships/image" Target="../media/image136.wmf"/><Relationship Id="rId9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4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wmf"/><Relationship Id="rId11" Type="http://schemas.openxmlformats.org/officeDocument/2006/relationships/image" Target="../media/image139.png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50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98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52.wmf"/><Relationship Id="rId2" Type="http://schemas.openxmlformats.org/officeDocument/2006/relationships/oleObject" Target="../embeddings/oleObject64.bin"/><Relationship Id="rId16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49.wmf"/><Relationship Id="rId5" Type="http://schemas.openxmlformats.org/officeDocument/2006/relationships/image" Target="../media/image140.svg"/><Relationship Id="rId15" Type="http://schemas.openxmlformats.org/officeDocument/2006/relationships/image" Target="../media/image151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53.wmf"/><Relationship Id="rId4" Type="http://schemas.openxmlformats.org/officeDocument/2006/relationships/image" Target="../media/image139.png"/><Relationship Id="rId9" Type="http://schemas.openxmlformats.org/officeDocument/2006/relationships/image" Target="../media/image148.wmf"/><Relationship Id="rId14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59.wmf"/><Relationship Id="rId3" Type="http://schemas.openxmlformats.org/officeDocument/2006/relationships/image" Target="../media/image154.wmf"/><Relationship Id="rId7" Type="http://schemas.openxmlformats.org/officeDocument/2006/relationships/image" Target="../media/image156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63.svg"/><Relationship Id="rId2" Type="http://schemas.openxmlformats.org/officeDocument/2006/relationships/oleObject" Target="../embeddings/oleObject121.bin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58.wmf"/><Relationship Id="rId5" Type="http://schemas.openxmlformats.org/officeDocument/2006/relationships/image" Target="../media/image155.wmf"/><Relationship Id="rId15" Type="http://schemas.openxmlformats.org/officeDocument/2006/relationships/image" Target="../media/image161.svg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57.wmf"/><Relationship Id="rId1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69.wmf"/><Relationship Id="rId3" Type="http://schemas.openxmlformats.org/officeDocument/2006/relationships/image" Target="../media/image154.wmf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30.bin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68.svg"/><Relationship Id="rId5" Type="http://schemas.openxmlformats.org/officeDocument/2006/relationships/image" Target="../media/image164.wmf"/><Relationship Id="rId15" Type="http://schemas.openxmlformats.org/officeDocument/2006/relationships/image" Target="../media/image170.wmf"/><Relationship Id="rId10" Type="http://schemas.openxmlformats.org/officeDocument/2006/relationships/image" Target="../media/image167.png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3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77.wmf"/><Relationship Id="rId3" Type="http://schemas.openxmlformats.org/officeDocument/2006/relationships/image" Target="../media/image172.svg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79.wmf"/><Relationship Id="rId2" Type="http://schemas.openxmlformats.org/officeDocument/2006/relationships/image" Target="../media/image171.png"/><Relationship Id="rId16" Type="http://schemas.openxmlformats.org/officeDocument/2006/relationships/oleObject" Target="../embeddings/oleObject1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13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1.wmf"/><Relationship Id="rId3" Type="http://schemas.openxmlformats.org/officeDocument/2006/relationships/image" Target="../media/image25.svg"/><Relationship Id="rId7" Type="http://schemas.openxmlformats.org/officeDocument/2006/relationships/image" Target="../media/image28.svg"/><Relationship Id="rId12" Type="http://schemas.openxmlformats.org/officeDocument/2006/relationships/oleObject" Target="../embeddings/oleObject19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wmf"/><Relationship Id="rId5" Type="http://schemas.openxmlformats.org/officeDocument/2006/relationships/image" Target="../media/image26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84.wmf"/><Relationship Id="rId3" Type="http://schemas.openxmlformats.org/officeDocument/2006/relationships/image" Target="../media/image180.wmf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86.wmf"/><Relationship Id="rId2" Type="http://schemas.openxmlformats.org/officeDocument/2006/relationships/oleObject" Target="../embeddings/oleObject139.bin"/><Relationship Id="rId16" Type="http://schemas.openxmlformats.org/officeDocument/2006/relationships/oleObject" Target="../embeddings/oleObject1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83.wmf"/><Relationship Id="rId5" Type="http://schemas.openxmlformats.org/officeDocument/2006/relationships/image" Target="../media/image172.svg"/><Relationship Id="rId15" Type="http://schemas.openxmlformats.org/officeDocument/2006/relationships/image" Target="../media/image185.wmf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171.png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1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sv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svg"/><Relationship Id="rId4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34.svg"/><Relationship Id="rId21" Type="http://schemas.openxmlformats.org/officeDocument/2006/relationships/image" Target="../media/image47.wmf"/><Relationship Id="rId7" Type="http://schemas.openxmlformats.org/officeDocument/2006/relationships/image" Target="../media/image36.wmf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49.wmf"/><Relationship Id="rId33" Type="http://schemas.openxmlformats.org/officeDocument/2006/relationships/image" Target="../media/image53.wmf"/><Relationship Id="rId2" Type="http://schemas.openxmlformats.org/officeDocument/2006/relationships/image" Target="../media/image33.png"/><Relationship Id="rId16" Type="http://schemas.openxmlformats.org/officeDocument/2006/relationships/image" Target="../media/image43.png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15" Type="http://schemas.openxmlformats.org/officeDocument/2006/relationships/image" Target="../media/image42.svg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6.svg"/><Relationship Id="rId31" Type="http://schemas.openxmlformats.org/officeDocument/2006/relationships/image" Target="../media/image5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7.wmf"/><Relationship Id="rId14" Type="http://schemas.openxmlformats.org/officeDocument/2006/relationships/image" Target="../media/image41.png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30.bin"/><Relationship Id="rId8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5.wmf"/><Relationship Id="rId3" Type="http://schemas.openxmlformats.org/officeDocument/2006/relationships/image" Target="../media/image54.png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58.png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4.svg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68.wmf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55.sv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2.wmf"/><Relationship Id="rId22" Type="http://schemas.openxmlformats.org/officeDocument/2006/relationships/image" Target="../media/image6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image" Target="../media/image24.png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78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25.sv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3.wmf"/><Relationship Id="rId22" Type="http://schemas.openxmlformats.org/officeDocument/2006/relationships/image" Target="../media/image7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80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3.wmf"/><Relationship Id="rId5" Type="http://schemas.openxmlformats.org/officeDocument/2006/relationships/image" Target="../media/image25.svg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24.png"/><Relationship Id="rId9" Type="http://schemas.openxmlformats.org/officeDocument/2006/relationships/image" Target="../media/image8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90.wmf"/><Relationship Id="rId3" Type="http://schemas.openxmlformats.org/officeDocument/2006/relationships/image" Target="../media/image85.svg"/><Relationship Id="rId7" Type="http://schemas.openxmlformats.org/officeDocument/2006/relationships/image" Target="../media/image87.svg"/><Relationship Id="rId12" Type="http://schemas.openxmlformats.org/officeDocument/2006/relationships/oleObject" Target="../embeddings/oleObject56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9.wmf"/><Relationship Id="rId5" Type="http://schemas.openxmlformats.org/officeDocument/2006/relationships/image" Target="../media/image25.svg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24.png"/><Relationship Id="rId9" Type="http://schemas.openxmlformats.org/officeDocument/2006/relationships/image" Target="../media/image8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6.wmf"/><Relationship Id="rId18" Type="http://schemas.openxmlformats.org/officeDocument/2006/relationships/image" Target="../media/image99.png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98.wmf"/><Relationship Id="rId2" Type="http://schemas.openxmlformats.org/officeDocument/2006/relationships/oleObject" Target="../embeddings/oleObject57.bin"/><Relationship Id="rId16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00.sv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6.bin"/><Relationship Id="rId3" Type="http://schemas.openxmlformats.org/officeDocument/2006/relationships/image" Target="../media/image100.svg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107.wmf"/><Relationship Id="rId25" Type="http://schemas.openxmlformats.org/officeDocument/2006/relationships/image" Target="../media/image111.wmf"/><Relationship Id="rId2" Type="http://schemas.openxmlformats.org/officeDocument/2006/relationships/image" Target="../media/image99.png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image" Target="../media/image11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75.bin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77.bin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Relationship Id="rId27" Type="http://schemas.openxmlformats.org/officeDocument/2006/relationships/image" Target="../media/image1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8ACEFA56-CE08-418B-A7C2-EDCEBB7B9D5F}"/>
              </a:ext>
            </a:extLst>
          </p:cNvPr>
          <p:cNvSpPr/>
          <p:nvPr/>
        </p:nvSpPr>
        <p:spPr>
          <a:xfrm>
            <a:off x="642281" y="2054770"/>
            <a:ext cx="1362457" cy="1376701"/>
          </a:xfrm>
          <a:prstGeom prst="roundRect">
            <a:avLst>
              <a:gd name="adj" fmla="val 59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625" y="27646"/>
            <a:ext cx="10515600" cy="662397"/>
          </a:xfrm>
        </p:spPr>
        <p:txBody>
          <a:bodyPr/>
          <a:lstStyle/>
          <a:p>
            <a:r>
              <a:rPr lang="en-US" dirty="0"/>
              <a:t>The common gate stage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DB91132-68A6-4030-A87A-0521425B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8747" y="2019114"/>
            <a:ext cx="1742925" cy="436082"/>
          </a:xfrm>
          <a:prstGeom prst="rect">
            <a:avLst/>
          </a:prstGeom>
        </p:spPr>
      </p:pic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89692650-0369-44A7-8159-EF2AD4DEE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961102"/>
              </p:ext>
            </p:extLst>
          </p:nvPr>
        </p:nvGraphicFramePr>
        <p:xfrm>
          <a:off x="223322" y="4708495"/>
          <a:ext cx="21463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31640" progId="Equation.DSMT4">
                  <p:embed/>
                </p:oleObj>
              </mc:Choice>
              <mc:Fallback>
                <p:oleObj name="Equation" r:id="rId4" imgW="119376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471EA8-996A-49A5-A50B-AE9915BE9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22" y="4708495"/>
                        <a:ext cx="21463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1B407FF9-9EF6-47DC-8CA4-FA628AD6B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05929"/>
              </p:ext>
            </p:extLst>
          </p:nvPr>
        </p:nvGraphicFramePr>
        <p:xfrm>
          <a:off x="9304021" y="864612"/>
          <a:ext cx="17145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469800" progId="Equation.DSMT4">
                  <p:embed/>
                </p:oleObj>
              </mc:Choice>
              <mc:Fallback>
                <p:oleObj name="Equation" r:id="rId6" imgW="952200" imgH="469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158D5C5-3691-4551-8E63-1617F1CBF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021" y="864612"/>
                        <a:ext cx="17145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BE541024-9CB0-4A2A-B778-A0EEA53D8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8623"/>
              </p:ext>
            </p:extLst>
          </p:nvPr>
        </p:nvGraphicFramePr>
        <p:xfrm>
          <a:off x="8911380" y="1920875"/>
          <a:ext cx="3063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720" imgH="279360" progId="Equation.DSMT4">
                  <p:embed/>
                </p:oleObj>
              </mc:Choice>
              <mc:Fallback>
                <p:oleObj name="Equation" r:id="rId8" imgW="1701720" imgH="2793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6D0D7A1-3E59-4CCA-BE51-2051F2FBD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1380" y="1920875"/>
                        <a:ext cx="30638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01ECCAE8-DDBE-4462-ACB9-FE7A51D59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13267"/>
              </p:ext>
            </p:extLst>
          </p:nvPr>
        </p:nvGraphicFramePr>
        <p:xfrm>
          <a:off x="8887774" y="2634238"/>
          <a:ext cx="19891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482400" progId="Equation.DSMT4">
                  <p:embed/>
                </p:oleObj>
              </mc:Choice>
              <mc:Fallback>
                <p:oleObj name="Equation" r:id="rId10" imgW="1104840" imgH="4824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BE541024-9CB0-4A2A-B778-A0EEA53D8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74" y="2634238"/>
                        <a:ext cx="198913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ADFC1F54-6445-4265-A911-CCBD79EF9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07536"/>
              </p:ext>
            </p:extLst>
          </p:nvPr>
        </p:nvGraphicFramePr>
        <p:xfrm>
          <a:off x="8887774" y="3444709"/>
          <a:ext cx="15541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228600" progId="Equation.DSMT4">
                  <p:embed/>
                </p:oleObj>
              </mc:Choice>
              <mc:Fallback>
                <p:oleObj name="Equation" r:id="rId12" imgW="86328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01ECCAE8-DDBE-4462-ACB9-FE7A51D59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7774" y="3444709"/>
                        <a:ext cx="15541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647EF537-B19E-47A7-9DBA-C2BBEFA85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704640"/>
              </p:ext>
            </p:extLst>
          </p:nvPr>
        </p:nvGraphicFramePr>
        <p:xfrm>
          <a:off x="8850670" y="4030829"/>
          <a:ext cx="2652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120" imgH="253800" progId="Equation.DSMT4">
                  <p:embed/>
                </p:oleObj>
              </mc:Choice>
              <mc:Fallback>
                <p:oleObj name="Equation" r:id="rId14" imgW="14731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6D0D7A1-3E59-4CCA-BE51-2051F2FBD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670" y="4030829"/>
                        <a:ext cx="26527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FB0DF051-9F76-4546-ACB8-EDF7B63CD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92176"/>
              </p:ext>
            </p:extLst>
          </p:nvPr>
        </p:nvGraphicFramePr>
        <p:xfrm>
          <a:off x="6361451" y="4684662"/>
          <a:ext cx="2741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444240" progId="Equation.DSMT4">
                  <p:embed/>
                </p:oleObj>
              </mc:Choice>
              <mc:Fallback>
                <p:oleObj name="Equation" r:id="rId16" imgW="152388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451" y="4684662"/>
                        <a:ext cx="27416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5129F0E6-AB7A-4EA6-9947-1E1FE8468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8452"/>
              </p:ext>
            </p:extLst>
          </p:nvPr>
        </p:nvGraphicFramePr>
        <p:xfrm>
          <a:off x="9128280" y="4661399"/>
          <a:ext cx="1508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444240" progId="Equation.DSMT4">
                  <p:embed/>
                </p:oleObj>
              </mc:Choice>
              <mc:Fallback>
                <p:oleObj name="Equation" r:id="rId18" imgW="83808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280" y="4661399"/>
                        <a:ext cx="15081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D86521DB-24F9-4263-808C-42EDE2679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58202"/>
              </p:ext>
            </p:extLst>
          </p:nvPr>
        </p:nvGraphicFramePr>
        <p:xfrm>
          <a:off x="6529963" y="5633393"/>
          <a:ext cx="1919407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66337" imgH="253890" progId="Equation.DSMT4">
                  <p:embed/>
                </p:oleObj>
              </mc:Choice>
              <mc:Fallback>
                <p:oleObj name="Equation" r:id="rId20" imgW="1066337" imgH="25389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4A92BA-AECE-407C-ADDE-77411D9A6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963" y="5633393"/>
                        <a:ext cx="1919407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EC6D17F7-9810-4B10-AF64-FDD1F57CE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42274"/>
              </p:ext>
            </p:extLst>
          </p:nvPr>
        </p:nvGraphicFramePr>
        <p:xfrm>
          <a:off x="10636405" y="4684521"/>
          <a:ext cx="1463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520" imgH="431640" progId="Equation.DSMT4">
                  <p:embed/>
                </p:oleObj>
              </mc:Choice>
              <mc:Fallback>
                <p:oleObj name="Equation" r:id="rId22" imgW="81252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8B4D3E1-A5FE-430F-949E-7C0786482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405" y="4684521"/>
                        <a:ext cx="1463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0F24AC0F-CDAC-4966-BEA2-983BDC8F9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8103"/>
              </p:ext>
            </p:extLst>
          </p:nvPr>
        </p:nvGraphicFramePr>
        <p:xfrm>
          <a:off x="2437091" y="4716350"/>
          <a:ext cx="28813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00200" imgH="431640" progId="Equation.DSMT4">
                  <p:embed/>
                </p:oleObj>
              </mc:Choice>
              <mc:Fallback>
                <p:oleObj name="Equation" r:id="rId24" imgW="16002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471EA8-996A-49A5-A50B-AE9915BE9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091" y="4716350"/>
                        <a:ext cx="288131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C92F581A-6479-4479-931D-1D846F686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235311"/>
              </p:ext>
            </p:extLst>
          </p:nvPr>
        </p:nvGraphicFramePr>
        <p:xfrm>
          <a:off x="4101124" y="5594963"/>
          <a:ext cx="12811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11000" imgH="228600" progId="Equation.DSMT4">
                  <p:embed/>
                </p:oleObj>
              </mc:Choice>
              <mc:Fallback>
                <p:oleObj name="Equation" r:id="rId26" imgW="711000" imgH="22860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0F24AC0F-CDAC-4966-BEA2-983BDC8F9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124" y="5594963"/>
                        <a:ext cx="1281112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B8ADD5C0-BD32-4211-88D1-3AD2AA506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86387"/>
              </p:ext>
            </p:extLst>
          </p:nvPr>
        </p:nvGraphicFramePr>
        <p:xfrm>
          <a:off x="5392945" y="4896488"/>
          <a:ext cx="3873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164880" progId="Equation.DSMT4">
                  <p:embed/>
                </p:oleObj>
              </mc:Choice>
              <mc:Fallback>
                <p:oleObj name="Equation" r:id="rId28" imgW="215640" imgH="16488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5129F0E6-AB7A-4EA6-9947-1E1FE84687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945" y="4896488"/>
                        <a:ext cx="387350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Elemento grafico 46">
            <a:extLst>
              <a:ext uri="{FF2B5EF4-FFF2-40B4-BE49-F238E27FC236}">
                <a16:creationId xmlns:a16="http://schemas.microsoft.com/office/drawing/2014/main" id="{7DB7348D-4F15-484B-A76C-A64445F3BBE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101124" y="986154"/>
            <a:ext cx="2136637" cy="2825221"/>
          </a:xfrm>
          <a:prstGeom prst="rect">
            <a:avLst/>
          </a:prstGeom>
        </p:spPr>
      </p:pic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6B00FCDD-9F5D-459D-9223-00B893E5A99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66665" y="674947"/>
            <a:ext cx="2801195" cy="2862760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C031129A-00D0-477E-B173-1B51BD8A489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75597" y="1101172"/>
            <a:ext cx="1714499" cy="26631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36BC24-8CAD-4159-BF62-B28339E1D078}"/>
              </a:ext>
            </a:extLst>
          </p:cNvPr>
          <p:cNvSpPr txBox="1"/>
          <p:nvPr/>
        </p:nvSpPr>
        <p:spPr>
          <a:xfrm>
            <a:off x="392003" y="3502980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source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7381AD-EFAF-42BC-872B-EA6378F2454B}"/>
              </a:ext>
            </a:extLst>
          </p:cNvPr>
          <p:cNvSpPr txBox="1"/>
          <p:nvPr/>
        </p:nvSpPr>
        <p:spPr>
          <a:xfrm>
            <a:off x="301625" y="4074386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current gain of the stage:</a:t>
            </a: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18ECE5FA-C4C0-47AC-A2B7-6FE1EB766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44246"/>
              </p:ext>
            </p:extLst>
          </p:nvPr>
        </p:nvGraphicFramePr>
        <p:xfrm>
          <a:off x="4441750" y="3945089"/>
          <a:ext cx="981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45760" imgH="431640" progId="Equation.DSMT4">
                  <p:embed/>
                </p:oleObj>
              </mc:Choice>
              <mc:Fallback>
                <p:oleObj name="Equation" r:id="rId36" imgW="54576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89692650-0369-44A7-8159-EF2AD4DEE8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750" y="3945089"/>
                        <a:ext cx="9810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967FA10C-541E-43D7-B5AF-5339C7BC7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20560"/>
              </p:ext>
            </p:extLst>
          </p:nvPr>
        </p:nvGraphicFramePr>
        <p:xfrm>
          <a:off x="5201660" y="3606531"/>
          <a:ext cx="16430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14400" imgH="228600" progId="Equation.DSMT4">
                  <p:embed/>
                </p:oleObj>
              </mc:Choice>
              <mc:Fallback>
                <p:oleObj name="Equation" r:id="rId38" imgW="91440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18ECE5FA-C4C0-47AC-A2B7-6FE1EB766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660" y="3606531"/>
                        <a:ext cx="1643063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0346CF-3006-44EF-8D25-B427F601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1B5E87-8A20-4941-82DF-6A83A09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22DE80-4987-45F6-A5F8-0AD43615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1ECAC63-ACFD-4AFB-B5C5-37EF6E56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317" y="582679"/>
            <a:ext cx="4828983" cy="299226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9895F4-ADC8-4CB9-8D83-3A1BE1614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00487"/>
              </p:ext>
            </p:extLst>
          </p:nvPr>
        </p:nvGraphicFramePr>
        <p:xfrm>
          <a:off x="5210223" y="750816"/>
          <a:ext cx="1402088" cy="46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6B710C37-11DC-4B3A-B50B-5C23EC0CE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223" y="750816"/>
                        <a:ext cx="1402088" cy="46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DAB2591-059C-4955-9688-3F075AD30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8493"/>
              </p:ext>
            </p:extLst>
          </p:nvPr>
        </p:nvGraphicFramePr>
        <p:xfrm>
          <a:off x="8104094" y="820531"/>
          <a:ext cx="14017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67B0CC8-AA80-49F0-A7C6-45FE561C4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094" y="820531"/>
                        <a:ext cx="1401762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AB83D8C-9184-47BD-A2F2-6DBA7763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06167"/>
              </p:ext>
            </p:extLst>
          </p:nvPr>
        </p:nvGraphicFramePr>
        <p:xfrm>
          <a:off x="10617479" y="1955103"/>
          <a:ext cx="1165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431640" progId="Equation.DSMT4">
                  <p:embed/>
                </p:oleObj>
              </mc:Choice>
              <mc:Fallback>
                <p:oleObj name="Equation" r:id="rId8" imgW="647640" imgH="43164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15BAA08-7F22-462D-A746-AA465887A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7479" y="1955103"/>
                        <a:ext cx="1165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B52DF726-1BE1-4C69-BB4A-C6CF51678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409"/>
              </p:ext>
            </p:extLst>
          </p:nvPr>
        </p:nvGraphicFramePr>
        <p:xfrm>
          <a:off x="6767775" y="2067497"/>
          <a:ext cx="2960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253800" progId="Equation.DSMT4">
                  <p:embed/>
                </p:oleObj>
              </mc:Choice>
              <mc:Fallback>
                <p:oleObj name="Equation" r:id="rId10" imgW="1447560" imgH="2538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5726549-BEF8-4E0A-97C3-2962CD7912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775" y="2067497"/>
                        <a:ext cx="2960687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E72F25-6D5C-48BD-973B-C15022EBEB1F}"/>
              </a:ext>
            </a:extLst>
          </p:cNvPr>
          <p:cNvSpPr/>
          <p:nvPr/>
        </p:nvSpPr>
        <p:spPr>
          <a:xfrm>
            <a:off x="9881834" y="2145284"/>
            <a:ext cx="519520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5CF06194-7C4B-4E7F-8D94-85111543AED5}"/>
              </a:ext>
            </a:extLst>
          </p:cNvPr>
          <p:cNvSpPr/>
          <p:nvPr/>
        </p:nvSpPr>
        <p:spPr>
          <a:xfrm rot="10800000">
            <a:off x="10291941" y="2732978"/>
            <a:ext cx="651076" cy="898467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B9D7565B-DC36-47A9-9BB5-8D3867054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60679"/>
              </p:ext>
            </p:extLst>
          </p:nvPr>
        </p:nvGraphicFramePr>
        <p:xfrm>
          <a:off x="7993616" y="2758699"/>
          <a:ext cx="1758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431640" progId="Equation.DSMT4">
                  <p:embed/>
                </p:oleObj>
              </mc:Choice>
              <mc:Fallback>
                <p:oleObj name="Equation" r:id="rId12" imgW="97776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5AB83D8C-9184-47BD-A2F2-6DBA7763D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3616" y="2758699"/>
                        <a:ext cx="17589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1B8E06AB-2BE5-4646-BA9B-738737170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39012"/>
              </p:ext>
            </p:extLst>
          </p:nvPr>
        </p:nvGraphicFramePr>
        <p:xfrm>
          <a:off x="8957091" y="4090001"/>
          <a:ext cx="1576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431640" progId="Equation.DSMT4">
                  <p:embed/>
                </p:oleObj>
              </mc:Choice>
              <mc:Fallback>
                <p:oleObj name="Equation" r:id="rId14" imgW="876240" imgH="43164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B9D7565B-DC36-47A9-9BB5-8D3867054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7091" y="4090001"/>
                        <a:ext cx="15763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55FCB1-71BB-419B-9531-78DDC1AB2181}"/>
              </a:ext>
            </a:extLst>
          </p:cNvPr>
          <p:cNvSpPr/>
          <p:nvPr/>
        </p:nvSpPr>
        <p:spPr>
          <a:xfrm>
            <a:off x="8732493" y="4042778"/>
            <a:ext cx="1991938" cy="8437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E6A5-0CA2-492A-97FB-20EE54548795}"/>
              </a:ext>
            </a:extLst>
          </p:cNvPr>
          <p:cNvSpPr txBox="1"/>
          <p:nvPr/>
        </p:nvSpPr>
        <p:spPr>
          <a:xfrm>
            <a:off x="8873091" y="4912215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AC78177-AF85-4806-AEF3-7330B9827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66769"/>
              </p:ext>
            </p:extLst>
          </p:nvPr>
        </p:nvGraphicFramePr>
        <p:xfrm>
          <a:off x="5147300" y="1419451"/>
          <a:ext cx="4206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57400" imgH="253800" progId="Equation.DSMT4">
                  <p:embed/>
                </p:oleObj>
              </mc:Choice>
              <mc:Fallback>
                <p:oleObj name="Equation" r:id="rId16" imgW="2057400" imgH="2538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B52DF726-1BE1-4C69-BB4A-C6CF51678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300" y="1419451"/>
                        <a:ext cx="4206875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3F6A547-14CA-4AA3-A9AC-20E236349E6E}"/>
              </a:ext>
            </a:extLst>
          </p:cNvPr>
          <p:cNvSpPr txBox="1"/>
          <p:nvPr/>
        </p:nvSpPr>
        <p:spPr>
          <a:xfrm>
            <a:off x="6658473" y="806397"/>
            <a:ext cx="141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BF16F-D13C-4288-9FA1-4924092AF6C8}"/>
              </a:ext>
            </a:extLst>
          </p:cNvPr>
          <p:cNvSpPr txBox="1"/>
          <p:nvPr/>
        </p:nvSpPr>
        <p:spPr>
          <a:xfrm>
            <a:off x="4924472" y="2012776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18984-3EA6-487A-906C-728A3098DFB0}"/>
              </a:ext>
            </a:extLst>
          </p:cNvPr>
          <p:cNvSpPr txBox="1"/>
          <p:nvPr/>
        </p:nvSpPr>
        <p:spPr>
          <a:xfrm>
            <a:off x="1215559" y="3807725"/>
            <a:ext cx="603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 get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we need also that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EF8D75F9-067F-4BB7-B03D-61207B1D6267}"/>
              </a:ext>
            </a:extLst>
          </p:cNvPr>
          <p:cNvSpPr/>
          <p:nvPr/>
        </p:nvSpPr>
        <p:spPr>
          <a:xfrm flipV="1">
            <a:off x="8016178" y="3676983"/>
            <a:ext cx="651076" cy="89846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1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54A56-C959-4DE9-A092-DE6DEC85BBBD}"/>
              </a:ext>
            </a:extLst>
          </p:cNvPr>
          <p:cNvSpPr txBox="1"/>
          <p:nvPr/>
        </p:nvSpPr>
        <p:spPr>
          <a:xfrm>
            <a:off x="575373" y="4470995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next slide, we will show that the design rule that sets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also guarantee that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866543-E75F-4BDA-A263-3B61F11A2E6B}"/>
              </a:ext>
            </a:extLst>
          </p:cNvPr>
          <p:cNvSpPr txBox="1"/>
          <p:nvPr/>
        </p:nvSpPr>
        <p:spPr>
          <a:xfrm>
            <a:off x="485775" y="5476177"/>
            <a:ext cx="980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Then, the design rule               is sufficient to obtain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D86BAEE2-8354-488B-868B-FBA9470F2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3088"/>
              </p:ext>
            </p:extLst>
          </p:nvPr>
        </p:nvGraphicFramePr>
        <p:xfrm>
          <a:off x="3583781" y="5373880"/>
          <a:ext cx="10048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1B8E06AB-2BE5-4646-BA9B-7387371707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781" y="5373880"/>
                        <a:ext cx="10048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/>
      <p:bldP spid="22" grpId="0"/>
      <p:bldP spid="23" grpId="0"/>
      <p:bldP spid="24" grpId="0"/>
      <p:bldP spid="29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35D5A-D595-42F6-B216-C2705230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3C09D-74CC-4F20-BDD4-478065DF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5">
            <a:extLst>
              <a:ext uri="{FF2B5EF4-FFF2-40B4-BE49-F238E27FC236}">
                <a16:creationId xmlns:a16="http://schemas.microsoft.com/office/drawing/2014/main" id="{DE6736D4-9CAF-478E-92EA-BBC07E3EB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529" y="815526"/>
            <a:ext cx="4828983" cy="2992267"/>
          </a:xfrm>
          <a:prstGeom prst="rect">
            <a:avLst/>
          </a:prstGeom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A720041C-9C4C-4A72-9223-A47D9CC75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0937"/>
              </p:ext>
            </p:extLst>
          </p:nvPr>
        </p:nvGraphicFramePr>
        <p:xfrm>
          <a:off x="6741678" y="1030811"/>
          <a:ext cx="3143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087732A7-5158-4BB0-A285-EFB1121AE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678" y="1030811"/>
                        <a:ext cx="3143250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1DC8ED-B508-49FF-B92E-70D8B6C3B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721"/>
              </p:ext>
            </p:extLst>
          </p:nvPr>
        </p:nvGraphicFramePr>
        <p:xfrm>
          <a:off x="5644593" y="1690762"/>
          <a:ext cx="37671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228600" progId="Equation.DSMT4">
                  <p:embed/>
                </p:oleObj>
              </mc:Choice>
              <mc:Fallback>
                <p:oleObj name="Equation" r:id="rId6" imgW="1841400" imgH="228600" progId="Equation.DSMT4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id="{7BC76201-1402-47F4-A202-34A16990A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593" y="1690762"/>
                        <a:ext cx="376713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8">
            <a:extLst>
              <a:ext uri="{FF2B5EF4-FFF2-40B4-BE49-F238E27FC236}">
                <a16:creationId xmlns:a16="http://schemas.microsoft.com/office/drawing/2014/main" id="{83C312BF-CB5C-4AC1-96F1-CBE568AED460}"/>
              </a:ext>
            </a:extLst>
          </p:cNvPr>
          <p:cNvSpPr txBox="1"/>
          <p:nvPr/>
        </p:nvSpPr>
        <p:spPr>
          <a:xfrm>
            <a:off x="6741678" y="2883577"/>
            <a:ext cx="348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 (reductio ad absurdum):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0FCA9-C166-42E8-84D7-16B261E8ADAD}"/>
              </a:ext>
            </a:extLst>
          </p:cNvPr>
          <p:cNvSpPr txBox="1"/>
          <p:nvPr/>
        </p:nvSpPr>
        <p:spPr>
          <a:xfrm>
            <a:off x="5644593" y="104710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5ECE8D1-A4AC-4863-8075-1D0309DE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ABA2956-DB4F-4184-A5A4-EF9AE3D2D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43772"/>
              </p:ext>
            </p:extLst>
          </p:nvPr>
        </p:nvGraphicFramePr>
        <p:xfrm>
          <a:off x="2721592" y="3968031"/>
          <a:ext cx="116998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228600" progId="Equation.DSMT4">
                  <p:embed/>
                </p:oleObj>
              </mc:Choice>
              <mc:Fallback>
                <p:oleObj name="Equation" r:id="rId8" imgW="5713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F1DC8ED-B508-49FF-B92E-70D8B6C3B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592" y="3968031"/>
                        <a:ext cx="116998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58B9AE3-B611-49AA-A388-4E0D0BA6A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52392"/>
              </p:ext>
            </p:extLst>
          </p:nvPr>
        </p:nvGraphicFramePr>
        <p:xfrm>
          <a:off x="4038600" y="4680085"/>
          <a:ext cx="1352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ABA2956-DB4F-4184-A5A4-EF9AE3D2D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80085"/>
                        <a:ext cx="13525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091764-5916-4C80-A6A3-8535C2B59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24862"/>
              </p:ext>
            </p:extLst>
          </p:nvPr>
        </p:nvGraphicFramePr>
        <p:xfrm>
          <a:off x="6267452" y="4661894"/>
          <a:ext cx="1066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228600" progId="Equation.DSMT4">
                  <p:embed/>
                </p:oleObj>
              </mc:Choice>
              <mc:Fallback>
                <p:oleObj name="Equation" r:id="rId12" imgW="52056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58B9AE3-B611-49AA-A388-4E0D0BA6A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2" y="4661894"/>
                        <a:ext cx="1066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BDC24ED-8514-450E-AACE-6AF089B21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65675"/>
              </p:ext>
            </p:extLst>
          </p:nvPr>
        </p:nvGraphicFramePr>
        <p:xfrm>
          <a:off x="5644593" y="2288418"/>
          <a:ext cx="23923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ABA2956-DB4F-4184-A5A4-EF9AE3D2D5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593" y="2288418"/>
                        <a:ext cx="2392362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3586A4-F34A-4E4F-9430-E2E625237CB9}"/>
              </a:ext>
            </a:extLst>
          </p:cNvPr>
          <p:cNvCxnSpPr/>
          <p:nvPr/>
        </p:nvCxnSpPr>
        <p:spPr>
          <a:xfrm>
            <a:off x="4107180" y="4213592"/>
            <a:ext cx="4206123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17BF95-D290-495E-A68C-73B60B1395E9}"/>
              </a:ext>
            </a:extLst>
          </p:cNvPr>
          <p:cNvSpPr/>
          <p:nvPr/>
        </p:nvSpPr>
        <p:spPr>
          <a:xfrm>
            <a:off x="5462829" y="2727960"/>
            <a:ext cx="991311" cy="1485629"/>
          </a:xfrm>
          <a:custGeom>
            <a:avLst/>
            <a:gdLst>
              <a:gd name="connsiteX0" fmla="*/ 846531 w 991311"/>
              <a:gd name="connsiteY0" fmla="*/ 0 h 1623906"/>
              <a:gd name="connsiteX1" fmla="*/ 534111 w 991311"/>
              <a:gd name="connsiteY1" fmla="*/ 213360 h 1623906"/>
              <a:gd name="connsiteX2" fmla="*/ 122631 w 991311"/>
              <a:gd name="connsiteY2" fmla="*/ 579120 h 1623906"/>
              <a:gd name="connsiteX3" fmla="*/ 711 w 991311"/>
              <a:gd name="connsiteY3" fmla="*/ 1013460 h 1623906"/>
              <a:gd name="connsiteX4" fmla="*/ 84531 w 991311"/>
              <a:gd name="connsiteY4" fmla="*/ 1348740 h 1623906"/>
              <a:gd name="connsiteX5" fmla="*/ 320751 w 991311"/>
              <a:gd name="connsiteY5" fmla="*/ 1562100 h 1623906"/>
              <a:gd name="connsiteX6" fmla="*/ 762711 w 991311"/>
              <a:gd name="connsiteY6" fmla="*/ 1615440 h 1623906"/>
              <a:gd name="connsiteX7" fmla="*/ 991311 w 991311"/>
              <a:gd name="connsiteY7" fmla="*/ 1623060 h 16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1" h="1623906">
                <a:moveTo>
                  <a:pt x="846531" y="0"/>
                </a:moveTo>
                <a:cubicBezTo>
                  <a:pt x="750646" y="58420"/>
                  <a:pt x="654761" y="116840"/>
                  <a:pt x="534111" y="213360"/>
                </a:cubicBezTo>
                <a:cubicBezTo>
                  <a:pt x="413461" y="309880"/>
                  <a:pt x="211531" y="445770"/>
                  <a:pt x="122631" y="579120"/>
                </a:cubicBezTo>
                <a:cubicBezTo>
                  <a:pt x="33731" y="712470"/>
                  <a:pt x="7061" y="885190"/>
                  <a:pt x="711" y="1013460"/>
                </a:cubicBezTo>
                <a:cubicBezTo>
                  <a:pt x="-5639" y="1141730"/>
                  <a:pt x="31191" y="1257300"/>
                  <a:pt x="84531" y="1348740"/>
                </a:cubicBezTo>
                <a:cubicBezTo>
                  <a:pt x="137871" y="1440180"/>
                  <a:pt x="207721" y="1517650"/>
                  <a:pt x="320751" y="1562100"/>
                </a:cubicBezTo>
                <a:cubicBezTo>
                  <a:pt x="433781" y="1606550"/>
                  <a:pt x="650951" y="1605280"/>
                  <a:pt x="762711" y="1615440"/>
                </a:cubicBezTo>
                <a:cubicBezTo>
                  <a:pt x="874471" y="1625600"/>
                  <a:pt x="932891" y="1624330"/>
                  <a:pt x="991311" y="162306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1AF5D7-21B6-415E-8B1A-7C0F4908082B}"/>
              </a:ext>
            </a:extLst>
          </p:cNvPr>
          <p:cNvCxnSpPr/>
          <p:nvPr/>
        </p:nvCxnSpPr>
        <p:spPr>
          <a:xfrm>
            <a:off x="3368040" y="4596581"/>
            <a:ext cx="594360" cy="2344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149129-316D-4D3F-ACB7-183EA790D188}"/>
              </a:ext>
            </a:extLst>
          </p:cNvPr>
          <p:cNvCxnSpPr>
            <a:cxnSpLocks/>
          </p:cNvCxnSpPr>
          <p:nvPr/>
        </p:nvCxnSpPr>
        <p:spPr>
          <a:xfrm flipV="1">
            <a:off x="5455595" y="4914241"/>
            <a:ext cx="754646" cy="199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598A3B3-6DD2-4024-9EF0-CF45A2E73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04191"/>
              </p:ext>
            </p:extLst>
          </p:nvPr>
        </p:nvGraphicFramePr>
        <p:xfrm>
          <a:off x="8528904" y="3952314"/>
          <a:ext cx="1066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091764-5916-4C80-A6A3-8535C2B59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8904" y="3952314"/>
                        <a:ext cx="1066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6493BE-B169-4833-87BA-7F6A5F1813D4}"/>
              </a:ext>
            </a:extLst>
          </p:cNvPr>
          <p:cNvCxnSpPr>
            <a:cxnSpLocks/>
          </p:cNvCxnSpPr>
          <p:nvPr/>
        </p:nvCxnSpPr>
        <p:spPr>
          <a:xfrm flipV="1">
            <a:off x="7360998" y="4368566"/>
            <a:ext cx="1139350" cy="52748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EFEEAF7-2D58-48E4-86A9-EE9D8FEAA757}"/>
              </a:ext>
            </a:extLst>
          </p:cNvPr>
          <p:cNvSpPr txBox="1"/>
          <p:nvPr/>
        </p:nvSpPr>
        <p:spPr>
          <a:xfrm>
            <a:off x="7915354" y="459247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 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DD42C1-C85C-4CEA-B902-C05E2071349F}"/>
              </a:ext>
            </a:extLst>
          </p:cNvPr>
          <p:cNvSpPr txBox="1"/>
          <p:nvPr/>
        </p:nvSpPr>
        <p:spPr>
          <a:xfrm>
            <a:off x="1060233" y="395231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Hypotesis: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EB2C68-EAC2-434A-862E-BD797C4C8BD8}"/>
              </a:ext>
            </a:extLst>
          </p:cNvPr>
          <p:cNvSpPr txBox="1"/>
          <p:nvPr/>
        </p:nvSpPr>
        <p:spPr>
          <a:xfrm>
            <a:off x="577590" y="5300691"/>
            <a:ext cx="56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Starting from the opposite hypothesis (V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S3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S4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 we get a contradiction again: 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099A893-6FE6-4737-A7D2-29CF8778B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22435"/>
              </p:ext>
            </p:extLst>
          </p:nvPr>
        </p:nvGraphicFramePr>
        <p:xfrm>
          <a:off x="7451961" y="5261637"/>
          <a:ext cx="11699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457200" progId="Equation.DSMT4">
                  <p:embed/>
                </p:oleObj>
              </mc:Choice>
              <mc:Fallback>
                <p:oleObj name="Equation" r:id="rId18" imgW="57132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091764-5916-4C80-A6A3-8535C2B59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961" y="5261637"/>
                        <a:ext cx="1169987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54B8B3E2-C6B5-4301-8045-7B34B5DC45EE}"/>
              </a:ext>
            </a:extLst>
          </p:cNvPr>
          <p:cNvSpPr/>
          <p:nvPr/>
        </p:nvSpPr>
        <p:spPr>
          <a:xfrm>
            <a:off x="6454140" y="5524500"/>
            <a:ext cx="723900" cy="3628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 animBg="1"/>
      <p:bldP spid="28" grpId="0"/>
      <p:bldP spid="29" grpId="0"/>
      <p:bldP spid="34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B7DB-7F79-4C2C-8094-261A181E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02" y="68325"/>
            <a:ext cx="10515600" cy="662397"/>
          </a:xfrm>
        </p:spPr>
        <p:txBody>
          <a:bodyPr/>
          <a:lstStyle/>
          <a:p>
            <a:r>
              <a:rPr lang="it-IT" dirty="0"/>
              <a:t>Standard Cascode current mirror: parameters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C045-8A64-4A37-9B70-66FDE00B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FBC2-D6EF-4193-A933-3C5036D5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5">
            <a:extLst>
              <a:ext uri="{FF2B5EF4-FFF2-40B4-BE49-F238E27FC236}">
                <a16:creationId xmlns:a16="http://schemas.microsoft.com/office/drawing/2014/main" id="{7F0F0E22-E17A-40B2-BC24-4F67B7BF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55" y="1244152"/>
            <a:ext cx="4621796" cy="286388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205063-07B1-4D70-8EFD-1AB1C016C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56323"/>
              </p:ext>
            </p:extLst>
          </p:nvPr>
        </p:nvGraphicFramePr>
        <p:xfrm>
          <a:off x="5115737" y="1306667"/>
          <a:ext cx="28606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BDC24ED-8514-450E-AACE-6AF089B21F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1306667"/>
                        <a:ext cx="2860675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4AD9F3-632D-4542-950F-1E1205048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77866"/>
              </p:ext>
            </p:extLst>
          </p:nvPr>
        </p:nvGraphicFramePr>
        <p:xfrm>
          <a:off x="5115737" y="1906575"/>
          <a:ext cx="2470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205063-07B1-4D70-8EFD-1AB1C016C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1906575"/>
                        <a:ext cx="24701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492F81E-4B24-4BBF-B0A4-3D280B851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743942"/>
              </p:ext>
            </p:extLst>
          </p:nvPr>
        </p:nvGraphicFramePr>
        <p:xfrm>
          <a:off x="5115737" y="2522053"/>
          <a:ext cx="22098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28600" progId="Equation.DSMT4">
                  <p:embed/>
                </p:oleObj>
              </mc:Choice>
              <mc:Fallback>
                <p:oleObj name="Equation" r:id="rId8" imgW="10792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4AD9F3-632D-4542-950F-1E1205048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2522053"/>
                        <a:ext cx="22098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5E9681E-7253-4B04-B8A6-2FABE61FF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19309"/>
              </p:ext>
            </p:extLst>
          </p:nvPr>
        </p:nvGraphicFramePr>
        <p:xfrm>
          <a:off x="5115737" y="3083396"/>
          <a:ext cx="40814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93680" imgH="228600" progId="Equation.DSMT4">
                  <p:embed/>
                </p:oleObj>
              </mc:Choice>
              <mc:Fallback>
                <p:oleObj name="Equation" r:id="rId10" imgW="1993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4AD9F3-632D-4542-950F-1E1205048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3083396"/>
                        <a:ext cx="4081462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D56ECD-2894-4061-B19B-54550A997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64497"/>
              </p:ext>
            </p:extLst>
          </p:nvPr>
        </p:nvGraphicFramePr>
        <p:xfrm>
          <a:off x="5115737" y="3528272"/>
          <a:ext cx="43672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431640" progId="Equation.DSMT4">
                  <p:embed/>
                </p:oleObj>
              </mc:Choice>
              <mc:Fallback>
                <p:oleObj name="Equation" r:id="rId12" imgW="21333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5E9681E-7253-4B04-B8A6-2FABE61FF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3528272"/>
                        <a:ext cx="4367213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D49705-1667-4A0F-A4B4-668ED89E6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40190"/>
              </p:ext>
            </p:extLst>
          </p:nvPr>
        </p:nvGraphicFramePr>
        <p:xfrm>
          <a:off x="5115737" y="4392340"/>
          <a:ext cx="3276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431640" progId="Equation.DSMT4">
                  <p:embed/>
                </p:oleObj>
              </mc:Choice>
              <mc:Fallback>
                <p:oleObj name="Equation" r:id="rId14" imgW="160020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D56ECD-2894-4061-B19B-54550A99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737" y="4392340"/>
                        <a:ext cx="3276600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B671706-D83B-4666-BB37-6163BD6CF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5956"/>
              </p:ext>
            </p:extLst>
          </p:nvPr>
        </p:nvGraphicFramePr>
        <p:xfrm>
          <a:off x="10418188" y="1352989"/>
          <a:ext cx="4953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28600" progId="Equation.DSMT4">
                  <p:embed/>
                </p:oleObj>
              </mc:Choice>
              <mc:Fallback>
                <p:oleObj name="Equation" r:id="rId16" imgW="24120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4205063-07B1-4D70-8EFD-1AB1C016C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188" y="1352989"/>
                        <a:ext cx="49530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60B1DC-D912-42B1-8BA8-ABFD0A762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01039"/>
              </p:ext>
            </p:extLst>
          </p:nvPr>
        </p:nvGraphicFramePr>
        <p:xfrm>
          <a:off x="10476352" y="2997129"/>
          <a:ext cx="7048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228600" progId="Equation.DSMT4">
                  <p:embed/>
                </p:oleObj>
              </mc:Choice>
              <mc:Fallback>
                <p:oleObj name="Equation" r:id="rId18" imgW="34272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B671706-D83B-4666-BB37-6163BD6CF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6352" y="2997129"/>
                        <a:ext cx="704850" cy="46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0BA5248-E65E-4DC1-944A-424A172F9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03447"/>
              </p:ext>
            </p:extLst>
          </p:nvPr>
        </p:nvGraphicFramePr>
        <p:xfrm>
          <a:off x="10347764" y="3574637"/>
          <a:ext cx="8334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431640" progId="Equation.DSMT4">
                  <p:embed/>
                </p:oleObj>
              </mc:Choice>
              <mc:Fallback>
                <p:oleObj name="Equation" r:id="rId20" imgW="40608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1D56ECD-2894-4061-B19B-54550A99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7764" y="3574637"/>
                        <a:ext cx="833438" cy="88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D3E5A14-B21B-4B2A-9988-A5E5AB7D5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494632"/>
              </p:ext>
            </p:extLst>
          </p:nvPr>
        </p:nvGraphicFramePr>
        <p:xfrm>
          <a:off x="10473178" y="4568070"/>
          <a:ext cx="4429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431640" progId="Equation.DSMT4">
                  <p:embed/>
                </p:oleObj>
              </mc:Choice>
              <mc:Fallback>
                <p:oleObj name="Equation" r:id="rId22" imgW="2156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0BA5248-E65E-4DC1-944A-424A172F9E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3178" y="4568070"/>
                        <a:ext cx="442913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C47BD4-2501-4CBE-89D1-20BD1A86AE55}"/>
              </a:ext>
            </a:extLst>
          </p:cNvPr>
          <p:cNvCxnSpPr/>
          <p:nvPr/>
        </p:nvCxnSpPr>
        <p:spPr>
          <a:xfrm>
            <a:off x="9728462" y="1244152"/>
            <a:ext cx="0" cy="4366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E6609DC-57FB-4F72-862C-E8C3ECAC6F39}"/>
              </a:ext>
            </a:extLst>
          </p:cNvPr>
          <p:cNvSpPr txBox="1"/>
          <p:nvPr/>
        </p:nvSpPr>
        <p:spPr>
          <a:xfrm>
            <a:off x="9973975" y="85697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Simple mirror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2986E2-A75F-4988-8B5A-454A2946B12C}"/>
              </a:ext>
            </a:extLst>
          </p:cNvPr>
          <p:cNvSpPr txBox="1"/>
          <p:nvPr/>
        </p:nvSpPr>
        <p:spPr>
          <a:xfrm>
            <a:off x="5745587" y="75197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Cascode mirror</a:t>
            </a:r>
          </a:p>
        </p:txBody>
      </p:sp>
    </p:spTree>
    <p:extLst>
      <p:ext uri="{BB962C8B-B14F-4D97-AF65-F5344CB8AC3E}">
        <p14:creationId xmlns:p14="http://schemas.microsoft.com/office/powerpoint/2010/main" val="11406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E0F4-9272-419F-BB05-079802B4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it-IT" dirty="0"/>
              <a:t>Wide swing cascode mirrors: principle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5252-351D-44EB-A1E3-3244D29C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7B121-58C5-4C6B-804D-BB9F4E81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DD33722-85F4-43D5-AEE1-F3ADA2E5D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067" y="889303"/>
            <a:ext cx="4828983" cy="2992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99DD6-4861-4AD4-9A22-275CCC8D4E30}"/>
              </a:ext>
            </a:extLst>
          </p:cNvPr>
          <p:cNvSpPr txBox="1"/>
          <p:nvPr/>
        </p:nvSpPr>
        <p:spPr>
          <a:xfrm>
            <a:off x="10304408" y="222021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DS2Q</a:t>
            </a:r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GS1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DD1DA2-ECD5-43C7-A0B7-0E656EC1B650}"/>
              </a:ext>
            </a:extLst>
          </p:cNvPr>
          <p:cNvSpPr/>
          <p:nvPr/>
        </p:nvSpPr>
        <p:spPr>
          <a:xfrm>
            <a:off x="7410450" y="2928761"/>
            <a:ext cx="2828925" cy="347839"/>
          </a:xfrm>
          <a:custGeom>
            <a:avLst/>
            <a:gdLst>
              <a:gd name="connsiteX0" fmla="*/ 2828925 w 2828925"/>
              <a:gd name="connsiteY0" fmla="*/ 4939 h 347839"/>
              <a:gd name="connsiteX1" fmla="*/ 981075 w 2828925"/>
              <a:gd name="connsiteY1" fmla="*/ 4939 h 347839"/>
              <a:gd name="connsiteX2" fmla="*/ 523875 w 2828925"/>
              <a:gd name="connsiteY2" fmla="*/ 4939 h 347839"/>
              <a:gd name="connsiteX3" fmla="*/ 323850 w 2828925"/>
              <a:gd name="connsiteY3" fmla="*/ 71614 h 347839"/>
              <a:gd name="connsiteX4" fmla="*/ 161925 w 2828925"/>
              <a:gd name="connsiteY4" fmla="*/ 176389 h 347839"/>
              <a:gd name="connsiteX5" fmla="*/ 0 w 2828925"/>
              <a:gd name="connsiteY5" fmla="*/ 347839 h 34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8925" h="347839">
                <a:moveTo>
                  <a:pt x="2828925" y="4939"/>
                </a:moveTo>
                <a:lnTo>
                  <a:pt x="981075" y="4939"/>
                </a:lnTo>
                <a:cubicBezTo>
                  <a:pt x="596900" y="4939"/>
                  <a:pt x="633412" y="-6174"/>
                  <a:pt x="523875" y="4939"/>
                </a:cubicBezTo>
                <a:cubicBezTo>
                  <a:pt x="414337" y="16052"/>
                  <a:pt x="384175" y="43039"/>
                  <a:pt x="323850" y="71614"/>
                </a:cubicBezTo>
                <a:cubicBezTo>
                  <a:pt x="263525" y="100189"/>
                  <a:pt x="215900" y="130352"/>
                  <a:pt x="161925" y="176389"/>
                </a:cubicBezTo>
                <a:cubicBezTo>
                  <a:pt x="107950" y="222426"/>
                  <a:pt x="53975" y="285132"/>
                  <a:pt x="0" y="34783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7AF5B3-9DF8-4346-B249-32B75D641545}"/>
              </a:ext>
            </a:extLst>
          </p:cNvPr>
          <p:cNvCxnSpPr>
            <a:cxnSpLocks/>
          </p:cNvCxnSpPr>
          <p:nvPr/>
        </p:nvCxnSpPr>
        <p:spPr>
          <a:xfrm>
            <a:off x="7905750" y="1438275"/>
            <a:ext cx="0" cy="231093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F9DBD-4639-426D-B508-7B77D0956A22}"/>
              </a:ext>
            </a:extLst>
          </p:cNvPr>
          <p:cNvSpPr txBox="1"/>
          <p:nvPr/>
        </p:nvSpPr>
        <p:spPr>
          <a:xfrm>
            <a:off x="10304408" y="2733448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DS2Q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93B55F-A1FE-4EEF-9BE6-C6A6D438EF2E}"/>
              </a:ext>
            </a:extLst>
          </p:cNvPr>
          <p:cNvCxnSpPr>
            <a:cxnSpLocks/>
          </p:cNvCxnSpPr>
          <p:nvPr/>
        </p:nvCxnSpPr>
        <p:spPr>
          <a:xfrm>
            <a:off x="7038978" y="2733447"/>
            <a:ext cx="1354083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D73AA9-0777-4D10-9C84-9C62D4018BB1}"/>
              </a:ext>
            </a:extLst>
          </p:cNvPr>
          <p:cNvSpPr txBox="1"/>
          <p:nvPr/>
        </p:nvSpPr>
        <p:spPr>
          <a:xfrm>
            <a:off x="5290824" y="2664659"/>
            <a:ext cx="212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+V</a:t>
            </a:r>
            <a:r>
              <a:rPr lang="it-IT" sz="2400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DSAT4</a:t>
            </a:r>
          </a:p>
        </p:txBody>
      </p:sp>
      <p:grpSp>
        <p:nvGrpSpPr>
          <p:cNvPr id="15" name="Elemento grafico 5">
            <a:extLst>
              <a:ext uri="{FF2B5EF4-FFF2-40B4-BE49-F238E27FC236}">
                <a16:creationId xmlns:a16="http://schemas.microsoft.com/office/drawing/2014/main" id="{50209D12-7F3D-4657-B0D7-980CA9604166}"/>
              </a:ext>
            </a:extLst>
          </p:cNvPr>
          <p:cNvGrpSpPr/>
          <p:nvPr/>
        </p:nvGrpSpPr>
        <p:grpSpPr>
          <a:xfrm>
            <a:off x="5675843" y="1106872"/>
            <a:ext cx="4614662" cy="2721699"/>
            <a:chOff x="5675843" y="1106872"/>
            <a:chExt cx="4614662" cy="272169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EA7E17-AA4E-4574-9A09-F7C40C6ED4B0}"/>
                </a:ext>
              </a:extLst>
            </p:cNvPr>
            <p:cNvSpPr/>
            <p:nvPr/>
          </p:nvSpPr>
          <p:spPr>
            <a:xfrm>
              <a:off x="7394377" y="1418457"/>
              <a:ext cx="2896123" cy="1876228"/>
            </a:xfrm>
            <a:custGeom>
              <a:avLst/>
              <a:gdLst>
                <a:gd name="connsiteX0" fmla="*/ 0 w 2896123"/>
                <a:gd name="connsiteY0" fmla="*/ 0 h 1876228"/>
                <a:gd name="connsiteX1" fmla="*/ 0 w 2896123"/>
                <a:gd name="connsiteY1" fmla="*/ 1876229 h 1876228"/>
                <a:gd name="connsiteX2" fmla="*/ 2896124 w 2896123"/>
                <a:gd name="connsiteY2" fmla="*/ 1876229 h 187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123" h="1876228">
                  <a:moveTo>
                    <a:pt x="0" y="0"/>
                  </a:moveTo>
                  <a:lnTo>
                    <a:pt x="0" y="1876229"/>
                  </a:lnTo>
                  <a:lnTo>
                    <a:pt x="2896124" y="1876229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648F6E-0527-4AB6-B543-5B949A454F64}"/>
                </a:ext>
              </a:extLst>
            </p:cNvPr>
            <p:cNvSpPr/>
            <p:nvPr/>
          </p:nvSpPr>
          <p:spPr>
            <a:xfrm rot="10800000" flipV="1">
              <a:off x="7328608" y="1418466"/>
              <a:ext cx="131542" cy="135810"/>
            </a:xfrm>
            <a:custGeom>
              <a:avLst/>
              <a:gdLst>
                <a:gd name="connsiteX0" fmla="*/ 131582 w 131542"/>
                <a:gd name="connsiteY0" fmla="*/ 135648 h 135810"/>
                <a:gd name="connsiteX1" fmla="*/ 40 w 131542"/>
                <a:gd name="connsiteY1" fmla="*/ 135648 h 135810"/>
                <a:gd name="connsiteX2" fmla="*/ 65811 w 131542"/>
                <a:gd name="connsiteY2" fmla="*/ -162 h 13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542" h="135810">
                  <a:moveTo>
                    <a:pt x="131582" y="135648"/>
                  </a:moveTo>
                  <a:lnTo>
                    <a:pt x="40" y="135648"/>
                  </a:lnTo>
                  <a:lnTo>
                    <a:pt x="65811" y="-162"/>
                  </a:lnTo>
                  <a:close/>
                </a:path>
              </a:pathLst>
            </a:custGeom>
            <a:solidFill>
              <a:srgbClr val="2B1100"/>
            </a:solidFill>
            <a:ln w="1912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4FA945-1986-4B67-A3F9-067493A7D08F}"/>
                </a:ext>
              </a:extLst>
            </p:cNvPr>
            <p:cNvSpPr/>
            <p:nvPr/>
          </p:nvSpPr>
          <p:spPr>
            <a:xfrm rot="5400000">
              <a:off x="10156027" y="3234862"/>
              <a:ext cx="149298" cy="119658"/>
            </a:xfrm>
            <a:custGeom>
              <a:avLst/>
              <a:gdLst>
                <a:gd name="connsiteX0" fmla="*/ 149637 w 149298"/>
                <a:gd name="connsiteY0" fmla="*/ 119686 h 119658"/>
                <a:gd name="connsiteX1" fmla="*/ 338 w 149298"/>
                <a:gd name="connsiteY1" fmla="*/ 119686 h 119658"/>
                <a:gd name="connsiteX2" fmla="*/ 74987 w 149298"/>
                <a:gd name="connsiteY2" fmla="*/ 28 h 11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298" h="119658">
                  <a:moveTo>
                    <a:pt x="149637" y="119686"/>
                  </a:moveTo>
                  <a:lnTo>
                    <a:pt x="338" y="119686"/>
                  </a:lnTo>
                  <a:lnTo>
                    <a:pt x="74987" y="28"/>
                  </a:lnTo>
                  <a:close/>
                </a:path>
              </a:pathLst>
            </a:custGeom>
            <a:solidFill>
              <a:srgbClr val="2B1100"/>
            </a:solidFill>
            <a:ln w="1906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E664BA-FD49-462F-BD03-C05D6C2E5557}"/>
                </a:ext>
              </a:extLst>
            </p:cNvPr>
            <p:cNvSpPr/>
            <p:nvPr/>
          </p:nvSpPr>
          <p:spPr>
            <a:xfrm>
              <a:off x="7394377" y="329468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97968B-239C-4F8A-B8E7-A2E34AE30110}"/>
                </a:ext>
              </a:extLst>
            </p:cNvPr>
            <p:cNvSpPr/>
            <p:nvPr/>
          </p:nvSpPr>
          <p:spPr>
            <a:xfrm>
              <a:off x="7394377" y="1476188"/>
              <a:ext cx="1818494" cy="1818498"/>
            </a:xfrm>
            <a:custGeom>
              <a:avLst/>
              <a:gdLst>
                <a:gd name="connsiteX0" fmla="*/ 0 w 1818494"/>
                <a:gd name="connsiteY0" fmla="*/ 1818499 h 1818498"/>
                <a:gd name="connsiteX1" fmla="*/ 0 w 1818494"/>
                <a:gd name="connsiteY1" fmla="*/ 1818499 h 1818498"/>
                <a:gd name="connsiteX2" fmla="*/ 1818494 w 1818494"/>
                <a:gd name="connsiteY2" fmla="*/ 0 h 181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8494" h="1818498">
                  <a:moveTo>
                    <a:pt x="0" y="1818499"/>
                  </a:moveTo>
                  <a:lnTo>
                    <a:pt x="0" y="1818499"/>
                  </a:lnTo>
                  <a:lnTo>
                    <a:pt x="1818494" y="0"/>
                  </a:lnTo>
                </a:path>
              </a:pathLst>
            </a:custGeom>
            <a:noFill/>
            <a:ln w="1904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ECC4E7-6E73-4369-8E57-2E093558EE8F}"/>
                </a:ext>
              </a:extLst>
            </p:cNvPr>
            <p:cNvSpPr/>
            <p:nvPr/>
          </p:nvSpPr>
          <p:spPr>
            <a:xfrm>
              <a:off x="8515698" y="2505635"/>
              <a:ext cx="1714500" cy="9525"/>
            </a:xfrm>
            <a:custGeom>
              <a:avLst/>
              <a:gdLst>
                <a:gd name="connsiteX0" fmla="*/ 1714500 w 1714500"/>
                <a:gd name="connsiteY0" fmla="*/ 0 h 9525"/>
                <a:gd name="connsiteX1" fmla="*/ 0 w 17145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0" h="9525">
                  <a:moveTo>
                    <a:pt x="1714500" y="0"/>
                  </a:moveTo>
                  <a:lnTo>
                    <a:pt x="0" y="0"/>
                  </a:lnTo>
                </a:path>
              </a:pathLst>
            </a:custGeom>
            <a:noFill/>
            <a:ln w="19044" cap="flat">
              <a:solidFill>
                <a:srgbClr val="E83E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16391B-C8A2-4C36-B4BA-882FAD54C114}"/>
                </a:ext>
              </a:extLst>
            </p:cNvPr>
            <p:cNvSpPr/>
            <p:nvPr/>
          </p:nvSpPr>
          <p:spPr>
            <a:xfrm>
              <a:off x="7573399" y="2505635"/>
              <a:ext cx="942298" cy="615724"/>
            </a:xfrm>
            <a:custGeom>
              <a:avLst/>
              <a:gdLst>
                <a:gd name="connsiteX0" fmla="*/ 942299 w 942298"/>
                <a:gd name="connsiteY0" fmla="*/ 0 h 615724"/>
                <a:gd name="connsiteX1" fmla="*/ 833438 w 942298"/>
                <a:gd name="connsiteY1" fmla="*/ 17012 h 615724"/>
                <a:gd name="connsiteX2" fmla="*/ 646347 w 942298"/>
                <a:gd name="connsiteY2" fmla="*/ 108861 h 615724"/>
                <a:gd name="connsiteX3" fmla="*/ 411623 w 942298"/>
                <a:gd name="connsiteY3" fmla="*/ 241525 h 615724"/>
                <a:gd name="connsiteX4" fmla="*/ 227924 w 942298"/>
                <a:gd name="connsiteY4" fmla="*/ 387801 h 615724"/>
                <a:gd name="connsiteX5" fmla="*/ 0 w 942298"/>
                <a:gd name="connsiteY5" fmla="*/ 615725 h 61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298" h="615724">
                  <a:moveTo>
                    <a:pt x="942299" y="0"/>
                  </a:moveTo>
                  <a:lnTo>
                    <a:pt x="833438" y="17012"/>
                  </a:lnTo>
                  <a:lnTo>
                    <a:pt x="646347" y="108861"/>
                  </a:lnTo>
                  <a:lnTo>
                    <a:pt x="411623" y="241525"/>
                  </a:lnTo>
                  <a:lnTo>
                    <a:pt x="227924" y="387801"/>
                  </a:lnTo>
                  <a:lnTo>
                    <a:pt x="0" y="615725"/>
                  </a:lnTo>
                </a:path>
              </a:pathLst>
            </a:custGeom>
            <a:noFill/>
            <a:ln w="19044" cap="flat">
              <a:solidFill>
                <a:srgbClr val="E83EF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A91386-83BD-4D49-BBF1-DBF8EC9572BA}"/>
                </a:ext>
              </a:extLst>
            </p:cNvPr>
            <p:cNvSpPr/>
            <p:nvPr/>
          </p:nvSpPr>
          <p:spPr>
            <a:xfrm>
              <a:off x="9049774" y="1661993"/>
              <a:ext cx="9525" cy="826631"/>
            </a:xfrm>
            <a:custGeom>
              <a:avLst/>
              <a:gdLst>
                <a:gd name="connsiteX0" fmla="*/ 0 w 9525"/>
                <a:gd name="connsiteY0" fmla="*/ 0 h 826631"/>
                <a:gd name="connsiteX1" fmla="*/ 0 w 9525"/>
                <a:gd name="connsiteY1" fmla="*/ 826631 h 8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826631">
                  <a:moveTo>
                    <a:pt x="0" y="0"/>
                  </a:moveTo>
                  <a:lnTo>
                    <a:pt x="0" y="826631"/>
                  </a:lnTo>
                </a:path>
              </a:pathLst>
            </a:custGeom>
            <a:noFill/>
            <a:ln w="19050" cap="flat">
              <a:solidFill>
                <a:srgbClr val="00E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DD2D2E-37B5-44E8-AFD3-D8B17C5894B9}"/>
                </a:ext>
              </a:extLst>
            </p:cNvPr>
            <p:cNvSpPr/>
            <p:nvPr/>
          </p:nvSpPr>
          <p:spPr>
            <a:xfrm rot="10800000" flipV="1">
              <a:off x="9008459" y="1661992"/>
              <a:ext cx="82648" cy="75181"/>
            </a:xfrm>
            <a:custGeom>
              <a:avLst/>
              <a:gdLst>
                <a:gd name="connsiteX0" fmla="*/ 82863 w 82648"/>
                <a:gd name="connsiteY0" fmla="*/ 75042 h 75181"/>
                <a:gd name="connsiteX1" fmla="*/ 214 w 82648"/>
                <a:gd name="connsiteY1" fmla="*/ 75042 h 75181"/>
                <a:gd name="connsiteX2" fmla="*/ 41539 w 82648"/>
                <a:gd name="connsiteY2" fmla="*/ -140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863" y="75042"/>
                  </a:moveTo>
                  <a:lnTo>
                    <a:pt x="214" y="75042"/>
                  </a:lnTo>
                  <a:lnTo>
                    <a:pt x="41539" y="-140"/>
                  </a:lnTo>
                  <a:close/>
                </a:path>
              </a:pathLst>
            </a:custGeom>
            <a:solidFill>
              <a:srgbClr val="00FF00"/>
            </a:solidFill>
            <a:ln w="19056" cap="flat">
              <a:solidFill>
                <a:srgbClr val="00F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823AE2-EA3A-4E27-8F22-8D60AFEA972F}"/>
                </a:ext>
              </a:extLst>
            </p:cNvPr>
            <p:cNvSpPr/>
            <p:nvPr/>
          </p:nvSpPr>
          <p:spPr>
            <a:xfrm rot="10800000">
              <a:off x="9008459" y="2413442"/>
              <a:ext cx="82648" cy="75181"/>
            </a:xfrm>
            <a:custGeom>
              <a:avLst/>
              <a:gdLst>
                <a:gd name="connsiteX0" fmla="*/ 82863 w 82648"/>
                <a:gd name="connsiteY0" fmla="*/ 75121 h 75181"/>
                <a:gd name="connsiteX1" fmla="*/ 214 w 82648"/>
                <a:gd name="connsiteY1" fmla="*/ 75121 h 75181"/>
                <a:gd name="connsiteX2" fmla="*/ 41539 w 82648"/>
                <a:gd name="connsiteY2" fmla="*/ -61 h 7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48" h="75181">
                  <a:moveTo>
                    <a:pt x="82863" y="75121"/>
                  </a:moveTo>
                  <a:lnTo>
                    <a:pt x="214" y="75121"/>
                  </a:lnTo>
                  <a:lnTo>
                    <a:pt x="41539" y="-61"/>
                  </a:lnTo>
                  <a:close/>
                </a:path>
              </a:pathLst>
            </a:custGeom>
            <a:solidFill>
              <a:srgbClr val="00FF00"/>
            </a:solidFill>
            <a:ln w="19056" cap="flat">
              <a:solidFill>
                <a:srgbClr val="00F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01B913-40E9-4E2A-A2D9-FF12A6C0F155}"/>
                </a:ext>
              </a:extLst>
            </p:cNvPr>
            <p:cNvSpPr txBox="1"/>
            <p:nvPr/>
          </p:nvSpPr>
          <p:spPr>
            <a:xfrm>
              <a:off x="5675843" y="1837576"/>
              <a:ext cx="1434111" cy="40395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025" spc="0" baseline="0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1913" spc="0" baseline="-37255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GS1</a:t>
              </a:r>
              <a:r>
                <a:rPr lang="it-IT" sz="2025" spc="0" baseline="0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+V</a:t>
              </a:r>
              <a:r>
                <a:rPr lang="it-IT" sz="1913" spc="0" baseline="-37255" dirty="0">
                  <a:solidFill>
                    <a:srgbClr val="2B1100"/>
                  </a:solidFill>
                  <a:latin typeface="Arial"/>
                  <a:cs typeface="Arial"/>
                  <a:sym typeface="Arial"/>
                  <a:rtl val="0"/>
                </a:rPr>
                <a:t>DSAT4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9CACE0-14FA-4A89-BC25-EA835B68DDE8}"/>
                </a:ext>
              </a:extLst>
            </p:cNvPr>
            <p:cNvSpPr txBox="1"/>
            <p:nvPr/>
          </p:nvSpPr>
          <p:spPr>
            <a:xfrm>
              <a:off x="9172875" y="1855264"/>
              <a:ext cx="604653" cy="41549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F81472-9915-427F-B19F-BFD957EB2E69}"/>
                </a:ext>
              </a:extLst>
            </p:cNvPr>
            <p:cNvSpPr txBox="1"/>
            <p:nvPr/>
          </p:nvSpPr>
          <p:spPr>
            <a:xfrm>
              <a:off x="8499325" y="1106872"/>
              <a:ext cx="601980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7A66A0-E4AA-4C08-8C3F-21F69ABA94D7}"/>
                </a:ext>
              </a:extLst>
            </p:cNvPr>
            <p:cNvSpPr txBox="1"/>
            <p:nvPr/>
          </p:nvSpPr>
          <p:spPr>
            <a:xfrm>
              <a:off x="9642325" y="3365657"/>
              <a:ext cx="601980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E9AE0E-2FD7-49CE-953F-723DC37D1D0F}"/>
                </a:ext>
              </a:extLst>
            </p:cNvPr>
            <p:cNvSpPr/>
            <p:nvPr/>
          </p:nvSpPr>
          <p:spPr>
            <a:xfrm>
              <a:off x="8393235" y="1485099"/>
              <a:ext cx="9525" cy="1802948"/>
            </a:xfrm>
            <a:custGeom>
              <a:avLst/>
              <a:gdLst>
                <a:gd name="connsiteX0" fmla="*/ 0 w 9525"/>
                <a:gd name="connsiteY0" fmla="*/ 0 h 1802948"/>
                <a:gd name="connsiteX1" fmla="*/ 0 w 9525"/>
                <a:gd name="connsiteY1" fmla="*/ 1802948 h 180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802948">
                  <a:moveTo>
                    <a:pt x="0" y="0"/>
                  </a:moveTo>
                  <a:lnTo>
                    <a:pt x="0" y="1802948"/>
                  </a:lnTo>
                </a:path>
              </a:pathLst>
            </a:custGeom>
            <a:solidFill>
              <a:srgbClr val="00FF00"/>
            </a:solidFill>
            <a:ln w="19050" cap="flat">
              <a:solidFill>
                <a:srgbClr val="F703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0A3DB8-8526-4298-B682-9A1CC568447A}"/>
                </a:ext>
              </a:extLst>
            </p:cNvPr>
            <p:cNvSpPr txBox="1"/>
            <p:nvPr/>
          </p:nvSpPr>
          <p:spPr>
            <a:xfrm>
              <a:off x="8195072" y="3346665"/>
              <a:ext cx="668655" cy="46291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0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025" spc="0" baseline="-370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MIN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19030C-52EA-41F8-83F7-052E157FEE7A}"/>
                </a:ext>
              </a:extLst>
            </p:cNvPr>
            <p:cNvSpPr/>
            <p:nvPr/>
          </p:nvSpPr>
          <p:spPr>
            <a:xfrm>
              <a:off x="7103960" y="2294723"/>
              <a:ext cx="1802939" cy="9525"/>
            </a:xfrm>
            <a:custGeom>
              <a:avLst/>
              <a:gdLst>
                <a:gd name="connsiteX0" fmla="*/ 0 w 1802939"/>
                <a:gd name="connsiteY0" fmla="*/ 0 h 9525"/>
                <a:gd name="connsiteX1" fmla="*/ 1802940 w 180293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2939" h="9525">
                  <a:moveTo>
                    <a:pt x="0" y="0"/>
                  </a:moveTo>
                  <a:lnTo>
                    <a:pt x="1802940" y="0"/>
                  </a:lnTo>
                </a:path>
              </a:pathLst>
            </a:custGeom>
            <a:solidFill>
              <a:srgbClr val="00FF00"/>
            </a:solidFill>
            <a:ln w="19050" cap="flat">
              <a:solidFill>
                <a:srgbClr val="F703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33" name="Arrow: Left 32">
            <a:extLst>
              <a:ext uri="{FF2B5EF4-FFF2-40B4-BE49-F238E27FC236}">
                <a16:creationId xmlns:a16="http://schemas.microsoft.com/office/drawing/2014/main" id="{92301296-DE6E-46E3-9CD7-67323ACB23B8}"/>
              </a:ext>
            </a:extLst>
          </p:cNvPr>
          <p:cNvSpPr/>
          <p:nvPr/>
        </p:nvSpPr>
        <p:spPr>
          <a:xfrm>
            <a:off x="8000899" y="3463330"/>
            <a:ext cx="232651" cy="2858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2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729E0-BA8C-49BD-B043-A48400CD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9CF24-421B-45E9-A481-3E1CB18A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1FB51-064B-4A17-B300-CA35979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64" y="107313"/>
            <a:ext cx="10515600" cy="661988"/>
          </a:xfrm>
        </p:spPr>
        <p:txBody>
          <a:bodyPr/>
          <a:lstStyle/>
          <a:p>
            <a:r>
              <a:rPr lang="en-US" dirty="0"/>
              <a:t>Wide swing </a:t>
            </a:r>
            <a:r>
              <a:rPr lang="en-US" dirty="0" err="1"/>
              <a:t>cascode</a:t>
            </a:r>
            <a:r>
              <a:rPr lang="en-US" dirty="0"/>
              <a:t> mirror: 6 MOSFET mirror</a:t>
            </a:r>
          </a:p>
        </p:txBody>
      </p:sp>
      <p:graphicFrame>
        <p:nvGraphicFramePr>
          <p:cNvPr id="7" name="Oggetto 8">
            <a:extLst>
              <a:ext uri="{FF2B5EF4-FFF2-40B4-BE49-F238E27FC236}">
                <a16:creationId xmlns:a16="http://schemas.microsoft.com/office/drawing/2014/main" id="{E998F4A5-96C4-41B9-AD3B-6CAA84E14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222677"/>
              </p:ext>
            </p:extLst>
          </p:nvPr>
        </p:nvGraphicFramePr>
        <p:xfrm>
          <a:off x="7742712" y="1249433"/>
          <a:ext cx="13382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431640" progId="Equation.DSMT4">
                  <p:embed/>
                </p:oleObj>
              </mc:Choice>
              <mc:Fallback>
                <p:oleObj name="Equation" r:id="rId3" imgW="55872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D7D02B3-15ED-430E-8B19-E8484A7BA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2712" y="1249433"/>
                        <a:ext cx="13382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F60E9AD-2432-4095-9A6C-15D8AD44B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071675"/>
              </p:ext>
            </p:extLst>
          </p:nvPr>
        </p:nvGraphicFramePr>
        <p:xfrm>
          <a:off x="6943213" y="2409792"/>
          <a:ext cx="4410586" cy="54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228600" progId="Equation.DSMT4">
                  <p:embed/>
                </p:oleObj>
              </mc:Choice>
              <mc:Fallback>
                <p:oleObj name="Equation" r:id="rId5" imgW="1841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B067ED-2CC2-44D0-BC1C-4A23A4A3ED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43213" y="2409792"/>
                        <a:ext cx="4410586" cy="54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9">
            <a:extLst>
              <a:ext uri="{FF2B5EF4-FFF2-40B4-BE49-F238E27FC236}">
                <a16:creationId xmlns:a16="http://schemas.microsoft.com/office/drawing/2014/main" id="{2EB67A26-FB2E-4101-AFF4-7DAB942DE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75536"/>
              </p:ext>
            </p:extLst>
          </p:nvPr>
        </p:nvGraphicFramePr>
        <p:xfrm>
          <a:off x="403225" y="4597400"/>
          <a:ext cx="83645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92360" imgH="482400" progId="Equation.DSMT4">
                  <p:embed/>
                </p:oleObj>
              </mc:Choice>
              <mc:Fallback>
                <p:oleObj name="Equation" r:id="rId7" imgW="34923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77E9564-F194-4D6F-8A99-DC73A72F5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225" y="4597400"/>
                        <a:ext cx="8364538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6BFEE75-B3B4-4B0F-98F7-A72BAB586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745" y="1122536"/>
            <a:ext cx="6805991" cy="3452111"/>
          </a:xfrm>
          <a:prstGeom prst="rect">
            <a:avLst/>
          </a:prstGeom>
        </p:spPr>
      </p:pic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A1DB6F39-ACAC-4C3B-8478-304E122D1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62883"/>
              </p:ext>
            </p:extLst>
          </p:nvPr>
        </p:nvGraphicFramePr>
        <p:xfrm>
          <a:off x="7290736" y="5452633"/>
          <a:ext cx="31940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228600" progId="Equation.DSMT4">
                  <p:embed/>
                </p:oleObj>
              </mc:Choice>
              <mc:Fallback>
                <p:oleObj name="Equation" r:id="rId11" imgW="1333440" imgH="228600" progId="Equation.DSMT4">
                  <p:embed/>
                  <p:pic>
                    <p:nvPicPr>
                      <p:cNvPr id="7" name="Oggetto 8">
                        <a:extLst>
                          <a:ext uri="{FF2B5EF4-FFF2-40B4-BE49-F238E27FC236}">
                            <a16:creationId xmlns:a16="http://schemas.microsoft.com/office/drawing/2014/main" id="{E10D8C5E-D694-4C92-95E7-E6F2385BAF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90736" y="5452633"/>
                        <a:ext cx="3194050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422C8D8-263A-4BEC-9D41-387CAAD7B744}"/>
              </a:ext>
            </a:extLst>
          </p:cNvPr>
          <p:cNvCxnSpPr/>
          <p:nvPr/>
        </p:nvCxnSpPr>
        <p:spPr>
          <a:xfrm>
            <a:off x="1574800" y="5452633"/>
            <a:ext cx="314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1256933C-E08F-4032-8529-A1AAE4372EC8}"/>
              </a:ext>
            </a:extLst>
          </p:cNvPr>
          <p:cNvSpPr/>
          <p:nvPr/>
        </p:nvSpPr>
        <p:spPr>
          <a:xfrm>
            <a:off x="2932780" y="905562"/>
            <a:ext cx="1503753" cy="3391371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FAD1AA-058F-4EEA-A1C0-09E9A65B1575}"/>
              </a:ext>
            </a:extLst>
          </p:cNvPr>
          <p:cNvSpPr txBox="1"/>
          <p:nvPr/>
        </p:nvSpPr>
        <p:spPr>
          <a:xfrm>
            <a:off x="484745" y="821665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 branch</a:t>
            </a:r>
          </a:p>
        </p:txBody>
      </p:sp>
    </p:spTree>
    <p:extLst>
      <p:ext uri="{BB962C8B-B14F-4D97-AF65-F5344CB8AC3E}">
        <p14:creationId xmlns:p14="http://schemas.microsoft.com/office/powerpoint/2010/main" val="29292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756185-A0AE-4B3F-9115-E7D1AFFC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F99-173C-4DAC-87C0-44C3D14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53F3182-DBEE-40E0-8834-9A5D7447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89"/>
            <a:ext cx="10515600" cy="661988"/>
          </a:xfrm>
        </p:spPr>
        <p:txBody>
          <a:bodyPr/>
          <a:lstStyle/>
          <a:p>
            <a:r>
              <a:rPr lang="en-US"/>
              <a:t>Wide swing cascode mirror: 6 MOSFET mirror</a:t>
            </a:r>
          </a:p>
        </p:txBody>
      </p:sp>
      <p:graphicFrame>
        <p:nvGraphicFramePr>
          <p:cNvPr id="8" name="Oggetto 6">
            <a:extLst>
              <a:ext uri="{FF2B5EF4-FFF2-40B4-BE49-F238E27FC236}">
                <a16:creationId xmlns:a16="http://schemas.microsoft.com/office/drawing/2014/main" id="{6A0EE282-6721-4C53-8FFC-6C0F24E8F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00441"/>
              </p:ext>
            </p:extLst>
          </p:nvPr>
        </p:nvGraphicFramePr>
        <p:xfrm>
          <a:off x="5736074" y="1320299"/>
          <a:ext cx="5382532" cy="139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507960" progId="Equation.DSMT4">
                  <p:embed/>
                </p:oleObj>
              </mc:Choice>
              <mc:Fallback>
                <p:oleObj name="Equation" r:id="rId3" imgW="1955520" imgH="50796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B545FDA-5130-4340-8936-A88B312B5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6074" y="1320299"/>
                        <a:ext cx="5382532" cy="1397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1">
            <a:extLst>
              <a:ext uri="{FF2B5EF4-FFF2-40B4-BE49-F238E27FC236}">
                <a16:creationId xmlns:a16="http://schemas.microsoft.com/office/drawing/2014/main" id="{F80FA84A-06BA-4E71-B6BA-638818B5ED3F}"/>
              </a:ext>
            </a:extLst>
          </p:cNvPr>
          <p:cNvSpPr txBox="1"/>
          <p:nvPr/>
        </p:nvSpPr>
        <p:spPr>
          <a:xfrm>
            <a:off x="4943912" y="3294623"/>
            <a:ext cx="348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10" name="Oggetto 7">
            <a:extLst>
              <a:ext uri="{FF2B5EF4-FFF2-40B4-BE49-F238E27FC236}">
                <a16:creationId xmlns:a16="http://schemas.microsoft.com/office/drawing/2014/main" id="{4C2484D2-6799-4EF9-B613-56FFD9ED2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45010"/>
              </p:ext>
            </p:extLst>
          </p:nvPr>
        </p:nvGraphicFramePr>
        <p:xfrm>
          <a:off x="3293799" y="3752493"/>
          <a:ext cx="48593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482400" progId="Equation.DSMT4">
                  <p:embed/>
                </p:oleObj>
              </mc:Choice>
              <mc:Fallback>
                <p:oleObj name="Equation" r:id="rId5" imgW="251460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B0C9EDB-4F63-4697-A221-F73BC8794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3799" y="3752493"/>
                        <a:ext cx="485933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D15028-5876-4BFD-95DC-88732233B4D0}"/>
              </a:ext>
            </a:extLst>
          </p:cNvPr>
          <p:cNvSpPr txBox="1"/>
          <p:nvPr/>
        </p:nvSpPr>
        <p:spPr>
          <a:xfrm>
            <a:off x="722909" y="3939520"/>
            <a:ext cx="2483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(=I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=k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796AE7C-BA03-4A94-AAE1-4C264DBEE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81505"/>
              </p:ext>
            </p:extLst>
          </p:nvPr>
        </p:nvGraphicFramePr>
        <p:xfrm>
          <a:off x="3097068" y="4881495"/>
          <a:ext cx="5077467" cy="89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30240" imgH="482400" progId="Equation.DSMT4">
                  <p:embed/>
                </p:oleObj>
              </mc:Choice>
              <mc:Fallback>
                <p:oleObj name="Equation" r:id="rId7" imgW="273024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9090B88B-96F1-487A-A1BB-8E2C5D900C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7068" y="4881495"/>
                        <a:ext cx="5077467" cy="89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828D2C5-C47E-491B-9971-DD356D08C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39304"/>
              </p:ext>
            </p:extLst>
          </p:nvPr>
        </p:nvGraphicFramePr>
        <p:xfrm>
          <a:off x="8342313" y="4881563"/>
          <a:ext cx="34718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66600" imgH="482400" progId="Equation.DSMT4">
                  <p:embed/>
                </p:oleObj>
              </mc:Choice>
              <mc:Fallback>
                <p:oleObj name="Equation" r:id="rId9" imgW="186660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28D2BFBC-A646-4EB1-981C-0ECE2FC45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42313" y="4881563"/>
                        <a:ext cx="3471862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AE2E75-8C40-4535-BB22-A62F451E03FB}"/>
              </a:ext>
            </a:extLst>
          </p:cNvPr>
          <p:cNvSpPr/>
          <p:nvPr/>
        </p:nvSpPr>
        <p:spPr>
          <a:xfrm>
            <a:off x="838200" y="1381443"/>
            <a:ext cx="1116106" cy="886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09483D3-3946-4E56-8709-8801728F3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788" y="967353"/>
            <a:ext cx="5331952" cy="2704454"/>
          </a:xfrm>
          <a:prstGeom prst="rect">
            <a:avLst/>
          </a:prstGeom>
        </p:spPr>
      </p:pic>
      <p:graphicFrame>
        <p:nvGraphicFramePr>
          <p:cNvPr id="14" name="Oggetto 6">
            <a:extLst>
              <a:ext uri="{FF2B5EF4-FFF2-40B4-BE49-F238E27FC236}">
                <a16:creationId xmlns:a16="http://schemas.microsoft.com/office/drawing/2014/main" id="{873B2F62-4CDE-4CDA-9041-027D1A847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5415"/>
              </p:ext>
            </p:extLst>
          </p:nvPr>
        </p:nvGraphicFramePr>
        <p:xfrm>
          <a:off x="8510564" y="3146372"/>
          <a:ext cx="353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241200" progId="Equation.DSMT4">
                  <p:embed/>
                </p:oleObj>
              </mc:Choice>
              <mc:Fallback>
                <p:oleObj name="Equation" r:id="rId13" imgW="1282680" imgH="241200" progId="Equation.DSMT4">
                  <p:embed/>
                  <p:pic>
                    <p:nvPicPr>
                      <p:cNvPr id="8" name="Oggetto 6">
                        <a:extLst>
                          <a:ext uri="{FF2B5EF4-FFF2-40B4-BE49-F238E27FC236}">
                            <a16:creationId xmlns:a16="http://schemas.microsoft.com/office/drawing/2014/main" id="{6A0EE282-6721-4C53-8FFC-6C0F24E8F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510564" y="3146372"/>
                        <a:ext cx="35306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6">
            <a:extLst>
              <a:ext uri="{FF2B5EF4-FFF2-40B4-BE49-F238E27FC236}">
                <a16:creationId xmlns:a16="http://schemas.microsoft.com/office/drawing/2014/main" id="{FFFA29D0-5D82-4FD4-A80B-826AA0871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86803"/>
              </p:ext>
            </p:extLst>
          </p:nvPr>
        </p:nvGraphicFramePr>
        <p:xfrm>
          <a:off x="8475663" y="3887788"/>
          <a:ext cx="3600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14" name="Oggetto 6">
                        <a:extLst>
                          <a:ext uri="{FF2B5EF4-FFF2-40B4-BE49-F238E27FC236}">
                            <a16:creationId xmlns:a16="http://schemas.microsoft.com/office/drawing/2014/main" id="{873B2F62-4CDE-4CDA-9041-027D1A847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75663" y="3887788"/>
                        <a:ext cx="36004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02E142E-2424-4461-8039-65CA6566B940}"/>
              </a:ext>
            </a:extLst>
          </p:cNvPr>
          <p:cNvCxnSpPr/>
          <p:nvPr/>
        </p:nvCxnSpPr>
        <p:spPr>
          <a:xfrm>
            <a:off x="8510564" y="4516438"/>
            <a:ext cx="356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7F9E7BE-537B-4608-96CD-4533866CD1CC}"/>
              </a:ext>
            </a:extLst>
          </p:cNvPr>
          <p:cNvCxnSpPr/>
          <p:nvPr/>
        </p:nvCxnSpPr>
        <p:spPr>
          <a:xfrm>
            <a:off x="8493089" y="4664248"/>
            <a:ext cx="3565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10CBC-331F-4D05-BDC7-29E40FA3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of the 6-MOSFET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145DB3-58B3-451C-8852-B6B5C386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D28FC5-DDEB-446C-94B6-6EBD67E9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32AB05-4CC9-474E-A390-3BB3E48E1D43}"/>
              </a:ext>
            </a:extLst>
          </p:cNvPr>
          <p:cNvSpPr txBox="1"/>
          <p:nvPr/>
        </p:nvSpPr>
        <p:spPr>
          <a:xfrm>
            <a:off x="765313" y="1401417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accuracy of the 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BD80B49-043A-4391-AAF8-93BF3143F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55792"/>
              </p:ext>
            </p:extLst>
          </p:nvPr>
        </p:nvGraphicFramePr>
        <p:xfrm>
          <a:off x="3772868" y="1322824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31640" progId="Equation.DSMT4">
                  <p:embed/>
                </p:oleObj>
              </mc:Choice>
              <mc:Fallback>
                <p:oleObj name="Equation" r:id="rId2" imgW="939600" imgH="43164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661700DF-B6EA-4B4C-89DA-483C9082F4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2868" y="1322824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58E20E-6FC1-4CDA-95FA-035F662AD2D7}"/>
              </a:ext>
            </a:extLst>
          </p:cNvPr>
          <p:cNvSpPr txBox="1"/>
          <p:nvPr/>
        </p:nvSpPr>
        <p:spPr>
          <a:xfrm>
            <a:off x="5708374" y="140141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F7ED34A4-E653-47E3-BCC8-8FE1F8333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193" y="2396001"/>
            <a:ext cx="6504272" cy="3299074"/>
          </a:xfrm>
          <a:prstGeom prst="rect">
            <a:avLst/>
          </a:prstGeom>
        </p:spPr>
      </p:pic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73B945C7-43CC-4429-ACBD-0F1667EAF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78400"/>
              </p:ext>
            </p:extLst>
          </p:nvPr>
        </p:nvGraphicFramePr>
        <p:xfrm>
          <a:off x="7356871" y="1437178"/>
          <a:ext cx="3813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79360" progId="Equation.DSMT4">
                  <p:embed/>
                </p:oleObj>
              </mc:Choice>
              <mc:Fallback>
                <p:oleObj name="Equation" r:id="rId6" imgW="212076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871" y="1437178"/>
                        <a:ext cx="38131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E1A2405E-0DD8-4C13-9EA4-B869BADFD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180367"/>
              </p:ext>
            </p:extLst>
          </p:nvPr>
        </p:nvGraphicFramePr>
        <p:xfrm>
          <a:off x="7379874" y="1939925"/>
          <a:ext cx="37909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279360" progId="Equation.DSMT4">
                  <p:embed/>
                </p:oleObj>
              </mc:Choice>
              <mc:Fallback>
                <p:oleObj name="Equation" r:id="rId8" imgW="2108160" imgH="27936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1939925"/>
                        <a:ext cx="37909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F91D6634-1645-4CB2-9BE3-A7DEB578B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043236"/>
              </p:ext>
            </p:extLst>
          </p:nvPr>
        </p:nvGraphicFramePr>
        <p:xfrm>
          <a:off x="7379874" y="2623425"/>
          <a:ext cx="34686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320" imgH="533160" progId="Equation.DSMT4">
                  <p:embed/>
                </p:oleObj>
              </mc:Choice>
              <mc:Fallback>
                <p:oleObj name="Equation" r:id="rId10" imgW="1930320" imgH="53316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2623425"/>
                        <a:ext cx="3468688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80942C0D-48F3-473E-B0FF-C3EA6888E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03564"/>
              </p:ext>
            </p:extLst>
          </p:nvPr>
        </p:nvGraphicFramePr>
        <p:xfrm>
          <a:off x="7356871" y="3980947"/>
          <a:ext cx="260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E1A2405E-0DD8-4C13-9EA4-B869BADFD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871" y="3980947"/>
                        <a:ext cx="260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17431D41-D191-43AB-B3F1-D8646F0345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10710"/>
              </p:ext>
            </p:extLst>
          </p:nvPr>
        </p:nvGraphicFramePr>
        <p:xfrm>
          <a:off x="7379874" y="4518164"/>
          <a:ext cx="2876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228600" progId="Equation.DSMT4">
                  <p:embed/>
                </p:oleObj>
              </mc:Choice>
              <mc:Fallback>
                <p:oleObj name="Equation" r:id="rId14" imgW="1600200" imgH="2286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80942C0D-48F3-473E-B0FF-C3EA6888E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874" y="4518164"/>
                        <a:ext cx="28765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9E1C6C87-F1B6-4135-8F05-A62D463A07DF}"/>
              </a:ext>
            </a:extLst>
          </p:cNvPr>
          <p:cNvSpPr/>
          <p:nvPr/>
        </p:nvSpPr>
        <p:spPr>
          <a:xfrm>
            <a:off x="8556164" y="2618554"/>
            <a:ext cx="2292397" cy="962024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A3C31D4D-3FC6-4228-BDBF-6620916EA4B1}"/>
              </a:ext>
            </a:extLst>
          </p:cNvPr>
          <p:cNvSpPr/>
          <p:nvPr/>
        </p:nvSpPr>
        <p:spPr>
          <a:xfrm>
            <a:off x="7356871" y="3929721"/>
            <a:ext cx="2899553" cy="999606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id="{501B15F0-69E2-4BD4-960B-0F58E2CD10A9}"/>
              </a:ext>
            </a:extLst>
          </p:cNvPr>
          <p:cNvSpPr/>
          <p:nvPr/>
        </p:nvSpPr>
        <p:spPr>
          <a:xfrm>
            <a:off x="8912994" y="3429000"/>
            <a:ext cx="413886" cy="623236"/>
          </a:xfrm>
          <a:prstGeom prst="upArrow">
            <a:avLst/>
          </a:prstGeom>
          <a:solidFill>
            <a:srgbClr val="EA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4630E5AF-B268-4189-A8A9-76C062129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84123"/>
              </p:ext>
            </p:extLst>
          </p:nvPr>
        </p:nvGraphicFramePr>
        <p:xfrm>
          <a:off x="10751420" y="4122540"/>
          <a:ext cx="3873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64880" progId="Equation.DSMT4">
                  <p:embed/>
                </p:oleObj>
              </mc:Choice>
              <mc:Fallback>
                <p:oleObj name="Equation" r:id="rId16" imgW="215640" imgH="16488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420" y="4122540"/>
                        <a:ext cx="3873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e 19">
            <a:extLst>
              <a:ext uri="{FF2B5EF4-FFF2-40B4-BE49-F238E27FC236}">
                <a16:creationId xmlns:a16="http://schemas.microsoft.com/office/drawing/2014/main" id="{A0390C39-6D4F-4A0C-B4CB-29C6EED6FBAD}"/>
              </a:ext>
            </a:extLst>
          </p:cNvPr>
          <p:cNvSpPr/>
          <p:nvPr/>
        </p:nvSpPr>
        <p:spPr>
          <a:xfrm>
            <a:off x="10693400" y="3985819"/>
            <a:ext cx="591053" cy="591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C5778FE-6653-440B-BF81-26CF4881807E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10751420" y="3580578"/>
            <a:ext cx="237507" cy="405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6D02D669-13AC-45D5-9393-4C7DB11A0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23264"/>
              </p:ext>
            </p:extLst>
          </p:nvPr>
        </p:nvGraphicFramePr>
        <p:xfrm>
          <a:off x="7568952" y="5227489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431640" progId="Equation.DSMT4">
                  <p:embed/>
                </p:oleObj>
              </mc:Choice>
              <mc:Fallback>
                <p:oleObj name="Equation" r:id="rId18" imgW="939600" imgH="4316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BD80B49-043A-4391-AAF8-93BF3143F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952" y="5227489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05EA99DF-D085-4953-9956-939B6059F180}"/>
              </a:ext>
            </a:extLst>
          </p:cNvPr>
          <p:cNvCxnSpPr>
            <a:cxnSpLocks/>
          </p:cNvCxnSpPr>
          <p:nvPr/>
        </p:nvCxnSpPr>
        <p:spPr>
          <a:xfrm flipH="1">
            <a:off x="7450199" y="5986200"/>
            <a:ext cx="18766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20E1D118-58CF-4614-B82D-7176C588082D}"/>
              </a:ext>
            </a:extLst>
          </p:cNvPr>
          <p:cNvCxnSpPr>
            <a:cxnSpLocks/>
          </p:cNvCxnSpPr>
          <p:nvPr/>
        </p:nvCxnSpPr>
        <p:spPr>
          <a:xfrm flipH="1">
            <a:off x="7450198" y="6041541"/>
            <a:ext cx="18766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3E8AA-4EF8-40DC-A02C-EA0561F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33"/>
            <a:ext cx="10515600" cy="662397"/>
          </a:xfrm>
        </p:spPr>
        <p:txBody>
          <a:bodyPr/>
          <a:lstStyle/>
          <a:p>
            <a:r>
              <a:rPr lang="en-US" dirty="0"/>
              <a:t>High precision –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F3655F-7EF7-41E3-9CC5-DCFBE1B0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9B2DBA-0AF0-4B99-8416-B98E8343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2A62370-804D-44CE-8778-048C02521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127128"/>
              </p:ext>
            </p:extLst>
          </p:nvPr>
        </p:nvGraphicFramePr>
        <p:xfrm>
          <a:off x="6211230" y="3061553"/>
          <a:ext cx="2133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82400" progId="Equation.DSMT4">
                  <p:embed/>
                </p:oleObj>
              </mc:Choice>
              <mc:Fallback>
                <p:oleObj name="Equation" r:id="rId2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55A42F-FE4F-482A-BD93-611FB37ECC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1230" y="3061553"/>
                        <a:ext cx="21333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73E1C8-51FB-4BAB-AF3F-CD2617F9D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2677"/>
              </p:ext>
            </p:extLst>
          </p:nvPr>
        </p:nvGraphicFramePr>
        <p:xfrm>
          <a:off x="6264693" y="4122518"/>
          <a:ext cx="327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28600" progId="Equation.DSMT4">
                  <p:embed/>
                </p:oleObj>
              </mc:Choice>
              <mc:Fallback>
                <p:oleObj name="Equation" r:id="rId4" imgW="16380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7730CE0-E025-445E-BDBF-8530A4FD1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4693" y="4122518"/>
                        <a:ext cx="3276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E253776-4052-480B-8F94-63A9F9AB9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05149"/>
              </p:ext>
            </p:extLst>
          </p:nvPr>
        </p:nvGraphicFramePr>
        <p:xfrm>
          <a:off x="6210431" y="1675378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73E1C8-51FB-4BAB-AF3F-CD2617F9D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0431" y="1675378"/>
                        <a:ext cx="134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65E19B81-602A-463C-9FAA-1E7116665D9E}"/>
              </a:ext>
            </a:extLst>
          </p:cNvPr>
          <p:cNvSpPr/>
          <p:nvPr/>
        </p:nvSpPr>
        <p:spPr>
          <a:xfrm>
            <a:off x="8659684" y="2373504"/>
            <a:ext cx="567891" cy="3711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F0A1D65-B337-41A3-83D9-A5C5ABC8F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76592"/>
              </p:ext>
            </p:extLst>
          </p:nvPr>
        </p:nvGraphicFramePr>
        <p:xfrm>
          <a:off x="6210431" y="2346954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28600" progId="Equation.DSMT4">
                  <p:embed/>
                </p:oleObj>
              </mc:Choice>
              <mc:Fallback>
                <p:oleObj name="Equation" r:id="rId8" imgW="12445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73E1C8-51FB-4BAB-AF3F-CD2617F9D6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0431" y="2346954"/>
                        <a:ext cx="2489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08CC0A49-0868-47C5-A7FB-3413F1FC7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98249"/>
              </p:ext>
            </p:extLst>
          </p:nvPr>
        </p:nvGraphicFramePr>
        <p:xfrm>
          <a:off x="9370926" y="2186616"/>
          <a:ext cx="16446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431640" progId="Equation.DSMT4">
                  <p:embed/>
                </p:oleObj>
              </mc:Choice>
              <mc:Fallback>
                <p:oleObj name="Equation" r:id="rId10" imgW="914400" imgH="4316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CBFFED57-CE32-4D05-B4C5-D3C0CC07E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926" y="2186616"/>
                        <a:ext cx="16446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D6D0AEA-F1A1-4D3C-ABF8-E227D2AA71F5}"/>
              </a:ext>
            </a:extLst>
          </p:cNvPr>
          <p:cNvSpPr txBox="1"/>
          <p:nvPr/>
        </p:nvSpPr>
        <p:spPr>
          <a:xfrm>
            <a:off x="6264693" y="4831882"/>
            <a:ext cx="407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same considerations made for the standard cascode mirror ....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F4615FD-B80B-40A7-B8F8-84239011C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102991"/>
              </p:ext>
            </p:extLst>
          </p:nvPr>
        </p:nvGraphicFramePr>
        <p:xfrm>
          <a:off x="3800089" y="4870383"/>
          <a:ext cx="13382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431640" progId="Equation.DSMT4">
                  <p:embed/>
                </p:oleObj>
              </mc:Choice>
              <mc:Fallback>
                <p:oleObj name="Equation" r:id="rId12" imgW="5587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7E85456-C118-46AC-AFDB-DA77861E2F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00089" y="4870383"/>
                        <a:ext cx="13382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5D4DB4C6-0194-438C-A5C1-9C1523787CE5}"/>
              </a:ext>
            </a:extLst>
          </p:cNvPr>
          <p:cNvSpPr/>
          <p:nvPr/>
        </p:nvSpPr>
        <p:spPr>
          <a:xfrm>
            <a:off x="3688576" y="4803379"/>
            <a:ext cx="1634196" cy="1200328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63FB2E7C-0130-4CF2-8543-6B3DA78F90D7}"/>
              </a:ext>
            </a:extLst>
          </p:cNvPr>
          <p:cNvSpPr/>
          <p:nvPr/>
        </p:nvSpPr>
        <p:spPr>
          <a:xfrm>
            <a:off x="5399773" y="5197642"/>
            <a:ext cx="680500" cy="48987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4CB992CD-FCBC-4FC0-BA42-CFB9F58CB3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35679" y="2515453"/>
            <a:ext cx="660004" cy="142154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2DA2F38-98FB-4F90-BDFC-EA2F9C55E2B3}"/>
              </a:ext>
            </a:extLst>
          </p:cNvPr>
          <p:cNvSpPr txBox="1"/>
          <p:nvPr/>
        </p:nvSpPr>
        <p:spPr>
          <a:xfrm>
            <a:off x="732672" y="994740"/>
            <a:ext cx="472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Required to bias M1 gate with the right voltage to make M1 carry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6D425A10-1D53-419B-AD76-0466CCFFBBD7}"/>
              </a:ext>
            </a:extLst>
          </p:cNvPr>
          <p:cNvSpPr/>
          <p:nvPr/>
        </p:nvSpPr>
        <p:spPr>
          <a:xfrm>
            <a:off x="2159000" y="1821916"/>
            <a:ext cx="194733" cy="69353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225FCE7B-98F4-458B-82BF-12E1AA794B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2383" y="1836063"/>
            <a:ext cx="4936753" cy="317096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FCCAEA0-43BF-439E-8D27-B3703AF683F4}"/>
              </a:ext>
            </a:extLst>
          </p:cNvPr>
          <p:cNvSpPr txBox="1"/>
          <p:nvPr/>
        </p:nvSpPr>
        <p:spPr>
          <a:xfrm>
            <a:off x="8757806" y="3128454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 are referred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7" grpId="0" animBg="1"/>
      <p:bldP spid="18" grpId="0" animBg="1"/>
      <p:bldP spid="21" grpId="0"/>
      <p:bldP spid="22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4E1F4B-E7E4-4DB5-ADF1-94894AB7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5A7351-1585-4C30-8164-495D9F41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2246E06-E079-4D2E-AF1A-F50EA6B2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17" y="136525"/>
            <a:ext cx="10515600" cy="661988"/>
          </a:xfrm>
        </p:spPr>
        <p:txBody>
          <a:bodyPr/>
          <a:lstStyle/>
          <a:p>
            <a:r>
              <a:rPr lang="en-US" dirty="0"/>
              <a:t>High precision – wide swing cascode mirror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5A2AB5-044D-4A2A-98F8-18FC66014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932608"/>
              </p:ext>
            </p:extLst>
          </p:nvPr>
        </p:nvGraphicFramePr>
        <p:xfrm>
          <a:off x="5349378" y="955694"/>
          <a:ext cx="2133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82400" progId="Equation.DSMT4">
                  <p:embed/>
                </p:oleObj>
              </mc:Choice>
              <mc:Fallback>
                <p:oleObj name="Equation" r:id="rId2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2A62370-804D-44CE-8778-048C02521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9378" y="955694"/>
                        <a:ext cx="213336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629B126-895A-4F0A-A83A-F9EDE8D45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98236"/>
              </p:ext>
            </p:extLst>
          </p:nvPr>
        </p:nvGraphicFramePr>
        <p:xfrm>
          <a:off x="5556661" y="1893392"/>
          <a:ext cx="276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53800" progId="Equation.DSMT4">
                  <p:embed/>
                </p:oleObj>
              </mc:Choice>
              <mc:Fallback>
                <p:oleObj name="Equation" r:id="rId4" imgW="13842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E253776-4052-480B-8F94-63A9F9AB96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661" y="1893392"/>
                        <a:ext cx="276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D075662-463A-4278-A69D-7F5F2C0C9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26069"/>
              </p:ext>
            </p:extLst>
          </p:nvPr>
        </p:nvGraphicFramePr>
        <p:xfrm>
          <a:off x="5422900" y="2615289"/>
          <a:ext cx="449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253800" progId="Equation.DSMT4">
                  <p:embed/>
                </p:oleObj>
              </mc:Choice>
              <mc:Fallback>
                <p:oleObj name="Equation" r:id="rId6" imgW="22478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629B126-895A-4F0A-A83A-F9EDE8D45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900" y="2615289"/>
                        <a:ext cx="4495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5C8F8EEF-83D8-4897-A5D2-5F301E2355EF}"/>
              </a:ext>
            </a:extLst>
          </p:cNvPr>
          <p:cNvSpPr/>
          <p:nvPr/>
        </p:nvSpPr>
        <p:spPr>
          <a:xfrm rot="5400000">
            <a:off x="7135406" y="1629911"/>
            <a:ext cx="158504" cy="1792817"/>
          </a:xfrm>
          <a:prstGeom prst="leftBrace">
            <a:avLst>
              <a:gd name="adj1" fmla="val 38945"/>
              <a:gd name="adj2" fmla="val 7879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F92CDE4-4068-4435-8E5C-D26D188D4D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41514"/>
              </p:ext>
            </p:extLst>
          </p:nvPr>
        </p:nvGraphicFramePr>
        <p:xfrm>
          <a:off x="5543550" y="3373438"/>
          <a:ext cx="601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253800" progId="Equation.DSMT4">
                  <p:embed/>
                </p:oleObj>
              </mc:Choice>
              <mc:Fallback>
                <p:oleObj name="Equation" r:id="rId8" imgW="3009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D075662-463A-4278-A69D-7F5F2C0C9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43550" y="3373438"/>
                        <a:ext cx="6019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C4571019-89C6-488C-9C8C-F8B6C0BFCB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683" y="955694"/>
            <a:ext cx="4899650" cy="314713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95DDAD-4E34-46D4-801F-4C1B3B0B6CDE}"/>
              </a:ext>
            </a:extLst>
          </p:cNvPr>
          <p:cNvSpPr txBox="1"/>
          <p:nvPr/>
        </p:nvSpPr>
        <p:spPr>
          <a:xfrm>
            <a:off x="8325261" y="893028"/>
            <a:ext cx="248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Voltages are referred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A9CF03-142B-4AC4-B74B-C23CFFF2C69E}"/>
              </a:ext>
            </a:extLst>
          </p:cNvPr>
          <p:cNvSpPr txBox="1"/>
          <p:nvPr/>
        </p:nvSpPr>
        <p:spPr>
          <a:xfrm>
            <a:off x="349683" y="4211022"/>
            <a:ext cx="750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substrates are connected to the same potential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4C4AC0E-4EEE-4CA1-96F0-7AAD519C9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867373"/>
              </p:ext>
            </p:extLst>
          </p:nvPr>
        </p:nvGraphicFramePr>
        <p:xfrm>
          <a:off x="285750" y="4787900"/>
          <a:ext cx="716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81280" imgH="253800" progId="Equation.DSMT4">
                  <p:embed/>
                </p:oleObj>
              </mc:Choice>
              <mc:Fallback>
                <p:oleObj name="Equation" r:id="rId12" imgW="35812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F92CDE4-4068-4435-8E5C-D26D188D4D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750" y="4787900"/>
                        <a:ext cx="7162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E4241D8-C19A-45BE-B7B8-9A96B6F3A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59468"/>
              </p:ext>
            </p:extLst>
          </p:nvPr>
        </p:nvGraphicFramePr>
        <p:xfrm>
          <a:off x="1212850" y="5418138"/>
          <a:ext cx="510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2400" imgH="253800" progId="Equation.DSMT4">
                  <p:embed/>
                </p:oleObj>
              </mc:Choice>
              <mc:Fallback>
                <p:oleObj name="Equation" r:id="rId14" imgW="255240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4C4AC0E-4EEE-4CA1-96F0-7AAD519C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2850" y="5418138"/>
                        <a:ext cx="5105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0604EB6-E86D-41B4-B4FE-4AFBD6115FFA}"/>
              </a:ext>
            </a:extLst>
          </p:cNvPr>
          <p:cNvCxnSpPr>
            <a:cxnSpLocks/>
          </p:cNvCxnSpPr>
          <p:nvPr/>
        </p:nvCxnSpPr>
        <p:spPr>
          <a:xfrm flipH="1">
            <a:off x="3056467" y="5295900"/>
            <a:ext cx="1261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97DF3C4-E655-417F-A4FA-1C5349B26185}"/>
              </a:ext>
            </a:extLst>
          </p:cNvPr>
          <p:cNvCxnSpPr>
            <a:cxnSpLocks/>
          </p:cNvCxnSpPr>
          <p:nvPr/>
        </p:nvCxnSpPr>
        <p:spPr>
          <a:xfrm flipH="1">
            <a:off x="1100667" y="5266267"/>
            <a:ext cx="397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07F50913-7A2E-4F75-AF7D-6F08DAE53A6B}"/>
              </a:ext>
            </a:extLst>
          </p:cNvPr>
          <p:cNvSpPr/>
          <p:nvPr/>
        </p:nvSpPr>
        <p:spPr>
          <a:xfrm rot="5400000">
            <a:off x="8259161" y="1852474"/>
            <a:ext cx="224769" cy="2976030"/>
          </a:xfrm>
          <a:prstGeom prst="leftBrace">
            <a:avLst>
              <a:gd name="adj1" fmla="val 38945"/>
              <a:gd name="adj2" fmla="val 7879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82A72E46-5F28-4C44-8E9E-E50A7A64BC14}"/>
              </a:ext>
            </a:extLst>
          </p:cNvPr>
          <p:cNvSpPr/>
          <p:nvPr/>
        </p:nvSpPr>
        <p:spPr>
          <a:xfrm>
            <a:off x="7557764" y="1488326"/>
            <a:ext cx="440267" cy="29811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2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34F0D64-0524-4FF5-B876-8F496E8F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9F3269-EF6C-49EA-A9C7-F91E225A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F5057EB-C174-457F-8820-404E0D545A00}"/>
              </a:ext>
            </a:extLst>
          </p:cNvPr>
          <p:cNvSpPr txBox="1">
            <a:spLocks/>
          </p:cNvSpPr>
          <p:nvPr/>
        </p:nvSpPr>
        <p:spPr>
          <a:xfrm>
            <a:off x="838200" y="72864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Bias of a wide-swing cascode structure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618DB3D-12C5-43F1-AC8E-6FF73A4B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746" y="1461029"/>
            <a:ext cx="6539947" cy="3094038"/>
          </a:xfrm>
          <a:prstGeom prst="rect">
            <a:avLst/>
          </a:prstGeom>
        </p:spPr>
      </p:pic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8DC7C21-D9B3-4EF4-963A-375359C78ED3}"/>
              </a:ext>
            </a:extLst>
          </p:cNvPr>
          <p:cNvSpPr/>
          <p:nvPr/>
        </p:nvSpPr>
        <p:spPr>
          <a:xfrm>
            <a:off x="5452533" y="1461029"/>
            <a:ext cx="1732905" cy="2684940"/>
          </a:xfrm>
          <a:prstGeom prst="roundRect">
            <a:avLst>
              <a:gd name="adj" fmla="val 86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500B242-D354-4C05-84C6-3C9603E48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99878"/>
              </p:ext>
            </p:extLst>
          </p:nvPr>
        </p:nvGraphicFramePr>
        <p:xfrm>
          <a:off x="7244833" y="2041229"/>
          <a:ext cx="4947167" cy="56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4880" imgH="253800" progId="Equation.DSMT4">
                  <p:embed/>
                </p:oleObj>
              </mc:Choice>
              <mc:Fallback>
                <p:oleObj name="Equation" r:id="rId4" imgW="22348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D075662-463A-4278-A69D-7F5F2C0C9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4833" y="2041229"/>
                        <a:ext cx="4947167" cy="56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72D3F94-B5CA-4013-BC03-25A85B642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07653"/>
              </p:ext>
            </p:extLst>
          </p:nvPr>
        </p:nvGraphicFramePr>
        <p:xfrm>
          <a:off x="7493261" y="1308629"/>
          <a:ext cx="1312071" cy="52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3261" y="1308629"/>
                        <a:ext cx="1312071" cy="524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FB68109-1594-4991-904B-18AC8ED19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42998"/>
              </p:ext>
            </p:extLst>
          </p:nvPr>
        </p:nvGraphicFramePr>
        <p:xfrm>
          <a:off x="929352" y="4860649"/>
          <a:ext cx="510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400" imgH="253800" progId="Equation.DSMT4">
                  <p:embed/>
                </p:oleObj>
              </mc:Choice>
              <mc:Fallback>
                <p:oleObj name="Equation" r:id="rId8" imgW="255240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E4241D8-C19A-45BE-B7B8-9A96B6F3A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9352" y="4860649"/>
                        <a:ext cx="5105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8B7062A-AA14-4386-B16C-5C6B6027C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176353"/>
              </p:ext>
            </p:extLst>
          </p:nvPr>
        </p:nvGraphicFramePr>
        <p:xfrm>
          <a:off x="7244833" y="2836035"/>
          <a:ext cx="4872956" cy="105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49360" imgH="507960" progId="Equation.DSMT4">
                  <p:embed/>
                </p:oleObj>
              </mc:Choice>
              <mc:Fallback>
                <p:oleObj name="Equation" r:id="rId10" imgW="234936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44833" y="2836035"/>
                        <a:ext cx="4872956" cy="105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5EFC6DC-A195-427F-8AC1-FC0E8BF06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41053"/>
              </p:ext>
            </p:extLst>
          </p:nvPr>
        </p:nvGraphicFramePr>
        <p:xfrm>
          <a:off x="838200" y="5442407"/>
          <a:ext cx="426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253800" progId="Equation.DSMT4">
                  <p:embed/>
                </p:oleObj>
              </mc:Choice>
              <mc:Fallback>
                <p:oleObj name="Equation" r:id="rId12" imgW="213336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500B242-D354-4C05-84C6-3C9603E48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5442407"/>
                        <a:ext cx="4267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3F693A5-F7D3-4432-B529-4D192B2DB06F}"/>
              </a:ext>
            </a:extLst>
          </p:cNvPr>
          <p:cNvCxnSpPr/>
          <p:nvPr/>
        </p:nvCxnSpPr>
        <p:spPr>
          <a:xfrm flipV="1">
            <a:off x="2329314" y="4871737"/>
            <a:ext cx="490888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19C5A00-CA69-4F35-ABB3-0F0606BA6EA8}"/>
              </a:ext>
            </a:extLst>
          </p:cNvPr>
          <p:cNvCxnSpPr/>
          <p:nvPr/>
        </p:nvCxnSpPr>
        <p:spPr>
          <a:xfrm flipV="1">
            <a:off x="1576940" y="5505077"/>
            <a:ext cx="490888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B3D83C0-C4AD-44E8-82CE-089D4AD6ADEF}"/>
              </a:ext>
            </a:extLst>
          </p:cNvPr>
          <p:cNvCxnSpPr/>
          <p:nvPr/>
        </p:nvCxnSpPr>
        <p:spPr>
          <a:xfrm flipV="1">
            <a:off x="5105400" y="4821491"/>
            <a:ext cx="490888" cy="50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BED5321-CA3F-4346-BE67-EB9F9D4D486E}"/>
              </a:ext>
            </a:extLst>
          </p:cNvPr>
          <p:cNvCxnSpPr/>
          <p:nvPr/>
        </p:nvCxnSpPr>
        <p:spPr>
          <a:xfrm flipV="1">
            <a:off x="2577434" y="5470498"/>
            <a:ext cx="490888" cy="50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93C243-5948-4CD9-81CF-F377DABDB2D1}"/>
              </a:ext>
            </a:extLst>
          </p:cNvPr>
          <p:cNvSpPr txBox="1"/>
          <p:nvPr/>
        </p:nvSpPr>
        <p:spPr>
          <a:xfrm>
            <a:off x="401296" y="514890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EA5C81-9286-4FCB-BD56-83012E17DC9E}"/>
              </a:ext>
            </a:extLst>
          </p:cNvPr>
          <p:cNvSpPr/>
          <p:nvPr/>
        </p:nvSpPr>
        <p:spPr>
          <a:xfrm>
            <a:off x="565150" y="5059910"/>
            <a:ext cx="247650" cy="223290"/>
          </a:xfrm>
          <a:custGeom>
            <a:avLst/>
            <a:gdLst>
              <a:gd name="connsiteX0" fmla="*/ 247650 w 247650"/>
              <a:gd name="connsiteY0" fmla="*/ 7390 h 223290"/>
              <a:gd name="connsiteX1" fmla="*/ 82550 w 247650"/>
              <a:gd name="connsiteY1" fmla="*/ 26440 h 223290"/>
              <a:gd name="connsiteX2" fmla="*/ 0 w 247650"/>
              <a:gd name="connsiteY2" fmla="*/ 223290 h 2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23290">
                <a:moveTo>
                  <a:pt x="247650" y="7390"/>
                </a:moveTo>
                <a:cubicBezTo>
                  <a:pt x="185737" y="-1077"/>
                  <a:pt x="123825" y="-9543"/>
                  <a:pt x="82550" y="26440"/>
                </a:cubicBezTo>
                <a:cubicBezTo>
                  <a:pt x="41275" y="62423"/>
                  <a:pt x="20637" y="142856"/>
                  <a:pt x="0" y="22329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E5A613CB-FEC3-4242-AA0B-1D275550E7C1}"/>
              </a:ext>
            </a:extLst>
          </p:cNvPr>
          <p:cNvSpPr/>
          <p:nvPr/>
        </p:nvSpPr>
        <p:spPr>
          <a:xfrm rot="15842617">
            <a:off x="567863" y="5512690"/>
            <a:ext cx="247650" cy="223290"/>
          </a:xfrm>
          <a:custGeom>
            <a:avLst/>
            <a:gdLst>
              <a:gd name="connsiteX0" fmla="*/ 247650 w 247650"/>
              <a:gd name="connsiteY0" fmla="*/ 7390 h 223290"/>
              <a:gd name="connsiteX1" fmla="*/ 82550 w 247650"/>
              <a:gd name="connsiteY1" fmla="*/ 26440 h 223290"/>
              <a:gd name="connsiteX2" fmla="*/ 0 w 247650"/>
              <a:gd name="connsiteY2" fmla="*/ 223290 h 22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223290">
                <a:moveTo>
                  <a:pt x="247650" y="7390"/>
                </a:moveTo>
                <a:cubicBezTo>
                  <a:pt x="185737" y="-1077"/>
                  <a:pt x="123825" y="-9543"/>
                  <a:pt x="82550" y="26440"/>
                </a:cubicBezTo>
                <a:cubicBezTo>
                  <a:pt x="41275" y="62423"/>
                  <a:pt x="20637" y="142856"/>
                  <a:pt x="0" y="22329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D4C73A2-CC71-40A2-8D2F-320A307C3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253249"/>
              </p:ext>
            </p:extLst>
          </p:nvPr>
        </p:nvGraphicFramePr>
        <p:xfrm>
          <a:off x="7446963" y="5083175"/>
          <a:ext cx="393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68480" imgH="253800" progId="Equation.DSMT4">
                  <p:embed/>
                </p:oleObj>
              </mc:Choice>
              <mc:Fallback>
                <p:oleObj name="Equation" r:id="rId14" imgW="19684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FB68109-1594-4991-904B-18AC8ED19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46963" y="5083175"/>
                        <a:ext cx="3937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955FC2B-0A12-4B07-9198-0EF3B3AA953E}"/>
              </a:ext>
            </a:extLst>
          </p:cNvPr>
          <p:cNvSpPr/>
          <p:nvPr/>
        </p:nvSpPr>
        <p:spPr>
          <a:xfrm>
            <a:off x="6701297" y="5109646"/>
            <a:ext cx="589905" cy="40250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A26A22D9-ACCF-4CD8-9455-0548BF596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037744"/>
              </p:ext>
            </p:extLst>
          </p:nvPr>
        </p:nvGraphicFramePr>
        <p:xfrm>
          <a:off x="5677906" y="4471948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228600" progId="Equation.DSMT4">
                  <p:embed/>
                </p:oleObj>
              </mc:Choice>
              <mc:Fallback>
                <p:oleObj name="Equation" r:id="rId16" imgW="52056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7D4C73A2-CC71-40A2-8D2F-320A307C3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77906" y="4471948"/>
                        <a:ext cx="104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45105D-73C3-42EB-9669-252CC70B7321}"/>
              </a:ext>
            </a:extLst>
          </p:cNvPr>
          <p:cNvSpPr txBox="1"/>
          <p:nvPr/>
        </p:nvSpPr>
        <p:spPr>
          <a:xfrm>
            <a:off x="5391381" y="926526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generator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5EB91CA-C166-4FBD-9001-682C993619B3}"/>
              </a:ext>
            </a:extLst>
          </p:cNvPr>
          <p:cNvCxnSpPr>
            <a:cxnSpLocks/>
          </p:cNvCxnSpPr>
          <p:nvPr/>
        </p:nvCxnSpPr>
        <p:spPr>
          <a:xfrm flipV="1">
            <a:off x="8797395" y="2811179"/>
            <a:ext cx="1236135" cy="6178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 animBg="1"/>
      <p:bldP spid="21" grpId="0" animBg="1"/>
      <p:bldP spid="2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552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The cascode configuration (cascode stage)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C9EF8B8-DF25-453E-8804-0B4F9BE69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335" y="1489755"/>
            <a:ext cx="3070105" cy="3211259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37A6A5E-3A3F-43E1-8152-844BB601F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69505"/>
              </p:ext>
            </p:extLst>
          </p:nvPr>
        </p:nvGraphicFramePr>
        <p:xfrm>
          <a:off x="3863154" y="872002"/>
          <a:ext cx="2129995" cy="49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154" y="872002"/>
                        <a:ext cx="2129995" cy="497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E95BFF-7CFF-41DE-ABFC-51668391BE75}"/>
              </a:ext>
            </a:extLst>
          </p:cNvPr>
          <p:cNvSpPr txBox="1"/>
          <p:nvPr/>
        </p:nvSpPr>
        <p:spPr>
          <a:xfrm>
            <a:off x="606552" y="4701014"/>
            <a:ext cx="382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M1: Common source (CS)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M2: Common gate (CG)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AF5FA6F2-DDC5-4735-8996-44A5854CD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3940" y="2403980"/>
            <a:ext cx="3573515" cy="3011017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773B3DB-5AC7-4B6E-B48C-7076A3A9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04200"/>
              </p:ext>
            </p:extLst>
          </p:nvPr>
        </p:nvGraphicFramePr>
        <p:xfrm>
          <a:off x="8873427" y="2719526"/>
          <a:ext cx="18510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28600" progId="Equation.DSMT4">
                  <p:embed/>
                </p:oleObj>
              </mc:Choice>
              <mc:Fallback>
                <p:oleObj name="Equation" r:id="rId8" imgW="10285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616D2DA-D756-4B6B-B27F-43D5A013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2719526"/>
                        <a:ext cx="18510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B3C6116-9ACC-4BA6-A2B7-50CFFD344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68597"/>
              </p:ext>
            </p:extLst>
          </p:nvPr>
        </p:nvGraphicFramePr>
        <p:xfrm>
          <a:off x="8873427" y="3364188"/>
          <a:ext cx="24225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431640" progId="Equation.DSMT4">
                  <p:embed/>
                </p:oleObj>
              </mc:Choice>
              <mc:Fallback>
                <p:oleObj name="Equation" r:id="rId10" imgW="134604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616D2DA-D756-4B6B-B27F-43D5A01308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3364188"/>
                        <a:ext cx="24225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CCA69A9-D586-435A-8F3D-C277BD33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06942"/>
              </p:ext>
            </p:extLst>
          </p:nvPr>
        </p:nvGraphicFramePr>
        <p:xfrm>
          <a:off x="10853867" y="2966908"/>
          <a:ext cx="1049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28600" progId="Equation.DSMT4">
                  <p:embed/>
                </p:oleObj>
              </mc:Choice>
              <mc:Fallback>
                <p:oleObj name="Equation" r:id="rId12" imgW="5839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B3C6116-9ACC-4BA6-A2B7-50CFFD344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3867" y="2966908"/>
                        <a:ext cx="10493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50419A4-EAC6-4025-A195-03BC47A288FD}"/>
              </a:ext>
            </a:extLst>
          </p:cNvPr>
          <p:cNvSpPr/>
          <p:nvPr/>
        </p:nvSpPr>
        <p:spPr>
          <a:xfrm>
            <a:off x="9930196" y="3364188"/>
            <a:ext cx="1365756" cy="80934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D96BC19B-2903-41D1-8B5F-8BE1B1F4D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63280"/>
              </p:ext>
            </p:extLst>
          </p:nvPr>
        </p:nvGraphicFramePr>
        <p:xfrm>
          <a:off x="8873427" y="4287773"/>
          <a:ext cx="10509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431640" progId="Equation.DSMT4">
                  <p:embed/>
                </p:oleObj>
              </mc:Choice>
              <mc:Fallback>
                <p:oleObj name="Equation" r:id="rId14" imgW="58392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FB3C6116-9ACC-4BA6-A2B7-50CFFD3440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3427" y="4287773"/>
                        <a:ext cx="10509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E620EE-88FC-412B-A98A-55C4CD012430}"/>
              </a:ext>
            </a:extLst>
          </p:cNvPr>
          <p:cNvSpPr txBox="1"/>
          <p:nvPr/>
        </p:nvSpPr>
        <p:spPr>
          <a:xfrm>
            <a:off x="3797117" y="1443003"/>
            <a:ext cx="254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mainly a function of: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17896CC-E972-4A3A-93E3-66B1FE62F8EB}"/>
              </a:ext>
            </a:extLst>
          </p:cNvPr>
          <p:cNvSpPr txBox="1"/>
          <p:nvPr/>
        </p:nvSpPr>
        <p:spPr>
          <a:xfrm>
            <a:off x="1103359" y="857031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Operating point: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4E08844-7D11-4DE3-B70F-066FBE52DD9F}"/>
              </a:ext>
            </a:extLst>
          </p:cNvPr>
          <p:cNvSpPr txBox="1"/>
          <p:nvPr/>
        </p:nvSpPr>
        <p:spPr>
          <a:xfrm>
            <a:off x="6846592" y="1374343"/>
            <a:ext cx="375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signal, output short-circuit current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887D97C-358B-409D-B9A7-0C643224713A}"/>
              </a:ext>
            </a:extLst>
          </p:cNvPr>
          <p:cNvCxnSpPr/>
          <p:nvPr/>
        </p:nvCxnSpPr>
        <p:spPr>
          <a:xfrm flipH="1">
            <a:off x="7498080" y="2168434"/>
            <a:ext cx="329184" cy="19864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C1C3E7-BF70-40EB-82BF-0024F510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519380-53CD-4CCC-880A-DA4F6C1B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B817FC3-0826-4E93-81DF-8B7638E20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23568"/>
              </p:ext>
            </p:extLst>
          </p:nvPr>
        </p:nvGraphicFramePr>
        <p:xfrm>
          <a:off x="792163" y="3990975"/>
          <a:ext cx="421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53800" progId="Equation.DSMT4">
                  <p:embed/>
                </p:oleObj>
              </mc:Choice>
              <mc:Fallback>
                <p:oleObj name="Equation" r:id="rId2" imgW="2108160" imgH="2538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C82DBE8F-CF70-4FB3-8FA9-72B562F7A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3990975"/>
                        <a:ext cx="421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98E6D0-7DAA-40CC-85E9-7D619F6DD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823" y="768011"/>
            <a:ext cx="6539947" cy="309403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7FF1E341-9C83-4CB3-B5DF-5E3133C4F101}"/>
              </a:ext>
            </a:extLst>
          </p:cNvPr>
          <p:cNvSpPr txBox="1">
            <a:spLocks/>
          </p:cNvSpPr>
          <p:nvPr/>
        </p:nvSpPr>
        <p:spPr>
          <a:xfrm>
            <a:off x="838200" y="72864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Bias of a wide-swing cascode structure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716C891-8FCE-47CF-85BC-DC09CC85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58802"/>
              </p:ext>
            </p:extLst>
          </p:nvPr>
        </p:nvGraphicFramePr>
        <p:xfrm>
          <a:off x="8159750" y="86001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228600" progId="Equation.DSMT4">
                  <p:embed/>
                </p:oleObj>
              </mc:Choice>
              <mc:Fallback>
                <p:oleObj name="Equation" r:id="rId6" imgW="120636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E8D56F1-91BC-4711-993A-45BCECDFF0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9750" y="860010"/>
                        <a:ext cx="241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6ABA569-B14C-4B4D-B59C-DCD3CAB4A3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29860"/>
              </p:ext>
            </p:extLst>
          </p:nvPr>
        </p:nvGraphicFramePr>
        <p:xfrm>
          <a:off x="7759699" y="2425968"/>
          <a:ext cx="370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228600" progId="Equation.DSMT4">
                  <p:embed/>
                </p:oleObj>
              </mc:Choice>
              <mc:Fallback>
                <p:oleObj name="Equation" r:id="rId8" imgW="18540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716C891-8FCE-47CF-85BC-DC09CC856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9699" y="2425968"/>
                        <a:ext cx="370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AE11DD-D8F4-4E39-8B66-74177107E2B6}"/>
              </a:ext>
            </a:extLst>
          </p:cNvPr>
          <p:cNvSpPr txBox="1"/>
          <p:nvPr/>
        </p:nvSpPr>
        <p:spPr>
          <a:xfrm>
            <a:off x="7874000" y="1441959"/>
            <a:ext cx="347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Best (minimum)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E8F8863-E2A0-466C-8393-A00069F80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682209"/>
              </p:ext>
            </p:extLst>
          </p:nvPr>
        </p:nvGraphicFramePr>
        <p:xfrm>
          <a:off x="7988299" y="185783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716C891-8FCE-47CF-85BC-DC09CC856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88299" y="1857830"/>
                        <a:ext cx="162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8F047B-BC22-4560-8636-71FABDA69593}"/>
              </a:ext>
            </a:extLst>
          </p:cNvPr>
          <p:cNvSpPr txBox="1"/>
          <p:nvPr/>
        </p:nvSpPr>
        <p:spPr>
          <a:xfrm>
            <a:off x="777080" y="4511227"/>
            <a:ext cx="347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 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0405941-C3C2-46FE-AF36-CAFAF583C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9629"/>
              </p:ext>
            </p:extLst>
          </p:nvPr>
        </p:nvGraphicFramePr>
        <p:xfrm>
          <a:off x="838200" y="5080338"/>
          <a:ext cx="482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720" imgH="253800" progId="Equation.DSMT4">
                  <p:embed/>
                </p:oleObj>
              </mc:Choice>
              <mc:Fallback>
                <p:oleObj name="Equation" r:id="rId12" imgW="241272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B817FC3-0826-4E93-81DF-8B7638E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5080338"/>
                        <a:ext cx="4826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BFED0DC2-8C00-4AD1-AA3A-ED348C058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42629"/>
              </p:ext>
            </p:extLst>
          </p:nvPr>
        </p:nvGraphicFramePr>
        <p:xfrm>
          <a:off x="3608796" y="4537131"/>
          <a:ext cx="2362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0800" imgH="253800" progId="Equation.DSMT4">
                  <p:embed/>
                </p:oleObj>
              </mc:Choice>
              <mc:Fallback>
                <p:oleObj name="Equation" r:id="rId14" imgW="118080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B817FC3-0826-4E93-81DF-8B7638E20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08796" y="4537131"/>
                        <a:ext cx="2362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BD20555-B993-4003-84C1-067524DDD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86361"/>
              </p:ext>
            </p:extLst>
          </p:nvPr>
        </p:nvGraphicFramePr>
        <p:xfrm>
          <a:off x="7759699" y="2948312"/>
          <a:ext cx="121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228600" progId="Equation.DSMT4">
                  <p:embed/>
                </p:oleObj>
              </mc:Choice>
              <mc:Fallback>
                <p:oleObj name="Equation" r:id="rId16" imgW="609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6ABA569-B14C-4B4D-B59C-DCD3CAB4A3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59699" y="2948312"/>
                        <a:ext cx="1219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BE154E-5BD1-43FA-BC5C-CCAD314FCEB2}"/>
              </a:ext>
            </a:extLst>
          </p:cNvPr>
          <p:cNvSpPr txBox="1"/>
          <p:nvPr/>
        </p:nvSpPr>
        <p:spPr>
          <a:xfrm>
            <a:off x="6527802" y="3726397"/>
            <a:ext cx="5317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precision wide-swing cascode offers similar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same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simple mirror with much higher output resistance and accuracy</a:t>
            </a:r>
          </a:p>
        </p:txBody>
      </p:sp>
    </p:spTree>
    <p:extLst>
      <p:ext uri="{BB962C8B-B14F-4D97-AF65-F5344CB8AC3E}">
        <p14:creationId xmlns:p14="http://schemas.microsoft.com/office/powerpoint/2010/main" val="12793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5D44E-2EEA-48F0-9929-D9231049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p-version of the precision wide swing cascode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04D1EA-10A6-4512-91C3-6190D81D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D15AB7-FA1D-47E5-BAD1-18458B65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D9DBF2-9FA7-407D-81B9-9584BC2064C4}"/>
              </a:ext>
            </a:extLst>
          </p:cNvPr>
          <p:cNvSpPr txBox="1"/>
          <p:nvPr/>
        </p:nvSpPr>
        <p:spPr>
          <a:xfrm>
            <a:off x="7348480" y="1037270"/>
            <a:ext cx="37737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important rule: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must be invariant against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variations  when measured using Ref as the reference voltage. (i.e.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should be referred to node Ref.) The circuit shown in the picture satisfies this requirement.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BE6ADB-74BC-44D4-9224-0269BEB92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14" y="1637070"/>
            <a:ext cx="5525086" cy="3231654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5E2B54A-19FD-480A-B9FF-D5EE06BC8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6306" y="3252897"/>
            <a:ext cx="1314450" cy="237172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FA71232B-9B87-4815-8A56-6F6790DA8CD1}"/>
              </a:ext>
            </a:extLst>
          </p:cNvPr>
          <p:cNvCxnSpPr/>
          <p:nvPr/>
        </p:nvCxnSpPr>
        <p:spPr>
          <a:xfrm>
            <a:off x="6096000" y="3549112"/>
            <a:ext cx="1761641" cy="2185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5597CFD-D1B4-4BD7-80BC-F201BA81F00F}"/>
              </a:ext>
            </a:extLst>
          </p:cNvPr>
          <p:cNvCxnSpPr>
            <a:cxnSpLocks/>
          </p:cNvCxnSpPr>
          <p:nvPr/>
        </p:nvCxnSpPr>
        <p:spPr>
          <a:xfrm flipH="1">
            <a:off x="5906573" y="3495461"/>
            <a:ext cx="1761641" cy="2185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A1FDC-D538-4D9F-AD98-E99EA833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442" y="22488"/>
            <a:ext cx="1186815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common source (CS)  and  cascode (Ca)  stages used as a voltage amplifiers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760642-4876-4A87-9EE2-5A25F40A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4E97CE-7473-4BB3-A048-9B332EB7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14DE335-1046-45CA-BCA3-A5533655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106" y="1169669"/>
            <a:ext cx="2155317" cy="2710811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B3A4E3F-BF38-471D-B105-250D3DA81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71721"/>
              </p:ext>
            </p:extLst>
          </p:nvPr>
        </p:nvGraphicFramePr>
        <p:xfrm>
          <a:off x="3147218" y="2087402"/>
          <a:ext cx="17827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F773B3DB-5AC7-4B6E-B48C-7076A3A9C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218" y="2087402"/>
                        <a:ext cx="17827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889912C-F416-4A3E-BF08-1FFC08FE6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59667"/>
              </p:ext>
            </p:extLst>
          </p:nvPr>
        </p:nvGraphicFramePr>
        <p:xfrm>
          <a:off x="3147218" y="2629052"/>
          <a:ext cx="1554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218" y="2629052"/>
                        <a:ext cx="155416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6A8DDD6-4FF6-4F7D-80A0-80785B27E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41565"/>
              </p:ext>
            </p:extLst>
          </p:nvPr>
        </p:nvGraphicFramePr>
        <p:xfrm>
          <a:off x="3335486" y="3225876"/>
          <a:ext cx="1050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889912C-F416-4A3E-BF08-1FFC08FE6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486" y="3225876"/>
                        <a:ext cx="1050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2205CC0-CDEB-4EA8-92F3-8A8AFC47E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439191"/>
              </p:ext>
            </p:extLst>
          </p:nvPr>
        </p:nvGraphicFramePr>
        <p:xfrm>
          <a:off x="3165475" y="3603625"/>
          <a:ext cx="2398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431640" progId="Equation.DSMT4">
                  <p:embed/>
                </p:oleObj>
              </mc:Choice>
              <mc:Fallback>
                <p:oleObj name="Equation" r:id="rId10" imgW="1333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3603625"/>
                        <a:ext cx="23987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71EA0C1-9AF2-4F00-9820-886FE75A84B0}"/>
              </a:ext>
            </a:extLst>
          </p:cNvPr>
          <p:cNvSpPr/>
          <p:nvPr/>
        </p:nvSpPr>
        <p:spPr>
          <a:xfrm>
            <a:off x="3147219" y="3199352"/>
            <a:ext cx="2429564" cy="1219200"/>
          </a:xfrm>
          <a:prstGeom prst="roundRect">
            <a:avLst>
              <a:gd name="adj" fmla="val 10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5E34D3D-C03F-4697-A955-4A62EB32CE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0141" y="2062006"/>
            <a:ext cx="1362075" cy="7810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D0478AD1-A7C8-4CD9-85FB-B7C6E689E6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82188" y="1164586"/>
            <a:ext cx="2016865" cy="3202033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2709E31C-6642-450A-9A56-8251A59098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5878" y="4661994"/>
            <a:ext cx="3057525" cy="1219200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88451D35-3290-4652-ABF8-8E8B24CCDC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75969" y="4711881"/>
            <a:ext cx="3067050" cy="1419225"/>
          </a:xfrm>
          <a:prstGeom prst="rect">
            <a:avLst/>
          </a:prstGeom>
        </p:spPr>
      </p:pic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2CB7A5A4-D78B-4699-8885-B7A5E7BA2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02758"/>
              </p:ext>
            </p:extLst>
          </p:nvPr>
        </p:nvGraphicFramePr>
        <p:xfrm>
          <a:off x="8816979" y="1395087"/>
          <a:ext cx="2468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253800" progId="Equation.DSMT4">
                  <p:embed/>
                </p:oleObj>
              </mc:Choice>
              <mc:Fallback>
                <p:oleObj name="Equation" r:id="rId20" imgW="1371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5889912C-F416-4A3E-BF08-1FFC08FE6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9" y="1395087"/>
                        <a:ext cx="24685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ECE30A28-FD59-4A41-B520-52FF97A21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00595"/>
              </p:ext>
            </p:extLst>
          </p:nvPr>
        </p:nvGraphicFramePr>
        <p:xfrm>
          <a:off x="9546368" y="1889857"/>
          <a:ext cx="7762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31640" imgH="228600" progId="Equation.DSMT4">
                  <p:embed/>
                </p:oleObj>
              </mc:Choice>
              <mc:Fallback>
                <p:oleObj name="Equation" r:id="rId22" imgW="4316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CB7A5A4-D78B-4699-8885-B7A5E7BA2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6368" y="1889857"/>
                        <a:ext cx="7762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47D1B1AD-F85D-4FF7-9479-598118D23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704568"/>
              </p:ext>
            </p:extLst>
          </p:nvPr>
        </p:nvGraphicFramePr>
        <p:xfrm>
          <a:off x="8846403" y="2341237"/>
          <a:ext cx="2651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73120" imgH="253800" progId="Equation.DSMT4">
                  <p:embed/>
                </p:oleObj>
              </mc:Choice>
              <mc:Fallback>
                <p:oleObj name="Equation" r:id="rId24" imgW="14731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2CB7A5A4-D78B-4699-8885-B7A5E7BA2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6403" y="2341237"/>
                        <a:ext cx="2651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84A7A4D-3BE6-4619-A8E5-9FECFC6C0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26868"/>
              </p:ext>
            </p:extLst>
          </p:nvPr>
        </p:nvGraphicFramePr>
        <p:xfrm>
          <a:off x="8816979" y="2831155"/>
          <a:ext cx="22145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31560" imgH="228600" progId="Equation.DSMT4">
                  <p:embed/>
                </p:oleObj>
              </mc:Choice>
              <mc:Fallback>
                <p:oleObj name="Equation" r:id="rId26" imgW="123156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47D1B1AD-F85D-4FF7-9479-598118D23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979" y="2831155"/>
                        <a:ext cx="22145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6482340-954E-428F-91EB-811CF901D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134689"/>
              </p:ext>
            </p:extLst>
          </p:nvPr>
        </p:nvGraphicFramePr>
        <p:xfrm>
          <a:off x="9646504" y="3707455"/>
          <a:ext cx="1050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6A8DDD6-4FF6-4F7D-80A0-80785B27E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04" y="3707455"/>
                        <a:ext cx="1050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418F128-ED77-4B3B-81FD-4E3B5D738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94771"/>
              </p:ext>
            </p:extLst>
          </p:nvPr>
        </p:nvGraphicFramePr>
        <p:xfrm>
          <a:off x="9239250" y="4251325"/>
          <a:ext cx="2286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9720" imgH="228600" progId="Equation.DSMT4">
                  <p:embed/>
                </p:oleObj>
              </mc:Choice>
              <mc:Fallback>
                <p:oleObj name="Equation" r:id="rId28" imgW="12697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2205CC0-CDEB-4EA8-92F3-8A8AFC47E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0" y="4251325"/>
                        <a:ext cx="2286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5D343E1D-D70C-4128-A3AB-7945090FC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23215"/>
              </p:ext>
            </p:extLst>
          </p:nvPr>
        </p:nvGraphicFramePr>
        <p:xfrm>
          <a:off x="9126538" y="4903788"/>
          <a:ext cx="23764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20480" imgH="228600" progId="Equation.DSMT4">
                  <p:embed/>
                </p:oleObj>
              </mc:Choice>
              <mc:Fallback>
                <p:oleObj name="Equation" r:id="rId30" imgW="132048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418F128-ED77-4B3B-81FD-4E3B5D738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538" y="4903788"/>
                        <a:ext cx="23764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C8360F88-CFBA-48FE-B275-B83035D37369}"/>
              </a:ext>
            </a:extLst>
          </p:cNvPr>
          <p:cNvSpPr/>
          <p:nvPr/>
        </p:nvSpPr>
        <p:spPr>
          <a:xfrm>
            <a:off x="9047548" y="3658946"/>
            <a:ext cx="2638996" cy="1979854"/>
          </a:xfrm>
          <a:prstGeom prst="roundRect">
            <a:avLst>
              <a:gd name="adj" fmla="val 8969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5B9FDA38-C7CC-45DB-B85F-FC4A8477E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57461"/>
              </p:ext>
            </p:extLst>
          </p:nvPr>
        </p:nvGraphicFramePr>
        <p:xfrm>
          <a:off x="3896603" y="5042994"/>
          <a:ext cx="1874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41120" imgH="253800" progId="Equation.DSMT4">
                  <p:embed/>
                </p:oleObj>
              </mc:Choice>
              <mc:Fallback>
                <p:oleObj name="Equation" r:id="rId32" imgW="104112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418F128-ED77-4B3B-81FD-4E3B5D738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603" y="5042994"/>
                        <a:ext cx="18748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AFA282C7-E8C3-4893-BC5A-A703BD30AA7F}"/>
              </a:ext>
            </a:extLst>
          </p:cNvPr>
          <p:cNvCxnSpPr/>
          <p:nvPr/>
        </p:nvCxnSpPr>
        <p:spPr>
          <a:xfrm>
            <a:off x="3895079" y="5629275"/>
            <a:ext cx="1910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52000BB4-D7DA-4167-8DBF-017A1589ABB4}"/>
              </a:ext>
            </a:extLst>
          </p:cNvPr>
          <p:cNvCxnSpPr/>
          <p:nvPr/>
        </p:nvCxnSpPr>
        <p:spPr>
          <a:xfrm>
            <a:off x="3895079" y="5715000"/>
            <a:ext cx="1910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5F9E79-185C-44C2-8805-8E165B839102}"/>
              </a:ext>
            </a:extLst>
          </p:cNvPr>
          <p:cNvSpPr txBox="1"/>
          <p:nvPr/>
        </p:nvSpPr>
        <p:spPr>
          <a:xfrm>
            <a:off x="694944" y="185228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C59734-BA85-42DE-8E92-E212CD0AC961}"/>
              </a:ext>
            </a:extLst>
          </p:cNvPr>
          <p:cNvSpPr txBox="1"/>
          <p:nvPr/>
        </p:nvSpPr>
        <p:spPr>
          <a:xfrm>
            <a:off x="6096000" y="160034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8001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6240C-F8A1-4F4C-AE7A-B08D7DE5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1687174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common source (CS)  and  cascode (Ca) stages used as a voltage amplifiers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CCE3EA-78AC-444A-9679-11D7EB3C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5131D-AC4B-4B1D-AD8A-A4DF7E30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1D54AD-40A4-4A2E-A160-91843F188A86}"/>
              </a:ext>
            </a:extLst>
          </p:cNvPr>
          <p:cNvSpPr txBox="1"/>
          <p:nvPr/>
        </p:nvSpPr>
        <p:spPr>
          <a:xfrm>
            <a:off x="123825" y="771770"/>
            <a:ext cx="1143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cascode stage, thanks to its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much larger output resistance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can reach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much larger voltage gains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the common source stage, provided that the equivalent small signal resistance of the bias circuits can be neglected in the parallel.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B888CC0-C421-41DC-9EF0-0DAFC5AD8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2933700"/>
            <a:ext cx="2900859" cy="2786652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ED430B2-F94C-4D9F-98C9-F682A21D7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4024" y="3935689"/>
            <a:ext cx="1019175" cy="706474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D500AA8-B3DB-4A7B-8385-985179BF2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4962" y="4642163"/>
            <a:ext cx="633168" cy="810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2D95DB-D9E2-4A1F-A1C2-08D8878F5EB3}"/>
              </a:ext>
            </a:extLst>
          </p:cNvPr>
          <p:cNvSpPr txBox="1"/>
          <p:nvPr/>
        </p:nvSpPr>
        <p:spPr>
          <a:xfrm>
            <a:off x="1079205" y="2122801"/>
            <a:ext cx="983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cascode is also convenient in terms of frequency response</a:t>
            </a:r>
          </a:p>
        </p:txBody>
      </p:sp>
      <p:graphicFrame>
        <p:nvGraphicFramePr>
          <p:cNvPr id="11" name="Oggetto 8">
            <a:extLst>
              <a:ext uri="{FF2B5EF4-FFF2-40B4-BE49-F238E27FC236}">
                <a16:creationId xmlns:a16="http://schemas.microsoft.com/office/drawing/2014/main" id="{58F76E27-7ADB-4293-AF9D-5492FB4A7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21925"/>
              </p:ext>
            </p:extLst>
          </p:nvPr>
        </p:nvGraphicFramePr>
        <p:xfrm>
          <a:off x="3529509" y="2947342"/>
          <a:ext cx="1943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279360" progId="Equation.DSMT4">
                  <p:embed/>
                </p:oleObj>
              </mc:Choice>
              <mc:Fallback>
                <p:oleObj name="Equation" r:id="rId9" imgW="10792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B3A4E3F-BF38-471D-B105-250D3DA81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509" y="2947342"/>
                        <a:ext cx="19431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8">
            <a:extLst>
              <a:ext uri="{FF2B5EF4-FFF2-40B4-BE49-F238E27FC236}">
                <a16:creationId xmlns:a16="http://schemas.microsoft.com/office/drawing/2014/main" id="{D803195A-AEA0-4D09-890A-FE7B84EB5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82537"/>
              </p:ext>
            </p:extLst>
          </p:nvPr>
        </p:nvGraphicFramePr>
        <p:xfrm>
          <a:off x="3838949" y="3446454"/>
          <a:ext cx="11207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41200" progId="Equation.DSMT4">
                  <p:embed/>
                </p:oleObj>
              </mc:Choice>
              <mc:Fallback>
                <p:oleObj name="Equation" r:id="rId11" imgW="622080" imgH="24120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58F76E27-7ADB-4293-AF9D-5492FB4A7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949" y="3446454"/>
                        <a:ext cx="11207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8">
            <a:extLst>
              <a:ext uri="{FF2B5EF4-FFF2-40B4-BE49-F238E27FC236}">
                <a16:creationId xmlns:a16="http://schemas.microsoft.com/office/drawing/2014/main" id="{436DBE81-AEF1-4777-B77C-6FC7696BF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545758"/>
              </p:ext>
            </p:extLst>
          </p:nvPr>
        </p:nvGraphicFramePr>
        <p:xfrm>
          <a:off x="3773207" y="3812100"/>
          <a:ext cx="26527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73120" imgH="444240" progId="Equation.DSMT4">
                  <p:embed/>
                </p:oleObj>
              </mc:Choice>
              <mc:Fallback>
                <p:oleObj name="Equation" r:id="rId13" imgW="1473120" imgH="444240" progId="Equation.DSMT4">
                  <p:embed/>
                  <p:pic>
                    <p:nvPicPr>
                      <p:cNvPr id="13" name="Oggetto 8">
                        <a:extLst>
                          <a:ext uri="{FF2B5EF4-FFF2-40B4-BE49-F238E27FC236}">
                            <a16:creationId xmlns:a16="http://schemas.microsoft.com/office/drawing/2014/main" id="{D803195A-AEA0-4D09-890A-FE7B84EB5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207" y="3812100"/>
                        <a:ext cx="26527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60318A-3E1C-4A83-B4C4-C282BCEBE5D0}"/>
              </a:ext>
            </a:extLst>
          </p:cNvPr>
          <p:cNvSpPr txBox="1"/>
          <p:nvPr/>
        </p:nvSpPr>
        <p:spPr>
          <a:xfrm>
            <a:off x="3773207" y="4642163"/>
            <a:ext cx="2779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p-in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may affect the amplifier cut-off frequency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8169864-C02A-4668-8206-2AE2579B95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02074" y="2646687"/>
            <a:ext cx="2886950" cy="3500711"/>
          </a:xfrm>
          <a:prstGeom prst="rect">
            <a:avLst/>
          </a:prstGeom>
        </p:spPr>
      </p:pic>
      <p:pic>
        <p:nvPicPr>
          <p:cNvPr id="16" name="Elemento grafico 9">
            <a:extLst>
              <a:ext uri="{FF2B5EF4-FFF2-40B4-BE49-F238E27FC236}">
                <a16:creationId xmlns:a16="http://schemas.microsoft.com/office/drawing/2014/main" id="{4897CDBC-E25F-4FB7-AF32-FAFEFEB0A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4313" y="4341138"/>
            <a:ext cx="1019175" cy="706474"/>
          </a:xfrm>
          <a:prstGeom prst="rect">
            <a:avLst/>
          </a:prstGeom>
        </p:spPr>
      </p:pic>
      <p:graphicFrame>
        <p:nvGraphicFramePr>
          <p:cNvPr id="17" name="Oggetto 8">
            <a:extLst>
              <a:ext uri="{FF2B5EF4-FFF2-40B4-BE49-F238E27FC236}">
                <a16:creationId xmlns:a16="http://schemas.microsoft.com/office/drawing/2014/main" id="{34A4BEAE-2399-4A03-A9A8-E49A15893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40732"/>
              </p:ext>
            </p:extLst>
          </p:nvPr>
        </p:nvGraphicFramePr>
        <p:xfrm>
          <a:off x="6964449" y="2743495"/>
          <a:ext cx="20335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533160" progId="Equation.DSMT4">
                  <p:embed/>
                </p:oleObj>
              </mc:Choice>
              <mc:Fallback>
                <p:oleObj name="Equation" r:id="rId17" imgW="1130040" imgH="533160" progId="Equation.DSMT4">
                  <p:embed/>
                  <p:pic>
                    <p:nvPicPr>
                      <p:cNvPr id="11" name="Oggetto 8">
                        <a:extLst>
                          <a:ext uri="{FF2B5EF4-FFF2-40B4-BE49-F238E27FC236}">
                            <a16:creationId xmlns:a16="http://schemas.microsoft.com/office/drawing/2014/main" id="{58F76E27-7ADB-4293-AF9D-5492FB4A7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449" y="2743495"/>
                        <a:ext cx="2033588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E2909530-4DFF-46D4-AC81-55CEDC7EB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95688"/>
              </p:ext>
            </p:extLst>
          </p:nvPr>
        </p:nvGraphicFramePr>
        <p:xfrm>
          <a:off x="6907300" y="3694460"/>
          <a:ext cx="21478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93760" imgH="431640" progId="Equation.DSMT4">
                  <p:embed/>
                </p:oleObj>
              </mc:Choice>
              <mc:Fallback>
                <p:oleObj name="Equation" r:id="rId19" imgW="1193760" imgH="431640" progId="Equation.DSMT4">
                  <p:embed/>
                  <p:pic>
                    <p:nvPicPr>
                      <p:cNvPr id="17" name="Oggetto 8">
                        <a:extLst>
                          <a:ext uri="{FF2B5EF4-FFF2-40B4-BE49-F238E27FC236}">
                            <a16:creationId xmlns:a16="http://schemas.microsoft.com/office/drawing/2014/main" id="{34A4BEAE-2399-4A03-A9A8-E49A15893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300" y="3694460"/>
                        <a:ext cx="21478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8">
            <a:extLst>
              <a:ext uri="{FF2B5EF4-FFF2-40B4-BE49-F238E27FC236}">
                <a16:creationId xmlns:a16="http://schemas.microsoft.com/office/drawing/2014/main" id="{B9FF54FC-C5DF-44FB-A817-E97B2F458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7473"/>
              </p:ext>
            </p:extLst>
          </p:nvPr>
        </p:nvGraphicFramePr>
        <p:xfrm>
          <a:off x="6883531" y="4573819"/>
          <a:ext cx="16906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39600" imgH="444240" progId="Equation.DSMT4">
                  <p:embed/>
                </p:oleObj>
              </mc:Choice>
              <mc:Fallback>
                <p:oleObj name="Equation" r:id="rId21" imgW="939600" imgH="444240" progId="Equation.DSMT4">
                  <p:embed/>
                  <p:pic>
                    <p:nvPicPr>
                      <p:cNvPr id="18" name="Oggetto 8">
                        <a:extLst>
                          <a:ext uri="{FF2B5EF4-FFF2-40B4-BE49-F238E27FC236}">
                            <a16:creationId xmlns:a16="http://schemas.microsoft.com/office/drawing/2014/main" id="{E2909530-4DFF-46D4-AC81-55CEDC7EB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4573819"/>
                        <a:ext cx="1690688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56270F92-AD55-4D66-B41B-DC0E9FDEC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15954"/>
              </p:ext>
            </p:extLst>
          </p:nvPr>
        </p:nvGraphicFramePr>
        <p:xfrm>
          <a:off x="6964449" y="5510912"/>
          <a:ext cx="11207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80" imgH="241200" progId="Equation.DSMT4">
                  <p:embed/>
                </p:oleObj>
              </mc:Choice>
              <mc:Fallback>
                <p:oleObj name="Equation" r:id="rId23" imgW="622080" imgH="241200" progId="Equation.DSMT4">
                  <p:embed/>
                  <p:pic>
                    <p:nvPicPr>
                      <p:cNvPr id="17" name="Oggetto 8">
                        <a:extLst>
                          <a:ext uri="{FF2B5EF4-FFF2-40B4-BE49-F238E27FC236}">
                            <a16:creationId xmlns:a16="http://schemas.microsoft.com/office/drawing/2014/main" id="{34A4BEAE-2399-4A03-A9A8-E49A15893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449" y="5510912"/>
                        <a:ext cx="112077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B62F86-E776-4F57-B47C-871DDDA7BFD9}"/>
              </a:ext>
            </a:extLst>
          </p:cNvPr>
          <p:cNvCxnSpPr/>
          <p:nvPr/>
        </p:nvCxnSpPr>
        <p:spPr>
          <a:xfrm>
            <a:off x="6651812" y="2646687"/>
            <a:ext cx="0" cy="3500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302067-3886-4FDB-81C6-F20EAB83807E}"/>
              </a:ext>
            </a:extLst>
          </p:cNvPr>
          <p:cNvSpPr txBox="1"/>
          <p:nvPr/>
        </p:nvSpPr>
        <p:spPr>
          <a:xfrm>
            <a:off x="622974" y="296935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0DD1F4F-F369-48B5-97EC-988D0ED1DBFE}"/>
              </a:ext>
            </a:extLst>
          </p:cNvPr>
          <p:cNvSpPr txBox="1"/>
          <p:nvPr/>
        </p:nvSpPr>
        <p:spPr>
          <a:xfrm>
            <a:off x="9310673" y="271650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3148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9B4F-DA19-4E08-9CE2-72B03174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8EFA6-D586-4875-AA39-8C7BC4DF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B9BA-0D8F-4BA3-8536-2275DA4F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C6FE7300-5D70-4978-B31F-D6A8A56A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89" y="1189649"/>
            <a:ext cx="3070105" cy="3211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8DF77-1C3D-43AA-92E4-A1C7C896997E}"/>
              </a:ext>
            </a:extLst>
          </p:cNvPr>
          <p:cNvSpPr txBox="1"/>
          <p:nvPr/>
        </p:nvSpPr>
        <p:spPr>
          <a:xfrm>
            <a:off x="602053" y="4563035"/>
            <a:ext cx="325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</a:p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varies, while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stays constant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E0F3E0-977B-47B4-9862-A15C812B6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01138"/>
              </p:ext>
            </p:extLst>
          </p:nvPr>
        </p:nvGraphicFramePr>
        <p:xfrm>
          <a:off x="3611694" y="1465233"/>
          <a:ext cx="32718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241200" progId="Equation.DSMT4">
                  <p:embed/>
                </p:oleObj>
              </mc:Choice>
              <mc:Fallback>
                <p:oleObj name="Equation" r:id="rId5" imgW="18158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694" y="1465233"/>
                        <a:ext cx="32718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39E691-D61F-4C4C-84D9-2DDB567FEEA4}"/>
              </a:ext>
            </a:extLst>
          </p:cNvPr>
          <p:cNvCxnSpPr/>
          <p:nvPr/>
        </p:nvCxnSpPr>
        <p:spPr>
          <a:xfrm>
            <a:off x="4167739" y="1681927"/>
            <a:ext cx="1694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8F74C2-2291-40F4-A299-6D782B215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896432"/>
              </p:ext>
            </p:extLst>
          </p:nvPr>
        </p:nvGraphicFramePr>
        <p:xfrm>
          <a:off x="3611694" y="1877356"/>
          <a:ext cx="3474720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241300" progId="Equation.DSMT4">
                  <p:embed/>
                </p:oleObj>
              </mc:Choice>
              <mc:Fallback>
                <p:oleObj name="Equation" r:id="rId7" imgW="19304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694" y="1877356"/>
                        <a:ext cx="3474720" cy="4343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8836B6A-45C8-4695-ADE1-4996263BF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18738"/>
              </p:ext>
            </p:extLst>
          </p:nvPr>
        </p:nvGraphicFramePr>
        <p:xfrm>
          <a:off x="7284160" y="2589696"/>
          <a:ext cx="1555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228600" progId="Equation.DSMT4">
                  <p:embed/>
                </p:oleObj>
              </mc:Choice>
              <mc:Fallback>
                <p:oleObj name="Equation" r:id="rId9" imgW="863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160" y="2589696"/>
                        <a:ext cx="15557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8505A2-8196-4867-AA38-821930225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890773"/>
              </p:ext>
            </p:extLst>
          </p:nvPr>
        </p:nvGraphicFramePr>
        <p:xfrm>
          <a:off x="4045416" y="3304205"/>
          <a:ext cx="17129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8836B6A-45C8-4695-ADE1-4996263BF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5416" y="3304205"/>
                        <a:ext cx="171291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4193D48-7DCC-450D-B22B-858B60A2E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95706"/>
              </p:ext>
            </p:extLst>
          </p:nvPr>
        </p:nvGraphicFramePr>
        <p:xfrm>
          <a:off x="4138879" y="2463577"/>
          <a:ext cx="1600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241200" progId="Equation.DSMT4">
                  <p:embed/>
                </p:oleObj>
              </mc:Choice>
              <mc:Fallback>
                <p:oleObj name="Equation" r:id="rId13" imgW="88884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18505A2-8196-4867-AA38-821930225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79" y="2463577"/>
                        <a:ext cx="16002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877B40-8DB7-489C-8336-E882C219A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75976"/>
              </p:ext>
            </p:extLst>
          </p:nvPr>
        </p:nvGraphicFramePr>
        <p:xfrm>
          <a:off x="7307179" y="1487459"/>
          <a:ext cx="9159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228600" progId="Equation.DSMT4">
                  <p:embed/>
                </p:oleObj>
              </mc:Choice>
              <mc:Fallback>
                <p:oleObj name="Equation" r:id="rId15" imgW="507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E0F3E0-977B-47B4-9862-A15C812B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79" y="1487459"/>
                        <a:ext cx="9159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078A4E4-F320-4DB8-BADE-3D66D3348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935894"/>
              </p:ext>
            </p:extLst>
          </p:nvPr>
        </p:nvGraphicFramePr>
        <p:xfrm>
          <a:off x="7307179" y="1877356"/>
          <a:ext cx="3954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97080" imgH="253800" progId="Equation.DSMT4">
                  <p:embed/>
                </p:oleObj>
              </mc:Choice>
              <mc:Fallback>
                <p:oleObj name="Equation" r:id="rId17" imgW="21970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A8F74C2-2291-40F4-A299-6D782B215C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79" y="1877356"/>
                        <a:ext cx="39544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59961D6-2888-4E79-92C5-100691B610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412438"/>
              </p:ext>
            </p:extLst>
          </p:nvPr>
        </p:nvGraphicFramePr>
        <p:xfrm>
          <a:off x="4138879" y="2898552"/>
          <a:ext cx="18272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15920" imgH="241200" progId="Equation.DSMT4">
                  <p:embed/>
                </p:oleObj>
              </mc:Choice>
              <mc:Fallback>
                <p:oleObj name="Equation" r:id="rId19" imgW="101592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4193D48-7DCC-450D-B22B-858B60A2E6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879" y="2898552"/>
                        <a:ext cx="18272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8EDC6B1-627B-47FF-BCE8-D1EA1C0B1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195491"/>
              </p:ext>
            </p:extLst>
          </p:nvPr>
        </p:nvGraphicFramePr>
        <p:xfrm>
          <a:off x="7353299" y="3399898"/>
          <a:ext cx="400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22500" imgH="254000" progId="Equation.DSMT4">
                  <p:embed/>
                </p:oleObj>
              </mc:Choice>
              <mc:Fallback>
                <p:oleObj name="Equation" r:id="rId21" imgW="22225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299" y="3399898"/>
                        <a:ext cx="4000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1A42665-FB6A-4F7C-9563-84C7C4B14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86847"/>
              </p:ext>
            </p:extLst>
          </p:nvPr>
        </p:nvGraphicFramePr>
        <p:xfrm>
          <a:off x="5364336" y="4055933"/>
          <a:ext cx="3108960" cy="112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27200" imgH="622300" progId="Equation.DSMT4">
                  <p:embed/>
                </p:oleObj>
              </mc:Choice>
              <mc:Fallback>
                <p:oleObj name="Equation" r:id="rId23" imgW="17272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336" y="4055933"/>
                        <a:ext cx="3108960" cy="1120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E5B329-0158-41B3-BBBB-AAAFBE5F68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99558"/>
              </p:ext>
            </p:extLst>
          </p:nvPr>
        </p:nvGraphicFramePr>
        <p:xfrm>
          <a:off x="8544844" y="4055933"/>
          <a:ext cx="2054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3000" imgH="431640" progId="Equation.DSMT4">
                  <p:embed/>
                </p:oleObj>
              </mc:Choice>
              <mc:Fallback>
                <p:oleObj name="Equation" r:id="rId25" imgW="114300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1A42665-FB6A-4F7C-9563-84C7C4B14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844" y="4055933"/>
                        <a:ext cx="2054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58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5706-10F6-4947-8714-FF97CB1A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22"/>
            <a:ext cx="10515600" cy="662397"/>
          </a:xfrm>
        </p:spPr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FD7846-3186-4116-8A68-2C530E5F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02D30-D18B-4D52-B908-6B1CE973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415399-3747-4EF9-BDFB-AC495F4E3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20558"/>
              </p:ext>
            </p:extLst>
          </p:nvPr>
        </p:nvGraphicFramePr>
        <p:xfrm>
          <a:off x="4189544" y="1500348"/>
          <a:ext cx="2465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640" progId="Equation.DSMT4">
                  <p:embed/>
                </p:oleObj>
              </mc:Choice>
              <mc:Fallback>
                <p:oleObj name="Equation" r:id="rId2" imgW="13716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E5B329-0158-41B3-BBBB-AAAFBE5F68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1500348"/>
                        <a:ext cx="246538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10">
            <a:extLst>
              <a:ext uri="{FF2B5EF4-FFF2-40B4-BE49-F238E27FC236}">
                <a16:creationId xmlns:a16="http://schemas.microsoft.com/office/drawing/2014/main" id="{6EDA59FF-BCFC-4462-A3E1-B91816053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691" y="1037591"/>
            <a:ext cx="3070105" cy="32112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A53DB72-0390-4354-AC58-962111B12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6804"/>
              </p:ext>
            </p:extLst>
          </p:nvPr>
        </p:nvGraphicFramePr>
        <p:xfrm>
          <a:off x="4189544" y="2393308"/>
          <a:ext cx="16668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415399-3747-4EF9-BDFB-AC495F4E3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2393308"/>
                        <a:ext cx="16668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AD7511-2BC2-4500-9937-510F787AB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44988"/>
              </p:ext>
            </p:extLst>
          </p:nvPr>
        </p:nvGraphicFramePr>
        <p:xfrm>
          <a:off x="4189544" y="3017588"/>
          <a:ext cx="10731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53DB72-0390-4354-AC58-962111B12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44" y="3017588"/>
                        <a:ext cx="10731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F9658F-F2F4-454F-80FF-D0B57DD9160D}"/>
              </a:ext>
            </a:extLst>
          </p:cNvPr>
          <p:cNvSpPr txBox="1"/>
          <p:nvPr/>
        </p:nvSpPr>
        <p:spPr>
          <a:xfrm>
            <a:off x="3255827" y="4107720"/>
            <a:ext cx="401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M2 "protects" M1: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absorbs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variations which affect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a great attenuation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BEA79660-DB57-497A-84E7-ED27BA661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478848"/>
              </p:ext>
            </p:extLst>
          </p:nvPr>
        </p:nvGraphicFramePr>
        <p:xfrm>
          <a:off x="7412036" y="5107367"/>
          <a:ext cx="39417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228600" progId="Equation.DSMT4">
                  <p:embed/>
                </p:oleObj>
              </mc:Choice>
              <mc:Fallback>
                <p:oleObj name="Equation" r:id="rId10" imgW="15620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AD7511-2BC2-4500-9937-510F787ABF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6" y="5107367"/>
                        <a:ext cx="3941763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68F53055-E8CE-4AE0-9D1E-8BB21B7D5055}"/>
              </a:ext>
            </a:extLst>
          </p:cNvPr>
          <p:cNvSpPr txBox="1"/>
          <p:nvPr/>
        </p:nvSpPr>
        <p:spPr>
          <a:xfrm>
            <a:off x="7506494" y="1810070"/>
            <a:ext cx="401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reduced,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stays constant and equal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(the quiescent value) until the product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large.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4012B4-1CBE-486E-B143-ED1F5143D560}"/>
              </a:ext>
            </a:extLst>
          </p:cNvPr>
          <p:cNvSpPr txBox="1"/>
          <p:nvPr/>
        </p:nvSpPr>
        <p:spPr>
          <a:xfrm>
            <a:off x="7506494" y="3758536"/>
            <a:ext cx="3919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reduces until it reaches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happens for:</a:t>
            </a:r>
          </a:p>
        </p:txBody>
      </p:sp>
    </p:spTree>
    <p:extLst>
      <p:ext uri="{BB962C8B-B14F-4D97-AF65-F5344CB8AC3E}">
        <p14:creationId xmlns:p14="http://schemas.microsoft.com/office/powerpoint/2010/main" val="36742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2A7B7F-5A6D-4392-9734-AC9E311C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432BB2-2819-439E-BE89-E89F5F56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5779378-7592-4C4E-B76C-339C1EA8B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003" y="1318449"/>
            <a:ext cx="4243318" cy="3309113"/>
          </a:xfrm>
          <a:prstGeom prst="rect">
            <a:avLst/>
          </a:prstGeom>
        </p:spPr>
      </p:pic>
      <p:pic>
        <p:nvPicPr>
          <p:cNvPr id="6" name="Elemento grafico 10">
            <a:extLst>
              <a:ext uri="{FF2B5EF4-FFF2-40B4-BE49-F238E27FC236}">
                <a16:creationId xmlns:a16="http://schemas.microsoft.com/office/drawing/2014/main" id="{0A7182EB-9144-41B9-B0EA-7CC913ADE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29" y="1103015"/>
            <a:ext cx="2621732" cy="2742271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1618F92-33D6-4372-A887-2D2236F9E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79763" y="1774442"/>
            <a:ext cx="3133725" cy="26765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CB50C0-B661-45E6-8C06-FD735110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-51191"/>
            <a:ext cx="10515600" cy="662397"/>
          </a:xfrm>
        </p:spPr>
        <p:txBody>
          <a:bodyPr/>
          <a:lstStyle/>
          <a:p>
            <a:r>
              <a:rPr lang="it-IT" dirty="0"/>
              <a:t>Cascode structure: effect of V</a:t>
            </a:r>
            <a:r>
              <a:rPr lang="it-IT" baseline="-25000" dirty="0"/>
              <a:t>out</a:t>
            </a:r>
            <a:r>
              <a:rPr lang="it-IT" dirty="0"/>
              <a:t> variations on M1 and M2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8B9BBD4-C8EC-4B28-A803-72169FDAFA04}"/>
              </a:ext>
            </a:extLst>
          </p:cNvPr>
          <p:cNvSpPr txBox="1"/>
          <p:nvPr/>
        </p:nvSpPr>
        <p:spPr>
          <a:xfrm>
            <a:off x="355029" y="3969891"/>
            <a:ext cx="401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M2 enters triode region, g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decreases. 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8B10C791-77F0-453A-B615-24FC8455F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82723"/>
              </p:ext>
            </p:extLst>
          </p:nvPr>
        </p:nvGraphicFramePr>
        <p:xfrm>
          <a:off x="2849761" y="4905887"/>
          <a:ext cx="17351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31640" progId="Equation.DSMT4">
                  <p:embed/>
                </p:oleObj>
              </mc:Choice>
              <mc:Fallback>
                <p:oleObj name="Equation" r:id="rId8" imgW="9651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9415399-3747-4EF9-BDFB-AC495F4E3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761" y="4905887"/>
                        <a:ext cx="173513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E22FB1C-93DD-4CE6-96DC-0A737E3BF7E5}"/>
              </a:ext>
            </a:extLst>
          </p:cNvPr>
          <p:cNvSpPr txBox="1"/>
          <p:nvPr/>
        </p:nvSpPr>
        <p:spPr>
          <a:xfrm>
            <a:off x="4749800" y="5064110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larger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 decreasing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E71038D-D8B9-475A-B694-17D4C3C4A8E1}"/>
              </a:ext>
            </a:extLst>
          </p:cNvPr>
          <p:cNvCxnSpPr>
            <a:cxnSpLocks/>
          </p:cNvCxnSpPr>
          <p:nvPr/>
        </p:nvCxnSpPr>
        <p:spPr>
          <a:xfrm flipH="1" flipV="1">
            <a:off x="4937759" y="3625850"/>
            <a:ext cx="2701116" cy="1482142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39428437-1E33-4EEA-ADC9-CBE31DF63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75842"/>
              </p:ext>
            </p:extLst>
          </p:nvPr>
        </p:nvGraphicFramePr>
        <p:xfrm>
          <a:off x="4544217" y="881901"/>
          <a:ext cx="31718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241200" progId="Equation.DSMT4">
                  <p:embed/>
                </p:oleObj>
              </mc:Choice>
              <mc:Fallback>
                <p:oleObj name="Equation" r:id="rId10" imgW="1257120" imgH="24120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BEA79660-DB57-497A-84E7-ED27BA661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217" y="881901"/>
                        <a:ext cx="3171825" cy="611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96CFE2-83E7-4A2E-A7E4-5B7820DE7490}"/>
              </a:ext>
            </a:extLst>
          </p:cNvPr>
          <p:cNvCxnSpPr>
            <a:cxnSpLocks/>
          </p:cNvCxnSpPr>
          <p:nvPr/>
        </p:nvCxnSpPr>
        <p:spPr>
          <a:xfrm flipV="1">
            <a:off x="7779763" y="2474150"/>
            <a:ext cx="1103316" cy="2431737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474B96-D0DB-49D5-BE7F-CD1B785C53D2}"/>
              </a:ext>
            </a:extLst>
          </p:cNvPr>
          <p:cNvSpPr txBox="1"/>
          <p:nvPr/>
        </p:nvSpPr>
        <p:spPr>
          <a:xfrm>
            <a:off x="7957008" y="4474929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 decreasing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6C1101B-AD53-42E9-B6B3-A85A0117FAB7}"/>
              </a:ext>
            </a:extLst>
          </p:cNvPr>
          <p:cNvCxnSpPr>
            <a:cxnSpLocks/>
          </p:cNvCxnSpPr>
          <p:nvPr/>
        </p:nvCxnSpPr>
        <p:spPr>
          <a:xfrm flipH="1">
            <a:off x="8636000" y="1561990"/>
            <a:ext cx="520700" cy="821140"/>
          </a:xfrm>
          <a:prstGeom prst="straightConnector1">
            <a:avLst/>
          </a:prstGeom>
          <a:ln w="28575">
            <a:solidFill>
              <a:srgbClr val="92D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6DD188DF-E143-4C3D-97B4-3D7956739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9768"/>
              </p:ext>
            </p:extLst>
          </p:nvPr>
        </p:nvGraphicFramePr>
        <p:xfrm>
          <a:off x="10788232" y="4527019"/>
          <a:ext cx="12811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28600" progId="Equation.DSMT4">
                  <p:embed/>
                </p:oleObj>
              </mc:Choice>
              <mc:Fallback>
                <p:oleObj name="Equation" r:id="rId12" imgW="7110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E0F3E0-977B-47B4-9862-A15C812B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232" y="4527019"/>
                        <a:ext cx="12811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D0DA479-4B69-4C41-8C0A-2E8BC2BF28EA}"/>
              </a:ext>
            </a:extLst>
          </p:cNvPr>
          <p:cNvSpPr txBox="1"/>
          <p:nvPr/>
        </p:nvSpPr>
        <p:spPr>
          <a:xfrm>
            <a:off x="9162056" y="780479"/>
            <a:ext cx="283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also M1 enters triode zone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decrease gets  faster</a:t>
            </a:r>
          </a:p>
        </p:txBody>
      </p:sp>
    </p:spTree>
    <p:extLst>
      <p:ext uri="{BB962C8B-B14F-4D97-AF65-F5344CB8AC3E}">
        <p14:creationId xmlns:p14="http://schemas.microsoft.com/office/powerpoint/2010/main" val="10874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72C0CB8C-22A0-4243-8648-D9A59FBA58DF}"/>
              </a:ext>
            </a:extLst>
          </p:cNvPr>
          <p:cNvSpPr/>
          <p:nvPr/>
        </p:nvSpPr>
        <p:spPr>
          <a:xfrm>
            <a:off x="2898879" y="1383845"/>
            <a:ext cx="937625" cy="2393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DDA41C-5955-472B-936B-1B3FE392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7303E1-6E39-41D3-A127-7FFB319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55CE8-F27F-40A2-930B-B68C0194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E082E2-803B-4C7B-B4C3-A304E4D2F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119918"/>
              </p:ext>
            </p:extLst>
          </p:nvPr>
        </p:nvGraphicFramePr>
        <p:xfrm>
          <a:off x="5044725" y="1205286"/>
          <a:ext cx="36988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228600" progId="Equation.DSMT4">
                  <p:embed/>
                </p:oleObj>
              </mc:Choice>
              <mc:Fallback>
                <p:oleObj name="Equation" r:id="rId2" imgW="2057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A53DB72-0390-4354-AC58-962111B12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725" y="1205286"/>
                        <a:ext cx="36988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2F526B-9C08-4265-9643-3B5CE46F955E}"/>
              </a:ext>
            </a:extLst>
          </p:cNvPr>
          <p:cNvSpPr txBox="1"/>
          <p:nvPr/>
        </p:nvSpPr>
        <p:spPr>
          <a:xfrm>
            <a:off x="5287534" y="719821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body connections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1572EDB-B918-4887-9387-FF71450DF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5403"/>
              </p:ext>
            </p:extLst>
          </p:nvPr>
        </p:nvGraphicFramePr>
        <p:xfrm>
          <a:off x="5527675" y="1628663"/>
          <a:ext cx="3813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279360" progId="Equation.DSMT4">
                  <p:embed/>
                </p:oleObj>
              </mc:Choice>
              <mc:Fallback>
                <p:oleObj name="Equation" r:id="rId4" imgW="21207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EE082E2-803B-4C7B-B4C3-A304E4D2F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1628663"/>
                        <a:ext cx="38131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39639DF-E504-41A9-84D5-DDC8558FE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72907"/>
              </p:ext>
            </p:extLst>
          </p:nvPr>
        </p:nvGraphicFramePr>
        <p:xfrm>
          <a:off x="5536273" y="2131901"/>
          <a:ext cx="36083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06280" imgH="279360" progId="Equation.DSMT4">
                  <p:embed/>
                </p:oleObj>
              </mc:Choice>
              <mc:Fallback>
                <p:oleObj name="Equation" r:id="rId6" imgW="200628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273" y="2131901"/>
                        <a:ext cx="36083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8E364F81-930B-4D22-8FE3-3F572B0C7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928537"/>
              </p:ext>
            </p:extLst>
          </p:nvPr>
        </p:nvGraphicFramePr>
        <p:xfrm>
          <a:off x="10142536" y="1642950"/>
          <a:ext cx="1211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536" y="1642950"/>
                        <a:ext cx="12112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4B1876BC-DA23-496E-A09A-088939519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1706"/>
              </p:ext>
            </p:extLst>
          </p:nvPr>
        </p:nvGraphicFramePr>
        <p:xfrm>
          <a:off x="10142536" y="2222388"/>
          <a:ext cx="1211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8E364F81-930B-4D22-8FE3-3F572B0C7B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2536" y="2222388"/>
                        <a:ext cx="12112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446D829-E1B2-4447-8964-2A604850D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90440"/>
              </p:ext>
            </p:extLst>
          </p:nvPr>
        </p:nvGraphicFramePr>
        <p:xfrm>
          <a:off x="9446417" y="2899728"/>
          <a:ext cx="260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560" imgH="253800" progId="Equation.DSMT4">
                  <p:embed/>
                </p:oleObj>
              </mc:Choice>
              <mc:Fallback>
                <p:oleObj name="Equation" r:id="rId12" imgW="1447560" imgH="2538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417" y="2899728"/>
                        <a:ext cx="2603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729A3D35-9111-413F-8F85-C9FC9A5A0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97577"/>
              </p:ext>
            </p:extLst>
          </p:nvPr>
        </p:nvGraphicFramePr>
        <p:xfrm>
          <a:off x="9454316" y="3546677"/>
          <a:ext cx="16208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440" imgH="228600" progId="Equation.DSMT4">
                  <p:embed/>
                </p:oleObj>
              </mc:Choice>
              <mc:Fallback>
                <p:oleObj name="Equation" r:id="rId14" imgW="901440" imgH="2286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5446D829-E1B2-4447-8964-2A604850D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316" y="3546677"/>
                        <a:ext cx="162083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661700DF-B6EA-4B4C-89DA-483C9082F4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773415"/>
              </p:ext>
            </p:extLst>
          </p:nvPr>
        </p:nvGraphicFramePr>
        <p:xfrm>
          <a:off x="6253201" y="3167166"/>
          <a:ext cx="168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431640" progId="Equation.DSMT4">
                  <p:embed/>
                </p:oleObj>
              </mc:Choice>
              <mc:Fallback>
                <p:oleObj name="Equation" r:id="rId16" imgW="939600" imgH="4316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39639DF-E504-41A9-84D5-DDC8558FE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201" y="3167166"/>
                        <a:ext cx="168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114CC0CF-A84C-46FF-A9B0-11E7A7ABBEC1}"/>
              </a:ext>
            </a:extLst>
          </p:cNvPr>
          <p:cNvSpPr/>
          <p:nvPr/>
        </p:nvSpPr>
        <p:spPr>
          <a:xfrm rot="5400000">
            <a:off x="8343034" y="3303400"/>
            <a:ext cx="506896" cy="73732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9414490-9E39-441E-879F-F6970F0D1DAC}"/>
              </a:ext>
            </a:extLst>
          </p:cNvPr>
          <p:cNvSpPr txBox="1"/>
          <p:nvPr/>
        </p:nvSpPr>
        <p:spPr>
          <a:xfrm>
            <a:off x="974035" y="4273826"/>
            <a:ext cx="8070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can make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operating point, then this condition is maintained with a good approximation for 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values  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383A611-ED7B-40AC-BDF9-F1059428B436}"/>
              </a:ext>
            </a:extLst>
          </p:cNvPr>
          <p:cNvSpPr txBox="1"/>
          <p:nvPr/>
        </p:nvSpPr>
        <p:spPr>
          <a:xfrm>
            <a:off x="974035" y="810242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Cascode structure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4EECEDB1-DAF1-42FB-9AD7-D725956EB2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9955" y="1159970"/>
            <a:ext cx="4624208" cy="2865378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0D80D5A-2CC6-4FA7-89A8-C22C9FA976A8}"/>
              </a:ext>
            </a:extLst>
          </p:cNvPr>
          <p:cNvCxnSpPr/>
          <p:nvPr/>
        </p:nvCxnSpPr>
        <p:spPr>
          <a:xfrm>
            <a:off x="2635250" y="1205286"/>
            <a:ext cx="533400" cy="30601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B0B63-44F2-4A68-B0FD-A337E84D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89"/>
            <a:ext cx="10515600" cy="662397"/>
          </a:xfrm>
        </p:spPr>
        <p:txBody>
          <a:bodyPr/>
          <a:lstStyle/>
          <a:p>
            <a:r>
              <a:rPr lang="en-US" dirty="0"/>
              <a:t>Standard cascode current mirror: V</a:t>
            </a:r>
            <a:r>
              <a:rPr lang="en-US" baseline="-25000" dirty="0"/>
              <a:t>DS2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464879-B41E-4588-993D-14968322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F086FC-86DF-44E7-90C5-85EA184A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B25DE61-0DC4-48C4-A954-BF03B906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42" y="841603"/>
            <a:ext cx="4828983" cy="29922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44DAEB-E6E2-4902-9BA1-DDAA46EC4BFF}"/>
              </a:ext>
            </a:extLst>
          </p:cNvPr>
          <p:cNvSpPr txBox="1"/>
          <p:nvPr/>
        </p:nvSpPr>
        <p:spPr>
          <a:xfrm>
            <a:off x="5491081" y="1085850"/>
            <a:ext cx="275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obtain: 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B710C37-11DC-4B3A-B50B-5C23EC0CE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509266"/>
              </p:ext>
            </p:extLst>
          </p:nvPr>
        </p:nvGraphicFramePr>
        <p:xfrm>
          <a:off x="8326374" y="1111796"/>
          <a:ext cx="1402088" cy="46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29A3D35-9111-413F-8F85-C9FC9A5A0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374" y="1111796"/>
                        <a:ext cx="1402088" cy="467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DBF39A7-E42B-46C3-82D1-DDFE26C78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0068"/>
              </p:ext>
            </p:extLst>
          </p:nvPr>
        </p:nvGraphicFramePr>
        <p:xfrm>
          <a:off x="5625738" y="1688423"/>
          <a:ext cx="21288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28600" progId="Equation.DSMT4">
                  <p:embed/>
                </p:oleObj>
              </mc:Choice>
              <mc:Fallback>
                <p:oleObj name="Equation" r:id="rId6" imgW="104112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6B710C37-11DC-4B3A-B50B-5C23EC0CEF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38" y="1688423"/>
                        <a:ext cx="2128837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B92351F6-F2C9-4A0E-B1EB-EBCC4731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29926"/>
              </p:ext>
            </p:extLst>
          </p:nvPr>
        </p:nvGraphicFramePr>
        <p:xfrm>
          <a:off x="5625738" y="2266347"/>
          <a:ext cx="20764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5DBF39A7-E42B-46C3-82D1-DDFE26C783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38" y="2266347"/>
                        <a:ext cx="207645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A72A867-98ED-4559-B696-1E6CDAB41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545255"/>
              </p:ext>
            </p:extLst>
          </p:nvPr>
        </p:nvGraphicFramePr>
        <p:xfrm>
          <a:off x="8242155" y="2010324"/>
          <a:ext cx="12192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28600" progId="Equation.DSMT4">
                  <p:embed/>
                </p:oleObj>
              </mc:Choice>
              <mc:Fallback>
                <p:oleObj name="Equation" r:id="rId10" imgW="59688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B92351F6-F2C9-4A0E-B1EB-EBCC4731D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155" y="2010324"/>
                        <a:ext cx="1219200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D217E2D-5077-4902-BCAB-D72EC2AF7AA0}"/>
              </a:ext>
            </a:extLst>
          </p:cNvPr>
          <p:cNvSpPr txBox="1"/>
          <p:nvPr/>
        </p:nvSpPr>
        <p:spPr>
          <a:xfrm>
            <a:off x="5575300" y="297310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make: </a:t>
            </a: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767B0CC8-AA80-49F0-A7C6-45FE561C4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38468"/>
              </p:ext>
            </p:extLst>
          </p:nvPr>
        </p:nvGraphicFramePr>
        <p:xfrm>
          <a:off x="8546753" y="2999110"/>
          <a:ext cx="14017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B92351F6-F2C9-4A0E-B1EB-EBCC4731D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753" y="2999110"/>
                        <a:ext cx="1401762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7902ADB3-9949-470B-B9EB-0F243C677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35149"/>
              </p:ext>
            </p:extLst>
          </p:nvPr>
        </p:nvGraphicFramePr>
        <p:xfrm>
          <a:off x="628117" y="4860360"/>
          <a:ext cx="53435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800" imgH="279360" progId="Equation.DSMT4">
                  <p:embed/>
                </p:oleObj>
              </mc:Choice>
              <mc:Fallback>
                <p:oleObj name="Equation" r:id="rId14" imgW="2971800" imgH="27936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1572EDB-B918-4887-9387-FF71450DF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17" y="4860360"/>
                        <a:ext cx="53435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816E68F7-5A21-41F1-A370-ABF1F274F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73573"/>
              </p:ext>
            </p:extLst>
          </p:nvPr>
        </p:nvGraphicFramePr>
        <p:xfrm>
          <a:off x="627590" y="5404620"/>
          <a:ext cx="5299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46240" imgH="279360" progId="Equation.DSMT4">
                  <p:embed/>
                </p:oleObj>
              </mc:Choice>
              <mc:Fallback>
                <p:oleObj name="Equation" r:id="rId16" imgW="2946240" imgH="27936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7902ADB3-9949-470B-B9EB-0F243C677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90" y="5404620"/>
                        <a:ext cx="52990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94229146-3B70-4167-ADDF-CF243AB6C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56081"/>
              </p:ext>
            </p:extLst>
          </p:nvPr>
        </p:nvGraphicFramePr>
        <p:xfrm>
          <a:off x="7054175" y="3574899"/>
          <a:ext cx="2830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200" imgH="253800" progId="Equation.DSMT4">
                  <p:embed/>
                </p:oleObj>
              </mc:Choice>
              <mc:Fallback>
                <p:oleObj name="Equation" r:id="rId18" imgW="1384200" imgH="25380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67B0CC8-AA80-49F0-A7C6-45FE561C4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175" y="3574899"/>
                        <a:ext cx="28305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F195C3FE-DA0E-4F38-8959-55154EBDE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30975"/>
              </p:ext>
            </p:extLst>
          </p:nvPr>
        </p:nvGraphicFramePr>
        <p:xfrm>
          <a:off x="7080250" y="4114800"/>
          <a:ext cx="27797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58640" imgH="253800" progId="Equation.DSMT4">
                  <p:embed/>
                </p:oleObj>
              </mc:Choice>
              <mc:Fallback>
                <p:oleObj name="Equation" r:id="rId20" imgW="1358640" imgH="253800" progId="Equation.DSMT4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id="{94229146-3B70-4167-ADDF-CF243AB6C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4114800"/>
                        <a:ext cx="2779713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FB21B0-DC03-47AD-B989-FF99011A75C3}"/>
              </a:ext>
            </a:extLst>
          </p:cNvPr>
          <p:cNvSpPr txBox="1"/>
          <p:nvPr/>
        </p:nvSpPr>
        <p:spPr>
          <a:xfrm>
            <a:off x="3479122" y="3709016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Let's start by making: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E5726549-BEF8-4E0A-97C3-2962CD79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42694"/>
              </p:ext>
            </p:extLst>
          </p:nvPr>
        </p:nvGraphicFramePr>
        <p:xfrm>
          <a:off x="3631407" y="4158631"/>
          <a:ext cx="2960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47560" imgH="253800" progId="Equation.DSMT4">
                  <p:embed/>
                </p:oleObj>
              </mc:Choice>
              <mc:Fallback>
                <p:oleObj name="Equation" r:id="rId22" imgW="1447560" imgH="25380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F195C3FE-DA0E-4F38-8959-55154EBDE3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407" y="4158631"/>
                        <a:ext cx="2960687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288768D7-6206-49A1-9A00-6C925603B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70873"/>
              </p:ext>
            </p:extLst>
          </p:nvPr>
        </p:nvGraphicFramePr>
        <p:xfrm>
          <a:off x="7054175" y="4699414"/>
          <a:ext cx="23749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20480" imgH="431640" progId="Equation.DSMT4">
                  <p:embed/>
                </p:oleObj>
              </mc:Choice>
              <mc:Fallback>
                <p:oleObj name="Equation" r:id="rId24" imgW="1320480" imgH="43164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7902ADB3-9949-470B-B9EB-0F243C6772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175" y="4699414"/>
                        <a:ext cx="23749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099B8862-21D8-4D2D-A0D2-7F92E16C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41196"/>
              </p:ext>
            </p:extLst>
          </p:nvPr>
        </p:nvGraphicFramePr>
        <p:xfrm>
          <a:off x="7065287" y="5400216"/>
          <a:ext cx="23526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880" imgH="431640" progId="Equation.DSMT4">
                  <p:embed/>
                </p:oleObj>
              </mc:Choice>
              <mc:Fallback>
                <p:oleObj name="Equation" r:id="rId26" imgW="1307880" imgH="431640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288768D7-6206-49A1-9A00-6C925603B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287" y="5400216"/>
                        <a:ext cx="235267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15BAA08-7F22-462D-A746-AA465887A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49692"/>
              </p:ext>
            </p:extLst>
          </p:nvPr>
        </p:nvGraphicFramePr>
        <p:xfrm>
          <a:off x="10398658" y="5111978"/>
          <a:ext cx="11652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640" imgH="431640" progId="Equation.DSMT4">
                  <p:embed/>
                </p:oleObj>
              </mc:Choice>
              <mc:Fallback>
                <p:oleObj name="Equation" r:id="rId28" imgW="647640" imgH="43164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099B8862-21D8-4D2D-A0D2-7F92E16C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658" y="5111978"/>
                        <a:ext cx="11652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2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139</Paragraphs>
  <Slides>21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Tema di Office</vt:lpstr>
      <vt:lpstr>Equation</vt:lpstr>
      <vt:lpstr>MathType 6.0 Equation</vt:lpstr>
      <vt:lpstr>The common gate stage</vt:lpstr>
      <vt:lpstr>The cascode configuration (cascode stage)</vt:lpstr>
      <vt:lpstr>The common source (CS)  and  cascode (Ca)  stages used as a voltage amplifiers</vt:lpstr>
      <vt:lpstr>The common source (CS)  and  cascode (Ca) stages used as a voltage amplifiers</vt:lpstr>
      <vt:lpstr>Cascode structure: effect of Vout variations on M1 and M2</vt:lpstr>
      <vt:lpstr>Cascode structure: effect of Vout variations on M1 and M2</vt:lpstr>
      <vt:lpstr>Cascode structure: effect of Vout variations on M1 and M2</vt:lpstr>
      <vt:lpstr>Standard Cascode current mirror</vt:lpstr>
      <vt:lpstr>Standard cascode current mirror: VDS2</vt:lpstr>
      <vt:lpstr>Standard cascode current mirror: VDS2</vt:lpstr>
      <vt:lpstr>Standard cascode current mirror: VDS2</vt:lpstr>
      <vt:lpstr>Standard Cascode current mirror: parameters</vt:lpstr>
      <vt:lpstr>Wide swing cascode mirrors: principle</vt:lpstr>
      <vt:lpstr>Wide swing cascode mirror: 6 MOSFET mirror</vt:lpstr>
      <vt:lpstr>Wide swing cascode mirror: 6 MOSFET mirror</vt:lpstr>
      <vt:lpstr>Limit of the 6-MOSFET wide swing cascode mirror</vt:lpstr>
      <vt:lpstr>High precision – wide swing cascode mirror</vt:lpstr>
      <vt:lpstr>High precision – wide swing cascode mirror</vt:lpstr>
      <vt:lpstr>Presentazione standard di PowerPoint</vt:lpstr>
      <vt:lpstr>Presentazione standard di PowerPoint</vt:lpstr>
      <vt:lpstr>p-version of the precision wide swing cascode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502</cp:revision>
  <dcterms:created xsi:type="dcterms:W3CDTF">2015-02-03T16:10:37Z</dcterms:created>
  <dcterms:modified xsi:type="dcterms:W3CDTF">2021-04-28T16:44:32Z</dcterms:modified>
</cp:coreProperties>
</file>