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69" r:id="rId5"/>
    <p:sldId id="259" r:id="rId6"/>
    <p:sldId id="264" r:id="rId7"/>
    <p:sldId id="265" r:id="rId8"/>
    <p:sldId id="266" r:id="rId9"/>
    <p:sldId id="267" r:id="rId10"/>
    <p:sldId id="268" r:id="rId11"/>
    <p:sldId id="270" r:id="rId12"/>
    <p:sldId id="271" r:id="rId13"/>
    <p:sldId id="272" r:id="rId14"/>
    <p:sldId id="273" r:id="rId15"/>
    <p:sldId id="260" r:id="rId16"/>
    <p:sldId id="261" r:id="rId17"/>
    <p:sldId id="262"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3"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298" r:id="rId44"/>
    <p:sldId id="300" r:id="rId45"/>
    <p:sldId id="302" r:id="rId46"/>
    <p:sldId id="301" r:id="rId47"/>
    <p:sldId id="303" r:id="rId48"/>
    <p:sldId id="304"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3878" autoAdjust="0"/>
  </p:normalViewPr>
  <p:slideViewPr>
    <p:cSldViewPr snapToGrid="0">
      <p:cViewPr>
        <p:scale>
          <a:sx n="66" d="100"/>
          <a:sy n="66" d="100"/>
        </p:scale>
        <p:origin x="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3/30/2021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26E245-BE16-4A03-B1F5-DF75CC6A9830}" type="slidenum">
              <a:rPr lang="en-US" smtClean="0"/>
              <a:t>22</a:t>
            </a:fld>
            <a:endParaRPr lang="en-US" dirty="0"/>
          </a:p>
        </p:txBody>
      </p:sp>
    </p:spTree>
    <p:extLst>
      <p:ext uri="{BB962C8B-B14F-4D97-AF65-F5344CB8AC3E}">
        <p14:creationId xmlns:p14="http://schemas.microsoft.com/office/powerpoint/2010/main" val="60895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3/30/2021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3/30/2021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3/30/2021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5.wmf"/><Relationship Id="rId18" Type="http://schemas.openxmlformats.org/officeDocument/2006/relationships/oleObject" Target="../embeddings/oleObject18.bin"/><Relationship Id="rId3" Type="http://schemas.openxmlformats.org/officeDocument/2006/relationships/image" Target="../media/image20.png"/><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15.bin"/><Relationship Id="rId17" Type="http://schemas.openxmlformats.org/officeDocument/2006/relationships/image" Target="../media/image27.wmf"/><Relationship Id="rId2" Type="http://schemas.openxmlformats.org/officeDocument/2006/relationships/image" Target="../media/image15.png"/><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14.bin"/><Relationship Id="rId19" Type="http://schemas.openxmlformats.org/officeDocument/2006/relationships/image" Target="../media/image28.wmf"/><Relationship Id="rId4" Type="http://schemas.openxmlformats.org/officeDocument/2006/relationships/oleObject" Target="../embeddings/oleObject11.bin"/><Relationship Id="rId9" Type="http://schemas.openxmlformats.org/officeDocument/2006/relationships/image" Target="../media/image23.w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36.wmf"/><Relationship Id="rId4" Type="http://schemas.openxmlformats.org/officeDocument/2006/relationships/oleObject" Target="../embeddings/oleObject23.bin"/><Relationship Id="rId9"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image" Target="../media/image44.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oleObject" Target="../embeddings/oleObject30.bin"/><Relationship Id="rId5" Type="http://schemas.openxmlformats.org/officeDocument/2006/relationships/image" Target="../media/image40.wmf"/><Relationship Id="rId10" Type="http://schemas.openxmlformats.org/officeDocument/2006/relationships/image" Target="../media/image43.wmf"/><Relationship Id="rId4" Type="http://schemas.openxmlformats.org/officeDocument/2006/relationships/oleObject" Target="../embeddings/oleObject27.bin"/><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wmf"/><Relationship Id="rId5" Type="http://schemas.openxmlformats.org/officeDocument/2006/relationships/oleObject" Target="../embeddings/oleObject32.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5.w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43.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9.wmf"/><Relationship Id="rId1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15.png"/><Relationship Id="rId7" Type="http://schemas.openxmlformats.org/officeDocument/2006/relationships/oleObject" Target="../embeddings/oleObject46.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oleObject" Target="../embeddings/oleObject45.bin"/><Relationship Id="rId10" Type="http://schemas.openxmlformats.org/officeDocument/2006/relationships/image" Target="../media/image66.wmf"/><Relationship Id="rId4" Type="http://schemas.openxmlformats.org/officeDocument/2006/relationships/image" Target="../media/image63.png"/><Relationship Id="rId9"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35.wmf"/><Relationship Id="rId7" Type="http://schemas.openxmlformats.org/officeDocument/2006/relationships/image" Target="../media/image68.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67.wmf"/><Relationship Id="rId4" Type="http://schemas.openxmlformats.org/officeDocument/2006/relationships/oleObject" Target="../embeddings/oleObject49.bin"/><Relationship Id="rId9" Type="http://schemas.openxmlformats.org/officeDocument/2006/relationships/image" Target="../media/image69.wmf"/></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71.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70.wmf"/><Relationship Id="rId4" Type="http://schemas.openxmlformats.org/officeDocument/2006/relationships/oleObject" Target="../embeddings/oleObject5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56.bin"/><Relationship Id="rId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80.wmf"/><Relationship Id="rId1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85.wmf"/><Relationship Id="rId4" Type="http://schemas.openxmlformats.org/officeDocument/2006/relationships/oleObject" Target="../embeddings/oleObject66.bin"/><Relationship Id="rId9" Type="http://schemas.openxmlformats.org/officeDocument/2006/relationships/image" Target="../media/image87.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89.wmf"/><Relationship Id="rId4" Type="http://schemas.openxmlformats.org/officeDocument/2006/relationships/oleObject" Target="../embeddings/oleObject70.bin"/><Relationship Id="rId9" Type="http://schemas.openxmlformats.org/officeDocument/2006/relationships/image" Target="../media/image9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8.wmf"/><Relationship Id="rId3" Type="http://schemas.openxmlformats.org/officeDocument/2006/relationships/image" Target="../media/image82.wmf"/><Relationship Id="rId7" Type="http://schemas.openxmlformats.org/officeDocument/2006/relationships/image" Target="../media/image89.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97.wmf"/><Relationship Id="rId5" Type="http://schemas.openxmlformats.org/officeDocument/2006/relationships/image" Target="../media/image95.wmf"/><Relationship Id="rId15" Type="http://schemas.openxmlformats.org/officeDocument/2006/relationships/image" Target="../media/image99.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96.wmf"/><Relationship Id="rId14" Type="http://schemas.openxmlformats.org/officeDocument/2006/relationships/oleObject" Target="../embeddings/oleObject79.bin"/></Relationships>
</file>

<file path=ppt/slides/_rels/slide3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2.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104.wmf"/><Relationship Id="rId4" Type="http://schemas.openxmlformats.org/officeDocument/2006/relationships/oleObject" Target="../embeddings/oleObject82.bin"/><Relationship Id="rId9" Type="http://schemas.openxmlformats.org/officeDocument/2006/relationships/image" Target="../media/image106.wmf"/></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wmf"/></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0.wmf"/><Relationship Id="rId4" Type="http://schemas.openxmlformats.org/officeDocument/2006/relationships/oleObject" Target="../embeddings/oleObject8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5.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5" Type="http://schemas.openxmlformats.org/officeDocument/2006/relationships/image" Target="../media/image117.wmf"/><Relationship Id="rId4" Type="http://schemas.openxmlformats.org/officeDocument/2006/relationships/oleObject" Target="../embeddings/oleObject89.bin"/><Relationship Id="rId9" Type="http://schemas.openxmlformats.org/officeDocument/2006/relationships/image" Target="../media/image119.wmf"/></Relationships>
</file>

<file path=ppt/slides/_rels/slide44.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25.wmf"/><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2.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95.bin"/><Relationship Id="rId14" Type="http://schemas.openxmlformats.org/officeDocument/2006/relationships/image" Target="../media/image126.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33.png"/><Relationship Id="rId3" Type="http://schemas.openxmlformats.org/officeDocument/2006/relationships/image" Target="../media/image127.wmf"/><Relationship Id="rId7" Type="http://schemas.openxmlformats.org/officeDocument/2006/relationships/image" Target="../media/image129.wmf"/><Relationship Id="rId12" Type="http://schemas.openxmlformats.org/officeDocument/2006/relationships/image" Target="../media/image132.png"/><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30.wmf"/><Relationship Id="rId14" Type="http://schemas.openxmlformats.org/officeDocument/2006/relationships/image" Target="../media/image134.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7.png"/><Relationship Id="rId7"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323"/>
            <a:ext cx="10515600" cy="662397"/>
          </a:xfrm>
        </p:spPr>
        <p:txBody>
          <a:bodyPr>
            <a:normAutofit/>
          </a:bodyPr>
          <a:lstStyle/>
          <a:p>
            <a:r>
              <a:rPr lang="en-US" sz="3200" dirty="0"/>
              <a:t>Planar n-MOSFET cross-section and layout</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7" name="CasellaDiTesto 6"/>
          <p:cNvSpPr txBox="1"/>
          <p:nvPr/>
        </p:nvSpPr>
        <p:spPr>
          <a:xfrm>
            <a:off x="7562335" y="1334529"/>
            <a:ext cx="42260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designer introduces ideal geometrical values (L,W ..), while the electrical properties are determined by "effective" values:</a:t>
            </a:r>
          </a:p>
        </p:txBody>
      </p:sp>
      <p:graphicFrame>
        <p:nvGraphicFramePr>
          <p:cNvPr id="9" name="Oggetto 8"/>
          <p:cNvGraphicFramePr>
            <a:graphicFrameLocks noChangeAspect="1"/>
          </p:cNvGraphicFramePr>
          <p:nvPr>
            <p:extLst>
              <p:ext uri="{D42A27DB-BD31-4B8C-83A1-F6EECF244321}">
                <p14:modId xmlns:p14="http://schemas.microsoft.com/office/powerpoint/2010/main" val="2499144401"/>
              </p:ext>
            </p:extLst>
          </p:nvPr>
        </p:nvGraphicFramePr>
        <p:xfrm>
          <a:off x="8613437" y="3927979"/>
          <a:ext cx="2123806" cy="1131158"/>
        </p:xfrm>
        <a:graphic>
          <a:graphicData uri="http://schemas.openxmlformats.org/presentationml/2006/ole">
            <mc:AlternateContent xmlns:mc="http://schemas.openxmlformats.org/markup-compatibility/2006">
              <mc:Choice xmlns:v="urn:schemas-microsoft-com:vml" Requires="v">
                <p:oleObj name="Equation" r:id="rId2" imgW="812520" imgH="419040" progId="Equation.DSMT4">
                  <p:embed/>
                </p:oleObj>
              </mc:Choice>
              <mc:Fallback>
                <p:oleObj name="Equation" r:id="rId2" imgW="812520" imgH="419040" progId="Equation.DSMT4">
                  <p:embed/>
                  <p:pic>
                    <p:nvPicPr>
                      <p:cNvPr id="0" name="Object 1"/>
                      <p:cNvPicPr>
                        <a:picLocks noChangeAspect="1" noChangeArrowheads="1"/>
                      </p:cNvPicPr>
                      <p:nvPr/>
                    </p:nvPicPr>
                    <p:blipFill>
                      <a:blip r:embed="rId3"/>
                      <a:srcRect/>
                      <a:stretch>
                        <a:fillRect/>
                      </a:stretch>
                    </p:blipFill>
                    <p:spPr bwMode="auto">
                      <a:xfrm>
                        <a:off x="8613437" y="3927979"/>
                        <a:ext cx="2123806" cy="1131158"/>
                      </a:xfrm>
                      <a:prstGeom prst="rect">
                        <a:avLst/>
                      </a:prstGeom>
                      <a:noFill/>
                    </p:spPr>
                  </p:pic>
                </p:oleObj>
              </mc:Fallback>
            </mc:AlternateContent>
          </a:graphicData>
        </a:graphic>
      </p:graphicFrame>
      <p:sp>
        <p:nvSpPr>
          <p:cNvPr id="3" name="Rettangolo 2"/>
          <p:cNvSpPr/>
          <p:nvPr/>
        </p:nvSpPr>
        <p:spPr>
          <a:xfrm>
            <a:off x="8273759" y="3626306"/>
            <a:ext cx="2803161" cy="17345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70" y="826938"/>
            <a:ext cx="6464693" cy="5292976"/>
          </a:xfrm>
          <a:prstGeom prst="rect">
            <a:avLst/>
          </a:prstGeom>
        </p:spPr>
      </p:pic>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6C312C2A-6B68-4D59-9831-7ECF9B4F25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32" r="7715" b="-2633"/>
          <a:stretch/>
        </p:blipFill>
        <p:spPr>
          <a:xfrm>
            <a:off x="6755146" y="1772226"/>
            <a:ext cx="5303520" cy="3840480"/>
          </a:xfrm>
          <a:prstGeom prst="rect">
            <a:avLst/>
          </a:prstGeom>
        </p:spPr>
      </p:pic>
      <p:sp>
        <p:nvSpPr>
          <p:cNvPr id="2" name="Titolo 1"/>
          <p:cNvSpPr>
            <a:spLocks noGrp="1"/>
          </p:cNvSpPr>
          <p:nvPr>
            <p:ph type="title"/>
          </p:nvPr>
        </p:nvSpPr>
        <p:spPr/>
        <p:txBody>
          <a:bodyPr/>
          <a:lstStyle/>
          <a:p>
            <a:r>
              <a:rPr lang="en-US" dirty="0"/>
              <a:t>V</a:t>
            </a:r>
            <a:r>
              <a:rPr lang="en-US" baseline="-25000" dirty="0"/>
              <a:t>GS</a:t>
            </a:r>
            <a:r>
              <a:rPr lang="en-US" dirty="0"/>
              <a:t>, V</a:t>
            </a:r>
            <a:r>
              <a:rPr lang="en-US" baseline="-25000" dirty="0"/>
              <a:t>BS </a:t>
            </a:r>
            <a:r>
              <a:rPr lang="en-US" dirty="0"/>
              <a:t>and "overdrive voltage"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406056" y="1101740"/>
            <a:ext cx="999106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voltage that really affects the current is the "useful" part of the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often called "overdrive voltage". </a:t>
            </a:r>
          </a:p>
        </p:txBody>
      </p:sp>
      <p:graphicFrame>
        <p:nvGraphicFramePr>
          <p:cNvPr id="6" name="Oggetto 5"/>
          <p:cNvGraphicFramePr>
            <a:graphicFrameLocks noChangeAspect="1"/>
          </p:cNvGraphicFramePr>
          <p:nvPr>
            <p:extLst>
              <p:ext uri="{D42A27DB-BD31-4B8C-83A1-F6EECF244321}">
                <p14:modId xmlns:p14="http://schemas.microsoft.com/office/powerpoint/2010/main" val="1550523320"/>
              </p:ext>
            </p:extLst>
          </p:nvPr>
        </p:nvGraphicFramePr>
        <p:xfrm>
          <a:off x="3362600" y="2126767"/>
          <a:ext cx="3771900" cy="749455"/>
        </p:xfrm>
        <a:graphic>
          <a:graphicData uri="http://schemas.openxmlformats.org/presentationml/2006/ole">
            <mc:AlternateContent xmlns:mc="http://schemas.openxmlformats.org/markup-compatibility/2006">
              <mc:Choice xmlns:v="urn:schemas-microsoft-com:vml" Requires="v">
                <p:oleObj name="Equation" r:id="rId3" imgW="1054080" imgH="190440" progId="Equation.DSMT4">
                  <p:embed/>
                </p:oleObj>
              </mc:Choice>
              <mc:Fallback>
                <p:oleObj name="Equation" r:id="rId3" imgW="1054080" imgH="190440" progId="Equation.DSMT4">
                  <p:embed/>
                  <p:pic>
                    <p:nvPicPr>
                      <p:cNvPr id="0" name=""/>
                      <p:cNvPicPr>
                        <a:picLocks noChangeAspect="1" noChangeArrowheads="1"/>
                      </p:cNvPicPr>
                      <p:nvPr/>
                    </p:nvPicPr>
                    <p:blipFill>
                      <a:blip r:embed="rId4"/>
                      <a:srcRect/>
                      <a:stretch>
                        <a:fillRect/>
                      </a:stretch>
                    </p:blipFill>
                    <p:spPr bwMode="auto">
                      <a:xfrm>
                        <a:off x="3362600" y="2126767"/>
                        <a:ext cx="3771900" cy="74945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172629928"/>
              </p:ext>
            </p:extLst>
          </p:nvPr>
        </p:nvGraphicFramePr>
        <p:xfrm>
          <a:off x="817720" y="4267897"/>
          <a:ext cx="5297330" cy="773124"/>
        </p:xfrm>
        <a:graphic>
          <a:graphicData uri="http://schemas.openxmlformats.org/presentationml/2006/ole">
            <mc:AlternateContent xmlns:mc="http://schemas.openxmlformats.org/markup-compatibility/2006">
              <mc:Choice xmlns:v="urn:schemas-microsoft-com:vml" Requires="v">
                <p:oleObj name="Equation" r:id="rId5" imgW="1752600" imgH="266700" progId="Equation.DSMT4">
                  <p:embed/>
                </p:oleObj>
              </mc:Choice>
              <mc:Fallback>
                <p:oleObj name="Equation" r:id="rId5" imgW="17526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720" y="4267897"/>
                        <a:ext cx="5297330" cy="773124"/>
                      </a:xfrm>
                      <a:prstGeom prst="rect">
                        <a:avLst/>
                      </a:prstGeom>
                      <a:noFill/>
                    </p:spPr>
                  </p:pic>
                </p:oleObj>
              </mc:Fallback>
            </mc:AlternateContent>
          </a:graphicData>
        </a:graphic>
      </p:graphicFrame>
      <p:sp>
        <p:nvSpPr>
          <p:cNvPr id="12" name="CasellaDiTesto 11"/>
          <p:cNvSpPr txBox="1"/>
          <p:nvPr/>
        </p:nvSpPr>
        <p:spPr>
          <a:xfrm>
            <a:off x="4616581" y="3479022"/>
            <a:ext cx="171797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Body effect</a:t>
            </a:r>
          </a:p>
        </p:txBody>
      </p:sp>
      <p:sp>
        <p:nvSpPr>
          <p:cNvPr id="13" name="CasellaDiTesto 12"/>
          <p:cNvSpPr txBox="1"/>
          <p:nvPr/>
        </p:nvSpPr>
        <p:spPr>
          <a:xfrm>
            <a:off x="3824222" y="5429081"/>
            <a:ext cx="8271367" cy="584775"/>
          </a:xfrm>
          <a:prstGeom prst="rect">
            <a:avLst/>
          </a:prstGeom>
          <a:noFill/>
        </p:spPr>
        <p:txBody>
          <a:bodyPr wrap="none" rtlCol="0">
            <a:spAutoFit/>
          </a:bodyPr>
          <a:lstStyle/>
          <a:p>
            <a:r>
              <a:rPr lang="en-US" sz="3200" dirty="0">
                <a:latin typeface="Symbol" panose="05050102010706020507" pitchFamily="18" charset="2"/>
                <a:cs typeface="Arial" panose="020B0604020202020204" pitchFamily="34" charset="0"/>
              </a:rPr>
              <a:t>g</a:t>
            </a:r>
            <a:r>
              <a:rPr lang="en-US" sz="3200" dirty="0">
                <a:latin typeface="Arial" panose="020B0604020202020204" pitchFamily="34" charset="0"/>
                <a:cs typeface="Arial" panose="020B0604020202020204" pitchFamily="34" charset="0"/>
              </a:rPr>
              <a:t>: body effect coefficient </a:t>
            </a:r>
            <a:r>
              <a:rPr lang="en-US" sz="3200" dirty="0" err="1">
                <a:latin typeface="Symbol" panose="05050102010706020507" pitchFamily="18" charset="2"/>
                <a:cs typeface="Arial" panose="020B0604020202020204" pitchFamily="34" charset="0"/>
              </a:rPr>
              <a:t>f</a:t>
            </a:r>
            <a:r>
              <a:rPr lang="en-US" sz="3200" baseline="-25000" dirty="0" err="1">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surface potential</a:t>
            </a:r>
          </a:p>
        </p:txBody>
      </p:sp>
      <p:graphicFrame>
        <p:nvGraphicFramePr>
          <p:cNvPr id="14" name="Oggetto 13">
            <a:extLst>
              <a:ext uri="{FF2B5EF4-FFF2-40B4-BE49-F238E27FC236}">
                <a16:creationId xmlns:a16="http://schemas.microsoft.com/office/drawing/2014/main" id="{B443AB0C-8C5B-4EA7-8B89-F0ABB00C7AFE}"/>
              </a:ext>
            </a:extLst>
          </p:cNvPr>
          <p:cNvGraphicFramePr>
            <a:graphicFrameLocks noChangeAspect="1"/>
          </p:cNvGraphicFramePr>
          <p:nvPr>
            <p:extLst>
              <p:ext uri="{D42A27DB-BD31-4B8C-83A1-F6EECF244321}">
                <p14:modId xmlns:p14="http://schemas.microsoft.com/office/powerpoint/2010/main" val="3137870771"/>
              </p:ext>
            </p:extLst>
          </p:nvPr>
        </p:nvGraphicFramePr>
        <p:xfrm>
          <a:off x="1390650" y="3331464"/>
          <a:ext cx="1544638" cy="849313"/>
        </p:xfrm>
        <a:graphic>
          <a:graphicData uri="http://schemas.openxmlformats.org/presentationml/2006/ole">
            <mc:AlternateContent xmlns:mc="http://schemas.openxmlformats.org/markup-compatibility/2006">
              <mc:Choice xmlns:v="urn:schemas-microsoft-com:vml" Requires="v">
                <p:oleObj name="Equation" r:id="rId7" imgW="431640" imgH="215640" progId="Equation.DSMT4">
                  <p:embed/>
                </p:oleObj>
              </mc:Choice>
              <mc:Fallback>
                <p:oleObj name="Equation" r:id="rId7" imgW="431640" imgH="215640" progId="Equation.DSMT4">
                  <p:embed/>
                  <p:pic>
                    <p:nvPicPr>
                      <p:cNvPr id="6" name="Oggetto 5"/>
                      <p:cNvPicPr>
                        <a:picLocks noChangeAspect="1" noChangeArrowheads="1"/>
                      </p:cNvPicPr>
                      <p:nvPr/>
                    </p:nvPicPr>
                    <p:blipFill>
                      <a:blip r:embed="rId8"/>
                      <a:srcRect/>
                      <a:stretch>
                        <a:fillRect/>
                      </a:stretch>
                    </p:blipFill>
                    <p:spPr bwMode="auto">
                      <a:xfrm>
                        <a:off x="1390650" y="3331464"/>
                        <a:ext cx="1544638" cy="849313"/>
                      </a:xfrm>
                      <a:prstGeom prst="rect">
                        <a:avLst/>
                      </a:prstGeom>
                      <a:noFill/>
                    </p:spPr>
                  </p:pic>
                </p:oleObj>
              </mc:Fallback>
            </mc:AlternateContent>
          </a:graphicData>
        </a:graphic>
      </p:graphicFrame>
      <p:sp>
        <p:nvSpPr>
          <p:cNvPr id="7" name="Freccia a destra 6">
            <a:extLst>
              <a:ext uri="{FF2B5EF4-FFF2-40B4-BE49-F238E27FC236}">
                <a16:creationId xmlns:a16="http://schemas.microsoft.com/office/drawing/2014/main" id="{2240B8AB-E7C1-4596-B8AA-C3DE4962AE3D}"/>
              </a:ext>
            </a:extLst>
          </p:cNvPr>
          <p:cNvSpPr/>
          <p:nvPr/>
        </p:nvSpPr>
        <p:spPr>
          <a:xfrm>
            <a:off x="3362600" y="3547785"/>
            <a:ext cx="1000578" cy="365125"/>
          </a:xfrm>
          <a:prstGeom prst="rightArrow">
            <a:avLst/>
          </a:prstGeom>
          <a:solidFill>
            <a:schemeClr val="accent5">
              <a:lumMod val="60000"/>
              <a:lumOff val="4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F2F4138D-FB2F-4525-9DC9-FAA0F6638A1A}"/>
              </a:ext>
            </a:extLst>
          </p:cNvPr>
          <p:cNvSpPr/>
          <p:nvPr/>
        </p:nvSpPr>
        <p:spPr>
          <a:xfrm>
            <a:off x="423518" y="2721316"/>
            <a:ext cx="6456129" cy="1034805"/>
          </a:xfrm>
          <a:custGeom>
            <a:avLst/>
            <a:gdLst>
              <a:gd name="connsiteX0" fmla="*/ 6872632 w 6878742"/>
              <a:gd name="connsiteY0" fmla="*/ 136184 h 1088684"/>
              <a:gd name="connsiteX1" fmla="*/ 6491632 w 6878742"/>
              <a:gd name="connsiteY1" fmla="*/ 421934 h 1088684"/>
              <a:gd name="connsiteX2" fmla="*/ 4396132 w 6878742"/>
              <a:gd name="connsiteY2" fmla="*/ 498134 h 1088684"/>
              <a:gd name="connsiteX3" fmla="*/ 2491132 w 6878742"/>
              <a:gd name="connsiteY3" fmla="*/ 250484 h 1088684"/>
              <a:gd name="connsiteX4" fmla="*/ 1100482 w 6878742"/>
              <a:gd name="connsiteY4" fmla="*/ 2834 h 1088684"/>
              <a:gd name="connsiteX5" fmla="*/ 471832 w 6878742"/>
              <a:gd name="connsiteY5" fmla="*/ 155234 h 1088684"/>
              <a:gd name="connsiteX6" fmla="*/ 14632 w 6878742"/>
              <a:gd name="connsiteY6" fmla="*/ 707684 h 1088684"/>
              <a:gd name="connsiteX7" fmla="*/ 167032 w 6878742"/>
              <a:gd name="connsiteY7" fmla="*/ 974384 h 1088684"/>
              <a:gd name="connsiteX8" fmla="*/ 700432 w 6878742"/>
              <a:gd name="connsiteY8" fmla="*/ 1088684 h 10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8742" h="1088684">
                <a:moveTo>
                  <a:pt x="6872632" y="136184"/>
                </a:moveTo>
                <a:cubicBezTo>
                  <a:pt x="6888507" y="248896"/>
                  <a:pt x="6904382" y="361609"/>
                  <a:pt x="6491632" y="421934"/>
                </a:cubicBezTo>
                <a:cubicBezTo>
                  <a:pt x="6078882" y="482259"/>
                  <a:pt x="5062882" y="526709"/>
                  <a:pt x="4396132" y="498134"/>
                </a:cubicBezTo>
                <a:cubicBezTo>
                  <a:pt x="3729382" y="469559"/>
                  <a:pt x="3040407" y="333034"/>
                  <a:pt x="2491132" y="250484"/>
                </a:cubicBezTo>
                <a:cubicBezTo>
                  <a:pt x="1941857" y="167934"/>
                  <a:pt x="1437032" y="18709"/>
                  <a:pt x="1100482" y="2834"/>
                </a:cubicBezTo>
                <a:cubicBezTo>
                  <a:pt x="763932" y="-13041"/>
                  <a:pt x="652807" y="37759"/>
                  <a:pt x="471832" y="155234"/>
                </a:cubicBezTo>
                <a:cubicBezTo>
                  <a:pt x="290857" y="272709"/>
                  <a:pt x="65432" y="571159"/>
                  <a:pt x="14632" y="707684"/>
                </a:cubicBezTo>
                <a:cubicBezTo>
                  <a:pt x="-36168" y="844209"/>
                  <a:pt x="52732" y="910884"/>
                  <a:pt x="167032" y="974384"/>
                </a:cubicBezTo>
                <a:cubicBezTo>
                  <a:pt x="281332" y="1037884"/>
                  <a:pt x="490882" y="1063284"/>
                  <a:pt x="700432" y="1088684"/>
                </a:cubicBezTo>
              </a:path>
            </a:pathLst>
          </a:custGeom>
          <a:noFill/>
          <a:ln w="5715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6593C171-1025-4674-801A-7D380AF1634D}"/>
              </a:ext>
            </a:extLst>
          </p:cNvPr>
          <p:cNvGraphicFramePr>
            <a:graphicFrameLocks noChangeAspect="1"/>
          </p:cNvGraphicFramePr>
          <p:nvPr>
            <p:extLst>
              <p:ext uri="{D42A27DB-BD31-4B8C-83A1-F6EECF244321}">
                <p14:modId xmlns:p14="http://schemas.microsoft.com/office/powerpoint/2010/main" val="2690873665"/>
              </p:ext>
            </p:extLst>
          </p:nvPr>
        </p:nvGraphicFramePr>
        <p:xfrm>
          <a:off x="406056" y="5319161"/>
          <a:ext cx="3371850" cy="773738"/>
        </p:xfrm>
        <a:graphic>
          <a:graphicData uri="http://schemas.openxmlformats.org/presentationml/2006/ole">
            <mc:AlternateContent xmlns:mc="http://schemas.openxmlformats.org/markup-compatibility/2006">
              <mc:Choice xmlns:v="urn:schemas-microsoft-com:vml" Requires="v">
                <p:oleObj name="Equation" r:id="rId9" imgW="901440" imgH="215640" progId="Equation.DSMT4">
                  <p:embed/>
                </p:oleObj>
              </mc:Choice>
              <mc:Fallback>
                <p:oleObj name="Equation" r:id="rId9" imgW="901440" imgH="215640" progId="Equation.DSMT4">
                  <p:embed/>
                  <p:pic>
                    <p:nvPicPr>
                      <p:cNvPr id="11" name="Oggetto 10"/>
                      <p:cNvPicPr>
                        <a:picLocks noChangeAspect="1" noChangeArrowheads="1"/>
                      </p:cNvPicPr>
                      <p:nvPr/>
                    </p:nvPicPr>
                    <p:blipFill>
                      <a:blip r:embed="rId10"/>
                      <a:srcRect/>
                      <a:stretch>
                        <a:fillRect/>
                      </a:stretch>
                    </p:blipFill>
                    <p:spPr bwMode="auto">
                      <a:xfrm>
                        <a:off x="406056" y="5319161"/>
                        <a:ext cx="3371850" cy="773738"/>
                      </a:xfrm>
                      <a:prstGeom prst="rect">
                        <a:avLst/>
                      </a:prstGeom>
                      <a:noFill/>
                    </p:spPr>
                  </p:pic>
                </p:oleObj>
              </mc:Fallback>
            </mc:AlternateContent>
          </a:graphicData>
        </a:graphic>
      </p:graphicFrame>
    </p:spTree>
    <p:extLst>
      <p:ext uri="{BB962C8B-B14F-4D97-AF65-F5344CB8AC3E}">
        <p14:creationId xmlns:p14="http://schemas.microsoft.com/office/powerpoint/2010/main" val="21960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6134" t="8937" r="8358" b="-119"/>
          <a:stretch/>
        </p:blipFill>
        <p:spPr>
          <a:xfrm>
            <a:off x="6614160" y="323090"/>
            <a:ext cx="5577840" cy="4206240"/>
          </a:xfrm>
          <a:prstGeom prst="rect">
            <a:avLst/>
          </a:prstGeom>
        </p:spPr>
      </p:pic>
      <p:sp>
        <p:nvSpPr>
          <p:cNvPr id="2" name="Titolo 1"/>
          <p:cNvSpPr>
            <a:spLocks noGrp="1"/>
          </p:cNvSpPr>
          <p:nvPr>
            <p:ph type="title"/>
          </p:nvPr>
        </p:nvSpPr>
        <p:spPr>
          <a:xfrm>
            <a:off x="396779" y="44839"/>
            <a:ext cx="5411474" cy="662397"/>
          </a:xfrm>
        </p:spPr>
        <p:txBody>
          <a:bodyPr/>
          <a:lstStyle/>
          <a:p>
            <a:r>
              <a:rPr lang="en-US" dirty="0"/>
              <a:t>More on body effect: example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71" y="830262"/>
            <a:ext cx="1954212" cy="3818824"/>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2055549247"/>
              </p:ext>
            </p:extLst>
          </p:nvPr>
        </p:nvGraphicFramePr>
        <p:xfrm>
          <a:off x="675361" y="5267325"/>
          <a:ext cx="1954213" cy="760413"/>
        </p:xfrm>
        <a:graphic>
          <a:graphicData uri="http://schemas.openxmlformats.org/presentationml/2006/ole">
            <mc:AlternateContent xmlns:mc="http://schemas.openxmlformats.org/markup-compatibility/2006">
              <mc:Choice xmlns:v="urn:schemas-microsoft-com:vml" Requires="v">
                <p:oleObj name="Equation" r:id="rId4" imgW="545760" imgH="190440" progId="Equation.DSMT4">
                  <p:embed/>
                </p:oleObj>
              </mc:Choice>
              <mc:Fallback>
                <p:oleObj name="Equation" r:id="rId4" imgW="545760" imgH="190440" progId="Equation.DSMT4">
                  <p:embed/>
                  <p:pic>
                    <p:nvPicPr>
                      <p:cNvPr id="0" name=""/>
                      <p:cNvPicPr>
                        <a:picLocks noChangeAspect="1" noChangeArrowheads="1"/>
                      </p:cNvPicPr>
                      <p:nvPr/>
                    </p:nvPicPr>
                    <p:blipFill>
                      <a:blip r:embed="rId5"/>
                      <a:srcRect/>
                      <a:stretch>
                        <a:fillRect/>
                      </a:stretch>
                    </p:blipFill>
                    <p:spPr bwMode="auto">
                      <a:xfrm>
                        <a:off x="675361" y="5267325"/>
                        <a:ext cx="1954213" cy="76041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180227637"/>
              </p:ext>
            </p:extLst>
          </p:nvPr>
        </p:nvGraphicFramePr>
        <p:xfrm>
          <a:off x="3284537" y="4628741"/>
          <a:ext cx="4425950" cy="1473200"/>
        </p:xfrm>
        <a:graphic>
          <a:graphicData uri="http://schemas.openxmlformats.org/presentationml/2006/ole">
            <mc:AlternateContent xmlns:mc="http://schemas.openxmlformats.org/markup-compatibility/2006">
              <mc:Choice xmlns:v="urn:schemas-microsoft-com:vml" Requires="v">
                <p:oleObj name="Equation" r:id="rId6" imgW="1320480" imgH="393480" progId="Equation.DSMT4">
                  <p:embed/>
                </p:oleObj>
              </mc:Choice>
              <mc:Fallback>
                <p:oleObj name="Equation" r:id="rId6" imgW="1320480" imgH="393480" progId="Equation.DSMT4">
                  <p:embed/>
                  <p:pic>
                    <p:nvPicPr>
                      <p:cNvPr id="0" name=""/>
                      <p:cNvPicPr>
                        <a:picLocks noChangeAspect="1" noChangeArrowheads="1"/>
                      </p:cNvPicPr>
                      <p:nvPr/>
                    </p:nvPicPr>
                    <p:blipFill>
                      <a:blip r:embed="rId7"/>
                      <a:srcRect/>
                      <a:stretch>
                        <a:fillRect/>
                      </a:stretch>
                    </p:blipFill>
                    <p:spPr bwMode="auto">
                      <a:xfrm>
                        <a:off x="3284537" y="4628741"/>
                        <a:ext cx="4425950" cy="1473200"/>
                      </a:xfrm>
                      <a:prstGeom prst="rect">
                        <a:avLst/>
                      </a:prstGeom>
                      <a:noFill/>
                    </p:spPr>
                  </p:pic>
                </p:oleObj>
              </mc:Fallback>
            </mc:AlternateContent>
          </a:graphicData>
        </a:graphic>
      </p:graphicFrame>
      <p:sp>
        <p:nvSpPr>
          <p:cNvPr id="9" name="Rettangolo con angoli arrotondati 8">
            <a:extLst>
              <a:ext uri="{FF2B5EF4-FFF2-40B4-BE49-F238E27FC236}">
                <a16:creationId xmlns:a16="http://schemas.microsoft.com/office/drawing/2014/main" id="{301A046F-A6E8-412C-BDCE-64FC8FC4B619}"/>
              </a:ext>
            </a:extLst>
          </p:cNvPr>
          <p:cNvSpPr/>
          <p:nvPr/>
        </p:nvSpPr>
        <p:spPr>
          <a:xfrm>
            <a:off x="1810424" y="2739674"/>
            <a:ext cx="819150" cy="1200150"/>
          </a:xfrm>
          <a:prstGeom prst="roundRect">
            <a:avLst/>
          </a:prstGeom>
          <a:solidFill>
            <a:schemeClr val="accent6">
              <a:lumMod val="40000"/>
              <a:lumOff val="6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EDF36AF2-DC03-4B81-9E34-5EFDFB7BAB35}"/>
              </a:ext>
            </a:extLst>
          </p:cNvPr>
          <p:cNvSpPr/>
          <p:nvPr/>
        </p:nvSpPr>
        <p:spPr>
          <a:xfrm>
            <a:off x="1810424" y="1269958"/>
            <a:ext cx="819150" cy="1200150"/>
          </a:xfrm>
          <a:prstGeom prst="roundRect">
            <a:avLst/>
          </a:prstGeom>
          <a:solidFill>
            <a:schemeClr val="accent2">
              <a:lumMod val="60000"/>
              <a:lumOff val="4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C79A0D85-A66E-4062-B0E1-B0836CC6E25C}"/>
              </a:ext>
            </a:extLst>
          </p:cNvPr>
          <p:cNvGraphicFramePr>
            <a:graphicFrameLocks noChangeAspect="1"/>
          </p:cNvGraphicFramePr>
          <p:nvPr>
            <p:extLst>
              <p:ext uri="{D42A27DB-BD31-4B8C-83A1-F6EECF244321}">
                <p14:modId xmlns:p14="http://schemas.microsoft.com/office/powerpoint/2010/main" val="2498410515"/>
              </p:ext>
            </p:extLst>
          </p:nvPr>
        </p:nvGraphicFramePr>
        <p:xfrm>
          <a:off x="3627437" y="5365341"/>
          <a:ext cx="4937125" cy="712788"/>
        </p:xfrm>
        <a:graphic>
          <a:graphicData uri="http://schemas.openxmlformats.org/presentationml/2006/ole">
            <mc:AlternateContent xmlns:mc="http://schemas.openxmlformats.org/markup-compatibility/2006">
              <mc:Choice xmlns:v="urn:schemas-microsoft-com:vml" Requires="v">
                <p:oleObj name="Equation" r:id="rId8" imgW="1473120" imgH="190440" progId="Equation.DSMT4">
                  <p:embed/>
                </p:oleObj>
              </mc:Choice>
              <mc:Fallback>
                <p:oleObj name="Equation" r:id="rId8" imgW="1473120" imgH="190440" progId="Equation.DSMT4">
                  <p:embed/>
                  <p:pic>
                    <p:nvPicPr>
                      <p:cNvPr id="11" name="Oggetto 10">
                        <a:extLst>
                          <a:ext uri="{FF2B5EF4-FFF2-40B4-BE49-F238E27FC236}">
                            <a16:creationId xmlns:a16="http://schemas.microsoft.com/office/drawing/2014/main" id="{81677922-BCF4-4F00-A6C2-09FE1F287F49}"/>
                          </a:ext>
                        </a:extLst>
                      </p:cNvPr>
                      <p:cNvPicPr>
                        <a:picLocks noChangeAspect="1" noChangeArrowheads="1"/>
                      </p:cNvPicPr>
                      <p:nvPr/>
                    </p:nvPicPr>
                    <p:blipFill>
                      <a:blip r:embed="rId9"/>
                      <a:srcRect/>
                      <a:stretch>
                        <a:fillRect/>
                      </a:stretch>
                    </p:blipFill>
                    <p:spPr bwMode="auto">
                      <a:xfrm>
                        <a:off x="3627437" y="5365341"/>
                        <a:ext cx="4937125" cy="712788"/>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E63C183-C09C-412B-8C6E-AF6C698A0302}"/>
              </a:ext>
            </a:extLst>
          </p:cNvPr>
          <p:cNvGraphicFramePr>
            <a:graphicFrameLocks noChangeAspect="1"/>
          </p:cNvGraphicFramePr>
          <p:nvPr>
            <p:extLst>
              <p:ext uri="{D42A27DB-BD31-4B8C-83A1-F6EECF244321}">
                <p14:modId xmlns:p14="http://schemas.microsoft.com/office/powerpoint/2010/main" val="3228133623"/>
              </p:ext>
            </p:extLst>
          </p:nvPr>
        </p:nvGraphicFramePr>
        <p:xfrm>
          <a:off x="3466690" y="1378226"/>
          <a:ext cx="2341563" cy="1473200"/>
        </p:xfrm>
        <a:graphic>
          <a:graphicData uri="http://schemas.openxmlformats.org/presentationml/2006/ole">
            <mc:AlternateContent xmlns:mc="http://schemas.openxmlformats.org/markup-compatibility/2006">
              <mc:Choice xmlns:v="urn:schemas-microsoft-com:vml" Requires="v">
                <p:oleObj name="Equation" r:id="rId10" imgW="698400" imgH="393480" progId="Equation.DSMT4">
                  <p:embed/>
                </p:oleObj>
              </mc:Choice>
              <mc:Fallback>
                <p:oleObj name="Equation" r:id="rId10" imgW="698400" imgH="393480" progId="Equation.DSMT4">
                  <p:embed/>
                  <p:pic>
                    <p:nvPicPr>
                      <p:cNvPr id="7" name="Oggetto 6"/>
                      <p:cNvPicPr>
                        <a:picLocks noChangeAspect="1" noChangeArrowheads="1"/>
                      </p:cNvPicPr>
                      <p:nvPr/>
                    </p:nvPicPr>
                    <p:blipFill>
                      <a:blip r:embed="rId11"/>
                      <a:srcRect/>
                      <a:stretch>
                        <a:fillRect/>
                      </a:stretch>
                    </p:blipFill>
                    <p:spPr bwMode="auto">
                      <a:xfrm>
                        <a:off x="3466690" y="1378226"/>
                        <a:ext cx="2341563" cy="1473200"/>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CBD42643-7A43-410A-85BD-F78635F2CACE}"/>
              </a:ext>
            </a:extLst>
          </p:cNvPr>
          <p:cNvCxnSpPr>
            <a:endCxn id="5" idx="2"/>
          </p:cNvCxnSpPr>
          <p:nvPr/>
        </p:nvCxnSpPr>
        <p:spPr>
          <a:xfrm flipV="1">
            <a:off x="986171" y="4649086"/>
            <a:ext cx="977106" cy="716255"/>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D701A715-E00E-45C4-ACBF-0BC03FF21913}"/>
              </a:ext>
            </a:extLst>
          </p:cNvPr>
          <p:cNvGraphicFramePr>
            <a:graphicFrameLocks noChangeAspect="1"/>
          </p:cNvGraphicFramePr>
          <p:nvPr>
            <p:extLst>
              <p:ext uri="{D42A27DB-BD31-4B8C-83A1-F6EECF244321}">
                <p14:modId xmlns:p14="http://schemas.microsoft.com/office/powerpoint/2010/main" val="1591714559"/>
              </p:ext>
            </p:extLst>
          </p:nvPr>
        </p:nvGraphicFramePr>
        <p:xfrm>
          <a:off x="3435481" y="2901132"/>
          <a:ext cx="3448050" cy="1473200"/>
        </p:xfrm>
        <a:graphic>
          <a:graphicData uri="http://schemas.openxmlformats.org/presentationml/2006/ole">
            <mc:AlternateContent xmlns:mc="http://schemas.openxmlformats.org/markup-compatibility/2006">
              <mc:Choice xmlns:v="urn:schemas-microsoft-com:vml" Requires="v">
                <p:oleObj name="Equation" r:id="rId12" imgW="1028520" imgH="393480" progId="Equation.DSMT4">
                  <p:embed/>
                </p:oleObj>
              </mc:Choice>
              <mc:Fallback>
                <p:oleObj name="Equation" r:id="rId12" imgW="1028520" imgH="39348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3"/>
                      <a:srcRect/>
                      <a:stretch>
                        <a:fillRect/>
                      </a:stretch>
                    </p:blipFill>
                    <p:spPr bwMode="auto">
                      <a:xfrm>
                        <a:off x="3435481" y="2901132"/>
                        <a:ext cx="3448050" cy="1473200"/>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15B0A9FD-592C-4A88-A7D2-EB44270BB4FB}"/>
              </a:ext>
            </a:extLst>
          </p:cNvPr>
          <p:cNvGraphicFramePr>
            <a:graphicFrameLocks noChangeAspect="1"/>
          </p:cNvGraphicFramePr>
          <p:nvPr>
            <p:extLst>
              <p:ext uri="{D42A27DB-BD31-4B8C-83A1-F6EECF244321}">
                <p14:modId xmlns:p14="http://schemas.microsoft.com/office/powerpoint/2010/main" val="1822932421"/>
              </p:ext>
            </p:extLst>
          </p:nvPr>
        </p:nvGraphicFramePr>
        <p:xfrm>
          <a:off x="8564562" y="5360771"/>
          <a:ext cx="3319463" cy="712788"/>
        </p:xfrm>
        <a:graphic>
          <a:graphicData uri="http://schemas.openxmlformats.org/presentationml/2006/ole">
            <mc:AlternateContent xmlns:mc="http://schemas.openxmlformats.org/markup-compatibility/2006">
              <mc:Choice xmlns:v="urn:schemas-microsoft-com:vml" Requires="v">
                <p:oleObj name="Equation" r:id="rId14" imgW="990360" imgH="190440" progId="Equation.DSMT4">
                  <p:embed/>
                </p:oleObj>
              </mc:Choice>
              <mc:Fallback>
                <p:oleObj name="Equation" r:id="rId14" imgW="990360" imgH="19044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5"/>
                      <a:srcRect/>
                      <a:stretch>
                        <a:fillRect/>
                      </a:stretch>
                    </p:blipFill>
                    <p:spPr bwMode="auto">
                      <a:xfrm>
                        <a:off x="8564562" y="5360771"/>
                        <a:ext cx="3319463" cy="712788"/>
                      </a:xfrm>
                      <a:prstGeom prst="rect">
                        <a:avLst/>
                      </a:prstGeom>
                      <a:noFill/>
                    </p:spPr>
                  </p:pic>
                </p:oleObj>
              </mc:Fallback>
            </mc:AlternateContent>
          </a:graphicData>
        </a:graphic>
      </p:graphicFrame>
      <p:cxnSp>
        <p:nvCxnSpPr>
          <p:cNvPr id="19" name="Connettore diritto 18">
            <a:extLst>
              <a:ext uri="{FF2B5EF4-FFF2-40B4-BE49-F238E27FC236}">
                <a16:creationId xmlns:a16="http://schemas.microsoft.com/office/drawing/2014/main" id="{B0FC1235-B86E-4229-937F-9F879F7DCCFE}"/>
              </a:ext>
            </a:extLst>
          </p:cNvPr>
          <p:cNvCxnSpPr>
            <a:cxnSpLocks/>
          </p:cNvCxnSpPr>
          <p:nvPr/>
        </p:nvCxnSpPr>
        <p:spPr>
          <a:xfrm flipV="1">
            <a:off x="8394700" y="2901132"/>
            <a:ext cx="0" cy="11739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Connettore diritto 19">
            <a:extLst>
              <a:ext uri="{FF2B5EF4-FFF2-40B4-BE49-F238E27FC236}">
                <a16:creationId xmlns:a16="http://schemas.microsoft.com/office/drawing/2014/main" id="{A4304F47-F3EA-4CBF-8F8E-A67B466D8C0D}"/>
              </a:ext>
            </a:extLst>
          </p:cNvPr>
          <p:cNvCxnSpPr>
            <a:cxnSpLocks/>
          </p:cNvCxnSpPr>
          <p:nvPr/>
        </p:nvCxnSpPr>
        <p:spPr>
          <a:xfrm flipH="1" flipV="1">
            <a:off x="7264400" y="2851426"/>
            <a:ext cx="1130300" cy="3818"/>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7D511104-8AF4-4E1B-B7FC-C2FBF110EDA3}"/>
              </a:ext>
            </a:extLst>
          </p:cNvPr>
          <p:cNvCxnSpPr>
            <a:cxnSpLocks/>
          </p:cNvCxnSpPr>
          <p:nvPr/>
        </p:nvCxnSpPr>
        <p:spPr>
          <a:xfrm flipH="1" flipV="1">
            <a:off x="9755058" y="1743766"/>
            <a:ext cx="7001" cy="2841896"/>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480D3B8F-60D6-4D6C-A000-21F3963B9F71}"/>
              </a:ext>
            </a:extLst>
          </p:cNvPr>
          <p:cNvCxnSpPr>
            <a:cxnSpLocks/>
          </p:cNvCxnSpPr>
          <p:nvPr/>
        </p:nvCxnSpPr>
        <p:spPr>
          <a:xfrm flipH="1" flipV="1">
            <a:off x="7353300" y="1708509"/>
            <a:ext cx="2351611" cy="1"/>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Connettore 2 28">
            <a:extLst>
              <a:ext uri="{FF2B5EF4-FFF2-40B4-BE49-F238E27FC236}">
                <a16:creationId xmlns:a16="http://schemas.microsoft.com/office/drawing/2014/main" id="{8412292F-2F27-46D0-B424-DFCF3F693275}"/>
              </a:ext>
            </a:extLst>
          </p:cNvPr>
          <p:cNvCxnSpPr/>
          <p:nvPr/>
        </p:nvCxnSpPr>
        <p:spPr>
          <a:xfrm flipV="1">
            <a:off x="7829550" y="1778000"/>
            <a:ext cx="0" cy="1073426"/>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ggetto 29">
            <a:extLst>
              <a:ext uri="{FF2B5EF4-FFF2-40B4-BE49-F238E27FC236}">
                <a16:creationId xmlns:a16="http://schemas.microsoft.com/office/drawing/2014/main" id="{16BA11E1-86B8-49E1-BA81-6F0159FABF8B}"/>
              </a:ext>
            </a:extLst>
          </p:cNvPr>
          <p:cNvGraphicFramePr>
            <a:graphicFrameLocks noChangeAspect="1"/>
          </p:cNvGraphicFramePr>
          <p:nvPr>
            <p:extLst>
              <p:ext uri="{D42A27DB-BD31-4B8C-83A1-F6EECF244321}">
                <p14:modId xmlns:p14="http://schemas.microsoft.com/office/powerpoint/2010/main" val="2700176290"/>
              </p:ext>
            </p:extLst>
          </p:nvPr>
        </p:nvGraphicFramePr>
        <p:xfrm>
          <a:off x="7880547" y="1907048"/>
          <a:ext cx="850900" cy="712787"/>
        </p:xfrm>
        <a:graphic>
          <a:graphicData uri="http://schemas.openxmlformats.org/presentationml/2006/ole">
            <mc:AlternateContent xmlns:mc="http://schemas.openxmlformats.org/markup-compatibility/2006">
              <mc:Choice xmlns:v="urn:schemas-microsoft-com:vml" Requires="v">
                <p:oleObj name="Equation" r:id="rId16" imgW="253800" imgH="190440" progId="Equation.DSMT4">
                  <p:embed/>
                </p:oleObj>
              </mc:Choice>
              <mc:Fallback>
                <p:oleObj name="Equation" r:id="rId16" imgW="253800" imgH="190440" progId="Equation.DSMT4">
                  <p:embed/>
                  <p:pic>
                    <p:nvPicPr>
                      <p:cNvPr id="17" name="Oggetto 16">
                        <a:extLst>
                          <a:ext uri="{FF2B5EF4-FFF2-40B4-BE49-F238E27FC236}">
                            <a16:creationId xmlns:a16="http://schemas.microsoft.com/office/drawing/2014/main" id="{15B0A9FD-592C-4A88-A7D2-EB44270BB4FB}"/>
                          </a:ext>
                        </a:extLst>
                      </p:cNvPr>
                      <p:cNvPicPr>
                        <a:picLocks noChangeAspect="1" noChangeArrowheads="1"/>
                      </p:cNvPicPr>
                      <p:nvPr/>
                    </p:nvPicPr>
                    <p:blipFill>
                      <a:blip r:embed="rId17"/>
                      <a:srcRect/>
                      <a:stretch>
                        <a:fillRect/>
                      </a:stretch>
                    </p:blipFill>
                    <p:spPr bwMode="auto">
                      <a:xfrm>
                        <a:off x="7880547" y="1907048"/>
                        <a:ext cx="850900" cy="712787"/>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74EA8D72-081B-4F62-8E10-1633A5217B27}"/>
              </a:ext>
            </a:extLst>
          </p:cNvPr>
          <p:cNvGraphicFramePr>
            <a:graphicFrameLocks noChangeAspect="1"/>
          </p:cNvGraphicFramePr>
          <p:nvPr>
            <p:extLst>
              <p:ext uri="{D42A27DB-BD31-4B8C-83A1-F6EECF244321}">
                <p14:modId xmlns:p14="http://schemas.microsoft.com/office/powerpoint/2010/main" val="3476334320"/>
              </p:ext>
            </p:extLst>
          </p:nvPr>
        </p:nvGraphicFramePr>
        <p:xfrm>
          <a:off x="8173309" y="4075034"/>
          <a:ext cx="639762" cy="712787"/>
        </p:xfrm>
        <a:graphic>
          <a:graphicData uri="http://schemas.openxmlformats.org/presentationml/2006/ole">
            <mc:AlternateContent xmlns:mc="http://schemas.openxmlformats.org/markup-compatibility/2006">
              <mc:Choice xmlns:v="urn:schemas-microsoft-com:vml" Requires="v">
                <p:oleObj name="Equation" r:id="rId18" imgW="190440" imgH="190440" progId="Equation.DSMT4">
                  <p:embed/>
                </p:oleObj>
              </mc:Choice>
              <mc:Fallback>
                <p:oleObj name="Equation" r:id="rId18" imgW="190440" imgH="190440" progId="Equation.DSMT4">
                  <p:embed/>
                  <p:pic>
                    <p:nvPicPr>
                      <p:cNvPr id="13" name="Oggetto 12">
                        <a:extLst>
                          <a:ext uri="{FF2B5EF4-FFF2-40B4-BE49-F238E27FC236}">
                            <a16:creationId xmlns:a16="http://schemas.microsoft.com/office/drawing/2014/main" id="{5E63C183-C09C-412B-8C6E-AF6C698A0302}"/>
                          </a:ext>
                        </a:extLst>
                      </p:cNvPr>
                      <p:cNvPicPr>
                        <a:picLocks noChangeAspect="1" noChangeArrowheads="1"/>
                      </p:cNvPicPr>
                      <p:nvPr/>
                    </p:nvPicPr>
                    <p:blipFill>
                      <a:blip r:embed="rId19"/>
                      <a:srcRect/>
                      <a:stretch>
                        <a:fillRect/>
                      </a:stretch>
                    </p:blipFill>
                    <p:spPr bwMode="auto">
                      <a:xfrm>
                        <a:off x="8173309" y="4075034"/>
                        <a:ext cx="639762" cy="712787"/>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D25B9240-A263-440E-8898-7A44F75C0D62}"/>
              </a:ext>
            </a:extLst>
          </p:cNvPr>
          <p:cNvGraphicFramePr>
            <a:graphicFrameLocks noChangeAspect="1"/>
          </p:cNvGraphicFramePr>
          <p:nvPr>
            <p:extLst>
              <p:ext uri="{D42A27DB-BD31-4B8C-83A1-F6EECF244321}">
                <p14:modId xmlns:p14="http://schemas.microsoft.com/office/powerpoint/2010/main" val="3805464899"/>
              </p:ext>
            </p:extLst>
          </p:nvPr>
        </p:nvGraphicFramePr>
        <p:xfrm>
          <a:off x="6517277" y="2475941"/>
          <a:ext cx="596900" cy="712788"/>
        </p:xfrm>
        <a:graphic>
          <a:graphicData uri="http://schemas.openxmlformats.org/presentationml/2006/ole">
            <mc:AlternateContent xmlns:mc="http://schemas.openxmlformats.org/markup-compatibility/2006">
              <mc:Choice xmlns:v="urn:schemas-microsoft-com:vml" Requires="v">
                <p:oleObj name="Equation" r:id="rId20" imgW="177480" imgH="190440" progId="Equation.DSMT4">
                  <p:embed/>
                </p:oleObj>
              </mc:Choice>
              <mc:Fallback>
                <p:oleObj name="Equation" r:id="rId20" imgW="17748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1"/>
                      <a:srcRect/>
                      <a:stretch>
                        <a:fillRect/>
                      </a:stretch>
                    </p:blipFill>
                    <p:spPr bwMode="auto">
                      <a:xfrm>
                        <a:off x="6517277" y="2475941"/>
                        <a:ext cx="596900" cy="712788"/>
                      </a:xfrm>
                      <a:prstGeom prst="rect">
                        <a:avLst/>
                      </a:prstGeom>
                      <a:noFill/>
                    </p:spPr>
                  </p:pic>
                </p:oleObj>
              </mc:Fallback>
            </mc:AlternateContent>
          </a:graphicData>
        </a:graphic>
      </p:graphicFrame>
      <p:graphicFrame>
        <p:nvGraphicFramePr>
          <p:cNvPr id="34" name="Oggetto 33">
            <a:extLst>
              <a:ext uri="{FF2B5EF4-FFF2-40B4-BE49-F238E27FC236}">
                <a16:creationId xmlns:a16="http://schemas.microsoft.com/office/drawing/2014/main" id="{3E51E7E4-C58B-4B35-8E5B-3639F274B82D}"/>
              </a:ext>
            </a:extLst>
          </p:cNvPr>
          <p:cNvGraphicFramePr>
            <a:graphicFrameLocks noChangeAspect="1"/>
          </p:cNvGraphicFramePr>
          <p:nvPr>
            <p:extLst>
              <p:ext uri="{D42A27DB-BD31-4B8C-83A1-F6EECF244321}">
                <p14:modId xmlns:p14="http://schemas.microsoft.com/office/powerpoint/2010/main" val="1007381640"/>
              </p:ext>
            </p:extLst>
          </p:nvPr>
        </p:nvGraphicFramePr>
        <p:xfrm>
          <a:off x="9442450" y="4565650"/>
          <a:ext cx="682625" cy="712788"/>
        </p:xfrm>
        <a:graphic>
          <a:graphicData uri="http://schemas.openxmlformats.org/presentationml/2006/ole">
            <mc:AlternateContent xmlns:mc="http://schemas.openxmlformats.org/markup-compatibility/2006">
              <mc:Choice xmlns:v="urn:schemas-microsoft-com:vml" Requires="v">
                <p:oleObj name="Equation" r:id="rId22" imgW="203040" imgH="190440" progId="Equation.DSMT4">
                  <p:embed/>
                </p:oleObj>
              </mc:Choice>
              <mc:Fallback>
                <p:oleObj name="Equation" r:id="rId22" imgW="20304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3"/>
                      <a:srcRect/>
                      <a:stretch>
                        <a:fillRect/>
                      </a:stretch>
                    </p:blipFill>
                    <p:spPr bwMode="auto">
                      <a:xfrm>
                        <a:off x="9442450" y="4565650"/>
                        <a:ext cx="682625" cy="712788"/>
                      </a:xfrm>
                      <a:prstGeom prst="rect">
                        <a:avLst/>
                      </a:prstGeom>
                      <a:noFill/>
                    </p:spPr>
                  </p:pic>
                </p:oleObj>
              </mc:Fallback>
            </mc:AlternateContent>
          </a:graphicData>
        </a:graphic>
      </p:graphicFrame>
    </p:spTree>
    <p:extLst>
      <p:ext uri="{BB962C8B-B14F-4D97-AF65-F5344CB8AC3E}">
        <p14:creationId xmlns:p14="http://schemas.microsoft.com/office/powerpoint/2010/main" val="17436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858" y="423394"/>
            <a:ext cx="7722822" cy="5461248"/>
          </a:xfrm>
          <a:prstGeom prst="rect">
            <a:avLst/>
          </a:prstGeom>
        </p:spPr>
      </p:pic>
      <p:sp>
        <p:nvSpPr>
          <p:cNvPr id="2" name="Titolo 1"/>
          <p:cNvSpPr>
            <a:spLocks noGrp="1"/>
          </p:cNvSpPr>
          <p:nvPr>
            <p:ph type="title"/>
          </p:nvPr>
        </p:nvSpPr>
        <p:spPr>
          <a:xfrm>
            <a:off x="635000" y="138068"/>
            <a:ext cx="10515600" cy="662397"/>
          </a:xfrm>
        </p:spPr>
        <p:txBody>
          <a:bodyPr/>
          <a:lstStyle/>
          <a:p>
            <a:r>
              <a:rPr lang="en-US" dirty="0"/>
              <a:t>I</a:t>
            </a:r>
            <a:r>
              <a:rPr lang="en-US" baseline="-25000" dirty="0"/>
              <a:t>DS</a:t>
            </a:r>
            <a:r>
              <a:rPr lang="en-US" dirty="0"/>
              <a:t> :  operating zones on the basis of V</a:t>
            </a:r>
            <a:r>
              <a:rPr lang="en-US" baseline="-25000" dirty="0"/>
              <a:t>DS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cxnSp>
        <p:nvCxnSpPr>
          <p:cNvPr id="7" name="Connettore 1 6"/>
          <p:cNvCxnSpPr/>
          <p:nvPr/>
        </p:nvCxnSpPr>
        <p:spPr>
          <a:xfrm>
            <a:off x="4325257" y="2135008"/>
            <a:ext cx="0" cy="2886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329781" y="2455585"/>
            <a:ext cx="4586514" cy="336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01143" y="550757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cxnSp>
        <p:nvCxnSpPr>
          <p:cNvPr id="14" name="Connettore 2 13"/>
          <p:cNvCxnSpPr/>
          <p:nvPr/>
        </p:nvCxnSpPr>
        <p:spPr>
          <a:xfrm flipV="1">
            <a:off x="4160948" y="5156142"/>
            <a:ext cx="164309" cy="6179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969216" y="1943660"/>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4774711" y="1943660"/>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cxnSp>
        <p:nvCxnSpPr>
          <p:cNvPr id="18" name="Connettore 2 17"/>
          <p:cNvCxnSpPr/>
          <p:nvPr/>
        </p:nvCxnSpPr>
        <p:spPr>
          <a:xfrm flipH="1" flipV="1">
            <a:off x="3529226" y="2482345"/>
            <a:ext cx="796030" cy="1928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329781" y="2483572"/>
            <a:ext cx="762613" cy="2249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DE3BB303-D0E2-443D-8454-5E2A88F933C1}"/>
              </a:ext>
            </a:extLst>
          </p:cNvPr>
          <p:cNvSpPr txBox="1"/>
          <p:nvPr/>
        </p:nvSpPr>
        <p:spPr>
          <a:xfrm>
            <a:off x="1058754" y="5212386"/>
            <a:ext cx="27939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is a function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p>
        </p:txBody>
      </p:sp>
      <p:cxnSp>
        <p:nvCxnSpPr>
          <p:cNvPr id="17" name="Connettore 2 16">
            <a:extLst>
              <a:ext uri="{FF2B5EF4-FFF2-40B4-BE49-F238E27FC236}">
                <a16:creationId xmlns:a16="http://schemas.microsoft.com/office/drawing/2014/main" id="{DB64A565-DA23-474F-8CD4-65D3A3B43666}"/>
              </a:ext>
            </a:extLst>
          </p:cNvPr>
          <p:cNvCxnSpPr>
            <a:cxnSpLocks/>
          </p:cNvCxnSpPr>
          <p:nvPr/>
        </p:nvCxnSpPr>
        <p:spPr>
          <a:xfrm flipV="1">
            <a:off x="3924927" y="3759201"/>
            <a:ext cx="0" cy="1396941"/>
          </a:xfrm>
          <a:prstGeom prst="straightConnector1">
            <a:avLst/>
          </a:prstGeom>
          <a:ln w="38100">
            <a:solidFill>
              <a:srgbClr val="92D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AF34B652-644E-400D-9275-F474609DC9F1}"/>
              </a:ext>
            </a:extLst>
          </p:cNvPr>
          <p:cNvCxnSpPr>
            <a:cxnSpLocks/>
          </p:cNvCxnSpPr>
          <p:nvPr/>
        </p:nvCxnSpPr>
        <p:spPr>
          <a:xfrm flipV="1">
            <a:off x="3529226" y="4339224"/>
            <a:ext cx="0" cy="816918"/>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0154AE0E-A45D-476B-A7B5-1D94E4F638E0}"/>
              </a:ext>
            </a:extLst>
          </p:cNvPr>
          <p:cNvSpPr txBox="1"/>
          <p:nvPr/>
        </p:nvSpPr>
        <p:spPr>
          <a:xfrm>
            <a:off x="8801100" y="977900"/>
            <a:ext cx="31115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Triode: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is strongly dependent on V</a:t>
            </a:r>
            <a:r>
              <a:rPr lang="en-US" sz="2400" baseline="-25000" dirty="0">
                <a:latin typeface="Arial" panose="020B0604020202020204" pitchFamily="34" charset="0"/>
                <a:cs typeface="Arial" panose="020B0604020202020204" pitchFamily="34" charset="0"/>
              </a:rPr>
              <a:t>DS</a:t>
            </a:r>
          </a:p>
        </p:txBody>
      </p:sp>
      <p:sp>
        <p:nvSpPr>
          <p:cNvPr id="25" name="CasellaDiTesto 24">
            <a:extLst>
              <a:ext uri="{FF2B5EF4-FFF2-40B4-BE49-F238E27FC236}">
                <a16:creationId xmlns:a16="http://schemas.microsoft.com/office/drawing/2014/main" id="{59DEAD3A-079F-4AF5-BEA1-52FD61CDD645}"/>
              </a:ext>
            </a:extLst>
          </p:cNvPr>
          <p:cNvSpPr txBox="1"/>
          <p:nvPr/>
        </p:nvSpPr>
        <p:spPr>
          <a:xfrm>
            <a:off x="8778738" y="1961442"/>
            <a:ext cx="31115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Saturation: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shows a weak and almost linear dependence on V</a:t>
            </a:r>
            <a:r>
              <a:rPr lang="en-US" sz="2400" baseline="-25000" dirty="0">
                <a:latin typeface="Arial" panose="020B0604020202020204" pitchFamily="34" charset="0"/>
                <a:cs typeface="Arial" panose="020B0604020202020204" pitchFamily="34" charset="0"/>
              </a:rPr>
              <a:t>DS</a:t>
            </a:r>
          </a:p>
        </p:txBody>
      </p:sp>
    </p:spTree>
    <p:extLst>
      <p:ext uri="{BB962C8B-B14F-4D97-AF65-F5344CB8AC3E}">
        <p14:creationId xmlns:p14="http://schemas.microsoft.com/office/powerpoint/2010/main" val="17489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6"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1933" y="42576"/>
            <a:ext cx="10515600" cy="662397"/>
          </a:xfrm>
        </p:spPr>
        <p:txBody>
          <a:bodyPr/>
          <a:lstStyle/>
          <a:p>
            <a:r>
              <a:rPr lang="en-US" dirty="0"/>
              <a:t>Operating zones on the basis of V</a:t>
            </a:r>
            <a:r>
              <a:rPr lang="en-US" baseline="-25000" dirty="0"/>
              <a:t>GS</a:t>
            </a:r>
            <a:r>
              <a:rPr lang="en-US" dirty="0"/>
              <a:t>-</a:t>
            </a:r>
            <a:r>
              <a:rPr lang="en-US" dirty="0" err="1"/>
              <a:t>V</a:t>
            </a:r>
            <a:r>
              <a:rPr lang="en-US" baseline="-25000" dirty="0" err="1"/>
              <a:t>t</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525" y="914399"/>
            <a:ext cx="7409468" cy="5239657"/>
          </a:xfrm>
          <a:prstGeom prst="rect">
            <a:avLst/>
          </a:prstGeom>
        </p:spPr>
      </p:pic>
      <p:sp>
        <p:nvSpPr>
          <p:cNvPr id="6" name="CasellaDiTesto 5"/>
          <p:cNvSpPr txBox="1"/>
          <p:nvPr/>
        </p:nvSpPr>
        <p:spPr>
          <a:xfrm>
            <a:off x="4671613" y="998983"/>
            <a:ext cx="15880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&gt;V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7" name="CasellaDiTesto 6"/>
          <p:cNvSpPr txBox="1"/>
          <p:nvPr/>
        </p:nvSpPr>
        <p:spPr>
          <a:xfrm>
            <a:off x="4151086" y="3193143"/>
            <a:ext cx="5205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off</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5645995" y="3072562"/>
            <a:ext cx="5277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2F60D788-C02C-4D77-B3C4-DE870F218391}"/>
              </a:ext>
            </a:extLst>
          </p:cNvPr>
          <p:cNvSpPr txBox="1"/>
          <p:nvPr/>
        </p:nvSpPr>
        <p:spPr>
          <a:xfrm>
            <a:off x="3634079" y="1879500"/>
            <a:ext cx="12763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&lt;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989B1CF-95F7-4830-A3E9-043B39DAA867}"/>
              </a:ext>
            </a:extLst>
          </p:cNvPr>
          <p:cNvSpPr txBox="1"/>
          <p:nvPr/>
        </p:nvSpPr>
        <p:spPr>
          <a:xfrm>
            <a:off x="5535548" y="1804939"/>
            <a:ext cx="130837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&gt;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1A78F10-D42E-4CEE-BD0B-2D3B0DF038EC}"/>
              </a:ext>
            </a:extLst>
          </p:cNvPr>
          <p:cNvSpPr txBox="1"/>
          <p:nvPr/>
        </p:nvSpPr>
        <p:spPr>
          <a:xfrm>
            <a:off x="6843919" y="768150"/>
            <a:ext cx="234134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rough picture: </a:t>
            </a:r>
          </a:p>
        </p:txBody>
      </p:sp>
    </p:spTree>
    <p:extLst>
      <p:ext uri="{BB962C8B-B14F-4D97-AF65-F5344CB8AC3E}">
        <p14:creationId xmlns:p14="http://schemas.microsoft.com/office/powerpoint/2010/main" val="12410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b="3230"/>
          <a:stretch/>
        </p:blipFill>
        <p:spPr>
          <a:xfrm>
            <a:off x="2111829" y="966915"/>
            <a:ext cx="7616371" cy="5212080"/>
          </a:xfrm>
          <a:prstGeom prst="rect">
            <a:avLst/>
          </a:prstGeom>
        </p:spPr>
      </p:pic>
      <p:sp>
        <p:nvSpPr>
          <p:cNvPr id="2" name="Titolo 1"/>
          <p:cNvSpPr>
            <a:spLocks noGrp="1"/>
          </p:cNvSpPr>
          <p:nvPr>
            <p:ph type="title"/>
          </p:nvPr>
        </p:nvSpPr>
        <p:spPr>
          <a:xfrm>
            <a:off x="792149" y="82321"/>
            <a:ext cx="10515600" cy="662397"/>
          </a:xfrm>
        </p:spPr>
        <p:txBody>
          <a:bodyPr>
            <a:normAutofit fontScale="90000"/>
          </a:bodyPr>
          <a:lstStyle/>
          <a:p>
            <a:r>
              <a:rPr lang="en-US" dirty="0"/>
              <a:t>A more gradual picture: same characteristic with logarithmic y-axis</a:t>
            </a:r>
          </a:p>
        </p:txBody>
      </p:sp>
      <p:sp>
        <p:nvSpPr>
          <p:cNvPr id="3" name="Segnaposto piè di pagina 2"/>
          <p:cNvSpPr>
            <a:spLocks noGrp="1"/>
          </p:cNvSpPr>
          <p:nvPr>
            <p:ph type="ftr" sz="quarter" idx="11"/>
          </p:nvPr>
        </p:nvSpPr>
        <p:spPr>
          <a:xfrm>
            <a:off x="3753691" y="6517118"/>
            <a:ext cx="5689862" cy="365125"/>
          </a:xfrm>
        </p:spPr>
        <p:txBody>
          <a:bodyPr/>
          <a:lstStyle/>
          <a:p>
            <a:r>
              <a:rPr lang="en-US" dirty="0"/>
              <a:t>P. Bruschi – Microelectronic System Design</a:t>
            </a:r>
          </a:p>
        </p:txBody>
      </p:sp>
      <p:sp>
        <p:nvSpPr>
          <p:cNvPr id="4" name="Segnaposto numero diapositiva 3"/>
          <p:cNvSpPr>
            <a:spLocks noGrp="1"/>
          </p:cNvSpPr>
          <p:nvPr>
            <p:ph type="sldNum" sz="quarter" idx="12"/>
          </p:nvPr>
        </p:nvSpPr>
        <p:spPr>
          <a:xfrm>
            <a:off x="10955778" y="6610350"/>
            <a:ext cx="880621" cy="365125"/>
          </a:xfrm>
        </p:spPr>
        <p:txBody>
          <a:bodyPr/>
          <a:lstStyle/>
          <a:p>
            <a:fld id="{02055017-B6DE-4C35-A63B-40EADAC97849}" type="slidenum">
              <a:rPr lang="en-US" smtClean="0"/>
              <a:t>14</a:t>
            </a:fld>
            <a:endParaRPr lang="en-US" dirty="0"/>
          </a:p>
        </p:txBody>
      </p:sp>
      <p:cxnSp>
        <p:nvCxnSpPr>
          <p:cNvPr id="7" name="Connettore 2 6"/>
          <p:cNvCxnSpPr/>
          <p:nvPr/>
        </p:nvCxnSpPr>
        <p:spPr>
          <a:xfrm flipH="1">
            <a:off x="3744047" y="2105855"/>
            <a:ext cx="148045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816600" y="3484711"/>
            <a:ext cx="156404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920014" y="4656004"/>
            <a:ext cx="1598515"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V</a:t>
            </a:r>
            <a:r>
              <a:rPr lang="it-IT" sz="3600" baseline="-25000" dirty="0">
                <a:solidFill>
                  <a:srgbClr val="FF0000"/>
                </a:solidFill>
                <a:latin typeface="Arial" panose="020B0604020202020204" pitchFamily="34" charset="0"/>
                <a:cs typeface="Arial" panose="020B0604020202020204" pitchFamily="34" charset="0"/>
              </a:rPr>
              <a:t>t</a:t>
            </a:r>
            <a:r>
              <a:rPr lang="it-IT" sz="3600" dirty="0">
                <a:solidFill>
                  <a:srgbClr val="FF0000"/>
                </a:solidFill>
                <a:latin typeface="Arial" panose="020B0604020202020204" pitchFamily="34" charset="0"/>
                <a:cs typeface="Arial" panose="020B0604020202020204" pitchFamily="34" charset="0"/>
              </a:rPr>
              <a:t>+4V</a:t>
            </a:r>
            <a:r>
              <a:rPr lang="it-IT" sz="3600" baseline="-25000" dirty="0">
                <a:solidFill>
                  <a:srgbClr val="FF0000"/>
                </a:solidFill>
                <a:latin typeface="Arial" panose="020B0604020202020204" pitchFamily="34" charset="0"/>
                <a:cs typeface="Arial" panose="020B0604020202020204" pitchFamily="34" charset="0"/>
              </a:rPr>
              <a:t>T</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108798" y="2690404"/>
            <a:ext cx="1846980"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V</a:t>
            </a:r>
            <a:r>
              <a:rPr lang="it-IT" sz="3600" baseline="-25000" dirty="0">
                <a:latin typeface="Arial" panose="020B0604020202020204" pitchFamily="34" charset="0"/>
                <a:cs typeface="Arial" panose="020B0604020202020204" pitchFamily="34" charset="0"/>
              </a:rPr>
              <a:t>T</a:t>
            </a:r>
            <a:r>
              <a:rPr lang="it-IT" sz="3600" dirty="0">
                <a:latin typeface="Arial" panose="020B0604020202020204" pitchFamily="34" charset="0"/>
                <a:cs typeface="Arial" panose="020B0604020202020204" pitchFamily="34" charset="0"/>
              </a:rPr>
              <a:t>=kT/q</a:t>
            </a:r>
            <a:endParaRPr lang="en-US" sz="3600" dirty="0">
              <a:latin typeface="Arial" panose="020B0604020202020204" pitchFamily="34" charset="0"/>
              <a:cs typeface="Arial" panose="020B0604020202020204" pitchFamily="34" charset="0"/>
            </a:endParaRPr>
          </a:p>
        </p:txBody>
      </p:sp>
      <p:sp>
        <p:nvSpPr>
          <p:cNvPr id="12" name="CasellaDiTesto 11"/>
          <p:cNvSpPr txBox="1"/>
          <p:nvPr/>
        </p:nvSpPr>
        <p:spPr>
          <a:xfrm>
            <a:off x="884251" y="637011"/>
            <a:ext cx="2257349"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weak inversion</a:t>
            </a:r>
          </a:p>
          <a:p>
            <a:r>
              <a:rPr lang="en-US" sz="2400" dirty="0">
                <a:latin typeface="Arial" panose="020B0604020202020204" pitchFamily="34" charset="0"/>
                <a:cs typeface="Arial" panose="020B0604020202020204" pitchFamily="34" charset="0"/>
              </a:rPr>
              <a:t>(sub-threshold)</a:t>
            </a:r>
          </a:p>
        </p:txBody>
      </p:sp>
      <p:sp>
        <p:nvSpPr>
          <p:cNvPr id="13" name="CasellaDiTesto 12"/>
          <p:cNvSpPr txBox="1"/>
          <p:nvPr/>
        </p:nvSpPr>
        <p:spPr>
          <a:xfrm>
            <a:off x="6103464" y="2455990"/>
            <a:ext cx="1418978" cy="830997"/>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stong </a:t>
            </a:r>
          </a:p>
          <a:p>
            <a:r>
              <a:rPr lang="en-US" sz="2400">
                <a:latin typeface="Arial" panose="020B0604020202020204" pitchFamily="34" charset="0"/>
                <a:cs typeface="Arial" panose="020B0604020202020204" pitchFamily="34" charset="0"/>
              </a:rPr>
              <a:t>inversion</a:t>
            </a:r>
          </a:p>
        </p:txBody>
      </p:sp>
      <p:sp>
        <p:nvSpPr>
          <p:cNvPr id="14" name="CasellaDiTesto 13"/>
          <p:cNvSpPr txBox="1"/>
          <p:nvPr/>
        </p:nvSpPr>
        <p:spPr>
          <a:xfrm>
            <a:off x="5963343" y="85614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moderate inversion</a:t>
            </a:r>
          </a:p>
        </p:txBody>
      </p:sp>
      <p:cxnSp>
        <p:nvCxnSpPr>
          <p:cNvPr id="18" name="Connettore 1 17"/>
          <p:cNvCxnSpPr/>
          <p:nvPr/>
        </p:nvCxnSpPr>
        <p:spPr>
          <a:xfrm>
            <a:off x="5228771" y="1971598"/>
            <a:ext cx="587829" cy="1451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298B9DF-6683-4A3D-802E-23928AEEC287}"/>
              </a:ext>
            </a:extLst>
          </p:cNvPr>
          <p:cNvCxnSpPr>
            <a:cxnSpLocks/>
          </p:cNvCxnSpPr>
          <p:nvPr/>
        </p:nvCxnSpPr>
        <p:spPr>
          <a:xfrm>
            <a:off x="3157767" y="1052938"/>
            <a:ext cx="1172561" cy="784402"/>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59BDD418-D623-4F4A-BCFC-9A4843BA690E}"/>
              </a:ext>
            </a:extLst>
          </p:cNvPr>
          <p:cNvCxnSpPr>
            <a:cxnSpLocks/>
          </p:cNvCxnSpPr>
          <p:nvPr/>
        </p:nvCxnSpPr>
        <p:spPr>
          <a:xfrm flipH="1">
            <a:off x="5502889" y="1189758"/>
            <a:ext cx="417125" cy="563617"/>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normAutofit/>
          </a:bodyPr>
          <a:lstStyle/>
          <a:p>
            <a:r>
              <a:rPr lang="en-US" dirty="0"/>
              <a:t>I</a:t>
            </a:r>
            <a:r>
              <a:rPr lang="en-US" baseline="-25000" dirty="0"/>
              <a:t>DS</a:t>
            </a:r>
            <a:r>
              <a:rPr lang="en-US" dirty="0"/>
              <a:t>: operating zones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13" name="Tabella 12"/>
          <p:cNvGraphicFramePr>
            <a:graphicFrameLocks noGrp="1"/>
          </p:cNvGraphicFramePr>
          <p:nvPr>
            <p:extLst>
              <p:ext uri="{D42A27DB-BD31-4B8C-83A1-F6EECF244321}">
                <p14:modId xmlns:p14="http://schemas.microsoft.com/office/powerpoint/2010/main" val="1408588940"/>
              </p:ext>
            </p:extLst>
          </p:nvPr>
        </p:nvGraphicFramePr>
        <p:xfrm>
          <a:off x="641351" y="1526855"/>
          <a:ext cx="10909298" cy="1620192"/>
        </p:xfrm>
        <a:graphic>
          <a:graphicData uri="http://schemas.openxmlformats.org/drawingml/2006/table">
            <a:tbl>
              <a:tblPr firstRow="1" firstCol="1" bandRow="1">
                <a:tableStyleId>{5C22544A-7EE6-4342-B048-85BDC9FD1C3A}</a:tableStyleId>
              </a:tblPr>
              <a:tblGrid>
                <a:gridCol w="1857275">
                  <a:extLst>
                    <a:ext uri="{9D8B030D-6E8A-4147-A177-3AD203B41FA5}">
                      <a16:colId xmlns:a16="http://schemas.microsoft.com/office/drawing/2014/main" val="20000"/>
                    </a:ext>
                  </a:extLst>
                </a:gridCol>
                <a:gridCol w="2950175">
                  <a:extLst>
                    <a:ext uri="{9D8B030D-6E8A-4147-A177-3AD203B41FA5}">
                      <a16:colId xmlns:a16="http://schemas.microsoft.com/office/drawing/2014/main" val="20001"/>
                    </a:ext>
                  </a:extLst>
                </a:gridCol>
                <a:gridCol w="3242565">
                  <a:extLst>
                    <a:ext uri="{9D8B030D-6E8A-4147-A177-3AD203B41FA5}">
                      <a16:colId xmlns:a16="http://schemas.microsoft.com/office/drawing/2014/main" val="20002"/>
                    </a:ext>
                  </a:extLst>
                </a:gridCol>
                <a:gridCol w="2859283">
                  <a:extLst>
                    <a:ext uri="{9D8B030D-6E8A-4147-A177-3AD203B41FA5}">
                      <a16:colId xmlns:a16="http://schemas.microsoft.com/office/drawing/2014/main" val="20003"/>
                    </a:ext>
                  </a:extLst>
                </a:gridCol>
              </a:tblGrid>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0 ≤ 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 </a:t>
                      </a:r>
                      <a:r>
                        <a:rPr lang="en-US" sz="1800">
                          <a:effectLst/>
                          <a:latin typeface="Times New Roman" panose="02020603050405020304" pitchFamily="18" charset="0"/>
                          <a:cs typeface="Times New Roman" panose="02020603050405020304" pitchFamily="18" charset="0"/>
                        </a:rPr>
                        <a:t>≤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GS </a:t>
                      </a: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t</a:t>
                      </a:r>
                      <a:r>
                        <a:rPr lang="en-US" sz="1800">
                          <a:effectLst/>
                          <a:latin typeface="Times New Roman" panose="02020603050405020304" pitchFamily="18" charset="0"/>
                          <a:cs typeface="Times New Roman" panose="02020603050405020304" pitchFamily="18" charset="0"/>
                        </a:rPr>
                        <a:t> ≥ 4V</a:t>
                      </a:r>
                      <a:r>
                        <a:rPr lang="en-US" sz="1800" baseline="-25000">
                          <a:effectLst/>
                          <a:latin typeface="Times New Roman" panose="02020603050405020304" pitchFamily="18" charset="0"/>
                          <a:cs typeface="Times New Roman" panose="02020603050405020304" pitchFamily="18" charset="0"/>
                        </a:rPr>
                        <a:t>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Triode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Moderate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Strong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0064">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DS </a:t>
                      </a:r>
                      <a:r>
                        <a:rPr lang="en-US" sz="1800">
                          <a:effectLst/>
                          <a:latin typeface="Times New Roman" panose="02020603050405020304" pitchFamily="18" charset="0"/>
                          <a:cs typeface="Times New Roman" panose="02020603050405020304" pitchFamily="18" charset="0"/>
                        </a:rPr>
                        <a:t>≥ V</a:t>
                      </a:r>
                      <a:r>
                        <a:rPr lang="en-US" sz="1800" baseline="-25000">
                          <a:effectLst/>
                          <a:latin typeface="Times New Roman" panose="02020603050405020304" pitchFamily="18" charset="0"/>
                          <a:cs typeface="Times New Roman" panose="02020603050405020304" pitchFamily="18" charset="0"/>
                        </a:rPr>
                        <a:t>DSAT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Moderate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Strong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295989166"/>
              </p:ext>
            </p:extLst>
          </p:nvPr>
        </p:nvGraphicFramePr>
        <p:xfrm>
          <a:off x="1553029" y="4023036"/>
          <a:ext cx="8154958" cy="1115021"/>
        </p:xfrm>
        <a:graphic>
          <a:graphicData uri="http://schemas.openxmlformats.org/presentationml/2006/ole">
            <mc:AlternateContent xmlns:mc="http://schemas.openxmlformats.org/markup-compatibility/2006">
              <mc:Choice xmlns:v="urn:schemas-microsoft-com:vml" Requires="v">
                <p:oleObj name="Equation" r:id="rId2" imgW="3543300" imgH="482600" progId="Equation.DSMT4">
                  <p:embed/>
                </p:oleObj>
              </mc:Choice>
              <mc:Fallback>
                <p:oleObj name="Equation" r:id="rId2" imgW="3543300" imgH="482600" progId="Equation.DSMT4">
                  <p:embed/>
                  <p:pic>
                    <p:nvPicPr>
                      <p:cNvPr id="0" name="Object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29" y="4023036"/>
                        <a:ext cx="8154958" cy="1115021"/>
                      </a:xfrm>
                      <a:prstGeom prst="rect">
                        <a:avLst/>
                      </a:prstGeom>
                      <a:noFill/>
                    </p:spPr>
                  </p:pic>
                </p:oleObj>
              </mc:Fallback>
            </mc:AlternateContent>
          </a:graphicData>
        </a:graphic>
      </p:graphicFrame>
    </p:spTree>
    <p:extLst>
      <p:ext uri="{BB962C8B-B14F-4D97-AF65-F5344CB8AC3E}">
        <p14:creationId xmlns:p14="http://schemas.microsoft.com/office/powerpoint/2010/main" val="356946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69453"/>
            <a:ext cx="10515600" cy="662397"/>
          </a:xfrm>
        </p:spPr>
        <p:txBody>
          <a:bodyPr/>
          <a:lstStyle/>
          <a:p>
            <a:r>
              <a:rPr lang="en-US" dirty="0"/>
              <a:t>V</a:t>
            </a:r>
            <a:r>
              <a:rPr lang="en-US" baseline="-25000" dirty="0"/>
              <a:t>GS</a:t>
            </a:r>
            <a:r>
              <a:rPr lang="en-US" dirty="0"/>
              <a:t>-</a:t>
            </a:r>
            <a:r>
              <a:rPr lang="en-US" dirty="0" err="1"/>
              <a:t>V</a:t>
            </a:r>
            <a:r>
              <a:rPr lang="en-US" baseline="-25000" dirty="0" err="1"/>
              <a:t>t</a:t>
            </a:r>
            <a:r>
              <a:rPr lang="en-US" dirty="0"/>
              <a:t>&gt;4V</a:t>
            </a:r>
            <a:r>
              <a:rPr lang="en-US" baseline="-25000" dirty="0"/>
              <a:t>T</a:t>
            </a:r>
            <a:r>
              <a:rPr lang="en-US" dirty="0"/>
              <a:t> Strong inversion: I</a:t>
            </a:r>
            <a:r>
              <a:rPr lang="en-US" baseline="-25000" dirty="0"/>
              <a:t>DS</a:t>
            </a:r>
            <a:r>
              <a:rPr lang="en-US" dirty="0"/>
              <a:t> equations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1985297572"/>
              </p:ext>
            </p:extLst>
          </p:nvPr>
        </p:nvGraphicFramePr>
        <p:xfrm>
          <a:off x="3835400" y="1193800"/>
          <a:ext cx="3747880" cy="952500"/>
        </p:xfrm>
        <a:graphic>
          <a:graphicData uri="http://schemas.openxmlformats.org/presentationml/2006/ole">
            <mc:AlternateContent xmlns:mc="http://schemas.openxmlformats.org/markup-compatibility/2006">
              <mc:Choice xmlns:v="urn:schemas-microsoft-com:vml" Requires="v">
                <p:oleObj name="Equation" r:id="rId2" imgW="1727200" imgH="431800" progId="Equation.DSMT4">
                  <p:embed/>
                </p:oleObj>
              </mc:Choice>
              <mc:Fallback>
                <p:oleObj name="Equation" r:id="rId2" imgW="1727200" imgH="431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1193800"/>
                        <a:ext cx="3747880" cy="952500"/>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966453745"/>
              </p:ext>
            </p:extLst>
          </p:nvPr>
        </p:nvGraphicFramePr>
        <p:xfrm>
          <a:off x="3683000" y="2419350"/>
          <a:ext cx="5162290" cy="984250"/>
        </p:xfrm>
        <a:graphic>
          <a:graphicData uri="http://schemas.openxmlformats.org/presentationml/2006/ole">
            <mc:AlternateContent xmlns:mc="http://schemas.openxmlformats.org/markup-compatibility/2006">
              <mc:Choice xmlns:v="urn:schemas-microsoft-com:vml" Requires="v">
                <p:oleObj name="Equation" r:id="rId4" imgW="2463800" imgH="457200" progId="Equation.DSMT4">
                  <p:embed/>
                </p:oleObj>
              </mc:Choice>
              <mc:Fallback>
                <p:oleObj name="Equation" r:id="rId4" imgW="2463800" imgH="457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2419350"/>
                        <a:ext cx="5162290" cy="984250"/>
                      </a:xfrm>
                      <a:prstGeom prst="rect">
                        <a:avLst/>
                      </a:prstGeom>
                      <a:noFill/>
                    </p:spPr>
                  </p:pic>
                </p:oleObj>
              </mc:Fallback>
            </mc:AlternateContent>
          </a:graphicData>
        </a:graphic>
      </p:graphicFrame>
      <p:sp>
        <p:nvSpPr>
          <p:cNvPr id="10" name="CasellaDiTesto 9"/>
          <p:cNvSpPr txBox="1"/>
          <p:nvPr/>
        </p:nvSpPr>
        <p:spPr>
          <a:xfrm>
            <a:off x="901700" y="1439217"/>
            <a:ext cx="2484783"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a:t>
            </a:r>
            <a:r>
              <a:rPr lang="en-US" sz="2400" dirty="0"/>
              <a:t> (Triode)</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327953" y="2736116"/>
            <a:ext cx="3058530"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 </a:t>
            </a:r>
            <a:r>
              <a:rPr lang="en-US" sz="2400" i="1" dirty="0"/>
              <a:t> (Saturation)</a:t>
            </a:r>
            <a:endParaRPr lang="en-US" sz="2400" dirty="0">
              <a:latin typeface="Arial" panose="020B0604020202020204" pitchFamily="34" charset="0"/>
              <a:cs typeface="Arial" panose="020B0604020202020204" pitchFamily="34" charset="0"/>
            </a:endParaRPr>
          </a:p>
        </p:txBody>
      </p:sp>
      <p:graphicFrame>
        <p:nvGraphicFramePr>
          <p:cNvPr id="13" name="Oggetto 12"/>
          <p:cNvGraphicFramePr>
            <a:graphicFrameLocks noChangeAspect="1"/>
          </p:cNvGraphicFramePr>
          <p:nvPr>
            <p:extLst>
              <p:ext uri="{D42A27DB-BD31-4B8C-83A1-F6EECF244321}">
                <p14:modId xmlns:p14="http://schemas.microsoft.com/office/powerpoint/2010/main" val="157836159"/>
              </p:ext>
            </p:extLst>
          </p:nvPr>
        </p:nvGraphicFramePr>
        <p:xfrm>
          <a:off x="2144091" y="3925391"/>
          <a:ext cx="4262437" cy="969962"/>
        </p:xfrm>
        <a:graphic>
          <a:graphicData uri="http://schemas.openxmlformats.org/presentationml/2006/ole">
            <mc:AlternateContent xmlns:mc="http://schemas.openxmlformats.org/markup-compatibility/2006">
              <mc:Choice xmlns:v="urn:schemas-microsoft-com:vml" Requires="v">
                <p:oleObj name="Equation" r:id="rId6" imgW="1803240" imgH="406080" progId="Equation.DSMT4">
                  <p:embed/>
                </p:oleObj>
              </mc:Choice>
              <mc:Fallback>
                <p:oleObj name="Equation" r:id="rId6" imgW="1803240" imgH="406080" progId="Equation.DSMT4">
                  <p:embed/>
                  <p:pic>
                    <p:nvPicPr>
                      <p:cNvPr id="0" name="Object 7"/>
                      <p:cNvPicPr>
                        <a:picLocks noChangeAspect="1" noChangeArrowheads="1"/>
                      </p:cNvPicPr>
                      <p:nvPr/>
                    </p:nvPicPr>
                    <p:blipFill>
                      <a:blip r:embed="rId7"/>
                      <a:srcRect/>
                      <a:stretch>
                        <a:fillRect/>
                      </a:stretch>
                    </p:blipFill>
                    <p:spPr bwMode="auto">
                      <a:xfrm>
                        <a:off x="2144091" y="3925391"/>
                        <a:ext cx="4262437" cy="969962"/>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922412822"/>
              </p:ext>
            </p:extLst>
          </p:nvPr>
        </p:nvGraphicFramePr>
        <p:xfrm>
          <a:off x="2126867" y="5098662"/>
          <a:ext cx="1708533" cy="584498"/>
        </p:xfrm>
        <a:graphic>
          <a:graphicData uri="http://schemas.openxmlformats.org/presentationml/2006/ole">
            <mc:AlternateContent xmlns:mc="http://schemas.openxmlformats.org/markup-compatibility/2006">
              <mc:Choice xmlns:v="urn:schemas-microsoft-com:vml" Requires="v">
                <p:oleObj name="Equation" r:id="rId8" imgW="723586" imgH="253890" progId="Equation.DSMT4">
                  <p:embed/>
                </p:oleObj>
              </mc:Choice>
              <mc:Fallback>
                <p:oleObj name="Equation" r:id="rId8" imgW="723586" imgH="25389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6867" y="5098662"/>
                        <a:ext cx="1708533" cy="584498"/>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78213BD9-9CF9-4B88-8E30-A602043CA024}"/>
              </a:ext>
            </a:extLst>
          </p:cNvPr>
          <p:cNvSpPr txBox="1"/>
          <p:nvPr/>
        </p:nvSpPr>
        <p:spPr>
          <a:xfrm>
            <a:off x="7624381" y="3794374"/>
            <a:ext cx="394092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some textbooks this term is omitted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for simplicity, but this cause a discontinuity between the triode and saturation region</a:t>
            </a:r>
          </a:p>
        </p:txBody>
      </p:sp>
      <p:cxnSp>
        <p:nvCxnSpPr>
          <p:cNvPr id="14" name="Connettore 2 13">
            <a:extLst>
              <a:ext uri="{FF2B5EF4-FFF2-40B4-BE49-F238E27FC236}">
                <a16:creationId xmlns:a16="http://schemas.microsoft.com/office/drawing/2014/main" id="{C207387C-A30B-40B2-8845-420A6726382C}"/>
              </a:ext>
            </a:extLst>
          </p:cNvPr>
          <p:cNvCxnSpPr>
            <a:cxnSpLocks/>
          </p:cNvCxnSpPr>
          <p:nvPr/>
        </p:nvCxnSpPr>
        <p:spPr>
          <a:xfrm flipH="1" flipV="1">
            <a:off x="8210550" y="3291012"/>
            <a:ext cx="361950" cy="529879"/>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55D6983A-6A4C-43E4-B9BC-3B9005A8D86D}"/>
              </a:ext>
            </a:extLst>
          </p:cNvPr>
          <p:cNvSpPr/>
          <p:nvPr/>
        </p:nvSpPr>
        <p:spPr>
          <a:xfrm>
            <a:off x="3751342" y="2674989"/>
            <a:ext cx="2961646" cy="1220619"/>
          </a:xfrm>
          <a:custGeom>
            <a:avLst/>
            <a:gdLst>
              <a:gd name="connsiteX0" fmla="*/ 159971 w 2961646"/>
              <a:gd name="connsiteY0" fmla="*/ 0 h 1220619"/>
              <a:gd name="connsiteX1" fmla="*/ 799835 w 2961646"/>
              <a:gd name="connsiteY1" fmla="*/ 0 h 1220619"/>
              <a:gd name="connsiteX2" fmla="*/ 959806 w 2961646"/>
              <a:gd name="connsiteY2" fmla="*/ 159971 h 1220619"/>
              <a:gd name="connsiteX3" fmla="*/ 959806 w 2961646"/>
              <a:gd name="connsiteY3" fmla="*/ 652933 h 1220619"/>
              <a:gd name="connsiteX4" fmla="*/ 2192258 w 2961646"/>
              <a:gd name="connsiteY4" fmla="*/ 652933 h 1220619"/>
              <a:gd name="connsiteX5" fmla="*/ 2192258 w 2961646"/>
              <a:gd name="connsiteY5" fmla="*/ 190067 h 1220619"/>
              <a:gd name="connsiteX6" fmla="*/ 2320492 w 2961646"/>
              <a:gd name="connsiteY6" fmla="*/ 61833 h 1220619"/>
              <a:gd name="connsiteX7" fmla="*/ 2833412 w 2961646"/>
              <a:gd name="connsiteY7" fmla="*/ 61833 h 1220619"/>
              <a:gd name="connsiteX8" fmla="*/ 2961646 w 2961646"/>
              <a:gd name="connsiteY8" fmla="*/ 190067 h 1220619"/>
              <a:gd name="connsiteX9" fmla="*/ 2961646 w 2961646"/>
              <a:gd name="connsiteY9" fmla="*/ 1058560 h 1220619"/>
              <a:gd name="connsiteX10" fmla="*/ 2833412 w 2961646"/>
              <a:gd name="connsiteY10" fmla="*/ 1186794 h 1220619"/>
              <a:gd name="connsiteX11" fmla="*/ 2320492 w 2961646"/>
              <a:gd name="connsiteY11" fmla="*/ 1186794 h 1220619"/>
              <a:gd name="connsiteX12" fmla="*/ 2296304 w 2961646"/>
              <a:gd name="connsiteY12" fmla="*/ 1181911 h 1220619"/>
              <a:gd name="connsiteX13" fmla="*/ 2288890 w 2961646"/>
              <a:gd name="connsiteY13" fmla="*/ 1192907 h 1220619"/>
              <a:gd name="connsiteX14" fmla="*/ 2221986 w 2961646"/>
              <a:gd name="connsiteY14" fmla="*/ 1220619 h 1220619"/>
              <a:gd name="connsiteX15" fmla="*/ 94616 w 2961646"/>
              <a:gd name="connsiteY15" fmla="*/ 1220619 h 1220619"/>
              <a:gd name="connsiteX16" fmla="*/ 0 w 2961646"/>
              <a:gd name="connsiteY16" fmla="*/ 1126003 h 1220619"/>
              <a:gd name="connsiteX17" fmla="*/ 0 w 2961646"/>
              <a:gd name="connsiteY17" fmla="*/ 964990 h 1220619"/>
              <a:gd name="connsiteX18" fmla="*/ 0 w 2961646"/>
              <a:gd name="connsiteY18" fmla="*/ 747549 h 1220619"/>
              <a:gd name="connsiteX19" fmla="*/ 0 w 2961646"/>
              <a:gd name="connsiteY19" fmla="*/ 159971 h 1220619"/>
              <a:gd name="connsiteX20" fmla="*/ 159971 w 2961646"/>
              <a:gd name="connsiteY20" fmla="*/ 0 h 12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1646" h="1220619">
                <a:moveTo>
                  <a:pt x="159971" y="0"/>
                </a:moveTo>
                <a:lnTo>
                  <a:pt x="799835" y="0"/>
                </a:lnTo>
                <a:cubicBezTo>
                  <a:pt x="888185" y="0"/>
                  <a:pt x="959806" y="71621"/>
                  <a:pt x="959806" y="159971"/>
                </a:cubicBezTo>
                <a:lnTo>
                  <a:pt x="959806" y="652933"/>
                </a:lnTo>
                <a:lnTo>
                  <a:pt x="2192258" y="652933"/>
                </a:lnTo>
                <a:lnTo>
                  <a:pt x="2192258" y="190067"/>
                </a:lnTo>
                <a:cubicBezTo>
                  <a:pt x="2192258" y="119245"/>
                  <a:pt x="2249670" y="61833"/>
                  <a:pt x="2320492" y="61833"/>
                </a:cubicBezTo>
                <a:lnTo>
                  <a:pt x="2833412" y="61833"/>
                </a:lnTo>
                <a:cubicBezTo>
                  <a:pt x="2904234" y="61833"/>
                  <a:pt x="2961646" y="119245"/>
                  <a:pt x="2961646" y="190067"/>
                </a:cubicBezTo>
                <a:lnTo>
                  <a:pt x="2961646" y="1058560"/>
                </a:lnTo>
                <a:cubicBezTo>
                  <a:pt x="2961646" y="1129382"/>
                  <a:pt x="2904234" y="1186794"/>
                  <a:pt x="2833412" y="1186794"/>
                </a:cubicBezTo>
                <a:lnTo>
                  <a:pt x="2320492" y="1186794"/>
                </a:lnTo>
                <a:lnTo>
                  <a:pt x="2296304" y="1181911"/>
                </a:lnTo>
                <a:lnTo>
                  <a:pt x="2288890" y="1192907"/>
                </a:lnTo>
                <a:cubicBezTo>
                  <a:pt x="2271768" y="1210029"/>
                  <a:pt x="2248114" y="1220619"/>
                  <a:pt x="2221986" y="1220619"/>
                </a:cubicBezTo>
                <a:lnTo>
                  <a:pt x="94616" y="1220619"/>
                </a:lnTo>
                <a:cubicBezTo>
                  <a:pt x="42361" y="1220619"/>
                  <a:pt x="0" y="1178258"/>
                  <a:pt x="0" y="1126003"/>
                </a:cubicBezTo>
                <a:lnTo>
                  <a:pt x="0" y="964990"/>
                </a:lnTo>
                <a:lnTo>
                  <a:pt x="0" y="747549"/>
                </a:lnTo>
                <a:lnTo>
                  <a:pt x="0" y="159971"/>
                </a:lnTo>
                <a:cubicBezTo>
                  <a:pt x="0" y="71621"/>
                  <a:pt x="71621" y="0"/>
                  <a:pt x="159971" y="0"/>
                </a:cubicBezTo>
                <a:close/>
              </a:path>
            </a:pathLst>
          </a:cu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425450" y="96518"/>
            <a:ext cx="10515600" cy="662397"/>
          </a:xfrm>
        </p:spPr>
        <p:txBody>
          <a:bodyPr/>
          <a:lstStyle/>
          <a:p>
            <a:r>
              <a:rPr lang="en-US" dirty="0"/>
              <a:t>I</a:t>
            </a:r>
            <a:r>
              <a:rPr lang="en-US" baseline="-25000" dirty="0"/>
              <a:t>DS</a:t>
            </a:r>
            <a:r>
              <a:rPr lang="en-US" dirty="0"/>
              <a:t> simplified model in weak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1855966678"/>
              </p:ext>
            </p:extLst>
          </p:nvPr>
        </p:nvGraphicFramePr>
        <p:xfrm>
          <a:off x="750399" y="934830"/>
          <a:ext cx="7073918" cy="1329327"/>
        </p:xfrm>
        <a:graphic>
          <a:graphicData uri="http://schemas.openxmlformats.org/presentationml/2006/ole">
            <mc:AlternateContent xmlns:mc="http://schemas.openxmlformats.org/markup-compatibility/2006">
              <mc:Choice xmlns:v="urn:schemas-microsoft-com:vml" Requires="v">
                <p:oleObj name="Equation" r:id="rId2" imgW="2844800" imgH="533400" progId="Equation.DSMT4">
                  <p:embed/>
                </p:oleObj>
              </mc:Choice>
              <mc:Fallback>
                <p:oleObj name="Equation" r:id="rId2" imgW="2844800" imgH="533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99" y="934830"/>
                        <a:ext cx="7073918" cy="1329327"/>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759527766"/>
              </p:ext>
            </p:extLst>
          </p:nvPr>
        </p:nvGraphicFramePr>
        <p:xfrm>
          <a:off x="797570" y="2712557"/>
          <a:ext cx="5915418" cy="1087393"/>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70" y="2712557"/>
                        <a:ext cx="5915418" cy="108739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4156205855"/>
              </p:ext>
            </p:extLst>
          </p:nvPr>
        </p:nvGraphicFramePr>
        <p:xfrm>
          <a:off x="8498961" y="2736822"/>
          <a:ext cx="1937902" cy="1158786"/>
        </p:xfrm>
        <a:graphic>
          <a:graphicData uri="http://schemas.openxmlformats.org/presentationml/2006/ole">
            <mc:AlternateContent xmlns:mc="http://schemas.openxmlformats.org/markup-compatibility/2006">
              <mc:Choice xmlns:v="urn:schemas-microsoft-com:vml" Requires="v">
                <p:oleObj name="Equation" r:id="rId6" imgW="634680" imgH="380880" progId="Equation.DSMT4">
                  <p:embed/>
                </p:oleObj>
              </mc:Choice>
              <mc:Fallback>
                <p:oleObj name="Equation" r:id="rId6" imgW="634680" imgH="380880" progId="Equation.DSMT4">
                  <p:embed/>
                  <p:pic>
                    <p:nvPicPr>
                      <p:cNvPr id="0" name="Object 5"/>
                      <p:cNvPicPr>
                        <a:picLocks noChangeAspect="1" noChangeArrowheads="1"/>
                      </p:cNvPicPr>
                      <p:nvPr/>
                    </p:nvPicPr>
                    <p:blipFill>
                      <a:blip r:embed="rId7"/>
                      <a:srcRect/>
                      <a:stretch>
                        <a:fillRect/>
                      </a:stretch>
                    </p:blipFill>
                    <p:spPr bwMode="auto">
                      <a:xfrm>
                        <a:off x="8498961" y="2736822"/>
                        <a:ext cx="1937902" cy="1158786"/>
                      </a:xfrm>
                      <a:prstGeom prst="rect">
                        <a:avLst/>
                      </a:prstGeom>
                      <a:noFill/>
                    </p:spPr>
                  </p:pic>
                </p:oleObj>
              </mc:Fallback>
            </mc:AlternateContent>
          </a:graphicData>
        </a:graphic>
      </p:graphicFrame>
      <p:sp>
        <p:nvSpPr>
          <p:cNvPr id="9" name="CasellaDiTesto 8"/>
          <p:cNvSpPr txBox="1"/>
          <p:nvPr/>
        </p:nvSpPr>
        <p:spPr>
          <a:xfrm>
            <a:off x="7702105" y="2113185"/>
            <a:ext cx="4052713"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m</a:t>
            </a:r>
            <a:r>
              <a:rPr lang="en-US" sz="2400" dirty="0">
                <a:solidFill>
                  <a:srgbClr val="FF0000"/>
                </a:solidFill>
                <a:latin typeface="Arial" panose="020B0604020202020204" pitchFamily="34" charset="0"/>
                <a:cs typeface="Arial" panose="020B0604020202020204" pitchFamily="34" charset="0"/>
              </a:rPr>
              <a:t>: subthreshold slope factor</a:t>
            </a:r>
          </a:p>
        </p:txBody>
      </p:sp>
      <p:sp>
        <p:nvSpPr>
          <p:cNvPr id="7" name="Figura a mano libera 6"/>
          <p:cNvSpPr/>
          <p:nvPr/>
        </p:nvSpPr>
        <p:spPr>
          <a:xfrm>
            <a:off x="2583543" y="1700414"/>
            <a:ext cx="5834743" cy="1567543"/>
          </a:xfrm>
          <a:custGeom>
            <a:avLst/>
            <a:gdLst>
              <a:gd name="connsiteX0" fmla="*/ 5834743 w 5834743"/>
              <a:gd name="connsiteY0" fmla="*/ 1567543 h 1567543"/>
              <a:gd name="connsiteX1" fmla="*/ 4992914 w 5834743"/>
              <a:gd name="connsiteY1" fmla="*/ 1190171 h 1567543"/>
              <a:gd name="connsiteX2" fmla="*/ 3628571 w 5834743"/>
              <a:gd name="connsiteY2" fmla="*/ 769257 h 1567543"/>
              <a:gd name="connsiteX3" fmla="*/ 1407886 w 5834743"/>
              <a:gd name="connsiteY3" fmla="*/ 754743 h 1567543"/>
              <a:gd name="connsiteX4" fmla="*/ 319314 w 5834743"/>
              <a:gd name="connsiteY4" fmla="*/ 566057 h 1567543"/>
              <a:gd name="connsiteX5" fmla="*/ 0 w 5834743"/>
              <a:gd name="connsiteY5"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743" h="1567543">
                <a:moveTo>
                  <a:pt x="5834743" y="1567543"/>
                </a:moveTo>
                <a:cubicBezTo>
                  <a:pt x="5597676" y="1445381"/>
                  <a:pt x="5360609" y="1323219"/>
                  <a:pt x="4992914" y="1190171"/>
                </a:cubicBezTo>
                <a:cubicBezTo>
                  <a:pt x="4625219" y="1057123"/>
                  <a:pt x="4226076" y="841828"/>
                  <a:pt x="3628571" y="769257"/>
                </a:cubicBezTo>
                <a:cubicBezTo>
                  <a:pt x="3031066" y="696686"/>
                  <a:pt x="1959429" y="788610"/>
                  <a:pt x="1407886" y="754743"/>
                </a:cubicBezTo>
                <a:cubicBezTo>
                  <a:pt x="856343" y="720876"/>
                  <a:pt x="553962" y="691847"/>
                  <a:pt x="319314" y="566057"/>
                </a:cubicBezTo>
                <a:cubicBezTo>
                  <a:pt x="84666" y="440267"/>
                  <a:pt x="42333" y="220133"/>
                  <a:pt x="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5065486" y="2588100"/>
            <a:ext cx="3338286" cy="708885"/>
          </a:xfrm>
          <a:custGeom>
            <a:avLst/>
            <a:gdLst>
              <a:gd name="connsiteX0" fmla="*/ 3396343 w 3396343"/>
              <a:gd name="connsiteY0" fmla="*/ 607285 h 607285"/>
              <a:gd name="connsiteX1" fmla="*/ 2336800 w 3396343"/>
              <a:gd name="connsiteY1" fmla="*/ 375057 h 607285"/>
              <a:gd name="connsiteX2" fmla="*/ 1364343 w 3396343"/>
              <a:gd name="connsiteY2" fmla="*/ 70257 h 607285"/>
              <a:gd name="connsiteX3" fmla="*/ 624114 w 3396343"/>
              <a:gd name="connsiteY3" fmla="*/ 12200 h 607285"/>
              <a:gd name="connsiteX4" fmla="*/ 319314 w 3396343"/>
              <a:gd name="connsiteY4" fmla="*/ 12200 h 607285"/>
              <a:gd name="connsiteX5" fmla="*/ 116114 w 3396343"/>
              <a:gd name="connsiteY5" fmla="*/ 142828 h 607285"/>
              <a:gd name="connsiteX6" fmla="*/ 29028 w 3396343"/>
              <a:gd name="connsiteY6" fmla="*/ 287971 h 607285"/>
              <a:gd name="connsiteX7" fmla="*/ 0 w 3396343"/>
              <a:gd name="connsiteY7" fmla="*/ 433114 h 607285"/>
              <a:gd name="connsiteX0" fmla="*/ 3338286 w 3338286"/>
              <a:gd name="connsiteY0" fmla="*/ 708885 h 708885"/>
              <a:gd name="connsiteX1" fmla="*/ 2336800 w 3338286"/>
              <a:gd name="connsiteY1" fmla="*/ 375057 h 708885"/>
              <a:gd name="connsiteX2" fmla="*/ 1364343 w 3338286"/>
              <a:gd name="connsiteY2" fmla="*/ 70257 h 708885"/>
              <a:gd name="connsiteX3" fmla="*/ 624114 w 3338286"/>
              <a:gd name="connsiteY3" fmla="*/ 12200 h 708885"/>
              <a:gd name="connsiteX4" fmla="*/ 319314 w 3338286"/>
              <a:gd name="connsiteY4" fmla="*/ 12200 h 708885"/>
              <a:gd name="connsiteX5" fmla="*/ 116114 w 3338286"/>
              <a:gd name="connsiteY5" fmla="*/ 142828 h 708885"/>
              <a:gd name="connsiteX6" fmla="*/ 29028 w 3338286"/>
              <a:gd name="connsiteY6" fmla="*/ 287971 h 708885"/>
              <a:gd name="connsiteX7" fmla="*/ 0 w 3338286"/>
              <a:gd name="connsiteY7" fmla="*/ 433114 h 7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286" h="708885">
                <a:moveTo>
                  <a:pt x="3338286" y="708885"/>
                </a:moveTo>
                <a:cubicBezTo>
                  <a:pt x="2977848" y="637523"/>
                  <a:pt x="2665790" y="481495"/>
                  <a:pt x="2336800" y="375057"/>
                </a:cubicBezTo>
                <a:cubicBezTo>
                  <a:pt x="2007810" y="268619"/>
                  <a:pt x="1649791" y="130733"/>
                  <a:pt x="1364343" y="70257"/>
                </a:cubicBezTo>
                <a:cubicBezTo>
                  <a:pt x="1078895" y="9781"/>
                  <a:pt x="798285" y="21876"/>
                  <a:pt x="624114" y="12200"/>
                </a:cubicBezTo>
                <a:cubicBezTo>
                  <a:pt x="449942" y="2524"/>
                  <a:pt x="403981" y="-9571"/>
                  <a:pt x="319314" y="12200"/>
                </a:cubicBezTo>
                <a:cubicBezTo>
                  <a:pt x="234647" y="33971"/>
                  <a:pt x="164495" y="96866"/>
                  <a:pt x="116114" y="142828"/>
                </a:cubicBezTo>
                <a:cubicBezTo>
                  <a:pt x="67733" y="188790"/>
                  <a:pt x="48380" y="239590"/>
                  <a:pt x="29028" y="287971"/>
                </a:cubicBezTo>
                <a:cubicBezTo>
                  <a:pt x="9676" y="336352"/>
                  <a:pt x="4838" y="384733"/>
                  <a:pt x="0" y="433114"/>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1489" y="4033541"/>
            <a:ext cx="5264083" cy="2151051"/>
          </a:xfrm>
          <a:prstGeom prst="rect">
            <a:avLst/>
          </a:prstGeom>
        </p:spPr>
      </p:pic>
      <p:sp>
        <p:nvSpPr>
          <p:cNvPr id="14" name="Freccia in giù 13"/>
          <p:cNvSpPr/>
          <p:nvPr/>
        </p:nvSpPr>
        <p:spPr>
          <a:xfrm rot="2332030">
            <a:off x="8634971" y="3875170"/>
            <a:ext cx="638629" cy="844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B1564777-957A-4DAD-B20A-978CFA8C903E}"/>
              </a:ext>
            </a:extLst>
          </p:cNvPr>
          <p:cNvGraphicFramePr>
            <a:graphicFrameLocks noChangeAspect="1"/>
          </p:cNvGraphicFramePr>
          <p:nvPr>
            <p:extLst>
              <p:ext uri="{D42A27DB-BD31-4B8C-83A1-F6EECF244321}">
                <p14:modId xmlns:p14="http://schemas.microsoft.com/office/powerpoint/2010/main" val="1100233106"/>
              </p:ext>
            </p:extLst>
          </p:nvPr>
        </p:nvGraphicFramePr>
        <p:xfrm>
          <a:off x="9446065" y="4214084"/>
          <a:ext cx="2054225" cy="463550"/>
        </p:xfrm>
        <a:graphic>
          <a:graphicData uri="http://schemas.openxmlformats.org/presentationml/2006/ole">
            <mc:AlternateContent xmlns:mc="http://schemas.openxmlformats.org/markup-compatibility/2006">
              <mc:Choice xmlns:v="urn:schemas-microsoft-com:vml" Requires="v">
                <p:oleObj name="Equation" r:id="rId9" imgW="672840" imgH="152280" progId="Equation.DSMT4">
                  <p:embed/>
                </p:oleObj>
              </mc:Choice>
              <mc:Fallback>
                <p:oleObj name="Equation" r:id="rId9" imgW="672840" imgH="152280" progId="Equation.DSMT4">
                  <p:embed/>
                  <p:pic>
                    <p:nvPicPr>
                      <p:cNvPr id="10" name="Oggetto 9"/>
                      <p:cNvPicPr>
                        <a:picLocks noChangeAspect="1" noChangeArrowheads="1"/>
                      </p:cNvPicPr>
                      <p:nvPr/>
                    </p:nvPicPr>
                    <p:blipFill>
                      <a:blip r:embed="rId10"/>
                      <a:srcRect/>
                      <a:stretch>
                        <a:fillRect/>
                      </a:stretch>
                    </p:blipFill>
                    <p:spPr bwMode="auto">
                      <a:xfrm>
                        <a:off x="9446065" y="4214084"/>
                        <a:ext cx="2054225" cy="463550"/>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DCCA1FCF-0F34-4B29-8DD6-0AB04D5D539B}"/>
              </a:ext>
            </a:extLst>
          </p:cNvPr>
          <p:cNvGraphicFramePr>
            <a:graphicFrameLocks noChangeAspect="1"/>
          </p:cNvGraphicFramePr>
          <p:nvPr>
            <p:extLst>
              <p:ext uri="{D42A27DB-BD31-4B8C-83A1-F6EECF244321}">
                <p14:modId xmlns:p14="http://schemas.microsoft.com/office/powerpoint/2010/main" val="1618163602"/>
              </p:ext>
            </p:extLst>
          </p:nvPr>
        </p:nvGraphicFramePr>
        <p:xfrm>
          <a:off x="2724088" y="4033541"/>
          <a:ext cx="767121" cy="883280"/>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15" name="Oggetto 14">
                        <a:extLst>
                          <a:ext uri="{FF2B5EF4-FFF2-40B4-BE49-F238E27FC236}">
                            <a16:creationId xmlns:a16="http://schemas.microsoft.com/office/drawing/2014/main" id="{B1564777-957A-4DAD-B20A-978CFA8C903E}"/>
                          </a:ext>
                        </a:extLst>
                      </p:cNvPr>
                      <p:cNvPicPr>
                        <a:picLocks noChangeAspect="1" noChangeArrowheads="1"/>
                      </p:cNvPicPr>
                      <p:nvPr/>
                    </p:nvPicPr>
                    <p:blipFill>
                      <a:blip r:embed="rId12"/>
                      <a:srcRect/>
                      <a:stretch>
                        <a:fillRect/>
                      </a:stretch>
                    </p:blipFill>
                    <p:spPr bwMode="auto">
                      <a:xfrm>
                        <a:off x="2724088" y="4033541"/>
                        <a:ext cx="767121" cy="88328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79E55C10-655D-4E03-9E63-2F5C7129F619}"/>
              </a:ext>
            </a:extLst>
          </p:cNvPr>
          <p:cNvCxnSpPr>
            <a:cxnSpLocks/>
          </p:cNvCxnSpPr>
          <p:nvPr/>
        </p:nvCxnSpPr>
        <p:spPr>
          <a:xfrm flipV="1">
            <a:off x="3491210" y="3634937"/>
            <a:ext cx="547390" cy="398604"/>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7"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2191657" y="2139385"/>
            <a:ext cx="5319019" cy="3969316"/>
          </a:xfrm>
          <a:prstGeom prst="rect">
            <a:avLst/>
          </a:prstGeom>
        </p:spPr>
      </p:pic>
      <p:sp>
        <p:nvSpPr>
          <p:cNvPr id="2" name="Titolo 1"/>
          <p:cNvSpPr>
            <a:spLocks noGrp="1"/>
          </p:cNvSpPr>
          <p:nvPr>
            <p:ph type="title"/>
          </p:nvPr>
        </p:nvSpPr>
        <p:spPr>
          <a:xfrm>
            <a:off x="782739" y="123301"/>
            <a:ext cx="10515600" cy="756839"/>
          </a:xfrm>
        </p:spPr>
        <p:txBody>
          <a:bodyPr>
            <a:noAutofit/>
          </a:bodyPr>
          <a:lstStyle/>
          <a:p>
            <a:r>
              <a:rPr lang="en-US" sz="2800" dirty="0"/>
              <a:t>Temperature effects on MOSFET characteristics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7" name="Oggetto 6"/>
          <p:cNvGraphicFramePr>
            <a:graphicFrameLocks noChangeAspect="1"/>
          </p:cNvGraphicFramePr>
          <p:nvPr>
            <p:extLst>
              <p:ext uri="{D42A27DB-BD31-4B8C-83A1-F6EECF244321}">
                <p14:modId xmlns:p14="http://schemas.microsoft.com/office/powerpoint/2010/main" val="445336097"/>
              </p:ext>
            </p:extLst>
          </p:nvPr>
        </p:nvGraphicFramePr>
        <p:xfrm>
          <a:off x="1748499" y="904218"/>
          <a:ext cx="6680201" cy="1016000"/>
        </p:xfrm>
        <a:graphic>
          <a:graphicData uri="http://schemas.openxmlformats.org/presentationml/2006/ole">
            <mc:AlternateContent xmlns:mc="http://schemas.openxmlformats.org/markup-compatibility/2006">
              <mc:Choice xmlns:v="urn:schemas-microsoft-com:vml" Requires="v">
                <p:oleObj name="Equation" r:id="rId3" imgW="3340080" imgH="507960" progId="Equation.DSMT4">
                  <p:embed/>
                </p:oleObj>
              </mc:Choice>
              <mc:Fallback>
                <p:oleObj name="Equation" r:id="rId3" imgW="3340080" imgH="507960" progId="Equation.DSMT4">
                  <p:embed/>
                  <p:pic>
                    <p:nvPicPr>
                      <p:cNvPr id="0" name=""/>
                      <p:cNvPicPr>
                        <a:picLocks noChangeAspect="1" noChangeArrowheads="1"/>
                      </p:cNvPicPr>
                      <p:nvPr/>
                    </p:nvPicPr>
                    <p:blipFill>
                      <a:blip r:embed="rId4"/>
                      <a:srcRect/>
                      <a:stretch>
                        <a:fillRect/>
                      </a:stretch>
                    </p:blipFill>
                    <p:spPr bwMode="auto">
                      <a:xfrm>
                        <a:off x="1748499" y="904218"/>
                        <a:ext cx="6680201" cy="1016000"/>
                      </a:xfrm>
                      <a:prstGeom prst="rect">
                        <a:avLst/>
                      </a:prstGeom>
                      <a:noFill/>
                    </p:spPr>
                  </p:pic>
                </p:oleObj>
              </mc:Fallback>
            </mc:AlternateContent>
          </a:graphicData>
        </a:graphic>
      </p:graphicFrame>
      <p:sp>
        <p:nvSpPr>
          <p:cNvPr id="8" name="Rectangle 4"/>
          <p:cNvSpPr>
            <a:spLocks noChangeArrowheads="1"/>
          </p:cNvSpPr>
          <p:nvPr/>
        </p:nvSpPr>
        <p:spPr bwMode="auto">
          <a:xfrm>
            <a:off x="1922144" y="2914647"/>
            <a:ext cx="14545394" cy="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692091691"/>
              </p:ext>
            </p:extLst>
          </p:nvPr>
        </p:nvGraphicFramePr>
        <p:xfrm>
          <a:off x="1748499" y="1851132"/>
          <a:ext cx="7086600" cy="508000"/>
        </p:xfrm>
        <a:graphic>
          <a:graphicData uri="http://schemas.openxmlformats.org/presentationml/2006/ole">
            <mc:AlternateContent xmlns:mc="http://schemas.openxmlformats.org/markup-compatibility/2006">
              <mc:Choice xmlns:v="urn:schemas-microsoft-com:vml" Requires="v">
                <p:oleObj name="Equation" r:id="rId5" imgW="3543120" imgH="253800" progId="Equation.DSMT4">
                  <p:embed/>
                </p:oleObj>
              </mc:Choice>
              <mc:Fallback>
                <p:oleObj name="Equation" r:id="rId5" imgW="3543120" imgH="253800" progId="Equation.DSMT4">
                  <p:embed/>
                  <p:pic>
                    <p:nvPicPr>
                      <p:cNvPr id="0" name=""/>
                      <p:cNvPicPr>
                        <a:picLocks noChangeAspect="1" noChangeArrowheads="1"/>
                      </p:cNvPicPr>
                      <p:nvPr/>
                    </p:nvPicPr>
                    <p:blipFill>
                      <a:blip r:embed="rId6"/>
                      <a:srcRect/>
                      <a:stretch>
                        <a:fillRect/>
                      </a:stretch>
                    </p:blipFill>
                    <p:spPr bwMode="auto">
                      <a:xfrm>
                        <a:off x="1748499" y="1851132"/>
                        <a:ext cx="7086600" cy="508000"/>
                      </a:xfrm>
                      <a:prstGeom prst="rect">
                        <a:avLst/>
                      </a:prstGeom>
                      <a:noFill/>
                    </p:spPr>
                  </p:pic>
                </p:oleObj>
              </mc:Fallback>
            </mc:AlternateContent>
          </a:graphicData>
        </a:graphic>
      </p:graphicFrame>
      <p:sp>
        <p:nvSpPr>
          <p:cNvPr id="12" name="CasellaDiTesto 11"/>
          <p:cNvSpPr txBox="1"/>
          <p:nvPr/>
        </p:nvSpPr>
        <p:spPr>
          <a:xfrm>
            <a:off x="3238500" y="3968862"/>
            <a:ext cx="2296463"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Vt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increases with T)</a:t>
            </a:r>
          </a:p>
        </p:txBody>
      </p:sp>
      <p:sp>
        <p:nvSpPr>
          <p:cNvPr id="13" name="CasellaDiTesto 12"/>
          <p:cNvSpPr txBox="1"/>
          <p:nvPr/>
        </p:nvSpPr>
        <p:spPr>
          <a:xfrm>
            <a:off x="6040539" y="5067122"/>
            <a:ext cx="2373407" cy="646331"/>
          </a:xfrm>
          <a:prstGeom prst="rect">
            <a:avLst/>
          </a:prstGeom>
          <a:solidFill>
            <a:schemeClr val="bg1"/>
          </a:solidFill>
        </p:spPr>
        <p:txBody>
          <a:bodyPr wrap="none" rtlCol="0">
            <a:spAutoFit/>
          </a:bodyPr>
          <a:lstStyle/>
          <a:p>
            <a:r>
              <a:rPr lang="en-US" dirty="0">
                <a:latin typeface="Symbol" panose="05050102010706020507" pitchFamily="18" charset="2"/>
                <a:cs typeface="Arial" panose="020B0604020202020204" pitchFamily="34" charset="0"/>
              </a:rPr>
              <a:t>b</a:t>
            </a:r>
            <a:r>
              <a:rPr lang="en-US" dirty="0">
                <a:latin typeface="Arial" panose="020B0604020202020204" pitchFamily="34" charset="0"/>
                <a:cs typeface="Arial" panose="020B0604020202020204" pitchFamily="34" charset="0"/>
              </a:rPr>
              <a: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decreases with T)</a:t>
            </a:r>
          </a:p>
        </p:txBody>
      </p:sp>
      <p:cxnSp>
        <p:nvCxnSpPr>
          <p:cNvPr id="18" name="Connettore 2 17"/>
          <p:cNvCxnSpPr>
            <a:endCxn id="12" idx="0"/>
          </p:cNvCxnSpPr>
          <p:nvPr/>
        </p:nvCxnSpPr>
        <p:spPr>
          <a:xfrm flipH="1">
            <a:off x="4386732" y="3968862"/>
            <a:ext cx="1243103"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5931073" y="5020956"/>
            <a:ext cx="7238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p:cNvCxnSpPr>
            <a:cxnSpLocks/>
          </p:cNvCxnSpPr>
          <p:nvPr/>
        </p:nvCxnSpPr>
        <p:spPr>
          <a:xfrm flipV="1">
            <a:off x="4552950" y="4658468"/>
            <a:ext cx="1205517" cy="408654"/>
          </a:xfrm>
          <a:prstGeom prst="straightConnector1">
            <a:avLst/>
          </a:prstGeom>
          <a:ln w="28575">
            <a:solidFill>
              <a:schemeClr val="accent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554431" y="5020956"/>
            <a:ext cx="1197764" cy="369332"/>
          </a:xfrm>
          <a:prstGeom prst="rect">
            <a:avLst/>
          </a:prstGeom>
          <a:noFill/>
        </p:spPr>
        <p:txBody>
          <a:bodyPr wrap="none" rtlCol="0">
            <a:spAutoFit/>
          </a:bodyPr>
          <a:lstStyle/>
          <a:p>
            <a:r>
              <a:rPr lang="it-IT" dirty="0">
                <a:solidFill>
                  <a:schemeClr val="accent1">
                    <a:lumMod val="50000"/>
                  </a:schemeClr>
                </a:solidFill>
                <a:latin typeface="Arial" panose="020B0604020202020204" pitchFamily="34" charset="0"/>
                <a:cs typeface="Arial" panose="020B0604020202020204" pitchFamily="34" charset="0"/>
              </a:rPr>
              <a:t>ZTC </a:t>
            </a:r>
            <a:r>
              <a:rPr lang="it-IT" dirty="0" err="1">
                <a:solidFill>
                  <a:schemeClr val="accent1">
                    <a:lumMod val="50000"/>
                  </a:schemeClr>
                </a:solidFill>
                <a:latin typeface="Arial" panose="020B0604020202020204" pitchFamily="34" charset="0"/>
                <a:cs typeface="Arial" panose="020B0604020202020204" pitchFamily="34" charset="0"/>
              </a:rPr>
              <a:t>point</a:t>
            </a:r>
            <a:endParaRPr lang="en-US" dirty="0">
              <a:solidFill>
                <a:schemeClr val="accent1">
                  <a:lumMod val="50000"/>
                </a:schemeClr>
              </a:solidFill>
              <a:latin typeface="Arial" panose="020B0604020202020204" pitchFamily="34" charset="0"/>
              <a:cs typeface="Arial" panose="020B0604020202020204" pitchFamily="34" charset="0"/>
            </a:endParaRPr>
          </a:p>
        </p:txBody>
      </p:sp>
      <p:cxnSp>
        <p:nvCxnSpPr>
          <p:cNvPr id="26" name="Connettore 1 25"/>
          <p:cNvCxnSpPr/>
          <p:nvPr/>
        </p:nvCxnSpPr>
        <p:spPr>
          <a:xfrm flipV="1">
            <a:off x="5781079" y="2751463"/>
            <a:ext cx="0" cy="29794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Immagine 26"/>
          <p:cNvPicPr>
            <a:picLocks noChangeAspect="1"/>
          </p:cNvPicPr>
          <p:nvPr/>
        </p:nvPicPr>
        <p:blipFill>
          <a:blip r:embed="rId7"/>
          <a:stretch>
            <a:fillRect/>
          </a:stretch>
        </p:blipFill>
        <p:spPr>
          <a:xfrm>
            <a:off x="8027696" y="3058710"/>
            <a:ext cx="3571529" cy="2008412"/>
          </a:xfrm>
          <a:prstGeom prst="rect">
            <a:avLst/>
          </a:prstGeom>
        </p:spPr>
      </p:pic>
    </p:spTree>
    <p:extLst>
      <p:ext uri="{BB962C8B-B14F-4D97-AF65-F5344CB8AC3E}">
        <p14:creationId xmlns:p14="http://schemas.microsoft.com/office/powerpoint/2010/main" val="6323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6000" y="104851"/>
            <a:ext cx="10515600" cy="662397"/>
          </a:xfrm>
        </p:spPr>
        <p:txBody>
          <a:bodyPr/>
          <a:lstStyle/>
          <a:p>
            <a:r>
              <a:rPr lang="en-US" dirty="0"/>
              <a:t>MOSFET Small Signal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263" y="1887181"/>
            <a:ext cx="6283094" cy="3778400"/>
          </a:xfrm>
          <a:prstGeom prst="rect">
            <a:avLst/>
          </a:prstGeom>
        </p:spPr>
      </p:pic>
      <p:cxnSp>
        <p:nvCxnSpPr>
          <p:cNvPr id="7" name="Connettore 2 6"/>
          <p:cNvCxnSpPr/>
          <p:nvPr/>
        </p:nvCxnSpPr>
        <p:spPr>
          <a:xfrm flipV="1">
            <a:off x="4754810" y="4542971"/>
            <a:ext cx="240281" cy="10744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5157517" y="4840732"/>
            <a:ext cx="787531" cy="1451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293723" y="5617465"/>
            <a:ext cx="1727589"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effect</a:t>
            </a:r>
            <a:r>
              <a:rPr lang="it-IT" sz="2400" dirty="0">
                <a:solidFill>
                  <a:srgbClr val="FF0000"/>
                </a:solidFill>
                <a:latin typeface="Arial" panose="020B0604020202020204" pitchFamily="34" charset="0"/>
                <a:cs typeface="Arial" panose="020B0604020202020204" pitchFamily="34" charset="0"/>
              </a:rPr>
              <a:t> of </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bs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76000" y="976787"/>
            <a:ext cx="8600431"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gs</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gb</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bs</a:t>
            </a:r>
            <a:r>
              <a:rPr lang="en-US" sz="3200" i="1" dirty="0">
                <a:solidFill>
                  <a:srgbClr val="FF0000"/>
                </a:solidFill>
                <a:latin typeface="Arial" panose="020B0604020202020204" pitchFamily="34" charset="0"/>
                <a:cs typeface="Arial" panose="020B0604020202020204" pitchFamily="34" charset="0"/>
              </a:rPr>
              <a:t> : small signal capacitances</a:t>
            </a:r>
            <a:endParaRPr lang="en-US" sz="3200" i="1" baseline="-25000" dirty="0">
              <a:solidFill>
                <a:srgbClr val="FF0000"/>
              </a:solidFill>
              <a:latin typeface="Arial" panose="020B0604020202020204" pitchFamily="34" charset="0"/>
              <a:cs typeface="Arial" panose="020B0604020202020204" pitchFamily="34" charset="0"/>
            </a:endParaRPr>
          </a:p>
        </p:txBody>
      </p:sp>
      <p:sp>
        <p:nvSpPr>
          <p:cNvPr id="15" name="Ovale 14"/>
          <p:cNvSpPr/>
          <p:nvPr/>
        </p:nvSpPr>
        <p:spPr>
          <a:xfrm>
            <a:off x="4995091" y="1669143"/>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e 15"/>
          <p:cNvSpPr/>
          <p:nvPr/>
        </p:nvSpPr>
        <p:spPr>
          <a:xfrm>
            <a:off x="2455091" y="264690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e 16"/>
          <p:cNvSpPr/>
          <p:nvPr/>
        </p:nvSpPr>
        <p:spPr>
          <a:xfrm>
            <a:off x="1671386" y="383678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e 17"/>
          <p:cNvSpPr/>
          <p:nvPr/>
        </p:nvSpPr>
        <p:spPr>
          <a:xfrm>
            <a:off x="6764242" y="3169422"/>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e 20"/>
          <p:cNvSpPr/>
          <p:nvPr/>
        </p:nvSpPr>
        <p:spPr>
          <a:xfrm>
            <a:off x="6711295" y="4491670"/>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asellaDiTesto 5">
            <a:extLst>
              <a:ext uri="{FF2B5EF4-FFF2-40B4-BE49-F238E27FC236}">
                <a16:creationId xmlns:a16="http://schemas.microsoft.com/office/drawing/2014/main" id="{01E7DE59-E8EA-4313-8130-68FC7FDBEE31}"/>
              </a:ext>
            </a:extLst>
          </p:cNvPr>
          <p:cNvSpPr txBox="1"/>
          <p:nvPr/>
        </p:nvSpPr>
        <p:spPr>
          <a:xfrm>
            <a:off x="8539614" y="2694079"/>
            <a:ext cx="262128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start from the dc model (capacitances are removed)</a:t>
            </a:r>
          </a:p>
        </p:txBody>
      </p:sp>
      <p:sp>
        <p:nvSpPr>
          <p:cNvPr id="8" name="Freccia destra con strisce 7">
            <a:extLst>
              <a:ext uri="{FF2B5EF4-FFF2-40B4-BE49-F238E27FC236}">
                <a16:creationId xmlns:a16="http://schemas.microsoft.com/office/drawing/2014/main" id="{7A8CD145-2351-48DB-A5F7-C7A770A547D0}"/>
              </a:ext>
            </a:extLst>
          </p:cNvPr>
          <p:cNvSpPr/>
          <p:nvPr/>
        </p:nvSpPr>
        <p:spPr>
          <a:xfrm>
            <a:off x="11073393" y="2971800"/>
            <a:ext cx="981447" cy="720136"/>
          </a:xfrm>
          <a:prstGeom prst="strip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0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P spid="18" grpId="0" animBg="1"/>
      <p:bldP spid="21" grpId="0" animBg="1"/>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Simplified layout and cross-section ("designer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descr="C:\Users\Paolo\AppData\Local\Microsoft\Windows\INetCache\Content.Word\n_MOS LAyou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365" y="1100511"/>
            <a:ext cx="7562335" cy="4695566"/>
          </a:xfrm>
          <a:prstGeom prst="rect">
            <a:avLst/>
          </a:prstGeom>
          <a:noFill/>
          <a:ln>
            <a:noFill/>
          </a:ln>
        </p:spPr>
      </p:pic>
      <p:graphicFrame>
        <p:nvGraphicFramePr>
          <p:cNvPr id="6" name="Oggetto 5"/>
          <p:cNvGraphicFramePr>
            <a:graphicFrameLocks noChangeAspect="1"/>
          </p:cNvGraphicFramePr>
          <p:nvPr>
            <p:extLst>
              <p:ext uri="{D42A27DB-BD31-4B8C-83A1-F6EECF244321}">
                <p14:modId xmlns:p14="http://schemas.microsoft.com/office/powerpoint/2010/main" val="1641917196"/>
              </p:ext>
            </p:extLst>
          </p:nvPr>
        </p:nvGraphicFramePr>
        <p:xfrm>
          <a:off x="8758291" y="4840661"/>
          <a:ext cx="2787650" cy="1063625"/>
        </p:xfrm>
        <a:graphic>
          <a:graphicData uri="http://schemas.openxmlformats.org/presentationml/2006/ole">
            <mc:AlternateContent xmlns:mc="http://schemas.openxmlformats.org/markup-compatibility/2006">
              <mc:Choice xmlns:v="urn:schemas-microsoft-com:vml" Requires="v">
                <p:oleObj name="Equation" r:id="rId3" imgW="1066680" imgH="393480" progId="Equation.DSMT4">
                  <p:embed/>
                </p:oleObj>
              </mc:Choice>
              <mc:Fallback>
                <p:oleObj name="Equation" r:id="rId3" imgW="1066680" imgH="393480" progId="Equation.DSMT4">
                  <p:embed/>
                  <p:pic>
                    <p:nvPicPr>
                      <p:cNvPr id="0" name=""/>
                      <p:cNvPicPr>
                        <a:picLocks noChangeAspect="1" noChangeArrowheads="1"/>
                      </p:cNvPicPr>
                      <p:nvPr/>
                    </p:nvPicPr>
                    <p:blipFill>
                      <a:blip r:embed="rId4"/>
                      <a:srcRect/>
                      <a:stretch>
                        <a:fillRect/>
                      </a:stretch>
                    </p:blipFill>
                    <p:spPr bwMode="auto">
                      <a:xfrm>
                        <a:off x="8758291" y="4840661"/>
                        <a:ext cx="2787650" cy="1063625"/>
                      </a:xfrm>
                      <a:prstGeom prst="rect">
                        <a:avLst/>
                      </a:prstGeom>
                      <a:noFill/>
                    </p:spPr>
                  </p:pic>
                </p:oleObj>
              </mc:Fallback>
            </mc:AlternateContent>
          </a:graphicData>
        </a:graphic>
      </p:graphicFrame>
      <p:sp>
        <p:nvSpPr>
          <p:cNvPr id="7" name="Rettangolo 6"/>
          <p:cNvSpPr/>
          <p:nvPr/>
        </p:nvSpPr>
        <p:spPr>
          <a:xfrm>
            <a:off x="7439025"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6019800"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8648700" y="4731254"/>
            <a:ext cx="2857654" cy="1399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1374"/>
            <a:ext cx="10515600" cy="662397"/>
          </a:xfrm>
        </p:spPr>
        <p:txBody>
          <a:bodyPr/>
          <a:lstStyle/>
          <a:p>
            <a:r>
              <a:rPr lang="en-US" dirty="0"/>
              <a:t>MOSFET small signal model: dc limit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8" y="938356"/>
            <a:ext cx="5914173" cy="2511023"/>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1401161677"/>
              </p:ext>
            </p:extLst>
          </p:nvPr>
        </p:nvGraphicFramePr>
        <p:xfrm>
          <a:off x="838199" y="3723482"/>
          <a:ext cx="3759200" cy="1092200"/>
        </p:xfrm>
        <a:graphic>
          <a:graphicData uri="http://schemas.openxmlformats.org/presentationml/2006/ole">
            <mc:AlternateContent xmlns:mc="http://schemas.openxmlformats.org/markup-compatibility/2006">
              <mc:Choice xmlns:v="urn:schemas-microsoft-com:vml" Requires="v">
                <p:oleObj name="Equation" r:id="rId3" imgW="1879560" imgH="545760" progId="Equation.DSMT4">
                  <p:embed/>
                </p:oleObj>
              </mc:Choice>
              <mc:Fallback>
                <p:oleObj name="Equation" r:id="rId3" imgW="1879560" imgH="545760" progId="Equation.DSMT4">
                  <p:embed/>
                  <p:pic>
                    <p:nvPicPr>
                      <p:cNvPr id="0" name=""/>
                      <p:cNvPicPr>
                        <a:picLocks noChangeAspect="1" noChangeArrowheads="1"/>
                      </p:cNvPicPr>
                      <p:nvPr/>
                    </p:nvPicPr>
                    <p:blipFill>
                      <a:blip r:embed="rId4"/>
                      <a:srcRect/>
                      <a:stretch>
                        <a:fillRect/>
                      </a:stretch>
                    </p:blipFill>
                    <p:spPr bwMode="auto">
                      <a:xfrm>
                        <a:off x="838199" y="3723482"/>
                        <a:ext cx="3759200" cy="10922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485543251"/>
              </p:ext>
            </p:extLst>
          </p:nvPr>
        </p:nvGraphicFramePr>
        <p:xfrm>
          <a:off x="7785362" y="3748882"/>
          <a:ext cx="3886200" cy="1041400"/>
        </p:xfrm>
        <a:graphic>
          <a:graphicData uri="http://schemas.openxmlformats.org/presentationml/2006/ole">
            <mc:AlternateContent xmlns:mc="http://schemas.openxmlformats.org/markup-compatibility/2006">
              <mc:Choice xmlns:v="urn:schemas-microsoft-com:vml" Requires="v">
                <p:oleObj name="Equation" r:id="rId5" imgW="1942920" imgH="520560" progId="Equation.DSMT4">
                  <p:embed/>
                </p:oleObj>
              </mc:Choice>
              <mc:Fallback>
                <p:oleObj name="Equation" r:id="rId5" imgW="1942920" imgH="520560" progId="Equation.DSMT4">
                  <p:embed/>
                  <p:pic>
                    <p:nvPicPr>
                      <p:cNvPr id="0" name=""/>
                      <p:cNvPicPr>
                        <a:picLocks noChangeAspect="1" noChangeArrowheads="1"/>
                      </p:cNvPicPr>
                      <p:nvPr/>
                    </p:nvPicPr>
                    <p:blipFill>
                      <a:blip r:embed="rId6"/>
                      <a:srcRect/>
                      <a:stretch>
                        <a:fillRect/>
                      </a:stretch>
                    </p:blipFill>
                    <p:spPr bwMode="auto">
                      <a:xfrm>
                        <a:off x="7785362" y="3748882"/>
                        <a:ext cx="3886200" cy="104140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30034678"/>
              </p:ext>
            </p:extLst>
          </p:nvPr>
        </p:nvGraphicFramePr>
        <p:xfrm>
          <a:off x="4257394" y="4992007"/>
          <a:ext cx="4343400" cy="1041400"/>
        </p:xfrm>
        <a:graphic>
          <a:graphicData uri="http://schemas.openxmlformats.org/presentationml/2006/ole">
            <mc:AlternateContent xmlns:mc="http://schemas.openxmlformats.org/markup-compatibility/2006">
              <mc:Choice xmlns:v="urn:schemas-microsoft-com:vml" Requires="v">
                <p:oleObj name="Equation" r:id="rId7" imgW="2171520" imgH="520560" progId="Equation.DSMT4">
                  <p:embed/>
                </p:oleObj>
              </mc:Choice>
              <mc:Fallback>
                <p:oleObj name="Equation" r:id="rId7" imgW="2171520" imgH="520560" progId="Equation.DSMT4">
                  <p:embed/>
                  <p:pic>
                    <p:nvPicPr>
                      <p:cNvPr id="0" name=""/>
                      <p:cNvPicPr>
                        <a:picLocks noChangeAspect="1" noChangeArrowheads="1"/>
                      </p:cNvPicPr>
                      <p:nvPr/>
                    </p:nvPicPr>
                    <p:blipFill>
                      <a:blip r:embed="rId8"/>
                      <a:srcRect/>
                      <a:stretch>
                        <a:fillRect/>
                      </a:stretch>
                    </p:blipFill>
                    <p:spPr bwMode="auto">
                      <a:xfrm>
                        <a:off x="4257394" y="4992007"/>
                        <a:ext cx="4343400" cy="1041400"/>
                      </a:xfrm>
                      <a:prstGeom prst="rect">
                        <a:avLst/>
                      </a:prstGeom>
                      <a:noFill/>
                    </p:spPr>
                  </p:pic>
                </p:oleObj>
              </mc:Fallback>
            </mc:AlternateContent>
          </a:graphicData>
        </a:graphic>
      </p:graphicFrame>
      <p:sp>
        <p:nvSpPr>
          <p:cNvPr id="5" name="Rettangolo con angoli arrotondati 4">
            <a:extLst>
              <a:ext uri="{FF2B5EF4-FFF2-40B4-BE49-F238E27FC236}">
                <a16:creationId xmlns:a16="http://schemas.microsoft.com/office/drawing/2014/main" id="{A2F3092E-CD66-4A7B-8E2E-D485A8EB16B7}"/>
              </a:ext>
            </a:extLst>
          </p:cNvPr>
          <p:cNvSpPr/>
          <p:nvPr/>
        </p:nvSpPr>
        <p:spPr>
          <a:xfrm>
            <a:off x="2749204" y="957148"/>
            <a:ext cx="1249680"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BDAEDB4A-9244-4354-A5DA-E61F62502941}"/>
              </a:ext>
            </a:extLst>
          </p:cNvPr>
          <p:cNvSpPr/>
          <p:nvPr/>
        </p:nvSpPr>
        <p:spPr>
          <a:xfrm>
            <a:off x="1851212" y="952930"/>
            <a:ext cx="639576"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con angoli arrotondati 10">
            <a:extLst>
              <a:ext uri="{FF2B5EF4-FFF2-40B4-BE49-F238E27FC236}">
                <a16:creationId xmlns:a16="http://schemas.microsoft.com/office/drawing/2014/main" id="{F214B589-4640-4961-A640-7F2CBF49F061}"/>
              </a:ext>
            </a:extLst>
          </p:cNvPr>
          <p:cNvSpPr/>
          <p:nvPr/>
        </p:nvSpPr>
        <p:spPr>
          <a:xfrm>
            <a:off x="4215866" y="938356"/>
            <a:ext cx="1249680"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con angoli arrotondati 11">
            <a:extLst>
              <a:ext uri="{FF2B5EF4-FFF2-40B4-BE49-F238E27FC236}">
                <a16:creationId xmlns:a16="http://schemas.microsoft.com/office/drawing/2014/main" id="{2C9F72B5-DB5B-4497-8934-C466212A8EDC}"/>
              </a:ext>
            </a:extLst>
          </p:cNvPr>
          <p:cNvSpPr/>
          <p:nvPr/>
        </p:nvSpPr>
        <p:spPr>
          <a:xfrm>
            <a:off x="953220" y="952930"/>
            <a:ext cx="639576"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con angoli arrotondati 12">
            <a:extLst>
              <a:ext uri="{FF2B5EF4-FFF2-40B4-BE49-F238E27FC236}">
                <a16:creationId xmlns:a16="http://schemas.microsoft.com/office/drawing/2014/main" id="{1AAF3E41-8384-4578-9B85-3847C69716CA}"/>
              </a:ext>
            </a:extLst>
          </p:cNvPr>
          <p:cNvSpPr/>
          <p:nvPr/>
        </p:nvSpPr>
        <p:spPr>
          <a:xfrm>
            <a:off x="5674291" y="879473"/>
            <a:ext cx="1498661" cy="2622666"/>
          </a:xfrm>
          <a:prstGeom prst="roundRect">
            <a:avLst/>
          </a:prstGeom>
          <a:solidFill>
            <a:schemeClr val="accent1">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D020B23B-5C0F-4774-BA6B-85A18AED0B4A}"/>
              </a:ext>
            </a:extLst>
          </p:cNvPr>
          <p:cNvCxnSpPr>
            <a:cxnSpLocks/>
          </p:cNvCxnSpPr>
          <p:nvPr/>
        </p:nvCxnSpPr>
        <p:spPr>
          <a:xfrm>
            <a:off x="663388" y="4932989"/>
            <a:ext cx="3275200" cy="0"/>
          </a:xfrm>
          <a:prstGeom prst="line">
            <a:avLst/>
          </a:prstGeom>
          <a:ln w="38100">
            <a:solidFill>
              <a:schemeClr val="accent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9D645F19-FD1C-45B0-A89E-F719F13C9360}"/>
              </a:ext>
            </a:extLst>
          </p:cNvPr>
          <p:cNvCxnSpPr>
            <a:cxnSpLocks/>
          </p:cNvCxnSpPr>
          <p:nvPr/>
        </p:nvCxnSpPr>
        <p:spPr>
          <a:xfrm>
            <a:off x="4197004" y="6033407"/>
            <a:ext cx="4206767"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59F2150-C1AC-44DD-80ED-2B65339AED89}"/>
              </a:ext>
            </a:extLst>
          </p:cNvPr>
          <p:cNvCxnSpPr>
            <a:cxnSpLocks/>
          </p:cNvCxnSpPr>
          <p:nvPr/>
        </p:nvCxnSpPr>
        <p:spPr>
          <a:xfrm>
            <a:off x="7785362" y="4895049"/>
            <a:ext cx="4206767" cy="0"/>
          </a:xfrm>
          <a:prstGeom prst="line">
            <a:avLst/>
          </a:prstGeom>
          <a:ln w="38100">
            <a:solidFill>
              <a:schemeClr val="accent6">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36BB7D35-DF98-4E07-A781-0FA9A57E2C59}"/>
              </a:ext>
            </a:extLst>
          </p:cNvPr>
          <p:cNvGraphicFramePr>
            <a:graphicFrameLocks noChangeAspect="1"/>
          </p:cNvGraphicFramePr>
          <p:nvPr>
            <p:extLst>
              <p:ext uri="{D42A27DB-BD31-4B8C-83A1-F6EECF244321}">
                <p14:modId xmlns:p14="http://schemas.microsoft.com/office/powerpoint/2010/main" val="535634261"/>
              </p:ext>
            </p:extLst>
          </p:nvPr>
        </p:nvGraphicFramePr>
        <p:xfrm>
          <a:off x="7566962" y="2406673"/>
          <a:ext cx="4322999" cy="662395"/>
        </p:xfrm>
        <a:graphic>
          <a:graphicData uri="http://schemas.openxmlformats.org/presentationml/2006/ole">
            <mc:AlternateContent xmlns:mc="http://schemas.openxmlformats.org/markup-compatibility/2006">
              <mc:Choice xmlns:v="urn:schemas-microsoft-com:vml" Requires="v">
                <p:oleObj name="Equation" r:id="rId9" imgW="1574640" imgH="241200" progId="Equation.DSMT4">
                  <p:embed/>
                </p:oleObj>
              </mc:Choice>
              <mc:Fallback>
                <p:oleObj name="Equation" r:id="rId9" imgW="1574640" imgH="241200" progId="Equation.DSMT4">
                  <p:embed/>
                  <p:pic>
                    <p:nvPicPr>
                      <p:cNvPr id="7" name="Oggetto 6"/>
                      <p:cNvPicPr>
                        <a:picLocks noChangeAspect="1" noChangeArrowheads="1"/>
                      </p:cNvPicPr>
                      <p:nvPr/>
                    </p:nvPicPr>
                    <p:blipFill>
                      <a:blip r:embed="rId10"/>
                      <a:srcRect/>
                      <a:stretch>
                        <a:fillRect/>
                      </a:stretch>
                    </p:blipFill>
                    <p:spPr bwMode="auto">
                      <a:xfrm>
                        <a:off x="7566962" y="2406673"/>
                        <a:ext cx="4322999" cy="662395"/>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405BC18A-189B-4AB3-A616-48E9390E3493}"/>
              </a:ext>
            </a:extLst>
          </p:cNvPr>
          <p:cNvGraphicFramePr>
            <a:graphicFrameLocks noChangeAspect="1"/>
          </p:cNvGraphicFramePr>
          <p:nvPr>
            <p:extLst>
              <p:ext uri="{D42A27DB-BD31-4B8C-83A1-F6EECF244321}">
                <p14:modId xmlns:p14="http://schemas.microsoft.com/office/powerpoint/2010/main" val="1235299345"/>
              </p:ext>
            </p:extLst>
          </p:nvPr>
        </p:nvGraphicFramePr>
        <p:xfrm>
          <a:off x="8333843" y="960096"/>
          <a:ext cx="2789238" cy="766763"/>
        </p:xfrm>
        <a:graphic>
          <a:graphicData uri="http://schemas.openxmlformats.org/presentationml/2006/ole">
            <mc:AlternateContent xmlns:mc="http://schemas.openxmlformats.org/markup-compatibility/2006">
              <mc:Choice xmlns:v="urn:schemas-microsoft-com:vml" Requires="v">
                <p:oleObj name="Equation" r:id="rId11" imgW="1015920" imgH="279360" progId="Equation.DSMT4">
                  <p:embed/>
                </p:oleObj>
              </mc:Choice>
              <mc:Fallback>
                <p:oleObj name="Equation" r:id="rId11" imgW="1015920" imgH="279360" progId="Equation.DSMT4">
                  <p:embed/>
                  <p:pic>
                    <p:nvPicPr>
                      <p:cNvPr id="21" name="Oggetto 20">
                        <a:extLst>
                          <a:ext uri="{FF2B5EF4-FFF2-40B4-BE49-F238E27FC236}">
                            <a16:creationId xmlns:a16="http://schemas.microsoft.com/office/drawing/2014/main" id="{36BB7D35-DF98-4E07-A781-0FA9A57E2C59}"/>
                          </a:ext>
                        </a:extLst>
                      </p:cNvPr>
                      <p:cNvPicPr>
                        <a:picLocks noChangeAspect="1" noChangeArrowheads="1"/>
                      </p:cNvPicPr>
                      <p:nvPr/>
                    </p:nvPicPr>
                    <p:blipFill>
                      <a:blip r:embed="rId12"/>
                      <a:srcRect/>
                      <a:stretch>
                        <a:fillRect/>
                      </a:stretch>
                    </p:blipFill>
                    <p:spPr bwMode="auto">
                      <a:xfrm>
                        <a:off x="8333843" y="960096"/>
                        <a:ext cx="2789238" cy="766763"/>
                      </a:xfrm>
                      <a:prstGeom prst="rect">
                        <a:avLst/>
                      </a:prstGeom>
                      <a:noFill/>
                    </p:spPr>
                  </p:pic>
                </p:oleObj>
              </mc:Fallback>
            </mc:AlternateContent>
          </a:graphicData>
        </a:graphic>
      </p:graphicFrame>
      <p:sp>
        <p:nvSpPr>
          <p:cNvPr id="23" name="Freccia in giù 22">
            <a:extLst>
              <a:ext uri="{FF2B5EF4-FFF2-40B4-BE49-F238E27FC236}">
                <a16:creationId xmlns:a16="http://schemas.microsoft.com/office/drawing/2014/main" id="{E8BE4174-7AB2-44AC-97E3-36C48432CDDD}"/>
              </a:ext>
            </a:extLst>
          </p:cNvPr>
          <p:cNvSpPr/>
          <p:nvPr/>
        </p:nvSpPr>
        <p:spPr>
          <a:xfrm>
            <a:off x="8738696" y="1779427"/>
            <a:ext cx="476250" cy="597580"/>
          </a:xfrm>
          <a:prstGeom prst="downArrow">
            <a:avLst/>
          </a:prstGeom>
          <a:solidFill>
            <a:schemeClr val="accent5">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B7E0409D-B770-470D-8BAE-EA58D9C5F7B5}"/>
              </a:ext>
            </a:extLst>
          </p:cNvPr>
          <p:cNvSpPr txBox="1"/>
          <p:nvPr/>
        </p:nvSpPr>
        <p:spPr>
          <a:xfrm>
            <a:off x="9431927" y="1862774"/>
            <a:ext cx="17956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 signal</a:t>
            </a:r>
          </a:p>
        </p:txBody>
      </p:sp>
    </p:spTree>
    <p:extLst>
      <p:ext uri="{BB962C8B-B14F-4D97-AF65-F5344CB8AC3E}">
        <p14:creationId xmlns:p14="http://schemas.microsoft.com/office/powerpoint/2010/main" val="7362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98878"/>
            <a:ext cx="10515600" cy="662397"/>
          </a:xfrm>
        </p:spPr>
        <p:txBody>
          <a:bodyPr/>
          <a:lstStyle/>
          <a:p>
            <a:r>
              <a:rPr lang="it-IT" dirty="0"/>
              <a:t>Body transconductance: </a:t>
            </a:r>
            <a:r>
              <a:rPr lang="it-IT" dirty="0" err="1"/>
              <a:t>g</a:t>
            </a:r>
            <a:r>
              <a:rPr lang="it-IT" baseline="-25000" dirty="0" err="1"/>
              <a:t>mb</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07542293"/>
              </p:ext>
            </p:extLst>
          </p:nvPr>
        </p:nvGraphicFramePr>
        <p:xfrm>
          <a:off x="838199" y="838836"/>
          <a:ext cx="3429000" cy="1016000"/>
        </p:xfrm>
        <a:graphic>
          <a:graphicData uri="http://schemas.openxmlformats.org/presentationml/2006/ole">
            <mc:AlternateContent xmlns:mc="http://schemas.openxmlformats.org/markup-compatibility/2006">
              <mc:Choice xmlns:v="urn:schemas-microsoft-com:vml" Requires="v">
                <p:oleObj name="Equation" r:id="rId2" imgW="1714320" imgH="507960" progId="Equation.DSMT4">
                  <p:embed/>
                </p:oleObj>
              </mc:Choice>
              <mc:Fallback>
                <p:oleObj name="Equation" r:id="rId2" imgW="1714320" imgH="507960" progId="Equation.DSMT4">
                  <p:embed/>
                  <p:pic>
                    <p:nvPicPr>
                      <p:cNvPr id="0" name=""/>
                      <p:cNvPicPr>
                        <a:picLocks noChangeAspect="1" noChangeArrowheads="1"/>
                      </p:cNvPicPr>
                      <p:nvPr/>
                    </p:nvPicPr>
                    <p:blipFill>
                      <a:blip r:embed="rId3"/>
                      <a:srcRect/>
                      <a:stretch>
                        <a:fillRect/>
                      </a:stretch>
                    </p:blipFill>
                    <p:spPr bwMode="auto">
                      <a:xfrm>
                        <a:off x="838199" y="838836"/>
                        <a:ext cx="3429000" cy="1016000"/>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971155897"/>
              </p:ext>
            </p:extLst>
          </p:nvPr>
        </p:nvGraphicFramePr>
        <p:xfrm>
          <a:off x="3361400" y="832259"/>
          <a:ext cx="5020600" cy="593835"/>
        </p:xfrm>
        <a:graphic>
          <a:graphicData uri="http://schemas.openxmlformats.org/presentationml/2006/ole">
            <mc:AlternateContent xmlns:mc="http://schemas.openxmlformats.org/markup-compatibility/2006">
              <mc:Choice xmlns:v="urn:schemas-microsoft-com:vml" Requires="v">
                <p:oleObj name="Equation" r:id="rId4" imgW="2361960" imgH="279360" progId="Equation.DSMT4">
                  <p:embed/>
                </p:oleObj>
              </mc:Choice>
              <mc:Fallback>
                <p:oleObj name="Equation" r:id="rId4" imgW="2361960" imgH="279360" progId="Equation.DSMT4">
                  <p:embed/>
                  <p:pic>
                    <p:nvPicPr>
                      <p:cNvPr id="0" name=""/>
                      <p:cNvPicPr>
                        <a:picLocks noChangeAspect="1" noChangeArrowheads="1"/>
                      </p:cNvPicPr>
                      <p:nvPr/>
                    </p:nvPicPr>
                    <p:blipFill>
                      <a:blip r:embed="rId5"/>
                      <a:srcRect/>
                      <a:stretch>
                        <a:fillRect/>
                      </a:stretch>
                    </p:blipFill>
                    <p:spPr bwMode="auto">
                      <a:xfrm>
                        <a:off x="3361400" y="832259"/>
                        <a:ext cx="5020600" cy="593835"/>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292175600"/>
              </p:ext>
            </p:extLst>
          </p:nvPr>
        </p:nvGraphicFramePr>
        <p:xfrm>
          <a:off x="1021442" y="4401900"/>
          <a:ext cx="6604000" cy="1016000"/>
        </p:xfrm>
        <a:graphic>
          <a:graphicData uri="http://schemas.openxmlformats.org/presentationml/2006/ole">
            <mc:AlternateContent xmlns:mc="http://schemas.openxmlformats.org/markup-compatibility/2006">
              <mc:Choice xmlns:v="urn:schemas-microsoft-com:vml" Requires="v">
                <p:oleObj name="Equation" r:id="rId6" imgW="3301920" imgH="507960" progId="Equation.DSMT4">
                  <p:embed/>
                </p:oleObj>
              </mc:Choice>
              <mc:Fallback>
                <p:oleObj name="Equation" r:id="rId6" imgW="3301920" imgH="507960" progId="Equation.DSMT4">
                  <p:embed/>
                  <p:pic>
                    <p:nvPicPr>
                      <p:cNvPr id="0" name=""/>
                      <p:cNvPicPr>
                        <a:picLocks noChangeAspect="1" noChangeArrowheads="1"/>
                      </p:cNvPicPr>
                      <p:nvPr/>
                    </p:nvPicPr>
                    <p:blipFill>
                      <a:blip r:embed="rId7"/>
                      <a:srcRect/>
                      <a:stretch>
                        <a:fillRect/>
                      </a:stretch>
                    </p:blipFill>
                    <p:spPr bwMode="auto">
                      <a:xfrm>
                        <a:off x="1021442" y="4401900"/>
                        <a:ext cx="6604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3341663671"/>
              </p:ext>
            </p:extLst>
          </p:nvPr>
        </p:nvGraphicFramePr>
        <p:xfrm>
          <a:off x="1015999" y="2838258"/>
          <a:ext cx="6502400" cy="1016000"/>
        </p:xfrm>
        <a:graphic>
          <a:graphicData uri="http://schemas.openxmlformats.org/presentationml/2006/ole">
            <mc:AlternateContent xmlns:mc="http://schemas.openxmlformats.org/markup-compatibility/2006">
              <mc:Choice xmlns:v="urn:schemas-microsoft-com:vml" Requires="v">
                <p:oleObj name="Equation" r:id="rId8" imgW="3251160" imgH="507960" progId="Equation.DSMT4">
                  <p:embed/>
                </p:oleObj>
              </mc:Choice>
              <mc:Fallback>
                <p:oleObj name="Equation" r:id="rId8" imgW="3251160" imgH="507960" progId="Equation.DSMT4">
                  <p:embed/>
                  <p:pic>
                    <p:nvPicPr>
                      <p:cNvPr id="0" name=""/>
                      <p:cNvPicPr>
                        <a:picLocks noChangeAspect="1" noChangeArrowheads="1"/>
                      </p:cNvPicPr>
                      <p:nvPr/>
                    </p:nvPicPr>
                    <p:blipFill>
                      <a:blip r:embed="rId9"/>
                      <a:srcRect/>
                      <a:stretch>
                        <a:fillRect/>
                      </a:stretch>
                    </p:blipFill>
                    <p:spPr bwMode="auto">
                      <a:xfrm>
                        <a:off x="1015999" y="2838258"/>
                        <a:ext cx="6502400" cy="1016000"/>
                      </a:xfrm>
                      <a:prstGeom prst="rect">
                        <a:avLst/>
                      </a:prstGeom>
                      <a:noFill/>
                    </p:spPr>
                  </p:pic>
                </p:oleObj>
              </mc:Fallback>
            </mc:AlternateContent>
          </a:graphicData>
        </a:graphic>
      </p:graphicFrame>
      <p:sp>
        <p:nvSpPr>
          <p:cNvPr id="9" name="CasellaDiTesto 8"/>
          <p:cNvSpPr txBox="1"/>
          <p:nvPr/>
        </p:nvSpPr>
        <p:spPr>
          <a:xfrm>
            <a:off x="9867589" y="2903386"/>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0" name="CasellaDiTesto 9"/>
          <p:cNvSpPr txBox="1"/>
          <p:nvPr/>
        </p:nvSpPr>
        <p:spPr>
          <a:xfrm>
            <a:off x="9906262" y="4349813"/>
            <a:ext cx="869149"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mb</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Figura a mano libera 13"/>
          <p:cNvSpPr/>
          <p:nvPr/>
        </p:nvSpPr>
        <p:spPr>
          <a:xfrm>
            <a:off x="5664200" y="3766039"/>
            <a:ext cx="3062514" cy="580571"/>
          </a:xfrm>
          <a:custGeom>
            <a:avLst/>
            <a:gdLst>
              <a:gd name="connsiteX0" fmla="*/ 3062514 w 3062514"/>
              <a:gd name="connsiteY0" fmla="*/ 0 h 580571"/>
              <a:gd name="connsiteX1" fmla="*/ 2510971 w 3062514"/>
              <a:gd name="connsiteY1" fmla="*/ 275771 h 580571"/>
              <a:gd name="connsiteX2" fmla="*/ 798286 w 3062514"/>
              <a:gd name="connsiteY2" fmla="*/ 261257 h 580571"/>
              <a:gd name="connsiteX3" fmla="*/ 0 w 3062514"/>
              <a:gd name="connsiteY3" fmla="*/ 580571 h 580571"/>
            </a:gdLst>
            <a:ahLst/>
            <a:cxnLst>
              <a:cxn ang="0">
                <a:pos x="connsiteX0" y="connsiteY0"/>
              </a:cxn>
              <a:cxn ang="0">
                <a:pos x="connsiteX1" y="connsiteY1"/>
              </a:cxn>
              <a:cxn ang="0">
                <a:pos x="connsiteX2" y="connsiteY2"/>
              </a:cxn>
              <a:cxn ang="0">
                <a:pos x="connsiteX3" y="connsiteY3"/>
              </a:cxn>
            </a:cxnLst>
            <a:rect l="l" t="t" r="r" b="b"/>
            <a:pathLst>
              <a:path w="3062514" h="580571">
                <a:moveTo>
                  <a:pt x="3062514" y="0"/>
                </a:moveTo>
                <a:cubicBezTo>
                  <a:pt x="2975428" y="116114"/>
                  <a:pt x="2888342" y="232228"/>
                  <a:pt x="2510971" y="275771"/>
                </a:cubicBezTo>
                <a:cubicBezTo>
                  <a:pt x="2133600" y="319314"/>
                  <a:pt x="1216781" y="210457"/>
                  <a:pt x="798286" y="261257"/>
                </a:cubicBezTo>
                <a:cubicBezTo>
                  <a:pt x="379791" y="312057"/>
                  <a:pt x="189895" y="446314"/>
                  <a:pt x="0" y="580571"/>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1 15"/>
          <p:cNvCxnSpPr/>
          <p:nvPr/>
        </p:nvCxnSpPr>
        <p:spPr>
          <a:xfrm>
            <a:off x="7878989" y="54022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7878989" y="553560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878989" y="56689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22163A5-29ED-40FF-821C-3CFA35892344}"/>
              </a:ext>
            </a:extLst>
          </p:cNvPr>
          <p:cNvCxnSpPr>
            <a:cxnSpLocks/>
          </p:cNvCxnSpPr>
          <p:nvPr/>
        </p:nvCxnSpPr>
        <p:spPr>
          <a:xfrm flipH="1">
            <a:off x="7338219" y="648380"/>
            <a:ext cx="586584" cy="31490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1C3DA9D8-014F-4D28-99F6-35E8F1DE4C31}"/>
              </a:ext>
            </a:extLst>
          </p:cNvPr>
          <p:cNvGraphicFramePr>
            <a:graphicFrameLocks noChangeAspect="1"/>
          </p:cNvGraphicFramePr>
          <p:nvPr>
            <p:extLst>
              <p:ext uri="{D42A27DB-BD31-4B8C-83A1-F6EECF244321}">
                <p14:modId xmlns:p14="http://schemas.microsoft.com/office/powerpoint/2010/main" val="1492167970"/>
              </p:ext>
            </p:extLst>
          </p:nvPr>
        </p:nvGraphicFramePr>
        <p:xfrm>
          <a:off x="7974275" y="406013"/>
          <a:ext cx="1754187" cy="485775"/>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6" name="Oggetto 5"/>
                      <p:cNvPicPr>
                        <a:picLocks noChangeAspect="1" noChangeArrowheads="1"/>
                      </p:cNvPicPr>
                      <p:nvPr/>
                    </p:nvPicPr>
                    <p:blipFill>
                      <a:blip r:embed="rId11"/>
                      <a:srcRect/>
                      <a:stretch>
                        <a:fillRect/>
                      </a:stretch>
                    </p:blipFill>
                    <p:spPr bwMode="auto">
                      <a:xfrm>
                        <a:off x="7974275" y="406013"/>
                        <a:ext cx="1754187" cy="4857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5901CC2-05DB-472D-B43B-42874AF9F013}"/>
              </a:ext>
            </a:extLst>
          </p:cNvPr>
          <p:cNvGraphicFramePr>
            <a:graphicFrameLocks noChangeAspect="1"/>
          </p:cNvGraphicFramePr>
          <p:nvPr>
            <p:extLst>
              <p:ext uri="{D42A27DB-BD31-4B8C-83A1-F6EECF244321}">
                <p14:modId xmlns:p14="http://schemas.microsoft.com/office/powerpoint/2010/main" val="660991678"/>
              </p:ext>
            </p:extLst>
          </p:nvPr>
        </p:nvGraphicFramePr>
        <p:xfrm>
          <a:off x="7429500" y="2816225"/>
          <a:ext cx="2260600" cy="1016000"/>
        </p:xfrm>
        <a:graphic>
          <a:graphicData uri="http://schemas.openxmlformats.org/presentationml/2006/ole">
            <mc:AlternateContent xmlns:mc="http://schemas.openxmlformats.org/markup-compatibility/2006">
              <mc:Choice xmlns:v="urn:schemas-microsoft-com:vml" Requires="v">
                <p:oleObj name="Equation" r:id="rId12" imgW="1130040" imgH="507960" progId="Equation.DSMT4">
                  <p:embed/>
                </p:oleObj>
              </mc:Choice>
              <mc:Fallback>
                <p:oleObj name="Equation" r:id="rId12" imgW="1130040" imgH="507960" progId="Equation.DSMT4">
                  <p:embed/>
                  <p:pic>
                    <p:nvPicPr>
                      <p:cNvPr id="8" name="Oggetto 7"/>
                      <p:cNvPicPr>
                        <a:picLocks noChangeAspect="1" noChangeArrowheads="1"/>
                      </p:cNvPicPr>
                      <p:nvPr/>
                    </p:nvPicPr>
                    <p:blipFill>
                      <a:blip r:embed="rId13"/>
                      <a:srcRect/>
                      <a:stretch>
                        <a:fillRect/>
                      </a:stretch>
                    </p:blipFill>
                    <p:spPr bwMode="auto">
                      <a:xfrm>
                        <a:off x="7429500" y="2816225"/>
                        <a:ext cx="2260600" cy="1016000"/>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85318A0F-2902-4F78-9AA1-D6260FACA58B}"/>
              </a:ext>
            </a:extLst>
          </p:cNvPr>
          <p:cNvSpPr txBox="1"/>
          <p:nvPr/>
        </p:nvSpPr>
        <p:spPr>
          <a:xfrm>
            <a:off x="6185904" y="2133400"/>
            <a:ext cx="697627"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1</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22" name="Oggetto 21">
            <a:extLst>
              <a:ext uri="{FF2B5EF4-FFF2-40B4-BE49-F238E27FC236}">
                <a16:creationId xmlns:a16="http://schemas.microsoft.com/office/drawing/2014/main" id="{0511A4E2-A937-4A71-AB0D-28FAB0CC9DD9}"/>
              </a:ext>
            </a:extLst>
          </p:cNvPr>
          <p:cNvGraphicFramePr>
            <a:graphicFrameLocks noChangeAspect="1"/>
          </p:cNvGraphicFramePr>
          <p:nvPr>
            <p:extLst>
              <p:ext uri="{D42A27DB-BD31-4B8C-83A1-F6EECF244321}">
                <p14:modId xmlns:p14="http://schemas.microsoft.com/office/powerpoint/2010/main" val="1667824285"/>
              </p:ext>
            </p:extLst>
          </p:nvPr>
        </p:nvGraphicFramePr>
        <p:xfrm>
          <a:off x="7556500" y="4302125"/>
          <a:ext cx="2133600" cy="1016000"/>
        </p:xfrm>
        <a:graphic>
          <a:graphicData uri="http://schemas.openxmlformats.org/presentationml/2006/ole">
            <mc:AlternateContent xmlns:mc="http://schemas.openxmlformats.org/markup-compatibility/2006">
              <mc:Choice xmlns:v="urn:schemas-microsoft-com:vml" Requires="v">
                <p:oleObj name="Equation" r:id="rId14" imgW="1066680" imgH="507960" progId="Equation.DSMT4">
                  <p:embed/>
                </p:oleObj>
              </mc:Choice>
              <mc:Fallback>
                <p:oleObj name="Equation" r:id="rId14" imgW="1066680" imgH="507960" progId="Equation.DSMT4">
                  <p:embed/>
                  <p:pic>
                    <p:nvPicPr>
                      <p:cNvPr id="7" name="Oggetto 6"/>
                      <p:cNvPicPr>
                        <a:picLocks noChangeAspect="1" noChangeArrowheads="1"/>
                      </p:cNvPicPr>
                      <p:nvPr/>
                    </p:nvPicPr>
                    <p:blipFill>
                      <a:blip r:embed="rId15"/>
                      <a:srcRect/>
                      <a:stretch>
                        <a:fillRect/>
                      </a:stretch>
                    </p:blipFill>
                    <p:spPr bwMode="auto">
                      <a:xfrm>
                        <a:off x="7556500" y="4302125"/>
                        <a:ext cx="2133600" cy="1016000"/>
                      </a:xfrm>
                      <a:prstGeom prst="rect">
                        <a:avLst/>
                      </a:prstGeom>
                      <a:noFill/>
                    </p:spPr>
                  </p:pic>
                </p:oleObj>
              </mc:Fallback>
            </mc:AlternateContent>
          </a:graphicData>
        </a:graphic>
      </p:graphicFrame>
      <p:sp>
        <p:nvSpPr>
          <p:cNvPr id="23" name="CasellaDiTesto 22">
            <a:extLst>
              <a:ext uri="{FF2B5EF4-FFF2-40B4-BE49-F238E27FC236}">
                <a16:creationId xmlns:a16="http://schemas.microsoft.com/office/drawing/2014/main" id="{57449F0C-445D-45CD-A71B-5BBCE1A3034A}"/>
              </a:ext>
            </a:extLst>
          </p:cNvPr>
          <p:cNvSpPr txBox="1"/>
          <p:nvPr/>
        </p:nvSpPr>
        <p:spPr>
          <a:xfrm>
            <a:off x="838199" y="2032894"/>
            <a:ext cx="3890809" cy="461665"/>
          </a:xfrm>
          <a:prstGeom prst="rect">
            <a:avLst/>
          </a:prstGeom>
          <a:noFill/>
        </p:spPr>
        <p:txBody>
          <a:bodyPr wrap="none" rtlCol="0">
            <a:spAutoFit/>
          </a:bodyPr>
          <a:lstStyle/>
          <a:p>
            <a:r>
              <a:rPr lang="it-IT" sz="3600" baseline="-25000" dirty="0" err="1">
                <a:solidFill>
                  <a:srgbClr val="FF0000"/>
                </a:solidFill>
                <a:latin typeface="Arial" panose="020B0604020202020204" pitchFamily="34" charset="0"/>
                <a:cs typeface="Arial" panose="020B0604020202020204" pitchFamily="34" charset="0"/>
              </a:rPr>
              <a:t>let's</a:t>
            </a:r>
            <a:r>
              <a:rPr lang="it-IT" sz="3600" baseline="-25000" dirty="0">
                <a:solidFill>
                  <a:srgbClr val="FF0000"/>
                </a:solidFill>
                <a:latin typeface="Arial" panose="020B0604020202020204" pitchFamily="34" charset="0"/>
                <a:cs typeface="Arial" panose="020B0604020202020204" pitchFamily="34" charset="0"/>
              </a:rPr>
              <a:t> recall the </a:t>
            </a:r>
            <a:r>
              <a:rPr lang="it-IT" sz="3600" baseline="-25000" dirty="0" err="1">
                <a:solidFill>
                  <a:srgbClr val="FF0000"/>
                </a:solidFill>
                <a:latin typeface="Arial" panose="020B0604020202020204" pitchFamily="34" charset="0"/>
                <a:cs typeface="Arial" panose="020B0604020202020204" pitchFamily="34" charset="0"/>
              </a:rPr>
              <a:t>gm</a:t>
            </a:r>
            <a:r>
              <a:rPr lang="it-IT" sz="3600" baseline="-25000" dirty="0">
                <a:solidFill>
                  <a:srgbClr val="FF0000"/>
                </a:solidFill>
                <a:latin typeface="Arial" panose="020B0604020202020204" pitchFamily="34" charset="0"/>
                <a:cs typeface="Arial" panose="020B0604020202020204" pitchFamily="34" charset="0"/>
              </a:rPr>
              <a:t> </a:t>
            </a:r>
            <a:r>
              <a:rPr lang="it-IT" sz="3600" baseline="-25000" dirty="0" err="1">
                <a:solidFill>
                  <a:srgbClr val="FF0000"/>
                </a:solidFill>
                <a:latin typeface="Arial" panose="020B0604020202020204" pitchFamily="34" charset="0"/>
                <a:cs typeface="Arial" panose="020B0604020202020204" pitchFamily="34" charset="0"/>
              </a:rPr>
              <a:t>definition</a:t>
            </a:r>
            <a:endParaRPr lang="en-US" sz="3600"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0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Body transconductance: </a:t>
            </a:r>
            <a:r>
              <a:rPr lang="it-IT" dirty="0" err="1"/>
              <a:t>g</a:t>
            </a:r>
            <a:r>
              <a:rPr lang="it-IT" baseline="-25000" dirty="0" err="1"/>
              <a:t>mb</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59" y="1027522"/>
            <a:ext cx="3973479" cy="2809874"/>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055" y="1298984"/>
            <a:ext cx="6767808" cy="478590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532513397"/>
              </p:ext>
            </p:extLst>
          </p:nvPr>
        </p:nvGraphicFramePr>
        <p:xfrm>
          <a:off x="522096" y="3820116"/>
          <a:ext cx="3048000" cy="1260475"/>
        </p:xfrm>
        <a:graphic>
          <a:graphicData uri="http://schemas.openxmlformats.org/presentationml/2006/ole">
            <mc:AlternateContent xmlns:mc="http://schemas.openxmlformats.org/markup-compatibility/2006">
              <mc:Choice xmlns:v="urn:schemas-microsoft-com:vml" Requires="v">
                <p:oleObj name="Equation" r:id="rId5" imgW="1168200" imgH="482400" progId="Equation.DSMT4">
                  <p:embed/>
                </p:oleObj>
              </mc:Choice>
              <mc:Fallback>
                <p:oleObj name="Equation" r:id="rId5" imgW="1168200" imgH="482400" progId="Equation.DSMT4">
                  <p:embed/>
                  <p:pic>
                    <p:nvPicPr>
                      <p:cNvPr id="0" name=""/>
                      <p:cNvPicPr>
                        <a:picLocks noChangeAspect="1" noChangeArrowheads="1"/>
                      </p:cNvPicPr>
                      <p:nvPr/>
                    </p:nvPicPr>
                    <p:blipFill>
                      <a:blip r:embed="rId6"/>
                      <a:srcRect/>
                      <a:stretch>
                        <a:fillRect/>
                      </a:stretch>
                    </p:blipFill>
                    <p:spPr bwMode="auto">
                      <a:xfrm>
                        <a:off x="522096" y="3820116"/>
                        <a:ext cx="3048000" cy="12604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259920869"/>
              </p:ext>
            </p:extLst>
          </p:nvPr>
        </p:nvGraphicFramePr>
        <p:xfrm>
          <a:off x="4848136" y="1919696"/>
          <a:ext cx="1327150" cy="1050925"/>
        </p:xfrm>
        <a:graphic>
          <a:graphicData uri="http://schemas.openxmlformats.org/presentationml/2006/ole">
            <mc:AlternateContent xmlns:mc="http://schemas.openxmlformats.org/markup-compatibility/2006">
              <mc:Choice xmlns:v="urn:schemas-microsoft-com:vml" Requires="v">
                <p:oleObj name="Equation" r:id="rId7" imgW="609480" imgH="482400" progId="Equation.DSMT4">
                  <p:embed/>
                </p:oleObj>
              </mc:Choice>
              <mc:Fallback>
                <p:oleObj name="Equation" r:id="rId7" imgW="609480" imgH="482400" progId="Equation.DSMT4">
                  <p:embed/>
                  <p:pic>
                    <p:nvPicPr>
                      <p:cNvPr id="0" name=""/>
                      <p:cNvPicPr>
                        <a:picLocks noChangeAspect="1" noChangeArrowheads="1"/>
                      </p:cNvPicPr>
                      <p:nvPr/>
                    </p:nvPicPr>
                    <p:blipFill>
                      <a:blip r:embed="rId8"/>
                      <a:srcRect/>
                      <a:stretch>
                        <a:fillRect/>
                      </a:stretch>
                    </p:blipFill>
                    <p:spPr bwMode="auto">
                      <a:xfrm>
                        <a:off x="4848136" y="1919696"/>
                        <a:ext cx="1327150" cy="1050925"/>
                      </a:xfrm>
                      <a:prstGeom prst="rect">
                        <a:avLst/>
                      </a:prstGeom>
                      <a:noFill/>
                    </p:spPr>
                  </p:pic>
                </p:oleObj>
              </mc:Fallback>
            </mc:AlternateContent>
          </a:graphicData>
        </a:graphic>
      </p:graphicFrame>
      <p:sp>
        <p:nvSpPr>
          <p:cNvPr id="11" name="CasellaDiTesto 10"/>
          <p:cNvSpPr txBox="1"/>
          <p:nvPr/>
        </p:nvSpPr>
        <p:spPr>
          <a:xfrm>
            <a:off x="838200" y="5384079"/>
            <a:ext cx="5126724"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m ~ 1.2        </a:t>
            </a:r>
            <a:r>
              <a:rPr lang="it-IT" sz="3600" dirty="0" err="1">
                <a:latin typeface="Arial" panose="020B0604020202020204" pitchFamily="34" charset="0"/>
                <a:cs typeface="Arial" panose="020B0604020202020204" pitchFamily="34" charset="0"/>
              </a:rPr>
              <a:t>g</a:t>
            </a:r>
            <a:r>
              <a:rPr lang="it-IT" sz="3600" baseline="-25000" dirty="0" err="1">
                <a:latin typeface="Arial" panose="020B0604020202020204" pitchFamily="34" charset="0"/>
                <a:cs typeface="Arial" panose="020B0604020202020204" pitchFamily="34" charset="0"/>
              </a:rPr>
              <a:t>mb</a:t>
            </a:r>
            <a:r>
              <a:rPr lang="it-IT" sz="3600" dirty="0">
                <a:latin typeface="Arial" panose="020B0604020202020204" pitchFamily="34" charset="0"/>
                <a:cs typeface="Arial" panose="020B0604020202020204" pitchFamily="34" charset="0"/>
              </a:rPr>
              <a:t> ~ 0.2g</a:t>
            </a:r>
            <a:r>
              <a:rPr lang="it-IT" sz="3600" baseline="-25000" dirty="0">
                <a:latin typeface="Arial" panose="020B0604020202020204" pitchFamily="34" charset="0"/>
                <a:cs typeface="Arial" panose="020B0604020202020204" pitchFamily="34" charset="0"/>
              </a:rPr>
              <a:t>m</a:t>
            </a:r>
            <a:endParaRPr lang="en-US" sz="3600" baseline="-25000" dirty="0">
              <a:latin typeface="Arial" panose="020B0604020202020204" pitchFamily="34" charset="0"/>
              <a:cs typeface="Arial" panose="020B0604020202020204" pitchFamily="34" charset="0"/>
            </a:endParaRPr>
          </a:p>
        </p:txBody>
      </p:sp>
      <p:sp>
        <p:nvSpPr>
          <p:cNvPr id="12" name="Freccia a destra 11"/>
          <p:cNvSpPr/>
          <p:nvPr/>
        </p:nvSpPr>
        <p:spPr>
          <a:xfrm>
            <a:off x="2803348" y="5514756"/>
            <a:ext cx="552450" cy="487176"/>
          </a:xfrm>
          <a:prstGeom prs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3" name="Oggetto 12">
            <a:extLst>
              <a:ext uri="{FF2B5EF4-FFF2-40B4-BE49-F238E27FC236}">
                <a16:creationId xmlns:a16="http://schemas.microsoft.com/office/drawing/2014/main" id="{AB4123E0-BBA8-48FA-8277-F4FB833DBF1B}"/>
              </a:ext>
            </a:extLst>
          </p:cNvPr>
          <p:cNvGraphicFramePr>
            <a:graphicFrameLocks noChangeAspect="1"/>
          </p:cNvGraphicFramePr>
          <p:nvPr>
            <p:extLst>
              <p:ext uri="{D42A27DB-BD31-4B8C-83A1-F6EECF244321}">
                <p14:modId xmlns:p14="http://schemas.microsoft.com/office/powerpoint/2010/main" val="156318506"/>
              </p:ext>
            </p:extLst>
          </p:nvPr>
        </p:nvGraphicFramePr>
        <p:xfrm>
          <a:off x="3649938" y="4168005"/>
          <a:ext cx="1987550" cy="663575"/>
        </p:xfrm>
        <a:graphic>
          <a:graphicData uri="http://schemas.openxmlformats.org/presentationml/2006/ole">
            <mc:AlternateContent xmlns:mc="http://schemas.openxmlformats.org/markup-compatibility/2006">
              <mc:Choice xmlns:v="urn:schemas-microsoft-com:vml" Requires="v">
                <p:oleObj name="Equation" r:id="rId9" imgW="761760" imgH="253800" progId="Equation.DSMT4">
                  <p:embed/>
                </p:oleObj>
              </mc:Choice>
              <mc:Fallback>
                <p:oleObj name="Equation" r:id="rId9" imgW="761760" imgH="253800" progId="Equation.DSMT4">
                  <p:embed/>
                  <p:pic>
                    <p:nvPicPr>
                      <p:cNvPr id="9" name="Oggetto 8"/>
                      <p:cNvPicPr>
                        <a:picLocks noChangeAspect="1" noChangeArrowheads="1"/>
                      </p:cNvPicPr>
                      <p:nvPr/>
                    </p:nvPicPr>
                    <p:blipFill>
                      <a:blip r:embed="rId10"/>
                      <a:srcRect/>
                      <a:stretch>
                        <a:fillRect/>
                      </a:stretch>
                    </p:blipFill>
                    <p:spPr bwMode="auto">
                      <a:xfrm>
                        <a:off x="3649938" y="4168005"/>
                        <a:ext cx="1987550" cy="6635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7C038258-4987-44CA-95E4-37ADDF109693}"/>
              </a:ext>
            </a:extLst>
          </p:cNvPr>
          <p:cNvSpPr txBox="1"/>
          <p:nvPr/>
        </p:nvSpPr>
        <p:spPr>
          <a:xfrm>
            <a:off x="7031027" y="1242776"/>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from simulation</a:t>
            </a:r>
          </a:p>
        </p:txBody>
      </p:sp>
    </p:spTree>
    <p:extLst>
      <p:ext uri="{BB962C8B-B14F-4D97-AF65-F5344CB8AC3E}">
        <p14:creationId xmlns:p14="http://schemas.microsoft.com/office/powerpoint/2010/main" val="27353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749" y="74557"/>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CasellaDiTesto 4"/>
          <p:cNvSpPr txBox="1"/>
          <p:nvPr/>
        </p:nvSpPr>
        <p:spPr>
          <a:xfrm>
            <a:off x="438150" y="1193800"/>
            <a:ext cx="19894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Triode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2855646073"/>
              </p:ext>
            </p:extLst>
          </p:nvPr>
        </p:nvGraphicFramePr>
        <p:xfrm>
          <a:off x="3135651" y="948382"/>
          <a:ext cx="3747880" cy="952500"/>
        </p:xfrm>
        <a:graphic>
          <a:graphicData uri="http://schemas.openxmlformats.org/presentationml/2006/ole">
            <mc:AlternateContent xmlns:mc="http://schemas.openxmlformats.org/markup-compatibility/2006">
              <mc:Choice xmlns:v="urn:schemas-microsoft-com:vml" Requires="v">
                <p:oleObj name="Equation" r:id="rId2" imgW="1727200" imgH="431800" progId="Equation.DSMT4">
                  <p:embed/>
                </p:oleObj>
              </mc:Choice>
              <mc:Fallback>
                <p:oleObj name="Equation" r:id="rId2" imgW="17272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651" y="948382"/>
                        <a:ext cx="3747880" cy="9525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255125920"/>
              </p:ext>
            </p:extLst>
          </p:nvPr>
        </p:nvGraphicFramePr>
        <p:xfrm>
          <a:off x="1410544" y="2445736"/>
          <a:ext cx="3302000" cy="1016000"/>
        </p:xfrm>
        <a:graphic>
          <a:graphicData uri="http://schemas.openxmlformats.org/presentationml/2006/ole">
            <mc:AlternateContent xmlns:mc="http://schemas.openxmlformats.org/markup-compatibility/2006">
              <mc:Choice xmlns:v="urn:schemas-microsoft-com:vml" Requires="v">
                <p:oleObj name="Equation" r:id="rId4" imgW="1650960" imgH="507960" progId="Equation.DSMT4">
                  <p:embed/>
                </p:oleObj>
              </mc:Choice>
              <mc:Fallback>
                <p:oleObj name="Equation" r:id="rId4" imgW="1650960" imgH="507960" progId="Equation.DSMT4">
                  <p:embed/>
                  <p:pic>
                    <p:nvPicPr>
                      <p:cNvPr id="0" name=""/>
                      <p:cNvPicPr>
                        <a:picLocks noChangeAspect="1" noChangeArrowheads="1"/>
                      </p:cNvPicPr>
                      <p:nvPr/>
                    </p:nvPicPr>
                    <p:blipFill>
                      <a:blip r:embed="rId5"/>
                      <a:srcRect/>
                      <a:stretch>
                        <a:fillRect/>
                      </a:stretch>
                    </p:blipFill>
                    <p:spPr bwMode="auto">
                      <a:xfrm>
                        <a:off x="1410544" y="2445736"/>
                        <a:ext cx="3302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219812281"/>
              </p:ext>
            </p:extLst>
          </p:nvPr>
        </p:nvGraphicFramePr>
        <p:xfrm>
          <a:off x="1432877" y="3715845"/>
          <a:ext cx="6781800" cy="1016000"/>
        </p:xfrm>
        <a:graphic>
          <a:graphicData uri="http://schemas.openxmlformats.org/presentationml/2006/ole">
            <mc:AlternateContent xmlns:mc="http://schemas.openxmlformats.org/markup-compatibility/2006">
              <mc:Choice xmlns:v="urn:schemas-microsoft-com:vml" Requires="v">
                <p:oleObj name="Equation" r:id="rId6" imgW="3390840" imgH="507960" progId="Equation.DSMT4">
                  <p:embed/>
                </p:oleObj>
              </mc:Choice>
              <mc:Fallback>
                <p:oleObj name="Equation" r:id="rId6" imgW="3390840" imgH="507960" progId="Equation.DSMT4">
                  <p:embed/>
                  <p:pic>
                    <p:nvPicPr>
                      <p:cNvPr id="0" name=""/>
                      <p:cNvPicPr>
                        <a:picLocks noChangeAspect="1" noChangeArrowheads="1"/>
                      </p:cNvPicPr>
                      <p:nvPr/>
                    </p:nvPicPr>
                    <p:blipFill>
                      <a:blip r:embed="rId7"/>
                      <a:srcRect/>
                      <a:stretch>
                        <a:fillRect/>
                      </a:stretch>
                    </p:blipFill>
                    <p:spPr bwMode="auto">
                      <a:xfrm>
                        <a:off x="1432877" y="3715845"/>
                        <a:ext cx="6781800" cy="1016000"/>
                      </a:xfrm>
                      <a:prstGeom prst="rect">
                        <a:avLst/>
                      </a:prstGeom>
                      <a:noFill/>
                    </p:spPr>
                  </p:pic>
                </p:oleObj>
              </mc:Fallback>
            </mc:AlternateContent>
          </a:graphicData>
        </a:graphic>
      </p:graphicFrame>
      <p:cxnSp>
        <p:nvCxnSpPr>
          <p:cNvPr id="10" name="Connettore 1 9"/>
          <p:cNvCxnSpPr/>
          <p:nvPr/>
        </p:nvCxnSpPr>
        <p:spPr>
          <a:xfrm flipV="1">
            <a:off x="3894664" y="3153705"/>
            <a:ext cx="817880" cy="190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1 11"/>
          <p:cNvCxnSpPr>
            <a:cxnSpLocks/>
          </p:cNvCxnSpPr>
          <p:nvPr/>
        </p:nvCxnSpPr>
        <p:spPr>
          <a:xfrm>
            <a:off x="8572074" y="4503245"/>
            <a:ext cx="2781725"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38150" y="2585823"/>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CasellaDiTesto 13"/>
          <p:cNvSpPr txBox="1"/>
          <p:nvPr/>
        </p:nvSpPr>
        <p:spPr>
          <a:xfrm>
            <a:off x="438150" y="3758245"/>
            <a:ext cx="612668"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d</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11251EC1-FE92-4259-992A-FD183421B20F}"/>
              </a:ext>
            </a:extLst>
          </p:cNvPr>
          <p:cNvGraphicFramePr>
            <a:graphicFrameLocks noChangeAspect="1"/>
          </p:cNvGraphicFramePr>
          <p:nvPr>
            <p:extLst>
              <p:ext uri="{D42A27DB-BD31-4B8C-83A1-F6EECF244321}">
                <p14:modId xmlns:p14="http://schemas.microsoft.com/office/powerpoint/2010/main" val="1064750471"/>
              </p:ext>
            </p:extLst>
          </p:nvPr>
        </p:nvGraphicFramePr>
        <p:xfrm>
          <a:off x="8428564" y="3944445"/>
          <a:ext cx="2794000" cy="558800"/>
        </p:xfrm>
        <a:graphic>
          <a:graphicData uri="http://schemas.openxmlformats.org/presentationml/2006/ole">
            <mc:AlternateContent xmlns:mc="http://schemas.openxmlformats.org/markup-compatibility/2006">
              <mc:Choice xmlns:v="urn:schemas-microsoft-com:vml" Requires="v">
                <p:oleObj name="Equation" r:id="rId8" imgW="1396800" imgH="279360" progId="Equation.DSMT4">
                  <p:embed/>
                </p:oleObj>
              </mc:Choice>
              <mc:Fallback>
                <p:oleObj name="Equation" r:id="rId8" imgW="1396800" imgH="279360" progId="Equation.DSMT4">
                  <p:embed/>
                  <p:pic>
                    <p:nvPicPr>
                      <p:cNvPr id="8" name="Oggetto 7"/>
                      <p:cNvPicPr>
                        <a:picLocks noChangeAspect="1" noChangeArrowheads="1"/>
                      </p:cNvPicPr>
                      <p:nvPr/>
                    </p:nvPicPr>
                    <p:blipFill>
                      <a:blip r:embed="rId9"/>
                      <a:srcRect/>
                      <a:stretch>
                        <a:fillRect/>
                      </a:stretch>
                    </p:blipFill>
                    <p:spPr bwMode="auto">
                      <a:xfrm>
                        <a:off x="8428564" y="3944445"/>
                        <a:ext cx="2794000" cy="558800"/>
                      </a:xfrm>
                      <a:prstGeom prst="rect">
                        <a:avLst/>
                      </a:prstGeom>
                      <a:noFill/>
                    </p:spPr>
                  </p:pic>
                </p:oleObj>
              </mc:Fallback>
            </mc:AlternateContent>
          </a:graphicData>
        </a:graphic>
      </p:graphicFrame>
    </p:spTree>
    <p:extLst>
      <p:ext uri="{BB962C8B-B14F-4D97-AF65-F5344CB8AC3E}">
        <p14:creationId xmlns:p14="http://schemas.microsoft.com/office/powerpoint/2010/main" val="15738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CasellaDiTesto 4"/>
          <p:cNvSpPr txBox="1"/>
          <p:nvPr/>
        </p:nvSpPr>
        <p:spPr>
          <a:xfrm>
            <a:off x="838199" y="1422399"/>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Saturation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635798998"/>
              </p:ext>
            </p:extLst>
          </p:nvPr>
        </p:nvGraphicFramePr>
        <p:xfrm>
          <a:off x="4095749" y="1161107"/>
          <a:ext cx="5162290" cy="984250"/>
        </p:xfrm>
        <a:graphic>
          <a:graphicData uri="http://schemas.openxmlformats.org/presentationml/2006/ole">
            <mc:AlternateContent xmlns:mc="http://schemas.openxmlformats.org/markup-compatibility/2006">
              <mc:Choice xmlns:v="urn:schemas-microsoft-com:vml" Requires="v">
                <p:oleObj name="Equation" r:id="rId2" imgW="2463800" imgH="457200" progId="Equation.DSMT4">
                  <p:embed/>
                </p:oleObj>
              </mc:Choice>
              <mc:Fallback>
                <p:oleObj name="Equation" r:id="rId2" imgW="2463800" imgH="457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49" y="1161107"/>
                        <a:ext cx="5162290" cy="98425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91782513"/>
              </p:ext>
            </p:extLst>
          </p:nvPr>
        </p:nvGraphicFramePr>
        <p:xfrm>
          <a:off x="838199" y="2923948"/>
          <a:ext cx="9112250" cy="1089025"/>
        </p:xfrm>
        <a:graphic>
          <a:graphicData uri="http://schemas.openxmlformats.org/presentationml/2006/ole">
            <mc:AlternateContent xmlns:mc="http://schemas.openxmlformats.org/markup-compatibility/2006">
              <mc:Choice xmlns:v="urn:schemas-microsoft-com:vml" Requires="v">
                <p:oleObj name="Equation" r:id="rId4" imgW="4394160" imgH="507960" progId="Equation.DSMT4">
                  <p:embed/>
                </p:oleObj>
              </mc:Choice>
              <mc:Fallback>
                <p:oleObj name="Equation" r:id="rId4" imgW="4394160" imgH="507960" progId="Equation.DSMT4">
                  <p:embed/>
                  <p:pic>
                    <p:nvPicPr>
                      <p:cNvPr id="0" name="Object 1"/>
                      <p:cNvPicPr>
                        <a:picLocks noChangeAspect="1" noChangeArrowheads="1"/>
                      </p:cNvPicPr>
                      <p:nvPr/>
                    </p:nvPicPr>
                    <p:blipFill>
                      <a:blip r:embed="rId5"/>
                      <a:srcRect/>
                      <a:stretch>
                        <a:fillRect/>
                      </a:stretch>
                    </p:blipFill>
                    <p:spPr bwMode="auto">
                      <a:xfrm>
                        <a:off x="838199" y="2923948"/>
                        <a:ext cx="9112250" cy="1089025"/>
                      </a:xfrm>
                      <a:prstGeom prst="rect">
                        <a:avLst/>
                      </a:prstGeom>
                      <a:noFill/>
                    </p:spPr>
                  </p:pic>
                </p:oleObj>
              </mc:Fallback>
            </mc:AlternateContent>
          </a:graphicData>
        </a:graphic>
      </p:graphicFrame>
      <p:sp>
        <p:nvSpPr>
          <p:cNvPr id="9" name="CasellaDiTesto 8"/>
          <p:cNvSpPr txBox="1"/>
          <p:nvPr/>
        </p:nvSpPr>
        <p:spPr>
          <a:xfrm>
            <a:off x="4489820" y="2289943"/>
            <a:ext cx="6205801"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neglecting</a:t>
            </a:r>
            <a:r>
              <a:rPr lang="it-IT" sz="2400" dirty="0">
                <a:solidFill>
                  <a:srgbClr val="FF0000"/>
                </a:solidFill>
                <a:latin typeface="Arial" panose="020B0604020202020204" pitchFamily="34" charset="0"/>
                <a:cs typeface="Arial" panose="020B0604020202020204" pitchFamily="34" charset="0"/>
              </a:rPr>
              <a:t> the </a:t>
            </a:r>
            <a:r>
              <a:rPr lang="it-IT" sz="2400" dirty="0" err="1">
                <a:solidFill>
                  <a:srgbClr val="FF0000"/>
                </a:solidFill>
                <a:latin typeface="Arial" panose="020B0604020202020204" pitchFamily="34" charset="0"/>
                <a:cs typeface="Arial" panose="020B0604020202020204" pitchFamily="34" charset="0"/>
              </a:rPr>
              <a:t>dependence</a:t>
            </a:r>
            <a:r>
              <a:rPr lang="it-IT" sz="2400" dirty="0">
                <a:solidFill>
                  <a:srgbClr val="FF0000"/>
                </a:solidFill>
                <a:latin typeface="Arial" panose="020B0604020202020204" pitchFamily="34" charset="0"/>
                <a:cs typeface="Arial" panose="020B0604020202020204" pitchFamily="34" charset="0"/>
              </a:rPr>
              <a:t> of V</a:t>
            </a:r>
            <a:r>
              <a:rPr lang="it-IT" sz="2400" baseline="-25000" dirty="0">
                <a:solidFill>
                  <a:srgbClr val="FF0000"/>
                </a:solidFill>
                <a:latin typeface="Arial" panose="020B0604020202020204" pitchFamily="34" charset="0"/>
                <a:cs typeface="Arial" panose="020B0604020202020204" pitchFamily="34" charset="0"/>
              </a:rPr>
              <a:t>DSAT</a:t>
            </a:r>
            <a:r>
              <a:rPr lang="it-IT" sz="2400" dirty="0">
                <a:solidFill>
                  <a:srgbClr val="FF0000"/>
                </a:solidFill>
                <a:latin typeface="Arial" panose="020B0604020202020204" pitchFamily="34" charset="0"/>
                <a:cs typeface="Arial" panose="020B0604020202020204" pitchFamily="34" charset="0"/>
              </a:rPr>
              <a:t> on V</a:t>
            </a:r>
            <a:r>
              <a:rPr lang="it-IT" sz="2400" baseline="-25000" dirty="0">
                <a:solidFill>
                  <a:srgbClr val="FF0000"/>
                </a:solidFill>
                <a:latin typeface="Arial" panose="020B0604020202020204" pitchFamily="34" charset="0"/>
                <a:cs typeface="Arial" panose="020B0604020202020204" pitchFamily="34" charset="0"/>
              </a:rPr>
              <a:t>GS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0" name="Figura a mano libera 9"/>
          <p:cNvSpPr/>
          <p:nvPr/>
        </p:nvSpPr>
        <p:spPr>
          <a:xfrm>
            <a:off x="7089944" y="1959429"/>
            <a:ext cx="1357370" cy="420914"/>
          </a:xfrm>
          <a:custGeom>
            <a:avLst/>
            <a:gdLst>
              <a:gd name="connsiteX0" fmla="*/ 1357370 w 1357370"/>
              <a:gd name="connsiteY0" fmla="*/ 0 h 420914"/>
              <a:gd name="connsiteX1" fmla="*/ 1052570 w 1357370"/>
              <a:gd name="connsiteY1" fmla="*/ 145142 h 420914"/>
              <a:gd name="connsiteX2" fmla="*/ 486513 w 1357370"/>
              <a:gd name="connsiteY2" fmla="*/ 174171 h 420914"/>
              <a:gd name="connsiteX3" fmla="*/ 65599 w 1357370"/>
              <a:gd name="connsiteY3" fmla="*/ 362857 h 420914"/>
              <a:gd name="connsiteX4" fmla="*/ 7542 w 1357370"/>
              <a:gd name="connsiteY4" fmla="*/ 420914 h 42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70" h="420914">
                <a:moveTo>
                  <a:pt x="1357370" y="0"/>
                </a:moveTo>
                <a:cubicBezTo>
                  <a:pt x="1277541" y="58057"/>
                  <a:pt x="1197713" y="116114"/>
                  <a:pt x="1052570" y="145142"/>
                </a:cubicBezTo>
                <a:cubicBezTo>
                  <a:pt x="907427" y="174170"/>
                  <a:pt x="651008" y="137885"/>
                  <a:pt x="486513" y="174171"/>
                </a:cubicBezTo>
                <a:cubicBezTo>
                  <a:pt x="322018" y="210457"/>
                  <a:pt x="145427" y="321733"/>
                  <a:pt x="65599" y="362857"/>
                </a:cubicBezTo>
                <a:cubicBezTo>
                  <a:pt x="-14230" y="403981"/>
                  <a:pt x="-3344" y="412447"/>
                  <a:pt x="7542" y="4209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6278675" y="2757714"/>
            <a:ext cx="455954" cy="239211"/>
          </a:xfrm>
          <a:custGeom>
            <a:avLst/>
            <a:gdLst>
              <a:gd name="connsiteX0" fmla="*/ 455954 w 455954"/>
              <a:gd name="connsiteY0" fmla="*/ 0 h 239211"/>
              <a:gd name="connsiteX1" fmla="*/ 107611 w 455954"/>
              <a:gd name="connsiteY1" fmla="*/ 159657 h 239211"/>
              <a:gd name="connsiteX2" fmla="*/ 6011 w 455954"/>
              <a:gd name="connsiteY2" fmla="*/ 232229 h 239211"/>
              <a:gd name="connsiteX3" fmla="*/ 20525 w 455954"/>
              <a:gd name="connsiteY3" fmla="*/ 232229 h 239211"/>
            </a:gdLst>
            <a:ahLst/>
            <a:cxnLst>
              <a:cxn ang="0">
                <a:pos x="connsiteX0" y="connsiteY0"/>
              </a:cxn>
              <a:cxn ang="0">
                <a:pos x="connsiteX1" y="connsiteY1"/>
              </a:cxn>
              <a:cxn ang="0">
                <a:pos x="connsiteX2" y="connsiteY2"/>
              </a:cxn>
              <a:cxn ang="0">
                <a:pos x="connsiteX3" y="connsiteY3"/>
              </a:cxn>
            </a:cxnLst>
            <a:rect l="l" t="t" r="r" b="b"/>
            <a:pathLst>
              <a:path w="455954" h="239211">
                <a:moveTo>
                  <a:pt x="455954" y="0"/>
                </a:moveTo>
                <a:cubicBezTo>
                  <a:pt x="319277" y="60476"/>
                  <a:pt x="182601" y="120952"/>
                  <a:pt x="107611" y="159657"/>
                </a:cubicBezTo>
                <a:cubicBezTo>
                  <a:pt x="32620" y="198362"/>
                  <a:pt x="20525" y="220134"/>
                  <a:pt x="6011" y="232229"/>
                </a:cubicBezTo>
                <a:cubicBezTo>
                  <a:pt x="-8503" y="244324"/>
                  <a:pt x="6011" y="238276"/>
                  <a:pt x="20525" y="232229"/>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258629" y="3730171"/>
            <a:ext cx="169182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p:cNvGraphicFramePr>
            <a:graphicFrameLocks noChangeAspect="1"/>
          </p:cNvGraphicFramePr>
          <p:nvPr>
            <p:extLst>
              <p:ext uri="{D42A27DB-BD31-4B8C-83A1-F6EECF244321}">
                <p14:modId xmlns:p14="http://schemas.microsoft.com/office/powerpoint/2010/main" val="2054283630"/>
              </p:ext>
            </p:extLst>
          </p:nvPr>
        </p:nvGraphicFramePr>
        <p:xfrm>
          <a:off x="838199" y="4429169"/>
          <a:ext cx="6288352" cy="1104856"/>
        </p:xfrm>
        <a:graphic>
          <a:graphicData uri="http://schemas.openxmlformats.org/presentationml/2006/ole">
            <mc:AlternateContent xmlns:mc="http://schemas.openxmlformats.org/markup-compatibility/2006">
              <mc:Choice xmlns:v="urn:schemas-microsoft-com:vml" Requires="v">
                <p:oleObj name="Equation" r:id="rId6" imgW="2603160" imgH="444240" progId="Equation.DSMT4">
                  <p:embed/>
                </p:oleObj>
              </mc:Choice>
              <mc:Fallback>
                <p:oleObj name="Equation" r:id="rId6" imgW="2603160" imgH="444240" progId="Equation.DSMT4">
                  <p:embed/>
                  <p:pic>
                    <p:nvPicPr>
                      <p:cNvPr id="0" name="Object 5"/>
                      <p:cNvPicPr>
                        <a:picLocks noChangeAspect="1" noChangeArrowheads="1"/>
                      </p:cNvPicPr>
                      <p:nvPr/>
                    </p:nvPicPr>
                    <p:blipFill>
                      <a:blip r:embed="rId7"/>
                      <a:srcRect/>
                      <a:stretch>
                        <a:fillRect/>
                      </a:stretch>
                    </p:blipFill>
                    <p:spPr bwMode="auto">
                      <a:xfrm>
                        <a:off x="838199" y="4429169"/>
                        <a:ext cx="6288352" cy="1104856"/>
                      </a:xfrm>
                      <a:prstGeom prst="rect">
                        <a:avLst/>
                      </a:prstGeom>
                      <a:noFill/>
                    </p:spPr>
                  </p:pic>
                </p:oleObj>
              </mc:Fallback>
            </mc:AlternateContent>
          </a:graphicData>
        </a:graphic>
      </p:graphicFrame>
      <p:cxnSp>
        <p:nvCxnSpPr>
          <p:cNvPr id="16" name="Connettore 1 15"/>
          <p:cNvCxnSpPr/>
          <p:nvPr/>
        </p:nvCxnSpPr>
        <p:spPr>
          <a:xfrm>
            <a:off x="6457014" y="5210628"/>
            <a:ext cx="669537"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283" y="937395"/>
            <a:ext cx="5967702" cy="5177335"/>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25</a:t>
            </a:fld>
            <a:endParaRPr lang="en-US" dirty="0"/>
          </a:p>
        </p:txBody>
      </p:sp>
      <p:sp>
        <p:nvSpPr>
          <p:cNvPr id="6"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graphicFrame>
        <p:nvGraphicFramePr>
          <p:cNvPr id="8" name="Oggetto 7"/>
          <p:cNvGraphicFramePr>
            <a:graphicFrameLocks noChangeAspect="1"/>
          </p:cNvGraphicFramePr>
          <p:nvPr>
            <p:extLst>
              <p:ext uri="{D42A27DB-BD31-4B8C-83A1-F6EECF244321}">
                <p14:modId xmlns:p14="http://schemas.microsoft.com/office/powerpoint/2010/main" val="359777051"/>
              </p:ext>
            </p:extLst>
          </p:nvPr>
        </p:nvGraphicFramePr>
        <p:xfrm>
          <a:off x="6317093" y="2425960"/>
          <a:ext cx="2042581" cy="653143"/>
        </p:xfrm>
        <a:graphic>
          <a:graphicData uri="http://schemas.openxmlformats.org/presentationml/2006/ole">
            <mc:AlternateContent xmlns:mc="http://schemas.openxmlformats.org/markup-compatibility/2006">
              <mc:Choice xmlns:v="urn:schemas-microsoft-com:vml" Requires="v">
                <p:oleObj name="Equation" r:id="rId3" imgW="711000" imgH="228600" progId="Equation.DSMT4">
                  <p:embed/>
                </p:oleObj>
              </mc:Choice>
              <mc:Fallback>
                <p:oleObj name="Equation" r:id="rId3" imgW="711000" imgH="228600" progId="Equation.DSMT4">
                  <p:embed/>
                  <p:pic>
                    <p:nvPicPr>
                      <p:cNvPr id="0" name=""/>
                      <p:cNvPicPr>
                        <a:picLocks noChangeAspect="1" noChangeArrowheads="1"/>
                      </p:cNvPicPr>
                      <p:nvPr/>
                    </p:nvPicPr>
                    <p:blipFill>
                      <a:blip r:embed="rId4"/>
                      <a:srcRect/>
                      <a:stretch>
                        <a:fillRect/>
                      </a:stretch>
                    </p:blipFill>
                    <p:spPr bwMode="auto">
                      <a:xfrm>
                        <a:off x="6317093" y="2425960"/>
                        <a:ext cx="2042581" cy="653143"/>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921211045"/>
              </p:ext>
            </p:extLst>
          </p:nvPr>
        </p:nvGraphicFramePr>
        <p:xfrm>
          <a:off x="6317093" y="3314416"/>
          <a:ext cx="4293652" cy="755683"/>
        </p:xfrm>
        <a:graphic>
          <a:graphicData uri="http://schemas.openxmlformats.org/presentationml/2006/ole">
            <mc:AlternateContent xmlns:mc="http://schemas.openxmlformats.org/markup-compatibility/2006">
              <mc:Choice xmlns:v="urn:schemas-microsoft-com:vml" Requires="v">
                <p:oleObj name="Equation" r:id="rId5" imgW="1587240" imgH="279360" progId="Equation.DSMT4">
                  <p:embed/>
                </p:oleObj>
              </mc:Choice>
              <mc:Fallback>
                <p:oleObj name="Equation" r:id="rId5" imgW="1587240" imgH="279360" progId="Equation.DSMT4">
                  <p:embed/>
                  <p:pic>
                    <p:nvPicPr>
                      <p:cNvPr id="0" name=""/>
                      <p:cNvPicPr>
                        <a:picLocks noChangeAspect="1" noChangeArrowheads="1"/>
                      </p:cNvPicPr>
                      <p:nvPr/>
                    </p:nvPicPr>
                    <p:blipFill>
                      <a:blip r:embed="rId6"/>
                      <a:srcRect/>
                      <a:stretch>
                        <a:fillRect/>
                      </a:stretch>
                    </p:blipFill>
                    <p:spPr bwMode="auto">
                      <a:xfrm>
                        <a:off x="6317093" y="3314416"/>
                        <a:ext cx="4293652" cy="755683"/>
                      </a:xfrm>
                      <a:prstGeom prst="rect">
                        <a:avLst/>
                      </a:prstGeom>
                      <a:noFill/>
                    </p:spPr>
                  </p:pic>
                </p:oleObj>
              </mc:Fallback>
            </mc:AlternateContent>
          </a:graphicData>
        </a:graphic>
      </p:graphicFrame>
      <p:sp>
        <p:nvSpPr>
          <p:cNvPr id="16" name="Figura a mano libera 15"/>
          <p:cNvSpPr/>
          <p:nvPr/>
        </p:nvSpPr>
        <p:spPr>
          <a:xfrm>
            <a:off x="4616880" y="2830286"/>
            <a:ext cx="1638777" cy="589200"/>
          </a:xfrm>
          <a:custGeom>
            <a:avLst/>
            <a:gdLst>
              <a:gd name="connsiteX0" fmla="*/ 1524000 w 1524000"/>
              <a:gd name="connsiteY0" fmla="*/ 0 h 491334"/>
              <a:gd name="connsiteX1" fmla="*/ 1132114 w 1524000"/>
              <a:gd name="connsiteY1" fmla="*/ 304800 h 491334"/>
              <a:gd name="connsiteX2" fmla="*/ 783772 w 1524000"/>
              <a:gd name="connsiteY2" fmla="*/ 478971 h 491334"/>
              <a:gd name="connsiteX3" fmla="*/ 232229 w 1524000"/>
              <a:gd name="connsiteY3" fmla="*/ 464457 h 491334"/>
              <a:gd name="connsiteX4" fmla="*/ 0 w 1524000"/>
              <a:gd name="connsiteY4" fmla="*/ 362857 h 491334"/>
              <a:gd name="connsiteX0" fmla="*/ 1452562 w 1452562"/>
              <a:gd name="connsiteY0" fmla="*/ 0 h 494360"/>
              <a:gd name="connsiteX1" fmla="*/ 1060676 w 1452562"/>
              <a:gd name="connsiteY1" fmla="*/ 304800 h 494360"/>
              <a:gd name="connsiteX2" fmla="*/ 712334 w 1452562"/>
              <a:gd name="connsiteY2" fmla="*/ 478971 h 494360"/>
              <a:gd name="connsiteX3" fmla="*/ 160791 w 1452562"/>
              <a:gd name="connsiteY3" fmla="*/ 464457 h 494360"/>
              <a:gd name="connsiteX4" fmla="*/ 0 w 1452562"/>
              <a:gd name="connsiteY4" fmla="*/ 291420 h 494360"/>
              <a:gd name="connsiteX0" fmla="*/ 1455138 w 1455138"/>
              <a:gd name="connsiteY0" fmla="*/ 0 h 494360"/>
              <a:gd name="connsiteX1" fmla="*/ 1063252 w 1455138"/>
              <a:gd name="connsiteY1" fmla="*/ 304800 h 494360"/>
              <a:gd name="connsiteX2" fmla="*/ 714910 w 1455138"/>
              <a:gd name="connsiteY2" fmla="*/ 478971 h 494360"/>
              <a:gd name="connsiteX3" fmla="*/ 163367 w 1455138"/>
              <a:gd name="connsiteY3" fmla="*/ 464457 h 494360"/>
              <a:gd name="connsiteX4" fmla="*/ 2576 w 1455138"/>
              <a:gd name="connsiteY4" fmla="*/ 291420 h 494360"/>
              <a:gd name="connsiteX0" fmla="*/ 1453331 w 1453331"/>
              <a:gd name="connsiteY0" fmla="*/ 0 h 590007"/>
              <a:gd name="connsiteX1" fmla="*/ 1061445 w 1453331"/>
              <a:gd name="connsiteY1" fmla="*/ 304800 h 590007"/>
              <a:gd name="connsiteX2" fmla="*/ 713103 w 1453331"/>
              <a:gd name="connsiteY2" fmla="*/ 478971 h 590007"/>
              <a:gd name="connsiteX3" fmla="*/ 337772 w 1453331"/>
              <a:gd name="connsiteY3" fmla="*/ 583519 h 590007"/>
              <a:gd name="connsiteX4" fmla="*/ 769 w 1453331"/>
              <a:gd name="connsiteY4" fmla="*/ 291420 h 590007"/>
              <a:gd name="connsiteX0" fmla="*/ 1453347 w 1453347"/>
              <a:gd name="connsiteY0" fmla="*/ 0 h 600083"/>
              <a:gd name="connsiteX1" fmla="*/ 1061461 w 1453347"/>
              <a:gd name="connsiteY1" fmla="*/ 304800 h 600083"/>
              <a:gd name="connsiteX2" fmla="*/ 746456 w 1453347"/>
              <a:gd name="connsiteY2" fmla="*/ 536121 h 600083"/>
              <a:gd name="connsiteX3" fmla="*/ 337788 w 1453347"/>
              <a:gd name="connsiteY3" fmla="*/ 583519 h 600083"/>
              <a:gd name="connsiteX4" fmla="*/ 785 w 1453347"/>
              <a:gd name="connsiteY4" fmla="*/ 291420 h 600083"/>
              <a:gd name="connsiteX0" fmla="*/ 1453347 w 1453347"/>
              <a:gd name="connsiteY0" fmla="*/ 0 h 598415"/>
              <a:gd name="connsiteX1" fmla="*/ 1090036 w 1453347"/>
              <a:gd name="connsiteY1" fmla="*/ 366712 h 598415"/>
              <a:gd name="connsiteX2" fmla="*/ 746456 w 1453347"/>
              <a:gd name="connsiteY2" fmla="*/ 536121 h 598415"/>
              <a:gd name="connsiteX3" fmla="*/ 337788 w 1453347"/>
              <a:gd name="connsiteY3" fmla="*/ 583519 h 598415"/>
              <a:gd name="connsiteX4" fmla="*/ 785 w 1453347"/>
              <a:gd name="connsiteY4" fmla="*/ 291420 h 598415"/>
              <a:gd name="connsiteX0" fmla="*/ 1524629 w 1524629"/>
              <a:gd name="connsiteY0" fmla="*/ 0 h 594387"/>
              <a:gd name="connsiteX1" fmla="*/ 1161318 w 1524629"/>
              <a:gd name="connsiteY1" fmla="*/ 366712 h 594387"/>
              <a:gd name="connsiteX2" fmla="*/ 817738 w 1524629"/>
              <a:gd name="connsiteY2" fmla="*/ 536121 h 594387"/>
              <a:gd name="connsiteX3" fmla="*/ 409070 w 1524629"/>
              <a:gd name="connsiteY3" fmla="*/ 583519 h 594387"/>
              <a:gd name="connsiteX4" fmla="*/ 630 w 1524629"/>
              <a:gd name="connsiteY4" fmla="*/ 348570 h 594387"/>
              <a:gd name="connsiteX0" fmla="*/ 1638777 w 1638777"/>
              <a:gd name="connsiteY0" fmla="*/ 0 h 589200"/>
              <a:gd name="connsiteX1" fmla="*/ 1275466 w 1638777"/>
              <a:gd name="connsiteY1" fmla="*/ 366712 h 589200"/>
              <a:gd name="connsiteX2" fmla="*/ 931886 w 1638777"/>
              <a:gd name="connsiteY2" fmla="*/ 536121 h 589200"/>
              <a:gd name="connsiteX3" fmla="*/ 523218 w 1638777"/>
              <a:gd name="connsiteY3" fmla="*/ 583519 h 589200"/>
              <a:gd name="connsiteX4" fmla="*/ 478 w 1638777"/>
              <a:gd name="connsiteY4" fmla="*/ 424770 h 5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77" h="589200">
                <a:moveTo>
                  <a:pt x="1638777" y="0"/>
                </a:moveTo>
                <a:cubicBezTo>
                  <a:pt x="1504519" y="112486"/>
                  <a:pt x="1393281" y="277359"/>
                  <a:pt x="1275466" y="366712"/>
                </a:cubicBezTo>
                <a:cubicBezTo>
                  <a:pt x="1157651" y="456066"/>
                  <a:pt x="1057261" y="499987"/>
                  <a:pt x="931886" y="536121"/>
                </a:cubicBezTo>
                <a:cubicBezTo>
                  <a:pt x="806511" y="572255"/>
                  <a:pt x="678453" y="602078"/>
                  <a:pt x="523218" y="583519"/>
                </a:cubicBezTo>
                <a:cubicBezTo>
                  <a:pt x="367983" y="564961"/>
                  <a:pt x="-15397" y="427794"/>
                  <a:pt x="478" y="42477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4542971" y="3701142"/>
            <a:ext cx="1756229" cy="377371"/>
          </a:xfrm>
          <a:custGeom>
            <a:avLst/>
            <a:gdLst>
              <a:gd name="connsiteX0" fmla="*/ 1756229 w 1756229"/>
              <a:gd name="connsiteY0" fmla="*/ 0 h 319314"/>
              <a:gd name="connsiteX1" fmla="*/ 1132115 w 1756229"/>
              <a:gd name="connsiteY1" fmla="*/ 29029 h 319314"/>
              <a:gd name="connsiteX2" fmla="*/ 493486 w 1756229"/>
              <a:gd name="connsiteY2" fmla="*/ 43543 h 319314"/>
              <a:gd name="connsiteX3" fmla="*/ 246743 w 1756229"/>
              <a:gd name="connsiteY3" fmla="*/ 174171 h 319314"/>
              <a:gd name="connsiteX4" fmla="*/ 0 w 1756229"/>
              <a:gd name="connsiteY4" fmla="*/ 319314 h 319314"/>
              <a:gd name="connsiteX0" fmla="*/ 1756229 w 1756229"/>
              <a:gd name="connsiteY0" fmla="*/ 58057 h 377371"/>
              <a:gd name="connsiteX1" fmla="*/ 1132115 w 1756229"/>
              <a:gd name="connsiteY1" fmla="*/ 0 h 377371"/>
              <a:gd name="connsiteX2" fmla="*/ 493486 w 1756229"/>
              <a:gd name="connsiteY2" fmla="*/ 101600 h 377371"/>
              <a:gd name="connsiteX3" fmla="*/ 246743 w 1756229"/>
              <a:gd name="connsiteY3" fmla="*/ 232228 h 377371"/>
              <a:gd name="connsiteX4" fmla="*/ 0 w 1756229"/>
              <a:gd name="connsiteY4" fmla="*/ 377371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377371">
                <a:moveTo>
                  <a:pt x="1756229" y="58057"/>
                </a:moveTo>
                <a:lnTo>
                  <a:pt x="1132115" y="0"/>
                </a:lnTo>
                <a:cubicBezTo>
                  <a:pt x="921658" y="7257"/>
                  <a:pt x="641048" y="62895"/>
                  <a:pt x="493486" y="101600"/>
                </a:cubicBezTo>
                <a:cubicBezTo>
                  <a:pt x="345924" y="140305"/>
                  <a:pt x="328991" y="186266"/>
                  <a:pt x="246743" y="232228"/>
                </a:cubicBezTo>
                <a:cubicBezTo>
                  <a:pt x="164495" y="278190"/>
                  <a:pt x="82247" y="327780"/>
                  <a:pt x="0" y="377371"/>
                </a:cubicBezTo>
              </a:path>
            </a:pathLst>
          </a:custGeom>
          <a:noFill/>
          <a:ln w="57150">
            <a:solidFill>
              <a:schemeClr val="tx1">
                <a:lumMod val="95000"/>
                <a:lumOff val="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1653" y="958850"/>
            <a:ext cx="7881259" cy="5125836"/>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p:cNvSpPr>
            <a:spLocks noGrp="1"/>
          </p:cNvSpPr>
          <p:nvPr>
            <p:ph type="title"/>
          </p:nvPr>
        </p:nvSpPr>
        <p:spPr>
          <a:xfrm>
            <a:off x="-152723" y="-34701"/>
            <a:ext cx="10515600" cy="662397"/>
          </a:xfrm>
        </p:spPr>
        <p:txBody>
          <a:bodyPr>
            <a:normAutofit/>
          </a:body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in strong inversion</a:t>
            </a:r>
          </a:p>
        </p:txBody>
      </p:sp>
      <p:sp>
        <p:nvSpPr>
          <p:cNvPr id="15" name="Figura a mano libera 14"/>
          <p:cNvSpPr/>
          <p:nvPr/>
        </p:nvSpPr>
        <p:spPr>
          <a:xfrm>
            <a:off x="3048000" y="2705100"/>
            <a:ext cx="5286375" cy="1962150"/>
          </a:xfrm>
          <a:custGeom>
            <a:avLst/>
            <a:gdLst>
              <a:gd name="connsiteX0" fmla="*/ 0 w 5286375"/>
              <a:gd name="connsiteY0" fmla="*/ 0 h 1962150"/>
              <a:gd name="connsiteX1" fmla="*/ 590550 w 5286375"/>
              <a:gd name="connsiteY1" fmla="*/ 590550 h 1962150"/>
              <a:gd name="connsiteX2" fmla="*/ 1247775 w 5286375"/>
              <a:gd name="connsiteY2" fmla="*/ 1304925 h 1962150"/>
              <a:gd name="connsiteX3" fmla="*/ 1485900 w 5286375"/>
              <a:gd name="connsiteY3" fmla="*/ 1533525 h 1962150"/>
              <a:gd name="connsiteX4" fmla="*/ 1714500 w 5286375"/>
              <a:gd name="connsiteY4" fmla="*/ 1676400 h 1962150"/>
              <a:gd name="connsiteX5" fmla="*/ 2047875 w 5286375"/>
              <a:gd name="connsiteY5" fmla="*/ 1828800 h 1962150"/>
              <a:gd name="connsiteX6" fmla="*/ 2362200 w 5286375"/>
              <a:gd name="connsiteY6" fmla="*/ 1895475 h 1962150"/>
              <a:gd name="connsiteX7" fmla="*/ 2705100 w 5286375"/>
              <a:gd name="connsiteY7" fmla="*/ 1924050 h 1962150"/>
              <a:gd name="connsiteX8" fmla="*/ 3000375 w 5286375"/>
              <a:gd name="connsiteY8" fmla="*/ 1962150 h 1962150"/>
              <a:gd name="connsiteX9" fmla="*/ 3657600 w 5286375"/>
              <a:gd name="connsiteY9" fmla="*/ 1943100 h 1962150"/>
              <a:gd name="connsiteX10" fmla="*/ 4333875 w 5286375"/>
              <a:gd name="connsiteY10" fmla="*/ 1933575 h 1962150"/>
              <a:gd name="connsiteX11" fmla="*/ 4972050 w 5286375"/>
              <a:gd name="connsiteY11" fmla="*/ 1924050 h 1962150"/>
              <a:gd name="connsiteX12" fmla="*/ 5286375 w 5286375"/>
              <a:gd name="connsiteY12" fmla="*/ 19240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6375" h="1962150">
                <a:moveTo>
                  <a:pt x="0" y="0"/>
                </a:moveTo>
                <a:cubicBezTo>
                  <a:pt x="191294" y="186531"/>
                  <a:pt x="382588" y="373063"/>
                  <a:pt x="590550" y="590550"/>
                </a:cubicBezTo>
                <a:cubicBezTo>
                  <a:pt x="798513" y="808038"/>
                  <a:pt x="1098550" y="1147763"/>
                  <a:pt x="1247775" y="1304925"/>
                </a:cubicBezTo>
                <a:cubicBezTo>
                  <a:pt x="1397000" y="1462087"/>
                  <a:pt x="1408113" y="1471613"/>
                  <a:pt x="1485900" y="1533525"/>
                </a:cubicBezTo>
                <a:cubicBezTo>
                  <a:pt x="1563688" y="1595438"/>
                  <a:pt x="1620838" y="1627188"/>
                  <a:pt x="1714500" y="1676400"/>
                </a:cubicBezTo>
                <a:cubicBezTo>
                  <a:pt x="1808162" y="1725612"/>
                  <a:pt x="1939925" y="1792287"/>
                  <a:pt x="2047875" y="1828800"/>
                </a:cubicBezTo>
                <a:cubicBezTo>
                  <a:pt x="2155825" y="1865313"/>
                  <a:pt x="2252663" y="1879600"/>
                  <a:pt x="2362200" y="1895475"/>
                </a:cubicBezTo>
                <a:cubicBezTo>
                  <a:pt x="2471738" y="1911350"/>
                  <a:pt x="2598738" y="1912938"/>
                  <a:pt x="2705100" y="1924050"/>
                </a:cubicBezTo>
                <a:cubicBezTo>
                  <a:pt x="2811462" y="1935162"/>
                  <a:pt x="3000375" y="1962150"/>
                  <a:pt x="3000375" y="1962150"/>
                </a:cubicBezTo>
                <a:lnTo>
                  <a:pt x="3657600" y="1943100"/>
                </a:lnTo>
                <a:lnTo>
                  <a:pt x="4333875" y="1933575"/>
                </a:lnTo>
                <a:lnTo>
                  <a:pt x="4972050" y="1924050"/>
                </a:lnTo>
                <a:lnTo>
                  <a:pt x="5286375" y="19240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3086100" y="2283556"/>
            <a:ext cx="5232400" cy="2542444"/>
          </a:xfrm>
          <a:custGeom>
            <a:avLst/>
            <a:gdLst>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384300 w 5232400"/>
              <a:gd name="connsiteY4" fmla="*/ 3181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96900 w 5232400"/>
              <a:gd name="connsiteY2" fmla="*/ 14865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2444 h 2542444"/>
              <a:gd name="connsiteX1" fmla="*/ 266700 w 5232400"/>
              <a:gd name="connsiteY1" fmla="*/ 1996344 h 2542444"/>
              <a:gd name="connsiteX2" fmla="*/ 596900 w 5232400"/>
              <a:gd name="connsiteY2" fmla="*/ 1488344 h 2542444"/>
              <a:gd name="connsiteX3" fmla="*/ 1003300 w 5232400"/>
              <a:gd name="connsiteY3" fmla="*/ 891444 h 2542444"/>
              <a:gd name="connsiteX4" fmla="*/ 1460500 w 5232400"/>
              <a:gd name="connsiteY4" fmla="*/ 383444 h 2542444"/>
              <a:gd name="connsiteX5" fmla="*/ 1790700 w 5232400"/>
              <a:gd name="connsiteY5" fmla="*/ 154844 h 2542444"/>
              <a:gd name="connsiteX6" fmla="*/ 2349500 w 5232400"/>
              <a:gd name="connsiteY6" fmla="*/ 27844 h 2542444"/>
              <a:gd name="connsiteX7" fmla="*/ 2794000 w 5232400"/>
              <a:gd name="connsiteY7" fmla="*/ 2444 h 2542444"/>
              <a:gd name="connsiteX8" fmla="*/ 3898900 w 5232400"/>
              <a:gd name="connsiteY8" fmla="*/ 2444 h 2542444"/>
              <a:gd name="connsiteX9" fmla="*/ 5232400 w 5232400"/>
              <a:gd name="connsiteY9" fmla="*/ 15144 h 254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2400" h="2542444">
                <a:moveTo>
                  <a:pt x="0" y="2542444"/>
                </a:moveTo>
                <a:cubicBezTo>
                  <a:pt x="88900" y="2360410"/>
                  <a:pt x="167217" y="2172027"/>
                  <a:pt x="266700" y="1996344"/>
                </a:cubicBezTo>
                <a:cubicBezTo>
                  <a:pt x="366183" y="1820661"/>
                  <a:pt x="474133" y="1672494"/>
                  <a:pt x="596900" y="1488344"/>
                </a:cubicBezTo>
                <a:cubicBezTo>
                  <a:pt x="719667" y="1304194"/>
                  <a:pt x="859367" y="1075594"/>
                  <a:pt x="1003300" y="891444"/>
                </a:cubicBezTo>
                <a:cubicBezTo>
                  <a:pt x="1147233" y="707294"/>
                  <a:pt x="1329267" y="506211"/>
                  <a:pt x="1460500" y="383444"/>
                </a:cubicBezTo>
                <a:cubicBezTo>
                  <a:pt x="1591733" y="260677"/>
                  <a:pt x="1642533" y="214111"/>
                  <a:pt x="1790700" y="154844"/>
                </a:cubicBezTo>
                <a:cubicBezTo>
                  <a:pt x="1938867" y="95577"/>
                  <a:pt x="2182283" y="53244"/>
                  <a:pt x="2349500" y="27844"/>
                </a:cubicBezTo>
                <a:cubicBezTo>
                  <a:pt x="2516717" y="2444"/>
                  <a:pt x="2535767" y="6677"/>
                  <a:pt x="2794000" y="2444"/>
                </a:cubicBezTo>
                <a:cubicBezTo>
                  <a:pt x="3052233" y="-1789"/>
                  <a:pt x="3492500" y="327"/>
                  <a:pt x="3898900" y="2444"/>
                </a:cubicBezTo>
                <a:cubicBezTo>
                  <a:pt x="4305300" y="4561"/>
                  <a:pt x="4762500" y="28902"/>
                  <a:pt x="5232400" y="15144"/>
                </a:cubicBezTo>
              </a:path>
            </a:pathLst>
          </a:custGeom>
          <a:noFill/>
          <a:ln w="762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p:cNvGraphicFramePr>
            <a:graphicFrameLocks noChangeAspect="1"/>
          </p:cNvGraphicFramePr>
          <p:nvPr>
            <p:extLst>
              <p:ext uri="{D42A27DB-BD31-4B8C-83A1-F6EECF244321}">
                <p14:modId xmlns:p14="http://schemas.microsoft.com/office/powerpoint/2010/main" val="1244088427"/>
              </p:ext>
            </p:extLst>
          </p:nvPr>
        </p:nvGraphicFramePr>
        <p:xfrm>
          <a:off x="8585200" y="1212359"/>
          <a:ext cx="1752600" cy="1145931"/>
        </p:xfrm>
        <a:graphic>
          <a:graphicData uri="http://schemas.openxmlformats.org/presentationml/2006/ole">
            <mc:AlternateContent xmlns:mc="http://schemas.openxmlformats.org/markup-compatibility/2006">
              <mc:Choice xmlns:v="urn:schemas-microsoft-com:vml" Requires="v">
                <p:oleObj name="Equation" r:id="rId3" imgW="660240" imgH="431640" progId="Equation.DSMT4">
                  <p:embed/>
                </p:oleObj>
              </mc:Choice>
              <mc:Fallback>
                <p:oleObj name="Equation" r:id="rId3" imgW="660240" imgH="431640" progId="Equation.DSMT4">
                  <p:embed/>
                  <p:pic>
                    <p:nvPicPr>
                      <p:cNvPr id="0" name=""/>
                      <p:cNvPicPr>
                        <a:picLocks noChangeAspect="1" noChangeArrowheads="1"/>
                      </p:cNvPicPr>
                      <p:nvPr/>
                    </p:nvPicPr>
                    <p:blipFill>
                      <a:blip r:embed="rId4"/>
                      <a:srcRect/>
                      <a:stretch>
                        <a:fillRect/>
                      </a:stretch>
                    </p:blipFill>
                    <p:spPr bwMode="auto">
                      <a:xfrm>
                        <a:off x="8585200" y="1212359"/>
                        <a:ext cx="1752600" cy="1145931"/>
                      </a:xfrm>
                      <a:prstGeom prst="rect">
                        <a:avLst/>
                      </a:prstGeom>
                      <a:noFill/>
                    </p:spPr>
                  </p:pic>
                </p:oleObj>
              </mc:Fallback>
            </mc:AlternateContent>
          </a:graphicData>
        </a:graphic>
      </p:graphicFrame>
      <p:sp>
        <p:nvSpPr>
          <p:cNvPr id="19" name="CasellaDiTesto 18"/>
          <p:cNvSpPr txBox="1"/>
          <p:nvPr/>
        </p:nvSpPr>
        <p:spPr>
          <a:xfrm>
            <a:off x="8241516" y="505416"/>
            <a:ext cx="2973891" cy="830997"/>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Important parameter</a:t>
            </a:r>
          </a:p>
          <a:p>
            <a:r>
              <a:rPr lang="it-IT" sz="2400" dirty="0">
                <a:solidFill>
                  <a:srgbClr val="3333CC"/>
                </a:solidFill>
                <a:latin typeface="Arial" panose="020B0604020202020204" pitchFamily="34" charset="0"/>
                <a:cs typeface="Arial" panose="020B0604020202020204" pitchFamily="34" charset="0"/>
              </a:rPr>
              <a:t>for </a:t>
            </a:r>
            <a:r>
              <a:rPr lang="it-IT" sz="2400" dirty="0" err="1">
                <a:solidFill>
                  <a:srgbClr val="3333CC"/>
                </a:solidFill>
                <a:latin typeface="Arial" panose="020B0604020202020204" pitchFamily="34" charset="0"/>
                <a:cs typeface="Arial" panose="020B0604020202020204" pitchFamily="34" charset="0"/>
              </a:rPr>
              <a:t>MOSFETs</a:t>
            </a:r>
            <a:r>
              <a:rPr lang="it-IT" sz="2400" dirty="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7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938" y="49519"/>
            <a:ext cx="10515600" cy="662397"/>
          </a:xfrm>
        </p:spPr>
        <p:txBody>
          <a:bodyPr/>
          <a:lstStyle/>
          <a:p>
            <a:r>
              <a:rPr lang="en-US" dirty="0"/>
              <a:t>Transconductance models in </a:t>
            </a:r>
            <a:r>
              <a:rPr lang="en-US" u="sng" dirty="0"/>
              <a:t>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61015757"/>
              </p:ext>
            </p:extLst>
          </p:nvPr>
        </p:nvGraphicFramePr>
        <p:xfrm>
          <a:off x="4457215" y="4378091"/>
          <a:ext cx="2599713" cy="580293"/>
        </p:xfrm>
        <a:graphic>
          <a:graphicData uri="http://schemas.openxmlformats.org/presentationml/2006/ole">
            <mc:AlternateContent xmlns:mc="http://schemas.openxmlformats.org/markup-compatibility/2006">
              <mc:Choice xmlns:v="urn:schemas-microsoft-com:vml" Requires="v">
                <p:oleObj name="Equation" r:id="rId2" imgW="1079500" imgH="228600" progId="Equation.DSMT4">
                  <p:embed/>
                </p:oleObj>
              </mc:Choice>
              <mc:Fallback>
                <p:oleObj name="Equation" r:id="rId2" imgW="10795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215" y="4378091"/>
                        <a:ext cx="2599713" cy="58029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3708271501"/>
              </p:ext>
            </p:extLst>
          </p:nvPr>
        </p:nvGraphicFramePr>
        <p:xfrm>
          <a:off x="776775" y="1588457"/>
          <a:ext cx="5160963" cy="984250"/>
        </p:xfrm>
        <a:graphic>
          <a:graphicData uri="http://schemas.openxmlformats.org/presentationml/2006/ole">
            <mc:AlternateContent xmlns:mc="http://schemas.openxmlformats.org/markup-compatibility/2006">
              <mc:Choice xmlns:v="urn:schemas-microsoft-com:vml" Requires="v">
                <p:oleObj name="Equation" r:id="rId4" imgW="2463480" imgH="457200" progId="Equation.DSMT4">
                  <p:embed/>
                </p:oleObj>
              </mc:Choice>
              <mc:Fallback>
                <p:oleObj name="Equation" r:id="rId4" imgW="2463480" imgH="457200" progId="Equation.DSMT4">
                  <p:embed/>
                  <p:pic>
                    <p:nvPicPr>
                      <p:cNvPr id="0" name=""/>
                      <p:cNvPicPr>
                        <a:picLocks noChangeAspect="1" noChangeArrowheads="1"/>
                      </p:cNvPicPr>
                      <p:nvPr/>
                    </p:nvPicPr>
                    <p:blipFill>
                      <a:blip r:embed="rId5"/>
                      <a:srcRect/>
                      <a:stretch>
                        <a:fillRect/>
                      </a:stretch>
                    </p:blipFill>
                    <p:spPr bwMode="auto">
                      <a:xfrm>
                        <a:off x="776775" y="1588457"/>
                        <a:ext cx="5160963" cy="984250"/>
                      </a:xfrm>
                      <a:prstGeom prst="rect">
                        <a:avLst/>
                      </a:prstGeom>
                      <a:noFill/>
                    </p:spPr>
                  </p:pic>
                </p:oleObj>
              </mc:Fallback>
            </mc:AlternateContent>
          </a:graphicData>
        </a:graphic>
      </p:graphicFrame>
      <p:sp>
        <p:nvSpPr>
          <p:cNvPr id="8" name="CasellaDiTesto 7"/>
          <p:cNvSpPr txBox="1"/>
          <p:nvPr/>
        </p:nvSpPr>
        <p:spPr>
          <a:xfrm>
            <a:off x="311521" y="1022294"/>
            <a:ext cx="3539752"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In strong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1731892018"/>
              </p:ext>
            </p:extLst>
          </p:nvPr>
        </p:nvGraphicFramePr>
        <p:xfrm>
          <a:off x="1088050" y="3072225"/>
          <a:ext cx="2500313" cy="1038225"/>
        </p:xfrm>
        <a:graphic>
          <a:graphicData uri="http://schemas.openxmlformats.org/presentationml/2006/ole">
            <mc:AlternateContent xmlns:mc="http://schemas.openxmlformats.org/markup-compatibility/2006">
              <mc:Choice xmlns:v="urn:schemas-microsoft-com:vml" Requires="v">
                <p:oleObj name="Equation" r:id="rId6" imgW="1193760" imgH="482400" progId="Equation.DSMT4">
                  <p:embed/>
                </p:oleObj>
              </mc:Choice>
              <mc:Fallback>
                <p:oleObj name="Equation" r:id="rId6" imgW="1193760" imgH="482400" progId="Equation.DSMT4">
                  <p:embed/>
                  <p:pic>
                    <p:nvPicPr>
                      <p:cNvPr id="0" name=""/>
                      <p:cNvPicPr>
                        <a:picLocks noChangeAspect="1" noChangeArrowheads="1"/>
                      </p:cNvPicPr>
                      <p:nvPr/>
                    </p:nvPicPr>
                    <p:blipFill>
                      <a:blip r:embed="rId7"/>
                      <a:srcRect/>
                      <a:stretch>
                        <a:fillRect/>
                      </a:stretch>
                    </p:blipFill>
                    <p:spPr bwMode="auto">
                      <a:xfrm>
                        <a:off x="1088050" y="3072225"/>
                        <a:ext cx="2500313" cy="1038225"/>
                      </a:xfrm>
                      <a:prstGeom prst="rect">
                        <a:avLst/>
                      </a:prstGeom>
                      <a:noFill/>
                    </p:spPr>
                  </p:pic>
                </p:oleObj>
              </mc:Fallback>
            </mc:AlternateContent>
          </a:graphicData>
        </a:graphic>
      </p:graphicFrame>
      <p:sp>
        <p:nvSpPr>
          <p:cNvPr id="10" name="Rettangolo 9"/>
          <p:cNvSpPr/>
          <p:nvPr/>
        </p:nvSpPr>
        <p:spPr>
          <a:xfrm>
            <a:off x="856641" y="2919046"/>
            <a:ext cx="3047144" cy="1354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1594392890"/>
              </p:ext>
            </p:extLst>
          </p:nvPr>
        </p:nvGraphicFramePr>
        <p:xfrm>
          <a:off x="7648575" y="3082132"/>
          <a:ext cx="3351212" cy="1038225"/>
        </p:xfrm>
        <a:graphic>
          <a:graphicData uri="http://schemas.openxmlformats.org/presentationml/2006/ole">
            <mc:AlternateContent xmlns:mc="http://schemas.openxmlformats.org/markup-compatibility/2006">
              <mc:Choice xmlns:v="urn:schemas-microsoft-com:vml" Requires="v">
                <p:oleObj name="Equation" r:id="rId8" imgW="1600200" imgH="482400" progId="Equation.DSMT4">
                  <p:embed/>
                </p:oleObj>
              </mc:Choice>
              <mc:Fallback>
                <p:oleObj name="Equation" r:id="rId8" imgW="1600200" imgH="482400" progId="Equation.DSMT4">
                  <p:embed/>
                  <p:pic>
                    <p:nvPicPr>
                      <p:cNvPr id="0" name=""/>
                      <p:cNvPicPr>
                        <a:picLocks noChangeAspect="1" noChangeArrowheads="1"/>
                      </p:cNvPicPr>
                      <p:nvPr/>
                    </p:nvPicPr>
                    <p:blipFill>
                      <a:blip r:embed="rId9"/>
                      <a:srcRect/>
                      <a:stretch>
                        <a:fillRect/>
                      </a:stretch>
                    </p:blipFill>
                    <p:spPr bwMode="auto">
                      <a:xfrm>
                        <a:off x="7648575" y="3082132"/>
                        <a:ext cx="3351212" cy="103822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30549138"/>
              </p:ext>
            </p:extLst>
          </p:nvPr>
        </p:nvGraphicFramePr>
        <p:xfrm>
          <a:off x="856641" y="4845050"/>
          <a:ext cx="2449513" cy="1163638"/>
        </p:xfrm>
        <a:graphic>
          <a:graphicData uri="http://schemas.openxmlformats.org/presentationml/2006/ole">
            <mc:AlternateContent xmlns:mc="http://schemas.openxmlformats.org/markup-compatibility/2006">
              <mc:Choice xmlns:v="urn:schemas-microsoft-com:vml" Requires="v">
                <p:oleObj name="Equation" r:id="rId10" imgW="1015920" imgH="469800" progId="Equation.DSMT4">
                  <p:embed/>
                </p:oleObj>
              </mc:Choice>
              <mc:Fallback>
                <p:oleObj name="Equation" r:id="rId10" imgW="1015920" imgH="469800" progId="Equation.DSMT4">
                  <p:embed/>
                  <p:pic>
                    <p:nvPicPr>
                      <p:cNvPr id="0" name=""/>
                      <p:cNvPicPr>
                        <a:picLocks noChangeAspect="1" noChangeArrowheads="1"/>
                      </p:cNvPicPr>
                      <p:nvPr/>
                    </p:nvPicPr>
                    <p:blipFill>
                      <a:blip r:embed="rId11"/>
                      <a:srcRect/>
                      <a:stretch>
                        <a:fillRect/>
                      </a:stretch>
                    </p:blipFill>
                    <p:spPr bwMode="auto">
                      <a:xfrm>
                        <a:off x="856641" y="4845050"/>
                        <a:ext cx="2449513" cy="1163638"/>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49499584"/>
              </p:ext>
            </p:extLst>
          </p:nvPr>
        </p:nvGraphicFramePr>
        <p:xfrm>
          <a:off x="8672513" y="4943720"/>
          <a:ext cx="2325687" cy="1100137"/>
        </p:xfrm>
        <a:graphic>
          <a:graphicData uri="http://schemas.openxmlformats.org/presentationml/2006/ole">
            <mc:AlternateContent xmlns:mc="http://schemas.openxmlformats.org/markup-compatibility/2006">
              <mc:Choice xmlns:v="urn:schemas-microsoft-com:vml" Requires="v">
                <p:oleObj name="Equation" r:id="rId12" imgW="965160" imgH="444240" progId="Equation.DSMT4">
                  <p:embed/>
                </p:oleObj>
              </mc:Choice>
              <mc:Fallback>
                <p:oleObj name="Equation" r:id="rId12" imgW="965160" imgH="444240" progId="Equation.DSMT4">
                  <p:embed/>
                  <p:pic>
                    <p:nvPicPr>
                      <p:cNvPr id="0" name=""/>
                      <p:cNvPicPr>
                        <a:picLocks noChangeAspect="1" noChangeArrowheads="1"/>
                      </p:cNvPicPr>
                      <p:nvPr/>
                    </p:nvPicPr>
                    <p:blipFill>
                      <a:blip r:embed="rId13"/>
                      <a:srcRect/>
                      <a:stretch>
                        <a:fillRect/>
                      </a:stretch>
                    </p:blipFill>
                    <p:spPr bwMode="auto">
                      <a:xfrm>
                        <a:off x="8672513" y="4943720"/>
                        <a:ext cx="2325687" cy="1100137"/>
                      </a:xfrm>
                      <a:prstGeom prst="rect">
                        <a:avLst/>
                      </a:prstGeom>
                      <a:noFill/>
                    </p:spPr>
                  </p:pic>
                </p:oleObj>
              </mc:Fallback>
            </mc:AlternateContent>
          </a:graphicData>
        </a:graphic>
      </p:graphicFrame>
      <p:sp>
        <p:nvSpPr>
          <p:cNvPr id="17" name="Figura a mano libera 16"/>
          <p:cNvSpPr/>
          <p:nvPr/>
        </p:nvSpPr>
        <p:spPr>
          <a:xfrm>
            <a:off x="4097215" y="3552092"/>
            <a:ext cx="2057400" cy="773723"/>
          </a:xfrm>
          <a:custGeom>
            <a:avLst/>
            <a:gdLst>
              <a:gd name="connsiteX0" fmla="*/ 0 w 2057400"/>
              <a:gd name="connsiteY0" fmla="*/ 0 h 773723"/>
              <a:gd name="connsiteX1" fmla="*/ 509954 w 2057400"/>
              <a:gd name="connsiteY1" fmla="*/ 52754 h 773723"/>
              <a:gd name="connsiteX2" fmla="*/ 1406770 w 2057400"/>
              <a:gd name="connsiteY2" fmla="*/ 263770 h 773723"/>
              <a:gd name="connsiteX3" fmla="*/ 2057400 w 2057400"/>
              <a:gd name="connsiteY3" fmla="*/ 773723 h 773723"/>
              <a:gd name="connsiteX4" fmla="*/ 2057400 w 2057400"/>
              <a:gd name="connsiteY4" fmla="*/ 77372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773723">
                <a:moveTo>
                  <a:pt x="0" y="0"/>
                </a:moveTo>
                <a:cubicBezTo>
                  <a:pt x="137746" y="4396"/>
                  <a:pt x="275492" y="8792"/>
                  <a:pt x="509954" y="52754"/>
                </a:cubicBezTo>
                <a:cubicBezTo>
                  <a:pt x="744416" y="96716"/>
                  <a:pt x="1148862" y="143609"/>
                  <a:pt x="1406770" y="263770"/>
                </a:cubicBezTo>
                <a:cubicBezTo>
                  <a:pt x="1664678" y="383931"/>
                  <a:pt x="2057400" y="773723"/>
                  <a:pt x="2057400" y="773723"/>
                </a:cubicBezTo>
                <a:lnTo>
                  <a:pt x="2057400" y="773723"/>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17"/>
          <p:cNvSpPr/>
          <p:nvPr/>
        </p:nvSpPr>
        <p:spPr>
          <a:xfrm>
            <a:off x="7139354" y="4026877"/>
            <a:ext cx="1019908" cy="562708"/>
          </a:xfrm>
          <a:custGeom>
            <a:avLst/>
            <a:gdLst>
              <a:gd name="connsiteX0" fmla="*/ 0 w 1019908"/>
              <a:gd name="connsiteY0" fmla="*/ 562708 h 562708"/>
              <a:gd name="connsiteX1" fmla="*/ 193431 w 1019908"/>
              <a:gd name="connsiteY1" fmla="*/ 334108 h 562708"/>
              <a:gd name="connsiteX2" fmla="*/ 615461 w 1019908"/>
              <a:gd name="connsiteY2" fmla="*/ 193431 h 562708"/>
              <a:gd name="connsiteX3" fmla="*/ 1019908 w 1019908"/>
              <a:gd name="connsiteY3" fmla="*/ 0 h 562708"/>
            </a:gdLst>
            <a:ahLst/>
            <a:cxnLst>
              <a:cxn ang="0">
                <a:pos x="connsiteX0" y="connsiteY0"/>
              </a:cxn>
              <a:cxn ang="0">
                <a:pos x="connsiteX1" y="connsiteY1"/>
              </a:cxn>
              <a:cxn ang="0">
                <a:pos x="connsiteX2" y="connsiteY2"/>
              </a:cxn>
              <a:cxn ang="0">
                <a:pos x="connsiteX3" y="connsiteY3"/>
              </a:cxn>
            </a:cxnLst>
            <a:rect l="l" t="t" r="r" b="b"/>
            <a:pathLst>
              <a:path w="1019908" h="562708">
                <a:moveTo>
                  <a:pt x="0" y="562708"/>
                </a:moveTo>
                <a:cubicBezTo>
                  <a:pt x="45427" y="479181"/>
                  <a:pt x="90854" y="395654"/>
                  <a:pt x="193431" y="334108"/>
                </a:cubicBezTo>
                <a:cubicBezTo>
                  <a:pt x="296008" y="272562"/>
                  <a:pt x="477715" y="249116"/>
                  <a:pt x="615461" y="193431"/>
                </a:cubicBezTo>
                <a:cubicBezTo>
                  <a:pt x="753207" y="137746"/>
                  <a:pt x="886557" y="68873"/>
                  <a:pt x="1019908"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18"/>
          <p:cNvSpPr/>
          <p:nvPr/>
        </p:nvSpPr>
        <p:spPr>
          <a:xfrm>
            <a:off x="3569677" y="4906107"/>
            <a:ext cx="1886643" cy="668265"/>
          </a:xfrm>
          <a:custGeom>
            <a:avLst/>
            <a:gdLst>
              <a:gd name="connsiteX0" fmla="*/ 0 w 1875090"/>
              <a:gd name="connsiteY0" fmla="*/ 668215 h 668684"/>
              <a:gd name="connsiteX1" fmla="*/ 914400 w 1875090"/>
              <a:gd name="connsiteY1" fmla="*/ 615461 h 668684"/>
              <a:gd name="connsiteX2" fmla="*/ 1740877 w 1875090"/>
              <a:gd name="connsiteY2" fmla="*/ 334107 h 668684"/>
              <a:gd name="connsiteX3" fmla="*/ 1863969 w 1875090"/>
              <a:gd name="connsiteY3" fmla="*/ 0 h 668684"/>
              <a:gd name="connsiteX0" fmla="*/ 0 w 1886643"/>
              <a:gd name="connsiteY0" fmla="*/ 668215 h 668265"/>
              <a:gd name="connsiteX1" fmla="*/ 914400 w 1886643"/>
              <a:gd name="connsiteY1" fmla="*/ 615461 h 668265"/>
              <a:gd name="connsiteX2" fmla="*/ 1776046 w 1886643"/>
              <a:gd name="connsiteY2" fmla="*/ 527538 h 668265"/>
              <a:gd name="connsiteX3" fmla="*/ 1863969 w 1886643"/>
              <a:gd name="connsiteY3" fmla="*/ 0 h 668265"/>
            </a:gdLst>
            <a:ahLst/>
            <a:cxnLst>
              <a:cxn ang="0">
                <a:pos x="connsiteX0" y="connsiteY0"/>
              </a:cxn>
              <a:cxn ang="0">
                <a:pos x="connsiteX1" y="connsiteY1"/>
              </a:cxn>
              <a:cxn ang="0">
                <a:pos x="connsiteX2" y="connsiteY2"/>
              </a:cxn>
              <a:cxn ang="0">
                <a:pos x="connsiteX3" y="connsiteY3"/>
              </a:cxn>
            </a:cxnLst>
            <a:rect l="l" t="t" r="r" b="b"/>
            <a:pathLst>
              <a:path w="1886643" h="668265">
                <a:moveTo>
                  <a:pt x="0" y="668215"/>
                </a:moveTo>
                <a:cubicBezTo>
                  <a:pt x="312127" y="669680"/>
                  <a:pt x="618392" y="638907"/>
                  <a:pt x="914400" y="615461"/>
                </a:cubicBezTo>
                <a:cubicBezTo>
                  <a:pt x="1210408" y="592015"/>
                  <a:pt x="1617785" y="630115"/>
                  <a:pt x="1776046" y="527538"/>
                </a:cubicBezTo>
                <a:cubicBezTo>
                  <a:pt x="1934307" y="424961"/>
                  <a:pt x="1881553" y="115765"/>
                  <a:pt x="1863969" y="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19"/>
          <p:cNvSpPr/>
          <p:nvPr/>
        </p:nvSpPr>
        <p:spPr>
          <a:xfrm>
            <a:off x="6559062" y="5222631"/>
            <a:ext cx="1406769" cy="481916"/>
          </a:xfrm>
          <a:custGeom>
            <a:avLst/>
            <a:gdLst>
              <a:gd name="connsiteX0" fmla="*/ 0 w 1406769"/>
              <a:gd name="connsiteY0" fmla="*/ 0 h 481916"/>
              <a:gd name="connsiteX1" fmla="*/ 720969 w 1406769"/>
              <a:gd name="connsiteY1" fmla="*/ 439615 h 481916"/>
              <a:gd name="connsiteX2" fmla="*/ 1406769 w 1406769"/>
              <a:gd name="connsiteY2" fmla="*/ 439615 h 481916"/>
            </a:gdLst>
            <a:ahLst/>
            <a:cxnLst>
              <a:cxn ang="0">
                <a:pos x="connsiteX0" y="connsiteY0"/>
              </a:cxn>
              <a:cxn ang="0">
                <a:pos x="connsiteX1" y="connsiteY1"/>
              </a:cxn>
              <a:cxn ang="0">
                <a:pos x="connsiteX2" y="connsiteY2"/>
              </a:cxn>
            </a:cxnLst>
            <a:rect l="l" t="t" r="r" b="b"/>
            <a:pathLst>
              <a:path w="1406769" h="481916">
                <a:moveTo>
                  <a:pt x="0" y="0"/>
                </a:moveTo>
                <a:cubicBezTo>
                  <a:pt x="243253" y="183173"/>
                  <a:pt x="486507" y="366346"/>
                  <a:pt x="720969" y="439615"/>
                </a:cubicBezTo>
                <a:cubicBezTo>
                  <a:pt x="955431" y="512884"/>
                  <a:pt x="1181100" y="476249"/>
                  <a:pt x="1406769" y="439615"/>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0998200" y="4772843"/>
            <a:ext cx="954107" cy="1015663"/>
          </a:xfrm>
          <a:prstGeom prst="rect">
            <a:avLst/>
          </a:prstGeom>
          <a:noFill/>
        </p:spPr>
        <p:txBody>
          <a:bodyPr wrap="none" rtlCol="0">
            <a:spAutoFit/>
          </a:bodyPr>
          <a:lstStyle/>
          <a:p>
            <a:r>
              <a:rPr lang="it-IT" sz="6000" dirty="0">
                <a:solidFill>
                  <a:srgbClr val="FF0000"/>
                </a:solidFill>
                <a:latin typeface="Times New Roman" panose="02020603050405020304" pitchFamily="18" charset="0"/>
                <a:cs typeface="Times New Roman" panose="02020603050405020304" pitchFamily="18" charset="0"/>
              </a:rPr>
              <a:t>!!!</a:t>
            </a:r>
            <a:endParaRPr lang="en-US" sz="6000" dirty="0">
              <a:solidFill>
                <a:srgbClr val="FF0000"/>
              </a:solidFill>
              <a:latin typeface="Times New Roman" panose="02020603050405020304" pitchFamily="18" charset="0"/>
              <a:cs typeface="Times New Roman" panose="02020603050405020304" pitchFamily="18" charset="0"/>
            </a:endParaRPr>
          </a:p>
        </p:txBody>
      </p:sp>
      <p:cxnSp>
        <p:nvCxnSpPr>
          <p:cNvPr id="13" name="Connettore 1 12"/>
          <p:cNvCxnSpPr/>
          <p:nvPr/>
        </p:nvCxnSpPr>
        <p:spPr>
          <a:xfrm>
            <a:off x="9728462" y="393895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9728462" y="402687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9728462" y="41203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9531124" y="595593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531124" y="60438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531124" y="613733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 name="Oggetto 25"/>
          <p:cNvGraphicFramePr>
            <a:graphicFrameLocks noChangeAspect="1"/>
          </p:cNvGraphicFramePr>
          <p:nvPr>
            <p:extLst>
              <p:ext uri="{D42A27DB-BD31-4B8C-83A1-F6EECF244321}">
                <p14:modId xmlns:p14="http://schemas.microsoft.com/office/powerpoint/2010/main" val="3292104370"/>
              </p:ext>
            </p:extLst>
          </p:nvPr>
        </p:nvGraphicFramePr>
        <p:xfrm>
          <a:off x="7076849" y="1588457"/>
          <a:ext cx="2581275" cy="984250"/>
        </p:xfrm>
        <a:graphic>
          <a:graphicData uri="http://schemas.openxmlformats.org/presentationml/2006/ole">
            <mc:AlternateContent xmlns:mc="http://schemas.openxmlformats.org/markup-compatibility/2006">
              <mc:Choice xmlns:v="urn:schemas-microsoft-com:vml" Requires="v">
                <p:oleObj name="Equation" r:id="rId14" imgW="1231560" imgH="457200" progId="Equation.DSMT4">
                  <p:embed/>
                </p:oleObj>
              </mc:Choice>
              <mc:Fallback>
                <p:oleObj name="Equation" r:id="rId14" imgW="1231560" imgH="457200" progId="Equation.DSMT4">
                  <p:embed/>
                  <p:pic>
                    <p:nvPicPr>
                      <p:cNvPr id="0" name=""/>
                      <p:cNvPicPr>
                        <a:picLocks noChangeAspect="1" noChangeArrowheads="1"/>
                      </p:cNvPicPr>
                      <p:nvPr/>
                    </p:nvPicPr>
                    <p:blipFill>
                      <a:blip r:embed="rId15"/>
                      <a:srcRect/>
                      <a:stretch>
                        <a:fillRect/>
                      </a:stretch>
                    </p:blipFill>
                    <p:spPr bwMode="auto">
                      <a:xfrm>
                        <a:off x="7076849" y="1588457"/>
                        <a:ext cx="2581275" cy="984250"/>
                      </a:xfrm>
                      <a:prstGeom prst="rect">
                        <a:avLst/>
                      </a:prstGeom>
                      <a:noFill/>
                    </p:spPr>
                  </p:pic>
                </p:oleObj>
              </mc:Fallback>
            </mc:AlternateContent>
          </a:graphicData>
        </a:graphic>
      </p:graphicFrame>
      <p:sp>
        <p:nvSpPr>
          <p:cNvPr id="14" name="CasellaDiTesto 13"/>
          <p:cNvSpPr txBox="1"/>
          <p:nvPr/>
        </p:nvSpPr>
        <p:spPr>
          <a:xfrm>
            <a:off x="3994905" y="933832"/>
            <a:ext cx="193033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only</a:t>
            </a:r>
            <a:r>
              <a:rPr lang="it-IT" sz="2400" dirty="0">
                <a:solidFill>
                  <a:srgbClr val="FF0000"/>
                </a:solidFill>
                <a:latin typeface="Arial" panose="020B0604020202020204" pitchFamily="34" charset="0"/>
                <a:cs typeface="Arial" panose="020B0604020202020204" pitchFamily="34" charset="0"/>
              </a:rPr>
              <a:t> a </a:t>
            </a:r>
            <a:r>
              <a:rPr lang="it-IT" sz="2400" dirty="0" err="1">
                <a:solidFill>
                  <a:srgbClr val="FF0000"/>
                </a:solidFill>
                <a:latin typeface="Arial" panose="020B0604020202020204" pitchFamily="34" charset="0"/>
                <a:cs typeface="Arial" panose="020B0604020202020204" pitchFamily="34" charset="0"/>
              </a:rPr>
              <a:t>few</a:t>
            </a:r>
            <a:r>
              <a:rPr lang="it-IT" sz="2400"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27" name="Parentesi graffa aperta 26"/>
          <p:cNvSpPr/>
          <p:nvPr/>
        </p:nvSpPr>
        <p:spPr>
          <a:xfrm rot="5400000">
            <a:off x="4652327" y="1145690"/>
            <a:ext cx="255823" cy="1141146"/>
          </a:xfrm>
          <a:prstGeom prst="leftBrace">
            <a:avLst>
              <a:gd name="adj1" fmla="val 32912"/>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ccia a destra 27"/>
          <p:cNvSpPr/>
          <p:nvPr/>
        </p:nvSpPr>
        <p:spPr>
          <a:xfrm>
            <a:off x="6154615" y="1844175"/>
            <a:ext cx="728916" cy="564917"/>
          </a:xfrm>
          <a:prstGeom prst="rightArrow">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6341306" y="696655"/>
            <a:ext cx="560304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acceptable approximation, because we are studying gm, </a:t>
            </a:r>
            <a:r>
              <a:rPr lang="en-US" sz="2400" dirty="0" err="1">
                <a:solidFill>
                  <a:srgbClr val="FF0000"/>
                </a:solidFill>
                <a:latin typeface="Arial" panose="020B0604020202020204" pitchFamily="34" charset="0"/>
                <a:cs typeface="Arial" panose="020B0604020202020204" pitchFamily="34" charset="0"/>
              </a:rPr>
              <a:t>i.e</a:t>
            </a:r>
            <a:r>
              <a:rPr lang="en-US" sz="2400" dirty="0">
                <a:solidFill>
                  <a:srgbClr val="FF0000"/>
                </a:solidFill>
                <a:latin typeface="Arial" panose="020B0604020202020204" pitchFamily="34" charset="0"/>
                <a:cs typeface="Arial" panose="020B0604020202020204" pitchFamily="34" charset="0"/>
              </a:rPr>
              <a:t> the effect of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1" name="Connettore 2 30"/>
          <p:cNvCxnSpPr/>
          <p:nvPr/>
        </p:nvCxnSpPr>
        <p:spPr>
          <a:xfrm flipH="1">
            <a:off x="4209665" y="2572707"/>
            <a:ext cx="2929689" cy="50942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006969" y="2572707"/>
            <a:ext cx="4641606" cy="2509247"/>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5" grpId="0"/>
      <p:bldP spid="14" grpId="0"/>
      <p:bldP spid="27" grpId="0" animBg="1"/>
      <p:bldP spid="28"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3612318678"/>
              </p:ext>
            </p:extLst>
          </p:nvPr>
        </p:nvGraphicFramePr>
        <p:xfrm>
          <a:off x="711461" y="4806513"/>
          <a:ext cx="8823325" cy="1257300"/>
        </p:xfrm>
        <a:graphic>
          <a:graphicData uri="http://schemas.openxmlformats.org/presentationml/2006/ole">
            <mc:AlternateContent xmlns:mc="http://schemas.openxmlformats.org/markup-compatibility/2006">
              <mc:Choice xmlns:v="urn:schemas-microsoft-com:vml" Requires="v">
                <p:oleObj name="Equation" r:id="rId2" imgW="3746160" imgH="533160" progId="Equation.DSMT4">
                  <p:embed/>
                </p:oleObj>
              </mc:Choice>
              <mc:Fallback>
                <p:oleObj name="Equation" r:id="rId2" imgW="3746160" imgH="533160" progId="Equation.DSMT4">
                  <p:embed/>
                  <p:pic>
                    <p:nvPicPr>
                      <p:cNvPr id="0" name=""/>
                      <p:cNvPicPr>
                        <a:picLocks noChangeAspect="1" noChangeArrowheads="1"/>
                      </p:cNvPicPr>
                      <p:nvPr/>
                    </p:nvPicPr>
                    <p:blipFill>
                      <a:blip r:embed="rId3"/>
                      <a:srcRect/>
                      <a:stretch>
                        <a:fillRect/>
                      </a:stretch>
                    </p:blipFill>
                    <p:spPr bwMode="auto">
                      <a:xfrm>
                        <a:off x="711461" y="4806513"/>
                        <a:ext cx="8823325"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2356667177"/>
              </p:ext>
            </p:extLst>
          </p:nvPr>
        </p:nvGraphicFramePr>
        <p:xfrm>
          <a:off x="711461" y="2020453"/>
          <a:ext cx="9017001" cy="1066800"/>
        </p:xfrm>
        <a:graphic>
          <a:graphicData uri="http://schemas.openxmlformats.org/presentationml/2006/ole">
            <mc:AlternateContent xmlns:mc="http://schemas.openxmlformats.org/markup-compatibility/2006">
              <mc:Choice xmlns:v="urn:schemas-microsoft-com:vml" Requires="v">
                <p:oleObj name="Equation" r:id="rId4" imgW="4508280" imgH="533160" progId="Equation.DSMT4">
                  <p:embed/>
                </p:oleObj>
              </mc:Choice>
              <mc:Fallback>
                <p:oleObj name="Equation" r:id="rId4" imgW="4508280" imgH="533160" progId="Equation.DSMT4">
                  <p:embed/>
                  <p:pic>
                    <p:nvPicPr>
                      <p:cNvPr id="0" name=""/>
                      <p:cNvPicPr>
                        <a:picLocks noChangeAspect="1" noChangeArrowheads="1"/>
                      </p:cNvPicPr>
                      <p:nvPr/>
                    </p:nvPicPr>
                    <p:blipFill>
                      <a:blip r:embed="rId5"/>
                      <a:srcRect/>
                      <a:stretch>
                        <a:fillRect/>
                      </a:stretch>
                    </p:blipFill>
                    <p:spPr bwMode="auto">
                      <a:xfrm>
                        <a:off x="711461" y="2020453"/>
                        <a:ext cx="9017001" cy="1066800"/>
                      </a:xfrm>
                      <a:prstGeom prst="rect">
                        <a:avLst/>
                      </a:prstGeom>
                      <a:noFill/>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1009187409"/>
              </p:ext>
            </p:extLst>
          </p:nvPr>
        </p:nvGraphicFramePr>
        <p:xfrm>
          <a:off x="679938" y="3438883"/>
          <a:ext cx="3124200" cy="1016000"/>
        </p:xfrm>
        <a:graphic>
          <a:graphicData uri="http://schemas.openxmlformats.org/presentationml/2006/ole">
            <mc:AlternateContent xmlns:mc="http://schemas.openxmlformats.org/markup-compatibility/2006">
              <mc:Choice xmlns:v="urn:schemas-microsoft-com:vml" Requires="v">
                <p:oleObj name="Equation" r:id="rId6" imgW="1562040" imgH="507960" progId="Equation.DSMT4">
                  <p:embed/>
                </p:oleObj>
              </mc:Choice>
              <mc:Fallback>
                <p:oleObj name="Equation" r:id="rId6" imgW="1562040" imgH="507960" progId="Equation.DSMT4">
                  <p:embed/>
                  <p:pic>
                    <p:nvPicPr>
                      <p:cNvPr id="0" name=""/>
                      <p:cNvPicPr>
                        <a:picLocks noChangeAspect="1" noChangeArrowheads="1"/>
                      </p:cNvPicPr>
                      <p:nvPr/>
                    </p:nvPicPr>
                    <p:blipFill>
                      <a:blip r:embed="rId7"/>
                      <a:srcRect/>
                      <a:stretch>
                        <a:fillRect/>
                      </a:stretch>
                    </p:blipFill>
                    <p:spPr bwMode="auto">
                      <a:xfrm>
                        <a:off x="679938" y="3438883"/>
                        <a:ext cx="3124200" cy="1016000"/>
                      </a:xfrm>
                      <a:prstGeom prst="rect">
                        <a:avLst/>
                      </a:prstGeom>
                      <a:noFill/>
                    </p:spPr>
                  </p:pic>
                </p:oleObj>
              </mc:Fallback>
            </mc:AlternateContent>
          </a:graphicData>
        </a:graphic>
      </p:graphicFrame>
      <p:graphicFrame>
        <p:nvGraphicFramePr>
          <p:cNvPr id="28" name="Oggetto 27"/>
          <p:cNvGraphicFramePr>
            <a:graphicFrameLocks noChangeAspect="1"/>
          </p:cNvGraphicFramePr>
          <p:nvPr>
            <p:extLst>
              <p:ext uri="{D42A27DB-BD31-4B8C-83A1-F6EECF244321}">
                <p14:modId xmlns:p14="http://schemas.microsoft.com/office/powerpoint/2010/main" val="2061675239"/>
              </p:ext>
            </p:extLst>
          </p:nvPr>
        </p:nvGraphicFramePr>
        <p:xfrm>
          <a:off x="711461" y="691715"/>
          <a:ext cx="7072313" cy="1328738"/>
        </p:xfrm>
        <a:graphic>
          <a:graphicData uri="http://schemas.openxmlformats.org/presentationml/2006/ole">
            <mc:AlternateContent xmlns:mc="http://schemas.openxmlformats.org/markup-compatibility/2006">
              <mc:Choice xmlns:v="urn:schemas-microsoft-com:vml" Requires="v">
                <p:oleObj name="Equation" r:id="rId8" imgW="2844720" imgH="533160" progId="Equation.DSMT4">
                  <p:embed/>
                </p:oleObj>
              </mc:Choice>
              <mc:Fallback>
                <p:oleObj name="Equation" r:id="rId8" imgW="2844720" imgH="533160" progId="Equation.DSMT4">
                  <p:embed/>
                  <p:pic>
                    <p:nvPicPr>
                      <p:cNvPr id="0" name=""/>
                      <p:cNvPicPr>
                        <a:picLocks noChangeAspect="1" noChangeArrowheads="1"/>
                      </p:cNvPicPr>
                      <p:nvPr/>
                    </p:nvPicPr>
                    <p:blipFill>
                      <a:blip r:embed="rId9"/>
                      <a:srcRect/>
                      <a:stretch>
                        <a:fillRect/>
                      </a:stretch>
                    </p:blipFill>
                    <p:spPr bwMode="auto">
                      <a:xfrm>
                        <a:off x="711461" y="691715"/>
                        <a:ext cx="7072313" cy="1328738"/>
                      </a:xfrm>
                      <a:prstGeom prst="rect">
                        <a:avLst/>
                      </a:prstGeom>
                      <a:noFill/>
                    </p:spPr>
                  </p:pic>
                </p:oleObj>
              </mc:Fallback>
            </mc:AlternateContent>
          </a:graphicData>
        </a:graphic>
      </p:graphicFrame>
      <p:sp>
        <p:nvSpPr>
          <p:cNvPr id="2" name="CasellaDiTesto 1"/>
          <p:cNvSpPr txBox="1"/>
          <p:nvPr/>
        </p:nvSpPr>
        <p:spPr>
          <a:xfrm>
            <a:off x="10017249" y="2213811"/>
            <a:ext cx="179247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Exact</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result</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8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29</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12595916"/>
              </p:ext>
            </p:extLst>
          </p:nvPr>
        </p:nvGraphicFramePr>
        <p:xfrm>
          <a:off x="455874" y="1764686"/>
          <a:ext cx="9272588" cy="1257300"/>
        </p:xfrm>
        <a:graphic>
          <a:graphicData uri="http://schemas.openxmlformats.org/presentationml/2006/ole">
            <mc:AlternateContent xmlns:mc="http://schemas.openxmlformats.org/markup-compatibility/2006">
              <mc:Choice xmlns:v="urn:schemas-microsoft-com:vml" Requires="v">
                <p:oleObj name="Equation" r:id="rId2" imgW="3936960" imgH="533160" progId="Equation.DSMT4">
                  <p:embed/>
                </p:oleObj>
              </mc:Choice>
              <mc:Fallback>
                <p:oleObj name="Equation" r:id="rId2" imgW="3936960" imgH="533160" progId="Equation.DSMT4">
                  <p:embed/>
                  <p:pic>
                    <p:nvPicPr>
                      <p:cNvPr id="0" name=""/>
                      <p:cNvPicPr>
                        <a:picLocks noChangeAspect="1" noChangeArrowheads="1"/>
                      </p:cNvPicPr>
                      <p:nvPr/>
                    </p:nvPicPr>
                    <p:blipFill>
                      <a:blip r:embed="rId3"/>
                      <a:srcRect/>
                      <a:stretch>
                        <a:fillRect/>
                      </a:stretch>
                    </p:blipFill>
                    <p:spPr bwMode="auto">
                      <a:xfrm>
                        <a:off x="455874" y="1764686"/>
                        <a:ext cx="9272588" cy="1257300"/>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3666546435"/>
              </p:ext>
            </p:extLst>
          </p:nvPr>
        </p:nvGraphicFramePr>
        <p:xfrm>
          <a:off x="679938" y="516449"/>
          <a:ext cx="1554041" cy="1016104"/>
        </p:xfrm>
        <a:graphic>
          <a:graphicData uri="http://schemas.openxmlformats.org/presentationml/2006/ole">
            <mc:AlternateContent xmlns:mc="http://schemas.openxmlformats.org/markup-compatibility/2006">
              <mc:Choice xmlns:v="urn:schemas-microsoft-com:vml" Requires="v">
                <p:oleObj name="Equation" r:id="rId4" imgW="660240" imgH="431640" progId="Equation.DSMT4">
                  <p:embed/>
                </p:oleObj>
              </mc:Choice>
              <mc:Fallback>
                <p:oleObj name="Equation" r:id="rId4" imgW="660240" imgH="431640" progId="Equation.DSMT4">
                  <p:embed/>
                  <p:pic>
                    <p:nvPicPr>
                      <p:cNvPr id="0" name=""/>
                      <p:cNvPicPr>
                        <a:picLocks noChangeAspect="1" noChangeArrowheads="1"/>
                      </p:cNvPicPr>
                      <p:nvPr/>
                    </p:nvPicPr>
                    <p:blipFill>
                      <a:blip r:embed="rId5"/>
                      <a:srcRect/>
                      <a:stretch>
                        <a:fillRect/>
                      </a:stretch>
                    </p:blipFill>
                    <p:spPr bwMode="auto">
                      <a:xfrm>
                        <a:off x="679938" y="516449"/>
                        <a:ext cx="1554041" cy="1016104"/>
                      </a:xfrm>
                      <a:prstGeom prst="rect">
                        <a:avLst/>
                      </a:prstGeom>
                      <a:noFill/>
                    </p:spPr>
                  </p:pic>
                </p:oleObj>
              </mc:Fallback>
            </mc:AlternateContent>
          </a:graphicData>
        </a:graphic>
      </p:graphicFrame>
      <p:cxnSp>
        <p:nvCxnSpPr>
          <p:cNvPr id="6" name="Connettore 2 5"/>
          <p:cNvCxnSpPr/>
          <p:nvPr/>
        </p:nvCxnSpPr>
        <p:spPr>
          <a:xfrm flipV="1">
            <a:off x="1002323" y="3604846"/>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79938" y="5609492"/>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090896" y="5675366"/>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14" name="CasellaDiTesto 13"/>
          <p:cNvSpPr txBox="1"/>
          <p:nvPr/>
        </p:nvSpPr>
        <p:spPr>
          <a:xfrm>
            <a:off x="424029" y="3582697"/>
            <a:ext cx="41710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11" name="Figura a mano libera 10"/>
          <p:cNvSpPr/>
          <p:nvPr/>
        </p:nvSpPr>
        <p:spPr>
          <a:xfrm>
            <a:off x="1002323" y="4114800"/>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76617 w 2286000"/>
              <a:gd name="connsiteY4" fmla="*/ 134450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9325" y="332214"/>
                  <a:pt x="316523" y="263769"/>
                </a:cubicBezTo>
                <a:cubicBezTo>
                  <a:pt x="363721" y="195324"/>
                  <a:pt x="418002" y="163758"/>
                  <a:pt x="476617" y="134450"/>
                </a:cubicBezTo>
                <a:cubicBezTo>
                  <a:pt x="535232" y="105142"/>
                  <a:pt x="519051" y="104470"/>
                  <a:pt x="668215" y="87923"/>
                </a:cubicBezTo>
                <a:cubicBezTo>
                  <a:pt x="817379" y="71376"/>
                  <a:pt x="1101969" y="49823"/>
                  <a:pt x="1371600" y="35169"/>
                </a:cubicBezTo>
                <a:cubicBezTo>
                  <a:pt x="1641231" y="20515"/>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3341077" y="567536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13" name="Connettore 1 12"/>
          <p:cNvCxnSpPr>
            <a:stCxn id="10" idx="0"/>
          </p:cNvCxnSpPr>
          <p:nvPr/>
        </p:nvCxnSpPr>
        <p:spPr>
          <a:xfrm flipH="1" flipV="1">
            <a:off x="1550701" y="3604846"/>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5216301" y="3622431"/>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893916" y="5627077"/>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304874" y="569295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22" name="CasellaDiTesto 21"/>
          <p:cNvSpPr txBox="1"/>
          <p:nvPr/>
        </p:nvSpPr>
        <p:spPr>
          <a:xfrm>
            <a:off x="4424739" y="3479186"/>
            <a:ext cx="527709"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m</a:t>
            </a:r>
            <a:endParaRPr lang="it-IT" sz="2400" baseline="-250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23" name="Figura a mano libera 22"/>
          <p:cNvSpPr/>
          <p:nvPr/>
        </p:nvSpPr>
        <p:spPr>
          <a:xfrm>
            <a:off x="5216301" y="4132385"/>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87729 w 2286000"/>
              <a:gd name="connsiteY4" fmla="*/ 13921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7473" y="331421"/>
                  <a:pt x="316523" y="263769"/>
                </a:cubicBezTo>
                <a:cubicBezTo>
                  <a:pt x="365573" y="196117"/>
                  <a:pt x="429114" y="168520"/>
                  <a:pt x="487729" y="139212"/>
                </a:cubicBezTo>
                <a:cubicBezTo>
                  <a:pt x="546344" y="109904"/>
                  <a:pt x="520903" y="105263"/>
                  <a:pt x="668215" y="87923"/>
                </a:cubicBezTo>
                <a:cubicBezTo>
                  <a:pt x="815527" y="70583"/>
                  <a:pt x="1101969" y="49823"/>
                  <a:pt x="1371600" y="35169"/>
                </a:cubicBezTo>
                <a:cubicBezTo>
                  <a:pt x="1641231" y="20515"/>
                  <a:pt x="1963615" y="10257"/>
                  <a:pt x="2286000"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7555055" y="5692951"/>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25" name="Connettore 1 24"/>
          <p:cNvCxnSpPr>
            <a:stCxn id="21" idx="0"/>
          </p:cNvCxnSpPr>
          <p:nvPr/>
        </p:nvCxnSpPr>
        <p:spPr>
          <a:xfrm flipH="1" flipV="1">
            <a:off x="5764679" y="3622431"/>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igura a mano libera 28"/>
          <p:cNvSpPr/>
          <p:nvPr/>
        </p:nvSpPr>
        <p:spPr>
          <a:xfrm flipV="1">
            <a:off x="5242678" y="3930651"/>
            <a:ext cx="2286000" cy="1613808"/>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46915 h 1488844"/>
              <a:gd name="connsiteX6" fmla="*/ 1371600 w 2286000"/>
              <a:gd name="connsiteY6" fmla="*/ 11736 h 1488844"/>
              <a:gd name="connsiteX7" fmla="*/ 2286000 w 2286000"/>
              <a:gd name="connsiteY7" fmla="*/ 0 h 1488844"/>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35199 h 1488844"/>
              <a:gd name="connsiteX6" fmla="*/ 1371600 w 2286000"/>
              <a:gd name="connsiteY6" fmla="*/ 11736 h 1488844"/>
              <a:gd name="connsiteX7" fmla="*/ 2286000 w 2286000"/>
              <a:gd name="connsiteY7" fmla="*/ 0 h 148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88844">
                <a:moveTo>
                  <a:pt x="0" y="1488844"/>
                </a:moveTo>
                <a:cubicBezTo>
                  <a:pt x="27842" y="1288086"/>
                  <a:pt x="55685" y="1087328"/>
                  <a:pt x="87923" y="926136"/>
                </a:cubicBezTo>
                <a:cubicBezTo>
                  <a:pt x="120162" y="764944"/>
                  <a:pt x="155331" y="635990"/>
                  <a:pt x="193431" y="521690"/>
                </a:cubicBezTo>
                <a:cubicBezTo>
                  <a:pt x="231531" y="407390"/>
                  <a:pt x="263769" y="313600"/>
                  <a:pt x="316523" y="240336"/>
                </a:cubicBezTo>
                <a:cubicBezTo>
                  <a:pt x="369277" y="167072"/>
                  <a:pt x="452397" y="116295"/>
                  <a:pt x="509954" y="82105"/>
                </a:cubicBezTo>
                <a:cubicBezTo>
                  <a:pt x="567511" y="47915"/>
                  <a:pt x="518257" y="46927"/>
                  <a:pt x="661865" y="35199"/>
                </a:cubicBezTo>
                <a:cubicBezTo>
                  <a:pt x="805473" y="23471"/>
                  <a:pt x="1101969" y="26390"/>
                  <a:pt x="1371600" y="11736"/>
                </a:cubicBezTo>
                <a:cubicBezTo>
                  <a:pt x="1641231" y="26373"/>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6662864" y="3459587"/>
            <a:ext cx="639919"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m</a:t>
            </a:r>
            <a:endParaRPr lang="it-IT" sz="3200" baseline="-25000" dirty="0">
              <a:latin typeface="Arial" panose="020B0604020202020204" pitchFamily="34" charset="0"/>
              <a:cs typeface="Arial" panose="020B0604020202020204" pitchFamily="34" charset="0"/>
            </a:endParaRPr>
          </a:p>
        </p:txBody>
      </p:sp>
      <p:sp>
        <p:nvSpPr>
          <p:cNvPr id="31" name="CasellaDiTesto 30"/>
          <p:cNvSpPr txBox="1"/>
          <p:nvPr/>
        </p:nvSpPr>
        <p:spPr>
          <a:xfrm>
            <a:off x="6746003" y="4862635"/>
            <a:ext cx="56457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d</a:t>
            </a:r>
            <a:endParaRPr lang="en-US" sz="3200" baseline="-25000" dirty="0">
              <a:latin typeface="Arial" panose="020B0604020202020204" pitchFamily="34" charset="0"/>
              <a:cs typeface="Arial" panose="020B0604020202020204" pitchFamily="34" charset="0"/>
            </a:endParaRPr>
          </a:p>
        </p:txBody>
      </p:sp>
      <p:graphicFrame>
        <p:nvGraphicFramePr>
          <p:cNvPr id="32" name="Oggetto 31"/>
          <p:cNvGraphicFramePr>
            <a:graphicFrameLocks noChangeAspect="1"/>
          </p:cNvGraphicFramePr>
          <p:nvPr>
            <p:extLst>
              <p:ext uri="{D42A27DB-BD31-4B8C-83A1-F6EECF244321}">
                <p14:modId xmlns:p14="http://schemas.microsoft.com/office/powerpoint/2010/main" val="462927607"/>
              </p:ext>
            </p:extLst>
          </p:nvPr>
        </p:nvGraphicFramePr>
        <p:xfrm>
          <a:off x="10039350" y="2087563"/>
          <a:ext cx="1825625" cy="536575"/>
        </p:xfrm>
        <a:graphic>
          <a:graphicData uri="http://schemas.openxmlformats.org/presentationml/2006/ole">
            <mc:AlternateContent xmlns:mc="http://schemas.openxmlformats.org/markup-compatibility/2006">
              <mc:Choice xmlns:v="urn:schemas-microsoft-com:vml" Requires="v">
                <p:oleObj name="Equation" r:id="rId6" imgW="774360" imgH="228600" progId="Equation.DSMT4">
                  <p:embed/>
                </p:oleObj>
              </mc:Choice>
              <mc:Fallback>
                <p:oleObj name="Equation" r:id="rId6" imgW="774360" imgH="228600" progId="Equation.DSMT4">
                  <p:embed/>
                  <p:pic>
                    <p:nvPicPr>
                      <p:cNvPr id="0" name=""/>
                      <p:cNvPicPr>
                        <a:picLocks noChangeAspect="1" noChangeArrowheads="1"/>
                      </p:cNvPicPr>
                      <p:nvPr/>
                    </p:nvPicPr>
                    <p:blipFill>
                      <a:blip r:embed="rId7"/>
                      <a:srcRect/>
                      <a:stretch>
                        <a:fillRect/>
                      </a:stretch>
                    </p:blipFill>
                    <p:spPr bwMode="auto">
                      <a:xfrm>
                        <a:off x="10039350" y="2087563"/>
                        <a:ext cx="1825625" cy="536575"/>
                      </a:xfrm>
                      <a:prstGeom prst="rect">
                        <a:avLst/>
                      </a:prstGeom>
                      <a:noFill/>
                    </p:spPr>
                  </p:pic>
                </p:oleObj>
              </mc:Fallback>
            </mc:AlternateContent>
          </a:graphicData>
        </a:graphic>
      </p:graphicFrame>
      <p:sp>
        <p:nvSpPr>
          <p:cNvPr id="15" name="CasellaDiTesto 14"/>
          <p:cNvSpPr txBox="1"/>
          <p:nvPr/>
        </p:nvSpPr>
        <p:spPr>
          <a:xfrm>
            <a:off x="7964560" y="3456857"/>
            <a:ext cx="2263761" cy="523220"/>
          </a:xfrm>
          <a:prstGeom prst="rect">
            <a:avLst/>
          </a:prstGeom>
          <a:solidFill>
            <a:schemeClr val="bg1"/>
          </a:solidFill>
        </p:spPr>
        <p:txBody>
          <a:bodyPr wrap="none" rtlCol="0">
            <a:spAutoFit/>
          </a:bodyPr>
          <a:lstStyle/>
          <a:p>
            <a:r>
              <a:rPr lang="it-IT" sz="2800" dirty="0">
                <a:solidFill>
                  <a:srgbClr val="FF0000"/>
                </a:solidFill>
                <a:latin typeface="Arial" panose="020B0604020202020204" pitchFamily="34" charset="0"/>
                <a:cs typeface="Arial" panose="020B0604020202020204" pitchFamily="34" charset="0"/>
              </a:rPr>
              <a:t>In </a:t>
            </a:r>
            <a:r>
              <a:rPr lang="it-IT" sz="2800" dirty="0" err="1">
                <a:solidFill>
                  <a:srgbClr val="FF0000"/>
                </a:solidFill>
                <a:latin typeface="Arial" panose="020B0604020202020204" pitchFamily="34" charset="0"/>
                <a:cs typeface="Arial" panose="020B0604020202020204" pitchFamily="34" charset="0"/>
              </a:rPr>
              <a:t>saturation</a:t>
            </a:r>
            <a:r>
              <a:rPr lang="it-IT" sz="28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28" name="Oggetto 27">
            <a:extLst>
              <a:ext uri="{FF2B5EF4-FFF2-40B4-BE49-F238E27FC236}">
                <a16:creationId xmlns:a16="http://schemas.microsoft.com/office/drawing/2014/main" id="{665B5D45-9835-4C8A-8A9D-247CD6F00CB6}"/>
              </a:ext>
            </a:extLst>
          </p:cNvPr>
          <p:cNvGraphicFramePr>
            <a:graphicFrameLocks noChangeAspect="1"/>
          </p:cNvGraphicFramePr>
          <p:nvPr>
            <p:extLst>
              <p:ext uri="{D42A27DB-BD31-4B8C-83A1-F6EECF244321}">
                <p14:modId xmlns:p14="http://schemas.microsoft.com/office/powerpoint/2010/main" val="1404623685"/>
              </p:ext>
            </p:extLst>
          </p:nvPr>
        </p:nvGraphicFramePr>
        <p:xfrm>
          <a:off x="10329529" y="3156709"/>
          <a:ext cx="1495425" cy="779463"/>
        </p:xfrm>
        <a:graphic>
          <a:graphicData uri="http://schemas.openxmlformats.org/presentationml/2006/ole">
            <mc:AlternateContent xmlns:mc="http://schemas.openxmlformats.org/markup-compatibility/2006">
              <mc:Choice xmlns:v="urn:schemas-microsoft-com:vml" Requires="v">
                <p:oleObj name="Equation" r:id="rId8" imgW="634680" imgH="330120" progId="Equation.DSMT4">
                  <p:embed/>
                </p:oleObj>
              </mc:Choice>
              <mc:Fallback>
                <p:oleObj name="Equation" r:id="rId8" imgW="634680" imgH="330120" progId="Equation.DSMT4">
                  <p:embed/>
                  <p:pic>
                    <p:nvPicPr>
                      <p:cNvPr id="7" name="Oggetto 6"/>
                      <p:cNvPicPr>
                        <a:picLocks noChangeAspect="1" noChangeArrowheads="1"/>
                      </p:cNvPicPr>
                      <p:nvPr/>
                    </p:nvPicPr>
                    <p:blipFill>
                      <a:blip r:embed="rId9"/>
                      <a:srcRect/>
                      <a:stretch>
                        <a:fillRect/>
                      </a:stretch>
                    </p:blipFill>
                    <p:spPr bwMode="auto">
                      <a:xfrm>
                        <a:off x="10329529" y="3156709"/>
                        <a:ext cx="1495425" cy="779463"/>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040D595F-292D-41EC-8A04-857B79291F84}"/>
              </a:ext>
            </a:extLst>
          </p:cNvPr>
          <p:cNvCxnSpPr/>
          <p:nvPr/>
        </p:nvCxnSpPr>
        <p:spPr>
          <a:xfrm>
            <a:off x="9038444" y="1024501"/>
            <a:ext cx="0" cy="740185"/>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AA6953A-E962-46B9-B1DA-22290E73F9AB}"/>
              </a:ext>
            </a:extLst>
          </p:cNvPr>
          <p:cNvCxnSpPr/>
          <p:nvPr/>
        </p:nvCxnSpPr>
        <p:spPr>
          <a:xfrm>
            <a:off x="3058985" y="1011635"/>
            <a:ext cx="0" cy="740185"/>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91538205-D5C8-494C-9AA1-2384C35D342E}"/>
              </a:ext>
            </a:extLst>
          </p:cNvPr>
          <p:cNvCxnSpPr/>
          <p:nvPr/>
        </p:nvCxnSpPr>
        <p:spPr>
          <a:xfrm>
            <a:off x="10329529" y="2624138"/>
            <a:ext cx="153544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3CC0AC6-E59A-4030-8025-78D1EEBA2642}"/>
              </a:ext>
            </a:extLst>
          </p:cNvPr>
          <p:cNvCxnSpPr/>
          <p:nvPr/>
        </p:nvCxnSpPr>
        <p:spPr>
          <a:xfrm>
            <a:off x="10329529" y="2758250"/>
            <a:ext cx="153544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1" grpId="0" animBg="1"/>
      <p:bldP spid="16" grpId="0"/>
      <p:bldP spid="21" grpId="0"/>
      <p:bldP spid="22" grpId="0"/>
      <p:bldP spid="23" grpId="0" animBg="1"/>
      <p:bldP spid="24" grpId="0"/>
      <p:bldP spid="29" grpId="0" animBg="1"/>
      <p:bldP spid="30" grpId="0"/>
      <p:bldP spid="31"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4625"/>
            <a:ext cx="10515600" cy="662397"/>
          </a:xfrm>
        </p:spPr>
        <p:txBody>
          <a:bodyPr/>
          <a:lstStyle/>
          <a:p>
            <a:r>
              <a:rPr lang="en-US" dirty="0"/>
              <a:t>MOSFET models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p:cNvSpPr txBox="1"/>
          <p:nvPr/>
        </p:nvSpPr>
        <p:spPr>
          <a:xfrm>
            <a:off x="838199" y="837022"/>
            <a:ext cx="10160001" cy="1800493"/>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accurate electrical simulations: BSIM models (Berkeley Short-channel IGFET Model), EKV (</a:t>
            </a:r>
            <a:r>
              <a:rPr lang="en-US" sz="2400" dirty="0" err="1">
                <a:latin typeface="Arial" panose="020B0604020202020204" pitchFamily="34" charset="0"/>
                <a:cs typeface="Arial" panose="020B0604020202020204" pitchFamily="34" charset="0"/>
              </a:rPr>
              <a:t>Enz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Krummenacher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Vittoz</a:t>
            </a:r>
            <a:r>
              <a:rPr lang="en-US" sz="2400" dirty="0">
                <a:latin typeface="Arial" panose="020B0604020202020204" pitchFamily="34" charset="0"/>
                <a:cs typeface="Arial" panose="020B0604020202020204" pitchFamily="34" charset="0"/>
              </a:rPr>
              <a:t>) ...</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"hand calculations": square law (strong inversion)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exponential laws (weak inversion)</a:t>
            </a:r>
          </a:p>
        </p:txBody>
      </p:sp>
      <p:sp>
        <p:nvSpPr>
          <p:cNvPr id="6" name="Freccia a sinistra 5"/>
          <p:cNvSpPr/>
          <p:nvPr/>
        </p:nvSpPr>
        <p:spPr>
          <a:xfrm>
            <a:off x="10299700" y="1929514"/>
            <a:ext cx="1054099" cy="56756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990600" y="2619438"/>
            <a:ext cx="9626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of primary importance to be able to manually perform first order device sizing and first order performance estimation.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very </a:t>
            </a:r>
            <a:r>
              <a:rPr lang="en-US" sz="2400" u="sng" dirty="0">
                <a:latin typeface="Arial" panose="020B0604020202020204" pitchFamily="34" charset="0"/>
                <a:cs typeface="Arial" panose="020B0604020202020204" pitchFamily="34" charset="0"/>
              </a:rPr>
              <a:t>simple and intuitive model</a:t>
            </a:r>
            <a:r>
              <a:rPr lang="en-US" sz="2400" dirty="0">
                <a:latin typeface="Arial" panose="020B0604020202020204" pitchFamily="34" charset="0"/>
                <a:cs typeface="Arial" panose="020B0604020202020204" pitchFamily="34" charset="0"/>
              </a:rPr>
              <a:t> enable the designer to create cells that need only a final refinement and verification in the simulation phase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simulator is useless if we do not know how to produce a circuit on scrap-paper.   The simulator obeys to the law: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garbage in – garbage out</a:t>
            </a:r>
          </a:p>
        </p:txBody>
      </p:sp>
    </p:spTree>
    <p:extLst>
      <p:ext uri="{BB962C8B-B14F-4D97-AF65-F5344CB8AC3E}">
        <p14:creationId xmlns:p14="http://schemas.microsoft.com/office/powerpoint/2010/main" val="12970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everywhere: simulations</a:t>
            </a: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268826" y="488133"/>
            <a:ext cx="4401784" cy="3129373"/>
          </a:xfrm>
          <a:prstGeom prst="rect">
            <a:avLst/>
          </a:prstGeom>
          <a:noFill/>
          <a:ln>
            <a:noFill/>
          </a:ln>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3512713" y="3261677"/>
            <a:ext cx="4800598" cy="3276557"/>
          </a:xfrm>
          <a:prstGeom prst="rect">
            <a:avLst/>
          </a:prstGeom>
          <a:noFill/>
          <a:ln>
            <a:noFill/>
          </a:ln>
        </p:spPr>
      </p:pic>
      <p:pic>
        <p:nvPicPr>
          <p:cNvPr id="8" name="Immagine 7"/>
          <p:cNvPicPr/>
          <p:nvPr/>
        </p:nvPicPr>
        <p:blipFill>
          <a:blip r:embed="rId4">
            <a:extLst>
              <a:ext uri="{28A0092B-C50C-407E-A947-70E740481C1C}">
                <a14:useLocalDpi xmlns:a14="http://schemas.microsoft.com/office/drawing/2010/main" val="0"/>
              </a:ext>
            </a:extLst>
          </a:blip>
          <a:srcRect/>
          <a:stretch>
            <a:fillRect/>
          </a:stretch>
        </p:blipFill>
        <p:spPr bwMode="auto">
          <a:xfrm>
            <a:off x="7155414" y="479835"/>
            <a:ext cx="4890048" cy="3540574"/>
          </a:xfrm>
          <a:prstGeom prst="rect">
            <a:avLst/>
          </a:prstGeom>
          <a:noFill/>
          <a:ln>
            <a:noFill/>
          </a:ln>
        </p:spPr>
      </p:pic>
      <p:sp>
        <p:nvSpPr>
          <p:cNvPr id="9" name="CasellaDiTesto 8"/>
          <p:cNvSpPr txBox="1"/>
          <p:nvPr/>
        </p:nvSpPr>
        <p:spPr>
          <a:xfrm>
            <a:off x="349774" y="331198"/>
            <a:ext cx="241123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5424893" y="4683911"/>
            <a:ext cx="1808508"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V</a:t>
            </a:r>
            <a:r>
              <a:rPr lang="it-IT" sz="3200" baseline="-25000" dirty="0">
                <a:latin typeface="Arial" panose="020B0604020202020204" pitchFamily="34" charset="0"/>
                <a:cs typeface="Arial" panose="020B0604020202020204" pitchFamily="34" charset="0"/>
              </a:rPr>
              <a:t>GS</a:t>
            </a:r>
            <a:r>
              <a:rPr lang="it-IT" sz="3200" dirty="0">
                <a:latin typeface="Arial" panose="020B0604020202020204" pitchFamily="34" charset="0"/>
                <a:cs typeface="Arial" panose="020B0604020202020204" pitchFamily="34" charset="0"/>
              </a:rPr>
              <a:t>-</a:t>
            </a:r>
            <a:r>
              <a:rPr lang="it-IT" sz="3200" dirty="0" err="1">
                <a:latin typeface="Arial" panose="020B0604020202020204" pitchFamily="34" charset="0"/>
                <a:cs typeface="Arial" panose="020B0604020202020204" pitchFamily="34" charset="0"/>
              </a:rPr>
              <a:t>V</a:t>
            </a:r>
            <a:r>
              <a:rPr lang="it-IT" sz="3200" baseline="-25000" dirty="0" err="1">
                <a:latin typeface="Arial" panose="020B0604020202020204" pitchFamily="34" charset="0"/>
                <a:cs typeface="Arial" panose="020B0604020202020204" pitchFamily="34" charset="0"/>
              </a:rPr>
              <a:t>t</a:t>
            </a:r>
            <a:r>
              <a:rPr lang="it-IT" sz="3200" dirty="0">
                <a:latin typeface="Arial" panose="020B0604020202020204" pitchFamily="34" charset="0"/>
                <a:cs typeface="Arial" panose="020B0604020202020204" pitchFamily="34" charset="0"/>
              </a:rPr>
              <a:t>=0</a:t>
            </a:r>
            <a:endParaRPr lang="en-US" sz="3200" dirty="0">
              <a:latin typeface="Arial" panose="020B0604020202020204" pitchFamily="34" charset="0"/>
              <a:cs typeface="Arial" panose="020B0604020202020204" pitchFamily="34" charset="0"/>
            </a:endParaRPr>
          </a:p>
        </p:txBody>
      </p:sp>
      <p:sp>
        <p:nvSpPr>
          <p:cNvPr id="11" name="CasellaDiTesto 10"/>
          <p:cNvSpPr txBox="1"/>
          <p:nvPr/>
        </p:nvSpPr>
        <p:spPr>
          <a:xfrm>
            <a:off x="8807909" y="2394745"/>
            <a:ext cx="254589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100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145043" y="3312776"/>
            <a:ext cx="232467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200</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3" name="Freccia curva 12"/>
          <p:cNvSpPr/>
          <p:nvPr/>
        </p:nvSpPr>
        <p:spPr>
          <a:xfrm flipV="1">
            <a:off x="2761012" y="3686370"/>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Freccia curva 13"/>
          <p:cNvSpPr/>
          <p:nvPr/>
        </p:nvSpPr>
        <p:spPr>
          <a:xfrm rot="16200000" flipV="1">
            <a:off x="7710380" y="3965188"/>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877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Unified model for transconductance </a:t>
            </a:r>
            <a:r>
              <a:rPr lang="en-US" b="1" u="sng" dirty="0"/>
              <a:t>in 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31</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09572502"/>
              </p:ext>
            </p:extLst>
          </p:nvPr>
        </p:nvGraphicFramePr>
        <p:xfrm>
          <a:off x="679938" y="1550458"/>
          <a:ext cx="2325687" cy="1100137"/>
        </p:xfrm>
        <a:graphic>
          <a:graphicData uri="http://schemas.openxmlformats.org/presentationml/2006/ole">
            <mc:AlternateContent xmlns:mc="http://schemas.openxmlformats.org/markup-compatibility/2006">
              <mc:Choice xmlns:v="urn:schemas-microsoft-com:vml" Requires="v">
                <p:oleObj name="Equation" r:id="rId2" imgW="965160" imgH="444240" progId="Equation.DSMT4">
                  <p:embed/>
                </p:oleObj>
              </mc:Choice>
              <mc:Fallback>
                <p:oleObj name="Equation" r:id="rId2" imgW="965160" imgH="444240" progId="Equation.DSMT4">
                  <p:embed/>
                  <p:pic>
                    <p:nvPicPr>
                      <p:cNvPr id="0" name=""/>
                      <p:cNvPicPr>
                        <a:picLocks noChangeAspect="1" noChangeArrowheads="1"/>
                      </p:cNvPicPr>
                      <p:nvPr/>
                    </p:nvPicPr>
                    <p:blipFill>
                      <a:blip r:embed="rId3"/>
                      <a:srcRect/>
                      <a:stretch>
                        <a:fillRect/>
                      </a:stretch>
                    </p:blipFill>
                    <p:spPr bwMode="auto">
                      <a:xfrm>
                        <a:off x="679938" y="1550458"/>
                        <a:ext cx="2325687" cy="1100137"/>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604891625"/>
              </p:ext>
            </p:extLst>
          </p:nvPr>
        </p:nvGraphicFramePr>
        <p:xfrm>
          <a:off x="3332346" y="1550458"/>
          <a:ext cx="1897063" cy="1509713"/>
        </p:xfrm>
        <a:graphic>
          <a:graphicData uri="http://schemas.openxmlformats.org/presentationml/2006/ole">
            <mc:AlternateContent xmlns:mc="http://schemas.openxmlformats.org/markup-compatibility/2006">
              <mc:Choice xmlns:v="urn:schemas-microsoft-com:vml" Requires="v">
                <p:oleObj name="Equation" r:id="rId4" imgW="787320" imgH="609480" progId="Equation.DSMT4">
                  <p:embed/>
                </p:oleObj>
              </mc:Choice>
              <mc:Fallback>
                <p:oleObj name="Equation" r:id="rId4" imgW="787320" imgH="609480" progId="Equation.DSMT4">
                  <p:embed/>
                  <p:pic>
                    <p:nvPicPr>
                      <p:cNvPr id="0" name=""/>
                      <p:cNvPicPr>
                        <a:picLocks noChangeAspect="1" noChangeArrowheads="1"/>
                      </p:cNvPicPr>
                      <p:nvPr/>
                    </p:nvPicPr>
                    <p:blipFill>
                      <a:blip r:embed="rId5"/>
                      <a:srcRect/>
                      <a:stretch>
                        <a:fillRect/>
                      </a:stretch>
                    </p:blipFill>
                    <p:spPr bwMode="auto">
                      <a:xfrm>
                        <a:off x="3332346" y="1550458"/>
                        <a:ext cx="1897063" cy="1509713"/>
                      </a:xfrm>
                      <a:prstGeom prst="rect">
                        <a:avLst/>
                      </a:prstGeom>
                      <a:noFill/>
                    </p:spPr>
                  </p:pic>
                </p:oleObj>
              </mc:Fallback>
            </mc:AlternateContent>
          </a:graphicData>
        </a:graphic>
      </p:graphicFrame>
      <p:sp>
        <p:nvSpPr>
          <p:cNvPr id="7" name="CasellaDiTesto 6"/>
          <p:cNvSpPr txBox="1"/>
          <p:nvPr/>
        </p:nvSpPr>
        <p:spPr>
          <a:xfrm>
            <a:off x="193431" y="1027522"/>
            <a:ext cx="2627642"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Strong Inversion</a:t>
            </a:r>
          </a:p>
        </p:txBody>
      </p:sp>
      <p:sp>
        <p:nvSpPr>
          <p:cNvPr id="8" name="CasellaDiTesto 7"/>
          <p:cNvSpPr txBox="1"/>
          <p:nvPr/>
        </p:nvSpPr>
        <p:spPr>
          <a:xfrm>
            <a:off x="193431" y="2942698"/>
            <a:ext cx="2436116"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Weak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486555869"/>
              </p:ext>
            </p:extLst>
          </p:nvPr>
        </p:nvGraphicFramePr>
        <p:xfrm>
          <a:off x="567142" y="3319452"/>
          <a:ext cx="1554041" cy="1016104"/>
        </p:xfrm>
        <a:graphic>
          <a:graphicData uri="http://schemas.openxmlformats.org/presentationml/2006/ole">
            <mc:AlternateContent xmlns:mc="http://schemas.openxmlformats.org/markup-compatibility/2006">
              <mc:Choice xmlns:v="urn:schemas-microsoft-com:vml" Requires="v">
                <p:oleObj name="Equation" r:id="rId6" imgW="660240" imgH="431640" progId="Equation.DSMT4">
                  <p:embed/>
                </p:oleObj>
              </mc:Choice>
              <mc:Fallback>
                <p:oleObj name="Equation" r:id="rId6" imgW="660240" imgH="431640" progId="Equation.DSMT4">
                  <p:embed/>
                  <p:pic>
                    <p:nvPicPr>
                      <p:cNvPr id="0" name=""/>
                      <p:cNvPicPr>
                        <a:picLocks noChangeAspect="1" noChangeArrowheads="1"/>
                      </p:cNvPicPr>
                      <p:nvPr/>
                    </p:nvPicPr>
                    <p:blipFill>
                      <a:blip r:embed="rId7"/>
                      <a:srcRect/>
                      <a:stretch>
                        <a:fillRect/>
                      </a:stretch>
                    </p:blipFill>
                    <p:spPr bwMode="auto">
                      <a:xfrm>
                        <a:off x="567142" y="3319452"/>
                        <a:ext cx="1554041" cy="1016104"/>
                      </a:xfrm>
                      <a:prstGeom prst="rect">
                        <a:avLst/>
                      </a:prstGeom>
                      <a:noFill/>
                    </p:spPr>
                  </p:pic>
                </p:oleObj>
              </mc:Fallback>
            </mc:AlternateContent>
          </a:graphicData>
        </a:graphic>
      </p:graphicFrame>
      <p:sp>
        <p:nvSpPr>
          <p:cNvPr id="10" name="CasellaDiTesto 9"/>
          <p:cNvSpPr txBox="1"/>
          <p:nvPr/>
        </p:nvSpPr>
        <p:spPr>
          <a:xfrm>
            <a:off x="222738" y="4712310"/>
            <a:ext cx="766557" cy="461665"/>
          </a:xfrm>
          <a:prstGeom prst="rect">
            <a:avLst/>
          </a:prstGeom>
          <a:noFill/>
        </p:spPr>
        <p:txBody>
          <a:bodyPr wrap="non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BJT</a:t>
            </a:r>
          </a:p>
        </p:txBody>
      </p:sp>
      <p:graphicFrame>
        <p:nvGraphicFramePr>
          <p:cNvPr id="11" name="Oggetto 10"/>
          <p:cNvGraphicFramePr>
            <a:graphicFrameLocks noChangeAspect="1"/>
          </p:cNvGraphicFramePr>
          <p:nvPr>
            <p:extLst>
              <p:ext uri="{D42A27DB-BD31-4B8C-83A1-F6EECF244321}">
                <p14:modId xmlns:p14="http://schemas.microsoft.com/office/powerpoint/2010/main" val="3168061764"/>
              </p:ext>
            </p:extLst>
          </p:nvPr>
        </p:nvGraphicFramePr>
        <p:xfrm>
          <a:off x="741363" y="5041900"/>
          <a:ext cx="1284287" cy="1017588"/>
        </p:xfrm>
        <a:graphic>
          <a:graphicData uri="http://schemas.openxmlformats.org/presentationml/2006/ole">
            <mc:AlternateContent xmlns:mc="http://schemas.openxmlformats.org/markup-compatibility/2006">
              <mc:Choice xmlns:v="urn:schemas-microsoft-com:vml" Requires="v">
                <p:oleObj name="Equation" r:id="rId8" imgW="545760" imgH="431640" progId="Equation.DSMT4">
                  <p:embed/>
                </p:oleObj>
              </mc:Choice>
              <mc:Fallback>
                <p:oleObj name="Equation" r:id="rId8" imgW="545760" imgH="431640" progId="Equation.DSMT4">
                  <p:embed/>
                  <p:pic>
                    <p:nvPicPr>
                      <p:cNvPr id="0" name=""/>
                      <p:cNvPicPr>
                        <a:picLocks noChangeAspect="1" noChangeArrowheads="1"/>
                      </p:cNvPicPr>
                      <p:nvPr/>
                    </p:nvPicPr>
                    <p:blipFill>
                      <a:blip r:embed="rId9"/>
                      <a:srcRect/>
                      <a:stretch>
                        <a:fillRect/>
                      </a:stretch>
                    </p:blipFill>
                    <p:spPr bwMode="auto">
                      <a:xfrm>
                        <a:off x="741363" y="5041900"/>
                        <a:ext cx="1284287" cy="10175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830294009"/>
              </p:ext>
            </p:extLst>
          </p:nvPr>
        </p:nvGraphicFramePr>
        <p:xfrm>
          <a:off x="3148172" y="4055899"/>
          <a:ext cx="1374775" cy="1016000"/>
        </p:xfrm>
        <a:graphic>
          <a:graphicData uri="http://schemas.openxmlformats.org/presentationml/2006/ole">
            <mc:AlternateContent xmlns:mc="http://schemas.openxmlformats.org/markup-compatibility/2006">
              <mc:Choice xmlns:v="urn:schemas-microsoft-com:vml" Requires="v">
                <p:oleObj name="Equation" r:id="rId10" imgW="583920" imgH="431640" progId="Equation.DSMT4">
                  <p:embed/>
                </p:oleObj>
              </mc:Choice>
              <mc:Fallback>
                <p:oleObj name="Equation" r:id="rId10" imgW="583920" imgH="431640" progId="Equation.DSMT4">
                  <p:embed/>
                  <p:pic>
                    <p:nvPicPr>
                      <p:cNvPr id="0" name=""/>
                      <p:cNvPicPr>
                        <a:picLocks noChangeAspect="1" noChangeArrowheads="1"/>
                      </p:cNvPicPr>
                      <p:nvPr/>
                    </p:nvPicPr>
                    <p:blipFill>
                      <a:blip r:embed="rId11"/>
                      <a:srcRect/>
                      <a:stretch>
                        <a:fillRect/>
                      </a:stretch>
                    </p:blipFill>
                    <p:spPr bwMode="auto">
                      <a:xfrm>
                        <a:off x="3148172" y="4055899"/>
                        <a:ext cx="1374775" cy="101600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2615094350"/>
              </p:ext>
            </p:extLst>
          </p:nvPr>
        </p:nvGraphicFramePr>
        <p:xfrm>
          <a:off x="5386388" y="3136900"/>
          <a:ext cx="4273550" cy="2689225"/>
        </p:xfrm>
        <a:graphic>
          <a:graphicData uri="http://schemas.openxmlformats.org/presentationml/2006/ole">
            <mc:AlternateContent xmlns:mc="http://schemas.openxmlformats.org/markup-compatibility/2006">
              <mc:Choice xmlns:v="urn:schemas-microsoft-com:vml" Requires="v">
                <p:oleObj name="Equation" r:id="rId12" imgW="1815840" imgH="1143000" progId="Equation.DSMT4">
                  <p:embed/>
                </p:oleObj>
              </mc:Choice>
              <mc:Fallback>
                <p:oleObj name="Equation" r:id="rId12" imgW="1815840" imgH="1143000" progId="Equation.DSMT4">
                  <p:embed/>
                  <p:pic>
                    <p:nvPicPr>
                      <p:cNvPr id="0" name=""/>
                      <p:cNvPicPr>
                        <a:picLocks noChangeAspect="1" noChangeArrowheads="1"/>
                      </p:cNvPicPr>
                      <p:nvPr/>
                    </p:nvPicPr>
                    <p:blipFill>
                      <a:blip r:embed="rId13"/>
                      <a:srcRect/>
                      <a:stretch>
                        <a:fillRect/>
                      </a:stretch>
                    </p:blipFill>
                    <p:spPr bwMode="auto">
                      <a:xfrm>
                        <a:off x="5386388" y="3136900"/>
                        <a:ext cx="4273550" cy="2689225"/>
                      </a:xfrm>
                      <a:prstGeom prst="rect">
                        <a:avLst/>
                      </a:prstGeom>
                      <a:noFill/>
                    </p:spPr>
                  </p:pic>
                </p:oleObj>
              </mc:Fallback>
            </mc:AlternateContent>
          </a:graphicData>
        </a:graphic>
      </p:graphicFrame>
      <p:sp>
        <p:nvSpPr>
          <p:cNvPr id="15" name="CasellaDiTesto 14"/>
          <p:cNvSpPr txBox="1"/>
          <p:nvPr/>
        </p:nvSpPr>
        <p:spPr>
          <a:xfrm>
            <a:off x="4694708" y="4250645"/>
            <a:ext cx="109965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with</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9717332" y="3319452"/>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7" name="CasellaDiTesto 16"/>
          <p:cNvSpPr txBox="1"/>
          <p:nvPr/>
        </p:nvSpPr>
        <p:spPr>
          <a:xfrm>
            <a:off x="9025964" y="4115778"/>
            <a:ext cx="2392311"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Weak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8930946" y="5252459"/>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BJT </a:t>
            </a:r>
            <a:endParaRPr lang="en-US" sz="2400" dirty="0">
              <a:latin typeface="Arial" panose="020B0604020202020204" pitchFamily="34" charset="0"/>
              <a:cs typeface="Arial" panose="020B0604020202020204" pitchFamily="34" charset="0"/>
            </a:endParaRPr>
          </a:p>
        </p:txBody>
      </p:sp>
      <p:sp>
        <p:nvSpPr>
          <p:cNvPr id="20" name="CasellaDiTesto 19"/>
          <p:cNvSpPr txBox="1"/>
          <p:nvPr/>
        </p:nvSpPr>
        <p:spPr>
          <a:xfrm>
            <a:off x="5996842" y="5175649"/>
            <a:ext cx="1686679" cy="830997"/>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Definition of V</a:t>
            </a:r>
            <a:r>
              <a:rPr lang="it-IT" sz="2400" baseline="-25000" dirty="0">
                <a:solidFill>
                  <a:srgbClr val="FF0000"/>
                </a:solidFill>
                <a:latin typeface="Arial" panose="020B0604020202020204" pitchFamily="34" charset="0"/>
                <a:cs typeface="Arial" panose="020B0604020202020204" pitchFamily="34" charset="0"/>
              </a:rPr>
              <a:t>TE</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1" name="Connettore 2 20"/>
          <p:cNvCxnSpPr/>
          <p:nvPr/>
        </p:nvCxnSpPr>
        <p:spPr>
          <a:xfrm flipH="1">
            <a:off x="4038600" y="2875819"/>
            <a:ext cx="42150" cy="8658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2234785" y="5071899"/>
            <a:ext cx="770840" cy="41858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255870" y="3942868"/>
            <a:ext cx="720541" cy="34526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3005625" y="3942868"/>
            <a:ext cx="1689083" cy="12311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7172032" y="1425831"/>
            <a:ext cx="3301146"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Important parameter  for analog circuit design</a:t>
            </a:r>
          </a:p>
        </p:txBody>
      </p:sp>
      <p:graphicFrame>
        <p:nvGraphicFramePr>
          <p:cNvPr id="30" name="Oggetto 29"/>
          <p:cNvGraphicFramePr>
            <a:graphicFrameLocks noChangeAspect="1"/>
          </p:cNvGraphicFramePr>
          <p:nvPr>
            <p:extLst>
              <p:ext uri="{D42A27DB-BD31-4B8C-83A1-F6EECF244321}">
                <p14:modId xmlns:p14="http://schemas.microsoft.com/office/powerpoint/2010/main" val="2667591805"/>
              </p:ext>
            </p:extLst>
          </p:nvPr>
        </p:nvGraphicFramePr>
        <p:xfrm>
          <a:off x="6419155" y="1489187"/>
          <a:ext cx="568325" cy="1016000"/>
        </p:xfrm>
        <a:graphic>
          <a:graphicData uri="http://schemas.openxmlformats.org/presentationml/2006/ole">
            <mc:AlternateContent xmlns:mc="http://schemas.openxmlformats.org/markup-compatibility/2006">
              <mc:Choice xmlns:v="urn:schemas-microsoft-com:vml" Requires="v">
                <p:oleObj name="Equation" r:id="rId14" imgW="241200" imgH="431640" progId="Equation.DSMT4">
                  <p:embed/>
                </p:oleObj>
              </mc:Choice>
              <mc:Fallback>
                <p:oleObj name="Equation" r:id="rId14" imgW="241200" imgH="431640" progId="Equation.DSMT4">
                  <p:embed/>
                  <p:pic>
                    <p:nvPicPr>
                      <p:cNvPr id="0" name=""/>
                      <p:cNvPicPr>
                        <a:picLocks noChangeAspect="1" noChangeArrowheads="1"/>
                      </p:cNvPicPr>
                      <p:nvPr/>
                    </p:nvPicPr>
                    <p:blipFill>
                      <a:blip r:embed="rId15"/>
                      <a:srcRect/>
                      <a:stretch>
                        <a:fillRect/>
                      </a:stretch>
                    </p:blipFill>
                    <p:spPr bwMode="auto">
                      <a:xfrm>
                        <a:off x="6419155" y="1489187"/>
                        <a:ext cx="568325" cy="1016000"/>
                      </a:xfrm>
                      <a:prstGeom prst="rect">
                        <a:avLst/>
                      </a:prstGeom>
                      <a:noFill/>
                    </p:spPr>
                  </p:pic>
                </p:oleObj>
              </mc:Fallback>
            </mc:AlternateContent>
          </a:graphicData>
        </a:graphic>
      </p:graphicFrame>
      <p:cxnSp>
        <p:nvCxnSpPr>
          <p:cNvPr id="31" name="Connettore 2 30"/>
          <p:cNvCxnSpPr/>
          <p:nvPr/>
        </p:nvCxnSpPr>
        <p:spPr>
          <a:xfrm flipV="1">
            <a:off x="6753188" y="2626160"/>
            <a:ext cx="234292" cy="1220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Effective</a:t>
            </a:r>
            <a:r>
              <a:rPr lang="it-IT" dirty="0"/>
              <a:t> Thermal Voltage: V</a:t>
            </a:r>
            <a:r>
              <a:rPr lang="it-IT" baseline="-25000" dirty="0"/>
              <a:t>TE</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32</a:t>
            </a:fld>
            <a:endParaRPr lang="en-US" dirty="0"/>
          </a:p>
        </p:txBody>
      </p:sp>
      <p:pic>
        <p:nvPicPr>
          <p:cNvPr id="24578" name="Picture 2" descr="V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923" y="2097000"/>
            <a:ext cx="7666046" cy="40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38200" y="1232088"/>
            <a:ext cx="109024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smaller the V</a:t>
            </a:r>
            <a:r>
              <a:rPr lang="en-US" sz="2400"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the higher the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that can be obtained with a given I</a:t>
            </a:r>
            <a:r>
              <a:rPr lang="en-US" sz="2400" baseline="-25000" dirty="0">
                <a:latin typeface="Arial" panose="020B0604020202020204" pitchFamily="34" charset="0"/>
                <a:cs typeface="Arial" panose="020B0604020202020204" pitchFamily="34" charset="0"/>
              </a:rPr>
              <a:t>D</a:t>
            </a:r>
          </a:p>
        </p:txBody>
      </p:sp>
      <p:sp>
        <p:nvSpPr>
          <p:cNvPr id="9" name="Rettangolo 8"/>
          <p:cNvSpPr/>
          <p:nvPr/>
        </p:nvSpPr>
        <p:spPr>
          <a:xfrm>
            <a:off x="838199" y="1162659"/>
            <a:ext cx="10275277" cy="702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5719"/>
            <a:ext cx="10515600" cy="662397"/>
          </a:xfrm>
        </p:spPr>
        <p:txBody>
          <a:bodyPr/>
          <a:lstStyle/>
          <a:p>
            <a:r>
              <a:rPr lang="en-US" dirty="0"/>
              <a:t>MOSFET Capacitance Model: gate related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33</a:t>
            </a:fld>
            <a:endParaRPr lang="en-US" dirty="0"/>
          </a:p>
        </p:txBody>
      </p:sp>
      <p:pic>
        <p:nvPicPr>
          <p:cNvPr id="25602" name="Picture 2" descr="small_sig_model_MOS"/>
          <p:cNvPicPr>
            <a:picLocks noChangeAspect="1" noChangeArrowheads="1"/>
          </p:cNvPicPr>
          <p:nvPr/>
        </p:nvPicPr>
        <p:blipFill>
          <a:blip r:embed="rId2" cstate="print">
            <a:extLst>
              <a:ext uri="{28A0092B-C50C-407E-A947-70E740481C1C}">
                <a14:useLocalDpi xmlns:a14="http://schemas.microsoft.com/office/drawing/2010/main" val="0"/>
              </a:ext>
            </a:extLst>
          </a:blip>
          <a:srcRect t="-1215"/>
          <a:stretch>
            <a:fillRect/>
          </a:stretch>
        </p:blipFill>
        <p:spPr bwMode="auto">
          <a:xfrm>
            <a:off x="477113" y="997202"/>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3050777211"/>
              </p:ext>
            </p:extLst>
          </p:nvPr>
        </p:nvGraphicFramePr>
        <p:xfrm>
          <a:off x="7578969" y="2266750"/>
          <a:ext cx="3112051" cy="2489641"/>
        </p:xfrm>
        <a:graphic>
          <a:graphicData uri="http://schemas.openxmlformats.org/presentationml/2006/ole">
            <mc:AlternateContent xmlns:mc="http://schemas.openxmlformats.org/markup-compatibility/2006">
              <mc:Choice xmlns:v="urn:schemas-microsoft-com:vml" Requires="v">
                <p:oleObj name="Equation" r:id="rId3" imgW="952087" imgH="787058" progId="Equation.DSMT4">
                  <p:embed/>
                </p:oleObj>
              </mc:Choice>
              <mc:Fallback>
                <p:oleObj name="Equation" r:id="rId3" imgW="952087" imgH="787058"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969" y="2266750"/>
                        <a:ext cx="3112051" cy="2489641"/>
                      </a:xfrm>
                      <a:prstGeom prst="rect">
                        <a:avLst/>
                      </a:prstGeom>
                      <a:noFill/>
                    </p:spPr>
                  </p:pic>
                </p:oleObj>
              </mc:Fallback>
            </mc:AlternateContent>
          </a:graphicData>
        </a:graphic>
      </p:graphicFrame>
      <p:sp>
        <p:nvSpPr>
          <p:cNvPr id="7" name="Rettangolo 6"/>
          <p:cNvSpPr/>
          <p:nvPr/>
        </p:nvSpPr>
        <p:spPr>
          <a:xfrm>
            <a:off x="8581292" y="2039815"/>
            <a:ext cx="931985" cy="30773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881914" y="2039815"/>
            <a:ext cx="931985" cy="3077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445286" y="1388528"/>
            <a:ext cx="1981633"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estrinsic</a:t>
            </a:r>
            <a:r>
              <a:rPr lang="it-IT" sz="2400" dirty="0">
                <a:solidFill>
                  <a:srgbClr val="FF0000"/>
                </a:solidFill>
                <a:latin typeface="Arial" panose="020B0604020202020204" pitchFamily="34" charset="0"/>
                <a:cs typeface="Arial" panose="020B0604020202020204" pitchFamily="34" charset="0"/>
              </a:rPr>
              <a:t> cap.</a:t>
            </a:r>
            <a:endParaRPr lang="en-US" sz="24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776224" y="1416304"/>
            <a:ext cx="1981633" cy="461665"/>
          </a:xfrm>
          <a:prstGeom prst="rect">
            <a:avLst/>
          </a:prstGeom>
          <a:noFill/>
        </p:spPr>
        <p:txBody>
          <a:bodyPr wrap="none" rtlCol="0">
            <a:spAutoFit/>
          </a:bodyPr>
          <a:lstStyle/>
          <a:p>
            <a:r>
              <a:rPr lang="it-IT" sz="2400" dirty="0" err="1">
                <a:solidFill>
                  <a:srgbClr val="00B050"/>
                </a:solidFill>
                <a:latin typeface="Arial" panose="020B0604020202020204" pitchFamily="34" charset="0"/>
                <a:cs typeface="Arial" panose="020B0604020202020204" pitchFamily="34" charset="0"/>
              </a:rPr>
              <a:t>intrinsic</a:t>
            </a:r>
            <a:r>
              <a:rPr lang="it-IT" sz="2400" dirty="0">
                <a:solidFill>
                  <a:srgbClr val="00B050"/>
                </a:solidFill>
                <a:latin typeface="Arial" panose="020B0604020202020204" pitchFamily="34" charset="0"/>
                <a:cs typeface="Arial" panose="020B0604020202020204" pitchFamily="34" charset="0"/>
              </a:rPr>
              <a:t> cap..</a:t>
            </a:r>
            <a:endParaRPr lang="en-US" sz="2400" dirty="0">
              <a:solidFill>
                <a:srgbClr val="00B050"/>
              </a:solidFill>
              <a:latin typeface="Arial" panose="020B0604020202020204" pitchFamily="34" charset="0"/>
              <a:cs typeface="Arial" panose="020B0604020202020204" pitchFamily="34" charset="0"/>
            </a:endParaRPr>
          </a:p>
        </p:txBody>
      </p:sp>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676" y="4264765"/>
            <a:ext cx="5188756" cy="1863143"/>
          </a:xfrm>
          <a:prstGeom prst="rect">
            <a:avLst/>
          </a:prstGeom>
        </p:spPr>
      </p:pic>
      <p:cxnSp>
        <p:nvCxnSpPr>
          <p:cNvPr id="13" name="Connettore 2 12"/>
          <p:cNvCxnSpPr/>
          <p:nvPr/>
        </p:nvCxnSpPr>
        <p:spPr>
          <a:xfrm flipV="1">
            <a:off x="228600" y="3341077"/>
            <a:ext cx="609600" cy="66821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057405" y="1302836"/>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3070966" y="1562738"/>
            <a:ext cx="470366" cy="35294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a:t>Estrinsic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403169757"/>
              </p:ext>
            </p:extLst>
          </p:nvPr>
        </p:nvGraphicFramePr>
        <p:xfrm>
          <a:off x="1737306" y="1240888"/>
          <a:ext cx="3103563" cy="2529732"/>
        </p:xfrm>
        <a:graphic>
          <a:graphicData uri="http://schemas.openxmlformats.org/presentationml/2006/ole">
            <mc:AlternateContent xmlns:mc="http://schemas.openxmlformats.org/markup-compatibility/2006">
              <mc:Choice xmlns:v="urn:schemas-microsoft-com:vml" Requires="v">
                <p:oleObj name="Equation" r:id="rId2" imgW="812520" imgH="698400" progId="Equation.DSMT4">
                  <p:embed/>
                </p:oleObj>
              </mc:Choice>
              <mc:Fallback>
                <p:oleObj name="Equation" r:id="rId2" imgW="812520" imgH="698400" progId="Equation.DSMT4">
                  <p:embed/>
                  <p:pic>
                    <p:nvPicPr>
                      <p:cNvPr id="0" name="Object 1"/>
                      <p:cNvPicPr>
                        <a:picLocks noChangeAspect="1" noChangeArrowheads="1"/>
                      </p:cNvPicPr>
                      <p:nvPr/>
                    </p:nvPicPr>
                    <p:blipFill>
                      <a:blip r:embed="rId3"/>
                      <a:srcRect/>
                      <a:stretch>
                        <a:fillRect/>
                      </a:stretch>
                    </p:blipFill>
                    <p:spPr bwMode="auto">
                      <a:xfrm>
                        <a:off x="1737306" y="1240888"/>
                        <a:ext cx="3103563" cy="2529732"/>
                      </a:xfrm>
                      <a:prstGeom prst="rect">
                        <a:avLst/>
                      </a:prstGeom>
                      <a:noFill/>
                    </p:spPr>
                  </p:pic>
                </p:oleObj>
              </mc:Fallback>
            </mc:AlternateContent>
          </a:graphicData>
        </a:graphic>
      </p:graphicFrame>
      <p:sp>
        <p:nvSpPr>
          <p:cNvPr id="5" name="Rettangolo 4"/>
          <p:cNvSpPr/>
          <p:nvPr/>
        </p:nvSpPr>
        <p:spPr>
          <a:xfrm flipH="1" flipV="1">
            <a:off x="6486961" y="2509300"/>
            <a:ext cx="4426527" cy="2261931"/>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flipH="1" flipV="1">
            <a:off x="7394433" y="1898038"/>
            <a:ext cx="2611583" cy="3484454"/>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7284970" y="2514084"/>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p:cNvSpPr/>
          <p:nvPr/>
        </p:nvSpPr>
        <p:spPr>
          <a:xfrm>
            <a:off x="9772715" y="2520922"/>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rot="5400000">
            <a:off x="8507439" y="1269197"/>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p:cNvSpPr/>
          <p:nvPr/>
        </p:nvSpPr>
        <p:spPr>
          <a:xfrm rot="5400000">
            <a:off x="8533095" y="3410828"/>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p:cNvGraphicFramePr>
            <a:graphicFrameLocks noChangeAspect="1"/>
          </p:cNvGraphicFramePr>
          <p:nvPr>
            <p:extLst>
              <p:ext uri="{D42A27DB-BD31-4B8C-83A1-F6EECF244321}">
                <p14:modId xmlns:p14="http://schemas.microsoft.com/office/powerpoint/2010/main" val="885005437"/>
              </p:ext>
            </p:extLst>
          </p:nvPr>
        </p:nvGraphicFramePr>
        <p:xfrm>
          <a:off x="5788156" y="1273659"/>
          <a:ext cx="1095375" cy="930288"/>
        </p:xfrm>
        <a:graphic>
          <a:graphicData uri="http://schemas.openxmlformats.org/presentationml/2006/ole">
            <mc:AlternateContent xmlns:mc="http://schemas.openxmlformats.org/markup-compatibility/2006">
              <mc:Choice xmlns:v="urn:schemas-microsoft-com:vml" Requires="v">
                <p:oleObj name="Equation" r:id="rId4" imgW="241200" imgH="215640" progId="Equation.DSMT4">
                  <p:embed/>
                </p:oleObj>
              </mc:Choice>
              <mc:Fallback>
                <p:oleObj name="Equation" r:id="rId4" imgW="241200" imgH="215640" progId="Equation.DSMT4">
                  <p:embed/>
                  <p:pic>
                    <p:nvPicPr>
                      <p:cNvPr id="0" name=""/>
                      <p:cNvPicPr>
                        <a:picLocks noChangeAspect="1" noChangeArrowheads="1"/>
                      </p:cNvPicPr>
                      <p:nvPr/>
                    </p:nvPicPr>
                    <p:blipFill>
                      <a:blip r:embed="rId5"/>
                      <a:srcRect/>
                      <a:stretch>
                        <a:fillRect/>
                      </a:stretch>
                    </p:blipFill>
                    <p:spPr bwMode="auto">
                      <a:xfrm>
                        <a:off x="5788156" y="1273659"/>
                        <a:ext cx="1095375" cy="930288"/>
                      </a:xfrm>
                      <a:prstGeom prst="rect">
                        <a:avLst/>
                      </a:prstGeom>
                      <a:noFill/>
                    </p:spPr>
                  </p:pic>
                </p:oleObj>
              </mc:Fallback>
            </mc:AlternateContent>
          </a:graphicData>
        </a:graphic>
      </p:graphicFrame>
      <p:graphicFrame>
        <p:nvGraphicFramePr>
          <p:cNvPr id="22" name="Oggetto 21"/>
          <p:cNvGraphicFramePr>
            <a:graphicFrameLocks noChangeAspect="1"/>
          </p:cNvGraphicFramePr>
          <p:nvPr>
            <p:extLst>
              <p:ext uri="{D42A27DB-BD31-4B8C-83A1-F6EECF244321}">
                <p14:modId xmlns:p14="http://schemas.microsoft.com/office/powerpoint/2010/main" val="2911758085"/>
              </p:ext>
            </p:extLst>
          </p:nvPr>
        </p:nvGraphicFramePr>
        <p:xfrm>
          <a:off x="10523399" y="1133108"/>
          <a:ext cx="1095375" cy="930288"/>
        </p:xfrm>
        <a:graphic>
          <a:graphicData uri="http://schemas.openxmlformats.org/presentationml/2006/ole">
            <mc:AlternateContent xmlns:mc="http://schemas.openxmlformats.org/markup-compatibility/2006">
              <mc:Choice xmlns:v="urn:schemas-microsoft-com:vml" Requires="v">
                <p:oleObj name="Equation" r:id="rId6" imgW="241200" imgH="215640" progId="Equation.DSMT4">
                  <p:embed/>
                </p:oleObj>
              </mc:Choice>
              <mc:Fallback>
                <p:oleObj name="Equation" r:id="rId6" imgW="241200" imgH="215640" progId="Equation.DSMT4">
                  <p:embed/>
                  <p:pic>
                    <p:nvPicPr>
                      <p:cNvPr id="0" name=""/>
                      <p:cNvPicPr>
                        <a:picLocks noChangeAspect="1" noChangeArrowheads="1"/>
                      </p:cNvPicPr>
                      <p:nvPr/>
                    </p:nvPicPr>
                    <p:blipFill>
                      <a:blip r:embed="rId7"/>
                      <a:srcRect/>
                      <a:stretch>
                        <a:fillRect/>
                      </a:stretch>
                    </p:blipFill>
                    <p:spPr bwMode="auto">
                      <a:xfrm>
                        <a:off x="10523399" y="1133108"/>
                        <a:ext cx="1095375" cy="930288"/>
                      </a:xfrm>
                      <a:prstGeom prst="rect">
                        <a:avLst/>
                      </a:prstGeom>
                      <a:noFill/>
                    </p:spPr>
                  </p:pic>
                </p:oleObj>
              </mc:Fallback>
            </mc:AlternateContent>
          </a:graphicData>
        </a:graphic>
      </p:graphicFrame>
      <p:graphicFrame>
        <p:nvGraphicFramePr>
          <p:cNvPr id="23" name="Oggetto 22"/>
          <p:cNvGraphicFramePr>
            <a:graphicFrameLocks noChangeAspect="1"/>
          </p:cNvGraphicFramePr>
          <p:nvPr>
            <p:extLst>
              <p:ext uri="{D42A27DB-BD31-4B8C-83A1-F6EECF244321}">
                <p14:modId xmlns:p14="http://schemas.microsoft.com/office/powerpoint/2010/main" val="110359644"/>
              </p:ext>
            </p:extLst>
          </p:nvPr>
        </p:nvGraphicFramePr>
        <p:xfrm>
          <a:off x="8370749" y="585185"/>
          <a:ext cx="1095375" cy="930288"/>
        </p:xfrm>
        <a:graphic>
          <a:graphicData uri="http://schemas.openxmlformats.org/presentationml/2006/ole">
            <mc:AlternateContent xmlns:mc="http://schemas.openxmlformats.org/markup-compatibility/2006">
              <mc:Choice xmlns:v="urn:schemas-microsoft-com:vml" Requires="v">
                <p:oleObj name="Equation" r:id="rId8" imgW="241200" imgH="215640" progId="Equation.DSMT4">
                  <p:embed/>
                </p:oleObj>
              </mc:Choice>
              <mc:Fallback>
                <p:oleObj name="Equation" r:id="rId8" imgW="241200" imgH="215640" progId="Equation.DSMT4">
                  <p:embed/>
                  <p:pic>
                    <p:nvPicPr>
                      <p:cNvPr id="0" name=""/>
                      <p:cNvPicPr>
                        <a:picLocks noChangeAspect="1" noChangeArrowheads="1"/>
                      </p:cNvPicPr>
                      <p:nvPr/>
                    </p:nvPicPr>
                    <p:blipFill>
                      <a:blip r:embed="rId9"/>
                      <a:srcRect/>
                      <a:stretch>
                        <a:fillRect/>
                      </a:stretch>
                    </p:blipFill>
                    <p:spPr bwMode="auto">
                      <a:xfrm>
                        <a:off x="8370749" y="585185"/>
                        <a:ext cx="1095375" cy="930288"/>
                      </a:xfrm>
                      <a:prstGeom prst="rect">
                        <a:avLst/>
                      </a:prstGeom>
                      <a:noFill/>
                    </p:spPr>
                  </p:pic>
                </p:oleObj>
              </mc:Fallback>
            </mc:AlternateContent>
          </a:graphicData>
        </a:graphic>
      </p:graphicFrame>
      <p:cxnSp>
        <p:nvCxnSpPr>
          <p:cNvPr id="10" name="Connettore 2 9"/>
          <p:cNvCxnSpPr/>
          <p:nvPr/>
        </p:nvCxnSpPr>
        <p:spPr>
          <a:xfrm>
            <a:off x="6486961" y="2123189"/>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547681" y="1397345"/>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8392829" y="1482032"/>
            <a:ext cx="350278" cy="300963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10095194" y="1775260"/>
            <a:ext cx="505289" cy="137392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623383" y="4526645"/>
            <a:ext cx="41148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Localization of extrinsic </a:t>
            </a:r>
          </a:p>
          <a:p>
            <a:r>
              <a:rPr lang="en-US" sz="2400" dirty="0">
                <a:latin typeface="Arial" panose="020B0604020202020204" pitchFamily="34" charset="0"/>
                <a:cs typeface="Arial" panose="020B0604020202020204" pitchFamily="34" charset="0"/>
              </a:rPr>
              <a:t>capacitances: along the </a:t>
            </a:r>
          </a:p>
          <a:p>
            <a:r>
              <a:rPr lang="en-US" sz="2400" dirty="0">
                <a:latin typeface="Arial" panose="020B0604020202020204" pitchFamily="34" charset="0"/>
                <a:cs typeface="Arial" panose="020B0604020202020204" pitchFamily="34" charset="0"/>
              </a:rPr>
              <a:t>borders of the gate</a:t>
            </a:r>
          </a:p>
        </p:txBody>
      </p:sp>
      <p:sp>
        <p:nvSpPr>
          <p:cNvPr id="15" name="Freccia a destra 14"/>
          <p:cNvSpPr/>
          <p:nvPr/>
        </p:nvSpPr>
        <p:spPr>
          <a:xfrm rot="19889453">
            <a:off x="5410200" y="4426675"/>
            <a:ext cx="685799" cy="60252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ttore 1 26"/>
          <p:cNvCxnSpPr/>
          <p:nvPr/>
        </p:nvCxnSpPr>
        <p:spPr>
          <a:xfrm>
            <a:off x="11163300" y="2560072"/>
            <a:ext cx="0" cy="21090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7349843" y="5517656"/>
            <a:ext cx="2700761"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800261" y="5546541"/>
            <a:ext cx="41229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p:txBody>
      </p:sp>
      <p:sp>
        <p:nvSpPr>
          <p:cNvPr id="37" name="CasellaDiTesto 36"/>
          <p:cNvSpPr txBox="1"/>
          <p:nvPr/>
        </p:nvSpPr>
        <p:spPr>
          <a:xfrm>
            <a:off x="11218244" y="3325500"/>
            <a:ext cx="572593"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W</a:t>
            </a:r>
            <a:endParaRPr lang="en-US" sz="3200" dirty="0">
              <a:latin typeface="Arial" panose="020B0604020202020204" pitchFamily="34" charset="0"/>
              <a:cs typeface="Arial" panose="020B0604020202020204" pitchFamily="34" charset="0"/>
            </a:endParaRPr>
          </a:p>
        </p:txBody>
      </p:sp>
      <p:sp>
        <p:nvSpPr>
          <p:cNvPr id="7" name="CasellaDiTesto 6"/>
          <p:cNvSpPr txBox="1"/>
          <p:nvPr/>
        </p:nvSpPr>
        <p:spPr>
          <a:xfrm>
            <a:off x="10319657" y="3364254"/>
            <a:ext cx="48122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6589210" y="3347877"/>
            <a:ext cx="458780"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30" name="CasellaDiTesto 29"/>
          <p:cNvSpPr txBox="1"/>
          <p:nvPr/>
        </p:nvSpPr>
        <p:spPr>
          <a:xfrm>
            <a:off x="8393314" y="4805922"/>
            <a:ext cx="503664"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sp>
        <p:nvSpPr>
          <p:cNvPr id="9" name="Freccia a destra 8">
            <a:extLst>
              <a:ext uri="{FF2B5EF4-FFF2-40B4-BE49-F238E27FC236}">
                <a16:creationId xmlns:a16="http://schemas.microsoft.com/office/drawing/2014/main" id="{08BA4715-E435-4A11-A234-9611965600AD}"/>
              </a:ext>
            </a:extLst>
          </p:cNvPr>
          <p:cNvSpPr/>
          <p:nvPr/>
        </p:nvSpPr>
        <p:spPr>
          <a:xfrm>
            <a:off x="1024378" y="1515473"/>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ccia a destra 32">
            <a:extLst>
              <a:ext uri="{FF2B5EF4-FFF2-40B4-BE49-F238E27FC236}">
                <a16:creationId xmlns:a16="http://schemas.microsoft.com/office/drawing/2014/main" id="{885EEC68-B3D1-4D49-A24D-84072CD3C806}"/>
              </a:ext>
            </a:extLst>
          </p:cNvPr>
          <p:cNvSpPr/>
          <p:nvPr/>
        </p:nvSpPr>
        <p:spPr>
          <a:xfrm>
            <a:off x="1024378" y="2270938"/>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ccia a destra 33">
            <a:extLst>
              <a:ext uri="{FF2B5EF4-FFF2-40B4-BE49-F238E27FC236}">
                <a16:creationId xmlns:a16="http://schemas.microsoft.com/office/drawing/2014/main" id="{A82B2639-1ADE-491C-9285-926301832ED5}"/>
              </a:ext>
            </a:extLst>
          </p:cNvPr>
          <p:cNvSpPr/>
          <p:nvPr/>
        </p:nvSpPr>
        <p:spPr>
          <a:xfrm>
            <a:off x="1035349" y="3149183"/>
            <a:ext cx="563413" cy="382565"/>
          </a:xfrm>
          <a:prstGeom prst="rightArrow">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6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9"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lstStyle/>
          <a:p>
            <a:r>
              <a:rPr lang="en-US" dirty="0"/>
              <a:t>Intrinsic capacitances: The Meyer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222" y="4180911"/>
            <a:ext cx="5188756" cy="1863143"/>
          </a:xfrm>
          <a:prstGeom prst="rect">
            <a:avLst/>
          </a:prstGeom>
        </p:spPr>
      </p:pic>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extLst>
                        <a:ext uri="{9D8B030D-6E8A-4147-A177-3AD203B41FA5}">
                          <a16:colId xmlns:a16="http://schemas.microsoft.com/office/drawing/2014/main" val="20000"/>
                        </a:ext>
                      </a:extLst>
                    </a:gridCol>
                    <a:gridCol w="2823797">
                      <a:extLst>
                        <a:ext uri="{9D8B030D-6E8A-4147-A177-3AD203B41FA5}">
                          <a16:colId xmlns:a16="http://schemas.microsoft.com/office/drawing/2014/main" val="20001"/>
                        </a:ext>
                      </a:extLst>
                    </a:gridCol>
                    <a:gridCol w="2003181">
                      <a:extLst>
                        <a:ext uri="{9D8B030D-6E8A-4147-A177-3AD203B41FA5}">
                          <a16:colId xmlns:a16="http://schemas.microsoft.com/office/drawing/2014/main" val="20002"/>
                        </a:ext>
                      </a:extLst>
                    </a:gridCol>
                    <a:gridCol w="2413489">
                      <a:extLst>
                        <a:ext uri="{9D8B030D-6E8A-4147-A177-3AD203B41FA5}">
                          <a16:colId xmlns:a16="http://schemas.microsoft.com/office/drawing/2014/main" val="20003"/>
                        </a:ext>
                      </a:extLst>
                    </a:gridCol>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a:solidFill>
                                <a:schemeClr val="tx1"/>
                              </a:solidFill>
                              <a:latin typeface="Arial" panose="020B0604020202020204" pitchFamily="34" charset="0"/>
                              <a:cs typeface="Arial" panose="020B0604020202020204" pitchFamily="34" charset="0"/>
                            </a:rPr>
                            <a:t>Off</a:t>
                          </a:r>
                          <a:r>
                            <a:rPr lang="it-IT" sz="2400" baseline="0" dirty="0">
                              <a:solidFill>
                                <a:schemeClr val="tx1"/>
                              </a:solidFill>
                              <a:latin typeface="Arial" panose="020B0604020202020204" pitchFamily="34" charset="0"/>
                              <a:cs typeface="Arial" panose="020B0604020202020204" pitchFamily="34" charset="0"/>
                            </a:rPr>
                            <a:t> (V</a:t>
                          </a:r>
                          <a:r>
                            <a:rPr lang="it-IT" sz="2400" baseline="-25000" dirty="0">
                              <a:solidFill>
                                <a:schemeClr val="tx1"/>
                              </a:solidFill>
                              <a:latin typeface="Arial" panose="020B0604020202020204" pitchFamily="34" charset="0"/>
                              <a:cs typeface="Arial" panose="020B0604020202020204" pitchFamily="34" charset="0"/>
                            </a:rPr>
                            <a:t>GS</a:t>
                          </a:r>
                          <a:r>
                            <a:rPr lang="it-IT" sz="2400" baseline="0" dirty="0">
                              <a:solidFill>
                                <a:schemeClr val="tx1"/>
                              </a:solidFill>
                              <a:latin typeface="Arial" panose="020B0604020202020204" pitchFamily="34" charset="0"/>
                              <a:cs typeface="Arial" panose="020B0604020202020204" pitchFamily="34" charset="0"/>
                            </a:rPr>
                            <a:t> &lt;&lt; </a:t>
                          </a:r>
                          <a:r>
                            <a:rPr lang="it-IT" sz="2400" baseline="0" dirty="0" err="1">
                              <a:solidFill>
                                <a:schemeClr val="tx1"/>
                              </a:solidFill>
                              <a:latin typeface="Arial" panose="020B0604020202020204" pitchFamily="34" charset="0"/>
                              <a:cs typeface="Arial" panose="020B0604020202020204" pitchFamily="34" charset="0"/>
                            </a:rPr>
                            <a:t>V</a:t>
                          </a:r>
                          <a:r>
                            <a:rPr lang="it-IT" sz="2400" baseline="-25000" dirty="0" err="1">
                              <a:solidFill>
                                <a:schemeClr val="tx1"/>
                              </a:solidFill>
                              <a:latin typeface="Arial" panose="020B0604020202020204" pitchFamily="34" charset="0"/>
                              <a:cs typeface="Arial" panose="020B0604020202020204" pitchFamily="34" charset="0"/>
                            </a:rPr>
                            <a:t>t</a:t>
                          </a:r>
                          <a:r>
                            <a:rPr lang="it-IT" sz="2400" baseline="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𝑔𝑠</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𝑔𝑑</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0657">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𝑔𝑏</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den>
                                        </m:f>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𝑑𝑚</m:t>
                                                </m:r>
                                              </m:sub>
                                            </m:sSub>
                                          </m:den>
                                        </m:f>
                                      </m:e>
                                    </m:d>
                                  </m:e>
                                  <m:sup>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p>
                                </m:sSup>
                              </m:oMath>
                            </m:oMathPara>
                          </a14:m>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gridCol w="2823797"/>
                    <a:gridCol w="2003181"/>
                    <a:gridCol w="2413489"/>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chemeClr val="tx1"/>
                              </a:solidFill>
                              <a:latin typeface="Arial" panose="020B0604020202020204" pitchFamily="34" charset="0"/>
                              <a:cs typeface="Arial" panose="020B0604020202020204" pitchFamily="34" charset="0"/>
                            </a:rPr>
                            <a:t>Off</a:t>
                          </a:r>
                          <a:r>
                            <a:rPr lang="it-IT" sz="2400" baseline="0" dirty="0" smtClean="0">
                              <a:solidFill>
                                <a:schemeClr val="tx1"/>
                              </a:solidFill>
                              <a:latin typeface="Arial" panose="020B0604020202020204" pitchFamily="34" charset="0"/>
                              <a:cs typeface="Arial" panose="020B0604020202020204" pitchFamily="34" charset="0"/>
                            </a:rPr>
                            <a:t> (V</a:t>
                          </a:r>
                          <a:r>
                            <a:rPr lang="it-IT" sz="2400" baseline="-25000" dirty="0" smtClean="0">
                              <a:solidFill>
                                <a:schemeClr val="tx1"/>
                              </a:solidFill>
                              <a:latin typeface="Arial" panose="020B0604020202020204" pitchFamily="34" charset="0"/>
                              <a:cs typeface="Arial" panose="020B0604020202020204" pitchFamily="34" charset="0"/>
                            </a:rPr>
                            <a:t>GS</a:t>
                          </a:r>
                          <a:r>
                            <a:rPr lang="it-IT" sz="2400" baseline="0" dirty="0" smtClean="0">
                              <a:solidFill>
                                <a:schemeClr val="tx1"/>
                              </a:solidFill>
                              <a:latin typeface="Arial" panose="020B0604020202020204" pitchFamily="34" charset="0"/>
                              <a:cs typeface="Arial" panose="020B0604020202020204" pitchFamily="34" charset="0"/>
                            </a:rPr>
                            <a:t> &lt;&lt; </a:t>
                          </a:r>
                          <a:r>
                            <a:rPr lang="it-IT" sz="2400" baseline="0" dirty="0" err="1" smtClean="0">
                              <a:solidFill>
                                <a:schemeClr val="tx1"/>
                              </a:solidFill>
                              <a:latin typeface="Arial" panose="020B0604020202020204" pitchFamily="34" charset="0"/>
                              <a:cs typeface="Arial" panose="020B0604020202020204" pitchFamily="34" charset="0"/>
                            </a:rPr>
                            <a:t>V</a:t>
                          </a:r>
                          <a:r>
                            <a:rPr lang="it-IT" sz="2400" baseline="-25000" dirty="0" err="1" smtClean="0">
                              <a:solidFill>
                                <a:schemeClr val="tx1"/>
                              </a:solidFill>
                              <a:latin typeface="Arial" panose="020B0604020202020204" pitchFamily="34" charset="0"/>
                              <a:cs typeface="Arial" panose="020B0604020202020204" pitchFamily="34" charset="0"/>
                            </a:rPr>
                            <a:t>t</a:t>
                          </a:r>
                          <a:r>
                            <a:rPr lang="it-IT" sz="2400" baseline="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94262" r="-300505"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94262" r="-157019"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94262" r="-120973"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94262" r="-505" b="-273770"/>
                          </a:stretch>
                        </a:blipFill>
                      </a:tcPr>
                    </a:tc>
                  </a:tr>
                  <a:tr h="9347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153896" r="-300505"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153896" r="-157019"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153896" r="-120973"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153896" r="-505" b="-116883"/>
                          </a:stretch>
                        </a:blipFill>
                      </a:tcPr>
                    </a:tc>
                  </a:tr>
                  <a:tr h="108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219663" r="-300505"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219663" r="-157019"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219663" r="-120973"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219663" r="-505" b="-1124"/>
                          </a:stretch>
                        </a:blipFill>
                      </a:tcPr>
                    </a:tc>
                  </a:tr>
                </a:tbl>
              </a:graphicData>
            </a:graphic>
          </p:graphicFrame>
        </mc:Fallback>
      </mc:AlternateContent>
      <p:cxnSp>
        <p:nvCxnSpPr>
          <p:cNvPr id="19" name="Connettore 2 18"/>
          <p:cNvCxnSpPr/>
          <p:nvPr/>
        </p:nvCxnSpPr>
        <p:spPr>
          <a:xfrm flipH="1" flipV="1">
            <a:off x="5873263" y="3539118"/>
            <a:ext cx="1406768" cy="131423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456527" y="4202448"/>
            <a:ext cx="41148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Series of the oxide and depletion layer capacitances. Can be approximated with only the oxide cap C</a:t>
            </a:r>
            <a:r>
              <a:rPr lang="en-US" sz="2400" baseline="-25000" dirty="0">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WL</a:t>
            </a:r>
          </a:p>
        </p:txBody>
      </p:sp>
    </p:spTree>
    <p:extLst>
      <p:ext uri="{BB962C8B-B14F-4D97-AF65-F5344CB8AC3E}">
        <p14:creationId xmlns:p14="http://schemas.microsoft.com/office/powerpoint/2010/main" val="42359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20746"/>
            <a:ext cx="10515600" cy="662397"/>
          </a:xfrm>
        </p:spPr>
        <p:txBody>
          <a:bodyPr/>
          <a:lstStyle/>
          <a:p>
            <a:r>
              <a:rPr lang="en-US" dirty="0"/>
              <a:t>Charge oriented models (Dutton and Ward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36</a:t>
            </a:fld>
            <a:endParaRPr lang="en-US" dirty="0"/>
          </a:p>
        </p:txBody>
      </p:sp>
      <p:sp>
        <p:nvSpPr>
          <p:cNvPr id="5" name="CasellaDiTesto 4"/>
          <p:cNvSpPr txBox="1"/>
          <p:nvPr/>
        </p:nvSpPr>
        <p:spPr>
          <a:xfrm>
            <a:off x="517357" y="998621"/>
            <a:ext cx="6096541"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Limits of the Meyer Model: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Does not guarantee charge conservation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Capacitances are reciprocal </a:t>
            </a:r>
          </a:p>
        </p:txBody>
      </p:sp>
      <p:sp>
        <p:nvSpPr>
          <p:cNvPr id="6" name="CasellaDiTesto 5"/>
          <p:cNvSpPr txBox="1"/>
          <p:nvPr/>
        </p:nvSpPr>
        <p:spPr>
          <a:xfrm>
            <a:off x="8016502" y="1036725"/>
            <a:ext cx="3743332"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Important errors in circuits</a:t>
            </a:r>
          </a:p>
          <a:p>
            <a:r>
              <a:rPr lang="en-US" sz="2400" dirty="0">
                <a:latin typeface="Arial" panose="020B0604020202020204" pitchFamily="34" charset="0"/>
                <a:cs typeface="Arial" panose="020B0604020202020204" pitchFamily="34" charset="0"/>
              </a:rPr>
              <a:t>using MOSFETs as </a:t>
            </a:r>
          </a:p>
          <a:p>
            <a:r>
              <a:rPr lang="en-US" sz="2400" dirty="0">
                <a:latin typeface="Arial" panose="020B0604020202020204" pitchFamily="34" charset="0"/>
                <a:cs typeface="Arial" panose="020B0604020202020204" pitchFamily="34" charset="0"/>
              </a:rPr>
              <a:t>switches. </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07603" y="3375465"/>
            <a:ext cx="1081961" cy="1924402"/>
          </a:xfrm>
          <a:prstGeom prst="rect">
            <a:avLst/>
          </a:prstGeom>
        </p:spPr>
      </p:pic>
      <p:sp>
        <p:nvSpPr>
          <p:cNvPr id="9" name="CasellaDiTesto 8"/>
          <p:cNvSpPr txBox="1"/>
          <p:nvPr/>
        </p:nvSpPr>
        <p:spPr>
          <a:xfrm>
            <a:off x="2416409" y="4951704"/>
            <a:ext cx="8771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a:t>
            </a:r>
            <a:r>
              <a:rPr lang="it-IT" sz="2400" dirty="0">
                <a:latin typeface="Arial" panose="020B0604020202020204" pitchFamily="34" charset="0"/>
                <a:cs typeface="Arial" panose="020B0604020202020204" pitchFamily="34" charset="0"/>
              </a:rPr>
              <a:t>=0</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3961634" y="472595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1198204" y="4764510"/>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2579916" y="2988349"/>
            <a:ext cx="55015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a:t>
            </a:r>
            <a:endParaRPr lang="en-US" sz="2400" dirty="0">
              <a:latin typeface="Arial" panose="020B0604020202020204" pitchFamily="34" charset="0"/>
              <a:cs typeface="Arial" panose="020B0604020202020204" pitchFamily="34" charset="0"/>
            </a:endParaRPr>
          </a:p>
        </p:txBody>
      </p:sp>
      <p:sp>
        <p:nvSpPr>
          <p:cNvPr id="13" name="Ovale 12"/>
          <p:cNvSpPr/>
          <p:nvPr/>
        </p:nvSpPr>
        <p:spPr>
          <a:xfrm>
            <a:off x="2054057" y="4284012"/>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097421" y="4275057"/>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2571562" y="3516084"/>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1 19"/>
          <p:cNvCxnSpPr/>
          <p:nvPr/>
        </p:nvCxnSpPr>
        <p:spPr>
          <a:xfrm flipH="1" flipV="1">
            <a:off x="2827445" y="3314969"/>
            <a:ext cx="14092" cy="50114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085689" y="3424362"/>
            <a:ext cx="58381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2" name="CasellaDiTesto 21"/>
          <p:cNvSpPr txBox="1"/>
          <p:nvPr/>
        </p:nvSpPr>
        <p:spPr>
          <a:xfrm>
            <a:off x="3661120" y="4090955"/>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D</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3" name="CasellaDiTesto 22"/>
          <p:cNvSpPr txBox="1"/>
          <p:nvPr/>
        </p:nvSpPr>
        <p:spPr>
          <a:xfrm>
            <a:off x="1425972" y="4106270"/>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S</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24" name="Oggetto 23"/>
          <p:cNvGraphicFramePr>
            <a:graphicFrameLocks noChangeAspect="1"/>
          </p:cNvGraphicFramePr>
          <p:nvPr>
            <p:extLst>
              <p:ext uri="{D42A27DB-BD31-4B8C-83A1-F6EECF244321}">
                <p14:modId xmlns:p14="http://schemas.microsoft.com/office/powerpoint/2010/main" val="3862772449"/>
              </p:ext>
            </p:extLst>
          </p:nvPr>
        </p:nvGraphicFramePr>
        <p:xfrm>
          <a:off x="4495965" y="2978512"/>
          <a:ext cx="1643985" cy="1199764"/>
        </p:xfrm>
        <a:graphic>
          <a:graphicData uri="http://schemas.openxmlformats.org/presentationml/2006/ole">
            <mc:AlternateContent xmlns:mc="http://schemas.openxmlformats.org/markup-compatibility/2006">
              <mc:Choice xmlns:v="urn:schemas-microsoft-com:vml" Requires="v">
                <p:oleObj name="Equation" r:id="rId3" imgW="609480" imgH="444240" progId="Equation.DSMT4">
                  <p:embed/>
                </p:oleObj>
              </mc:Choice>
              <mc:Fallback>
                <p:oleObj name="Equation" r:id="rId3" imgW="609480" imgH="444240" progId="Equation.DSMT4">
                  <p:embed/>
                  <p:pic>
                    <p:nvPicPr>
                      <p:cNvPr id="0" name=""/>
                      <p:cNvPicPr>
                        <a:picLocks noChangeAspect="1" noChangeArrowheads="1"/>
                      </p:cNvPicPr>
                      <p:nvPr/>
                    </p:nvPicPr>
                    <p:blipFill>
                      <a:blip r:embed="rId4"/>
                      <a:srcRect/>
                      <a:stretch>
                        <a:fillRect/>
                      </a:stretch>
                    </p:blipFill>
                    <p:spPr bwMode="auto">
                      <a:xfrm>
                        <a:off x="4495965" y="2978512"/>
                        <a:ext cx="1643985" cy="1199764"/>
                      </a:xfrm>
                      <a:prstGeom prst="rect">
                        <a:avLst/>
                      </a:prstGeom>
                      <a:noFill/>
                    </p:spPr>
                  </p:pic>
                </p:oleObj>
              </mc:Fallback>
            </mc:AlternateContent>
          </a:graphicData>
        </a:graphic>
      </p:graphicFrame>
      <p:sp>
        <p:nvSpPr>
          <p:cNvPr id="25" name="CasellaDiTesto 24"/>
          <p:cNvSpPr txBox="1"/>
          <p:nvPr/>
        </p:nvSpPr>
        <p:spPr>
          <a:xfrm>
            <a:off x="6883531" y="2506647"/>
            <a:ext cx="5307863"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Array of 9 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&lt; 0 for </a:t>
            </a:r>
            <a:r>
              <a:rPr lang="en-US" sz="2400" dirty="0" err="1">
                <a:latin typeface="Arial" panose="020B0604020202020204" pitchFamily="34" charset="0"/>
                <a:cs typeface="Arial" panose="020B0604020202020204" pitchFamily="34" charset="0"/>
              </a:rPr>
              <a:t>i≠j</a:t>
            </a:r>
            <a:r>
              <a:rPr lang="en-US" sz="2400" dirty="0">
                <a:latin typeface="Arial" panose="020B0604020202020204" pitchFamily="34" charset="0"/>
                <a:cs typeface="Arial" panose="020B0604020202020204" pitchFamily="34" charset="0"/>
              </a:rPr>
              <a:t> (trans-capacitances)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&gt; 0 for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=j (self capacitances)</a:t>
            </a:r>
          </a:p>
          <a:p>
            <a:r>
              <a:rPr lang="en-US" sz="2400" dirty="0">
                <a:latin typeface="Arial" panose="020B0604020202020204" pitchFamily="34" charset="0"/>
                <a:cs typeface="Arial" panose="020B0604020202020204" pitchFamily="34" charset="0"/>
              </a:rPr>
              <a:t>Generally: </a:t>
            </a:r>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Cji</a:t>
            </a:r>
            <a:endParaRPr lang="en-US" sz="2400" dirty="0">
              <a:latin typeface="Arial" panose="020B0604020202020204" pitchFamily="34" charset="0"/>
              <a:cs typeface="Arial" panose="020B0604020202020204" pitchFamily="34" charset="0"/>
            </a:endParaRPr>
          </a:p>
        </p:txBody>
      </p:sp>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6239" y="4284012"/>
            <a:ext cx="2688639" cy="1918756"/>
          </a:xfrm>
          <a:prstGeom prst="rect">
            <a:avLst/>
          </a:prstGeom>
        </p:spPr>
      </p:pic>
      <p:sp>
        <p:nvSpPr>
          <p:cNvPr id="27" name="Freccia a destra 26"/>
          <p:cNvSpPr/>
          <p:nvPr/>
        </p:nvSpPr>
        <p:spPr>
          <a:xfrm>
            <a:off x="6978316" y="1479884"/>
            <a:ext cx="673768" cy="565484"/>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28082" y="2357147"/>
            <a:ext cx="404065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Dutt</a:t>
            </a:r>
            <a:r>
              <a:rPr lang="it-IT" sz="3200" dirty="0">
                <a:latin typeface="Arial" panose="020B0604020202020204" pitchFamily="34" charset="0"/>
                <a:cs typeface="Arial" panose="020B0604020202020204" pitchFamily="34" charset="0"/>
              </a:rPr>
              <a:t> and </a:t>
            </a:r>
            <a:r>
              <a:rPr lang="it-IT" sz="3200" dirty="0" err="1">
                <a:latin typeface="Arial" panose="020B0604020202020204" pitchFamily="34" charset="0"/>
                <a:cs typeface="Arial" panose="020B0604020202020204" pitchFamily="34" charset="0"/>
              </a:rPr>
              <a:t>Ward</a:t>
            </a:r>
            <a:r>
              <a:rPr lang="it-IT" sz="3200" dirty="0">
                <a:latin typeface="Arial" panose="020B0604020202020204" pitchFamily="34" charset="0"/>
                <a:cs typeface="Arial" panose="020B0604020202020204" pitchFamily="34" charset="0"/>
              </a:rPr>
              <a:t>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21" grpId="0"/>
      <p:bldP spid="22" grpId="0"/>
      <p:bldP spid="23" grpId="0"/>
      <p:bldP spid="2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Junction </a:t>
            </a:r>
            <a:r>
              <a:rPr lang="it-IT" dirty="0" err="1"/>
              <a:t>capacitances</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37</a:t>
            </a:fld>
            <a:endParaRPr lang="en-US" dirty="0"/>
          </a:p>
        </p:txBody>
      </p:sp>
      <p:pic>
        <p:nvPicPr>
          <p:cNvPr id="5" name="Immagine 4" descr="MOS_model_L_signals"/>
          <p:cNvPicPr/>
          <p:nvPr/>
        </p:nvPicPr>
        <p:blipFill>
          <a:blip r:embed="rId2" cstate="print">
            <a:extLst>
              <a:ext uri="{28A0092B-C50C-407E-A947-70E740481C1C}">
                <a14:useLocalDpi xmlns:a14="http://schemas.microsoft.com/office/drawing/2010/main" val="0"/>
              </a:ext>
            </a:extLst>
          </a:blip>
          <a:srcRect t="-1630"/>
          <a:stretch>
            <a:fillRect/>
          </a:stretch>
        </p:blipFill>
        <p:spPr bwMode="auto">
          <a:xfrm>
            <a:off x="614470" y="750119"/>
            <a:ext cx="4133557" cy="2108029"/>
          </a:xfrm>
          <a:prstGeom prst="rect">
            <a:avLst/>
          </a:prstGeom>
          <a:noFill/>
          <a:ln>
            <a:noFill/>
          </a:ln>
        </p:spPr>
      </p:pic>
      <p:pic>
        <p:nvPicPr>
          <p:cNvPr id="6" name="Picture 2" descr="small_sig_model_MOS"/>
          <p:cNvPicPr>
            <a:picLocks noChangeAspect="1" noChangeArrowheads="1"/>
          </p:cNvPicPr>
          <p:nvPr/>
        </p:nvPicPr>
        <p:blipFill>
          <a:blip r:embed="rId3" cstate="print">
            <a:extLst>
              <a:ext uri="{28A0092B-C50C-407E-A947-70E740481C1C}">
                <a14:useLocalDpi xmlns:a14="http://schemas.microsoft.com/office/drawing/2010/main" val="0"/>
              </a:ext>
            </a:extLst>
          </a:blip>
          <a:srcRect t="-1215"/>
          <a:stretch>
            <a:fillRect/>
          </a:stretch>
        </p:blipFill>
        <p:spPr bwMode="auto">
          <a:xfrm>
            <a:off x="388213" y="2858148"/>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595627" y="3670894"/>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5412636" y="5080594"/>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3619501" y="1804133"/>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2111824" y="1690566"/>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p:cNvGraphicFramePr>
            <a:graphicFrameLocks noChangeAspect="1"/>
          </p:cNvGraphicFramePr>
          <p:nvPr>
            <p:extLst>
              <p:ext uri="{D42A27DB-BD31-4B8C-83A1-F6EECF244321}">
                <p14:modId xmlns:p14="http://schemas.microsoft.com/office/powerpoint/2010/main" val="3972226347"/>
              </p:ext>
            </p:extLst>
          </p:nvPr>
        </p:nvGraphicFramePr>
        <p:xfrm>
          <a:off x="6622707" y="1070290"/>
          <a:ext cx="4079875" cy="1385888"/>
        </p:xfrm>
        <a:graphic>
          <a:graphicData uri="http://schemas.openxmlformats.org/presentationml/2006/ole">
            <mc:AlternateContent xmlns:mc="http://schemas.openxmlformats.org/markup-compatibility/2006">
              <mc:Choice xmlns:v="urn:schemas-microsoft-com:vml" Requires="v">
                <p:oleObj name="Equation" r:id="rId4" imgW="1726920" imgH="609480" progId="Equation.DSMT4">
                  <p:embed/>
                </p:oleObj>
              </mc:Choice>
              <mc:Fallback>
                <p:oleObj name="Equation" r:id="rId4" imgW="1726920" imgH="609480" progId="Equation.DSMT4">
                  <p:embed/>
                  <p:pic>
                    <p:nvPicPr>
                      <p:cNvPr id="0" name="Object 1"/>
                      <p:cNvPicPr>
                        <a:picLocks noChangeAspect="1" noChangeArrowheads="1"/>
                      </p:cNvPicPr>
                      <p:nvPr/>
                    </p:nvPicPr>
                    <p:blipFill>
                      <a:blip r:embed="rId5"/>
                      <a:srcRect/>
                      <a:stretch>
                        <a:fillRect/>
                      </a:stretch>
                    </p:blipFill>
                    <p:spPr bwMode="auto">
                      <a:xfrm>
                        <a:off x="6622707" y="1070290"/>
                        <a:ext cx="4079875" cy="1385888"/>
                      </a:xfrm>
                      <a:prstGeom prst="rect">
                        <a:avLst/>
                      </a:prstGeom>
                      <a:noFill/>
                    </p:spPr>
                  </p:pic>
                </p:oleObj>
              </mc:Fallback>
            </mc:AlternateContent>
          </a:graphicData>
        </a:graphic>
      </p:graphicFrame>
      <p:sp>
        <p:nvSpPr>
          <p:cNvPr id="33" name="CasellaDiTesto 32"/>
          <p:cNvSpPr txBox="1"/>
          <p:nvPr/>
        </p:nvSpPr>
        <p:spPr>
          <a:xfrm>
            <a:off x="11161348" y="3944572"/>
            <a:ext cx="4748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15" name="Rettangolo 14"/>
          <p:cNvSpPr/>
          <p:nvPr/>
        </p:nvSpPr>
        <p:spPr>
          <a:xfrm flipH="1" flipV="1">
            <a:off x="6946145" y="3485417"/>
            <a:ext cx="3737134" cy="1935470"/>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flipH="1" flipV="1">
            <a:off x="7712286" y="2962377"/>
            <a:ext cx="2204852" cy="2981548"/>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1 24"/>
          <p:cNvCxnSpPr/>
          <p:nvPr/>
        </p:nvCxnSpPr>
        <p:spPr>
          <a:xfrm>
            <a:off x="10894185" y="3528861"/>
            <a:ext cx="0" cy="1804628"/>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0109146" y="4173588"/>
            <a:ext cx="406276"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8" name="CasellaDiTesto 27"/>
          <p:cNvSpPr txBox="1"/>
          <p:nvPr/>
        </p:nvSpPr>
        <p:spPr>
          <a:xfrm>
            <a:off x="7126056" y="4169200"/>
            <a:ext cx="387329"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8555600" y="5450571"/>
            <a:ext cx="425223"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cxnSp>
        <p:nvCxnSpPr>
          <p:cNvPr id="30" name="Connettore 1 29"/>
          <p:cNvCxnSpPr/>
          <p:nvPr/>
        </p:nvCxnSpPr>
        <p:spPr>
          <a:xfrm flipH="1">
            <a:off x="9878527" y="5685152"/>
            <a:ext cx="804752"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0162985" y="5719418"/>
            <a:ext cx="425223" cy="395034"/>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L</a:t>
            </a:r>
            <a:r>
              <a:rPr lang="it-IT" sz="2400" baseline="-25000" dirty="0">
                <a:latin typeface="Arial" panose="020B0604020202020204" pitchFamily="34" charset="0"/>
                <a:cs typeface="Arial" panose="020B0604020202020204" pitchFamily="34" charset="0"/>
              </a:rPr>
              <a:t>C</a:t>
            </a:r>
            <a:endParaRPr lang="en-US" sz="2400" baseline="-25000" dirty="0">
              <a:latin typeface="Arial" panose="020B0604020202020204" pitchFamily="34" charset="0"/>
              <a:cs typeface="Arial" panose="020B0604020202020204" pitchFamily="34" charset="0"/>
            </a:endParaRPr>
          </a:p>
        </p:txBody>
      </p:sp>
      <p:sp>
        <p:nvSpPr>
          <p:cNvPr id="35" name="Rettangolo 34"/>
          <p:cNvSpPr/>
          <p:nvPr/>
        </p:nvSpPr>
        <p:spPr>
          <a:xfrm>
            <a:off x="9917138" y="3485417"/>
            <a:ext cx="778265" cy="19354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igura a mano libera 36"/>
          <p:cNvSpPr/>
          <p:nvPr/>
        </p:nvSpPr>
        <p:spPr>
          <a:xfrm>
            <a:off x="8255000" y="403503"/>
            <a:ext cx="3102586" cy="3000097"/>
          </a:xfrm>
          <a:custGeom>
            <a:avLst/>
            <a:gdLst>
              <a:gd name="connsiteX0" fmla="*/ 0 w 3445486"/>
              <a:gd name="connsiteY0" fmla="*/ 696389 h 3033189"/>
              <a:gd name="connsiteX1" fmla="*/ 1054100 w 3445486"/>
              <a:gd name="connsiteY1" fmla="*/ 74089 h 3033189"/>
              <a:gd name="connsiteX2" fmla="*/ 2603500 w 3445486"/>
              <a:gd name="connsiteY2" fmla="*/ 124889 h 3033189"/>
              <a:gd name="connsiteX3" fmla="*/ 3441700 w 3445486"/>
              <a:gd name="connsiteY3" fmla="*/ 1090089 h 3033189"/>
              <a:gd name="connsiteX4" fmla="*/ 2933700 w 3445486"/>
              <a:gd name="connsiteY4" fmla="*/ 3033189 h 3033189"/>
              <a:gd name="connsiteX5" fmla="*/ 2933700 w 3445486"/>
              <a:gd name="connsiteY5" fmla="*/ 3033189 h 3033189"/>
              <a:gd name="connsiteX0" fmla="*/ 0 w 3102586"/>
              <a:gd name="connsiteY0" fmla="*/ 818283 h 3040783"/>
              <a:gd name="connsiteX1" fmla="*/ 711200 w 3102586"/>
              <a:gd name="connsiteY1" fmla="*/ 81683 h 3040783"/>
              <a:gd name="connsiteX2" fmla="*/ 2260600 w 3102586"/>
              <a:gd name="connsiteY2" fmla="*/ 132483 h 3040783"/>
              <a:gd name="connsiteX3" fmla="*/ 3098800 w 3102586"/>
              <a:gd name="connsiteY3" fmla="*/ 1097683 h 3040783"/>
              <a:gd name="connsiteX4" fmla="*/ 2590800 w 3102586"/>
              <a:gd name="connsiteY4" fmla="*/ 3040783 h 3040783"/>
              <a:gd name="connsiteX5" fmla="*/ 2590800 w 3102586"/>
              <a:gd name="connsiteY5" fmla="*/ 3040783 h 3040783"/>
              <a:gd name="connsiteX0" fmla="*/ 0 w 3102586"/>
              <a:gd name="connsiteY0" fmla="*/ 777597 h 3000097"/>
              <a:gd name="connsiteX1" fmla="*/ 838200 w 3102586"/>
              <a:gd name="connsiteY1" fmla="*/ 117197 h 3000097"/>
              <a:gd name="connsiteX2" fmla="*/ 2260600 w 3102586"/>
              <a:gd name="connsiteY2" fmla="*/ 91797 h 3000097"/>
              <a:gd name="connsiteX3" fmla="*/ 3098800 w 3102586"/>
              <a:gd name="connsiteY3" fmla="*/ 1056997 h 3000097"/>
              <a:gd name="connsiteX4" fmla="*/ 2590800 w 3102586"/>
              <a:gd name="connsiteY4" fmla="*/ 3000097 h 3000097"/>
              <a:gd name="connsiteX5" fmla="*/ 2590800 w 3102586"/>
              <a:gd name="connsiteY5" fmla="*/ 3000097 h 30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586" h="3000097">
                <a:moveTo>
                  <a:pt x="0" y="777597"/>
                </a:moveTo>
                <a:cubicBezTo>
                  <a:pt x="310091" y="514072"/>
                  <a:pt x="461433" y="231497"/>
                  <a:pt x="838200" y="117197"/>
                </a:cubicBezTo>
                <a:cubicBezTo>
                  <a:pt x="1214967" y="2897"/>
                  <a:pt x="1883833" y="-64836"/>
                  <a:pt x="2260600" y="91797"/>
                </a:cubicBezTo>
                <a:cubicBezTo>
                  <a:pt x="2637367" y="248430"/>
                  <a:pt x="3043767" y="572280"/>
                  <a:pt x="3098800" y="1056997"/>
                </a:cubicBezTo>
                <a:cubicBezTo>
                  <a:pt x="3153833" y="1541714"/>
                  <a:pt x="2590800" y="3000097"/>
                  <a:pt x="2590800" y="3000097"/>
                </a:cubicBezTo>
                <a:lnTo>
                  <a:pt x="2590800" y="3000097"/>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igura a mano libera 37"/>
          <p:cNvSpPr/>
          <p:nvPr/>
        </p:nvSpPr>
        <p:spPr>
          <a:xfrm>
            <a:off x="10147300" y="1012252"/>
            <a:ext cx="910520" cy="2264348"/>
          </a:xfrm>
          <a:custGeom>
            <a:avLst/>
            <a:gdLst>
              <a:gd name="connsiteX0" fmla="*/ 0 w 910520"/>
              <a:gd name="connsiteY0" fmla="*/ 118048 h 2264348"/>
              <a:gd name="connsiteX1" fmla="*/ 406400 w 910520"/>
              <a:gd name="connsiteY1" fmla="*/ 16448 h 2264348"/>
              <a:gd name="connsiteX2" fmla="*/ 774700 w 910520"/>
              <a:gd name="connsiteY2" fmla="*/ 422848 h 2264348"/>
              <a:gd name="connsiteX3" fmla="*/ 901700 w 910520"/>
              <a:gd name="connsiteY3" fmla="*/ 1222948 h 2264348"/>
              <a:gd name="connsiteX4" fmla="*/ 558800 w 910520"/>
              <a:gd name="connsiteY4" fmla="*/ 2264348 h 226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20" h="2264348">
                <a:moveTo>
                  <a:pt x="0" y="118048"/>
                </a:moveTo>
                <a:cubicBezTo>
                  <a:pt x="138641" y="41848"/>
                  <a:pt x="277283" y="-34352"/>
                  <a:pt x="406400" y="16448"/>
                </a:cubicBezTo>
                <a:cubicBezTo>
                  <a:pt x="535517" y="67248"/>
                  <a:pt x="692150" y="221765"/>
                  <a:pt x="774700" y="422848"/>
                </a:cubicBezTo>
                <a:cubicBezTo>
                  <a:pt x="857250" y="623931"/>
                  <a:pt x="937683" y="916031"/>
                  <a:pt x="901700" y="1222948"/>
                </a:cubicBezTo>
                <a:cubicBezTo>
                  <a:pt x="865717" y="1529865"/>
                  <a:pt x="712258" y="1897106"/>
                  <a:pt x="558800" y="2264348"/>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5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27" grpId="0"/>
      <p:bldP spid="28" grpId="0"/>
      <p:bldP spid="29" grpId="0"/>
      <p:bldP spid="34" grpId="0"/>
      <p:bldP spid="35"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Other non-idealities of the MOSFET </a:t>
            </a:r>
            <a:r>
              <a:rPr lang="en-US" dirty="0" err="1"/>
              <a:t>behaviour</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38</a:t>
            </a:fld>
            <a:endParaRPr lang="en-US" dirty="0"/>
          </a:p>
        </p:txBody>
      </p:sp>
      <p:sp>
        <p:nvSpPr>
          <p:cNvPr id="5" name="CasellaDiTesto 4"/>
          <p:cNvSpPr txBox="1"/>
          <p:nvPr/>
        </p:nvSpPr>
        <p:spPr>
          <a:xfrm>
            <a:off x="381000" y="1422400"/>
            <a:ext cx="4447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Gate-bias dependent mobility </a:t>
            </a:r>
          </a:p>
        </p:txBody>
      </p:sp>
      <p:sp>
        <p:nvSpPr>
          <p:cNvPr id="6" name="CasellaDiTesto 5"/>
          <p:cNvSpPr txBox="1"/>
          <p:nvPr/>
        </p:nvSpPr>
        <p:spPr>
          <a:xfrm>
            <a:off x="5285251" y="1422400"/>
            <a:ext cx="6502101" cy="830997"/>
          </a:xfrm>
          <a:prstGeom prst="rect">
            <a:avLst/>
          </a:prstGeom>
          <a:noFill/>
        </p:spPr>
        <p:txBody>
          <a:bodyPr wrap="none" rtlCol="0">
            <a:spAutoFit/>
          </a:bodyPr>
          <a:lstStyle/>
          <a:p>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depends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(decreases at high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p>
        </p:txBody>
      </p:sp>
      <p:sp>
        <p:nvSpPr>
          <p:cNvPr id="7" name="Freccia a destra 6"/>
          <p:cNvSpPr/>
          <p:nvPr/>
        </p:nvSpPr>
        <p:spPr>
          <a:xfrm>
            <a:off x="4715134" y="1511300"/>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381000" y="2278943"/>
            <a:ext cx="37625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Carrier velocity saturation </a:t>
            </a:r>
          </a:p>
        </p:txBody>
      </p:sp>
      <p:sp>
        <p:nvSpPr>
          <p:cNvPr id="9" name="CasellaDiTesto 8"/>
          <p:cNvSpPr txBox="1"/>
          <p:nvPr/>
        </p:nvSpPr>
        <p:spPr>
          <a:xfrm>
            <a:off x="5285251" y="2364164"/>
            <a:ext cx="6461064"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dependence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in strong inversion </a:t>
            </a:r>
          </a:p>
          <a:p>
            <a:r>
              <a:rPr lang="en-US" sz="2400" dirty="0">
                <a:latin typeface="Arial" panose="020B0604020202020204" pitchFamily="34" charset="0"/>
                <a:cs typeface="Arial" panose="020B0604020202020204" pitchFamily="34" charset="0"/>
              </a:rPr>
              <a:t>tends to become linear (instead of quadratic)</a:t>
            </a:r>
          </a:p>
          <a:p>
            <a:r>
              <a:rPr lang="en-US" sz="2400" b="1" dirty="0">
                <a:latin typeface="Arial" panose="020B0604020202020204" pitchFamily="34" charset="0"/>
                <a:cs typeface="Arial" panose="020B0604020202020204" pitchFamily="34" charset="0"/>
              </a:rPr>
              <a:t>(Short channel devices)</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Again, appears as </a:t>
            </a:r>
          </a:p>
          <a:p>
            <a:r>
              <a:rPr lang="en-US" sz="2400" dirty="0">
                <a:latin typeface="Arial" panose="020B0604020202020204" pitchFamily="34" charset="0"/>
                <a:cs typeface="Arial" panose="020B0604020202020204" pitchFamily="34" charset="0"/>
              </a:rPr>
              <a:t>a reduction of the</a:t>
            </a:r>
            <a:r>
              <a:rPr lang="it-IT" sz="2400" dirty="0">
                <a:latin typeface="Arial" panose="020B0604020202020204" pitchFamily="34" charset="0"/>
                <a:cs typeface="Arial" panose="020B0604020202020204" pitchFamily="34" charset="0"/>
              </a:rPr>
              <a:t> </a:t>
            </a:r>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at high V</a:t>
            </a:r>
            <a:r>
              <a:rPr lang="en-US" sz="2400" baseline="-25000" dirty="0">
                <a:latin typeface="Arial" panose="020B0604020202020204" pitchFamily="34" charset="0"/>
                <a:cs typeface="Arial" panose="020B0604020202020204" pitchFamily="34" charset="0"/>
              </a:rPr>
              <a:t>GS</a:t>
            </a:r>
          </a:p>
        </p:txBody>
      </p:sp>
      <p:sp>
        <p:nvSpPr>
          <p:cNvPr id="10" name="Freccia a destra 9"/>
          <p:cNvSpPr/>
          <p:nvPr/>
        </p:nvSpPr>
        <p:spPr>
          <a:xfrm>
            <a:off x="4429351" y="2412759"/>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381000" y="4317645"/>
            <a:ext cx="198002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 current </a:t>
            </a:r>
          </a:p>
        </p:txBody>
      </p:sp>
      <p:sp>
        <p:nvSpPr>
          <p:cNvPr id="12" name="Freccia a destra 11"/>
          <p:cNvSpPr/>
          <p:nvPr/>
        </p:nvSpPr>
        <p:spPr>
          <a:xfrm>
            <a:off x="2604525" y="4317646"/>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3418138" y="4353858"/>
            <a:ext cx="738535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May be due to tunneling </a:t>
            </a:r>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or hot electrons - hot holes </a:t>
            </a:r>
            <a:r>
              <a:rPr lang="it-IT"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Short channel devices</a:t>
            </a:r>
            <a:r>
              <a:rPr lang="it-IT"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61374"/>
            <a:ext cx="10515600" cy="662397"/>
          </a:xfrm>
        </p:spPr>
        <p:txBody>
          <a:bodyPr/>
          <a:lstStyle/>
          <a:p>
            <a:r>
              <a:rPr lang="en-US" dirty="0"/>
              <a:t>BJTs in integrated circuits: Vertical NPN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39</a:t>
            </a:fld>
            <a:endParaRPr lang="en-US" dirty="0"/>
          </a:p>
        </p:txBody>
      </p:sp>
      <p:pic>
        <p:nvPicPr>
          <p:cNvPr id="29698" name="Picture 2" descr="npn_ LAy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8" y="823771"/>
            <a:ext cx="7686828" cy="5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478322" y="1119224"/>
            <a:ext cx="6250429"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BiCMOS</a:t>
            </a:r>
            <a:r>
              <a:rPr lang="en-US" sz="2400" dirty="0">
                <a:latin typeface="Arial" panose="020B0604020202020204" pitchFamily="34" charset="0"/>
                <a:cs typeface="Arial" panose="020B0604020202020204" pitchFamily="34" charset="0"/>
              </a:rPr>
              <a:t>:  CMOS + p-base and buried-layer  </a:t>
            </a:r>
          </a:p>
        </p:txBody>
      </p:sp>
      <p:sp>
        <p:nvSpPr>
          <p:cNvPr id="6" name="CasellaDiTesto 5"/>
          <p:cNvSpPr txBox="1"/>
          <p:nvPr/>
        </p:nvSpPr>
        <p:spPr>
          <a:xfrm>
            <a:off x="5354898" y="1685523"/>
            <a:ext cx="6183103"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n-pocket</a:t>
            </a:r>
            <a:r>
              <a:rPr lang="en-US" sz="2000" dirty="0">
                <a:latin typeface="Arial" panose="020B0604020202020204" pitchFamily="34" charset="0"/>
                <a:cs typeface="Arial" panose="020B0604020202020204" pitchFamily="34" charset="0"/>
              </a:rPr>
              <a:t> can be an n-well</a:t>
            </a:r>
          </a:p>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buried-layer</a:t>
            </a:r>
            <a:r>
              <a:rPr lang="en-US" sz="2000" dirty="0">
                <a:latin typeface="Arial" panose="020B0604020202020204" pitchFamily="34" charset="0"/>
                <a:cs typeface="Arial" panose="020B0604020202020204" pitchFamily="34" charset="0"/>
              </a:rPr>
              <a:t> a buried-well of a triple-well CMOS</a:t>
            </a:r>
          </a:p>
        </p:txBody>
      </p:sp>
      <p:sp>
        <p:nvSpPr>
          <p:cNvPr id="7" name="CasellaDiTesto 6"/>
          <p:cNvSpPr txBox="1"/>
          <p:nvPr/>
        </p:nvSpPr>
        <p:spPr>
          <a:xfrm>
            <a:off x="8525027" y="4670934"/>
            <a:ext cx="352051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Same as (b) but with the</a:t>
            </a:r>
          </a:p>
          <a:p>
            <a:r>
              <a:rPr lang="en-US" sz="2400" dirty="0">
                <a:latin typeface="Arial" panose="020B0604020202020204" pitchFamily="34" charset="0"/>
                <a:cs typeface="Arial" panose="020B0604020202020204" pitchFamily="34" charset="0"/>
              </a:rPr>
              <a:t>Metal 1 removed</a:t>
            </a:r>
          </a:p>
        </p:txBody>
      </p:sp>
      <p:grpSp>
        <p:nvGrpSpPr>
          <p:cNvPr id="16" name="Gruppo 15"/>
          <p:cNvGrpSpPr/>
          <p:nvPr/>
        </p:nvGrpSpPr>
        <p:grpSpPr>
          <a:xfrm>
            <a:off x="3852862" y="2180185"/>
            <a:ext cx="371475" cy="643055"/>
            <a:chOff x="8982075" y="2590800"/>
            <a:chExt cx="552450" cy="981075"/>
          </a:xfrm>
        </p:grpSpPr>
        <p:sp>
          <p:nvSpPr>
            <p:cNvPr id="10" name="Triangolo isoscele 9"/>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a:stCxn id="10"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5433817" y="2501712"/>
            <a:ext cx="519565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diode between collector and </a:t>
            </a:r>
          </a:p>
          <a:p>
            <a:r>
              <a:rPr lang="en-US" sz="2400" dirty="0">
                <a:latin typeface="Arial" panose="020B0604020202020204" pitchFamily="34" charset="0"/>
                <a:cs typeface="Arial" panose="020B0604020202020204" pitchFamily="34" charset="0"/>
              </a:rPr>
              <a:t>substrate is present        capacitance</a:t>
            </a:r>
          </a:p>
        </p:txBody>
      </p:sp>
      <p:sp>
        <p:nvSpPr>
          <p:cNvPr id="20" name="Freccia a destra 19"/>
          <p:cNvSpPr/>
          <p:nvPr/>
        </p:nvSpPr>
        <p:spPr>
          <a:xfrm>
            <a:off x="4169896" y="2539163"/>
            <a:ext cx="1262337"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a destra 20"/>
          <p:cNvSpPr/>
          <p:nvPr/>
        </p:nvSpPr>
        <p:spPr>
          <a:xfrm>
            <a:off x="8357041" y="2923306"/>
            <a:ext cx="441026"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838197" y="1416461"/>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1666568" y="3298794"/>
            <a:ext cx="213287" cy="9345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1550178" y="1028651"/>
            <a:ext cx="778535" cy="15105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868847" y="3242319"/>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31794" y="864058"/>
            <a:ext cx="112723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p-base</a:t>
            </a:r>
          </a:p>
        </p:txBody>
      </p:sp>
      <p:sp>
        <p:nvSpPr>
          <p:cNvPr id="25" name="CasellaDiTesto 24"/>
          <p:cNvSpPr txBox="1"/>
          <p:nvPr/>
        </p:nvSpPr>
        <p:spPr>
          <a:xfrm>
            <a:off x="1037444" y="2837129"/>
            <a:ext cx="112723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p-base</a:t>
            </a:r>
          </a:p>
        </p:txBody>
      </p:sp>
      <p:sp>
        <p:nvSpPr>
          <p:cNvPr id="26" name="CasellaDiTesto 25"/>
          <p:cNvSpPr txBox="1"/>
          <p:nvPr/>
        </p:nvSpPr>
        <p:spPr>
          <a:xfrm>
            <a:off x="2697582" y="2848705"/>
            <a:ext cx="131638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buried-L</a:t>
            </a:r>
          </a:p>
        </p:txBody>
      </p:sp>
      <p:sp>
        <p:nvSpPr>
          <p:cNvPr id="27" name="CasellaDiTesto 26"/>
          <p:cNvSpPr txBox="1"/>
          <p:nvPr/>
        </p:nvSpPr>
        <p:spPr>
          <a:xfrm>
            <a:off x="1115018" y="443534"/>
            <a:ext cx="131638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buried-L</a:t>
            </a:r>
          </a:p>
        </p:txBody>
      </p:sp>
    </p:spTree>
    <p:extLst>
      <p:ext uri="{BB962C8B-B14F-4D97-AF65-F5344CB8AC3E}">
        <p14:creationId xmlns:p14="http://schemas.microsoft.com/office/powerpoint/2010/main" val="2313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20" grpId="0" animBg="1"/>
      <p:bldP spid="21" grpId="0" animBg="1"/>
      <p:bldP spid="12"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MOSFET models: The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843314" y="1243856"/>
            <a:ext cx="8810172"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From this point on, we will consider the behavior of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n-MOSFET, unless otherwise specified. In the end, we will suggest a simple way to transfer all the considerations made for the n-MOSFET to the p-MOSFET</a:t>
            </a:r>
          </a:p>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integrated circuits, the MOSFET is a four terminal devices: Drain, Source, Gate and Body. In discrete MOSFETs, the body is generally connected to the source internally. </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03873" y="4555859"/>
            <a:ext cx="784253" cy="1381778"/>
          </a:xfrm>
          <a:prstGeom prst="rect">
            <a:avLst/>
          </a:prstGeom>
        </p:spPr>
      </p:pic>
      <p:sp>
        <p:nvSpPr>
          <p:cNvPr id="12" name="CasellaDiTesto 11"/>
          <p:cNvSpPr txBox="1"/>
          <p:nvPr/>
        </p:nvSpPr>
        <p:spPr>
          <a:xfrm>
            <a:off x="6565911" y="55843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13" name="CasellaDiTesto 12"/>
          <p:cNvSpPr txBox="1"/>
          <p:nvPr/>
        </p:nvSpPr>
        <p:spPr>
          <a:xfrm>
            <a:off x="5202574" y="5023515"/>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4" name="CasellaDiTesto 13"/>
          <p:cNvSpPr txBox="1"/>
          <p:nvPr/>
        </p:nvSpPr>
        <p:spPr>
          <a:xfrm>
            <a:off x="6503595" y="4972334"/>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5" name="CasellaDiTesto 14"/>
          <p:cNvSpPr txBox="1"/>
          <p:nvPr/>
        </p:nvSpPr>
        <p:spPr>
          <a:xfrm>
            <a:off x="6548277" y="425299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70724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dirty="0"/>
              <a:t>The lateral PNP</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40</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04" y="569208"/>
            <a:ext cx="4547621" cy="5493283"/>
          </a:xfrm>
          <a:prstGeom prst="rect">
            <a:avLst/>
          </a:prstGeom>
        </p:spPr>
      </p:pic>
      <p:grpSp>
        <p:nvGrpSpPr>
          <p:cNvPr id="7" name="Gruppo 6"/>
          <p:cNvGrpSpPr/>
          <p:nvPr/>
        </p:nvGrpSpPr>
        <p:grpSpPr>
          <a:xfrm>
            <a:off x="4405312" y="1827760"/>
            <a:ext cx="371475" cy="643055"/>
            <a:chOff x="8982075" y="2590800"/>
            <a:chExt cx="552450" cy="981075"/>
          </a:xfrm>
        </p:grpSpPr>
        <p:sp>
          <p:nvSpPr>
            <p:cNvPr id="8" name="Triangolo isoscele 7"/>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a:stCxn id="8"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Connettore 1 11"/>
          <p:cNvCxnSpPr/>
          <p:nvPr/>
        </p:nvCxnSpPr>
        <p:spPr>
          <a:xfrm>
            <a:off x="3181350" y="182776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a:off x="2422014" y="180663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3019425" y="3990975"/>
            <a:ext cx="12190" cy="54933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181350" y="4654605"/>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3019425" y="476258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2228850" y="4654605"/>
            <a:ext cx="609600"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288597" y="948958"/>
            <a:ext cx="4943982"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Slower than vertical devices due to</a:t>
            </a:r>
          </a:p>
          <a:p>
            <a:r>
              <a:rPr lang="en-US" sz="2400" dirty="0">
                <a:latin typeface="Arial" panose="020B0604020202020204" pitchFamily="34" charset="0"/>
                <a:cs typeface="Arial" panose="020B0604020202020204" pitchFamily="34" charset="0"/>
              </a:rPr>
              <a:t>large base series resistance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bb</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and base-to substrate capacitance </a:t>
            </a:r>
          </a:p>
        </p:txBody>
      </p:sp>
      <p:sp>
        <p:nvSpPr>
          <p:cNvPr id="24" name="CasellaDiTesto 23"/>
          <p:cNvSpPr txBox="1"/>
          <p:nvPr/>
        </p:nvSpPr>
        <p:spPr>
          <a:xfrm>
            <a:off x="6288597" y="2930468"/>
            <a:ext cx="5747086" cy="193899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Lower early voltage (V</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due to </a:t>
            </a:r>
          </a:p>
          <a:p>
            <a:r>
              <a:rPr lang="en-US" sz="2400" dirty="0">
                <a:latin typeface="Arial" panose="020B0604020202020204" pitchFamily="34" charset="0"/>
                <a:cs typeface="Arial" panose="020B0604020202020204" pitchFamily="34" charset="0"/>
              </a:rPr>
              <a:t>non-optimal collector doping.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Larger than vertical devices for the same</a:t>
            </a:r>
          </a:p>
          <a:p>
            <a:r>
              <a:rPr lang="en-US" sz="2400" dirty="0">
                <a:latin typeface="Arial" panose="020B0604020202020204" pitchFamily="34" charset="0"/>
                <a:cs typeface="Arial" panose="020B0604020202020204" pitchFamily="34" charset="0"/>
              </a:rPr>
              <a:t>current capability</a:t>
            </a:r>
          </a:p>
        </p:txBody>
      </p:sp>
    </p:spTree>
    <p:extLst>
      <p:ext uri="{BB962C8B-B14F-4D97-AF65-F5344CB8AC3E}">
        <p14:creationId xmlns:p14="http://schemas.microsoft.com/office/powerpoint/2010/main" val="8571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8224" y="203200"/>
            <a:ext cx="10515600" cy="662397"/>
          </a:xfrm>
        </p:spPr>
        <p:txBody>
          <a:bodyPr>
            <a:normAutofit fontScale="90000"/>
          </a:bodyPr>
          <a:lstStyle/>
          <a:p>
            <a:r>
              <a:rPr lang="en-US" dirty="0"/>
              <a:t>The substrate PNP: compatible with standard  CMOS n-well processes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41</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738" y="865597"/>
            <a:ext cx="4367793" cy="5068834"/>
          </a:xfrm>
          <a:prstGeom prst="rect">
            <a:avLst/>
          </a:prstGeom>
        </p:spPr>
      </p:pic>
      <p:cxnSp>
        <p:nvCxnSpPr>
          <p:cNvPr id="6" name="Connettore 1 5"/>
          <p:cNvCxnSpPr/>
          <p:nvPr/>
        </p:nvCxnSpPr>
        <p:spPr>
          <a:xfrm>
            <a:off x="4038600"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72427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4004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3529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46577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373222" y="2628900"/>
            <a:ext cx="3980577"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Limitation: The collector is </a:t>
            </a:r>
          </a:p>
          <a:p>
            <a:r>
              <a:rPr lang="en-US" sz="2400" dirty="0">
                <a:latin typeface="Arial" panose="020B0604020202020204" pitchFamily="34" charset="0"/>
                <a:cs typeface="Arial" panose="020B0604020202020204" pitchFamily="34" charset="0"/>
              </a:rPr>
              <a:t>committed to the substrate, </a:t>
            </a:r>
          </a:p>
          <a:p>
            <a:r>
              <a:rPr lang="en-US" sz="2400" dirty="0">
                <a:latin typeface="Arial" panose="020B0604020202020204" pitchFamily="34" charset="0"/>
                <a:cs typeface="Arial" panose="020B0604020202020204" pitchFamily="34" charset="0"/>
              </a:rPr>
              <a:t>(forced to V</a:t>
            </a:r>
            <a:r>
              <a:rPr lang="en-US" sz="2400" baseline="-25000" dirty="0">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78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BJT output characteristics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42</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051" y="1668720"/>
            <a:ext cx="5500120" cy="4431093"/>
          </a:xfrm>
          <a:prstGeom prst="rect">
            <a:avLst/>
          </a:prstGeom>
        </p:spPr>
      </p:pic>
      <p:sp>
        <p:nvSpPr>
          <p:cNvPr id="6" name="Freccia a sinistra 5"/>
          <p:cNvSpPr/>
          <p:nvPr/>
        </p:nvSpPr>
        <p:spPr>
          <a:xfrm>
            <a:off x="3124200" y="1592520"/>
            <a:ext cx="561975" cy="360105"/>
          </a:xfrm>
          <a:prstGeom prst="leftArrow">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p:cNvSpPr/>
          <p:nvPr/>
        </p:nvSpPr>
        <p:spPr>
          <a:xfrm flipH="1">
            <a:off x="3914775" y="1592520"/>
            <a:ext cx="561975" cy="360105"/>
          </a:xfrm>
          <a:prstGeom prst="leftArrow">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2097278" y="1072526"/>
            <a:ext cx="158889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Saturation</a:t>
            </a:r>
          </a:p>
        </p:txBody>
      </p:sp>
      <p:sp>
        <p:nvSpPr>
          <p:cNvPr id="9" name="CasellaDiTesto 8"/>
          <p:cNvSpPr txBox="1"/>
          <p:nvPr/>
        </p:nvSpPr>
        <p:spPr>
          <a:xfrm>
            <a:off x="4057651" y="1053226"/>
            <a:ext cx="328391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Forward Active Region</a:t>
            </a:r>
          </a:p>
        </p:txBody>
      </p:sp>
      <p:graphicFrame>
        <p:nvGraphicFramePr>
          <p:cNvPr id="11" name="Oggetto 10"/>
          <p:cNvGraphicFramePr>
            <a:graphicFrameLocks noChangeAspect="1"/>
          </p:cNvGraphicFramePr>
          <p:nvPr>
            <p:extLst>
              <p:ext uri="{D42A27DB-BD31-4B8C-83A1-F6EECF244321}">
                <p14:modId xmlns:p14="http://schemas.microsoft.com/office/powerpoint/2010/main" val="791547174"/>
              </p:ext>
            </p:extLst>
          </p:nvPr>
        </p:nvGraphicFramePr>
        <p:xfrm>
          <a:off x="8831264" y="2405550"/>
          <a:ext cx="2789236" cy="636548"/>
        </p:xfrm>
        <a:graphic>
          <a:graphicData uri="http://schemas.openxmlformats.org/presentationml/2006/ole">
            <mc:AlternateContent xmlns:mc="http://schemas.openxmlformats.org/markup-compatibility/2006">
              <mc:Choice xmlns:v="urn:schemas-microsoft-com:vml" Requires="v">
                <p:oleObj name="Equation" r:id="rId3" imgW="799920" imgH="190440" progId="Equation.DSMT4">
                  <p:embed/>
                </p:oleObj>
              </mc:Choice>
              <mc:Fallback>
                <p:oleObj name="Equation" r:id="rId3" imgW="799920" imgH="190440" progId="Equation.DSMT4">
                  <p:embed/>
                  <p:pic>
                    <p:nvPicPr>
                      <p:cNvPr id="0" name=""/>
                      <p:cNvPicPr>
                        <a:picLocks noChangeAspect="1" noChangeArrowheads="1"/>
                      </p:cNvPicPr>
                      <p:nvPr/>
                    </p:nvPicPr>
                    <p:blipFill>
                      <a:blip r:embed="rId4"/>
                      <a:srcRect/>
                      <a:stretch>
                        <a:fillRect/>
                      </a:stretch>
                    </p:blipFill>
                    <p:spPr bwMode="auto">
                      <a:xfrm>
                        <a:off x="8831264" y="2405550"/>
                        <a:ext cx="2789236" cy="636548"/>
                      </a:xfrm>
                      <a:prstGeom prst="rect">
                        <a:avLst/>
                      </a:prstGeom>
                      <a:noFill/>
                    </p:spPr>
                  </p:pic>
                </p:oleObj>
              </mc:Fallback>
            </mc:AlternateContent>
          </a:graphicData>
        </a:graphic>
      </p:graphicFrame>
      <p:cxnSp>
        <p:nvCxnSpPr>
          <p:cNvPr id="13" name="Connettore 2 12"/>
          <p:cNvCxnSpPr/>
          <p:nvPr/>
        </p:nvCxnSpPr>
        <p:spPr>
          <a:xfrm flipH="1" flipV="1">
            <a:off x="7239000" y="2723824"/>
            <a:ext cx="1592264" cy="125762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9077325" y="3981450"/>
            <a:ext cx="2520242"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 control</a:t>
            </a:r>
          </a:p>
          <a:p>
            <a:r>
              <a:rPr lang="en-US" sz="2400" dirty="0">
                <a:latin typeface="Arial" panose="020B0604020202020204" pitchFamily="34" charset="0"/>
                <a:cs typeface="Arial" panose="020B0604020202020204" pitchFamily="34" charset="0"/>
              </a:rPr>
              <a:t>voltages</a:t>
            </a:r>
          </a:p>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dependent </a:t>
            </a:r>
          </a:p>
          <a:p>
            <a:r>
              <a:rPr lang="en-US" sz="2400" dirty="0">
                <a:latin typeface="Arial" panose="020B0604020202020204" pitchFamily="34" charset="0"/>
                <a:cs typeface="Arial" panose="020B0604020202020204" pitchFamily="34" charset="0"/>
              </a:rPr>
              <a:t>currents</a:t>
            </a:r>
          </a:p>
        </p:txBody>
      </p:sp>
      <p:cxnSp>
        <p:nvCxnSpPr>
          <p:cNvPr id="15" name="Connettore 2 14"/>
          <p:cNvCxnSpPr/>
          <p:nvPr/>
        </p:nvCxnSpPr>
        <p:spPr>
          <a:xfrm flipH="1">
            <a:off x="7887863" y="4977586"/>
            <a:ext cx="1189463" cy="7603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92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997" y="119274"/>
            <a:ext cx="10515600" cy="662397"/>
          </a:xfrm>
        </p:spPr>
        <p:txBody>
          <a:bodyPr/>
          <a:lstStyle/>
          <a:p>
            <a:r>
              <a:rPr lang="en-US" dirty="0"/>
              <a:t>BJT model in the forward active zone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43</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35008532"/>
              </p:ext>
            </p:extLst>
          </p:nvPr>
        </p:nvGraphicFramePr>
        <p:xfrm>
          <a:off x="2871749" y="929710"/>
          <a:ext cx="3277796" cy="1213998"/>
        </p:xfrm>
        <a:graphic>
          <a:graphicData uri="http://schemas.openxmlformats.org/presentationml/2006/ole">
            <mc:AlternateContent xmlns:mc="http://schemas.openxmlformats.org/markup-compatibility/2006">
              <mc:Choice xmlns:v="urn:schemas-microsoft-com:vml" Requires="v">
                <p:oleObj name="Equation" r:id="rId2" imgW="1282700" imgH="495300" progId="Equation.DSMT4">
                  <p:embed/>
                </p:oleObj>
              </mc:Choice>
              <mc:Fallback>
                <p:oleObj name="Equation" r:id="rId2" imgW="1282700" imgH="495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49" y="929710"/>
                        <a:ext cx="3277796" cy="1213998"/>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088990948"/>
              </p:ext>
            </p:extLst>
          </p:nvPr>
        </p:nvGraphicFramePr>
        <p:xfrm>
          <a:off x="6726238" y="1624499"/>
          <a:ext cx="1912937" cy="436563"/>
        </p:xfrm>
        <a:graphic>
          <a:graphicData uri="http://schemas.openxmlformats.org/presentationml/2006/ole">
            <mc:AlternateContent xmlns:mc="http://schemas.openxmlformats.org/markup-compatibility/2006">
              <mc:Choice xmlns:v="urn:schemas-microsoft-com:vml" Requires="v">
                <p:oleObj name="Equation" r:id="rId4" imgW="799920" imgH="190440" progId="Equation.DSMT4">
                  <p:embed/>
                </p:oleObj>
              </mc:Choice>
              <mc:Fallback>
                <p:oleObj name="Equation" r:id="rId4" imgW="799920" imgH="190440" progId="Equation.DSMT4">
                  <p:embed/>
                  <p:pic>
                    <p:nvPicPr>
                      <p:cNvPr id="0" name=""/>
                      <p:cNvPicPr>
                        <a:picLocks noChangeAspect="1" noChangeArrowheads="1"/>
                      </p:cNvPicPr>
                      <p:nvPr/>
                    </p:nvPicPr>
                    <p:blipFill>
                      <a:blip r:embed="rId5"/>
                      <a:srcRect/>
                      <a:stretch>
                        <a:fillRect/>
                      </a:stretch>
                    </p:blipFill>
                    <p:spPr bwMode="auto">
                      <a:xfrm>
                        <a:off x="6726238" y="1624499"/>
                        <a:ext cx="1912937" cy="436563"/>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816719939"/>
              </p:ext>
            </p:extLst>
          </p:nvPr>
        </p:nvGraphicFramePr>
        <p:xfrm>
          <a:off x="6434138" y="3113071"/>
          <a:ext cx="2641600" cy="990600"/>
        </p:xfrm>
        <a:graphic>
          <a:graphicData uri="http://schemas.openxmlformats.org/presentationml/2006/ole">
            <mc:AlternateContent xmlns:mc="http://schemas.openxmlformats.org/markup-compatibility/2006">
              <mc:Choice xmlns:v="urn:schemas-microsoft-com:vml" Requires="v">
                <p:oleObj name="Equation" r:id="rId6" imgW="1104840" imgH="431640" progId="Equation.DSMT4">
                  <p:embed/>
                </p:oleObj>
              </mc:Choice>
              <mc:Fallback>
                <p:oleObj name="Equation" r:id="rId6" imgW="1104840" imgH="431640" progId="Equation.DSMT4">
                  <p:embed/>
                  <p:pic>
                    <p:nvPicPr>
                      <p:cNvPr id="0" name=""/>
                      <p:cNvPicPr>
                        <a:picLocks noChangeAspect="1" noChangeArrowheads="1"/>
                      </p:cNvPicPr>
                      <p:nvPr/>
                    </p:nvPicPr>
                    <p:blipFill>
                      <a:blip r:embed="rId7"/>
                      <a:srcRect/>
                      <a:stretch>
                        <a:fillRect/>
                      </a:stretch>
                    </p:blipFill>
                    <p:spPr bwMode="auto">
                      <a:xfrm>
                        <a:off x="6434138" y="3113071"/>
                        <a:ext cx="2641600" cy="990600"/>
                      </a:xfrm>
                      <a:prstGeom prst="rect">
                        <a:avLst/>
                      </a:prstGeom>
                      <a:noFill/>
                    </p:spPr>
                  </p:pic>
                </p:oleObj>
              </mc:Fallback>
            </mc:AlternateContent>
          </a:graphicData>
        </a:graphic>
      </p:graphicFrame>
      <p:sp>
        <p:nvSpPr>
          <p:cNvPr id="9" name="CasellaDiTesto 8"/>
          <p:cNvSpPr txBox="1"/>
          <p:nvPr/>
        </p:nvSpPr>
        <p:spPr>
          <a:xfrm>
            <a:off x="914399" y="3082226"/>
            <a:ext cx="5059398"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Sometimes this expression is used</a:t>
            </a:r>
          </a:p>
          <a:p>
            <a:r>
              <a:rPr lang="en-US" sz="2400" dirty="0">
                <a:latin typeface="Arial" panose="020B0604020202020204" pitchFamily="34" charset="0"/>
                <a:cs typeface="Arial" panose="020B0604020202020204" pitchFamily="34" charset="0"/>
              </a:rPr>
              <a:t>in order to refer to 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as</a:t>
            </a:r>
          </a:p>
          <a:p>
            <a:r>
              <a:rPr lang="en-US" sz="2400" dirty="0">
                <a:latin typeface="Arial" panose="020B0604020202020204" pitchFamily="34" charset="0"/>
                <a:cs typeface="Arial" panose="020B0604020202020204" pitchFamily="34" charset="0"/>
              </a:rPr>
              <a:t>control voltages:</a:t>
            </a:r>
          </a:p>
        </p:txBody>
      </p:sp>
      <p:graphicFrame>
        <p:nvGraphicFramePr>
          <p:cNvPr id="10" name="Oggetto 9"/>
          <p:cNvGraphicFramePr>
            <a:graphicFrameLocks noChangeAspect="1"/>
          </p:cNvGraphicFramePr>
          <p:nvPr>
            <p:extLst>
              <p:ext uri="{D42A27DB-BD31-4B8C-83A1-F6EECF244321}">
                <p14:modId xmlns:p14="http://schemas.microsoft.com/office/powerpoint/2010/main" val="4168559673"/>
              </p:ext>
            </p:extLst>
          </p:nvPr>
        </p:nvGraphicFramePr>
        <p:xfrm>
          <a:off x="2871749" y="2061062"/>
          <a:ext cx="1334696" cy="1036840"/>
        </p:xfrm>
        <a:graphic>
          <a:graphicData uri="http://schemas.openxmlformats.org/presentationml/2006/ole">
            <mc:AlternateContent xmlns:mc="http://schemas.openxmlformats.org/markup-compatibility/2006">
              <mc:Choice xmlns:v="urn:schemas-microsoft-com:vml" Requires="v">
                <p:oleObj name="Equation" r:id="rId8" imgW="469800" imgH="380880" progId="Equation.DSMT4">
                  <p:embed/>
                </p:oleObj>
              </mc:Choice>
              <mc:Fallback>
                <p:oleObj name="Equation" r:id="rId8" imgW="469800" imgH="380880" progId="Equation.DSMT4">
                  <p:embed/>
                  <p:pic>
                    <p:nvPicPr>
                      <p:cNvPr id="0" name=""/>
                      <p:cNvPicPr>
                        <a:picLocks noChangeAspect="1" noChangeArrowheads="1"/>
                      </p:cNvPicPr>
                      <p:nvPr/>
                    </p:nvPicPr>
                    <p:blipFill>
                      <a:blip r:embed="rId9"/>
                      <a:srcRect/>
                      <a:stretch>
                        <a:fillRect/>
                      </a:stretch>
                    </p:blipFill>
                    <p:spPr bwMode="auto">
                      <a:xfrm>
                        <a:off x="2871749" y="2061062"/>
                        <a:ext cx="1334696" cy="1036840"/>
                      </a:xfrm>
                      <a:prstGeom prst="rect">
                        <a:avLst/>
                      </a:prstGeom>
                      <a:noFill/>
                    </p:spPr>
                  </p:pic>
                </p:oleObj>
              </mc:Fallback>
            </mc:AlternateContent>
          </a:graphicData>
        </a:graphic>
      </p:graphicFrame>
      <p:sp>
        <p:nvSpPr>
          <p:cNvPr id="11" name="CasellaDiTesto 10"/>
          <p:cNvSpPr txBox="1"/>
          <p:nvPr/>
        </p:nvSpPr>
        <p:spPr>
          <a:xfrm>
            <a:off x="914399" y="4555856"/>
            <a:ext cx="963276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calculation of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I</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in all operating zones (saturation, cut-off, </a:t>
            </a:r>
          </a:p>
          <a:p>
            <a:r>
              <a:rPr lang="en-US" sz="2400" dirty="0">
                <a:latin typeface="Arial" panose="020B0604020202020204" pitchFamily="34" charset="0"/>
                <a:cs typeface="Arial" panose="020B0604020202020204" pitchFamily="34" charset="0"/>
              </a:rPr>
              <a:t>forward active, reverse active) the </a:t>
            </a:r>
            <a:r>
              <a:rPr lang="en-US" sz="2400" dirty="0" err="1">
                <a:latin typeface="Arial" panose="020B0604020202020204" pitchFamily="34" charset="0"/>
                <a:cs typeface="Arial" panose="020B0604020202020204" pitchFamily="34" charset="0"/>
              </a:rPr>
              <a:t>Ebers</a:t>
            </a:r>
            <a:r>
              <a:rPr lang="en-US" sz="2400" dirty="0">
                <a:latin typeface="Arial" panose="020B0604020202020204" pitchFamily="34" charset="0"/>
                <a:cs typeface="Arial" panose="020B0604020202020204" pitchFamily="34" charset="0"/>
              </a:rPr>
              <a:t>-Moll model should be used. </a:t>
            </a:r>
          </a:p>
        </p:txBody>
      </p:sp>
    </p:spTree>
    <p:extLst>
      <p:ext uri="{BB962C8B-B14F-4D97-AF65-F5344CB8AC3E}">
        <p14:creationId xmlns:p14="http://schemas.microsoft.com/office/powerpoint/2010/main" val="2875609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226" y="172135"/>
            <a:ext cx="10515600" cy="662397"/>
          </a:xfrm>
        </p:spPr>
        <p:txBody>
          <a:bodyPr/>
          <a:lstStyle/>
          <a:p>
            <a:r>
              <a:rPr lang="en-US" dirty="0"/>
              <a:t>BJT: small signal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44</a:t>
            </a:fld>
            <a:endParaRPr lang="en-US" dirty="0"/>
          </a:p>
        </p:txBody>
      </p:sp>
      <p:sp>
        <p:nvSpPr>
          <p:cNvPr id="5" name="CasellaDiTesto 4"/>
          <p:cNvSpPr txBox="1"/>
          <p:nvPr/>
        </p:nvSpPr>
        <p:spPr>
          <a:xfrm>
            <a:off x="838200" y="1327355"/>
            <a:ext cx="31822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 signal dc model</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81" y="1916285"/>
            <a:ext cx="4267354" cy="3179239"/>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1735647127"/>
              </p:ext>
            </p:extLst>
          </p:nvPr>
        </p:nvGraphicFramePr>
        <p:xfrm>
          <a:off x="5613603" y="3485331"/>
          <a:ext cx="1163638" cy="835025"/>
        </p:xfrm>
        <a:graphic>
          <a:graphicData uri="http://schemas.openxmlformats.org/presentationml/2006/ole">
            <mc:AlternateContent xmlns:mc="http://schemas.openxmlformats.org/markup-compatibility/2006">
              <mc:Choice xmlns:v="urn:schemas-microsoft-com:vml" Requires="v">
                <p:oleObj name="Equation" r:id="rId3" imgW="507960" imgH="380880" progId="Equation.DSMT4">
                  <p:embed/>
                </p:oleObj>
              </mc:Choice>
              <mc:Fallback>
                <p:oleObj name="Equation" r:id="rId3" imgW="507960" imgH="380880" progId="Equation.DSMT4">
                  <p:embed/>
                  <p:pic>
                    <p:nvPicPr>
                      <p:cNvPr id="0" name="Object 1"/>
                      <p:cNvPicPr>
                        <a:picLocks noChangeAspect="1" noChangeArrowheads="1"/>
                      </p:cNvPicPr>
                      <p:nvPr/>
                    </p:nvPicPr>
                    <p:blipFill>
                      <a:blip r:embed="rId4"/>
                      <a:srcRect/>
                      <a:stretch>
                        <a:fillRect/>
                      </a:stretch>
                    </p:blipFill>
                    <p:spPr bwMode="auto">
                      <a:xfrm>
                        <a:off x="5613603" y="3485331"/>
                        <a:ext cx="1163638" cy="8350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981640790"/>
              </p:ext>
            </p:extLst>
          </p:nvPr>
        </p:nvGraphicFramePr>
        <p:xfrm>
          <a:off x="7349809" y="1377857"/>
          <a:ext cx="1308100" cy="822325"/>
        </p:xfrm>
        <a:graphic>
          <a:graphicData uri="http://schemas.openxmlformats.org/presentationml/2006/ole">
            <mc:AlternateContent xmlns:mc="http://schemas.openxmlformats.org/markup-compatibility/2006">
              <mc:Choice xmlns:v="urn:schemas-microsoft-com:vml" Requires="v">
                <p:oleObj name="Equation" r:id="rId5" imgW="660240" imgH="431640" progId="Equation.DSMT4">
                  <p:embed/>
                </p:oleObj>
              </mc:Choice>
              <mc:Fallback>
                <p:oleObj name="Equation" r:id="rId5" imgW="660240" imgH="431640" progId="Equation.DSMT4">
                  <p:embed/>
                  <p:pic>
                    <p:nvPicPr>
                      <p:cNvPr id="0" name="Object 3"/>
                      <p:cNvPicPr>
                        <a:picLocks noChangeAspect="1" noChangeArrowheads="1"/>
                      </p:cNvPicPr>
                      <p:nvPr/>
                    </p:nvPicPr>
                    <p:blipFill>
                      <a:blip r:embed="rId6"/>
                      <a:srcRect/>
                      <a:stretch>
                        <a:fillRect/>
                      </a:stretch>
                    </p:blipFill>
                    <p:spPr bwMode="auto">
                      <a:xfrm>
                        <a:off x="7349809" y="1377857"/>
                        <a:ext cx="1308100" cy="82232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816190494"/>
              </p:ext>
            </p:extLst>
          </p:nvPr>
        </p:nvGraphicFramePr>
        <p:xfrm>
          <a:off x="9460277" y="1216358"/>
          <a:ext cx="1769805" cy="1020187"/>
        </p:xfrm>
        <a:graphic>
          <a:graphicData uri="http://schemas.openxmlformats.org/presentationml/2006/ole">
            <mc:AlternateContent xmlns:mc="http://schemas.openxmlformats.org/markup-compatibility/2006">
              <mc:Choice xmlns:v="urn:schemas-microsoft-com:vml" Requires="v">
                <p:oleObj name="Equation" r:id="rId7" imgW="634680" imgH="380880" progId="Equation.DSMT4">
                  <p:embed/>
                </p:oleObj>
              </mc:Choice>
              <mc:Fallback>
                <p:oleObj name="Equation" r:id="rId7" imgW="634680" imgH="380880" progId="Equation.DSMT4">
                  <p:embed/>
                  <p:pic>
                    <p:nvPicPr>
                      <p:cNvPr id="0" name="Object 5"/>
                      <p:cNvPicPr>
                        <a:picLocks noChangeAspect="1" noChangeArrowheads="1"/>
                      </p:cNvPicPr>
                      <p:nvPr/>
                    </p:nvPicPr>
                    <p:blipFill>
                      <a:blip r:embed="rId8"/>
                      <a:srcRect/>
                      <a:stretch>
                        <a:fillRect/>
                      </a:stretch>
                    </p:blipFill>
                    <p:spPr bwMode="auto">
                      <a:xfrm>
                        <a:off x="9460277" y="1216358"/>
                        <a:ext cx="1769805" cy="1020187"/>
                      </a:xfrm>
                      <a:prstGeom prst="rect">
                        <a:avLst/>
                      </a:prstGeom>
                      <a:noFill/>
                    </p:spPr>
                  </p:pic>
                </p:oleObj>
              </mc:Fallback>
            </mc:AlternateContent>
          </a:graphicData>
        </a:graphic>
      </p:graphicFrame>
      <p:sp>
        <p:nvSpPr>
          <p:cNvPr id="13" name="Rettangolo 12"/>
          <p:cNvSpPr/>
          <p:nvPr/>
        </p:nvSpPr>
        <p:spPr>
          <a:xfrm>
            <a:off x="5546725" y="1117967"/>
            <a:ext cx="3539613" cy="1342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5449517" y="2793824"/>
            <a:ext cx="6014019"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Equivalence</a:t>
            </a:r>
            <a:r>
              <a:rPr lang="it-IT" sz="2400" dirty="0">
                <a:latin typeface="Arial" panose="020B0604020202020204" pitchFamily="34" charset="0"/>
                <a:cs typeface="Arial" panose="020B0604020202020204" pitchFamily="34" charset="0"/>
              </a:rPr>
              <a:t> with the MOSFET </a:t>
            </a:r>
            <a:r>
              <a:rPr lang="it-IT" sz="2400" dirty="0" err="1">
                <a:latin typeface="Arial" panose="020B0604020202020204" pitchFamily="34" charset="0"/>
                <a:cs typeface="Arial" panose="020B0604020202020204" pitchFamily="34" charset="0"/>
              </a:rPr>
              <a:t>parameters</a:t>
            </a:r>
            <a:endParaRPr lang="en-US" sz="2400" dirty="0">
              <a:latin typeface="Arial" panose="020B0604020202020204" pitchFamily="34" charset="0"/>
              <a:cs typeface="Arial" panose="020B0604020202020204" pitchFamily="34" charset="0"/>
            </a:endParaRPr>
          </a:p>
        </p:txBody>
      </p:sp>
      <p:graphicFrame>
        <p:nvGraphicFramePr>
          <p:cNvPr id="15" name="Oggetto 14"/>
          <p:cNvGraphicFramePr>
            <a:graphicFrameLocks noChangeAspect="1"/>
          </p:cNvGraphicFramePr>
          <p:nvPr>
            <p:extLst>
              <p:ext uri="{D42A27DB-BD31-4B8C-83A1-F6EECF244321}">
                <p14:modId xmlns:p14="http://schemas.microsoft.com/office/powerpoint/2010/main" val="606604623"/>
              </p:ext>
            </p:extLst>
          </p:nvPr>
        </p:nvGraphicFramePr>
        <p:xfrm>
          <a:off x="6004449" y="1345881"/>
          <a:ext cx="1076325" cy="835025"/>
        </p:xfrm>
        <a:graphic>
          <a:graphicData uri="http://schemas.openxmlformats.org/presentationml/2006/ole">
            <mc:AlternateContent xmlns:mc="http://schemas.openxmlformats.org/markup-compatibility/2006">
              <mc:Choice xmlns:v="urn:schemas-microsoft-com:vml" Requires="v">
                <p:oleObj name="Equation" r:id="rId9" imgW="469800" imgH="380880" progId="Equation.DSMT4">
                  <p:embed/>
                </p:oleObj>
              </mc:Choice>
              <mc:Fallback>
                <p:oleObj name="Equation" r:id="rId9" imgW="469800" imgH="380880" progId="Equation.DSMT4">
                  <p:embed/>
                  <p:pic>
                    <p:nvPicPr>
                      <p:cNvPr id="0" name=""/>
                      <p:cNvPicPr>
                        <a:picLocks noChangeAspect="1" noChangeArrowheads="1"/>
                      </p:cNvPicPr>
                      <p:nvPr/>
                    </p:nvPicPr>
                    <p:blipFill>
                      <a:blip r:embed="rId10"/>
                      <a:srcRect/>
                      <a:stretch>
                        <a:fillRect/>
                      </a:stretch>
                    </p:blipFill>
                    <p:spPr bwMode="auto">
                      <a:xfrm>
                        <a:off x="6004449" y="1345881"/>
                        <a:ext cx="1076325" cy="835025"/>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790731527"/>
              </p:ext>
            </p:extLst>
          </p:nvPr>
        </p:nvGraphicFramePr>
        <p:xfrm>
          <a:off x="7349809" y="3458344"/>
          <a:ext cx="2705100" cy="862012"/>
        </p:xfrm>
        <a:graphic>
          <a:graphicData uri="http://schemas.openxmlformats.org/presentationml/2006/ole">
            <mc:AlternateContent xmlns:mc="http://schemas.openxmlformats.org/markup-compatibility/2006">
              <mc:Choice xmlns:v="urn:schemas-microsoft-com:vml" Requires="v">
                <p:oleObj name="Equation" r:id="rId11" imgW="1180800" imgH="393480" progId="Equation.DSMT4">
                  <p:embed/>
                </p:oleObj>
              </mc:Choice>
              <mc:Fallback>
                <p:oleObj name="Equation" r:id="rId11" imgW="1180800" imgH="393480" progId="Equation.DSMT4">
                  <p:embed/>
                  <p:pic>
                    <p:nvPicPr>
                      <p:cNvPr id="0" name=""/>
                      <p:cNvPicPr>
                        <a:picLocks noChangeAspect="1" noChangeArrowheads="1"/>
                      </p:cNvPicPr>
                      <p:nvPr/>
                    </p:nvPicPr>
                    <p:blipFill>
                      <a:blip r:embed="rId12"/>
                      <a:srcRect/>
                      <a:stretch>
                        <a:fillRect/>
                      </a:stretch>
                    </p:blipFill>
                    <p:spPr bwMode="auto">
                      <a:xfrm>
                        <a:off x="7349809" y="3458344"/>
                        <a:ext cx="2705100" cy="862012"/>
                      </a:xfrm>
                      <a:prstGeom prst="rect">
                        <a:avLst/>
                      </a:prstGeom>
                      <a:noFill/>
                    </p:spPr>
                  </p:pic>
                </p:oleObj>
              </mc:Fallback>
            </mc:AlternateContent>
          </a:graphicData>
        </a:graphic>
      </p:graphicFrame>
      <p:sp>
        <p:nvSpPr>
          <p:cNvPr id="18" name="CasellaDiTesto 17"/>
          <p:cNvSpPr txBox="1"/>
          <p:nvPr/>
        </p:nvSpPr>
        <p:spPr>
          <a:xfrm>
            <a:off x="6176967" y="4569821"/>
            <a:ext cx="73129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BJT</a:t>
            </a:r>
            <a:endParaRPr lang="en-US" sz="2400" dirty="0">
              <a:latin typeface="Arial" panose="020B0604020202020204" pitchFamily="34" charset="0"/>
              <a:cs typeface="Arial" panose="020B0604020202020204" pitchFamily="34" charset="0"/>
            </a:endParaRPr>
          </a:p>
        </p:txBody>
      </p:sp>
      <p:sp>
        <p:nvSpPr>
          <p:cNvPr id="19" name="CasellaDiTesto 18"/>
          <p:cNvSpPr txBox="1"/>
          <p:nvPr/>
        </p:nvSpPr>
        <p:spPr>
          <a:xfrm>
            <a:off x="7994811" y="4601840"/>
            <a:ext cx="146546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MOSFET</a:t>
            </a:r>
            <a:endParaRPr lang="en-US" sz="2400" dirty="0">
              <a:latin typeface="Arial" panose="020B0604020202020204" pitchFamily="34" charset="0"/>
              <a:cs typeface="Arial" panose="020B0604020202020204" pitchFamily="34" charset="0"/>
            </a:endParaRPr>
          </a:p>
        </p:txBody>
      </p:sp>
      <p:graphicFrame>
        <p:nvGraphicFramePr>
          <p:cNvPr id="20" name="Oggetto 19"/>
          <p:cNvGraphicFramePr>
            <a:graphicFrameLocks noChangeAspect="1"/>
          </p:cNvGraphicFramePr>
          <p:nvPr>
            <p:extLst>
              <p:ext uri="{D42A27DB-BD31-4B8C-83A1-F6EECF244321}">
                <p14:modId xmlns:p14="http://schemas.microsoft.com/office/powerpoint/2010/main" val="4028109400"/>
              </p:ext>
            </p:extLst>
          </p:nvPr>
        </p:nvGraphicFramePr>
        <p:xfrm>
          <a:off x="6473022" y="5031486"/>
          <a:ext cx="2263570" cy="1099391"/>
        </p:xfrm>
        <a:graphic>
          <a:graphicData uri="http://schemas.openxmlformats.org/presentationml/2006/ole">
            <mc:AlternateContent xmlns:mc="http://schemas.openxmlformats.org/markup-compatibility/2006">
              <mc:Choice xmlns:v="urn:schemas-microsoft-com:vml" Requires="v">
                <p:oleObj name="Equation" r:id="rId13" imgW="774360" imgH="393480" progId="Equation.DSMT4">
                  <p:embed/>
                </p:oleObj>
              </mc:Choice>
              <mc:Fallback>
                <p:oleObj name="Equation" r:id="rId13" imgW="774360" imgH="393480" progId="Equation.DSMT4">
                  <p:embed/>
                  <p:pic>
                    <p:nvPicPr>
                      <p:cNvPr id="0" name=""/>
                      <p:cNvPicPr>
                        <a:picLocks noChangeAspect="1" noChangeArrowheads="1"/>
                      </p:cNvPicPr>
                      <p:nvPr/>
                    </p:nvPicPr>
                    <p:blipFill>
                      <a:blip r:embed="rId14"/>
                      <a:srcRect/>
                      <a:stretch>
                        <a:fillRect/>
                      </a:stretch>
                    </p:blipFill>
                    <p:spPr bwMode="auto">
                      <a:xfrm>
                        <a:off x="6473022" y="5031486"/>
                        <a:ext cx="2263570" cy="1099391"/>
                      </a:xfrm>
                      <a:prstGeom prst="rect">
                        <a:avLst/>
                      </a:prstGeom>
                      <a:noFill/>
                    </p:spPr>
                  </p:pic>
                </p:oleObj>
              </mc:Fallback>
            </mc:AlternateContent>
          </a:graphicData>
        </a:graphic>
      </p:graphicFrame>
      <p:sp>
        <p:nvSpPr>
          <p:cNvPr id="21" name="Freccia bidirezionale orizzontale 20"/>
          <p:cNvSpPr/>
          <p:nvPr/>
        </p:nvSpPr>
        <p:spPr>
          <a:xfrm>
            <a:off x="7088751" y="5190098"/>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bidirezionale orizzontale 21"/>
          <p:cNvSpPr/>
          <p:nvPr/>
        </p:nvSpPr>
        <p:spPr>
          <a:xfrm>
            <a:off x="7088751" y="5685272"/>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73CE9BA1-76E9-45A2-B0ED-298E0826305D}"/>
              </a:ext>
            </a:extLst>
          </p:cNvPr>
          <p:cNvSpPr/>
          <p:nvPr/>
        </p:nvSpPr>
        <p:spPr>
          <a:xfrm>
            <a:off x="3376284" y="1422400"/>
            <a:ext cx="1050574" cy="738672"/>
          </a:xfrm>
          <a:prstGeom prst="round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B52D1284-39BF-49C2-B75E-758D497BB4E7}"/>
              </a:ext>
            </a:extLst>
          </p:cNvPr>
          <p:cNvSpPr/>
          <p:nvPr/>
        </p:nvSpPr>
        <p:spPr>
          <a:xfrm>
            <a:off x="4964632" y="1001723"/>
            <a:ext cx="1050574" cy="738672"/>
          </a:xfrm>
          <a:prstGeom prst="round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con angoli arrotondati 18">
            <a:extLst>
              <a:ext uri="{FF2B5EF4-FFF2-40B4-BE49-F238E27FC236}">
                <a16:creationId xmlns:a16="http://schemas.microsoft.com/office/drawing/2014/main" id="{46435326-750A-4D68-B37D-BB41C82710A1}"/>
              </a:ext>
            </a:extLst>
          </p:cNvPr>
          <p:cNvSpPr/>
          <p:nvPr/>
        </p:nvSpPr>
        <p:spPr>
          <a:xfrm>
            <a:off x="3301121" y="2381673"/>
            <a:ext cx="1050574" cy="738672"/>
          </a:xfrm>
          <a:prstGeom prst="round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5869" y="0"/>
            <a:ext cx="10515600" cy="662397"/>
          </a:xfrm>
        </p:spPr>
        <p:txBody>
          <a:bodyPr/>
          <a:lstStyle/>
          <a:p>
            <a:r>
              <a:rPr lang="en-US" dirty="0"/>
              <a:t>BJT capacitances in forward active region (vertical </a:t>
            </a:r>
            <a:r>
              <a:rPr lang="en-US" dirty="0" err="1"/>
              <a:t>npn</a:t>
            </a:r>
            <a:r>
              <a:rPr lang="en-US" dirty="0"/>
              <a: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45</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541505939"/>
              </p:ext>
            </p:extLst>
          </p:nvPr>
        </p:nvGraphicFramePr>
        <p:xfrm>
          <a:off x="685800" y="1188741"/>
          <a:ext cx="2303034" cy="1362628"/>
        </p:xfrm>
        <a:graphic>
          <a:graphicData uri="http://schemas.openxmlformats.org/presentationml/2006/ole">
            <mc:AlternateContent xmlns:mc="http://schemas.openxmlformats.org/markup-compatibility/2006">
              <mc:Choice xmlns:v="urn:schemas-microsoft-com:vml" Requires="v">
                <p:oleObj name="Equation" r:id="rId2" imgW="1130300" imgH="698500" progId="Equation.DSMT4">
                  <p:embed/>
                </p:oleObj>
              </mc:Choice>
              <mc:Fallback>
                <p:oleObj name="Equation" r:id="rId2" imgW="1130300" imgH="6985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88741"/>
                        <a:ext cx="2303034" cy="136262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516696509"/>
              </p:ext>
            </p:extLst>
          </p:nvPr>
        </p:nvGraphicFramePr>
        <p:xfrm>
          <a:off x="777199" y="2828493"/>
          <a:ext cx="2211635" cy="1342103"/>
        </p:xfrm>
        <a:graphic>
          <a:graphicData uri="http://schemas.openxmlformats.org/presentationml/2006/ole">
            <mc:AlternateContent xmlns:mc="http://schemas.openxmlformats.org/markup-compatibility/2006">
              <mc:Choice xmlns:v="urn:schemas-microsoft-com:vml" Requires="v">
                <p:oleObj name="Equation" r:id="rId4" imgW="1117600" imgH="698500" progId="Equation.DSMT4">
                  <p:embed/>
                </p:oleObj>
              </mc:Choice>
              <mc:Fallback>
                <p:oleObj name="Equation" r:id="rId4" imgW="1117600" imgH="6985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99" y="2828493"/>
                        <a:ext cx="2211635" cy="134210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425571705"/>
              </p:ext>
            </p:extLst>
          </p:nvPr>
        </p:nvGraphicFramePr>
        <p:xfrm>
          <a:off x="766334" y="4487893"/>
          <a:ext cx="3060074" cy="1468407"/>
        </p:xfrm>
        <a:graphic>
          <a:graphicData uri="http://schemas.openxmlformats.org/presentationml/2006/ole">
            <mc:AlternateContent xmlns:mc="http://schemas.openxmlformats.org/markup-compatibility/2006">
              <mc:Choice xmlns:v="urn:schemas-microsoft-com:vml" Requires="v">
                <p:oleObj name="Equation" r:id="rId6" imgW="1231560" imgH="609480" progId="Equation.DSMT4">
                  <p:embed/>
                </p:oleObj>
              </mc:Choice>
              <mc:Fallback>
                <p:oleObj name="Equation" r:id="rId6" imgW="1231560" imgH="609480" progId="Equation.DSMT4">
                  <p:embed/>
                  <p:pic>
                    <p:nvPicPr>
                      <p:cNvPr id="0" name="Object 5"/>
                      <p:cNvPicPr>
                        <a:picLocks noChangeAspect="1" noChangeArrowheads="1"/>
                      </p:cNvPicPr>
                      <p:nvPr/>
                    </p:nvPicPr>
                    <p:blipFill>
                      <a:blip r:embed="rId7"/>
                      <a:srcRect/>
                      <a:stretch>
                        <a:fillRect/>
                      </a:stretch>
                    </p:blipFill>
                    <p:spPr bwMode="auto">
                      <a:xfrm>
                        <a:off x="766334" y="4487893"/>
                        <a:ext cx="3060074" cy="1468407"/>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362984829"/>
              </p:ext>
            </p:extLst>
          </p:nvPr>
        </p:nvGraphicFramePr>
        <p:xfrm>
          <a:off x="5350400" y="4708472"/>
          <a:ext cx="1804939" cy="610120"/>
        </p:xfrm>
        <a:graphic>
          <a:graphicData uri="http://schemas.openxmlformats.org/presentationml/2006/ole">
            <mc:AlternateContent xmlns:mc="http://schemas.openxmlformats.org/markup-compatibility/2006">
              <mc:Choice xmlns:v="urn:schemas-microsoft-com:vml" Requires="v">
                <p:oleObj name="Equation" r:id="rId8" imgW="672808" imgH="228501" progId="Equation.DSMT4">
                  <p:embed/>
                </p:oleObj>
              </mc:Choice>
              <mc:Fallback>
                <p:oleObj name="Equation" r:id="rId8" imgW="672808" imgH="228501"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0400" y="4708472"/>
                        <a:ext cx="1804939" cy="61012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1913144706"/>
              </p:ext>
            </p:extLst>
          </p:nvPr>
        </p:nvGraphicFramePr>
        <p:xfrm>
          <a:off x="9322376" y="4724667"/>
          <a:ext cx="1752559" cy="1122733"/>
        </p:xfrm>
        <a:graphic>
          <a:graphicData uri="http://schemas.openxmlformats.org/presentationml/2006/ole">
            <mc:AlternateContent xmlns:mc="http://schemas.openxmlformats.org/markup-compatibility/2006">
              <mc:Choice xmlns:v="urn:schemas-microsoft-com:vml" Requires="v">
                <p:oleObj name="Equation" r:id="rId10" imgW="596880" imgH="380880" progId="Equation.DSMT4">
                  <p:embed/>
                </p:oleObj>
              </mc:Choice>
              <mc:Fallback>
                <p:oleObj name="Equation" r:id="rId10" imgW="596880" imgH="380880" progId="Equation.DSMT4">
                  <p:embed/>
                  <p:pic>
                    <p:nvPicPr>
                      <p:cNvPr id="0" name="Object 9"/>
                      <p:cNvPicPr>
                        <a:picLocks noChangeAspect="1" noChangeArrowheads="1"/>
                      </p:cNvPicPr>
                      <p:nvPr/>
                    </p:nvPicPr>
                    <p:blipFill>
                      <a:blip r:embed="rId11"/>
                      <a:srcRect/>
                      <a:stretch>
                        <a:fillRect/>
                      </a:stretch>
                    </p:blipFill>
                    <p:spPr bwMode="auto">
                      <a:xfrm>
                        <a:off x="9322376" y="4724667"/>
                        <a:ext cx="1752559" cy="1122733"/>
                      </a:xfrm>
                      <a:prstGeom prst="rect">
                        <a:avLst/>
                      </a:prstGeom>
                      <a:noFill/>
                    </p:spPr>
                  </p:pic>
                </p:oleObj>
              </mc:Fallback>
            </mc:AlternateContent>
          </a:graphicData>
        </a:graphic>
      </p:graphicFrame>
      <p:pic>
        <p:nvPicPr>
          <p:cNvPr id="15" name="Immagin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3773" y="1016172"/>
            <a:ext cx="5167895" cy="2391161"/>
          </a:xfrm>
          <a:prstGeom prst="rect">
            <a:avLst/>
          </a:prstGeom>
        </p:spPr>
      </p:pic>
      <p:sp>
        <p:nvSpPr>
          <p:cNvPr id="16" name="CasellaDiTesto 15"/>
          <p:cNvSpPr txBox="1"/>
          <p:nvPr/>
        </p:nvSpPr>
        <p:spPr>
          <a:xfrm>
            <a:off x="8837587" y="4185856"/>
            <a:ext cx="29640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Transition frequency</a:t>
            </a:r>
          </a:p>
        </p:txBody>
      </p:sp>
      <p:cxnSp>
        <p:nvCxnSpPr>
          <p:cNvPr id="7" name="Connettore 1 6"/>
          <p:cNvCxnSpPr/>
          <p:nvPr/>
        </p:nvCxnSpPr>
        <p:spPr>
          <a:xfrm>
            <a:off x="3241964" y="5187142"/>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241964" y="5286034"/>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4038600" y="5187142"/>
            <a:ext cx="1238250" cy="988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Elemento grafico 8">
            <a:extLst>
              <a:ext uri="{FF2B5EF4-FFF2-40B4-BE49-F238E27FC236}">
                <a16:creationId xmlns:a16="http://schemas.microsoft.com/office/drawing/2014/main" id="{3CBE39E8-324F-4152-A77A-B438388050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58480" y="1016172"/>
            <a:ext cx="2637519" cy="2172758"/>
          </a:xfrm>
          <a:prstGeom prst="rect">
            <a:avLst/>
          </a:prstGeom>
        </p:spPr>
      </p:pic>
    </p:spTree>
    <p:extLst>
      <p:ext uri="{BB962C8B-B14F-4D97-AF65-F5344CB8AC3E}">
        <p14:creationId xmlns:p14="http://schemas.microsoft.com/office/powerpoint/2010/main" val="30433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729" y="158648"/>
            <a:ext cx="10515600" cy="662397"/>
          </a:xfrm>
        </p:spPr>
        <p:txBody>
          <a:bodyPr/>
          <a:lstStyle/>
          <a:p>
            <a:r>
              <a:rPr lang="en-US" dirty="0"/>
              <a:t>BJTs in Integrated Circuit: instance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46</a:t>
            </a:fld>
            <a:endParaRPr lang="en-US" dirty="0"/>
          </a:p>
        </p:txBody>
      </p:sp>
      <p:sp>
        <p:nvSpPr>
          <p:cNvPr id="5" name="Rettangolo 4"/>
          <p:cNvSpPr/>
          <p:nvPr/>
        </p:nvSpPr>
        <p:spPr>
          <a:xfrm>
            <a:off x="695152" y="1227338"/>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953599" y="1482741"/>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106000" y="1635141"/>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2430133" y="1471270"/>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1860743" y="1620042"/>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421895" y="2946108"/>
            <a:ext cx="269977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minimum size BJT</a:t>
            </a:r>
          </a:p>
          <a:p>
            <a:r>
              <a:rPr lang="en-US" sz="2400" dirty="0">
                <a:latin typeface="Arial" panose="020B0604020202020204" pitchFamily="34" charset="0"/>
                <a:cs typeface="Arial" panose="020B0604020202020204" pitchFamily="34" charset="0"/>
              </a:rPr>
              <a:t>("elemental" BJT)</a:t>
            </a:r>
          </a:p>
        </p:txBody>
      </p:sp>
      <p:sp>
        <p:nvSpPr>
          <p:cNvPr id="11" name="CasellaDiTesto 10"/>
          <p:cNvSpPr txBox="1"/>
          <p:nvPr/>
        </p:nvSpPr>
        <p:spPr>
          <a:xfrm>
            <a:off x="572729" y="4377678"/>
            <a:ext cx="250902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parameter "area"</a:t>
            </a:r>
          </a:p>
          <a:p>
            <a:r>
              <a:rPr lang="en-US" sz="2400" dirty="0">
                <a:latin typeface="Arial" panose="020B0604020202020204" pitchFamily="34" charset="0"/>
                <a:cs typeface="Arial" panose="020B0604020202020204" pitchFamily="34" charset="0"/>
              </a:rPr>
              <a:t>(dimensionless)</a:t>
            </a:r>
          </a:p>
        </p:txBody>
      </p:sp>
      <p:sp>
        <p:nvSpPr>
          <p:cNvPr id="25" name="Figura a mano libera 24"/>
          <p:cNvSpPr/>
          <p:nvPr/>
        </p:nvSpPr>
        <p:spPr>
          <a:xfrm>
            <a:off x="8390541" y="1243131"/>
            <a:ext cx="1277257" cy="1531255"/>
          </a:xfrm>
          <a:custGeom>
            <a:avLst/>
            <a:gdLst>
              <a:gd name="connsiteX0" fmla="*/ 0 w 1277257"/>
              <a:gd name="connsiteY0" fmla="*/ 0 h 1531255"/>
              <a:gd name="connsiteX1" fmla="*/ 1277257 w 1277257"/>
              <a:gd name="connsiteY1" fmla="*/ 0 h 1531255"/>
              <a:gd name="connsiteX2" fmla="*/ 1277257 w 1277257"/>
              <a:gd name="connsiteY2" fmla="*/ 544283 h 1531255"/>
              <a:gd name="connsiteX3" fmla="*/ 1277257 w 1277257"/>
              <a:gd name="connsiteY3" fmla="*/ 986972 h 1531255"/>
              <a:gd name="connsiteX4" fmla="*/ 1277257 w 1277257"/>
              <a:gd name="connsiteY4" fmla="*/ 1531255 h 1531255"/>
              <a:gd name="connsiteX5" fmla="*/ 0 w 1277257"/>
              <a:gd name="connsiteY5" fmla="*/ 1531255 h 1531255"/>
              <a:gd name="connsiteX6" fmla="*/ 0 w 1277257"/>
              <a:gd name="connsiteY6" fmla="*/ 986972 h 1531255"/>
              <a:gd name="connsiteX7" fmla="*/ 0 w 1277257"/>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57" h="1531255">
                <a:moveTo>
                  <a:pt x="0" y="0"/>
                </a:moveTo>
                <a:lnTo>
                  <a:pt x="1277257" y="0"/>
                </a:lnTo>
                <a:lnTo>
                  <a:pt x="1277257" y="544283"/>
                </a:lnTo>
                <a:lnTo>
                  <a:pt x="1277257" y="986972"/>
                </a:lnTo>
                <a:lnTo>
                  <a:pt x="1277257" y="1531255"/>
                </a:lnTo>
                <a:lnTo>
                  <a:pt x="0" y="1531255"/>
                </a:lnTo>
                <a:lnTo>
                  <a:pt x="0" y="986972"/>
                </a:lnTo>
                <a:lnTo>
                  <a:pt x="0" y="544283"/>
                </a:lnTo>
                <a:close/>
              </a:path>
            </a:pathLst>
          </a:cu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igura a mano libera 25"/>
          <p:cNvSpPr/>
          <p:nvPr/>
        </p:nvSpPr>
        <p:spPr>
          <a:xfrm>
            <a:off x="8542942" y="1395530"/>
            <a:ext cx="602342" cy="1233712"/>
          </a:xfrm>
          <a:custGeom>
            <a:avLst/>
            <a:gdLst>
              <a:gd name="connsiteX0" fmla="*/ 0 w 602342"/>
              <a:gd name="connsiteY0" fmla="*/ 0 h 1233712"/>
              <a:gd name="connsiteX1" fmla="*/ 602342 w 602342"/>
              <a:gd name="connsiteY1" fmla="*/ 0 h 1233712"/>
              <a:gd name="connsiteX2" fmla="*/ 602342 w 602342"/>
              <a:gd name="connsiteY2" fmla="*/ 544283 h 1233712"/>
              <a:gd name="connsiteX3" fmla="*/ 602342 w 602342"/>
              <a:gd name="connsiteY3" fmla="*/ 689429 h 1233712"/>
              <a:gd name="connsiteX4" fmla="*/ 602342 w 602342"/>
              <a:gd name="connsiteY4" fmla="*/ 1233712 h 1233712"/>
              <a:gd name="connsiteX5" fmla="*/ 0 w 602342"/>
              <a:gd name="connsiteY5" fmla="*/ 1233712 h 1233712"/>
              <a:gd name="connsiteX6" fmla="*/ 0 w 602342"/>
              <a:gd name="connsiteY6" fmla="*/ 689429 h 1233712"/>
              <a:gd name="connsiteX7" fmla="*/ 0 w 602342"/>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342" h="1233712">
                <a:moveTo>
                  <a:pt x="0" y="0"/>
                </a:moveTo>
                <a:lnTo>
                  <a:pt x="602342" y="0"/>
                </a:lnTo>
                <a:lnTo>
                  <a:pt x="602342" y="544283"/>
                </a:lnTo>
                <a:lnTo>
                  <a:pt x="602342" y="689429"/>
                </a:lnTo>
                <a:lnTo>
                  <a:pt x="602342"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27"/>
          <p:cNvSpPr/>
          <p:nvPr/>
        </p:nvSpPr>
        <p:spPr>
          <a:xfrm>
            <a:off x="9867075" y="1231660"/>
            <a:ext cx="253183" cy="1531255"/>
          </a:xfrm>
          <a:custGeom>
            <a:avLst/>
            <a:gdLst>
              <a:gd name="connsiteX0" fmla="*/ 0 w 253183"/>
              <a:gd name="connsiteY0" fmla="*/ 0 h 1531255"/>
              <a:gd name="connsiteX1" fmla="*/ 253183 w 253183"/>
              <a:gd name="connsiteY1" fmla="*/ 0 h 1531255"/>
              <a:gd name="connsiteX2" fmla="*/ 253183 w 253183"/>
              <a:gd name="connsiteY2" fmla="*/ 544283 h 1531255"/>
              <a:gd name="connsiteX3" fmla="*/ 253183 w 253183"/>
              <a:gd name="connsiteY3" fmla="*/ 986972 h 1531255"/>
              <a:gd name="connsiteX4" fmla="*/ 253183 w 253183"/>
              <a:gd name="connsiteY4" fmla="*/ 1531255 h 1531255"/>
              <a:gd name="connsiteX5" fmla="*/ 0 w 253183"/>
              <a:gd name="connsiteY5" fmla="*/ 1531255 h 1531255"/>
              <a:gd name="connsiteX6" fmla="*/ 0 w 253183"/>
              <a:gd name="connsiteY6" fmla="*/ 986972 h 1531255"/>
              <a:gd name="connsiteX7" fmla="*/ 0 w 253183"/>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83" h="1531255">
                <a:moveTo>
                  <a:pt x="0" y="0"/>
                </a:moveTo>
                <a:lnTo>
                  <a:pt x="253183" y="0"/>
                </a:lnTo>
                <a:lnTo>
                  <a:pt x="253183" y="544283"/>
                </a:lnTo>
                <a:lnTo>
                  <a:pt x="253183" y="986972"/>
                </a:lnTo>
                <a:lnTo>
                  <a:pt x="253183" y="1531255"/>
                </a:lnTo>
                <a:lnTo>
                  <a:pt x="0" y="1531255"/>
                </a:lnTo>
                <a:lnTo>
                  <a:pt x="0" y="986972"/>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26"/>
          <p:cNvSpPr/>
          <p:nvPr/>
        </p:nvSpPr>
        <p:spPr>
          <a:xfrm>
            <a:off x="9297685" y="1380431"/>
            <a:ext cx="258447" cy="1233712"/>
          </a:xfrm>
          <a:custGeom>
            <a:avLst/>
            <a:gdLst>
              <a:gd name="connsiteX0" fmla="*/ 0 w 258447"/>
              <a:gd name="connsiteY0" fmla="*/ 0 h 1233712"/>
              <a:gd name="connsiteX1" fmla="*/ 258447 w 258447"/>
              <a:gd name="connsiteY1" fmla="*/ 0 h 1233712"/>
              <a:gd name="connsiteX2" fmla="*/ 258447 w 258447"/>
              <a:gd name="connsiteY2" fmla="*/ 544283 h 1233712"/>
              <a:gd name="connsiteX3" fmla="*/ 258447 w 258447"/>
              <a:gd name="connsiteY3" fmla="*/ 689429 h 1233712"/>
              <a:gd name="connsiteX4" fmla="*/ 258447 w 258447"/>
              <a:gd name="connsiteY4" fmla="*/ 1233712 h 1233712"/>
              <a:gd name="connsiteX5" fmla="*/ 0 w 258447"/>
              <a:gd name="connsiteY5" fmla="*/ 1233712 h 1233712"/>
              <a:gd name="connsiteX6" fmla="*/ 0 w 258447"/>
              <a:gd name="connsiteY6" fmla="*/ 689429 h 1233712"/>
              <a:gd name="connsiteX7" fmla="*/ 0 w 258447"/>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447" h="1233712">
                <a:moveTo>
                  <a:pt x="0" y="0"/>
                </a:moveTo>
                <a:lnTo>
                  <a:pt x="258447" y="0"/>
                </a:lnTo>
                <a:lnTo>
                  <a:pt x="258447" y="544283"/>
                </a:lnTo>
                <a:lnTo>
                  <a:pt x="258447" y="689429"/>
                </a:lnTo>
                <a:lnTo>
                  <a:pt x="258447"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igura a mano libera 23"/>
          <p:cNvSpPr/>
          <p:nvPr/>
        </p:nvSpPr>
        <p:spPr>
          <a:xfrm>
            <a:off x="8132094" y="987728"/>
            <a:ext cx="2153264" cy="2012653"/>
          </a:xfrm>
          <a:custGeom>
            <a:avLst/>
            <a:gdLst>
              <a:gd name="connsiteX0" fmla="*/ 0 w 2153264"/>
              <a:gd name="connsiteY0" fmla="*/ 0 h 2012653"/>
              <a:gd name="connsiteX1" fmla="*/ 2153264 w 2153264"/>
              <a:gd name="connsiteY1" fmla="*/ 0 h 2012653"/>
              <a:gd name="connsiteX2" fmla="*/ 2153264 w 2153264"/>
              <a:gd name="connsiteY2" fmla="*/ 544283 h 2012653"/>
              <a:gd name="connsiteX3" fmla="*/ 2153264 w 2153264"/>
              <a:gd name="connsiteY3" fmla="*/ 1468370 h 2012653"/>
              <a:gd name="connsiteX4" fmla="*/ 2153264 w 2153264"/>
              <a:gd name="connsiteY4" fmla="*/ 2012653 h 2012653"/>
              <a:gd name="connsiteX5" fmla="*/ 0 w 2153264"/>
              <a:gd name="connsiteY5" fmla="*/ 2012653 h 2012653"/>
              <a:gd name="connsiteX6" fmla="*/ 0 w 2153264"/>
              <a:gd name="connsiteY6" fmla="*/ 1468370 h 2012653"/>
              <a:gd name="connsiteX7" fmla="*/ 0 w 2153264"/>
              <a:gd name="connsiteY7" fmla="*/ 544283 h 20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264" h="2012653">
                <a:moveTo>
                  <a:pt x="0" y="0"/>
                </a:moveTo>
                <a:lnTo>
                  <a:pt x="2153264" y="0"/>
                </a:lnTo>
                <a:lnTo>
                  <a:pt x="2153264" y="544283"/>
                </a:lnTo>
                <a:lnTo>
                  <a:pt x="2153264" y="1468370"/>
                </a:lnTo>
                <a:lnTo>
                  <a:pt x="2153264" y="2012653"/>
                </a:lnTo>
                <a:lnTo>
                  <a:pt x="0" y="2012653"/>
                </a:lnTo>
                <a:lnTo>
                  <a:pt x="0" y="1468370"/>
                </a:lnTo>
                <a:lnTo>
                  <a:pt x="0" y="544283"/>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28"/>
          <p:cNvSpPr/>
          <p:nvPr/>
        </p:nvSpPr>
        <p:spPr>
          <a:xfrm>
            <a:off x="4772975" y="4631921"/>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29"/>
          <p:cNvSpPr/>
          <p:nvPr/>
        </p:nvSpPr>
        <p:spPr>
          <a:xfrm>
            <a:off x="5031422" y="4887324"/>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tangolo 30"/>
          <p:cNvSpPr/>
          <p:nvPr/>
        </p:nvSpPr>
        <p:spPr>
          <a:xfrm>
            <a:off x="5183823" y="5039724"/>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6507956" y="4875853"/>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p:cNvSpPr/>
          <p:nvPr/>
        </p:nvSpPr>
        <p:spPr>
          <a:xfrm>
            <a:off x="5938566" y="5024625"/>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4772975" y="2774386"/>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ttangolo 34"/>
          <p:cNvSpPr/>
          <p:nvPr/>
        </p:nvSpPr>
        <p:spPr>
          <a:xfrm>
            <a:off x="5031422" y="3029789"/>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5183823" y="3182189"/>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36"/>
          <p:cNvSpPr/>
          <p:nvPr/>
        </p:nvSpPr>
        <p:spPr>
          <a:xfrm>
            <a:off x="6507956" y="3018318"/>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p:cNvSpPr/>
          <p:nvPr/>
        </p:nvSpPr>
        <p:spPr>
          <a:xfrm>
            <a:off x="5938566" y="3167090"/>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ttore 1 39"/>
          <p:cNvCxnSpPr/>
          <p:nvPr/>
        </p:nvCxnSpPr>
        <p:spPr>
          <a:xfrm>
            <a:off x="547229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605903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63815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3081749" y="1471270"/>
            <a:ext cx="4766851" cy="14877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3067426" y="1701058"/>
            <a:ext cx="1350871" cy="207423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630510" y="1060478"/>
            <a:ext cx="8018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p:txBody>
      </p:sp>
      <p:sp>
        <p:nvSpPr>
          <p:cNvPr id="49" name="CasellaDiTesto 48"/>
          <p:cNvSpPr txBox="1"/>
          <p:nvPr/>
        </p:nvSpPr>
        <p:spPr>
          <a:xfrm>
            <a:off x="3575177" y="1964756"/>
            <a:ext cx="8018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p:txBody>
      </p:sp>
      <p:sp>
        <p:nvSpPr>
          <p:cNvPr id="50" name="CasellaDiTesto 49"/>
          <p:cNvSpPr txBox="1"/>
          <p:nvPr/>
        </p:nvSpPr>
        <p:spPr>
          <a:xfrm>
            <a:off x="7255714" y="5326520"/>
            <a:ext cx="260359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area=2  (,3, 4 ….)</a:t>
            </a:r>
          </a:p>
          <a:p>
            <a:r>
              <a:rPr lang="en-US" sz="2400" dirty="0">
                <a:latin typeface="Arial" panose="020B0604020202020204" pitchFamily="34" charset="0"/>
                <a:cs typeface="Arial" panose="020B0604020202020204" pitchFamily="34" charset="0"/>
              </a:rPr>
              <a:t>area = integer</a:t>
            </a:r>
          </a:p>
        </p:txBody>
      </p:sp>
      <p:sp>
        <p:nvSpPr>
          <p:cNvPr id="51" name="CasellaDiTesto 50"/>
          <p:cNvSpPr txBox="1"/>
          <p:nvPr/>
        </p:nvSpPr>
        <p:spPr>
          <a:xfrm>
            <a:off x="7806536" y="3173707"/>
            <a:ext cx="3094117"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area=1.5</a:t>
            </a:r>
          </a:p>
          <a:p>
            <a:r>
              <a:rPr lang="en-US" sz="2400" dirty="0">
                <a:latin typeface="Arial" panose="020B0604020202020204" pitchFamily="34" charset="0"/>
                <a:cs typeface="Arial" panose="020B0604020202020204" pitchFamily="34" charset="0"/>
              </a:rPr>
              <a:t>area may not be an</a:t>
            </a:r>
          </a:p>
          <a:p>
            <a:r>
              <a:rPr lang="en-US" sz="2400" dirty="0">
                <a:latin typeface="Arial" panose="020B0604020202020204" pitchFamily="34" charset="0"/>
                <a:cs typeface="Arial" panose="020B0604020202020204" pitchFamily="34" charset="0"/>
              </a:rPr>
              <a:t>integer (not all PDKs </a:t>
            </a:r>
          </a:p>
          <a:p>
            <a:r>
              <a:rPr lang="en-US" sz="2400" dirty="0">
                <a:latin typeface="Arial" panose="020B0604020202020204" pitchFamily="34" charset="0"/>
                <a:cs typeface="Arial" panose="020B0604020202020204" pitchFamily="34" charset="0"/>
              </a:rPr>
              <a:t>allow this) </a:t>
            </a:r>
          </a:p>
        </p:txBody>
      </p:sp>
    </p:spTree>
    <p:extLst>
      <p:ext uri="{BB962C8B-B14F-4D97-AF65-F5344CB8AC3E}">
        <p14:creationId xmlns:p14="http://schemas.microsoft.com/office/powerpoint/2010/main" val="28073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7" grpId="0" animBg="1"/>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p:bldP spid="49" grpId="0"/>
      <p:bldP spid="50" grpId="0"/>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BJT sizing: Effect of the area parameter on the electrical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47</a:t>
            </a:fld>
            <a:endParaRPr lang="en-US" dirty="0"/>
          </a:p>
        </p:txBody>
      </p:sp>
      <p:sp>
        <p:nvSpPr>
          <p:cNvPr id="5" name="CasellaDiTesto 4"/>
          <p:cNvSpPr txBox="1"/>
          <p:nvPr/>
        </p:nvSpPr>
        <p:spPr>
          <a:xfrm>
            <a:off x="685800" y="1422400"/>
            <a:ext cx="51227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Electrical effects of area parameter: </a:t>
            </a:r>
          </a:p>
        </p:txBody>
      </p:sp>
      <p:sp>
        <p:nvSpPr>
          <p:cNvPr id="6" name="CasellaDiTesto 5"/>
          <p:cNvSpPr txBox="1"/>
          <p:nvPr/>
        </p:nvSpPr>
        <p:spPr>
          <a:xfrm>
            <a:off x="1130300" y="3150711"/>
            <a:ext cx="662361" cy="1938992"/>
          </a:xfrm>
          <a:prstGeom prst="rect">
            <a:avLst/>
          </a:prstGeom>
          <a:noFill/>
        </p:spPr>
        <p:txBody>
          <a:bodyPr wrap="none" rtlCol="0">
            <a:spAutoFit/>
          </a:bodyPr>
          <a:lstStyle/>
          <a:p>
            <a:r>
              <a:rPr lang="it-IT" sz="2400" i="1" dirty="0">
                <a:latin typeface="Arial" panose="020B0604020202020204" pitchFamily="34" charset="0"/>
                <a:cs typeface="Arial" panose="020B0604020202020204" pitchFamily="34" charset="0"/>
              </a:rPr>
              <a:t>I</a:t>
            </a:r>
            <a:r>
              <a:rPr lang="it-IT" sz="2400" i="1" baseline="-25000" dirty="0">
                <a:latin typeface="Arial" panose="020B0604020202020204" pitchFamily="34" charset="0"/>
                <a:cs typeface="Arial" panose="020B0604020202020204" pitchFamily="34" charset="0"/>
              </a:rPr>
              <a:t>S</a:t>
            </a:r>
          </a:p>
          <a:p>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A</a:t>
            </a:r>
          </a:p>
          <a:p>
            <a:r>
              <a:rPr lang="it-IT" sz="2400" i="1" dirty="0">
                <a:latin typeface="Symbol" panose="05050102010706020507" pitchFamily="18" charset="2"/>
                <a:cs typeface="Arial" panose="020B0604020202020204" pitchFamily="34" charset="0"/>
              </a:rPr>
              <a:t>b</a:t>
            </a:r>
          </a:p>
          <a:p>
            <a:r>
              <a:rPr lang="it-IT" sz="2400" i="1" dirty="0">
                <a:latin typeface="Arial" panose="020B0604020202020204" pitchFamily="34" charset="0"/>
                <a:cs typeface="Arial" panose="020B0604020202020204" pitchFamily="34" charset="0"/>
              </a:rPr>
              <a:t>C</a:t>
            </a:r>
            <a:r>
              <a:rPr lang="it-IT" sz="2400" i="1" baseline="-25000" dirty="0">
                <a:latin typeface="Arial" panose="020B0604020202020204" pitchFamily="34" charset="0"/>
                <a:cs typeface="Arial" panose="020B0604020202020204" pitchFamily="34" charset="0"/>
              </a:rPr>
              <a:t>JE</a:t>
            </a:r>
          </a:p>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4195607" y="3150711"/>
            <a:ext cx="1612942" cy="1938992"/>
          </a:xfrm>
          <a:prstGeom prst="rect">
            <a:avLst/>
          </a:prstGeom>
          <a:noFill/>
        </p:spPr>
        <p:txBody>
          <a:bodyPr wrap="none" rtlCol="0">
            <a:spAutoFit/>
          </a:bodyPr>
          <a:lstStyle/>
          <a:p>
            <a:r>
              <a:rPr lang="it-IT" sz="2400" i="1" dirty="0">
                <a:latin typeface="Arial" panose="020B0604020202020204" pitchFamily="34" charset="0"/>
                <a:cs typeface="Arial" panose="020B0604020202020204" pitchFamily="34" charset="0"/>
              </a:rPr>
              <a:t>area</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 I</a:t>
            </a:r>
            <a:r>
              <a:rPr lang="it-IT" sz="2400" i="1" baseline="-25000" dirty="0">
                <a:latin typeface="Arial" panose="020B0604020202020204" pitchFamily="34" charset="0"/>
                <a:cs typeface="Arial" panose="020B0604020202020204" pitchFamily="34" charset="0"/>
              </a:rPr>
              <a:t>S</a:t>
            </a:r>
          </a:p>
          <a:p>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A</a:t>
            </a:r>
          </a:p>
          <a:p>
            <a:r>
              <a:rPr lang="it-IT" sz="2400" dirty="0">
                <a:latin typeface="Symbol" panose="05050102010706020507" pitchFamily="18" charset="2"/>
                <a:cs typeface="Arial" panose="020B0604020202020204" pitchFamily="34" charset="0"/>
              </a:rPr>
              <a:t>b</a:t>
            </a:r>
          </a:p>
          <a:p>
            <a:r>
              <a:rPr lang="it-IT" sz="2400" i="1" dirty="0">
                <a:latin typeface="Arial" panose="020B0604020202020204" pitchFamily="34" charset="0"/>
                <a:cs typeface="Arial" panose="020B0604020202020204" pitchFamily="34" charset="0"/>
              </a:rPr>
              <a:t>area</a:t>
            </a:r>
            <a:r>
              <a:rPr lang="it-IT" sz="2400" dirty="0">
                <a:latin typeface="Arial" panose="020B0604020202020204" pitchFamily="34" charset="0"/>
                <a:cs typeface="Arial" panose="020B0604020202020204" pitchFamily="34" charset="0"/>
              </a:rPr>
              <a:t> × </a:t>
            </a:r>
            <a:r>
              <a:rPr lang="it-IT" sz="2400" i="1" dirty="0">
                <a:latin typeface="Arial" panose="020B0604020202020204" pitchFamily="34" charset="0"/>
                <a:cs typeface="Arial" panose="020B0604020202020204" pitchFamily="34" charset="0"/>
              </a:rPr>
              <a:t>C</a:t>
            </a:r>
            <a:r>
              <a:rPr lang="it-IT" sz="2400" i="1" baseline="-25000" dirty="0">
                <a:latin typeface="Arial" panose="020B0604020202020204" pitchFamily="34" charset="0"/>
                <a:cs typeface="Arial" panose="020B0604020202020204" pitchFamily="34" charset="0"/>
              </a:rPr>
              <a:t>JE</a:t>
            </a:r>
          </a:p>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cxnSp>
        <p:nvCxnSpPr>
          <p:cNvPr id="9" name="Connettore 2 8"/>
          <p:cNvCxnSpPr/>
          <p:nvPr/>
        </p:nvCxnSpPr>
        <p:spPr>
          <a:xfrm flipV="1">
            <a:off x="1891193" y="3390899"/>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891193" y="3749203"/>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891194" y="4120207"/>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1891192" y="4491211"/>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95300" y="2369840"/>
            <a:ext cx="22325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elemental BJT </a:t>
            </a:r>
          </a:p>
        </p:txBody>
      </p:sp>
      <p:sp>
        <p:nvSpPr>
          <p:cNvPr id="14" name="CasellaDiTesto 13"/>
          <p:cNvSpPr txBox="1"/>
          <p:nvPr/>
        </p:nvSpPr>
        <p:spPr>
          <a:xfrm>
            <a:off x="3946631" y="2272829"/>
            <a:ext cx="496161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elemental BJT with area </a:t>
            </a:r>
          </a:p>
          <a:p>
            <a:r>
              <a:rPr lang="en-US" sz="2400" dirty="0">
                <a:latin typeface="Arial" panose="020B0604020202020204" pitchFamily="34" charset="0"/>
                <a:cs typeface="Arial" panose="020B0604020202020204" pitchFamily="34" charset="0"/>
              </a:rPr>
              <a:t>specified as an instance parameter</a:t>
            </a:r>
          </a:p>
        </p:txBody>
      </p:sp>
    </p:spTree>
    <p:extLst>
      <p:ext uri="{BB962C8B-B14F-4D97-AF65-F5344CB8AC3E}">
        <p14:creationId xmlns:p14="http://schemas.microsoft.com/office/powerpoint/2010/main" val="3963487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545"/>
            <a:ext cx="10515600" cy="662397"/>
          </a:xfrm>
        </p:spPr>
        <p:txBody>
          <a:bodyPr/>
          <a:lstStyle/>
          <a:p>
            <a:r>
              <a:rPr lang="en-US" dirty="0"/>
              <a:t>BJT sizing: </a:t>
            </a:r>
            <a:r>
              <a:rPr lang="en-US" dirty="0" err="1"/>
              <a:t>Gummel</a:t>
            </a:r>
            <a:r>
              <a:rPr lang="en-US" dirty="0"/>
              <a:t> plot and beta plot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67" y="1044952"/>
            <a:ext cx="5929406" cy="4454148"/>
          </a:xfrm>
          <a:prstGeom prst="rect">
            <a:avLst/>
          </a:prstGeom>
        </p:spPr>
      </p:pic>
      <p:sp>
        <p:nvSpPr>
          <p:cNvPr id="6" name="CasellaDiTesto 5"/>
          <p:cNvSpPr txBox="1"/>
          <p:nvPr/>
        </p:nvSpPr>
        <p:spPr>
          <a:xfrm>
            <a:off x="3948073" y="4258052"/>
            <a:ext cx="3490892" cy="830997"/>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This refers to the </a:t>
            </a:r>
          </a:p>
          <a:p>
            <a:r>
              <a:rPr lang="en-US" sz="2400" dirty="0">
                <a:latin typeface="Arial" panose="020B0604020202020204" pitchFamily="34" charset="0"/>
                <a:cs typeface="Arial" panose="020B0604020202020204" pitchFamily="34" charset="0"/>
              </a:rPr>
              <a:t>elemental BJT (area=1) </a:t>
            </a:r>
          </a:p>
        </p:txBody>
      </p:sp>
      <p:cxnSp>
        <p:nvCxnSpPr>
          <p:cNvPr id="8" name="Connettore 1 7"/>
          <p:cNvCxnSpPr/>
          <p:nvPr/>
        </p:nvCxnSpPr>
        <p:spPr>
          <a:xfrm>
            <a:off x="2171700" y="1701800"/>
            <a:ext cx="4956073"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171700" y="2362200"/>
            <a:ext cx="3733800"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438965" y="962841"/>
            <a:ext cx="4264694"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My BJT has to carry this current </a:t>
            </a:r>
          </a:p>
          <a:p>
            <a:r>
              <a:rPr lang="en-US" sz="2000" dirty="0">
                <a:latin typeface="Arial" panose="020B0604020202020204" pitchFamily="34" charset="0"/>
                <a:cs typeface="Arial" panose="020B0604020202020204" pitchFamily="34" charset="0"/>
              </a:rPr>
              <a:t>(200 mA). The elemental BJT would</a:t>
            </a:r>
          </a:p>
          <a:p>
            <a:r>
              <a:rPr lang="en-US" sz="2000" dirty="0">
                <a:latin typeface="Arial" panose="020B0604020202020204" pitchFamily="34" charset="0"/>
                <a:cs typeface="Arial" panose="020B0604020202020204" pitchFamily="34" charset="0"/>
              </a:rPr>
              <a:t>be damaged</a:t>
            </a:r>
          </a:p>
        </p:txBody>
      </p:sp>
      <p:sp>
        <p:nvSpPr>
          <p:cNvPr id="13" name="CasellaDiTesto 12"/>
          <p:cNvSpPr txBox="1"/>
          <p:nvPr/>
        </p:nvSpPr>
        <p:spPr>
          <a:xfrm>
            <a:off x="7438965" y="2243139"/>
            <a:ext cx="4698722" cy="163121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Using a BJT with area=100 would be </a:t>
            </a:r>
          </a:p>
          <a:p>
            <a:r>
              <a:rPr lang="en-US" sz="2000" dirty="0">
                <a:latin typeface="Arial" panose="020B0604020202020204" pitchFamily="34" charset="0"/>
                <a:cs typeface="Arial" panose="020B0604020202020204" pitchFamily="34" charset="0"/>
              </a:rPr>
              <a:t>equivalent to make the elemental BJT</a:t>
            </a:r>
          </a:p>
          <a:p>
            <a:r>
              <a:rPr lang="en-US" sz="2000" dirty="0">
                <a:latin typeface="Arial" panose="020B0604020202020204" pitchFamily="34" charset="0"/>
                <a:cs typeface="Arial" panose="020B0604020202020204" pitchFamily="34" charset="0"/>
              </a:rPr>
              <a:t>work with a current 100 times smaller.</a:t>
            </a:r>
          </a:p>
          <a:p>
            <a:r>
              <a:rPr lang="en-US" sz="2000" dirty="0">
                <a:latin typeface="Arial" panose="020B0604020202020204" pitchFamily="34" charset="0"/>
                <a:cs typeface="Arial" panose="020B0604020202020204" pitchFamily="34" charset="0"/>
              </a:rPr>
              <a:t>This corresponds to the operating point </a:t>
            </a:r>
          </a:p>
          <a:p>
            <a:r>
              <a:rPr lang="en-US" sz="2000" dirty="0">
                <a:latin typeface="Arial" panose="020B0604020202020204" pitchFamily="34" charset="0"/>
                <a:cs typeface="Arial" panose="020B0604020202020204" pitchFamily="34" charset="0"/>
              </a:rPr>
              <a:t>given by the blue line</a:t>
            </a:r>
          </a:p>
        </p:txBody>
      </p:sp>
      <p:sp>
        <p:nvSpPr>
          <p:cNvPr id="14" name="Freccia in giù 13"/>
          <p:cNvSpPr/>
          <p:nvPr/>
        </p:nvSpPr>
        <p:spPr>
          <a:xfrm>
            <a:off x="2959100" y="1746250"/>
            <a:ext cx="266700" cy="571500"/>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2 15"/>
          <p:cNvCxnSpPr/>
          <p:nvPr/>
        </p:nvCxnSpPr>
        <p:spPr>
          <a:xfrm flipH="1">
            <a:off x="7035800" y="1320800"/>
            <a:ext cx="403165" cy="3810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flipV="1">
            <a:off x="5994400" y="2371296"/>
            <a:ext cx="1334956" cy="1"/>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163070" y="3058747"/>
            <a:ext cx="0" cy="713153"/>
          </a:xfrm>
          <a:prstGeom prst="straightConnector1">
            <a:avLst/>
          </a:prstGeom>
          <a:ln w="38100">
            <a:solidFill>
              <a:srgbClr val="33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166933" y="2848353"/>
            <a:ext cx="410690" cy="584775"/>
          </a:xfrm>
          <a:prstGeom prst="rect">
            <a:avLst/>
          </a:prstGeom>
          <a:noFill/>
        </p:spPr>
        <p:txBody>
          <a:bodyPr wrap="none" rtlCol="0">
            <a:spAutoFit/>
          </a:bodyPr>
          <a:lstStyle/>
          <a:p>
            <a:r>
              <a:rPr lang="it-IT" sz="3200" dirty="0">
                <a:solidFill>
                  <a:srgbClr val="3333CC"/>
                </a:solidFill>
                <a:latin typeface="Symbol" panose="05050102010706020507" pitchFamily="18" charset="2"/>
                <a:cs typeface="Arial" panose="020B0604020202020204" pitchFamily="34" charset="0"/>
              </a:rPr>
              <a:t>b</a:t>
            </a:r>
            <a:endParaRPr lang="en-US" sz="3200" dirty="0">
              <a:solidFill>
                <a:srgbClr val="3333CC"/>
              </a:solidFill>
              <a:latin typeface="Symbol" panose="05050102010706020507" pitchFamily="18" charset="2"/>
              <a:cs typeface="Arial" panose="020B0604020202020204" pitchFamily="34" charset="0"/>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370" y="4052901"/>
            <a:ext cx="3389188" cy="1663243"/>
          </a:xfrm>
          <a:prstGeom prst="rect">
            <a:avLst/>
          </a:prstGeom>
        </p:spPr>
      </p:pic>
      <p:sp>
        <p:nvSpPr>
          <p:cNvPr id="23" name="CasellaDiTesto 22"/>
          <p:cNvSpPr txBox="1"/>
          <p:nvPr/>
        </p:nvSpPr>
        <p:spPr>
          <a:xfrm>
            <a:off x="7479679" y="3934483"/>
            <a:ext cx="410690" cy="584775"/>
          </a:xfrm>
          <a:prstGeom prst="rect">
            <a:avLst/>
          </a:prstGeom>
          <a:noFill/>
        </p:spPr>
        <p:txBody>
          <a:bodyPr wrap="none" rtlCol="0">
            <a:spAutoFit/>
          </a:bodyPr>
          <a:lstStyle/>
          <a:p>
            <a:r>
              <a:rPr lang="it-IT" sz="3200" dirty="0">
                <a:solidFill>
                  <a:srgbClr val="3333CC"/>
                </a:solidFill>
                <a:latin typeface="Symbol" panose="05050102010706020507" pitchFamily="18" charset="2"/>
                <a:cs typeface="Arial" panose="020B0604020202020204" pitchFamily="34" charset="0"/>
              </a:rPr>
              <a:t>b</a:t>
            </a:r>
            <a:endParaRPr lang="en-US" sz="3200" dirty="0">
              <a:solidFill>
                <a:srgbClr val="3333CC"/>
              </a:solidFill>
              <a:latin typeface="Symbol" panose="05050102010706020507" pitchFamily="18" charset="2"/>
              <a:cs typeface="Arial" panose="020B0604020202020204" pitchFamily="34" charset="0"/>
            </a:endParaRPr>
          </a:p>
        </p:txBody>
      </p:sp>
      <p:sp>
        <p:nvSpPr>
          <p:cNvPr id="24" name="CasellaDiTesto 23"/>
          <p:cNvSpPr txBox="1"/>
          <p:nvPr/>
        </p:nvSpPr>
        <p:spPr>
          <a:xfrm>
            <a:off x="11278825" y="5133112"/>
            <a:ext cx="495649" cy="584775"/>
          </a:xfrm>
          <a:prstGeom prst="rect">
            <a:avLst/>
          </a:prstGeom>
          <a:noFill/>
        </p:spPr>
        <p:txBody>
          <a:bodyPr wrap="none" rtlCol="0">
            <a:spAutoFit/>
          </a:bodyPr>
          <a:lstStyle/>
          <a:p>
            <a:r>
              <a:rPr lang="it-IT" sz="3200" dirty="0">
                <a:solidFill>
                  <a:srgbClr val="3333CC"/>
                </a:solidFill>
                <a:latin typeface="+mj-lt"/>
                <a:cs typeface="Arial" panose="020B0604020202020204" pitchFamily="34" charset="0"/>
              </a:rPr>
              <a:t>I</a:t>
            </a:r>
            <a:r>
              <a:rPr lang="it-IT" sz="3200" baseline="-25000" dirty="0">
                <a:solidFill>
                  <a:srgbClr val="3333CC"/>
                </a:solidFill>
                <a:latin typeface="+mj-lt"/>
                <a:cs typeface="Arial" panose="020B0604020202020204" pitchFamily="34" charset="0"/>
              </a:rPr>
              <a:t>C</a:t>
            </a:r>
            <a:endParaRPr lang="en-US" sz="3200" baseline="-25000" dirty="0">
              <a:solidFill>
                <a:srgbClr val="3333CC"/>
              </a:solidFill>
              <a:latin typeface="+mj-lt"/>
              <a:cs typeface="Arial" panose="020B0604020202020204" pitchFamily="34" charset="0"/>
            </a:endParaRPr>
          </a:p>
        </p:txBody>
      </p:sp>
      <p:sp>
        <p:nvSpPr>
          <p:cNvPr id="25" name="CasellaDiTesto 24"/>
          <p:cNvSpPr txBox="1"/>
          <p:nvPr/>
        </p:nvSpPr>
        <p:spPr>
          <a:xfrm>
            <a:off x="1977100" y="5730359"/>
            <a:ext cx="1963999"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Gummel</a:t>
            </a:r>
            <a:r>
              <a:rPr lang="it-IT" sz="2400" dirty="0">
                <a:latin typeface="Arial" panose="020B0604020202020204" pitchFamily="34" charset="0"/>
                <a:cs typeface="Arial" panose="020B0604020202020204" pitchFamily="34" charset="0"/>
              </a:rPr>
              <a:t> Plot</a:t>
            </a:r>
            <a:endParaRPr lang="en-US" sz="2400" dirty="0">
              <a:latin typeface="Arial" panose="020B0604020202020204" pitchFamily="34" charset="0"/>
              <a:cs typeface="Arial" panose="020B0604020202020204" pitchFamily="34" charset="0"/>
            </a:endParaRPr>
          </a:p>
        </p:txBody>
      </p:sp>
      <p:sp>
        <p:nvSpPr>
          <p:cNvPr id="26" name="CasellaDiTesto 25"/>
          <p:cNvSpPr txBox="1"/>
          <p:nvPr/>
        </p:nvSpPr>
        <p:spPr>
          <a:xfrm>
            <a:off x="8602964" y="5737651"/>
            <a:ext cx="143340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Beta Plot</a:t>
            </a:r>
            <a:endParaRPr lang="en-US" sz="2400" dirty="0">
              <a:latin typeface="Arial" panose="020B0604020202020204" pitchFamily="34" charset="0"/>
              <a:cs typeface="Arial" panose="020B0604020202020204" pitchFamily="34" charset="0"/>
            </a:endParaRPr>
          </a:p>
        </p:txBody>
      </p:sp>
      <p:sp>
        <p:nvSpPr>
          <p:cNvPr id="27" name="CasellaDiTesto 26"/>
          <p:cNvSpPr txBox="1"/>
          <p:nvPr/>
        </p:nvSpPr>
        <p:spPr>
          <a:xfrm>
            <a:off x="6972546" y="5418435"/>
            <a:ext cx="6623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BE</a:t>
            </a:r>
            <a:endParaRPr lang="en-US" sz="2400" baseline="-25000" dirty="0">
              <a:latin typeface="Arial" panose="020B0604020202020204" pitchFamily="34" charset="0"/>
              <a:cs typeface="Arial" panose="020B0604020202020204" pitchFamily="34" charset="0"/>
            </a:endParaRPr>
          </a:p>
        </p:txBody>
      </p:sp>
      <p:cxnSp>
        <p:nvCxnSpPr>
          <p:cNvPr id="31" name="Connettore 1 30"/>
          <p:cNvCxnSpPr/>
          <p:nvPr/>
        </p:nvCxnSpPr>
        <p:spPr>
          <a:xfrm>
            <a:off x="10913488" y="4226870"/>
            <a:ext cx="0" cy="151078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10380088" y="4205363"/>
            <a:ext cx="0" cy="1510781"/>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Freccia in giù 32"/>
          <p:cNvSpPr/>
          <p:nvPr/>
        </p:nvSpPr>
        <p:spPr>
          <a:xfrm rot="5400000">
            <a:off x="10525722" y="4936123"/>
            <a:ext cx="266700" cy="393979"/>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9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23" grpId="0"/>
      <p:bldP spid="24" grpId="0"/>
      <p:bldP spid="26"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8826"/>
            <a:ext cx="10515600" cy="662397"/>
          </a:xfrm>
        </p:spPr>
        <p:txBody>
          <a:bodyPr/>
          <a:lstStyle/>
          <a:p>
            <a:r>
              <a:rPr lang="en-US" dirty="0"/>
              <a:t>Large signal MOSFET model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descr="MOS_model_L_signals"/>
          <p:cNvPicPr/>
          <p:nvPr/>
        </p:nvPicPr>
        <p:blipFill>
          <a:blip r:embed="rId2" cstate="print">
            <a:extLst>
              <a:ext uri="{28A0092B-C50C-407E-A947-70E740481C1C}">
                <a14:useLocalDpi xmlns:a14="http://schemas.microsoft.com/office/drawing/2010/main" val="0"/>
              </a:ext>
            </a:extLst>
          </a:blip>
          <a:srcRect t="-1630"/>
          <a:stretch>
            <a:fillRect/>
          </a:stretch>
        </p:blipFill>
        <p:spPr bwMode="auto">
          <a:xfrm>
            <a:off x="463843" y="533571"/>
            <a:ext cx="6191250" cy="3459752"/>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816" y="4234445"/>
            <a:ext cx="5188756" cy="1863143"/>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0270783" y="1776780"/>
            <a:ext cx="784253" cy="1381778"/>
          </a:xfrm>
          <a:prstGeom prst="rect">
            <a:avLst/>
          </a:prstGeom>
        </p:spPr>
      </p:pic>
      <p:sp>
        <p:nvSpPr>
          <p:cNvPr id="8" name="CasellaDiTesto 7"/>
          <p:cNvSpPr txBox="1"/>
          <p:nvPr/>
        </p:nvSpPr>
        <p:spPr>
          <a:xfrm>
            <a:off x="9475614" y="2614831"/>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9" name="CasellaDiTesto 8"/>
          <p:cNvSpPr txBox="1"/>
          <p:nvPr/>
        </p:nvSpPr>
        <p:spPr>
          <a:xfrm>
            <a:off x="10451153" y="1627863"/>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0" name="CasellaDiTesto 9"/>
          <p:cNvSpPr txBox="1"/>
          <p:nvPr/>
        </p:nvSpPr>
        <p:spPr>
          <a:xfrm>
            <a:off x="10467984" y="28456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1" name="CasellaDiTesto 10"/>
          <p:cNvSpPr txBox="1"/>
          <p:nvPr/>
        </p:nvSpPr>
        <p:spPr>
          <a:xfrm>
            <a:off x="11398039" y="257445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2" name="Oggetto 11"/>
          <p:cNvGraphicFramePr>
            <a:graphicFrameLocks noChangeAspect="1"/>
          </p:cNvGraphicFramePr>
          <p:nvPr>
            <p:extLst>
              <p:ext uri="{D42A27DB-BD31-4B8C-83A1-F6EECF244321}">
                <p14:modId xmlns:p14="http://schemas.microsoft.com/office/powerpoint/2010/main" val="1777553571"/>
              </p:ext>
            </p:extLst>
          </p:nvPr>
        </p:nvGraphicFramePr>
        <p:xfrm>
          <a:off x="7262722" y="1217983"/>
          <a:ext cx="2363179" cy="759051"/>
        </p:xfrm>
        <a:graphic>
          <a:graphicData uri="http://schemas.openxmlformats.org/presentationml/2006/ole">
            <mc:AlternateContent xmlns:mc="http://schemas.openxmlformats.org/markup-compatibility/2006">
              <mc:Choice xmlns:v="urn:schemas-microsoft-com:vml" Requires="v">
                <p:oleObj name="Equation" r:id="rId5" imgW="660240" imgH="190440" progId="Equation.DSMT4">
                  <p:embed/>
                </p:oleObj>
              </mc:Choice>
              <mc:Fallback>
                <p:oleObj name="Equation" r:id="rId5" imgW="660240" imgH="190440" progId="Equation.DSMT4">
                  <p:embed/>
                  <p:pic>
                    <p:nvPicPr>
                      <p:cNvPr id="0" name=""/>
                      <p:cNvPicPr>
                        <a:picLocks noChangeAspect="1" noChangeArrowheads="1"/>
                      </p:cNvPicPr>
                      <p:nvPr/>
                    </p:nvPicPr>
                    <p:blipFill>
                      <a:blip r:embed="rId6"/>
                      <a:srcRect/>
                      <a:stretch>
                        <a:fillRect/>
                      </a:stretch>
                    </p:blipFill>
                    <p:spPr bwMode="auto">
                      <a:xfrm>
                        <a:off x="7262722" y="1217983"/>
                        <a:ext cx="2363179" cy="759051"/>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018345534"/>
              </p:ext>
            </p:extLst>
          </p:nvPr>
        </p:nvGraphicFramePr>
        <p:xfrm>
          <a:off x="7383302" y="3250051"/>
          <a:ext cx="2544763" cy="760413"/>
        </p:xfrm>
        <a:graphic>
          <a:graphicData uri="http://schemas.openxmlformats.org/presentationml/2006/ole">
            <mc:AlternateContent xmlns:mc="http://schemas.openxmlformats.org/markup-compatibility/2006">
              <mc:Choice xmlns:v="urn:schemas-microsoft-com:vml" Requires="v">
                <p:oleObj name="Equation" r:id="rId7" imgW="711000" imgH="190440" progId="Equation.DSMT4">
                  <p:embed/>
                </p:oleObj>
              </mc:Choice>
              <mc:Fallback>
                <p:oleObj name="Equation" r:id="rId7" imgW="711000" imgH="190440" progId="Equation.DSMT4">
                  <p:embed/>
                  <p:pic>
                    <p:nvPicPr>
                      <p:cNvPr id="0" name=""/>
                      <p:cNvPicPr>
                        <a:picLocks noChangeAspect="1" noChangeArrowheads="1"/>
                      </p:cNvPicPr>
                      <p:nvPr/>
                    </p:nvPicPr>
                    <p:blipFill>
                      <a:blip r:embed="rId8"/>
                      <a:srcRect/>
                      <a:stretch>
                        <a:fillRect/>
                      </a:stretch>
                    </p:blipFill>
                    <p:spPr bwMode="auto">
                      <a:xfrm>
                        <a:off x="7383302" y="3250051"/>
                        <a:ext cx="2544763" cy="760413"/>
                      </a:xfrm>
                      <a:prstGeom prst="rect">
                        <a:avLst/>
                      </a:prstGeom>
                      <a:noFill/>
                    </p:spPr>
                  </p:pic>
                </p:oleObj>
              </mc:Fallback>
            </mc:AlternateContent>
          </a:graphicData>
        </a:graphic>
      </p:graphicFrame>
      <p:sp>
        <p:nvSpPr>
          <p:cNvPr id="15" name="Figura a mano libera 14"/>
          <p:cNvSpPr/>
          <p:nvPr/>
        </p:nvSpPr>
        <p:spPr>
          <a:xfrm>
            <a:off x="4952450" y="2090057"/>
            <a:ext cx="2812693" cy="627756"/>
          </a:xfrm>
          <a:custGeom>
            <a:avLst/>
            <a:gdLst>
              <a:gd name="connsiteX0" fmla="*/ 54979 w 2812693"/>
              <a:gd name="connsiteY0" fmla="*/ 609600 h 627756"/>
              <a:gd name="connsiteX1" fmla="*/ 127550 w 2812693"/>
              <a:gd name="connsiteY1" fmla="*/ 609600 h 627756"/>
              <a:gd name="connsiteX2" fmla="*/ 1172579 w 2812693"/>
              <a:gd name="connsiteY2" fmla="*/ 420914 h 627756"/>
              <a:gd name="connsiteX3" fmla="*/ 2391779 w 2812693"/>
              <a:gd name="connsiteY3" fmla="*/ 232229 h 627756"/>
              <a:gd name="connsiteX4" fmla="*/ 2812693 w 2812693"/>
              <a:gd name="connsiteY4" fmla="*/ 0 h 62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693" h="627756">
                <a:moveTo>
                  <a:pt x="54979" y="609600"/>
                </a:moveTo>
                <a:cubicBezTo>
                  <a:pt x="-1869" y="625324"/>
                  <a:pt x="-58717" y="641048"/>
                  <a:pt x="127550" y="609600"/>
                </a:cubicBezTo>
                <a:cubicBezTo>
                  <a:pt x="313817" y="578152"/>
                  <a:pt x="795207" y="483809"/>
                  <a:pt x="1172579" y="420914"/>
                </a:cubicBezTo>
                <a:cubicBezTo>
                  <a:pt x="1549951" y="358019"/>
                  <a:pt x="2118427" y="302381"/>
                  <a:pt x="2391779" y="232229"/>
                </a:cubicBezTo>
                <a:cubicBezTo>
                  <a:pt x="2665131" y="162077"/>
                  <a:pt x="2738912" y="81038"/>
                  <a:pt x="2812693"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2590493" y="2075543"/>
            <a:ext cx="4884364" cy="595565"/>
          </a:xfrm>
          <a:custGeom>
            <a:avLst/>
            <a:gdLst>
              <a:gd name="connsiteX0" fmla="*/ 22078 w 4884364"/>
              <a:gd name="connsiteY0" fmla="*/ 595086 h 595565"/>
              <a:gd name="connsiteX1" fmla="*/ 109164 w 4884364"/>
              <a:gd name="connsiteY1" fmla="*/ 580571 h 595565"/>
              <a:gd name="connsiteX2" fmla="*/ 1517050 w 4884364"/>
              <a:gd name="connsiteY2" fmla="*/ 464457 h 595565"/>
              <a:gd name="connsiteX3" fmla="*/ 2895907 w 4884364"/>
              <a:gd name="connsiteY3" fmla="*/ 348343 h 595565"/>
              <a:gd name="connsiteX4" fmla="*/ 4376364 w 4884364"/>
              <a:gd name="connsiteY4" fmla="*/ 130628 h 595565"/>
              <a:gd name="connsiteX5" fmla="*/ 4884364 w 4884364"/>
              <a:gd name="connsiteY5" fmla="*/ 0 h 5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364" h="595565">
                <a:moveTo>
                  <a:pt x="22078" y="595086"/>
                </a:moveTo>
                <a:cubicBezTo>
                  <a:pt x="-58960" y="598714"/>
                  <a:pt x="109164" y="580571"/>
                  <a:pt x="109164" y="580571"/>
                </a:cubicBezTo>
                <a:lnTo>
                  <a:pt x="1517050" y="464457"/>
                </a:lnTo>
                <a:cubicBezTo>
                  <a:pt x="1981507" y="425752"/>
                  <a:pt x="2419355" y="403981"/>
                  <a:pt x="2895907" y="348343"/>
                </a:cubicBezTo>
                <a:cubicBezTo>
                  <a:pt x="3372459" y="292705"/>
                  <a:pt x="4044955" y="188685"/>
                  <a:pt x="4376364" y="130628"/>
                </a:cubicBezTo>
                <a:cubicBezTo>
                  <a:pt x="4707773" y="72571"/>
                  <a:pt x="4796068" y="36285"/>
                  <a:pt x="4884364"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3003614241"/>
              </p:ext>
            </p:extLst>
          </p:nvPr>
        </p:nvGraphicFramePr>
        <p:xfrm>
          <a:off x="7570788" y="4525963"/>
          <a:ext cx="2544762" cy="1571625"/>
        </p:xfrm>
        <a:graphic>
          <a:graphicData uri="http://schemas.openxmlformats.org/presentationml/2006/ole">
            <mc:AlternateContent xmlns:mc="http://schemas.openxmlformats.org/markup-compatibility/2006">
              <mc:Choice xmlns:v="urn:schemas-microsoft-com:vml" Requires="v">
                <p:oleObj name="Equation" r:id="rId9" imgW="711000" imgH="393480" progId="Equation.DSMT4">
                  <p:embed/>
                </p:oleObj>
              </mc:Choice>
              <mc:Fallback>
                <p:oleObj name="Equation" r:id="rId9" imgW="711000" imgH="393480" progId="Equation.DSMT4">
                  <p:embed/>
                  <p:pic>
                    <p:nvPicPr>
                      <p:cNvPr id="0" name=""/>
                      <p:cNvPicPr>
                        <a:picLocks noChangeAspect="1" noChangeArrowheads="1"/>
                      </p:cNvPicPr>
                      <p:nvPr/>
                    </p:nvPicPr>
                    <p:blipFill>
                      <a:blip r:embed="rId10"/>
                      <a:srcRect/>
                      <a:stretch>
                        <a:fillRect/>
                      </a:stretch>
                    </p:blipFill>
                    <p:spPr bwMode="auto">
                      <a:xfrm>
                        <a:off x="7570788" y="4525963"/>
                        <a:ext cx="2544762" cy="1571625"/>
                      </a:xfrm>
                      <a:prstGeom prst="rect">
                        <a:avLst/>
                      </a:prstGeom>
                      <a:noFill/>
                    </p:spPr>
                  </p:pic>
                </p:oleObj>
              </mc:Fallback>
            </mc:AlternateContent>
          </a:graphicData>
        </a:graphic>
      </p:graphicFrame>
      <p:sp>
        <p:nvSpPr>
          <p:cNvPr id="18" name="CasellaDiTesto 17"/>
          <p:cNvSpPr txBox="1"/>
          <p:nvPr/>
        </p:nvSpPr>
        <p:spPr>
          <a:xfrm>
            <a:off x="6883531" y="4034030"/>
            <a:ext cx="432682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In DC, we will always assume:</a:t>
            </a:r>
          </a:p>
        </p:txBody>
      </p:sp>
    </p:spTree>
    <p:extLst>
      <p:ext uri="{BB962C8B-B14F-4D97-AF65-F5344CB8AC3E}">
        <p14:creationId xmlns:p14="http://schemas.microsoft.com/office/powerpoint/2010/main" val="39545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(1)</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p:cNvSpPr txBox="1"/>
          <p:nvPr/>
        </p:nvSpPr>
        <p:spPr>
          <a:xfrm>
            <a:off x="972457" y="102752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planar MOSFET is symmetric so that drain and source can be swapped with no consequences in the electrical characteristics.</a:t>
            </a:r>
          </a:p>
        </p:txBody>
      </p:sp>
      <p:sp>
        <p:nvSpPr>
          <p:cNvPr id="6" name="CasellaDiTesto 5"/>
          <p:cNvSpPr txBox="1"/>
          <p:nvPr/>
        </p:nvSpPr>
        <p:spPr>
          <a:xfrm>
            <a:off x="972457" y="209309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Equations that use the source as a reference terminal for all relevant voltages can be applied only after finding which terminal is actually playing the role of the source.</a:t>
            </a:r>
          </a:p>
        </p:txBody>
      </p:sp>
      <p:sp>
        <p:nvSpPr>
          <p:cNvPr id="7" name="CasellaDiTesto 6"/>
          <p:cNvSpPr txBox="1"/>
          <p:nvPr/>
        </p:nvSpPr>
        <p:spPr>
          <a:xfrm>
            <a:off x="972457" y="352799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an </a:t>
            </a:r>
            <a:r>
              <a:rPr lang="en-US" sz="2400" b="1" dirty="0">
                <a:latin typeface="Arial" panose="020B0604020202020204" pitchFamily="34" charset="0"/>
                <a:cs typeface="Arial" panose="020B0604020202020204" pitchFamily="34" charset="0"/>
              </a:rPr>
              <a:t>n-MOSFET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lower</a:t>
            </a:r>
            <a:r>
              <a:rPr lang="en-US" sz="2400" dirty="0">
                <a:latin typeface="Arial" panose="020B0604020202020204" pitchFamily="34" charset="0"/>
                <a:cs typeface="Arial" panose="020B0604020202020204" pitchFamily="34" charset="0"/>
              </a:rPr>
              <a:t> voltage; the other one of the two, is the actual drain </a:t>
            </a:r>
          </a:p>
        </p:txBody>
      </p:sp>
      <p:sp>
        <p:nvSpPr>
          <p:cNvPr id="8" name="CasellaDiTesto 7"/>
          <p:cNvSpPr txBox="1"/>
          <p:nvPr/>
        </p:nvSpPr>
        <p:spPr>
          <a:xfrm>
            <a:off x="972457" y="4692204"/>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a:t>
            </a:r>
            <a:r>
              <a:rPr lang="en-US" sz="2400" b="1" dirty="0">
                <a:latin typeface="Arial" panose="020B0604020202020204" pitchFamily="34" charset="0"/>
                <a:cs typeface="Arial" panose="020B0604020202020204" pitchFamily="34" charset="0"/>
              </a:rPr>
              <a:t>p-MOSFET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higher</a:t>
            </a:r>
            <a:r>
              <a:rPr lang="en-US" sz="2400" dirty="0">
                <a:latin typeface="Arial" panose="020B0604020202020204" pitchFamily="34" charset="0"/>
                <a:cs typeface="Arial" panose="020B0604020202020204" pitchFamily="34" charset="0"/>
              </a:rPr>
              <a:t> voltage; the other one of the two, is the actual drain </a:t>
            </a:r>
          </a:p>
        </p:txBody>
      </p:sp>
    </p:spTree>
    <p:extLst>
      <p:ext uri="{BB962C8B-B14F-4D97-AF65-F5344CB8AC3E}">
        <p14:creationId xmlns:p14="http://schemas.microsoft.com/office/powerpoint/2010/main" val="16114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(2)</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sp>
        <p:nvSpPr>
          <p:cNvPr id="5" name="CasellaDiTesto 4"/>
          <p:cNvSpPr txBox="1"/>
          <p:nvPr/>
        </p:nvSpPr>
        <p:spPr>
          <a:xfrm>
            <a:off x="972457" y="1027522"/>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 this definition, it is clear that in transient situations, the effective drain and source can swap, depending on the voltage assumed by the terminals. </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42" y="2239778"/>
            <a:ext cx="3740817" cy="2246291"/>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648" y="2227851"/>
            <a:ext cx="3731814" cy="2246291"/>
          </a:xfrm>
          <a:prstGeom prst="rect">
            <a:avLst/>
          </a:prstGeom>
        </p:spPr>
      </p:pic>
      <p:sp>
        <p:nvSpPr>
          <p:cNvPr id="11" name="CasellaDiTesto 10"/>
          <p:cNvSpPr txBox="1"/>
          <p:nvPr/>
        </p:nvSpPr>
        <p:spPr>
          <a:xfrm>
            <a:off x="1101830" y="462445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schematic editor it is necessary to indicate which terminal is the drain and the source. These "conventional" terminals are used to mark all voltages for printing and plotting purposes. This choice do not affect the circuit behavior during the simulations. </a:t>
            </a:r>
          </a:p>
        </p:txBody>
      </p:sp>
      <p:sp>
        <p:nvSpPr>
          <p:cNvPr id="12" name="CasellaDiTesto 11"/>
          <p:cNvSpPr txBox="1"/>
          <p:nvPr/>
        </p:nvSpPr>
        <p:spPr>
          <a:xfrm>
            <a:off x="5011048" y="2159255"/>
            <a:ext cx="138371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6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(3)</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p:cNvSpPr txBox="1"/>
          <p:nvPr/>
        </p:nvSpPr>
        <p:spPr>
          <a:xfrm>
            <a:off x="838199" y="1027522"/>
            <a:ext cx="981165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the circuit has a clear static operating point (like most analog circuits), it is convenient to mark as source the terminal that in the operating point is actually working as the source. This will facilitate reading device voltages  produced as textual or graphical outputs by the simulator. </a:t>
            </a:r>
          </a:p>
        </p:txBody>
      </p:sp>
      <p:sp>
        <p:nvSpPr>
          <p:cNvPr id="11" name="CasellaDiTesto 10"/>
          <p:cNvSpPr txBox="1"/>
          <p:nvPr/>
        </p:nvSpPr>
        <p:spPr>
          <a:xfrm>
            <a:off x="838199" y="309177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Models like the EKV use </a:t>
            </a:r>
            <a:r>
              <a:rPr lang="en-US" sz="2400" u="sng" dirty="0">
                <a:latin typeface="Arial" panose="020B0604020202020204" pitchFamily="34" charset="0"/>
                <a:cs typeface="Arial" panose="020B0604020202020204" pitchFamily="34" charset="0"/>
              </a:rPr>
              <a:t>the body</a:t>
            </a:r>
            <a:r>
              <a:rPr lang="en-US" sz="2400" dirty="0">
                <a:latin typeface="Arial" panose="020B0604020202020204" pitchFamily="34" charset="0"/>
                <a:cs typeface="Arial" panose="020B0604020202020204" pitchFamily="34" charset="0"/>
              </a:rPr>
              <a:t> as the reference for all voltages. In this way drain and sources are perfectly symmetrical also in the equations and there is no need to decide which one is actually working as the source. </a:t>
            </a:r>
          </a:p>
        </p:txBody>
      </p:sp>
      <p:sp>
        <p:nvSpPr>
          <p:cNvPr id="13" name="CasellaDiTesto 12"/>
          <p:cNvSpPr txBox="1"/>
          <p:nvPr/>
        </p:nvSpPr>
        <p:spPr>
          <a:xfrm>
            <a:off x="838199" y="472406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Maintaining the distinction between source and drain is </a:t>
            </a:r>
            <a:r>
              <a:rPr lang="en-US" sz="2400" u="sng" dirty="0">
                <a:latin typeface="Arial" panose="020B0604020202020204" pitchFamily="34" charset="0"/>
                <a:cs typeface="Arial" panose="020B0604020202020204" pitchFamily="34" charset="0"/>
              </a:rPr>
              <a:t>more intuitive</a:t>
            </a:r>
            <a:r>
              <a:rPr lang="en-US" sz="2400" dirty="0">
                <a:latin typeface="Arial" panose="020B0604020202020204" pitchFamily="34" charset="0"/>
                <a:cs typeface="Arial" panose="020B0604020202020204" pitchFamily="34" charset="0"/>
              </a:rPr>
              <a:t> and most models oriented to hand calculations are actually based on this choice. </a:t>
            </a:r>
          </a:p>
        </p:txBody>
      </p:sp>
    </p:spTree>
    <p:extLst>
      <p:ext uri="{BB962C8B-B14F-4D97-AF65-F5344CB8AC3E}">
        <p14:creationId xmlns:p14="http://schemas.microsoft.com/office/powerpoint/2010/main" val="31774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The </a:t>
            </a:r>
            <a:r>
              <a:rPr lang="en-US" sz="3200" b="1" dirty="0"/>
              <a:t>I</a:t>
            </a:r>
            <a:r>
              <a:rPr lang="en-US" sz="3200" b="1" baseline="-25000" dirty="0"/>
              <a:t>DS</a:t>
            </a:r>
            <a:r>
              <a:rPr lang="en-US" sz="3200" dirty="0"/>
              <a:t> model: control voltages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975" y="2351966"/>
            <a:ext cx="3948848" cy="2481292"/>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664718153"/>
              </p:ext>
            </p:extLst>
          </p:nvPr>
        </p:nvGraphicFramePr>
        <p:xfrm>
          <a:off x="2476273" y="1413414"/>
          <a:ext cx="3271837" cy="760412"/>
        </p:xfrm>
        <a:graphic>
          <a:graphicData uri="http://schemas.openxmlformats.org/presentationml/2006/ole">
            <mc:AlternateContent xmlns:mc="http://schemas.openxmlformats.org/markup-compatibility/2006">
              <mc:Choice xmlns:v="urn:schemas-microsoft-com:vml" Requires="v">
                <p:oleObj name="Equation" r:id="rId3" imgW="914400" imgH="190440" progId="Equation.DSMT4">
                  <p:embed/>
                </p:oleObj>
              </mc:Choice>
              <mc:Fallback>
                <p:oleObj name="Equation" r:id="rId3" imgW="914400" imgH="190440" progId="Equation.DSMT4">
                  <p:embed/>
                  <p:pic>
                    <p:nvPicPr>
                      <p:cNvPr id="0" name=""/>
                      <p:cNvPicPr>
                        <a:picLocks noChangeAspect="1" noChangeArrowheads="1"/>
                      </p:cNvPicPr>
                      <p:nvPr/>
                    </p:nvPicPr>
                    <p:blipFill>
                      <a:blip r:embed="rId4"/>
                      <a:srcRect/>
                      <a:stretch>
                        <a:fillRect/>
                      </a:stretch>
                    </p:blipFill>
                    <p:spPr bwMode="auto">
                      <a:xfrm>
                        <a:off x="2476273" y="1413414"/>
                        <a:ext cx="3271837" cy="760412"/>
                      </a:xfrm>
                      <a:prstGeom prst="rect">
                        <a:avLst/>
                      </a:prstGeom>
                      <a:noFill/>
                    </p:spPr>
                  </p:pic>
                </p:oleObj>
              </mc:Fallback>
            </mc:AlternateContent>
          </a:graphicData>
        </a:graphic>
      </p:graphicFrame>
      <p:cxnSp>
        <p:nvCxnSpPr>
          <p:cNvPr id="8" name="Connettore 2 7"/>
          <p:cNvCxnSpPr/>
          <p:nvPr/>
        </p:nvCxnSpPr>
        <p:spPr>
          <a:xfrm>
            <a:off x="5573485" y="2888343"/>
            <a:ext cx="0" cy="11611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2670629" y="3106057"/>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e 9"/>
          <p:cNvSpPr/>
          <p:nvPr/>
        </p:nvSpPr>
        <p:spPr>
          <a:xfrm>
            <a:off x="5573485" y="2559718"/>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CasellaDiTesto 10"/>
          <p:cNvSpPr txBox="1"/>
          <p:nvPr/>
        </p:nvSpPr>
        <p:spPr>
          <a:xfrm>
            <a:off x="1494971" y="5283200"/>
            <a:ext cx="4485523"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primary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a:t>
            </a:r>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the </a:t>
            </a:r>
            <a:r>
              <a:rPr lang="it-IT" sz="2400" b="1" u="sng" dirty="0" err="1">
                <a:latin typeface="Arial" panose="020B0604020202020204" pitchFamily="34" charset="0"/>
                <a:cs typeface="Arial" panose="020B0604020202020204" pitchFamily="34" charset="0"/>
              </a:rPr>
              <a:t>wanted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current</a:t>
            </a:r>
            <a:r>
              <a:rPr lang="it-IT" sz="2400" dirty="0">
                <a:latin typeface="Arial" panose="020B0604020202020204" pitchFamily="34" charset="0"/>
                <a:cs typeface="Arial" panose="020B0604020202020204" pitchFamily="34" charset="0"/>
              </a:rPr>
              <a:t> control </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7431198" y="3956423"/>
            <a:ext cx="4238661"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secondary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effects</a:t>
            </a:r>
            <a:r>
              <a:rPr lang="it-IT" sz="2400" dirty="0">
                <a:latin typeface="Arial" panose="020B0604020202020204" pitchFamily="34" charset="0"/>
                <a:cs typeface="Arial" panose="020B0604020202020204" pitchFamily="34" charset="0"/>
              </a:rPr>
              <a:t>:</a:t>
            </a:r>
          </a:p>
          <a:p>
            <a:r>
              <a:rPr lang="it-IT" sz="2400" dirty="0" err="1">
                <a:latin typeface="Arial" panose="020B0604020202020204" pitchFamily="34" charset="0"/>
                <a:cs typeface="Arial" panose="020B0604020202020204" pitchFamily="34" charset="0"/>
              </a:rPr>
              <a:t>generally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they</a:t>
            </a:r>
            <a:r>
              <a:rPr lang="it-IT" sz="2400" dirty="0">
                <a:latin typeface="Arial" panose="020B0604020202020204" pitchFamily="34" charset="0"/>
                <a:cs typeface="Arial" panose="020B0604020202020204" pitchFamily="34" charset="0"/>
              </a:rPr>
              <a:t> are </a:t>
            </a:r>
            <a:r>
              <a:rPr lang="it-IT" sz="2400" b="1" u="sng" dirty="0" err="1">
                <a:latin typeface="Arial" panose="020B0604020202020204" pitchFamily="34" charset="0"/>
                <a:cs typeface="Arial" panose="020B0604020202020204" pitchFamily="34" charset="0"/>
              </a:rPr>
              <a:t>unwanted</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2117</Words>
  <Application>Microsoft Office PowerPoint</Application>
  <PresentationFormat>Widescreen</PresentationFormat>
  <Paragraphs>405</Paragraphs>
  <Slides>48</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5" baseType="lpstr">
      <vt:lpstr>Times New Roman</vt:lpstr>
      <vt:lpstr>Calibri</vt:lpstr>
      <vt:lpstr>Arial</vt:lpstr>
      <vt:lpstr>Cambria Math</vt:lpstr>
      <vt:lpstr>Symbol</vt:lpstr>
      <vt:lpstr>Tema di Office</vt:lpstr>
      <vt:lpstr>Equation</vt:lpstr>
      <vt:lpstr>Planar n-MOSFET cross-section and layout</vt:lpstr>
      <vt:lpstr>Simplified layout and cross-section ("designer view")</vt:lpstr>
      <vt:lpstr>MOSFET models</vt:lpstr>
      <vt:lpstr>MOSFET models: The n-MOSFET</vt:lpstr>
      <vt:lpstr>Large signal MOSFET model (n-MOSFET)</vt:lpstr>
      <vt:lpstr>Source and Drain Symmetry (1)</vt:lpstr>
      <vt:lpstr>Source and Drain Symmetry (2)</vt:lpstr>
      <vt:lpstr>Source and Drain Symmetry (3)</vt:lpstr>
      <vt:lpstr>The IDS model: control voltages</vt:lpstr>
      <vt:lpstr>VGS, VBS and "overdrive voltage"</vt:lpstr>
      <vt:lpstr>More on body effect: example</vt:lpstr>
      <vt:lpstr>IDS :  operating zones on the basis of VDS</vt:lpstr>
      <vt:lpstr>Operating zones on the basis of VGS-Vt</vt:lpstr>
      <vt:lpstr>A more gradual picture: same characteristic with logarithmic y-axis</vt:lpstr>
      <vt:lpstr>IDS: operating zones</vt:lpstr>
      <vt:lpstr>VGS-Vt&gt;4VT Strong inversion: IDS equations</vt:lpstr>
      <vt:lpstr>IDS simplified model in weak inversion</vt:lpstr>
      <vt:lpstr>Temperature effects on MOSFET characteristics</vt:lpstr>
      <vt:lpstr>MOSFET Small Signal model</vt:lpstr>
      <vt:lpstr>MOSFET small signal model: dc limit</vt:lpstr>
      <vt:lpstr>Body transconductance: gmb</vt:lpstr>
      <vt:lpstr>Body transconductance: gmb</vt:lpstr>
      <vt:lpstr>gm, gd in strong inversion</vt:lpstr>
      <vt:lpstr>gm, gd in strong inversion</vt:lpstr>
      <vt:lpstr>gm, gd in strong inversion</vt:lpstr>
      <vt:lpstr>gm, gd in strong inversion</vt:lpstr>
      <vt:lpstr>Transconductance models in saturation</vt:lpstr>
      <vt:lpstr>gm,gd in weak inversion</vt:lpstr>
      <vt:lpstr>gm,gd in weak inversion</vt:lpstr>
      <vt:lpstr>Presentazione standard di PowerPoint</vt:lpstr>
      <vt:lpstr>Unified model for transconductance in saturation</vt:lpstr>
      <vt:lpstr>Effective Thermal Voltage: VTE</vt:lpstr>
      <vt:lpstr>MOSFET Capacitance Model: gate related capacitances</vt:lpstr>
      <vt:lpstr>Estrinsic Capacitances</vt:lpstr>
      <vt:lpstr>Intrinsic capacitances: The Meyer Model</vt:lpstr>
      <vt:lpstr>Charge oriented models (Dutton and Ward model)</vt:lpstr>
      <vt:lpstr>Junction capacitances</vt:lpstr>
      <vt:lpstr>Other non-idealities of the MOSFET behaviour</vt:lpstr>
      <vt:lpstr>BJTs in integrated circuits: Vertical NPN</vt:lpstr>
      <vt:lpstr>The lateral PNP</vt:lpstr>
      <vt:lpstr>The substrate PNP: compatible with standard  CMOS n-well processes</vt:lpstr>
      <vt:lpstr>BJT output characteristics</vt:lpstr>
      <vt:lpstr>BJT model in the forward active zone </vt:lpstr>
      <vt:lpstr>BJT: small signal model</vt:lpstr>
      <vt:lpstr>BJT capacitances in forward active region (vertical npn)</vt:lpstr>
      <vt:lpstr>BJTs in Integrated Circuit: instance parameters</vt:lpstr>
      <vt:lpstr>BJT sizing: Effect of the area parameter on the electrical parameters</vt:lpstr>
      <vt:lpstr>BJT sizing: Gummel plot and beta plot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578</cp:revision>
  <dcterms:created xsi:type="dcterms:W3CDTF">2015-02-03T16:10:37Z</dcterms:created>
  <dcterms:modified xsi:type="dcterms:W3CDTF">2021-03-30T14:13:28Z</dcterms:modified>
</cp:coreProperties>
</file>