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3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64" d="100"/>
          <a:sy n="64" d="100"/>
        </p:scale>
        <p:origin x="58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structure of a digital chip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18" y="1289962"/>
            <a:ext cx="4225656" cy="441669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319541" y="1446378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Pad Frame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319540" y="2096067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I/O circuits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222814" y="2999438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Core (o internal) logic</a:t>
            </a:r>
          </a:p>
        </p:txBody>
      </p:sp>
      <p:cxnSp>
        <p:nvCxnSpPr>
          <p:cNvPr id="11" name="Connettore 2 10"/>
          <p:cNvCxnSpPr>
            <a:stCxn id="7" idx="1"/>
          </p:cNvCxnSpPr>
          <p:nvPr/>
        </p:nvCxnSpPr>
        <p:spPr>
          <a:xfrm flipH="1">
            <a:off x="7405141" y="1677211"/>
            <a:ext cx="914400" cy="31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6745574" y="2406238"/>
            <a:ext cx="170138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5696262" y="3223092"/>
            <a:ext cx="252655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3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Latch-up layout </a:t>
            </a:r>
            <a:r>
              <a:rPr lang="it-IT" dirty="0" err="1"/>
              <a:t>rules</a:t>
            </a:r>
            <a:r>
              <a:rPr lang="it-IT" dirty="0"/>
              <a:t>: core </a:t>
            </a:r>
            <a:r>
              <a:rPr lang="it-IT" dirty="0" err="1"/>
              <a:t>logic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39" y="1202219"/>
            <a:ext cx="4834138" cy="475336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540052" y="1428287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part of a p-active area in an n-well must "see" at least one well-tap with a maximum distance R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785986" y="3892318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part of an n-active area in the substrate (p-well) must "see" at least one substrate-tap with a maximum distance R </a:t>
            </a:r>
          </a:p>
        </p:txBody>
      </p:sp>
    </p:spTree>
    <p:extLst>
      <p:ext uri="{BB962C8B-B14F-4D97-AF65-F5344CB8AC3E}">
        <p14:creationId xmlns:p14="http://schemas.microsoft.com/office/powerpoint/2010/main" val="21457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7565" y="50878"/>
            <a:ext cx="10515600" cy="662397"/>
          </a:xfrm>
        </p:spPr>
        <p:txBody>
          <a:bodyPr/>
          <a:lstStyle/>
          <a:p>
            <a:r>
              <a:rPr lang="it-IT" dirty="0"/>
              <a:t>I/O </a:t>
            </a:r>
            <a:r>
              <a:rPr lang="it-IT" dirty="0" err="1"/>
              <a:t>circuits</a:t>
            </a:r>
            <a:r>
              <a:rPr lang="it-IT" dirty="0"/>
              <a:t>: over-</a:t>
            </a:r>
            <a:r>
              <a:rPr lang="it-IT" dirty="0" err="1"/>
              <a:t>voltage</a:t>
            </a:r>
            <a:r>
              <a:rPr lang="it-IT" dirty="0"/>
              <a:t> </a:t>
            </a:r>
            <a:r>
              <a:rPr lang="it-IT" dirty="0" err="1"/>
              <a:t>risk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522"/>
            <a:ext cx="2425836" cy="3207515"/>
          </a:xfrm>
          <a:prstGeom prst="rect">
            <a:avLst/>
          </a:prstGeom>
        </p:spPr>
      </p:pic>
      <p:cxnSp>
        <p:nvCxnSpPr>
          <p:cNvPr id="7" name="Connettore 1 6"/>
          <p:cNvCxnSpPr/>
          <p:nvPr/>
        </p:nvCxnSpPr>
        <p:spPr>
          <a:xfrm>
            <a:off x="4813436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5512388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11340" y="2942580"/>
            <a:ext cx="270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5400000">
            <a:off x="8218987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917939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71" y="2542815"/>
            <a:ext cx="1798689" cy="1225091"/>
          </a:xfrm>
          <a:prstGeom prst="rect">
            <a:avLst/>
          </a:prstGeom>
        </p:spPr>
      </p:pic>
      <p:sp>
        <p:nvSpPr>
          <p:cNvPr id="20" name="Figura a mano libera 19"/>
          <p:cNvSpPr/>
          <p:nvPr/>
        </p:nvSpPr>
        <p:spPr>
          <a:xfrm>
            <a:off x="4826000" y="2314086"/>
            <a:ext cx="5930900" cy="2668551"/>
          </a:xfrm>
          <a:custGeom>
            <a:avLst/>
            <a:gdLst>
              <a:gd name="connsiteX0" fmla="*/ 0 w 5930900"/>
              <a:gd name="connsiteY0" fmla="*/ 1811140 h 2450809"/>
              <a:gd name="connsiteX1" fmla="*/ 774700 w 5930900"/>
              <a:gd name="connsiteY1" fmla="*/ 1811140 h 2450809"/>
              <a:gd name="connsiteX2" fmla="*/ 1384300 w 5930900"/>
              <a:gd name="connsiteY2" fmla="*/ 1798440 h 2450809"/>
              <a:gd name="connsiteX3" fmla="*/ 1384300 w 5930900"/>
              <a:gd name="connsiteY3" fmla="*/ 1798440 h 2450809"/>
              <a:gd name="connsiteX4" fmla="*/ 1524000 w 5930900"/>
              <a:gd name="connsiteY4" fmla="*/ 439540 h 2450809"/>
              <a:gd name="connsiteX5" fmla="*/ 1574800 w 5930900"/>
              <a:gd name="connsiteY5" fmla="*/ 172840 h 2450809"/>
              <a:gd name="connsiteX6" fmla="*/ 1676400 w 5930900"/>
              <a:gd name="connsiteY6" fmla="*/ 7740 h 2450809"/>
              <a:gd name="connsiteX7" fmla="*/ 1803400 w 5930900"/>
              <a:gd name="connsiteY7" fmla="*/ 45840 h 2450809"/>
              <a:gd name="connsiteX8" fmla="*/ 1816100 w 5930900"/>
              <a:gd name="connsiteY8" fmla="*/ 210940 h 2450809"/>
              <a:gd name="connsiteX9" fmla="*/ 1930400 w 5930900"/>
              <a:gd name="connsiteY9" fmla="*/ 414140 h 2450809"/>
              <a:gd name="connsiteX10" fmla="*/ 2197100 w 5930900"/>
              <a:gd name="connsiteY10" fmla="*/ 566540 h 2450809"/>
              <a:gd name="connsiteX11" fmla="*/ 2362200 w 5930900"/>
              <a:gd name="connsiteY11" fmla="*/ 426840 h 2450809"/>
              <a:gd name="connsiteX12" fmla="*/ 2590800 w 5930900"/>
              <a:gd name="connsiteY12" fmla="*/ 261740 h 2450809"/>
              <a:gd name="connsiteX13" fmla="*/ 2819400 w 5930900"/>
              <a:gd name="connsiteY13" fmla="*/ 401440 h 2450809"/>
              <a:gd name="connsiteX14" fmla="*/ 3175000 w 5930900"/>
              <a:gd name="connsiteY14" fmla="*/ 401440 h 2450809"/>
              <a:gd name="connsiteX15" fmla="*/ 3530600 w 5930900"/>
              <a:gd name="connsiteY15" fmla="*/ 388740 h 2450809"/>
              <a:gd name="connsiteX16" fmla="*/ 3594100 w 5930900"/>
              <a:gd name="connsiteY16" fmla="*/ 388740 h 2450809"/>
              <a:gd name="connsiteX17" fmla="*/ 3873500 w 5930900"/>
              <a:gd name="connsiteY17" fmla="*/ 401440 h 2450809"/>
              <a:gd name="connsiteX18" fmla="*/ 4076700 w 5930900"/>
              <a:gd name="connsiteY18" fmla="*/ 414140 h 2450809"/>
              <a:gd name="connsiteX19" fmla="*/ 4076700 w 5930900"/>
              <a:gd name="connsiteY19" fmla="*/ 414140 h 2450809"/>
              <a:gd name="connsiteX20" fmla="*/ 4203700 w 5930900"/>
              <a:gd name="connsiteY20" fmla="*/ 1646040 h 2450809"/>
              <a:gd name="connsiteX21" fmla="*/ 4419600 w 5930900"/>
              <a:gd name="connsiteY21" fmla="*/ 2433440 h 2450809"/>
              <a:gd name="connsiteX22" fmla="*/ 4610100 w 5930900"/>
              <a:gd name="connsiteY22" fmla="*/ 2141340 h 2450809"/>
              <a:gd name="connsiteX23" fmla="*/ 4914900 w 5930900"/>
              <a:gd name="connsiteY23" fmla="*/ 1569840 h 2450809"/>
              <a:gd name="connsiteX24" fmla="*/ 5410200 w 5930900"/>
              <a:gd name="connsiteY24" fmla="*/ 1887340 h 2450809"/>
              <a:gd name="connsiteX25" fmla="*/ 5664200 w 5930900"/>
              <a:gd name="connsiteY25" fmla="*/ 1747640 h 2450809"/>
              <a:gd name="connsiteX26" fmla="*/ 5930900 w 5930900"/>
              <a:gd name="connsiteY26" fmla="*/ 1747640 h 2450809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8034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7399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16100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2063136 w 5930900"/>
              <a:gd name="connsiteY9" fmla="*/ 55699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59897 w 5930900"/>
              <a:gd name="connsiteY9" fmla="*/ 660230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64797"/>
              <a:gd name="connsiteX1" fmla="*/ 774700 w 5930900"/>
              <a:gd name="connsiteY1" fmla="*/ 2042481 h 2664797"/>
              <a:gd name="connsiteX2" fmla="*/ 1384300 w 5930900"/>
              <a:gd name="connsiteY2" fmla="*/ 2029781 h 2664797"/>
              <a:gd name="connsiteX3" fmla="*/ 1384300 w 5930900"/>
              <a:gd name="connsiteY3" fmla="*/ 2029781 h 2664797"/>
              <a:gd name="connsiteX4" fmla="*/ 1524000 w 5930900"/>
              <a:gd name="connsiteY4" fmla="*/ 670881 h 2664797"/>
              <a:gd name="connsiteX5" fmla="*/ 1574800 w 5930900"/>
              <a:gd name="connsiteY5" fmla="*/ 404181 h 2664797"/>
              <a:gd name="connsiteX6" fmla="*/ 1676400 w 5930900"/>
              <a:gd name="connsiteY6" fmla="*/ 23181 h 2664797"/>
              <a:gd name="connsiteX7" fmla="*/ 1828391 w 5930900"/>
              <a:gd name="connsiteY7" fmla="*/ 85452 h 2664797"/>
              <a:gd name="connsiteX8" fmla="*/ 1889842 w 5930900"/>
              <a:gd name="connsiteY8" fmla="*/ 442281 h 2664797"/>
              <a:gd name="connsiteX9" fmla="*/ 1959897 w 5930900"/>
              <a:gd name="connsiteY9" fmla="*/ 660230 h 2664797"/>
              <a:gd name="connsiteX10" fmla="*/ 2197100 w 5930900"/>
              <a:gd name="connsiteY10" fmla="*/ 797881 h 2664797"/>
              <a:gd name="connsiteX11" fmla="*/ 2362200 w 5930900"/>
              <a:gd name="connsiteY11" fmla="*/ 658181 h 2664797"/>
              <a:gd name="connsiteX12" fmla="*/ 2590800 w 5930900"/>
              <a:gd name="connsiteY12" fmla="*/ 493081 h 2664797"/>
              <a:gd name="connsiteX13" fmla="*/ 2819400 w 5930900"/>
              <a:gd name="connsiteY13" fmla="*/ 632781 h 2664797"/>
              <a:gd name="connsiteX14" fmla="*/ 3175000 w 5930900"/>
              <a:gd name="connsiteY14" fmla="*/ 632781 h 2664797"/>
              <a:gd name="connsiteX15" fmla="*/ 3530600 w 5930900"/>
              <a:gd name="connsiteY15" fmla="*/ 620081 h 2664797"/>
              <a:gd name="connsiteX16" fmla="*/ 3594100 w 5930900"/>
              <a:gd name="connsiteY16" fmla="*/ 620081 h 2664797"/>
              <a:gd name="connsiteX17" fmla="*/ 3873500 w 5930900"/>
              <a:gd name="connsiteY17" fmla="*/ 632781 h 2664797"/>
              <a:gd name="connsiteX18" fmla="*/ 4076700 w 5930900"/>
              <a:gd name="connsiteY18" fmla="*/ 645481 h 2664797"/>
              <a:gd name="connsiteX19" fmla="*/ 4076700 w 5930900"/>
              <a:gd name="connsiteY19" fmla="*/ 645481 h 2664797"/>
              <a:gd name="connsiteX20" fmla="*/ 4203700 w 5930900"/>
              <a:gd name="connsiteY20" fmla="*/ 1877381 h 2664797"/>
              <a:gd name="connsiteX21" fmla="*/ 4318000 w 5930900"/>
              <a:gd name="connsiteY21" fmla="*/ 2361620 h 2664797"/>
              <a:gd name="connsiteX22" fmla="*/ 4419600 w 5930900"/>
              <a:gd name="connsiteY22" fmla="*/ 2664781 h 2664797"/>
              <a:gd name="connsiteX23" fmla="*/ 4610100 w 5930900"/>
              <a:gd name="connsiteY23" fmla="*/ 2372681 h 2664797"/>
              <a:gd name="connsiteX24" fmla="*/ 4914900 w 5930900"/>
              <a:gd name="connsiteY24" fmla="*/ 1801181 h 2664797"/>
              <a:gd name="connsiteX25" fmla="*/ 5410200 w 5930900"/>
              <a:gd name="connsiteY25" fmla="*/ 2118681 h 2664797"/>
              <a:gd name="connsiteX26" fmla="*/ 5664200 w 5930900"/>
              <a:gd name="connsiteY26" fmla="*/ 1978981 h 2664797"/>
              <a:gd name="connsiteX27" fmla="*/ 5930900 w 5930900"/>
              <a:gd name="connsiteY27" fmla="*/ 1978981 h 2664797"/>
              <a:gd name="connsiteX0" fmla="*/ 0 w 5930900"/>
              <a:gd name="connsiteY0" fmla="*/ 2042481 h 2673774"/>
              <a:gd name="connsiteX1" fmla="*/ 774700 w 5930900"/>
              <a:gd name="connsiteY1" fmla="*/ 2042481 h 2673774"/>
              <a:gd name="connsiteX2" fmla="*/ 1384300 w 5930900"/>
              <a:gd name="connsiteY2" fmla="*/ 2029781 h 2673774"/>
              <a:gd name="connsiteX3" fmla="*/ 1384300 w 5930900"/>
              <a:gd name="connsiteY3" fmla="*/ 2029781 h 2673774"/>
              <a:gd name="connsiteX4" fmla="*/ 1524000 w 5930900"/>
              <a:gd name="connsiteY4" fmla="*/ 670881 h 2673774"/>
              <a:gd name="connsiteX5" fmla="*/ 1574800 w 5930900"/>
              <a:gd name="connsiteY5" fmla="*/ 404181 h 2673774"/>
              <a:gd name="connsiteX6" fmla="*/ 1676400 w 5930900"/>
              <a:gd name="connsiteY6" fmla="*/ 23181 h 2673774"/>
              <a:gd name="connsiteX7" fmla="*/ 1828391 w 5930900"/>
              <a:gd name="connsiteY7" fmla="*/ 85452 h 2673774"/>
              <a:gd name="connsiteX8" fmla="*/ 1889842 w 5930900"/>
              <a:gd name="connsiteY8" fmla="*/ 442281 h 2673774"/>
              <a:gd name="connsiteX9" fmla="*/ 1959897 w 5930900"/>
              <a:gd name="connsiteY9" fmla="*/ 660230 h 2673774"/>
              <a:gd name="connsiteX10" fmla="*/ 2197100 w 5930900"/>
              <a:gd name="connsiteY10" fmla="*/ 797881 h 2673774"/>
              <a:gd name="connsiteX11" fmla="*/ 2362200 w 5930900"/>
              <a:gd name="connsiteY11" fmla="*/ 658181 h 2673774"/>
              <a:gd name="connsiteX12" fmla="*/ 2590800 w 5930900"/>
              <a:gd name="connsiteY12" fmla="*/ 493081 h 2673774"/>
              <a:gd name="connsiteX13" fmla="*/ 2819400 w 5930900"/>
              <a:gd name="connsiteY13" fmla="*/ 632781 h 2673774"/>
              <a:gd name="connsiteX14" fmla="*/ 3175000 w 5930900"/>
              <a:gd name="connsiteY14" fmla="*/ 632781 h 2673774"/>
              <a:gd name="connsiteX15" fmla="*/ 3530600 w 5930900"/>
              <a:gd name="connsiteY15" fmla="*/ 620081 h 2673774"/>
              <a:gd name="connsiteX16" fmla="*/ 3594100 w 5930900"/>
              <a:gd name="connsiteY16" fmla="*/ 620081 h 2673774"/>
              <a:gd name="connsiteX17" fmla="*/ 3873500 w 5930900"/>
              <a:gd name="connsiteY17" fmla="*/ 632781 h 2673774"/>
              <a:gd name="connsiteX18" fmla="*/ 4076700 w 5930900"/>
              <a:gd name="connsiteY18" fmla="*/ 645481 h 2673774"/>
              <a:gd name="connsiteX19" fmla="*/ 4076700 w 5930900"/>
              <a:gd name="connsiteY19" fmla="*/ 645481 h 2673774"/>
              <a:gd name="connsiteX20" fmla="*/ 4203700 w 5930900"/>
              <a:gd name="connsiteY20" fmla="*/ 1877381 h 2673774"/>
              <a:gd name="connsiteX21" fmla="*/ 4318000 w 5930900"/>
              <a:gd name="connsiteY21" fmla="*/ 2361620 h 2673774"/>
              <a:gd name="connsiteX22" fmla="*/ 4419600 w 5930900"/>
              <a:gd name="connsiteY22" fmla="*/ 2664781 h 2673774"/>
              <a:gd name="connsiteX23" fmla="*/ 4624849 w 5930900"/>
              <a:gd name="connsiteY23" fmla="*/ 2520165 h 2673774"/>
              <a:gd name="connsiteX24" fmla="*/ 4914900 w 5930900"/>
              <a:gd name="connsiteY24" fmla="*/ 1801181 h 2673774"/>
              <a:gd name="connsiteX25" fmla="*/ 5410200 w 5930900"/>
              <a:gd name="connsiteY25" fmla="*/ 2118681 h 2673774"/>
              <a:gd name="connsiteX26" fmla="*/ 5664200 w 5930900"/>
              <a:gd name="connsiteY26" fmla="*/ 1978981 h 2673774"/>
              <a:gd name="connsiteX27" fmla="*/ 5930900 w 5930900"/>
              <a:gd name="connsiteY27" fmla="*/ 1978981 h 2673774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74800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211848 w 5930900"/>
              <a:gd name="connsiteY10" fmla="*/ 753636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11848 w 5930900"/>
              <a:gd name="connsiteY10" fmla="*/ 75316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573320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0900" h="2668551">
                <a:moveTo>
                  <a:pt x="0" y="2042014"/>
                </a:moveTo>
                <a:lnTo>
                  <a:pt x="774700" y="2042014"/>
                </a:lnTo>
                <a:cubicBezTo>
                  <a:pt x="1005417" y="2039897"/>
                  <a:pt x="1384300" y="2029314"/>
                  <a:pt x="1384300" y="2029314"/>
                </a:cubicBezTo>
                <a:lnTo>
                  <a:pt x="1384300" y="2029314"/>
                </a:lnTo>
                <a:cubicBezTo>
                  <a:pt x="1407583" y="1802831"/>
                  <a:pt x="1497166" y="941347"/>
                  <a:pt x="1524000" y="670414"/>
                </a:cubicBezTo>
                <a:cubicBezTo>
                  <a:pt x="1550834" y="399481"/>
                  <a:pt x="1519904" y="511664"/>
                  <a:pt x="1545304" y="403714"/>
                </a:cubicBezTo>
                <a:cubicBezTo>
                  <a:pt x="1570704" y="295764"/>
                  <a:pt x="1629219" y="75836"/>
                  <a:pt x="1676400" y="22714"/>
                </a:cubicBezTo>
                <a:cubicBezTo>
                  <a:pt x="1723581" y="-30408"/>
                  <a:pt x="1780527" y="17593"/>
                  <a:pt x="1828391" y="84985"/>
                </a:cubicBezTo>
                <a:cubicBezTo>
                  <a:pt x="1876255" y="152377"/>
                  <a:pt x="1931833" y="333728"/>
                  <a:pt x="1963583" y="427066"/>
                </a:cubicBezTo>
                <a:cubicBezTo>
                  <a:pt x="1995333" y="520404"/>
                  <a:pt x="1975054" y="561167"/>
                  <a:pt x="2018890" y="645014"/>
                </a:cubicBezTo>
                <a:cubicBezTo>
                  <a:pt x="2062726" y="728861"/>
                  <a:pt x="2149714" y="930490"/>
                  <a:pt x="2226597" y="930149"/>
                </a:cubicBezTo>
                <a:cubicBezTo>
                  <a:pt x="2303480" y="929808"/>
                  <a:pt x="2419487" y="715889"/>
                  <a:pt x="2480187" y="642966"/>
                </a:cubicBezTo>
                <a:cubicBezTo>
                  <a:pt x="2540888" y="570044"/>
                  <a:pt x="2534265" y="504222"/>
                  <a:pt x="2590800" y="492614"/>
                </a:cubicBezTo>
                <a:cubicBezTo>
                  <a:pt x="2647335" y="481006"/>
                  <a:pt x="2722033" y="550037"/>
                  <a:pt x="2819400" y="573320"/>
                </a:cubicBezTo>
                <a:cubicBezTo>
                  <a:pt x="2916767" y="596603"/>
                  <a:pt x="3056467" y="624598"/>
                  <a:pt x="3175000" y="632314"/>
                </a:cubicBezTo>
                <a:cubicBezTo>
                  <a:pt x="3293533" y="640030"/>
                  <a:pt x="3460750" y="621731"/>
                  <a:pt x="3530600" y="619614"/>
                </a:cubicBezTo>
                <a:cubicBezTo>
                  <a:pt x="3600450" y="617497"/>
                  <a:pt x="3594100" y="619614"/>
                  <a:pt x="3594100" y="619614"/>
                </a:cubicBezTo>
                <a:lnTo>
                  <a:pt x="3873500" y="632314"/>
                </a:lnTo>
                <a:lnTo>
                  <a:pt x="4076700" y="645014"/>
                </a:lnTo>
                <a:lnTo>
                  <a:pt x="4076700" y="645014"/>
                </a:lnTo>
                <a:cubicBezTo>
                  <a:pt x="4097867" y="850331"/>
                  <a:pt x="4168400" y="1578601"/>
                  <a:pt x="4203700" y="1876914"/>
                </a:cubicBezTo>
                <a:cubicBezTo>
                  <a:pt x="4239000" y="2175227"/>
                  <a:pt x="4252520" y="2303662"/>
                  <a:pt x="4288503" y="2434895"/>
                </a:cubicBezTo>
                <a:cubicBezTo>
                  <a:pt x="4324486" y="2566128"/>
                  <a:pt x="4363542" y="2650180"/>
                  <a:pt x="4419600" y="2664314"/>
                </a:cubicBezTo>
                <a:cubicBezTo>
                  <a:pt x="4475658" y="2678448"/>
                  <a:pt x="4542299" y="2663631"/>
                  <a:pt x="4624849" y="2519698"/>
                </a:cubicBezTo>
                <a:cubicBezTo>
                  <a:pt x="4707399" y="2375765"/>
                  <a:pt x="4784008" y="1867628"/>
                  <a:pt x="4914900" y="1800714"/>
                </a:cubicBezTo>
                <a:cubicBezTo>
                  <a:pt x="5045792" y="1733800"/>
                  <a:pt x="5285317" y="2088581"/>
                  <a:pt x="5410200" y="2118214"/>
                </a:cubicBezTo>
                <a:cubicBezTo>
                  <a:pt x="5535083" y="2147847"/>
                  <a:pt x="5577417" y="2001797"/>
                  <a:pt x="5664200" y="1978514"/>
                </a:cubicBezTo>
                <a:cubicBezTo>
                  <a:pt x="5750983" y="1955231"/>
                  <a:pt x="5840941" y="1966872"/>
                  <a:pt x="5930900" y="197851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2595716" y="1177346"/>
            <a:ext cx="3969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27258" y="2314086"/>
            <a:ext cx="628494" cy="628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1 9"/>
          <p:cNvCxnSpPr>
            <a:stCxn id="5" idx="3"/>
          </p:cNvCxnSpPr>
          <p:nvPr/>
        </p:nvCxnSpPr>
        <p:spPr>
          <a:xfrm flipH="1" flipV="1">
            <a:off x="2041505" y="2628333"/>
            <a:ext cx="384331" cy="2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376516" y="2619375"/>
            <a:ext cx="48811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864631" y="3051961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I/O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pad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5167086" y="2942580"/>
            <a:ext cx="606607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383314" y="4307636"/>
            <a:ext cx="7035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9298259" y="2344128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0577040" y="37396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536035" y="2141098"/>
            <a:ext cx="800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1 23"/>
          <p:cNvCxnSpPr/>
          <p:nvPr/>
        </p:nvCxnSpPr>
        <p:spPr>
          <a:xfrm flipV="1">
            <a:off x="7090348" y="2008343"/>
            <a:ext cx="1166008" cy="934239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6802943" y="1070293"/>
            <a:ext cx="1097955" cy="1534310"/>
          </a:xfrm>
          <a:prstGeom prst="line">
            <a:avLst/>
          </a:prstGeom>
          <a:ln w="28575">
            <a:solidFill>
              <a:srgbClr val="FF0000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8366946" y="1688838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Ideal case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995221" y="743317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1864631" y="4908098"/>
            <a:ext cx="8292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I/O circuits, the output termination can exceed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rails. This introduces additional risk of latch-up</a:t>
            </a:r>
          </a:p>
        </p:txBody>
      </p:sp>
    </p:spTree>
    <p:extLst>
      <p:ext uri="{BB962C8B-B14F-4D97-AF65-F5344CB8AC3E}">
        <p14:creationId xmlns:p14="http://schemas.microsoft.com/office/powerpoint/2010/main" val="204301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6360" y="-8843"/>
            <a:ext cx="10515600" cy="662397"/>
          </a:xfrm>
        </p:spPr>
        <p:txBody>
          <a:bodyPr/>
          <a:lstStyle/>
          <a:p>
            <a:r>
              <a:rPr lang="it-IT" dirty="0" err="1"/>
              <a:t>Injection</a:t>
            </a:r>
            <a:r>
              <a:rPr lang="it-IT" dirty="0"/>
              <a:t> of </a:t>
            </a:r>
            <a:r>
              <a:rPr lang="it-IT" dirty="0" err="1"/>
              <a:t>minority</a:t>
            </a:r>
            <a:r>
              <a:rPr lang="it-IT" dirty="0"/>
              <a:t> </a:t>
            </a:r>
            <a:r>
              <a:rPr lang="it-IT" dirty="0" err="1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75757"/>
            <a:ext cx="8571861" cy="2946186"/>
          </a:xfrm>
          <a:prstGeom prst="rect">
            <a:avLst/>
          </a:prstGeom>
        </p:spPr>
      </p:pic>
      <p:sp>
        <p:nvSpPr>
          <p:cNvPr id="13" name="Ovale 12"/>
          <p:cNvSpPr/>
          <p:nvPr/>
        </p:nvSpPr>
        <p:spPr>
          <a:xfrm>
            <a:off x="3933580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5655688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42" y="2161109"/>
            <a:ext cx="2425836" cy="3207515"/>
          </a:xfrm>
          <a:prstGeom prst="rect">
            <a:avLst/>
          </a:prstGeom>
        </p:spPr>
      </p:pic>
      <p:cxnSp>
        <p:nvCxnSpPr>
          <p:cNvPr id="17" name="Connettore 2 16"/>
          <p:cNvCxnSpPr/>
          <p:nvPr/>
        </p:nvCxnSpPr>
        <p:spPr>
          <a:xfrm flipH="1" flipV="1">
            <a:off x="3338833" y="3416832"/>
            <a:ext cx="1296205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5273111" y="3416832"/>
            <a:ext cx="1320973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422400" y="5368624"/>
            <a:ext cx="773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Well: bases of the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Substrate: bases of the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2449" y="1072548"/>
            <a:ext cx="3574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exceeds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diode is turned on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655688" y="1072548"/>
            <a:ext cx="4054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drops below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diode is turned on</a:t>
            </a:r>
          </a:p>
        </p:txBody>
      </p:sp>
      <p:cxnSp>
        <p:nvCxnSpPr>
          <p:cNvPr id="8" name="Connettore 1 7"/>
          <p:cNvCxnSpPr>
            <a:endCxn id="13" idx="0"/>
          </p:cNvCxnSpPr>
          <p:nvPr/>
        </p:nvCxnSpPr>
        <p:spPr>
          <a:xfrm>
            <a:off x="3845473" y="1832707"/>
            <a:ext cx="371031" cy="14403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21536" y="1832707"/>
            <a:ext cx="535585" cy="1716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90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888" y="124408"/>
            <a:ext cx="10515600" cy="662397"/>
          </a:xfrm>
        </p:spPr>
        <p:txBody>
          <a:bodyPr/>
          <a:lstStyle/>
          <a:p>
            <a:r>
              <a:rPr lang="it-IT" dirty="0" err="1"/>
              <a:t>Injection</a:t>
            </a:r>
            <a:r>
              <a:rPr lang="it-IT" dirty="0"/>
              <a:t> of </a:t>
            </a:r>
            <a:r>
              <a:rPr lang="it-IT" dirty="0" err="1"/>
              <a:t>minority</a:t>
            </a:r>
            <a:r>
              <a:rPr lang="it-IT" dirty="0"/>
              <a:t> </a:t>
            </a:r>
            <a:r>
              <a:rPr lang="it-IT" dirty="0" err="1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61029"/>
            <a:ext cx="8572484" cy="2946400"/>
          </a:xfrm>
          <a:prstGeom prst="rect">
            <a:avLst/>
          </a:prstGeom>
        </p:spPr>
      </p:pic>
      <p:cxnSp>
        <p:nvCxnSpPr>
          <p:cNvPr id="12" name="Connettore 2 11"/>
          <p:cNvCxnSpPr/>
          <p:nvPr/>
        </p:nvCxnSpPr>
        <p:spPr>
          <a:xfrm flipV="1">
            <a:off x="2844800" y="3737429"/>
            <a:ext cx="1193800" cy="155302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59169" y="5225143"/>
            <a:ext cx="4107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endParaRPr lang="en-US" sz="24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6225130" y="3751943"/>
            <a:ext cx="992730" cy="155302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350782" y="5168818"/>
            <a:ext cx="3733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endParaRPr lang="en-US" sz="2400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248790" y="929822"/>
            <a:ext cx="922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Injection of minority charge carriers into the parasitic BJTs bases may trigger the latch-up phenomenon</a:t>
            </a:r>
          </a:p>
        </p:txBody>
      </p:sp>
    </p:spTree>
    <p:extLst>
      <p:ext uri="{BB962C8B-B14F-4D97-AF65-F5344CB8AC3E}">
        <p14:creationId xmlns:p14="http://schemas.microsoft.com/office/powerpoint/2010/main" val="454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7029" y="124169"/>
            <a:ext cx="10515600" cy="662397"/>
          </a:xfrm>
        </p:spPr>
        <p:txBody>
          <a:bodyPr/>
          <a:lstStyle/>
          <a:p>
            <a:r>
              <a:rPr lang="it-IT" dirty="0"/>
              <a:t>I/O </a:t>
            </a:r>
            <a:r>
              <a:rPr lang="it-IT" dirty="0" err="1"/>
              <a:t>devices</a:t>
            </a:r>
            <a:r>
              <a:rPr lang="it-IT" dirty="0"/>
              <a:t>: Guard Rings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22" y="1530099"/>
            <a:ext cx="3673937" cy="41332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874499" y="2800350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n+ (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31874" y="2800349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31873" y="249257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486" y="2527691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74499" y="3338045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822883" y="365572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731873" y="359674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85453" y="331181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15137" y="437837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305707" y="403409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0313" y="266833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I/O devices</a:t>
            </a:r>
          </a:p>
        </p:txBody>
      </p:sp>
      <p:sp>
        <p:nvSpPr>
          <p:cNvPr id="18" name="Freccia a sinistra 17"/>
          <p:cNvSpPr/>
          <p:nvPr/>
        </p:nvSpPr>
        <p:spPr>
          <a:xfrm rot="10800000">
            <a:off x="1775811" y="3130000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4373690" y="400696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047253" y="4373760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igura a mano libera 21"/>
          <p:cNvSpPr/>
          <p:nvPr/>
        </p:nvSpPr>
        <p:spPr>
          <a:xfrm rot="5400000">
            <a:off x="3768064" y="1893685"/>
            <a:ext cx="1211253" cy="1598280"/>
          </a:xfrm>
          <a:custGeom>
            <a:avLst/>
            <a:gdLst>
              <a:gd name="connsiteX0" fmla="*/ 0 w 1211253"/>
              <a:gd name="connsiteY0" fmla="*/ 878235 h 1598280"/>
              <a:gd name="connsiteX1" fmla="*/ 0 w 1211253"/>
              <a:gd name="connsiteY1" fmla="*/ 756580 h 1598280"/>
              <a:gd name="connsiteX2" fmla="*/ 1066586 w 1211253"/>
              <a:gd name="connsiteY2" fmla="*/ 756580 h 1598280"/>
              <a:gd name="connsiteX3" fmla="*/ 1066586 w 1211253"/>
              <a:gd name="connsiteY3" fmla="*/ 0 h 1598280"/>
              <a:gd name="connsiteX4" fmla="*/ 1211253 w 1211253"/>
              <a:gd name="connsiteY4" fmla="*/ 0 h 1598280"/>
              <a:gd name="connsiteX5" fmla="*/ 1211253 w 1211253"/>
              <a:gd name="connsiteY5" fmla="*/ 1598280 h 1598280"/>
              <a:gd name="connsiteX6" fmla="*/ 1066586 w 1211253"/>
              <a:gd name="connsiteY6" fmla="*/ 1598280 h 1598280"/>
              <a:gd name="connsiteX7" fmla="*/ 1066586 w 1211253"/>
              <a:gd name="connsiteY7" fmla="*/ 878235 h 159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253" h="1598280">
                <a:moveTo>
                  <a:pt x="0" y="878235"/>
                </a:moveTo>
                <a:lnTo>
                  <a:pt x="0" y="756580"/>
                </a:lnTo>
                <a:lnTo>
                  <a:pt x="1066586" y="756580"/>
                </a:lnTo>
                <a:lnTo>
                  <a:pt x="1066586" y="0"/>
                </a:lnTo>
                <a:lnTo>
                  <a:pt x="1211253" y="0"/>
                </a:lnTo>
                <a:lnTo>
                  <a:pt x="1211253" y="1598280"/>
                </a:lnTo>
                <a:lnTo>
                  <a:pt x="1066586" y="1598280"/>
                </a:lnTo>
                <a:lnTo>
                  <a:pt x="1066586" y="87823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6618103" y="1652672"/>
            <a:ext cx="498455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Guard rings are placed around the I/O devices in order to: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 the resistance between drain/body diffusions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Collect most of the minority carriers injected by one device before they reach neighboring devices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979644" y="3904517"/>
            <a:ext cx="3937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guard rings further reduce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the I/O devices on the core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logic </a:t>
            </a:r>
          </a:p>
        </p:txBody>
      </p:sp>
      <p:sp>
        <p:nvSpPr>
          <p:cNvPr id="25" name="Freccia a sinistra 24"/>
          <p:cNvSpPr/>
          <p:nvPr/>
        </p:nvSpPr>
        <p:spPr>
          <a:xfrm>
            <a:off x="6401244" y="4053414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577575" y="905847"/>
            <a:ext cx="5993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I/O circuits require additional protection against latch-up</a:t>
            </a:r>
          </a:p>
        </p:txBody>
      </p:sp>
    </p:spTree>
    <p:extLst>
      <p:ext uri="{BB962C8B-B14F-4D97-AF65-F5344CB8AC3E}">
        <p14:creationId xmlns:p14="http://schemas.microsoft.com/office/powerpoint/2010/main" val="69971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91DA1C-4658-4082-8E68-62760B80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Analog and mixed signal chips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939221-C5E8-4CE2-9024-2E2C9764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02B6F8-11D4-4A3C-9440-3F664860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02F359-EB38-48A2-900E-9E4C3AC14F4F}"/>
              </a:ext>
            </a:extLst>
          </p:cNvPr>
          <p:cNvSpPr txBox="1"/>
          <p:nvPr/>
        </p:nvSpPr>
        <p:spPr>
          <a:xfrm>
            <a:off x="1325217" y="1382286"/>
            <a:ext cx="93195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analog section of a System on a Chip, it is not convenient or even impossible to divide the circuit into a core section and an I/O section.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However, the same rules illustrated for digital chips apply to the output devices of the analog cells (for example, operational amplifiers), which are connected to output pads. High density of substrate / well contacts, guard-rings and particular layout configurations are common practice for the output devices of analog circuits.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50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Typical structure of a digital chip</vt:lpstr>
      <vt:lpstr>Latch-up layout rules: core logic</vt:lpstr>
      <vt:lpstr>I/O circuits: over-voltage risk</vt:lpstr>
      <vt:lpstr>Injection of minority carriers</vt:lpstr>
      <vt:lpstr>Injection of minority carriers</vt:lpstr>
      <vt:lpstr>I/O devices: Guard Rings</vt:lpstr>
      <vt:lpstr>Analog and mixed signal chips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411</cp:revision>
  <dcterms:created xsi:type="dcterms:W3CDTF">2015-02-03T16:10:37Z</dcterms:created>
  <dcterms:modified xsi:type="dcterms:W3CDTF">2021-03-15T20:15:15Z</dcterms:modified>
</cp:coreProperties>
</file>