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4ABD"/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4249" autoAdjust="0"/>
  </p:normalViewPr>
  <p:slideViewPr>
    <p:cSldViewPr snapToGrid="0">
      <p:cViewPr varScale="1">
        <p:scale>
          <a:sx n="63" d="100"/>
          <a:sy n="63" d="100"/>
        </p:scale>
        <p:origin x="61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3/9/2021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30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3307" y="170253"/>
            <a:ext cx="10515600" cy="744147"/>
          </a:xfrm>
        </p:spPr>
        <p:txBody>
          <a:bodyPr>
            <a:normAutofit/>
          </a:bodyPr>
          <a:lstStyle/>
          <a:p>
            <a:r>
              <a:rPr lang="en-US"/>
              <a:t>The CMOS Process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31877" y="914400"/>
            <a:ext cx="1038818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Planar CMOS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process is used up to the 28 nm technology node.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later technology nodes, 3D CMOS MOSFETs (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FinFETs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are used.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Planar CMOS processes are still extensively used for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analog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mixed-signal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ICs. 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829369" y="2842845"/>
            <a:ext cx="7117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Classification of planar CMOS processes: example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773181" y="3444013"/>
            <a:ext cx="5779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CMOS n-well 0.18 </a:t>
            </a:r>
            <a:r>
              <a:rPr lang="en-US" sz="28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 1P6M</a:t>
            </a:r>
          </a:p>
        </p:txBody>
      </p:sp>
      <p:sp>
        <p:nvSpPr>
          <p:cNvPr id="3" name="Rettangolo arrotondato 2"/>
          <p:cNvSpPr/>
          <p:nvPr/>
        </p:nvSpPr>
        <p:spPr>
          <a:xfrm>
            <a:off x="3106010" y="4341605"/>
            <a:ext cx="3897443" cy="4856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channel length 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912448" y="5043868"/>
            <a:ext cx="5971083" cy="4856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Well (n-well, p-well, triple-well)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7665519" y="4558206"/>
            <a:ext cx="3554542" cy="4856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poly layers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8113564" y="3559051"/>
            <a:ext cx="3554542" cy="4856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metal layers</a:t>
            </a:r>
          </a:p>
        </p:txBody>
      </p:sp>
      <p:sp>
        <p:nvSpPr>
          <p:cNvPr id="9" name="Figura a mano libera 8"/>
          <p:cNvSpPr/>
          <p:nvPr/>
        </p:nvSpPr>
        <p:spPr>
          <a:xfrm>
            <a:off x="1424066" y="3897443"/>
            <a:ext cx="2818150" cy="1094282"/>
          </a:xfrm>
          <a:custGeom>
            <a:avLst/>
            <a:gdLst>
              <a:gd name="connsiteX0" fmla="*/ 0 w 2818150"/>
              <a:gd name="connsiteY0" fmla="*/ 1094282 h 1094282"/>
              <a:gd name="connsiteX1" fmla="*/ 464695 w 2818150"/>
              <a:gd name="connsiteY1" fmla="*/ 509665 h 1094282"/>
              <a:gd name="connsiteX2" fmla="*/ 2293495 w 2818150"/>
              <a:gd name="connsiteY2" fmla="*/ 194872 h 1094282"/>
              <a:gd name="connsiteX3" fmla="*/ 2668249 w 2818150"/>
              <a:gd name="connsiteY3" fmla="*/ 44970 h 1094282"/>
              <a:gd name="connsiteX4" fmla="*/ 2818150 w 2818150"/>
              <a:gd name="connsiteY4" fmla="*/ 0 h 109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150" h="1094282">
                <a:moveTo>
                  <a:pt x="0" y="1094282"/>
                </a:moveTo>
                <a:cubicBezTo>
                  <a:pt x="41223" y="876924"/>
                  <a:pt x="82446" y="659567"/>
                  <a:pt x="464695" y="509665"/>
                </a:cubicBezTo>
                <a:cubicBezTo>
                  <a:pt x="846944" y="359763"/>
                  <a:pt x="1926236" y="272321"/>
                  <a:pt x="2293495" y="194872"/>
                </a:cubicBezTo>
                <a:cubicBezTo>
                  <a:pt x="2660754" y="117423"/>
                  <a:pt x="2580807" y="77449"/>
                  <a:pt x="2668249" y="44970"/>
                </a:cubicBezTo>
                <a:cubicBezTo>
                  <a:pt x="2755691" y="12491"/>
                  <a:pt x="2786920" y="6245"/>
                  <a:pt x="2818150" y="0"/>
                </a:cubicBezTo>
              </a:path>
            </a:pathLst>
          </a:custGeom>
          <a:noFill/>
          <a:ln w="38100"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igura a mano libera 13"/>
          <p:cNvSpPr/>
          <p:nvPr/>
        </p:nvSpPr>
        <p:spPr>
          <a:xfrm>
            <a:off x="4691921" y="3972393"/>
            <a:ext cx="696275" cy="299804"/>
          </a:xfrm>
          <a:custGeom>
            <a:avLst/>
            <a:gdLst>
              <a:gd name="connsiteX0" fmla="*/ 0 w 696275"/>
              <a:gd name="connsiteY0" fmla="*/ 299804 h 299804"/>
              <a:gd name="connsiteX1" fmla="*/ 614597 w 696275"/>
              <a:gd name="connsiteY1" fmla="*/ 119922 h 299804"/>
              <a:gd name="connsiteX2" fmla="*/ 689548 w 696275"/>
              <a:gd name="connsiteY2" fmla="*/ 0 h 299804"/>
              <a:gd name="connsiteX3" fmla="*/ 689548 w 696275"/>
              <a:gd name="connsiteY3" fmla="*/ 0 h 299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275" h="299804">
                <a:moveTo>
                  <a:pt x="0" y="299804"/>
                </a:moveTo>
                <a:cubicBezTo>
                  <a:pt x="249836" y="234846"/>
                  <a:pt x="499673" y="169889"/>
                  <a:pt x="614597" y="119922"/>
                </a:cubicBezTo>
                <a:cubicBezTo>
                  <a:pt x="729521" y="69955"/>
                  <a:pt x="689548" y="0"/>
                  <a:pt x="689548" y="0"/>
                </a:cubicBezTo>
                <a:lnTo>
                  <a:pt x="689548" y="0"/>
                </a:lnTo>
              </a:path>
            </a:pathLst>
          </a:custGeom>
          <a:noFill/>
          <a:ln w="38100"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igura a mano libera 14"/>
          <p:cNvSpPr/>
          <p:nvPr/>
        </p:nvSpPr>
        <p:spPr>
          <a:xfrm>
            <a:off x="6755572" y="3897443"/>
            <a:ext cx="844441" cy="629587"/>
          </a:xfrm>
          <a:custGeom>
            <a:avLst/>
            <a:gdLst>
              <a:gd name="connsiteX0" fmla="*/ 866974 w 866974"/>
              <a:gd name="connsiteY0" fmla="*/ 629587 h 629587"/>
              <a:gd name="connsiteX1" fmla="*/ 552181 w 866974"/>
              <a:gd name="connsiteY1" fmla="*/ 434714 h 629587"/>
              <a:gd name="connsiteX2" fmla="*/ 42515 w 866974"/>
              <a:gd name="connsiteY2" fmla="*/ 224852 h 629587"/>
              <a:gd name="connsiteX3" fmla="*/ 27525 w 866974"/>
              <a:gd name="connsiteY3" fmla="*/ 179882 h 629587"/>
              <a:gd name="connsiteX4" fmla="*/ 27525 w 866974"/>
              <a:gd name="connsiteY4" fmla="*/ 0 h 629587"/>
              <a:gd name="connsiteX5" fmla="*/ 27525 w 866974"/>
              <a:gd name="connsiteY5" fmla="*/ 0 h 629587"/>
              <a:gd name="connsiteX0" fmla="*/ 844441 w 844441"/>
              <a:gd name="connsiteY0" fmla="*/ 629587 h 629587"/>
              <a:gd name="connsiteX1" fmla="*/ 529648 w 844441"/>
              <a:gd name="connsiteY1" fmla="*/ 434714 h 629587"/>
              <a:gd name="connsiteX2" fmla="*/ 72370 w 844441"/>
              <a:gd name="connsiteY2" fmla="*/ 291527 h 629587"/>
              <a:gd name="connsiteX3" fmla="*/ 4992 w 844441"/>
              <a:gd name="connsiteY3" fmla="*/ 179882 h 629587"/>
              <a:gd name="connsiteX4" fmla="*/ 4992 w 844441"/>
              <a:gd name="connsiteY4" fmla="*/ 0 h 629587"/>
              <a:gd name="connsiteX5" fmla="*/ 4992 w 844441"/>
              <a:gd name="connsiteY5" fmla="*/ 0 h 62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441" h="629587">
                <a:moveTo>
                  <a:pt x="844441" y="629587"/>
                </a:moveTo>
                <a:cubicBezTo>
                  <a:pt x="755749" y="565878"/>
                  <a:pt x="658326" y="491057"/>
                  <a:pt x="529648" y="434714"/>
                </a:cubicBezTo>
                <a:cubicBezTo>
                  <a:pt x="400970" y="378371"/>
                  <a:pt x="159813" y="333999"/>
                  <a:pt x="72370" y="291527"/>
                </a:cubicBezTo>
                <a:cubicBezTo>
                  <a:pt x="-15073" y="249055"/>
                  <a:pt x="16222" y="228470"/>
                  <a:pt x="4992" y="179882"/>
                </a:cubicBezTo>
                <a:cubicBezTo>
                  <a:pt x="-6238" y="131294"/>
                  <a:pt x="4992" y="0"/>
                  <a:pt x="4992" y="0"/>
                </a:cubicBezTo>
                <a:lnTo>
                  <a:pt x="4992" y="0"/>
                </a:lnTo>
              </a:path>
            </a:pathLst>
          </a:custGeom>
          <a:noFill/>
          <a:ln w="38100"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igura a mano libera 15"/>
          <p:cNvSpPr/>
          <p:nvPr/>
        </p:nvSpPr>
        <p:spPr>
          <a:xfrm>
            <a:off x="7090348" y="3942413"/>
            <a:ext cx="1019331" cy="260940"/>
          </a:xfrm>
          <a:custGeom>
            <a:avLst/>
            <a:gdLst>
              <a:gd name="connsiteX0" fmla="*/ 1019331 w 1019331"/>
              <a:gd name="connsiteY0" fmla="*/ 134912 h 260940"/>
              <a:gd name="connsiteX1" fmla="*/ 779488 w 1019331"/>
              <a:gd name="connsiteY1" fmla="*/ 239843 h 260940"/>
              <a:gd name="connsiteX2" fmla="*/ 404734 w 1019331"/>
              <a:gd name="connsiteY2" fmla="*/ 254833 h 260940"/>
              <a:gd name="connsiteX3" fmla="*/ 74950 w 1019331"/>
              <a:gd name="connsiteY3" fmla="*/ 164892 h 260940"/>
              <a:gd name="connsiteX4" fmla="*/ 0 w 1019331"/>
              <a:gd name="connsiteY4" fmla="*/ 0 h 260940"/>
              <a:gd name="connsiteX5" fmla="*/ 0 w 1019331"/>
              <a:gd name="connsiteY5" fmla="*/ 0 h 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9331" h="260940">
                <a:moveTo>
                  <a:pt x="1019331" y="134912"/>
                </a:moveTo>
                <a:cubicBezTo>
                  <a:pt x="950626" y="177384"/>
                  <a:pt x="881921" y="219856"/>
                  <a:pt x="779488" y="239843"/>
                </a:cubicBezTo>
                <a:cubicBezTo>
                  <a:pt x="677055" y="259830"/>
                  <a:pt x="522157" y="267325"/>
                  <a:pt x="404734" y="254833"/>
                </a:cubicBezTo>
                <a:cubicBezTo>
                  <a:pt x="287311" y="242341"/>
                  <a:pt x="142406" y="207364"/>
                  <a:pt x="74950" y="164892"/>
                </a:cubicBezTo>
                <a:cubicBezTo>
                  <a:pt x="7494" y="12242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8100"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0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Triple Well: Multiple </a:t>
            </a:r>
            <a:r>
              <a:rPr lang="en-US" dirty="0" err="1"/>
              <a:t>PWells</a:t>
            </a:r>
            <a:r>
              <a:rPr lang="en-US" dirty="0"/>
              <a:t> and </a:t>
            </a:r>
            <a:r>
              <a:rPr lang="en-US" dirty="0" err="1"/>
              <a:t>NWells</a:t>
            </a:r>
            <a:r>
              <a:rPr lang="en-US" dirty="0"/>
              <a:t> at independent voltages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352" y="1281399"/>
            <a:ext cx="8464826" cy="4821074"/>
          </a:xfrm>
          <a:prstGeom prst="rect">
            <a:avLst/>
          </a:prstGeom>
        </p:spPr>
      </p:pic>
      <p:sp>
        <p:nvSpPr>
          <p:cNvPr id="10" name="Figura a mano libera 9"/>
          <p:cNvSpPr/>
          <p:nvPr/>
        </p:nvSpPr>
        <p:spPr>
          <a:xfrm>
            <a:off x="6464299" y="3886200"/>
            <a:ext cx="3784601" cy="2216274"/>
          </a:xfrm>
          <a:custGeom>
            <a:avLst/>
            <a:gdLst>
              <a:gd name="connsiteX0" fmla="*/ 520701 w 3784601"/>
              <a:gd name="connsiteY0" fmla="*/ 520700 h 2216274"/>
              <a:gd name="connsiteX1" fmla="*/ 520701 w 3784601"/>
              <a:gd name="connsiteY1" fmla="*/ 1663700 h 2216274"/>
              <a:gd name="connsiteX2" fmla="*/ 3263901 w 3784601"/>
              <a:gd name="connsiteY2" fmla="*/ 1663700 h 2216274"/>
              <a:gd name="connsiteX3" fmla="*/ 3263901 w 3784601"/>
              <a:gd name="connsiteY3" fmla="*/ 520700 h 2216274"/>
              <a:gd name="connsiteX4" fmla="*/ 1 w 3784601"/>
              <a:gd name="connsiteY4" fmla="*/ 0 h 2216274"/>
              <a:gd name="connsiteX5" fmla="*/ 3784601 w 3784601"/>
              <a:gd name="connsiteY5" fmla="*/ 0 h 2216274"/>
              <a:gd name="connsiteX6" fmla="*/ 3784601 w 3784601"/>
              <a:gd name="connsiteY6" fmla="*/ 34866 h 2216274"/>
              <a:gd name="connsiteX7" fmla="*/ 3784601 w 3784601"/>
              <a:gd name="connsiteY7" fmla="*/ 520700 h 2216274"/>
              <a:gd name="connsiteX8" fmla="*/ 3784601 w 3784601"/>
              <a:gd name="connsiteY8" fmla="*/ 1663700 h 2216274"/>
              <a:gd name="connsiteX9" fmla="*/ 3784601 w 3784601"/>
              <a:gd name="connsiteY9" fmla="*/ 2149537 h 2216274"/>
              <a:gd name="connsiteX10" fmla="*/ 3784601 w 3784601"/>
              <a:gd name="connsiteY10" fmla="*/ 2216273 h 2216274"/>
              <a:gd name="connsiteX11" fmla="*/ 520701 w 3784601"/>
              <a:gd name="connsiteY11" fmla="*/ 2216273 h 2216274"/>
              <a:gd name="connsiteX12" fmla="*/ 520701 w 3784601"/>
              <a:gd name="connsiteY12" fmla="*/ 2216274 h 2216274"/>
              <a:gd name="connsiteX13" fmla="*/ 0 w 3784601"/>
              <a:gd name="connsiteY13" fmla="*/ 2216274 h 2216274"/>
              <a:gd name="connsiteX14" fmla="*/ 0 w 3784601"/>
              <a:gd name="connsiteY14" fmla="*/ 101603 h 2216274"/>
              <a:gd name="connsiteX15" fmla="*/ 1 w 3784601"/>
              <a:gd name="connsiteY15" fmla="*/ 101603 h 221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84601" h="2216274">
                <a:moveTo>
                  <a:pt x="520701" y="520700"/>
                </a:moveTo>
                <a:lnTo>
                  <a:pt x="520701" y="1663700"/>
                </a:lnTo>
                <a:lnTo>
                  <a:pt x="3263901" y="1663700"/>
                </a:lnTo>
                <a:lnTo>
                  <a:pt x="3263901" y="520700"/>
                </a:lnTo>
                <a:close/>
                <a:moveTo>
                  <a:pt x="1" y="0"/>
                </a:moveTo>
                <a:lnTo>
                  <a:pt x="3784601" y="0"/>
                </a:lnTo>
                <a:lnTo>
                  <a:pt x="3784601" y="34866"/>
                </a:lnTo>
                <a:lnTo>
                  <a:pt x="3784601" y="520700"/>
                </a:lnTo>
                <a:lnTo>
                  <a:pt x="3784601" y="1663700"/>
                </a:lnTo>
                <a:lnTo>
                  <a:pt x="3784601" y="2149537"/>
                </a:lnTo>
                <a:lnTo>
                  <a:pt x="3784601" y="2216273"/>
                </a:lnTo>
                <a:lnTo>
                  <a:pt x="520701" y="2216273"/>
                </a:lnTo>
                <a:lnTo>
                  <a:pt x="520701" y="2216274"/>
                </a:lnTo>
                <a:lnTo>
                  <a:pt x="0" y="2216274"/>
                </a:lnTo>
                <a:lnTo>
                  <a:pt x="0" y="101603"/>
                </a:lnTo>
                <a:lnTo>
                  <a:pt x="1" y="10160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2308225" y="4407024"/>
            <a:ext cx="3035300" cy="1130300"/>
          </a:xfrm>
          <a:prstGeom prst="rect">
            <a:avLst/>
          </a:prstGeom>
          <a:solidFill>
            <a:schemeClr val="accent6">
              <a:lumMod val="60000"/>
              <a:lumOff val="4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/>
          <p:cNvSpPr/>
          <p:nvPr/>
        </p:nvSpPr>
        <p:spPr>
          <a:xfrm>
            <a:off x="6728730" y="4201752"/>
            <a:ext cx="3255737" cy="1585170"/>
          </a:xfrm>
          <a:prstGeom prst="rect">
            <a:avLst/>
          </a:prstGeom>
          <a:solidFill>
            <a:schemeClr val="accent6">
              <a:lumMod val="75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5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Bipolar</a:t>
            </a:r>
            <a:r>
              <a:rPr lang="it-IT" dirty="0"/>
              <a:t> </a:t>
            </a:r>
            <a:r>
              <a:rPr lang="it-IT" dirty="0" err="1"/>
              <a:t>processes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440576"/>
              </p:ext>
            </p:extLst>
          </p:nvPr>
        </p:nvGraphicFramePr>
        <p:xfrm>
          <a:off x="927100" y="1460311"/>
          <a:ext cx="10667999" cy="26650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8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2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45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Available Devices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5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Bipolar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Vertical NPN, Lateral PNP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Used for precision and/or fast amplifier. </a:t>
                      </a:r>
                      <a:r>
                        <a:rPr lang="en-US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Si-Ge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versions for RF applications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7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Complementary Bipolar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Vertical NPN, Vertical PNP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1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BiFet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BJTs and JFETs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Used for precision / low bias current amplifiers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362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187325"/>
            <a:ext cx="10515600" cy="662397"/>
          </a:xfrm>
        </p:spPr>
        <p:txBody>
          <a:bodyPr/>
          <a:lstStyle/>
          <a:p>
            <a:r>
              <a:rPr lang="it-IT" dirty="0" err="1"/>
              <a:t>BiCMOS</a:t>
            </a:r>
            <a:r>
              <a:rPr lang="it-IT" dirty="0"/>
              <a:t>, BCD, SOI 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019820"/>
              </p:ext>
            </p:extLst>
          </p:nvPr>
        </p:nvGraphicFramePr>
        <p:xfrm>
          <a:off x="838199" y="1645709"/>
          <a:ext cx="10667999" cy="2449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8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2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BiCMOS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CMOS + BJTs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Mixed Signal ICs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r>
                        <a:rPr lang="it-IT" sz="20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speed</a:t>
                      </a:r>
                      <a:r>
                        <a:rPr lang="it-IT" sz="20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</a:t>
                      </a:r>
                      <a:r>
                        <a:rPr lang="it-IT" sz="20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line drivers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9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BCD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Bipolar, CMOS, DMOS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Smart</a:t>
                      </a:r>
                      <a:r>
                        <a:rPr lang="it-IT" sz="20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Power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6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SOI Silicon on Insulator.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</a:t>
                      </a:r>
                      <a:r>
                        <a:rPr lang="en-US" sz="20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CMOS,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BiCMOS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 BCD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Voltage and Rad</a:t>
                      </a:r>
                      <a:r>
                        <a:rPr lang="en-US" sz="20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Hard (e.g. space applications)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487435"/>
              </p:ext>
            </p:extLst>
          </p:nvPr>
        </p:nvGraphicFramePr>
        <p:xfrm>
          <a:off x="838199" y="1152949"/>
          <a:ext cx="10667999" cy="492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8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2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7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Available Devices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216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129489"/>
            <a:ext cx="10515600" cy="662397"/>
          </a:xfrm>
        </p:spPr>
        <p:txBody>
          <a:bodyPr/>
          <a:lstStyle/>
          <a:p>
            <a:r>
              <a:rPr lang="en-US" dirty="0"/>
              <a:t>Resistances in planar ICs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192" y="3161590"/>
            <a:ext cx="3493015" cy="1001270"/>
          </a:xfrm>
          <a:prstGeom prst="rect">
            <a:avLst/>
          </a:prstGeom>
        </p:spPr>
      </p:pic>
      <p:cxnSp>
        <p:nvCxnSpPr>
          <p:cNvPr id="7" name="Connettore 2 6"/>
          <p:cNvCxnSpPr/>
          <p:nvPr/>
        </p:nvCxnSpPr>
        <p:spPr>
          <a:xfrm>
            <a:off x="2355591" y="2680724"/>
            <a:ext cx="208940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1522044" y="2111976"/>
            <a:ext cx="3299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Direction of the current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807199" y="2577011"/>
            <a:ext cx="26796273" cy="70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975809"/>
              </p:ext>
            </p:extLst>
          </p:nvPr>
        </p:nvGraphicFramePr>
        <p:xfrm>
          <a:off x="6743831" y="2934724"/>
          <a:ext cx="1959570" cy="1115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4" imgW="698197" imgH="393529" progId="Equation.DSMT4">
                  <p:embed/>
                </p:oleObj>
              </mc:Choice>
              <mc:Fallback>
                <p:oleObj name="Equation" r:id="rId4" imgW="698197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831" y="2934724"/>
                        <a:ext cx="1959570" cy="11158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ttore 2 11"/>
          <p:cNvCxnSpPr/>
          <p:nvPr/>
        </p:nvCxnSpPr>
        <p:spPr>
          <a:xfrm>
            <a:off x="6896100" y="2548241"/>
            <a:ext cx="673100" cy="7420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H="1">
            <a:off x="8585979" y="2449039"/>
            <a:ext cx="539382" cy="6411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e 14"/>
          <p:cNvSpPr/>
          <p:nvPr/>
        </p:nvSpPr>
        <p:spPr>
          <a:xfrm>
            <a:off x="7975600" y="2919282"/>
            <a:ext cx="610379" cy="12435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/>
          <p:cNvSpPr txBox="1"/>
          <p:nvPr/>
        </p:nvSpPr>
        <p:spPr>
          <a:xfrm>
            <a:off x="5431724" y="1696477"/>
            <a:ext cx="2632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W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 square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(sheet resistance)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9202027" y="2045550"/>
            <a:ext cx="1622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Number of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squares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1695192" y="3179198"/>
            <a:ext cx="499574" cy="4819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tangolo 19"/>
          <p:cNvSpPr/>
          <p:nvPr/>
        </p:nvSpPr>
        <p:spPr>
          <a:xfrm>
            <a:off x="2192516" y="3179198"/>
            <a:ext cx="499574" cy="4819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tangolo 20"/>
          <p:cNvSpPr/>
          <p:nvPr/>
        </p:nvSpPr>
        <p:spPr>
          <a:xfrm>
            <a:off x="2691178" y="3179197"/>
            <a:ext cx="499574" cy="4819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ttangolo 21"/>
          <p:cNvSpPr/>
          <p:nvPr/>
        </p:nvSpPr>
        <p:spPr>
          <a:xfrm>
            <a:off x="3191243" y="3179197"/>
            <a:ext cx="499574" cy="4819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ttangolo 22"/>
          <p:cNvSpPr/>
          <p:nvPr/>
        </p:nvSpPr>
        <p:spPr>
          <a:xfrm>
            <a:off x="3696495" y="3179197"/>
            <a:ext cx="499574" cy="4819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ttangolo 23"/>
          <p:cNvSpPr/>
          <p:nvPr/>
        </p:nvSpPr>
        <p:spPr>
          <a:xfrm>
            <a:off x="4199215" y="3179197"/>
            <a:ext cx="499574" cy="4819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ttangolo 24"/>
          <p:cNvSpPr/>
          <p:nvPr/>
        </p:nvSpPr>
        <p:spPr>
          <a:xfrm>
            <a:off x="4704467" y="3179197"/>
            <a:ext cx="499574" cy="4819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onnettore 2 26"/>
          <p:cNvCxnSpPr/>
          <p:nvPr/>
        </p:nvCxnSpPr>
        <p:spPr>
          <a:xfrm>
            <a:off x="1695192" y="3105994"/>
            <a:ext cx="505252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1720271" y="2676492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36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Vertical and lateral capacitances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69" y="1228340"/>
            <a:ext cx="3259331" cy="4473912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194687" y="200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943983"/>
              </p:ext>
            </p:extLst>
          </p:nvPr>
        </p:nvGraphicFramePr>
        <p:xfrm>
          <a:off x="5889625" y="3002370"/>
          <a:ext cx="3258283" cy="706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4" imgW="914400" imgH="190440" progId="Equation.DSMT4">
                  <p:embed/>
                </p:oleObj>
              </mc:Choice>
              <mc:Fallback>
                <p:oleObj name="Equation" r:id="rId4" imgW="914400" imgH="190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25" y="3002370"/>
                        <a:ext cx="3258283" cy="7060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692597"/>
              </p:ext>
            </p:extLst>
          </p:nvPr>
        </p:nvGraphicFramePr>
        <p:xfrm>
          <a:off x="5889625" y="1359898"/>
          <a:ext cx="2266950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6" imgW="812520" imgH="393480" progId="Equation.DSMT4">
                  <p:embed/>
                </p:oleObj>
              </mc:Choice>
              <mc:Fallback>
                <p:oleObj name="Equation" r:id="rId6" imgW="812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25" y="1359898"/>
                        <a:ext cx="2266950" cy="1144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4443699" y="3900832"/>
            <a:ext cx="3712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Capacitance per unit area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7291470" y="4630095"/>
            <a:ext cx="4397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Capacitance per unit perimeter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(Fringe capacitance)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8217928" y="1333295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312423" y="1943857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</a:p>
        </p:txBody>
      </p:sp>
      <p:cxnSp>
        <p:nvCxnSpPr>
          <p:cNvPr id="14" name="Connettore 2 13"/>
          <p:cNvCxnSpPr/>
          <p:nvPr/>
        </p:nvCxnSpPr>
        <p:spPr>
          <a:xfrm flipV="1">
            <a:off x="6756400" y="3594100"/>
            <a:ext cx="266700" cy="3067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H="1" flipV="1">
            <a:off x="8289925" y="3613667"/>
            <a:ext cx="345745" cy="11153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160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101" y="85757"/>
            <a:ext cx="10515600" cy="662397"/>
          </a:xfrm>
        </p:spPr>
        <p:txBody>
          <a:bodyPr/>
          <a:lstStyle/>
          <a:p>
            <a:r>
              <a:rPr lang="en-US"/>
              <a:t>Lateral and Junction Capacitances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31" y="1887717"/>
            <a:ext cx="3901768" cy="199085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651569" y="4735638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Lateral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734300" y="4621690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Junction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50" y="1310185"/>
            <a:ext cx="3522808" cy="3373623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600952" y="18664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355052"/>
              </p:ext>
            </p:extLst>
          </p:nvPr>
        </p:nvGraphicFramePr>
        <p:xfrm>
          <a:off x="3225800" y="4587875"/>
          <a:ext cx="1979613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5" imgW="787320" imgH="368280" progId="Equation.DSMT4">
                  <p:embed/>
                </p:oleObj>
              </mc:Choice>
              <mc:Fallback>
                <p:oleObj name="Equation" r:id="rId5" imgW="787320" imgH="3682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800" y="4587875"/>
                        <a:ext cx="1979613" cy="920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5489064" y="1586125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 (or n)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8450628" y="1011362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 (or p)</a:t>
            </a:r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8450628" y="1473027"/>
            <a:ext cx="383787" cy="11305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6183106" y="2022191"/>
            <a:ext cx="1068571" cy="7238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327761"/>
              </p:ext>
            </p:extLst>
          </p:nvPr>
        </p:nvGraphicFramePr>
        <p:xfrm>
          <a:off x="6883531" y="5286196"/>
          <a:ext cx="3224775" cy="612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7" imgW="1066680" imgH="203040" progId="Equation.DSMT4">
                  <p:embed/>
                </p:oleObj>
              </mc:Choice>
              <mc:Fallback>
                <p:oleObj name="Equation" r:id="rId7" imgW="1066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531" y="5286196"/>
                        <a:ext cx="3224775" cy="6125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977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7888" y="200321"/>
            <a:ext cx="10515600" cy="662397"/>
          </a:xfrm>
        </p:spPr>
        <p:txBody>
          <a:bodyPr/>
          <a:lstStyle/>
          <a:p>
            <a:r>
              <a:rPr lang="en-US"/>
              <a:t>Simplified designer's view of a CMOS Process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30776" y="2893612"/>
            <a:ext cx="104502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are considering a simple n-well (twin-Tub)  1P2M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starting substrate is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p-type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all p-wells are shorted together since there are no insulation junctions with the substrate.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N-wells are insulated from the substrate if the latter is biased at the lowest voltage in the circuit.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very lightly doped epitaxial layer is often present on top of a strongly doped wafer. P-wells are necessary to obtain the optimal doping for n-MOSFETS. 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507" y="862718"/>
            <a:ext cx="7546566" cy="1494266"/>
          </a:xfrm>
          <a:prstGeom prst="rect">
            <a:avLst/>
          </a:prstGeom>
        </p:spPr>
      </p:pic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D696E5B2-7753-411B-8DB8-6E206917CD9F}"/>
              </a:ext>
            </a:extLst>
          </p:cNvPr>
          <p:cNvSpPr/>
          <p:nvPr/>
        </p:nvSpPr>
        <p:spPr>
          <a:xfrm>
            <a:off x="1852747" y="1241386"/>
            <a:ext cx="7546565" cy="1096224"/>
          </a:xfrm>
          <a:custGeom>
            <a:avLst/>
            <a:gdLst>
              <a:gd name="connsiteX0" fmla="*/ 0 w 7546565"/>
              <a:gd name="connsiteY0" fmla="*/ 0 h 1096224"/>
              <a:gd name="connsiteX1" fmla="*/ 296094 w 7546565"/>
              <a:gd name="connsiteY1" fmla="*/ 0 h 1096224"/>
              <a:gd name="connsiteX2" fmla="*/ 296094 w 7546565"/>
              <a:gd name="connsiteY2" fmla="*/ 268372 h 1096224"/>
              <a:gd name="connsiteX3" fmla="*/ 401506 w 7546565"/>
              <a:gd name="connsiteY3" fmla="*/ 373784 h 1096224"/>
              <a:gd name="connsiteX4" fmla="*/ 3916862 w 7546565"/>
              <a:gd name="connsiteY4" fmla="*/ 373784 h 1096224"/>
              <a:gd name="connsiteX5" fmla="*/ 4022274 w 7546565"/>
              <a:gd name="connsiteY5" fmla="*/ 268372 h 1096224"/>
              <a:gd name="connsiteX6" fmla="*/ 4022274 w 7546565"/>
              <a:gd name="connsiteY6" fmla="*/ 0 h 1096224"/>
              <a:gd name="connsiteX7" fmla="*/ 7546565 w 7546565"/>
              <a:gd name="connsiteY7" fmla="*/ 0 h 1096224"/>
              <a:gd name="connsiteX8" fmla="*/ 7546565 w 7546565"/>
              <a:gd name="connsiteY8" fmla="*/ 1096224 h 1096224"/>
              <a:gd name="connsiteX9" fmla="*/ 0 w 7546565"/>
              <a:gd name="connsiteY9" fmla="*/ 1096224 h 109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46565" h="1096224">
                <a:moveTo>
                  <a:pt x="0" y="0"/>
                </a:moveTo>
                <a:lnTo>
                  <a:pt x="296094" y="0"/>
                </a:lnTo>
                <a:lnTo>
                  <a:pt x="296094" y="268372"/>
                </a:lnTo>
                <a:cubicBezTo>
                  <a:pt x="296094" y="326589"/>
                  <a:pt x="343289" y="373784"/>
                  <a:pt x="401506" y="373784"/>
                </a:cubicBezTo>
                <a:lnTo>
                  <a:pt x="3916862" y="373784"/>
                </a:lnTo>
                <a:cubicBezTo>
                  <a:pt x="3975079" y="373784"/>
                  <a:pt x="4022274" y="326589"/>
                  <a:pt x="4022274" y="268372"/>
                </a:cubicBezTo>
                <a:lnTo>
                  <a:pt x="4022274" y="0"/>
                </a:lnTo>
                <a:lnTo>
                  <a:pt x="7546565" y="0"/>
                </a:lnTo>
                <a:lnTo>
                  <a:pt x="7546565" y="1096224"/>
                </a:lnTo>
                <a:lnTo>
                  <a:pt x="0" y="1096224"/>
                </a:lnTo>
                <a:close/>
              </a:path>
            </a:pathLst>
          </a:custGeom>
          <a:solidFill>
            <a:srgbClr val="FF00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7BF19BAD-4738-478E-B4CF-057FDED76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676174">
            <a:off x="3152889" y="1447928"/>
            <a:ext cx="619125" cy="323850"/>
          </a:xfrm>
          <a:prstGeom prst="rect">
            <a:avLst/>
          </a:prstGeom>
        </p:spPr>
      </p:pic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55335B94-9EB4-4496-96A1-4DC8FE79DC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35102" y="1316918"/>
            <a:ext cx="241826" cy="257947"/>
          </a:xfrm>
          <a:prstGeom prst="rect">
            <a:avLst/>
          </a:prstGeom>
        </p:spPr>
      </p:pic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DE12D378-CC13-4622-B18E-28BDA59343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35102" y="2121847"/>
            <a:ext cx="342892" cy="45719"/>
          </a:xfrm>
          <a:prstGeom prst="rect">
            <a:avLst/>
          </a:prstGeom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C5513BBF-932A-4EB1-9362-406548B2D2AF}"/>
              </a:ext>
            </a:extLst>
          </p:cNvPr>
          <p:cNvCxnSpPr/>
          <p:nvPr/>
        </p:nvCxnSpPr>
        <p:spPr>
          <a:xfrm flipH="1">
            <a:off x="9509760" y="1706880"/>
            <a:ext cx="96341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7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128058"/>
            <a:ext cx="10515600" cy="662397"/>
          </a:xfrm>
        </p:spPr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active</a:t>
            </a:r>
            <a:r>
              <a:rPr lang="it-IT" dirty="0"/>
              <a:t> </a:t>
            </a:r>
            <a:r>
              <a:rPr lang="it-IT" dirty="0" err="1"/>
              <a:t>areas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87" y="1375028"/>
            <a:ext cx="7171959" cy="439674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366932" y="5771777"/>
            <a:ext cx="1383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Top view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85" y="1050925"/>
            <a:ext cx="1735803" cy="178374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906503" y="3276987"/>
            <a:ext cx="28617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Active areas are all of the same type.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They  are 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specialized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by other layers (e.g. n-well).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p-wells are often drawn automatically as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not(n-well)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685499" y="4885089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71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9863" y="131033"/>
            <a:ext cx="10515600" cy="662397"/>
          </a:xfrm>
        </p:spPr>
        <p:txBody>
          <a:bodyPr/>
          <a:lstStyle/>
          <a:p>
            <a:r>
              <a:rPr lang="en-US" dirty="0"/>
              <a:t>Polysilicon and gate oxide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138" y="2012517"/>
            <a:ext cx="8842350" cy="200012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920270" y="4147545"/>
            <a:ext cx="1000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gate (thin) oxide is grown on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active areas.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After that, it is covered by the polysilicon layer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the poly is patterned, the gate oxide remains only where polysilicon remains, forming the gate.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Only one layer (poly) is required to control the final result of this step.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94396" y="708151"/>
            <a:ext cx="30267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poly over active area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MOSFET gate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120910" y="793430"/>
            <a:ext cx="36215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poly out of active area    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interconnection </a:t>
            </a:r>
          </a:p>
        </p:txBody>
      </p:sp>
      <p:sp>
        <p:nvSpPr>
          <p:cNvPr id="11" name="Freccia in giù 10"/>
          <p:cNvSpPr/>
          <p:nvPr/>
        </p:nvSpPr>
        <p:spPr>
          <a:xfrm>
            <a:off x="1591733" y="1151467"/>
            <a:ext cx="616058" cy="3556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ccia in giù 11"/>
          <p:cNvSpPr/>
          <p:nvPr/>
        </p:nvSpPr>
        <p:spPr>
          <a:xfrm>
            <a:off x="8940799" y="1278027"/>
            <a:ext cx="616058" cy="3556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igura a mano libera 12"/>
          <p:cNvSpPr/>
          <p:nvPr/>
        </p:nvSpPr>
        <p:spPr>
          <a:xfrm>
            <a:off x="3352800" y="1286933"/>
            <a:ext cx="1371600" cy="1049867"/>
          </a:xfrm>
          <a:custGeom>
            <a:avLst/>
            <a:gdLst>
              <a:gd name="connsiteX0" fmla="*/ 0 w 1371600"/>
              <a:gd name="connsiteY0" fmla="*/ 0 h 1049867"/>
              <a:gd name="connsiteX1" fmla="*/ 609600 w 1371600"/>
              <a:gd name="connsiteY1" fmla="*/ 118534 h 1049867"/>
              <a:gd name="connsiteX2" fmla="*/ 1083733 w 1371600"/>
              <a:gd name="connsiteY2" fmla="*/ 355600 h 1049867"/>
              <a:gd name="connsiteX3" fmla="*/ 1371600 w 1371600"/>
              <a:gd name="connsiteY3" fmla="*/ 1049867 h 104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600" h="1049867">
                <a:moveTo>
                  <a:pt x="0" y="0"/>
                </a:moveTo>
                <a:cubicBezTo>
                  <a:pt x="214489" y="29633"/>
                  <a:pt x="428978" y="59267"/>
                  <a:pt x="609600" y="118534"/>
                </a:cubicBezTo>
                <a:cubicBezTo>
                  <a:pt x="790222" y="177801"/>
                  <a:pt x="956733" y="200378"/>
                  <a:pt x="1083733" y="355600"/>
                </a:cubicBezTo>
                <a:cubicBezTo>
                  <a:pt x="1210733" y="510822"/>
                  <a:pt x="1291166" y="780344"/>
                  <a:pt x="1371600" y="1049867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igura a mano libera 13"/>
          <p:cNvSpPr/>
          <p:nvPr/>
        </p:nvSpPr>
        <p:spPr>
          <a:xfrm>
            <a:off x="6577968" y="1219200"/>
            <a:ext cx="1448432" cy="1066800"/>
          </a:xfrm>
          <a:custGeom>
            <a:avLst/>
            <a:gdLst>
              <a:gd name="connsiteX0" fmla="*/ 1448432 w 1448432"/>
              <a:gd name="connsiteY0" fmla="*/ 0 h 1066800"/>
              <a:gd name="connsiteX1" fmla="*/ 804965 w 1448432"/>
              <a:gd name="connsiteY1" fmla="*/ 84667 h 1066800"/>
              <a:gd name="connsiteX2" fmla="*/ 229232 w 1448432"/>
              <a:gd name="connsiteY2" fmla="*/ 338667 h 1066800"/>
              <a:gd name="connsiteX3" fmla="*/ 26032 w 1448432"/>
              <a:gd name="connsiteY3" fmla="*/ 745067 h 1066800"/>
              <a:gd name="connsiteX4" fmla="*/ 9099 w 1448432"/>
              <a:gd name="connsiteY4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8432" h="1066800">
                <a:moveTo>
                  <a:pt x="1448432" y="0"/>
                </a:moveTo>
                <a:cubicBezTo>
                  <a:pt x="1228298" y="14111"/>
                  <a:pt x="1008165" y="28223"/>
                  <a:pt x="804965" y="84667"/>
                </a:cubicBezTo>
                <a:cubicBezTo>
                  <a:pt x="601765" y="141112"/>
                  <a:pt x="359054" y="228600"/>
                  <a:pt x="229232" y="338667"/>
                </a:cubicBezTo>
                <a:cubicBezTo>
                  <a:pt x="99410" y="448734"/>
                  <a:pt x="62721" y="623712"/>
                  <a:pt x="26032" y="745067"/>
                </a:cubicBezTo>
                <a:cubicBezTo>
                  <a:pt x="-10657" y="866422"/>
                  <a:pt x="-779" y="966611"/>
                  <a:pt x="9099" y="1066800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4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8024"/>
            <a:ext cx="10515600" cy="662397"/>
          </a:xfrm>
        </p:spPr>
        <p:txBody>
          <a:bodyPr/>
          <a:lstStyle/>
          <a:p>
            <a:r>
              <a:rPr lang="it-IT" dirty="0"/>
              <a:t>FEOL (Front-End Of the Line) 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1" y="771795"/>
            <a:ext cx="7634272" cy="522110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379" y="2863859"/>
            <a:ext cx="1679150" cy="3043265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429657" y="4310744"/>
            <a:ext cx="522514" cy="537028"/>
          </a:xfrm>
          <a:prstGeom prst="rect">
            <a:avLst/>
          </a:prstGeom>
          <a:solidFill>
            <a:schemeClr val="accent1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4741816" y="3444604"/>
            <a:ext cx="2093323" cy="1881776"/>
          </a:xfrm>
          <a:prstGeom prst="rect">
            <a:avLst/>
          </a:prstGeom>
          <a:solidFill>
            <a:schemeClr val="accent1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2090057" y="3444604"/>
            <a:ext cx="2104572" cy="1881776"/>
          </a:xfrm>
          <a:prstGeom prst="rect">
            <a:avLst/>
          </a:prstGeom>
          <a:solidFill>
            <a:schemeClr val="accent2">
              <a:lumMod val="40000"/>
              <a:lumOff val="6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6946899" y="4310744"/>
            <a:ext cx="542471" cy="537028"/>
          </a:xfrm>
          <a:prstGeom prst="rect">
            <a:avLst/>
          </a:prstGeom>
          <a:solidFill>
            <a:schemeClr val="accent2">
              <a:lumMod val="40000"/>
              <a:lumOff val="6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ccia a destra 10"/>
          <p:cNvSpPr/>
          <p:nvPr/>
        </p:nvSpPr>
        <p:spPr>
          <a:xfrm>
            <a:off x="8954829" y="4658065"/>
            <a:ext cx="419100" cy="37941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ccia a destra 11"/>
          <p:cNvSpPr/>
          <p:nvPr/>
        </p:nvSpPr>
        <p:spPr>
          <a:xfrm>
            <a:off x="8954829" y="5212426"/>
            <a:ext cx="419100" cy="37700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22" y="541936"/>
            <a:ext cx="3046728" cy="2179545"/>
          </a:xfrm>
          <a:prstGeom prst="rect">
            <a:avLst/>
          </a:prstGeom>
        </p:spPr>
      </p:pic>
      <p:sp>
        <p:nvSpPr>
          <p:cNvPr id="14" name="Freccia in giù 13"/>
          <p:cNvSpPr/>
          <p:nvPr/>
        </p:nvSpPr>
        <p:spPr>
          <a:xfrm>
            <a:off x="10043886" y="1349829"/>
            <a:ext cx="429292" cy="5225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ccia in giù 14"/>
          <p:cNvSpPr/>
          <p:nvPr/>
        </p:nvSpPr>
        <p:spPr>
          <a:xfrm>
            <a:off x="10913488" y="798519"/>
            <a:ext cx="429292" cy="5225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ccia in giù 15"/>
          <p:cNvSpPr/>
          <p:nvPr/>
        </p:nvSpPr>
        <p:spPr>
          <a:xfrm>
            <a:off x="8735087" y="595552"/>
            <a:ext cx="429292" cy="5225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e 16"/>
          <p:cNvSpPr/>
          <p:nvPr/>
        </p:nvSpPr>
        <p:spPr>
          <a:xfrm>
            <a:off x="4741816" y="1349828"/>
            <a:ext cx="1034870" cy="68263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ttore 1 18"/>
          <p:cNvCxnSpPr>
            <a:stCxn id="17" idx="0"/>
            <a:endCxn id="13" idx="0"/>
          </p:cNvCxnSpPr>
          <p:nvPr/>
        </p:nvCxnSpPr>
        <p:spPr>
          <a:xfrm flipV="1">
            <a:off x="5259251" y="541936"/>
            <a:ext cx="4784635" cy="8078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>
            <a:endCxn id="13" idx="2"/>
          </p:cNvCxnSpPr>
          <p:nvPr/>
        </p:nvCxnSpPr>
        <p:spPr>
          <a:xfrm>
            <a:off x="5259251" y="2047714"/>
            <a:ext cx="4784635" cy="6737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85A0CB0-335A-49F2-ACD9-94CA4E4828FF}"/>
              </a:ext>
            </a:extLst>
          </p:cNvPr>
          <p:cNvSpPr txBox="1"/>
          <p:nvPr/>
        </p:nvSpPr>
        <p:spPr>
          <a:xfrm>
            <a:off x="9702931" y="65609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silicide</a:t>
            </a:r>
          </a:p>
        </p:txBody>
      </p:sp>
    </p:spTree>
    <p:extLst>
      <p:ext uri="{BB962C8B-B14F-4D97-AF65-F5344CB8AC3E}">
        <p14:creationId xmlns:p14="http://schemas.microsoft.com/office/powerpoint/2010/main" val="214987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8371" y="89090"/>
            <a:ext cx="10515600" cy="662397"/>
          </a:xfrm>
        </p:spPr>
        <p:txBody>
          <a:bodyPr/>
          <a:lstStyle/>
          <a:p>
            <a:r>
              <a:rPr lang="it-IT" dirty="0"/>
              <a:t>BEOL (Back End Of the Line) - </a:t>
            </a:r>
            <a:r>
              <a:rPr lang="it-IT" dirty="0" err="1"/>
              <a:t>Contacts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530" y="4253864"/>
            <a:ext cx="8569821" cy="1793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81753" y="809376"/>
            <a:ext cx="94688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devices created in the FEOL are covered by an insulating layer and holes are opened only where we want to contact them. These opening are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Contacts can reach active areas (p+ or n+ doped portions of the substrate) or polysilicon (over the FOX).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Direct contact of polysilicon over the gates is not allowed  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29784" y="3422867"/>
            <a:ext cx="1503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Insulating</a:t>
            </a:r>
            <a:endParaRPr lang="it-IT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ccia in giù 7"/>
          <p:cNvSpPr/>
          <p:nvPr/>
        </p:nvSpPr>
        <p:spPr>
          <a:xfrm>
            <a:off x="2428407" y="3608573"/>
            <a:ext cx="224852" cy="5512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ccia in giù 8"/>
          <p:cNvSpPr/>
          <p:nvPr/>
        </p:nvSpPr>
        <p:spPr>
          <a:xfrm>
            <a:off x="3247944" y="3655572"/>
            <a:ext cx="224852" cy="5512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ccia in giù 9"/>
          <p:cNvSpPr/>
          <p:nvPr/>
        </p:nvSpPr>
        <p:spPr>
          <a:xfrm>
            <a:off x="4904581" y="3608573"/>
            <a:ext cx="224852" cy="5512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ccia in giù 10"/>
          <p:cNvSpPr/>
          <p:nvPr/>
        </p:nvSpPr>
        <p:spPr>
          <a:xfrm>
            <a:off x="5923439" y="3547827"/>
            <a:ext cx="224852" cy="5512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ccia in giù 11"/>
          <p:cNvSpPr/>
          <p:nvPr/>
        </p:nvSpPr>
        <p:spPr>
          <a:xfrm>
            <a:off x="6883531" y="3562719"/>
            <a:ext cx="224852" cy="5512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ccia in giù 12"/>
          <p:cNvSpPr/>
          <p:nvPr/>
        </p:nvSpPr>
        <p:spPr>
          <a:xfrm>
            <a:off x="8637629" y="3547827"/>
            <a:ext cx="224852" cy="5512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ccia in giù 13"/>
          <p:cNvSpPr/>
          <p:nvPr/>
        </p:nvSpPr>
        <p:spPr>
          <a:xfrm>
            <a:off x="9474231" y="3562719"/>
            <a:ext cx="224852" cy="5512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14"/>
          <p:cNvSpPr/>
          <p:nvPr/>
        </p:nvSpPr>
        <p:spPr>
          <a:xfrm>
            <a:off x="2455368" y="4260026"/>
            <a:ext cx="170929" cy="5215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15"/>
          <p:cNvSpPr/>
          <p:nvPr/>
        </p:nvSpPr>
        <p:spPr>
          <a:xfrm>
            <a:off x="3301867" y="4253864"/>
            <a:ext cx="170929" cy="5215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tangolo 16"/>
          <p:cNvSpPr/>
          <p:nvPr/>
        </p:nvSpPr>
        <p:spPr>
          <a:xfrm>
            <a:off x="4979282" y="4260026"/>
            <a:ext cx="170929" cy="5215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tangolo 17"/>
          <p:cNvSpPr/>
          <p:nvPr/>
        </p:nvSpPr>
        <p:spPr>
          <a:xfrm>
            <a:off x="6949187" y="4253358"/>
            <a:ext cx="170929" cy="5215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ttangolo 18"/>
          <p:cNvSpPr/>
          <p:nvPr/>
        </p:nvSpPr>
        <p:spPr>
          <a:xfrm>
            <a:off x="5972765" y="4260025"/>
            <a:ext cx="170929" cy="16887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tangolo 19"/>
          <p:cNvSpPr/>
          <p:nvPr/>
        </p:nvSpPr>
        <p:spPr>
          <a:xfrm>
            <a:off x="8637629" y="4260026"/>
            <a:ext cx="170929" cy="5215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tangolo 20"/>
          <p:cNvSpPr/>
          <p:nvPr/>
        </p:nvSpPr>
        <p:spPr>
          <a:xfrm>
            <a:off x="9501192" y="4260026"/>
            <a:ext cx="170929" cy="5215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onnettore 2 22"/>
          <p:cNvCxnSpPr>
            <a:stCxn id="7" idx="2"/>
          </p:cNvCxnSpPr>
          <p:nvPr/>
        </p:nvCxnSpPr>
        <p:spPr>
          <a:xfrm>
            <a:off x="1081753" y="4253864"/>
            <a:ext cx="751969" cy="1750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9322868" y="3077555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Contacts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0423144" y="3838365"/>
            <a:ext cx="16401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Thungsten</a:t>
            </a:r>
            <a:endParaRPr lang="it-IT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Plugs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nettore 2 25"/>
          <p:cNvCxnSpPr>
            <a:endCxn id="21" idx="3"/>
          </p:cNvCxnSpPr>
          <p:nvPr/>
        </p:nvCxnSpPr>
        <p:spPr>
          <a:xfrm flipH="1">
            <a:off x="9672121" y="4175875"/>
            <a:ext cx="653950" cy="3449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00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933" y="0"/>
            <a:ext cx="10515600" cy="662397"/>
          </a:xfrm>
        </p:spPr>
        <p:txBody>
          <a:bodyPr/>
          <a:lstStyle/>
          <a:p>
            <a:r>
              <a:rPr lang="en-US" dirty="0"/>
              <a:t>BEOL: The interconnections 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3" y="662397"/>
            <a:ext cx="7431247" cy="541207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714" y="331198"/>
            <a:ext cx="1789686" cy="57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74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Bonding Pads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130" y="869794"/>
            <a:ext cx="7920669" cy="511841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303286" y="4873717"/>
            <a:ext cx="42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E64A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Layer: Passivation Opening</a:t>
            </a:r>
          </a:p>
        </p:txBody>
      </p:sp>
      <p:cxnSp>
        <p:nvCxnSpPr>
          <p:cNvPr id="8" name="Connettore 2 7"/>
          <p:cNvCxnSpPr>
            <a:cxnSpLocks/>
          </p:cNvCxnSpPr>
          <p:nvPr/>
        </p:nvCxnSpPr>
        <p:spPr>
          <a:xfrm flipV="1">
            <a:off x="7047422" y="4381947"/>
            <a:ext cx="1096453" cy="477672"/>
          </a:xfrm>
          <a:prstGeom prst="straightConnector1">
            <a:avLst/>
          </a:prstGeom>
          <a:ln w="57150">
            <a:solidFill>
              <a:srgbClr val="E64A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07C37495-74EB-4326-B881-8674D0F69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857349"/>
            <a:ext cx="2454419" cy="245441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FD2E4E1-3324-4D16-B6D4-2A180BC6A38D}"/>
              </a:ext>
            </a:extLst>
          </p:cNvPr>
          <p:cNvSpPr txBox="1"/>
          <p:nvPr/>
        </p:nvSpPr>
        <p:spPr>
          <a:xfrm>
            <a:off x="588199" y="3550950"/>
            <a:ext cx="1776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pads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(pad frame)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4A3A77B-95EF-4EE7-85CB-FE4E27FDA6ED}"/>
              </a:ext>
            </a:extLst>
          </p:cNvPr>
          <p:cNvSpPr txBox="1"/>
          <p:nvPr/>
        </p:nvSpPr>
        <p:spPr>
          <a:xfrm>
            <a:off x="1249834" y="1864502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core 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65E43679-CA1A-45FA-8470-A869F8F03DF4}"/>
              </a:ext>
            </a:extLst>
          </p:cNvPr>
          <p:cNvCxnSpPr>
            <a:cxnSpLocks/>
          </p:cNvCxnSpPr>
          <p:nvPr/>
        </p:nvCxnSpPr>
        <p:spPr>
          <a:xfrm flipV="1">
            <a:off x="1438717" y="3163147"/>
            <a:ext cx="530760" cy="7676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267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arrotondato 16"/>
          <p:cNvSpPr/>
          <p:nvPr/>
        </p:nvSpPr>
        <p:spPr>
          <a:xfrm>
            <a:off x="649641" y="2714826"/>
            <a:ext cx="10704158" cy="33384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58712"/>
            <a:ext cx="10515600" cy="662397"/>
          </a:xfrm>
        </p:spPr>
        <p:txBody>
          <a:bodyPr/>
          <a:lstStyle/>
          <a:p>
            <a:r>
              <a:rPr lang="en-US"/>
              <a:t>The Triple Well 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69586"/>
            <a:ext cx="9837102" cy="146883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82" y="1161561"/>
            <a:ext cx="5582624" cy="110539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105023" y="2893078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347549" y="2893078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n-well</a:t>
            </a:r>
          </a:p>
        </p:txBody>
      </p:sp>
      <p:cxnSp>
        <p:nvCxnSpPr>
          <p:cNvPr id="10" name="Connettore 2 9"/>
          <p:cNvCxnSpPr>
            <a:stCxn id="7" idx="2"/>
          </p:cNvCxnSpPr>
          <p:nvPr/>
        </p:nvCxnSpPr>
        <p:spPr>
          <a:xfrm flipH="1">
            <a:off x="5667837" y="3416298"/>
            <a:ext cx="1" cy="6910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H="1">
            <a:off x="9941898" y="3416297"/>
            <a:ext cx="1" cy="6910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7338557" y="1452648"/>
            <a:ext cx="2464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n-well twin tub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883531" y="5530101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buried well o buried layer</a:t>
            </a:r>
          </a:p>
        </p:txBody>
      </p:sp>
      <p:cxnSp>
        <p:nvCxnSpPr>
          <p:cNvPr id="14" name="Connettore 2 13"/>
          <p:cNvCxnSpPr/>
          <p:nvPr/>
        </p:nvCxnSpPr>
        <p:spPr>
          <a:xfrm flipV="1">
            <a:off x="8740822" y="4392119"/>
            <a:ext cx="403178" cy="135711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9822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672</Words>
  <Application>Microsoft Office PowerPoint</Application>
  <PresentationFormat>Widescreen</PresentationFormat>
  <Paragraphs>129</Paragraphs>
  <Slides>15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Tema di Office</vt:lpstr>
      <vt:lpstr>Equation</vt:lpstr>
      <vt:lpstr>The CMOS Process</vt:lpstr>
      <vt:lpstr>Simplified designer's view of a CMOS Process</vt:lpstr>
      <vt:lpstr>The active areas</vt:lpstr>
      <vt:lpstr>Polysilicon and gate oxide</vt:lpstr>
      <vt:lpstr>FEOL (Front-End Of the Line) </vt:lpstr>
      <vt:lpstr>BEOL (Back End Of the Line) - Contacts</vt:lpstr>
      <vt:lpstr>BEOL: The interconnections </vt:lpstr>
      <vt:lpstr>Bonding Pads</vt:lpstr>
      <vt:lpstr>The Triple Well </vt:lpstr>
      <vt:lpstr>Triple Well: Multiple PWells and NWells at independent voltages</vt:lpstr>
      <vt:lpstr>Bipolar processes</vt:lpstr>
      <vt:lpstr>BiCMOS, BCD, SOI </vt:lpstr>
      <vt:lpstr>Resistances in planar ICs</vt:lpstr>
      <vt:lpstr>Vertical and lateral capacitances</vt:lpstr>
      <vt:lpstr>Lateral and Junction Capacitances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422</cp:revision>
  <dcterms:created xsi:type="dcterms:W3CDTF">2015-02-03T16:10:37Z</dcterms:created>
  <dcterms:modified xsi:type="dcterms:W3CDTF">2021-03-09T15:17:21Z</dcterms:modified>
</cp:coreProperties>
</file>