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 autoAdjust="0"/>
    <p:restoredTop sz="94343" autoAdjust="0"/>
  </p:normalViewPr>
  <p:slideViewPr>
    <p:cSldViewPr snapToGrid="0">
      <p:cViewPr varScale="1">
        <p:scale>
          <a:sx n="63" d="100"/>
          <a:sy n="63" d="100"/>
        </p:scale>
        <p:origin x="618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ocenti.ing.unipi.it/~a008309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06525"/>
          </a:xfrm>
        </p:spPr>
        <p:txBody>
          <a:bodyPr>
            <a:normAutofit/>
          </a:bodyPr>
          <a:lstStyle/>
          <a:p>
            <a:r>
              <a:rPr lang="it-IT" dirty="0"/>
              <a:t>Progettazione di Sistemi Microelettronici (PSM):</a:t>
            </a:r>
            <a:br>
              <a:rPr lang="it-IT" dirty="0"/>
            </a:b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90600" y="1771650"/>
            <a:ext cx="10515600" cy="3910013"/>
          </a:xfrm>
        </p:spPr>
        <p:txBody>
          <a:bodyPr>
            <a:normAutofit lnSpcReduction="10000"/>
          </a:bodyPr>
          <a:lstStyle/>
          <a:p>
            <a:r>
              <a:rPr lang="it-IT" dirty="0"/>
              <a:t>PSM: Due moduli ma un esame singolo – non è possibile dividerlo in due parti</a:t>
            </a:r>
          </a:p>
          <a:p>
            <a:r>
              <a:rPr lang="it-IT" dirty="0"/>
              <a:t>L'esame è solo orale. Sono previsti </a:t>
            </a:r>
            <a:r>
              <a:rPr lang="it-IT" dirty="0" err="1"/>
              <a:t>progettini</a:t>
            </a:r>
            <a:r>
              <a:rPr lang="it-IT" dirty="0"/>
              <a:t> facoltativi per entrambi i moduli (progetto analogico e progetto digitale), gestiti dai rispettivi docenti.</a:t>
            </a:r>
          </a:p>
          <a:p>
            <a:r>
              <a:rPr lang="it-IT" dirty="0"/>
              <a:t>I docenti incoraggiano lo svolgimento dei progetti per l'elevato potenziale didattico degli stessi </a:t>
            </a:r>
          </a:p>
          <a:p>
            <a:r>
              <a:rPr lang="it-IT" dirty="0"/>
              <a:t>L'orario dei due moduli è fissato, ma sono possibili scambi occasionali delle ore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700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1725"/>
          </a:xfrm>
        </p:spPr>
        <p:txBody>
          <a:bodyPr>
            <a:normAutofit/>
          </a:bodyPr>
          <a:lstStyle/>
          <a:p>
            <a:r>
              <a:rPr lang="it-IT" dirty="0"/>
              <a:t>Modulo: Microelettronica Analogica</a:t>
            </a:r>
            <a:br>
              <a:rPr lang="it-IT" dirty="0"/>
            </a:br>
            <a:r>
              <a:rPr lang="it-IT" dirty="0"/>
              <a:t>Docente: Paolo Bruschi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990600" y="1771650"/>
            <a:ext cx="10515600" cy="39100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/>
              <a:t>Organizzazione del modulo</a:t>
            </a:r>
          </a:p>
          <a:p>
            <a:pPr marL="0" indent="0" algn="ctr">
              <a:buNone/>
            </a:pPr>
            <a:endParaRPr lang="it-IT" dirty="0"/>
          </a:p>
          <a:p>
            <a:r>
              <a:rPr lang="it-IT" dirty="0"/>
              <a:t>Nozioni generali sul progetto di un circuito integrato secondo il flusso analogico, con riferimento agli strumenti CAD</a:t>
            </a:r>
          </a:p>
          <a:p>
            <a:r>
              <a:rPr lang="it-IT" dirty="0"/>
              <a:t>Dispositivi integrati passivi e attivi. Metodi e modelli utili per la progettazione di circuiti integrati.</a:t>
            </a:r>
          </a:p>
          <a:p>
            <a:r>
              <a:rPr lang="it-IT" dirty="0"/>
              <a:t>Blocchi elementari per la sintesi di circuiti analogici: progetto per piccoli e grandi segnali in continua e basse frequenze.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8700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Esercitazioni CAD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990600" y="1162050"/>
            <a:ext cx="10515600" cy="45196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it-IT" dirty="0"/>
          </a:p>
          <a:p>
            <a:r>
              <a:rPr lang="it-IT" dirty="0"/>
              <a:t>1 esercitazione sull'uso del pacchetto CAD gratuito da utilizzare per i </a:t>
            </a:r>
            <a:r>
              <a:rPr lang="it-IT" dirty="0" err="1"/>
              <a:t>progettini</a:t>
            </a:r>
            <a:endParaRPr lang="it-IT" dirty="0"/>
          </a:p>
          <a:p>
            <a:r>
              <a:rPr lang="it-IT" dirty="0"/>
              <a:t>2-3 esercitazioni di simulazione di circuiti elettronici integrati da svolgere in aula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Per le esercitazioni in aula gli studenti utilizzeranno i propri computer portatili (1.30 di autonomia della batteria). Il docente illustrerà passo-passo le esercitazioni con l'ausilio di un proiettore.</a:t>
            </a:r>
          </a:p>
        </p:txBody>
      </p:sp>
    </p:spTree>
    <p:extLst>
      <p:ext uri="{BB962C8B-B14F-4D97-AF65-F5344CB8AC3E}">
        <p14:creationId xmlns:p14="http://schemas.microsoft.com/office/powerpoint/2010/main" val="2298320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71451"/>
            <a:ext cx="10515600" cy="856072"/>
          </a:xfrm>
        </p:spPr>
        <p:txBody>
          <a:bodyPr>
            <a:normAutofit/>
          </a:bodyPr>
          <a:lstStyle/>
          <a:p>
            <a:r>
              <a:rPr lang="it-IT" sz="4000" dirty="0"/>
              <a:t>Esame e </a:t>
            </a:r>
            <a:r>
              <a:rPr lang="it-IT" sz="4000" dirty="0" err="1"/>
              <a:t>Progettini</a:t>
            </a:r>
            <a:endParaRPr lang="en-US" sz="40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838200" y="1267823"/>
            <a:ext cx="10515600" cy="451961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it-IT" dirty="0"/>
          </a:p>
          <a:p>
            <a:r>
              <a:rPr lang="it-IT" dirty="0"/>
              <a:t>L'esame del corso di PSM consta di due interrogazioni successive sulla parte digitale e su quella analogica, ciascuna della durata di circa 25 minuti. Il voto finale riassume il risultato di entrambe le prove. </a:t>
            </a:r>
          </a:p>
          <a:p>
            <a:r>
              <a:rPr lang="it-IT" dirty="0"/>
              <a:t>Per il modulo analogico, l'interrogazione prevede due domande, di cui una riguarda le nozioni generali del flusso di progetto analogico e il CAD, mentre la seconda verte su circuiti e modelli.</a:t>
            </a:r>
          </a:p>
          <a:p>
            <a:r>
              <a:rPr lang="it-IT" dirty="0"/>
              <a:t>L'esecuzione del progettino analogico comporta l'esclusione della domanda sul CAD e flusso di progetto. . </a:t>
            </a:r>
          </a:p>
        </p:txBody>
      </p:sp>
    </p:spTree>
    <p:extLst>
      <p:ext uri="{BB962C8B-B14F-4D97-AF65-F5344CB8AC3E}">
        <p14:creationId xmlns:p14="http://schemas.microsoft.com/office/powerpoint/2010/main" val="4244715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it-IT" dirty="0" err="1"/>
              <a:t>Progettini</a:t>
            </a:r>
            <a:r>
              <a:rPr lang="it-IT" dirty="0"/>
              <a:t> – Modulo </a:t>
            </a:r>
            <a:r>
              <a:rPr lang="it-IT" dirty="0" err="1"/>
              <a:t>Microelettrioica</a:t>
            </a:r>
            <a:r>
              <a:rPr lang="it-IT" dirty="0"/>
              <a:t> Analogica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7695" y="1533837"/>
            <a:ext cx="10976610" cy="493512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I progetti possono essere svolti da gruppi costituiti da un numero di studenti variabile tra 1 e 4.</a:t>
            </a:r>
          </a:p>
          <a:p>
            <a:r>
              <a:rPr lang="it-IT" dirty="0"/>
              <a:t>I progetti verranno assegnati su richiesta degli studenti in qualsiasi parte dell'anno a partire dall'inizio dell'ultima parte del corso (parte relativa ai circuiti).</a:t>
            </a:r>
          </a:p>
          <a:p>
            <a:r>
              <a:rPr lang="it-IT" dirty="0"/>
              <a:t>I progetti, una volta consegnati, non scadono.</a:t>
            </a:r>
          </a:p>
          <a:p>
            <a:r>
              <a:rPr lang="it-IT" dirty="0"/>
              <a:t>Non esiste un tempo massimo per lo svolgimento dei progetti.</a:t>
            </a:r>
          </a:p>
          <a:p>
            <a:r>
              <a:rPr lang="it-IT" dirty="0"/>
              <a:t>Al progetto non viene assegnato un voto, ma solo un giudizio di approvato / non approvato.</a:t>
            </a:r>
          </a:p>
          <a:p>
            <a:r>
              <a:rPr lang="it-IT" dirty="0"/>
              <a:t>Il progetto non contribuisce al voto finale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9A45EB2-FD1A-4FF7-A7BD-243564B3946B}"/>
              </a:ext>
            </a:extLst>
          </p:cNvPr>
          <p:cNvSpPr txBox="1"/>
          <p:nvPr/>
        </p:nvSpPr>
        <p:spPr>
          <a:xfrm>
            <a:off x="910590" y="724300"/>
            <a:ext cx="1051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Regole valide per il solo modulo analogico. Per il progetto del modulo digitale, fare riferimento al prof. Fanucci</a:t>
            </a:r>
          </a:p>
        </p:txBody>
      </p:sp>
    </p:spTree>
    <p:extLst>
      <p:ext uri="{BB962C8B-B14F-4D97-AF65-F5344CB8AC3E}">
        <p14:creationId xmlns:p14="http://schemas.microsoft.com/office/powerpoint/2010/main" val="2799050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>
            <a:extLst>
              <a:ext uri="{FF2B5EF4-FFF2-40B4-BE49-F238E27FC236}">
                <a16:creationId xmlns:a16="http://schemas.microsoft.com/office/drawing/2014/main" id="{BE5D58FE-F0F1-4B0A-9853-65679ABBA3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573" y="1947166"/>
            <a:ext cx="5602579" cy="278374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it-IT" dirty="0"/>
              <a:t>Materiale del corso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038573" y="1074186"/>
            <a:ext cx="8304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hlinkClick r:id="rId3"/>
              </a:rPr>
              <a:t>http://docenti.ing.unipi.it/~a008309/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74754" y="5021705"/>
            <a:ext cx="3927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Materiale dell'anno in corso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nettore 2 9"/>
          <p:cNvCxnSpPr/>
          <p:nvPr/>
        </p:nvCxnSpPr>
        <p:spPr>
          <a:xfrm flipV="1">
            <a:off x="584616" y="3691936"/>
            <a:ext cx="479685" cy="13297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flipV="1">
            <a:off x="1452796" y="4008506"/>
            <a:ext cx="0" cy="784805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452796" y="4500079"/>
            <a:ext cx="4382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Materiale degli anni precedenti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Connettore 2 13"/>
          <p:cNvCxnSpPr>
            <a:cxnSpLocks/>
          </p:cNvCxnSpPr>
          <p:nvPr/>
        </p:nvCxnSpPr>
        <p:spPr>
          <a:xfrm flipV="1">
            <a:off x="1858908" y="3511170"/>
            <a:ext cx="4108871" cy="175892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magine 5">
            <a:extLst>
              <a:ext uri="{FF2B5EF4-FFF2-40B4-BE49-F238E27FC236}">
                <a16:creationId xmlns:a16="http://schemas.microsoft.com/office/drawing/2014/main" id="{7CE1D9AE-C9AA-41A7-AB62-AAA1888D73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4222" y="2406810"/>
            <a:ext cx="5841850" cy="3353909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373CB716-D80D-4FC6-9DE1-9EDF9897A7E7}"/>
              </a:ext>
            </a:extLst>
          </p:cNvPr>
          <p:cNvSpPr txBox="1"/>
          <p:nvPr/>
        </p:nvSpPr>
        <p:spPr>
          <a:xfrm>
            <a:off x="6883531" y="1074186"/>
            <a:ext cx="2736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Materiale Didattico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F75FB8B9-C61C-4D6A-A0B0-3519338F8FA8}"/>
              </a:ext>
            </a:extLst>
          </p:cNvPr>
          <p:cNvCxnSpPr>
            <a:cxnSpLocks/>
          </p:cNvCxnSpPr>
          <p:nvPr/>
        </p:nvCxnSpPr>
        <p:spPr>
          <a:xfrm flipV="1">
            <a:off x="6071822" y="1341306"/>
            <a:ext cx="653137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7344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481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di Office</vt:lpstr>
      <vt:lpstr>Progettazione di Sistemi Microelettronici (PSM): </vt:lpstr>
      <vt:lpstr>Modulo: Microelettronica Analogica Docente: Paolo Bruschi</vt:lpstr>
      <vt:lpstr>Esercitazioni CAD</vt:lpstr>
      <vt:lpstr>Esame e Progettini</vt:lpstr>
      <vt:lpstr>Progettini – Modulo Microelettrioica Analogica</vt:lpstr>
      <vt:lpstr>Materiale del corso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294</cp:revision>
  <dcterms:created xsi:type="dcterms:W3CDTF">2015-02-03T16:10:37Z</dcterms:created>
  <dcterms:modified xsi:type="dcterms:W3CDTF">2021-03-02T13:42:38Z</dcterms:modified>
</cp:coreProperties>
</file>