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23" r:id="rId2"/>
    <p:sldId id="324" r:id="rId3"/>
    <p:sldId id="309" r:id="rId4"/>
    <p:sldId id="318" r:id="rId5"/>
    <p:sldId id="320" r:id="rId6"/>
    <p:sldId id="322" r:id="rId7"/>
    <p:sldId id="319" r:id="rId8"/>
    <p:sldId id="314" r:id="rId9"/>
    <p:sldId id="325" r:id="rId10"/>
    <p:sldId id="326" r:id="rId11"/>
    <p:sldId id="307" r:id="rId12"/>
    <p:sldId id="308" r:id="rId13"/>
    <p:sldId id="331" r:id="rId14"/>
    <p:sldId id="327" r:id="rId15"/>
    <p:sldId id="310" r:id="rId16"/>
    <p:sldId id="311" r:id="rId17"/>
    <p:sldId id="312" r:id="rId18"/>
    <p:sldId id="316" r:id="rId19"/>
    <p:sldId id="315" r:id="rId20"/>
    <p:sldId id="328" r:id="rId21"/>
    <p:sldId id="329" r:id="rId22"/>
    <p:sldId id="330" r:id="rId23"/>
  </p:sldIdLst>
  <p:sldSz cx="12192000" cy="6858000"/>
  <p:notesSz cx="6858000" cy="9144000"/>
  <p:embeddedFontLst>
    <p:embeddedFont>
      <p:font typeface="Calibri" panose="020F0502020204030204" pitchFamily="34" charset="0"/>
      <p:regular r:id="rId25"/>
      <p:bold r:id="rId26"/>
      <p:italic r:id="rId27"/>
      <p:boldItalic r:id="rId28"/>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2327" autoAdjust="0"/>
  </p:normalViewPr>
  <p:slideViewPr>
    <p:cSldViewPr snapToGrid="0">
      <p:cViewPr varScale="1">
        <p:scale>
          <a:sx n="72" d="100"/>
          <a:sy n="72" d="100"/>
        </p:scale>
        <p:origin x="116" y="1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2.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ink/ink1.xml><?xml version="1.0" encoding="utf-8"?>
<inkml:ink xmlns:inkml="http://www.w3.org/2003/InkML">
  <inkml:definitions>
    <inkml:context xml:id="ctx0">
      <inkml:inkSource xml:id="inkSrc0">
        <inkml:traceFormat>
          <inkml:channel name="X" type="integer" max="16383" units="cm"/>
          <inkml:channel name="Y" type="integer" max="16383" units="cm"/>
          <inkml:channel name="F" type="integer" max="1023" units="dev"/>
          <inkml:channel name="T" type="integer" max="2.14748E9" units="dev"/>
        </inkml:traceFormat>
        <inkml:channelProperties>
          <inkml:channelProperty channel="X" name="resolution" value="393.72748" units="1/cm"/>
          <inkml:channelProperty channel="Y" name="resolution" value="393.72748" units="1/cm"/>
          <inkml:channelProperty channel="F" name="resolution" value="10E-6" units="1/dev"/>
          <inkml:channelProperty channel="T" name="resolution" value="1" units="1/dev"/>
        </inkml:channelProperties>
      </inkml:inkSource>
      <inkml:timestamp xml:id="ts0" timeString="2020-04-08T11:11:40.764"/>
    </inkml:context>
    <inkml:brush xml:id="br0">
      <inkml:brushProperty name="width" value="0.05292" units="cm"/>
      <inkml:brushProperty name="height" value="0.05292" units="cm"/>
      <inkml:brushProperty name="color" value="#FF0000"/>
    </inkml:brush>
  </inkml:definitions>
  <inkml:trace contextRef="#ctx0" brushRef="#br0">23460 9434 31 0,'-4'0'-15'0,"4"4"50"16,-5-4 2-1,5 0-28-15,0 0-7 0,0-4 9 16,0 4-11-16,0 0 11 15,0 0-11-15,0 0 0 16,0 0-11-16,0-6 11 16,0 0 11-1,0 6-35-15,0 4-36 0</inkml:trace>
  <inkml:trace contextRef="#ctx0" brushRef="#br0" timeOffset="9272.69">23888 9539 47 0,'0'-14'9'16,"-9"-1"-1"-16,9 11 12 16,0 4-20-16,-5 0 37 15,5-8-16-15,0 2-4 16,0 2-3-16,0 4-6 16,0 0-4-16,0 0-8 15,0 0-4-15,0 0 20 16,-9 0-12-16,9 0-4 15,0 0 13-15,0 0-18 16,-5 10 22-16,1-10-20 16,4 0 1-16,0 4 15 15,0-4-18-15,0 0-23 16,-9 0-39-16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4/22/2020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4/22/2020</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data 2"/>
          <p:cNvSpPr>
            <a:spLocks noGrp="1"/>
          </p:cNvSpPr>
          <p:nvPr>
            <p:ph type="dt" sz="half" idx="10"/>
          </p:nvPr>
        </p:nvSpPr>
        <p:spPr/>
        <p:txBody>
          <a:bodyPr/>
          <a:lstStyle/>
          <a:p>
            <a:fld id="{662FCC07-B889-4C84-BE01-5296D1E5D696}" type="datetime1">
              <a:rPr lang="en-US" smtClean="0"/>
              <a:t>4/22/2020</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4/22/2020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5.bin"/><Relationship Id="rId3" Type="http://schemas.openxmlformats.org/officeDocument/2006/relationships/image" Target="../media/image33.png"/><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5.png"/><Relationship Id="rId10" Type="http://schemas.openxmlformats.org/officeDocument/2006/relationships/image" Target="../media/image30.wmf"/><Relationship Id="rId4" Type="http://schemas.openxmlformats.org/officeDocument/2006/relationships/image" Target="../media/image34.png"/><Relationship Id="rId9" Type="http://schemas.openxmlformats.org/officeDocument/2006/relationships/oleObject" Target="../embeddings/oleObject23.bin"/><Relationship Id="rId14"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9.wmf"/><Relationship Id="rId18" Type="http://schemas.openxmlformats.org/officeDocument/2006/relationships/oleObject" Target="../embeddings/oleObject32.bin"/><Relationship Id="rId3" Type="http://schemas.openxmlformats.org/officeDocument/2006/relationships/image" Target="../media/image44.png"/><Relationship Id="rId21" Type="http://schemas.openxmlformats.org/officeDocument/2006/relationships/image" Target="../media/image43.wmf"/><Relationship Id="rId7" Type="http://schemas.openxmlformats.org/officeDocument/2006/relationships/image" Target="../media/image36.wmf"/><Relationship Id="rId12" Type="http://schemas.openxmlformats.org/officeDocument/2006/relationships/oleObject" Target="../embeddings/oleObject29.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38.wmf"/><Relationship Id="rId5" Type="http://schemas.openxmlformats.org/officeDocument/2006/relationships/image" Target="../media/image46.png"/><Relationship Id="rId15" Type="http://schemas.openxmlformats.org/officeDocument/2006/relationships/image" Target="../media/image40.wmf"/><Relationship Id="rId10" Type="http://schemas.openxmlformats.org/officeDocument/2006/relationships/oleObject" Target="../embeddings/oleObject28.bin"/><Relationship Id="rId19" Type="http://schemas.openxmlformats.org/officeDocument/2006/relationships/image" Target="../media/image42.wmf"/><Relationship Id="rId4" Type="http://schemas.openxmlformats.org/officeDocument/2006/relationships/image" Target="../media/image45.png"/><Relationship Id="rId9" Type="http://schemas.openxmlformats.org/officeDocument/2006/relationships/image" Target="../media/image37.wmf"/><Relationship Id="rId14"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4.bin"/><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wmf"/><Relationship Id="rId5" Type="http://schemas.openxmlformats.org/officeDocument/2006/relationships/oleObject" Target="../embeddings/oleObject35.bin"/><Relationship Id="rId4" Type="http://schemas.openxmlformats.org/officeDocument/2006/relationships/image" Target="../media/image47.wmf"/><Relationship Id="rId9" Type="http://schemas.openxmlformats.org/officeDocument/2006/relationships/image" Target="../media/image4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wmf"/></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3.bin"/><Relationship Id="rId3" Type="http://schemas.openxmlformats.org/officeDocument/2006/relationships/image" Target="../media/image59.png"/><Relationship Id="rId7" Type="http://schemas.openxmlformats.org/officeDocument/2006/relationships/oleObject" Target="../embeddings/oleObject40.bin"/><Relationship Id="rId12"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image" Target="../media/image58.wmf"/><Relationship Id="rId1" Type="http://schemas.openxmlformats.org/officeDocument/2006/relationships/vmlDrawing" Target="../drawings/vmlDrawing12.vml"/><Relationship Id="rId6" Type="http://schemas.openxmlformats.org/officeDocument/2006/relationships/image" Target="../media/image53.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5.wmf"/><Relationship Id="rId4" Type="http://schemas.openxmlformats.org/officeDocument/2006/relationships/image" Target="../media/image60.png"/><Relationship Id="rId9" Type="http://schemas.openxmlformats.org/officeDocument/2006/relationships/oleObject" Target="../embeddings/oleObject41.bin"/><Relationship Id="rId14" Type="http://schemas.openxmlformats.org/officeDocument/2006/relationships/image" Target="../media/image57.wmf"/></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image" Target="../media/image63.wmf"/><Relationship Id="rId4"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70.pn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8.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68.wmf"/></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2.bin"/><Relationship Id="rId5" Type="http://schemas.openxmlformats.org/officeDocument/2006/relationships/image" Target="../media/image71.wmf"/><Relationship Id="rId4"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74.wmf"/><Relationship Id="rId4"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wmf"/><Relationship Id="rId4" Type="http://schemas.openxmlformats.org/officeDocument/2006/relationships/image" Target="../media/image1.wm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6.png"/><Relationship Id="rId4" Type="http://schemas.openxmlformats.org/officeDocument/2006/relationships/image" Target="../media/image13.wmf"/><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image" Target="../media/image20.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13.wmf"/><Relationship Id="rId5" Type="http://schemas.openxmlformats.org/officeDocument/2006/relationships/image" Target="../media/image19.wmf"/><Relationship Id="rId15" Type="http://schemas.openxmlformats.org/officeDocument/2006/relationships/image" Target="../media/image15.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1.wmf"/><Relationship Id="rId14"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6.png"/><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44" y="269591"/>
            <a:ext cx="10515600" cy="662397"/>
          </a:xfrm>
        </p:spPr>
        <p:txBody>
          <a:bodyPr>
            <a:normAutofit fontScale="90000"/>
          </a:bodyPr>
          <a:lstStyle/>
          <a:p>
            <a:r>
              <a:rPr lang="en-US" dirty="0"/>
              <a:t>Very basic rules to facilitate analysis / synthesis of integrated analog circuits</a:t>
            </a:r>
          </a:p>
        </p:txBody>
      </p:sp>
      <p:sp>
        <p:nvSpPr>
          <p:cNvPr id="3" name="Segnaposto contenuto 2"/>
          <p:cNvSpPr>
            <a:spLocks noGrp="1"/>
          </p:cNvSpPr>
          <p:nvPr>
            <p:ph idx="1"/>
          </p:nvPr>
        </p:nvSpPr>
        <p:spPr>
          <a:xfrm>
            <a:off x="838199" y="1380815"/>
            <a:ext cx="10515600" cy="4405835"/>
          </a:xfrm>
        </p:spPr>
        <p:txBody>
          <a:bodyPr/>
          <a:lstStyle/>
          <a:p>
            <a:pPr marL="0" indent="0">
              <a:buNone/>
            </a:pPr>
            <a:r>
              <a:rPr lang="en-US" dirty="0"/>
              <a:t>In these slides:</a:t>
            </a:r>
          </a:p>
          <a:p>
            <a:pPr marL="0" indent="0">
              <a:buNone/>
            </a:pPr>
            <a:endParaRPr lang="en-US" dirty="0"/>
          </a:p>
          <a:p>
            <a:pPr marL="514350" indent="-514350">
              <a:buFont typeface="+mj-lt"/>
              <a:buAutoNum type="arabicPeriod"/>
            </a:pPr>
            <a:r>
              <a:rPr lang="en-US" dirty="0"/>
              <a:t>How to obtain the large signal equation of p-type transistors from n-type ones and a few intuitive views about both.</a:t>
            </a:r>
          </a:p>
          <a:p>
            <a:pPr marL="514350" indent="-514350">
              <a:buFont typeface="+mj-lt"/>
              <a:buAutoNum type="arabicPeriod"/>
            </a:pPr>
            <a:r>
              <a:rPr lang="en-US" dirty="0"/>
              <a:t>Basic expressions for the resistances seen from each terminal in notable single-transistor configurations. </a:t>
            </a:r>
          </a:p>
          <a:p>
            <a:pPr marL="514350" indent="-514350">
              <a:buFont typeface="+mj-lt"/>
              <a:buAutoNum type="arabicPeriod"/>
            </a:pPr>
            <a:r>
              <a:rPr lang="en-US" dirty="0"/>
              <a:t>The </a:t>
            </a:r>
            <a:r>
              <a:rPr lang="en-US" dirty="0" err="1"/>
              <a:t>g</a:t>
            </a:r>
            <a:r>
              <a:rPr lang="en-US" baseline="-25000" dirty="0" err="1"/>
              <a:t>m</a:t>
            </a:r>
            <a:r>
              <a:rPr lang="en-US" dirty="0" err="1"/>
              <a:t>r</a:t>
            </a:r>
            <a:r>
              <a:rPr lang="en-US" baseline="-25000" dirty="0" err="1"/>
              <a:t>d</a:t>
            </a:r>
            <a:r>
              <a:rPr lang="en-US" dirty="0"/>
              <a:t> (</a:t>
            </a:r>
            <a:r>
              <a:rPr lang="en-US" dirty="0" err="1"/>
              <a:t>g</a:t>
            </a:r>
            <a:r>
              <a:rPr lang="en-US" baseline="-25000" dirty="0" err="1"/>
              <a:t>m</a:t>
            </a:r>
            <a:r>
              <a:rPr lang="en-US" dirty="0" err="1"/>
              <a:t>r</a:t>
            </a:r>
            <a:r>
              <a:rPr lang="en-US" baseline="-25000" dirty="0" err="1"/>
              <a:t>o</a:t>
            </a:r>
            <a:r>
              <a:rPr lang="en-US" dirty="0"/>
              <a:t> in BJTs) product </a:t>
            </a:r>
          </a:p>
          <a:p>
            <a:pPr marL="514350" indent="-514350">
              <a:buFont typeface="+mj-lt"/>
              <a:buAutoNum type="arabicPeriod"/>
            </a:pPr>
            <a:r>
              <a:rPr lang="en-US" dirty="0"/>
              <a:t>Power rails, floating rails and reference nodes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Tree>
    <p:extLst>
      <p:ext uri="{BB962C8B-B14F-4D97-AF65-F5344CB8AC3E}">
        <p14:creationId xmlns:p14="http://schemas.microsoft.com/office/powerpoint/2010/main" val="216906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1269241" y="859810"/>
            <a:ext cx="10084557" cy="707886"/>
          </a:xfrm>
          <a:prstGeom prst="rect">
            <a:avLst/>
          </a:prstGeom>
          <a:noFill/>
        </p:spPr>
        <p:txBody>
          <a:bodyPr wrap="square" rtlCol="0">
            <a:spAutoFit/>
          </a:bodyPr>
          <a:lstStyle/>
          <a:p>
            <a:pPr marL="742950" indent="-742950">
              <a:buFont typeface="+mj-lt"/>
              <a:buAutoNum type="arabicPeriod" startAt="2"/>
            </a:pPr>
            <a:r>
              <a:rPr lang="en-US" sz="4000" dirty="0">
                <a:latin typeface="Arial" panose="020B0604020202020204" pitchFamily="34" charset="0"/>
                <a:cs typeface="Arial" panose="020B0604020202020204" pitchFamily="34" charset="0"/>
              </a:rPr>
              <a:t>Notable case of small signal resistances </a:t>
            </a:r>
          </a:p>
        </p:txBody>
      </p:sp>
      <p:sp>
        <p:nvSpPr>
          <p:cNvPr id="6" name="CasellaDiTesto 5"/>
          <p:cNvSpPr txBox="1"/>
          <p:nvPr/>
        </p:nvSpPr>
        <p:spPr>
          <a:xfrm>
            <a:off x="1656725" y="1871663"/>
            <a:ext cx="8816453"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simplify the analysis of circuits including a large number of devices, it is important to keep in mind simple expressions of the resistances that are seen from one terminal of a transistor to </a:t>
            </a:r>
            <a:r>
              <a:rPr lang="en-US" sz="2400" i="1" dirty="0" err="1">
                <a:latin typeface="Arial" panose="020B0604020202020204" pitchFamily="34" charset="0"/>
                <a:cs typeface="Arial" panose="020B0604020202020204" pitchFamily="34" charset="0"/>
              </a:rPr>
              <a:t>gnd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different configurations. </a:t>
            </a:r>
          </a:p>
          <a:p>
            <a:r>
              <a:rPr lang="it-IT" sz="2400" dirty="0">
                <a:latin typeface="Arial" panose="020B0604020202020204" pitchFamily="34" charset="0"/>
                <a:cs typeface="Arial" panose="020B0604020202020204" pitchFamily="34" charset="0"/>
              </a:rPr>
              <a:t>In the </a:t>
            </a:r>
            <a:r>
              <a:rPr lang="en-US" sz="2400" dirty="0">
                <a:latin typeface="Arial" panose="020B0604020202020204" pitchFamily="34" charset="0"/>
                <a:cs typeface="Arial" panose="020B0604020202020204" pitchFamily="34" charset="0"/>
              </a:rPr>
              <a:t>next slides, cases of great importance for the synthesis of electronic circuits are recalled. The expressions may be complicated and it is important to remember only the simplified forms and the broad conditions for which the approximations hold true </a:t>
            </a:r>
          </a:p>
        </p:txBody>
      </p:sp>
    </p:spTree>
    <p:extLst>
      <p:ext uri="{BB962C8B-B14F-4D97-AF65-F5344CB8AC3E}">
        <p14:creationId xmlns:p14="http://schemas.microsoft.com/office/powerpoint/2010/main" val="34227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p:cNvSpPr>
            <a:spLocks noGrp="1"/>
          </p:cNvSpPr>
          <p:nvPr>
            <p:ph type="title"/>
          </p:nvPr>
        </p:nvSpPr>
        <p:spPr>
          <a:xfrm>
            <a:off x="339978" y="224152"/>
            <a:ext cx="10515600" cy="662397"/>
          </a:xfrm>
        </p:spPr>
        <p:txBody>
          <a:bodyPr/>
          <a:lstStyle/>
          <a:p>
            <a:r>
              <a:rPr lang="en-US"/>
              <a:t>The six basic (small signal) resistances: MOSFETS </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798" y="1269999"/>
            <a:ext cx="1778002" cy="254000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47" y="1247247"/>
            <a:ext cx="2322586" cy="2064328"/>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3716686580"/>
              </p:ext>
            </p:extLst>
          </p:nvPr>
        </p:nvGraphicFramePr>
        <p:xfrm>
          <a:off x="838200" y="4051311"/>
          <a:ext cx="1549403" cy="809915"/>
        </p:xfrm>
        <a:graphic>
          <a:graphicData uri="http://schemas.openxmlformats.org/presentationml/2006/ole">
            <mc:AlternateContent xmlns:mc="http://schemas.openxmlformats.org/markup-compatibility/2006">
              <mc:Choice xmlns:v="urn:schemas-microsoft-com:vml" Requires="v">
                <p:oleObj spid="_x0000_s54569" name="Equation" r:id="rId5" imgW="837836" imgH="431613" progId="Equation.DSMT4">
                  <p:embed/>
                </p:oleObj>
              </mc:Choice>
              <mc:Fallback>
                <p:oleObj name="Equation" r:id="rId5" imgW="837836"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051311"/>
                        <a:ext cx="1549403" cy="80991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883251943"/>
              </p:ext>
            </p:extLst>
          </p:nvPr>
        </p:nvGraphicFramePr>
        <p:xfrm>
          <a:off x="931862" y="5381794"/>
          <a:ext cx="4008438" cy="703046"/>
        </p:xfrm>
        <a:graphic>
          <a:graphicData uri="http://schemas.openxmlformats.org/presentationml/2006/ole">
            <mc:AlternateContent xmlns:mc="http://schemas.openxmlformats.org/markup-compatibility/2006">
              <mc:Choice xmlns:v="urn:schemas-microsoft-com:vml" Requires="v">
                <p:oleObj spid="_x0000_s54570" name="Equation" r:id="rId7" imgW="2438280" imgH="431640" progId="Equation.DSMT4">
                  <p:embed/>
                </p:oleObj>
              </mc:Choice>
              <mc:Fallback>
                <p:oleObj name="Equation" r:id="rId7" imgW="2438280" imgH="431640" progId="Equation.DSMT4">
                  <p:embed/>
                  <p:pic>
                    <p:nvPicPr>
                      <p:cNvPr id="0" name=""/>
                      <p:cNvPicPr>
                        <a:picLocks noChangeAspect="1" noChangeArrowheads="1"/>
                      </p:cNvPicPr>
                      <p:nvPr/>
                    </p:nvPicPr>
                    <p:blipFill>
                      <a:blip r:embed="rId8"/>
                      <a:srcRect/>
                      <a:stretch>
                        <a:fillRect/>
                      </a:stretch>
                    </p:blipFill>
                    <p:spPr bwMode="auto">
                      <a:xfrm>
                        <a:off x="931862" y="5381794"/>
                        <a:ext cx="4008438" cy="703046"/>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680267760"/>
              </p:ext>
            </p:extLst>
          </p:nvPr>
        </p:nvGraphicFramePr>
        <p:xfrm>
          <a:off x="3387008" y="2199059"/>
          <a:ext cx="1294293" cy="989012"/>
        </p:xfrm>
        <a:graphic>
          <a:graphicData uri="http://schemas.openxmlformats.org/presentationml/2006/ole">
            <mc:AlternateContent xmlns:mc="http://schemas.openxmlformats.org/markup-compatibility/2006">
              <mc:Choice xmlns:v="urn:schemas-microsoft-com:vml" Requires="v">
                <p:oleObj spid="_x0000_s54571" name="Equation" r:id="rId9" imgW="558720" imgH="431640" progId="Equation.DSMT4">
                  <p:embed/>
                </p:oleObj>
              </mc:Choice>
              <mc:Fallback>
                <p:oleObj name="Equation" r:id="rId9" imgW="558720" imgH="431640" progId="Equation.DSMT4">
                  <p:embed/>
                  <p:pic>
                    <p:nvPicPr>
                      <p:cNvPr id="0" name=""/>
                      <p:cNvPicPr>
                        <a:picLocks noChangeAspect="1" noChangeArrowheads="1"/>
                      </p:cNvPicPr>
                      <p:nvPr/>
                    </p:nvPicPr>
                    <p:blipFill>
                      <a:blip r:embed="rId10"/>
                      <a:srcRect/>
                      <a:stretch>
                        <a:fillRect/>
                      </a:stretch>
                    </p:blipFill>
                    <p:spPr bwMode="auto">
                      <a:xfrm>
                        <a:off x="3387008" y="2199059"/>
                        <a:ext cx="1294293" cy="989012"/>
                      </a:xfrm>
                      <a:prstGeom prst="rect">
                        <a:avLst/>
                      </a:prstGeom>
                      <a:noFill/>
                    </p:spPr>
                  </p:pic>
                </p:oleObj>
              </mc:Fallback>
            </mc:AlternateContent>
          </a:graphicData>
        </a:graphic>
      </p:graphicFrame>
      <p:sp>
        <p:nvSpPr>
          <p:cNvPr id="11" name="CasellaDiTesto 10"/>
          <p:cNvSpPr txBox="1"/>
          <p:nvPr/>
        </p:nvSpPr>
        <p:spPr>
          <a:xfrm>
            <a:off x="2546747" y="4225435"/>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2" name="CasellaDiTesto 11"/>
          <p:cNvSpPr txBox="1"/>
          <p:nvPr/>
        </p:nvSpPr>
        <p:spPr>
          <a:xfrm>
            <a:off x="838200" y="4895720"/>
            <a:ext cx="4926012"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Conditions for approximation</a:t>
            </a:r>
          </a:p>
        </p:txBody>
      </p:sp>
      <p:graphicFrame>
        <p:nvGraphicFramePr>
          <p:cNvPr id="13" name="Oggetto 12"/>
          <p:cNvGraphicFramePr>
            <a:graphicFrameLocks noChangeAspect="1"/>
          </p:cNvGraphicFramePr>
          <p:nvPr>
            <p:extLst>
              <p:ext uri="{D42A27DB-BD31-4B8C-83A1-F6EECF244321}">
                <p14:modId xmlns:p14="http://schemas.microsoft.com/office/powerpoint/2010/main" val="342886946"/>
              </p:ext>
            </p:extLst>
          </p:nvPr>
        </p:nvGraphicFramePr>
        <p:xfrm>
          <a:off x="5549528" y="3403015"/>
          <a:ext cx="3316287" cy="603250"/>
        </p:xfrm>
        <a:graphic>
          <a:graphicData uri="http://schemas.openxmlformats.org/presentationml/2006/ole">
            <mc:AlternateContent xmlns:mc="http://schemas.openxmlformats.org/markup-compatibility/2006">
              <mc:Choice xmlns:v="urn:schemas-microsoft-com:vml" Requires="v">
                <p:oleObj spid="_x0000_s54572" name="Equation" r:id="rId11" imgW="1409400" imgH="253800" progId="Equation.DSMT4">
                  <p:embed/>
                </p:oleObj>
              </mc:Choice>
              <mc:Fallback>
                <p:oleObj name="Equation" r:id="rId11" imgW="1409400" imgH="253800" progId="Equation.DSMT4">
                  <p:embed/>
                  <p:pic>
                    <p:nvPicPr>
                      <p:cNvPr id="0" name=""/>
                      <p:cNvPicPr>
                        <a:picLocks noChangeAspect="1" noChangeArrowheads="1"/>
                      </p:cNvPicPr>
                      <p:nvPr/>
                    </p:nvPicPr>
                    <p:blipFill>
                      <a:blip r:embed="rId12"/>
                      <a:srcRect/>
                      <a:stretch>
                        <a:fillRect/>
                      </a:stretch>
                    </p:blipFill>
                    <p:spPr bwMode="auto">
                      <a:xfrm>
                        <a:off x="5549528" y="3403015"/>
                        <a:ext cx="3316287" cy="60325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564776871"/>
              </p:ext>
            </p:extLst>
          </p:nvPr>
        </p:nvGraphicFramePr>
        <p:xfrm>
          <a:off x="9100784" y="4383488"/>
          <a:ext cx="2744787" cy="854075"/>
        </p:xfrm>
        <a:graphic>
          <a:graphicData uri="http://schemas.openxmlformats.org/presentationml/2006/ole">
            <mc:AlternateContent xmlns:mc="http://schemas.openxmlformats.org/markup-compatibility/2006">
              <mc:Choice xmlns:v="urn:schemas-microsoft-com:vml" Requires="v">
                <p:oleObj spid="_x0000_s54573" name="Equation" r:id="rId13" imgW="1396800" imgH="431640" progId="Equation.DSMT4">
                  <p:embed/>
                </p:oleObj>
              </mc:Choice>
              <mc:Fallback>
                <p:oleObj name="Equation" r:id="rId13" imgW="1396800" imgH="431640" progId="Equation.DSMT4">
                  <p:embed/>
                  <p:pic>
                    <p:nvPicPr>
                      <p:cNvPr id="0" name=""/>
                      <p:cNvPicPr>
                        <a:picLocks noChangeAspect="1" noChangeArrowheads="1"/>
                      </p:cNvPicPr>
                      <p:nvPr/>
                    </p:nvPicPr>
                    <p:blipFill>
                      <a:blip r:embed="rId14"/>
                      <a:srcRect/>
                      <a:stretch>
                        <a:fillRect/>
                      </a:stretch>
                    </p:blipFill>
                    <p:spPr bwMode="auto">
                      <a:xfrm>
                        <a:off x="9100784" y="4383488"/>
                        <a:ext cx="2744787" cy="854075"/>
                      </a:xfrm>
                      <a:prstGeom prst="rect">
                        <a:avLst/>
                      </a:prstGeom>
                      <a:noFill/>
                    </p:spPr>
                  </p:pic>
                </p:oleObj>
              </mc:Fallback>
            </mc:AlternateContent>
          </a:graphicData>
        </a:graphic>
      </p:graphicFrame>
      <p:sp>
        <p:nvSpPr>
          <p:cNvPr id="15" name="Figura a mano libera 14"/>
          <p:cNvSpPr/>
          <p:nvPr/>
        </p:nvSpPr>
        <p:spPr>
          <a:xfrm>
            <a:off x="4838700" y="1079500"/>
            <a:ext cx="759078" cy="5041900"/>
          </a:xfrm>
          <a:custGeom>
            <a:avLst/>
            <a:gdLst>
              <a:gd name="connsiteX0" fmla="*/ 0 w 759078"/>
              <a:gd name="connsiteY0" fmla="*/ 0 h 5041900"/>
              <a:gd name="connsiteX1" fmla="*/ 317500 w 759078"/>
              <a:gd name="connsiteY1" fmla="*/ 2146300 h 5041900"/>
              <a:gd name="connsiteX2" fmla="*/ 723900 w 759078"/>
              <a:gd name="connsiteY2" fmla="*/ 4064000 h 5041900"/>
              <a:gd name="connsiteX3" fmla="*/ 711200 w 759078"/>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759078" h="5041900">
                <a:moveTo>
                  <a:pt x="0" y="0"/>
                </a:moveTo>
                <a:cubicBezTo>
                  <a:pt x="98425" y="734483"/>
                  <a:pt x="196850" y="1468967"/>
                  <a:pt x="317500" y="2146300"/>
                </a:cubicBezTo>
                <a:cubicBezTo>
                  <a:pt x="438150" y="2823633"/>
                  <a:pt x="658283" y="3581400"/>
                  <a:pt x="723900" y="4064000"/>
                </a:cubicBezTo>
                <a:cubicBezTo>
                  <a:pt x="789517" y="4546600"/>
                  <a:pt x="750358" y="4794250"/>
                  <a:pt x="711200" y="5041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8817564" y="556260"/>
            <a:ext cx="1110984" cy="5488940"/>
          </a:xfrm>
          <a:custGeom>
            <a:avLst/>
            <a:gdLst>
              <a:gd name="connsiteX0" fmla="*/ 1139236 w 1151936"/>
              <a:gd name="connsiteY0" fmla="*/ 0 h 5473700"/>
              <a:gd name="connsiteX1" fmla="*/ 1126536 w 1151936"/>
              <a:gd name="connsiteY1" fmla="*/ 1358900 h 5473700"/>
              <a:gd name="connsiteX2" fmla="*/ 910636 w 1151936"/>
              <a:gd name="connsiteY2" fmla="*/ 2565400 h 5473700"/>
              <a:gd name="connsiteX3" fmla="*/ 682036 w 1151936"/>
              <a:gd name="connsiteY3" fmla="*/ 3378200 h 5473700"/>
              <a:gd name="connsiteX4" fmla="*/ 47036 w 1151936"/>
              <a:gd name="connsiteY4" fmla="*/ 4140200 h 5473700"/>
              <a:gd name="connsiteX5" fmla="*/ 47036 w 1151936"/>
              <a:gd name="connsiteY5" fmla="*/ 5473700 h 5473700"/>
              <a:gd name="connsiteX0" fmla="*/ 1139236 w 1151936"/>
              <a:gd name="connsiteY0" fmla="*/ 0 h 5473700"/>
              <a:gd name="connsiteX1" fmla="*/ 1126536 w 1151936"/>
              <a:gd name="connsiteY1" fmla="*/ 1358900 h 5473700"/>
              <a:gd name="connsiteX2" fmla="*/ 910636 w 1151936"/>
              <a:gd name="connsiteY2" fmla="*/ 2565400 h 5473700"/>
              <a:gd name="connsiteX3" fmla="*/ 560116 w 1151936"/>
              <a:gd name="connsiteY3" fmla="*/ 3225800 h 5473700"/>
              <a:gd name="connsiteX4" fmla="*/ 47036 w 1151936"/>
              <a:gd name="connsiteY4" fmla="*/ 4140200 h 5473700"/>
              <a:gd name="connsiteX5" fmla="*/ 47036 w 1151936"/>
              <a:gd name="connsiteY5" fmla="*/ 5473700 h 5473700"/>
              <a:gd name="connsiteX0" fmla="*/ 1139236 w 1156926"/>
              <a:gd name="connsiteY0" fmla="*/ 0 h 5473700"/>
              <a:gd name="connsiteX1" fmla="*/ 1126536 w 1156926"/>
              <a:gd name="connsiteY1" fmla="*/ 1358900 h 5473700"/>
              <a:gd name="connsiteX2" fmla="*/ 834436 w 1156926"/>
              <a:gd name="connsiteY2" fmla="*/ 2504440 h 5473700"/>
              <a:gd name="connsiteX3" fmla="*/ 560116 w 1156926"/>
              <a:gd name="connsiteY3" fmla="*/ 3225800 h 5473700"/>
              <a:gd name="connsiteX4" fmla="*/ 47036 w 1156926"/>
              <a:gd name="connsiteY4" fmla="*/ 4140200 h 5473700"/>
              <a:gd name="connsiteX5" fmla="*/ 47036 w 1156926"/>
              <a:gd name="connsiteY5" fmla="*/ 5473700 h 5473700"/>
              <a:gd name="connsiteX0" fmla="*/ 1139236 w 1140564"/>
              <a:gd name="connsiteY0" fmla="*/ 0 h 5473700"/>
              <a:gd name="connsiteX1" fmla="*/ 1019856 w 1140564"/>
              <a:gd name="connsiteY1" fmla="*/ 1358900 h 5473700"/>
              <a:gd name="connsiteX2" fmla="*/ 834436 w 1140564"/>
              <a:gd name="connsiteY2" fmla="*/ 2504440 h 5473700"/>
              <a:gd name="connsiteX3" fmla="*/ 560116 w 1140564"/>
              <a:gd name="connsiteY3" fmla="*/ 3225800 h 5473700"/>
              <a:gd name="connsiteX4" fmla="*/ 47036 w 1140564"/>
              <a:gd name="connsiteY4" fmla="*/ 4140200 h 5473700"/>
              <a:gd name="connsiteX5" fmla="*/ 47036 w 1140564"/>
              <a:gd name="connsiteY5" fmla="*/ 5473700 h 5473700"/>
              <a:gd name="connsiteX0" fmla="*/ 1108756 w 1110587"/>
              <a:gd name="connsiteY0" fmla="*/ 0 h 5488940"/>
              <a:gd name="connsiteX1" fmla="*/ 1019856 w 1110587"/>
              <a:gd name="connsiteY1" fmla="*/ 1374140 h 5488940"/>
              <a:gd name="connsiteX2" fmla="*/ 834436 w 1110587"/>
              <a:gd name="connsiteY2" fmla="*/ 2519680 h 5488940"/>
              <a:gd name="connsiteX3" fmla="*/ 560116 w 1110587"/>
              <a:gd name="connsiteY3" fmla="*/ 3241040 h 5488940"/>
              <a:gd name="connsiteX4" fmla="*/ 47036 w 1110587"/>
              <a:gd name="connsiteY4" fmla="*/ 4155440 h 5488940"/>
              <a:gd name="connsiteX5" fmla="*/ 47036 w 1110587"/>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560116 w 1110984"/>
              <a:gd name="connsiteY3" fmla="*/ 3241040 h 5488940"/>
              <a:gd name="connsiteX4" fmla="*/ 47036 w 1110984"/>
              <a:gd name="connsiteY4" fmla="*/ 4155440 h 5488940"/>
              <a:gd name="connsiteX5" fmla="*/ 47036 w 1110984"/>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499156 w 1110984"/>
              <a:gd name="connsiteY3" fmla="*/ 3241040 h 5488940"/>
              <a:gd name="connsiteX4" fmla="*/ 47036 w 1110984"/>
              <a:gd name="connsiteY4" fmla="*/ 4155440 h 5488940"/>
              <a:gd name="connsiteX5" fmla="*/ 47036 w 1110984"/>
              <a:gd name="connsiteY5" fmla="*/ 5488940 h 54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84" h="5488940">
                <a:moveTo>
                  <a:pt x="1108756" y="0"/>
                </a:moveTo>
                <a:cubicBezTo>
                  <a:pt x="1121456" y="465666"/>
                  <a:pt x="1078276" y="954193"/>
                  <a:pt x="1019856" y="1374140"/>
                </a:cubicBezTo>
                <a:cubicBezTo>
                  <a:pt x="961436" y="1794087"/>
                  <a:pt x="845019" y="2208530"/>
                  <a:pt x="758236" y="2519680"/>
                </a:cubicBezTo>
                <a:cubicBezTo>
                  <a:pt x="671453" y="2830830"/>
                  <a:pt x="617689" y="2968413"/>
                  <a:pt x="499156" y="3241040"/>
                </a:cubicBezTo>
                <a:cubicBezTo>
                  <a:pt x="380623" y="3513667"/>
                  <a:pt x="152869" y="3806190"/>
                  <a:pt x="47036" y="4155440"/>
                </a:cubicBezTo>
                <a:cubicBezTo>
                  <a:pt x="-58797" y="4504690"/>
                  <a:pt x="47036" y="5488940"/>
                  <a:pt x="47036" y="5488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magin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28548" y="2764216"/>
            <a:ext cx="2087810" cy="1434784"/>
          </a:xfrm>
          <a:prstGeom prst="rect">
            <a:avLst/>
          </a:prstGeom>
        </p:spPr>
      </p:pic>
      <p:sp>
        <p:nvSpPr>
          <p:cNvPr id="18" name="CasellaDiTesto 17"/>
          <p:cNvSpPr txBox="1"/>
          <p:nvPr/>
        </p:nvSpPr>
        <p:spPr>
          <a:xfrm>
            <a:off x="9143193" y="5355038"/>
            <a:ext cx="2538692"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Diode-connected MOSFET</a:t>
            </a:r>
          </a:p>
        </p:txBody>
      </p:sp>
    </p:spTree>
    <p:extLst>
      <p:ext uri="{BB962C8B-B14F-4D97-AF65-F5344CB8AC3E}">
        <p14:creationId xmlns:p14="http://schemas.microsoft.com/office/powerpoint/2010/main" val="395353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olo 1"/>
          <p:cNvSpPr>
            <a:spLocks noGrp="1"/>
          </p:cNvSpPr>
          <p:nvPr>
            <p:ph type="title"/>
          </p:nvPr>
        </p:nvSpPr>
        <p:spPr>
          <a:xfrm>
            <a:off x="1231045" y="63984"/>
            <a:ext cx="10515600" cy="662397"/>
          </a:xfrm>
        </p:spPr>
        <p:txBody>
          <a:bodyPr/>
          <a:lstStyle/>
          <a:p>
            <a:r>
              <a:rPr lang="en-US"/>
              <a:t>The six basic (small signal) resistances: BJTs </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26" y="1283107"/>
            <a:ext cx="1795276" cy="228600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144" y="1324479"/>
            <a:ext cx="2509333" cy="204445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462" y="1491894"/>
            <a:ext cx="1625337" cy="111571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373941698"/>
              </p:ext>
            </p:extLst>
          </p:nvPr>
        </p:nvGraphicFramePr>
        <p:xfrm>
          <a:off x="290507" y="4261906"/>
          <a:ext cx="3222844" cy="885811"/>
        </p:xfrm>
        <a:graphic>
          <a:graphicData uri="http://schemas.openxmlformats.org/presentationml/2006/ole">
            <mc:AlternateContent xmlns:mc="http://schemas.openxmlformats.org/markup-compatibility/2006">
              <mc:Choice xmlns:v="urn:schemas-microsoft-com:vml" Requires="v">
                <p:oleObj spid="_x0000_s55786" name="Equation" r:id="rId6" imgW="1624895" imgH="444307" progId="Equation.DSMT4">
                  <p:embed/>
                </p:oleObj>
              </mc:Choice>
              <mc:Fallback>
                <p:oleObj name="Equation" r:id="rId6" imgW="1624895"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07" y="4261906"/>
                        <a:ext cx="3222844" cy="885811"/>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91457782"/>
              </p:ext>
            </p:extLst>
          </p:nvPr>
        </p:nvGraphicFramePr>
        <p:xfrm>
          <a:off x="2547123" y="934387"/>
          <a:ext cx="3492500" cy="860425"/>
        </p:xfrm>
        <a:graphic>
          <a:graphicData uri="http://schemas.openxmlformats.org/presentationml/2006/ole">
            <mc:AlternateContent xmlns:mc="http://schemas.openxmlformats.org/markup-compatibility/2006">
              <mc:Choice xmlns:v="urn:schemas-microsoft-com:vml" Requires="v">
                <p:oleObj spid="_x0000_s55787" name="Equation" r:id="rId8" imgW="1841400" imgH="457200" progId="Equation.DSMT4">
                  <p:embed/>
                </p:oleObj>
              </mc:Choice>
              <mc:Fallback>
                <p:oleObj name="Equation" r:id="rId8" imgW="1841400" imgH="457200" progId="Equation.DSMT4">
                  <p:embed/>
                  <p:pic>
                    <p:nvPicPr>
                      <p:cNvPr id="0" name=""/>
                      <p:cNvPicPr>
                        <a:picLocks noChangeAspect="1" noChangeArrowheads="1"/>
                      </p:cNvPicPr>
                      <p:nvPr/>
                    </p:nvPicPr>
                    <p:blipFill>
                      <a:blip r:embed="rId9"/>
                      <a:srcRect/>
                      <a:stretch>
                        <a:fillRect/>
                      </a:stretch>
                    </p:blipFill>
                    <p:spPr bwMode="auto">
                      <a:xfrm>
                        <a:off x="2547123" y="934387"/>
                        <a:ext cx="3492500" cy="86042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769471670"/>
              </p:ext>
            </p:extLst>
          </p:nvPr>
        </p:nvGraphicFramePr>
        <p:xfrm>
          <a:off x="713001" y="5674365"/>
          <a:ext cx="2800350" cy="393700"/>
        </p:xfrm>
        <a:graphic>
          <a:graphicData uri="http://schemas.openxmlformats.org/presentationml/2006/ole">
            <mc:AlternateContent xmlns:mc="http://schemas.openxmlformats.org/markup-compatibility/2006">
              <mc:Choice xmlns:v="urn:schemas-microsoft-com:vml" Requires="v">
                <p:oleObj spid="_x0000_s55788" name="Equation" r:id="rId10" imgW="1726920" imgH="241200" progId="Equation.DSMT4">
                  <p:embed/>
                </p:oleObj>
              </mc:Choice>
              <mc:Fallback>
                <p:oleObj name="Equation" r:id="rId10" imgW="1726920" imgH="241200" progId="Equation.DSMT4">
                  <p:embed/>
                  <p:pic>
                    <p:nvPicPr>
                      <p:cNvPr id="0" name=""/>
                      <p:cNvPicPr>
                        <a:picLocks noChangeAspect="1" noChangeArrowheads="1"/>
                      </p:cNvPicPr>
                      <p:nvPr/>
                    </p:nvPicPr>
                    <p:blipFill>
                      <a:blip r:embed="rId11"/>
                      <a:srcRect/>
                      <a:stretch>
                        <a:fillRect/>
                      </a:stretch>
                    </p:blipFill>
                    <p:spPr bwMode="auto">
                      <a:xfrm>
                        <a:off x="713001" y="5674365"/>
                        <a:ext cx="2800350" cy="393700"/>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216777774"/>
              </p:ext>
            </p:extLst>
          </p:nvPr>
        </p:nvGraphicFramePr>
        <p:xfrm>
          <a:off x="2852908" y="2769065"/>
          <a:ext cx="1613936" cy="1018158"/>
        </p:xfrm>
        <a:graphic>
          <a:graphicData uri="http://schemas.openxmlformats.org/presentationml/2006/ole">
            <mc:AlternateContent xmlns:mc="http://schemas.openxmlformats.org/markup-compatibility/2006">
              <mc:Choice xmlns:v="urn:schemas-microsoft-com:vml" Requires="v">
                <p:oleObj spid="_x0000_s55789" name="Equation" r:id="rId12" imgW="711000" imgH="444240" progId="Equation.DSMT4">
                  <p:embed/>
                </p:oleObj>
              </mc:Choice>
              <mc:Fallback>
                <p:oleObj name="Equation" r:id="rId12" imgW="711000" imgH="444240" progId="Equation.DSMT4">
                  <p:embed/>
                  <p:pic>
                    <p:nvPicPr>
                      <p:cNvPr id="0" name=""/>
                      <p:cNvPicPr>
                        <a:picLocks noChangeAspect="1" noChangeArrowheads="1"/>
                      </p:cNvPicPr>
                      <p:nvPr/>
                    </p:nvPicPr>
                    <p:blipFill>
                      <a:blip r:embed="rId13"/>
                      <a:srcRect/>
                      <a:stretch>
                        <a:fillRect/>
                      </a:stretch>
                    </p:blipFill>
                    <p:spPr bwMode="auto">
                      <a:xfrm>
                        <a:off x="2852908" y="2769065"/>
                        <a:ext cx="1613936" cy="1018158"/>
                      </a:xfrm>
                      <a:prstGeom prst="rect">
                        <a:avLst/>
                      </a:prstGeom>
                      <a:noFill/>
                    </p:spPr>
                  </p:pic>
                </p:oleObj>
              </mc:Fallback>
            </mc:AlternateContent>
          </a:graphicData>
        </a:graphic>
      </p:graphicFrame>
      <p:sp>
        <p:nvSpPr>
          <p:cNvPr id="13" name="CasellaDiTesto 12"/>
          <p:cNvSpPr txBox="1"/>
          <p:nvPr/>
        </p:nvSpPr>
        <p:spPr>
          <a:xfrm>
            <a:off x="740911" y="3828531"/>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4" name="CasellaDiTesto 13"/>
          <p:cNvSpPr txBox="1"/>
          <p:nvPr/>
        </p:nvSpPr>
        <p:spPr>
          <a:xfrm>
            <a:off x="317546" y="5117776"/>
            <a:ext cx="4224957"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Conditions for approximation</a:t>
            </a:r>
          </a:p>
        </p:txBody>
      </p:sp>
      <p:graphicFrame>
        <p:nvGraphicFramePr>
          <p:cNvPr id="15" name="Oggetto 14"/>
          <p:cNvGraphicFramePr>
            <a:graphicFrameLocks noChangeAspect="1"/>
          </p:cNvGraphicFramePr>
          <p:nvPr>
            <p:extLst>
              <p:ext uri="{D42A27DB-BD31-4B8C-83A1-F6EECF244321}">
                <p14:modId xmlns:p14="http://schemas.microsoft.com/office/powerpoint/2010/main" val="2692752279"/>
              </p:ext>
            </p:extLst>
          </p:nvPr>
        </p:nvGraphicFramePr>
        <p:xfrm>
          <a:off x="5240409" y="3831422"/>
          <a:ext cx="3682365" cy="526052"/>
        </p:xfrm>
        <a:graphic>
          <a:graphicData uri="http://schemas.openxmlformats.org/presentationml/2006/ole">
            <mc:AlternateContent xmlns:mc="http://schemas.openxmlformats.org/markup-compatibility/2006">
              <mc:Choice xmlns:v="urn:schemas-microsoft-com:vml" Requires="v">
                <p:oleObj spid="_x0000_s55790" name="Equation" r:id="rId14" imgW="1663700" imgH="241300" progId="Equation.DSMT4">
                  <p:embed/>
                </p:oleObj>
              </mc:Choice>
              <mc:Fallback>
                <p:oleObj name="Equation" r:id="rId14" imgW="16637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0409" y="3831422"/>
                        <a:ext cx="3682365" cy="526052"/>
                      </a:xfrm>
                      <a:prstGeom prst="rect">
                        <a:avLst/>
                      </a:prstGeom>
                      <a:noFill/>
                    </p:spPr>
                  </p:pic>
                </p:oleObj>
              </mc:Fallback>
            </mc:AlternateContent>
          </a:graphicData>
        </a:graphic>
      </p:graphicFrame>
      <p:sp>
        <p:nvSpPr>
          <p:cNvPr id="16" name="CasellaDiTesto 15"/>
          <p:cNvSpPr txBox="1"/>
          <p:nvPr/>
        </p:nvSpPr>
        <p:spPr>
          <a:xfrm>
            <a:off x="5874133" y="3368929"/>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graphicFrame>
        <p:nvGraphicFramePr>
          <p:cNvPr id="17" name="Oggetto 16"/>
          <p:cNvGraphicFramePr>
            <a:graphicFrameLocks noChangeAspect="1"/>
          </p:cNvGraphicFramePr>
          <p:nvPr>
            <p:extLst>
              <p:ext uri="{D42A27DB-BD31-4B8C-83A1-F6EECF244321}">
                <p14:modId xmlns:p14="http://schemas.microsoft.com/office/powerpoint/2010/main" val="14784510"/>
              </p:ext>
            </p:extLst>
          </p:nvPr>
        </p:nvGraphicFramePr>
        <p:xfrm>
          <a:off x="5146617" y="4473392"/>
          <a:ext cx="2684455" cy="462837"/>
        </p:xfrm>
        <a:graphic>
          <a:graphicData uri="http://schemas.openxmlformats.org/presentationml/2006/ole">
            <mc:AlternateContent xmlns:mc="http://schemas.openxmlformats.org/markup-compatibility/2006">
              <mc:Choice xmlns:v="urn:schemas-microsoft-com:vml" Requires="v">
                <p:oleObj spid="_x0000_s55791" name="Equation" r:id="rId16" imgW="1371600" imgH="241300" progId="Equation.DSMT4">
                  <p:embed/>
                </p:oleObj>
              </mc:Choice>
              <mc:Fallback>
                <p:oleObj name="Equation" r:id="rId16" imgW="13716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46617" y="4473392"/>
                        <a:ext cx="2684455" cy="462837"/>
                      </a:xfrm>
                      <a:prstGeom prst="rect">
                        <a:avLst/>
                      </a:prstGeom>
                      <a:noFill/>
                    </p:spPr>
                  </p:pic>
                </p:oleObj>
              </mc:Fallback>
            </mc:AlternateContent>
          </a:graphicData>
        </a:graphic>
      </p:graphicFrame>
      <p:graphicFrame>
        <p:nvGraphicFramePr>
          <p:cNvPr id="18" name="Oggetto 17"/>
          <p:cNvGraphicFramePr>
            <a:graphicFrameLocks noChangeAspect="1"/>
          </p:cNvGraphicFramePr>
          <p:nvPr>
            <p:extLst>
              <p:ext uri="{D42A27DB-BD31-4B8C-83A1-F6EECF244321}">
                <p14:modId xmlns:p14="http://schemas.microsoft.com/office/powerpoint/2010/main" val="1948852191"/>
              </p:ext>
            </p:extLst>
          </p:nvPr>
        </p:nvGraphicFramePr>
        <p:xfrm>
          <a:off x="4960938" y="5137150"/>
          <a:ext cx="4618037" cy="1019175"/>
        </p:xfrm>
        <a:graphic>
          <a:graphicData uri="http://schemas.openxmlformats.org/presentationml/2006/ole">
            <mc:AlternateContent xmlns:mc="http://schemas.openxmlformats.org/markup-compatibility/2006">
              <mc:Choice xmlns:v="urn:schemas-microsoft-com:vml" Requires="v">
                <p:oleObj spid="_x0000_s55792" name="Equation" r:id="rId18" imgW="2666880" imgH="583920" progId="Equation.DSMT4">
                  <p:embed/>
                </p:oleObj>
              </mc:Choice>
              <mc:Fallback>
                <p:oleObj name="Equation" r:id="rId18" imgW="2666880" imgH="583920" progId="Equation.DSMT4">
                  <p:embed/>
                  <p:pic>
                    <p:nvPicPr>
                      <p:cNvPr id="0" name=""/>
                      <p:cNvPicPr>
                        <a:picLocks noChangeAspect="1" noChangeArrowheads="1"/>
                      </p:cNvPicPr>
                      <p:nvPr/>
                    </p:nvPicPr>
                    <p:blipFill>
                      <a:blip r:embed="rId19"/>
                      <a:srcRect/>
                      <a:stretch>
                        <a:fillRect/>
                      </a:stretch>
                    </p:blipFill>
                    <p:spPr bwMode="auto">
                      <a:xfrm>
                        <a:off x="4960938" y="5137150"/>
                        <a:ext cx="4618037" cy="1019175"/>
                      </a:xfrm>
                      <a:prstGeom prst="rect">
                        <a:avLst/>
                      </a:prstGeom>
                      <a:noFill/>
                    </p:spPr>
                  </p:pic>
                </p:oleObj>
              </mc:Fallback>
            </mc:AlternateContent>
          </a:graphicData>
        </a:graphic>
      </p:graphicFrame>
      <p:sp>
        <p:nvSpPr>
          <p:cNvPr id="19" name="CasellaDiTesto 18"/>
          <p:cNvSpPr txBox="1"/>
          <p:nvPr/>
        </p:nvSpPr>
        <p:spPr>
          <a:xfrm>
            <a:off x="5766772" y="4795890"/>
            <a:ext cx="234931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approximations</a:t>
            </a:r>
          </a:p>
        </p:txBody>
      </p:sp>
      <p:graphicFrame>
        <p:nvGraphicFramePr>
          <p:cNvPr id="20" name="Oggetto 19"/>
          <p:cNvGraphicFramePr>
            <a:graphicFrameLocks noChangeAspect="1"/>
          </p:cNvGraphicFramePr>
          <p:nvPr>
            <p:extLst>
              <p:ext uri="{D42A27DB-BD31-4B8C-83A1-F6EECF244321}">
                <p14:modId xmlns:p14="http://schemas.microsoft.com/office/powerpoint/2010/main" val="1811770623"/>
              </p:ext>
            </p:extLst>
          </p:nvPr>
        </p:nvGraphicFramePr>
        <p:xfrm>
          <a:off x="8637022" y="2625344"/>
          <a:ext cx="3078163" cy="733425"/>
        </p:xfrm>
        <a:graphic>
          <a:graphicData uri="http://schemas.openxmlformats.org/presentationml/2006/ole">
            <mc:AlternateContent xmlns:mc="http://schemas.openxmlformats.org/markup-compatibility/2006">
              <mc:Choice xmlns:v="urn:schemas-microsoft-com:vml" Requires="v">
                <p:oleObj spid="_x0000_s55793" name="Equation" r:id="rId20" imgW="1892160" imgH="444240" progId="Equation.DSMT4">
                  <p:embed/>
                </p:oleObj>
              </mc:Choice>
              <mc:Fallback>
                <p:oleObj name="Equation" r:id="rId20" imgW="1892160" imgH="444240" progId="Equation.DSMT4">
                  <p:embed/>
                  <p:pic>
                    <p:nvPicPr>
                      <p:cNvPr id="0" name=""/>
                      <p:cNvPicPr>
                        <a:picLocks noChangeAspect="1" noChangeArrowheads="1"/>
                      </p:cNvPicPr>
                      <p:nvPr/>
                    </p:nvPicPr>
                    <p:blipFill>
                      <a:blip r:embed="rId21"/>
                      <a:srcRect/>
                      <a:stretch>
                        <a:fillRect/>
                      </a:stretch>
                    </p:blipFill>
                    <p:spPr bwMode="auto">
                      <a:xfrm>
                        <a:off x="8637022" y="2625344"/>
                        <a:ext cx="3078163" cy="733425"/>
                      </a:xfrm>
                      <a:prstGeom prst="rect">
                        <a:avLst/>
                      </a:prstGeom>
                      <a:noFill/>
                    </p:spPr>
                  </p:pic>
                </p:oleObj>
              </mc:Fallback>
            </mc:AlternateContent>
          </a:graphicData>
        </a:graphic>
      </p:graphicFrame>
      <p:sp>
        <p:nvSpPr>
          <p:cNvPr id="21" name="Figura a mano libera 20"/>
          <p:cNvSpPr/>
          <p:nvPr/>
        </p:nvSpPr>
        <p:spPr>
          <a:xfrm>
            <a:off x="8465332" y="634181"/>
            <a:ext cx="3451365" cy="468998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365" h="4689987">
                <a:moveTo>
                  <a:pt x="3126900" y="0"/>
                </a:moveTo>
                <a:cubicBezTo>
                  <a:pt x="2659868" y="84803"/>
                  <a:pt x="2192836" y="169606"/>
                  <a:pt x="1814294" y="294967"/>
                </a:cubicBezTo>
                <a:cubicBezTo>
                  <a:pt x="1435752" y="420328"/>
                  <a:pt x="1103913" y="548148"/>
                  <a:pt x="855649" y="752167"/>
                </a:cubicBezTo>
                <a:cubicBezTo>
                  <a:pt x="607385" y="956186"/>
                  <a:pt x="467275" y="1273278"/>
                  <a:pt x="324707" y="1519084"/>
                </a:cubicBezTo>
                <a:cubicBezTo>
                  <a:pt x="182139" y="1764891"/>
                  <a:pt x="5158" y="2000864"/>
                  <a:pt x="242" y="2227006"/>
                </a:cubicBezTo>
                <a:cubicBezTo>
                  <a:pt x="-4674" y="2453148"/>
                  <a:pt x="64152" y="2654709"/>
                  <a:pt x="295210" y="2875935"/>
                </a:cubicBezTo>
                <a:cubicBezTo>
                  <a:pt x="526268" y="3097161"/>
                  <a:pt x="949055" y="3315929"/>
                  <a:pt x="1386591" y="3554361"/>
                </a:cubicBezTo>
                <a:cubicBezTo>
                  <a:pt x="1824127" y="3792793"/>
                  <a:pt x="2576294" y="4117258"/>
                  <a:pt x="2920423" y="4306529"/>
                </a:cubicBezTo>
                <a:cubicBezTo>
                  <a:pt x="3264552" y="4495800"/>
                  <a:pt x="3357958" y="4592893"/>
                  <a:pt x="3451365" y="46899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gura a mano libera 21"/>
          <p:cNvSpPr/>
          <p:nvPr/>
        </p:nvSpPr>
        <p:spPr>
          <a:xfrm>
            <a:off x="4331779" y="768478"/>
            <a:ext cx="3764935" cy="529958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 name="connsiteX0" fmla="*/ 3690378 w 3690378"/>
              <a:gd name="connsiteY0" fmla="*/ 0 h 5236087"/>
              <a:gd name="connsiteX1" fmla="*/ 2377772 w 3690378"/>
              <a:gd name="connsiteY1" fmla="*/ 294967 h 5236087"/>
              <a:gd name="connsiteX2" fmla="*/ 1419127 w 3690378"/>
              <a:gd name="connsiteY2" fmla="*/ 752167 h 5236087"/>
              <a:gd name="connsiteX3" fmla="*/ 888185 w 3690378"/>
              <a:gd name="connsiteY3" fmla="*/ 1519084 h 5236087"/>
              <a:gd name="connsiteX4" fmla="*/ 563720 w 3690378"/>
              <a:gd name="connsiteY4" fmla="*/ 2227006 h 5236087"/>
              <a:gd name="connsiteX5" fmla="*/ 858688 w 3690378"/>
              <a:gd name="connsiteY5" fmla="*/ 2875935 h 5236087"/>
              <a:gd name="connsiteX6" fmla="*/ 1950069 w 3690378"/>
              <a:gd name="connsiteY6" fmla="*/ 3554361 h 5236087"/>
              <a:gd name="connsiteX7" fmla="*/ 3483901 w 3690378"/>
              <a:gd name="connsiteY7" fmla="*/ 4306529 h 5236087"/>
              <a:gd name="connsiteX8" fmla="*/ 1643 w 3690378"/>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1957015 w 3697324"/>
              <a:gd name="connsiteY6" fmla="*/ 35543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600618 w 3697324"/>
              <a:gd name="connsiteY1" fmla="*/ 2822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8291 w 3698291"/>
              <a:gd name="connsiteY0" fmla="*/ 0 h 5236087"/>
              <a:gd name="connsiteX1" fmla="*/ 2601585 w 3698291"/>
              <a:gd name="connsiteY1" fmla="*/ 282267 h 5236087"/>
              <a:gd name="connsiteX2" fmla="*/ 1719140 w 3698291"/>
              <a:gd name="connsiteY2" fmla="*/ 752167 h 5236087"/>
              <a:gd name="connsiteX3" fmla="*/ 972298 w 3698291"/>
              <a:gd name="connsiteY3" fmla="*/ 1519084 h 5236087"/>
              <a:gd name="connsiteX4" fmla="*/ 571633 w 3698291"/>
              <a:gd name="connsiteY4" fmla="*/ 2227006 h 5236087"/>
              <a:gd name="connsiteX5" fmla="*/ 371301 w 3698291"/>
              <a:gd name="connsiteY5" fmla="*/ 2583835 h 5236087"/>
              <a:gd name="connsiteX6" fmla="*/ 294282 w 3698291"/>
              <a:gd name="connsiteY6" fmla="*/ 3071761 h 5236087"/>
              <a:gd name="connsiteX7" fmla="*/ 202514 w 3698291"/>
              <a:gd name="connsiteY7" fmla="*/ 4116029 h 5236087"/>
              <a:gd name="connsiteX8" fmla="*/ 9556 w 3698291"/>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84943 w 3710333"/>
              <a:gd name="connsiteY5" fmla="*/ 25965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087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468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82232 w 3782232"/>
              <a:gd name="connsiteY0" fmla="*/ 0 h 5299587"/>
              <a:gd name="connsiteX1" fmla="*/ 2685526 w 3782232"/>
              <a:gd name="connsiteY1" fmla="*/ 282267 h 5299587"/>
              <a:gd name="connsiteX2" fmla="*/ 1803081 w 3782232"/>
              <a:gd name="connsiteY2" fmla="*/ 752167 h 5299587"/>
              <a:gd name="connsiteX3" fmla="*/ 1056239 w 3782232"/>
              <a:gd name="connsiteY3" fmla="*/ 1519084 h 5299587"/>
              <a:gd name="connsiteX4" fmla="*/ 655574 w 3782232"/>
              <a:gd name="connsiteY4" fmla="*/ 2227006 h 5299587"/>
              <a:gd name="connsiteX5" fmla="*/ 518742 w 3782232"/>
              <a:gd name="connsiteY5" fmla="*/ 2558435 h 5299587"/>
              <a:gd name="connsiteX6" fmla="*/ 378223 w 3782232"/>
              <a:gd name="connsiteY6" fmla="*/ 3071761 h 5299587"/>
              <a:gd name="connsiteX7" fmla="*/ 286455 w 3782232"/>
              <a:gd name="connsiteY7" fmla="*/ 4116029 h 5299587"/>
              <a:gd name="connsiteX8" fmla="*/ 17297 w 3782232"/>
              <a:gd name="connsiteY8" fmla="*/ 5299587 h 5299587"/>
              <a:gd name="connsiteX0" fmla="*/ 3764935 w 3764935"/>
              <a:gd name="connsiteY0" fmla="*/ 0 h 5299587"/>
              <a:gd name="connsiteX1" fmla="*/ 2668229 w 3764935"/>
              <a:gd name="connsiteY1" fmla="*/ 282267 h 5299587"/>
              <a:gd name="connsiteX2" fmla="*/ 1785784 w 3764935"/>
              <a:gd name="connsiteY2" fmla="*/ 752167 h 5299587"/>
              <a:gd name="connsiteX3" fmla="*/ 1038942 w 3764935"/>
              <a:gd name="connsiteY3" fmla="*/ 1519084 h 5299587"/>
              <a:gd name="connsiteX4" fmla="*/ 638277 w 3764935"/>
              <a:gd name="connsiteY4" fmla="*/ 2227006 h 5299587"/>
              <a:gd name="connsiteX5" fmla="*/ 501445 w 3764935"/>
              <a:gd name="connsiteY5" fmla="*/ 2558435 h 5299587"/>
              <a:gd name="connsiteX6" fmla="*/ 360926 w 3764935"/>
              <a:gd name="connsiteY6" fmla="*/ 3071761 h 5299587"/>
              <a:gd name="connsiteX7" fmla="*/ 269158 w 3764935"/>
              <a:gd name="connsiteY7" fmla="*/ 4116029 h 5299587"/>
              <a:gd name="connsiteX8" fmla="*/ 0 w 3764935"/>
              <a:gd name="connsiteY8" fmla="*/ 5299587 h 529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935" h="5299587">
                <a:moveTo>
                  <a:pt x="3764935" y="0"/>
                </a:moveTo>
                <a:cubicBezTo>
                  <a:pt x="3297903" y="84803"/>
                  <a:pt x="2998088" y="156906"/>
                  <a:pt x="2668229" y="282267"/>
                </a:cubicBezTo>
                <a:cubicBezTo>
                  <a:pt x="2338371" y="407628"/>
                  <a:pt x="2057332" y="546031"/>
                  <a:pt x="1785784" y="752167"/>
                </a:cubicBezTo>
                <a:cubicBezTo>
                  <a:pt x="1514236" y="958303"/>
                  <a:pt x="1230193" y="1273278"/>
                  <a:pt x="1038942" y="1519084"/>
                </a:cubicBezTo>
                <a:cubicBezTo>
                  <a:pt x="847691" y="1764891"/>
                  <a:pt x="727860" y="2053781"/>
                  <a:pt x="638277" y="2227006"/>
                </a:cubicBezTo>
                <a:cubicBezTo>
                  <a:pt x="548694" y="2400231"/>
                  <a:pt x="547670" y="2417643"/>
                  <a:pt x="501445" y="2558435"/>
                </a:cubicBezTo>
                <a:cubicBezTo>
                  <a:pt x="455220" y="2699227"/>
                  <a:pt x="399641" y="2812162"/>
                  <a:pt x="360926" y="3071761"/>
                </a:cubicBezTo>
                <a:cubicBezTo>
                  <a:pt x="322212" y="3331360"/>
                  <a:pt x="293329" y="3723558"/>
                  <a:pt x="269158" y="4116029"/>
                </a:cubicBezTo>
                <a:cubicBezTo>
                  <a:pt x="219587" y="4572000"/>
                  <a:pt x="71693" y="5011993"/>
                  <a:pt x="0" y="52995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24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A7C6A-0570-4D01-8F05-AD81D3CC6149}"/>
              </a:ext>
            </a:extLst>
          </p:cNvPr>
          <p:cNvSpPr>
            <a:spLocks noGrp="1"/>
          </p:cNvSpPr>
          <p:nvPr>
            <p:ph type="title"/>
          </p:nvPr>
        </p:nvSpPr>
        <p:spPr/>
        <p:txBody>
          <a:bodyPr/>
          <a:lstStyle/>
          <a:p>
            <a:r>
              <a:rPr lang="en-US"/>
              <a:t>Classification of resistances in analog circuits</a:t>
            </a:r>
          </a:p>
        </p:txBody>
      </p:sp>
      <p:sp>
        <p:nvSpPr>
          <p:cNvPr id="3" name="Segnaposto piè di pagina 2">
            <a:extLst>
              <a:ext uri="{FF2B5EF4-FFF2-40B4-BE49-F238E27FC236}">
                <a16:creationId xmlns:a16="http://schemas.microsoft.com/office/drawing/2014/main" id="{62C460CC-B69A-40CC-95E1-E374D77072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5C51022-2013-496B-8CDB-A3F0ECB77ECC}"/>
              </a:ext>
            </a:extLst>
          </p:cNvPr>
          <p:cNvSpPr>
            <a:spLocks noGrp="1"/>
          </p:cNvSpPr>
          <p:nvPr>
            <p:ph type="sldNum" sz="quarter" idx="12"/>
          </p:nvPr>
        </p:nvSpPr>
        <p:spPr/>
        <p:txBody>
          <a:bodyPr/>
          <a:lstStyle/>
          <a:p>
            <a:fld id="{02055017-B6DE-4C35-A63B-40EADAC97849}" type="slidenum">
              <a:rPr lang="en-US" smtClean="0"/>
              <a:t>13</a:t>
            </a:fld>
            <a:endParaRPr lang="en-US" dirty="0"/>
          </a:p>
        </p:txBody>
      </p:sp>
      <p:graphicFrame>
        <p:nvGraphicFramePr>
          <p:cNvPr id="6" name="Tabella 5">
            <a:extLst>
              <a:ext uri="{FF2B5EF4-FFF2-40B4-BE49-F238E27FC236}">
                <a16:creationId xmlns:a16="http://schemas.microsoft.com/office/drawing/2014/main" id="{6CB771A3-BCF4-46C7-87B8-D34CB909690A}"/>
              </a:ext>
            </a:extLst>
          </p:cNvPr>
          <p:cNvGraphicFramePr>
            <a:graphicFrameLocks noGrp="1"/>
          </p:cNvGraphicFramePr>
          <p:nvPr>
            <p:extLst>
              <p:ext uri="{D42A27DB-BD31-4B8C-83A1-F6EECF244321}">
                <p14:modId xmlns:p14="http://schemas.microsoft.com/office/powerpoint/2010/main" val="3325158520"/>
              </p:ext>
            </p:extLst>
          </p:nvPr>
        </p:nvGraphicFramePr>
        <p:xfrm>
          <a:off x="1440180" y="2103120"/>
          <a:ext cx="9144000" cy="2834640"/>
        </p:xfrm>
        <a:graphic>
          <a:graphicData uri="http://schemas.openxmlformats.org/drawingml/2006/table">
            <a:tbl>
              <a:tblPr firstRow="1" firstCol="1" bandRow="1"/>
              <a:tblGrid>
                <a:gridCol w="1738174">
                  <a:extLst>
                    <a:ext uri="{9D8B030D-6E8A-4147-A177-3AD203B41FA5}">
                      <a16:colId xmlns:a16="http://schemas.microsoft.com/office/drawing/2014/main" val="3485094228"/>
                    </a:ext>
                  </a:extLst>
                </a:gridCol>
                <a:gridCol w="1834627">
                  <a:extLst>
                    <a:ext uri="{9D8B030D-6E8A-4147-A177-3AD203B41FA5}">
                      <a16:colId xmlns:a16="http://schemas.microsoft.com/office/drawing/2014/main" val="2082536199"/>
                    </a:ext>
                  </a:extLst>
                </a:gridCol>
                <a:gridCol w="1917015">
                  <a:extLst>
                    <a:ext uri="{9D8B030D-6E8A-4147-A177-3AD203B41FA5}">
                      <a16:colId xmlns:a16="http://schemas.microsoft.com/office/drawing/2014/main" val="3522840716"/>
                    </a:ext>
                  </a:extLst>
                </a:gridCol>
                <a:gridCol w="1934095">
                  <a:extLst>
                    <a:ext uri="{9D8B030D-6E8A-4147-A177-3AD203B41FA5}">
                      <a16:colId xmlns:a16="http://schemas.microsoft.com/office/drawing/2014/main" val="4281014279"/>
                    </a:ext>
                  </a:extLst>
                </a:gridCol>
                <a:gridCol w="1720089">
                  <a:extLst>
                    <a:ext uri="{9D8B030D-6E8A-4147-A177-3AD203B41FA5}">
                      <a16:colId xmlns:a16="http://schemas.microsoft.com/office/drawing/2014/main" val="1106692749"/>
                    </a:ext>
                  </a:extLst>
                </a:gridCol>
              </a:tblGrid>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Small</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Medium-large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Very 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772460490"/>
                  </a:ext>
                </a:extLst>
              </a:tr>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MOSFETs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1/g</a:t>
                      </a:r>
                      <a:r>
                        <a:rPr lang="en-US" sz="3200" i="1" baseline="-25000" dirty="0">
                          <a:solidFill>
                            <a:srgbClr val="000000"/>
                          </a:solidFill>
                          <a:effectLst/>
                          <a:latin typeface="Times New Roman" panose="02020603050405020304" pitchFamily="18" charset="0"/>
                          <a:ea typeface="Times New Roman" panose="02020603050405020304" pitchFamily="18" charset="0"/>
                        </a:rPr>
                        <a:t>m</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(g</a:t>
                      </a:r>
                      <a:r>
                        <a:rPr lang="en-US" sz="3200" i="1" baseline="-25000">
                          <a:solidFill>
                            <a:srgbClr val="000000"/>
                          </a:solidFill>
                          <a:effectLst/>
                          <a:latin typeface="Times New Roman" panose="02020603050405020304" pitchFamily="18" charset="0"/>
                          <a:ea typeface="Times New Roman" panose="02020603050405020304" pitchFamily="18" charset="0"/>
                        </a:rPr>
                        <a:t>m</a:t>
                      </a: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733940798"/>
                  </a:ext>
                </a:extLst>
              </a:tr>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BJTs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1/g</a:t>
                      </a:r>
                      <a:r>
                        <a:rPr lang="en-US" sz="3200" i="1" baseline="-25000">
                          <a:solidFill>
                            <a:srgbClr val="000000"/>
                          </a:solidFill>
                          <a:effectLst/>
                          <a:latin typeface="Times New Roman" panose="02020603050405020304" pitchFamily="18" charset="0"/>
                          <a:ea typeface="Times New Roman" panose="02020603050405020304" pitchFamily="18" charset="0"/>
                        </a:rPr>
                        <a:t>m</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h</a:t>
                      </a:r>
                      <a:r>
                        <a:rPr lang="en-US" sz="3200" i="1" baseline="-25000" dirty="0">
                          <a:solidFill>
                            <a:srgbClr val="000000"/>
                          </a:solidFill>
                          <a:effectLst/>
                          <a:latin typeface="Times New Roman" panose="02020603050405020304" pitchFamily="18" charset="0"/>
                          <a:ea typeface="Times New Roman" panose="02020603050405020304" pitchFamily="18" charset="0"/>
                        </a:rPr>
                        <a:t>ie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be</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r</a:t>
                      </a:r>
                      <a:r>
                        <a:rPr lang="en-US" sz="3200" i="1" baseline="-25000" dirty="0">
                          <a:solidFill>
                            <a:srgbClr val="000000"/>
                          </a:solidFill>
                          <a:effectLst/>
                          <a:latin typeface="Times New Roman" panose="02020603050405020304" pitchFamily="18" charset="0"/>
                          <a:ea typeface="Times New Roman" panose="02020603050405020304" pitchFamily="18" charset="0"/>
                        </a:rPr>
                        <a:t>0</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dirty="0" err="1">
                          <a:solidFill>
                            <a:srgbClr val="000000"/>
                          </a:solidFill>
                          <a:effectLst/>
                          <a:latin typeface="Times New Roman" panose="02020603050405020304" pitchFamily="18" charset="0"/>
                          <a:ea typeface="Times New Roman" panose="02020603050405020304" pitchFamily="18" charset="0"/>
                        </a:rPr>
                        <a:t>h</a:t>
                      </a:r>
                      <a:r>
                        <a:rPr lang="en-US" sz="3200" i="1" baseline="-25000" dirty="0" err="1">
                          <a:solidFill>
                            <a:srgbClr val="000000"/>
                          </a:solidFill>
                          <a:effectLst/>
                          <a:latin typeface="Times New Roman" panose="02020603050405020304" pitchFamily="18" charset="0"/>
                          <a:ea typeface="Times New Roman" panose="02020603050405020304" pitchFamily="18" charset="0"/>
                        </a:rPr>
                        <a:t>fe</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o</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84184062"/>
                  </a:ext>
                </a:extLst>
              </a:tr>
            </a:tbl>
          </a:graphicData>
        </a:graphic>
      </p:graphicFrame>
    </p:spTree>
    <p:extLst>
      <p:ext uri="{BB962C8B-B14F-4D97-AF65-F5344CB8AC3E}">
        <p14:creationId xmlns:p14="http://schemas.microsoft.com/office/powerpoint/2010/main" val="120268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CasellaDiTesto 4"/>
          <p:cNvSpPr txBox="1"/>
          <p:nvPr/>
        </p:nvSpPr>
        <p:spPr>
          <a:xfrm>
            <a:off x="1269242" y="629594"/>
            <a:ext cx="10084557" cy="707886"/>
          </a:xfrm>
          <a:prstGeom prst="rect">
            <a:avLst/>
          </a:prstGeom>
          <a:noFill/>
        </p:spPr>
        <p:txBody>
          <a:bodyPr wrap="square" rtlCol="0">
            <a:spAutoFit/>
          </a:bodyPr>
          <a:lstStyle/>
          <a:p>
            <a:pPr marL="742950" indent="-742950">
              <a:buFont typeface="+mj-lt"/>
              <a:buAutoNum type="arabicPeriod" startAt="3"/>
            </a:pPr>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g</a:t>
            </a:r>
            <a:r>
              <a:rPr lang="en-US" sz="4000" baseline="-25000" dirty="0" err="1">
                <a:latin typeface="Arial" panose="020B0604020202020204" pitchFamily="34" charset="0"/>
                <a:cs typeface="Arial" panose="020B0604020202020204" pitchFamily="34" charset="0"/>
              </a:rPr>
              <a:t>m</a:t>
            </a:r>
            <a:r>
              <a:rPr lang="en-US" sz="4000" dirty="0" err="1">
                <a:latin typeface="Arial" panose="020B0604020202020204" pitchFamily="34" charset="0"/>
                <a:cs typeface="Arial" panose="020B0604020202020204" pitchFamily="34" charset="0"/>
              </a:rPr>
              <a:t>r</a:t>
            </a:r>
            <a:r>
              <a:rPr lang="en-US" sz="4000" baseline="-25000" dirty="0" err="1">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a:t>
            </a:r>
            <a:r>
              <a:rPr lang="en-US" sz="4000" baseline="-25000" dirty="0" err="1">
                <a:latin typeface="Arial" panose="020B0604020202020204" pitchFamily="34" charset="0"/>
                <a:cs typeface="Arial" panose="020B0604020202020204" pitchFamily="34" charset="0"/>
              </a:rPr>
              <a:t>m</a:t>
            </a:r>
            <a:r>
              <a:rPr lang="en-US" sz="4000" dirty="0" err="1">
                <a:latin typeface="Arial" panose="020B0604020202020204" pitchFamily="34" charset="0"/>
                <a:cs typeface="Arial" panose="020B0604020202020204" pitchFamily="34" charset="0"/>
              </a:rPr>
              <a:t>r</a:t>
            </a:r>
            <a:r>
              <a:rPr lang="en-US" sz="4000" baseline="-25000" dirty="0" err="1">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 product </a:t>
            </a:r>
          </a:p>
        </p:txBody>
      </p:sp>
      <p:sp>
        <p:nvSpPr>
          <p:cNvPr id="6" name="CasellaDiTesto 5"/>
          <p:cNvSpPr txBox="1"/>
          <p:nvPr/>
        </p:nvSpPr>
        <p:spPr>
          <a:xfrm>
            <a:off x="1504325" y="1668463"/>
            <a:ext cx="8816453"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in MOSFETs and JFETs, or the equivalent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in BJT, plays an important role in many circuit configurations. </a:t>
            </a:r>
          </a:p>
          <a:p>
            <a:r>
              <a:rPr lang="en-US" sz="2400" dirty="0">
                <a:latin typeface="Arial" panose="020B0604020202020204" pitchFamily="34" charset="0"/>
                <a:cs typeface="Arial" panose="020B0604020202020204" pitchFamily="34" charset="0"/>
              </a:rPr>
              <a:t>For example, this product appears in the voltage gain expression of most topologies used to design high-gain amplifier stages. A large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is also beneficial for the output resistance of high-performance current sources.  </a:t>
            </a:r>
          </a:p>
          <a:p>
            <a:r>
              <a:rPr lang="en-US" sz="2400" dirty="0">
                <a:latin typeface="Arial" panose="020B0604020202020204" pitchFamily="34" charset="0"/>
                <a:cs typeface="Arial" panose="020B0604020202020204" pitchFamily="34" charset="0"/>
              </a:rPr>
              <a:t>In the next slides we will consider which are the factors that affect the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a:t>
            </a:r>
          </a:p>
        </p:txBody>
      </p:sp>
    </p:spTree>
    <p:extLst>
      <p:ext uri="{BB962C8B-B14F-4D97-AF65-F5344CB8AC3E}">
        <p14:creationId xmlns:p14="http://schemas.microsoft.com/office/powerpoint/2010/main" val="367792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a:t>
            </a:r>
            <a:r>
              <a:rPr lang="en-US" dirty="0" err="1"/>
              <a:t>g</a:t>
            </a:r>
            <a:r>
              <a:rPr lang="en-US" baseline="-25000" dirty="0" err="1"/>
              <a:t>m</a:t>
            </a:r>
            <a:r>
              <a:rPr lang="en-US" dirty="0" err="1"/>
              <a:t>r</a:t>
            </a:r>
            <a:r>
              <a:rPr lang="en-US" baseline="-25000" dirty="0" err="1"/>
              <a:t>d</a:t>
            </a:r>
            <a:r>
              <a:rPr lang="en-US" dirty="0"/>
              <a:t> product (in saturation region)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5" name="Oggetto 4"/>
          <p:cNvGraphicFramePr>
            <a:graphicFrameLocks noChangeAspect="1"/>
          </p:cNvGraphicFramePr>
          <p:nvPr/>
        </p:nvGraphicFramePr>
        <p:xfrm>
          <a:off x="620712" y="1617254"/>
          <a:ext cx="2794000" cy="1784350"/>
        </p:xfrm>
        <a:graphic>
          <a:graphicData uri="http://schemas.openxmlformats.org/presentationml/2006/ole">
            <mc:AlternateContent xmlns:mc="http://schemas.openxmlformats.org/markup-compatibility/2006">
              <mc:Choice xmlns:v="urn:schemas-microsoft-com:vml" Requires="v">
                <p:oleObj spid="_x0000_s57526" name="Equation" r:id="rId3" imgW="1422360" imgH="901440" progId="Equation.DSMT4">
                  <p:embed/>
                </p:oleObj>
              </mc:Choice>
              <mc:Fallback>
                <p:oleObj name="Equation" r:id="rId3" imgW="1422360" imgH="901440" progId="Equation.DSMT4">
                  <p:embed/>
                  <p:pic>
                    <p:nvPicPr>
                      <p:cNvPr id="0" name=""/>
                      <p:cNvPicPr>
                        <a:picLocks noChangeAspect="1" noChangeArrowheads="1"/>
                      </p:cNvPicPr>
                      <p:nvPr/>
                    </p:nvPicPr>
                    <p:blipFill>
                      <a:blip r:embed="rId4"/>
                      <a:srcRect/>
                      <a:stretch>
                        <a:fillRect/>
                      </a:stretch>
                    </p:blipFill>
                    <p:spPr bwMode="auto">
                      <a:xfrm>
                        <a:off x="620712" y="1617254"/>
                        <a:ext cx="2794000" cy="1784350"/>
                      </a:xfrm>
                      <a:prstGeom prst="rect">
                        <a:avLst/>
                      </a:prstGeom>
                      <a:noFill/>
                    </p:spPr>
                  </p:pic>
                </p:oleObj>
              </mc:Fallback>
            </mc:AlternateContent>
          </a:graphicData>
        </a:graphic>
      </p:graphicFrame>
      <p:sp>
        <p:nvSpPr>
          <p:cNvPr id="6" name="Parentesi graffa chiusa 5"/>
          <p:cNvSpPr/>
          <p:nvPr/>
        </p:nvSpPr>
        <p:spPr>
          <a:xfrm>
            <a:off x="3497262" y="1617254"/>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1471871154"/>
              </p:ext>
            </p:extLst>
          </p:nvPr>
        </p:nvGraphicFramePr>
        <p:xfrm>
          <a:off x="4249737" y="1947676"/>
          <a:ext cx="2138363" cy="989199"/>
        </p:xfrm>
        <a:graphic>
          <a:graphicData uri="http://schemas.openxmlformats.org/presentationml/2006/ole">
            <mc:AlternateContent xmlns:mc="http://schemas.openxmlformats.org/markup-compatibility/2006">
              <mc:Choice xmlns:v="urn:schemas-microsoft-com:vml" Requires="v">
                <p:oleObj spid="_x0000_s57527" name="Equation" r:id="rId5" imgW="939600" imgH="431640" progId="Equation.DSMT4">
                  <p:embed/>
                </p:oleObj>
              </mc:Choice>
              <mc:Fallback>
                <p:oleObj name="Equation" r:id="rId5" imgW="939600" imgH="431640" progId="Equation.DSMT4">
                  <p:embed/>
                  <p:pic>
                    <p:nvPicPr>
                      <p:cNvPr id="0" name=""/>
                      <p:cNvPicPr>
                        <a:picLocks noChangeAspect="1" noChangeArrowheads="1"/>
                      </p:cNvPicPr>
                      <p:nvPr/>
                    </p:nvPicPr>
                    <p:blipFill>
                      <a:blip r:embed="rId6"/>
                      <a:srcRect/>
                      <a:stretch>
                        <a:fillRect/>
                      </a:stretch>
                    </p:blipFill>
                    <p:spPr bwMode="auto">
                      <a:xfrm>
                        <a:off x="4249737" y="1947676"/>
                        <a:ext cx="2138363" cy="989199"/>
                      </a:xfrm>
                      <a:prstGeom prst="rect">
                        <a:avLst/>
                      </a:prstGeom>
                      <a:noFill/>
                    </p:spPr>
                  </p:pic>
                </p:oleObj>
              </mc:Fallback>
            </mc:AlternateContent>
          </a:graphicData>
        </a:graphic>
      </p:graphicFrame>
      <p:pic>
        <p:nvPicPr>
          <p:cNvPr id="4098" name="Picture 2" descr="V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4474" y="1186860"/>
            <a:ext cx="5104275" cy="268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ggetto 8"/>
          <p:cNvGraphicFramePr>
            <a:graphicFrameLocks noChangeAspect="1"/>
          </p:cNvGraphicFramePr>
          <p:nvPr>
            <p:extLst>
              <p:ext uri="{D42A27DB-BD31-4B8C-83A1-F6EECF244321}">
                <p14:modId xmlns:p14="http://schemas.microsoft.com/office/powerpoint/2010/main" val="4220651575"/>
              </p:ext>
            </p:extLst>
          </p:nvPr>
        </p:nvGraphicFramePr>
        <p:xfrm>
          <a:off x="5783262" y="3563905"/>
          <a:ext cx="1420134" cy="984252"/>
        </p:xfrm>
        <a:graphic>
          <a:graphicData uri="http://schemas.openxmlformats.org/presentationml/2006/ole">
            <mc:AlternateContent xmlns:mc="http://schemas.openxmlformats.org/markup-compatibility/2006">
              <mc:Choice xmlns:v="urn:schemas-microsoft-com:vml" Requires="v">
                <p:oleObj spid="_x0000_s57528" name="Equation" r:id="rId8" imgW="571320" imgH="393480" progId="Equation.DSMT4">
                  <p:embed/>
                </p:oleObj>
              </mc:Choice>
              <mc:Fallback>
                <p:oleObj name="Equation" r:id="rId8" imgW="571320" imgH="393480" progId="Equation.DSMT4">
                  <p:embed/>
                  <p:pic>
                    <p:nvPicPr>
                      <p:cNvPr id="0" name=""/>
                      <p:cNvPicPr>
                        <a:picLocks noChangeAspect="1" noChangeArrowheads="1"/>
                      </p:cNvPicPr>
                      <p:nvPr/>
                    </p:nvPicPr>
                    <p:blipFill>
                      <a:blip r:embed="rId9"/>
                      <a:srcRect/>
                      <a:stretch>
                        <a:fillRect/>
                      </a:stretch>
                    </p:blipFill>
                    <p:spPr bwMode="auto">
                      <a:xfrm>
                        <a:off x="5783262" y="3563905"/>
                        <a:ext cx="1420134" cy="984252"/>
                      </a:xfrm>
                      <a:prstGeom prst="rect">
                        <a:avLst/>
                      </a:prstGeom>
                      <a:noFill/>
                    </p:spPr>
                  </p:pic>
                </p:oleObj>
              </mc:Fallback>
            </mc:AlternateContent>
          </a:graphicData>
        </a:graphic>
      </p:graphicFrame>
      <p:sp>
        <p:nvSpPr>
          <p:cNvPr id="10" name="CasellaDiTesto 9"/>
          <p:cNvSpPr txBox="1"/>
          <p:nvPr/>
        </p:nvSpPr>
        <p:spPr>
          <a:xfrm>
            <a:off x="1044000" y="4721262"/>
            <a:ext cx="98933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Large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products are obtained for small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and large L</a:t>
            </a:r>
          </a:p>
        </p:txBody>
      </p:sp>
      <p:sp>
        <p:nvSpPr>
          <p:cNvPr id="11" name="CasellaDiTesto 10"/>
          <p:cNvSpPr txBox="1"/>
          <p:nvPr/>
        </p:nvSpPr>
        <p:spPr>
          <a:xfrm>
            <a:off x="1020188" y="5370457"/>
            <a:ext cx="98933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As a broad estimate,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can be considered to be of the order of </a:t>
            </a:r>
            <a:r>
              <a:rPr lang="en-US" sz="2400" b="1" dirty="0">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286112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dirty="0"/>
              <a:t>g</a:t>
            </a:r>
            <a:r>
              <a:rPr lang="en-US" baseline="-25000" dirty="0"/>
              <a:t>m</a:t>
            </a:r>
            <a:r>
              <a:rPr lang="en-US" dirty="0"/>
              <a:t>r</a:t>
            </a:r>
            <a:r>
              <a:rPr lang="en-US" baseline="-25000" dirty="0"/>
              <a:t>0</a:t>
            </a:r>
            <a:r>
              <a:rPr lang="en-US" dirty="0"/>
              <a:t> for BJTs in active zone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737658146"/>
              </p:ext>
            </p:extLst>
          </p:nvPr>
        </p:nvGraphicFramePr>
        <p:xfrm>
          <a:off x="1395873" y="895144"/>
          <a:ext cx="1222375" cy="1758950"/>
        </p:xfrm>
        <a:graphic>
          <a:graphicData uri="http://schemas.openxmlformats.org/presentationml/2006/ole">
            <mc:AlternateContent xmlns:mc="http://schemas.openxmlformats.org/markup-compatibility/2006">
              <mc:Choice xmlns:v="urn:schemas-microsoft-com:vml" Requires="v">
                <p:oleObj spid="_x0000_s58488" name="Equation" r:id="rId3" imgW="622080" imgH="888840" progId="Equation.DSMT4">
                  <p:embed/>
                </p:oleObj>
              </mc:Choice>
              <mc:Fallback>
                <p:oleObj name="Equation" r:id="rId3" imgW="622080" imgH="888840" progId="Equation.DSMT4">
                  <p:embed/>
                  <p:pic>
                    <p:nvPicPr>
                      <p:cNvPr id="0" name=""/>
                      <p:cNvPicPr>
                        <a:picLocks noChangeAspect="1" noChangeArrowheads="1"/>
                      </p:cNvPicPr>
                      <p:nvPr/>
                    </p:nvPicPr>
                    <p:blipFill>
                      <a:blip r:embed="rId4"/>
                      <a:srcRect/>
                      <a:stretch>
                        <a:fillRect/>
                      </a:stretch>
                    </p:blipFill>
                    <p:spPr bwMode="auto">
                      <a:xfrm>
                        <a:off x="1395873" y="895144"/>
                        <a:ext cx="1222375" cy="1758950"/>
                      </a:xfrm>
                      <a:prstGeom prst="rect">
                        <a:avLst/>
                      </a:prstGeom>
                      <a:noFill/>
                    </p:spPr>
                  </p:pic>
                </p:oleObj>
              </mc:Fallback>
            </mc:AlternateContent>
          </a:graphicData>
        </a:graphic>
      </p:graphicFrame>
      <p:sp>
        <p:nvSpPr>
          <p:cNvPr id="6" name="Parentesi graffa chiusa 5"/>
          <p:cNvSpPr/>
          <p:nvPr/>
        </p:nvSpPr>
        <p:spPr>
          <a:xfrm>
            <a:off x="2716673" y="918048"/>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2754601150"/>
              </p:ext>
            </p:extLst>
          </p:nvPr>
        </p:nvGraphicFramePr>
        <p:xfrm>
          <a:off x="3651908" y="1410241"/>
          <a:ext cx="1371600" cy="854075"/>
        </p:xfrm>
        <a:graphic>
          <a:graphicData uri="http://schemas.openxmlformats.org/presentationml/2006/ole">
            <mc:AlternateContent xmlns:mc="http://schemas.openxmlformats.org/markup-compatibility/2006">
              <mc:Choice xmlns:v="urn:schemas-microsoft-com:vml" Requires="v">
                <p:oleObj spid="_x0000_s58489" name="Equation" r:id="rId5" imgW="698400" imgH="431640" progId="Equation.DSMT4">
                  <p:embed/>
                </p:oleObj>
              </mc:Choice>
              <mc:Fallback>
                <p:oleObj name="Equation" r:id="rId5" imgW="698400" imgH="431640" progId="Equation.DSMT4">
                  <p:embed/>
                  <p:pic>
                    <p:nvPicPr>
                      <p:cNvPr id="0" name=""/>
                      <p:cNvPicPr>
                        <a:picLocks noChangeAspect="1" noChangeArrowheads="1"/>
                      </p:cNvPicPr>
                      <p:nvPr/>
                    </p:nvPicPr>
                    <p:blipFill>
                      <a:blip r:embed="rId6"/>
                      <a:srcRect/>
                      <a:stretch>
                        <a:fillRect/>
                      </a:stretch>
                    </p:blipFill>
                    <p:spPr bwMode="auto">
                      <a:xfrm>
                        <a:off x="3651908" y="1410241"/>
                        <a:ext cx="1371600" cy="854075"/>
                      </a:xfrm>
                      <a:prstGeom prst="rect">
                        <a:avLst/>
                      </a:prstGeom>
                      <a:noFill/>
                    </p:spPr>
                  </p:pic>
                </p:oleObj>
              </mc:Fallback>
            </mc:AlternateContent>
          </a:graphicData>
        </a:graphic>
      </p:graphicFrame>
      <p:sp>
        <p:nvSpPr>
          <p:cNvPr id="8" name="CasellaDiTesto 7"/>
          <p:cNvSpPr txBox="1"/>
          <p:nvPr/>
        </p:nvSpPr>
        <p:spPr>
          <a:xfrm>
            <a:off x="1395873" y="2886841"/>
            <a:ext cx="968666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may easily reach 1000  (e.g. for V</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=25 V)</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does not depend on the BJT operating point</a:t>
            </a:r>
          </a:p>
          <a:p>
            <a:r>
              <a:rPr lang="en-US" sz="2400" dirty="0">
                <a:latin typeface="Arial" panose="020B0604020202020204" pitchFamily="34" charset="0"/>
                <a:cs typeface="Arial" panose="020B0604020202020204" pitchFamily="34" charset="0"/>
              </a:rPr>
              <a:t>             (this is an important difference between BJT and MOSFETS)</a:t>
            </a:r>
          </a:p>
        </p:txBody>
      </p:sp>
      <p:sp>
        <p:nvSpPr>
          <p:cNvPr id="9" name="Freccia a sinistra 8"/>
          <p:cNvSpPr/>
          <p:nvPr/>
        </p:nvSpPr>
        <p:spPr>
          <a:xfrm>
            <a:off x="5305932" y="1599874"/>
            <a:ext cx="647831" cy="393700"/>
          </a:xfrm>
          <a:prstGeom prst="lef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6167878" y="1092183"/>
            <a:ext cx="43053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result is correct  in the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region where the exponential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vs. 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dependence holds</a:t>
            </a:r>
          </a:p>
          <a:p>
            <a:r>
              <a:rPr lang="en-US" sz="2400" dirty="0">
                <a:latin typeface="Arial" panose="020B0604020202020204" pitchFamily="34" charset="0"/>
                <a:cs typeface="Arial" panose="020B0604020202020204" pitchFamily="34" charset="0"/>
              </a:rPr>
              <a:t>(see the </a:t>
            </a:r>
            <a:r>
              <a:rPr lang="en-US" sz="2400" dirty="0" err="1">
                <a:latin typeface="Arial" panose="020B0604020202020204" pitchFamily="34" charset="0"/>
                <a:cs typeface="Arial" panose="020B0604020202020204" pitchFamily="34" charset="0"/>
              </a:rPr>
              <a:t>Gummel</a:t>
            </a:r>
            <a:r>
              <a:rPr lang="en-US" sz="2400" dirty="0">
                <a:latin typeface="Arial" panose="020B0604020202020204" pitchFamily="34" charset="0"/>
                <a:cs typeface="Arial" panose="020B0604020202020204" pitchFamily="34" charset="0"/>
              </a:rPr>
              <a:t> Plot)</a:t>
            </a:r>
          </a:p>
        </p:txBody>
      </p:sp>
      <p:sp>
        <p:nvSpPr>
          <p:cNvPr id="11" name="CasellaDiTesto 10"/>
          <p:cNvSpPr txBox="1"/>
          <p:nvPr/>
        </p:nvSpPr>
        <p:spPr>
          <a:xfrm>
            <a:off x="1035049" y="4312168"/>
            <a:ext cx="101219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general, the performance of BJT integrated circuits is affected by less degrees of freedom (DOFs) than CMOS ones. One of the reason is that, for a given temperature the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ratio is a constant (=1/V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If there is the need to change this ratio,</a:t>
            </a:r>
            <a:r>
              <a:rPr lang="en-US" sz="2400" u="sng" dirty="0">
                <a:latin typeface="Arial" panose="020B0604020202020204" pitchFamily="34" charset="0"/>
                <a:cs typeface="Arial" panose="020B0604020202020204" pitchFamily="34" charset="0"/>
              </a:rPr>
              <a:t> emitter degeneration</a:t>
            </a:r>
            <a:r>
              <a:rPr lang="en-US" sz="2400" dirty="0">
                <a:latin typeface="Arial" panose="020B0604020202020204" pitchFamily="34" charset="0"/>
                <a:cs typeface="Arial" panose="020B0604020202020204" pitchFamily="34" charset="0"/>
              </a:rPr>
              <a:t> is the simplest choice.  </a:t>
            </a:r>
          </a:p>
        </p:txBody>
      </p:sp>
    </p:spTree>
    <p:extLst>
      <p:ext uri="{BB962C8B-B14F-4D97-AF65-F5344CB8AC3E}">
        <p14:creationId xmlns:p14="http://schemas.microsoft.com/office/powerpoint/2010/main" val="127568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145585"/>
            <a:ext cx="10515600" cy="662397"/>
          </a:xfrm>
        </p:spPr>
        <p:txBody>
          <a:bodyPr/>
          <a:lstStyle/>
          <a:p>
            <a:r>
              <a:rPr lang="it-IT" dirty="0" err="1"/>
              <a:t>Emitter</a:t>
            </a:r>
            <a:r>
              <a:rPr lang="it-IT" dirty="0"/>
              <a:t> </a:t>
            </a:r>
            <a:r>
              <a:rPr lang="it-IT" dirty="0" err="1"/>
              <a:t>degeneration</a:t>
            </a:r>
            <a:r>
              <a:rPr lang="it-IT" dirty="0"/>
              <a:t> (source </a:t>
            </a:r>
            <a:r>
              <a:rPr lang="it-IT" dirty="0" err="1"/>
              <a:t>degeneration</a:t>
            </a:r>
            <a:r>
              <a:rPr lang="it-IT" dirty="0"/>
              <a:t>)</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355" y="1072915"/>
            <a:ext cx="1481921" cy="21739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71" y="973227"/>
            <a:ext cx="1471743" cy="2143850"/>
          </a:xfrm>
          <a:prstGeom prst="rect">
            <a:avLst/>
          </a:prstGeom>
        </p:spPr>
      </p:pic>
      <p:sp>
        <p:nvSpPr>
          <p:cNvPr id="7" name="Ovale 6"/>
          <p:cNvSpPr/>
          <p:nvPr/>
        </p:nvSpPr>
        <p:spPr>
          <a:xfrm>
            <a:off x="9217424" y="1253123"/>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804012" y="1160249"/>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3220478551"/>
              </p:ext>
            </p:extLst>
          </p:nvPr>
        </p:nvGraphicFramePr>
        <p:xfrm>
          <a:off x="8697311" y="3309373"/>
          <a:ext cx="2093913" cy="854075"/>
        </p:xfrm>
        <a:graphic>
          <a:graphicData uri="http://schemas.openxmlformats.org/presentationml/2006/ole">
            <mc:AlternateContent xmlns:mc="http://schemas.openxmlformats.org/markup-compatibility/2006">
              <mc:Choice xmlns:v="urn:schemas-microsoft-com:vml" Requires="v">
                <p:oleObj spid="_x0000_s59754" name="Equation" r:id="rId5" imgW="1066680" imgH="431640" progId="Equation.DSMT4">
                  <p:embed/>
                </p:oleObj>
              </mc:Choice>
              <mc:Fallback>
                <p:oleObj name="Equation" r:id="rId5" imgW="1066680" imgH="431640" progId="Equation.DSMT4">
                  <p:embed/>
                  <p:pic>
                    <p:nvPicPr>
                      <p:cNvPr id="0" name=""/>
                      <p:cNvPicPr>
                        <a:picLocks noChangeAspect="1" noChangeArrowheads="1"/>
                      </p:cNvPicPr>
                      <p:nvPr/>
                    </p:nvPicPr>
                    <p:blipFill>
                      <a:blip r:embed="rId6"/>
                      <a:srcRect/>
                      <a:stretch>
                        <a:fillRect/>
                      </a:stretch>
                    </p:blipFill>
                    <p:spPr bwMode="auto">
                      <a:xfrm>
                        <a:off x="8697311" y="3309373"/>
                        <a:ext cx="2093913" cy="8540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841803784"/>
              </p:ext>
            </p:extLst>
          </p:nvPr>
        </p:nvGraphicFramePr>
        <p:xfrm>
          <a:off x="8759966" y="5292766"/>
          <a:ext cx="1670050" cy="854075"/>
        </p:xfrm>
        <a:graphic>
          <a:graphicData uri="http://schemas.openxmlformats.org/presentationml/2006/ole">
            <mc:AlternateContent xmlns:mc="http://schemas.openxmlformats.org/markup-compatibility/2006">
              <mc:Choice xmlns:v="urn:schemas-microsoft-com:vml" Requires="v">
                <p:oleObj spid="_x0000_s59755" name="Equation" r:id="rId7" imgW="850680" imgH="431640" progId="Equation.DSMT4">
                  <p:embed/>
                </p:oleObj>
              </mc:Choice>
              <mc:Fallback>
                <p:oleObj name="Equation" r:id="rId7" imgW="850680" imgH="431640" progId="Equation.DSMT4">
                  <p:embed/>
                  <p:pic>
                    <p:nvPicPr>
                      <p:cNvPr id="0" name=""/>
                      <p:cNvPicPr>
                        <a:picLocks noChangeAspect="1" noChangeArrowheads="1"/>
                      </p:cNvPicPr>
                      <p:nvPr/>
                    </p:nvPicPr>
                    <p:blipFill>
                      <a:blip r:embed="rId8"/>
                      <a:srcRect/>
                      <a:stretch>
                        <a:fillRect/>
                      </a:stretch>
                    </p:blipFill>
                    <p:spPr bwMode="auto">
                      <a:xfrm>
                        <a:off x="8759966" y="5292766"/>
                        <a:ext cx="1670050" cy="85407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779140822"/>
              </p:ext>
            </p:extLst>
          </p:nvPr>
        </p:nvGraphicFramePr>
        <p:xfrm>
          <a:off x="1289284" y="3304099"/>
          <a:ext cx="2117725" cy="854075"/>
        </p:xfrm>
        <a:graphic>
          <a:graphicData uri="http://schemas.openxmlformats.org/presentationml/2006/ole">
            <mc:AlternateContent xmlns:mc="http://schemas.openxmlformats.org/markup-compatibility/2006">
              <mc:Choice xmlns:v="urn:schemas-microsoft-com:vml" Requires="v">
                <p:oleObj spid="_x0000_s59756" name="Equation" r:id="rId9" imgW="1079280" imgH="431640" progId="Equation.DSMT4">
                  <p:embed/>
                </p:oleObj>
              </mc:Choice>
              <mc:Fallback>
                <p:oleObj name="Equation" r:id="rId9" imgW="1079280" imgH="431640" progId="Equation.DSMT4">
                  <p:embed/>
                  <p:pic>
                    <p:nvPicPr>
                      <p:cNvPr id="0" name=""/>
                      <p:cNvPicPr>
                        <a:picLocks noChangeAspect="1" noChangeArrowheads="1"/>
                      </p:cNvPicPr>
                      <p:nvPr/>
                    </p:nvPicPr>
                    <p:blipFill>
                      <a:blip r:embed="rId10"/>
                      <a:srcRect/>
                      <a:stretch>
                        <a:fillRect/>
                      </a:stretch>
                    </p:blipFill>
                    <p:spPr bwMode="auto">
                      <a:xfrm>
                        <a:off x="1289284" y="3304099"/>
                        <a:ext cx="2117725" cy="85407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80861665"/>
              </p:ext>
            </p:extLst>
          </p:nvPr>
        </p:nvGraphicFramePr>
        <p:xfrm>
          <a:off x="1711559" y="5426172"/>
          <a:ext cx="1695450" cy="854075"/>
        </p:xfrm>
        <a:graphic>
          <a:graphicData uri="http://schemas.openxmlformats.org/presentationml/2006/ole">
            <mc:AlternateContent xmlns:mc="http://schemas.openxmlformats.org/markup-compatibility/2006">
              <mc:Choice xmlns:v="urn:schemas-microsoft-com:vml" Requires="v">
                <p:oleObj spid="_x0000_s59757" name="Equation" r:id="rId11" imgW="863280" imgH="431640" progId="Equation.DSMT4">
                  <p:embed/>
                </p:oleObj>
              </mc:Choice>
              <mc:Fallback>
                <p:oleObj name="Equation" r:id="rId11" imgW="863280" imgH="431640" progId="Equation.DSMT4">
                  <p:embed/>
                  <p:pic>
                    <p:nvPicPr>
                      <p:cNvPr id="0" name=""/>
                      <p:cNvPicPr>
                        <a:picLocks noChangeAspect="1" noChangeArrowheads="1"/>
                      </p:cNvPicPr>
                      <p:nvPr/>
                    </p:nvPicPr>
                    <p:blipFill>
                      <a:blip r:embed="rId12"/>
                      <a:srcRect/>
                      <a:stretch>
                        <a:fillRect/>
                      </a:stretch>
                    </p:blipFill>
                    <p:spPr bwMode="auto">
                      <a:xfrm>
                        <a:off x="1711559" y="5426172"/>
                        <a:ext cx="1695450" cy="854075"/>
                      </a:xfrm>
                      <a:prstGeom prst="rect">
                        <a:avLst/>
                      </a:prstGeom>
                      <a:noFill/>
                    </p:spPr>
                  </p:pic>
                </p:oleObj>
              </mc:Fallback>
            </mc:AlternateContent>
          </a:graphicData>
        </a:graphic>
      </p:graphicFrame>
      <p:sp>
        <p:nvSpPr>
          <p:cNvPr id="13" name="CasellaDiTesto 12"/>
          <p:cNvSpPr txBox="1"/>
          <p:nvPr/>
        </p:nvSpPr>
        <p:spPr>
          <a:xfrm>
            <a:off x="3148422" y="1068180"/>
            <a:ext cx="4494337"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sz="2400" dirty="0">
                <a:latin typeface="Arial" panose="020B0604020202020204" pitchFamily="34" charset="0"/>
                <a:cs typeface="Arial" panose="020B0604020202020204" pitchFamily="34" charset="0"/>
              </a:rPr>
              <a:t>Lower </a:t>
            </a:r>
            <a:r>
              <a:rPr lang="it-IT" sz="2400" dirty="0" err="1">
                <a:latin typeface="Arial" panose="020B0604020202020204" pitchFamily="34" charset="0"/>
                <a:cs typeface="Arial" panose="020B0604020202020204" pitchFamily="34" charset="0"/>
              </a:rPr>
              <a:t>effective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m</a:t>
            </a:r>
            <a:r>
              <a:rPr lang="it-IT" sz="2400" dirty="0">
                <a:latin typeface="Arial" panose="020B0604020202020204" pitchFamily="34" charset="0"/>
                <a:cs typeface="Arial" panose="020B0604020202020204" pitchFamily="34" charset="0"/>
              </a:rPr>
              <a:t> for the </a:t>
            </a:r>
            <a:r>
              <a:rPr lang="it-IT" sz="2400" dirty="0" err="1">
                <a:latin typeface="Arial" panose="020B0604020202020204" pitchFamily="34" charset="0"/>
                <a:cs typeface="Arial" panose="020B0604020202020204" pitchFamily="34" charset="0"/>
              </a:rPr>
              <a:t>same</a:t>
            </a:r>
            <a:r>
              <a:rPr lang="it-IT" sz="2400" dirty="0">
                <a:latin typeface="Arial" panose="020B0604020202020204" pitchFamily="34" charset="0"/>
                <a:cs typeface="Arial" panose="020B0604020202020204" pitchFamily="34" charset="0"/>
              </a:rPr>
              <a:t> I</a:t>
            </a:r>
            <a:r>
              <a:rPr lang="it-IT" sz="2400" baseline="-25000" dirty="0">
                <a:latin typeface="Arial" panose="020B0604020202020204" pitchFamily="34" charset="0"/>
                <a:cs typeface="Arial" panose="020B0604020202020204" pitchFamily="34" charset="0"/>
              </a:rPr>
              <a:t>D</a:t>
            </a:r>
            <a:r>
              <a:rPr lang="it-IT" sz="2400" dirty="0">
                <a:latin typeface="Arial" panose="020B0604020202020204" pitchFamily="34" charset="0"/>
                <a:cs typeface="Arial" panose="020B0604020202020204" pitchFamily="34" charset="0"/>
              </a:rPr>
              <a:t> (I</a:t>
            </a:r>
            <a:r>
              <a:rPr lang="it-IT" sz="2400" baseline="-25000" dirty="0">
                <a:latin typeface="Arial" panose="020B0604020202020204" pitchFamily="34" charset="0"/>
                <a:cs typeface="Arial" panose="020B0604020202020204" pitchFamily="34" charset="0"/>
              </a:rPr>
              <a:t>C</a:t>
            </a:r>
            <a:r>
              <a:rPr lang="it-IT"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it-IT" sz="2400" dirty="0" err="1">
                <a:latin typeface="Arial" panose="020B0604020202020204" pitchFamily="34" charset="0"/>
                <a:cs typeface="Arial" panose="020B0604020202020204" pitchFamily="34" charset="0"/>
              </a:rPr>
              <a:t>Higher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equivalent</a:t>
            </a:r>
            <a:r>
              <a:rPr lang="it-IT" sz="2400" dirty="0">
                <a:latin typeface="Arial" panose="020B0604020202020204" pitchFamily="34" charset="0"/>
                <a:cs typeface="Arial" panose="020B0604020202020204" pitchFamily="34" charset="0"/>
              </a:rPr>
              <a:t> r</a:t>
            </a:r>
            <a:r>
              <a:rPr lang="it-IT" sz="2400" baseline="-25000" dirty="0">
                <a:latin typeface="Arial" panose="020B0604020202020204" pitchFamily="34" charset="0"/>
                <a:cs typeface="Arial" panose="020B0604020202020204" pitchFamily="34" charset="0"/>
              </a:rPr>
              <a:t>o</a:t>
            </a:r>
          </a:p>
          <a:p>
            <a:pPr marL="342900" indent="-342900">
              <a:spcAft>
                <a:spcPts val="600"/>
              </a:spcAft>
              <a:buFont typeface="Arial" panose="020B0604020202020204" pitchFamily="34" charset="0"/>
              <a:buChar char="•"/>
            </a:pPr>
            <a:r>
              <a:rPr lang="it-IT" sz="2400" dirty="0" err="1">
                <a:latin typeface="Arial" panose="020B0604020202020204" pitchFamily="34" charset="0"/>
                <a:cs typeface="Arial" panose="020B0604020202020204" pitchFamily="34" charset="0"/>
              </a:rPr>
              <a:t>Higher</a:t>
            </a:r>
            <a:r>
              <a:rPr lang="it-IT" sz="2400" dirty="0">
                <a:latin typeface="Arial" panose="020B0604020202020204" pitchFamily="34" charset="0"/>
                <a:cs typeface="Arial" panose="020B0604020202020204" pitchFamily="34" charset="0"/>
              </a:rPr>
              <a:t> input </a:t>
            </a:r>
            <a:r>
              <a:rPr lang="it-IT" sz="2400" dirty="0" err="1">
                <a:latin typeface="Arial" panose="020B0604020202020204" pitchFamily="34" charset="0"/>
                <a:cs typeface="Arial" panose="020B0604020202020204" pitchFamily="34" charset="0"/>
              </a:rPr>
              <a:t>resistance</a:t>
            </a:r>
            <a:r>
              <a:rPr lang="it-IT" sz="2400" dirty="0">
                <a:latin typeface="Arial" panose="020B0604020202020204" pitchFamily="34" charset="0"/>
                <a:cs typeface="Arial" panose="020B0604020202020204" pitchFamily="34" charset="0"/>
              </a:rPr>
              <a:t> (BJT)</a:t>
            </a:r>
            <a:endParaRPr lang="en-US" sz="2400" dirty="0">
              <a:latin typeface="Arial" panose="020B0604020202020204" pitchFamily="34" charset="0"/>
              <a:cs typeface="Arial" panose="020B0604020202020204" pitchFamily="34" charset="0"/>
            </a:endParaRPr>
          </a:p>
        </p:txBody>
      </p:sp>
      <p:graphicFrame>
        <p:nvGraphicFramePr>
          <p:cNvPr id="14" name="Oggetto 13"/>
          <p:cNvGraphicFramePr>
            <a:graphicFrameLocks noChangeAspect="1"/>
          </p:cNvGraphicFramePr>
          <p:nvPr>
            <p:extLst>
              <p:ext uri="{D42A27DB-BD31-4B8C-83A1-F6EECF244321}">
                <p14:modId xmlns:p14="http://schemas.microsoft.com/office/powerpoint/2010/main" val="3782648412"/>
              </p:ext>
            </p:extLst>
          </p:nvPr>
        </p:nvGraphicFramePr>
        <p:xfrm>
          <a:off x="8637586" y="4247184"/>
          <a:ext cx="2716213" cy="854075"/>
        </p:xfrm>
        <a:graphic>
          <a:graphicData uri="http://schemas.openxmlformats.org/presentationml/2006/ole">
            <mc:AlternateContent xmlns:mc="http://schemas.openxmlformats.org/markup-compatibility/2006">
              <mc:Choice xmlns:v="urn:schemas-microsoft-com:vml" Requires="v">
                <p:oleObj spid="_x0000_s59758" name="Equation" r:id="rId13" imgW="1384200" imgH="431640" progId="Equation.DSMT4">
                  <p:embed/>
                </p:oleObj>
              </mc:Choice>
              <mc:Fallback>
                <p:oleObj name="Equation" r:id="rId13" imgW="1384200" imgH="431640" progId="Equation.DSMT4">
                  <p:embed/>
                  <p:pic>
                    <p:nvPicPr>
                      <p:cNvPr id="0" name=""/>
                      <p:cNvPicPr>
                        <a:picLocks noChangeAspect="1" noChangeArrowheads="1"/>
                      </p:cNvPicPr>
                      <p:nvPr/>
                    </p:nvPicPr>
                    <p:blipFill>
                      <a:blip r:embed="rId14"/>
                      <a:srcRect/>
                      <a:stretch>
                        <a:fillRect/>
                      </a:stretch>
                    </p:blipFill>
                    <p:spPr bwMode="auto">
                      <a:xfrm>
                        <a:off x="8637586" y="4247184"/>
                        <a:ext cx="2716213" cy="85407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1818191301"/>
              </p:ext>
            </p:extLst>
          </p:nvPr>
        </p:nvGraphicFramePr>
        <p:xfrm>
          <a:off x="1289284" y="4309950"/>
          <a:ext cx="2641600" cy="854075"/>
        </p:xfrm>
        <a:graphic>
          <a:graphicData uri="http://schemas.openxmlformats.org/presentationml/2006/ole">
            <mc:AlternateContent xmlns:mc="http://schemas.openxmlformats.org/markup-compatibility/2006">
              <mc:Choice xmlns:v="urn:schemas-microsoft-com:vml" Requires="v">
                <p:oleObj spid="_x0000_s59759" name="Equation" r:id="rId15" imgW="1346040" imgH="431640" progId="Equation.DSMT4">
                  <p:embed/>
                </p:oleObj>
              </mc:Choice>
              <mc:Fallback>
                <p:oleObj name="Equation" r:id="rId15" imgW="1346040" imgH="431640" progId="Equation.DSMT4">
                  <p:embed/>
                  <p:pic>
                    <p:nvPicPr>
                      <p:cNvPr id="0" name=""/>
                      <p:cNvPicPr>
                        <a:picLocks noChangeAspect="1" noChangeArrowheads="1"/>
                      </p:cNvPicPr>
                      <p:nvPr/>
                    </p:nvPicPr>
                    <p:blipFill>
                      <a:blip r:embed="rId16"/>
                      <a:srcRect/>
                      <a:stretch>
                        <a:fillRect/>
                      </a:stretch>
                    </p:blipFill>
                    <p:spPr bwMode="auto">
                      <a:xfrm>
                        <a:off x="1289284" y="4309950"/>
                        <a:ext cx="2641600" cy="854075"/>
                      </a:xfrm>
                      <a:prstGeom prst="rect">
                        <a:avLst/>
                      </a:prstGeom>
                      <a:noFill/>
                    </p:spPr>
                  </p:pic>
                </p:oleObj>
              </mc:Fallback>
            </mc:AlternateContent>
          </a:graphicData>
        </a:graphic>
      </p:graphicFrame>
      <p:sp>
        <p:nvSpPr>
          <p:cNvPr id="16" name="CasellaDiTesto 15"/>
          <p:cNvSpPr txBox="1"/>
          <p:nvPr/>
        </p:nvSpPr>
        <p:spPr>
          <a:xfrm>
            <a:off x="4813933" y="3468251"/>
            <a:ext cx="1866106"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reduced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m</a:t>
            </a:r>
            <a:endParaRPr lang="en-US" sz="2400" baseline="-25000" dirty="0">
              <a:latin typeface="Arial" panose="020B0604020202020204" pitchFamily="34" charset="0"/>
              <a:cs typeface="Arial" panose="020B0604020202020204" pitchFamily="34" charset="0"/>
            </a:endParaRPr>
          </a:p>
        </p:txBody>
      </p:sp>
      <p:sp>
        <p:nvSpPr>
          <p:cNvPr id="17" name="Freccia a sinistra 16"/>
          <p:cNvSpPr/>
          <p:nvPr/>
        </p:nvSpPr>
        <p:spPr>
          <a:xfrm>
            <a:off x="3598149" y="3493702"/>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sinistra 18"/>
          <p:cNvSpPr/>
          <p:nvPr/>
        </p:nvSpPr>
        <p:spPr>
          <a:xfrm rot="10800000">
            <a:off x="6883531" y="3503410"/>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sp>
        <p:nvSpPr>
          <p:cNvPr id="2" name="CasellaDiTesto 1"/>
          <p:cNvSpPr txBox="1"/>
          <p:nvPr/>
        </p:nvSpPr>
        <p:spPr>
          <a:xfrm>
            <a:off x="642306" y="136525"/>
            <a:ext cx="10481481"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4. Power rails and floating rails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76" y="1136568"/>
            <a:ext cx="5007867" cy="306022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070" y="893016"/>
            <a:ext cx="4733554" cy="3384811"/>
          </a:xfrm>
          <a:prstGeom prst="rect">
            <a:avLst/>
          </a:prstGeom>
        </p:spPr>
      </p:pic>
      <p:sp>
        <p:nvSpPr>
          <p:cNvPr id="7" name="CasellaDiTesto 6">
            <a:extLst>
              <a:ext uri="{FF2B5EF4-FFF2-40B4-BE49-F238E27FC236}">
                <a16:creationId xmlns:a16="http://schemas.microsoft.com/office/drawing/2014/main" id="{AC972D3A-E9A5-465A-9E32-73C27EE12BE2}"/>
              </a:ext>
            </a:extLst>
          </p:cNvPr>
          <p:cNvSpPr txBox="1"/>
          <p:nvPr/>
        </p:nvSpPr>
        <p:spPr>
          <a:xfrm>
            <a:off x="726376" y="4617101"/>
            <a:ext cx="52374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power rail is connected to one of terminal od the power supply. Power rails carry the supply currents to all blocks of the IC </a:t>
            </a:r>
          </a:p>
        </p:txBody>
      </p:sp>
      <p:sp>
        <p:nvSpPr>
          <p:cNvPr id="8" name="CasellaDiTesto 7">
            <a:extLst>
              <a:ext uri="{FF2B5EF4-FFF2-40B4-BE49-F238E27FC236}">
                <a16:creationId xmlns:a16="http://schemas.microsoft.com/office/drawing/2014/main" id="{C762A652-B8E2-408A-BB84-5156BCEEFC83}"/>
              </a:ext>
            </a:extLst>
          </p:cNvPr>
          <p:cNvSpPr txBox="1"/>
          <p:nvPr/>
        </p:nvSpPr>
        <p:spPr>
          <a:xfrm>
            <a:off x="6502138" y="4497906"/>
            <a:ext cx="5689862"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 currents that the floating rail provides to the circuits connected to it (U1 and U2) are too large, the voltage of the floating rail can be altered. In that case it is necessary to use an active circuit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 voltage buffer) to create the floating rail.</a:t>
            </a:r>
          </a:p>
        </p:txBody>
      </p:sp>
      <p:sp>
        <p:nvSpPr>
          <p:cNvPr id="11" name="CasellaDiTesto 10">
            <a:extLst>
              <a:ext uri="{FF2B5EF4-FFF2-40B4-BE49-F238E27FC236}">
                <a16:creationId xmlns:a16="http://schemas.microsoft.com/office/drawing/2014/main" id="{BF59D087-7C81-478D-B0F2-233B1AE68517}"/>
              </a:ext>
            </a:extLst>
          </p:cNvPr>
          <p:cNvSpPr txBox="1"/>
          <p:nvPr/>
        </p:nvSpPr>
        <p:spPr>
          <a:xfrm>
            <a:off x="2826404" y="1096691"/>
            <a:ext cx="869302"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B8774E12-FC90-411D-B60B-641A11C33DE9}"/>
              </a:ext>
            </a:extLst>
          </p:cNvPr>
          <p:cNvSpPr txBox="1"/>
          <p:nvPr/>
        </p:nvSpPr>
        <p:spPr>
          <a:xfrm>
            <a:off x="2930862" y="3641726"/>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9357E74-6AA8-45F1-AB59-03F88FC0643D}"/>
              </a:ext>
            </a:extLst>
          </p:cNvPr>
          <p:cNvSpPr txBox="1"/>
          <p:nvPr/>
        </p:nvSpPr>
        <p:spPr>
          <a:xfrm>
            <a:off x="2587969" y="231419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0 V</a:t>
            </a:r>
            <a:endParaRPr lang="en-US" sz="2400" dirty="0">
              <a:solidFill>
                <a:srgbClr val="FF00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2EF1AC1D-1ABB-404E-8BAF-DD76512DB0F2}"/>
              </a:ext>
            </a:extLst>
          </p:cNvPr>
          <p:cNvSpPr txBox="1"/>
          <p:nvPr/>
        </p:nvSpPr>
        <p:spPr>
          <a:xfrm>
            <a:off x="4772068" y="175128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3.3 V</a:t>
            </a:r>
            <a:endParaRPr lang="en-US" sz="2400" dirty="0">
              <a:solidFill>
                <a:srgbClr val="FF0000"/>
              </a:solidFill>
              <a:latin typeface="Arial" panose="020B0604020202020204" pitchFamily="34" charset="0"/>
              <a:cs typeface="Arial" panose="020B0604020202020204" pitchFamily="34" charset="0"/>
            </a:endParaRPr>
          </a:p>
        </p:txBody>
      </p:sp>
      <p:sp>
        <p:nvSpPr>
          <p:cNvPr id="15" name="Ovale 14">
            <a:extLst>
              <a:ext uri="{FF2B5EF4-FFF2-40B4-BE49-F238E27FC236}">
                <a16:creationId xmlns:a16="http://schemas.microsoft.com/office/drawing/2014/main" id="{FA54B7E7-C6A6-49BD-8A87-B2F3A235D31D}"/>
              </a:ext>
            </a:extLst>
          </p:cNvPr>
          <p:cNvSpPr/>
          <p:nvPr/>
        </p:nvSpPr>
        <p:spPr>
          <a:xfrm>
            <a:off x="4422710" y="1327523"/>
            <a:ext cx="1541165" cy="2101477"/>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01D337C1-314F-4887-88B6-E2F7FF790CFC}"/>
              </a:ext>
            </a:extLst>
          </p:cNvPr>
          <p:cNvSpPr/>
          <p:nvPr/>
        </p:nvSpPr>
        <p:spPr>
          <a:xfrm>
            <a:off x="2233076" y="1035970"/>
            <a:ext cx="1805523" cy="3384811"/>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42CD359B-B92A-46C9-824A-FA3D63CED1F6}"/>
              </a:ext>
            </a:extLst>
          </p:cNvPr>
          <p:cNvSpPr txBox="1"/>
          <p:nvPr/>
        </p:nvSpPr>
        <p:spPr>
          <a:xfrm>
            <a:off x="4336958" y="3457059"/>
            <a:ext cx="182934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Low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5A5CC972-23C6-4EA0-8A02-E17891F63150}"/>
              </a:ext>
            </a:extLst>
          </p:cNvPr>
          <p:cNvSpPr txBox="1"/>
          <p:nvPr/>
        </p:nvSpPr>
        <p:spPr>
          <a:xfrm>
            <a:off x="326560" y="1566616"/>
            <a:ext cx="189827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High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234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942" y="72974"/>
            <a:ext cx="10515600" cy="662397"/>
          </a:xfrm>
        </p:spPr>
        <p:txBody>
          <a:bodyPr/>
          <a:lstStyle/>
          <a:p>
            <a:r>
              <a:rPr lang="en-US" dirty="0"/>
              <a:t>Reference node for voltages: power supply invariance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877" y="1877030"/>
            <a:ext cx="4733554" cy="3470155"/>
          </a:xfrm>
          <a:prstGeom prst="rect">
            <a:avLst/>
          </a:prstGeom>
        </p:spPr>
      </p:pic>
      <p:graphicFrame>
        <p:nvGraphicFramePr>
          <p:cNvPr id="6" name="Oggetto 5">
            <a:extLst>
              <a:ext uri="{FF2B5EF4-FFF2-40B4-BE49-F238E27FC236}">
                <a16:creationId xmlns:a16="http://schemas.microsoft.com/office/drawing/2014/main" id="{44DE909B-4E19-4D07-A748-D73A65751FF3}"/>
              </a:ext>
            </a:extLst>
          </p:cNvPr>
          <p:cNvGraphicFramePr>
            <a:graphicFrameLocks noChangeAspect="1"/>
          </p:cNvGraphicFramePr>
          <p:nvPr>
            <p:extLst>
              <p:ext uri="{D42A27DB-BD31-4B8C-83A1-F6EECF244321}">
                <p14:modId xmlns:p14="http://schemas.microsoft.com/office/powerpoint/2010/main" val="3814892027"/>
              </p:ext>
            </p:extLst>
          </p:nvPr>
        </p:nvGraphicFramePr>
        <p:xfrm>
          <a:off x="7664467" y="1082141"/>
          <a:ext cx="1919288" cy="452437"/>
        </p:xfrm>
        <a:graphic>
          <a:graphicData uri="http://schemas.openxmlformats.org/presentationml/2006/ole">
            <mc:AlternateContent xmlns:mc="http://schemas.openxmlformats.org/markup-compatibility/2006">
              <mc:Choice xmlns:v="urn:schemas-microsoft-com:vml" Requires="v">
                <p:oleObj spid="_x0000_s67630" name="Equation" r:id="rId4" imgW="977760" imgH="228600" progId="Equation.DSMT4">
                  <p:embed/>
                </p:oleObj>
              </mc:Choice>
              <mc:Fallback>
                <p:oleObj name="Equation" r:id="rId4" imgW="977760" imgH="228600" progId="Equation.DSMT4">
                  <p:embed/>
                  <p:pic>
                    <p:nvPicPr>
                      <p:cNvPr id="11" name="Oggetto 10"/>
                      <p:cNvPicPr>
                        <a:picLocks noChangeAspect="1" noChangeArrowheads="1"/>
                      </p:cNvPicPr>
                      <p:nvPr/>
                    </p:nvPicPr>
                    <p:blipFill>
                      <a:blip r:embed="rId5"/>
                      <a:srcRect/>
                      <a:stretch>
                        <a:fillRect/>
                      </a:stretch>
                    </p:blipFill>
                    <p:spPr bwMode="auto">
                      <a:xfrm>
                        <a:off x="7664467" y="1082141"/>
                        <a:ext cx="1919288" cy="452437"/>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343D01B-0058-459D-AF20-8EA620D312A8}"/>
              </a:ext>
            </a:extLst>
          </p:cNvPr>
          <p:cNvGraphicFramePr>
            <a:graphicFrameLocks noChangeAspect="1"/>
          </p:cNvGraphicFramePr>
          <p:nvPr>
            <p:extLst>
              <p:ext uri="{D42A27DB-BD31-4B8C-83A1-F6EECF244321}">
                <p14:modId xmlns:p14="http://schemas.microsoft.com/office/powerpoint/2010/main" val="1182458129"/>
              </p:ext>
            </p:extLst>
          </p:nvPr>
        </p:nvGraphicFramePr>
        <p:xfrm>
          <a:off x="7664467" y="1650811"/>
          <a:ext cx="1843088" cy="452438"/>
        </p:xfrm>
        <a:graphic>
          <a:graphicData uri="http://schemas.openxmlformats.org/presentationml/2006/ole">
            <mc:AlternateContent xmlns:mc="http://schemas.openxmlformats.org/markup-compatibility/2006">
              <mc:Choice xmlns:v="urn:schemas-microsoft-com:vml" Requires="v">
                <p:oleObj spid="_x0000_s67631" name="Equation" r:id="rId6" imgW="939600" imgH="228600" progId="Equation.DSMT4">
                  <p:embed/>
                </p:oleObj>
              </mc:Choice>
              <mc:Fallback>
                <p:oleObj name="Equation" r:id="rId6" imgW="939600" imgH="228600" progId="Equation.DSMT4">
                  <p:embed/>
                  <p:pic>
                    <p:nvPicPr>
                      <p:cNvPr id="6" name="Oggetto 5">
                        <a:extLst>
                          <a:ext uri="{FF2B5EF4-FFF2-40B4-BE49-F238E27FC236}">
                            <a16:creationId xmlns:a16="http://schemas.microsoft.com/office/drawing/2014/main" id="{44DE909B-4E19-4D07-A748-D73A65751FF3}"/>
                          </a:ext>
                        </a:extLst>
                      </p:cNvPr>
                      <p:cNvPicPr>
                        <a:picLocks noChangeAspect="1" noChangeArrowheads="1"/>
                      </p:cNvPicPr>
                      <p:nvPr/>
                    </p:nvPicPr>
                    <p:blipFill>
                      <a:blip r:embed="rId7"/>
                      <a:srcRect/>
                      <a:stretch>
                        <a:fillRect/>
                      </a:stretch>
                    </p:blipFill>
                    <p:spPr bwMode="auto">
                      <a:xfrm>
                        <a:off x="7664467" y="1650811"/>
                        <a:ext cx="1843088" cy="45243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27371B60-FC3A-4C14-8CDD-EEBC70151E65}"/>
              </a:ext>
            </a:extLst>
          </p:cNvPr>
          <p:cNvSpPr txBox="1"/>
          <p:nvPr/>
        </p:nvSpPr>
        <p:spPr>
          <a:xfrm>
            <a:off x="7580693" y="2515641"/>
            <a:ext cx="4733554" cy="2831544"/>
          </a:xfrm>
          <a:prstGeom prst="rect">
            <a:avLst/>
          </a:prstGeom>
          <a:noFill/>
        </p:spPr>
        <p:txBody>
          <a:bodyPr wrap="square" rtlCol="0">
            <a:spAutoFit/>
          </a:bodyPr>
          <a:lstStyle/>
          <a:p>
            <a:pPr>
              <a:spcAft>
                <a:spcPts val="600"/>
              </a:spcAft>
            </a:pPr>
            <a:r>
              <a:rPr lang="en-US" sz="2400" dirty="0">
                <a:latin typeface="Arial" panose="020B0604020202020204" pitchFamily="34" charset="0"/>
                <a:cs typeface="Arial" panose="020B0604020202020204" pitchFamily="34" charset="0"/>
              </a:rPr>
              <a:t>Depending on the topology of circuits A and B:</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Either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oA</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oA</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may be invariant with respect to </a:t>
            </a:r>
            <a:r>
              <a:rPr lang="en-US" sz="2400" baseline="-25000" dirty="0" err="1">
                <a:latin typeface="Arial" panose="020B0604020202020204" pitchFamily="34" charset="0"/>
                <a:cs typeface="Arial" panose="020B0604020202020204" pitchFamily="34" charset="0"/>
              </a:rPr>
              <a:t>Vdd</a:t>
            </a:r>
            <a:endParaRPr lang="en-US" sz="2400" baseline="-25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Out-B does not depend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if either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iB</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iB</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independent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F6F75970-3594-4167-907D-69177D7565B5}"/>
              </a:ext>
            </a:extLst>
          </p:cNvPr>
          <p:cNvSpPr txBox="1"/>
          <p:nvPr/>
        </p:nvSpPr>
        <p:spPr>
          <a:xfrm>
            <a:off x="299362" y="759940"/>
            <a:ext cx="37392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(complementary to </a:t>
            </a:r>
            <a:r>
              <a:rPr lang="en-US" sz="2400" dirty="0" err="1">
                <a:latin typeface="Arial" panose="020B0604020202020204" pitchFamily="34" charset="0"/>
                <a:cs typeface="Arial" panose="020B0604020202020204" pitchFamily="34" charset="0"/>
              </a:rPr>
              <a:t>VoA</a:t>
            </a:r>
            <a:r>
              <a:rPr lang="en-US" sz="24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6170E60-0CD2-4A92-BAF3-39C604CB4C67}"/>
              </a:ext>
            </a:extLst>
          </p:cNvPr>
          <p:cNvSpPr txBox="1"/>
          <p:nvPr/>
        </p:nvSpPr>
        <p:spPr>
          <a:xfrm>
            <a:off x="576942" y="5027935"/>
            <a:ext cx="317396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cxnSp>
        <p:nvCxnSpPr>
          <p:cNvPr id="13" name="Connettore 2 12">
            <a:extLst>
              <a:ext uri="{FF2B5EF4-FFF2-40B4-BE49-F238E27FC236}">
                <a16:creationId xmlns:a16="http://schemas.microsoft.com/office/drawing/2014/main" id="{4A97FFB6-1768-45EC-86E3-F26BC4B1B894}"/>
              </a:ext>
            </a:extLst>
          </p:cNvPr>
          <p:cNvCxnSpPr/>
          <p:nvPr/>
        </p:nvCxnSpPr>
        <p:spPr>
          <a:xfrm>
            <a:off x="2295331" y="1877030"/>
            <a:ext cx="466530" cy="9034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D503092-7494-4905-A9E5-F64B032860BA}"/>
              </a:ext>
            </a:extLst>
          </p:cNvPr>
          <p:cNvCxnSpPr>
            <a:cxnSpLocks/>
          </p:cNvCxnSpPr>
          <p:nvPr/>
        </p:nvCxnSpPr>
        <p:spPr>
          <a:xfrm flipV="1">
            <a:off x="1572877" y="4443693"/>
            <a:ext cx="1089014" cy="6749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00E5E1F-5853-4A6C-9CC5-8EA7C2908E96}"/>
              </a:ext>
            </a:extLst>
          </p:cNvPr>
          <p:cNvSpPr txBox="1"/>
          <p:nvPr/>
        </p:nvSpPr>
        <p:spPr>
          <a:xfrm>
            <a:off x="4405983" y="5339181"/>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E602F1BB-F16D-496A-9F18-6127EBB889DF}"/>
              </a:ext>
            </a:extLst>
          </p:cNvPr>
          <p:cNvSpPr txBox="1"/>
          <p:nvPr/>
        </p:nvSpPr>
        <p:spPr>
          <a:xfrm>
            <a:off x="3939654" y="1054037"/>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dirty="0" err="1">
                <a:latin typeface="Arial" panose="020B0604020202020204" pitchFamily="34" charset="0"/>
                <a:cs typeface="Arial" panose="020B0604020202020204" pitchFamily="34" charset="0"/>
              </a:rPr>
              <a:t>Vdd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27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p:cNvSpPr txBox="1"/>
          <p:nvPr/>
        </p:nvSpPr>
        <p:spPr>
          <a:xfrm>
            <a:off x="1269242" y="859810"/>
            <a:ext cx="9717206" cy="707886"/>
          </a:xfrm>
          <a:prstGeom prst="rect">
            <a:avLst/>
          </a:prstGeom>
          <a:noFill/>
        </p:spPr>
        <p:txBody>
          <a:bodyPr wrap="square" rtlCol="0">
            <a:spAutoFit/>
          </a:bodyPr>
          <a:lstStyle/>
          <a:p>
            <a:pPr marL="457200" indent="-457200">
              <a:buFont typeface="+mj-lt"/>
              <a:buAutoNum type="arabicPeriod"/>
            </a:pPr>
            <a:r>
              <a:rPr lang="en-US" sz="4000" dirty="0">
                <a:latin typeface="Arial" panose="020B0604020202020204" pitchFamily="34" charset="0"/>
                <a:cs typeface="Arial" panose="020B0604020202020204" pitchFamily="34" charset="0"/>
              </a:rPr>
              <a:t>From n-type transistors to p-type ones</a:t>
            </a:r>
          </a:p>
        </p:txBody>
      </p:sp>
      <p:sp>
        <p:nvSpPr>
          <p:cNvPr id="6" name="CasellaDiTesto 5"/>
          <p:cNvSpPr txBox="1"/>
          <p:nvPr/>
        </p:nvSpPr>
        <p:spPr>
          <a:xfrm>
            <a:off x="1528549" y="2392363"/>
            <a:ext cx="88164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will start from MOSFETs and, at last, will briefly cite the case of BJTs. These considerations apply to the</a:t>
            </a:r>
            <a:r>
              <a:rPr lang="en-US" sz="2400" b="1" u="sng" dirty="0">
                <a:latin typeface="Arial" panose="020B0604020202020204" pitchFamily="34" charset="0"/>
                <a:cs typeface="Arial" panose="020B0604020202020204" pitchFamily="34" charset="0"/>
              </a:rPr>
              <a:t> large signal behavior</a:t>
            </a:r>
            <a:r>
              <a:rPr lang="en-US" sz="2400" dirty="0">
                <a:latin typeface="Arial" panose="020B0604020202020204" pitchFamily="34" charset="0"/>
                <a:cs typeface="Arial" panose="020B0604020202020204" pitchFamily="34" charset="0"/>
              </a:rPr>
              <a:t>, since the small-signal equivalent circuits of n-type and p-type transistors are identical.</a:t>
            </a:r>
          </a:p>
        </p:txBody>
      </p:sp>
    </p:spTree>
    <p:extLst>
      <p:ext uri="{BB962C8B-B14F-4D97-AF65-F5344CB8AC3E}">
        <p14:creationId xmlns:p14="http://schemas.microsoft.com/office/powerpoint/2010/main" val="166627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Example: n-MOS common source amplifier with resistive load (unipolar)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47" y="1435375"/>
            <a:ext cx="5105428" cy="3742775"/>
          </a:xfrm>
          <a:prstGeom prst="rect">
            <a:avLst/>
          </a:prstGeom>
        </p:spPr>
      </p:pic>
      <p:graphicFrame>
        <p:nvGraphicFramePr>
          <p:cNvPr id="7" name="Oggetto 6">
            <a:extLst>
              <a:ext uri="{FF2B5EF4-FFF2-40B4-BE49-F238E27FC236}">
                <a16:creationId xmlns:a16="http://schemas.microsoft.com/office/drawing/2014/main" id="{29E084E7-4BB4-44E2-92F1-C3564C5017FA}"/>
              </a:ext>
            </a:extLst>
          </p:cNvPr>
          <p:cNvGraphicFramePr>
            <a:graphicFrameLocks noChangeAspect="1"/>
          </p:cNvGraphicFramePr>
          <p:nvPr>
            <p:extLst>
              <p:ext uri="{D42A27DB-BD31-4B8C-83A1-F6EECF244321}">
                <p14:modId xmlns:p14="http://schemas.microsoft.com/office/powerpoint/2010/main" val="1384128905"/>
              </p:ext>
            </p:extLst>
          </p:nvPr>
        </p:nvGraphicFramePr>
        <p:xfrm>
          <a:off x="6689725" y="1222838"/>
          <a:ext cx="3986213" cy="452437"/>
        </p:xfrm>
        <a:graphic>
          <a:graphicData uri="http://schemas.openxmlformats.org/presentationml/2006/ole">
            <mc:AlternateContent xmlns:mc="http://schemas.openxmlformats.org/markup-compatibility/2006">
              <mc:Choice xmlns:v="urn:schemas-microsoft-com:vml" Requires="v">
                <p:oleObj spid="_x0000_s68681" name="Equation" r:id="rId4" imgW="2031840" imgH="228600" progId="Equation.DSMT4">
                  <p:embed/>
                </p:oleObj>
              </mc:Choice>
              <mc:Fallback>
                <p:oleObj name="Equation" r:id="rId4" imgW="2031840" imgH="228600" progId="Equation.DSMT4">
                  <p:embed/>
                  <p:pic>
                    <p:nvPicPr>
                      <p:cNvPr id="6" name="Oggetto 5">
                        <a:extLst>
                          <a:ext uri="{FF2B5EF4-FFF2-40B4-BE49-F238E27FC236}">
                            <a16:creationId xmlns:a16="http://schemas.microsoft.com/office/drawing/2014/main" id="{44DE909B-4E19-4D07-A748-D73A65751FF3}"/>
                          </a:ext>
                        </a:extLst>
                      </p:cNvPr>
                      <p:cNvPicPr>
                        <a:picLocks noChangeAspect="1" noChangeArrowheads="1"/>
                      </p:cNvPicPr>
                      <p:nvPr/>
                    </p:nvPicPr>
                    <p:blipFill>
                      <a:blip r:embed="rId5"/>
                      <a:srcRect/>
                      <a:stretch>
                        <a:fillRect/>
                      </a:stretch>
                    </p:blipFill>
                    <p:spPr bwMode="auto">
                      <a:xfrm>
                        <a:off x="6689725" y="1222838"/>
                        <a:ext cx="3986213" cy="4524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744CFFF3-618A-46FB-B05F-D1678567B9A9}"/>
              </a:ext>
            </a:extLst>
          </p:cNvPr>
          <p:cNvGraphicFramePr>
            <a:graphicFrameLocks noChangeAspect="1"/>
          </p:cNvGraphicFramePr>
          <p:nvPr>
            <p:extLst>
              <p:ext uri="{D42A27DB-BD31-4B8C-83A1-F6EECF244321}">
                <p14:modId xmlns:p14="http://schemas.microsoft.com/office/powerpoint/2010/main" val="3088852092"/>
              </p:ext>
            </p:extLst>
          </p:nvPr>
        </p:nvGraphicFramePr>
        <p:xfrm>
          <a:off x="6689725" y="1675275"/>
          <a:ext cx="3813175" cy="452437"/>
        </p:xfrm>
        <a:graphic>
          <a:graphicData uri="http://schemas.openxmlformats.org/presentationml/2006/ole">
            <mc:AlternateContent xmlns:mc="http://schemas.openxmlformats.org/markup-compatibility/2006">
              <mc:Choice xmlns:v="urn:schemas-microsoft-com:vml" Requires="v">
                <p:oleObj spid="_x0000_s68682" name="Equation" r:id="rId6" imgW="1942920" imgH="228600" progId="Equation.DSMT4">
                  <p:embed/>
                </p:oleObj>
              </mc:Choice>
              <mc:Fallback>
                <p:oleObj name="Equation" r:id="rId6" imgW="1942920" imgH="228600" progId="Equation.DSMT4">
                  <p:embed/>
                  <p:pic>
                    <p:nvPicPr>
                      <p:cNvPr id="7" name="Oggetto 6">
                        <a:extLst>
                          <a:ext uri="{FF2B5EF4-FFF2-40B4-BE49-F238E27FC236}">
                            <a16:creationId xmlns:a16="http://schemas.microsoft.com/office/drawing/2014/main" id="{29E084E7-4BB4-44E2-92F1-C3564C5017FA}"/>
                          </a:ext>
                        </a:extLst>
                      </p:cNvPr>
                      <p:cNvPicPr>
                        <a:picLocks noChangeAspect="1" noChangeArrowheads="1"/>
                      </p:cNvPicPr>
                      <p:nvPr/>
                    </p:nvPicPr>
                    <p:blipFill>
                      <a:blip r:embed="rId7"/>
                      <a:srcRect/>
                      <a:stretch>
                        <a:fillRect/>
                      </a:stretch>
                    </p:blipFill>
                    <p:spPr bwMode="auto">
                      <a:xfrm>
                        <a:off x="6689725" y="1675275"/>
                        <a:ext cx="3813175" cy="452437"/>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27B4BB9-8C16-49C6-BB9A-EC850C20B3D2}"/>
              </a:ext>
            </a:extLst>
          </p:cNvPr>
          <p:cNvSpPr txBox="1"/>
          <p:nvPr/>
        </p:nvSpPr>
        <p:spPr>
          <a:xfrm>
            <a:off x="6951663" y="2841613"/>
            <a:ext cx="4133785"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referred to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rail,  the output voltage of this amplifier is not invariant with respect to the  </a:t>
            </a:r>
            <a:r>
              <a:rPr lang="en-US" sz="2400" dirty="0" err="1">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power supply voltage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43545E49-8622-425C-8747-2168C4BDDDA1}"/>
              </a:ext>
            </a:extLst>
          </p:cNvPr>
          <p:cNvSpPr txBox="1"/>
          <p:nvPr/>
        </p:nvSpPr>
        <p:spPr>
          <a:xfrm>
            <a:off x="4611365" y="5290880"/>
            <a:ext cx="73753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On the other hand, the complementary voltage </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o1-c</a:t>
            </a:r>
            <a:r>
              <a:rPr lang="en-US" sz="2400" dirty="0">
                <a:latin typeface="Arial" panose="020B0604020202020204" pitchFamily="34" charset="0"/>
                <a:cs typeface="Arial" panose="020B0604020202020204" pitchFamily="34" charset="0"/>
              </a:rPr>
              <a:t> is invariant with respect to the supply voltage. </a:t>
            </a:r>
          </a:p>
        </p:txBody>
      </p:sp>
      <p:graphicFrame>
        <p:nvGraphicFramePr>
          <p:cNvPr id="12" name="Oggetto 11">
            <a:extLst>
              <a:ext uri="{FF2B5EF4-FFF2-40B4-BE49-F238E27FC236}">
                <a16:creationId xmlns:a16="http://schemas.microsoft.com/office/drawing/2014/main" id="{A3A10013-3464-4E38-AE02-DB62665B684A}"/>
              </a:ext>
            </a:extLst>
          </p:cNvPr>
          <p:cNvGraphicFramePr>
            <a:graphicFrameLocks noChangeAspect="1"/>
          </p:cNvGraphicFramePr>
          <p:nvPr>
            <p:extLst>
              <p:ext uri="{D42A27DB-BD31-4B8C-83A1-F6EECF244321}">
                <p14:modId xmlns:p14="http://schemas.microsoft.com/office/powerpoint/2010/main" val="1877408503"/>
              </p:ext>
            </p:extLst>
          </p:nvPr>
        </p:nvGraphicFramePr>
        <p:xfrm>
          <a:off x="7288213" y="2179638"/>
          <a:ext cx="2616200" cy="452437"/>
        </p:xfrm>
        <a:graphic>
          <a:graphicData uri="http://schemas.openxmlformats.org/presentationml/2006/ole">
            <mc:AlternateContent xmlns:mc="http://schemas.openxmlformats.org/markup-compatibility/2006">
              <mc:Choice xmlns:v="urn:schemas-microsoft-com:vml" Requires="v">
                <p:oleObj spid="_x0000_s68683" name="Equation" r:id="rId8" imgW="1333440" imgH="228600" progId="Equation.DSMT4">
                  <p:embed/>
                </p:oleObj>
              </mc:Choice>
              <mc:Fallback>
                <p:oleObj name="Equation" r:id="rId8" imgW="133344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9"/>
                      <a:srcRect/>
                      <a:stretch>
                        <a:fillRect/>
                      </a:stretch>
                    </p:blipFill>
                    <p:spPr bwMode="auto">
                      <a:xfrm>
                        <a:off x="7288213" y="2179638"/>
                        <a:ext cx="2616200"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A45A23BE-62B4-47DE-AA91-B5F1EAB5B61E}"/>
              </a:ext>
            </a:extLst>
          </p:cNvPr>
          <p:cNvGraphicFramePr>
            <a:graphicFrameLocks noChangeAspect="1"/>
          </p:cNvGraphicFramePr>
          <p:nvPr>
            <p:extLst>
              <p:ext uri="{D42A27DB-BD31-4B8C-83A1-F6EECF244321}">
                <p14:modId xmlns:p14="http://schemas.microsoft.com/office/powerpoint/2010/main" val="2368667338"/>
              </p:ext>
            </p:extLst>
          </p:nvPr>
        </p:nvGraphicFramePr>
        <p:xfrm>
          <a:off x="963029" y="2123987"/>
          <a:ext cx="1470025" cy="452437"/>
        </p:xfrm>
        <a:graphic>
          <a:graphicData uri="http://schemas.openxmlformats.org/presentationml/2006/ole">
            <mc:AlternateContent xmlns:mc="http://schemas.openxmlformats.org/markup-compatibility/2006">
              <mc:Choice xmlns:v="urn:schemas-microsoft-com:vml" Requires="v">
                <p:oleObj spid="_x0000_s68684" name="Equation" r:id="rId10" imgW="749160" imgH="228600" progId="Equation.DSMT4">
                  <p:embed/>
                </p:oleObj>
              </mc:Choice>
              <mc:Fallback>
                <p:oleObj name="Equation" r:id="rId10" imgW="749160" imgH="228600" progId="Equation.DSMT4">
                  <p:embed/>
                  <p:pic>
                    <p:nvPicPr>
                      <p:cNvPr id="12" name="Oggetto 11">
                        <a:extLst>
                          <a:ext uri="{FF2B5EF4-FFF2-40B4-BE49-F238E27FC236}">
                            <a16:creationId xmlns:a16="http://schemas.microsoft.com/office/drawing/2014/main" id="{A3A10013-3464-4E38-AE02-DB62665B684A}"/>
                          </a:ext>
                        </a:extLst>
                      </p:cNvPr>
                      <p:cNvPicPr>
                        <a:picLocks noChangeAspect="1" noChangeArrowheads="1"/>
                      </p:cNvPicPr>
                      <p:nvPr/>
                    </p:nvPicPr>
                    <p:blipFill>
                      <a:blip r:embed="rId11"/>
                      <a:srcRect/>
                      <a:stretch>
                        <a:fillRect/>
                      </a:stretch>
                    </p:blipFill>
                    <p:spPr bwMode="auto">
                      <a:xfrm>
                        <a:off x="963029" y="2123987"/>
                        <a:ext cx="1470025" cy="452437"/>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9AA9D7C3-A69D-4C79-A57D-3D9B7EF41C9A}"/>
              </a:ext>
            </a:extLst>
          </p:cNvPr>
          <p:cNvCxnSpPr/>
          <p:nvPr/>
        </p:nvCxnSpPr>
        <p:spPr>
          <a:xfrm>
            <a:off x="2668556" y="2049341"/>
            <a:ext cx="0" cy="67865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reccia a sinistra 15">
            <a:extLst>
              <a:ext uri="{FF2B5EF4-FFF2-40B4-BE49-F238E27FC236}">
                <a16:creationId xmlns:a16="http://schemas.microsoft.com/office/drawing/2014/main" id="{469E8309-391D-4B69-AFEC-758C299234F7}"/>
              </a:ext>
            </a:extLst>
          </p:cNvPr>
          <p:cNvSpPr/>
          <p:nvPr/>
        </p:nvSpPr>
        <p:spPr>
          <a:xfrm>
            <a:off x="3700467" y="2430550"/>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sinistra 16">
            <a:extLst>
              <a:ext uri="{FF2B5EF4-FFF2-40B4-BE49-F238E27FC236}">
                <a16:creationId xmlns:a16="http://schemas.microsoft.com/office/drawing/2014/main" id="{8DB5B1EF-7BA4-4A9F-83FF-BD9AE23344DE}"/>
              </a:ext>
            </a:extLst>
          </p:cNvPr>
          <p:cNvSpPr/>
          <p:nvPr/>
        </p:nvSpPr>
        <p:spPr>
          <a:xfrm>
            <a:off x="3579761" y="3797308"/>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a:extLst>
              <a:ext uri="{FF2B5EF4-FFF2-40B4-BE49-F238E27FC236}">
                <a16:creationId xmlns:a16="http://schemas.microsoft.com/office/drawing/2014/main" id="{CE8DBA58-AC87-41CC-9E82-4C34A838B78B}"/>
              </a:ext>
            </a:extLst>
          </p:cNvPr>
          <p:cNvSpPr txBox="1"/>
          <p:nvPr/>
        </p:nvSpPr>
        <p:spPr>
          <a:xfrm>
            <a:off x="4304661" y="2387343"/>
            <a:ext cx="1509486"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B55D8463-C1F7-48C9-BBEA-9A9AEA4DFAD1}"/>
              </a:ext>
            </a:extLst>
          </p:cNvPr>
          <p:cNvSpPr txBox="1"/>
          <p:nvPr/>
        </p:nvSpPr>
        <p:spPr>
          <a:xfrm>
            <a:off x="4248470" y="3811109"/>
            <a:ext cx="208720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Non-</a:t>
            </a:r>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Example: cascade of two n-</a:t>
            </a:r>
            <a:r>
              <a:rPr lang="en-US" dirty="0" err="1"/>
              <a:t>mos</a:t>
            </a:r>
            <a:r>
              <a:rPr lang="en-US" dirty="0"/>
              <a:t> common source stages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630" y="1428637"/>
            <a:ext cx="5337440" cy="3912862"/>
          </a:xfrm>
          <a:prstGeom prst="rect">
            <a:avLst/>
          </a:prstGeom>
        </p:spPr>
      </p:pic>
      <p:cxnSp>
        <p:nvCxnSpPr>
          <p:cNvPr id="8" name="Connettore diritto 7">
            <a:extLst>
              <a:ext uri="{FF2B5EF4-FFF2-40B4-BE49-F238E27FC236}">
                <a16:creationId xmlns:a16="http://schemas.microsoft.com/office/drawing/2014/main" id="{6BD7698E-B0B2-4420-8FBC-EE978A5F291E}"/>
              </a:ext>
            </a:extLst>
          </p:cNvPr>
          <p:cNvCxnSpPr>
            <a:cxnSpLocks/>
          </p:cNvCxnSpPr>
          <p:nvPr/>
        </p:nvCxnSpPr>
        <p:spPr>
          <a:xfrm>
            <a:off x="4051300" y="3371850"/>
            <a:ext cx="1301750" cy="5143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Oggetto 11">
            <a:extLst>
              <a:ext uri="{FF2B5EF4-FFF2-40B4-BE49-F238E27FC236}">
                <a16:creationId xmlns:a16="http://schemas.microsoft.com/office/drawing/2014/main" id="{579D1979-DC79-43C3-82F6-C9D8C20B552C}"/>
              </a:ext>
            </a:extLst>
          </p:cNvPr>
          <p:cNvGraphicFramePr>
            <a:graphicFrameLocks noChangeAspect="1"/>
          </p:cNvGraphicFramePr>
          <p:nvPr>
            <p:extLst>
              <p:ext uri="{D42A27DB-BD31-4B8C-83A1-F6EECF244321}">
                <p14:modId xmlns:p14="http://schemas.microsoft.com/office/powerpoint/2010/main" val="47576795"/>
              </p:ext>
            </p:extLst>
          </p:nvPr>
        </p:nvGraphicFramePr>
        <p:xfrm>
          <a:off x="7580753" y="1618981"/>
          <a:ext cx="2892425" cy="452437"/>
        </p:xfrm>
        <a:graphic>
          <a:graphicData uri="http://schemas.openxmlformats.org/presentationml/2006/ole">
            <mc:AlternateContent xmlns:mc="http://schemas.openxmlformats.org/markup-compatibility/2006">
              <mc:Choice xmlns:v="urn:schemas-microsoft-com:vml" Requires="v">
                <p:oleObj spid="_x0000_s69656" name="Equation" r:id="rId4" imgW="1473120" imgH="228600" progId="Equation.DSMT4">
                  <p:embed/>
                </p:oleObj>
              </mc:Choice>
              <mc:Fallback>
                <p:oleObj name="Equation" r:id="rId4" imgW="147312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5"/>
                      <a:srcRect/>
                      <a:stretch>
                        <a:fillRect/>
                      </a:stretch>
                    </p:blipFill>
                    <p:spPr bwMode="auto">
                      <a:xfrm>
                        <a:off x="7580753" y="1618981"/>
                        <a:ext cx="2892425"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116AB8C-74E4-4C93-B00A-6CFF8D87817E}"/>
              </a:ext>
            </a:extLst>
          </p:cNvPr>
          <p:cNvGraphicFramePr>
            <a:graphicFrameLocks noChangeAspect="1"/>
          </p:cNvGraphicFramePr>
          <p:nvPr>
            <p:extLst>
              <p:ext uri="{D42A27DB-BD31-4B8C-83A1-F6EECF244321}">
                <p14:modId xmlns:p14="http://schemas.microsoft.com/office/powerpoint/2010/main" val="3632609097"/>
              </p:ext>
            </p:extLst>
          </p:nvPr>
        </p:nvGraphicFramePr>
        <p:xfrm>
          <a:off x="7032625" y="2413000"/>
          <a:ext cx="3989388" cy="452437"/>
        </p:xfrm>
        <a:graphic>
          <a:graphicData uri="http://schemas.openxmlformats.org/presentationml/2006/ole">
            <mc:AlternateContent xmlns:mc="http://schemas.openxmlformats.org/markup-compatibility/2006">
              <mc:Choice xmlns:v="urn:schemas-microsoft-com:vml" Requires="v">
                <p:oleObj spid="_x0000_s69657" name="Equation" r:id="rId6" imgW="2031840" imgH="253800" progId="Equation.DSMT4">
                  <p:embed/>
                </p:oleObj>
              </mc:Choice>
              <mc:Fallback>
                <p:oleObj name="Equation" r:id="rId6" imgW="2031840" imgH="253800" progId="Equation.DSMT4">
                  <p:embed/>
                  <p:pic>
                    <p:nvPicPr>
                      <p:cNvPr id="12" name="Oggetto 11">
                        <a:extLst>
                          <a:ext uri="{FF2B5EF4-FFF2-40B4-BE49-F238E27FC236}">
                            <a16:creationId xmlns:a16="http://schemas.microsoft.com/office/drawing/2014/main" id="{579D1979-DC79-43C3-82F6-C9D8C20B552C}"/>
                          </a:ext>
                        </a:extLst>
                      </p:cNvPr>
                      <p:cNvPicPr>
                        <a:picLocks noChangeAspect="1" noChangeArrowheads="1"/>
                      </p:cNvPicPr>
                      <p:nvPr/>
                    </p:nvPicPr>
                    <p:blipFill>
                      <a:blip r:embed="rId7"/>
                      <a:srcRect/>
                      <a:stretch>
                        <a:fillRect/>
                      </a:stretch>
                    </p:blipFill>
                    <p:spPr bwMode="auto">
                      <a:xfrm>
                        <a:off x="7032625" y="2413000"/>
                        <a:ext cx="3989388" cy="452437"/>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1BA6C45-10CC-4F0C-ACF7-74FC4985D89C}"/>
              </a:ext>
            </a:extLst>
          </p:cNvPr>
          <p:cNvSpPr txBox="1"/>
          <p:nvPr/>
        </p:nvSpPr>
        <p:spPr>
          <a:xfrm>
            <a:off x="6509855" y="3035719"/>
            <a:ext cx="658194"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out</a:t>
            </a:r>
            <a:endParaRPr lang="en-US" sz="2400" baseline="-250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46E246C4-B9F3-4040-BFA5-A193BD1D654F}"/>
              </a:ext>
            </a:extLst>
          </p:cNvPr>
          <p:cNvSpPr txBox="1"/>
          <p:nvPr/>
        </p:nvSpPr>
        <p:spPr>
          <a:xfrm>
            <a:off x="2687571" y="5618092"/>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wrong configuration!</a:t>
            </a:r>
          </a:p>
        </p:txBody>
      </p:sp>
      <p:sp>
        <p:nvSpPr>
          <p:cNvPr id="16" name="CasellaDiTesto 15">
            <a:extLst>
              <a:ext uri="{FF2B5EF4-FFF2-40B4-BE49-F238E27FC236}">
                <a16:creationId xmlns:a16="http://schemas.microsoft.com/office/drawing/2014/main" id="{10D81D69-CE83-49EF-B436-C99311542226}"/>
              </a:ext>
            </a:extLst>
          </p:cNvPr>
          <p:cNvSpPr txBox="1"/>
          <p:nvPr/>
        </p:nvSpPr>
        <p:spPr>
          <a:xfrm>
            <a:off x="7447787" y="3602155"/>
            <a:ext cx="3415508"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a:t>
            </a:r>
            <a:r>
              <a:rPr lang="en-US" sz="2000" baseline="-25000" dirty="0">
                <a:latin typeface="Arial" panose="020B0604020202020204" pitchFamily="34" charset="0"/>
                <a:cs typeface="Arial" panose="020B0604020202020204" pitchFamily="34" charset="0"/>
              </a:rPr>
              <a:t>D2</a:t>
            </a:r>
            <a:r>
              <a:rPr lang="en-US" sz="2000" dirty="0">
                <a:latin typeface="Arial" panose="020B0604020202020204" pitchFamily="34" charset="0"/>
                <a:cs typeface="Arial" panose="020B0604020202020204" pitchFamily="34" charset="0"/>
              </a:rPr>
              <a:t> (and then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out</a:t>
            </a:r>
            <a:r>
              <a:rPr lang="en-US" sz="2000" dirty="0">
                <a:latin typeface="Arial" panose="020B0604020202020204" pitchFamily="34" charset="0"/>
                <a:cs typeface="Arial" panose="020B0604020202020204" pitchFamily="34" charset="0"/>
              </a:rPr>
              <a:t>) is strongly dependent on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This means a very low PSSR. For large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variations, the operating point of M2 can be altered in an not acceptable extent. </a:t>
            </a:r>
          </a:p>
        </p:txBody>
      </p:sp>
      <p:sp>
        <p:nvSpPr>
          <p:cNvPr id="17" name="Freccia in giù 16">
            <a:extLst>
              <a:ext uri="{FF2B5EF4-FFF2-40B4-BE49-F238E27FC236}">
                <a16:creationId xmlns:a16="http://schemas.microsoft.com/office/drawing/2014/main" id="{A545DE57-9BB4-4F05-998C-844435D02B1C}"/>
              </a:ext>
            </a:extLst>
          </p:cNvPr>
          <p:cNvSpPr/>
          <p:nvPr/>
        </p:nvSpPr>
        <p:spPr>
          <a:xfrm>
            <a:off x="3788229" y="5167086"/>
            <a:ext cx="595085" cy="451006"/>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92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0835"/>
            <a:ext cx="10515600" cy="662397"/>
          </a:xfrm>
        </p:spPr>
        <p:txBody>
          <a:bodyPr>
            <a:normAutofit fontScale="90000"/>
          </a:bodyPr>
          <a:lstStyle/>
          <a:p>
            <a:r>
              <a:rPr lang="en-US" dirty="0"/>
              <a:t>Example: cascade of two complementary common source amplifiers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9" y="1392643"/>
            <a:ext cx="4733554" cy="3500635"/>
          </a:xfrm>
          <a:prstGeom prst="rect">
            <a:avLst/>
          </a:prstGeom>
        </p:spPr>
      </p:pic>
      <p:sp>
        <p:nvSpPr>
          <p:cNvPr id="7" name="CasellaDiTesto 6">
            <a:extLst>
              <a:ext uri="{FF2B5EF4-FFF2-40B4-BE49-F238E27FC236}">
                <a16:creationId xmlns:a16="http://schemas.microsoft.com/office/drawing/2014/main" id="{10C18C7F-18A6-4044-9EFB-2685264FCFD6}"/>
              </a:ext>
            </a:extLst>
          </p:cNvPr>
          <p:cNvSpPr txBox="1"/>
          <p:nvPr/>
        </p:nvSpPr>
        <p:spPr>
          <a:xfrm>
            <a:off x="2025114" y="4893278"/>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correct configuration!</a:t>
            </a:r>
          </a:p>
        </p:txBody>
      </p:sp>
      <p:cxnSp>
        <p:nvCxnSpPr>
          <p:cNvPr id="9" name="Connettore diritto 8">
            <a:extLst>
              <a:ext uri="{FF2B5EF4-FFF2-40B4-BE49-F238E27FC236}">
                <a16:creationId xmlns:a16="http://schemas.microsoft.com/office/drawing/2014/main" id="{9165C5D7-6FAF-49B3-8B33-D6537CE88B49}"/>
              </a:ext>
            </a:extLst>
          </p:cNvPr>
          <p:cNvCxnSpPr/>
          <p:nvPr/>
        </p:nvCxnSpPr>
        <p:spPr>
          <a:xfrm flipV="1">
            <a:off x="2902858" y="2815771"/>
            <a:ext cx="1113972" cy="327189"/>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D1560683-2889-4FE5-B90A-D2245AFBEC92}"/>
              </a:ext>
            </a:extLst>
          </p:cNvPr>
          <p:cNvGraphicFramePr>
            <a:graphicFrameLocks noChangeAspect="1"/>
          </p:cNvGraphicFramePr>
          <p:nvPr>
            <p:extLst>
              <p:ext uri="{D42A27DB-BD31-4B8C-83A1-F6EECF244321}">
                <p14:modId xmlns:p14="http://schemas.microsoft.com/office/powerpoint/2010/main" val="224516767"/>
              </p:ext>
            </p:extLst>
          </p:nvPr>
        </p:nvGraphicFramePr>
        <p:xfrm>
          <a:off x="6266741" y="922679"/>
          <a:ext cx="4818053" cy="662396"/>
        </p:xfrm>
        <a:graphic>
          <a:graphicData uri="http://schemas.openxmlformats.org/presentationml/2006/ole">
            <mc:AlternateContent xmlns:mc="http://schemas.openxmlformats.org/markup-compatibility/2006">
              <mc:Choice xmlns:v="urn:schemas-microsoft-com:vml" Requires="v">
                <p:oleObj spid="_x0000_s70666" name="Equation" r:id="rId4" imgW="1676160" imgH="253800" progId="Equation.DSMT4">
                  <p:embed/>
                </p:oleObj>
              </mc:Choice>
              <mc:Fallback>
                <p:oleObj name="Equation" r:id="rId4" imgW="1676160" imgH="253800" progId="Equation.DSMT4">
                  <p:embed/>
                  <p:pic>
                    <p:nvPicPr>
                      <p:cNvPr id="13" name="Oggetto 12">
                        <a:extLst>
                          <a:ext uri="{FF2B5EF4-FFF2-40B4-BE49-F238E27FC236}">
                            <a16:creationId xmlns:a16="http://schemas.microsoft.com/office/drawing/2014/main" id="{9116AB8C-74E4-4C93-B00A-6CFF8D87817E}"/>
                          </a:ext>
                        </a:extLst>
                      </p:cNvPr>
                      <p:cNvPicPr>
                        <a:picLocks noChangeAspect="1" noChangeArrowheads="1"/>
                      </p:cNvPicPr>
                      <p:nvPr/>
                    </p:nvPicPr>
                    <p:blipFill>
                      <a:blip r:embed="rId5"/>
                      <a:srcRect/>
                      <a:stretch>
                        <a:fillRect/>
                      </a:stretch>
                    </p:blipFill>
                    <p:spPr bwMode="auto">
                      <a:xfrm>
                        <a:off x="6266741" y="922679"/>
                        <a:ext cx="4818053" cy="662396"/>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E5F1C8C-400A-4DE5-8122-D6A2F0A1FFE7}"/>
              </a:ext>
            </a:extLst>
          </p:cNvPr>
          <p:cNvSpPr txBox="1"/>
          <p:nvPr/>
        </p:nvSpPr>
        <p:spPr>
          <a:xfrm>
            <a:off x="1824800" y="78093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N-stage</a:t>
            </a:r>
            <a:endParaRPr lang="en-US" sz="2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3CD58FFB-E018-4E72-9BFA-5EA0A1D60C3A}"/>
              </a:ext>
            </a:extLst>
          </p:cNvPr>
          <p:cNvSpPr txBox="1"/>
          <p:nvPr/>
        </p:nvSpPr>
        <p:spPr>
          <a:xfrm>
            <a:off x="3882199" y="80246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P-stage</a:t>
            </a:r>
            <a:endParaRPr lang="en-US" sz="2400" dirty="0">
              <a:latin typeface="Arial" panose="020B0604020202020204" pitchFamily="34" charset="0"/>
              <a:cs typeface="Arial" panose="020B0604020202020204" pitchFamily="34" charset="0"/>
            </a:endParaRPr>
          </a:p>
        </p:txBody>
      </p:sp>
      <p:sp>
        <p:nvSpPr>
          <p:cNvPr id="15" name="Freccia in giù 14">
            <a:extLst>
              <a:ext uri="{FF2B5EF4-FFF2-40B4-BE49-F238E27FC236}">
                <a16:creationId xmlns:a16="http://schemas.microsoft.com/office/drawing/2014/main" id="{4DA5E6E8-1E98-4E92-9C66-B6FA571B9E29}"/>
              </a:ext>
            </a:extLst>
          </p:cNvPr>
          <p:cNvSpPr/>
          <p:nvPr/>
        </p:nvSpPr>
        <p:spPr>
          <a:xfrm>
            <a:off x="2386094" y="1334886"/>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0E7B32A7-189D-4BD7-9B4A-2B9F9DE7FE7E}"/>
              </a:ext>
            </a:extLst>
          </p:cNvPr>
          <p:cNvSpPr/>
          <p:nvPr/>
        </p:nvSpPr>
        <p:spPr>
          <a:xfrm>
            <a:off x="4513942" y="1303231"/>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E564E83C-9024-45E4-9E62-1A201E881FE8}"/>
              </a:ext>
            </a:extLst>
          </p:cNvPr>
          <p:cNvSpPr txBox="1"/>
          <p:nvPr/>
        </p:nvSpPr>
        <p:spPr>
          <a:xfrm>
            <a:off x="5876501" y="1694177"/>
            <a:ext cx="6003719" cy="1938992"/>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The N-stage:</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 requires an input voltage (Vi1) that is invariant when referred to gnd.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Produces a voltage that is invariant when referred to Vdd</a:t>
            </a:r>
          </a:p>
        </p:txBody>
      </p:sp>
      <p:sp>
        <p:nvSpPr>
          <p:cNvPr id="18" name="CasellaDiTesto 17">
            <a:extLst>
              <a:ext uri="{FF2B5EF4-FFF2-40B4-BE49-F238E27FC236}">
                <a16:creationId xmlns:a16="http://schemas.microsoft.com/office/drawing/2014/main" id="{FBECA51D-2B9C-4DFB-B41F-0BE7DCEC31F0}"/>
              </a:ext>
            </a:extLst>
          </p:cNvPr>
          <p:cNvSpPr txBox="1"/>
          <p:nvPr/>
        </p:nvSpPr>
        <p:spPr>
          <a:xfrm>
            <a:off x="5950856" y="3659416"/>
            <a:ext cx="600371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requires an input voltage (Vi1) that is invariant when referred to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Produces a voltage that is invariant when referred to </a:t>
            </a:r>
            <a:r>
              <a:rPr lang="en-US" sz="2400" dirty="0" err="1">
                <a:latin typeface="Arial" panose="020B0604020202020204" pitchFamily="34" charset="0"/>
                <a:cs typeface="Arial" panose="020B0604020202020204" pitchFamily="34" charset="0"/>
              </a:rPr>
              <a:t>gnd</a:t>
            </a:r>
            <a:endParaRPr lang="en-US" sz="24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9307A3EA-D578-4EEE-86EC-BFF4831C435F}"/>
              </a:ext>
            </a:extLst>
          </p:cNvPr>
          <p:cNvSpPr txBox="1"/>
          <p:nvPr/>
        </p:nvSpPr>
        <p:spPr>
          <a:xfrm>
            <a:off x="567841" y="5615396"/>
            <a:ext cx="11386734" cy="461665"/>
          </a:xfrm>
          <a:prstGeom prst="rect">
            <a:avLst/>
          </a:prstGeom>
          <a:noFill/>
        </p:spPr>
        <p:txBody>
          <a:bodyPr wrap="square" rtlCol="0">
            <a:spAutoFit/>
          </a:bodyPr>
          <a:lstStyle/>
          <a:p>
            <a:r>
              <a:rPr lang="en-US" sz="2400">
                <a:solidFill>
                  <a:srgbClr val="3333CC"/>
                </a:solidFill>
                <a:latin typeface="Arial" panose="020B0604020202020204" pitchFamily="34" charset="0"/>
                <a:cs typeface="Arial" panose="020B0604020202020204" pitchFamily="34" charset="0"/>
              </a:rPr>
              <a:t>P-type and N-stages can be cascaded with low sensitivity to Vdd (high PSSR) </a:t>
            </a:r>
          </a:p>
        </p:txBody>
      </p:sp>
    </p:spTree>
    <p:extLst>
      <p:ext uri="{BB962C8B-B14F-4D97-AF65-F5344CB8AC3E}">
        <p14:creationId xmlns:p14="http://schemas.microsoft.com/office/powerpoint/2010/main" val="14153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itolo 1"/>
          <p:cNvSpPr>
            <a:spLocks noGrp="1"/>
          </p:cNvSpPr>
          <p:nvPr>
            <p:ph type="title"/>
          </p:nvPr>
        </p:nvSpPr>
        <p:spPr>
          <a:xfrm>
            <a:off x="533400" y="244652"/>
            <a:ext cx="10515600" cy="662397"/>
          </a:xfrm>
        </p:spPr>
        <p:txBody>
          <a:bodyPr/>
          <a:lstStyle/>
          <a:p>
            <a:r>
              <a:rPr lang="it-IT" dirty="0"/>
              <a:t>From n-</a:t>
            </a:r>
            <a:r>
              <a:rPr lang="it-IT" dirty="0" err="1"/>
              <a:t>MOSFETs</a:t>
            </a:r>
            <a:r>
              <a:rPr lang="it-IT" dirty="0"/>
              <a:t> to p-MOSFETS</a:t>
            </a:r>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3951668553"/>
              </p:ext>
            </p:extLst>
          </p:nvPr>
        </p:nvGraphicFramePr>
        <p:xfrm>
          <a:off x="688181" y="3444875"/>
          <a:ext cx="1900238" cy="1706563"/>
        </p:xfrm>
        <a:graphic>
          <a:graphicData uri="http://schemas.openxmlformats.org/presentationml/2006/ole">
            <mc:AlternateContent xmlns:mc="http://schemas.openxmlformats.org/markup-compatibility/2006">
              <mc:Choice xmlns:v="urn:schemas-microsoft-com:vml" Requires="v">
                <p:oleObj spid="_x0000_s56503" name="Equation" r:id="rId3" imgW="761760" imgH="685800" progId="Equation.DSMT4">
                  <p:embed/>
                </p:oleObj>
              </mc:Choice>
              <mc:Fallback>
                <p:oleObj name="Equation" r:id="rId3" imgW="761760" imgH="685800" progId="Equation.DSMT4">
                  <p:embed/>
                  <p:pic>
                    <p:nvPicPr>
                      <p:cNvPr id="0" name=""/>
                      <p:cNvPicPr>
                        <a:picLocks noChangeAspect="1" noChangeArrowheads="1"/>
                      </p:cNvPicPr>
                      <p:nvPr/>
                    </p:nvPicPr>
                    <p:blipFill>
                      <a:blip r:embed="rId4"/>
                      <a:srcRect/>
                      <a:stretch>
                        <a:fillRect/>
                      </a:stretch>
                    </p:blipFill>
                    <p:spPr bwMode="auto">
                      <a:xfrm>
                        <a:off x="688181" y="3444875"/>
                        <a:ext cx="1900238" cy="1706563"/>
                      </a:xfrm>
                      <a:prstGeom prst="rect">
                        <a:avLst/>
                      </a:prstGeom>
                      <a:noFill/>
                    </p:spPr>
                  </p:pic>
                </p:oleObj>
              </mc:Fallback>
            </mc:AlternateContent>
          </a:graphicData>
        </a:graphic>
      </p:graphicFrame>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479294"/>
            <a:ext cx="1600200" cy="1728061"/>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833" y="1417239"/>
            <a:ext cx="1693534" cy="1852170"/>
          </a:xfrm>
          <a:prstGeom prst="rect">
            <a:avLst/>
          </a:prstGeom>
        </p:spPr>
      </p:pic>
      <p:graphicFrame>
        <p:nvGraphicFramePr>
          <p:cNvPr id="10" name="Oggetto 9"/>
          <p:cNvGraphicFramePr>
            <a:graphicFrameLocks noChangeAspect="1"/>
          </p:cNvGraphicFramePr>
          <p:nvPr>
            <p:extLst>
              <p:ext uri="{D42A27DB-BD31-4B8C-83A1-F6EECF244321}">
                <p14:modId xmlns:p14="http://schemas.microsoft.com/office/powerpoint/2010/main" val="1870978907"/>
              </p:ext>
            </p:extLst>
          </p:nvPr>
        </p:nvGraphicFramePr>
        <p:xfrm>
          <a:off x="3606800" y="3413125"/>
          <a:ext cx="1900238" cy="1738313"/>
        </p:xfrm>
        <a:graphic>
          <a:graphicData uri="http://schemas.openxmlformats.org/presentationml/2006/ole">
            <mc:AlternateContent xmlns:mc="http://schemas.openxmlformats.org/markup-compatibility/2006">
              <mc:Choice xmlns:v="urn:schemas-microsoft-com:vml" Requires="v">
                <p:oleObj spid="_x0000_s56504" name="Equation" r:id="rId7" imgW="761760" imgH="698400" progId="Equation.DSMT4">
                  <p:embed/>
                </p:oleObj>
              </mc:Choice>
              <mc:Fallback>
                <p:oleObj name="Equation" r:id="rId7" imgW="761760" imgH="698400" progId="Equation.DSMT4">
                  <p:embed/>
                  <p:pic>
                    <p:nvPicPr>
                      <p:cNvPr id="0" name=""/>
                      <p:cNvPicPr>
                        <a:picLocks noChangeAspect="1" noChangeArrowheads="1"/>
                      </p:cNvPicPr>
                      <p:nvPr/>
                    </p:nvPicPr>
                    <p:blipFill>
                      <a:blip r:embed="rId8"/>
                      <a:srcRect/>
                      <a:stretch>
                        <a:fillRect/>
                      </a:stretch>
                    </p:blipFill>
                    <p:spPr bwMode="auto">
                      <a:xfrm>
                        <a:off x="3606800" y="3413125"/>
                        <a:ext cx="1900238" cy="1738313"/>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61126355"/>
              </p:ext>
            </p:extLst>
          </p:nvPr>
        </p:nvGraphicFramePr>
        <p:xfrm>
          <a:off x="6297613" y="1860550"/>
          <a:ext cx="4751387" cy="1831975"/>
        </p:xfrm>
        <a:graphic>
          <a:graphicData uri="http://schemas.openxmlformats.org/presentationml/2006/ole">
            <mc:AlternateContent xmlns:mc="http://schemas.openxmlformats.org/markup-compatibility/2006">
              <mc:Choice xmlns:v="urn:schemas-microsoft-com:vml" Requires="v">
                <p:oleObj spid="_x0000_s56505" name="Equation" r:id="rId9" imgW="1904760" imgH="736560" progId="Equation.DSMT4">
                  <p:embed/>
                </p:oleObj>
              </mc:Choice>
              <mc:Fallback>
                <p:oleObj name="Equation" r:id="rId9" imgW="1904760" imgH="736560" progId="Equation.DSMT4">
                  <p:embed/>
                  <p:pic>
                    <p:nvPicPr>
                      <p:cNvPr id="0" name=""/>
                      <p:cNvPicPr>
                        <a:picLocks noChangeAspect="1" noChangeArrowheads="1"/>
                      </p:cNvPicPr>
                      <p:nvPr/>
                    </p:nvPicPr>
                    <p:blipFill>
                      <a:blip r:embed="rId10"/>
                      <a:srcRect/>
                      <a:stretch>
                        <a:fillRect/>
                      </a:stretch>
                    </p:blipFill>
                    <p:spPr bwMode="auto">
                      <a:xfrm>
                        <a:off x="6297613" y="1860550"/>
                        <a:ext cx="4751387" cy="1831975"/>
                      </a:xfrm>
                      <a:prstGeom prst="rect">
                        <a:avLst/>
                      </a:prstGeom>
                      <a:noFill/>
                    </p:spPr>
                  </p:pic>
                </p:oleObj>
              </mc:Fallback>
            </mc:AlternateContent>
          </a:graphicData>
        </a:graphic>
      </p:graphicFrame>
      <p:sp>
        <p:nvSpPr>
          <p:cNvPr id="12" name="CasellaDiTesto 11"/>
          <p:cNvSpPr txBox="1"/>
          <p:nvPr/>
        </p:nvSpPr>
        <p:spPr>
          <a:xfrm>
            <a:off x="6802453" y="1027522"/>
            <a:ext cx="4012637" cy="461665"/>
          </a:xfrm>
          <a:prstGeom prst="rect">
            <a:avLst/>
          </a:prstGeom>
          <a:noFill/>
        </p:spPr>
        <p:txBody>
          <a:bodyPr wrap="none" rtlCol="0">
            <a:spAutoFit/>
          </a:bodyPr>
          <a:lstStyle/>
          <a:p>
            <a:r>
              <a:rPr lang="it-IT" sz="2400" b="1" dirty="0" err="1">
                <a:solidFill>
                  <a:srgbClr val="FF0000"/>
                </a:solidFill>
                <a:latin typeface="Arial" panose="020B0604020202020204" pitchFamily="34" charset="0"/>
                <a:cs typeface="Arial" panose="020B0604020202020204" pitchFamily="34" charset="0"/>
              </a:rPr>
              <a:t>Apply</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this</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CasellaDiTesto 12"/>
          <p:cNvSpPr txBox="1"/>
          <p:nvPr/>
        </p:nvSpPr>
        <p:spPr>
          <a:xfrm>
            <a:off x="6207838" y="4029860"/>
            <a:ext cx="51459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And put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into</a:t>
            </a:r>
            <a:r>
              <a:rPr lang="it-IT" sz="2400" dirty="0">
                <a:latin typeface="Arial" panose="020B0604020202020204" pitchFamily="34" charset="0"/>
                <a:cs typeface="Arial" panose="020B0604020202020204" pitchFamily="34" charset="0"/>
              </a:rPr>
              <a:t> the n-MOS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4" name="CasellaDiTesto 13"/>
          <p:cNvSpPr txBox="1"/>
          <p:nvPr/>
        </p:nvSpPr>
        <p:spPr>
          <a:xfrm>
            <a:off x="6096000" y="5061397"/>
            <a:ext cx="5197257"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Obtain</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correct</a:t>
            </a:r>
            <a:r>
              <a:rPr lang="it-IT" sz="2400" dirty="0">
                <a:latin typeface="Arial" panose="020B0604020202020204" pitchFamily="34" charset="0"/>
                <a:cs typeface="Arial" panose="020B0604020202020204" pitchFamily="34" charset="0"/>
              </a:rPr>
              <a:t> p-MOS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5" name="Freccia in giù 14"/>
          <p:cNvSpPr/>
          <p:nvPr/>
        </p:nvSpPr>
        <p:spPr>
          <a:xfrm>
            <a:off x="8287657" y="4491525"/>
            <a:ext cx="384855" cy="569872"/>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arrotondato 1"/>
          <p:cNvSpPr/>
          <p:nvPr/>
        </p:nvSpPr>
        <p:spPr>
          <a:xfrm>
            <a:off x="5909481" y="1646706"/>
            <a:ext cx="5444318" cy="2270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36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7" name="Titolo 1"/>
          <p:cNvSpPr txBox="1">
            <a:spLocks/>
          </p:cNvSpPr>
          <p:nvPr/>
        </p:nvSpPr>
        <p:spPr>
          <a:xfrm>
            <a:off x="838199" y="84739"/>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Useful examples: transition between triode and saturation region</a:t>
            </a:r>
          </a:p>
        </p:txBody>
      </p:sp>
      <p:graphicFrame>
        <p:nvGraphicFramePr>
          <p:cNvPr id="8" name="Oggetto 7"/>
          <p:cNvGraphicFramePr>
            <a:graphicFrameLocks noChangeAspect="1"/>
          </p:cNvGraphicFramePr>
          <p:nvPr>
            <p:extLst>
              <p:ext uri="{D42A27DB-BD31-4B8C-83A1-F6EECF244321}">
                <p14:modId xmlns:p14="http://schemas.microsoft.com/office/powerpoint/2010/main" val="2611644878"/>
              </p:ext>
            </p:extLst>
          </p:nvPr>
        </p:nvGraphicFramePr>
        <p:xfrm>
          <a:off x="3193469" y="1087747"/>
          <a:ext cx="1774825" cy="568325"/>
        </p:xfrm>
        <a:graphic>
          <a:graphicData uri="http://schemas.openxmlformats.org/presentationml/2006/ole">
            <mc:AlternateContent xmlns:mc="http://schemas.openxmlformats.org/markup-compatibility/2006">
              <mc:Choice xmlns:v="urn:schemas-microsoft-com:vml" Requires="v">
                <p:oleObj spid="_x0000_s62692" name="Equation" r:id="rId3" imgW="711000" imgH="228600" progId="Equation.DSMT4">
                  <p:embed/>
                </p:oleObj>
              </mc:Choice>
              <mc:Fallback>
                <p:oleObj name="Equation" r:id="rId3" imgW="711000" imgH="228600" progId="Equation.DSMT4">
                  <p:embed/>
                  <p:pic>
                    <p:nvPicPr>
                      <p:cNvPr id="0" name=""/>
                      <p:cNvPicPr>
                        <a:picLocks noChangeAspect="1" noChangeArrowheads="1"/>
                      </p:cNvPicPr>
                      <p:nvPr/>
                    </p:nvPicPr>
                    <p:blipFill>
                      <a:blip r:embed="rId4"/>
                      <a:srcRect/>
                      <a:stretch>
                        <a:fillRect/>
                      </a:stretch>
                    </p:blipFill>
                    <p:spPr bwMode="auto">
                      <a:xfrm>
                        <a:off x="3193469" y="1087747"/>
                        <a:ext cx="1774825" cy="56832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855704592"/>
              </p:ext>
            </p:extLst>
          </p:nvPr>
        </p:nvGraphicFramePr>
        <p:xfrm>
          <a:off x="3146530" y="1640599"/>
          <a:ext cx="5703888" cy="1198562"/>
        </p:xfrm>
        <a:graphic>
          <a:graphicData uri="http://schemas.openxmlformats.org/presentationml/2006/ole">
            <mc:AlternateContent xmlns:mc="http://schemas.openxmlformats.org/markup-compatibility/2006">
              <mc:Choice xmlns:v="urn:schemas-microsoft-com:vml" Requires="v">
                <p:oleObj spid="_x0000_s62693" name="Equation" r:id="rId5" imgW="2286000" imgH="482400" progId="Equation.DSMT4">
                  <p:embed/>
                </p:oleObj>
              </mc:Choice>
              <mc:Fallback>
                <p:oleObj name="Equation" r:id="rId5" imgW="2286000" imgH="482400" progId="Equation.DSMT4">
                  <p:embed/>
                  <p:pic>
                    <p:nvPicPr>
                      <p:cNvPr id="0" name=""/>
                      <p:cNvPicPr>
                        <a:picLocks noChangeAspect="1" noChangeArrowheads="1"/>
                      </p:cNvPicPr>
                      <p:nvPr/>
                    </p:nvPicPr>
                    <p:blipFill>
                      <a:blip r:embed="rId6"/>
                      <a:srcRect/>
                      <a:stretch>
                        <a:fillRect/>
                      </a:stretch>
                    </p:blipFill>
                    <p:spPr bwMode="auto">
                      <a:xfrm>
                        <a:off x="3146530" y="1640599"/>
                        <a:ext cx="5703888" cy="1198562"/>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586596287"/>
              </p:ext>
            </p:extLst>
          </p:nvPr>
        </p:nvGraphicFramePr>
        <p:xfrm>
          <a:off x="3071243" y="4021193"/>
          <a:ext cx="2217737" cy="568325"/>
        </p:xfrm>
        <a:graphic>
          <a:graphicData uri="http://schemas.openxmlformats.org/presentationml/2006/ole">
            <mc:AlternateContent xmlns:mc="http://schemas.openxmlformats.org/markup-compatibility/2006">
              <mc:Choice xmlns:v="urn:schemas-microsoft-com:vml" Requires="v">
                <p:oleObj spid="_x0000_s62694" name="Equation" r:id="rId7" imgW="888840" imgH="228600" progId="Equation.DSMT4">
                  <p:embed/>
                </p:oleObj>
              </mc:Choice>
              <mc:Fallback>
                <p:oleObj name="Equation" r:id="rId7" imgW="888840" imgH="228600" progId="Equation.DSMT4">
                  <p:embed/>
                  <p:pic>
                    <p:nvPicPr>
                      <p:cNvPr id="0" name=""/>
                      <p:cNvPicPr>
                        <a:picLocks noChangeAspect="1" noChangeArrowheads="1"/>
                      </p:cNvPicPr>
                      <p:nvPr/>
                    </p:nvPicPr>
                    <p:blipFill>
                      <a:blip r:embed="rId8"/>
                      <a:srcRect/>
                      <a:stretch>
                        <a:fillRect/>
                      </a:stretch>
                    </p:blipFill>
                    <p:spPr bwMode="auto">
                      <a:xfrm>
                        <a:off x="3071243" y="4021193"/>
                        <a:ext cx="2217737" cy="568325"/>
                      </a:xfrm>
                      <a:prstGeom prst="rect">
                        <a:avLst/>
                      </a:prstGeom>
                      <a:noFill/>
                    </p:spPr>
                  </p:pic>
                </p:oleObj>
              </mc:Fallback>
            </mc:AlternateContent>
          </a:graphicData>
        </a:graphic>
      </p:graphicFrame>
      <p:sp>
        <p:nvSpPr>
          <p:cNvPr id="12" name="CasellaDiTesto 11"/>
          <p:cNvSpPr txBox="1"/>
          <p:nvPr/>
        </p:nvSpPr>
        <p:spPr>
          <a:xfrm>
            <a:off x="3193469" y="3001512"/>
            <a:ext cx="5380014" cy="830997"/>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Applying</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considering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also</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DSAT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DSAT</a:t>
            </a:r>
          </a:p>
        </p:txBody>
      </p:sp>
      <p:sp>
        <p:nvSpPr>
          <p:cNvPr id="13" name="Freccia a destra 12"/>
          <p:cNvSpPr/>
          <p:nvPr/>
        </p:nvSpPr>
        <p:spPr>
          <a:xfrm>
            <a:off x="6479190" y="3516013"/>
            <a:ext cx="382137" cy="252340"/>
          </a:xfrm>
          <a:prstGeom prst="rightArrow">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4283228462"/>
              </p:ext>
            </p:extLst>
          </p:nvPr>
        </p:nvGraphicFramePr>
        <p:xfrm>
          <a:off x="2956030" y="4733049"/>
          <a:ext cx="6084888" cy="1262062"/>
        </p:xfrm>
        <a:graphic>
          <a:graphicData uri="http://schemas.openxmlformats.org/presentationml/2006/ole">
            <mc:AlternateContent xmlns:mc="http://schemas.openxmlformats.org/markup-compatibility/2006">
              <mc:Choice xmlns:v="urn:schemas-microsoft-com:vml" Requires="v">
                <p:oleObj spid="_x0000_s62695" name="Equation" r:id="rId9" imgW="2438280" imgH="507960" progId="Equation.DSMT4">
                  <p:embed/>
                </p:oleObj>
              </mc:Choice>
              <mc:Fallback>
                <p:oleObj name="Equation" r:id="rId9" imgW="2438280" imgH="507960" progId="Equation.DSMT4">
                  <p:embed/>
                  <p:pic>
                    <p:nvPicPr>
                      <p:cNvPr id="0" name=""/>
                      <p:cNvPicPr>
                        <a:picLocks noChangeAspect="1" noChangeArrowheads="1"/>
                      </p:cNvPicPr>
                      <p:nvPr/>
                    </p:nvPicPr>
                    <p:blipFill>
                      <a:blip r:embed="rId10"/>
                      <a:srcRect/>
                      <a:stretch>
                        <a:fillRect/>
                      </a:stretch>
                    </p:blipFill>
                    <p:spPr bwMode="auto">
                      <a:xfrm>
                        <a:off x="2956030" y="4733049"/>
                        <a:ext cx="6084888" cy="1262062"/>
                      </a:xfrm>
                      <a:prstGeom prst="rect">
                        <a:avLst/>
                      </a:prstGeom>
                      <a:noFill/>
                    </p:spPr>
                  </p:pic>
                </p:oleObj>
              </mc:Fallback>
            </mc:AlternateContent>
          </a:graphicData>
        </a:graphic>
      </p:graphicFrame>
      <p:sp>
        <p:nvSpPr>
          <p:cNvPr id="15" name="Rettangolo 14"/>
          <p:cNvSpPr/>
          <p:nvPr/>
        </p:nvSpPr>
        <p:spPr>
          <a:xfrm>
            <a:off x="2657817" y="963747"/>
            <a:ext cx="6383101" cy="187541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a:off x="2691925" y="3993383"/>
            <a:ext cx="6549458" cy="2146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9076399" y="1778215"/>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N-MOS</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9262590" y="4127853"/>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P-MOS</a:t>
            </a:r>
            <a:endParaRPr lang="en-US" sz="2400" dirty="0">
              <a:latin typeface="Arial" panose="020B0604020202020204" pitchFamily="34" charset="0"/>
              <a:cs typeface="Arial" panose="020B0604020202020204" pitchFamily="34" charset="0"/>
            </a:endParaRPr>
          </a:p>
        </p:txBody>
      </p:sp>
      <p:sp>
        <p:nvSpPr>
          <p:cNvPr id="19" name="Freccia a destra rientrata 18"/>
          <p:cNvSpPr/>
          <p:nvPr/>
        </p:nvSpPr>
        <p:spPr>
          <a:xfrm rot="5400000">
            <a:off x="8143566" y="3141092"/>
            <a:ext cx="706201" cy="640671"/>
          </a:xfrm>
          <a:prstGeom prst="notch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5996" y="-2804"/>
            <a:ext cx="10515600" cy="662397"/>
          </a:xfrm>
        </p:spPr>
        <p:txBody>
          <a:bodyPr/>
          <a:lstStyle/>
          <a:p>
            <a:r>
              <a:rPr lang="en-US" dirty="0"/>
              <a:t>Again on the triode-saturation transition: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40302479"/>
              </p:ext>
            </p:extLst>
          </p:nvPr>
        </p:nvGraphicFramePr>
        <p:xfrm>
          <a:off x="857174" y="1768026"/>
          <a:ext cx="6021388" cy="568325"/>
        </p:xfrm>
        <a:graphic>
          <a:graphicData uri="http://schemas.openxmlformats.org/presentationml/2006/ole">
            <mc:AlternateContent xmlns:mc="http://schemas.openxmlformats.org/markup-compatibility/2006">
              <mc:Choice xmlns:v="urn:schemas-microsoft-com:vml" Requires="v">
                <p:oleObj spid="_x0000_s64616" name="Equation" r:id="rId3" imgW="2412720" imgH="228600" progId="Equation.DSMT4">
                  <p:embed/>
                </p:oleObj>
              </mc:Choice>
              <mc:Fallback>
                <p:oleObj name="Equation" r:id="rId3" imgW="2412720" imgH="228600" progId="Equation.DSMT4">
                  <p:embed/>
                  <p:pic>
                    <p:nvPicPr>
                      <p:cNvPr id="0" name=""/>
                      <p:cNvPicPr>
                        <a:picLocks noChangeAspect="1" noChangeArrowheads="1"/>
                      </p:cNvPicPr>
                      <p:nvPr/>
                    </p:nvPicPr>
                    <p:blipFill>
                      <a:blip r:embed="rId4"/>
                      <a:srcRect/>
                      <a:stretch>
                        <a:fillRect/>
                      </a:stretch>
                    </p:blipFill>
                    <p:spPr bwMode="auto">
                      <a:xfrm>
                        <a:off x="857174" y="1768026"/>
                        <a:ext cx="6021388" cy="568325"/>
                      </a:xfrm>
                      <a:prstGeom prst="rect">
                        <a:avLst/>
                      </a:prstGeom>
                      <a:noFill/>
                    </p:spPr>
                  </p:pic>
                </p:oleObj>
              </mc:Fallback>
            </mc:AlternateContent>
          </a:graphicData>
        </a:graphic>
      </p:graphicFrame>
      <p:cxnSp>
        <p:nvCxnSpPr>
          <p:cNvPr id="7" name="Connettore 1 6"/>
          <p:cNvCxnSpPr/>
          <p:nvPr/>
        </p:nvCxnSpPr>
        <p:spPr>
          <a:xfrm>
            <a:off x="4057575" y="1768026"/>
            <a:ext cx="714375" cy="56832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5543475" y="1768026"/>
            <a:ext cx="685800" cy="6985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ggetto 9"/>
          <p:cNvGraphicFramePr>
            <a:graphicFrameLocks noChangeAspect="1"/>
          </p:cNvGraphicFramePr>
          <p:nvPr>
            <p:extLst>
              <p:ext uri="{D42A27DB-BD31-4B8C-83A1-F6EECF244321}">
                <p14:modId xmlns:p14="http://schemas.microsoft.com/office/powerpoint/2010/main" val="1920781660"/>
              </p:ext>
            </p:extLst>
          </p:nvPr>
        </p:nvGraphicFramePr>
        <p:xfrm>
          <a:off x="858762" y="2698120"/>
          <a:ext cx="1965325" cy="568325"/>
        </p:xfrm>
        <a:graphic>
          <a:graphicData uri="http://schemas.openxmlformats.org/presentationml/2006/ole">
            <mc:AlternateContent xmlns:mc="http://schemas.openxmlformats.org/markup-compatibility/2006">
              <mc:Choice xmlns:v="urn:schemas-microsoft-com:vml" Requires="v">
                <p:oleObj spid="_x0000_s64617" name="Equation" r:id="rId5" imgW="787320" imgH="228600" progId="Equation.DSMT4">
                  <p:embed/>
                </p:oleObj>
              </mc:Choice>
              <mc:Fallback>
                <p:oleObj name="Equation" r:id="rId5" imgW="787320" imgH="228600" progId="Equation.DSMT4">
                  <p:embed/>
                  <p:pic>
                    <p:nvPicPr>
                      <p:cNvPr id="0" name=""/>
                      <p:cNvPicPr>
                        <a:picLocks noChangeAspect="1" noChangeArrowheads="1"/>
                      </p:cNvPicPr>
                      <p:nvPr/>
                    </p:nvPicPr>
                    <p:blipFill>
                      <a:blip r:embed="rId6"/>
                      <a:srcRect/>
                      <a:stretch>
                        <a:fillRect/>
                      </a:stretch>
                    </p:blipFill>
                    <p:spPr bwMode="auto">
                      <a:xfrm>
                        <a:off x="858762" y="2698120"/>
                        <a:ext cx="1965325" cy="568325"/>
                      </a:xfrm>
                      <a:prstGeom prst="rect">
                        <a:avLst/>
                      </a:prstGeom>
                      <a:noFill/>
                    </p:spPr>
                  </p:pic>
                </p:oleObj>
              </mc:Fallback>
            </mc:AlternateContent>
          </a:graphicData>
        </a:graphic>
      </p:graphicFrame>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0480" y="4544646"/>
            <a:ext cx="695514" cy="1237058"/>
          </a:xfrm>
          <a:prstGeom prst="rect">
            <a:avLst/>
          </a:prstGeom>
        </p:spPr>
      </p:pic>
      <p:cxnSp>
        <p:nvCxnSpPr>
          <p:cNvPr id="16" name="Connettore 1 15"/>
          <p:cNvCxnSpPr/>
          <p:nvPr/>
        </p:nvCxnSpPr>
        <p:spPr>
          <a:xfrm>
            <a:off x="3147611" y="4354444"/>
            <a:ext cx="22860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176186" y="4883082"/>
            <a:ext cx="2286000" cy="0"/>
          </a:xfrm>
          <a:prstGeom prst="line">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flipH="1">
            <a:off x="5532433" y="4082981"/>
            <a:ext cx="776388"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9" name="CasellaDiTesto 18"/>
          <p:cNvSpPr txBox="1"/>
          <p:nvPr/>
        </p:nvSpPr>
        <p:spPr>
          <a:xfrm>
            <a:off x="5466202" y="4734034"/>
            <a:ext cx="1081982"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r>
              <a:rPr lang="it-IT" sz="2400" dirty="0">
                <a:solidFill>
                  <a:srgbClr val="FF0000"/>
                </a:solidFill>
                <a:latin typeface="Arial" panose="020B0604020202020204" pitchFamily="34" charset="0"/>
                <a:cs typeface="Arial" panose="020B0604020202020204" pitchFamily="34" charset="0"/>
              </a:rPr>
              <a:t>-</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tn</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1" name="Connettore 1 20"/>
          <p:cNvCxnSpPr/>
          <p:nvPr/>
        </p:nvCxnSpPr>
        <p:spPr>
          <a:xfrm>
            <a:off x="3376211" y="3786119"/>
            <a:ext cx="1141785" cy="1154816"/>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flipH="1">
            <a:off x="2903136" y="3436684"/>
            <a:ext cx="776388" cy="461665"/>
          </a:xfrm>
          <a:prstGeom prst="rect">
            <a:avLst/>
          </a:prstGeom>
          <a:noFill/>
        </p:spPr>
        <p:txBody>
          <a:bodyPr wrap="square" rtlCol="0">
            <a:spAutoFit/>
          </a:bodyPr>
          <a:lstStyle/>
          <a:p>
            <a:r>
              <a:rPr lang="it-IT" sz="2400" b="1" dirty="0">
                <a:solidFill>
                  <a:schemeClr val="accent6">
                    <a:lumMod val="75000"/>
                  </a:schemeClr>
                </a:solidFill>
                <a:latin typeface="Arial" panose="020B0604020202020204" pitchFamily="34" charset="0"/>
                <a:cs typeface="Arial" panose="020B0604020202020204" pitchFamily="34" charset="0"/>
              </a:rPr>
              <a:t>V</a:t>
            </a:r>
            <a:r>
              <a:rPr lang="it-IT" sz="2400" b="1" baseline="-25000" dirty="0">
                <a:solidFill>
                  <a:schemeClr val="accent6">
                    <a:lumMod val="75000"/>
                  </a:schemeClr>
                </a:solidFill>
                <a:latin typeface="Arial" panose="020B0604020202020204" pitchFamily="34" charset="0"/>
                <a:cs typeface="Arial" panose="020B0604020202020204" pitchFamily="34" charset="0"/>
              </a:rPr>
              <a:t>D</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24" name="Connettore 1 23"/>
          <p:cNvCxnSpPr/>
          <p:nvPr/>
        </p:nvCxnSpPr>
        <p:spPr>
          <a:xfrm>
            <a:off x="4456107" y="4882138"/>
            <a:ext cx="630504" cy="627122"/>
          </a:xfrm>
          <a:prstGeom prst="line">
            <a:avLst/>
          </a:prstGeom>
          <a:ln w="38100">
            <a:solidFill>
              <a:schemeClr val="accent6">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2493561" y="3881427"/>
            <a:ext cx="882650" cy="663219"/>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2836175" y="4421416"/>
            <a:ext cx="570806" cy="6550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3679524" y="5337412"/>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32" name="CasellaDiTesto 31"/>
          <p:cNvSpPr txBox="1"/>
          <p:nvPr/>
        </p:nvSpPr>
        <p:spPr>
          <a:xfrm>
            <a:off x="4159413" y="3591214"/>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sp>
        <p:nvSpPr>
          <p:cNvPr id="34" name="Figura a mano libera 33"/>
          <p:cNvSpPr/>
          <p:nvPr/>
        </p:nvSpPr>
        <p:spPr>
          <a:xfrm>
            <a:off x="4443381" y="5001051"/>
            <a:ext cx="589830" cy="558904"/>
          </a:xfrm>
          <a:custGeom>
            <a:avLst/>
            <a:gdLst>
              <a:gd name="connsiteX0" fmla="*/ 0 w 589830"/>
              <a:gd name="connsiteY0" fmla="*/ 0 h 558904"/>
              <a:gd name="connsiteX1" fmla="*/ 38100 w 589830"/>
              <a:gd name="connsiteY1" fmla="*/ 203200 h 558904"/>
              <a:gd name="connsiteX2" fmla="*/ 139700 w 589830"/>
              <a:gd name="connsiteY2" fmla="*/ 317500 h 558904"/>
              <a:gd name="connsiteX3" fmla="*/ 127000 w 589830"/>
              <a:gd name="connsiteY3" fmla="*/ 495300 h 558904"/>
              <a:gd name="connsiteX4" fmla="*/ 254000 w 589830"/>
              <a:gd name="connsiteY4" fmla="*/ 469900 h 558904"/>
              <a:gd name="connsiteX5" fmla="*/ 381000 w 589830"/>
              <a:gd name="connsiteY5" fmla="*/ 546100 h 558904"/>
              <a:gd name="connsiteX6" fmla="*/ 571500 w 589830"/>
              <a:gd name="connsiteY6" fmla="*/ 558800 h 558904"/>
              <a:gd name="connsiteX7" fmla="*/ 571500 w 589830"/>
              <a:gd name="connsiteY7" fmla="*/ 546100 h 5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30" h="558904">
                <a:moveTo>
                  <a:pt x="0" y="0"/>
                </a:moveTo>
                <a:cubicBezTo>
                  <a:pt x="7408" y="75141"/>
                  <a:pt x="14817" y="150283"/>
                  <a:pt x="38100" y="203200"/>
                </a:cubicBezTo>
                <a:cubicBezTo>
                  <a:pt x="61383" y="256117"/>
                  <a:pt x="124883" y="268817"/>
                  <a:pt x="139700" y="317500"/>
                </a:cubicBezTo>
                <a:cubicBezTo>
                  <a:pt x="154517" y="366183"/>
                  <a:pt x="107950" y="469900"/>
                  <a:pt x="127000" y="495300"/>
                </a:cubicBezTo>
                <a:cubicBezTo>
                  <a:pt x="146050" y="520700"/>
                  <a:pt x="211667" y="461433"/>
                  <a:pt x="254000" y="469900"/>
                </a:cubicBezTo>
                <a:cubicBezTo>
                  <a:pt x="296333" y="478367"/>
                  <a:pt x="328083" y="531283"/>
                  <a:pt x="381000" y="546100"/>
                </a:cubicBezTo>
                <a:cubicBezTo>
                  <a:pt x="433917" y="560917"/>
                  <a:pt x="539750" y="558800"/>
                  <a:pt x="571500" y="558800"/>
                </a:cubicBezTo>
                <a:cubicBezTo>
                  <a:pt x="603250" y="558800"/>
                  <a:pt x="587375" y="552450"/>
                  <a:pt x="571500" y="54610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34"/>
          <p:cNvSpPr/>
          <p:nvPr/>
        </p:nvSpPr>
        <p:spPr>
          <a:xfrm>
            <a:off x="3458761" y="3740476"/>
            <a:ext cx="1070144" cy="1099743"/>
          </a:xfrm>
          <a:custGeom>
            <a:avLst/>
            <a:gdLst>
              <a:gd name="connsiteX0" fmla="*/ 0 w 1070144"/>
              <a:gd name="connsiteY0" fmla="*/ 20243 h 1099743"/>
              <a:gd name="connsiteX1" fmla="*/ 190500 w 1070144"/>
              <a:gd name="connsiteY1" fmla="*/ 7543 h 1099743"/>
              <a:gd name="connsiteX2" fmla="*/ 342900 w 1070144"/>
              <a:gd name="connsiteY2" fmla="*/ 121843 h 1099743"/>
              <a:gd name="connsiteX3" fmla="*/ 673100 w 1070144"/>
              <a:gd name="connsiteY3" fmla="*/ 515543 h 1099743"/>
              <a:gd name="connsiteX4" fmla="*/ 800100 w 1070144"/>
              <a:gd name="connsiteY4" fmla="*/ 477443 h 1099743"/>
              <a:gd name="connsiteX5" fmla="*/ 952500 w 1070144"/>
              <a:gd name="connsiteY5" fmla="*/ 439343 h 1099743"/>
              <a:gd name="connsiteX6" fmla="*/ 812800 w 1070144"/>
              <a:gd name="connsiteY6" fmla="*/ 680643 h 1099743"/>
              <a:gd name="connsiteX7" fmla="*/ 1041400 w 1070144"/>
              <a:gd name="connsiteY7" fmla="*/ 896543 h 1099743"/>
              <a:gd name="connsiteX8" fmla="*/ 1066800 w 1070144"/>
              <a:gd name="connsiteY8" fmla="*/ 1099743 h 1099743"/>
              <a:gd name="connsiteX9" fmla="*/ 1066800 w 1070144"/>
              <a:gd name="connsiteY9" fmla="*/ 1099743 h 10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44" h="1099743">
                <a:moveTo>
                  <a:pt x="0" y="20243"/>
                </a:moveTo>
                <a:cubicBezTo>
                  <a:pt x="66675" y="5426"/>
                  <a:pt x="133350" y="-9390"/>
                  <a:pt x="190500" y="7543"/>
                </a:cubicBezTo>
                <a:cubicBezTo>
                  <a:pt x="247650" y="24476"/>
                  <a:pt x="262467" y="37176"/>
                  <a:pt x="342900" y="121843"/>
                </a:cubicBezTo>
                <a:cubicBezTo>
                  <a:pt x="423333" y="206510"/>
                  <a:pt x="596900" y="456276"/>
                  <a:pt x="673100" y="515543"/>
                </a:cubicBezTo>
                <a:cubicBezTo>
                  <a:pt x="749300" y="574810"/>
                  <a:pt x="753533" y="490143"/>
                  <a:pt x="800100" y="477443"/>
                </a:cubicBezTo>
                <a:cubicBezTo>
                  <a:pt x="846667" y="464743"/>
                  <a:pt x="950383" y="405476"/>
                  <a:pt x="952500" y="439343"/>
                </a:cubicBezTo>
                <a:cubicBezTo>
                  <a:pt x="954617" y="473210"/>
                  <a:pt x="797983" y="604443"/>
                  <a:pt x="812800" y="680643"/>
                </a:cubicBezTo>
                <a:cubicBezTo>
                  <a:pt x="827617" y="756843"/>
                  <a:pt x="999067" y="826693"/>
                  <a:pt x="1041400" y="896543"/>
                </a:cubicBezTo>
                <a:cubicBezTo>
                  <a:pt x="1083733" y="966393"/>
                  <a:pt x="1066800" y="1099743"/>
                  <a:pt x="1066800" y="1099743"/>
                </a:cubicBezTo>
                <a:lnTo>
                  <a:pt x="1066800" y="1099743"/>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sellaDiTesto 37"/>
          <p:cNvSpPr txBox="1"/>
          <p:nvPr/>
        </p:nvSpPr>
        <p:spPr>
          <a:xfrm>
            <a:off x="3360029" y="642031"/>
            <a:ext cx="5050613" cy="52322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N-MOSFET in </a:t>
            </a:r>
            <a:r>
              <a:rPr lang="en-US" sz="2800" b="1" dirty="0">
                <a:latin typeface="Arial" panose="020B0604020202020204" pitchFamily="34" charset="0"/>
                <a:cs typeface="Arial" panose="020B0604020202020204" pitchFamily="34" charset="0"/>
              </a:rPr>
              <a:t>Strong Inversion</a:t>
            </a:r>
          </a:p>
        </p:txBody>
      </p:sp>
      <p:sp>
        <p:nvSpPr>
          <p:cNvPr id="39" name="CasellaDiTesto 38"/>
          <p:cNvSpPr txBox="1"/>
          <p:nvPr/>
        </p:nvSpPr>
        <p:spPr>
          <a:xfrm>
            <a:off x="2693943" y="1135114"/>
            <a:ext cx="621920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Condition to keep the MOSFET in saturation</a:t>
            </a:r>
          </a:p>
        </p:txBody>
      </p:sp>
      <p:sp>
        <p:nvSpPr>
          <p:cNvPr id="6" name="CasellaDiTesto 5"/>
          <p:cNvSpPr txBox="1"/>
          <p:nvPr/>
        </p:nvSpPr>
        <p:spPr>
          <a:xfrm>
            <a:off x="7340127" y="2882686"/>
            <a:ext cx="451961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keep an N-MOSFET in saturation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cannot descend below the gate voltage (V</a:t>
            </a:r>
            <a:r>
              <a:rPr lang="en-US" sz="2400"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reduced by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tn</a:t>
            </a:r>
            <a:endParaRPr lang="en-US" sz="2400" baseline="-25000" dirty="0">
              <a:latin typeface="Arial" panose="020B0604020202020204" pitchFamily="34" charset="0"/>
              <a:cs typeface="Arial" panose="020B0604020202020204" pitchFamily="34" charset="0"/>
            </a:endParaRPr>
          </a:p>
        </p:txBody>
      </p:sp>
      <p:sp>
        <p:nvSpPr>
          <p:cNvPr id="8" name="CasellaDiTesto 7"/>
          <p:cNvSpPr txBox="1"/>
          <p:nvPr/>
        </p:nvSpPr>
        <p:spPr>
          <a:xfrm>
            <a:off x="7340127" y="5106579"/>
            <a:ext cx="465179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picture represents a drain voltage that progressively decreases while the gate voltage is constant</a:t>
            </a:r>
          </a:p>
        </p:txBody>
      </p:sp>
      <p:sp>
        <p:nvSpPr>
          <p:cNvPr id="12" name="CasellaDiTesto 11"/>
          <p:cNvSpPr txBox="1"/>
          <p:nvPr/>
        </p:nvSpPr>
        <p:spPr>
          <a:xfrm>
            <a:off x="8284736" y="2324737"/>
            <a:ext cx="208582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Practical Rule</a:t>
            </a:r>
          </a:p>
        </p:txBody>
      </p:sp>
    </p:spTree>
    <p:extLst>
      <p:ext uri="{BB962C8B-B14F-4D97-AF65-F5344CB8AC3E}">
        <p14:creationId xmlns:p14="http://schemas.microsoft.com/office/powerpoint/2010/main" val="309208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2419580215"/>
              </p:ext>
            </p:extLst>
          </p:nvPr>
        </p:nvGraphicFramePr>
        <p:xfrm>
          <a:off x="7493325" y="2570862"/>
          <a:ext cx="3135313" cy="693737"/>
        </p:xfrm>
        <a:graphic>
          <a:graphicData uri="http://schemas.openxmlformats.org/presentationml/2006/ole">
            <mc:AlternateContent xmlns:mc="http://schemas.openxmlformats.org/markup-compatibility/2006">
              <mc:Choice xmlns:v="urn:schemas-microsoft-com:vml" Requires="v">
                <p:oleObj spid="_x0000_s65679" name="Equation" r:id="rId3" imgW="1257120" imgH="279360" progId="Equation.DSMT4">
                  <p:embed/>
                </p:oleObj>
              </mc:Choice>
              <mc:Fallback>
                <p:oleObj name="Equation" r:id="rId3" imgW="1257120" imgH="279360" progId="Equation.DSMT4">
                  <p:embed/>
                  <p:pic>
                    <p:nvPicPr>
                      <p:cNvPr id="0" name=""/>
                      <p:cNvPicPr>
                        <a:picLocks noChangeAspect="1" noChangeArrowheads="1"/>
                      </p:cNvPicPr>
                      <p:nvPr/>
                    </p:nvPicPr>
                    <p:blipFill>
                      <a:blip r:embed="rId4"/>
                      <a:srcRect/>
                      <a:stretch>
                        <a:fillRect/>
                      </a:stretch>
                    </p:blipFill>
                    <p:spPr bwMode="auto">
                      <a:xfrm>
                        <a:off x="7493325" y="2570862"/>
                        <a:ext cx="3135313" cy="693737"/>
                      </a:xfrm>
                      <a:prstGeom prst="rect">
                        <a:avLst/>
                      </a:prstGeom>
                      <a:noFill/>
                    </p:spPr>
                  </p:pic>
                </p:oleObj>
              </mc:Fallback>
            </mc:AlternateContent>
          </a:graphicData>
        </a:graphic>
      </p:graphicFrame>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873" y="4142888"/>
            <a:ext cx="745745" cy="1326400"/>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515745607"/>
              </p:ext>
            </p:extLst>
          </p:nvPr>
        </p:nvGraphicFramePr>
        <p:xfrm>
          <a:off x="1360749" y="1690986"/>
          <a:ext cx="8367713" cy="695325"/>
        </p:xfrm>
        <a:graphic>
          <a:graphicData uri="http://schemas.openxmlformats.org/presentationml/2006/ole">
            <mc:AlternateContent xmlns:mc="http://schemas.openxmlformats.org/markup-compatibility/2006">
              <mc:Choice xmlns:v="urn:schemas-microsoft-com:vml" Requires="v">
                <p:oleObj spid="_x0000_s65680" name="Equation" r:id="rId6" imgW="3352680" imgH="279360" progId="Equation.DSMT4">
                  <p:embed/>
                </p:oleObj>
              </mc:Choice>
              <mc:Fallback>
                <p:oleObj name="Equation" r:id="rId6" imgW="3352680" imgH="279360" progId="Equation.DSMT4">
                  <p:embed/>
                  <p:pic>
                    <p:nvPicPr>
                      <p:cNvPr id="0" name=""/>
                      <p:cNvPicPr>
                        <a:picLocks noChangeAspect="1" noChangeArrowheads="1"/>
                      </p:cNvPicPr>
                      <p:nvPr/>
                    </p:nvPicPr>
                    <p:blipFill>
                      <a:blip r:embed="rId7"/>
                      <a:srcRect/>
                      <a:stretch>
                        <a:fillRect/>
                      </a:stretch>
                    </p:blipFill>
                    <p:spPr bwMode="auto">
                      <a:xfrm>
                        <a:off x="1360749" y="1690986"/>
                        <a:ext cx="8367713" cy="695325"/>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233447272"/>
              </p:ext>
            </p:extLst>
          </p:nvPr>
        </p:nvGraphicFramePr>
        <p:xfrm>
          <a:off x="7851775" y="3292475"/>
          <a:ext cx="2122488" cy="693738"/>
        </p:xfrm>
        <a:graphic>
          <a:graphicData uri="http://schemas.openxmlformats.org/presentationml/2006/ole">
            <mc:AlternateContent xmlns:mc="http://schemas.openxmlformats.org/markup-compatibility/2006">
              <mc:Choice xmlns:v="urn:schemas-microsoft-com:vml" Requires="v">
                <p:oleObj spid="_x0000_s65681" name="Equation" r:id="rId8" imgW="850680" imgH="279360" progId="Equation.DSMT4">
                  <p:embed/>
                </p:oleObj>
              </mc:Choice>
              <mc:Fallback>
                <p:oleObj name="Equation" r:id="rId8" imgW="850680" imgH="279360" progId="Equation.DSMT4">
                  <p:embed/>
                  <p:pic>
                    <p:nvPicPr>
                      <p:cNvPr id="0" name=""/>
                      <p:cNvPicPr>
                        <a:picLocks noChangeAspect="1" noChangeArrowheads="1"/>
                      </p:cNvPicPr>
                      <p:nvPr/>
                    </p:nvPicPr>
                    <p:blipFill>
                      <a:blip r:embed="rId9"/>
                      <a:srcRect/>
                      <a:stretch>
                        <a:fillRect/>
                      </a:stretch>
                    </p:blipFill>
                    <p:spPr bwMode="auto">
                      <a:xfrm>
                        <a:off x="7851775" y="3292475"/>
                        <a:ext cx="2122488" cy="693738"/>
                      </a:xfrm>
                      <a:prstGeom prst="rect">
                        <a:avLst/>
                      </a:prstGeom>
                      <a:noFill/>
                    </p:spPr>
                  </p:pic>
                </p:oleObj>
              </mc:Fallback>
            </mc:AlternateContent>
          </a:graphicData>
        </a:graphic>
      </p:graphicFrame>
      <p:sp>
        <p:nvSpPr>
          <p:cNvPr id="9" name="Titolo 1"/>
          <p:cNvSpPr>
            <a:spLocks noGrp="1"/>
          </p:cNvSpPr>
          <p:nvPr>
            <p:ph type="title"/>
          </p:nvPr>
        </p:nvSpPr>
        <p:spPr>
          <a:xfrm>
            <a:off x="675996" y="-2804"/>
            <a:ext cx="10515600" cy="662397"/>
          </a:xfrm>
        </p:spPr>
        <p:txBody>
          <a:bodyPr/>
          <a:lstStyle/>
          <a:p>
            <a:r>
              <a:rPr lang="en-US" dirty="0"/>
              <a:t>Again on the triode-saturation transition: Strong Inversion</a:t>
            </a:r>
          </a:p>
        </p:txBody>
      </p:sp>
      <p:sp>
        <p:nvSpPr>
          <p:cNvPr id="10" name="CasellaDiTesto 9"/>
          <p:cNvSpPr txBox="1"/>
          <p:nvPr/>
        </p:nvSpPr>
        <p:spPr>
          <a:xfrm>
            <a:off x="3360029" y="642031"/>
            <a:ext cx="5050613" cy="52322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P-MOSFET in </a:t>
            </a:r>
            <a:r>
              <a:rPr lang="en-US" sz="2800" b="1" dirty="0">
                <a:latin typeface="Arial" panose="020B0604020202020204" pitchFamily="34" charset="0"/>
                <a:cs typeface="Arial" panose="020B0604020202020204" pitchFamily="34" charset="0"/>
              </a:rPr>
              <a:t>Strong Inversion</a:t>
            </a:r>
          </a:p>
        </p:txBody>
      </p:sp>
      <p:sp>
        <p:nvSpPr>
          <p:cNvPr id="11" name="CasellaDiTesto 10"/>
          <p:cNvSpPr txBox="1"/>
          <p:nvPr/>
        </p:nvSpPr>
        <p:spPr>
          <a:xfrm>
            <a:off x="2693943" y="1135114"/>
            <a:ext cx="621920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Condition to keep the MOSFET in saturation</a:t>
            </a:r>
          </a:p>
        </p:txBody>
      </p:sp>
      <p:cxnSp>
        <p:nvCxnSpPr>
          <p:cNvPr id="12" name="Connettore 1 11"/>
          <p:cNvCxnSpPr/>
          <p:nvPr/>
        </p:nvCxnSpPr>
        <p:spPr>
          <a:xfrm>
            <a:off x="7683690" y="2386311"/>
            <a:ext cx="216999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flipH="1">
            <a:off x="5622996" y="4736224"/>
            <a:ext cx="776388"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5373547" y="4104732"/>
            <a:ext cx="1409389"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r>
              <a:rPr lang="it-IT" sz="2400" dirty="0">
                <a:solidFill>
                  <a:srgbClr val="FF0000"/>
                </a:solidFill>
                <a:latin typeface="Arial" panose="020B0604020202020204" pitchFamily="34" charset="0"/>
                <a:cs typeface="Arial" panose="020B0604020202020204" pitchFamily="34" charset="0"/>
              </a:rPr>
              <a:t>+|</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tp</a:t>
            </a:r>
            <a:r>
              <a:rPr lang="it-IT" sz="2400" dirty="0">
                <a:solidFill>
                  <a:srgbClr val="FF0000"/>
                </a:solidFill>
                <a:latin typeface="Arial" panose="020B0604020202020204" pitchFamily="34" charset="0"/>
                <a:cs typeface="Arial" panose="020B0604020202020204" pitchFamily="34" charset="0"/>
              </a:rPr>
              <a:t>|</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9" name="CasellaDiTesto 18"/>
          <p:cNvSpPr txBox="1"/>
          <p:nvPr/>
        </p:nvSpPr>
        <p:spPr>
          <a:xfrm flipH="1">
            <a:off x="3029292" y="5535551"/>
            <a:ext cx="776388" cy="461665"/>
          </a:xfrm>
          <a:prstGeom prst="rect">
            <a:avLst/>
          </a:prstGeom>
          <a:noFill/>
        </p:spPr>
        <p:txBody>
          <a:bodyPr wrap="square" rtlCol="0">
            <a:spAutoFit/>
          </a:bodyPr>
          <a:lstStyle/>
          <a:p>
            <a:r>
              <a:rPr lang="it-IT" sz="2400" b="1" dirty="0">
                <a:solidFill>
                  <a:schemeClr val="accent6">
                    <a:lumMod val="75000"/>
                  </a:schemeClr>
                </a:solidFill>
                <a:latin typeface="Arial" panose="020B0604020202020204" pitchFamily="34" charset="0"/>
                <a:cs typeface="Arial" panose="020B0604020202020204" pitchFamily="34" charset="0"/>
              </a:rPr>
              <a:t>V</a:t>
            </a:r>
            <a:r>
              <a:rPr lang="it-IT" sz="2400" b="1" baseline="-25000" dirty="0">
                <a:solidFill>
                  <a:schemeClr val="accent6">
                    <a:lumMod val="75000"/>
                  </a:schemeClr>
                </a:solidFill>
                <a:latin typeface="Arial" panose="020B0604020202020204" pitchFamily="34" charset="0"/>
                <a:cs typeface="Arial" panose="020B0604020202020204" pitchFamily="34" charset="0"/>
              </a:rPr>
              <a:t>D</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21" name="Connettore 2 20"/>
          <p:cNvCxnSpPr>
            <a:endCxn id="6" idx="2"/>
          </p:cNvCxnSpPr>
          <p:nvPr/>
        </p:nvCxnSpPr>
        <p:spPr>
          <a:xfrm flipH="1" flipV="1">
            <a:off x="1877746" y="5469288"/>
            <a:ext cx="1151546" cy="257953"/>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2479218" y="4806088"/>
            <a:ext cx="550074" cy="13989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458761" y="3524827"/>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24" name="CasellaDiTesto 23"/>
          <p:cNvSpPr txBox="1"/>
          <p:nvPr/>
        </p:nvSpPr>
        <p:spPr>
          <a:xfrm>
            <a:off x="4085396" y="5170894"/>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grpSp>
        <p:nvGrpSpPr>
          <p:cNvPr id="27" name="Gruppo 26"/>
          <p:cNvGrpSpPr/>
          <p:nvPr/>
        </p:nvGrpSpPr>
        <p:grpSpPr>
          <a:xfrm flipV="1">
            <a:off x="3147611" y="3740476"/>
            <a:ext cx="2314575" cy="1819479"/>
            <a:chOff x="3147611" y="3740476"/>
            <a:chExt cx="2314575" cy="1819479"/>
          </a:xfrm>
        </p:grpSpPr>
        <p:cxnSp>
          <p:nvCxnSpPr>
            <p:cNvPr id="14" name="Connettore 1 13"/>
            <p:cNvCxnSpPr/>
            <p:nvPr/>
          </p:nvCxnSpPr>
          <p:spPr>
            <a:xfrm>
              <a:off x="3147611" y="4354444"/>
              <a:ext cx="22860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176186" y="4883082"/>
              <a:ext cx="2286000" cy="0"/>
            </a:xfrm>
            <a:prstGeom prst="line">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3376211" y="3786119"/>
              <a:ext cx="1141785" cy="1154816"/>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4456107" y="4882138"/>
              <a:ext cx="630504" cy="627122"/>
            </a:xfrm>
            <a:prstGeom prst="line">
              <a:avLst/>
            </a:prstGeom>
            <a:ln w="38100">
              <a:solidFill>
                <a:schemeClr val="accent6">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igura a mano libera 24"/>
            <p:cNvSpPr/>
            <p:nvPr/>
          </p:nvSpPr>
          <p:spPr>
            <a:xfrm>
              <a:off x="4443381" y="5001051"/>
              <a:ext cx="589830" cy="558904"/>
            </a:xfrm>
            <a:custGeom>
              <a:avLst/>
              <a:gdLst>
                <a:gd name="connsiteX0" fmla="*/ 0 w 589830"/>
                <a:gd name="connsiteY0" fmla="*/ 0 h 558904"/>
                <a:gd name="connsiteX1" fmla="*/ 38100 w 589830"/>
                <a:gd name="connsiteY1" fmla="*/ 203200 h 558904"/>
                <a:gd name="connsiteX2" fmla="*/ 139700 w 589830"/>
                <a:gd name="connsiteY2" fmla="*/ 317500 h 558904"/>
                <a:gd name="connsiteX3" fmla="*/ 127000 w 589830"/>
                <a:gd name="connsiteY3" fmla="*/ 495300 h 558904"/>
                <a:gd name="connsiteX4" fmla="*/ 254000 w 589830"/>
                <a:gd name="connsiteY4" fmla="*/ 469900 h 558904"/>
                <a:gd name="connsiteX5" fmla="*/ 381000 w 589830"/>
                <a:gd name="connsiteY5" fmla="*/ 546100 h 558904"/>
                <a:gd name="connsiteX6" fmla="*/ 571500 w 589830"/>
                <a:gd name="connsiteY6" fmla="*/ 558800 h 558904"/>
                <a:gd name="connsiteX7" fmla="*/ 571500 w 589830"/>
                <a:gd name="connsiteY7" fmla="*/ 546100 h 5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30" h="558904">
                  <a:moveTo>
                    <a:pt x="0" y="0"/>
                  </a:moveTo>
                  <a:cubicBezTo>
                    <a:pt x="7408" y="75141"/>
                    <a:pt x="14817" y="150283"/>
                    <a:pt x="38100" y="203200"/>
                  </a:cubicBezTo>
                  <a:cubicBezTo>
                    <a:pt x="61383" y="256117"/>
                    <a:pt x="124883" y="268817"/>
                    <a:pt x="139700" y="317500"/>
                  </a:cubicBezTo>
                  <a:cubicBezTo>
                    <a:pt x="154517" y="366183"/>
                    <a:pt x="107950" y="469900"/>
                    <a:pt x="127000" y="495300"/>
                  </a:cubicBezTo>
                  <a:cubicBezTo>
                    <a:pt x="146050" y="520700"/>
                    <a:pt x="211667" y="461433"/>
                    <a:pt x="254000" y="469900"/>
                  </a:cubicBezTo>
                  <a:cubicBezTo>
                    <a:pt x="296333" y="478367"/>
                    <a:pt x="328083" y="531283"/>
                    <a:pt x="381000" y="546100"/>
                  </a:cubicBezTo>
                  <a:cubicBezTo>
                    <a:pt x="433917" y="560917"/>
                    <a:pt x="539750" y="558800"/>
                    <a:pt x="571500" y="558800"/>
                  </a:cubicBezTo>
                  <a:cubicBezTo>
                    <a:pt x="603250" y="558800"/>
                    <a:pt x="587375" y="552450"/>
                    <a:pt x="571500" y="54610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igura a mano libera 25"/>
            <p:cNvSpPr/>
            <p:nvPr/>
          </p:nvSpPr>
          <p:spPr>
            <a:xfrm>
              <a:off x="3458761" y="3740476"/>
              <a:ext cx="1070144" cy="1099743"/>
            </a:xfrm>
            <a:custGeom>
              <a:avLst/>
              <a:gdLst>
                <a:gd name="connsiteX0" fmla="*/ 0 w 1070144"/>
                <a:gd name="connsiteY0" fmla="*/ 20243 h 1099743"/>
                <a:gd name="connsiteX1" fmla="*/ 190500 w 1070144"/>
                <a:gd name="connsiteY1" fmla="*/ 7543 h 1099743"/>
                <a:gd name="connsiteX2" fmla="*/ 342900 w 1070144"/>
                <a:gd name="connsiteY2" fmla="*/ 121843 h 1099743"/>
                <a:gd name="connsiteX3" fmla="*/ 673100 w 1070144"/>
                <a:gd name="connsiteY3" fmla="*/ 515543 h 1099743"/>
                <a:gd name="connsiteX4" fmla="*/ 800100 w 1070144"/>
                <a:gd name="connsiteY4" fmla="*/ 477443 h 1099743"/>
                <a:gd name="connsiteX5" fmla="*/ 952500 w 1070144"/>
                <a:gd name="connsiteY5" fmla="*/ 439343 h 1099743"/>
                <a:gd name="connsiteX6" fmla="*/ 812800 w 1070144"/>
                <a:gd name="connsiteY6" fmla="*/ 680643 h 1099743"/>
                <a:gd name="connsiteX7" fmla="*/ 1041400 w 1070144"/>
                <a:gd name="connsiteY7" fmla="*/ 896543 h 1099743"/>
                <a:gd name="connsiteX8" fmla="*/ 1066800 w 1070144"/>
                <a:gd name="connsiteY8" fmla="*/ 1099743 h 1099743"/>
                <a:gd name="connsiteX9" fmla="*/ 1066800 w 1070144"/>
                <a:gd name="connsiteY9" fmla="*/ 1099743 h 10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44" h="1099743">
                  <a:moveTo>
                    <a:pt x="0" y="20243"/>
                  </a:moveTo>
                  <a:cubicBezTo>
                    <a:pt x="66675" y="5426"/>
                    <a:pt x="133350" y="-9390"/>
                    <a:pt x="190500" y="7543"/>
                  </a:cubicBezTo>
                  <a:cubicBezTo>
                    <a:pt x="247650" y="24476"/>
                    <a:pt x="262467" y="37176"/>
                    <a:pt x="342900" y="121843"/>
                  </a:cubicBezTo>
                  <a:cubicBezTo>
                    <a:pt x="423333" y="206510"/>
                    <a:pt x="596900" y="456276"/>
                    <a:pt x="673100" y="515543"/>
                  </a:cubicBezTo>
                  <a:cubicBezTo>
                    <a:pt x="749300" y="574810"/>
                    <a:pt x="753533" y="490143"/>
                    <a:pt x="800100" y="477443"/>
                  </a:cubicBezTo>
                  <a:cubicBezTo>
                    <a:pt x="846667" y="464743"/>
                    <a:pt x="950383" y="405476"/>
                    <a:pt x="952500" y="439343"/>
                  </a:cubicBezTo>
                  <a:cubicBezTo>
                    <a:pt x="954617" y="473210"/>
                    <a:pt x="797983" y="604443"/>
                    <a:pt x="812800" y="680643"/>
                  </a:cubicBezTo>
                  <a:cubicBezTo>
                    <a:pt x="827617" y="756843"/>
                    <a:pt x="999067" y="826693"/>
                    <a:pt x="1041400" y="896543"/>
                  </a:cubicBezTo>
                  <a:cubicBezTo>
                    <a:pt x="1083733" y="966393"/>
                    <a:pt x="1066800" y="1099743"/>
                    <a:pt x="1066800" y="1099743"/>
                  </a:cubicBezTo>
                  <a:lnTo>
                    <a:pt x="1066800" y="1099743"/>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asellaDiTesto 31"/>
          <p:cNvSpPr txBox="1"/>
          <p:nvPr/>
        </p:nvSpPr>
        <p:spPr>
          <a:xfrm>
            <a:off x="7282073" y="4359496"/>
            <a:ext cx="451961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keep a P-MOSFET in saturation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cannot rise over the gate voltage (V</a:t>
            </a:r>
            <a:r>
              <a:rPr lang="en-US" sz="2400"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increased by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tp</a:t>
            </a:r>
            <a:r>
              <a:rPr lang="en-US" sz="24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sp>
        <p:nvSpPr>
          <p:cNvPr id="33" name="CasellaDiTesto 32"/>
          <p:cNvSpPr txBox="1"/>
          <p:nvPr/>
        </p:nvSpPr>
        <p:spPr>
          <a:xfrm>
            <a:off x="2858615" y="2649624"/>
            <a:ext cx="375936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Enhancement P-MOSFET</a:t>
            </a:r>
            <a:endParaRPr lang="en-US" sz="2400" dirty="0">
              <a:latin typeface="Arial" panose="020B0604020202020204" pitchFamily="34" charset="0"/>
              <a:cs typeface="Arial" panose="020B0604020202020204" pitchFamily="34" charset="0"/>
            </a:endParaRPr>
          </a:p>
        </p:txBody>
      </p:sp>
      <p:sp>
        <p:nvSpPr>
          <p:cNvPr id="34" name="Freccia a destra 33"/>
          <p:cNvSpPr/>
          <p:nvPr/>
        </p:nvSpPr>
        <p:spPr>
          <a:xfrm>
            <a:off x="6747981" y="2628172"/>
            <a:ext cx="560745" cy="461665"/>
          </a:xfrm>
          <a:prstGeom prst="rightArrow">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484" y="208121"/>
            <a:ext cx="10515600" cy="662397"/>
          </a:xfrm>
        </p:spPr>
        <p:txBody>
          <a:bodyPr/>
          <a:lstStyle/>
          <a:p>
            <a:r>
              <a:rPr lang="en-US" dirty="0"/>
              <a:t>The "natural" direction of the current in P-type transistors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3659183700"/>
              </p:ext>
            </p:extLst>
          </p:nvPr>
        </p:nvGraphicFramePr>
        <p:xfrm>
          <a:off x="4349214" y="1085122"/>
          <a:ext cx="2029160" cy="727895"/>
        </p:xfrm>
        <a:graphic>
          <a:graphicData uri="http://schemas.openxmlformats.org/presentationml/2006/ole">
            <mc:AlternateContent xmlns:mc="http://schemas.openxmlformats.org/markup-compatibility/2006">
              <mc:Choice xmlns:v="urn:schemas-microsoft-com:vml" Requires="v">
                <p:oleObj spid="_x0000_s63546" name="Equation" r:id="rId3" imgW="634680" imgH="228600" progId="Equation.DSMT4">
                  <p:embed/>
                </p:oleObj>
              </mc:Choice>
              <mc:Fallback>
                <p:oleObj name="Equation" r:id="rId3" imgW="634680" imgH="228600" progId="Equation.DSMT4">
                  <p:embed/>
                  <p:pic>
                    <p:nvPicPr>
                      <p:cNvPr id="0" name=""/>
                      <p:cNvPicPr>
                        <a:picLocks noChangeAspect="1" noChangeArrowheads="1"/>
                      </p:cNvPicPr>
                      <p:nvPr/>
                    </p:nvPicPr>
                    <p:blipFill>
                      <a:blip r:embed="rId4"/>
                      <a:srcRect/>
                      <a:stretch>
                        <a:fillRect/>
                      </a:stretch>
                    </p:blipFill>
                    <p:spPr bwMode="auto">
                      <a:xfrm>
                        <a:off x="4349214" y="1085122"/>
                        <a:ext cx="2029160" cy="727895"/>
                      </a:xfrm>
                      <a:prstGeom prst="rect">
                        <a:avLst/>
                      </a:prstGeom>
                      <a:noFill/>
                    </p:spPr>
                  </p:pic>
                </p:oleObj>
              </mc:Fallback>
            </mc:AlternateContent>
          </a:graphicData>
        </a:graphic>
      </p:graphicFrame>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452" y="3063488"/>
            <a:ext cx="2410303" cy="2636080"/>
          </a:xfrm>
          <a:prstGeom prst="rect">
            <a:avLst/>
          </a:prstGeom>
        </p:spPr>
      </p:pic>
      <p:sp>
        <p:nvSpPr>
          <p:cNvPr id="8" name="Freccia circolare a sinistra 7"/>
          <p:cNvSpPr/>
          <p:nvPr/>
        </p:nvSpPr>
        <p:spPr>
          <a:xfrm>
            <a:off x="6800835" y="1364776"/>
            <a:ext cx="1441603" cy="3753134"/>
          </a:xfrm>
          <a:prstGeom prst="curvedLef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asellaDiTesto 6"/>
          <p:cNvSpPr txBox="1"/>
          <p:nvPr/>
        </p:nvSpPr>
        <p:spPr>
          <a:xfrm>
            <a:off x="6654755" y="2271411"/>
            <a:ext cx="4616970" cy="1200329"/>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This is equivalent to reverse the </a:t>
            </a:r>
          </a:p>
          <a:p>
            <a:r>
              <a:rPr lang="en-US" sz="2400" dirty="0">
                <a:latin typeface="Arial" panose="020B0604020202020204" pitchFamily="34" charset="0"/>
                <a:cs typeface="Arial" panose="020B0604020202020204" pitchFamily="34" charset="0"/>
              </a:rPr>
              <a:t>conventional direction of the </a:t>
            </a:r>
          </a:p>
          <a:p>
            <a:r>
              <a:rPr lang="en-US" sz="2400" dirty="0">
                <a:latin typeface="Arial" panose="020B0604020202020204" pitchFamily="34" charset="0"/>
                <a:cs typeface="Arial" panose="020B0604020202020204" pitchFamily="34" charset="0"/>
              </a:rPr>
              <a:t>drain current for P.MOSFETs</a:t>
            </a:r>
          </a:p>
        </p:txBody>
      </p:sp>
      <p:sp>
        <p:nvSpPr>
          <p:cNvPr id="9" name="CasellaDiTesto 8"/>
          <p:cNvSpPr txBox="1"/>
          <p:nvPr/>
        </p:nvSpPr>
        <p:spPr>
          <a:xfrm>
            <a:off x="600092" y="2641178"/>
            <a:ext cx="335220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 this convention, the</a:t>
            </a:r>
          </a:p>
          <a:p>
            <a:r>
              <a:rPr lang="en-US" sz="2400" dirty="0">
                <a:latin typeface="Arial" panose="020B0604020202020204" pitchFamily="34" charset="0"/>
                <a:cs typeface="Arial" panose="020B0604020202020204" pitchFamily="34" charset="0"/>
              </a:rPr>
              <a:t>drain current is positive</a:t>
            </a:r>
          </a:p>
          <a:p>
            <a:r>
              <a:rPr lang="en-US" sz="2400" dirty="0">
                <a:latin typeface="Arial" panose="020B0604020202020204" pitchFamily="34" charset="0"/>
                <a:cs typeface="Arial" panose="020B0604020202020204" pitchFamily="34" charset="0"/>
              </a:rPr>
              <a:t>also in P-MOSFETs</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Freccia a destra 9"/>
          <p:cNvSpPr/>
          <p:nvPr/>
        </p:nvSpPr>
        <p:spPr>
          <a:xfrm>
            <a:off x="4098372" y="3241343"/>
            <a:ext cx="405389" cy="372090"/>
          </a:xfrm>
          <a:prstGeom prst="rightArrow">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0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431" y="-24285"/>
            <a:ext cx="10515600" cy="662397"/>
          </a:xfrm>
        </p:spPr>
        <p:txBody>
          <a:bodyPr/>
          <a:lstStyle/>
          <a:p>
            <a:r>
              <a:rPr lang="en-US" dirty="0"/>
              <a:t>An intuitive view to deal with p-MOSFETs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129" y="4031871"/>
            <a:ext cx="5323891" cy="2025103"/>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594084530"/>
              </p:ext>
            </p:extLst>
          </p:nvPr>
        </p:nvGraphicFramePr>
        <p:xfrm>
          <a:off x="5146234" y="1159831"/>
          <a:ext cx="2216150" cy="693738"/>
        </p:xfrm>
        <a:graphic>
          <a:graphicData uri="http://schemas.openxmlformats.org/presentationml/2006/ole">
            <mc:AlternateContent xmlns:mc="http://schemas.openxmlformats.org/markup-compatibility/2006">
              <mc:Choice xmlns:v="urn:schemas-microsoft-com:vml" Requires="v">
                <p:oleObj spid="_x0000_s61742" name="Equation" r:id="rId4" imgW="888840" imgH="279360" progId="Equation.DSMT4">
                  <p:embed/>
                </p:oleObj>
              </mc:Choice>
              <mc:Fallback>
                <p:oleObj name="Equation" r:id="rId4" imgW="888840" imgH="279360" progId="Equation.DSMT4">
                  <p:embed/>
                  <p:pic>
                    <p:nvPicPr>
                      <p:cNvPr id="0" name=""/>
                      <p:cNvPicPr>
                        <a:picLocks noChangeAspect="1" noChangeArrowheads="1"/>
                      </p:cNvPicPr>
                      <p:nvPr/>
                    </p:nvPicPr>
                    <p:blipFill>
                      <a:blip r:embed="rId5"/>
                      <a:srcRect/>
                      <a:stretch>
                        <a:fillRect/>
                      </a:stretch>
                    </p:blipFill>
                    <p:spPr bwMode="auto">
                      <a:xfrm>
                        <a:off x="5146234" y="1159831"/>
                        <a:ext cx="2216150" cy="69373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99279392"/>
              </p:ext>
            </p:extLst>
          </p:nvPr>
        </p:nvGraphicFramePr>
        <p:xfrm>
          <a:off x="8045157" y="1111431"/>
          <a:ext cx="3641725" cy="693737"/>
        </p:xfrm>
        <a:graphic>
          <a:graphicData uri="http://schemas.openxmlformats.org/presentationml/2006/ole">
            <mc:AlternateContent xmlns:mc="http://schemas.openxmlformats.org/markup-compatibility/2006">
              <mc:Choice xmlns:v="urn:schemas-microsoft-com:vml" Requires="v">
                <p:oleObj spid="_x0000_s61743" name="Equation" r:id="rId6" imgW="1460160" imgH="279360" progId="Equation.DSMT4">
                  <p:embed/>
                </p:oleObj>
              </mc:Choice>
              <mc:Fallback>
                <p:oleObj name="Equation" r:id="rId6" imgW="1460160" imgH="279360" progId="Equation.DSMT4">
                  <p:embed/>
                  <p:pic>
                    <p:nvPicPr>
                      <p:cNvPr id="0" name=""/>
                      <p:cNvPicPr>
                        <a:picLocks noChangeAspect="1" noChangeArrowheads="1"/>
                      </p:cNvPicPr>
                      <p:nvPr/>
                    </p:nvPicPr>
                    <p:blipFill>
                      <a:blip r:embed="rId7"/>
                      <a:srcRect/>
                      <a:stretch>
                        <a:fillRect/>
                      </a:stretch>
                    </p:blipFill>
                    <p:spPr bwMode="auto">
                      <a:xfrm>
                        <a:off x="8045157" y="1111431"/>
                        <a:ext cx="3641725" cy="693737"/>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5039782"/>
              </p:ext>
            </p:extLst>
          </p:nvPr>
        </p:nvGraphicFramePr>
        <p:xfrm>
          <a:off x="420007" y="994400"/>
          <a:ext cx="3484563" cy="631825"/>
        </p:xfrm>
        <a:graphic>
          <a:graphicData uri="http://schemas.openxmlformats.org/presentationml/2006/ole">
            <mc:AlternateContent xmlns:mc="http://schemas.openxmlformats.org/markup-compatibility/2006">
              <mc:Choice xmlns:v="urn:schemas-microsoft-com:vml" Requires="v">
                <p:oleObj spid="_x0000_s61744" name="Equation" r:id="rId8" imgW="1396800" imgH="253800" progId="Equation.DSMT4">
                  <p:embed/>
                </p:oleObj>
              </mc:Choice>
              <mc:Fallback>
                <p:oleObj name="Equation" r:id="rId8" imgW="1396800" imgH="253800" progId="Equation.DSMT4">
                  <p:embed/>
                  <p:pic>
                    <p:nvPicPr>
                      <p:cNvPr id="0" name=""/>
                      <p:cNvPicPr>
                        <a:picLocks noChangeAspect="1" noChangeArrowheads="1"/>
                      </p:cNvPicPr>
                      <p:nvPr/>
                    </p:nvPicPr>
                    <p:blipFill>
                      <a:blip r:embed="rId9"/>
                      <a:srcRect/>
                      <a:stretch>
                        <a:fillRect/>
                      </a:stretch>
                    </p:blipFill>
                    <p:spPr bwMode="auto">
                      <a:xfrm>
                        <a:off x="420007" y="994400"/>
                        <a:ext cx="3484563" cy="6318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740925633"/>
              </p:ext>
            </p:extLst>
          </p:nvPr>
        </p:nvGraphicFramePr>
        <p:xfrm>
          <a:off x="420007" y="2021646"/>
          <a:ext cx="3135313" cy="693737"/>
        </p:xfrm>
        <a:graphic>
          <a:graphicData uri="http://schemas.openxmlformats.org/presentationml/2006/ole">
            <mc:AlternateContent xmlns:mc="http://schemas.openxmlformats.org/markup-compatibility/2006">
              <mc:Choice xmlns:v="urn:schemas-microsoft-com:vml" Requires="v">
                <p:oleObj spid="_x0000_s61745" name="Equation" r:id="rId10" imgW="1257120" imgH="279360" progId="Equation.DSMT4">
                  <p:embed/>
                </p:oleObj>
              </mc:Choice>
              <mc:Fallback>
                <p:oleObj name="Equation" r:id="rId10" imgW="1257120" imgH="279360" progId="Equation.DSMT4">
                  <p:embed/>
                  <p:pic>
                    <p:nvPicPr>
                      <p:cNvPr id="0" name=""/>
                      <p:cNvPicPr>
                        <a:picLocks noChangeAspect="1" noChangeArrowheads="1"/>
                      </p:cNvPicPr>
                      <p:nvPr/>
                    </p:nvPicPr>
                    <p:blipFill>
                      <a:blip r:embed="rId11"/>
                      <a:srcRect/>
                      <a:stretch>
                        <a:fillRect/>
                      </a:stretch>
                    </p:blipFill>
                    <p:spPr bwMode="auto">
                      <a:xfrm>
                        <a:off x="420007" y="2021646"/>
                        <a:ext cx="3135313" cy="693737"/>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448157394"/>
              </p:ext>
            </p:extLst>
          </p:nvPr>
        </p:nvGraphicFramePr>
        <p:xfrm>
          <a:off x="420007" y="2911658"/>
          <a:ext cx="4275137" cy="600075"/>
        </p:xfrm>
        <a:graphic>
          <a:graphicData uri="http://schemas.openxmlformats.org/presentationml/2006/ole">
            <mc:AlternateContent xmlns:mc="http://schemas.openxmlformats.org/markup-compatibility/2006">
              <mc:Choice xmlns:v="urn:schemas-microsoft-com:vml" Requires="v">
                <p:oleObj spid="_x0000_s61746" name="Equation" r:id="rId12" imgW="1714320" imgH="241200" progId="Equation.DSMT4">
                  <p:embed/>
                </p:oleObj>
              </mc:Choice>
              <mc:Fallback>
                <p:oleObj name="Equation" r:id="rId12" imgW="1714320" imgH="241200" progId="Equation.DSMT4">
                  <p:embed/>
                  <p:pic>
                    <p:nvPicPr>
                      <p:cNvPr id="0" name=""/>
                      <p:cNvPicPr>
                        <a:picLocks noChangeAspect="1" noChangeArrowheads="1"/>
                      </p:cNvPicPr>
                      <p:nvPr/>
                    </p:nvPicPr>
                    <p:blipFill>
                      <a:blip r:embed="rId13"/>
                      <a:srcRect/>
                      <a:stretch>
                        <a:fillRect/>
                      </a:stretch>
                    </p:blipFill>
                    <p:spPr bwMode="auto">
                      <a:xfrm>
                        <a:off x="420007" y="2911658"/>
                        <a:ext cx="4275137" cy="600075"/>
                      </a:xfrm>
                      <a:prstGeom prst="rect">
                        <a:avLst/>
                      </a:prstGeom>
                      <a:noFill/>
                    </p:spPr>
                  </p:pic>
                </p:oleObj>
              </mc:Fallback>
            </mc:AlternateContent>
          </a:graphicData>
        </a:graphic>
      </p:graphicFrame>
      <p:sp>
        <p:nvSpPr>
          <p:cNvPr id="12" name="Freccia a destra 11"/>
          <p:cNvSpPr/>
          <p:nvPr/>
        </p:nvSpPr>
        <p:spPr>
          <a:xfrm>
            <a:off x="7544113" y="1310312"/>
            <a:ext cx="319314" cy="315913"/>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110441" y="937100"/>
            <a:ext cx="6725104" cy="113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286658" y="1964968"/>
            <a:ext cx="4531002" cy="1664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860431" y="273564"/>
            <a:ext cx="112723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always</a:t>
            </a:r>
            <a:endParaRPr lang="en-US" sz="2400" dirty="0">
              <a:solidFill>
                <a:srgbClr val="FF0000"/>
              </a:solidFill>
              <a:latin typeface="Arial" panose="020B0604020202020204" pitchFamily="34" charset="0"/>
              <a:cs typeface="Arial" panose="020B0604020202020204" pitchFamily="34" charset="0"/>
            </a:endParaRPr>
          </a:p>
        </p:txBody>
      </p:sp>
      <p:sp>
        <p:nvSpPr>
          <p:cNvPr id="16" name="CasellaDiTesto 15"/>
          <p:cNvSpPr txBox="1"/>
          <p:nvPr/>
        </p:nvSpPr>
        <p:spPr>
          <a:xfrm>
            <a:off x="6564923" y="2063845"/>
            <a:ext cx="467147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and moderate </a:t>
            </a:r>
            <a:r>
              <a:rPr lang="it-IT" sz="2400" dirty="0" err="1">
                <a:solidFill>
                  <a:srgbClr val="FF0000"/>
                </a:solidFill>
                <a:latin typeface="Arial" panose="020B0604020202020204" pitchFamily="34" charset="0"/>
                <a:cs typeface="Arial" panose="020B0604020202020204" pitchFamily="34" charset="0"/>
              </a:rPr>
              <a:t>inversion</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237061" y="3611686"/>
            <a:ext cx="2685351" cy="1200329"/>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t>
            </a:r>
            <a:r>
              <a:rPr lang="it-IT" sz="2400" dirty="0" err="1">
                <a:solidFill>
                  <a:srgbClr val="FF0000"/>
                </a:solidFill>
                <a:latin typeface="Arial" panose="020B0604020202020204" pitchFamily="34" charset="0"/>
                <a:cs typeface="Arial" panose="020B0604020202020204" pitchFamily="34" charset="0"/>
              </a:rPr>
              <a:t>inversion</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for </a:t>
            </a:r>
            <a:r>
              <a:rPr lang="it-IT" sz="2400" dirty="0" err="1">
                <a:solidFill>
                  <a:srgbClr val="FF0000"/>
                </a:solidFill>
                <a:latin typeface="Arial" panose="020B0604020202020204" pitchFamily="34" charset="0"/>
                <a:cs typeface="Arial" panose="020B0604020202020204" pitchFamily="34" charset="0"/>
              </a:rPr>
              <a:t>enhancement</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p-</a:t>
            </a:r>
            <a:r>
              <a:rPr lang="it-IT" sz="2400" dirty="0" err="1">
                <a:solidFill>
                  <a:srgbClr val="FF0000"/>
                </a:solidFill>
                <a:latin typeface="Arial" panose="020B0604020202020204" pitchFamily="34" charset="0"/>
                <a:cs typeface="Arial" panose="020B0604020202020204" pitchFamily="34" charset="0"/>
              </a:rPr>
              <a:t>MOSFETs</a:t>
            </a:r>
            <a:endParaRPr lang="en-US"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4">
            <p14:nvContentPartPr>
              <p14:cNvPr id="7" name="Input penna 6"/>
              <p14:cNvContentPartPr/>
              <p14:nvPr/>
            </p14:nvContentPartPr>
            <p14:xfrm>
              <a:off x="8442360" y="3391920"/>
              <a:ext cx="157680" cy="42480"/>
            </p14:xfrm>
          </p:contentPart>
        </mc:Choice>
        <mc:Fallback xmlns="">
          <p:pic>
            <p:nvPicPr>
              <p:cNvPr id="7" name="Input penna 6"/>
              <p:cNvPicPr/>
              <p:nvPr/>
            </p:nvPicPr>
            <p:blipFill>
              <a:blip r:embed="rId15"/>
              <a:stretch>
                <a:fillRect/>
              </a:stretch>
            </p:blipFill>
            <p:spPr>
              <a:xfrm>
                <a:off x="8438400" y="3387960"/>
                <a:ext cx="164880" cy="49320"/>
              </a:xfrm>
              <a:prstGeom prst="rect">
                <a:avLst/>
              </a:prstGeom>
            </p:spPr>
          </p:pic>
        </mc:Fallback>
      </mc:AlternateContent>
      <p:sp>
        <p:nvSpPr>
          <p:cNvPr id="19" name="CasellaDiTesto 18"/>
          <p:cNvSpPr txBox="1"/>
          <p:nvPr/>
        </p:nvSpPr>
        <p:spPr>
          <a:xfrm>
            <a:off x="2459203" y="4911968"/>
            <a:ext cx="363679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the gate to the source the voltage is increased by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p:txBody>
      </p:sp>
      <p:sp>
        <p:nvSpPr>
          <p:cNvPr id="20" name="Rettangolo 19"/>
          <p:cNvSpPr/>
          <p:nvPr/>
        </p:nvSpPr>
        <p:spPr>
          <a:xfrm>
            <a:off x="164142" y="736250"/>
            <a:ext cx="4531002" cy="10324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8521200" y="2972807"/>
            <a:ext cx="363679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voltage drop across </a:t>
            </a:r>
          </a:p>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mosfet</a:t>
            </a:r>
            <a:r>
              <a:rPr lang="en-US" sz="2400" dirty="0">
                <a:latin typeface="Arial" panose="020B0604020202020204" pitchFamily="34" charset="0"/>
                <a:cs typeface="Arial" panose="020B0604020202020204" pitchFamily="34" charset="0"/>
              </a:rPr>
              <a:t>, measured along the natural direction of ID is |V</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a:t>
            </a:r>
          </a:p>
        </p:txBody>
      </p:sp>
      <p:sp>
        <p:nvSpPr>
          <p:cNvPr id="22" name="Freccia in giù 21"/>
          <p:cNvSpPr/>
          <p:nvPr/>
        </p:nvSpPr>
        <p:spPr>
          <a:xfrm rot="19027886">
            <a:off x="5618153" y="2613326"/>
            <a:ext cx="955693" cy="960178"/>
          </a:xfrm>
          <a:prstGeom prst="down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6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9836" y="201351"/>
            <a:ext cx="10515600" cy="662397"/>
          </a:xfrm>
        </p:spPr>
        <p:txBody>
          <a:bodyPr/>
          <a:lstStyle/>
          <a:p>
            <a:r>
              <a:rPr lang="en-US" dirty="0"/>
              <a:t>From NPN BJTs to PNP 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441" y="1084367"/>
            <a:ext cx="750867" cy="1338997"/>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536" y="1135014"/>
            <a:ext cx="806220" cy="1438368"/>
          </a:xfrm>
          <a:prstGeom prst="rect">
            <a:avLst/>
          </a:prstGeom>
        </p:spPr>
      </p:pic>
      <p:sp>
        <p:nvSpPr>
          <p:cNvPr id="7" name="Freccia a destra 6"/>
          <p:cNvSpPr/>
          <p:nvPr/>
        </p:nvSpPr>
        <p:spPr>
          <a:xfrm>
            <a:off x="3259600" y="1511919"/>
            <a:ext cx="818865" cy="561191"/>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ggetto 7"/>
          <p:cNvGraphicFramePr>
            <a:graphicFrameLocks noChangeAspect="1"/>
          </p:cNvGraphicFramePr>
          <p:nvPr>
            <p:extLst>
              <p:ext uri="{D42A27DB-BD31-4B8C-83A1-F6EECF244321}">
                <p14:modId xmlns:p14="http://schemas.microsoft.com/office/powerpoint/2010/main" val="1198627701"/>
              </p:ext>
            </p:extLst>
          </p:nvPr>
        </p:nvGraphicFramePr>
        <p:xfrm>
          <a:off x="1472060" y="3190856"/>
          <a:ext cx="5099050" cy="2274887"/>
        </p:xfrm>
        <a:graphic>
          <a:graphicData uri="http://schemas.openxmlformats.org/presentationml/2006/ole">
            <mc:AlternateContent xmlns:mc="http://schemas.openxmlformats.org/markup-compatibility/2006">
              <mc:Choice xmlns:v="urn:schemas-microsoft-com:vml" Requires="v">
                <p:oleObj spid="_x0000_s66626" name="Equation" r:id="rId5" imgW="2044440" imgH="914400" progId="Equation.DSMT4">
                  <p:embed/>
                </p:oleObj>
              </mc:Choice>
              <mc:Fallback>
                <p:oleObj name="Equation" r:id="rId5" imgW="2044440" imgH="914400" progId="Equation.DSMT4">
                  <p:embed/>
                  <p:pic>
                    <p:nvPicPr>
                      <p:cNvPr id="0" name=""/>
                      <p:cNvPicPr>
                        <a:picLocks noChangeAspect="1" noChangeArrowheads="1"/>
                      </p:cNvPicPr>
                      <p:nvPr/>
                    </p:nvPicPr>
                    <p:blipFill>
                      <a:blip r:embed="rId6"/>
                      <a:srcRect/>
                      <a:stretch>
                        <a:fillRect/>
                      </a:stretch>
                    </p:blipFill>
                    <p:spPr bwMode="auto">
                      <a:xfrm>
                        <a:off x="1472060" y="3190856"/>
                        <a:ext cx="5099050" cy="2274887"/>
                      </a:xfrm>
                      <a:prstGeom prst="rect">
                        <a:avLst/>
                      </a:prstGeom>
                      <a:noFill/>
                    </p:spPr>
                  </p:pic>
                </p:oleObj>
              </mc:Fallback>
            </mc:AlternateContent>
          </a:graphicData>
        </a:graphic>
      </p:graphicFrame>
      <p:sp>
        <p:nvSpPr>
          <p:cNvPr id="9" name="CasellaDiTesto 8"/>
          <p:cNvSpPr txBox="1"/>
          <p:nvPr/>
        </p:nvSpPr>
        <p:spPr>
          <a:xfrm>
            <a:off x="1489075" y="2662175"/>
            <a:ext cx="239822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Transformations</a:t>
            </a:r>
          </a:p>
        </p:txBody>
      </p:sp>
      <p:sp>
        <p:nvSpPr>
          <p:cNvPr id="10" name="Parentesi graffa aperta 9"/>
          <p:cNvSpPr/>
          <p:nvPr/>
        </p:nvSpPr>
        <p:spPr>
          <a:xfrm>
            <a:off x="1024507" y="3272416"/>
            <a:ext cx="464568" cy="2111766"/>
          </a:xfrm>
          <a:prstGeom prst="leftBrace">
            <a:avLst>
              <a:gd name="adj1" fmla="val 24109"/>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8744" y="4102214"/>
            <a:ext cx="806220" cy="1438368"/>
          </a:xfrm>
          <a:prstGeom prst="rect">
            <a:avLst/>
          </a:prstGeom>
        </p:spPr>
      </p:pic>
      <p:cxnSp>
        <p:nvCxnSpPr>
          <p:cNvPr id="13" name="Connettore 2 12"/>
          <p:cNvCxnSpPr/>
          <p:nvPr/>
        </p:nvCxnSpPr>
        <p:spPr>
          <a:xfrm>
            <a:off x="9751254" y="5238712"/>
            <a:ext cx="0" cy="6900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8044282" y="4989221"/>
            <a:ext cx="613147"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975430" y="4333893"/>
            <a:ext cx="40588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B</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9913244" y="5265808"/>
            <a:ext cx="41710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C</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8" name="Parentesi graffa chiusa 17"/>
          <p:cNvSpPr/>
          <p:nvPr/>
        </p:nvSpPr>
        <p:spPr>
          <a:xfrm>
            <a:off x="3012861" y="4430916"/>
            <a:ext cx="150125" cy="1055884"/>
          </a:xfrm>
          <a:prstGeom prst="rightBrace">
            <a:avLst>
              <a:gd name="adj1" fmla="val 65435"/>
              <a:gd name="adj2" fmla="val 47519"/>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Parentesi graffa chiusa 18"/>
          <p:cNvSpPr/>
          <p:nvPr/>
        </p:nvSpPr>
        <p:spPr>
          <a:xfrm>
            <a:off x="6729255" y="2924636"/>
            <a:ext cx="150125" cy="1055884"/>
          </a:xfrm>
          <a:prstGeom prst="rightBrace">
            <a:avLst>
              <a:gd name="adj1" fmla="val 65435"/>
              <a:gd name="adj2" fmla="val 47519"/>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ggetto 19"/>
          <p:cNvGraphicFramePr>
            <a:graphicFrameLocks noChangeAspect="1"/>
          </p:cNvGraphicFramePr>
          <p:nvPr>
            <p:extLst>
              <p:ext uri="{D42A27DB-BD31-4B8C-83A1-F6EECF244321}">
                <p14:modId xmlns:p14="http://schemas.microsoft.com/office/powerpoint/2010/main" val="3158513399"/>
              </p:ext>
            </p:extLst>
          </p:nvPr>
        </p:nvGraphicFramePr>
        <p:xfrm>
          <a:off x="8006667" y="3064398"/>
          <a:ext cx="1810044" cy="541232"/>
        </p:xfrm>
        <a:graphic>
          <a:graphicData uri="http://schemas.openxmlformats.org/presentationml/2006/ole">
            <mc:AlternateContent xmlns:mc="http://schemas.openxmlformats.org/markup-compatibility/2006">
              <mc:Choice xmlns:v="urn:schemas-microsoft-com:vml" Requires="v">
                <p:oleObj spid="_x0000_s66627" name="Equation" r:id="rId7" imgW="761760" imgH="228600" progId="Equation.DSMT4">
                  <p:embed/>
                </p:oleObj>
              </mc:Choice>
              <mc:Fallback>
                <p:oleObj name="Equation" r:id="rId7" imgW="761760" imgH="228600" progId="Equation.DSMT4">
                  <p:embed/>
                  <p:pic>
                    <p:nvPicPr>
                      <p:cNvPr id="0" name=""/>
                      <p:cNvPicPr>
                        <a:picLocks noChangeAspect="1" noChangeArrowheads="1"/>
                      </p:cNvPicPr>
                      <p:nvPr/>
                    </p:nvPicPr>
                    <p:blipFill>
                      <a:blip r:embed="rId8"/>
                      <a:srcRect/>
                      <a:stretch>
                        <a:fillRect/>
                      </a:stretch>
                    </p:blipFill>
                    <p:spPr bwMode="auto">
                      <a:xfrm>
                        <a:off x="8006667" y="3064398"/>
                        <a:ext cx="1810044" cy="541232"/>
                      </a:xfrm>
                      <a:prstGeom prst="rect">
                        <a:avLst/>
                      </a:prstGeom>
                      <a:noFill/>
                    </p:spPr>
                  </p:pic>
                </p:oleObj>
              </mc:Fallback>
            </mc:AlternateContent>
          </a:graphicData>
        </a:graphic>
      </p:graphicFrame>
      <p:sp>
        <p:nvSpPr>
          <p:cNvPr id="21" name="Freccia a destra 20"/>
          <p:cNvSpPr/>
          <p:nvPr/>
        </p:nvSpPr>
        <p:spPr>
          <a:xfrm>
            <a:off x="7248737" y="3178516"/>
            <a:ext cx="388573" cy="427114"/>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p:cNvSpPr txBox="1"/>
          <p:nvPr/>
        </p:nvSpPr>
        <p:spPr>
          <a:xfrm>
            <a:off x="3716612" y="4328299"/>
            <a:ext cx="3087705"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These two can be</a:t>
            </a:r>
          </a:p>
          <a:p>
            <a:r>
              <a:rPr lang="en-US" sz="2000" dirty="0">
                <a:latin typeface="Arial" panose="020B0604020202020204" pitchFamily="34" charset="0"/>
                <a:cs typeface="Arial" panose="020B0604020202020204" pitchFamily="34" charset="0"/>
              </a:rPr>
              <a:t>avoided if the opposite</a:t>
            </a:r>
          </a:p>
          <a:p>
            <a:r>
              <a:rPr lang="en-US" sz="2000" dirty="0">
                <a:latin typeface="Arial" panose="020B0604020202020204" pitchFamily="34" charset="0"/>
                <a:cs typeface="Arial" panose="020B0604020202020204" pitchFamily="34" charset="0"/>
              </a:rPr>
              <a:t>convention for the current</a:t>
            </a:r>
          </a:p>
          <a:p>
            <a:r>
              <a:rPr lang="en-US" sz="2000" dirty="0">
                <a:latin typeface="Arial" panose="020B0604020202020204" pitchFamily="34" charset="0"/>
                <a:cs typeface="Arial" panose="020B0604020202020204" pitchFamily="34" charset="0"/>
              </a:rPr>
              <a:t>direction is used </a:t>
            </a:r>
          </a:p>
        </p:txBody>
      </p:sp>
      <p:sp>
        <p:nvSpPr>
          <p:cNvPr id="23" name="Freccia a destra 22"/>
          <p:cNvSpPr/>
          <p:nvPr/>
        </p:nvSpPr>
        <p:spPr>
          <a:xfrm>
            <a:off x="7227047" y="4741321"/>
            <a:ext cx="388573" cy="427114"/>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1836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Widescreen</PresentationFormat>
  <Paragraphs>193</Paragraphs>
  <Slides>22</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8" baseType="lpstr">
      <vt:lpstr>Calibri</vt:lpstr>
      <vt:lpstr>Arial</vt:lpstr>
      <vt:lpstr>Symbol</vt:lpstr>
      <vt:lpstr>Times New Roman</vt:lpstr>
      <vt:lpstr>Tema di Office</vt:lpstr>
      <vt:lpstr>Equation</vt:lpstr>
      <vt:lpstr>Very basic rules to facilitate analysis / synthesis of integrated analog circuits</vt:lpstr>
      <vt:lpstr>Presentazione standard di PowerPoint</vt:lpstr>
      <vt:lpstr>From n-MOSFETs to p-MOSFETS</vt:lpstr>
      <vt:lpstr>Presentazione standard di PowerPoint</vt:lpstr>
      <vt:lpstr>Again on the triode-saturation transition: Strong Inversion</vt:lpstr>
      <vt:lpstr>Again on the triode-saturation transition: Strong Inversion</vt:lpstr>
      <vt:lpstr>The "natural" direction of the current in P-type transistors</vt:lpstr>
      <vt:lpstr>An intuitive view to deal with p-MOSFETs</vt:lpstr>
      <vt:lpstr>From NPN BJTs to PNP ones</vt:lpstr>
      <vt:lpstr>Presentazione standard di PowerPoint</vt:lpstr>
      <vt:lpstr>The six basic (small signal) resistances: MOSFETS </vt:lpstr>
      <vt:lpstr>The six basic (small signal) resistances: BJTs </vt:lpstr>
      <vt:lpstr>Classification of resistances in analog circuits</vt:lpstr>
      <vt:lpstr>Presentazione standard di PowerPoint</vt:lpstr>
      <vt:lpstr>The gmrd product (in saturation region) </vt:lpstr>
      <vt:lpstr>gmr0 for BJTs in active zone</vt:lpstr>
      <vt:lpstr>Emitter degeneration (source degeneration)</vt:lpstr>
      <vt:lpstr>Presentazione standard di PowerPoint</vt:lpstr>
      <vt:lpstr>Reference node for voltages: power supply invariance</vt:lpstr>
      <vt:lpstr>Example: n-MOS common source amplifier with resistive load (unipolar)</vt:lpstr>
      <vt:lpstr>Example: cascade of two n-mos common source stages</vt:lpstr>
      <vt:lpstr>Example: cascade of two complementary common source amplifiers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674</cp:revision>
  <dcterms:created xsi:type="dcterms:W3CDTF">2015-02-03T16:10:37Z</dcterms:created>
  <dcterms:modified xsi:type="dcterms:W3CDTF">2020-04-22T08:28:56Z</dcterms:modified>
</cp:coreProperties>
</file>