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7" r:id="rId9"/>
    <p:sldId id="318" r:id="rId10"/>
    <p:sldId id="319" r:id="rId11"/>
    <p:sldId id="312" r:id="rId12"/>
    <p:sldId id="320" r:id="rId13"/>
    <p:sldId id="321" r:id="rId14"/>
    <p:sldId id="313" r:id="rId15"/>
    <p:sldId id="314" r:id="rId16"/>
    <p:sldId id="315" r:id="rId17"/>
    <p:sldId id="323" r:id="rId18"/>
    <p:sldId id="322" r:id="rId19"/>
    <p:sldId id="316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3" r:id="rId28"/>
    <p:sldId id="331" r:id="rId29"/>
    <p:sldId id="332" r:id="rId30"/>
    <p:sldId id="334" r:id="rId31"/>
    <p:sldId id="335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2327" autoAdjust="0"/>
  </p:normalViewPr>
  <p:slideViewPr>
    <p:cSldViewPr snapToGrid="0">
      <p:cViewPr varScale="1">
        <p:scale>
          <a:sx n="70" d="100"/>
          <a:sy n="70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smtClean="0"/>
              <a:t>Quinto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4/10/2020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4.png"/><Relationship Id="rId10" Type="http://schemas.openxmlformats.org/officeDocument/2006/relationships/image" Target="../media/image3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pn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/>
          <p:nvPr/>
        </p:nvCxnSpPr>
        <p:spPr>
          <a:xfrm>
            <a:off x="2009880" y="3901189"/>
            <a:ext cx="712018" cy="12844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263297" y="3871848"/>
            <a:ext cx="1342892" cy="1367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637748" y="3842021"/>
            <a:ext cx="2143032" cy="13971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3096349" y="3869697"/>
            <a:ext cx="2659127" cy="13843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3503435" y="3869697"/>
            <a:ext cx="3320628" cy="13566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arrotondato 47"/>
          <p:cNvSpPr/>
          <p:nvPr/>
        </p:nvSpPr>
        <p:spPr>
          <a:xfrm>
            <a:off x="2009880" y="4308770"/>
            <a:ext cx="3641229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>
            <a:off x="162232" y="754152"/>
            <a:ext cx="5030043" cy="3021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984" y="92535"/>
            <a:ext cx="10515600" cy="662397"/>
          </a:xfrm>
        </p:spPr>
        <p:txBody>
          <a:bodyPr/>
          <a:lstStyle/>
          <a:p>
            <a:r>
              <a:rPr lang="en-US" dirty="0" smtClean="0"/>
              <a:t>Process Errors in Integrated Circuits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37890" name="Picture 2" descr="proc_err_01_hy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37" y="1325156"/>
            <a:ext cx="5231028" cy="34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4465" y="1974176"/>
            <a:ext cx="1474838" cy="1424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75187" y="2189053"/>
            <a:ext cx="263013" cy="545691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048777" y="211846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4465" y="754152"/>
            <a:ext cx="387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resistor, transistor, …)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09880" y="1974176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quantity A (e.g.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resistance, 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38200" y="1585149"/>
            <a:ext cx="341671" cy="5333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09880" y="1585149"/>
            <a:ext cx="513735" cy="3890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2317138" y="5335415"/>
            <a:ext cx="780023" cy="674304"/>
            <a:chOff x="1019280" y="3868639"/>
            <a:chExt cx="1474838" cy="1424245"/>
          </a:xfrm>
        </p:grpSpPr>
        <p:sp>
          <p:nvSpPr>
            <p:cNvPr id="15" name="Rettangolo 14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70831" y="5335415"/>
            <a:ext cx="780023" cy="674304"/>
            <a:chOff x="1019280" y="3868639"/>
            <a:chExt cx="1474838" cy="1424245"/>
          </a:xfrm>
        </p:grpSpPr>
        <p:sp>
          <p:nvSpPr>
            <p:cNvPr id="20" name="Rettangolo 19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412252" y="5335415"/>
            <a:ext cx="780023" cy="674304"/>
            <a:chOff x="1019280" y="3868639"/>
            <a:chExt cx="1474838" cy="1424245"/>
          </a:xfrm>
        </p:grpSpPr>
        <p:sp>
          <p:nvSpPr>
            <p:cNvPr id="23" name="Rettangolo 22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5448953" y="5335415"/>
            <a:ext cx="780023" cy="674304"/>
            <a:chOff x="1019280" y="3868639"/>
            <a:chExt cx="1474838" cy="1424245"/>
          </a:xfrm>
        </p:grpSpPr>
        <p:sp>
          <p:nvSpPr>
            <p:cNvPr id="26" name="Rettangolo 25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6425068" y="5335415"/>
            <a:ext cx="780023" cy="674304"/>
            <a:chOff x="1019280" y="3868639"/>
            <a:chExt cx="1474838" cy="1424245"/>
          </a:xfrm>
        </p:grpSpPr>
        <p:sp>
          <p:nvSpPr>
            <p:cNvPr id="29" name="Rettangolo 28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2078381" y="303372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(nominal value)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390169" y="78260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4614408" y="1244273"/>
            <a:ext cx="1106253" cy="34087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588846" y="430877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0" name="Freccia a destra 49"/>
          <p:cNvSpPr/>
          <p:nvPr/>
        </p:nvSpPr>
        <p:spPr>
          <a:xfrm rot="19807556">
            <a:off x="7626304" y="5076383"/>
            <a:ext cx="933450" cy="5319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62248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Microscopic irregularities: effect of device area</a:t>
            </a:r>
            <a:endParaRPr lang="en-US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9" y="1202777"/>
            <a:ext cx="7914486" cy="48892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62007" y="1389814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device areas result in smaller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matching errors</a:t>
            </a:r>
          </a:p>
        </p:txBody>
      </p:sp>
    </p:spTree>
    <p:extLst>
      <p:ext uri="{BB962C8B-B14F-4D97-AF65-F5344CB8AC3E}">
        <p14:creationId xmlns:p14="http://schemas.microsoft.com/office/powerpoint/2010/main" val="18390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371"/>
            <a:ext cx="10515600" cy="662397"/>
          </a:xfrm>
        </p:spPr>
        <p:txBody>
          <a:bodyPr/>
          <a:lstStyle/>
          <a:p>
            <a:r>
              <a:rPr lang="en-US" dirty="0" smtClean="0"/>
              <a:t>Microscopic irregularities: the </a:t>
            </a:r>
            <a:r>
              <a:rPr lang="en-US" dirty="0" err="1" smtClean="0"/>
              <a:t>Pelgrom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20045"/>
              </p:ext>
            </p:extLst>
          </p:nvPr>
        </p:nvGraphicFramePr>
        <p:xfrm>
          <a:off x="413276" y="728982"/>
          <a:ext cx="2418736" cy="246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" name="Equation" r:id="rId3" imgW="927100" imgH="939800" progId="Equation.DSMT4">
                  <p:embed/>
                </p:oleObj>
              </mc:Choice>
              <mc:Fallback>
                <p:oleObj name="Equation" r:id="rId3" imgW="9271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76" y="728982"/>
                        <a:ext cx="2418736" cy="246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3709"/>
              </p:ext>
            </p:extLst>
          </p:nvPr>
        </p:nvGraphicFramePr>
        <p:xfrm>
          <a:off x="3259249" y="1265236"/>
          <a:ext cx="2104321" cy="116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49" y="1265236"/>
                        <a:ext cx="2104321" cy="116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38199" y="307746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66643" y="253073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Resistor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37" y="1091772"/>
            <a:ext cx="5181600" cy="35242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15877" y="4740522"/>
            <a:ext cx="41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 IEEE J. of Solid State Circuits, 1989l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589" y="3734393"/>
            <a:ext cx="673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constant parameter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of the process Their values are given in the Design Rule Manual, with names that depend on the foundry (there is no general convention). 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units are generally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V·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ones are 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589" y="680769"/>
            <a:ext cx="2787918" cy="291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3259249" y="1091772"/>
            <a:ext cx="2295390" cy="2105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 smtClean="0"/>
              <a:t>Matching Errors: Gradients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8780" y="662397"/>
            <a:ext cx="103147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Gradients indicate that important quantities that affect the device properties are not uniformly distributed on a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macroscopic scale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This means that these quantities gradually varies across the chip area.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Quantities of interest can be, for example: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-) Dopant density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-) Oxide thickness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-) Geometrical process biases (e.g. etching undercut)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-) Temperature (e.g. due to power devices present on the chip)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-) Mechanical stress (mainly due to the packaging process)</a:t>
            </a:r>
          </a:p>
        </p:txBody>
      </p:sp>
    </p:spTree>
    <p:extLst>
      <p:ext uri="{BB962C8B-B14F-4D97-AF65-F5344CB8AC3E}">
        <p14:creationId xmlns:p14="http://schemas.microsoft.com/office/powerpoint/2010/main" val="34616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13323"/>
            <a:ext cx="10515600" cy="662397"/>
          </a:xfrm>
        </p:spPr>
        <p:txBody>
          <a:bodyPr/>
          <a:lstStyle/>
          <a:p>
            <a:r>
              <a:rPr lang="en-US" dirty="0" smtClean="0"/>
              <a:t>Effect of gradients on device matching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8" y="1715073"/>
            <a:ext cx="6418484" cy="3632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1109" y="962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causes matching error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95753" y="953214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does not causes matching error</a:t>
            </a:r>
          </a:p>
        </p:txBody>
      </p:sp>
      <p:sp>
        <p:nvSpPr>
          <p:cNvPr id="9" name="Freccia curva 8"/>
          <p:cNvSpPr/>
          <p:nvPr/>
        </p:nvSpPr>
        <p:spPr>
          <a:xfrm flipV="1">
            <a:off x="2026227" y="1575805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flipH="1" flipV="1">
            <a:off x="10005587" y="1613690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108" y="4516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consider a generic quantity "A"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2743200" y="4737388"/>
            <a:ext cx="1630016" cy="401420"/>
          </a:xfrm>
          <a:custGeom>
            <a:avLst/>
            <a:gdLst>
              <a:gd name="connsiteX0" fmla="*/ 0 w 1828800"/>
              <a:gd name="connsiteY0" fmla="*/ 290945 h 304006"/>
              <a:gd name="connsiteX1" fmla="*/ 685800 w 1828800"/>
              <a:gd name="connsiteY1" fmla="*/ 270163 h 304006"/>
              <a:gd name="connsiteX2" fmla="*/ 1828800 w 1828800"/>
              <a:gd name="connsiteY2" fmla="*/ 0 h 304006"/>
              <a:gd name="connsiteX3" fmla="*/ 1828800 w 1828800"/>
              <a:gd name="connsiteY3" fmla="*/ 0 h 304006"/>
              <a:gd name="connsiteX0" fmla="*/ 0 w 1874807"/>
              <a:gd name="connsiteY0" fmla="*/ 395720 h 408781"/>
              <a:gd name="connsiteX1" fmla="*/ 685800 w 1874807"/>
              <a:gd name="connsiteY1" fmla="*/ 374938 h 408781"/>
              <a:gd name="connsiteX2" fmla="*/ 1828800 w 1874807"/>
              <a:gd name="connsiteY2" fmla="*/ 104775 h 408781"/>
              <a:gd name="connsiteX3" fmla="*/ 1628775 w 1874807"/>
              <a:gd name="connsiteY3" fmla="*/ 0 h 408781"/>
              <a:gd name="connsiteX0" fmla="*/ 0 w 1834964"/>
              <a:gd name="connsiteY0" fmla="*/ 395720 h 408781"/>
              <a:gd name="connsiteX1" fmla="*/ 685800 w 1834964"/>
              <a:gd name="connsiteY1" fmla="*/ 374938 h 408781"/>
              <a:gd name="connsiteX2" fmla="*/ 1828800 w 1834964"/>
              <a:gd name="connsiteY2" fmla="*/ 104775 h 408781"/>
              <a:gd name="connsiteX3" fmla="*/ 1162050 w 1834964"/>
              <a:gd name="connsiteY3" fmla="*/ 215612 h 408781"/>
              <a:gd name="connsiteX4" fmla="*/ 1628775 w 1834964"/>
              <a:gd name="connsiteY4" fmla="*/ 0 h 408781"/>
              <a:gd name="connsiteX0" fmla="*/ 0 w 1629777"/>
              <a:gd name="connsiteY0" fmla="*/ 395720 h 401420"/>
              <a:gd name="connsiteX1" fmla="*/ 685800 w 1629777"/>
              <a:gd name="connsiteY1" fmla="*/ 374938 h 401420"/>
              <a:gd name="connsiteX2" fmla="*/ 1038225 w 1629777"/>
              <a:gd name="connsiteY2" fmla="*/ 266700 h 401420"/>
              <a:gd name="connsiteX3" fmla="*/ 1162050 w 1629777"/>
              <a:gd name="connsiteY3" fmla="*/ 215612 h 401420"/>
              <a:gd name="connsiteX4" fmla="*/ 1628775 w 1629777"/>
              <a:gd name="connsiteY4" fmla="*/ 0 h 401420"/>
              <a:gd name="connsiteX0" fmla="*/ 0 w 1630016"/>
              <a:gd name="connsiteY0" fmla="*/ 395720 h 401420"/>
              <a:gd name="connsiteX1" fmla="*/ 685800 w 1630016"/>
              <a:gd name="connsiteY1" fmla="*/ 374938 h 401420"/>
              <a:gd name="connsiteX2" fmla="*/ 1038225 w 1630016"/>
              <a:gd name="connsiteY2" fmla="*/ 266700 h 401420"/>
              <a:gd name="connsiteX3" fmla="*/ 1266825 w 1630016"/>
              <a:gd name="connsiteY3" fmla="*/ 187037 h 401420"/>
              <a:gd name="connsiteX4" fmla="*/ 1628775 w 1630016"/>
              <a:gd name="connsiteY4" fmla="*/ 0 h 4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016" h="401420">
                <a:moveTo>
                  <a:pt x="0" y="395720"/>
                </a:moveTo>
                <a:cubicBezTo>
                  <a:pt x="190500" y="409574"/>
                  <a:pt x="512763" y="396441"/>
                  <a:pt x="685800" y="374938"/>
                </a:cubicBezTo>
                <a:cubicBezTo>
                  <a:pt x="858837" y="353435"/>
                  <a:pt x="941388" y="298017"/>
                  <a:pt x="1038225" y="266700"/>
                </a:cubicBezTo>
                <a:cubicBezTo>
                  <a:pt x="1135062" y="235383"/>
                  <a:pt x="1300162" y="204499"/>
                  <a:pt x="1266825" y="187037"/>
                </a:cubicBezTo>
                <a:cubicBezTo>
                  <a:pt x="1233488" y="169575"/>
                  <a:pt x="1655762" y="5773"/>
                  <a:pt x="162877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2826327" y="4717473"/>
            <a:ext cx="4800600" cy="415636"/>
          </a:xfrm>
          <a:custGeom>
            <a:avLst/>
            <a:gdLst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849582 w 4800600"/>
              <a:gd name="connsiteY2" fmla="*/ 20781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982932 w 4800600"/>
              <a:gd name="connsiteY2" fmla="*/ 26496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415636">
                <a:moveTo>
                  <a:pt x="0" y="415636"/>
                </a:moveTo>
                <a:cubicBezTo>
                  <a:pt x="422564" y="408709"/>
                  <a:pt x="937202" y="419965"/>
                  <a:pt x="1267691" y="394854"/>
                </a:cubicBezTo>
                <a:cubicBezTo>
                  <a:pt x="1598180" y="369743"/>
                  <a:pt x="1543050" y="320386"/>
                  <a:pt x="1982932" y="264968"/>
                </a:cubicBezTo>
                <a:cubicBezTo>
                  <a:pt x="2422814" y="209550"/>
                  <a:pt x="3437371" y="106506"/>
                  <a:pt x="3906982" y="62345"/>
                </a:cubicBezTo>
                <a:cubicBezTo>
                  <a:pt x="4376593" y="18184"/>
                  <a:pt x="4502727" y="20782"/>
                  <a:pt x="4800600" y="0"/>
                </a:cubicBezTo>
                <a:lnTo>
                  <a:pt x="4800600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61108" y="5555402"/>
            <a:ext cx="1105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Unfortunately, in most cases, the direction of gradients is not predictable!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00050" y="5347859"/>
            <a:ext cx="10540718" cy="805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00281"/>
            <a:ext cx="10515600" cy="662397"/>
          </a:xfrm>
        </p:spPr>
        <p:txBody>
          <a:bodyPr/>
          <a:lstStyle/>
          <a:p>
            <a:r>
              <a:rPr lang="en-US" dirty="0" smtClean="0"/>
              <a:t>Layout rules that prevent device  mismatch caused by gradients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469" y="761109"/>
            <a:ext cx="1057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Rule 1 (obvious): Take the distance between objects as close as possible.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rule is less effective for large devices)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Rule 2: Use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common centroid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configurations.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88" y="2151651"/>
            <a:ext cx="8458200" cy="36214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55288" y="5773143"/>
            <a:ext cx="49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Centroid of both A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38600" y="4267200"/>
            <a:ext cx="0" cy="1542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2088" y="3041764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5718" y="4535702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40873" y="2654208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40873" y="329526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40873" y="419863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40873" y="4828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 flipH="1">
            <a:off x="1107294" y="279929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chiusa 19"/>
          <p:cNvSpPr/>
          <p:nvPr/>
        </p:nvSpPr>
        <p:spPr>
          <a:xfrm flipH="1">
            <a:off x="1120257" y="4288494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876550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357669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578" y="119487"/>
            <a:ext cx="10515600" cy="662397"/>
          </a:xfrm>
        </p:spPr>
        <p:txBody>
          <a:bodyPr/>
          <a:lstStyle/>
          <a:p>
            <a:r>
              <a:rPr lang="en-US" dirty="0" smtClean="0"/>
              <a:t>Common centroid configuration: Oblique gradients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6" y="1054998"/>
            <a:ext cx="6293766" cy="38942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2244" y="2106701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22244" y="3534045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22627" y="175802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22627" y="2399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22627" y="3302452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22627" y="393191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306923" y="175905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306924" y="246064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484765" y="3364006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553373" y="411570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070543" y="124738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193363" y="124738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433469" y="1247382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8779665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0230723" y="1247382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7460673" y="3106026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 flipV="1">
            <a:off x="7460673" y="1778085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8790248" y="2448688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8790248" y="3931911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60637" y="5339025"/>
            <a:ext cx="110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common centroid configuration is effective also against oblique gradients..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4855" y="5028409"/>
            <a:ext cx="11430000" cy="1034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and connect components in common centroid configurations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200" y="2683507"/>
            <a:ext cx="4310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are preferred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resistors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large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Parallels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be preferred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small resistances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90835" y="1312452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1::Resistors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6186"/>
            <a:ext cx="5427088" cy="4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25597" y="18245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Split and connect components in common centroid configurations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0508" y="1229324"/>
            <a:ext cx="892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devices -Properties of series and parallels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" y="2156429"/>
            <a:ext cx="4713349" cy="28098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4" y="2477241"/>
            <a:ext cx="5422922" cy="22337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6992" y="2092778"/>
            <a:ext cx="2053706" cy="300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479402" y="2149398"/>
            <a:ext cx="2325766" cy="2711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/>
          <p:nvPr/>
        </p:nvCxnSpPr>
        <p:spPr>
          <a:xfrm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88663" y="5653812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Accurate: Can be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common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1892325" y="5195455"/>
            <a:ext cx="456020" cy="458357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in su 16"/>
          <p:cNvSpPr/>
          <p:nvPr/>
        </p:nvSpPr>
        <p:spPr>
          <a:xfrm>
            <a:off x="7257242" y="4966276"/>
            <a:ext cx="535940" cy="687536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594747" y="495232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accurate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792153" y="482214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use!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230806" y="2741204"/>
            <a:ext cx="678235" cy="5327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777924" y="1846906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n-well CMOS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4909041" y="2677903"/>
            <a:ext cx="326563" cy="2290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4194" y="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Split and connect components in common centroid configurations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4194" y="665945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MOSFETS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1296706"/>
            <a:ext cx="5987467" cy="333141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84194" y="5006711"/>
            <a:ext cx="10515600" cy="957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BJTs:</a:t>
            </a:r>
            <a:r>
              <a:rPr lang="en-US" dirty="0" smtClean="0"/>
              <a:t> Same as </a:t>
            </a:r>
            <a:r>
              <a:rPr lang="en-US" dirty="0" err="1" smtClean="0"/>
              <a:t>Mosfets</a:t>
            </a:r>
            <a:r>
              <a:rPr lang="en-US" dirty="0" smtClean="0"/>
              <a:t> (</a:t>
            </a:r>
            <a:r>
              <a:rPr lang="en-US" dirty="0" smtClean="0"/>
              <a:t>parallels </a:t>
            </a:r>
            <a:r>
              <a:rPr lang="en-US" dirty="0" smtClean="0"/>
              <a:t>only) 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Capacitors:</a:t>
            </a:r>
            <a:r>
              <a:rPr lang="en-US" dirty="0" smtClean="0"/>
              <a:t> Parallel connections are preferred (no floating nodes)</a:t>
            </a:r>
            <a:r>
              <a:rPr lang="it-IT" dirty="0" smtClean="0"/>
              <a:t>  </a:t>
            </a: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009712"/>
            <a:ext cx="2159591" cy="9030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38359" y="122771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Floating node (no dc path)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9976514" y="1748439"/>
            <a:ext cx="354841" cy="5225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106770" y="3021046"/>
            <a:ext cx="3511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connections of capacitors have to be avoided as much as possible unless dc paths are provided for the floating node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 smtClean="0"/>
              <a:t>Other Layout rules for improving device matching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1820502"/>
            <a:ext cx="3482654" cy="34195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0" y="2000926"/>
            <a:ext cx="2775886" cy="16113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72847" y="645031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solutions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58177" y="5412909"/>
            <a:ext cx="550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size: poor matching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88061" y="3983233"/>
            <a:ext cx="3865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orientation: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matching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839775" y="432485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resistors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39775" y="480199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reccia a sinistra 4"/>
          <p:cNvSpPr/>
          <p:nvPr/>
        </p:nvSpPr>
        <p:spPr>
          <a:xfrm>
            <a:off x="7794078" y="1336967"/>
            <a:ext cx="2486893" cy="44077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688470" y="920657"/>
            <a:ext cx="279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stress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error and statistical representation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38914" name="Picture 2" descr="proc_err_02_prob_den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1" y="1947277"/>
            <a:ext cx="5676900" cy="34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543549" y="1164848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nominal value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a generic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component.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the mean of the distribution. 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Systematic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error = &lt;A&gt;-A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	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Random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error for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95342"/>
              </p:ext>
            </p:extLst>
          </p:nvPr>
        </p:nvGraphicFramePr>
        <p:xfrm>
          <a:off x="7031706" y="4681016"/>
          <a:ext cx="4322093" cy="120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4" imgW="1358310" imgH="380835" progId="Equation.DSMT4">
                  <p:embed/>
                </p:oleObj>
              </mc:Choice>
              <mc:Fallback>
                <p:oleObj name="Equation" r:id="rId4" imgW="1358310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706" y="4681016"/>
                        <a:ext cx="4322093" cy="1208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65485" y="4000150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error: standard deviation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3435481" y="3505200"/>
            <a:ext cx="946019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48893" y="2568114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sz="4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 smtClean="0"/>
              <a:t>Other Layout rules for improving device matching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9" y="1824544"/>
            <a:ext cx="2260925" cy="21134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5772" y="827972"/>
            <a:ext cx="457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direction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(to match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thermoelectric effects)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27211" y="101394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surroundings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5772" y="4127369"/>
            <a:ext cx="396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gradients develop extra voltage differences that depend on the current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(up to several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hundred 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57895"/>
            <a:ext cx="2639573" cy="39425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27151"/>
            <a:ext cx="378867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rules for a good device matching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8245" y="1808020"/>
            <a:ext cx="90955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must be nominally identical (same dimensions, same orientation)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areas should be as large as possible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devices as close as possible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common centroid configurations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current direction for the two devices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devices should "see" the same surroundings</a:t>
            </a:r>
          </a:p>
        </p:txBody>
      </p:sp>
    </p:spTree>
    <p:extLst>
      <p:ext uri="{BB962C8B-B14F-4D97-AF65-F5344CB8AC3E}">
        <p14:creationId xmlns:p14="http://schemas.microsoft.com/office/powerpoint/2010/main" val="13163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8096"/>
            <a:ext cx="10515600" cy="662397"/>
          </a:xfrm>
        </p:spPr>
        <p:txBody>
          <a:bodyPr/>
          <a:lstStyle/>
          <a:p>
            <a:r>
              <a:rPr lang="en-US" dirty="0" smtClean="0"/>
              <a:t>Rules to obtain accurate ratios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4250" y="736029"/>
            <a:ext cx="11355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accurate inverting amplifier with gain magnitude =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" y="1412579"/>
            <a:ext cx="3947168" cy="2255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5" y="1894013"/>
            <a:ext cx="5775972" cy="28376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5171923"/>
            <a:ext cx="3832868" cy="644653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88416"/>
              </p:ext>
            </p:extLst>
          </p:nvPr>
        </p:nvGraphicFramePr>
        <p:xfrm>
          <a:off x="3132535" y="2802478"/>
          <a:ext cx="17795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7" imgW="749160" imgH="431640" progId="Equation.DSMT4">
                  <p:embed/>
                </p:oleObj>
              </mc:Choice>
              <mc:Fallback>
                <p:oleObj name="Equation" r:id="rId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35" y="2802478"/>
                        <a:ext cx="17795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5675"/>
              </p:ext>
            </p:extLst>
          </p:nvPr>
        </p:nvGraphicFramePr>
        <p:xfrm>
          <a:off x="350134" y="3949526"/>
          <a:ext cx="47958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4" name="Equation" r:id="rId9" imgW="2019240" imgH="431640" progId="Equation.DSMT4">
                  <p:embed/>
                </p:oleObj>
              </mc:Choice>
              <mc:Fallback>
                <p:oleObj name="Equation" r:id="rId9" imgW="2019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34" y="3949526"/>
                        <a:ext cx="4795838" cy="102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6681"/>
              </p:ext>
            </p:extLst>
          </p:nvPr>
        </p:nvGraphicFramePr>
        <p:xfrm>
          <a:off x="576531" y="4979762"/>
          <a:ext cx="11160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5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31" y="4979762"/>
                        <a:ext cx="1116012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065016" y="5101353"/>
            <a:ext cx="36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with x=0.1,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86298"/>
              </p:ext>
            </p:extLst>
          </p:nvPr>
        </p:nvGraphicFramePr>
        <p:xfrm>
          <a:off x="9728462" y="1894013"/>
          <a:ext cx="1252686" cy="1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" name="Equation" r:id="rId13" imgW="431640" imgH="431640" progId="Equation.DSMT4">
                  <p:embed/>
                </p:oleObj>
              </mc:Choice>
              <mc:Fallback>
                <p:oleObj name="Equation" r:id="rId13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1894013"/>
                        <a:ext cx="1252686" cy="1246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234629" y="5679205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(systematic error)</a:t>
            </a:r>
          </a:p>
        </p:txBody>
      </p:sp>
    </p:spTree>
    <p:extLst>
      <p:ext uri="{BB962C8B-B14F-4D97-AF65-F5344CB8AC3E}">
        <p14:creationId xmlns:p14="http://schemas.microsoft.com/office/powerpoint/2010/main" val="2351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010"/>
            <a:ext cx="10515600" cy="662397"/>
          </a:xfrm>
        </p:spPr>
        <p:txBody>
          <a:bodyPr/>
          <a:lstStyle/>
          <a:p>
            <a:r>
              <a:rPr lang="en-US" dirty="0" smtClean="0"/>
              <a:t>Accurate ratios: modular components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" y="1141582"/>
            <a:ext cx="5855632" cy="15372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8" y="3204836"/>
            <a:ext cx="4726141" cy="17663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17" y="4088013"/>
            <a:ext cx="5258683" cy="1589498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07691"/>
              </p:ext>
            </p:extLst>
          </p:nvPr>
        </p:nvGraphicFramePr>
        <p:xfrm>
          <a:off x="10026649" y="3167006"/>
          <a:ext cx="1327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49" y="3167006"/>
                        <a:ext cx="1327150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096001" y="2939142"/>
            <a:ext cx="5810250" cy="3156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6476117" y="309807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Fractional ratios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76117" y="933450"/>
            <a:ext cx="501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components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obtained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different numbers 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module.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09297" y="557685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909297" y="5377218"/>
            <a:ext cx="361246" cy="1996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30381" y="13577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Accurate ratios: modular components 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220407"/>
            <a:ext cx="4972822" cy="22006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3" y="1984879"/>
            <a:ext cx="5121712" cy="2483153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3293"/>
              </p:ext>
            </p:extLst>
          </p:nvPr>
        </p:nvGraphicFramePr>
        <p:xfrm>
          <a:off x="1324542" y="3823924"/>
          <a:ext cx="31067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5" imgW="1307880" imgH="583920" progId="Equation.DSMT4">
                  <p:embed/>
                </p:oleObj>
              </mc:Choice>
              <mc:Fallback>
                <p:oleObj name="Equation" r:id="rId5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542" y="3823924"/>
                        <a:ext cx="3106738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13939" y="5336461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ratios with less components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76075"/>
              </p:ext>
            </p:extLst>
          </p:nvPr>
        </p:nvGraphicFramePr>
        <p:xfrm>
          <a:off x="7444800" y="4777363"/>
          <a:ext cx="34686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Equation" r:id="rId7" imgW="1460160" imgH="431640" progId="Equation.DSMT4">
                  <p:embed/>
                </p:oleObj>
              </mc:Choice>
              <mc:Fallback>
                <p:oleObj name="Equation" r:id="rId7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0" y="4777363"/>
                        <a:ext cx="34686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42136" y="936719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/ series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39137" y="807386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arrotondato 12"/>
          <p:cNvSpPr/>
          <p:nvPr/>
        </p:nvSpPr>
        <p:spPr>
          <a:xfrm>
            <a:off x="6097897" y="796595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6476113" y="981529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mirror with accurate gain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62530" y="158180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Module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416"/>
            <a:ext cx="10515600" cy="662397"/>
          </a:xfrm>
        </p:spPr>
        <p:txBody>
          <a:bodyPr/>
          <a:lstStyle/>
          <a:p>
            <a:r>
              <a:rPr lang="en-US" dirty="0" smtClean="0"/>
              <a:t>Elements of error propagation theory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98028"/>
              </p:ext>
            </p:extLst>
          </p:nvPr>
        </p:nvGraphicFramePr>
        <p:xfrm>
          <a:off x="5059363" y="717550"/>
          <a:ext cx="364966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3" imgW="1536480" imgH="685800" progId="Equation.DSMT4">
                  <p:embed/>
                </p:oleObj>
              </mc:Choice>
              <mc:Fallback>
                <p:oleObj name="Equation" r:id="rId3" imgW="1536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717550"/>
                        <a:ext cx="3649662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" y="769646"/>
            <a:ext cx="4375978" cy="4317595"/>
          </a:xfrm>
          <a:prstGeom prst="rect">
            <a:avLst/>
          </a:prstGeom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74787"/>
              </p:ext>
            </p:extLst>
          </p:nvPr>
        </p:nvGraphicFramePr>
        <p:xfrm>
          <a:off x="4979987" y="2392071"/>
          <a:ext cx="6183313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Equation" r:id="rId6" imgW="2603160" imgH="939600" progId="Equation.DSMT4">
                  <p:embed/>
                </p:oleObj>
              </mc:Choice>
              <mc:Fallback>
                <p:oleObj name="Equation" r:id="rId6" imgW="26031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7" y="2392071"/>
                        <a:ext cx="6183313" cy="222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06642"/>
              </p:ext>
            </p:extLst>
          </p:nvPr>
        </p:nvGraphicFramePr>
        <p:xfrm>
          <a:off x="4535488" y="4613275"/>
          <a:ext cx="63944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Equation" r:id="rId8" imgW="2692080" imgH="583920" progId="Equation.DSMT4">
                  <p:embed/>
                </p:oleObj>
              </mc:Choice>
              <mc:Fallback>
                <p:oleObj name="Equation" r:id="rId8" imgW="2692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613275"/>
                        <a:ext cx="6394450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7931" y="61353"/>
            <a:ext cx="10515600" cy="662397"/>
          </a:xfrm>
        </p:spPr>
        <p:txBody>
          <a:bodyPr/>
          <a:lstStyle/>
          <a:p>
            <a:r>
              <a:rPr lang="en-US" dirty="0" smtClean="0"/>
              <a:t>For multiple independent variables - general case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13523"/>
              </p:ext>
            </p:extLst>
          </p:nvPr>
        </p:nvGraphicFramePr>
        <p:xfrm>
          <a:off x="2688508" y="1080237"/>
          <a:ext cx="20208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4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508" y="1080237"/>
                        <a:ext cx="2020887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44000"/>
              </p:ext>
            </p:extLst>
          </p:nvPr>
        </p:nvGraphicFramePr>
        <p:xfrm>
          <a:off x="5511579" y="992742"/>
          <a:ext cx="6365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5" name="Equation" r:id="rId5" imgW="2679480" imgH="228600" progId="Equation.DSMT4">
                  <p:embed/>
                </p:oleObj>
              </mc:Choice>
              <mc:Fallback>
                <p:oleObj name="Equation" r:id="rId5" imgW="267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579" y="992742"/>
                        <a:ext cx="636587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32756"/>
              </p:ext>
            </p:extLst>
          </p:nvPr>
        </p:nvGraphicFramePr>
        <p:xfrm>
          <a:off x="3840109" y="2612959"/>
          <a:ext cx="808355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6" name="Equation" r:id="rId7" imgW="3403440" imgH="583920" progId="Equation.DSMT4">
                  <p:embed/>
                </p:oleObj>
              </mc:Choice>
              <mc:Fallback>
                <p:oleObj name="Equation" r:id="rId7" imgW="3403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09" y="2612959"/>
                        <a:ext cx="8083550" cy="138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6848"/>
              </p:ext>
            </p:extLst>
          </p:nvPr>
        </p:nvGraphicFramePr>
        <p:xfrm>
          <a:off x="6103339" y="1396711"/>
          <a:ext cx="54594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7" name="Equation" r:id="rId9" imgW="2298600" imgH="330120" progId="Equation.DSMT4">
                  <p:embed/>
                </p:oleObj>
              </mc:Choice>
              <mc:Fallback>
                <p:oleObj name="Equation" r:id="rId9" imgW="229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39" y="1396711"/>
                        <a:ext cx="5459412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67810"/>
              </p:ext>
            </p:extLst>
          </p:nvPr>
        </p:nvGraphicFramePr>
        <p:xfrm>
          <a:off x="6113004" y="1935578"/>
          <a:ext cx="5610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8" name="Equation" r:id="rId11" imgW="2361960" imgH="330120" progId="Equation.DSMT4">
                  <p:embed/>
                </p:oleObj>
              </mc:Choice>
              <mc:Fallback>
                <p:oleObj name="Equation" r:id="rId11" imgW="236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004" y="1935578"/>
                        <a:ext cx="56102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19824"/>
              </p:ext>
            </p:extLst>
          </p:nvPr>
        </p:nvGraphicFramePr>
        <p:xfrm>
          <a:off x="3749621" y="3644107"/>
          <a:ext cx="82645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" name="Equation" r:id="rId13" imgW="3479760" imgH="583920" progId="Equation.DSMT4">
                  <p:embed/>
                </p:oleObj>
              </mc:Choice>
              <mc:Fallback>
                <p:oleObj name="Equation" r:id="rId13" imgW="3479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21" y="3644107"/>
                        <a:ext cx="8264525" cy="138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53602"/>
              </p:ext>
            </p:extLst>
          </p:nvPr>
        </p:nvGraphicFramePr>
        <p:xfrm>
          <a:off x="3153159" y="1596982"/>
          <a:ext cx="2654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" name="Equation" r:id="rId15" imgW="1117440" imgH="228600" progId="Equation.DSMT4">
                  <p:embed/>
                </p:oleObj>
              </mc:Choice>
              <mc:Fallback>
                <p:oleObj name="Equation" r:id="rId15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59" y="1596982"/>
                        <a:ext cx="26543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67177"/>
              </p:ext>
            </p:extLst>
          </p:nvPr>
        </p:nvGraphicFramePr>
        <p:xfrm>
          <a:off x="3698952" y="5026819"/>
          <a:ext cx="70580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1" name="Equation" r:id="rId17" imgW="2971800" imgH="469800" progId="Equation.DSMT4">
                  <p:embed/>
                </p:oleObj>
              </mc:Choice>
              <mc:Fallback>
                <p:oleObj name="Equation" r:id="rId17" imgW="2971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952" y="5026819"/>
                        <a:ext cx="7058025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uppo 26"/>
          <p:cNvGrpSpPr/>
          <p:nvPr/>
        </p:nvGrpSpPr>
        <p:grpSpPr>
          <a:xfrm>
            <a:off x="830932" y="2560989"/>
            <a:ext cx="1893532" cy="775000"/>
            <a:chOff x="9597484" y="2632974"/>
            <a:chExt cx="1893532" cy="77500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9597484" y="2946309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3689" y="294630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9677126" y="2632974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11032874" y="2677703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76011" y="889808"/>
            <a:ext cx="3121474" cy="1629598"/>
            <a:chOff x="8881075" y="1003376"/>
            <a:chExt cx="3121474" cy="1629598"/>
          </a:xfrm>
        </p:grpSpPr>
        <p:sp>
          <p:nvSpPr>
            <p:cNvPr id="14" name="Rettangolo 13"/>
            <p:cNvSpPr/>
            <p:nvPr/>
          </p:nvSpPr>
          <p:spPr>
            <a:xfrm>
              <a:off x="9866148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0693702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881075" y="2171309"/>
              <a:ext cx="1592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468155" y="2171309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nettore 1 22"/>
            <p:cNvCxnSpPr/>
            <p:nvPr/>
          </p:nvCxnSpPr>
          <p:spPr>
            <a:xfrm flipV="1">
              <a:off x="9866147" y="1651379"/>
              <a:ext cx="268664" cy="54219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10951172" y="1640249"/>
              <a:ext cx="152359" cy="55332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entesi graffa aperta 27"/>
          <p:cNvSpPr/>
          <p:nvPr/>
        </p:nvSpPr>
        <p:spPr>
          <a:xfrm>
            <a:off x="5841787" y="1758848"/>
            <a:ext cx="256720" cy="803330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>
            <a:off x="3492901" y="3178160"/>
            <a:ext cx="256720" cy="1336689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0771"/>
            <a:ext cx="10515600" cy="662397"/>
          </a:xfrm>
        </p:spPr>
        <p:txBody>
          <a:bodyPr/>
          <a:lstStyle/>
          <a:p>
            <a:r>
              <a:rPr lang="en-US" dirty="0" smtClean="0"/>
              <a:t>Error propagation: particular case 1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88802"/>
              </p:ext>
            </p:extLst>
          </p:nvPr>
        </p:nvGraphicFramePr>
        <p:xfrm>
          <a:off x="5881059" y="2722972"/>
          <a:ext cx="56403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Equation" r:id="rId3" imgW="2374560" imgH="469800" progId="Equation.DSMT4">
                  <p:embed/>
                </p:oleObj>
              </mc:Choice>
              <mc:Fallback>
                <p:oleObj name="Equation" r:id="rId3" imgW="2374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59" y="2722972"/>
                        <a:ext cx="5640388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01990"/>
              </p:ext>
            </p:extLst>
          </p:nvPr>
        </p:nvGraphicFramePr>
        <p:xfrm>
          <a:off x="933449" y="1464470"/>
          <a:ext cx="31972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Equation" r:id="rId5" imgW="1346040" imgH="355320" progId="Equation.DSMT4">
                  <p:embed/>
                </p:oleObj>
              </mc:Choice>
              <mc:Fallback>
                <p:oleObj name="Equation" r:id="rId5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49" y="1464470"/>
                        <a:ext cx="3197225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22756" y="296163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6694"/>
              </p:ext>
            </p:extLst>
          </p:nvPr>
        </p:nvGraphicFramePr>
        <p:xfrm>
          <a:off x="312748" y="2690813"/>
          <a:ext cx="30162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7" imgW="1269720" imgH="1422360" progId="Equation.DSMT4">
                  <p:embed/>
                </p:oleObj>
              </mc:Choice>
              <mc:Fallback>
                <p:oleObj name="Equation" r:id="rId7" imgW="126972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48" y="2690813"/>
                        <a:ext cx="3016250" cy="336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01448"/>
              </p:ext>
            </p:extLst>
          </p:nvPr>
        </p:nvGraphicFramePr>
        <p:xfrm>
          <a:off x="3917950" y="4089400"/>
          <a:ext cx="7962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Equation" r:id="rId9" imgW="3352680" imgH="241200" progId="Equation.DSMT4">
                  <p:embed/>
                </p:oleObj>
              </mc:Choice>
              <mc:Fallback>
                <p:oleObj name="Equation" r:id="rId9" imgW="335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4089400"/>
                        <a:ext cx="7962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838200" y="1489662"/>
            <a:ext cx="3387725" cy="101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881059" y="1093789"/>
            <a:ext cx="403668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a,b,g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real exponents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A,B,C real positive variables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2196" y="995363"/>
            <a:ext cx="3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posynomial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118356"/>
            <a:ext cx="10515600" cy="662397"/>
          </a:xfrm>
        </p:spPr>
        <p:txBody>
          <a:bodyPr/>
          <a:lstStyle/>
          <a:p>
            <a:r>
              <a:rPr lang="en-US" dirty="0" smtClean="0"/>
              <a:t>Error propagation: particular case 1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50190"/>
              </p:ext>
            </p:extLst>
          </p:nvPr>
        </p:nvGraphicFramePr>
        <p:xfrm>
          <a:off x="708577" y="3052242"/>
          <a:ext cx="10645222" cy="142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Equation" r:id="rId3" imgW="3403440" imgH="457200" progId="Equation.DSMT4">
                  <p:embed/>
                </p:oleObj>
              </mc:Choice>
              <mc:Fallback>
                <p:oleObj name="Equation" r:id="rId3" imgW="340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77" y="3052242"/>
                        <a:ext cx="10645222" cy="1427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3475"/>
              </p:ext>
            </p:extLst>
          </p:nvPr>
        </p:nvGraphicFramePr>
        <p:xfrm>
          <a:off x="1000125" y="1236663"/>
          <a:ext cx="32575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236663"/>
                        <a:ext cx="3257550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38200" y="1153522"/>
            <a:ext cx="3581400" cy="707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838200" y="2300708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variation (or relative error)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0490"/>
              </p:ext>
            </p:extLst>
          </p:nvPr>
        </p:nvGraphicFramePr>
        <p:xfrm>
          <a:off x="1663876" y="4665663"/>
          <a:ext cx="564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76" y="4665663"/>
                        <a:ext cx="5640388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1428750" y="4611192"/>
            <a:ext cx="6057900" cy="1403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7918712" y="471295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 of the single relative errors, weighted by the respective exponents</a:t>
            </a:r>
          </a:p>
        </p:txBody>
      </p:sp>
    </p:spTree>
    <p:extLst>
      <p:ext uri="{BB962C8B-B14F-4D97-AF65-F5344CB8AC3E}">
        <p14:creationId xmlns:p14="http://schemas.microsoft.com/office/powerpoint/2010/main" val="24384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17207"/>
            <a:ext cx="10515600" cy="662397"/>
          </a:xfrm>
        </p:spPr>
        <p:txBody>
          <a:bodyPr/>
          <a:lstStyle/>
          <a:p>
            <a:r>
              <a:rPr lang="en-US" dirty="0" smtClean="0"/>
              <a:t>Error propagation: particular case 2</a:t>
            </a:r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80801"/>
              </p:ext>
            </p:extLst>
          </p:nvPr>
        </p:nvGraphicFramePr>
        <p:xfrm>
          <a:off x="682625" y="1265737"/>
          <a:ext cx="38909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3" imgW="1638000" imgH="279360" progId="Equation.DSMT4">
                  <p:embed/>
                </p:oleObj>
              </mc:Choice>
              <mc:Fallback>
                <p:oleObj name="Equation" r:id="rId3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265737"/>
                        <a:ext cx="389096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88963" y="1179922"/>
            <a:ext cx="4078287" cy="833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11162"/>
              </p:ext>
            </p:extLst>
          </p:nvPr>
        </p:nvGraphicFramePr>
        <p:xfrm>
          <a:off x="588963" y="2339199"/>
          <a:ext cx="2292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5" imgW="965160" imgH="279360" progId="Equation.DSMT4">
                  <p:embed/>
                </p:oleObj>
              </mc:Choice>
              <mc:Fallback>
                <p:oleObj name="Equation" r:id="rId5" imgW="96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339199"/>
                        <a:ext cx="229235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64349"/>
              </p:ext>
            </p:extLst>
          </p:nvPr>
        </p:nvGraphicFramePr>
        <p:xfrm>
          <a:off x="4353365" y="2249894"/>
          <a:ext cx="64246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Equation" r:id="rId7" imgW="2705040" imgH="520560" progId="Equation.DSMT4">
                  <p:embed/>
                </p:oleObj>
              </mc:Choice>
              <mc:Fallback>
                <p:oleObj name="Equation" r:id="rId7" imgW="2705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365" y="2249894"/>
                        <a:ext cx="6424613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7623"/>
              </p:ext>
            </p:extLst>
          </p:nvPr>
        </p:nvGraphicFramePr>
        <p:xfrm>
          <a:off x="2628106" y="4170451"/>
          <a:ext cx="51577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9" imgW="2171520" imgH="431640" progId="Equation.DSMT4">
                  <p:embed/>
                </p:oleObj>
              </mc:Choice>
              <mc:Fallback>
                <p:oleObj name="Equation" r:id="rId9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06" y="4170451"/>
                        <a:ext cx="515778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066800" y="5494367"/>
            <a:ext cx="7509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we have the absolute error, not the relative one. 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2438400" y="4991100"/>
            <a:ext cx="442913" cy="5032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67300" y="126573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logarithm of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posinomial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89194"/>
              </p:ext>
            </p:extLst>
          </p:nvPr>
        </p:nvGraphicFramePr>
        <p:xfrm>
          <a:off x="588963" y="3082522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Equation" r:id="rId11" imgW="1041120" imgH="279360" progId="Equation.DSMT4">
                  <p:embed/>
                </p:oleObj>
              </mc:Choice>
              <mc:Fallback>
                <p:oleObj name="Equation" r:id="rId11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082522"/>
                        <a:ext cx="2473325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Confidence intervals</a:t>
            </a:r>
            <a:endParaRPr lang="en-US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03709"/>
              </p:ext>
            </p:extLst>
          </p:nvPr>
        </p:nvGraphicFramePr>
        <p:xfrm>
          <a:off x="800101" y="1504950"/>
          <a:ext cx="10553698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0"/>
                <a:gridCol w="1638300"/>
                <a:gridCol w="1733550"/>
                <a:gridCol w="1657350"/>
                <a:gridCol w="1828798"/>
              </a:tblGrid>
              <a:tr h="72862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Max deviation from the mean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 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2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3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4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0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within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68.3 %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95.4 %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99.7 %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99.994 %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87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outside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31.7 %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4.6 %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0.3 %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0.006 %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0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50" y="231775"/>
            <a:ext cx="10515600" cy="662397"/>
          </a:xfrm>
        </p:spPr>
        <p:txBody>
          <a:bodyPr/>
          <a:lstStyle/>
          <a:p>
            <a:r>
              <a:rPr lang="en-US" dirty="0" smtClean="0"/>
              <a:t>Application to matching errors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838200" y="1314450"/>
                <a:ext cx="9982200" cy="348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Generally, when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dealing with matching 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(mean value)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Matching errors has also the following basic property: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Linearity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G=A+B  </a:t>
                </a:r>
                <a:r>
                  <a:rPr lang="en-US" sz="24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24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A+</a:t>
                </a:r>
                <a:r>
                  <a:rPr lang="en-US" sz="24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G=kA, where k is a constant : </a:t>
                </a:r>
                <a:r>
                  <a:rPr lang="en-US" sz="2400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400" dirty="0" err="1" smtClean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relative error: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G=kA:  </a:t>
                </a:r>
                <a:r>
                  <a:rPr lang="it-IT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endParaRPr lang="it-IT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14450"/>
                <a:ext cx="9982200" cy="3481466"/>
              </a:xfrm>
              <a:prstGeom prst="rect">
                <a:avLst/>
              </a:prstGeom>
              <a:blipFill rotWithShape="0">
                <a:blip r:embed="rId2"/>
                <a:stretch>
                  <a:fillRect l="-855" t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Matching errors: </a:t>
            </a:r>
            <a:r>
              <a:rPr lang="en-US" dirty="0" smtClean="0"/>
              <a:t>statistical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5999" y="1002792"/>
            <a:ext cx="8868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errors of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quantities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(e.g., quantities A,B,C) can be often considered independent from each other since they are mostly affected by microscopic irregularities, that do not show significant correlations when pairs of quantities are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 matching errors of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device pairs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can be also considered independent, or, at least, uncorrelated.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2063"/>
              </p:ext>
            </p:extLst>
          </p:nvPr>
        </p:nvGraphicFramePr>
        <p:xfrm>
          <a:off x="1275443" y="4257559"/>
          <a:ext cx="2986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3" y="4257559"/>
                        <a:ext cx="2986088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21057"/>
              </p:ext>
            </p:extLst>
          </p:nvPr>
        </p:nvGraphicFramePr>
        <p:xfrm>
          <a:off x="4867093" y="3970785"/>
          <a:ext cx="5449198" cy="8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5" imgW="1917360" imgH="291960" progId="Equation.DSMT4">
                  <p:embed/>
                </p:oleObj>
              </mc:Choice>
              <mc:Fallback>
                <p:oleObj name="Equation" r:id="rId5" imgW="1917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93" y="3970785"/>
                        <a:ext cx="5449198" cy="82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383314" y="4257559"/>
            <a:ext cx="483779" cy="430555"/>
          </a:xfrm>
          <a:prstGeom prst="rightArrow">
            <a:avLst/>
          </a:prstGeom>
          <a:solidFill>
            <a:srgbClr val="33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117599" y="3914362"/>
            <a:ext cx="9355579" cy="1049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08255"/>
            <a:ext cx="10515600" cy="662397"/>
          </a:xfrm>
        </p:spPr>
        <p:txBody>
          <a:bodyPr/>
          <a:lstStyle/>
          <a:p>
            <a:r>
              <a:rPr lang="en-US" dirty="0" smtClean="0"/>
              <a:t>Errors in Integrated Circuits: Levels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40962" name="Picture 2" descr="proc_err_03_chip_wafer_b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1027522"/>
            <a:ext cx="5881687" cy="49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9922" y="168991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level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52535" y="192980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level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25286" y="469875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level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23928" y="493088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level </a:t>
            </a:r>
          </a:p>
        </p:txBody>
      </p:sp>
    </p:spTree>
    <p:extLst>
      <p:ext uri="{BB962C8B-B14F-4D97-AF65-F5344CB8AC3E}">
        <p14:creationId xmlns:p14="http://schemas.microsoft.com/office/powerpoint/2010/main" val="29144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and global errors: means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811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811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9812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3812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7813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1811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5811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19812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3812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7813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1811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15811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9812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3812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7813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54449" y="826207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43300" y="155974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nominally identical components</a:t>
            </a:r>
          </a:p>
        </p:txBody>
      </p:sp>
      <p:cxnSp>
        <p:nvCxnSpPr>
          <p:cNvPr id="24" name="Connettore 2 23"/>
          <p:cNvCxnSpPr>
            <a:stCxn id="22" idx="1"/>
            <a:endCxn id="10" idx="1"/>
          </p:cNvCxnSpPr>
          <p:nvPr/>
        </p:nvCxnSpPr>
        <p:spPr>
          <a:xfrm flipH="1" flipV="1">
            <a:off x="2781300" y="1714500"/>
            <a:ext cx="762000" cy="760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819400" y="2069157"/>
            <a:ext cx="800100" cy="2930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438400" y="1931044"/>
            <a:ext cx="1104900" cy="393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1028700" y="4736901"/>
            <a:ext cx="1251123" cy="1251123"/>
            <a:chOff x="1028700" y="3860973"/>
            <a:chExt cx="2171700" cy="2171700"/>
          </a:xfrm>
        </p:grpSpPr>
        <p:sp>
          <p:nvSpPr>
            <p:cNvPr id="29" name="Rettangolo 2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727683" y="4736900"/>
            <a:ext cx="1251123" cy="1251123"/>
            <a:chOff x="1028700" y="3860973"/>
            <a:chExt cx="2171700" cy="2171700"/>
          </a:xfrm>
        </p:grpSpPr>
        <p:sp>
          <p:nvSpPr>
            <p:cNvPr id="49" name="Rettangolo 4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345359" y="4736901"/>
            <a:ext cx="1251123" cy="1251123"/>
            <a:chOff x="1028700" y="3860973"/>
            <a:chExt cx="2171700" cy="2171700"/>
          </a:xfrm>
        </p:grpSpPr>
        <p:sp>
          <p:nvSpPr>
            <p:cNvPr id="66" name="Rettangolo 65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908892" y="4758849"/>
            <a:ext cx="1251123" cy="1251123"/>
            <a:chOff x="1028700" y="3860973"/>
            <a:chExt cx="2171700" cy="2171700"/>
          </a:xfrm>
        </p:grpSpPr>
        <p:sp>
          <p:nvSpPr>
            <p:cNvPr id="83" name="Rettangolo 82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ttangolo 98"/>
          <p:cNvSpPr/>
          <p:nvPr/>
        </p:nvSpPr>
        <p:spPr>
          <a:xfrm>
            <a:off x="4038600" y="2284939"/>
            <a:ext cx="167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chip</a:t>
            </a:r>
            <a:endParaRPr lang="en-US" sz="3200" dirty="0"/>
          </a:p>
        </p:txBody>
      </p:sp>
      <p:sp>
        <p:nvSpPr>
          <p:cNvPr id="102" name="Ovale 101"/>
          <p:cNvSpPr/>
          <p:nvPr/>
        </p:nvSpPr>
        <p:spPr>
          <a:xfrm>
            <a:off x="8204898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780994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859985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ttangolo 104"/>
          <p:cNvSpPr/>
          <p:nvPr/>
        </p:nvSpPr>
        <p:spPr>
          <a:xfrm>
            <a:off x="6574997" y="3758741"/>
            <a:ext cx="201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A&gt;</a:t>
            </a:r>
            <a:r>
              <a:rPr lang="en-US" sz="3200" b="1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endParaRPr lang="en-US" sz="3200" dirty="0"/>
          </a:p>
        </p:txBody>
      </p:sp>
      <p:cxnSp>
        <p:nvCxnSpPr>
          <p:cNvPr id="107" name="Connettore 2 106"/>
          <p:cNvCxnSpPr/>
          <p:nvPr/>
        </p:nvCxnSpPr>
        <p:spPr>
          <a:xfrm flipH="1" flipV="1">
            <a:off x="2990850" y="3676650"/>
            <a:ext cx="428243" cy="7797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5908892" y="2360546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varies from chip to chip (local mean)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8800543" y="3625373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of the whole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mean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 smtClean="0"/>
              <a:t>Local and global errors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41986" name="Picture 2" descr="proc_err_04_local_glo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0" b="-1085"/>
          <a:stretch>
            <a:fillRect/>
          </a:stretch>
        </p:blipFill>
        <p:spPr bwMode="auto">
          <a:xfrm>
            <a:off x="2209800" y="775444"/>
            <a:ext cx="5877081" cy="53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20862" y="4343828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"max"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0438" y="4210419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"min"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005" y="5366181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"typical"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67250" y="3867150"/>
            <a:ext cx="342900" cy="1714500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002594" y="4569155"/>
            <a:ext cx="1006219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53311" y="4540193"/>
            <a:ext cx="1080513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853311" y="5472753"/>
            <a:ext cx="1964186" cy="3089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08813" y="1045602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 errors local and global</a:t>
            </a:r>
          </a:p>
        </p:txBody>
      </p:sp>
      <p:sp>
        <p:nvSpPr>
          <p:cNvPr id="18" name="Freccia a sinistra 17"/>
          <p:cNvSpPr/>
          <p:nvPr/>
        </p:nvSpPr>
        <p:spPr>
          <a:xfrm>
            <a:off x="6248400" y="1045602"/>
            <a:ext cx="635131" cy="461665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8138352" y="1661562"/>
            <a:ext cx="3459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the distribution of local errors is much narrower than shown here</a:t>
            </a:r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32432"/>
              </p:ext>
            </p:extLst>
          </p:nvPr>
        </p:nvGraphicFramePr>
        <p:xfrm>
          <a:off x="8598393" y="3412745"/>
          <a:ext cx="2878310" cy="74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Equation" r:id="rId4" imgW="914400" imgH="241200" progId="Equation.DSMT4">
                  <p:embed/>
                </p:oleObj>
              </mc:Choice>
              <mc:Fallback>
                <p:oleObj name="Equation" r:id="rId4" imgW="914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393" y="3412745"/>
                        <a:ext cx="2878310" cy="74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2 19"/>
          <p:cNvCxnSpPr>
            <a:stCxn id="5" idx="1"/>
          </p:cNvCxnSpPr>
          <p:nvPr/>
        </p:nvCxnSpPr>
        <p:spPr>
          <a:xfrm flipH="1">
            <a:off x="6564465" y="4759327"/>
            <a:ext cx="756397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897752" y="4710144"/>
            <a:ext cx="1160166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10" grpId="0" animBg="1"/>
      <p:bldP spid="11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12329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Matching errors: definition</a:t>
            </a:r>
            <a:endParaRPr lang="en-US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707407"/>
              </p:ext>
            </p:extLst>
          </p:nvPr>
        </p:nvGraphicFramePr>
        <p:xfrm>
          <a:off x="4048969" y="1398092"/>
          <a:ext cx="2533650" cy="18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" name="Equation" r:id="rId3" imgW="888840" imgH="660240" progId="Equation.DSMT4">
                  <p:embed/>
                </p:oleObj>
              </mc:Choice>
              <mc:Fallback>
                <p:oleObj name="Equation" r:id="rId3" imgW="88884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69" y="1398092"/>
                        <a:ext cx="2533650" cy="187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4478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1336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88054" y="401855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1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21773" y="465815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2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47800" y="1398092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14550" y="138264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447800" y="2971800"/>
            <a:ext cx="95250" cy="937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2420082" y="2971800"/>
            <a:ext cx="456468" cy="16774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647951" y="3881377"/>
            <a:ext cx="1539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</a:p>
        </p:txBody>
      </p:sp>
      <p:sp>
        <p:nvSpPr>
          <p:cNvPr id="32" name="Parentesi graffa chiusa 31"/>
          <p:cNvSpPr/>
          <p:nvPr/>
        </p:nvSpPr>
        <p:spPr>
          <a:xfrm>
            <a:off x="3278952" y="388137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81273"/>
              </p:ext>
            </p:extLst>
          </p:nvPr>
        </p:nvGraphicFramePr>
        <p:xfrm>
          <a:off x="8427285" y="1240254"/>
          <a:ext cx="2295275" cy="219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" name="Equation" r:id="rId5" imgW="876300" imgH="838200" progId="Equation.DSMT4">
                  <p:embed/>
                </p:oleObj>
              </mc:Choice>
              <mc:Fallback>
                <p:oleObj name="Equation" r:id="rId5" imgW="8763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285" y="1240254"/>
                        <a:ext cx="2295275" cy="2195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ccia bidirezionale orizzontale 34"/>
          <p:cNvSpPr/>
          <p:nvPr/>
        </p:nvSpPr>
        <p:spPr>
          <a:xfrm>
            <a:off x="6881218" y="1967421"/>
            <a:ext cx="1247468" cy="6096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247703" y="4026514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 Matching errors: Main causes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82032" y="4601716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Microscopic irregularities (local granularity)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gradients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13783" y="725479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 (or mismatch)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4776716" y="1239075"/>
            <a:ext cx="122830" cy="2705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errors: Microscopic irregularities </a:t>
            </a:r>
            <a:endParaRPr lang="en-US" sz="32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1" y="881208"/>
            <a:ext cx="7279184" cy="49349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685" y="1160536"/>
            <a:ext cx="332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N= number of dopants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atoms within the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area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2776" y="2546819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N= N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it-IT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685" y="3168956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the position </a:t>
            </a:r>
          </a:p>
          <a:p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is subjected to large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/>
          <p:cNvCxnSpPr>
            <a:stCxn id="10" idx="1"/>
          </p:cNvCxnSpPr>
          <p:nvPr/>
        </p:nvCxnSpPr>
        <p:spPr>
          <a:xfrm flipH="1">
            <a:off x="1240468" y="5639160"/>
            <a:ext cx="875539" cy="761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16146" y="4633517"/>
            <a:ext cx="348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8133" y="252133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errors: Microscopic irregularities </a:t>
            </a:r>
            <a:endParaRPr lang="en-US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9091" y="1080655"/>
            <a:ext cx="109424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dopants atoms affects several properties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effective sheet resistance and MOSFET threshold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example can be replicated for other quantities, such as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oxide thickness, where the crosses in the figure may represent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 maxima or minima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large fluctuation of </a:t>
            </a:r>
            <a:r>
              <a:rPr lang="en-US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N/N can be ascribed to the small area of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devices shown in the example. For even smaller devices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is likely that one of the two devices does not include any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dopant atom : </a:t>
            </a:r>
            <a:r>
              <a:rPr lang="en-US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N/N may exceed unity (100 % error). </a:t>
            </a:r>
          </a:p>
        </p:txBody>
      </p:sp>
    </p:spTree>
    <p:extLst>
      <p:ext uri="{BB962C8B-B14F-4D97-AF65-F5344CB8AC3E}">
        <p14:creationId xmlns:p14="http://schemas.microsoft.com/office/powerpoint/2010/main" val="12754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9946</TotalTime>
  <Words>1220</Words>
  <Application>Microsoft Office PowerPoint</Application>
  <PresentationFormat>Widescreen</PresentationFormat>
  <Paragraphs>275</Paragraphs>
  <Slides>31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Cambria Math</vt:lpstr>
      <vt:lpstr>Symbol</vt:lpstr>
      <vt:lpstr>Calibri</vt:lpstr>
      <vt:lpstr>Times New Roman</vt:lpstr>
      <vt:lpstr>Tema di Office</vt:lpstr>
      <vt:lpstr>Equation</vt:lpstr>
      <vt:lpstr>MathType 6.0 Equation</vt:lpstr>
      <vt:lpstr>Process Errors in Integrated Circuits</vt:lpstr>
      <vt:lpstr>Components of the error and statistical representation</vt:lpstr>
      <vt:lpstr>Confidence intervals</vt:lpstr>
      <vt:lpstr>Errors in Integrated Circuits: Levels</vt:lpstr>
      <vt:lpstr>Local and global errors: means</vt:lpstr>
      <vt:lpstr>Local and global errors</vt:lpstr>
      <vt:lpstr>Matching errors: definition</vt:lpstr>
      <vt:lpstr>Matching errors: Microscopic irregularities </vt:lpstr>
      <vt:lpstr>Matching errors: Microscopic irregularities </vt:lpstr>
      <vt:lpstr>Microscopic irregularities: effect of device area</vt:lpstr>
      <vt:lpstr>Microscopic irregularities: the Pelgrom model</vt:lpstr>
      <vt:lpstr>Matching Errors: Gradients</vt:lpstr>
      <vt:lpstr>Effect of gradients on device matching</vt:lpstr>
      <vt:lpstr>Layout rules that prevent device  mismatch caused by gradients</vt:lpstr>
      <vt:lpstr>Common centroid configuration: Oblique gradients</vt:lpstr>
      <vt:lpstr>Split and connect components in common centroid configurations</vt:lpstr>
      <vt:lpstr>Presentazione standard di PowerPoint</vt:lpstr>
      <vt:lpstr>Presentazione standard di PowerPoint</vt:lpstr>
      <vt:lpstr>Other Layout rules for improving device matching</vt:lpstr>
      <vt:lpstr>Other Layout rules for improving device matching</vt:lpstr>
      <vt:lpstr>Summary of rules for a good device matching </vt:lpstr>
      <vt:lpstr>Rules to obtain accurate ratios</vt:lpstr>
      <vt:lpstr>Accurate ratios: modular components </vt:lpstr>
      <vt:lpstr>Presentazione standard di PowerPoint</vt:lpstr>
      <vt:lpstr>Elements of error propagation theory</vt:lpstr>
      <vt:lpstr>For multiple independent variables - general case</vt:lpstr>
      <vt:lpstr>Error propagation: particular case 1</vt:lpstr>
      <vt:lpstr>Error propagation: particular case 1</vt:lpstr>
      <vt:lpstr>Error propagation: particular case 2</vt:lpstr>
      <vt:lpstr>Application to matching errors</vt:lpstr>
      <vt:lpstr>Matching errors: statistical independence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618</cp:revision>
  <dcterms:created xsi:type="dcterms:W3CDTF">2015-02-03T16:10:37Z</dcterms:created>
  <dcterms:modified xsi:type="dcterms:W3CDTF">2020-04-10T09:05:24Z</dcterms:modified>
</cp:coreProperties>
</file>