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7" r:id="rId3"/>
    <p:sldId id="258" r:id="rId4"/>
    <p:sldId id="269" r:id="rId5"/>
    <p:sldId id="259" r:id="rId6"/>
    <p:sldId id="264" r:id="rId7"/>
    <p:sldId id="265" r:id="rId8"/>
    <p:sldId id="266" r:id="rId9"/>
    <p:sldId id="267" r:id="rId10"/>
    <p:sldId id="268" r:id="rId11"/>
    <p:sldId id="270" r:id="rId12"/>
    <p:sldId id="271" r:id="rId13"/>
    <p:sldId id="272" r:id="rId14"/>
    <p:sldId id="273" r:id="rId15"/>
    <p:sldId id="260" r:id="rId16"/>
    <p:sldId id="261" r:id="rId17"/>
    <p:sldId id="262"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3"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298" r:id="rId44"/>
    <p:sldId id="300" r:id="rId45"/>
    <p:sldId id="302" r:id="rId46"/>
    <p:sldId id="301" r:id="rId47"/>
    <p:sldId id="303" r:id="rId48"/>
    <p:sldId id="304" r:id="rId49"/>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Cambria Math" panose="02040503050406030204" pitchFamily="18" charset="0"/>
      <p:regular r:id="rId55"/>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66FF"/>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40" autoAdjust="0"/>
    <p:restoredTop sz="93878" autoAdjust="0"/>
  </p:normalViewPr>
  <p:slideViewPr>
    <p:cSldViewPr snapToGrid="0">
      <p:cViewPr varScale="1">
        <p:scale>
          <a:sx n="58" d="100"/>
          <a:sy n="58" d="100"/>
        </p:scale>
        <p:origin x="78" y="2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9.wmf"/><Relationship Id="rId2" Type="http://schemas.openxmlformats.org/officeDocument/2006/relationships/image" Target="../media/image75.wmf"/><Relationship Id="rId1" Type="http://schemas.openxmlformats.org/officeDocument/2006/relationships/image" Target="../media/image6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4" Type="http://schemas.openxmlformats.org/officeDocument/2006/relationships/image" Target="../media/image8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5" Type="http://schemas.openxmlformats.org/officeDocument/2006/relationships/image" Target="../media/image111.wmf"/><Relationship Id="rId4" Type="http://schemas.openxmlformats.org/officeDocument/2006/relationships/image" Target="../media/image1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3/31/2020</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726E245-BE16-4A03-B1F5-DF75CC6A9830}" type="slidenum">
              <a:rPr lang="en-US" smtClean="0"/>
              <a:t>22</a:t>
            </a:fld>
            <a:endParaRPr lang="en-US" dirty="0"/>
          </a:p>
        </p:txBody>
      </p:sp>
    </p:spTree>
    <p:extLst>
      <p:ext uri="{BB962C8B-B14F-4D97-AF65-F5344CB8AC3E}">
        <p14:creationId xmlns:p14="http://schemas.microsoft.com/office/powerpoint/2010/main" val="60895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titolo</a:t>
            </a:r>
            <a:endParaRPr lang="en-US" noProof="0" dirty="0"/>
          </a:p>
        </p:txBody>
      </p:sp>
      <p:sp>
        <p:nvSpPr>
          <p:cNvPr id="3" name="Segnaposto contenuto 2"/>
          <p:cNvSpPr>
            <a:spLocks noGrp="1"/>
          </p:cNvSpPr>
          <p:nvPr>
            <p:ph idx="1"/>
          </p:nvPr>
        </p:nvSpPr>
        <p:spPr/>
        <p:txBody>
          <a:bodyPr/>
          <a:lstStyle/>
          <a:p>
            <a:pPr lvl="0"/>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a:t>
            </a:r>
            <a:r>
              <a:rPr lang="en-US" noProof="0" dirty="0" err="1" smtClean="0"/>
              <a:t>stili</a:t>
            </a:r>
            <a:r>
              <a:rPr lang="en-US" noProof="0" dirty="0" smtClean="0"/>
              <a:t> del </a:t>
            </a:r>
            <a:r>
              <a:rPr lang="en-US" noProof="0" dirty="0" err="1" smtClean="0"/>
              <a:t>testo</a:t>
            </a:r>
            <a:r>
              <a:rPr lang="en-US" noProof="0" dirty="0" smtClean="0"/>
              <a:t> </a:t>
            </a:r>
            <a:r>
              <a:rPr lang="en-US" noProof="0" dirty="0" err="1" smtClean="0"/>
              <a:t>dello</a:t>
            </a:r>
            <a:r>
              <a:rPr lang="en-US" noProof="0" dirty="0" smtClean="0"/>
              <a:t> schema</a:t>
            </a:r>
          </a:p>
          <a:p>
            <a:pPr lvl="1"/>
            <a:r>
              <a:rPr lang="en-US" noProof="0" dirty="0" smtClean="0"/>
              <a:t>Secondo </a:t>
            </a:r>
            <a:r>
              <a:rPr lang="en-US" noProof="0" dirty="0" err="1" smtClean="0"/>
              <a:t>livello</a:t>
            </a:r>
            <a:endParaRPr lang="en-US" noProof="0" dirty="0" smtClean="0"/>
          </a:p>
          <a:p>
            <a:pPr lvl="2"/>
            <a:r>
              <a:rPr lang="en-US" noProof="0" dirty="0" err="1" smtClean="0"/>
              <a:t>Terzo</a:t>
            </a:r>
            <a:r>
              <a:rPr lang="en-US" noProof="0" dirty="0" smtClean="0"/>
              <a:t> </a:t>
            </a:r>
            <a:r>
              <a:rPr lang="en-US" noProof="0" dirty="0" err="1" smtClean="0"/>
              <a:t>livello</a:t>
            </a:r>
            <a:endParaRPr lang="en-US" noProof="0" dirty="0" smtClean="0"/>
          </a:p>
          <a:p>
            <a:pPr lvl="3"/>
            <a:r>
              <a:rPr lang="en-US" noProof="0" dirty="0" smtClean="0"/>
              <a:t>Quarto </a:t>
            </a:r>
            <a:r>
              <a:rPr lang="en-US" noProof="0" dirty="0" err="1" smtClean="0"/>
              <a:t>livello</a:t>
            </a:r>
            <a:endParaRPr lang="en-US" noProof="0" dirty="0" smtClean="0"/>
          </a:p>
          <a:p>
            <a:pPr lvl="4"/>
            <a:r>
              <a:rPr lang="en-US" noProof="0" dirty="0" err="1" smtClean="0"/>
              <a:t>Quinto</a:t>
            </a:r>
            <a:r>
              <a:rPr lang="en-US" noProof="0" dirty="0" smtClean="0"/>
              <a:t> </a:t>
            </a:r>
            <a:r>
              <a:rPr lang="en-US" noProof="0" dirty="0" err="1" smtClean="0"/>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3/31/2020</a:t>
            </a:fld>
            <a:endParaRPr lang="en-US" dirty="0"/>
          </a:p>
        </p:txBody>
      </p:sp>
      <p:sp>
        <p:nvSpPr>
          <p:cNvPr id="5" name="Segnaposto piè di pagina 4"/>
          <p:cNvSpPr>
            <a:spLocks noGrp="1"/>
          </p:cNvSpPr>
          <p:nvPr>
            <p:ph type="ftr" sz="quarter" idx="11"/>
          </p:nvPr>
        </p:nvSpPr>
        <p:spPr/>
        <p:txBody>
          <a:bodyPr/>
          <a:lstStyle/>
          <a:p>
            <a:r>
              <a:rPr lang="en-US" dirty="0" smtClean="0"/>
              <a:t>P. Bruschi – Microelectronic System Design</a:t>
            </a:r>
            <a:endParaRPr lang="en-US" dirty="0"/>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3/31/2020</a:t>
            </a:fld>
            <a:endParaRPr lang="en-US" dirty="0"/>
          </a:p>
        </p:txBody>
      </p:sp>
      <p:sp>
        <p:nvSpPr>
          <p:cNvPr id="4" name="Segnaposto piè di pagina 3"/>
          <p:cNvSpPr>
            <a:spLocks noGrp="1"/>
          </p:cNvSpPr>
          <p:nvPr>
            <p:ph type="ftr" sz="quarter" idx="11"/>
          </p:nvPr>
        </p:nvSpPr>
        <p:spPr/>
        <p:txBody>
          <a:bodyPr/>
          <a:lstStyle/>
          <a:p>
            <a:r>
              <a:rPr lang="en-US" dirty="0" smtClean="0"/>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a:t>
            </a:r>
            <a:r>
              <a:rPr lang="en-US" noProof="0" dirty="0" err="1" smtClean="0"/>
              <a:t>stili</a:t>
            </a:r>
            <a:r>
              <a:rPr lang="en-US" noProof="0" dirty="0" smtClean="0"/>
              <a:t> del </a:t>
            </a:r>
            <a:r>
              <a:rPr lang="en-US" noProof="0" dirty="0" err="1" smtClean="0"/>
              <a:t>testo</a:t>
            </a:r>
            <a:r>
              <a:rPr lang="en-US" noProof="0" dirty="0" smtClean="0"/>
              <a:t> </a:t>
            </a:r>
            <a:r>
              <a:rPr lang="en-US" noProof="0" dirty="0" err="1" smtClean="0"/>
              <a:t>dello</a:t>
            </a:r>
            <a:r>
              <a:rPr lang="en-US" noProof="0" dirty="0" smtClean="0"/>
              <a:t> schema</a:t>
            </a:r>
          </a:p>
          <a:p>
            <a:pPr lvl="1"/>
            <a:r>
              <a:rPr lang="en-US" noProof="0" dirty="0" smtClean="0"/>
              <a:t>Secondo </a:t>
            </a:r>
            <a:r>
              <a:rPr lang="en-US" noProof="0" dirty="0" err="1" smtClean="0"/>
              <a:t>livello</a:t>
            </a:r>
            <a:endParaRPr lang="en-US" noProof="0" dirty="0" smtClean="0"/>
          </a:p>
          <a:p>
            <a:pPr lvl="2"/>
            <a:r>
              <a:rPr lang="en-US" noProof="0" dirty="0" err="1" smtClean="0"/>
              <a:t>Terzo</a:t>
            </a:r>
            <a:r>
              <a:rPr lang="en-US" noProof="0" dirty="0" smtClean="0"/>
              <a:t> </a:t>
            </a:r>
            <a:r>
              <a:rPr lang="en-US" noProof="0" dirty="0" err="1" smtClean="0"/>
              <a:t>livello</a:t>
            </a:r>
            <a:endParaRPr lang="en-US" noProof="0" dirty="0" smtClean="0"/>
          </a:p>
          <a:p>
            <a:pPr lvl="3"/>
            <a:r>
              <a:rPr lang="en-US" noProof="0" dirty="0" smtClean="0"/>
              <a:t>Quarto </a:t>
            </a:r>
            <a:r>
              <a:rPr lang="en-US" noProof="0" dirty="0" err="1" smtClean="0"/>
              <a:t>livello</a:t>
            </a:r>
            <a:endParaRPr lang="en-US" noProof="0" dirty="0" smtClean="0"/>
          </a:p>
          <a:p>
            <a:pPr lvl="4"/>
            <a:r>
              <a:rPr lang="en-US" noProof="0" dirty="0" err="1" smtClean="0"/>
              <a:t>Quinto</a:t>
            </a:r>
            <a:r>
              <a:rPr lang="en-US" noProof="0" dirty="0" smtClean="0"/>
              <a:t> </a:t>
            </a:r>
            <a:r>
              <a:rPr lang="en-US" noProof="0" dirty="0" err="1" smtClean="0"/>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3/31/2020</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smtClean="0"/>
              <a:t>P. Bruschi – Microelectronic System Design</a:t>
            </a:r>
            <a:endParaRPr lang="en-US" dirty="0"/>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timing>
    <p:tnLst>
      <p:par>
        <p:cTn id="1" dur="indefinite" restart="never" nodeType="tmRoot"/>
      </p:par>
    </p:tnLst>
  </p:timing>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9.pn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13.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wmf"/><Relationship Id="rId5" Type="http://schemas.openxmlformats.org/officeDocument/2006/relationships/oleObject" Target="../embeddings/oleObject17.bin"/><Relationship Id="rId4" Type="http://schemas.openxmlformats.org/officeDocument/2006/relationships/image" Target="../media/image29.wmf"/><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image" Target="../media/image34.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33.w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41.png"/><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38.wmf"/><Relationship Id="rId4" Type="http://schemas.openxmlformats.org/officeDocument/2006/relationships/oleObject" Target="../embeddings/oleObject21.bin"/><Relationship Id="rId9" Type="http://schemas.openxmlformats.org/officeDocument/2006/relationships/image" Target="../media/image40.wmf"/></Relationships>
</file>

<file path=ppt/slides/_rels/slide21.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3.wmf"/><Relationship Id="rId5" Type="http://schemas.openxmlformats.org/officeDocument/2006/relationships/oleObject" Target="../embeddings/oleObject25.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8.bin"/><Relationship Id="rId5" Type="http://schemas.openxmlformats.org/officeDocument/2006/relationships/image" Target="../media/image48.png"/><Relationship Id="rId4" Type="http://schemas.openxmlformats.org/officeDocument/2006/relationships/image" Target="../media/image19.png"/><Relationship Id="rId9" Type="http://schemas.openxmlformats.org/officeDocument/2006/relationships/image" Target="../media/image47.wmf"/></Relationships>
</file>

<file path=ppt/slides/_rels/slide2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31.bin"/><Relationship Id="rId4" Type="http://schemas.openxmlformats.org/officeDocument/2006/relationships/image" Target="../media/image25.wmf"/></Relationships>
</file>

<file path=ppt/slides/_rels/slide24.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1.wmf"/><Relationship Id="rId5" Type="http://schemas.openxmlformats.org/officeDocument/2006/relationships/oleObject" Target="../embeddings/oleObject34.bin"/><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7.bin"/><Relationship Id="rId5" Type="http://schemas.openxmlformats.org/officeDocument/2006/relationships/image" Target="../media/image53.wmf"/><Relationship Id="rId4" Type="http://schemas.openxmlformats.org/officeDocument/2006/relationships/oleObject" Target="../embeddings/oleObject36.bin"/></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56.wmf"/><Relationship Id="rId4" Type="http://schemas.openxmlformats.org/officeDocument/2006/relationships/oleObject" Target="../embeddings/oleObject38.bin"/></Relationships>
</file>

<file path=ppt/slides/_rels/slide27.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62.wmf"/><Relationship Id="rId2" Type="http://schemas.openxmlformats.org/officeDocument/2006/relationships/slideLayout" Target="../slideLayouts/slideLayout2.xml"/><Relationship Id="rId16" Type="http://schemas.openxmlformats.org/officeDocument/2006/relationships/image" Target="../media/image64.wmf"/><Relationship Id="rId1" Type="http://schemas.openxmlformats.org/officeDocument/2006/relationships/vmlDrawing" Target="../drawings/vmlDrawing18.vml"/><Relationship Id="rId6" Type="http://schemas.openxmlformats.org/officeDocument/2006/relationships/image" Target="../media/image59.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2.bin"/><Relationship Id="rId14" Type="http://schemas.openxmlformats.org/officeDocument/2006/relationships/image" Target="../media/image63.wmf"/></Relationships>
</file>

<file path=ppt/slides/_rels/slide28.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6.wmf"/><Relationship Id="rId5" Type="http://schemas.openxmlformats.org/officeDocument/2006/relationships/oleObject" Target="../embeddings/oleObject47.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49.bin"/></Relationships>
</file>

<file path=ppt/slides/_rels/slide29.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0.wmf"/><Relationship Id="rId5" Type="http://schemas.openxmlformats.org/officeDocument/2006/relationships/oleObject" Target="../embeddings/oleObject51.bin"/><Relationship Id="rId4" Type="http://schemas.openxmlformats.org/officeDocument/2006/relationships/image" Target="../media/image6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 Id="rId4" Type="http://schemas.openxmlformats.org/officeDocument/2006/relationships/image" Target="../media/image74.emf"/></Relationships>
</file>

<file path=ppt/slides/_rels/slide31.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image" Target="../media/image79.wmf"/><Relationship Id="rId1" Type="http://schemas.openxmlformats.org/officeDocument/2006/relationships/vmlDrawing" Target="../drawings/vmlDrawing21.vml"/><Relationship Id="rId6" Type="http://schemas.openxmlformats.org/officeDocument/2006/relationships/image" Target="../media/image75.w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76.wmf"/><Relationship Id="rId4" Type="http://schemas.openxmlformats.org/officeDocument/2006/relationships/image" Target="../media/image63.wmf"/><Relationship Id="rId9" Type="http://schemas.openxmlformats.org/officeDocument/2006/relationships/oleObject" Target="../embeddings/oleObject56.bin"/><Relationship Id="rId14" Type="http://schemas.openxmlformats.org/officeDocument/2006/relationships/image" Target="../media/image78.wmf"/></Relationships>
</file>

<file path=ppt/slides/_rels/slide3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0.png"/><Relationship Id="rId5" Type="http://schemas.openxmlformats.org/officeDocument/2006/relationships/image" Target="../media/image81.wmf"/><Relationship Id="rId4" Type="http://schemas.openxmlformats.org/officeDocument/2006/relationships/oleObject" Target="../embeddings/oleObject60.bin"/></Relationships>
</file>

<file path=ppt/slides/_rels/slide34.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4.wmf"/><Relationship Id="rId5" Type="http://schemas.openxmlformats.org/officeDocument/2006/relationships/oleObject" Target="../embeddings/oleObject62.bin"/><Relationship Id="rId10" Type="http://schemas.openxmlformats.org/officeDocument/2006/relationships/image" Target="../media/image86.wmf"/><Relationship Id="rId4" Type="http://schemas.openxmlformats.org/officeDocument/2006/relationships/image" Target="../media/image83.wmf"/><Relationship Id="rId9" Type="http://schemas.openxmlformats.org/officeDocument/2006/relationships/oleObject" Target="../embeddings/oleObject64.bin"/></Relationships>
</file>

<file path=ppt/slides/_rels/slide3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9.png"/><Relationship Id="rId5" Type="http://schemas.openxmlformats.org/officeDocument/2006/relationships/image" Target="../media/image87.wmf"/><Relationship Id="rId4" Type="http://schemas.openxmlformats.org/officeDocument/2006/relationships/oleObject" Target="../embeddings/oleObject65.bin"/></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0.wmf"/><Relationship Id="rId5" Type="http://schemas.openxmlformats.org/officeDocument/2006/relationships/oleObject" Target="../embeddings/oleObject66.bin"/><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94.wmf"/><Relationship Id="rId4" Type="http://schemas.openxmlformats.org/officeDocument/2006/relationships/oleObject" Target="../embeddings/oleObject67.bin"/></Relationships>
</file>

<file path=ppt/slides/_rels/slide43.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97.wmf"/><Relationship Id="rId5" Type="http://schemas.openxmlformats.org/officeDocument/2006/relationships/oleObject" Target="../embeddings/oleObject69.bin"/><Relationship Id="rId10" Type="http://schemas.openxmlformats.org/officeDocument/2006/relationships/image" Target="../media/image99.wmf"/><Relationship Id="rId4" Type="http://schemas.openxmlformats.org/officeDocument/2006/relationships/image" Target="../media/image96.wmf"/><Relationship Id="rId9" Type="http://schemas.openxmlformats.org/officeDocument/2006/relationships/oleObject" Target="../embeddings/oleObject71.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104.wmf"/><Relationship Id="rId3" Type="http://schemas.openxmlformats.org/officeDocument/2006/relationships/image" Target="../media/image106.png"/><Relationship Id="rId7" Type="http://schemas.openxmlformats.org/officeDocument/2006/relationships/image" Target="../media/image101.wmf"/><Relationship Id="rId12"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73.bin"/><Relationship Id="rId11" Type="http://schemas.openxmlformats.org/officeDocument/2006/relationships/image" Target="../media/image103.wmf"/><Relationship Id="rId5" Type="http://schemas.openxmlformats.org/officeDocument/2006/relationships/image" Target="../media/image100.wmf"/><Relationship Id="rId15" Type="http://schemas.openxmlformats.org/officeDocument/2006/relationships/image" Target="../media/image105.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102.wmf"/><Relationship Id="rId14" Type="http://schemas.openxmlformats.org/officeDocument/2006/relationships/oleObject" Target="../embeddings/oleObject77.bin"/></Relationships>
</file>

<file path=ppt/slides/_rels/slide45.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image" Target="../media/image112.png"/><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08.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81.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9.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png"/><Relationship Id="rId10" Type="http://schemas.openxmlformats.org/officeDocument/2006/relationships/oleObject" Target="../embeddings/oleObject5.bin"/><Relationship Id="rId4" Type="http://schemas.openxmlformats.org/officeDocument/2006/relationships/image" Target="../media/image10.png"/><Relationship Id="rId9"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46323"/>
            <a:ext cx="10515600" cy="662397"/>
          </a:xfrm>
        </p:spPr>
        <p:txBody>
          <a:bodyPr>
            <a:normAutofit/>
          </a:bodyPr>
          <a:lstStyle/>
          <a:p>
            <a:r>
              <a:rPr lang="en-US" sz="3200" dirty="0"/>
              <a:t>P</a:t>
            </a:r>
            <a:r>
              <a:rPr lang="en-US" sz="3200" dirty="0" smtClean="0"/>
              <a:t>lanar n-MOSFET cross-section and layout</a:t>
            </a:r>
            <a:endParaRPr lang="en-US" sz="3200" dirty="0"/>
          </a:p>
        </p:txBody>
      </p:sp>
      <p:sp>
        <p:nvSpPr>
          <p:cNvPr id="4" name="Segnaposto piè di pagina 3"/>
          <p:cNvSpPr>
            <a:spLocks noGrp="1"/>
          </p:cNvSpPr>
          <p:nvPr>
            <p:ph type="ftr" sz="quarter" idx="11"/>
          </p:nvPr>
        </p:nvSpPr>
        <p:spPr/>
        <p:txBody>
          <a:bodyPr/>
          <a:lstStyle/>
          <a:p>
            <a:r>
              <a:rPr lang="en-US" smtClean="0"/>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
        <p:nvSpPr>
          <p:cNvPr id="7" name="CasellaDiTesto 6"/>
          <p:cNvSpPr txBox="1"/>
          <p:nvPr/>
        </p:nvSpPr>
        <p:spPr>
          <a:xfrm>
            <a:off x="7562335" y="1334529"/>
            <a:ext cx="4226011"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The designer introduces ideal geometrical values (L,W ..), while the electrical properties are determined by "effective" values:</a:t>
            </a:r>
          </a:p>
        </p:txBody>
      </p:sp>
      <p:graphicFrame>
        <p:nvGraphicFramePr>
          <p:cNvPr id="9" name="Oggetto 8"/>
          <p:cNvGraphicFramePr>
            <a:graphicFrameLocks noChangeAspect="1"/>
          </p:cNvGraphicFramePr>
          <p:nvPr>
            <p:extLst>
              <p:ext uri="{D42A27DB-BD31-4B8C-83A1-F6EECF244321}">
                <p14:modId xmlns:p14="http://schemas.microsoft.com/office/powerpoint/2010/main" val="2499144401"/>
              </p:ext>
            </p:extLst>
          </p:nvPr>
        </p:nvGraphicFramePr>
        <p:xfrm>
          <a:off x="8613437" y="3927979"/>
          <a:ext cx="2123806" cy="1131158"/>
        </p:xfrm>
        <a:graphic>
          <a:graphicData uri="http://schemas.openxmlformats.org/presentationml/2006/ole">
            <mc:AlternateContent xmlns:mc="http://schemas.openxmlformats.org/markup-compatibility/2006">
              <mc:Choice xmlns:v="urn:schemas-microsoft-com:vml" Requires="v">
                <p:oleObj spid="_x0000_s1127" name="Equation" r:id="rId3" imgW="812520" imgH="419040" progId="Equation.DSMT4">
                  <p:embed/>
                </p:oleObj>
              </mc:Choice>
              <mc:Fallback>
                <p:oleObj name="Equation" r:id="rId3" imgW="812520" imgH="419040" progId="Equation.DSMT4">
                  <p:embed/>
                  <p:pic>
                    <p:nvPicPr>
                      <p:cNvPr id="0" name="Object 1"/>
                      <p:cNvPicPr>
                        <a:picLocks noChangeAspect="1" noChangeArrowheads="1"/>
                      </p:cNvPicPr>
                      <p:nvPr/>
                    </p:nvPicPr>
                    <p:blipFill>
                      <a:blip r:embed="rId4"/>
                      <a:srcRect/>
                      <a:stretch>
                        <a:fillRect/>
                      </a:stretch>
                    </p:blipFill>
                    <p:spPr bwMode="auto">
                      <a:xfrm>
                        <a:off x="8613437" y="3927979"/>
                        <a:ext cx="2123806" cy="1131158"/>
                      </a:xfrm>
                      <a:prstGeom prst="rect">
                        <a:avLst/>
                      </a:prstGeom>
                      <a:noFill/>
                    </p:spPr>
                  </p:pic>
                </p:oleObj>
              </mc:Fallback>
            </mc:AlternateContent>
          </a:graphicData>
        </a:graphic>
      </p:graphicFrame>
      <p:sp>
        <p:nvSpPr>
          <p:cNvPr id="3" name="Rettangolo 2"/>
          <p:cNvSpPr/>
          <p:nvPr/>
        </p:nvSpPr>
        <p:spPr>
          <a:xfrm>
            <a:off x="8273759" y="3626306"/>
            <a:ext cx="2803161" cy="17345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470" y="826938"/>
            <a:ext cx="6464693" cy="5292976"/>
          </a:xfrm>
          <a:prstGeom prst="rect">
            <a:avLst/>
          </a:prstGeom>
        </p:spPr>
      </p:pic>
    </p:spTree>
    <p:extLst>
      <p:ext uri="{BB962C8B-B14F-4D97-AF65-F5344CB8AC3E}">
        <p14:creationId xmlns:p14="http://schemas.microsoft.com/office/powerpoint/2010/main" val="952427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V</a:t>
            </a:r>
            <a:r>
              <a:rPr lang="en-US" baseline="-25000" dirty="0" smtClean="0"/>
              <a:t>GS</a:t>
            </a:r>
            <a:r>
              <a:rPr lang="en-US" dirty="0" smtClean="0"/>
              <a:t>, V</a:t>
            </a:r>
            <a:r>
              <a:rPr lang="en-US" baseline="-25000" dirty="0" smtClean="0"/>
              <a:t>BS </a:t>
            </a:r>
            <a:r>
              <a:rPr lang="en-US" dirty="0" smtClean="0"/>
              <a:t>and "overdrive voltage"</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CasellaDiTesto 4"/>
          <p:cNvSpPr txBox="1"/>
          <p:nvPr/>
        </p:nvSpPr>
        <p:spPr>
          <a:xfrm>
            <a:off x="1100466" y="1233714"/>
            <a:ext cx="9991068"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The voltage that really affects the current is the "useful" part of the V</a:t>
            </a:r>
            <a:r>
              <a:rPr lang="en-US" sz="2400" baseline="-25000" dirty="0" smtClean="0">
                <a:latin typeface="Arial" panose="020B0604020202020204" pitchFamily="34" charset="0"/>
                <a:cs typeface="Arial" panose="020B0604020202020204" pitchFamily="34" charset="0"/>
              </a:rPr>
              <a:t>GS</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often called "overdrive voltage". </a:t>
            </a:r>
          </a:p>
        </p:txBody>
      </p:sp>
      <p:graphicFrame>
        <p:nvGraphicFramePr>
          <p:cNvPr id="6" name="Oggetto 5"/>
          <p:cNvGraphicFramePr>
            <a:graphicFrameLocks noChangeAspect="1"/>
          </p:cNvGraphicFramePr>
          <p:nvPr>
            <p:extLst>
              <p:ext uri="{D42A27DB-BD31-4B8C-83A1-F6EECF244321}">
                <p14:modId xmlns:p14="http://schemas.microsoft.com/office/powerpoint/2010/main" val="1554456518"/>
              </p:ext>
            </p:extLst>
          </p:nvPr>
        </p:nvGraphicFramePr>
        <p:xfrm>
          <a:off x="3779157" y="2270903"/>
          <a:ext cx="3771900" cy="749455"/>
        </p:xfrm>
        <a:graphic>
          <a:graphicData uri="http://schemas.openxmlformats.org/presentationml/2006/ole">
            <mc:AlternateContent xmlns:mc="http://schemas.openxmlformats.org/markup-compatibility/2006">
              <mc:Choice xmlns:v="urn:schemas-microsoft-com:vml" Requires="v">
                <p:oleObj spid="_x0000_s8337" name="Equation" r:id="rId3" imgW="1054080" imgH="190440" progId="Equation.DSMT4">
                  <p:embed/>
                </p:oleObj>
              </mc:Choice>
              <mc:Fallback>
                <p:oleObj name="Equation" r:id="rId3" imgW="1054080" imgH="190440" progId="Equation.DSMT4">
                  <p:embed/>
                  <p:pic>
                    <p:nvPicPr>
                      <p:cNvPr id="0" name=""/>
                      <p:cNvPicPr>
                        <a:picLocks noChangeAspect="1" noChangeArrowheads="1"/>
                      </p:cNvPicPr>
                      <p:nvPr/>
                    </p:nvPicPr>
                    <p:blipFill>
                      <a:blip r:embed="rId4"/>
                      <a:srcRect/>
                      <a:stretch>
                        <a:fillRect/>
                      </a:stretch>
                    </p:blipFill>
                    <p:spPr bwMode="auto">
                      <a:xfrm>
                        <a:off x="3779157" y="2270903"/>
                        <a:ext cx="3771900" cy="749455"/>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2581362550"/>
              </p:ext>
            </p:extLst>
          </p:nvPr>
        </p:nvGraphicFramePr>
        <p:xfrm>
          <a:off x="1214765" y="4078514"/>
          <a:ext cx="4920765" cy="718166"/>
        </p:xfrm>
        <a:graphic>
          <a:graphicData uri="http://schemas.openxmlformats.org/presentationml/2006/ole">
            <mc:AlternateContent xmlns:mc="http://schemas.openxmlformats.org/markup-compatibility/2006">
              <mc:Choice xmlns:v="urn:schemas-microsoft-com:vml" Requires="v">
                <p:oleObj spid="_x0000_s8338" name="Equation" r:id="rId5" imgW="1752600" imgH="266700" progId="Equation.DSMT4">
                  <p:embed/>
                </p:oleObj>
              </mc:Choice>
              <mc:Fallback>
                <p:oleObj name="Equation" r:id="rId5" imgW="1752600" imgH="266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765" y="4078514"/>
                        <a:ext cx="4920765" cy="718166"/>
                      </a:xfrm>
                      <a:prstGeom prst="rect">
                        <a:avLst/>
                      </a:prstGeom>
                      <a:noFill/>
                    </p:spPr>
                  </p:pic>
                </p:oleObj>
              </mc:Fallback>
            </mc:AlternateContent>
          </a:graphicData>
        </a:graphic>
      </p:graphicFrame>
      <p:sp>
        <p:nvSpPr>
          <p:cNvPr id="12" name="CasellaDiTesto 11"/>
          <p:cNvSpPr txBox="1"/>
          <p:nvPr/>
        </p:nvSpPr>
        <p:spPr>
          <a:xfrm>
            <a:off x="1100466" y="3260883"/>
            <a:ext cx="430361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Threshold voltage: </a:t>
            </a:r>
            <a:r>
              <a:rPr lang="en-US" sz="2400" u="sng" dirty="0" smtClean="0">
                <a:latin typeface="Arial" panose="020B0604020202020204" pitchFamily="34" charset="0"/>
                <a:cs typeface="Arial" panose="020B0604020202020204" pitchFamily="34" charset="0"/>
              </a:rPr>
              <a:t>body effect</a:t>
            </a:r>
          </a:p>
        </p:txBody>
      </p:sp>
      <p:sp>
        <p:nvSpPr>
          <p:cNvPr id="13" name="CasellaDiTesto 12"/>
          <p:cNvSpPr txBox="1"/>
          <p:nvPr/>
        </p:nvSpPr>
        <p:spPr>
          <a:xfrm>
            <a:off x="6645829" y="3898988"/>
            <a:ext cx="4528356" cy="1077218"/>
          </a:xfrm>
          <a:prstGeom prst="rect">
            <a:avLst/>
          </a:prstGeom>
          <a:noFill/>
        </p:spPr>
        <p:txBody>
          <a:bodyPr wrap="none" rtlCol="0">
            <a:spAutoFit/>
          </a:bodyPr>
          <a:lstStyle/>
          <a:p>
            <a:r>
              <a:rPr lang="en-US" sz="3200" dirty="0" smtClean="0">
                <a:latin typeface="Symbol" panose="05050102010706020507" pitchFamily="18" charset="2"/>
                <a:cs typeface="Arial" panose="020B0604020202020204" pitchFamily="34" charset="0"/>
              </a:rPr>
              <a:t>g</a:t>
            </a:r>
            <a:r>
              <a:rPr lang="en-US" sz="3200" dirty="0" smtClean="0">
                <a:latin typeface="Arial" panose="020B0604020202020204" pitchFamily="34" charset="0"/>
                <a:cs typeface="Arial" panose="020B0604020202020204" pitchFamily="34" charset="0"/>
              </a:rPr>
              <a:t>: body effect coefficient</a:t>
            </a:r>
          </a:p>
          <a:p>
            <a:r>
              <a:rPr lang="en-US" sz="3200" dirty="0" err="1" smtClean="0">
                <a:latin typeface="Symbol" panose="05050102010706020507" pitchFamily="18" charset="2"/>
                <a:cs typeface="Arial" panose="020B0604020202020204" pitchFamily="34" charset="0"/>
              </a:rPr>
              <a:t>f</a:t>
            </a:r>
            <a:r>
              <a:rPr lang="en-US" sz="3200" baseline="-25000" dirty="0" err="1" smtClean="0">
                <a:latin typeface="Arial" panose="020B0604020202020204" pitchFamily="34" charset="0"/>
                <a:cs typeface="Arial" panose="020B0604020202020204" pitchFamily="34" charset="0"/>
              </a:rPr>
              <a:t>S</a:t>
            </a:r>
            <a:r>
              <a:rPr lang="en-US" sz="3200" dirty="0" smtClean="0">
                <a:latin typeface="Arial" panose="020B0604020202020204" pitchFamily="34" charset="0"/>
                <a:cs typeface="Arial" panose="020B0604020202020204" pitchFamily="34" charset="0"/>
              </a:rPr>
              <a:t>: surface potential</a:t>
            </a:r>
          </a:p>
        </p:txBody>
      </p:sp>
      <p:sp>
        <p:nvSpPr>
          <p:cNvPr id="15" name="CasellaDiTesto 14"/>
          <p:cNvSpPr txBox="1"/>
          <p:nvPr/>
        </p:nvSpPr>
        <p:spPr>
          <a:xfrm>
            <a:off x="1214765" y="5185099"/>
            <a:ext cx="2656496" cy="584775"/>
          </a:xfrm>
          <a:prstGeom prst="rect">
            <a:avLst/>
          </a:prstGeom>
          <a:noFill/>
        </p:spPr>
        <p:txBody>
          <a:bodyPr wrap="none" rtlCol="0">
            <a:spAutoFit/>
          </a:bodyPr>
          <a:lstStyle/>
          <a:p>
            <a:r>
              <a:rPr lang="it-IT" sz="3200" dirty="0" smtClean="0">
                <a:solidFill>
                  <a:srgbClr val="FF0000"/>
                </a:solidFill>
                <a:latin typeface="Arial" panose="020B0604020202020204" pitchFamily="34" charset="0"/>
                <a:cs typeface="Arial" panose="020B0604020202020204" pitchFamily="34" charset="0"/>
              </a:rPr>
              <a:t>V</a:t>
            </a:r>
            <a:r>
              <a:rPr lang="it-IT" sz="3200" baseline="-25000" dirty="0" smtClean="0">
                <a:solidFill>
                  <a:srgbClr val="FF0000"/>
                </a:solidFill>
                <a:latin typeface="Arial" panose="020B0604020202020204" pitchFamily="34" charset="0"/>
                <a:cs typeface="Arial" panose="020B0604020202020204" pitchFamily="34" charset="0"/>
              </a:rPr>
              <a:t>t0</a:t>
            </a:r>
            <a:r>
              <a:rPr lang="it-IT" sz="3200" dirty="0" smtClean="0">
                <a:latin typeface="Arial" panose="020B0604020202020204" pitchFamily="34" charset="0"/>
                <a:cs typeface="Arial" panose="020B0604020202020204" pitchFamily="34" charset="0"/>
              </a:rPr>
              <a:t>=</a:t>
            </a:r>
            <a:r>
              <a:rPr lang="it-IT" sz="3200" dirty="0" err="1" smtClean="0">
                <a:latin typeface="Arial" panose="020B0604020202020204" pitchFamily="34" charset="0"/>
                <a:cs typeface="Arial" panose="020B0604020202020204" pitchFamily="34" charset="0"/>
              </a:rPr>
              <a:t>V</a:t>
            </a:r>
            <a:r>
              <a:rPr lang="it-IT" sz="3200" baseline="-25000" dirty="0" err="1" smtClean="0">
                <a:latin typeface="Arial" panose="020B0604020202020204" pitchFamily="34" charset="0"/>
                <a:cs typeface="Arial" panose="020B0604020202020204" pitchFamily="34" charset="0"/>
              </a:rPr>
              <a:t>t</a:t>
            </a:r>
            <a:r>
              <a:rPr lang="it-IT" sz="3200" dirty="0" smtClean="0">
                <a:latin typeface="Arial" panose="020B0604020202020204" pitchFamily="34" charset="0"/>
                <a:cs typeface="Arial" panose="020B0604020202020204" pitchFamily="34" charset="0"/>
              </a:rPr>
              <a:t>(V</a:t>
            </a:r>
            <a:r>
              <a:rPr lang="it-IT" sz="3200" baseline="-25000" dirty="0" smtClean="0">
                <a:latin typeface="Arial" panose="020B0604020202020204" pitchFamily="34" charset="0"/>
                <a:cs typeface="Arial" panose="020B0604020202020204" pitchFamily="34" charset="0"/>
              </a:rPr>
              <a:t>BS</a:t>
            </a:r>
            <a:r>
              <a:rPr lang="it-IT" sz="3200" dirty="0" smtClean="0">
                <a:latin typeface="Arial" panose="020B0604020202020204" pitchFamily="34" charset="0"/>
                <a:cs typeface="Arial" panose="020B0604020202020204" pitchFamily="34" charset="0"/>
              </a:rPr>
              <a:t>=0)</a:t>
            </a:r>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089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8344" y="167693"/>
            <a:ext cx="6244770" cy="4416033"/>
          </a:xfrm>
          <a:prstGeom prst="rect">
            <a:avLst/>
          </a:prstGeom>
        </p:spPr>
      </p:pic>
      <p:sp>
        <p:nvSpPr>
          <p:cNvPr id="2" name="Titolo 1"/>
          <p:cNvSpPr>
            <a:spLocks noGrp="1"/>
          </p:cNvSpPr>
          <p:nvPr>
            <p:ph type="title"/>
          </p:nvPr>
        </p:nvSpPr>
        <p:spPr>
          <a:xfrm>
            <a:off x="-163287" y="0"/>
            <a:ext cx="10515600" cy="662397"/>
          </a:xfrm>
        </p:spPr>
        <p:txBody>
          <a:bodyPr/>
          <a:lstStyle/>
          <a:p>
            <a:r>
              <a:rPr lang="en-US" dirty="0" smtClean="0"/>
              <a:t>More on body effect</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1921" y="1603209"/>
            <a:ext cx="1819622" cy="3555815"/>
          </a:xfrm>
          <a:prstGeom prst="rect">
            <a:avLst/>
          </a:prstGeom>
        </p:spPr>
      </p:pic>
      <p:graphicFrame>
        <p:nvGraphicFramePr>
          <p:cNvPr id="6" name="Oggetto 5"/>
          <p:cNvGraphicFramePr>
            <a:graphicFrameLocks noChangeAspect="1"/>
          </p:cNvGraphicFramePr>
          <p:nvPr>
            <p:extLst>
              <p:ext uri="{D42A27DB-BD31-4B8C-83A1-F6EECF244321}">
                <p14:modId xmlns:p14="http://schemas.microsoft.com/office/powerpoint/2010/main" val="469138930"/>
              </p:ext>
            </p:extLst>
          </p:nvPr>
        </p:nvGraphicFramePr>
        <p:xfrm>
          <a:off x="1242893" y="5267325"/>
          <a:ext cx="1954213" cy="760413"/>
        </p:xfrm>
        <a:graphic>
          <a:graphicData uri="http://schemas.openxmlformats.org/presentationml/2006/ole">
            <mc:AlternateContent xmlns:mc="http://schemas.openxmlformats.org/markup-compatibility/2006">
              <mc:Choice xmlns:v="urn:schemas-microsoft-com:vml" Requires="v">
                <p:oleObj spid="_x0000_s9358" name="Equation" r:id="rId5" imgW="545760" imgH="190440" progId="Equation.DSMT4">
                  <p:embed/>
                </p:oleObj>
              </mc:Choice>
              <mc:Fallback>
                <p:oleObj name="Equation" r:id="rId5" imgW="545760" imgH="190440" progId="Equation.DSMT4">
                  <p:embed/>
                  <p:pic>
                    <p:nvPicPr>
                      <p:cNvPr id="0" name=""/>
                      <p:cNvPicPr>
                        <a:picLocks noChangeAspect="1" noChangeArrowheads="1"/>
                      </p:cNvPicPr>
                      <p:nvPr/>
                    </p:nvPicPr>
                    <p:blipFill>
                      <a:blip r:embed="rId6"/>
                      <a:srcRect/>
                      <a:stretch>
                        <a:fillRect/>
                      </a:stretch>
                    </p:blipFill>
                    <p:spPr bwMode="auto">
                      <a:xfrm>
                        <a:off x="1242893" y="5267325"/>
                        <a:ext cx="1954213" cy="760413"/>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537894250"/>
              </p:ext>
            </p:extLst>
          </p:nvPr>
        </p:nvGraphicFramePr>
        <p:xfrm>
          <a:off x="3955274" y="4460209"/>
          <a:ext cx="6726693" cy="1567529"/>
        </p:xfrm>
        <a:graphic>
          <a:graphicData uri="http://schemas.openxmlformats.org/presentationml/2006/ole">
            <mc:AlternateContent xmlns:mc="http://schemas.openxmlformats.org/markup-compatibility/2006">
              <mc:Choice xmlns:v="urn:schemas-microsoft-com:vml" Requires="v">
                <p:oleObj spid="_x0000_s9359" name="Equation" r:id="rId7" imgW="2006280" imgH="419040" progId="Equation.DSMT4">
                  <p:embed/>
                </p:oleObj>
              </mc:Choice>
              <mc:Fallback>
                <p:oleObj name="Equation" r:id="rId7" imgW="2006280" imgH="419040" progId="Equation.DSMT4">
                  <p:embed/>
                  <p:pic>
                    <p:nvPicPr>
                      <p:cNvPr id="0" name=""/>
                      <p:cNvPicPr>
                        <a:picLocks noChangeAspect="1" noChangeArrowheads="1"/>
                      </p:cNvPicPr>
                      <p:nvPr/>
                    </p:nvPicPr>
                    <p:blipFill>
                      <a:blip r:embed="rId8"/>
                      <a:srcRect/>
                      <a:stretch>
                        <a:fillRect/>
                      </a:stretch>
                    </p:blipFill>
                    <p:spPr bwMode="auto">
                      <a:xfrm>
                        <a:off x="3955274" y="4460209"/>
                        <a:ext cx="6726693" cy="1567529"/>
                      </a:xfrm>
                      <a:prstGeom prst="rect">
                        <a:avLst/>
                      </a:prstGeom>
                      <a:noFill/>
                    </p:spPr>
                  </p:pic>
                </p:oleObj>
              </mc:Fallback>
            </mc:AlternateContent>
          </a:graphicData>
        </a:graphic>
      </p:graphicFrame>
    </p:spTree>
    <p:extLst>
      <p:ext uri="{BB962C8B-B14F-4D97-AF65-F5344CB8AC3E}">
        <p14:creationId xmlns:p14="http://schemas.microsoft.com/office/powerpoint/2010/main" val="17436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8858" y="423394"/>
            <a:ext cx="7722822" cy="5461248"/>
          </a:xfrm>
          <a:prstGeom prst="rect">
            <a:avLst/>
          </a:prstGeom>
        </p:spPr>
      </p:pic>
      <p:sp>
        <p:nvSpPr>
          <p:cNvPr id="2" name="Titolo 1"/>
          <p:cNvSpPr>
            <a:spLocks noGrp="1"/>
          </p:cNvSpPr>
          <p:nvPr>
            <p:ph type="title"/>
          </p:nvPr>
        </p:nvSpPr>
        <p:spPr>
          <a:xfrm>
            <a:off x="635000" y="138068"/>
            <a:ext cx="10515600" cy="662397"/>
          </a:xfrm>
        </p:spPr>
        <p:txBody>
          <a:bodyPr/>
          <a:lstStyle/>
          <a:p>
            <a:r>
              <a:rPr lang="en-US" dirty="0" smtClean="0"/>
              <a:t>I</a:t>
            </a:r>
            <a:r>
              <a:rPr lang="en-US" baseline="-25000" dirty="0" smtClean="0"/>
              <a:t>DS</a:t>
            </a:r>
            <a:r>
              <a:rPr lang="en-US" dirty="0" smtClean="0"/>
              <a:t> :  operating zones on the basis of V</a:t>
            </a:r>
            <a:r>
              <a:rPr lang="en-US" baseline="-25000" dirty="0" smtClean="0"/>
              <a:t>DS</a:t>
            </a:r>
            <a:endParaRPr lang="en-US" baseline="-25000"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12</a:t>
            </a:fld>
            <a:endParaRPr lang="en-US" dirty="0"/>
          </a:p>
        </p:txBody>
      </p:sp>
      <p:cxnSp>
        <p:nvCxnSpPr>
          <p:cNvPr id="7" name="Connettore 1 6"/>
          <p:cNvCxnSpPr/>
          <p:nvPr/>
        </p:nvCxnSpPr>
        <p:spPr>
          <a:xfrm>
            <a:off x="4325257" y="2135008"/>
            <a:ext cx="0" cy="28869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4329781" y="2455585"/>
            <a:ext cx="4586514" cy="3368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701143" y="5507571"/>
            <a:ext cx="919611"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DSAT</a:t>
            </a:r>
            <a:endParaRPr lang="en-US" sz="2400" baseline="-25000" dirty="0" smtClean="0">
              <a:latin typeface="Arial" panose="020B0604020202020204" pitchFamily="34" charset="0"/>
              <a:cs typeface="Arial" panose="020B0604020202020204" pitchFamily="34" charset="0"/>
            </a:endParaRPr>
          </a:p>
        </p:txBody>
      </p:sp>
      <p:cxnSp>
        <p:nvCxnSpPr>
          <p:cNvPr id="14" name="Connettore 2 13"/>
          <p:cNvCxnSpPr/>
          <p:nvPr/>
        </p:nvCxnSpPr>
        <p:spPr>
          <a:xfrm flipV="1">
            <a:off x="4160948" y="5156142"/>
            <a:ext cx="164309" cy="61794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2969216" y="1943660"/>
            <a:ext cx="955711" cy="461665"/>
          </a:xfrm>
          <a:prstGeom prst="rect">
            <a:avLst/>
          </a:prstGeom>
          <a:noFill/>
        </p:spPr>
        <p:txBody>
          <a:bodyPr wrap="none" rtlCol="0">
            <a:spAutoFit/>
          </a:bodyPr>
          <a:lstStyle/>
          <a:p>
            <a:r>
              <a:rPr lang="it-IT" sz="2400" dirty="0" err="1" smtClean="0">
                <a:latin typeface="Arial" panose="020B0604020202020204" pitchFamily="34" charset="0"/>
                <a:cs typeface="Arial" panose="020B0604020202020204" pitchFamily="34" charset="0"/>
              </a:rPr>
              <a:t>triode</a:t>
            </a:r>
            <a:endParaRPr lang="en-US" sz="2400" dirty="0" smtClean="0">
              <a:latin typeface="Arial" panose="020B0604020202020204" pitchFamily="34" charset="0"/>
              <a:cs typeface="Arial" panose="020B0604020202020204" pitchFamily="34" charset="0"/>
            </a:endParaRPr>
          </a:p>
        </p:txBody>
      </p:sp>
      <p:sp>
        <p:nvSpPr>
          <p:cNvPr id="16" name="CasellaDiTesto 15"/>
          <p:cNvSpPr txBox="1"/>
          <p:nvPr/>
        </p:nvSpPr>
        <p:spPr>
          <a:xfrm>
            <a:off x="4774711" y="1943660"/>
            <a:ext cx="1537600" cy="461665"/>
          </a:xfrm>
          <a:prstGeom prst="rect">
            <a:avLst/>
          </a:prstGeom>
          <a:noFill/>
        </p:spPr>
        <p:txBody>
          <a:bodyPr wrap="none" rtlCol="0">
            <a:spAutoFit/>
          </a:bodyPr>
          <a:lstStyle/>
          <a:p>
            <a:r>
              <a:rPr lang="it-IT" sz="2400" dirty="0" err="1" smtClean="0">
                <a:latin typeface="Arial" panose="020B0604020202020204" pitchFamily="34" charset="0"/>
                <a:cs typeface="Arial" panose="020B0604020202020204" pitchFamily="34" charset="0"/>
              </a:rPr>
              <a:t>saturation</a:t>
            </a:r>
            <a:endParaRPr lang="en-US" sz="2400" dirty="0" smtClean="0">
              <a:latin typeface="Arial" panose="020B0604020202020204" pitchFamily="34" charset="0"/>
              <a:cs typeface="Arial" panose="020B0604020202020204" pitchFamily="34" charset="0"/>
            </a:endParaRPr>
          </a:p>
        </p:txBody>
      </p:sp>
      <p:cxnSp>
        <p:nvCxnSpPr>
          <p:cNvPr id="18" name="Connettore 2 17"/>
          <p:cNvCxnSpPr/>
          <p:nvPr/>
        </p:nvCxnSpPr>
        <p:spPr>
          <a:xfrm flipH="1" flipV="1">
            <a:off x="3529226" y="2482345"/>
            <a:ext cx="796030" cy="1928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4329781" y="2483572"/>
            <a:ext cx="762613" cy="2249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9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Operating zones on the basis of V</a:t>
            </a:r>
            <a:r>
              <a:rPr lang="en-US" baseline="-25000" dirty="0" smtClean="0"/>
              <a:t>GS</a:t>
            </a:r>
            <a:r>
              <a:rPr lang="en-US" dirty="0" smtClean="0"/>
              <a:t>-</a:t>
            </a:r>
            <a:r>
              <a:rPr lang="en-US" dirty="0" err="1" smtClean="0"/>
              <a:t>V</a:t>
            </a:r>
            <a:r>
              <a:rPr lang="en-US" baseline="-25000" dirty="0" err="1" smtClean="0"/>
              <a:t>t</a:t>
            </a:r>
            <a:endParaRPr lang="en-US" baseline="-25000"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13</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1525" y="914399"/>
            <a:ext cx="7409468" cy="5239657"/>
          </a:xfrm>
          <a:prstGeom prst="rect">
            <a:avLst/>
          </a:prstGeom>
        </p:spPr>
      </p:pic>
      <p:sp>
        <p:nvSpPr>
          <p:cNvPr id="6" name="CasellaDiTesto 5"/>
          <p:cNvSpPr txBox="1"/>
          <p:nvPr/>
        </p:nvSpPr>
        <p:spPr>
          <a:xfrm>
            <a:off x="5906259" y="1886857"/>
            <a:ext cx="1588063"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DS</a:t>
            </a:r>
            <a:r>
              <a:rPr lang="it-IT" sz="2400" dirty="0" smtClean="0">
                <a:latin typeface="Arial" panose="020B0604020202020204" pitchFamily="34" charset="0"/>
                <a:cs typeface="Arial" panose="020B0604020202020204" pitchFamily="34" charset="0"/>
              </a:rPr>
              <a:t>&gt;V</a:t>
            </a:r>
            <a:r>
              <a:rPr lang="it-IT" sz="2400" baseline="-25000" dirty="0" smtClean="0">
                <a:latin typeface="Arial" panose="020B0604020202020204" pitchFamily="34" charset="0"/>
                <a:cs typeface="Arial" panose="020B0604020202020204" pitchFamily="34" charset="0"/>
              </a:rPr>
              <a:t>DSAT</a:t>
            </a:r>
            <a:endParaRPr lang="en-US" sz="2400" baseline="-25000" dirty="0" smtClean="0">
              <a:latin typeface="Arial" panose="020B0604020202020204" pitchFamily="34" charset="0"/>
              <a:cs typeface="Arial" panose="020B0604020202020204" pitchFamily="34" charset="0"/>
            </a:endParaRPr>
          </a:p>
        </p:txBody>
      </p:sp>
      <p:sp>
        <p:nvSpPr>
          <p:cNvPr id="7" name="CasellaDiTesto 6"/>
          <p:cNvSpPr txBox="1"/>
          <p:nvPr/>
        </p:nvSpPr>
        <p:spPr>
          <a:xfrm>
            <a:off x="4151086" y="3193143"/>
            <a:ext cx="520527"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off</a:t>
            </a:r>
            <a:endParaRPr lang="en-US" sz="2400" dirty="0" smtClean="0">
              <a:latin typeface="Arial" panose="020B0604020202020204" pitchFamily="34" charset="0"/>
              <a:cs typeface="Arial" panose="020B0604020202020204" pitchFamily="34" charset="0"/>
            </a:endParaRPr>
          </a:p>
        </p:txBody>
      </p:sp>
      <p:sp>
        <p:nvSpPr>
          <p:cNvPr id="8" name="CasellaDiTesto 7"/>
          <p:cNvSpPr txBox="1"/>
          <p:nvPr/>
        </p:nvSpPr>
        <p:spPr>
          <a:xfrm>
            <a:off x="5645995" y="3072562"/>
            <a:ext cx="527709"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on</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060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3057" y="158092"/>
            <a:ext cx="10515600" cy="662397"/>
          </a:xfrm>
        </p:spPr>
        <p:txBody>
          <a:bodyPr/>
          <a:lstStyle/>
          <a:p>
            <a:r>
              <a:rPr lang="it-IT" dirty="0" err="1" smtClean="0"/>
              <a:t>Weak</a:t>
            </a:r>
            <a:r>
              <a:rPr lang="it-IT" dirty="0" smtClean="0"/>
              <a:t> </a:t>
            </a:r>
            <a:r>
              <a:rPr lang="it-IT" dirty="0" err="1" smtClean="0"/>
              <a:t>inversion</a:t>
            </a:r>
            <a:r>
              <a:rPr lang="it-IT" dirty="0" smtClean="0"/>
              <a:t> (sub-</a:t>
            </a:r>
            <a:r>
              <a:rPr lang="it-IT" dirty="0" err="1" smtClean="0"/>
              <a:t>threshold</a:t>
            </a:r>
            <a:r>
              <a:rPr lang="it-IT" dirty="0" smtClean="0"/>
              <a:t>)</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14</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229" y="820489"/>
            <a:ext cx="7616371" cy="5385971"/>
          </a:xfrm>
          <a:prstGeom prst="rect">
            <a:avLst/>
          </a:prstGeom>
        </p:spPr>
      </p:pic>
      <p:cxnSp>
        <p:nvCxnSpPr>
          <p:cNvPr id="7" name="Connettore 2 6"/>
          <p:cNvCxnSpPr/>
          <p:nvPr/>
        </p:nvCxnSpPr>
        <p:spPr>
          <a:xfrm flipH="1">
            <a:off x="3265714" y="1843314"/>
            <a:ext cx="1480457"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5334000" y="3338285"/>
            <a:ext cx="1564045"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437414" y="4509578"/>
            <a:ext cx="1598515" cy="646331"/>
          </a:xfrm>
          <a:prstGeom prst="rect">
            <a:avLst/>
          </a:prstGeom>
          <a:noFill/>
        </p:spPr>
        <p:txBody>
          <a:bodyPr wrap="none" rtlCol="0">
            <a:spAutoFit/>
          </a:bodyPr>
          <a:lstStyle/>
          <a:p>
            <a:r>
              <a:rPr lang="it-IT" sz="3600" dirty="0" smtClean="0">
                <a:solidFill>
                  <a:srgbClr val="FF0000"/>
                </a:solidFill>
                <a:latin typeface="Arial" panose="020B0604020202020204" pitchFamily="34" charset="0"/>
                <a:cs typeface="Arial" panose="020B0604020202020204" pitchFamily="34" charset="0"/>
              </a:rPr>
              <a:t>V</a:t>
            </a:r>
            <a:r>
              <a:rPr lang="it-IT" sz="3600" baseline="-25000" dirty="0" smtClean="0">
                <a:solidFill>
                  <a:srgbClr val="FF0000"/>
                </a:solidFill>
                <a:latin typeface="Arial" panose="020B0604020202020204" pitchFamily="34" charset="0"/>
                <a:cs typeface="Arial" panose="020B0604020202020204" pitchFamily="34" charset="0"/>
              </a:rPr>
              <a:t>t</a:t>
            </a:r>
            <a:r>
              <a:rPr lang="it-IT" sz="3600" dirty="0" smtClean="0">
                <a:solidFill>
                  <a:srgbClr val="FF0000"/>
                </a:solidFill>
                <a:latin typeface="Arial" panose="020B0604020202020204" pitchFamily="34" charset="0"/>
                <a:cs typeface="Arial" panose="020B0604020202020204" pitchFamily="34" charset="0"/>
              </a:rPr>
              <a:t>+4V</a:t>
            </a:r>
            <a:r>
              <a:rPr lang="it-IT" sz="3600" baseline="-25000" dirty="0" smtClean="0">
                <a:solidFill>
                  <a:srgbClr val="FF0000"/>
                </a:solidFill>
                <a:latin typeface="Arial" panose="020B0604020202020204" pitchFamily="34" charset="0"/>
                <a:cs typeface="Arial" panose="020B0604020202020204" pitchFamily="34" charset="0"/>
              </a:rPr>
              <a:t>T</a:t>
            </a:r>
            <a:endParaRPr lang="en-US" sz="3600" baseline="-25000" dirty="0" smtClean="0">
              <a:solidFill>
                <a:srgbClr val="FF0000"/>
              </a:solidFill>
              <a:latin typeface="Arial" panose="020B0604020202020204" pitchFamily="34" charset="0"/>
              <a:cs typeface="Arial" panose="020B0604020202020204" pitchFamily="34" charset="0"/>
            </a:endParaRPr>
          </a:p>
        </p:txBody>
      </p:sp>
      <p:sp>
        <p:nvSpPr>
          <p:cNvPr id="11" name="CasellaDiTesto 10"/>
          <p:cNvSpPr txBox="1"/>
          <p:nvPr/>
        </p:nvSpPr>
        <p:spPr>
          <a:xfrm>
            <a:off x="8626198" y="2543978"/>
            <a:ext cx="1846980" cy="646331"/>
          </a:xfrm>
          <a:prstGeom prst="rect">
            <a:avLst/>
          </a:prstGeom>
          <a:noFill/>
        </p:spPr>
        <p:txBody>
          <a:bodyPr wrap="none" rtlCol="0">
            <a:spAutoFit/>
          </a:bodyPr>
          <a:lstStyle/>
          <a:p>
            <a:r>
              <a:rPr lang="it-IT" sz="3600" dirty="0" smtClean="0">
                <a:latin typeface="Arial" panose="020B0604020202020204" pitchFamily="34" charset="0"/>
                <a:cs typeface="Arial" panose="020B0604020202020204" pitchFamily="34" charset="0"/>
              </a:rPr>
              <a:t>V</a:t>
            </a:r>
            <a:r>
              <a:rPr lang="it-IT" sz="3600" baseline="-25000" dirty="0" smtClean="0">
                <a:latin typeface="Arial" panose="020B0604020202020204" pitchFamily="34" charset="0"/>
                <a:cs typeface="Arial" panose="020B0604020202020204" pitchFamily="34" charset="0"/>
              </a:rPr>
              <a:t>T</a:t>
            </a:r>
            <a:r>
              <a:rPr lang="it-IT" sz="3600" dirty="0" smtClean="0">
                <a:latin typeface="Arial" panose="020B0604020202020204" pitchFamily="34" charset="0"/>
                <a:cs typeface="Arial" panose="020B0604020202020204" pitchFamily="34" charset="0"/>
              </a:rPr>
              <a:t>=kT/q</a:t>
            </a:r>
            <a:endParaRPr lang="en-US" sz="3600" dirty="0" smtClean="0">
              <a:latin typeface="Arial" panose="020B0604020202020204" pitchFamily="34" charset="0"/>
              <a:cs typeface="Arial" panose="020B0604020202020204" pitchFamily="34" charset="0"/>
            </a:endParaRPr>
          </a:p>
        </p:txBody>
      </p:sp>
      <p:sp>
        <p:nvSpPr>
          <p:cNvPr id="12" name="CasellaDiTesto 11"/>
          <p:cNvSpPr txBox="1"/>
          <p:nvPr/>
        </p:nvSpPr>
        <p:spPr>
          <a:xfrm>
            <a:off x="3265714" y="1878291"/>
            <a:ext cx="1418978" cy="830997"/>
          </a:xfrm>
          <a:prstGeom prst="rect">
            <a:avLst/>
          </a:prstGeom>
          <a:noFill/>
        </p:spPr>
        <p:txBody>
          <a:bodyPr wrap="none" rtlCol="0">
            <a:spAutoFit/>
          </a:bodyPr>
          <a:lstStyle/>
          <a:p>
            <a:r>
              <a:rPr lang="it-IT" sz="2400" dirty="0" err="1" smtClean="0">
                <a:latin typeface="Arial" panose="020B0604020202020204" pitchFamily="34" charset="0"/>
                <a:cs typeface="Arial" panose="020B0604020202020204" pitchFamily="34" charset="0"/>
              </a:rPr>
              <a:t>weak</a:t>
            </a:r>
            <a:r>
              <a:rPr lang="it-IT" sz="2400" dirty="0" smtClean="0">
                <a:latin typeface="Arial" panose="020B0604020202020204" pitchFamily="34" charset="0"/>
                <a:cs typeface="Arial" panose="020B0604020202020204" pitchFamily="34" charset="0"/>
              </a:rPr>
              <a:t> </a:t>
            </a:r>
          </a:p>
          <a:p>
            <a:r>
              <a:rPr lang="it-IT" sz="2400" dirty="0" err="1" smtClean="0">
                <a:latin typeface="Arial" panose="020B0604020202020204" pitchFamily="34" charset="0"/>
                <a:cs typeface="Arial" panose="020B0604020202020204" pitchFamily="34" charset="0"/>
              </a:rPr>
              <a:t>inversion</a:t>
            </a:r>
            <a:endParaRPr lang="en-US" sz="2400" dirty="0" smtClean="0">
              <a:latin typeface="Arial" panose="020B0604020202020204" pitchFamily="34" charset="0"/>
              <a:cs typeface="Arial" panose="020B0604020202020204" pitchFamily="34" charset="0"/>
            </a:endParaRPr>
          </a:p>
        </p:txBody>
      </p:sp>
      <p:sp>
        <p:nvSpPr>
          <p:cNvPr id="13" name="CasellaDiTesto 12"/>
          <p:cNvSpPr txBox="1"/>
          <p:nvPr/>
        </p:nvSpPr>
        <p:spPr>
          <a:xfrm>
            <a:off x="5620864" y="2309564"/>
            <a:ext cx="1418978" cy="830997"/>
          </a:xfrm>
          <a:prstGeom prst="rect">
            <a:avLst/>
          </a:prstGeom>
          <a:noFill/>
        </p:spPr>
        <p:txBody>
          <a:bodyPr wrap="none" rtlCol="0">
            <a:spAutoFit/>
          </a:bodyPr>
          <a:lstStyle/>
          <a:p>
            <a:r>
              <a:rPr lang="it-IT" sz="2400" dirty="0" err="1" smtClean="0">
                <a:latin typeface="Arial" panose="020B0604020202020204" pitchFamily="34" charset="0"/>
                <a:cs typeface="Arial" panose="020B0604020202020204" pitchFamily="34" charset="0"/>
              </a:rPr>
              <a:t>stong</a:t>
            </a:r>
            <a:r>
              <a:rPr lang="it-IT" sz="2400" dirty="0" smtClean="0">
                <a:latin typeface="Arial" panose="020B0604020202020204" pitchFamily="34" charset="0"/>
                <a:cs typeface="Arial" panose="020B0604020202020204" pitchFamily="34" charset="0"/>
              </a:rPr>
              <a:t> </a:t>
            </a:r>
          </a:p>
          <a:p>
            <a:r>
              <a:rPr lang="it-IT" sz="2400" dirty="0" err="1" smtClean="0">
                <a:latin typeface="Arial" panose="020B0604020202020204" pitchFamily="34" charset="0"/>
                <a:cs typeface="Arial" panose="020B0604020202020204" pitchFamily="34" charset="0"/>
              </a:rPr>
              <a:t>inversion</a:t>
            </a:r>
            <a:endParaRPr lang="en-US" sz="2400" dirty="0" smtClean="0">
              <a:latin typeface="Arial" panose="020B0604020202020204" pitchFamily="34" charset="0"/>
              <a:cs typeface="Arial" panose="020B0604020202020204" pitchFamily="34" charset="0"/>
            </a:endParaRPr>
          </a:p>
        </p:txBody>
      </p:sp>
      <p:sp>
        <p:nvSpPr>
          <p:cNvPr id="14" name="CasellaDiTesto 13"/>
          <p:cNvSpPr txBox="1"/>
          <p:nvPr/>
        </p:nvSpPr>
        <p:spPr>
          <a:xfrm>
            <a:off x="5480743" y="812500"/>
            <a:ext cx="2805576"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moderate </a:t>
            </a:r>
            <a:r>
              <a:rPr lang="it-IT" sz="2400" dirty="0" err="1" smtClean="0">
                <a:latin typeface="Arial" panose="020B0604020202020204" pitchFamily="34" charset="0"/>
                <a:cs typeface="Arial" panose="020B0604020202020204" pitchFamily="34" charset="0"/>
              </a:rPr>
              <a:t>inversion</a:t>
            </a:r>
            <a:endParaRPr lang="en-US" sz="2400" dirty="0" smtClean="0">
              <a:latin typeface="Arial" panose="020B0604020202020204" pitchFamily="34" charset="0"/>
              <a:cs typeface="Arial" panose="020B0604020202020204" pitchFamily="34" charset="0"/>
            </a:endParaRPr>
          </a:p>
        </p:txBody>
      </p:sp>
      <p:cxnSp>
        <p:nvCxnSpPr>
          <p:cNvPr id="16" name="Connettore 2 15"/>
          <p:cNvCxnSpPr/>
          <p:nvPr/>
        </p:nvCxnSpPr>
        <p:spPr>
          <a:xfrm flipH="1">
            <a:off x="5036457" y="1043332"/>
            <a:ext cx="444286" cy="5096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4746171" y="1683657"/>
            <a:ext cx="587829" cy="14514"/>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477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662397"/>
          </a:xfrm>
        </p:spPr>
        <p:txBody>
          <a:bodyPr>
            <a:normAutofit/>
          </a:bodyPr>
          <a:lstStyle/>
          <a:p>
            <a:r>
              <a:rPr lang="en-US" dirty="0" smtClean="0"/>
              <a:t>I</a:t>
            </a:r>
            <a:r>
              <a:rPr lang="en-US" baseline="-25000" dirty="0" smtClean="0"/>
              <a:t>DS</a:t>
            </a:r>
            <a:r>
              <a:rPr lang="en-US" dirty="0" smtClean="0"/>
              <a:t>: operating zones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15</a:t>
            </a:fld>
            <a:endParaRPr lang="en-US" dirty="0"/>
          </a:p>
        </p:txBody>
      </p:sp>
      <p:graphicFrame>
        <p:nvGraphicFramePr>
          <p:cNvPr id="13" name="Tabella 12"/>
          <p:cNvGraphicFramePr>
            <a:graphicFrameLocks noGrp="1"/>
          </p:cNvGraphicFramePr>
          <p:nvPr>
            <p:extLst>
              <p:ext uri="{D42A27DB-BD31-4B8C-83A1-F6EECF244321}">
                <p14:modId xmlns:p14="http://schemas.microsoft.com/office/powerpoint/2010/main" val="1408588940"/>
              </p:ext>
            </p:extLst>
          </p:nvPr>
        </p:nvGraphicFramePr>
        <p:xfrm>
          <a:off x="641351" y="1526855"/>
          <a:ext cx="10909298" cy="1620192"/>
        </p:xfrm>
        <a:graphic>
          <a:graphicData uri="http://schemas.openxmlformats.org/drawingml/2006/table">
            <a:tbl>
              <a:tblPr firstRow="1" firstCol="1" bandRow="1">
                <a:tableStyleId>{5C22544A-7EE6-4342-B048-85BDC9FD1C3A}</a:tableStyleId>
              </a:tblPr>
              <a:tblGrid>
                <a:gridCol w="1857275"/>
                <a:gridCol w="2950175"/>
                <a:gridCol w="3242565"/>
                <a:gridCol w="2859283"/>
              </a:tblGrid>
              <a:tr h="540064">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GS </a:t>
                      </a:r>
                      <a:r>
                        <a:rPr lang="en-US" sz="1800" dirty="0">
                          <a:effectLst/>
                          <a:latin typeface="Times New Roman" panose="02020603050405020304" pitchFamily="18" charset="0"/>
                          <a:cs typeface="Times New Roman" panose="02020603050405020304" pitchFamily="18" charset="0"/>
                        </a:rPr>
                        <a:t>-</a:t>
                      </a:r>
                      <a:r>
                        <a:rPr lang="en-US" sz="1800" dirty="0" err="1">
                          <a:effectLst/>
                          <a:latin typeface="Times New Roman" panose="02020603050405020304" pitchFamily="18" charset="0"/>
                          <a:cs typeface="Times New Roman" panose="02020603050405020304" pitchFamily="18" charset="0"/>
                        </a:rPr>
                        <a:t>V</a:t>
                      </a:r>
                      <a:r>
                        <a:rPr lang="en-US" sz="1800" baseline="-25000" dirty="0" err="1">
                          <a:effectLst/>
                          <a:latin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 0</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0 ≤ V</a:t>
                      </a:r>
                      <a:r>
                        <a:rPr lang="en-US" sz="1800" baseline="-25000">
                          <a:effectLst/>
                          <a:latin typeface="Times New Roman" panose="02020603050405020304" pitchFamily="18" charset="0"/>
                          <a:cs typeface="Times New Roman" panose="02020603050405020304" pitchFamily="18" charset="0"/>
                        </a:rPr>
                        <a:t>GS </a:t>
                      </a: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t </a:t>
                      </a:r>
                      <a:r>
                        <a:rPr lang="en-US" sz="1800">
                          <a:effectLst/>
                          <a:latin typeface="Times New Roman" panose="02020603050405020304" pitchFamily="18" charset="0"/>
                          <a:cs typeface="Times New Roman" panose="02020603050405020304" pitchFamily="18" charset="0"/>
                        </a:rPr>
                        <a:t>≤ 4V</a:t>
                      </a:r>
                      <a:r>
                        <a:rPr lang="en-US" sz="1800" baseline="-25000">
                          <a:effectLst/>
                          <a:latin typeface="Times New Roman" panose="02020603050405020304" pitchFamily="18" charset="0"/>
                          <a:cs typeface="Times New Roman" panose="02020603050405020304" pitchFamily="18" charset="0"/>
                        </a:rPr>
                        <a:t>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GS </a:t>
                      </a: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t</a:t>
                      </a:r>
                      <a:r>
                        <a:rPr lang="en-US" sz="1800">
                          <a:effectLst/>
                          <a:latin typeface="Times New Roman" panose="02020603050405020304" pitchFamily="18" charset="0"/>
                          <a:cs typeface="Times New Roman" panose="02020603050405020304" pitchFamily="18" charset="0"/>
                        </a:rPr>
                        <a:t> ≥ 4V</a:t>
                      </a:r>
                      <a:r>
                        <a:rPr lang="en-US" sz="1800" baseline="-25000">
                          <a:effectLst/>
                          <a:latin typeface="Times New Roman" panose="02020603050405020304" pitchFamily="18" charset="0"/>
                          <a:cs typeface="Times New Roman" panose="02020603050405020304" pitchFamily="18" charset="0"/>
                        </a:rPr>
                        <a:t>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40064">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DS </a:t>
                      </a:r>
                      <a:r>
                        <a:rPr lang="en-US" sz="1800" dirty="0">
                          <a:effectLst/>
                          <a:latin typeface="Times New Roman" panose="02020603050405020304" pitchFamily="18" charset="0"/>
                          <a:cs typeface="Times New Roman" panose="02020603050405020304" pitchFamily="18" charset="0"/>
                        </a:rPr>
                        <a:t>≤ V</a:t>
                      </a:r>
                      <a:r>
                        <a:rPr lang="en-US" sz="1800" baseline="-25000" dirty="0">
                          <a:effectLst/>
                          <a:latin typeface="Times New Roman" panose="02020603050405020304" pitchFamily="18" charset="0"/>
                          <a:cs typeface="Times New Roman" panose="02020603050405020304" pitchFamily="18" charset="0"/>
                        </a:rPr>
                        <a:t>DSAT</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Triode – Weak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Triode – Moderate Inversion</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Triode – Strong Inversion</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40064">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DS </a:t>
                      </a:r>
                      <a:r>
                        <a:rPr lang="en-US" sz="1800">
                          <a:effectLst/>
                          <a:latin typeface="Times New Roman" panose="02020603050405020304" pitchFamily="18" charset="0"/>
                          <a:cs typeface="Times New Roman" panose="02020603050405020304" pitchFamily="18" charset="0"/>
                        </a:rPr>
                        <a:t>≥ V</a:t>
                      </a:r>
                      <a:r>
                        <a:rPr lang="en-US" sz="1800" baseline="-25000">
                          <a:effectLst/>
                          <a:latin typeface="Times New Roman" panose="02020603050405020304" pitchFamily="18" charset="0"/>
                          <a:cs typeface="Times New Roman" panose="02020603050405020304" pitchFamily="18" charset="0"/>
                        </a:rPr>
                        <a:t>DSAT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Saturation – Weak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Saturation – Moderate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Saturation – Strong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3295989166"/>
              </p:ext>
            </p:extLst>
          </p:nvPr>
        </p:nvGraphicFramePr>
        <p:xfrm>
          <a:off x="1553029" y="4023036"/>
          <a:ext cx="8154958" cy="1115021"/>
        </p:xfrm>
        <a:graphic>
          <a:graphicData uri="http://schemas.openxmlformats.org/presentationml/2006/ole">
            <mc:AlternateContent xmlns:mc="http://schemas.openxmlformats.org/markup-compatibility/2006">
              <mc:Choice xmlns:v="urn:schemas-microsoft-com:vml" Requires="v">
                <p:oleObj spid="_x0000_s3204" name="Equation" r:id="rId3" imgW="3543300" imgH="482600" progId="Equation.DSMT4">
                  <p:embed/>
                </p:oleObj>
              </mc:Choice>
              <mc:Fallback>
                <p:oleObj name="Equation" r:id="rId3" imgW="3543300" imgH="482600" progId="Equation.DSMT4">
                  <p:embed/>
                  <p:pic>
                    <p:nvPicPr>
                      <p:cNvPr id="0" name="Object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3029" y="4023036"/>
                        <a:ext cx="8154958" cy="1115021"/>
                      </a:xfrm>
                      <a:prstGeom prst="rect">
                        <a:avLst/>
                      </a:prstGeom>
                      <a:noFill/>
                    </p:spPr>
                  </p:pic>
                </p:oleObj>
              </mc:Fallback>
            </mc:AlternateContent>
          </a:graphicData>
        </a:graphic>
      </p:graphicFrame>
    </p:spTree>
    <p:extLst>
      <p:ext uri="{BB962C8B-B14F-4D97-AF65-F5344CB8AC3E}">
        <p14:creationId xmlns:p14="http://schemas.microsoft.com/office/powerpoint/2010/main" val="356946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69453"/>
            <a:ext cx="10515600" cy="662397"/>
          </a:xfrm>
        </p:spPr>
        <p:txBody>
          <a:bodyPr/>
          <a:lstStyle/>
          <a:p>
            <a:r>
              <a:rPr lang="en-US" dirty="0" smtClean="0"/>
              <a:t>V</a:t>
            </a:r>
            <a:r>
              <a:rPr lang="en-US" baseline="-25000" dirty="0" smtClean="0"/>
              <a:t>GS</a:t>
            </a:r>
            <a:r>
              <a:rPr lang="en-US" dirty="0" smtClean="0"/>
              <a:t>-</a:t>
            </a:r>
            <a:r>
              <a:rPr lang="en-US" dirty="0" err="1" smtClean="0"/>
              <a:t>V</a:t>
            </a:r>
            <a:r>
              <a:rPr lang="en-US" baseline="-25000" dirty="0" err="1" smtClean="0"/>
              <a:t>t</a:t>
            </a:r>
            <a:r>
              <a:rPr lang="en-US" dirty="0" smtClean="0"/>
              <a:t>&gt;4V</a:t>
            </a:r>
            <a:r>
              <a:rPr lang="en-US" baseline="-25000" dirty="0" smtClean="0"/>
              <a:t>T</a:t>
            </a:r>
            <a:r>
              <a:rPr lang="en-US" dirty="0" smtClean="0"/>
              <a:t> Strong inversion: I</a:t>
            </a:r>
            <a:r>
              <a:rPr lang="en-US" baseline="-25000" dirty="0" smtClean="0"/>
              <a:t>DS</a:t>
            </a:r>
            <a:r>
              <a:rPr lang="en-US" dirty="0" smtClean="0"/>
              <a:t> equations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1985297572"/>
              </p:ext>
            </p:extLst>
          </p:nvPr>
        </p:nvGraphicFramePr>
        <p:xfrm>
          <a:off x="3835400" y="1193800"/>
          <a:ext cx="3747880" cy="952500"/>
        </p:xfrm>
        <a:graphic>
          <a:graphicData uri="http://schemas.openxmlformats.org/presentationml/2006/ole">
            <mc:AlternateContent xmlns:mc="http://schemas.openxmlformats.org/markup-compatibility/2006">
              <mc:Choice xmlns:v="urn:schemas-microsoft-com:vml" Requires="v">
                <p:oleObj spid="_x0000_s5510" name="Equation" r:id="rId3" imgW="1727200" imgH="431800" progId="Equation.DSMT4">
                  <p:embed/>
                </p:oleObj>
              </mc:Choice>
              <mc:Fallback>
                <p:oleObj name="Equation" r:id="rId3" imgW="17272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1193800"/>
                        <a:ext cx="3747880" cy="952500"/>
                      </a:xfrm>
                      <a:prstGeom prst="rect">
                        <a:avLst/>
                      </a:prstGeom>
                      <a:noFill/>
                    </p:spPr>
                  </p:pic>
                </p:oleObj>
              </mc:Fallback>
            </mc:AlternateContent>
          </a:graphicData>
        </a:graphic>
      </p:graphicFrame>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ggetto 8"/>
          <p:cNvGraphicFramePr>
            <a:graphicFrameLocks noChangeAspect="1"/>
          </p:cNvGraphicFramePr>
          <p:nvPr>
            <p:extLst>
              <p:ext uri="{D42A27DB-BD31-4B8C-83A1-F6EECF244321}">
                <p14:modId xmlns:p14="http://schemas.microsoft.com/office/powerpoint/2010/main" val="2966453745"/>
              </p:ext>
            </p:extLst>
          </p:nvPr>
        </p:nvGraphicFramePr>
        <p:xfrm>
          <a:off x="3683000" y="2419350"/>
          <a:ext cx="5162290" cy="984250"/>
        </p:xfrm>
        <a:graphic>
          <a:graphicData uri="http://schemas.openxmlformats.org/presentationml/2006/ole">
            <mc:AlternateContent xmlns:mc="http://schemas.openxmlformats.org/markup-compatibility/2006">
              <mc:Choice xmlns:v="urn:schemas-microsoft-com:vml" Requires="v">
                <p:oleObj spid="_x0000_s5511" name="Equation" r:id="rId5" imgW="2463800" imgH="457200" progId="Equation.DSMT4">
                  <p:embed/>
                </p:oleObj>
              </mc:Choice>
              <mc:Fallback>
                <p:oleObj name="Equation" r:id="rId5" imgW="24638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3000" y="2419350"/>
                        <a:ext cx="5162290" cy="984250"/>
                      </a:xfrm>
                      <a:prstGeom prst="rect">
                        <a:avLst/>
                      </a:prstGeom>
                      <a:noFill/>
                    </p:spPr>
                  </p:pic>
                </p:oleObj>
              </mc:Fallback>
            </mc:AlternateContent>
          </a:graphicData>
        </a:graphic>
      </p:graphicFrame>
      <p:sp>
        <p:nvSpPr>
          <p:cNvPr id="10" name="CasellaDiTesto 9"/>
          <p:cNvSpPr txBox="1"/>
          <p:nvPr/>
        </p:nvSpPr>
        <p:spPr>
          <a:xfrm>
            <a:off x="901700" y="1439217"/>
            <a:ext cx="2484783" cy="461665"/>
          </a:xfrm>
          <a:prstGeom prst="rect">
            <a:avLst/>
          </a:prstGeom>
          <a:noFill/>
        </p:spPr>
        <p:txBody>
          <a:bodyPr wrap="none" rtlCol="0">
            <a:spAutoFit/>
          </a:bodyPr>
          <a:lstStyle/>
          <a:p>
            <a:r>
              <a:rPr lang="en-US" sz="2400" i="1" dirty="0"/>
              <a:t>V</a:t>
            </a:r>
            <a:r>
              <a:rPr lang="en-US" sz="2400" i="1" baseline="-25000" dirty="0"/>
              <a:t>DS </a:t>
            </a:r>
            <a:r>
              <a:rPr lang="en-US" sz="2400" dirty="0"/>
              <a:t>≤ </a:t>
            </a:r>
            <a:r>
              <a:rPr lang="en-US" sz="2400" i="1" dirty="0" smtClean="0"/>
              <a:t>V</a:t>
            </a:r>
            <a:r>
              <a:rPr lang="en-US" sz="2400" i="1" baseline="-25000" dirty="0" smtClean="0"/>
              <a:t>DSAT</a:t>
            </a:r>
            <a:r>
              <a:rPr lang="en-US" sz="2400" dirty="0" smtClean="0"/>
              <a:t> (Triode)</a:t>
            </a:r>
            <a:endParaRPr lang="en-US" sz="2400" dirty="0" smtClean="0">
              <a:latin typeface="Arial" panose="020B0604020202020204" pitchFamily="34" charset="0"/>
              <a:cs typeface="Arial" panose="020B0604020202020204" pitchFamily="34" charset="0"/>
            </a:endParaRPr>
          </a:p>
        </p:txBody>
      </p:sp>
      <p:sp>
        <p:nvSpPr>
          <p:cNvPr id="11" name="CasellaDiTesto 10"/>
          <p:cNvSpPr txBox="1"/>
          <p:nvPr/>
        </p:nvSpPr>
        <p:spPr>
          <a:xfrm>
            <a:off x="624470" y="2716510"/>
            <a:ext cx="3058530" cy="461665"/>
          </a:xfrm>
          <a:prstGeom prst="rect">
            <a:avLst/>
          </a:prstGeom>
          <a:noFill/>
        </p:spPr>
        <p:txBody>
          <a:bodyPr wrap="none" rtlCol="0">
            <a:spAutoFit/>
          </a:bodyPr>
          <a:lstStyle/>
          <a:p>
            <a:r>
              <a:rPr lang="en-US" sz="2400" i="1" dirty="0"/>
              <a:t>V</a:t>
            </a:r>
            <a:r>
              <a:rPr lang="en-US" sz="2400" i="1" baseline="-25000" dirty="0"/>
              <a:t>DS </a:t>
            </a:r>
            <a:r>
              <a:rPr lang="en-US" sz="2400" dirty="0"/>
              <a:t>≥ </a:t>
            </a:r>
            <a:r>
              <a:rPr lang="en-US" sz="2400" i="1" dirty="0" smtClean="0"/>
              <a:t>V</a:t>
            </a:r>
            <a:r>
              <a:rPr lang="en-US" sz="2400" i="1" baseline="-25000" dirty="0" smtClean="0"/>
              <a:t>DSAT </a:t>
            </a:r>
            <a:r>
              <a:rPr lang="en-US" sz="2400" i="1" dirty="0"/>
              <a:t> </a:t>
            </a:r>
            <a:r>
              <a:rPr lang="en-US" sz="2400" i="1" dirty="0" smtClean="0"/>
              <a:t>(Saturation)</a:t>
            </a:r>
            <a:endParaRPr lang="en-US" sz="2400" dirty="0" smtClean="0">
              <a:latin typeface="Arial" panose="020B0604020202020204" pitchFamily="34" charset="0"/>
              <a:cs typeface="Arial" panose="020B0604020202020204" pitchFamily="34" charset="0"/>
            </a:endParaRPr>
          </a:p>
        </p:txBody>
      </p:sp>
      <p:graphicFrame>
        <p:nvGraphicFramePr>
          <p:cNvPr id="13" name="Oggetto 12"/>
          <p:cNvGraphicFramePr>
            <a:graphicFrameLocks noChangeAspect="1"/>
          </p:cNvGraphicFramePr>
          <p:nvPr>
            <p:extLst>
              <p:ext uri="{D42A27DB-BD31-4B8C-83A1-F6EECF244321}">
                <p14:modId xmlns:p14="http://schemas.microsoft.com/office/powerpoint/2010/main" val="1571032203"/>
              </p:ext>
            </p:extLst>
          </p:nvPr>
        </p:nvGraphicFramePr>
        <p:xfrm>
          <a:off x="2859088" y="3927773"/>
          <a:ext cx="4262437" cy="969962"/>
        </p:xfrm>
        <a:graphic>
          <a:graphicData uri="http://schemas.openxmlformats.org/presentationml/2006/ole">
            <mc:AlternateContent xmlns:mc="http://schemas.openxmlformats.org/markup-compatibility/2006">
              <mc:Choice xmlns:v="urn:schemas-microsoft-com:vml" Requires="v">
                <p:oleObj spid="_x0000_s5512" name="Equation" r:id="rId7" imgW="1803240" imgH="406080" progId="Equation.DSMT4">
                  <p:embed/>
                </p:oleObj>
              </mc:Choice>
              <mc:Fallback>
                <p:oleObj name="Equation" r:id="rId7" imgW="1803240" imgH="406080" progId="Equation.DSMT4">
                  <p:embed/>
                  <p:pic>
                    <p:nvPicPr>
                      <p:cNvPr id="0" name="Object 7"/>
                      <p:cNvPicPr>
                        <a:picLocks noChangeAspect="1" noChangeArrowheads="1"/>
                      </p:cNvPicPr>
                      <p:nvPr/>
                    </p:nvPicPr>
                    <p:blipFill>
                      <a:blip r:embed="rId8"/>
                      <a:srcRect/>
                      <a:stretch>
                        <a:fillRect/>
                      </a:stretch>
                    </p:blipFill>
                    <p:spPr bwMode="auto">
                      <a:xfrm>
                        <a:off x="2859088" y="3927773"/>
                        <a:ext cx="4262437" cy="969962"/>
                      </a:xfrm>
                      <a:prstGeom prst="rect">
                        <a:avLst/>
                      </a:prstGeom>
                      <a:noFill/>
                    </p:spPr>
                  </p:pic>
                </p:oleObj>
              </mc:Fallback>
            </mc:AlternateContent>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324478259"/>
              </p:ext>
            </p:extLst>
          </p:nvPr>
        </p:nvGraphicFramePr>
        <p:xfrm>
          <a:off x="2859088" y="5099050"/>
          <a:ext cx="1708533" cy="584498"/>
        </p:xfrm>
        <a:graphic>
          <a:graphicData uri="http://schemas.openxmlformats.org/presentationml/2006/ole">
            <mc:AlternateContent xmlns:mc="http://schemas.openxmlformats.org/markup-compatibility/2006">
              <mc:Choice xmlns:v="urn:schemas-microsoft-com:vml" Requires="v">
                <p:oleObj spid="_x0000_s5513" name="Equation" r:id="rId9" imgW="723586" imgH="253890" progId="Equation.DSMT4">
                  <p:embed/>
                </p:oleObj>
              </mc:Choice>
              <mc:Fallback>
                <p:oleObj name="Equation" r:id="rId9" imgW="723586" imgH="253890" progId="Equation.DSMT4">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9088" y="5099050"/>
                        <a:ext cx="1708533" cy="584498"/>
                      </a:xfrm>
                      <a:prstGeom prst="rect">
                        <a:avLst/>
                      </a:prstGeom>
                      <a:noFill/>
                    </p:spPr>
                  </p:pic>
                </p:oleObj>
              </mc:Fallback>
            </mc:AlternateContent>
          </a:graphicData>
        </a:graphic>
      </p:graphicFrame>
    </p:spTree>
    <p:extLst>
      <p:ext uri="{BB962C8B-B14F-4D97-AF65-F5344CB8AC3E}">
        <p14:creationId xmlns:p14="http://schemas.microsoft.com/office/powerpoint/2010/main" val="2656845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5450" y="96518"/>
            <a:ext cx="10515600" cy="662397"/>
          </a:xfrm>
        </p:spPr>
        <p:txBody>
          <a:bodyPr/>
          <a:lstStyle/>
          <a:p>
            <a:r>
              <a:rPr lang="en-US" dirty="0" smtClean="0"/>
              <a:t>I</a:t>
            </a:r>
            <a:r>
              <a:rPr lang="en-US" baseline="-25000" dirty="0" smtClean="0"/>
              <a:t>DS</a:t>
            </a:r>
            <a:r>
              <a:rPr lang="en-US" dirty="0" smtClean="0"/>
              <a:t> simplified model in weak inversion</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17</a:t>
            </a:fld>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ggetto 5"/>
          <p:cNvGraphicFramePr>
            <a:graphicFrameLocks noChangeAspect="1"/>
          </p:cNvGraphicFramePr>
          <p:nvPr>
            <p:extLst>
              <p:ext uri="{D42A27DB-BD31-4B8C-83A1-F6EECF244321}">
                <p14:modId xmlns:p14="http://schemas.microsoft.com/office/powerpoint/2010/main" val="1855966678"/>
              </p:ext>
            </p:extLst>
          </p:nvPr>
        </p:nvGraphicFramePr>
        <p:xfrm>
          <a:off x="750399" y="934830"/>
          <a:ext cx="7073918" cy="1329327"/>
        </p:xfrm>
        <a:graphic>
          <a:graphicData uri="http://schemas.openxmlformats.org/presentationml/2006/ole">
            <mc:AlternateContent xmlns:mc="http://schemas.openxmlformats.org/markup-compatibility/2006">
              <mc:Choice xmlns:v="urn:schemas-microsoft-com:vml" Requires="v">
                <p:oleObj spid="_x0000_s6430" name="Equation" r:id="rId3" imgW="2844800" imgH="533400" progId="Equation.DSMT4">
                  <p:embed/>
                </p:oleObj>
              </mc:Choice>
              <mc:Fallback>
                <p:oleObj name="Equation" r:id="rId3" imgW="2844800" imgH="533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399" y="934830"/>
                        <a:ext cx="7073918" cy="1329327"/>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1759527766"/>
              </p:ext>
            </p:extLst>
          </p:nvPr>
        </p:nvGraphicFramePr>
        <p:xfrm>
          <a:off x="797570" y="2712557"/>
          <a:ext cx="5915418" cy="1087393"/>
        </p:xfrm>
        <a:graphic>
          <a:graphicData uri="http://schemas.openxmlformats.org/presentationml/2006/ole">
            <mc:AlternateContent xmlns:mc="http://schemas.openxmlformats.org/markup-compatibility/2006">
              <mc:Choice xmlns:v="urn:schemas-microsoft-com:vml" Requires="v">
                <p:oleObj spid="_x0000_s6431" name="Equation" r:id="rId5" imgW="2590800" imgH="469900" progId="Equation.DSMT4">
                  <p:embed/>
                </p:oleObj>
              </mc:Choice>
              <mc:Fallback>
                <p:oleObj name="Equation" r:id="rId5" imgW="2590800" imgH="4699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70" y="2712557"/>
                        <a:ext cx="5915418" cy="1087393"/>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1793015212"/>
              </p:ext>
            </p:extLst>
          </p:nvPr>
        </p:nvGraphicFramePr>
        <p:xfrm>
          <a:off x="8498961" y="2736822"/>
          <a:ext cx="1937902" cy="1158786"/>
        </p:xfrm>
        <a:graphic>
          <a:graphicData uri="http://schemas.openxmlformats.org/presentationml/2006/ole">
            <mc:AlternateContent xmlns:mc="http://schemas.openxmlformats.org/markup-compatibility/2006">
              <mc:Choice xmlns:v="urn:schemas-microsoft-com:vml" Requires="v">
                <p:oleObj spid="_x0000_s6432" name="Equation" r:id="rId7" imgW="634680" imgH="380880" progId="Equation.DSMT4">
                  <p:embed/>
                </p:oleObj>
              </mc:Choice>
              <mc:Fallback>
                <p:oleObj name="Equation" r:id="rId7" imgW="634680" imgH="380880" progId="Equation.DSMT4">
                  <p:embed/>
                  <p:pic>
                    <p:nvPicPr>
                      <p:cNvPr id="0" name="Object 5"/>
                      <p:cNvPicPr>
                        <a:picLocks noChangeAspect="1" noChangeArrowheads="1"/>
                      </p:cNvPicPr>
                      <p:nvPr/>
                    </p:nvPicPr>
                    <p:blipFill>
                      <a:blip r:embed="rId8"/>
                      <a:srcRect/>
                      <a:stretch>
                        <a:fillRect/>
                      </a:stretch>
                    </p:blipFill>
                    <p:spPr bwMode="auto">
                      <a:xfrm>
                        <a:off x="8498961" y="2736822"/>
                        <a:ext cx="1937902" cy="1158786"/>
                      </a:xfrm>
                      <a:prstGeom prst="rect">
                        <a:avLst/>
                      </a:prstGeom>
                      <a:noFill/>
                    </p:spPr>
                  </p:pic>
                </p:oleObj>
              </mc:Fallback>
            </mc:AlternateContent>
          </a:graphicData>
        </a:graphic>
      </p:graphicFrame>
      <p:sp>
        <p:nvSpPr>
          <p:cNvPr id="9" name="CasellaDiTesto 8"/>
          <p:cNvSpPr txBox="1"/>
          <p:nvPr/>
        </p:nvSpPr>
        <p:spPr>
          <a:xfrm>
            <a:off x="7905305" y="2096429"/>
            <a:ext cx="4052713" cy="461665"/>
          </a:xfrm>
          <a:prstGeom prst="rect">
            <a:avLst/>
          </a:prstGeom>
          <a:noFill/>
        </p:spPr>
        <p:txBody>
          <a:bodyPr wrap="none" rtlCol="0">
            <a:spAutoFit/>
          </a:bodyPr>
          <a:lstStyle/>
          <a:p>
            <a:r>
              <a:rPr lang="en-US" sz="2400" b="1" dirty="0" smtClean="0">
                <a:solidFill>
                  <a:srgbClr val="FF0000"/>
                </a:solidFill>
                <a:latin typeface="Arial" panose="020B0604020202020204" pitchFamily="34" charset="0"/>
                <a:cs typeface="Arial" panose="020B0604020202020204" pitchFamily="34" charset="0"/>
              </a:rPr>
              <a:t>m</a:t>
            </a:r>
            <a:r>
              <a:rPr lang="en-US" sz="2400" dirty="0" smtClean="0">
                <a:solidFill>
                  <a:srgbClr val="FF0000"/>
                </a:solidFill>
                <a:latin typeface="Arial" panose="020B0604020202020204" pitchFamily="34" charset="0"/>
                <a:cs typeface="Arial" panose="020B0604020202020204" pitchFamily="34" charset="0"/>
              </a:rPr>
              <a:t>: subthreshold slope factor</a:t>
            </a:r>
          </a:p>
        </p:txBody>
      </p:sp>
      <p:sp>
        <p:nvSpPr>
          <p:cNvPr id="7" name="Figura a mano libera 6"/>
          <p:cNvSpPr/>
          <p:nvPr/>
        </p:nvSpPr>
        <p:spPr>
          <a:xfrm>
            <a:off x="2583543" y="1700414"/>
            <a:ext cx="5834743" cy="1567543"/>
          </a:xfrm>
          <a:custGeom>
            <a:avLst/>
            <a:gdLst>
              <a:gd name="connsiteX0" fmla="*/ 5834743 w 5834743"/>
              <a:gd name="connsiteY0" fmla="*/ 1567543 h 1567543"/>
              <a:gd name="connsiteX1" fmla="*/ 4992914 w 5834743"/>
              <a:gd name="connsiteY1" fmla="*/ 1190171 h 1567543"/>
              <a:gd name="connsiteX2" fmla="*/ 3628571 w 5834743"/>
              <a:gd name="connsiteY2" fmla="*/ 769257 h 1567543"/>
              <a:gd name="connsiteX3" fmla="*/ 1407886 w 5834743"/>
              <a:gd name="connsiteY3" fmla="*/ 754743 h 1567543"/>
              <a:gd name="connsiteX4" fmla="*/ 319314 w 5834743"/>
              <a:gd name="connsiteY4" fmla="*/ 566057 h 1567543"/>
              <a:gd name="connsiteX5" fmla="*/ 0 w 5834743"/>
              <a:gd name="connsiteY5" fmla="*/ 0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743" h="1567543">
                <a:moveTo>
                  <a:pt x="5834743" y="1567543"/>
                </a:moveTo>
                <a:cubicBezTo>
                  <a:pt x="5597676" y="1445381"/>
                  <a:pt x="5360609" y="1323219"/>
                  <a:pt x="4992914" y="1190171"/>
                </a:cubicBezTo>
                <a:cubicBezTo>
                  <a:pt x="4625219" y="1057123"/>
                  <a:pt x="4226076" y="841828"/>
                  <a:pt x="3628571" y="769257"/>
                </a:cubicBezTo>
                <a:cubicBezTo>
                  <a:pt x="3031066" y="696686"/>
                  <a:pt x="1959429" y="788610"/>
                  <a:pt x="1407886" y="754743"/>
                </a:cubicBezTo>
                <a:cubicBezTo>
                  <a:pt x="856343" y="720876"/>
                  <a:pt x="553962" y="691847"/>
                  <a:pt x="319314" y="566057"/>
                </a:cubicBezTo>
                <a:cubicBezTo>
                  <a:pt x="84666" y="440267"/>
                  <a:pt x="42333" y="220133"/>
                  <a:pt x="0" y="0"/>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10"/>
          <p:cNvSpPr/>
          <p:nvPr/>
        </p:nvSpPr>
        <p:spPr>
          <a:xfrm>
            <a:off x="5065486" y="2588100"/>
            <a:ext cx="3338286" cy="708885"/>
          </a:xfrm>
          <a:custGeom>
            <a:avLst/>
            <a:gdLst>
              <a:gd name="connsiteX0" fmla="*/ 3396343 w 3396343"/>
              <a:gd name="connsiteY0" fmla="*/ 607285 h 607285"/>
              <a:gd name="connsiteX1" fmla="*/ 2336800 w 3396343"/>
              <a:gd name="connsiteY1" fmla="*/ 375057 h 607285"/>
              <a:gd name="connsiteX2" fmla="*/ 1364343 w 3396343"/>
              <a:gd name="connsiteY2" fmla="*/ 70257 h 607285"/>
              <a:gd name="connsiteX3" fmla="*/ 624114 w 3396343"/>
              <a:gd name="connsiteY3" fmla="*/ 12200 h 607285"/>
              <a:gd name="connsiteX4" fmla="*/ 319314 w 3396343"/>
              <a:gd name="connsiteY4" fmla="*/ 12200 h 607285"/>
              <a:gd name="connsiteX5" fmla="*/ 116114 w 3396343"/>
              <a:gd name="connsiteY5" fmla="*/ 142828 h 607285"/>
              <a:gd name="connsiteX6" fmla="*/ 29028 w 3396343"/>
              <a:gd name="connsiteY6" fmla="*/ 287971 h 607285"/>
              <a:gd name="connsiteX7" fmla="*/ 0 w 3396343"/>
              <a:gd name="connsiteY7" fmla="*/ 433114 h 607285"/>
              <a:gd name="connsiteX0" fmla="*/ 3338286 w 3338286"/>
              <a:gd name="connsiteY0" fmla="*/ 708885 h 708885"/>
              <a:gd name="connsiteX1" fmla="*/ 2336800 w 3338286"/>
              <a:gd name="connsiteY1" fmla="*/ 375057 h 708885"/>
              <a:gd name="connsiteX2" fmla="*/ 1364343 w 3338286"/>
              <a:gd name="connsiteY2" fmla="*/ 70257 h 708885"/>
              <a:gd name="connsiteX3" fmla="*/ 624114 w 3338286"/>
              <a:gd name="connsiteY3" fmla="*/ 12200 h 708885"/>
              <a:gd name="connsiteX4" fmla="*/ 319314 w 3338286"/>
              <a:gd name="connsiteY4" fmla="*/ 12200 h 708885"/>
              <a:gd name="connsiteX5" fmla="*/ 116114 w 3338286"/>
              <a:gd name="connsiteY5" fmla="*/ 142828 h 708885"/>
              <a:gd name="connsiteX6" fmla="*/ 29028 w 3338286"/>
              <a:gd name="connsiteY6" fmla="*/ 287971 h 708885"/>
              <a:gd name="connsiteX7" fmla="*/ 0 w 3338286"/>
              <a:gd name="connsiteY7" fmla="*/ 433114 h 7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8286" h="708885">
                <a:moveTo>
                  <a:pt x="3338286" y="708885"/>
                </a:moveTo>
                <a:cubicBezTo>
                  <a:pt x="2977848" y="637523"/>
                  <a:pt x="2665790" y="481495"/>
                  <a:pt x="2336800" y="375057"/>
                </a:cubicBezTo>
                <a:cubicBezTo>
                  <a:pt x="2007810" y="268619"/>
                  <a:pt x="1649791" y="130733"/>
                  <a:pt x="1364343" y="70257"/>
                </a:cubicBezTo>
                <a:cubicBezTo>
                  <a:pt x="1078895" y="9781"/>
                  <a:pt x="798285" y="21876"/>
                  <a:pt x="624114" y="12200"/>
                </a:cubicBezTo>
                <a:cubicBezTo>
                  <a:pt x="449942" y="2524"/>
                  <a:pt x="403981" y="-9571"/>
                  <a:pt x="319314" y="12200"/>
                </a:cubicBezTo>
                <a:cubicBezTo>
                  <a:pt x="234647" y="33971"/>
                  <a:pt x="164495" y="96866"/>
                  <a:pt x="116114" y="142828"/>
                </a:cubicBezTo>
                <a:cubicBezTo>
                  <a:pt x="67733" y="188790"/>
                  <a:pt x="48380" y="239590"/>
                  <a:pt x="29028" y="287971"/>
                </a:cubicBezTo>
                <a:cubicBezTo>
                  <a:pt x="9676" y="336352"/>
                  <a:pt x="4838" y="384733"/>
                  <a:pt x="0" y="433114"/>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magin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9688" y="3979465"/>
            <a:ext cx="5264083" cy="2151051"/>
          </a:xfrm>
          <a:prstGeom prst="rect">
            <a:avLst/>
          </a:prstGeom>
        </p:spPr>
      </p:pic>
      <p:sp>
        <p:nvSpPr>
          <p:cNvPr id="14" name="Freccia in giù 13"/>
          <p:cNvSpPr/>
          <p:nvPr/>
        </p:nvSpPr>
        <p:spPr>
          <a:xfrm rot="2332030">
            <a:off x="8634971" y="3875170"/>
            <a:ext cx="638629" cy="84462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407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3"/>
          <a:stretch>
            <a:fillRect/>
          </a:stretch>
        </p:blipFill>
        <p:spPr>
          <a:xfrm>
            <a:off x="2191657" y="2139385"/>
            <a:ext cx="5319019" cy="3969316"/>
          </a:xfrm>
          <a:prstGeom prst="rect">
            <a:avLst/>
          </a:prstGeom>
        </p:spPr>
      </p:pic>
      <p:sp>
        <p:nvSpPr>
          <p:cNvPr id="2" name="Titolo 1"/>
          <p:cNvSpPr>
            <a:spLocks noGrp="1"/>
          </p:cNvSpPr>
          <p:nvPr>
            <p:ph type="title"/>
          </p:nvPr>
        </p:nvSpPr>
        <p:spPr>
          <a:xfrm>
            <a:off x="782739" y="123301"/>
            <a:ext cx="10515600" cy="756839"/>
          </a:xfrm>
        </p:spPr>
        <p:txBody>
          <a:bodyPr>
            <a:noAutofit/>
          </a:bodyPr>
          <a:lstStyle/>
          <a:p>
            <a:r>
              <a:rPr lang="en-US" sz="2800" dirty="0" smtClean="0"/>
              <a:t>Temperature effects on MOSFET characteristics</a:t>
            </a:r>
            <a:endParaRPr lang="en-US" sz="2800" dirty="0"/>
          </a:p>
        </p:txBody>
      </p:sp>
      <p:sp>
        <p:nvSpPr>
          <p:cNvPr id="4" name="Segnaposto piè di pagina 3"/>
          <p:cNvSpPr>
            <a:spLocks noGrp="1"/>
          </p:cNvSpPr>
          <p:nvPr>
            <p:ph type="ftr" sz="quarter" idx="11"/>
          </p:nvPr>
        </p:nvSpPr>
        <p:spPr/>
        <p:txBody>
          <a:bodyPr/>
          <a:lstStyle/>
          <a:p>
            <a:r>
              <a:rPr lang="en-US" smtClean="0"/>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18</a:t>
            </a:fld>
            <a:endParaRPr lang="en-US" dirty="0"/>
          </a:p>
        </p:txBody>
      </p:sp>
      <p:graphicFrame>
        <p:nvGraphicFramePr>
          <p:cNvPr id="7" name="Oggetto 6"/>
          <p:cNvGraphicFramePr>
            <a:graphicFrameLocks noChangeAspect="1"/>
          </p:cNvGraphicFramePr>
          <p:nvPr>
            <p:extLst>
              <p:ext uri="{D42A27DB-BD31-4B8C-83A1-F6EECF244321}">
                <p14:modId xmlns:p14="http://schemas.microsoft.com/office/powerpoint/2010/main" val="445336097"/>
              </p:ext>
            </p:extLst>
          </p:nvPr>
        </p:nvGraphicFramePr>
        <p:xfrm>
          <a:off x="1748499" y="904218"/>
          <a:ext cx="6680201" cy="1016000"/>
        </p:xfrm>
        <a:graphic>
          <a:graphicData uri="http://schemas.openxmlformats.org/presentationml/2006/ole">
            <mc:AlternateContent xmlns:mc="http://schemas.openxmlformats.org/markup-compatibility/2006">
              <mc:Choice xmlns:v="urn:schemas-microsoft-com:vml" Requires="v">
                <p:oleObj spid="_x0000_s12420" name="Equation" r:id="rId4" imgW="3340080" imgH="507960" progId="Equation.DSMT4">
                  <p:embed/>
                </p:oleObj>
              </mc:Choice>
              <mc:Fallback>
                <p:oleObj name="Equation" r:id="rId4" imgW="3340080" imgH="507960" progId="Equation.DSMT4">
                  <p:embed/>
                  <p:pic>
                    <p:nvPicPr>
                      <p:cNvPr id="0" name=""/>
                      <p:cNvPicPr>
                        <a:picLocks noChangeAspect="1" noChangeArrowheads="1"/>
                      </p:cNvPicPr>
                      <p:nvPr/>
                    </p:nvPicPr>
                    <p:blipFill>
                      <a:blip r:embed="rId5"/>
                      <a:srcRect/>
                      <a:stretch>
                        <a:fillRect/>
                      </a:stretch>
                    </p:blipFill>
                    <p:spPr bwMode="auto">
                      <a:xfrm>
                        <a:off x="1748499" y="904218"/>
                        <a:ext cx="6680201" cy="1016000"/>
                      </a:xfrm>
                      <a:prstGeom prst="rect">
                        <a:avLst/>
                      </a:prstGeom>
                      <a:noFill/>
                    </p:spPr>
                  </p:pic>
                </p:oleObj>
              </mc:Fallback>
            </mc:AlternateContent>
          </a:graphicData>
        </a:graphic>
      </p:graphicFrame>
      <p:sp>
        <p:nvSpPr>
          <p:cNvPr id="8" name="Rectangle 4"/>
          <p:cNvSpPr>
            <a:spLocks noChangeArrowheads="1"/>
          </p:cNvSpPr>
          <p:nvPr/>
        </p:nvSpPr>
        <p:spPr bwMode="auto">
          <a:xfrm>
            <a:off x="1922144" y="2914647"/>
            <a:ext cx="14545394" cy="5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ggetto 8"/>
          <p:cNvGraphicFramePr>
            <a:graphicFrameLocks noChangeAspect="1"/>
          </p:cNvGraphicFramePr>
          <p:nvPr>
            <p:extLst>
              <p:ext uri="{D42A27DB-BD31-4B8C-83A1-F6EECF244321}">
                <p14:modId xmlns:p14="http://schemas.microsoft.com/office/powerpoint/2010/main" val="2692091691"/>
              </p:ext>
            </p:extLst>
          </p:nvPr>
        </p:nvGraphicFramePr>
        <p:xfrm>
          <a:off x="1748499" y="1851132"/>
          <a:ext cx="7086600" cy="508000"/>
        </p:xfrm>
        <a:graphic>
          <a:graphicData uri="http://schemas.openxmlformats.org/presentationml/2006/ole">
            <mc:AlternateContent xmlns:mc="http://schemas.openxmlformats.org/markup-compatibility/2006">
              <mc:Choice xmlns:v="urn:schemas-microsoft-com:vml" Requires="v">
                <p:oleObj spid="_x0000_s12421" name="Equation" r:id="rId6" imgW="3543120" imgH="253800" progId="Equation.DSMT4">
                  <p:embed/>
                </p:oleObj>
              </mc:Choice>
              <mc:Fallback>
                <p:oleObj name="Equation" r:id="rId6" imgW="3543120" imgH="253800" progId="Equation.DSMT4">
                  <p:embed/>
                  <p:pic>
                    <p:nvPicPr>
                      <p:cNvPr id="0" name=""/>
                      <p:cNvPicPr>
                        <a:picLocks noChangeAspect="1" noChangeArrowheads="1"/>
                      </p:cNvPicPr>
                      <p:nvPr/>
                    </p:nvPicPr>
                    <p:blipFill>
                      <a:blip r:embed="rId7"/>
                      <a:srcRect/>
                      <a:stretch>
                        <a:fillRect/>
                      </a:stretch>
                    </p:blipFill>
                    <p:spPr bwMode="auto">
                      <a:xfrm>
                        <a:off x="1748499" y="1851132"/>
                        <a:ext cx="7086600" cy="508000"/>
                      </a:xfrm>
                      <a:prstGeom prst="rect">
                        <a:avLst/>
                      </a:prstGeom>
                      <a:noFill/>
                    </p:spPr>
                  </p:pic>
                </p:oleObj>
              </mc:Fallback>
            </mc:AlternateContent>
          </a:graphicData>
        </a:graphic>
      </p:graphicFrame>
      <p:sp>
        <p:nvSpPr>
          <p:cNvPr id="12" name="CasellaDiTesto 11"/>
          <p:cNvSpPr txBox="1"/>
          <p:nvPr/>
        </p:nvSpPr>
        <p:spPr>
          <a:xfrm>
            <a:off x="3238500" y="3968862"/>
            <a:ext cx="2257990" cy="646331"/>
          </a:xfrm>
          <a:prstGeom prst="rect">
            <a:avLst/>
          </a:prstGeom>
          <a:noFill/>
        </p:spPr>
        <p:txBody>
          <a:bodyPr wrap="none" rtlCol="0">
            <a:spAutoFit/>
          </a:bodyPr>
          <a:lstStyle/>
          <a:p>
            <a:r>
              <a:rPr lang="it-IT" dirty="0" err="1" smtClean="0">
                <a:latin typeface="Arial" panose="020B0604020202020204" pitchFamily="34" charset="0"/>
                <a:cs typeface="Arial" panose="020B0604020202020204" pitchFamily="34" charset="0"/>
              </a:rPr>
              <a:t>Vt</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dominates</a:t>
            </a:r>
            <a:endParaRPr lang="it-IT" dirty="0" smtClean="0">
              <a:latin typeface="Arial" panose="020B0604020202020204" pitchFamily="34" charset="0"/>
              <a:cs typeface="Arial" panose="020B0604020202020204" pitchFamily="34" charset="0"/>
            </a:endParaRPr>
          </a:p>
          <a:p>
            <a:r>
              <a:rPr lang="it-IT" dirty="0" smtClean="0">
                <a:latin typeface="Arial" panose="020B0604020202020204" pitchFamily="34" charset="0"/>
                <a:cs typeface="Arial" panose="020B0604020202020204" pitchFamily="34" charset="0"/>
              </a:rPr>
              <a:t>(Id </a:t>
            </a:r>
            <a:r>
              <a:rPr lang="it-IT" dirty="0" err="1" smtClean="0">
                <a:latin typeface="Arial" panose="020B0604020202020204" pitchFamily="34" charset="0"/>
                <a:cs typeface="Arial" panose="020B0604020202020204" pitchFamily="34" charset="0"/>
              </a:rPr>
              <a:t>increases</a:t>
            </a:r>
            <a:r>
              <a:rPr lang="it-IT" dirty="0" smtClean="0">
                <a:latin typeface="Arial" panose="020B0604020202020204" pitchFamily="34" charset="0"/>
                <a:cs typeface="Arial" panose="020B0604020202020204" pitchFamily="34" charset="0"/>
              </a:rPr>
              <a:t> with T)</a:t>
            </a:r>
            <a:endParaRPr lang="en-US" dirty="0" smtClean="0">
              <a:latin typeface="Arial" panose="020B0604020202020204" pitchFamily="34" charset="0"/>
              <a:cs typeface="Arial" panose="020B0604020202020204" pitchFamily="34" charset="0"/>
            </a:endParaRPr>
          </a:p>
        </p:txBody>
      </p:sp>
      <p:sp>
        <p:nvSpPr>
          <p:cNvPr id="13" name="CasellaDiTesto 12"/>
          <p:cNvSpPr txBox="1"/>
          <p:nvPr/>
        </p:nvSpPr>
        <p:spPr>
          <a:xfrm>
            <a:off x="6040539" y="5067122"/>
            <a:ext cx="2334935" cy="646331"/>
          </a:xfrm>
          <a:prstGeom prst="rect">
            <a:avLst/>
          </a:prstGeom>
          <a:solidFill>
            <a:schemeClr val="bg1"/>
          </a:solidFill>
        </p:spPr>
        <p:txBody>
          <a:bodyPr wrap="none" rtlCol="0">
            <a:spAutoFit/>
          </a:bodyPr>
          <a:lstStyle/>
          <a:p>
            <a:r>
              <a:rPr lang="it-IT" dirty="0" smtClean="0">
                <a:latin typeface="Symbol" panose="05050102010706020507" pitchFamily="18" charset="2"/>
                <a:cs typeface="Arial" panose="020B0604020202020204" pitchFamily="34" charset="0"/>
              </a:rPr>
              <a:t>b</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dominates</a:t>
            </a:r>
            <a:endParaRPr lang="it-IT" dirty="0" smtClean="0">
              <a:latin typeface="Arial" panose="020B0604020202020204" pitchFamily="34" charset="0"/>
              <a:cs typeface="Arial" panose="020B0604020202020204" pitchFamily="34" charset="0"/>
            </a:endParaRPr>
          </a:p>
          <a:p>
            <a:r>
              <a:rPr lang="it-IT" dirty="0" smtClean="0">
                <a:latin typeface="Arial" panose="020B0604020202020204" pitchFamily="34" charset="0"/>
                <a:cs typeface="Arial" panose="020B0604020202020204" pitchFamily="34" charset="0"/>
              </a:rPr>
              <a:t>(Id </a:t>
            </a:r>
            <a:r>
              <a:rPr lang="it-IT" dirty="0" err="1" smtClean="0">
                <a:latin typeface="Arial" panose="020B0604020202020204" pitchFamily="34" charset="0"/>
                <a:cs typeface="Arial" panose="020B0604020202020204" pitchFamily="34" charset="0"/>
              </a:rPr>
              <a:t>decreases</a:t>
            </a:r>
            <a:r>
              <a:rPr lang="it-IT" dirty="0" smtClean="0">
                <a:latin typeface="Arial" panose="020B0604020202020204" pitchFamily="34" charset="0"/>
                <a:cs typeface="Arial" panose="020B0604020202020204" pitchFamily="34" charset="0"/>
              </a:rPr>
              <a:t> with T)</a:t>
            </a:r>
            <a:endParaRPr lang="en-US" dirty="0" smtClean="0">
              <a:latin typeface="Arial" panose="020B0604020202020204" pitchFamily="34" charset="0"/>
              <a:cs typeface="Arial" panose="020B0604020202020204" pitchFamily="34" charset="0"/>
            </a:endParaRPr>
          </a:p>
        </p:txBody>
      </p:sp>
      <p:cxnSp>
        <p:nvCxnSpPr>
          <p:cNvPr id="18" name="Connettore 2 17"/>
          <p:cNvCxnSpPr>
            <a:endCxn id="12" idx="0"/>
          </p:cNvCxnSpPr>
          <p:nvPr/>
        </p:nvCxnSpPr>
        <p:spPr>
          <a:xfrm flipH="1">
            <a:off x="4367495" y="3968862"/>
            <a:ext cx="126234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5931073" y="5020956"/>
            <a:ext cx="723858"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4477440" y="4808220"/>
            <a:ext cx="1222320" cy="204375"/>
          </a:xfrm>
          <a:prstGeom prst="straightConnector1">
            <a:avLst/>
          </a:prstGeom>
          <a:ln w="28575">
            <a:solidFill>
              <a:schemeClr val="accent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3554431" y="5020956"/>
            <a:ext cx="1197764" cy="369332"/>
          </a:xfrm>
          <a:prstGeom prst="rect">
            <a:avLst/>
          </a:prstGeom>
          <a:noFill/>
        </p:spPr>
        <p:txBody>
          <a:bodyPr wrap="none" rtlCol="0">
            <a:spAutoFit/>
          </a:bodyPr>
          <a:lstStyle/>
          <a:p>
            <a:r>
              <a:rPr lang="it-IT" dirty="0" smtClean="0">
                <a:solidFill>
                  <a:schemeClr val="accent1">
                    <a:lumMod val="50000"/>
                  </a:schemeClr>
                </a:solidFill>
                <a:latin typeface="Arial" panose="020B0604020202020204" pitchFamily="34" charset="0"/>
                <a:cs typeface="Arial" panose="020B0604020202020204" pitchFamily="34" charset="0"/>
              </a:rPr>
              <a:t>ZTC </a:t>
            </a:r>
            <a:r>
              <a:rPr lang="it-IT" dirty="0" err="1" smtClean="0">
                <a:solidFill>
                  <a:schemeClr val="accent1">
                    <a:lumMod val="50000"/>
                  </a:schemeClr>
                </a:solidFill>
                <a:latin typeface="Arial" panose="020B0604020202020204" pitchFamily="34" charset="0"/>
                <a:cs typeface="Arial" panose="020B0604020202020204" pitchFamily="34" charset="0"/>
              </a:rPr>
              <a:t>point</a:t>
            </a:r>
            <a:endParaRPr lang="en-US" dirty="0" smtClean="0">
              <a:solidFill>
                <a:schemeClr val="accent1">
                  <a:lumMod val="50000"/>
                </a:schemeClr>
              </a:solidFill>
              <a:latin typeface="Arial" panose="020B0604020202020204" pitchFamily="34" charset="0"/>
              <a:cs typeface="Arial" panose="020B0604020202020204" pitchFamily="34" charset="0"/>
            </a:endParaRPr>
          </a:p>
        </p:txBody>
      </p:sp>
      <p:cxnSp>
        <p:nvCxnSpPr>
          <p:cNvPr id="26" name="Connettore 1 25"/>
          <p:cNvCxnSpPr/>
          <p:nvPr/>
        </p:nvCxnSpPr>
        <p:spPr>
          <a:xfrm flipV="1">
            <a:off x="5781079" y="2751463"/>
            <a:ext cx="0" cy="29794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Immagine 26"/>
          <p:cNvPicPr>
            <a:picLocks noChangeAspect="1"/>
          </p:cNvPicPr>
          <p:nvPr/>
        </p:nvPicPr>
        <p:blipFill>
          <a:blip r:embed="rId8"/>
          <a:stretch>
            <a:fillRect/>
          </a:stretch>
        </p:blipFill>
        <p:spPr>
          <a:xfrm>
            <a:off x="8027696" y="3058710"/>
            <a:ext cx="3571529" cy="2008412"/>
          </a:xfrm>
          <a:prstGeom prst="rect">
            <a:avLst/>
          </a:prstGeom>
        </p:spPr>
      </p:pic>
    </p:spTree>
    <p:extLst>
      <p:ext uri="{BB962C8B-B14F-4D97-AF65-F5344CB8AC3E}">
        <p14:creationId xmlns:p14="http://schemas.microsoft.com/office/powerpoint/2010/main" val="632354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MOSFET Small Signal model</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1943" y="1887181"/>
            <a:ext cx="6283094" cy="3778400"/>
          </a:xfrm>
          <a:prstGeom prst="rect">
            <a:avLst/>
          </a:prstGeom>
        </p:spPr>
      </p:pic>
      <p:cxnSp>
        <p:nvCxnSpPr>
          <p:cNvPr id="7" name="Connettore 2 6"/>
          <p:cNvCxnSpPr/>
          <p:nvPr/>
        </p:nvCxnSpPr>
        <p:spPr>
          <a:xfrm flipV="1">
            <a:off x="5623490" y="4542971"/>
            <a:ext cx="240281" cy="107449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6026197" y="4840732"/>
            <a:ext cx="787531" cy="14514"/>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5162403" y="5617465"/>
            <a:ext cx="1727589" cy="461665"/>
          </a:xfrm>
          <a:prstGeom prst="rect">
            <a:avLst/>
          </a:prstGeom>
          <a:noFill/>
        </p:spPr>
        <p:txBody>
          <a:bodyPr wrap="none" rtlCol="0">
            <a:spAutoFit/>
          </a:bodyPr>
          <a:lstStyle/>
          <a:p>
            <a:r>
              <a:rPr lang="it-IT" sz="2400" dirty="0" err="1" smtClean="0">
                <a:solidFill>
                  <a:srgbClr val="FF0000"/>
                </a:solidFill>
                <a:latin typeface="Arial" panose="020B0604020202020204" pitchFamily="34" charset="0"/>
                <a:cs typeface="Arial" panose="020B0604020202020204" pitchFamily="34" charset="0"/>
              </a:rPr>
              <a:t>effect</a:t>
            </a:r>
            <a:r>
              <a:rPr lang="it-IT" sz="2400" dirty="0" smtClean="0">
                <a:solidFill>
                  <a:srgbClr val="FF0000"/>
                </a:solidFill>
                <a:latin typeface="Arial" panose="020B0604020202020204" pitchFamily="34" charset="0"/>
                <a:cs typeface="Arial" panose="020B0604020202020204" pitchFamily="34" charset="0"/>
              </a:rPr>
              <a:t> of </a:t>
            </a:r>
            <a:r>
              <a:rPr lang="it-IT" sz="2400" dirty="0" err="1">
                <a:solidFill>
                  <a:srgbClr val="FF0000"/>
                </a:solidFill>
                <a:latin typeface="Arial" panose="020B0604020202020204" pitchFamily="34" charset="0"/>
                <a:cs typeface="Arial" panose="020B0604020202020204" pitchFamily="34" charset="0"/>
              </a:rPr>
              <a:t>v</a:t>
            </a:r>
            <a:r>
              <a:rPr lang="it-IT" sz="2400" baseline="-25000" dirty="0" err="1" smtClean="0">
                <a:solidFill>
                  <a:srgbClr val="FF0000"/>
                </a:solidFill>
                <a:latin typeface="Arial" panose="020B0604020202020204" pitchFamily="34" charset="0"/>
                <a:cs typeface="Arial" panose="020B0604020202020204" pitchFamily="34" charset="0"/>
              </a:rPr>
              <a:t>bs</a:t>
            </a:r>
            <a:endParaRPr lang="en-US" sz="2400" baseline="-25000" dirty="0" smtClean="0">
              <a:solidFill>
                <a:srgbClr val="FF0000"/>
              </a:solidFill>
              <a:latin typeface="Arial" panose="020B0604020202020204" pitchFamily="34" charset="0"/>
              <a:cs typeface="Arial" panose="020B0604020202020204" pitchFamily="34" charset="0"/>
            </a:endParaRPr>
          </a:p>
        </p:txBody>
      </p:sp>
      <p:sp>
        <p:nvSpPr>
          <p:cNvPr id="12" name="CasellaDiTesto 11"/>
          <p:cNvSpPr txBox="1"/>
          <p:nvPr/>
        </p:nvSpPr>
        <p:spPr>
          <a:xfrm>
            <a:off x="676000" y="976787"/>
            <a:ext cx="8600431" cy="584775"/>
          </a:xfrm>
          <a:prstGeom prst="rect">
            <a:avLst/>
          </a:prstGeom>
          <a:noFill/>
        </p:spPr>
        <p:txBody>
          <a:bodyPr wrap="none" rtlCol="0">
            <a:spAutoFit/>
          </a:bodyPr>
          <a:lstStyle/>
          <a:p>
            <a:r>
              <a:rPr lang="en-US" sz="3200" i="1" dirty="0" err="1" smtClean="0">
                <a:solidFill>
                  <a:srgbClr val="FF0000"/>
                </a:solidFill>
                <a:latin typeface="Arial" panose="020B0604020202020204" pitchFamily="34" charset="0"/>
                <a:cs typeface="Arial" panose="020B0604020202020204" pitchFamily="34" charset="0"/>
              </a:rPr>
              <a:t>c</a:t>
            </a:r>
            <a:r>
              <a:rPr lang="en-US" sz="3200" i="1" baseline="-25000" dirty="0" err="1" smtClean="0">
                <a:solidFill>
                  <a:srgbClr val="FF0000"/>
                </a:solidFill>
                <a:latin typeface="Arial" panose="020B0604020202020204" pitchFamily="34" charset="0"/>
                <a:cs typeface="Arial" panose="020B0604020202020204" pitchFamily="34" charset="0"/>
              </a:rPr>
              <a:t>gs</a:t>
            </a:r>
            <a:r>
              <a:rPr lang="en-US" sz="3200" i="1" dirty="0" smtClean="0">
                <a:solidFill>
                  <a:srgbClr val="FF0000"/>
                </a:solidFill>
                <a:latin typeface="Arial" panose="020B0604020202020204" pitchFamily="34" charset="0"/>
                <a:cs typeface="Arial" panose="020B0604020202020204" pitchFamily="34" charset="0"/>
              </a:rPr>
              <a:t>, </a:t>
            </a:r>
            <a:r>
              <a:rPr lang="en-US" sz="3200" i="1" dirty="0" err="1" smtClean="0">
                <a:solidFill>
                  <a:srgbClr val="FF0000"/>
                </a:solidFill>
                <a:latin typeface="Arial" panose="020B0604020202020204" pitchFamily="34" charset="0"/>
                <a:cs typeface="Arial" panose="020B0604020202020204" pitchFamily="34" charset="0"/>
              </a:rPr>
              <a:t>c</a:t>
            </a:r>
            <a:r>
              <a:rPr lang="en-US" sz="3200" i="1" baseline="-25000" dirty="0" err="1" smtClean="0">
                <a:solidFill>
                  <a:srgbClr val="FF0000"/>
                </a:solidFill>
                <a:latin typeface="Arial" panose="020B0604020202020204" pitchFamily="34" charset="0"/>
                <a:cs typeface="Arial" panose="020B0604020202020204" pitchFamily="34" charset="0"/>
              </a:rPr>
              <a:t>gd</a:t>
            </a:r>
            <a:r>
              <a:rPr lang="en-US" sz="3200" i="1" dirty="0" smtClean="0">
                <a:solidFill>
                  <a:srgbClr val="FF0000"/>
                </a:solidFill>
                <a:latin typeface="Arial" panose="020B0604020202020204" pitchFamily="34" charset="0"/>
                <a:cs typeface="Arial" panose="020B0604020202020204" pitchFamily="34" charset="0"/>
              </a:rPr>
              <a:t>, </a:t>
            </a:r>
            <a:r>
              <a:rPr lang="en-US" sz="3200" i="1" dirty="0" err="1" smtClean="0">
                <a:solidFill>
                  <a:srgbClr val="FF0000"/>
                </a:solidFill>
                <a:latin typeface="Arial" panose="020B0604020202020204" pitchFamily="34" charset="0"/>
                <a:cs typeface="Arial" panose="020B0604020202020204" pitchFamily="34" charset="0"/>
              </a:rPr>
              <a:t>c</a:t>
            </a:r>
            <a:r>
              <a:rPr lang="en-US" sz="3200" i="1" baseline="-25000" dirty="0" err="1" smtClean="0">
                <a:solidFill>
                  <a:srgbClr val="FF0000"/>
                </a:solidFill>
                <a:latin typeface="Arial" panose="020B0604020202020204" pitchFamily="34" charset="0"/>
                <a:cs typeface="Arial" panose="020B0604020202020204" pitchFamily="34" charset="0"/>
              </a:rPr>
              <a:t>gb</a:t>
            </a:r>
            <a:r>
              <a:rPr lang="en-US" sz="3200" i="1" dirty="0" smtClean="0">
                <a:solidFill>
                  <a:srgbClr val="FF0000"/>
                </a:solidFill>
                <a:latin typeface="Arial" panose="020B0604020202020204" pitchFamily="34" charset="0"/>
                <a:cs typeface="Arial" panose="020B0604020202020204" pitchFamily="34" charset="0"/>
              </a:rPr>
              <a:t>, </a:t>
            </a:r>
            <a:r>
              <a:rPr lang="en-US" sz="3200" i="1" dirty="0" err="1" smtClean="0">
                <a:solidFill>
                  <a:srgbClr val="FF0000"/>
                </a:solidFill>
                <a:latin typeface="Arial" panose="020B0604020202020204" pitchFamily="34" charset="0"/>
                <a:cs typeface="Arial" panose="020B0604020202020204" pitchFamily="34" charset="0"/>
              </a:rPr>
              <a:t>c</a:t>
            </a:r>
            <a:r>
              <a:rPr lang="en-US" sz="3200" i="1" baseline="-25000" dirty="0" err="1" smtClean="0">
                <a:solidFill>
                  <a:srgbClr val="FF0000"/>
                </a:solidFill>
                <a:latin typeface="Arial" panose="020B0604020202020204" pitchFamily="34" charset="0"/>
                <a:cs typeface="Arial" panose="020B0604020202020204" pitchFamily="34" charset="0"/>
              </a:rPr>
              <a:t>bd</a:t>
            </a:r>
            <a:r>
              <a:rPr lang="en-US" sz="3200" i="1" dirty="0" smtClean="0">
                <a:solidFill>
                  <a:srgbClr val="FF0000"/>
                </a:solidFill>
                <a:latin typeface="Arial" panose="020B0604020202020204" pitchFamily="34" charset="0"/>
                <a:cs typeface="Arial" panose="020B0604020202020204" pitchFamily="34" charset="0"/>
              </a:rPr>
              <a:t>, </a:t>
            </a:r>
            <a:r>
              <a:rPr lang="en-US" sz="3200" i="1" dirty="0" err="1" smtClean="0">
                <a:solidFill>
                  <a:srgbClr val="FF0000"/>
                </a:solidFill>
                <a:latin typeface="Arial" panose="020B0604020202020204" pitchFamily="34" charset="0"/>
                <a:cs typeface="Arial" panose="020B0604020202020204" pitchFamily="34" charset="0"/>
              </a:rPr>
              <a:t>c</a:t>
            </a:r>
            <a:r>
              <a:rPr lang="en-US" sz="3200" i="1" baseline="-25000" dirty="0" err="1" smtClean="0">
                <a:solidFill>
                  <a:srgbClr val="FF0000"/>
                </a:solidFill>
                <a:latin typeface="Arial" panose="020B0604020202020204" pitchFamily="34" charset="0"/>
                <a:cs typeface="Arial" panose="020B0604020202020204" pitchFamily="34" charset="0"/>
              </a:rPr>
              <a:t>bs</a:t>
            </a:r>
            <a:r>
              <a:rPr lang="en-US" sz="3200" i="1" dirty="0" smtClean="0">
                <a:solidFill>
                  <a:srgbClr val="FF0000"/>
                </a:solidFill>
                <a:latin typeface="Arial" panose="020B0604020202020204" pitchFamily="34" charset="0"/>
                <a:cs typeface="Arial" panose="020B0604020202020204" pitchFamily="34" charset="0"/>
              </a:rPr>
              <a:t> : small signal capacitances</a:t>
            </a:r>
            <a:endParaRPr lang="en-US" sz="3200" i="1" baseline="-25000" dirty="0" smtClean="0">
              <a:solidFill>
                <a:srgbClr val="FF0000"/>
              </a:solidFill>
              <a:latin typeface="Arial" panose="020B0604020202020204" pitchFamily="34" charset="0"/>
              <a:cs typeface="Arial" panose="020B0604020202020204" pitchFamily="34" charset="0"/>
            </a:endParaRPr>
          </a:p>
        </p:txBody>
      </p:sp>
      <p:sp>
        <p:nvSpPr>
          <p:cNvPr id="15" name="Ovale 14"/>
          <p:cNvSpPr/>
          <p:nvPr/>
        </p:nvSpPr>
        <p:spPr>
          <a:xfrm>
            <a:off x="5863771" y="1669143"/>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e 15"/>
          <p:cNvSpPr/>
          <p:nvPr/>
        </p:nvSpPr>
        <p:spPr>
          <a:xfrm>
            <a:off x="3323771" y="2646908"/>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e 16"/>
          <p:cNvSpPr/>
          <p:nvPr/>
        </p:nvSpPr>
        <p:spPr>
          <a:xfrm>
            <a:off x="2540066" y="3836788"/>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e 17"/>
          <p:cNvSpPr/>
          <p:nvPr/>
        </p:nvSpPr>
        <p:spPr>
          <a:xfrm>
            <a:off x="7632922" y="3169422"/>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e 20"/>
          <p:cNvSpPr/>
          <p:nvPr/>
        </p:nvSpPr>
        <p:spPr>
          <a:xfrm>
            <a:off x="7579975" y="4491670"/>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9105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P spid="17" grpId="0" animBg="1"/>
      <p:bldP spid="18"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Simplified layout and cross-section ("designer view")</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Immagine 4" descr="C:\Users\Paolo\AppData\Local\Microsoft\Windows\INetCache\Content.Word\n_MOS LAyou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365" y="1100511"/>
            <a:ext cx="7562335" cy="4695566"/>
          </a:xfrm>
          <a:prstGeom prst="rect">
            <a:avLst/>
          </a:prstGeom>
          <a:noFill/>
          <a:ln>
            <a:noFill/>
          </a:ln>
        </p:spPr>
      </p:pic>
      <p:graphicFrame>
        <p:nvGraphicFramePr>
          <p:cNvPr id="6" name="Oggetto 5"/>
          <p:cNvGraphicFramePr>
            <a:graphicFrameLocks noChangeAspect="1"/>
          </p:cNvGraphicFramePr>
          <p:nvPr>
            <p:extLst>
              <p:ext uri="{D42A27DB-BD31-4B8C-83A1-F6EECF244321}">
                <p14:modId xmlns:p14="http://schemas.microsoft.com/office/powerpoint/2010/main" val="1641917196"/>
              </p:ext>
            </p:extLst>
          </p:nvPr>
        </p:nvGraphicFramePr>
        <p:xfrm>
          <a:off x="8758291" y="4840661"/>
          <a:ext cx="2787650" cy="1063625"/>
        </p:xfrm>
        <a:graphic>
          <a:graphicData uri="http://schemas.openxmlformats.org/presentationml/2006/ole">
            <mc:AlternateContent xmlns:mc="http://schemas.openxmlformats.org/markup-compatibility/2006">
              <mc:Choice xmlns:v="urn:schemas-microsoft-com:vml" Requires="v">
                <p:oleObj spid="_x0000_s2149" name="Equation" r:id="rId4" imgW="1066680" imgH="393480" progId="Equation.DSMT4">
                  <p:embed/>
                </p:oleObj>
              </mc:Choice>
              <mc:Fallback>
                <p:oleObj name="Equation" r:id="rId4" imgW="1066680" imgH="393480" progId="Equation.DSMT4">
                  <p:embed/>
                  <p:pic>
                    <p:nvPicPr>
                      <p:cNvPr id="0" name=""/>
                      <p:cNvPicPr>
                        <a:picLocks noChangeAspect="1" noChangeArrowheads="1"/>
                      </p:cNvPicPr>
                      <p:nvPr/>
                    </p:nvPicPr>
                    <p:blipFill>
                      <a:blip r:embed="rId5"/>
                      <a:srcRect/>
                      <a:stretch>
                        <a:fillRect/>
                      </a:stretch>
                    </p:blipFill>
                    <p:spPr bwMode="auto">
                      <a:xfrm>
                        <a:off x="8758291" y="4840661"/>
                        <a:ext cx="2787650" cy="1063625"/>
                      </a:xfrm>
                      <a:prstGeom prst="rect">
                        <a:avLst/>
                      </a:prstGeom>
                      <a:noFill/>
                    </p:spPr>
                  </p:pic>
                </p:oleObj>
              </mc:Fallback>
            </mc:AlternateContent>
          </a:graphicData>
        </a:graphic>
      </p:graphicFrame>
      <p:sp>
        <p:nvSpPr>
          <p:cNvPr id="7" name="Rettangolo 6"/>
          <p:cNvSpPr/>
          <p:nvPr/>
        </p:nvSpPr>
        <p:spPr>
          <a:xfrm>
            <a:off x="7439025" y="2647950"/>
            <a:ext cx="314325" cy="1266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6019800" y="2647950"/>
            <a:ext cx="314325" cy="1266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8648700" y="4731254"/>
            <a:ext cx="2857654" cy="1399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21374"/>
            <a:ext cx="10515600" cy="662397"/>
          </a:xfrm>
        </p:spPr>
        <p:txBody>
          <a:bodyPr/>
          <a:lstStyle/>
          <a:p>
            <a:r>
              <a:rPr lang="en-US" dirty="0" smtClean="0"/>
              <a:t>MOSFET small signal model: dc limit</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20</a:t>
            </a:fld>
            <a:endParaRPr lang="en-US"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9598" y="862156"/>
            <a:ext cx="5914173" cy="2511023"/>
          </a:xfrm>
          <a:prstGeom prst="rect">
            <a:avLst/>
          </a:prstGeom>
        </p:spPr>
      </p:pic>
      <p:graphicFrame>
        <p:nvGraphicFramePr>
          <p:cNvPr id="7" name="Oggetto 6"/>
          <p:cNvGraphicFramePr>
            <a:graphicFrameLocks noChangeAspect="1"/>
          </p:cNvGraphicFramePr>
          <p:nvPr>
            <p:extLst>
              <p:ext uri="{D42A27DB-BD31-4B8C-83A1-F6EECF244321}">
                <p14:modId xmlns:p14="http://schemas.microsoft.com/office/powerpoint/2010/main" val="1795959858"/>
              </p:ext>
            </p:extLst>
          </p:nvPr>
        </p:nvGraphicFramePr>
        <p:xfrm>
          <a:off x="1050925" y="3723482"/>
          <a:ext cx="3759200" cy="1092200"/>
        </p:xfrm>
        <a:graphic>
          <a:graphicData uri="http://schemas.openxmlformats.org/presentationml/2006/ole">
            <mc:AlternateContent xmlns:mc="http://schemas.openxmlformats.org/markup-compatibility/2006">
              <mc:Choice xmlns:v="urn:schemas-microsoft-com:vml" Requires="v">
                <p:oleObj spid="_x0000_s13497" name="Equation" r:id="rId4" imgW="1879560" imgH="545760" progId="Equation.DSMT4">
                  <p:embed/>
                </p:oleObj>
              </mc:Choice>
              <mc:Fallback>
                <p:oleObj name="Equation" r:id="rId4" imgW="1879560" imgH="545760" progId="Equation.DSMT4">
                  <p:embed/>
                  <p:pic>
                    <p:nvPicPr>
                      <p:cNvPr id="0" name=""/>
                      <p:cNvPicPr>
                        <a:picLocks noChangeAspect="1" noChangeArrowheads="1"/>
                      </p:cNvPicPr>
                      <p:nvPr/>
                    </p:nvPicPr>
                    <p:blipFill>
                      <a:blip r:embed="rId5"/>
                      <a:srcRect/>
                      <a:stretch>
                        <a:fillRect/>
                      </a:stretch>
                    </p:blipFill>
                    <p:spPr bwMode="auto">
                      <a:xfrm>
                        <a:off x="1050925" y="3723482"/>
                        <a:ext cx="3759200" cy="109220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485543251"/>
              </p:ext>
            </p:extLst>
          </p:nvPr>
        </p:nvGraphicFramePr>
        <p:xfrm>
          <a:off x="7785362" y="3748882"/>
          <a:ext cx="3886200" cy="1041400"/>
        </p:xfrm>
        <a:graphic>
          <a:graphicData uri="http://schemas.openxmlformats.org/presentationml/2006/ole">
            <mc:AlternateContent xmlns:mc="http://schemas.openxmlformats.org/markup-compatibility/2006">
              <mc:Choice xmlns:v="urn:schemas-microsoft-com:vml" Requires="v">
                <p:oleObj spid="_x0000_s13498" name="Equation" r:id="rId6" imgW="1942920" imgH="520560" progId="Equation.DSMT4">
                  <p:embed/>
                </p:oleObj>
              </mc:Choice>
              <mc:Fallback>
                <p:oleObj name="Equation" r:id="rId6" imgW="1942920" imgH="520560" progId="Equation.DSMT4">
                  <p:embed/>
                  <p:pic>
                    <p:nvPicPr>
                      <p:cNvPr id="0" name=""/>
                      <p:cNvPicPr>
                        <a:picLocks noChangeAspect="1" noChangeArrowheads="1"/>
                      </p:cNvPicPr>
                      <p:nvPr/>
                    </p:nvPicPr>
                    <p:blipFill>
                      <a:blip r:embed="rId7"/>
                      <a:srcRect/>
                      <a:stretch>
                        <a:fillRect/>
                      </a:stretch>
                    </p:blipFill>
                    <p:spPr bwMode="auto">
                      <a:xfrm>
                        <a:off x="7785362" y="3748882"/>
                        <a:ext cx="3886200" cy="1041400"/>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499700758"/>
              </p:ext>
            </p:extLst>
          </p:nvPr>
        </p:nvGraphicFramePr>
        <p:xfrm>
          <a:off x="3938588" y="5035550"/>
          <a:ext cx="4343400" cy="1041400"/>
        </p:xfrm>
        <a:graphic>
          <a:graphicData uri="http://schemas.openxmlformats.org/presentationml/2006/ole">
            <mc:AlternateContent xmlns:mc="http://schemas.openxmlformats.org/markup-compatibility/2006">
              <mc:Choice xmlns:v="urn:schemas-microsoft-com:vml" Requires="v">
                <p:oleObj spid="_x0000_s13499" name="Equation" r:id="rId8" imgW="2171520" imgH="520560" progId="Equation.DSMT4">
                  <p:embed/>
                </p:oleObj>
              </mc:Choice>
              <mc:Fallback>
                <p:oleObj name="Equation" r:id="rId8" imgW="2171520" imgH="520560" progId="Equation.DSMT4">
                  <p:embed/>
                  <p:pic>
                    <p:nvPicPr>
                      <p:cNvPr id="0" name=""/>
                      <p:cNvPicPr>
                        <a:picLocks noChangeAspect="1" noChangeArrowheads="1"/>
                      </p:cNvPicPr>
                      <p:nvPr/>
                    </p:nvPicPr>
                    <p:blipFill>
                      <a:blip r:embed="rId9"/>
                      <a:srcRect/>
                      <a:stretch>
                        <a:fillRect/>
                      </a:stretch>
                    </p:blipFill>
                    <p:spPr bwMode="auto">
                      <a:xfrm>
                        <a:off x="3938588" y="5035550"/>
                        <a:ext cx="4343400" cy="1041400"/>
                      </a:xfrm>
                      <a:prstGeom prst="rect">
                        <a:avLst/>
                      </a:prstGeom>
                      <a:noFill/>
                    </p:spPr>
                  </p:pic>
                </p:oleObj>
              </mc:Fallback>
            </mc:AlternateContent>
          </a:graphicData>
        </a:graphic>
      </p:graphicFrame>
    </p:spTree>
    <p:extLst>
      <p:ext uri="{BB962C8B-B14F-4D97-AF65-F5344CB8AC3E}">
        <p14:creationId xmlns:p14="http://schemas.microsoft.com/office/powerpoint/2010/main" val="736235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0"/>
            <a:ext cx="10515600" cy="662397"/>
          </a:xfrm>
        </p:spPr>
        <p:txBody>
          <a:bodyPr/>
          <a:lstStyle/>
          <a:p>
            <a:r>
              <a:rPr lang="it-IT" dirty="0" smtClean="0"/>
              <a:t>Body transconductance: </a:t>
            </a:r>
            <a:r>
              <a:rPr lang="it-IT" dirty="0" err="1" smtClean="0"/>
              <a:t>g</a:t>
            </a:r>
            <a:r>
              <a:rPr lang="it-IT" baseline="-25000" dirty="0" err="1" smtClean="0"/>
              <a:t>mb</a:t>
            </a:r>
            <a:endParaRPr lang="en-US" baseline="-25000"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21</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407542293"/>
              </p:ext>
            </p:extLst>
          </p:nvPr>
        </p:nvGraphicFramePr>
        <p:xfrm>
          <a:off x="838199" y="838836"/>
          <a:ext cx="3429000" cy="1016000"/>
        </p:xfrm>
        <a:graphic>
          <a:graphicData uri="http://schemas.openxmlformats.org/presentationml/2006/ole">
            <mc:AlternateContent xmlns:mc="http://schemas.openxmlformats.org/markup-compatibility/2006">
              <mc:Choice xmlns:v="urn:schemas-microsoft-com:vml" Requires="v">
                <p:oleObj spid="_x0000_s14578" name="Equation" r:id="rId3" imgW="1714320" imgH="507960" progId="Equation.DSMT4">
                  <p:embed/>
                </p:oleObj>
              </mc:Choice>
              <mc:Fallback>
                <p:oleObj name="Equation" r:id="rId3" imgW="1714320" imgH="507960" progId="Equation.DSMT4">
                  <p:embed/>
                  <p:pic>
                    <p:nvPicPr>
                      <p:cNvPr id="0" name=""/>
                      <p:cNvPicPr>
                        <a:picLocks noChangeAspect="1" noChangeArrowheads="1"/>
                      </p:cNvPicPr>
                      <p:nvPr/>
                    </p:nvPicPr>
                    <p:blipFill>
                      <a:blip r:embed="rId4"/>
                      <a:srcRect/>
                      <a:stretch>
                        <a:fillRect/>
                      </a:stretch>
                    </p:blipFill>
                    <p:spPr bwMode="auto">
                      <a:xfrm>
                        <a:off x="838199" y="838836"/>
                        <a:ext cx="3429000" cy="1016000"/>
                      </a:xfrm>
                      <a:prstGeom prst="rect">
                        <a:avLst/>
                      </a:prstGeom>
                      <a:noFill/>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2515575663"/>
              </p:ext>
            </p:extLst>
          </p:nvPr>
        </p:nvGraphicFramePr>
        <p:xfrm>
          <a:off x="4887685" y="1067436"/>
          <a:ext cx="3124200" cy="558800"/>
        </p:xfrm>
        <a:graphic>
          <a:graphicData uri="http://schemas.openxmlformats.org/presentationml/2006/ole">
            <mc:AlternateContent xmlns:mc="http://schemas.openxmlformats.org/markup-compatibility/2006">
              <mc:Choice xmlns:v="urn:schemas-microsoft-com:vml" Requires="v">
                <p:oleObj spid="_x0000_s14579" name="Equation" r:id="rId5" imgW="1562040" imgH="279360" progId="Equation.DSMT4">
                  <p:embed/>
                </p:oleObj>
              </mc:Choice>
              <mc:Fallback>
                <p:oleObj name="Equation" r:id="rId5" imgW="1562040" imgH="279360" progId="Equation.DSMT4">
                  <p:embed/>
                  <p:pic>
                    <p:nvPicPr>
                      <p:cNvPr id="0" name=""/>
                      <p:cNvPicPr>
                        <a:picLocks noChangeAspect="1" noChangeArrowheads="1"/>
                      </p:cNvPicPr>
                      <p:nvPr/>
                    </p:nvPicPr>
                    <p:blipFill>
                      <a:blip r:embed="rId6"/>
                      <a:srcRect/>
                      <a:stretch>
                        <a:fillRect/>
                      </a:stretch>
                    </p:blipFill>
                    <p:spPr bwMode="auto">
                      <a:xfrm>
                        <a:off x="4887685" y="1067436"/>
                        <a:ext cx="3124200" cy="558800"/>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126370238"/>
              </p:ext>
            </p:extLst>
          </p:nvPr>
        </p:nvGraphicFramePr>
        <p:xfrm>
          <a:off x="1117600" y="3525838"/>
          <a:ext cx="8432800" cy="1016000"/>
        </p:xfrm>
        <a:graphic>
          <a:graphicData uri="http://schemas.openxmlformats.org/presentationml/2006/ole">
            <mc:AlternateContent xmlns:mc="http://schemas.openxmlformats.org/markup-compatibility/2006">
              <mc:Choice xmlns:v="urn:schemas-microsoft-com:vml" Requires="v">
                <p:oleObj spid="_x0000_s14580" name="Equation" r:id="rId7" imgW="4216320" imgH="507960" progId="Equation.DSMT4">
                  <p:embed/>
                </p:oleObj>
              </mc:Choice>
              <mc:Fallback>
                <p:oleObj name="Equation" r:id="rId7" imgW="4216320" imgH="507960" progId="Equation.DSMT4">
                  <p:embed/>
                  <p:pic>
                    <p:nvPicPr>
                      <p:cNvPr id="0" name=""/>
                      <p:cNvPicPr>
                        <a:picLocks noChangeAspect="1" noChangeArrowheads="1"/>
                      </p:cNvPicPr>
                      <p:nvPr/>
                    </p:nvPicPr>
                    <p:blipFill>
                      <a:blip r:embed="rId8"/>
                      <a:srcRect/>
                      <a:stretch>
                        <a:fillRect/>
                      </a:stretch>
                    </p:blipFill>
                    <p:spPr bwMode="auto">
                      <a:xfrm>
                        <a:off x="1117600" y="3525838"/>
                        <a:ext cx="8432800" cy="101600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976802030"/>
              </p:ext>
            </p:extLst>
          </p:nvPr>
        </p:nvGraphicFramePr>
        <p:xfrm>
          <a:off x="1104900" y="2068513"/>
          <a:ext cx="8458200" cy="1016000"/>
        </p:xfrm>
        <a:graphic>
          <a:graphicData uri="http://schemas.openxmlformats.org/presentationml/2006/ole">
            <mc:AlternateContent xmlns:mc="http://schemas.openxmlformats.org/markup-compatibility/2006">
              <mc:Choice xmlns:v="urn:schemas-microsoft-com:vml" Requires="v">
                <p:oleObj spid="_x0000_s14581" name="Equation" r:id="rId9" imgW="4228920" imgH="507960" progId="Equation.DSMT4">
                  <p:embed/>
                </p:oleObj>
              </mc:Choice>
              <mc:Fallback>
                <p:oleObj name="Equation" r:id="rId9" imgW="4228920" imgH="507960" progId="Equation.DSMT4">
                  <p:embed/>
                  <p:pic>
                    <p:nvPicPr>
                      <p:cNvPr id="0" name=""/>
                      <p:cNvPicPr>
                        <a:picLocks noChangeAspect="1" noChangeArrowheads="1"/>
                      </p:cNvPicPr>
                      <p:nvPr/>
                    </p:nvPicPr>
                    <p:blipFill>
                      <a:blip r:embed="rId10"/>
                      <a:srcRect/>
                      <a:stretch>
                        <a:fillRect/>
                      </a:stretch>
                    </p:blipFill>
                    <p:spPr bwMode="auto">
                      <a:xfrm>
                        <a:off x="1104900" y="2068513"/>
                        <a:ext cx="8458200" cy="1016000"/>
                      </a:xfrm>
                      <a:prstGeom prst="rect">
                        <a:avLst/>
                      </a:prstGeom>
                      <a:noFill/>
                    </p:spPr>
                  </p:pic>
                </p:oleObj>
              </mc:Fallback>
            </mc:AlternateContent>
          </a:graphicData>
        </a:graphic>
      </p:graphicFrame>
      <p:sp>
        <p:nvSpPr>
          <p:cNvPr id="9" name="CasellaDiTesto 8"/>
          <p:cNvSpPr txBox="1"/>
          <p:nvPr/>
        </p:nvSpPr>
        <p:spPr>
          <a:xfrm>
            <a:off x="10297586" y="2119243"/>
            <a:ext cx="697627" cy="646331"/>
          </a:xfrm>
          <a:prstGeom prst="rect">
            <a:avLst/>
          </a:prstGeom>
          <a:noFill/>
        </p:spPr>
        <p:txBody>
          <a:bodyPr wrap="none" rtlCol="0">
            <a:spAutoFit/>
          </a:bodyPr>
          <a:lstStyle/>
          <a:p>
            <a:r>
              <a:rPr lang="it-IT" sz="3600" dirty="0" err="1" smtClean="0">
                <a:solidFill>
                  <a:srgbClr val="FF0000"/>
                </a:solidFill>
                <a:latin typeface="Arial" panose="020B0604020202020204" pitchFamily="34" charset="0"/>
                <a:cs typeface="Arial" panose="020B0604020202020204" pitchFamily="34" charset="0"/>
              </a:rPr>
              <a:t>g</a:t>
            </a:r>
            <a:r>
              <a:rPr lang="it-IT" sz="3600" baseline="-25000" dirty="0" err="1" smtClean="0">
                <a:solidFill>
                  <a:srgbClr val="FF0000"/>
                </a:solidFill>
                <a:latin typeface="Arial" panose="020B0604020202020204" pitchFamily="34" charset="0"/>
                <a:cs typeface="Arial" panose="020B0604020202020204" pitchFamily="34" charset="0"/>
              </a:rPr>
              <a:t>m</a:t>
            </a:r>
            <a:endParaRPr lang="en-US" sz="3600" baseline="-25000" dirty="0" smtClean="0">
              <a:solidFill>
                <a:srgbClr val="FF0000"/>
              </a:solidFill>
              <a:latin typeface="Arial" panose="020B0604020202020204" pitchFamily="34" charset="0"/>
              <a:cs typeface="Arial" panose="020B0604020202020204" pitchFamily="34" charset="0"/>
            </a:endParaRPr>
          </a:p>
        </p:txBody>
      </p:sp>
      <p:sp>
        <p:nvSpPr>
          <p:cNvPr id="10" name="CasellaDiTesto 9"/>
          <p:cNvSpPr txBox="1"/>
          <p:nvPr/>
        </p:nvSpPr>
        <p:spPr>
          <a:xfrm>
            <a:off x="10038603" y="3576906"/>
            <a:ext cx="869149" cy="646331"/>
          </a:xfrm>
          <a:prstGeom prst="rect">
            <a:avLst/>
          </a:prstGeom>
          <a:noFill/>
        </p:spPr>
        <p:txBody>
          <a:bodyPr wrap="none" rtlCol="0">
            <a:spAutoFit/>
          </a:bodyPr>
          <a:lstStyle/>
          <a:p>
            <a:r>
              <a:rPr lang="it-IT" sz="3600" dirty="0" err="1" smtClean="0">
                <a:solidFill>
                  <a:srgbClr val="FF0000"/>
                </a:solidFill>
                <a:latin typeface="Arial" panose="020B0604020202020204" pitchFamily="34" charset="0"/>
                <a:cs typeface="Arial" panose="020B0604020202020204" pitchFamily="34" charset="0"/>
              </a:rPr>
              <a:t>g</a:t>
            </a:r>
            <a:r>
              <a:rPr lang="it-IT" sz="3600" baseline="-25000" dirty="0" err="1" smtClean="0">
                <a:solidFill>
                  <a:srgbClr val="FF0000"/>
                </a:solidFill>
                <a:latin typeface="Arial" panose="020B0604020202020204" pitchFamily="34" charset="0"/>
                <a:cs typeface="Arial" panose="020B0604020202020204" pitchFamily="34" charset="0"/>
              </a:rPr>
              <a:t>mb</a:t>
            </a:r>
            <a:endParaRPr lang="en-US" sz="3600" baseline="-25000" dirty="0" smtClean="0">
              <a:solidFill>
                <a:srgbClr val="FF0000"/>
              </a:solidFill>
              <a:latin typeface="Arial" panose="020B0604020202020204" pitchFamily="34" charset="0"/>
              <a:cs typeface="Arial" panose="020B0604020202020204" pitchFamily="34" charset="0"/>
            </a:endParaRPr>
          </a:p>
        </p:txBody>
      </p:sp>
      <p:sp>
        <p:nvSpPr>
          <p:cNvPr id="14" name="Figura a mano libera 13"/>
          <p:cNvSpPr/>
          <p:nvPr/>
        </p:nvSpPr>
        <p:spPr>
          <a:xfrm>
            <a:off x="5486400" y="3033486"/>
            <a:ext cx="3062514" cy="580571"/>
          </a:xfrm>
          <a:custGeom>
            <a:avLst/>
            <a:gdLst>
              <a:gd name="connsiteX0" fmla="*/ 3062514 w 3062514"/>
              <a:gd name="connsiteY0" fmla="*/ 0 h 580571"/>
              <a:gd name="connsiteX1" fmla="*/ 2510971 w 3062514"/>
              <a:gd name="connsiteY1" fmla="*/ 275771 h 580571"/>
              <a:gd name="connsiteX2" fmla="*/ 798286 w 3062514"/>
              <a:gd name="connsiteY2" fmla="*/ 261257 h 580571"/>
              <a:gd name="connsiteX3" fmla="*/ 0 w 3062514"/>
              <a:gd name="connsiteY3" fmla="*/ 580571 h 580571"/>
            </a:gdLst>
            <a:ahLst/>
            <a:cxnLst>
              <a:cxn ang="0">
                <a:pos x="connsiteX0" y="connsiteY0"/>
              </a:cxn>
              <a:cxn ang="0">
                <a:pos x="connsiteX1" y="connsiteY1"/>
              </a:cxn>
              <a:cxn ang="0">
                <a:pos x="connsiteX2" y="connsiteY2"/>
              </a:cxn>
              <a:cxn ang="0">
                <a:pos x="connsiteX3" y="connsiteY3"/>
              </a:cxn>
            </a:cxnLst>
            <a:rect l="l" t="t" r="r" b="b"/>
            <a:pathLst>
              <a:path w="3062514" h="580571">
                <a:moveTo>
                  <a:pt x="3062514" y="0"/>
                </a:moveTo>
                <a:cubicBezTo>
                  <a:pt x="2975428" y="116114"/>
                  <a:pt x="2888342" y="232228"/>
                  <a:pt x="2510971" y="275771"/>
                </a:cubicBezTo>
                <a:cubicBezTo>
                  <a:pt x="2133600" y="319314"/>
                  <a:pt x="1216781" y="210457"/>
                  <a:pt x="798286" y="261257"/>
                </a:cubicBezTo>
                <a:cubicBezTo>
                  <a:pt x="379791" y="312057"/>
                  <a:pt x="189895" y="446314"/>
                  <a:pt x="0" y="580571"/>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1 15"/>
          <p:cNvCxnSpPr/>
          <p:nvPr/>
        </p:nvCxnSpPr>
        <p:spPr>
          <a:xfrm>
            <a:off x="7867650" y="4541838"/>
            <a:ext cx="169545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7867650" y="4675188"/>
            <a:ext cx="169545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7867650" y="4808538"/>
            <a:ext cx="169545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08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Body transconductance: </a:t>
            </a:r>
            <a:r>
              <a:rPr lang="it-IT" dirty="0" err="1"/>
              <a:t>g</a:t>
            </a:r>
            <a:r>
              <a:rPr lang="it-IT" baseline="-25000" dirty="0" err="1"/>
              <a:t>mb</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22</a:t>
            </a:fld>
            <a:endParaRPr lang="en-US" dirty="0"/>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59" y="1027522"/>
            <a:ext cx="3973479" cy="2809874"/>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0055" y="1298984"/>
            <a:ext cx="6767808" cy="4785903"/>
          </a:xfrm>
          <a:prstGeom prst="rect">
            <a:avLst/>
          </a:prstGeom>
        </p:spPr>
      </p:pic>
      <p:graphicFrame>
        <p:nvGraphicFramePr>
          <p:cNvPr id="9" name="Oggetto 8"/>
          <p:cNvGraphicFramePr>
            <a:graphicFrameLocks noChangeAspect="1"/>
          </p:cNvGraphicFramePr>
          <p:nvPr>
            <p:extLst>
              <p:ext uri="{D42A27DB-BD31-4B8C-83A1-F6EECF244321}">
                <p14:modId xmlns:p14="http://schemas.microsoft.com/office/powerpoint/2010/main" val="1104142481"/>
              </p:ext>
            </p:extLst>
          </p:nvPr>
        </p:nvGraphicFramePr>
        <p:xfrm>
          <a:off x="853423" y="3837397"/>
          <a:ext cx="5004751" cy="1259474"/>
        </p:xfrm>
        <a:graphic>
          <a:graphicData uri="http://schemas.openxmlformats.org/presentationml/2006/ole">
            <mc:AlternateContent xmlns:mc="http://schemas.openxmlformats.org/markup-compatibility/2006">
              <mc:Choice xmlns:v="urn:schemas-microsoft-com:vml" Requires="v">
                <p:oleObj spid="_x0000_s15478" name="Equation" r:id="rId6" imgW="1917360" imgH="482400" progId="Equation.DSMT4">
                  <p:embed/>
                </p:oleObj>
              </mc:Choice>
              <mc:Fallback>
                <p:oleObj name="Equation" r:id="rId6" imgW="1917360" imgH="482400" progId="Equation.DSMT4">
                  <p:embed/>
                  <p:pic>
                    <p:nvPicPr>
                      <p:cNvPr id="0" name=""/>
                      <p:cNvPicPr>
                        <a:picLocks noChangeAspect="1" noChangeArrowheads="1"/>
                      </p:cNvPicPr>
                      <p:nvPr/>
                    </p:nvPicPr>
                    <p:blipFill>
                      <a:blip r:embed="rId7"/>
                      <a:srcRect/>
                      <a:stretch>
                        <a:fillRect/>
                      </a:stretch>
                    </p:blipFill>
                    <p:spPr bwMode="auto">
                      <a:xfrm>
                        <a:off x="853423" y="3837397"/>
                        <a:ext cx="5004751" cy="1259474"/>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2259920869"/>
              </p:ext>
            </p:extLst>
          </p:nvPr>
        </p:nvGraphicFramePr>
        <p:xfrm>
          <a:off x="4848136" y="1919696"/>
          <a:ext cx="1327150" cy="1050925"/>
        </p:xfrm>
        <a:graphic>
          <a:graphicData uri="http://schemas.openxmlformats.org/presentationml/2006/ole">
            <mc:AlternateContent xmlns:mc="http://schemas.openxmlformats.org/markup-compatibility/2006">
              <mc:Choice xmlns:v="urn:schemas-microsoft-com:vml" Requires="v">
                <p:oleObj spid="_x0000_s15479" name="Equation" r:id="rId8" imgW="609480" imgH="482400" progId="Equation.DSMT4">
                  <p:embed/>
                </p:oleObj>
              </mc:Choice>
              <mc:Fallback>
                <p:oleObj name="Equation" r:id="rId8" imgW="609480" imgH="482400" progId="Equation.DSMT4">
                  <p:embed/>
                  <p:pic>
                    <p:nvPicPr>
                      <p:cNvPr id="0" name=""/>
                      <p:cNvPicPr>
                        <a:picLocks noChangeAspect="1" noChangeArrowheads="1"/>
                      </p:cNvPicPr>
                      <p:nvPr/>
                    </p:nvPicPr>
                    <p:blipFill>
                      <a:blip r:embed="rId9"/>
                      <a:srcRect/>
                      <a:stretch>
                        <a:fillRect/>
                      </a:stretch>
                    </p:blipFill>
                    <p:spPr bwMode="auto">
                      <a:xfrm>
                        <a:off x="4848136" y="1919696"/>
                        <a:ext cx="1327150" cy="1050925"/>
                      </a:xfrm>
                      <a:prstGeom prst="rect">
                        <a:avLst/>
                      </a:prstGeom>
                      <a:noFill/>
                    </p:spPr>
                  </p:pic>
                </p:oleObj>
              </mc:Fallback>
            </mc:AlternateContent>
          </a:graphicData>
        </a:graphic>
      </p:graphicFrame>
      <p:sp>
        <p:nvSpPr>
          <p:cNvPr id="11" name="CasellaDiTesto 10"/>
          <p:cNvSpPr txBox="1"/>
          <p:nvPr/>
        </p:nvSpPr>
        <p:spPr>
          <a:xfrm>
            <a:off x="838200" y="5403445"/>
            <a:ext cx="5126724" cy="646331"/>
          </a:xfrm>
          <a:prstGeom prst="rect">
            <a:avLst/>
          </a:prstGeom>
          <a:noFill/>
        </p:spPr>
        <p:txBody>
          <a:bodyPr wrap="none" rtlCol="0">
            <a:spAutoFit/>
          </a:bodyPr>
          <a:lstStyle/>
          <a:p>
            <a:r>
              <a:rPr lang="it-IT" sz="3600" dirty="0" smtClean="0">
                <a:latin typeface="Arial" panose="020B0604020202020204" pitchFamily="34" charset="0"/>
                <a:cs typeface="Arial" panose="020B0604020202020204" pitchFamily="34" charset="0"/>
              </a:rPr>
              <a:t>m ~ 1.2        </a:t>
            </a:r>
            <a:r>
              <a:rPr lang="it-IT" sz="3600" dirty="0" err="1" smtClean="0">
                <a:latin typeface="Arial" panose="020B0604020202020204" pitchFamily="34" charset="0"/>
                <a:cs typeface="Arial" panose="020B0604020202020204" pitchFamily="34" charset="0"/>
              </a:rPr>
              <a:t>g</a:t>
            </a:r>
            <a:r>
              <a:rPr lang="it-IT" sz="3600" baseline="-25000" dirty="0" err="1" smtClean="0">
                <a:latin typeface="Arial" panose="020B0604020202020204" pitchFamily="34" charset="0"/>
                <a:cs typeface="Arial" panose="020B0604020202020204" pitchFamily="34" charset="0"/>
              </a:rPr>
              <a:t>mb</a:t>
            </a:r>
            <a:r>
              <a:rPr lang="it-IT" sz="3600" dirty="0">
                <a:latin typeface="Arial" panose="020B0604020202020204" pitchFamily="34" charset="0"/>
                <a:cs typeface="Arial" panose="020B0604020202020204" pitchFamily="34" charset="0"/>
              </a:rPr>
              <a:t> </a:t>
            </a:r>
            <a:r>
              <a:rPr lang="it-IT" sz="3600" dirty="0" smtClean="0">
                <a:latin typeface="Arial" panose="020B0604020202020204" pitchFamily="34" charset="0"/>
                <a:cs typeface="Arial" panose="020B0604020202020204" pitchFamily="34" charset="0"/>
              </a:rPr>
              <a:t>~ 0.2g</a:t>
            </a:r>
            <a:r>
              <a:rPr lang="it-IT" sz="3600" baseline="-25000" dirty="0" smtClean="0">
                <a:latin typeface="Arial" panose="020B0604020202020204" pitchFamily="34" charset="0"/>
                <a:cs typeface="Arial" panose="020B0604020202020204" pitchFamily="34" charset="0"/>
              </a:rPr>
              <a:t>m</a:t>
            </a:r>
            <a:endParaRPr lang="en-US" sz="3600" baseline="-25000" dirty="0" smtClean="0">
              <a:latin typeface="Arial" panose="020B0604020202020204" pitchFamily="34" charset="0"/>
              <a:cs typeface="Arial" panose="020B0604020202020204" pitchFamily="34" charset="0"/>
            </a:endParaRPr>
          </a:p>
        </p:txBody>
      </p:sp>
      <p:sp>
        <p:nvSpPr>
          <p:cNvPr id="12" name="Freccia a destra 11"/>
          <p:cNvSpPr/>
          <p:nvPr/>
        </p:nvSpPr>
        <p:spPr>
          <a:xfrm>
            <a:off x="2803348" y="5514756"/>
            <a:ext cx="552450" cy="487176"/>
          </a:xfrm>
          <a:prstGeom prst="right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35352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6749" y="74557"/>
            <a:ext cx="10515600" cy="662397"/>
          </a:xfrm>
        </p:spPr>
        <p:txBody>
          <a:bodyPr>
            <a:normAutofit/>
          </a:bodyPr>
          <a:lstStyle/>
          <a:p>
            <a:r>
              <a:rPr lang="en-US" sz="3600" dirty="0" smtClean="0"/>
              <a:t>g</a:t>
            </a:r>
            <a:r>
              <a:rPr lang="en-US" sz="3600" baseline="-25000" dirty="0" smtClean="0"/>
              <a:t>m</a:t>
            </a:r>
            <a:r>
              <a:rPr lang="en-US" sz="3600" dirty="0" smtClean="0"/>
              <a:t>, </a:t>
            </a:r>
            <a:r>
              <a:rPr lang="en-US" sz="3600" dirty="0" err="1" smtClean="0"/>
              <a:t>g</a:t>
            </a:r>
            <a:r>
              <a:rPr lang="en-US" sz="3600" baseline="-25000" dirty="0" err="1" smtClean="0"/>
              <a:t>d</a:t>
            </a:r>
            <a:r>
              <a:rPr lang="en-US" sz="3600" dirty="0" smtClean="0"/>
              <a:t> in strong inversion</a:t>
            </a:r>
            <a:endParaRPr lang="en-US" sz="3600"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23</a:t>
            </a:fld>
            <a:endParaRPr lang="en-US" dirty="0"/>
          </a:p>
        </p:txBody>
      </p:sp>
      <p:sp>
        <p:nvSpPr>
          <p:cNvPr id="5" name="CasellaDiTesto 4"/>
          <p:cNvSpPr txBox="1"/>
          <p:nvPr/>
        </p:nvSpPr>
        <p:spPr>
          <a:xfrm>
            <a:off x="438150" y="1193800"/>
            <a:ext cx="1989455"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Triode region</a:t>
            </a:r>
          </a:p>
        </p:txBody>
      </p:sp>
      <p:graphicFrame>
        <p:nvGraphicFramePr>
          <p:cNvPr id="6" name="Oggetto 5"/>
          <p:cNvGraphicFramePr>
            <a:graphicFrameLocks noChangeAspect="1"/>
          </p:cNvGraphicFramePr>
          <p:nvPr>
            <p:extLst>
              <p:ext uri="{D42A27DB-BD31-4B8C-83A1-F6EECF244321}">
                <p14:modId xmlns:p14="http://schemas.microsoft.com/office/powerpoint/2010/main" val="2855646073"/>
              </p:ext>
            </p:extLst>
          </p:nvPr>
        </p:nvGraphicFramePr>
        <p:xfrm>
          <a:off x="3135651" y="948382"/>
          <a:ext cx="3747880" cy="952500"/>
        </p:xfrm>
        <a:graphic>
          <a:graphicData uri="http://schemas.openxmlformats.org/presentationml/2006/ole">
            <mc:AlternateContent xmlns:mc="http://schemas.openxmlformats.org/markup-compatibility/2006">
              <mc:Choice xmlns:v="urn:schemas-microsoft-com:vml" Requires="v">
                <p:oleObj spid="_x0000_s16555" name="Equation" r:id="rId3" imgW="1727200" imgH="431800" progId="Equation.DSMT4">
                  <p:embed/>
                </p:oleObj>
              </mc:Choice>
              <mc:Fallback>
                <p:oleObj name="Equation" r:id="rId3" imgW="17272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651" y="948382"/>
                        <a:ext cx="3747880" cy="952500"/>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4255125920"/>
              </p:ext>
            </p:extLst>
          </p:nvPr>
        </p:nvGraphicFramePr>
        <p:xfrm>
          <a:off x="1410544" y="2445736"/>
          <a:ext cx="3302000" cy="1016000"/>
        </p:xfrm>
        <a:graphic>
          <a:graphicData uri="http://schemas.openxmlformats.org/presentationml/2006/ole">
            <mc:AlternateContent xmlns:mc="http://schemas.openxmlformats.org/markup-compatibility/2006">
              <mc:Choice xmlns:v="urn:schemas-microsoft-com:vml" Requires="v">
                <p:oleObj spid="_x0000_s16556" name="Equation" r:id="rId5" imgW="1650960" imgH="507960" progId="Equation.DSMT4">
                  <p:embed/>
                </p:oleObj>
              </mc:Choice>
              <mc:Fallback>
                <p:oleObj name="Equation" r:id="rId5" imgW="1650960" imgH="507960" progId="Equation.DSMT4">
                  <p:embed/>
                  <p:pic>
                    <p:nvPicPr>
                      <p:cNvPr id="0" name=""/>
                      <p:cNvPicPr>
                        <a:picLocks noChangeAspect="1" noChangeArrowheads="1"/>
                      </p:cNvPicPr>
                      <p:nvPr/>
                    </p:nvPicPr>
                    <p:blipFill>
                      <a:blip r:embed="rId6"/>
                      <a:srcRect/>
                      <a:stretch>
                        <a:fillRect/>
                      </a:stretch>
                    </p:blipFill>
                    <p:spPr bwMode="auto">
                      <a:xfrm>
                        <a:off x="1410544" y="2445736"/>
                        <a:ext cx="3302000" cy="101600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1015455473"/>
              </p:ext>
            </p:extLst>
          </p:nvPr>
        </p:nvGraphicFramePr>
        <p:xfrm>
          <a:off x="1410544" y="3758245"/>
          <a:ext cx="9525000" cy="1016000"/>
        </p:xfrm>
        <a:graphic>
          <a:graphicData uri="http://schemas.openxmlformats.org/presentationml/2006/ole">
            <mc:AlternateContent xmlns:mc="http://schemas.openxmlformats.org/markup-compatibility/2006">
              <mc:Choice xmlns:v="urn:schemas-microsoft-com:vml" Requires="v">
                <p:oleObj spid="_x0000_s16557" name="Equation" r:id="rId7" imgW="4762440" imgH="507960" progId="Equation.DSMT4">
                  <p:embed/>
                </p:oleObj>
              </mc:Choice>
              <mc:Fallback>
                <p:oleObj name="Equation" r:id="rId7" imgW="4762440" imgH="507960" progId="Equation.DSMT4">
                  <p:embed/>
                  <p:pic>
                    <p:nvPicPr>
                      <p:cNvPr id="0" name=""/>
                      <p:cNvPicPr>
                        <a:picLocks noChangeAspect="1" noChangeArrowheads="1"/>
                      </p:cNvPicPr>
                      <p:nvPr/>
                    </p:nvPicPr>
                    <p:blipFill>
                      <a:blip r:embed="rId8"/>
                      <a:srcRect/>
                      <a:stretch>
                        <a:fillRect/>
                      </a:stretch>
                    </p:blipFill>
                    <p:spPr bwMode="auto">
                      <a:xfrm>
                        <a:off x="1410544" y="3758245"/>
                        <a:ext cx="9525000" cy="1016000"/>
                      </a:xfrm>
                      <a:prstGeom prst="rect">
                        <a:avLst/>
                      </a:prstGeom>
                      <a:noFill/>
                    </p:spPr>
                  </p:pic>
                </p:oleObj>
              </mc:Fallback>
            </mc:AlternateContent>
          </a:graphicData>
        </a:graphic>
      </p:graphicFrame>
      <p:cxnSp>
        <p:nvCxnSpPr>
          <p:cNvPr id="10" name="Connettore 1 9"/>
          <p:cNvCxnSpPr/>
          <p:nvPr/>
        </p:nvCxnSpPr>
        <p:spPr>
          <a:xfrm flipV="1">
            <a:off x="3894664" y="3153705"/>
            <a:ext cx="817880" cy="1905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8428564" y="4562816"/>
            <a:ext cx="250698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38150" y="2585823"/>
            <a:ext cx="697627" cy="646331"/>
          </a:xfrm>
          <a:prstGeom prst="rect">
            <a:avLst/>
          </a:prstGeom>
          <a:noFill/>
        </p:spPr>
        <p:txBody>
          <a:bodyPr wrap="none" rtlCol="0">
            <a:spAutoFit/>
          </a:bodyPr>
          <a:lstStyle/>
          <a:p>
            <a:r>
              <a:rPr lang="it-IT" sz="3600" dirty="0" err="1" smtClean="0">
                <a:solidFill>
                  <a:srgbClr val="FF0000"/>
                </a:solidFill>
                <a:latin typeface="Arial" panose="020B0604020202020204" pitchFamily="34" charset="0"/>
                <a:cs typeface="Arial" panose="020B0604020202020204" pitchFamily="34" charset="0"/>
              </a:rPr>
              <a:t>g</a:t>
            </a:r>
            <a:r>
              <a:rPr lang="it-IT" sz="3600" baseline="-25000" dirty="0" err="1" smtClean="0">
                <a:solidFill>
                  <a:srgbClr val="FF0000"/>
                </a:solidFill>
                <a:latin typeface="Arial" panose="020B0604020202020204" pitchFamily="34" charset="0"/>
                <a:cs typeface="Arial" panose="020B0604020202020204" pitchFamily="34" charset="0"/>
              </a:rPr>
              <a:t>m</a:t>
            </a:r>
            <a:endParaRPr lang="en-US" sz="3600" baseline="-25000" dirty="0" smtClean="0">
              <a:solidFill>
                <a:srgbClr val="FF0000"/>
              </a:solidFill>
              <a:latin typeface="Arial" panose="020B0604020202020204" pitchFamily="34" charset="0"/>
              <a:cs typeface="Arial" panose="020B0604020202020204" pitchFamily="34" charset="0"/>
            </a:endParaRPr>
          </a:p>
        </p:txBody>
      </p:sp>
      <p:sp>
        <p:nvSpPr>
          <p:cNvPr id="14" name="CasellaDiTesto 13"/>
          <p:cNvSpPr txBox="1"/>
          <p:nvPr/>
        </p:nvSpPr>
        <p:spPr>
          <a:xfrm>
            <a:off x="438150" y="3758245"/>
            <a:ext cx="612668" cy="646331"/>
          </a:xfrm>
          <a:prstGeom prst="rect">
            <a:avLst/>
          </a:prstGeom>
          <a:noFill/>
        </p:spPr>
        <p:txBody>
          <a:bodyPr wrap="none" rtlCol="0">
            <a:spAutoFit/>
          </a:bodyPr>
          <a:lstStyle/>
          <a:p>
            <a:r>
              <a:rPr lang="it-IT" sz="3600" dirty="0" err="1" smtClean="0">
                <a:solidFill>
                  <a:srgbClr val="FF0000"/>
                </a:solidFill>
                <a:latin typeface="Arial" panose="020B0604020202020204" pitchFamily="34" charset="0"/>
                <a:cs typeface="Arial" panose="020B0604020202020204" pitchFamily="34" charset="0"/>
              </a:rPr>
              <a:t>g</a:t>
            </a:r>
            <a:r>
              <a:rPr lang="it-IT" sz="3600" baseline="-25000" dirty="0" err="1" smtClean="0">
                <a:solidFill>
                  <a:srgbClr val="FF0000"/>
                </a:solidFill>
                <a:latin typeface="Arial" panose="020B0604020202020204" pitchFamily="34" charset="0"/>
                <a:cs typeface="Arial" panose="020B0604020202020204" pitchFamily="34" charset="0"/>
              </a:rPr>
              <a:t>d</a:t>
            </a:r>
            <a:endParaRPr lang="en-US" sz="3600" baseline="-250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823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212725"/>
            <a:ext cx="10515600" cy="662397"/>
          </a:xfrm>
        </p:spPr>
        <p:txBody>
          <a:bodyPr>
            <a:normAutofit/>
          </a:bodyPr>
          <a:lstStyle/>
          <a:p>
            <a:r>
              <a:rPr lang="en-US" sz="3600" dirty="0"/>
              <a:t>g</a:t>
            </a:r>
            <a:r>
              <a:rPr lang="en-US" sz="3600" baseline="-25000" dirty="0"/>
              <a:t>m</a:t>
            </a:r>
            <a:r>
              <a:rPr lang="en-US" sz="3600" dirty="0"/>
              <a:t>, </a:t>
            </a:r>
            <a:r>
              <a:rPr lang="en-US" sz="3600" dirty="0" err="1"/>
              <a:t>g</a:t>
            </a:r>
            <a:r>
              <a:rPr lang="en-US" sz="3600" baseline="-25000" dirty="0" err="1"/>
              <a:t>d</a:t>
            </a:r>
            <a:r>
              <a:rPr lang="en-US" sz="3600" dirty="0"/>
              <a:t> in strong inversion</a:t>
            </a:r>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24</a:t>
            </a:fld>
            <a:endParaRPr lang="en-US" dirty="0"/>
          </a:p>
        </p:txBody>
      </p:sp>
      <p:sp>
        <p:nvSpPr>
          <p:cNvPr id="5" name="CasellaDiTesto 4"/>
          <p:cNvSpPr txBox="1"/>
          <p:nvPr/>
        </p:nvSpPr>
        <p:spPr>
          <a:xfrm>
            <a:off x="838199" y="1422399"/>
            <a:ext cx="2531462"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Saturation region</a:t>
            </a:r>
          </a:p>
        </p:txBody>
      </p:sp>
      <p:graphicFrame>
        <p:nvGraphicFramePr>
          <p:cNvPr id="6" name="Oggetto 5"/>
          <p:cNvGraphicFramePr>
            <a:graphicFrameLocks noChangeAspect="1"/>
          </p:cNvGraphicFramePr>
          <p:nvPr>
            <p:extLst>
              <p:ext uri="{D42A27DB-BD31-4B8C-83A1-F6EECF244321}">
                <p14:modId xmlns:p14="http://schemas.microsoft.com/office/powerpoint/2010/main" val="635798998"/>
              </p:ext>
            </p:extLst>
          </p:nvPr>
        </p:nvGraphicFramePr>
        <p:xfrm>
          <a:off x="4095749" y="1161107"/>
          <a:ext cx="5162290" cy="984250"/>
        </p:xfrm>
        <a:graphic>
          <a:graphicData uri="http://schemas.openxmlformats.org/presentationml/2006/ole">
            <mc:AlternateContent xmlns:mc="http://schemas.openxmlformats.org/markup-compatibility/2006">
              <mc:Choice xmlns:v="urn:schemas-microsoft-com:vml" Requires="v">
                <p:oleObj spid="_x0000_s17565" name="Equation" r:id="rId3" imgW="2463800" imgH="457200" progId="Equation.DSMT4">
                  <p:embed/>
                </p:oleObj>
              </mc:Choice>
              <mc:Fallback>
                <p:oleObj name="Equation" r:id="rId3" imgW="24638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49" y="1161107"/>
                        <a:ext cx="5162290" cy="98425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1091782513"/>
              </p:ext>
            </p:extLst>
          </p:nvPr>
        </p:nvGraphicFramePr>
        <p:xfrm>
          <a:off x="838199" y="2923948"/>
          <a:ext cx="9112250" cy="1089025"/>
        </p:xfrm>
        <a:graphic>
          <a:graphicData uri="http://schemas.openxmlformats.org/presentationml/2006/ole">
            <mc:AlternateContent xmlns:mc="http://schemas.openxmlformats.org/markup-compatibility/2006">
              <mc:Choice xmlns:v="urn:schemas-microsoft-com:vml" Requires="v">
                <p:oleObj spid="_x0000_s17566" name="Equation" r:id="rId5" imgW="4394160" imgH="507960" progId="Equation.DSMT4">
                  <p:embed/>
                </p:oleObj>
              </mc:Choice>
              <mc:Fallback>
                <p:oleObj name="Equation" r:id="rId5" imgW="4394160" imgH="507960" progId="Equation.DSMT4">
                  <p:embed/>
                  <p:pic>
                    <p:nvPicPr>
                      <p:cNvPr id="0" name="Object 1"/>
                      <p:cNvPicPr>
                        <a:picLocks noChangeAspect="1" noChangeArrowheads="1"/>
                      </p:cNvPicPr>
                      <p:nvPr/>
                    </p:nvPicPr>
                    <p:blipFill>
                      <a:blip r:embed="rId6"/>
                      <a:srcRect/>
                      <a:stretch>
                        <a:fillRect/>
                      </a:stretch>
                    </p:blipFill>
                    <p:spPr bwMode="auto">
                      <a:xfrm>
                        <a:off x="838199" y="2923948"/>
                        <a:ext cx="9112250" cy="1089025"/>
                      </a:xfrm>
                      <a:prstGeom prst="rect">
                        <a:avLst/>
                      </a:prstGeom>
                      <a:noFill/>
                    </p:spPr>
                  </p:pic>
                </p:oleObj>
              </mc:Fallback>
            </mc:AlternateContent>
          </a:graphicData>
        </a:graphic>
      </p:graphicFrame>
      <p:sp>
        <p:nvSpPr>
          <p:cNvPr id="9" name="CasellaDiTesto 8"/>
          <p:cNvSpPr txBox="1"/>
          <p:nvPr/>
        </p:nvSpPr>
        <p:spPr>
          <a:xfrm>
            <a:off x="4489820" y="2289943"/>
            <a:ext cx="6205801" cy="461665"/>
          </a:xfrm>
          <a:prstGeom prst="rect">
            <a:avLst/>
          </a:prstGeom>
          <a:noFill/>
        </p:spPr>
        <p:txBody>
          <a:bodyPr wrap="none" rtlCol="0">
            <a:spAutoFit/>
          </a:bodyPr>
          <a:lstStyle/>
          <a:p>
            <a:r>
              <a:rPr lang="it-IT" sz="2400" dirty="0" err="1" smtClean="0">
                <a:solidFill>
                  <a:srgbClr val="FF0000"/>
                </a:solidFill>
                <a:latin typeface="Arial" panose="020B0604020202020204" pitchFamily="34" charset="0"/>
                <a:cs typeface="Arial" panose="020B0604020202020204" pitchFamily="34" charset="0"/>
              </a:rPr>
              <a:t>neglecting</a:t>
            </a:r>
            <a:r>
              <a:rPr lang="it-IT" sz="2400" dirty="0" smtClean="0">
                <a:solidFill>
                  <a:srgbClr val="FF0000"/>
                </a:solidFill>
                <a:latin typeface="Arial" panose="020B0604020202020204" pitchFamily="34" charset="0"/>
                <a:cs typeface="Arial" panose="020B0604020202020204" pitchFamily="34" charset="0"/>
              </a:rPr>
              <a:t> the </a:t>
            </a:r>
            <a:r>
              <a:rPr lang="it-IT" sz="2400" dirty="0" err="1" smtClean="0">
                <a:solidFill>
                  <a:srgbClr val="FF0000"/>
                </a:solidFill>
                <a:latin typeface="Arial" panose="020B0604020202020204" pitchFamily="34" charset="0"/>
                <a:cs typeface="Arial" panose="020B0604020202020204" pitchFamily="34" charset="0"/>
              </a:rPr>
              <a:t>dependence</a:t>
            </a:r>
            <a:r>
              <a:rPr lang="it-IT" sz="2400" dirty="0" smtClean="0">
                <a:solidFill>
                  <a:srgbClr val="FF0000"/>
                </a:solidFill>
                <a:latin typeface="Arial" panose="020B0604020202020204" pitchFamily="34" charset="0"/>
                <a:cs typeface="Arial" panose="020B0604020202020204" pitchFamily="34" charset="0"/>
              </a:rPr>
              <a:t> of V</a:t>
            </a:r>
            <a:r>
              <a:rPr lang="it-IT" sz="2400" baseline="-25000" dirty="0" smtClean="0">
                <a:solidFill>
                  <a:srgbClr val="FF0000"/>
                </a:solidFill>
                <a:latin typeface="Arial" panose="020B0604020202020204" pitchFamily="34" charset="0"/>
                <a:cs typeface="Arial" panose="020B0604020202020204" pitchFamily="34" charset="0"/>
              </a:rPr>
              <a:t>DSAT</a:t>
            </a:r>
            <a:r>
              <a:rPr lang="it-IT" sz="2400" dirty="0" smtClean="0">
                <a:solidFill>
                  <a:srgbClr val="FF0000"/>
                </a:solidFill>
                <a:latin typeface="Arial" panose="020B0604020202020204" pitchFamily="34" charset="0"/>
                <a:cs typeface="Arial" panose="020B0604020202020204" pitchFamily="34" charset="0"/>
              </a:rPr>
              <a:t> on V</a:t>
            </a:r>
            <a:r>
              <a:rPr lang="it-IT" sz="2400" baseline="-25000" dirty="0" smtClean="0">
                <a:solidFill>
                  <a:srgbClr val="FF0000"/>
                </a:solidFill>
                <a:latin typeface="Arial" panose="020B0604020202020204" pitchFamily="34" charset="0"/>
                <a:cs typeface="Arial" panose="020B0604020202020204" pitchFamily="34" charset="0"/>
              </a:rPr>
              <a:t>GS</a:t>
            </a:r>
            <a:endParaRPr lang="en-US" sz="2400" baseline="-25000" dirty="0" smtClean="0">
              <a:solidFill>
                <a:srgbClr val="FF0000"/>
              </a:solidFill>
              <a:latin typeface="Arial" panose="020B0604020202020204" pitchFamily="34" charset="0"/>
              <a:cs typeface="Arial" panose="020B0604020202020204" pitchFamily="34" charset="0"/>
            </a:endParaRPr>
          </a:p>
        </p:txBody>
      </p:sp>
      <p:sp>
        <p:nvSpPr>
          <p:cNvPr id="10" name="Figura a mano libera 9"/>
          <p:cNvSpPr/>
          <p:nvPr/>
        </p:nvSpPr>
        <p:spPr>
          <a:xfrm>
            <a:off x="7089944" y="1959429"/>
            <a:ext cx="1357370" cy="420914"/>
          </a:xfrm>
          <a:custGeom>
            <a:avLst/>
            <a:gdLst>
              <a:gd name="connsiteX0" fmla="*/ 1357370 w 1357370"/>
              <a:gd name="connsiteY0" fmla="*/ 0 h 420914"/>
              <a:gd name="connsiteX1" fmla="*/ 1052570 w 1357370"/>
              <a:gd name="connsiteY1" fmla="*/ 145142 h 420914"/>
              <a:gd name="connsiteX2" fmla="*/ 486513 w 1357370"/>
              <a:gd name="connsiteY2" fmla="*/ 174171 h 420914"/>
              <a:gd name="connsiteX3" fmla="*/ 65599 w 1357370"/>
              <a:gd name="connsiteY3" fmla="*/ 362857 h 420914"/>
              <a:gd name="connsiteX4" fmla="*/ 7542 w 1357370"/>
              <a:gd name="connsiteY4" fmla="*/ 420914 h 420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70" h="420914">
                <a:moveTo>
                  <a:pt x="1357370" y="0"/>
                </a:moveTo>
                <a:cubicBezTo>
                  <a:pt x="1277541" y="58057"/>
                  <a:pt x="1197713" y="116114"/>
                  <a:pt x="1052570" y="145142"/>
                </a:cubicBezTo>
                <a:cubicBezTo>
                  <a:pt x="907427" y="174170"/>
                  <a:pt x="651008" y="137885"/>
                  <a:pt x="486513" y="174171"/>
                </a:cubicBezTo>
                <a:cubicBezTo>
                  <a:pt x="322018" y="210457"/>
                  <a:pt x="145427" y="321733"/>
                  <a:pt x="65599" y="362857"/>
                </a:cubicBezTo>
                <a:cubicBezTo>
                  <a:pt x="-14230" y="403981"/>
                  <a:pt x="-3344" y="412447"/>
                  <a:pt x="7542" y="42091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10"/>
          <p:cNvSpPr/>
          <p:nvPr/>
        </p:nvSpPr>
        <p:spPr>
          <a:xfrm>
            <a:off x="6278675" y="2757714"/>
            <a:ext cx="455954" cy="239211"/>
          </a:xfrm>
          <a:custGeom>
            <a:avLst/>
            <a:gdLst>
              <a:gd name="connsiteX0" fmla="*/ 455954 w 455954"/>
              <a:gd name="connsiteY0" fmla="*/ 0 h 239211"/>
              <a:gd name="connsiteX1" fmla="*/ 107611 w 455954"/>
              <a:gd name="connsiteY1" fmla="*/ 159657 h 239211"/>
              <a:gd name="connsiteX2" fmla="*/ 6011 w 455954"/>
              <a:gd name="connsiteY2" fmla="*/ 232229 h 239211"/>
              <a:gd name="connsiteX3" fmla="*/ 20525 w 455954"/>
              <a:gd name="connsiteY3" fmla="*/ 232229 h 239211"/>
            </a:gdLst>
            <a:ahLst/>
            <a:cxnLst>
              <a:cxn ang="0">
                <a:pos x="connsiteX0" y="connsiteY0"/>
              </a:cxn>
              <a:cxn ang="0">
                <a:pos x="connsiteX1" y="connsiteY1"/>
              </a:cxn>
              <a:cxn ang="0">
                <a:pos x="connsiteX2" y="connsiteY2"/>
              </a:cxn>
              <a:cxn ang="0">
                <a:pos x="connsiteX3" y="connsiteY3"/>
              </a:cxn>
            </a:cxnLst>
            <a:rect l="l" t="t" r="r" b="b"/>
            <a:pathLst>
              <a:path w="455954" h="239211">
                <a:moveTo>
                  <a:pt x="455954" y="0"/>
                </a:moveTo>
                <a:cubicBezTo>
                  <a:pt x="319277" y="60476"/>
                  <a:pt x="182601" y="120952"/>
                  <a:pt x="107611" y="159657"/>
                </a:cubicBezTo>
                <a:cubicBezTo>
                  <a:pt x="32620" y="198362"/>
                  <a:pt x="20525" y="220134"/>
                  <a:pt x="6011" y="232229"/>
                </a:cubicBezTo>
                <a:cubicBezTo>
                  <a:pt x="-8503" y="244324"/>
                  <a:pt x="6011" y="238276"/>
                  <a:pt x="20525" y="232229"/>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1 12"/>
          <p:cNvCxnSpPr/>
          <p:nvPr/>
        </p:nvCxnSpPr>
        <p:spPr>
          <a:xfrm>
            <a:off x="8258629" y="3730171"/>
            <a:ext cx="169182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 name="Oggetto 14"/>
          <p:cNvGraphicFramePr>
            <a:graphicFrameLocks noChangeAspect="1"/>
          </p:cNvGraphicFramePr>
          <p:nvPr>
            <p:extLst>
              <p:ext uri="{D42A27DB-BD31-4B8C-83A1-F6EECF244321}">
                <p14:modId xmlns:p14="http://schemas.microsoft.com/office/powerpoint/2010/main" val="2054283630"/>
              </p:ext>
            </p:extLst>
          </p:nvPr>
        </p:nvGraphicFramePr>
        <p:xfrm>
          <a:off x="838199" y="4429169"/>
          <a:ext cx="6288352" cy="1104856"/>
        </p:xfrm>
        <a:graphic>
          <a:graphicData uri="http://schemas.openxmlformats.org/presentationml/2006/ole">
            <mc:AlternateContent xmlns:mc="http://schemas.openxmlformats.org/markup-compatibility/2006">
              <mc:Choice xmlns:v="urn:schemas-microsoft-com:vml" Requires="v">
                <p:oleObj spid="_x0000_s17567" name="Equation" r:id="rId7" imgW="2603160" imgH="444240" progId="Equation.DSMT4">
                  <p:embed/>
                </p:oleObj>
              </mc:Choice>
              <mc:Fallback>
                <p:oleObj name="Equation" r:id="rId7" imgW="2603160" imgH="444240" progId="Equation.DSMT4">
                  <p:embed/>
                  <p:pic>
                    <p:nvPicPr>
                      <p:cNvPr id="0" name="Object 5"/>
                      <p:cNvPicPr>
                        <a:picLocks noChangeAspect="1" noChangeArrowheads="1"/>
                      </p:cNvPicPr>
                      <p:nvPr/>
                    </p:nvPicPr>
                    <p:blipFill>
                      <a:blip r:embed="rId8"/>
                      <a:srcRect/>
                      <a:stretch>
                        <a:fillRect/>
                      </a:stretch>
                    </p:blipFill>
                    <p:spPr bwMode="auto">
                      <a:xfrm>
                        <a:off x="838199" y="4429169"/>
                        <a:ext cx="6288352" cy="1104856"/>
                      </a:xfrm>
                      <a:prstGeom prst="rect">
                        <a:avLst/>
                      </a:prstGeom>
                      <a:noFill/>
                    </p:spPr>
                  </p:pic>
                </p:oleObj>
              </mc:Fallback>
            </mc:AlternateContent>
          </a:graphicData>
        </a:graphic>
      </p:graphicFrame>
      <p:cxnSp>
        <p:nvCxnSpPr>
          <p:cNvPr id="16" name="Connettore 1 15"/>
          <p:cNvCxnSpPr/>
          <p:nvPr/>
        </p:nvCxnSpPr>
        <p:spPr>
          <a:xfrm>
            <a:off x="6457014" y="5210628"/>
            <a:ext cx="669537"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231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83" y="937395"/>
            <a:ext cx="5967702" cy="5177335"/>
          </a:xfrm>
          <a:prstGeom prst="rect">
            <a:avLst/>
          </a:prstGeom>
        </p:spPr>
      </p:pic>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25</a:t>
            </a:fld>
            <a:endParaRPr lang="en-US" dirty="0"/>
          </a:p>
        </p:txBody>
      </p:sp>
      <p:sp>
        <p:nvSpPr>
          <p:cNvPr id="6" name="Titolo 1"/>
          <p:cNvSpPr>
            <a:spLocks noGrp="1"/>
          </p:cNvSpPr>
          <p:nvPr>
            <p:ph type="title"/>
          </p:nvPr>
        </p:nvSpPr>
        <p:spPr>
          <a:xfrm>
            <a:off x="838199" y="212725"/>
            <a:ext cx="10515600" cy="662397"/>
          </a:xfrm>
        </p:spPr>
        <p:txBody>
          <a:bodyPr>
            <a:normAutofit/>
          </a:bodyPr>
          <a:lstStyle/>
          <a:p>
            <a:r>
              <a:rPr lang="en-US" sz="3600" dirty="0"/>
              <a:t>g</a:t>
            </a:r>
            <a:r>
              <a:rPr lang="en-US" sz="3600" baseline="-25000" dirty="0"/>
              <a:t>m</a:t>
            </a:r>
            <a:r>
              <a:rPr lang="en-US" sz="3600" dirty="0"/>
              <a:t>, </a:t>
            </a:r>
            <a:r>
              <a:rPr lang="en-US" sz="3600" dirty="0" err="1"/>
              <a:t>g</a:t>
            </a:r>
            <a:r>
              <a:rPr lang="en-US" sz="3600" baseline="-25000" dirty="0" err="1"/>
              <a:t>d</a:t>
            </a:r>
            <a:r>
              <a:rPr lang="en-US" sz="3600" dirty="0"/>
              <a:t> in strong inversion</a:t>
            </a:r>
          </a:p>
        </p:txBody>
      </p:sp>
      <p:graphicFrame>
        <p:nvGraphicFramePr>
          <p:cNvPr id="8" name="Oggetto 7"/>
          <p:cNvGraphicFramePr>
            <a:graphicFrameLocks noChangeAspect="1"/>
          </p:cNvGraphicFramePr>
          <p:nvPr>
            <p:extLst>
              <p:ext uri="{D42A27DB-BD31-4B8C-83A1-F6EECF244321}">
                <p14:modId xmlns:p14="http://schemas.microsoft.com/office/powerpoint/2010/main" val="516586596"/>
              </p:ext>
            </p:extLst>
          </p:nvPr>
        </p:nvGraphicFramePr>
        <p:xfrm>
          <a:off x="6317093" y="2425960"/>
          <a:ext cx="2042581" cy="653143"/>
        </p:xfrm>
        <a:graphic>
          <a:graphicData uri="http://schemas.openxmlformats.org/presentationml/2006/ole">
            <mc:AlternateContent xmlns:mc="http://schemas.openxmlformats.org/markup-compatibility/2006">
              <mc:Choice xmlns:v="urn:schemas-microsoft-com:vml" Requires="v">
                <p:oleObj spid="_x0000_s18533" name="Equation" r:id="rId4" imgW="711000" imgH="228600" progId="Equation.DSMT4">
                  <p:embed/>
                </p:oleObj>
              </mc:Choice>
              <mc:Fallback>
                <p:oleObj name="Equation" r:id="rId4" imgW="711000" imgH="228600" progId="Equation.DSMT4">
                  <p:embed/>
                  <p:pic>
                    <p:nvPicPr>
                      <p:cNvPr id="0" name=""/>
                      <p:cNvPicPr>
                        <a:picLocks noChangeAspect="1" noChangeArrowheads="1"/>
                      </p:cNvPicPr>
                      <p:nvPr/>
                    </p:nvPicPr>
                    <p:blipFill>
                      <a:blip r:embed="rId5"/>
                      <a:srcRect/>
                      <a:stretch>
                        <a:fillRect/>
                      </a:stretch>
                    </p:blipFill>
                    <p:spPr bwMode="auto">
                      <a:xfrm>
                        <a:off x="6317093" y="2425960"/>
                        <a:ext cx="2042581" cy="653143"/>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1356601670"/>
              </p:ext>
            </p:extLst>
          </p:nvPr>
        </p:nvGraphicFramePr>
        <p:xfrm>
          <a:off x="6317093" y="3314416"/>
          <a:ext cx="4293652" cy="755683"/>
        </p:xfrm>
        <a:graphic>
          <a:graphicData uri="http://schemas.openxmlformats.org/presentationml/2006/ole">
            <mc:AlternateContent xmlns:mc="http://schemas.openxmlformats.org/markup-compatibility/2006">
              <mc:Choice xmlns:v="urn:schemas-microsoft-com:vml" Requires="v">
                <p:oleObj spid="_x0000_s18534" name="Equation" r:id="rId6" imgW="1587240" imgH="279360" progId="Equation.DSMT4">
                  <p:embed/>
                </p:oleObj>
              </mc:Choice>
              <mc:Fallback>
                <p:oleObj name="Equation" r:id="rId6" imgW="1587240" imgH="279360" progId="Equation.DSMT4">
                  <p:embed/>
                  <p:pic>
                    <p:nvPicPr>
                      <p:cNvPr id="0" name=""/>
                      <p:cNvPicPr>
                        <a:picLocks noChangeAspect="1" noChangeArrowheads="1"/>
                      </p:cNvPicPr>
                      <p:nvPr/>
                    </p:nvPicPr>
                    <p:blipFill>
                      <a:blip r:embed="rId7"/>
                      <a:srcRect/>
                      <a:stretch>
                        <a:fillRect/>
                      </a:stretch>
                    </p:blipFill>
                    <p:spPr bwMode="auto">
                      <a:xfrm>
                        <a:off x="6317093" y="3314416"/>
                        <a:ext cx="4293652" cy="755683"/>
                      </a:xfrm>
                      <a:prstGeom prst="rect">
                        <a:avLst/>
                      </a:prstGeom>
                      <a:noFill/>
                    </p:spPr>
                  </p:pic>
                </p:oleObj>
              </mc:Fallback>
            </mc:AlternateContent>
          </a:graphicData>
        </a:graphic>
      </p:graphicFrame>
      <p:sp>
        <p:nvSpPr>
          <p:cNvPr id="16" name="Figura a mano libera 15"/>
          <p:cNvSpPr/>
          <p:nvPr/>
        </p:nvSpPr>
        <p:spPr>
          <a:xfrm>
            <a:off x="4616880" y="2830286"/>
            <a:ext cx="1638777" cy="589200"/>
          </a:xfrm>
          <a:custGeom>
            <a:avLst/>
            <a:gdLst>
              <a:gd name="connsiteX0" fmla="*/ 1524000 w 1524000"/>
              <a:gd name="connsiteY0" fmla="*/ 0 h 491334"/>
              <a:gd name="connsiteX1" fmla="*/ 1132114 w 1524000"/>
              <a:gd name="connsiteY1" fmla="*/ 304800 h 491334"/>
              <a:gd name="connsiteX2" fmla="*/ 783772 w 1524000"/>
              <a:gd name="connsiteY2" fmla="*/ 478971 h 491334"/>
              <a:gd name="connsiteX3" fmla="*/ 232229 w 1524000"/>
              <a:gd name="connsiteY3" fmla="*/ 464457 h 491334"/>
              <a:gd name="connsiteX4" fmla="*/ 0 w 1524000"/>
              <a:gd name="connsiteY4" fmla="*/ 362857 h 491334"/>
              <a:gd name="connsiteX0" fmla="*/ 1452562 w 1452562"/>
              <a:gd name="connsiteY0" fmla="*/ 0 h 494360"/>
              <a:gd name="connsiteX1" fmla="*/ 1060676 w 1452562"/>
              <a:gd name="connsiteY1" fmla="*/ 304800 h 494360"/>
              <a:gd name="connsiteX2" fmla="*/ 712334 w 1452562"/>
              <a:gd name="connsiteY2" fmla="*/ 478971 h 494360"/>
              <a:gd name="connsiteX3" fmla="*/ 160791 w 1452562"/>
              <a:gd name="connsiteY3" fmla="*/ 464457 h 494360"/>
              <a:gd name="connsiteX4" fmla="*/ 0 w 1452562"/>
              <a:gd name="connsiteY4" fmla="*/ 291420 h 494360"/>
              <a:gd name="connsiteX0" fmla="*/ 1455138 w 1455138"/>
              <a:gd name="connsiteY0" fmla="*/ 0 h 494360"/>
              <a:gd name="connsiteX1" fmla="*/ 1063252 w 1455138"/>
              <a:gd name="connsiteY1" fmla="*/ 304800 h 494360"/>
              <a:gd name="connsiteX2" fmla="*/ 714910 w 1455138"/>
              <a:gd name="connsiteY2" fmla="*/ 478971 h 494360"/>
              <a:gd name="connsiteX3" fmla="*/ 163367 w 1455138"/>
              <a:gd name="connsiteY3" fmla="*/ 464457 h 494360"/>
              <a:gd name="connsiteX4" fmla="*/ 2576 w 1455138"/>
              <a:gd name="connsiteY4" fmla="*/ 291420 h 494360"/>
              <a:gd name="connsiteX0" fmla="*/ 1453331 w 1453331"/>
              <a:gd name="connsiteY0" fmla="*/ 0 h 590007"/>
              <a:gd name="connsiteX1" fmla="*/ 1061445 w 1453331"/>
              <a:gd name="connsiteY1" fmla="*/ 304800 h 590007"/>
              <a:gd name="connsiteX2" fmla="*/ 713103 w 1453331"/>
              <a:gd name="connsiteY2" fmla="*/ 478971 h 590007"/>
              <a:gd name="connsiteX3" fmla="*/ 337772 w 1453331"/>
              <a:gd name="connsiteY3" fmla="*/ 583519 h 590007"/>
              <a:gd name="connsiteX4" fmla="*/ 769 w 1453331"/>
              <a:gd name="connsiteY4" fmla="*/ 291420 h 590007"/>
              <a:gd name="connsiteX0" fmla="*/ 1453347 w 1453347"/>
              <a:gd name="connsiteY0" fmla="*/ 0 h 600083"/>
              <a:gd name="connsiteX1" fmla="*/ 1061461 w 1453347"/>
              <a:gd name="connsiteY1" fmla="*/ 304800 h 600083"/>
              <a:gd name="connsiteX2" fmla="*/ 746456 w 1453347"/>
              <a:gd name="connsiteY2" fmla="*/ 536121 h 600083"/>
              <a:gd name="connsiteX3" fmla="*/ 337788 w 1453347"/>
              <a:gd name="connsiteY3" fmla="*/ 583519 h 600083"/>
              <a:gd name="connsiteX4" fmla="*/ 785 w 1453347"/>
              <a:gd name="connsiteY4" fmla="*/ 291420 h 600083"/>
              <a:gd name="connsiteX0" fmla="*/ 1453347 w 1453347"/>
              <a:gd name="connsiteY0" fmla="*/ 0 h 598415"/>
              <a:gd name="connsiteX1" fmla="*/ 1090036 w 1453347"/>
              <a:gd name="connsiteY1" fmla="*/ 366712 h 598415"/>
              <a:gd name="connsiteX2" fmla="*/ 746456 w 1453347"/>
              <a:gd name="connsiteY2" fmla="*/ 536121 h 598415"/>
              <a:gd name="connsiteX3" fmla="*/ 337788 w 1453347"/>
              <a:gd name="connsiteY3" fmla="*/ 583519 h 598415"/>
              <a:gd name="connsiteX4" fmla="*/ 785 w 1453347"/>
              <a:gd name="connsiteY4" fmla="*/ 291420 h 598415"/>
              <a:gd name="connsiteX0" fmla="*/ 1524629 w 1524629"/>
              <a:gd name="connsiteY0" fmla="*/ 0 h 594387"/>
              <a:gd name="connsiteX1" fmla="*/ 1161318 w 1524629"/>
              <a:gd name="connsiteY1" fmla="*/ 366712 h 594387"/>
              <a:gd name="connsiteX2" fmla="*/ 817738 w 1524629"/>
              <a:gd name="connsiteY2" fmla="*/ 536121 h 594387"/>
              <a:gd name="connsiteX3" fmla="*/ 409070 w 1524629"/>
              <a:gd name="connsiteY3" fmla="*/ 583519 h 594387"/>
              <a:gd name="connsiteX4" fmla="*/ 630 w 1524629"/>
              <a:gd name="connsiteY4" fmla="*/ 348570 h 594387"/>
              <a:gd name="connsiteX0" fmla="*/ 1638777 w 1638777"/>
              <a:gd name="connsiteY0" fmla="*/ 0 h 589200"/>
              <a:gd name="connsiteX1" fmla="*/ 1275466 w 1638777"/>
              <a:gd name="connsiteY1" fmla="*/ 366712 h 589200"/>
              <a:gd name="connsiteX2" fmla="*/ 931886 w 1638777"/>
              <a:gd name="connsiteY2" fmla="*/ 536121 h 589200"/>
              <a:gd name="connsiteX3" fmla="*/ 523218 w 1638777"/>
              <a:gd name="connsiteY3" fmla="*/ 583519 h 589200"/>
              <a:gd name="connsiteX4" fmla="*/ 478 w 1638777"/>
              <a:gd name="connsiteY4" fmla="*/ 424770 h 5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777" h="589200">
                <a:moveTo>
                  <a:pt x="1638777" y="0"/>
                </a:moveTo>
                <a:cubicBezTo>
                  <a:pt x="1504519" y="112486"/>
                  <a:pt x="1393281" y="277359"/>
                  <a:pt x="1275466" y="366712"/>
                </a:cubicBezTo>
                <a:cubicBezTo>
                  <a:pt x="1157651" y="456066"/>
                  <a:pt x="1057261" y="499987"/>
                  <a:pt x="931886" y="536121"/>
                </a:cubicBezTo>
                <a:cubicBezTo>
                  <a:pt x="806511" y="572255"/>
                  <a:pt x="678453" y="602078"/>
                  <a:pt x="523218" y="583519"/>
                </a:cubicBezTo>
                <a:cubicBezTo>
                  <a:pt x="367983" y="564961"/>
                  <a:pt x="-15397" y="427794"/>
                  <a:pt x="478" y="424770"/>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16"/>
          <p:cNvSpPr/>
          <p:nvPr/>
        </p:nvSpPr>
        <p:spPr>
          <a:xfrm>
            <a:off x="4542971" y="3701142"/>
            <a:ext cx="1756229" cy="377371"/>
          </a:xfrm>
          <a:custGeom>
            <a:avLst/>
            <a:gdLst>
              <a:gd name="connsiteX0" fmla="*/ 1756229 w 1756229"/>
              <a:gd name="connsiteY0" fmla="*/ 0 h 319314"/>
              <a:gd name="connsiteX1" fmla="*/ 1132115 w 1756229"/>
              <a:gd name="connsiteY1" fmla="*/ 29029 h 319314"/>
              <a:gd name="connsiteX2" fmla="*/ 493486 w 1756229"/>
              <a:gd name="connsiteY2" fmla="*/ 43543 h 319314"/>
              <a:gd name="connsiteX3" fmla="*/ 246743 w 1756229"/>
              <a:gd name="connsiteY3" fmla="*/ 174171 h 319314"/>
              <a:gd name="connsiteX4" fmla="*/ 0 w 1756229"/>
              <a:gd name="connsiteY4" fmla="*/ 319314 h 319314"/>
              <a:gd name="connsiteX0" fmla="*/ 1756229 w 1756229"/>
              <a:gd name="connsiteY0" fmla="*/ 58057 h 377371"/>
              <a:gd name="connsiteX1" fmla="*/ 1132115 w 1756229"/>
              <a:gd name="connsiteY1" fmla="*/ 0 h 377371"/>
              <a:gd name="connsiteX2" fmla="*/ 493486 w 1756229"/>
              <a:gd name="connsiteY2" fmla="*/ 101600 h 377371"/>
              <a:gd name="connsiteX3" fmla="*/ 246743 w 1756229"/>
              <a:gd name="connsiteY3" fmla="*/ 232228 h 377371"/>
              <a:gd name="connsiteX4" fmla="*/ 0 w 1756229"/>
              <a:gd name="connsiteY4" fmla="*/ 377371 h 37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229" h="377371">
                <a:moveTo>
                  <a:pt x="1756229" y="58057"/>
                </a:moveTo>
                <a:lnTo>
                  <a:pt x="1132115" y="0"/>
                </a:lnTo>
                <a:cubicBezTo>
                  <a:pt x="921658" y="7257"/>
                  <a:pt x="641048" y="62895"/>
                  <a:pt x="493486" y="101600"/>
                </a:cubicBezTo>
                <a:cubicBezTo>
                  <a:pt x="345924" y="140305"/>
                  <a:pt x="328991" y="186266"/>
                  <a:pt x="246743" y="232228"/>
                </a:cubicBezTo>
                <a:cubicBezTo>
                  <a:pt x="164495" y="278190"/>
                  <a:pt x="82247" y="327780"/>
                  <a:pt x="0" y="377371"/>
                </a:cubicBezTo>
              </a:path>
            </a:pathLst>
          </a:custGeom>
          <a:noFill/>
          <a:ln w="57150">
            <a:solidFill>
              <a:schemeClr val="tx1">
                <a:lumMod val="95000"/>
                <a:lumOff val="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8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653" y="958850"/>
            <a:ext cx="7881259" cy="5125836"/>
          </a:xfrm>
          <a:prstGeom prst="rect">
            <a:avLst/>
          </a:prstGeom>
        </p:spPr>
      </p:pic>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26</a:t>
            </a:fld>
            <a:endParaRPr lang="en-US" dirty="0"/>
          </a:p>
        </p:txBody>
      </p:sp>
      <p:sp>
        <p:nvSpPr>
          <p:cNvPr id="5" name="Titolo 1"/>
          <p:cNvSpPr>
            <a:spLocks noGrp="1"/>
          </p:cNvSpPr>
          <p:nvPr>
            <p:ph type="title"/>
          </p:nvPr>
        </p:nvSpPr>
        <p:spPr>
          <a:xfrm>
            <a:off x="-152723" y="-34701"/>
            <a:ext cx="10515600" cy="662397"/>
          </a:xfrm>
        </p:spPr>
        <p:txBody>
          <a:bodyPr>
            <a:normAutofit/>
          </a:bodyPr>
          <a:lstStyle/>
          <a:p>
            <a:r>
              <a:rPr lang="en-US" sz="3200" dirty="0"/>
              <a:t>g</a:t>
            </a:r>
            <a:r>
              <a:rPr lang="en-US" sz="3200" baseline="-25000" dirty="0"/>
              <a:t>m</a:t>
            </a:r>
            <a:r>
              <a:rPr lang="en-US" sz="3200" dirty="0"/>
              <a:t>, </a:t>
            </a:r>
            <a:r>
              <a:rPr lang="en-US" sz="3200" dirty="0" err="1"/>
              <a:t>g</a:t>
            </a:r>
            <a:r>
              <a:rPr lang="en-US" sz="3200" baseline="-25000" dirty="0" err="1"/>
              <a:t>d</a:t>
            </a:r>
            <a:r>
              <a:rPr lang="en-US" sz="3200" dirty="0"/>
              <a:t> in strong inversion</a:t>
            </a:r>
          </a:p>
        </p:txBody>
      </p:sp>
      <p:sp>
        <p:nvSpPr>
          <p:cNvPr id="15" name="Figura a mano libera 14"/>
          <p:cNvSpPr/>
          <p:nvPr/>
        </p:nvSpPr>
        <p:spPr>
          <a:xfrm>
            <a:off x="3048000" y="2705100"/>
            <a:ext cx="5286375" cy="1962150"/>
          </a:xfrm>
          <a:custGeom>
            <a:avLst/>
            <a:gdLst>
              <a:gd name="connsiteX0" fmla="*/ 0 w 5286375"/>
              <a:gd name="connsiteY0" fmla="*/ 0 h 1962150"/>
              <a:gd name="connsiteX1" fmla="*/ 590550 w 5286375"/>
              <a:gd name="connsiteY1" fmla="*/ 590550 h 1962150"/>
              <a:gd name="connsiteX2" fmla="*/ 1247775 w 5286375"/>
              <a:gd name="connsiteY2" fmla="*/ 1304925 h 1962150"/>
              <a:gd name="connsiteX3" fmla="*/ 1485900 w 5286375"/>
              <a:gd name="connsiteY3" fmla="*/ 1533525 h 1962150"/>
              <a:gd name="connsiteX4" fmla="*/ 1714500 w 5286375"/>
              <a:gd name="connsiteY4" fmla="*/ 1676400 h 1962150"/>
              <a:gd name="connsiteX5" fmla="*/ 2047875 w 5286375"/>
              <a:gd name="connsiteY5" fmla="*/ 1828800 h 1962150"/>
              <a:gd name="connsiteX6" fmla="*/ 2362200 w 5286375"/>
              <a:gd name="connsiteY6" fmla="*/ 1895475 h 1962150"/>
              <a:gd name="connsiteX7" fmla="*/ 2705100 w 5286375"/>
              <a:gd name="connsiteY7" fmla="*/ 1924050 h 1962150"/>
              <a:gd name="connsiteX8" fmla="*/ 3000375 w 5286375"/>
              <a:gd name="connsiteY8" fmla="*/ 1962150 h 1962150"/>
              <a:gd name="connsiteX9" fmla="*/ 3657600 w 5286375"/>
              <a:gd name="connsiteY9" fmla="*/ 1943100 h 1962150"/>
              <a:gd name="connsiteX10" fmla="*/ 4333875 w 5286375"/>
              <a:gd name="connsiteY10" fmla="*/ 1933575 h 1962150"/>
              <a:gd name="connsiteX11" fmla="*/ 4972050 w 5286375"/>
              <a:gd name="connsiteY11" fmla="*/ 1924050 h 1962150"/>
              <a:gd name="connsiteX12" fmla="*/ 5286375 w 5286375"/>
              <a:gd name="connsiteY12" fmla="*/ 19240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6375" h="1962150">
                <a:moveTo>
                  <a:pt x="0" y="0"/>
                </a:moveTo>
                <a:cubicBezTo>
                  <a:pt x="191294" y="186531"/>
                  <a:pt x="382588" y="373063"/>
                  <a:pt x="590550" y="590550"/>
                </a:cubicBezTo>
                <a:cubicBezTo>
                  <a:pt x="798513" y="808038"/>
                  <a:pt x="1098550" y="1147763"/>
                  <a:pt x="1247775" y="1304925"/>
                </a:cubicBezTo>
                <a:cubicBezTo>
                  <a:pt x="1397000" y="1462087"/>
                  <a:pt x="1408113" y="1471613"/>
                  <a:pt x="1485900" y="1533525"/>
                </a:cubicBezTo>
                <a:cubicBezTo>
                  <a:pt x="1563688" y="1595438"/>
                  <a:pt x="1620838" y="1627188"/>
                  <a:pt x="1714500" y="1676400"/>
                </a:cubicBezTo>
                <a:cubicBezTo>
                  <a:pt x="1808162" y="1725612"/>
                  <a:pt x="1939925" y="1792287"/>
                  <a:pt x="2047875" y="1828800"/>
                </a:cubicBezTo>
                <a:cubicBezTo>
                  <a:pt x="2155825" y="1865313"/>
                  <a:pt x="2252663" y="1879600"/>
                  <a:pt x="2362200" y="1895475"/>
                </a:cubicBezTo>
                <a:cubicBezTo>
                  <a:pt x="2471738" y="1911350"/>
                  <a:pt x="2598738" y="1912938"/>
                  <a:pt x="2705100" y="1924050"/>
                </a:cubicBezTo>
                <a:cubicBezTo>
                  <a:pt x="2811462" y="1935162"/>
                  <a:pt x="3000375" y="1962150"/>
                  <a:pt x="3000375" y="1962150"/>
                </a:cubicBezTo>
                <a:lnTo>
                  <a:pt x="3657600" y="1943100"/>
                </a:lnTo>
                <a:lnTo>
                  <a:pt x="4333875" y="1933575"/>
                </a:lnTo>
                <a:lnTo>
                  <a:pt x="4972050" y="1924050"/>
                </a:lnTo>
                <a:lnTo>
                  <a:pt x="5286375" y="192405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16"/>
          <p:cNvSpPr/>
          <p:nvPr/>
        </p:nvSpPr>
        <p:spPr>
          <a:xfrm>
            <a:off x="3086100" y="2283556"/>
            <a:ext cx="5232400" cy="2542444"/>
          </a:xfrm>
          <a:custGeom>
            <a:avLst/>
            <a:gdLst>
              <a:gd name="connsiteX0" fmla="*/ 0 w 5232400"/>
              <a:gd name="connsiteY0" fmla="*/ 2540620 h 2540620"/>
              <a:gd name="connsiteX1" fmla="*/ 266700 w 5232400"/>
              <a:gd name="connsiteY1" fmla="*/ 1994520 h 2540620"/>
              <a:gd name="connsiteX2" fmla="*/ 546100 w 5232400"/>
              <a:gd name="connsiteY2" fmla="*/ 1448420 h 2540620"/>
              <a:gd name="connsiteX3" fmla="*/ 939800 w 5232400"/>
              <a:gd name="connsiteY3" fmla="*/ 813420 h 2540620"/>
              <a:gd name="connsiteX4" fmla="*/ 1384300 w 5232400"/>
              <a:gd name="connsiteY4" fmla="*/ 3181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0620 h 2540620"/>
              <a:gd name="connsiteX1" fmla="*/ 266700 w 5232400"/>
              <a:gd name="connsiteY1" fmla="*/ 1994520 h 2540620"/>
              <a:gd name="connsiteX2" fmla="*/ 546100 w 5232400"/>
              <a:gd name="connsiteY2" fmla="*/ 1448420 h 2540620"/>
              <a:gd name="connsiteX3" fmla="*/ 939800 w 5232400"/>
              <a:gd name="connsiteY3" fmla="*/ 813420 h 2540620"/>
              <a:gd name="connsiteX4" fmla="*/ 1460500 w 5232400"/>
              <a:gd name="connsiteY4" fmla="*/ 3816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0620 h 2540620"/>
              <a:gd name="connsiteX1" fmla="*/ 266700 w 5232400"/>
              <a:gd name="connsiteY1" fmla="*/ 1994520 h 2540620"/>
              <a:gd name="connsiteX2" fmla="*/ 546100 w 5232400"/>
              <a:gd name="connsiteY2" fmla="*/ 1448420 h 2540620"/>
              <a:gd name="connsiteX3" fmla="*/ 1003300 w 5232400"/>
              <a:gd name="connsiteY3" fmla="*/ 889620 h 2540620"/>
              <a:gd name="connsiteX4" fmla="*/ 1460500 w 5232400"/>
              <a:gd name="connsiteY4" fmla="*/ 3816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0620 h 2540620"/>
              <a:gd name="connsiteX1" fmla="*/ 266700 w 5232400"/>
              <a:gd name="connsiteY1" fmla="*/ 1994520 h 2540620"/>
              <a:gd name="connsiteX2" fmla="*/ 596900 w 5232400"/>
              <a:gd name="connsiteY2" fmla="*/ 1486520 h 2540620"/>
              <a:gd name="connsiteX3" fmla="*/ 1003300 w 5232400"/>
              <a:gd name="connsiteY3" fmla="*/ 889620 h 2540620"/>
              <a:gd name="connsiteX4" fmla="*/ 1460500 w 5232400"/>
              <a:gd name="connsiteY4" fmla="*/ 3816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2444 h 2542444"/>
              <a:gd name="connsiteX1" fmla="*/ 266700 w 5232400"/>
              <a:gd name="connsiteY1" fmla="*/ 1996344 h 2542444"/>
              <a:gd name="connsiteX2" fmla="*/ 596900 w 5232400"/>
              <a:gd name="connsiteY2" fmla="*/ 1488344 h 2542444"/>
              <a:gd name="connsiteX3" fmla="*/ 1003300 w 5232400"/>
              <a:gd name="connsiteY3" fmla="*/ 891444 h 2542444"/>
              <a:gd name="connsiteX4" fmla="*/ 1460500 w 5232400"/>
              <a:gd name="connsiteY4" fmla="*/ 383444 h 2542444"/>
              <a:gd name="connsiteX5" fmla="*/ 1790700 w 5232400"/>
              <a:gd name="connsiteY5" fmla="*/ 154844 h 2542444"/>
              <a:gd name="connsiteX6" fmla="*/ 2349500 w 5232400"/>
              <a:gd name="connsiteY6" fmla="*/ 27844 h 2542444"/>
              <a:gd name="connsiteX7" fmla="*/ 2794000 w 5232400"/>
              <a:gd name="connsiteY7" fmla="*/ 2444 h 2542444"/>
              <a:gd name="connsiteX8" fmla="*/ 3898900 w 5232400"/>
              <a:gd name="connsiteY8" fmla="*/ 2444 h 2542444"/>
              <a:gd name="connsiteX9" fmla="*/ 5232400 w 5232400"/>
              <a:gd name="connsiteY9" fmla="*/ 15144 h 254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2400" h="2542444">
                <a:moveTo>
                  <a:pt x="0" y="2542444"/>
                </a:moveTo>
                <a:cubicBezTo>
                  <a:pt x="88900" y="2360410"/>
                  <a:pt x="167217" y="2172027"/>
                  <a:pt x="266700" y="1996344"/>
                </a:cubicBezTo>
                <a:cubicBezTo>
                  <a:pt x="366183" y="1820661"/>
                  <a:pt x="474133" y="1672494"/>
                  <a:pt x="596900" y="1488344"/>
                </a:cubicBezTo>
                <a:cubicBezTo>
                  <a:pt x="719667" y="1304194"/>
                  <a:pt x="859367" y="1075594"/>
                  <a:pt x="1003300" y="891444"/>
                </a:cubicBezTo>
                <a:cubicBezTo>
                  <a:pt x="1147233" y="707294"/>
                  <a:pt x="1329267" y="506211"/>
                  <a:pt x="1460500" y="383444"/>
                </a:cubicBezTo>
                <a:cubicBezTo>
                  <a:pt x="1591733" y="260677"/>
                  <a:pt x="1642533" y="214111"/>
                  <a:pt x="1790700" y="154844"/>
                </a:cubicBezTo>
                <a:cubicBezTo>
                  <a:pt x="1938867" y="95577"/>
                  <a:pt x="2182283" y="53244"/>
                  <a:pt x="2349500" y="27844"/>
                </a:cubicBezTo>
                <a:cubicBezTo>
                  <a:pt x="2516717" y="2444"/>
                  <a:pt x="2535767" y="6677"/>
                  <a:pt x="2794000" y="2444"/>
                </a:cubicBezTo>
                <a:cubicBezTo>
                  <a:pt x="3052233" y="-1789"/>
                  <a:pt x="3492500" y="327"/>
                  <a:pt x="3898900" y="2444"/>
                </a:cubicBezTo>
                <a:cubicBezTo>
                  <a:pt x="4305300" y="4561"/>
                  <a:pt x="4762500" y="28902"/>
                  <a:pt x="5232400" y="15144"/>
                </a:cubicBezTo>
              </a:path>
            </a:pathLst>
          </a:custGeom>
          <a:noFill/>
          <a:ln w="762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ggetto 17"/>
          <p:cNvGraphicFramePr>
            <a:graphicFrameLocks noChangeAspect="1"/>
          </p:cNvGraphicFramePr>
          <p:nvPr>
            <p:extLst>
              <p:ext uri="{D42A27DB-BD31-4B8C-83A1-F6EECF244321}">
                <p14:modId xmlns:p14="http://schemas.microsoft.com/office/powerpoint/2010/main" val="1244088427"/>
              </p:ext>
            </p:extLst>
          </p:nvPr>
        </p:nvGraphicFramePr>
        <p:xfrm>
          <a:off x="8585200" y="1212359"/>
          <a:ext cx="1752600" cy="1145931"/>
        </p:xfrm>
        <a:graphic>
          <a:graphicData uri="http://schemas.openxmlformats.org/presentationml/2006/ole">
            <mc:AlternateContent xmlns:mc="http://schemas.openxmlformats.org/markup-compatibility/2006">
              <mc:Choice xmlns:v="urn:schemas-microsoft-com:vml" Requires="v">
                <p:oleObj spid="_x0000_s19504" name="Equation" r:id="rId4" imgW="660240" imgH="431640" progId="Equation.DSMT4">
                  <p:embed/>
                </p:oleObj>
              </mc:Choice>
              <mc:Fallback>
                <p:oleObj name="Equation" r:id="rId4" imgW="660240" imgH="431640" progId="Equation.DSMT4">
                  <p:embed/>
                  <p:pic>
                    <p:nvPicPr>
                      <p:cNvPr id="0" name=""/>
                      <p:cNvPicPr>
                        <a:picLocks noChangeAspect="1" noChangeArrowheads="1"/>
                      </p:cNvPicPr>
                      <p:nvPr/>
                    </p:nvPicPr>
                    <p:blipFill>
                      <a:blip r:embed="rId5"/>
                      <a:srcRect/>
                      <a:stretch>
                        <a:fillRect/>
                      </a:stretch>
                    </p:blipFill>
                    <p:spPr bwMode="auto">
                      <a:xfrm>
                        <a:off x="8585200" y="1212359"/>
                        <a:ext cx="1752600" cy="1145931"/>
                      </a:xfrm>
                      <a:prstGeom prst="rect">
                        <a:avLst/>
                      </a:prstGeom>
                      <a:noFill/>
                    </p:spPr>
                  </p:pic>
                </p:oleObj>
              </mc:Fallback>
            </mc:AlternateContent>
          </a:graphicData>
        </a:graphic>
      </p:graphicFrame>
      <p:sp>
        <p:nvSpPr>
          <p:cNvPr id="19" name="CasellaDiTesto 18"/>
          <p:cNvSpPr txBox="1"/>
          <p:nvPr/>
        </p:nvSpPr>
        <p:spPr>
          <a:xfrm>
            <a:off x="8241516" y="505416"/>
            <a:ext cx="2973891" cy="830997"/>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Important parameter</a:t>
            </a:r>
          </a:p>
          <a:p>
            <a:r>
              <a:rPr lang="it-IT" sz="2400" dirty="0" smtClean="0">
                <a:solidFill>
                  <a:srgbClr val="3333CC"/>
                </a:solidFill>
                <a:latin typeface="Arial" panose="020B0604020202020204" pitchFamily="34" charset="0"/>
                <a:cs typeface="Arial" panose="020B0604020202020204" pitchFamily="34" charset="0"/>
              </a:rPr>
              <a:t>for </a:t>
            </a:r>
            <a:r>
              <a:rPr lang="it-IT" sz="2400" dirty="0" err="1" smtClean="0">
                <a:solidFill>
                  <a:srgbClr val="3333CC"/>
                </a:solidFill>
                <a:latin typeface="Arial" panose="020B0604020202020204" pitchFamily="34" charset="0"/>
                <a:cs typeface="Arial" panose="020B0604020202020204" pitchFamily="34" charset="0"/>
              </a:rPr>
              <a:t>MOSFETs</a:t>
            </a:r>
            <a:r>
              <a:rPr lang="it-IT" sz="2400" dirty="0" smtClean="0">
                <a:solidFill>
                  <a:srgbClr val="3333CC"/>
                </a:solidFill>
                <a:latin typeface="Arial" panose="020B0604020202020204" pitchFamily="34" charset="0"/>
                <a:cs typeface="Arial" panose="020B0604020202020204" pitchFamily="34" charset="0"/>
              </a:rPr>
              <a:t>:</a:t>
            </a:r>
            <a:endParaRPr lang="en-US" sz="2400" dirty="0" smtClean="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71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9938" y="49519"/>
            <a:ext cx="10515600" cy="662397"/>
          </a:xfrm>
        </p:spPr>
        <p:txBody>
          <a:bodyPr/>
          <a:lstStyle/>
          <a:p>
            <a:r>
              <a:rPr lang="en-US" dirty="0" smtClean="0"/>
              <a:t>Transconductance models in </a:t>
            </a:r>
            <a:r>
              <a:rPr lang="en-US" u="sng" dirty="0" smtClean="0"/>
              <a:t>saturation</a:t>
            </a:r>
            <a:endParaRPr lang="en-US" u="sng"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27</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061015757"/>
              </p:ext>
            </p:extLst>
          </p:nvPr>
        </p:nvGraphicFramePr>
        <p:xfrm>
          <a:off x="4457215" y="4378091"/>
          <a:ext cx="2599713" cy="580293"/>
        </p:xfrm>
        <a:graphic>
          <a:graphicData uri="http://schemas.openxmlformats.org/presentationml/2006/ole">
            <mc:AlternateContent xmlns:mc="http://schemas.openxmlformats.org/markup-compatibility/2006">
              <mc:Choice xmlns:v="urn:schemas-microsoft-com:vml" Requires="v">
                <p:oleObj spid="_x0000_s20809" name="Equation" r:id="rId3" imgW="1079500" imgH="228600" progId="Equation.DSMT4">
                  <p:embed/>
                </p:oleObj>
              </mc:Choice>
              <mc:Fallback>
                <p:oleObj name="Equation" r:id="rId3" imgW="10795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215" y="4378091"/>
                        <a:ext cx="2599713" cy="580293"/>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3708271501"/>
              </p:ext>
            </p:extLst>
          </p:nvPr>
        </p:nvGraphicFramePr>
        <p:xfrm>
          <a:off x="776775" y="1588457"/>
          <a:ext cx="5160963" cy="984250"/>
        </p:xfrm>
        <a:graphic>
          <a:graphicData uri="http://schemas.openxmlformats.org/presentationml/2006/ole">
            <mc:AlternateContent xmlns:mc="http://schemas.openxmlformats.org/markup-compatibility/2006">
              <mc:Choice xmlns:v="urn:schemas-microsoft-com:vml" Requires="v">
                <p:oleObj spid="_x0000_s20810" name="Equation" r:id="rId5" imgW="2463480" imgH="457200" progId="Equation.DSMT4">
                  <p:embed/>
                </p:oleObj>
              </mc:Choice>
              <mc:Fallback>
                <p:oleObj name="Equation" r:id="rId5" imgW="2463480" imgH="457200" progId="Equation.DSMT4">
                  <p:embed/>
                  <p:pic>
                    <p:nvPicPr>
                      <p:cNvPr id="0" name=""/>
                      <p:cNvPicPr>
                        <a:picLocks noChangeAspect="1" noChangeArrowheads="1"/>
                      </p:cNvPicPr>
                      <p:nvPr/>
                    </p:nvPicPr>
                    <p:blipFill>
                      <a:blip r:embed="rId6"/>
                      <a:srcRect/>
                      <a:stretch>
                        <a:fillRect/>
                      </a:stretch>
                    </p:blipFill>
                    <p:spPr bwMode="auto">
                      <a:xfrm>
                        <a:off x="776775" y="1588457"/>
                        <a:ext cx="5160963" cy="984250"/>
                      </a:xfrm>
                      <a:prstGeom prst="rect">
                        <a:avLst/>
                      </a:prstGeom>
                      <a:noFill/>
                    </p:spPr>
                  </p:pic>
                </p:oleObj>
              </mc:Fallback>
            </mc:AlternateContent>
          </a:graphicData>
        </a:graphic>
      </p:graphicFrame>
      <p:sp>
        <p:nvSpPr>
          <p:cNvPr id="8" name="CasellaDiTesto 7"/>
          <p:cNvSpPr txBox="1"/>
          <p:nvPr/>
        </p:nvSpPr>
        <p:spPr>
          <a:xfrm>
            <a:off x="311521" y="1022294"/>
            <a:ext cx="3539752"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In strong Inversion:</a:t>
            </a:r>
          </a:p>
        </p:txBody>
      </p:sp>
      <p:graphicFrame>
        <p:nvGraphicFramePr>
          <p:cNvPr id="9" name="Oggetto 8"/>
          <p:cNvGraphicFramePr>
            <a:graphicFrameLocks noChangeAspect="1"/>
          </p:cNvGraphicFramePr>
          <p:nvPr>
            <p:extLst>
              <p:ext uri="{D42A27DB-BD31-4B8C-83A1-F6EECF244321}">
                <p14:modId xmlns:p14="http://schemas.microsoft.com/office/powerpoint/2010/main" val="1731892018"/>
              </p:ext>
            </p:extLst>
          </p:nvPr>
        </p:nvGraphicFramePr>
        <p:xfrm>
          <a:off x="1088050" y="3072225"/>
          <a:ext cx="2500313" cy="1038225"/>
        </p:xfrm>
        <a:graphic>
          <a:graphicData uri="http://schemas.openxmlformats.org/presentationml/2006/ole">
            <mc:AlternateContent xmlns:mc="http://schemas.openxmlformats.org/markup-compatibility/2006">
              <mc:Choice xmlns:v="urn:schemas-microsoft-com:vml" Requires="v">
                <p:oleObj spid="_x0000_s20811" name="Equation" r:id="rId7" imgW="1193760" imgH="482400" progId="Equation.DSMT4">
                  <p:embed/>
                </p:oleObj>
              </mc:Choice>
              <mc:Fallback>
                <p:oleObj name="Equation" r:id="rId7" imgW="1193760" imgH="482400" progId="Equation.DSMT4">
                  <p:embed/>
                  <p:pic>
                    <p:nvPicPr>
                      <p:cNvPr id="0" name=""/>
                      <p:cNvPicPr>
                        <a:picLocks noChangeAspect="1" noChangeArrowheads="1"/>
                      </p:cNvPicPr>
                      <p:nvPr/>
                    </p:nvPicPr>
                    <p:blipFill>
                      <a:blip r:embed="rId8"/>
                      <a:srcRect/>
                      <a:stretch>
                        <a:fillRect/>
                      </a:stretch>
                    </p:blipFill>
                    <p:spPr bwMode="auto">
                      <a:xfrm>
                        <a:off x="1088050" y="3072225"/>
                        <a:ext cx="2500313" cy="1038225"/>
                      </a:xfrm>
                      <a:prstGeom prst="rect">
                        <a:avLst/>
                      </a:prstGeom>
                      <a:noFill/>
                    </p:spPr>
                  </p:pic>
                </p:oleObj>
              </mc:Fallback>
            </mc:AlternateContent>
          </a:graphicData>
        </a:graphic>
      </p:graphicFrame>
      <p:sp>
        <p:nvSpPr>
          <p:cNvPr id="10" name="Rettangolo 9"/>
          <p:cNvSpPr/>
          <p:nvPr/>
        </p:nvSpPr>
        <p:spPr>
          <a:xfrm>
            <a:off x="856641" y="2919046"/>
            <a:ext cx="3047144" cy="13540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1" name="Oggetto 10"/>
          <p:cNvGraphicFramePr>
            <a:graphicFrameLocks noChangeAspect="1"/>
          </p:cNvGraphicFramePr>
          <p:nvPr>
            <p:extLst>
              <p:ext uri="{D42A27DB-BD31-4B8C-83A1-F6EECF244321}">
                <p14:modId xmlns:p14="http://schemas.microsoft.com/office/powerpoint/2010/main" val="1594392890"/>
              </p:ext>
            </p:extLst>
          </p:nvPr>
        </p:nvGraphicFramePr>
        <p:xfrm>
          <a:off x="7648575" y="3082132"/>
          <a:ext cx="3351212" cy="1038225"/>
        </p:xfrm>
        <a:graphic>
          <a:graphicData uri="http://schemas.openxmlformats.org/presentationml/2006/ole">
            <mc:AlternateContent xmlns:mc="http://schemas.openxmlformats.org/markup-compatibility/2006">
              <mc:Choice xmlns:v="urn:schemas-microsoft-com:vml" Requires="v">
                <p:oleObj spid="_x0000_s20812" name="Equation" r:id="rId9" imgW="1600200" imgH="482400" progId="Equation.DSMT4">
                  <p:embed/>
                </p:oleObj>
              </mc:Choice>
              <mc:Fallback>
                <p:oleObj name="Equation" r:id="rId9" imgW="1600200" imgH="482400" progId="Equation.DSMT4">
                  <p:embed/>
                  <p:pic>
                    <p:nvPicPr>
                      <p:cNvPr id="0" name=""/>
                      <p:cNvPicPr>
                        <a:picLocks noChangeAspect="1" noChangeArrowheads="1"/>
                      </p:cNvPicPr>
                      <p:nvPr/>
                    </p:nvPicPr>
                    <p:blipFill>
                      <a:blip r:embed="rId10"/>
                      <a:srcRect/>
                      <a:stretch>
                        <a:fillRect/>
                      </a:stretch>
                    </p:blipFill>
                    <p:spPr bwMode="auto">
                      <a:xfrm>
                        <a:off x="7648575" y="3082132"/>
                        <a:ext cx="3351212" cy="1038225"/>
                      </a:xfrm>
                      <a:prstGeom prst="rect">
                        <a:avLst/>
                      </a:prstGeom>
                      <a:noFill/>
                    </p:spPr>
                  </p:pic>
                </p:oleObj>
              </mc:Fallback>
            </mc:AlternateContent>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230549138"/>
              </p:ext>
            </p:extLst>
          </p:nvPr>
        </p:nvGraphicFramePr>
        <p:xfrm>
          <a:off x="856641" y="4845050"/>
          <a:ext cx="2449513" cy="1163638"/>
        </p:xfrm>
        <a:graphic>
          <a:graphicData uri="http://schemas.openxmlformats.org/presentationml/2006/ole">
            <mc:AlternateContent xmlns:mc="http://schemas.openxmlformats.org/markup-compatibility/2006">
              <mc:Choice xmlns:v="urn:schemas-microsoft-com:vml" Requires="v">
                <p:oleObj spid="_x0000_s20813" name="Equation" r:id="rId11" imgW="1015920" imgH="469800" progId="Equation.DSMT4">
                  <p:embed/>
                </p:oleObj>
              </mc:Choice>
              <mc:Fallback>
                <p:oleObj name="Equation" r:id="rId11" imgW="1015920" imgH="469800" progId="Equation.DSMT4">
                  <p:embed/>
                  <p:pic>
                    <p:nvPicPr>
                      <p:cNvPr id="0" name=""/>
                      <p:cNvPicPr>
                        <a:picLocks noChangeAspect="1" noChangeArrowheads="1"/>
                      </p:cNvPicPr>
                      <p:nvPr/>
                    </p:nvPicPr>
                    <p:blipFill>
                      <a:blip r:embed="rId12"/>
                      <a:srcRect/>
                      <a:stretch>
                        <a:fillRect/>
                      </a:stretch>
                    </p:blipFill>
                    <p:spPr bwMode="auto">
                      <a:xfrm>
                        <a:off x="856641" y="4845050"/>
                        <a:ext cx="2449513" cy="1163638"/>
                      </a:xfrm>
                      <a:prstGeom prst="rect">
                        <a:avLst/>
                      </a:prstGeom>
                      <a:noFill/>
                    </p:spPr>
                  </p:pic>
                </p:oleObj>
              </mc:Fallback>
            </mc:AlternateContent>
          </a:graphicData>
        </a:graphic>
      </p:graphicFrame>
      <p:graphicFrame>
        <p:nvGraphicFramePr>
          <p:cNvPr id="16" name="Oggetto 15"/>
          <p:cNvGraphicFramePr>
            <a:graphicFrameLocks noChangeAspect="1"/>
          </p:cNvGraphicFramePr>
          <p:nvPr>
            <p:extLst>
              <p:ext uri="{D42A27DB-BD31-4B8C-83A1-F6EECF244321}">
                <p14:modId xmlns:p14="http://schemas.microsoft.com/office/powerpoint/2010/main" val="149499584"/>
              </p:ext>
            </p:extLst>
          </p:nvPr>
        </p:nvGraphicFramePr>
        <p:xfrm>
          <a:off x="8672513" y="4943720"/>
          <a:ext cx="2325687" cy="1100137"/>
        </p:xfrm>
        <a:graphic>
          <a:graphicData uri="http://schemas.openxmlformats.org/presentationml/2006/ole">
            <mc:AlternateContent xmlns:mc="http://schemas.openxmlformats.org/markup-compatibility/2006">
              <mc:Choice xmlns:v="urn:schemas-microsoft-com:vml" Requires="v">
                <p:oleObj spid="_x0000_s20814" name="Equation" r:id="rId13" imgW="965160" imgH="444240" progId="Equation.DSMT4">
                  <p:embed/>
                </p:oleObj>
              </mc:Choice>
              <mc:Fallback>
                <p:oleObj name="Equation" r:id="rId13" imgW="965160" imgH="444240" progId="Equation.DSMT4">
                  <p:embed/>
                  <p:pic>
                    <p:nvPicPr>
                      <p:cNvPr id="0" name=""/>
                      <p:cNvPicPr>
                        <a:picLocks noChangeAspect="1" noChangeArrowheads="1"/>
                      </p:cNvPicPr>
                      <p:nvPr/>
                    </p:nvPicPr>
                    <p:blipFill>
                      <a:blip r:embed="rId14"/>
                      <a:srcRect/>
                      <a:stretch>
                        <a:fillRect/>
                      </a:stretch>
                    </p:blipFill>
                    <p:spPr bwMode="auto">
                      <a:xfrm>
                        <a:off x="8672513" y="4943720"/>
                        <a:ext cx="2325687" cy="1100137"/>
                      </a:xfrm>
                      <a:prstGeom prst="rect">
                        <a:avLst/>
                      </a:prstGeom>
                      <a:noFill/>
                    </p:spPr>
                  </p:pic>
                </p:oleObj>
              </mc:Fallback>
            </mc:AlternateContent>
          </a:graphicData>
        </a:graphic>
      </p:graphicFrame>
      <p:sp>
        <p:nvSpPr>
          <p:cNvPr id="17" name="Figura a mano libera 16"/>
          <p:cNvSpPr/>
          <p:nvPr/>
        </p:nvSpPr>
        <p:spPr>
          <a:xfrm>
            <a:off x="4097215" y="3552092"/>
            <a:ext cx="2057400" cy="773723"/>
          </a:xfrm>
          <a:custGeom>
            <a:avLst/>
            <a:gdLst>
              <a:gd name="connsiteX0" fmla="*/ 0 w 2057400"/>
              <a:gd name="connsiteY0" fmla="*/ 0 h 773723"/>
              <a:gd name="connsiteX1" fmla="*/ 509954 w 2057400"/>
              <a:gd name="connsiteY1" fmla="*/ 52754 h 773723"/>
              <a:gd name="connsiteX2" fmla="*/ 1406770 w 2057400"/>
              <a:gd name="connsiteY2" fmla="*/ 263770 h 773723"/>
              <a:gd name="connsiteX3" fmla="*/ 2057400 w 2057400"/>
              <a:gd name="connsiteY3" fmla="*/ 773723 h 773723"/>
              <a:gd name="connsiteX4" fmla="*/ 2057400 w 2057400"/>
              <a:gd name="connsiteY4" fmla="*/ 773723 h 77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773723">
                <a:moveTo>
                  <a:pt x="0" y="0"/>
                </a:moveTo>
                <a:cubicBezTo>
                  <a:pt x="137746" y="4396"/>
                  <a:pt x="275492" y="8792"/>
                  <a:pt x="509954" y="52754"/>
                </a:cubicBezTo>
                <a:cubicBezTo>
                  <a:pt x="744416" y="96716"/>
                  <a:pt x="1148862" y="143609"/>
                  <a:pt x="1406770" y="263770"/>
                </a:cubicBezTo>
                <a:cubicBezTo>
                  <a:pt x="1664678" y="383931"/>
                  <a:pt x="2057400" y="773723"/>
                  <a:pt x="2057400" y="773723"/>
                </a:cubicBezTo>
                <a:lnTo>
                  <a:pt x="2057400" y="773723"/>
                </a:ln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igura a mano libera 17"/>
          <p:cNvSpPr/>
          <p:nvPr/>
        </p:nvSpPr>
        <p:spPr>
          <a:xfrm>
            <a:off x="7139354" y="4026877"/>
            <a:ext cx="1019908" cy="562708"/>
          </a:xfrm>
          <a:custGeom>
            <a:avLst/>
            <a:gdLst>
              <a:gd name="connsiteX0" fmla="*/ 0 w 1019908"/>
              <a:gd name="connsiteY0" fmla="*/ 562708 h 562708"/>
              <a:gd name="connsiteX1" fmla="*/ 193431 w 1019908"/>
              <a:gd name="connsiteY1" fmla="*/ 334108 h 562708"/>
              <a:gd name="connsiteX2" fmla="*/ 615461 w 1019908"/>
              <a:gd name="connsiteY2" fmla="*/ 193431 h 562708"/>
              <a:gd name="connsiteX3" fmla="*/ 1019908 w 1019908"/>
              <a:gd name="connsiteY3" fmla="*/ 0 h 562708"/>
            </a:gdLst>
            <a:ahLst/>
            <a:cxnLst>
              <a:cxn ang="0">
                <a:pos x="connsiteX0" y="connsiteY0"/>
              </a:cxn>
              <a:cxn ang="0">
                <a:pos x="connsiteX1" y="connsiteY1"/>
              </a:cxn>
              <a:cxn ang="0">
                <a:pos x="connsiteX2" y="connsiteY2"/>
              </a:cxn>
              <a:cxn ang="0">
                <a:pos x="connsiteX3" y="connsiteY3"/>
              </a:cxn>
            </a:cxnLst>
            <a:rect l="l" t="t" r="r" b="b"/>
            <a:pathLst>
              <a:path w="1019908" h="562708">
                <a:moveTo>
                  <a:pt x="0" y="562708"/>
                </a:moveTo>
                <a:cubicBezTo>
                  <a:pt x="45427" y="479181"/>
                  <a:pt x="90854" y="395654"/>
                  <a:pt x="193431" y="334108"/>
                </a:cubicBezTo>
                <a:cubicBezTo>
                  <a:pt x="296008" y="272562"/>
                  <a:pt x="477715" y="249116"/>
                  <a:pt x="615461" y="193431"/>
                </a:cubicBezTo>
                <a:cubicBezTo>
                  <a:pt x="753207" y="137746"/>
                  <a:pt x="886557" y="68873"/>
                  <a:pt x="1019908"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igura a mano libera 18"/>
          <p:cNvSpPr/>
          <p:nvPr/>
        </p:nvSpPr>
        <p:spPr>
          <a:xfrm>
            <a:off x="3569677" y="4906107"/>
            <a:ext cx="1886643" cy="668265"/>
          </a:xfrm>
          <a:custGeom>
            <a:avLst/>
            <a:gdLst>
              <a:gd name="connsiteX0" fmla="*/ 0 w 1875090"/>
              <a:gd name="connsiteY0" fmla="*/ 668215 h 668684"/>
              <a:gd name="connsiteX1" fmla="*/ 914400 w 1875090"/>
              <a:gd name="connsiteY1" fmla="*/ 615461 h 668684"/>
              <a:gd name="connsiteX2" fmla="*/ 1740877 w 1875090"/>
              <a:gd name="connsiteY2" fmla="*/ 334107 h 668684"/>
              <a:gd name="connsiteX3" fmla="*/ 1863969 w 1875090"/>
              <a:gd name="connsiteY3" fmla="*/ 0 h 668684"/>
              <a:gd name="connsiteX0" fmla="*/ 0 w 1886643"/>
              <a:gd name="connsiteY0" fmla="*/ 668215 h 668265"/>
              <a:gd name="connsiteX1" fmla="*/ 914400 w 1886643"/>
              <a:gd name="connsiteY1" fmla="*/ 615461 h 668265"/>
              <a:gd name="connsiteX2" fmla="*/ 1776046 w 1886643"/>
              <a:gd name="connsiteY2" fmla="*/ 527538 h 668265"/>
              <a:gd name="connsiteX3" fmla="*/ 1863969 w 1886643"/>
              <a:gd name="connsiteY3" fmla="*/ 0 h 668265"/>
            </a:gdLst>
            <a:ahLst/>
            <a:cxnLst>
              <a:cxn ang="0">
                <a:pos x="connsiteX0" y="connsiteY0"/>
              </a:cxn>
              <a:cxn ang="0">
                <a:pos x="connsiteX1" y="connsiteY1"/>
              </a:cxn>
              <a:cxn ang="0">
                <a:pos x="connsiteX2" y="connsiteY2"/>
              </a:cxn>
              <a:cxn ang="0">
                <a:pos x="connsiteX3" y="connsiteY3"/>
              </a:cxn>
            </a:cxnLst>
            <a:rect l="l" t="t" r="r" b="b"/>
            <a:pathLst>
              <a:path w="1886643" h="668265">
                <a:moveTo>
                  <a:pt x="0" y="668215"/>
                </a:moveTo>
                <a:cubicBezTo>
                  <a:pt x="312127" y="669680"/>
                  <a:pt x="618392" y="638907"/>
                  <a:pt x="914400" y="615461"/>
                </a:cubicBezTo>
                <a:cubicBezTo>
                  <a:pt x="1210408" y="592015"/>
                  <a:pt x="1617785" y="630115"/>
                  <a:pt x="1776046" y="527538"/>
                </a:cubicBezTo>
                <a:cubicBezTo>
                  <a:pt x="1934307" y="424961"/>
                  <a:pt x="1881553" y="115765"/>
                  <a:pt x="1863969" y="0"/>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igura a mano libera 19"/>
          <p:cNvSpPr/>
          <p:nvPr/>
        </p:nvSpPr>
        <p:spPr>
          <a:xfrm>
            <a:off x="6559062" y="5222631"/>
            <a:ext cx="1406769" cy="481916"/>
          </a:xfrm>
          <a:custGeom>
            <a:avLst/>
            <a:gdLst>
              <a:gd name="connsiteX0" fmla="*/ 0 w 1406769"/>
              <a:gd name="connsiteY0" fmla="*/ 0 h 481916"/>
              <a:gd name="connsiteX1" fmla="*/ 720969 w 1406769"/>
              <a:gd name="connsiteY1" fmla="*/ 439615 h 481916"/>
              <a:gd name="connsiteX2" fmla="*/ 1406769 w 1406769"/>
              <a:gd name="connsiteY2" fmla="*/ 439615 h 481916"/>
            </a:gdLst>
            <a:ahLst/>
            <a:cxnLst>
              <a:cxn ang="0">
                <a:pos x="connsiteX0" y="connsiteY0"/>
              </a:cxn>
              <a:cxn ang="0">
                <a:pos x="connsiteX1" y="connsiteY1"/>
              </a:cxn>
              <a:cxn ang="0">
                <a:pos x="connsiteX2" y="connsiteY2"/>
              </a:cxn>
            </a:cxnLst>
            <a:rect l="l" t="t" r="r" b="b"/>
            <a:pathLst>
              <a:path w="1406769" h="481916">
                <a:moveTo>
                  <a:pt x="0" y="0"/>
                </a:moveTo>
                <a:cubicBezTo>
                  <a:pt x="243253" y="183173"/>
                  <a:pt x="486507" y="366346"/>
                  <a:pt x="720969" y="439615"/>
                </a:cubicBezTo>
                <a:cubicBezTo>
                  <a:pt x="955431" y="512884"/>
                  <a:pt x="1181100" y="476249"/>
                  <a:pt x="1406769" y="439615"/>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10998200" y="4772843"/>
            <a:ext cx="954107" cy="1015663"/>
          </a:xfrm>
          <a:prstGeom prst="rect">
            <a:avLst/>
          </a:prstGeom>
          <a:noFill/>
        </p:spPr>
        <p:txBody>
          <a:bodyPr wrap="none" rtlCol="0">
            <a:spAutoFit/>
          </a:bodyPr>
          <a:lstStyle/>
          <a:p>
            <a:r>
              <a:rPr lang="it-IT" sz="6000" dirty="0" smtClean="0">
                <a:solidFill>
                  <a:srgbClr val="FF0000"/>
                </a:solidFill>
                <a:latin typeface="Times New Roman" panose="02020603050405020304" pitchFamily="18" charset="0"/>
                <a:cs typeface="Times New Roman" panose="02020603050405020304" pitchFamily="18" charset="0"/>
              </a:rPr>
              <a:t>!!!</a:t>
            </a:r>
            <a:endParaRPr lang="en-US" sz="6000" dirty="0" smtClean="0">
              <a:solidFill>
                <a:srgbClr val="FF0000"/>
              </a:solidFill>
              <a:latin typeface="Times New Roman" panose="02020603050405020304" pitchFamily="18" charset="0"/>
              <a:cs typeface="Times New Roman" panose="02020603050405020304" pitchFamily="18" charset="0"/>
            </a:endParaRPr>
          </a:p>
        </p:txBody>
      </p:sp>
      <p:cxnSp>
        <p:nvCxnSpPr>
          <p:cNvPr id="13" name="Connettore 1 12"/>
          <p:cNvCxnSpPr/>
          <p:nvPr/>
        </p:nvCxnSpPr>
        <p:spPr>
          <a:xfrm>
            <a:off x="9728462" y="3938953"/>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9728462" y="402687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9728462" y="412035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9531124" y="5955933"/>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9531124" y="604385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9531124" y="613733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6" name="Oggetto 25"/>
          <p:cNvGraphicFramePr>
            <a:graphicFrameLocks noChangeAspect="1"/>
          </p:cNvGraphicFramePr>
          <p:nvPr>
            <p:extLst>
              <p:ext uri="{D42A27DB-BD31-4B8C-83A1-F6EECF244321}">
                <p14:modId xmlns:p14="http://schemas.microsoft.com/office/powerpoint/2010/main" val="3292104370"/>
              </p:ext>
            </p:extLst>
          </p:nvPr>
        </p:nvGraphicFramePr>
        <p:xfrm>
          <a:off x="7076849" y="1588457"/>
          <a:ext cx="2581275" cy="984250"/>
        </p:xfrm>
        <a:graphic>
          <a:graphicData uri="http://schemas.openxmlformats.org/presentationml/2006/ole">
            <mc:AlternateContent xmlns:mc="http://schemas.openxmlformats.org/markup-compatibility/2006">
              <mc:Choice xmlns:v="urn:schemas-microsoft-com:vml" Requires="v">
                <p:oleObj spid="_x0000_s20815" name="Equation" r:id="rId15" imgW="1231560" imgH="457200" progId="Equation.DSMT4">
                  <p:embed/>
                </p:oleObj>
              </mc:Choice>
              <mc:Fallback>
                <p:oleObj name="Equation" r:id="rId15" imgW="1231560" imgH="457200" progId="Equation.DSMT4">
                  <p:embed/>
                  <p:pic>
                    <p:nvPicPr>
                      <p:cNvPr id="0" name=""/>
                      <p:cNvPicPr>
                        <a:picLocks noChangeAspect="1" noChangeArrowheads="1"/>
                      </p:cNvPicPr>
                      <p:nvPr/>
                    </p:nvPicPr>
                    <p:blipFill>
                      <a:blip r:embed="rId16"/>
                      <a:srcRect/>
                      <a:stretch>
                        <a:fillRect/>
                      </a:stretch>
                    </p:blipFill>
                    <p:spPr bwMode="auto">
                      <a:xfrm>
                        <a:off x="7076849" y="1588457"/>
                        <a:ext cx="2581275" cy="984250"/>
                      </a:xfrm>
                      <a:prstGeom prst="rect">
                        <a:avLst/>
                      </a:prstGeom>
                      <a:noFill/>
                    </p:spPr>
                  </p:pic>
                </p:oleObj>
              </mc:Fallback>
            </mc:AlternateContent>
          </a:graphicData>
        </a:graphic>
      </p:graphicFrame>
      <p:sp>
        <p:nvSpPr>
          <p:cNvPr id="14" name="CasellaDiTesto 13"/>
          <p:cNvSpPr txBox="1"/>
          <p:nvPr/>
        </p:nvSpPr>
        <p:spPr>
          <a:xfrm>
            <a:off x="3994905" y="933832"/>
            <a:ext cx="1930337" cy="461665"/>
          </a:xfrm>
          <a:prstGeom prst="rect">
            <a:avLst/>
          </a:prstGeom>
          <a:noFill/>
        </p:spPr>
        <p:txBody>
          <a:bodyPr wrap="none" rtlCol="0">
            <a:spAutoFit/>
          </a:bodyPr>
          <a:lstStyle/>
          <a:p>
            <a:r>
              <a:rPr lang="it-IT" sz="2400" dirty="0" err="1" smtClean="0">
                <a:solidFill>
                  <a:srgbClr val="FF0000"/>
                </a:solidFill>
                <a:latin typeface="Arial" panose="020B0604020202020204" pitchFamily="34" charset="0"/>
                <a:cs typeface="Arial" panose="020B0604020202020204" pitchFamily="34" charset="0"/>
              </a:rPr>
              <a:t>only</a:t>
            </a:r>
            <a:r>
              <a:rPr lang="it-IT" sz="2400" dirty="0" smtClean="0">
                <a:solidFill>
                  <a:srgbClr val="FF0000"/>
                </a:solidFill>
                <a:latin typeface="Arial" panose="020B0604020202020204" pitchFamily="34" charset="0"/>
                <a:cs typeface="Arial" panose="020B0604020202020204" pitchFamily="34" charset="0"/>
              </a:rPr>
              <a:t> a </a:t>
            </a:r>
            <a:r>
              <a:rPr lang="it-IT" sz="2400" dirty="0" err="1" smtClean="0">
                <a:solidFill>
                  <a:srgbClr val="FF0000"/>
                </a:solidFill>
                <a:latin typeface="Arial" panose="020B0604020202020204" pitchFamily="34" charset="0"/>
                <a:cs typeface="Arial" panose="020B0604020202020204" pitchFamily="34" charset="0"/>
              </a:rPr>
              <a:t>few</a:t>
            </a:r>
            <a:r>
              <a:rPr lang="it-IT" sz="2400" dirty="0" smtClean="0">
                <a:solidFill>
                  <a:srgbClr val="FF0000"/>
                </a:solidFill>
                <a:latin typeface="Arial" panose="020B0604020202020204" pitchFamily="34" charset="0"/>
                <a:cs typeface="Arial" panose="020B0604020202020204" pitchFamily="34" charset="0"/>
              </a:rPr>
              <a:t> %</a:t>
            </a:r>
            <a:endParaRPr lang="en-US" sz="2400" dirty="0" smtClean="0">
              <a:solidFill>
                <a:srgbClr val="FF0000"/>
              </a:solidFill>
              <a:latin typeface="Arial" panose="020B0604020202020204" pitchFamily="34" charset="0"/>
              <a:cs typeface="Arial" panose="020B0604020202020204" pitchFamily="34" charset="0"/>
            </a:endParaRPr>
          </a:p>
        </p:txBody>
      </p:sp>
      <p:sp>
        <p:nvSpPr>
          <p:cNvPr id="27" name="Parentesi graffa aperta 26"/>
          <p:cNvSpPr/>
          <p:nvPr/>
        </p:nvSpPr>
        <p:spPr>
          <a:xfrm rot="5400000">
            <a:off x="4652327" y="1145690"/>
            <a:ext cx="255823" cy="1141146"/>
          </a:xfrm>
          <a:prstGeom prst="leftBrace">
            <a:avLst>
              <a:gd name="adj1" fmla="val 32912"/>
              <a:gd name="adj2" fmla="val 50000"/>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ccia a destra 27"/>
          <p:cNvSpPr/>
          <p:nvPr/>
        </p:nvSpPr>
        <p:spPr>
          <a:xfrm>
            <a:off x="6154615" y="1844175"/>
            <a:ext cx="728916" cy="564917"/>
          </a:xfrm>
          <a:prstGeom prst="rightArrow">
            <a:avLst/>
          </a:prstGeom>
          <a:solidFill>
            <a:schemeClr val="accent5">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p:cNvSpPr txBox="1"/>
          <p:nvPr/>
        </p:nvSpPr>
        <p:spPr>
          <a:xfrm>
            <a:off x="6588956" y="696655"/>
            <a:ext cx="4606582" cy="830997"/>
          </a:xfrm>
          <a:prstGeom prst="rect">
            <a:avLst/>
          </a:prstGeom>
          <a:noFill/>
        </p:spPr>
        <p:txBody>
          <a:bodyPr wrap="none" rtlCol="0">
            <a:spAutoFit/>
          </a:bodyPr>
          <a:lstStyle/>
          <a:p>
            <a:r>
              <a:rPr lang="en-US" sz="2400" dirty="0" smtClean="0">
                <a:solidFill>
                  <a:srgbClr val="FF0000"/>
                </a:solidFill>
                <a:latin typeface="Arial" panose="020B0604020202020204" pitchFamily="34" charset="0"/>
                <a:cs typeface="Arial" panose="020B0604020202020204" pitchFamily="34" charset="0"/>
              </a:rPr>
              <a:t>possible, because we are</a:t>
            </a:r>
          </a:p>
          <a:p>
            <a:r>
              <a:rPr lang="en-US" sz="2400" dirty="0" smtClean="0">
                <a:solidFill>
                  <a:srgbClr val="FF0000"/>
                </a:solidFill>
                <a:latin typeface="Arial" panose="020B0604020202020204" pitchFamily="34" charset="0"/>
                <a:cs typeface="Arial" panose="020B0604020202020204" pitchFamily="34" charset="0"/>
              </a:rPr>
              <a:t>studying gm, </a:t>
            </a:r>
            <a:r>
              <a:rPr lang="en-US" sz="2400" dirty="0" err="1" smtClean="0">
                <a:solidFill>
                  <a:srgbClr val="FF0000"/>
                </a:solidFill>
                <a:latin typeface="Arial" panose="020B0604020202020204" pitchFamily="34" charset="0"/>
                <a:cs typeface="Arial" panose="020B0604020202020204" pitchFamily="34" charset="0"/>
              </a:rPr>
              <a:t>i.e</a:t>
            </a:r>
            <a:r>
              <a:rPr lang="en-US" sz="2400" dirty="0" smtClean="0">
                <a:solidFill>
                  <a:srgbClr val="FF0000"/>
                </a:solidFill>
                <a:latin typeface="Arial" panose="020B0604020202020204" pitchFamily="34" charset="0"/>
                <a:cs typeface="Arial" panose="020B0604020202020204" pitchFamily="34" charset="0"/>
              </a:rPr>
              <a:t> the effect of V</a:t>
            </a:r>
            <a:r>
              <a:rPr lang="en-US" sz="2400" baseline="-25000" dirty="0" smtClean="0">
                <a:solidFill>
                  <a:srgbClr val="FF0000"/>
                </a:solidFill>
                <a:latin typeface="Arial" panose="020B0604020202020204" pitchFamily="34" charset="0"/>
                <a:cs typeface="Arial" panose="020B0604020202020204" pitchFamily="34" charset="0"/>
              </a:rPr>
              <a:t>GS</a:t>
            </a:r>
          </a:p>
        </p:txBody>
      </p:sp>
      <p:cxnSp>
        <p:nvCxnSpPr>
          <p:cNvPr id="31" name="Connettore 2 30"/>
          <p:cNvCxnSpPr/>
          <p:nvPr/>
        </p:nvCxnSpPr>
        <p:spPr>
          <a:xfrm flipH="1">
            <a:off x="4209665" y="2572707"/>
            <a:ext cx="2929689" cy="509425"/>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H="1">
            <a:off x="3006969" y="2572707"/>
            <a:ext cx="4641606" cy="2509247"/>
          </a:xfrm>
          <a:prstGeom prst="straightConnector1">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5" grpId="0"/>
      <p:bldP spid="14" grpId="0"/>
      <p:bldP spid="27" grpId="0" animBg="1"/>
      <p:bldP spid="28" grpId="0" animBg="1"/>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28</a:t>
            </a:fld>
            <a:endParaRPr lang="en-US" dirty="0"/>
          </a:p>
        </p:txBody>
      </p:sp>
      <p:sp>
        <p:nvSpPr>
          <p:cNvPr id="5" name="Titolo 1"/>
          <p:cNvSpPr>
            <a:spLocks noGrp="1"/>
          </p:cNvSpPr>
          <p:nvPr>
            <p:ph type="title"/>
          </p:nvPr>
        </p:nvSpPr>
        <p:spPr>
          <a:xfrm>
            <a:off x="679938" y="-60374"/>
            <a:ext cx="10515600" cy="662397"/>
          </a:xfrm>
        </p:spPr>
        <p:txBody>
          <a:bodyPr/>
          <a:lstStyle/>
          <a:p>
            <a:r>
              <a:rPr lang="it-IT" dirty="0" err="1" smtClean="0"/>
              <a:t>g</a:t>
            </a:r>
            <a:r>
              <a:rPr lang="it-IT" baseline="-25000" dirty="0" err="1" smtClean="0"/>
              <a:t>m</a:t>
            </a:r>
            <a:r>
              <a:rPr lang="it-IT" dirty="0" err="1" smtClean="0"/>
              <a:t>,g</a:t>
            </a:r>
            <a:r>
              <a:rPr lang="it-IT" baseline="-25000" dirty="0" err="1" smtClean="0"/>
              <a:t>d</a:t>
            </a:r>
            <a:r>
              <a:rPr lang="it-IT" dirty="0" smtClean="0"/>
              <a:t> in </a:t>
            </a:r>
            <a:r>
              <a:rPr lang="it-IT" b="1" dirty="0" err="1" smtClean="0"/>
              <a:t>weak</a:t>
            </a:r>
            <a:r>
              <a:rPr lang="it-IT" b="1" dirty="0" smtClean="0"/>
              <a:t> </a:t>
            </a:r>
            <a:r>
              <a:rPr lang="it-IT" b="1" dirty="0" err="1" smtClean="0"/>
              <a:t>inversion</a:t>
            </a:r>
            <a:endParaRPr lang="en-US" u="sng" dirty="0"/>
          </a:p>
        </p:txBody>
      </p:sp>
      <p:graphicFrame>
        <p:nvGraphicFramePr>
          <p:cNvPr id="7" name="Oggetto 6"/>
          <p:cNvGraphicFramePr>
            <a:graphicFrameLocks noChangeAspect="1"/>
          </p:cNvGraphicFramePr>
          <p:nvPr>
            <p:extLst>
              <p:ext uri="{D42A27DB-BD31-4B8C-83A1-F6EECF244321}">
                <p14:modId xmlns:p14="http://schemas.microsoft.com/office/powerpoint/2010/main" val="3612318678"/>
              </p:ext>
            </p:extLst>
          </p:nvPr>
        </p:nvGraphicFramePr>
        <p:xfrm>
          <a:off x="711461" y="4806513"/>
          <a:ext cx="8823325" cy="1257300"/>
        </p:xfrm>
        <a:graphic>
          <a:graphicData uri="http://schemas.openxmlformats.org/presentationml/2006/ole">
            <mc:AlternateContent xmlns:mc="http://schemas.openxmlformats.org/markup-compatibility/2006">
              <mc:Choice xmlns:v="urn:schemas-microsoft-com:vml" Requires="v">
                <p:oleObj spid="_x0000_s21680" name="Equation" r:id="rId3" imgW="3746160" imgH="533160" progId="Equation.DSMT4">
                  <p:embed/>
                </p:oleObj>
              </mc:Choice>
              <mc:Fallback>
                <p:oleObj name="Equation" r:id="rId3" imgW="3746160" imgH="533160" progId="Equation.DSMT4">
                  <p:embed/>
                  <p:pic>
                    <p:nvPicPr>
                      <p:cNvPr id="0" name=""/>
                      <p:cNvPicPr>
                        <a:picLocks noChangeAspect="1" noChangeArrowheads="1"/>
                      </p:cNvPicPr>
                      <p:nvPr/>
                    </p:nvPicPr>
                    <p:blipFill>
                      <a:blip r:embed="rId4"/>
                      <a:srcRect/>
                      <a:stretch>
                        <a:fillRect/>
                      </a:stretch>
                    </p:blipFill>
                    <p:spPr bwMode="auto">
                      <a:xfrm>
                        <a:off x="711461" y="4806513"/>
                        <a:ext cx="8823325" cy="1257300"/>
                      </a:xfrm>
                      <a:prstGeom prst="rect">
                        <a:avLst/>
                      </a:prstGeom>
                      <a:noFill/>
                    </p:spPr>
                  </p:pic>
                </p:oleObj>
              </mc:Fallback>
            </mc:AlternateContent>
          </a:graphicData>
        </a:graphic>
      </p:graphicFrame>
      <p:graphicFrame>
        <p:nvGraphicFramePr>
          <p:cNvPr id="26" name="Oggetto 25"/>
          <p:cNvGraphicFramePr>
            <a:graphicFrameLocks noChangeAspect="1"/>
          </p:cNvGraphicFramePr>
          <p:nvPr>
            <p:extLst>
              <p:ext uri="{D42A27DB-BD31-4B8C-83A1-F6EECF244321}">
                <p14:modId xmlns:p14="http://schemas.microsoft.com/office/powerpoint/2010/main" val="939655710"/>
              </p:ext>
            </p:extLst>
          </p:nvPr>
        </p:nvGraphicFramePr>
        <p:xfrm>
          <a:off x="711461" y="2020453"/>
          <a:ext cx="9017001" cy="1066800"/>
        </p:xfrm>
        <a:graphic>
          <a:graphicData uri="http://schemas.openxmlformats.org/presentationml/2006/ole">
            <mc:AlternateContent xmlns:mc="http://schemas.openxmlformats.org/markup-compatibility/2006">
              <mc:Choice xmlns:v="urn:schemas-microsoft-com:vml" Requires="v">
                <p:oleObj spid="_x0000_s21681" name="Equation" r:id="rId5" imgW="4508280" imgH="533160" progId="Equation.DSMT4">
                  <p:embed/>
                </p:oleObj>
              </mc:Choice>
              <mc:Fallback>
                <p:oleObj name="Equation" r:id="rId5" imgW="4508280" imgH="533160" progId="Equation.DSMT4">
                  <p:embed/>
                  <p:pic>
                    <p:nvPicPr>
                      <p:cNvPr id="0" name=""/>
                      <p:cNvPicPr>
                        <a:picLocks noChangeAspect="1" noChangeArrowheads="1"/>
                      </p:cNvPicPr>
                      <p:nvPr/>
                    </p:nvPicPr>
                    <p:blipFill>
                      <a:blip r:embed="rId6"/>
                      <a:srcRect/>
                      <a:stretch>
                        <a:fillRect/>
                      </a:stretch>
                    </p:blipFill>
                    <p:spPr bwMode="auto">
                      <a:xfrm>
                        <a:off x="711461" y="2020453"/>
                        <a:ext cx="9017001" cy="1066800"/>
                      </a:xfrm>
                      <a:prstGeom prst="rect">
                        <a:avLst/>
                      </a:prstGeom>
                      <a:noFill/>
                    </p:spPr>
                  </p:pic>
                </p:oleObj>
              </mc:Fallback>
            </mc:AlternateContent>
          </a:graphicData>
        </a:graphic>
      </p:graphicFrame>
      <p:graphicFrame>
        <p:nvGraphicFramePr>
          <p:cNvPr id="27" name="Oggetto 26"/>
          <p:cNvGraphicFramePr>
            <a:graphicFrameLocks noChangeAspect="1"/>
          </p:cNvGraphicFramePr>
          <p:nvPr>
            <p:extLst>
              <p:ext uri="{D42A27DB-BD31-4B8C-83A1-F6EECF244321}">
                <p14:modId xmlns:p14="http://schemas.microsoft.com/office/powerpoint/2010/main" val="1009187409"/>
              </p:ext>
            </p:extLst>
          </p:nvPr>
        </p:nvGraphicFramePr>
        <p:xfrm>
          <a:off x="679938" y="3438883"/>
          <a:ext cx="3124200" cy="1016000"/>
        </p:xfrm>
        <a:graphic>
          <a:graphicData uri="http://schemas.openxmlformats.org/presentationml/2006/ole">
            <mc:AlternateContent xmlns:mc="http://schemas.openxmlformats.org/markup-compatibility/2006">
              <mc:Choice xmlns:v="urn:schemas-microsoft-com:vml" Requires="v">
                <p:oleObj spid="_x0000_s21682" name="Equation" r:id="rId7" imgW="1562040" imgH="507960" progId="Equation.DSMT4">
                  <p:embed/>
                </p:oleObj>
              </mc:Choice>
              <mc:Fallback>
                <p:oleObj name="Equation" r:id="rId7" imgW="1562040" imgH="507960" progId="Equation.DSMT4">
                  <p:embed/>
                  <p:pic>
                    <p:nvPicPr>
                      <p:cNvPr id="0" name=""/>
                      <p:cNvPicPr>
                        <a:picLocks noChangeAspect="1" noChangeArrowheads="1"/>
                      </p:cNvPicPr>
                      <p:nvPr/>
                    </p:nvPicPr>
                    <p:blipFill>
                      <a:blip r:embed="rId8"/>
                      <a:srcRect/>
                      <a:stretch>
                        <a:fillRect/>
                      </a:stretch>
                    </p:blipFill>
                    <p:spPr bwMode="auto">
                      <a:xfrm>
                        <a:off x="679938" y="3438883"/>
                        <a:ext cx="3124200" cy="1016000"/>
                      </a:xfrm>
                      <a:prstGeom prst="rect">
                        <a:avLst/>
                      </a:prstGeom>
                      <a:noFill/>
                    </p:spPr>
                  </p:pic>
                </p:oleObj>
              </mc:Fallback>
            </mc:AlternateContent>
          </a:graphicData>
        </a:graphic>
      </p:graphicFrame>
      <p:graphicFrame>
        <p:nvGraphicFramePr>
          <p:cNvPr id="28" name="Oggetto 27"/>
          <p:cNvGraphicFramePr>
            <a:graphicFrameLocks noChangeAspect="1"/>
          </p:cNvGraphicFramePr>
          <p:nvPr>
            <p:extLst>
              <p:ext uri="{D42A27DB-BD31-4B8C-83A1-F6EECF244321}">
                <p14:modId xmlns:p14="http://schemas.microsoft.com/office/powerpoint/2010/main" val="2061675239"/>
              </p:ext>
            </p:extLst>
          </p:nvPr>
        </p:nvGraphicFramePr>
        <p:xfrm>
          <a:off x="711461" y="691715"/>
          <a:ext cx="7072313" cy="1328738"/>
        </p:xfrm>
        <a:graphic>
          <a:graphicData uri="http://schemas.openxmlformats.org/presentationml/2006/ole">
            <mc:AlternateContent xmlns:mc="http://schemas.openxmlformats.org/markup-compatibility/2006">
              <mc:Choice xmlns:v="urn:schemas-microsoft-com:vml" Requires="v">
                <p:oleObj spid="_x0000_s21683" name="Equation" r:id="rId9" imgW="2844720" imgH="533160" progId="Equation.DSMT4">
                  <p:embed/>
                </p:oleObj>
              </mc:Choice>
              <mc:Fallback>
                <p:oleObj name="Equation" r:id="rId9" imgW="2844720" imgH="533160" progId="Equation.DSMT4">
                  <p:embed/>
                  <p:pic>
                    <p:nvPicPr>
                      <p:cNvPr id="0" name=""/>
                      <p:cNvPicPr>
                        <a:picLocks noChangeAspect="1" noChangeArrowheads="1"/>
                      </p:cNvPicPr>
                      <p:nvPr/>
                    </p:nvPicPr>
                    <p:blipFill>
                      <a:blip r:embed="rId10"/>
                      <a:srcRect/>
                      <a:stretch>
                        <a:fillRect/>
                      </a:stretch>
                    </p:blipFill>
                    <p:spPr bwMode="auto">
                      <a:xfrm>
                        <a:off x="711461" y="691715"/>
                        <a:ext cx="7072313" cy="1328738"/>
                      </a:xfrm>
                      <a:prstGeom prst="rect">
                        <a:avLst/>
                      </a:prstGeom>
                      <a:noFill/>
                    </p:spPr>
                  </p:pic>
                </p:oleObj>
              </mc:Fallback>
            </mc:AlternateContent>
          </a:graphicData>
        </a:graphic>
      </p:graphicFrame>
      <p:sp>
        <p:nvSpPr>
          <p:cNvPr id="2" name="CasellaDiTesto 1"/>
          <p:cNvSpPr txBox="1"/>
          <p:nvPr/>
        </p:nvSpPr>
        <p:spPr>
          <a:xfrm>
            <a:off x="10017249" y="2213811"/>
            <a:ext cx="1792478" cy="461665"/>
          </a:xfrm>
          <a:prstGeom prst="rect">
            <a:avLst/>
          </a:prstGeom>
          <a:noFill/>
        </p:spPr>
        <p:txBody>
          <a:bodyPr wrap="none" rtlCol="0">
            <a:spAutoFit/>
          </a:bodyPr>
          <a:lstStyle/>
          <a:p>
            <a:r>
              <a:rPr lang="it-IT" sz="2400" dirty="0" err="1" smtClean="0">
                <a:solidFill>
                  <a:srgbClr val="FF0000"/>
                </a:solidFill>
                <a:latin typeface="Arial" panose="020B0604020202020204" pitchFamily="34" charset="0"/>
                <a:cs typeface="Arial" panose="020B0604020202020204" pitchFamily="34" charset="0"/>
              </a:rPr>
              <a:t>Exact</a:t>
            </a:r>
            <a:r>
              <a:rPr lang="it-IT" sz="2400" dirty="0" smtClean="0">
                <a:solidFill>
                  <a:srgbClr val="FF0000"/>
                </a:solidFill>
                <a:latin typeface="Arial" panose="020B0604020202020204" pitchFamily="34" charset="0"/>
                <a:cs typeface="Arial" panose="020B0604020202020204" pitchFamily="34" charset="0"/>
              </a:rPr>
              <a:t> </a:t>
            </a:r>
            <a:r>
              <a:rPr lang="it-IT" sz="2400" dirty="0" err="1" smtClean="0">
                <a:solidFill>
                  <a:srgbClr val="FF0000"/>
                </a:solidFill>
                <a:latin typeface="Arial" panose="020B0604020202020204" pitchFamily="34" charset="0"/>
                <a:cs typeface="Arial" panose="020B0604020202020204" pitchFamily="34" charset="0"/>
              </a:rPr>
              <a:t>result</a:t>
            </a:r>
            <a:endParaRPr lang="en-US" sz="24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89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29</a:t>
            </a:fld>
            <a:endParaRPr lang="en-US" dirty="0"/>
          </a:p>
        </p:txBody>
      </p:sp>
      <p:sp>
        <p:nvSpPr>
          <p:cNvPr id="5" name="Titolo 1"/>
          <p:cNvSpPr>
            <a:spLocks noGrp="1"/>
          </p:cNvSpPr>
          <p:nvPr>
            <p:ph type="title"/>
          </p:nvPr>
        </p:nvSpPr>
        <p:spPr>
          <a:xfrm>
            <a:off x="679938" y="-60374"/>
            <a:ext cx="10515600" cy="662397"/>
          </a:xfrm>
        </p:spPr>
        <p:txBody>
          <a:bodyPr/>
          <a:lstStyle/>
          <a:p>
            <a:r>
              <a:rPr lang="it-IT" dirty="0" err="1" smtClean="0"/>
              <a:t>g</a:t>
            </a:r>
            <a:r>
              <a:rPr lang="it-IT" baseline="-25000" dirty="0" err="1" smtClean="0"/>
              <a:t>m</a:t>
            </a:r>
            <a:r>
              <a:rPr lang="it-IT" dirty="0" err="1" smtClean="0"/>
              <a:t>,g</a:t>
            </a:r>
            <a:r>
              <a:rPr lang="it-IT" baseline="-25000" dirty="0" err="1" smtClean="0"/>
              <a:t>d</a:t>
            </a:r>
            <a:r>
              <a:rPr lang="it-IT" dirty="0" smtClean="0"/>
              <a:t> in </a:t>
            </a:r>
            <a:r>
              <a:rPr lang="it-IT" b="1" dirty="0" err="1" smtClean="0"/>
              <a:t>weak</a:t>
            </a:r>
            <a:r>
              <a:rPr lang="it-IT" b="1" dirty="0" smtClean="0"/>
              <a:t> </a:t>
            </a:r>
            <a:r>
              <a:rPr lang="it-IT" b="1" dirty="0" err="1" smtClean="0"/>
              <a:t>inversion</a:t>
            </a:r>
            <a:endParaRPr lang="en-US" u="sng" dirty="0"/>
          </a:p>
        </p:txBody>
      </p:sp>
      <p:graphicFrame>
        <p:nvGraphicFramePr>
          <p:cNvPr id="7" name="Oggetto 6"/>
          <p:cNvGraphicFramePr>
            <a:graphicFrameLocks noChangeAspect="1"/>
          </p:cNvGraphicFramePr>
          <p:nvPr>
            <p:extLst>
              <p:ext uri="{D42A27DB-BD31-4B8C-83A1-F6EECF244321}">
                <p14:modId xmlns:p14="http://schemas.microsoft.com/office/powerpoint/2010/main" val="2505873589"/>
              </p:ext>
            </p:extLst>
          </p:nvPr>
        </p:nvGraphicFramePr>
        <p:xfrm>
          <a:off x="1002323" y="2221886"/>
          <a:ext cx="9272588" cy="1257300"/>
        </p:xfrm>
        <a:graphic>
          <a:graphicData uri="http://schemas.openxmlformats.org/presentationml/2006/ole">
            <mc:AlternateContent xmlns:mc="http://schemas.openxmlformats.org/markup-compatibility/2006">
              <mc:Choice xmlns:v="urn:schemas-microsoft-com:vml" Requires="v">
                <p:oleObj spid="_x0000_s22661" name="Equation" r:id="rId3" imgW="3936960" imgH="533160" progId="Equation.DSMT4">
                  <p:embed/>
                </p:oleObj>
              </mc:Choice>
              <mc:Fallback>
                <p:oleObj name="Equation" r:id="rId3" imgW="3936960" imgH="533160" progId="Equation.DSMT4">
                  <p:embed/>
                  <p:pic>
                    <p:nvPicPr>
                      <p:cNvPr id="0" name=""/>
                      <p:cNvPicPr>
                        <a:picLocks noChangeAspect="1" noChangeArrowheads="1"/>
                      </p:cNvPicPr>
                      <p:nvPr/>
                    </p:nvPicPr>
                    <p:blipFill>
                      <a:blip r:embed="rId4"/>
                      <a:srcRect/>
                      <a:stretch>
                        <a:fillRect/>
                      </a:stretch>
                    </p:blipFill>
                    <p:spPr bwMode="auto">
                      <a:xfrm>
                        <a:off x="1002323" y="2221886"/>
                        <a:ext cx="9272588" cy="1257300"/>
                      </a:xfrm>
                      <a:prstGeom prst="rect">
                        <a:avLst/>
                      </a:prstGeom>
                      <a:noFill/>
                    </p:spPr>
                  </p:pic>
                </p:oleObj>
              </mc:Fallback>
            </mc:AlternateContent>
          </a:graphicData>
        </a:graphic>
      </p:graphicFrame>
      <p:graphicFrame>
        <p:nvGraphicFramePr>
          <p:cNvPr id="26" name="Oggetto 25"/>
          <p:cNvGraphicFramePr>
            <a:graphicFrameLocks noChangeAspect="1"/>
          </p:cNvGraphicFramePr>
          <p:nvPr>
            <p:extLst>
              <p:ext uri="{D42A27DB-BD31-4B8C-83A1-F6EECF244321}">
                <p14:modId xmlns:p14="http://schemas.microsoft.com/office/powerpoint/2010/main" val="1157304922"/>
              </p:ext>
            </p:extLst>
          </p:nvPr>
        </p:nvGraphicFramePr>
        <p:xfrm>
          <a:off x="1090896" y="882837"/>
          <a:ext cx="1554041" cy="1016104"/>
        </p:xfrm>
        <a:graphic>
          <a:graphicData uri="http://schemas.openxmlformats.org/presentationml/2006/ole">
            <mc:AlternateContent xmlns:mc="http://schemas.openxmlformats.org/markup-compatibility/2006">
              <mc:Choice xmlns:v="urn:schemas-microsoft-com:vml" Requires="v">
                <p:oleObj spid="_x0000_s22662" name="Equation" r:id="rId5" imgW="660240" imgH="431640" progId="Equation.DSMT4">
                  <p:embed/>
                </p:oleObj>
              </mc:Choice>
              <mc:Fallback>
                <p:oleObj name="Equation" r:id="rId5" imgW="660240" imgH="431640" progId="Equation.DSMT4">
                  <p:embed/>
                  <p:pic>
                    <p:nvPicPr>
                      <p:cNvPr id="0" name=""/>
                      <p:cNvPicPr>
                        <a:picLocks noChangeAspect="1" noChangeArrowheads="1"/>
                      </p:cNvPicPr>
                      <p:nvPr/>
                    </p:nvPicPr>
                    <p:blipFill>
                      <a:blip r:embed="rId6"/>
                      <a:srcRect/>
                      <a:stretch>
                        <a:fillRect/>
                      </a:stretch>
                    </p:blipFill>
                    <p:spPr bwMode="auto">
                      <a:xfrm>
                        <a:off x="1090896" y="882837"/>
                        <a:ext cx="1554041" cy="1016104"/>
                      </a:xfrm>
                      <a:prstGeom prst="rect">
                        <a:avLst/>
                      </a:prstGeom>
                      <a:noFill/>
                    </p:spPr>
                  </p:pic>
                </p:oleObj>
              </mc:Fallback>
            </mc:AlternateContent>
          </a:graphicData>
        </a:graphic>
      </p:graphicFrame>
      <p:cxnSp>
        <p:nvCxnSpPr>
          <p:cNvPr id="6" name="Connettore 2 5"/>
          <p:cNvCxnSpPr/>
          <p:nvPr/>
        </p:nvCxnSpPr>
        <p:spPr>
          <a:xfrm flipV="1">
            <a:off x="1002323" y="3604846"/>
            <a:ext cx="0" cy="20574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679938" y="5609492"/>
            <a:ext cx="2661139"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090896" y="5675366"/>
            <a:ext cx="919611"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DSAT</a:t>
            </a:r>
            <a:endParaRPr lang="en-US" sz="2400" baseline="-25000" dirty="0" smtClean="0">
              <a:latin typeface="Arial" panose="020B0604020202020204" pitchFamily="34" charset="0"/>
              <a:cs typeface="Arial" panose="020B0604020202020204" pitchFamily="34" charset="0"/>
            </a:endParaRPr>
          </a:p>
        </p:txBody>
      </p:sp>
      <p:sp>
        <p:nvSpPr>
          <p:cNvPr id="14" name="CasellaDiTesto 13"/>
          <p:cNvSpPr txBox="1"/>
          <p:nvPr/>
        </p:nvSpPr>
        <p:spPr>
          <a:xfrm>
            <a:off x="424029" y="3582697"/>
            <a:ext cx="417102"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I</a:t>
            </a:r>
            <a:r>
              <a:rPr lang="it-IT" sz="2400" baseline="-25000" dirty="0" smtClean="0">
                <a:latin typeface="Arial" panose="020B0604020202020204" pitchFamily="34" charset="0"/>
                <a:cs typeface="Arial" panose="020B0604020202020204" pitchFamily="34" charset="0"/>
              </a:rPr>
              <a:t>D</a:t>
            </a:r>
            <a:endParaRPr lang="en-US" sz="2400" baseline="-25000" dirty="0" smtClean="0">
              <a:latin typeface="Arial" panose="020B0604020202020204" pitchFamily="34" charset="0"/>
              <a:cs typeface="Arial" panose="020B0604020202020204" pitchFamily="34" charset="0"/>
            </a:endParaRPr>
          </a:p>
        </p:txBody>
      </p:sp>
      <p:sp>
        <p:nvSpPr>
          <p:cNvPr id="11" name="Figura a mano libera 10"/>
          <p:cNvSpPr/>
          <p:nvPr/>
        </p:nvSpPr>
        <p:spPr>
          <a:xfrm>
            <a:off x="1002323" y="4114800"/>
            <a:ext cx="2286000" cy="1512277"/>
          </a:xfrm>
          <a:custGeom>
            <a:avLst/>
            <a:gdLst>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58262 h 1512277"/>
              <a:gd name="connsiteX5" fmla="*/ 668215 w 2286000"/>
              <a:gd name="connsiteY5" fmla="*/ 87923 h 1512277"/>
              <a:gd name="connsiteX6" fmla="*/ 1371600 w 2286000"/>
              <a:gd name="connsiteY6" fmla="*/ 35169 h 1512277"/>
              <a:gd name="connsiteX7" fmla="*/ 2286000 w 2286000"/>
              <a:gd name="connsiteY7" fmla="*/ 0 h 151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512277">
                <a:moveTo>
                  <a:pt x="0" y="1512277"/>
                </a:moveTo>
                <a:cubicBezTo>
                  <a:pt x="27842" y="1311519"/>
                  <a:pt x="55685" y="1110761"/>
                  <a:pt x="87923" y="949569"/>
                </a:cubicBezTo>
                <a:cubicBezTo>
                  <a:pt x="120162" y="788377"/>
                  <a:pt x="155331" y="659423"/>
                  <a:pt x="193431" y="545123"/>
                </a:cubicBezTo>
                <a:cubicBezTo>
                  <a:pt x="231531" y="430823"/>
                  <a:pt x="263769" y="328246"/>
                  <a:pt x="316523" y="263769"/>
                </a:cubicBezTo>
                <a:cubicBezTo>
                  <a:pt x="369277" y="199292"/>
                  <a:pt x="451339" y="187570"/>
                  <a:pt x="509954" y="158262"/>
                </a:cubicBezTo>
                <a:cubicBezTo>
                  <a:pt x="568569" y="128954"/>
                  <a:pt x="524607" y="108438"/>
                  <a:pt x="668215" y="87923"/>
                </a:cubicBezTo>
                <a:cubicBezTo>
                  <a:pt x="811823" y="67408"/>
                  <a:pt x="1101969" y="49823"/>
                  <a:pt x="1371600" y="35169"/>
                </a:cubicBezTo>
                <a:cubicBezTo>
                  <a:pt x="1641231" y="20515"/>
                  <a:pt x="1963615" y="10257"/>
                  <a:pt x="2286000"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15"/>
          <p:cNvSpPr txBox="1"/>
          <p:nvPr/>
        </p:nvSpPr>
        <p:spPr>
          <a:xfrm>
            <a:off x="3341077" y="5675366"/>
            <a:ext cx="537327"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D</a:t>
            </a:r>
            <a:endParaRPr lang="en-US" sz="2400" baseline="-25000" dirty="0" smtClean="0">
              <a:latin typeface="Arial" panose="020B0604020202020204" pitchFamily="34" charset="0"/>
              <a:cs typeface="Arial" panose="020B0604020202020204" pitchFamily="34" charset="0"/>
            </a:endParaRPr>
          </a:p>
        </p:txBody>
      </p:sp>
      <p:cxnSp>
        <p:nvCxnSpPr>
          <p:cNvPr id="13" name="Connettore 1 12"/>
          <p:cNvCxnSpPr>
            <a:stCxn id="10" idx="0"/>
          </p:cNvCxnSpPr>
          <p:nvPr/>
        </p:nvCxnSpPr>
        <p:spPr>
          <a:xfrm flipH="1" flipV="1">
            <a:off x="1550701" y="3604846"/>
            <a:ext cx="1" cy="2070520"/>
          </a:xfrm>
          <a:prstGeom prst="line">
            <a:avLst/>
          </a:prstGeom>
          <a:ln w="38100">
            <a:solidFill>
              <a:srgbClr val="92D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5838093" y="3622431"/>
            <a:ext cx="0" cy="20574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5515708" y="5627077"/>
            <a:ext cx="2661139"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5926666" y="5692951"/>
            <a:ext cx="919611"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DSAT</a:t>
            </a:r>
            <a:endParaRPr lang="en-US" sz="2400" baseline="-25000" dirty="0" smtClean="0">
              <a:latin typeface="Arial" panose="020B0604020202020204" pitchFamily="34" charset="0"/>
              <a:cs typeface="Arial" panose="020B0604020202020204" pitchFamily="34" charset="0"/>
            </a:endParaRPr>
          </a:p>
        </p:txBody>
      </p:sp>
      <p:sp>
        <p:nvSpPr>
          <p:cNvPr id="22" name="CasellaDiTesto 21"/>
          <p:cNvSpPr txBox="1"/>
          <p:nvPr/>
        </p:nvSpPr>
        <p:spPr>
          <a:xfrm>
            <a:off x="5046531" y="3479186"/>
            <a:ext cx="527709" cy="830997"/>
          </a:xfrm>
          <a:prstGeom prst="rect">
            <a:avLst/>
          </a:prstGeom>
          <a:noFill/>
        </p:spPr>
        <p:txBody>
          <a:bodyPr wrap="none" rtlCol="0">
            <a:spAutoFit/>
          </a:bodyPr>
          <a:lstStyle/>
          <a:p>
            <a:r>
              <a:rPr lang="it-IT" sz="2400" dirty="0" err="1" smtClean="0">
                <a:latin typeface="Arial" panose="020B0604020202020204" pitchFamily="34" charset="0"/>
                <a:cs typeface="Arial" panose="020B0604020202020204" pitchFamily="34" charset="0"/>
              </a:rPr>
              <a:t>g</a:t>
            </a:r>
            <a:r>
              <a:rPr lang="it-IT" sz="2400" baseline="-25000" dirty="0" err="1" smtClean="0">
                <a:latin typeface="Arial" panose="020B0604020202020204" pitchFamily="34" charset="0"/>
                <a:cs typeface="Arial" panose="020B0604020202020204" pitchFamily="34" charset="0"/>
              </a:rPr>
              <a:t>m</a:t>
            </a:r>
            <a:endParaRPr lang="it-IT" sz="2400" baseline="-25000" dirty="0">
              <a:latin typeface="Arial" panose="020B0604020202020204" pitchFamily="34" charset="0"/>
              <a:cs typeface="Arial" panose="020B0604020202020204" pitchFamily="34" charset="0"/>
            </a:endParaRPr>
          </a:p>
          <a:p>
            <a:r>
              <a:rPr lang="it-IT" sz="2400" dirty="0" err="1" smtClean="0">
                <a:latin typeface="Arial" panose="020B0604020202020204" pitchFamily="34" charset="0"/>
                <a:cs typeface="Arial" panose="020B0604020202020204" pitchFamily="34" charset="0"/>
              </a:rPr>
              <a:t>g</a:t>
            </a:r>
            <a:r>
              <a:rPr lang="it-IT" sz="2400" baseline="-25000" dirty="0" err="1" smtClean="0">
                <a:latin typeface="Arial" panose="020B0604020202020204" pitchFamily="34" charset="0"/>
                <a:cs typeface="Arial" panose="020B0604020202020204" pitchFamily="34" charset="0"/>
              </a:rPr>
              <a:t>d</a:t>
            </a:r>
            <a:endParaRPr lang="en-US" sz="2400" baseline="-25000" dirty="0" smtClean="0">
              <a:latin typeface="Arial" panose="020B0604020202020204" pitchFamily="34" charset="0"/>
              <a:cs typeface="Arial" panose="020B0604020202020204" pitchFamily="34" charset="0"/>
            </a:endParaRPr>
          </a:p>
        </p:txBody>
      </p:sp>
      <p:sp>
        <p:nvSpPr>
          <p:cNvPr id="23" name="Figura a mano libera 22"/>
          <p:cNvSpPr/>
          <p:nvPr/>
        </p:nvSpPr>
        <p:spPr>
          <a:xfrm>
            <a:off x="5838093" y="4132385"/>
            <a:ext cx="2286000" cy="1512277"/>
          </a:xfrm>
          <a:custGeom>
            <a:avLst/>
            <a:gdLst>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58262 h 1512277"/>
              <a:gd name="connsiteX5" fmla="*/ 668215 w 2286000"/>
              <a:gd name="connsiteY5" fmla="*/ 87923 h 1512277"/>
              <a:gd name="connsiteX6" fmla="*/ 1371600 w 2286000"/>
              <a:gd name="connsiteY6" fmla="*/ 35169 h 1512277"/>
              <a:gd name="connsiteX7" fmla="*/ 2286000 w 2286000"/>
              <a:gd name="connsiteY7" fmla="*/ 0 h 151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512277">
                <a:moveTo>
                  <a:pt x="0" y="1512277"/>
                </a:moveTo>
                <a:cubicBezTo>
                  <a:pt x="27842" y="1311519"/>
                  <a:pt x="55685" y="1110761"/>
                  <a:pt x="87923" y="949569"/>
                </a:cubicBezTo>
                <a:cubicBezTo>
                  <a:pt x="120162" y="788377"/>
                  <a:pt x="155331" y="659423"/>
                  <a:pt x="193431" y="545123"/>
                </a:cubicBezTo>
                <a:cubicBezTo>
                  <a:pt x="231531" y="430823"/>
                  <a:pt x="263769" y="328246"/>
                  <a:pt x="316523" y="263769"/>
                </a:cubicBezTo>
                <a:cubicBezTo>
                  <a:pt x="369277" y="199292"/>
                  <a:pt x="451339" y="187570"/>
                  <a:pt x="509954" y="158262"/>
                </a:cubicBezTo>
                <a:cubicBezTo>
                  <a:pt x="568569" y="128954"/>
                  <a:pt x="524607" y="108438"/>
                  <a:pt x="668215" y="87923"/>
                </a:cubicBezTo>
                <a:cubicBezTo>
                  <a:pt x="811823" y="67408"/>
                  <a:pt x="1101969" y="49823"/>
                  <a:pt x="1371600" y="35169"/>
                </a:cubicBezTo>
                <a:cubicBezTo>
                  <a:pt x="1641231" y="20515"/>
                  <a:pt x="1963615" y="10257"/>
                  <a:pt x="2286000" y="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p:cNvSpPr txBox="1"/>
          <p:nvPr/>
        </p:nvSpPr>
        <p:spPr>
          <a:xfrm>
            <a:off x="8176847" y="5692951"/>
            <a:ext cx="537327"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D</a:t>
            </a:r>
            <a:endParaRPr lang="en-US" sz="2400" baseline="-25000" dirty="0" smtClean="0">
              <a:latin typeface="Arial" panose="020B0604020202020204" pitchFamily="34" charset="0"/>
              <a:cs typeface="Arial" panose="020B0604020202020204" pitchFamily="34" charset="0"/>
            </a:endParaRPr>
          </a:p>
        </p:txBody>
      </p:sp>
      <p:cxnSp>
        <p:nvCxnSpPr>
          <p:cNvPr id="25" name="Connettore 1 24"/>
          <p:cNvCxnSpPr>
            <a:stCxn id="21" idx="0"/>
          </p:cNvCxnSpPr>
          <p:nvPr/>
        </p:nvCxnSpPr>
        <p:spPr>
          <a:xfrm flipH="1" flipV="1">
            <a:off x="6386471" y="3622431"/>
            <a:ext cx="1" cy="2070520"/>
          </a:xfrm>
          <a:prstGeom prst="line">
            <a:avLst/>
          </a:prstGeom>
          <a:ln w="38100">
            <a:solidFill>
              <a:srgbClr val="92D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Figura a mano libera 28"/>
          <p:cNvSpPr/>
          <p:nvPr/>
        </p:nvSpPr>
        <p:spPr>
          <a:xfrm flipV="1">
            <a:off x="5864470" y="3930651"/>
            <a:ext cx="2286000" cy="1639208"/>
          </a:xfrm>
          <a:custGeom>
            <a:avLst/>
            <a:gdLst>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58262 h 1512277"/>
              <a:gd name="connsiteX5" fmla="*/ 668215 w 2286000"/>
              <a:gd name="connsiteY5" fmla="*/ 87923 h 1512277"/>
              <a:gd name="connsiteX6" fmla="*/ 1371600 w 2286000"/>
              <a:gd name="connsiteY6" fmla="*/ 35169 h 1512277"/>
              <a:gd name="connsiteX7" fmla="*/ 2286000 w 2286000"/>
              <a:gd name="connsiteY7" fmla="*/ 0 h 151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512277">
                <a:moveTo>
                  <a:pt x="0" y="1512277"/>
                </a:moveTo>
                <a:cubicBezTo>
                  <a:pt x="27842" y="1311519"/>
                  <a:pt x="55685" y="1110761"/>
                  <a:pt x="87923" y="949569"/>
                </a:cubicBezTo>
                <a:cubicBezTo>
                  <a:pt x="120162" y="788377"/>
                  <a:pt x="155331" y="659423"/>
                  <a:pt x="193431" y="545123"/>
                </a:cubicBezTo>
                <a:cubicBezTo>
                  <a:pt x="231531" y="430823"/>
                  <a:pt x="263769" y="328246"/>
                  <a:pt x="316523" y="263769"/>
                </a:cubicBezTo>
                <a:cubicBezTo>
                  <a:pt x="369277" y="199292"/>
                  <a:pt x="451339" y="187570"/>
                  <a:pt x="509954" y="158262"/>
                </a:cubicBezTo>
                <a:cubicBezTo>
                  <a:pt x="568569" y="128954"/>
                  <a:pt x="524607" y="108438"/>
                  <a:pt x="668215" y="87923"/>
                </a:cubicBezTo>
                <a:cubicBezTo>
                  <a:pt x="811823" y="67408"/>
                  <a:pt x="1101969" y="49823"/>
                  <a:pt x="1371600" y="35169"/>
                </a:cubicBezTo>
                <a:cubicBezTo>
                  <a:pt x="1641231" y="20515"/>
                  <a:pt x="1963615" y="10257"/>
                  <a:pt x="2286000"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p:cNvSpPr txBox="1"/>
          <p:nvPr/>
        </p:nvSpPr>
        <p:spPr>
          <a:xfrm>
            <a:off x="7284656" y="3459587"/>
            <a:ext cx="639919" cy="584775"/>
          </a:xfrm>
          <a:prstGeom prst="rect">
            <a:avLst/>
          </a:prstGeom>
          <a:noFill/>
        </p:spPr>
        <p:txBody>
          <a:bodyPr wrap="none" rtlCol="0">
            <a:spAutoFit/>
          </a:bodyPr>
          <a:lstStyle/>
          <a:p>
            <a:r>
              <a:rPr lang="it-IT" sz="3200" dirty="0" err="1" smtClean="0">
                <a:latin typeface="Arial" panose="020B0604020202020204" pitchFamily="34" charset="0"/>
                <a:cs typeface="Arial" panose="020B0604020202020204" pitchFamily="34" charset="0"/>
              </a:rPr>
              <a:t>g</a:t>
            </a:r>
            <a:r>
              <a:rPr lang="it-IT" sz="3200" baseline="-25000" dirty="0" err="1" smtClean="0">
                <a:latin typeface="Arial" panose="020B0604020202020204" pitchFamily="34" charset="0"/>
                <a:cs typeface="Arial" panose="020B0604020202020204" pitchFamily="34" charset="0"/>
              </a:rPr>
              <a:t>m</a:t>
            </a:r>
            <a:endParaRPr lang="it-IT" sz="3200" baseline="-25000" dirty="0">
              <a:latin typeface="Arial" panose="020B0604020202020204" pitchFamily="34" charset="0"/>
              <a:cs typeface="Arial" panose="020B0604020202020204" pitchFamily="34" charset="0"/>
            </a:endParaRPr>
          </a:p>
        </p:txBody>
      </p:sp>
      <p:sp>
        <p:nvSpPr>
          <p:cNvPr id="31" name="CasellaDiTesto 30"/>
          <p:cNvSpPr txBox="1"/>
          <p:nvPr/>
        </p:nvSpPr>
        <p:spPr>
          <a:xfrm>
            <a:off x="7367795" y="4862635"/>
            <a:ext cx="564578" cy="584775"/>
          </a:xfrm>
          <a:prstGeom prst="rect">
            <a:avLst/>
          </a:prstGeom>
          <a:noFill/>
        </p:spPr>
        <p:txBody>
          <a:bodyPr wrap="none" rtlCol="0">
            <a:spAutoFit/>
          </a:bodyPr>
          <a:lstStyle/>
          <a:p>
            <a:r>
              <a:rPr lang="it-IT" sz="3200" dirty="0" err="1" smtClean="0">
                <a:latin typeface="Arial" panose="020B0604020202020204" pitchFamily="34" charset="0"/>
                <a:cs typeface="Arial" panose="020B0604020202020204" pitchFamily="34" charset="0"/>
              </a:rPr>
              <a:t>g</a:t>
            </a:r>
            <a:r>
              <a:rPr lang="it-IT" sz="3200" baseline="-25000" dirty="0" err="1" smtClean="0">
                <a:latin typeface="Arial" panose="020B0604020202020204" pitchFamily="34" charset="0"/>
                <a:cs typeface="Arial" panose="020B0604020202020204" pitchFamily="34" charset="0"/>
              </a:rPr>
              <a:t>d</a:t>
            </a:r>
            <a:endParaRPr lang="en-US" sz="3200" baseline="-25000" dirty="0" smtClean="0">
              <a:latin typeface="Arial" panose="020B0604020202020204" pitchFamily="34" charset="0"/>
              <a:cs typeface="Arial" panose="020B0604020202020204" pitchFamily="34" charset="0"/>
            </a:endParaRPr>
          </a:p>
        </p:txBody>
      </p:sp>
      <p:graphicFrame>
        <p:nvGraphicFramePr>
          <p:cNvPr id="32" name="Oggetto 31"/>
          <p:cNvGraphicFramePr>
            <a:graphicFrameLocks noChangeAspect="1"/>
          </p:cNvGraphicFramePr>
          <p:nvPr>
            <p:extLst>
              <p:ext uri="{D42A27DB-BD31-4B8C-83A1-F6EECF244321}">
                <p14:modId xmlns:p14="http://schemas.microsoft.com/office/powerpoint/2010/main" val="1767136138"/>
              </p:ext>
            </p:extLst>
          </p:nvPr>
        </p:nvGraphicFramePr>
        <p:xfrm>
          <a:off x="7147547" y="896805"/>
          <a:ext cx="1376363" cy="536575"/>
        </p:xfrm>
        <a:graphic>
          <a:graphicData uri="http://schemas.openxmlformats.org/presentationml/2006/ole">
            <mc:AlternateContent xmlns:mc="http://schemas.openxmlformats.org/markup-compatibility/2006">
              <mc:Choice xmlns:v="urn:schemas-microsoft-com:vml" Requires="v">
                <p:oleObj spid="_x0000_s22663" name="Equation" r:id="rId7" imgW="583920" imgH="228600" progId="Equation.DSMT4">
                  <p:embed/>
                </p:oleObj>
              </mc:Choice>
              <mc:Fallback>
                <p:oleObj name="Equation" r:id="rId7" imgW="583920" imgH="228600" progId="Equation.DSMT4">
                  <p:embed/>
                  <p:pic>
                    <p:nvPicPr>
                      <p:cNvPr id="0" name=""/>
                      <p:cNvPicPr>
                        <a:picLocks noChangeAspect="1" noChangeArrowheads="1"/>
                      </p:cNvPicPr>
                      <p:nvPr/>
                    </p:nvPicPr>
                    <p:blipFill>
                      <a:blip r:embed="rId8"/>
                      <a:srcRect/>
                      <a:stretch>
                        <a:fillRect/>
                      </a:stretch>
                    </p:blipFill>
                    <p:spPr bwMode="auto">
                      <a:xfrm>
                        <a:off x="7147547" y="896805"/>
                        <a:ext cx="1376363" cy="536575"/>
                      </a:xfrm>
                      <a:prstGeom prst="rect">
                        <a:avLst/>
                      </a:prstGeom>
                      <a:noFill/>
                    </p:spPr>
                  </p:pic>
                </p:oleObj>
              </mc:Fallback>
            </mc:AlternateContent>
          </a:graphicData>
        </a:graphic>
      </p:graphicFrame>
      <p:sp>
        <p:nvSpPr>
          <p:cNvPr id="17" name="Figura a mano libera 16"/>
          <p:cNvSpPr/>
          <p:nvPr/>
        </p:nvSpPr>
        <p:spPr>
          <a:xfrm>
            <a:off x="8651631" y="1195754"/>
            <a:ext cx="1460539" cy="1072661"/>
          </a:xfrm>
          <a:custGeom>
            <a:avLst/>
            <a:gdLst>
              <a:gd name="connsiteX0" fmla="*/ 1336431 w 1460539"/>
              <a:gd name="connsiteY0" fmla="*/ 1072661 h 1072661"/>
              <a:gd name="connsiteX1" fmla="*/ 1424354 w 1460539"/>
              <a:gd name="connsiteY1" fmla="*/ 931984 h 1072661"/>
              <a:gd name="connsiteX2" fmla="*/ 1459523 w 1460539"/>
              <a:gd name="connsiteY2" fmla="*/ 861646 h 1072661"/>
              <a:gd name="connsiteX3" fmla="*/ 1389184 w 1460539"/>
              <a:gd name="connsiteY3" fmla="*/ 650631 h 1072661"/>
              <a:gd name="connsiteX4" fmla="*/ 1178169 w 1460539"/>
              <a:gd name="connsiteY4" fmla="*/ 351692 h 1072661"/>
              <a:gd name="connsiteX5" fmla="*/ 545123 w 1460539"/>
              <a:gd name="connsiteY5" fmla="*/ 123092 h 1072661"/>
              <a:gd name="connsiteX6" fmla="*/ 0 w 1460539"/>
              <a:gd name="connsiteY6" fmla="*/ 0 h 10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539" h="1072661">
                <a:moveTo>
                  <a:pt x="1336431" y="1072661"/>
                </a:moveTo>
                <a:cubicBezTo>
                  <a:pt x="1370135" y="1019907"/>
                  <a:pt x="1403839" y="967153"/>
                  <a:pt x="1424354" y="931984"/>
                </a:cubicBezTo>
                <a:cubicBezTo>
                  <a:pt x="1444869" y="896815"/>
                  <a:pt x="1465385" y="908538"/>
                  <a:pt x="1459523" y="861646"/>
                </a:cubicBezTo>
                <a:cubicBezTo>
                  <a:pt x="1453661" y="814754"/>
                  <a:pt x="1436076" y="735623"/>
                  <a:pt x="1389184" y="650631"/>
                </a:cubicBezTo>
                <a:cubicBezTo>
                  <a:pt x="1342292" y="565639"/>
                  <a:pt x="1318846" y="439615"/>
                  <a:pt x="1178169" y="351692"/>
                </a:cubicBezTo>
                <a:cubicBezTo>
                  <a:pt x="1037492" y="263769"/>
                  <a:pt x="741484" y="181707"/>
                  <a:pt x="545123" y="123092"/>
                </a:cubicBezTo>
                <a:cubicBezTo>
                  <a:pt x="348762" y="64477"/>
                  <a:pt x="174381" y="32238"/>
                  <a:pt x="0"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4339924" y="1506268"/>
            <a:ext cx="2263761" cy="523220"/>
          </a:xfrm>
          <a:prstGeom prst="rect">
            <a:avLst/>
          </a:prstGeom>
          <a:solidFill>
            <a:schemeClr val="bg1"/>
          </a:solidFill>
        </p:spPr>
        <p:txBody>
          <a:bodyPr wrap="none" rtlCol="0">
            <a:spAutoFit/>
          </a:bodyPr>
          <a:lstStyle/>
          <a:p>
            <a:r>
              <a:rPr lang="it-IT" sz="2800" dirty="0" smtClean="0">
                <a:solidFill>
                  <a:srgbClr val="FF0000"/>
                </a:solidFill>
                <a:latin typeface="Arial" panose="020B0604020202020204" pitchFamily="34" charset="0"/>
                <a:cs typeface="Arial" panose="020B0604020202020204" pitchFamily="34" charset="0"/>
              </a:rPr>
              <a:t>In </a:t>
            </a:r>
            <a:r>
              <a:rPr lang="it-IT" sz="2800" dirty="0" err="1" smtClean="0">
                <a:solidFill>
                  <a:srgbClr val="FF0000"/>
                </a:solidFill>
                <a:latin typeface="Arial" panose="020B0604020202020204" pitchFamily="34" charset="0"/>
                <a:cs typeface="Arial" panose="020B0604020202020204" pitchFamily="34" charset="0"/>
              </a:rPr>
              <a:t>saturation</a:t>
            </a:r>
            <a:r>
              <a:rPr lang="it-IT" sz="2800" dirty="0" smtClean="0">
                <a:solidFill>
                  <a:srgbClr val="FF0000"/>
                </a:solidFill>
                <a:latin typeface="Arial" panose="020B0604020202020204" pitchFamily="34" charset="0"/>
                <a:cs typeface="Arial" panose="020B0604020202020204" pitchFamily="34" charset="0"/>
              </a:rPr>
              <a:t>:</a:t>
            </a:r>
            <a:endParaRPr lang="en-US" sz="28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289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1" grpId="0" animBg="1"/>
      <p:bldP spid="16" grpId="0"/>
      <p:bldP spid="21" grpId="0"/>
      <p:bldP spid="22" grpId="0"/>
      <p:bldP spid="23" grpId="0" animBg="1"/>
      <p:bldP spid="24" grpId="0"/>
      <p:bldP spid="29" grpId="0" animBg="1"/>
      <p:bldP spid="30" grpId="0"/>
      <p:bldP spid="31" grpId="0"/>
      <p:bldP spid="17"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74625"/>
            <a:ext cx="10515600" cy="662397"/>
          </a:xfrm>
        </p:spPr>
        <p:txBody>
          <a:bodyPr/>
          <a:lstStyle/>
          <a:p>
            <a:r>
              <a:rPr lang="en-US" dirty="0" smtClean="0"/>
              <a:t>MOSFET models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a:t>
            </a:fld>
            <a:endParaRPr lang="en-US" dirty="0"/>
          </a:p>
        </p:txBody>
      </p:sp>
      <p:sp>
        <p:nvSpPr>
          <p:cNvPr id="5" name="CasellaDiTesto 4"/>
          <p:cNvSpPr txBox="1"/>
          <p:nvPr/>
        </p:nvSpPr>
        <p:spPr>
          <a:xfrm>
            <a:off x="838199" y="977900"/>
            <a:ext cx="10160001" cy="1431161"/>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Models for accurate electrical simulations (BSIM models, EKV …)</a:t>
            </a:r>
          </a:p>
          <a:p>
            <a:pPr marL="342900" indent="-342900">
              <a:spcBef>
                <a:spcPts val="18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Models for "hand calculations": square law (strong inversion)</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exponential laws (weak inversion)</a:t>
            </a:r>
          </a:p>
        </p:txBody>
      </p:sp>
      <p:sp>
        <p:nvSpPr>
          <p:cNvPr id="6" name="Freccia a sinistra 5"/>
          <p:cNvSpPr/>
          <p:nvPr/>
        </p:nvSpPr>
        <p:spPr>
          <a:xfrm>
            <a:off x="10386438" y="1693480"/>
            <a:ext cx="1054099" cy="567561"/>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990600" y="2619438"/>
            <a:ext cx="96266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It is of primary importance to be able to perform first order device sizing and first order performance estimation. </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Only very simple and intuitive model enable the designer to create cells that need only a final refinement and verification in the simulation phase</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simulator is useless if we do not know how to produce a circuit on scrap-paper.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The </a:t>
            </a:r>
            <a:r>
              <a:rPr lang="en-US" sz="2400" dirty="0" smtClean="0">
                <a:latin typeface="Arial" panose="020B0604020202020204" pitchFamily="34" charset="0"/>
                <a:cs typeface="Arial" panose="020B0604020202020204" pitchFamily="34" charset="0"/>
              </a:rPr>
              <a:t>simulator </a:t>
            </a:r>
            <a:r>
              <a:rPr lang="en-US" sz="2400" dirty="0" smtClean="0">
                <a:latin typeface="Arial" panose="020B0604020202020204" pitchFamily="34" charset="0"/>
                <a:cs typeface="Arial" panose="020B0604020202020204" pitchFamily="34" charset="0"/>
              </a:rPr>
              <a:t>obeys to the law: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garbage in – garbage out</a:t>
            </a:r>
          </a:p>
        </p:txBody>
      </p:sp>
    </p:spTree>
    <p:extLst>
      <p:ext uri="{BB962C8B-B14F-4D97-AF65-F5344CB8AC3E}">
        <p14:creationId xmlns:p14="http://schemas.microsoft.com/office/powerpoint/2010/main" val="1297004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30</a:t>
            </a:fld>
            <a:endParaRPr lang="en-US" dirty="0"/>
          </a:p>
        </p:txBody>
      </p:sp>
      <p:sp>
        <p:nvSpPr>
          <p:cNvPr id="5" name="Titolo 1"/>
          <p:cNvSpPr txBox="1">
            <a:spLocks/>
          </p:cNvSpPr>
          <p:nvPr/>
        </p:nvSpPr>
        <p:spPr>
          <a:xfrm>
            <a:off x="838199" y="0"/>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sz="3200" dirty="0" smtClean="0"/>
              <a:t>g</a:t>
            </a:r>
            <a:r>
              <a:rPr lang="en-US" sz="3200" baseline="-25000" dirty="0" smtClean="0"/>
              <a:t>m</a:t>
            </a:r>
            <a:r>
              <a:rPr lang="en-US" sz="3200" dirty="0" smtClean="0"/>
              <a:t>, </a:t>
            </a:r>
            <a:r>
              <a:rPr lang="en-US" sz="3200" dirty="0" err="1" smtClean="0"/>
              <a:t>g</a:t>
            </a:r>
            <a:r>
              <a:rPr lang="en-US" sz="3200" baseline="-25000" dirty="0" err="1" smtClean="0"/>
              <a:t>d</a:t>
            </a:r>
            <a:r>
              <a:rPr lang="en-US" sz="3200" dirty="0" smtClean="0"/>
              <a:t> everywhere: simulations</a:t>
            </a:r>
            <a:endParaRPr lang="en-US" sz="3200" dirty="0"/>
          </a:p>
        </p:txBody>
      </p:sp>
      <p:pic>
        <p:nvPicPr>
          <p:cNvPr id="6" name="Immagine 5"/>
          <p:cNvPicPr/>
          <p:nvPr/>
        </p:nvPicPr>
        <p:blipFill>
          <a:blip r:embed="rId2">
            <a:extLst>
              <a:ext uri="{28A0092B-C50C-407E-A947-70E740481C1C}">
                <a14:useLocalDpi xmlns:a14="http://schemas.microsoft.com/office/drawing/2010/main" val="0"/>
              </a:ext>
            </a:extLst>
          </a:blip>
          <a:srcRect/>
          <a:stretch>
            <a:fillRect/>
          </a:stretch>
        </p:blipFill>
        <p:spPr bwMode="auto">
          <a:xfrm>
            <a:off x="268826" y="488133"/>
            <a:ext cx="4401784" cy="3129373"/>
          </a:xfrm>
          <a:prstGeom prst="rect">
            <a:avLst/>
          </a:prstGeom>
          <a:noFill/>
          <a:ln>
            <a:noFill/>
          </a:ln>
        </p:spPr>
      </p:pic>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3512713" y="3261677"/>
            <a:ext cx="4800598" cy="3276557"/>
          </a:xfrm>
          <a:prstGeom prst="rect">
            <a:avLst/>
          </a:prstGeom>
          <a:noFill/>
          <a:ln>
            <a:noFill/>
          </a:ln>
        </p:spPr>
      </p:pic>
      <p:pic>
        <p:nvPicPr>
          <p:cNvPr id="8" name="Immagine 7"/>
          <p:cNvPicPr/>
          <p:nvPr/>
        </p:nvPicPr>
        <p:blipFill>
          <a:blip r:embed="rId4">
            <a:extLst>
              <a:ext uri="{28A0092B-C50C-407E-A947-70E740481C1C}">
                <a14:useLocalDpi xmlns:a14="http://schemas.microsoft.com/office/drawing/2010/main" val="0"/>
              </a:ext>
            </a:extLst>
          </a:blip>
          <a:srcRect/>
          <a:stretch>
            <a:fillRect/>
          </a:stretch>
        </p:blipFill>
        <p:spPr bwMode="auto">
          <a:xfrm>
            <a:off x="7155414" y="479835"/>
            <a:ext cx="4890048" cy="3540574"/>
          </a:xfrm>
          <a:prstGeom prst="rect">
            <a:avLst/>
          </a:prstGeom>
          <a:noFill/>
          <a:ln>
            <a:noFill/>
          </a:ln>
        </p:spPr>
      </p:pic>
      <p:sp>
        <p:nvSpPr>
          <p:cNvPr id="9" name="CasellaDiTesto 8"/>
          <p:cNvSpPr txBox="1"/>
          <p:nvPr/>
        </p:nvSpPr>
        <p:spPr>
          <a:xfrm>
            <a:off x="349774" y="331198"/>
            <a:ext cx="2411238"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Strong </a:t>
            </a:r>
            <a:r>
              <a:rPr lang="it-IT" sz="2400" dirty="0" err="1" smtClean="0">
                <a:latin typeface="Arial" panose="020B0604020202020204" pitchFamily="34" charset="0"/>
                <a:cs typeface="Arial" panose="020B0604020202020204" pitchFamily="34" charset="0"/>
              </a:rPr>
              <a:t>inversion</a:t>
            </a:r>
            <a:endParaRPr lang="en-US" sz="2400" dirty="0" smtClean="0">
              <a:latin typeface="Arial" panose="020B0604020202020204" pitchFamily="34" charset="0"/>
              <a:cs typeface="Arial" panose="020B0604020202020204" pitchFamily="34" charset="0"/>
            </a:endParaRPr>
          </a:p>
        </p:txBody>
      </p:sp>
      <p:sp>
        <p:nvSpPr>
          <p:cNvPr id="10" name="CasellaDiTesto 9"/>
          <p:cNvSpPr txBox="1"/>
          <p:nvPr/>
        </p:nvSpPr>
        <p:spPr>
          <a:xfrm>
            <a:off x="5424893" y="4683911"/>
            <a:ext cx="1808508" cy="584775"/>
          </a:xfrm>
          <a:prstGeom prst="rect">
            <a:avLst/>
          </a:prstGeom>
          <a:noFill/>
        </p:spPr>
        <p:txBody>
          <a:bodyPr wrap="none" rtlCol="0">
            <a:spAutoFit/>
          </a:bodyPr>
          <a:lstStyle/>
          <a:p>
            <a:r>
              <a:rPr lang="it-IT" sz="3200" dirty="0" smtClean="0">
                <a:latin typeface="Arial" panose="020B0604020202020204" pitchFamily="34" charset="0"/>
                <a:cs typeface="Arial" panose="020B0604020202020204" pitchFamily="34" charset="0"/>
              </a:rPr>
              <a:t>V</a:t>
            </a:r>
            <a:r>
              <a:rPr lang="it-IT" sz="3200" baseline="-25000" dirty="0" smtClean="0">
                <a:latin typeface="Arial" panose="020B0604020202020204" pitchFamily="34" charset="0"/>
                <a:cs typeface="Arial" panose="020B0604020202020204" pitchFamily="34" charset="0"/>
              </a:rPr>
              <a:t>GS</a:t>
            </a:r>
            <a:r>
              <a:rPr lang="it-IT" sz="3200" dirty="0" smtClean="0">
                <a:latin typeface="Arial" panose="020B0604020202020204" pitchFamily="34" charset="0"/>
                <a:cs typeface="Arial" panose="020B0604020202020204" pitchFamily="34" charset="0"/>
              </a:rPr>
              <a:t>-</a:t>
            </a:r>
            <a:r>
              <a:rPr lang="it-IT" sz="3200" dirty="0" err="1" smtClean="0">
                <a:latin typeface="Arial" panose="020B0604020202020204" pitchFamily="34" charset="0"/>
                <a:cs typeface="Arial" panose="020B0604020202020204" pitchFamily="34" charset="0"/>
              </a:rPr>
              <a:t>V</a:t>
            </a:r>
            <a:r>
              <a:rPr lang="it-IT" sz="3200" baseline="-25000" dirty="0" err="1" smtClean="0">
                <a:latin typeface="Arial" panose="020B0604020202020204" pitchFamily="34" charset="0"/>
                <a:cs typeface="Arial" panose="020B0604020202020204" pitchFamily="34" charset="0"/>
              </a:rPr>
              <a:t>t</a:t>
            </a:r>
            <a:r>
              <a:rPr lang="it-IT" sz="3200" dirty="0" smtClean="0">
                <a:latin typeface="Arial" panose="020B0604020202020204" pitchFamily="34" charset="0"/>
                <a:cs typeface="Arial" panose="020B0604020202020204" pitchFamily="34" charset="0"/>
              </a:rPr>
              <a:t>=0</a:t>
            </a:r>
            <a:endParaRPr lang="en-US" sz="3200" dirty="0" smtClean="0">
              <a:latin typeface="Arial" panose="020B0604020202020204" pitchFamily="34" charset="0"/>
              <a:cs typeface="Arial" panose="020B0604020202020204" pitchFamily="34" charset="0"/>
            </a:endParaRPr>
          </a:p>
        </p:txBody>
      </p:sp>
      <p:sp>
        <p:nvSpPr>
          <p:cNvPr id="11" name="CasellaDiTesto 10"/>
          <p:cNvSpPr txBox="1"/>
          <p:nvPr/>
        </p:nvSpPr>
        <p:spPr>
          <a:xfrm>
            <a:off x="8807909" y="2394745"/>
            <a:ext cx="2545890"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GS</a:t>
            </a:r>
            <a:r>
              <a:rPr lang="it-IT" sz="2400" dirty="0" smtClean="0">
                <a:latin typeface="Arial" panose="020B0604020202020204" pitchFamily="34" charset="0"/>
                <a:cs typeface="Arial" panose="020B0604020202020204" pitchFamily="34" charset="0"/>
              </a:rPr>
              <a:t>-</a:t>
            </a:r>
            <a:r>
              <a:rPr lang="it-IT" sz="2400" dirty="0" err="1" smtClean="0">
                <a:latin typeface="Arial" panose="020B0604020202020204" pitchFamily="34" charset="0"/>
                <a:cs typeface="Arial" panose="020B0604020202020204" pitchFamily="34" charset="0"/>
              </a:rPr>
              <a:t>V</a:t>
            </a:r>
            <a:r>
              <a:rPr lang="it-IT" sz="2400" baseline="-25000" dirty="0" err="1" smtClean="0">
                <a:latin typeface="Arial" panose="020B0604020202020204" pitchFamily="34" charset="0"/>
                <a:cs typeface="Arial" panose="020B0604020202020204" pitchFamily="34" charset="0"/>
              </a:rPr>
              <a:t>t</a:t>
            </a:r>
            <a:r>
              <a:rPr lang="it-IT" sz="2400" dirty="0" smtClean="0">
                <a:latin typeface="Arial" panose="020B0604020202020204" pitchFamily="34" charset="0"/>
                <a:cs typeface="Arial" panose="020B0604020202020204" pitchFamily="34" charset="0"/>
              </a:rPr>
              <a:t>= </a:t>
            </a:r>
            <a:r>
              <a:rPr lang="it-IT" sz="2400" dirty="0" smtClean="0">
                <a:latin typeface="Symbol" panose="05050102010706020507" pitchFamily="18" charset="2"/>
                <a:cs typeface="Arial" panose="020B0604020202020204" pitchFamily="34" charset="0"/>
              </a:rPr>
              <a:t>-</a:t>
            </a:r>
            <a:r>
              <a:rPr lang="it-IT" sz="2400" dirty="0" smtClean="0">
                <a:latin typeface="Arial" panose="020B0604020202020204" pitchFamily="34" charset="0"/>
                <a:cs typeface="Arial" panose="020B0604020202020204" pitchFamily="34" charset="0"/>
              </a:rPr>
              <a:t>100 </a:t>
            </a:r>
            <a:r>
              <a:rPr lang="it-IT" sz="2400" dirty="0" err="1" smtClean="0">
                <a:latin typeface="Arial" panose="020B0604020202020204" pitchFamily="34" charset="0"/>
                <a:cs typeface="Arial" panose="020B0604020202020204" pitchFamily="34" charset="0"/>
              </a:rPr>
              <a:t>mV</a:t>
            </a:r>
            <a:endParaRPr lang="en-US" sz="2400" dirty="0" smtClean="0">
              <a:latin typeface="Arial" panose="020B0604020202020204" pitchFamily="34" charset="0"/>
              <a:cs typeface="Arial" panose="020B0604020202020204" pitchFamily="34" charset="0"/>
            </a:endParaRPr>
          </a:p>
        </p:txBody>
      </p:sp>
      <p:sp>
        <p:nvSpPr>
          <p:cNvPr id="12" name="CasellaDiTesto 11"/>
          <p:cNvSpPr txBox="1"/>
          <p:nvPr/>
        </p:nvSpPr>
        <p:spPr>
          <a:xfrm>
            <a:off x="145043" y="3312776"/>
            <a:ext cx="2324675"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GS</a:t>
            </a:r>
            <a:r>
              <a:rPr lang="it-IT" sz="2400" dirty="0" smtClean="0">
                <a:latin typeface="Arial" panose="020B0604020202020204" pitchFamily="34" charset="0"/>
                <a:cs typeface="Arial" panose="020B0604020202020204" pitchFamily="34" charset="0"/>
              </a:rPr>
              <a:t>-</a:t>
            </a:r>
            <a:r>
              <a:rPr lang="it-IT" sz="2400" dirty="0" err="1" smtClean="0">
                <a:latin typeface="Arial" panose="020B0604020202020204" pitchFamily="34" charset="0"/>
                <a:cs typeface="Arial" panose="020B0604020202020204" pitchFamily="34" charset="0"/>
              </a:rPr>
              <a:t>V</a:t>
            </a:r>
            <a:r>
              <a:rPr lang="it-IT" sz="2400" baseline="-25000" dirty="0" err="1" smtClean="0">
                <a:latin typeface="Arial" panose="020B0604020202020204" pitchFamily="34" charset="0"/>
                <a:cs typeface="Arial" panose="020B0604020202020204" pitchFamily="34" charset="0"/>
              </a:rPr>
              <a:t>t</a:t>
            </a:r>
            <a:r>
              <a:rPr lang="it-IT" sz="2400" dirty="0" smtClean="0">
                <a:latin typeface="Arial" panose="020B0604020202020204" pitchFamily="34" charset="0"/>
                <a:cs typeface="Arial" panose="020B0604020202020204" pitchFamily="34" charset="0"/>
              </a:rPr>
              <a:t>= </a:t>
            </a:r>
            <a:r>
              <a:rPr lang="it-IT" sz="2400" dirty="0" smtClean="0">
                <a:latin typeface="Symbol" panose="05050102010706020507" pitchFamily="18" charset="2"/>
                <a:cs typeface="Arial" panose="020B0604020202020204" pitchFamily="34" charset="0"/>
              </a:rPr>
              <a:t>200</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mV</a:t>
            </a:r>
            <a:endParaRPr lang="en-US" sz="2400" dirty="0" smtClean="0">
              <a:latin typeface="Arial" panose="020B0604020202020204" pitchFamily="34" charset="0"/>
              <a:cs typeface="Arial" panose="020B0604020202020204" pitchFamily="34" charset="0"/>
            </a:endParaRPr>
          </a:p>
        </p:txBody>
      </p:sp>
      <p:sp>
        <p:nvSpPr>
          <p:cNvPr id="13" name="Freccia curva 12"/>
          <p:cNvSpPr/>
          <p:nvPr/>
        </p:nvSpPr>
        <p:spPr>
          <a:xfrm flipV="1">
            <a:off x="2761012" y="3686370"/>
            <a:ext cx="1248276" cy="1037493"/>
          </a:xfrm>
          <a:prstGeom prst="ben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4" name="Freccia curva 13"/>
          <p:cNvSpPr/>
          <p:nvPr/>
        </p:nvSpPr>
        <p:spPr>
          <a:xfrm rot="16200000" flipV="1">
            <a:off x="7710380" y="3965188"/>
            <a:ext cx="1248276" cy="1037493"/>
          </a:xfrm>
          <a:prstGeom prst="ben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38774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Unified model for transconductance </a:t>
            </a:r>
            <a:r>
              <a:rPr lang="en-US" b="1" u="sng" dirty="0" smtClean="0"/>
              <a:t>in saturation</a:t>
            </a:r>
            <a:endParaRPr lang="en-US" b="1" u="sng"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31</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4109572502"/>
              </p:ext>
            </p:extLst>
          </p:nvPr>
        </p:nvGraphicFramePr>
        <p:xfrm>
          <a:off x="679938" y="1550458"/>
          <a:ext cx="2325687" cy="1100137"/>
        </p:xfrm>
        <a:graphic>
          <a:graphicData uri="http://schemas.openxmlformats.org/presentationml/2006/ole">
            <mc:AlternateContent xmlns:mc="http://schemas.openxmlformats.org/markup-compatibility/2006">
              <mc:Choice xmlns:v="urn:schemas-microsoft-com:vml" Requires="v">
                <p:oleObj spid="_x0000_s23852" name="Equation" r:id="rId3" imgW="965160" imgH="444240" progId="Equation.DSMT4">
                  <p:embed/>
                </p:oleObj>
              </mc:Choice>
              <mc:Fallback>
                <p:oleObj name="Equation" r:id="rId3" imgW="965160" imgH="444240" progId="Equation.DSMT4">
                  <p:embed/>
                  <p:pic>
                    <p:nvPicPr>
                      <p:cNvPr id="0" name=""/>
                      <p:cNvPicPr>
                        <a:picLocks noChangeAspect="1" noChangeArrowheads="1"/>
                      </p:cNvPicPr>
                      <p:nvPr/>
                    </p:nvPicPr>
                    <p:blipFill>
                      <a:blip r:embed="rId4"/>
                      <a:srcRect/>
                      <a:stretch>
                        <a:fillRect/>
                      </a:stretch>
                    </p:blipFill>
                    <p:spPr bwMode="auto">
                      <a:xfrm>
                        <a:off x="679938" y="1550458"/>
                        <a:ext cx="2325687" cy="1100137"/>
                      </a:xfrm>
                      <a:prstGeom prst="rect">
                        <a:avLst/>
                      </a:prstGeom>
                      <a:noFill/>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604891625"/>
              </p:ext>
            </p:extLst>
          </p:nvPr>
        </p:nvGraphicFramePr>
        <p:xfrm>
          <a:off x="3332346" y="1550458"/>
          <a:ext cx="1897063" cy="1509713"/>
        </p:xfrm>
        <a:graphic>
          <a:graphicData uri="http://schemas.openxmlformats.org/presentationml/2006/ole">
            <mc:AlternateContent xmlns:mc="http://schemas.openxmlformats.org/markup-compatibility/2006">
              <mc:Choice xmlns:v="urn:schemas-microsoft-com:vml" Requires="v">
                <p:oleObj spid="_x0000_s23853" name="Equation" r:id="rId5" imgW="787320" imgH="609480" progId="Equation.DSMT4">
                  <p:embed/>
                </p:oleObj>
              </mc:Choice>
              <mc:Fallback>
                <p:oleObj name="Equation" r:id="rId5" imgW="787320" imgH="609480" progId="Equation.DSMT4">
                  <p:embed/>
                  <p:pic>
                    <p:nvPicPr>
                      <p:cNvPr id="0" name=""/>
                      <p:cNvPicPr>
                        <a:picLocks noChangeAspect="1" noChangeArrowheads="1"/>
                      </p:cNvPicPr>
                      <p:nvPr/>
                    </p:nvPicPr>
                    <p:blipFill>
                      <a:blip r:embed="rId6"/>
                      <a:srcRect/>
                      <a:stretch>
                        <a:fillRect/>
                      </a:stretch>
                    </p:blipFill>
                    <p:spPr bwMode="auto">
                      <a:xfrm>
                        <a:off x="3332346" y="1550458"/>
                        <a:ext cx="1897063" cy="1509713"/>
                      </a:xfrm>
                      <a:prstGeom prst="rect">
                        <a:avLst/>
                      </a:prstGeom>
                      <a:noFill/>
                    </p:spPr>
                  </p:pic>
                </p:oleObj>
              </mc:Fallback>
            </mc:AlternateContent>
          </a:graphicData>
        </a:graphic>
      </p:graphicFrame>
      <p:sp>
        <p:nvSpPr>
          <p:cNvPr id="7" name="CasellaDiTesto 6"/>
          <p:cNvSpPr txBox="1"/>
          <p:nvPr/>
        </p:nvSpPr>
        <p:spPr>
          <a:xfrm>
            <a:off x="193431" y="1027522"/>
            <a:ext cx="2627642" cy="461665"/>
          </a:xfrm>
          <a:prstGeom prst="rect">
            <a:avLst/>
          </a:prstGeom>
          <a:noFill/>
        </p:spPr>
        <p:txBody>
          <a:bodyPr wrap="none" rtlCol="0">
            <a:spAutoFit/>
          </a:bodyPr>
          <a:lstStyle/>
          <a:p>
            <a:r>
              <a:rPr lang="en-US" sz="2400" b="1" dirty="0" smtClean="0">
                <a:solidFill>
                  <a:srgbClr val="FF0000"/>
                </a:solidFill>
                <a:latin typeface="Arial" panose="020B0604020202020204" pitchFamily="34" charset="0"/>
                <a:cs typeface="Arial" panose="020B0604020202020204" pitchFamily="34" charset="0"/>
              </a:rPr>
              <a:t>Strong Inversion</a:t>
            </a:r>
          </a:p>
        </p:txBody>
      </p:sp>
      <p:sp>
        <p:nvSpPr>
          <p:cNvPr id="8" name="CasellaDiTesto 7"/>
          <p:cNvSpPr txBox="1"/>
          <p:nvPr/>
        </p:nvSpPr>
        <p:spPr>
          <a:xfrm>
            <a:off x="193431" y="2942698"/>
            <a:ext cx="2436116" cy="461665"/>
          </a:xfrm>
          <a:prstGeom prst="rect">
            <a:avLst/>
          </a:prstGeom>
          <a:noFill/>
        </p:spPr>
        <p:txBody>
          <a:bodyPr wrap="none" rtlCol="0">
            <a:spAutoFit/>
          </a:bodyPr>
          <a:lstStyle/>
          <a:p>
            <a:r>
              <a:rPr lang="en-US" sz="2400" b="1" dirty="0" smtClean="0">
                <a:solidFill>
                  <a:srgbClr val="FF0000"/>
                </a:solidFill>
                <a:latin typeface="Arial" panose="020B0604020202020204" pitchFamily="34" charset="0"/>
                <a:cs typeface="Arial" panose="020B0604020202020204" pitchFamily="34" charset="0"/>
              </a:rPr>
              <a:t>Weak Inversion</a:t>
            </a:r>
          </a:p>
        </p:txBody>
      </p:sp>
      <p:graphicFrame>
        <p:nvGraphicFramePr>
          <p:cNvPr id="9" name="Oggetto 8"/>
          <p:cNvGraphicFramePr>
            <a:graphicFrameLocks noChangeAspect="1"/>
          </p:cNvGraphicFramePr>
          <p:nvPr>
            <p:extLst>
              <p:ext uri="{D42A27DB-BD31-4B8C-83A1-F6EECF244321}">
                <p14:modId xmlns:p14="http://schemas.microsoft.com/office/powerpoint/2010/main" val="486555869"/>
              </p:ext>
            </p:extLst>
          </p:nvPr>
        </p:nvGraphicFramePr>
        <p:xfrm>
          <a:off x="567142" y="3319452"/>
          <a:ext cx="1554041" cy="1016104"/>
        </p:xfrm>
        <a:graphic>
          <a:graphicData uri="http://schemas.openxmlformats.org/presentationml/2006/ole">
            <mc:AlternateContent xmlns:mc="http://schemas.openxmlformats.org/markup-compatibility/2006">
              <mc:Choice xmlns:v="urn:schemas-microsoft-com:vml" Requires="v">
                <p:oleObj spid="_x0000_s23854" name="Equation" r:id="rId7" imgW="660240" imgH="431640" progId="Equation.DSMT4">
                  <p:embed/>
                </p:oleObj>
              </mc:Choice>
              <mc:Fallback>
                <p:oleObj name="Equation" r:id="rId7" imgW="660240" imgH="431640" progId="Equation.DSMT4">
                  <p:embed/>
                  <p:pic>
                    <p:nvPicPr>
                      <p:cNvPr id="0" name=""/>
                      <p:cNvPicPr>
                        <a:picLocks noChangeAspect="1" noChangeArrowheads="1"/>
                      </p:cNvPicPr>
                      <p:nvPr/>
                    </p:nvPicPr>
                    <p:blipFill>
                      <a:blip r:embed="rId8"/>
                      <a:srcRect/>
                      <a:stretch>
                        <a:fillRect/>
                      </a:stretch>
                    </p:blipFill>
                    <p:spPr bwMode="auto">
                      <a:xfrm>
                        <a:off x="567142" y="3319452"/>
                        <a:ext cx="1554041" cy="1016104"/>
                      </a:xfrm>
                      <a:prstGeom prst="rect">
                        <a:avLst/>
                      </a:prstGeom>
                      <a:noFill/>
                    </p:spPr>
                  </p:pic>
                </p:oleObj>
              </mc:Fallback>
            </mc:AlternateContent>
          </a:graphicData>
        </a:graphic>
      </p:graphicFrame>
      <p:sp>
        <p:nvSpPr>
          <p:cNvPr id="10" name="CasellaDiTesto 9"/>
          <p:cNvSpPr txBox="1"/>
          <p:nvPr/>
        </p:nvSpPr>
        <p:spPr>
          <a:xfrm>
            <a:off x="222738" y="4712310"/>
            <a:ext cx="766557" cy="461665"/>
          </a:xfrm>
          <a:prstGeom prst="rect">
            <a:avLst/>
          </a:prstGeom>
          <a:noFill/>
        </p:spPr>
        <p:txBody>
          <a:bodyPr wrap="none" rtlCol="0">
            <a:spAutoFit/>
          </a:bodyPr>
          <a:lstStyle/>
          <a:p>
            <a:r>
              <a:rPr lang="en-US" sz="2400" b="1" dirty="0" smtClean="0">
                <a:solidFill>
                  <a:schemeClr val="accent1">
                    <a:lumMod val="75000"/>
                  </a:schemeClr>
                </a:solidFill>
                <a:latin typeface="Arial" panose="020B0604020202020204" pitchFamily="34" charset="0"/>
                <a:cs typeface="Arial" panose="020B0604020202020204" pitchFamily="34" charset="0"/>
              </a:rPr>
              <a:t>BJT</a:t>
            </a:r>
          </a:p>
        </p:txBody>
      </p:sp>
      <p:graphicFrame>
        <p:nvGraphicFramePr>
          <p:cNvPr id="11" name="Oggetto 10"/>
          <p:cNvGraphicFramePr>
            <a:graphicFrameLocks noChangeAspect="1"/>
          </p:cNvGraphicFramePr>
          <p:nvPr>
            <p:extLst>
              <p:ext uri="{D42A27DB-BD31-4B8C-83A1-F6EECF244321}">
                <p14:modId xmlns:p14="http://schemas.microsoft.com/office/powerpoint/2010/main" val="3168061764"/>
              </p:ext>
            </p:extLst>
          </p:nvPr>
        </p:nvGraphicFramePr>
        <p:xfrm>
          <a:off x="741363" y="5041900"/>
          <a:ext cx="1284287" cy="1017588"/>
        </p:xfrm>
        <a:graphic>
          <a:graphicData uri="http://schemas.openxmlformats.org/presentationml/2006/ole">
            <mc:AlternateContent xmlns:mc="http://schemas.openxmlformats.org/markup-compatibility/2006">
              <mc:Choice xmlns:v="urn:schemas-microsoft-com:vml" Requires="v">
                <p:oleObj spid="_x0000_s23855" name="Equation" r:id="rId9" imgW="545760" imgH="431640" progId="Equation.DSMT4">
                  <p:embed/>
                </p:oleObj>
              </mc:Choice>
              <mc:Fallback>
                <p:oleObj name="Equation" r:id="rId9" imgW="545760" imgH="431640" progId="Equation.DSMT4">
                  <p:embed/>
                  <p:pic>
                    <p:nvPicPr>
                      <p:cNvPr id="0" name=""/>
                      <p:cNvPicPr>
                        <a:picLocks noChangeAspect="1" noChangeArrowheads="1"/>
                      </p:cNvPicPr>
                      <p:nvPr/>
                    </p:nvPicPr>
                    <p:blipFill>
                      <a:blip r:embed="rId10"/>
                      <a:srcRect/>
                      <a:stretch>
                        <a:fillRect/>
                      </a:stretch>
                    </p:blipFill>
                    <p:spPr bwMode="auto">
                      <a:xfrm>
                        <a:off x="741363" y="5041900"/>
                        <a:ext cx="1284287" cy="1017588"/>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830294009"/>
              </p:ext>
            </p:extLst>
          </p:nvPr>
        </p:nvGraphicFramePr>
        <p:xfrm>
          <a:off x="3148172" y="4055899"/>
          <a:ext cx="1374775" cy="1016000"/>
        </p:xfrm>
        <a:graphic>
          <a:graphicData uri="http://schemas.openxmlformats.org/presentationml/2006/ole">
            <mc:AlternateContent xmlns:mc="http://schemas.openxmlformats.org/markup-compatibility/2006">
              <mc:Choice xmlns:v="urn:schemas-microsoft-com:vml" Requires="v">
                <p:oleObj spid="_x0000_s23856" name="Equation" r:id="rId11" imgW="583920" imgH="431640" progId="Equation.DSMT4">
                  <p:embed/>
                </p:oleObj>
              </mc:Choice>
              <mc:Fallback>
                <p:oleObj name="Equation" r:id="rId11" imgW="583920" imgH="431640" progId="Equation.DSMT4">
                  <p:embed/>
                  <p:pic>
                    <p:nvPicPr>
                      <p:cNvPr id="0" name=""/>
                      <p:cNvPicPr>
                        <a:picLocks noChangeAspect="1" noChangeArrowheads="1"/>
                      </p:cNvPicPr>
                      <p:nvPr/>
                    </p:nvPicPr>
                    <p:blipFill>
                      <a:blip r:embed="rId12"/>
                      <a:srcRect/>
                      <a:stretch>
                        <a:fillRect/>
                      </a:stretch>
                    </p:blipFill>
                    <p:spPr bwMode="auto">
                      <a:xfrm>
                        <a:off x="3148172" y="4055899"/>
                        <a:ext cx="1374775" cy="1016000"/>
                      </a:xfrm>
                      <a:prstGeom prst="rect">
                        <a:avLst/>
                      </a:prstGeom>
                      <a:noFill/>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2615094350"/>
              </p:ext>
            </p:extLst>
          </p:nvPr>
        </p:nvGraphicFramePr>
        <p:xfrm>
          <a:off x="5386388" y="3136900"/>
          <a:ext cx="4273550" cy="2689225"/>
        </p:xfrm>
        <a:graphic>
          <a:graphicData uri="http://schemas.openxmlformats.org/presentationml/2006/ole">
            <mc:AlternateContent xmlns:mc="http://schemas.openxmlformats.org/markup-compatibility/2006">
              <mc:Choice xmlns:v="urn:schemas-microsoft-com:vml" Requires="v">
                <p:oleObj spid="_x0000_s23857" name="Equation" r:id="rId13" imgW="1815840" imgH="1143000" progId="Equation.DSMT4">
                  <p:embed/>
                </p:oleObj>
              </mc:Choice>
              <mc:Fallback>
                <p:oleObj name="Equation" r:id="rId13" imgW="1815840" imgH="1143000" progId="Equation.DSMT4">
                  <p:embed/>
                  <p:pic>
                    <p:nvPicPr>
                      <p:cNvPr id="0" name=""/>
                      <p:cNvPicPr>
                        <a:picLocks noChangeAspect="1" noChangeArrowheads="1"/>
                      </p:cNvPicPr>
                      <p:nvPr/>
                    </p:nvPicPr>
                    <p:blipFill>
                      <a:blip r:embed="rId14"/>
                      <a:srcRect/>
                      <a:stretch>
                        <a:fillRect/>
                      </a:stretch>
                    </p:blipFill>
                    <p:spPr bwMode="auto">
                      <a:xfrm>
                        <a:off x="5386388" y="3136900"/>
                        <a:ext cx="4273550" cy="2689225"/>
                      </a:xfrm>
                      <a:prstGeom prst="rect">
                        <a:avLst/>
                      </a:prstGeom>
                      <a:noFill/>
                    </p:spPr>
                  </p:pic>
                </p:oleObj>
              </mc:Fallback>
            </mc:AlternateContent>
          </a:graphicData>
        </a:graphic>
      </p:graphicFrame>
      <p:sp>
        <p:nvSpPr>
          <p:cNvPr id="15" name="CasellaDiTesto 14"/>
          <p:cNvSpPr txBox="1"/>
          <p:nvPr/>
        </p:nvSpPr>
        <p:spPr>
          <a:xfrm>
            <a:off x="4694708" y="4250645"/>
            <a:ext cx="1099651" cy="461665"/>
          </a:xfrm>
          <a:prstGeom prst="rect">
            <a:avLst/>
          </a:prstGeom>
          <a:noFill/>
        </p:spPr>
        <p:txBody>
          <a:bodyPr wrap="square" rtlCol="0">
            <a:spAutoFit/>
          </a:bodyPr>
          <a:lstStyle/>
          <a:p>
            <a:r>
              <a:rPr lang="it-IT" sz="2400" dirty="0" smtClean="0">
                <a:latin typeface="Arial" panose="020B0604020202020204" pitchFamily="34" charset="0"/>
                <a:cs typeface="Arial" panose="020B0604020202020204" pitchFamily="34" charset="0"/>
              </a:rPr>
              <a:t>with</a:t>
            </a:r>
            <a:endParaRPr lang="en-US" sz="2400" dirty="0" smtClean="0">
              <a:latin typeface="Arial" panose="020B0604020202020204" pitchFamily="34" charset="0"/>
              <a:cs typeface="Arial" panose="020B0604020202020204" pitchFamily="34" charset="0"/>
            </a:endParaRPr>
          </a:p>
        </p:txBody>
      </p:sp>
      <p:sp>
        <p:nvSpPr>
          <p:cNvPr id="16" name="CasellaDiTesto 15"/>
          <p:cNvSpPr txBox="1"/>
          <p:nvPr/>
        </p:nvSpPr>
        <p:spPr>
          <a:xfrm>
            <a:off x="9717332" y="3319452"/>
            <a:ext cx="2392311" cy="461665"/>
          </a:xfrm>
          <a:prstGeom prst="rect">
            <a:avLst/>
          </a:prstGeom>
          <a:noFill/>
        </p:spPr>
        <p:txBody>
          <a:bodyPr wrap="square" rtlCol="0">
            <a:spAutoFit/>
          </a:bodyPr>
          <a:lstStyle/>
          <a:p>
            <a:r>
              <a:rPr lang="it-IT" sz="2400" dirty="0" smtClean="0">
                <a:latin typeface="Arial" panose="020B0604020202020204" pitchFamily="34" charset="0"/>
                <a:cs typeface="Arial" panose="020B0604020202020204" pitchFamily="34" charset="0"/>
              </a:rPr>
              <a:t>Strong </a:t>
            </a:r>
            <a:r>
              <a:rPr lang="it-IT" sz="2400" dirty="0" err="1" smtClean="0">
                <a:latin typeface="Arial" panose="020B0604020202020204" pitchFamily="34" charset="0"/>
                <a:cs typeface="Arial" panose="020B0604020202020204" pitchFamily="34" charset="0"/>
              </a:rPr>
              <a:t>inversion</a:t>
            </a:r>
            <a:endParaRPr lang="en-US" sz="2400" dirty="0" smtClean="0">
              <a:latin typeface="Arial" panose="020B0604020202020204" pitchFamily="34" charset="0"/>
              <a:cs typeface="Arial" panose="020B0604020202020204" pitchFamily="34" charset="0"/>
            </a:endParaRPr>
          </a:p>
        </p:txBody>
      </p:sp>
      <p:sp>
        <p:nvSpPr>
          <p:cNvPr id="17" name="CasellaDiTesto 16"/>
          <p:cNvSpPr txBox="1"/>
          <p:nvPr/>
        </p:nvSpPr>
        <p:spPr>
          <a:xfrm>
            <a:off x="9025964" y="4115778"/>
            <a:ext cx="2392311" cy="461665"/>
          </a:xfrm>
          <a:prstGeom prst="rect">
            <a:avLst/>
          </a:prstGeom>
          <a:noFill/>
        </p:spPr>
        <p:txBody>
          <a:bodyPr wrap="square" rtlCol="0">
            <a:spAutoFit/>
          </a:bodyPr>
          <a:lstStyle/>
          <a:p>
            <a:r>
              <a:rPr lang="it-IT" sz="2400" dirty="0" err="1" smtClean="0">
                <a:latin typeface="Arial" panose="020B0604020202020204" pitchFamily="34" charset="0"/>
                <a:cs typeface="Arial" panose="020B0604020202020204" pitchFamily="34" charset="0"/>
              </a:rPr>
              <a:t>Weak</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inversion</a:t>
            </a:r>
            <a:endParaRPr lang="en-US" sz="2400" dirty="0" smtClean="0">
              <a:latin typeface="Arial" panose="020B0604020202020204" pitchFamily="34" charset="0"/>
              <a:cs typeface="Arial" panose="020B0604020202020204" pitchFamily="34" charset="0"/>
            </a:endParaRPr>
          </a:p>
        </p:txBody>
      </p:sp>
      <p:sp>
        <p:nvSpPr>
          <p:cNvPr id="18" name="CasellaDiTesto 17"/>
          <p:cNvSpPr txBox="1"/>
          <p:nvPr/>
        </p:nvSpPr>
        <p:spPr>
          <a:xfrm>
            <a:off x="8930946" y="5252459"/>
            <a:ext cx="2392311" cy="461665"/>
          </a:xfrm>
          <a:prstGeom prst="rect">
            <a:avLst/>
          </a:prstGeom>
          <a:noFill/>
        </p:spPr>
        <p:txBody>
          <a:bodyPr wrap="square" rtlCol="0">
            <a:spAutoFit/>
          </a:bodyPr>
          <a:lstStyle/>
          <a:p>
            <a:r>
              <a:rPr lang="it-IT" sz="2400" dirty="0" smtClean="0">
                <a:latin typeface="Arial" panose="020B0604020202020204" pitchFamily="34" charset="0"/>
                <a:cs typeface="Arial" panose="020B0604020202020204" pitchFamily="34" charset="0"/>
              </a:rPr>
              <a:t>BJT </a:t>
            </a:r>
            <a:endParaRPr lang="en-US" sz="2400" dirty="0" smtClean="0">
              <a:latin typeface="Arial" panose="020B0604020202020204" pitchFamily="34" charset="0"/>
              <a:cs typeface="Arial" panose="020B0604020202020204" pitchFamily="34" charset="0"/>
            </a:endParaRPr>
          </a:p>
        </p:txBody>
      </p:sp>
      <p:sp>
        <p:nvSpPr>
          <p:cNvPr id="20" name="CasellaDiTesto 19"/>
          <p:cNvSpPr txBox="1"/>
          <p:nvPr/>
        </p:nvSpPr>
        <p:spPr>
          <a:xfrm>
            <a:off x="5996842" y="5175649"/>
            <a:ext cx="1686679" cy="830997"/>
          </a:xfrm>
          <a:prstGeom prst="rect">
            <a:avLst/>
          </a:prstGeom>
          <a:noFill/>
        </p:spPr>
        <p:txBody>
          <a:bodyPr wrap="square" rtlCol="0">
            <a:spAutoFit/>
          </a:bodyPr>
          <a:lstStyle/>
          <a:p>
            <a:r>
              <a:rPr lang="it-IT" sz="2400" dirty="0" smtClean="0">
                <a:solidFill>
                  <a:srgbClr val="FF0000"/>
                </a:solidFill>
                <a:latin typeface="Arial" panose="020B0604020202020204" pitchFamily="34" charset="0"/>
                <a:cs typeface="Arial" panose="020B0604020202020204" pitchFamily="34" charset="0"/>
              </a:rPr>
              <a:t>Definition of V</a:t>
            </a:r>
            <a:r>
              <a:rPr lang="it-IT" sz="2400" baseline="-25000" dirty="0" smtClean="0">
                <a:solidFill>
                  <a:srgbClr val="FF0000"/>
                </a:solidFill>
                <a:latin typeface="Arial" panose="020B0604020202020204" pitchFamily="34" charset="0"/>
                <a:cs typeface="Arial" panose="020B0604020202020204" pitchFamily="34" charset="0"/>
              </a:rPr>
              <a:t>TE</a:t>
            </a:r>
            <a:endParaRPr lang="en-US" sz="2400" baseline="-25000" dirty="0" smtClean="0">
              <a:solidFill>
                <a:srgbClr val="FF0000"/>
              </a:solidFill>
              <a:latin typeface="Arial" panose="020B0604020202020204" pitchFamily="34" charset="0"/>
              <a:cs typeface="Arial" panose="020B0604020202020204" pitchFamily="34" charset="0"/>
            </a:endParaRPr>
          </a:p>
        </p:txBody>
      </p:sp>
      <p:cxnSp>
        <p:nvCxnSpPr>
          <p:cNvPr id="21" name="Connettore 2 20"/>
          <p:cNvCxnSpPr/>
          <p:nvPr/>
        </p:nvCxnSpPr>
        <p:spPr>
          <a:xfrm flipH="1">
            <a:off x="4038600" y="2875819"/>
            <a:ext cx="42150" cy="8658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2234785" y="5071899"/>
            <a:ext cx="770840" cy="41858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2255870" y="3942868"/>
            <a:ext cx="720541" cy="34526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3005625" y="3942868"/>
            <a:ext cx="1689083" cy="12311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p:cNvSpPr txBox="1"/>
          <p:nvPr/>
        </p:nvSpPr>
        <p:spPr>
          <a:xfrm>
            <a:off x="7172032" y="1425831"/>
            <a:ext cx="3301146" cy="1200329"/>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Important parameter  for analog circuit design</a:t>
            </a:r>
          </a:p>
        </p:txBody>
      </p:sp>
      <p:graphicFrame>
        <p:nvGraphicFramePr>
          <p:cNvPr id="30" name="Oggetto 29"/>
          <p:cNvGraphicFramePr>
            <a:graphicFrameLocks noChangeAspect="1"/>
          </p:cNvGraphicFramePr>
          <p:nvPr>
            <p:extLst>
              <p:ext uri="{D42A27DB-BD31-4B8C-83A1-F6EECF244321}">
                <p14:modId xmlns:p14="http://schemas.microsoft.com/office/powerpoint/2010/main" val="2667591805"/>
              </p:ext>
            </p:extLst>
          </p:nvPr>
        </p:nvGraphicFramePr>
        <p:xfrm>
          <a:off x="6419155" y="1489187"/>
          <a:ext cx="568325" cy="1016000"/>
        </p:xfrm>
        <a:graphic>
          <a:graphicData uri="http://schemas.openxmlformats.org/presentationml/2006/ole">
            <mc:AlternateContent xmlns:mc="http://schemas.openxmlformats.org/markup-compatibility/2006">
              <mc:Choice xmlns:v="urn:schemas-microsoft-com:vml" Requires="v">
                <p:oleObj spid="_x0000_s23858" name="Equation" r:id="rId15" imgW="241200" imgH="431640" progId="Equation.DSMT4">
                  <p:embed/>
                </p:oleObj>
              </mc:Choice>
              <mc:Fallback>
                <p:oleObj name="Equation" r:id="rId15" imgW="241200" imgH="431640" progId="Equation.DSMT4">
                  <p:embed/>
                  <p:pic>
                    <p:nvPicPr>
                      <p:cNvPr id="0" name=""/>
                      <p:cNvPicPr>
                        <a:picLocks noChangeAspect="1" noChangeArrowheads="1"/>
                      </p:cNvPicPr>
                      <p:nvPr/>
                    </p:nvPicPr>
                    <p:blipFill>
                      <a:blip r:embed="rId16"/>
                      <a:srcRect/>
                      <a:stretch>
                        <a:fillRect/>
                      </a:stretch>
                    </p:blipFill>
                    <p:spPr bwMode="auto">
                      <a:xfrm>
                        <a:off x="6419155" y="1489187"/>
                        <a:ext cx="568325" cy="1016000"/>
                      </a:xfrm>
                      <a:prstGeom prst="rect">
                        <a:avLst/>
                      </a:prstGeom>
                      <a:noFill/>
                    </p:spPr>
                  </p:pic>
                </p:oleObj>
              </mc:Fallback>
            </mc:AlternateContent>
          </a:graphicData>
        </a:graphic>
      </p:graphicFrame>
      <p:cxnSp>
        <p:nvCxnSpPr>
          <p:cNvPr id="31" name="Connettore 2 30"/>
          <p:cNvCxnSpPr/>
          <p:nvPr/>
        </p:nvCxnSpPr>
        <p:spPr>
          <a:xfrm flipV="1">
            <a:off x="6753188" y="2626160"/>
            <a:ext cx="234292" cy="122028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2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8" grpId="0" animBg="1"/>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Effective</a:t>
            </a:r>
            <a:r>
              <a:rPr lang="it-IT" dirty="0" smtClean="0"/>
              <a:t> Thermal Voltage: V</a:t>
            </a:r>
            <a:r>
              <a:rPr lang="it-IT" baseline="-25000" dirty="0" smtClean="0"/>
              <a:t>TE</a:t>
            </a:r>
            <a:endParaRPr lang="en-US" baseline="-25000"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32</a:t>
            </a:fld>
            <a:endParaRPr lang="en-US" dirty="0"/>
          </a:p>
        </p:txBody>
      </p:sp>
      <p:pic>
        <p:nvPicPr>
          <p:cNvPr id="24578" name="Picture 2" descr="V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8923" y="2097000"/>
            <a:ext cx="7666046" cy="40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838200" y="1232088"/>
            <a:ext cx="10902462"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The smaller the V</a:t>
            </a:r>
            <a:r>
              <a:rPr lang="en-US" sz="2400" baseline="-25000" dirty="0" smtClean="0">
                <a:latin typeface="Arial" panose="020B0604020202020204" pitchFamily="34" charset="0"/>
                <a:cs typeface="Arial" panose="020B0604020202020204" pitchFamily="34" charset="0"/>
              </a:rPr>
              <a:t>TE</a:t>
            </a:r>
            <a:r>
              <a:rPr lang="en-US" sz="2400" dirty="0" smtClean="0">
                <a:latin typeface="Arial" panose="020B0604020202020204" pitchFamily="34" charset="0"/>
                <a:cs typeface="Arial" panose="020B0604020202020204" pitchFamily="34" charset="0"/>
              </a:rPr>
              <a:t>, the higher the g</a:t>
            </a:r>
            <a:r>
              <a:rPr lang="en-US" sz="2400" baseline="-25000" dirty="0" smtClean="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 that can be obtained with a given I</a:t>
            </a:r>
            <a:r>
              <a:rPr lang="en-US" sz="2400" baseline="-25000" dirty="0" smtClean="0">
                <a:latin typeface="Arial" panose="020B0604020202020204" pitchFamily="34" charset="0"/>
                <a:cs typeface="Arial" panose="020B0604020202020204" pitchFamily="34" charset="0"/>
              </a:rPr>
              <a:t>D</a:t>
            </a:r>
          </a:p>
        </p:txBody>
      </p:sp>
      <p:sp>
        <p:nvSpPr>
          <p:cNvPr id="9" name="Rettangolo 8"/>
          <p:cNvSpPr/>
          <p:nvPr/>
        </p:nvSpPr>
        <p:spPr>
          <a:xfrm>
            <a:off x="838199" y="1162659"/>
            <a:ext cx="10275277" cy="702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50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5719"/>
            <a:ext cx="10515600" cy="662397"/>
          </a:xfrm>
        </p:spPr>
        <p:txBody>
          <a:bodyPr/>
          <a:lstStyle/>
          <a:p>
            <a:r>
              <a:rPr lang="en-US" dirty="0" smtClean="0"/>
              <a:t>MOSFET Capacitance Model: gate related cap.</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33</a:t>
            </a:fld>
            <a:endParaRPr lang="en-US" dirty="0"/>
          </a:p>
        </p:txBody>
      </p:sp>
      <p:pic>
        <p:nvPicPr>
          <p:cNvPr id="25602" name="Picture 2" descr="small_sig_model_MOS"/>
          <p:cNvPicPr>
            <a:picLocks noChangeAspect="1" noChangeArrowheads="1"/>
          </p:cNvPicPr>
          <p:nvPr/>
        </p:nvPicPr>
        <p:blipFill>
          <a:blip r:embed="rId3" cstate="print">
            <a:extLst>
              <a:ext uri="{28A0092B-C50C-407E-A947-70E740481C1C}">
                <a14:useLocalDpi xmlns:a14="http://schemas.microsoft.com/office/drawing/2010/main" val="0"/>
              </a:ext>
            </a:extLst>
          </a:blip>
          <a:srcRect t="-1215"/>
          <a:stretch>
            <a:fillRect/>
          </a:stretch>
        </p:blipFill>
        <p:spPr bwMode="auto">
          <a:xfrm>
            <a:off x="477113" y="997202"/>
            <a:ext cx="5395157" cy="32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ggetto 5"/>
          <p:cNvGraphicFramePr>
            <a:graphicFrameLocks noChangeAspect="1"/>
          </p:cNvGraphicFramePr>
          <p:nvPr>
            <p:extLst>
              <p:ext uri="{D42A27DB-BD31-4B8C-83A1-F6EECF244321}">
                <p14:modId xmlns:p14="http://schemas.microsoft.com/office/powerpoint/2010/main" val="3050777211"/>
              </p:ext>
            </p:extLst>
          </p:nvPr>
        </p:nvGraphicFramePr>
        <p:xfrm>
          <a:off x="7578969" y="2266750"/>
          <a:ext cx="3112051" cy="2489641"/>
        </p:xfrm>
        <a:graphic>
          <a:graphicData uri="http://schemas.openxmlformats.org/presentationml/2006/ole">
            <mc:AlternateContent xmlns:mc="http://schemas.openxmlformats.org/markup-compatibility/2006">
              <mc:Choice xmlns:v="urn:schemas-microsoft-com:vml" Requires="v">
                <p:oleObj spid="_x0000_s25648" name="Equation" r:id="rId4" imgW="952087" imgH="787058" progId="Equation.DSMT4">
                  <p:embed/>
                </p:oleObj>
              </mc:Choice>
              <mc:Fallback>
                <p:oleObj name="Equation" r:id="rId4" imgW="952087" imgH="787058"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8969" y="2266750"/>
                        <a:ext cx="3112051" cy="2489641"/>
                      </a:xfrm>
                      <a:prstGeom prst="rect">
                        <a:avLst/>
                      </a:prstGeom>
                      <a:noFill/>
                    </p:spPr>
                  </p:pic>
                </p:oleObj>
              </mc:Fallback>
            </mc:AlternateContent>
          </a:graphicData>
        </a:graphic>
      </p:graphicFrame>
      <p:sp>
        <p:nvSpPr>
          <p:cNvPr id="7" name="Rettangolo 6"/>
          <p:cNvSpPr/>
          <p:nvPr/>
        </p:nvSpPr>
        <p:spPr>
          <a:xfrm>
            <a:off x="8581292" y="2039815"/>
            <a:ext cx="931985" cy="30773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9881914" y="2039815"/>
            <a:ext cx="931985" cy="3077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6373432" y="1302836"/>
            <a:ext cx="1981633" cy="461665"/>
          </a:xfrm>
          <a:prstGeom prst="rect">
            <a:avLst/>
          </a:prstGeom>
          <a:noFill/>
        </p:spPr>
        <p:txBody>
          <a:bodyPr wrap="none" rtlCol="0">
            <a:spAutoFit/>
          </a:bodyPr>
          <a:lstStyle/>
          <a:p>
            <a:r>
              <a:rPr lang="it-IT" sz="2400" dirty="0" err="1" smtClean="0">
                <a:solidFill>
                  <a:srgbClr val="FF0000"/>
                </a:solidFill>
                <a:latin typeface="Arial" panose="020B0604020202020204" pitchFamily="34" charset="0"/>
                <a:cs typeface="Arial" panose="020B0604020202020204" pitchFamily="34" charset="0"/>
              </a:rPr>
              <a:t>estrinsic</a:t>
            </a:r>
            <a:r>
              <a:rPr lang="it-IT" sz="2400" dirty="0" smtClean="0">
                <a:solidFill>
                  <a:srgbClr val="FF0000"/>
                </a:solidFill>
                <a:latin typeface="Arial" panose="020B0604020202020204" pitchFamily="34" charset="0"/>
                <a:cs typeface="Arial" panose="020B0604020202020204" pitchFamily="34" charset="0"/>
              </a:rPr>
              <a:t> cap.</a:t>
            </a:r>
            <a:endParaRPr lang="en-US" sz="2400" dirty="0" smtClean="0">
              <a:solidFill>
                <a:srgbClr val="FF0000"/>
              </a:solidFill>
              <a:latin typeface="Arial" panose="020B0604020202020204" pitchFamily="34" charset="0"/>
              <a:cs typeface="Arial" panose="020B0604020202020204" pitchFamily="34" charset="0"/>
            </a:endParaRPr>
          </a:p>
        </p:txBody>
      </p:sp>
      <p:sp>
        <p:nvSpPr>
          <p:cNvPr id="11" name="CasellaDiTesto 10"/>
          <p:cNvSpPr txBox="1"/>
          <p:nvPr/>
        </p:nvSpPr>
        <p:spPr>
          <a:xfrm>
            <a:off x="9548446" y="1323128"/>
            <a:ext cx="1981633" cy="461665"/>
          </a:xfrm>
          <a:prstGeom prst="rect">
            <a:avLst/>
          </a:prstGeom>
          <a:noFill/>
        </p:spPr>
        <p:txBody>
          <a:bodyPr wrap="none" rtlCol="0">
            <a:spAutoFit/>
          </a:bodyPr>
          <a:lstStyle/>
          <a:p>
            <a:r>
              <a:rPr lang="it-IT" sz="2400" dirty="0" err="1" smtClean="0">
                <a:solidFill>
                  <a:srgbClr val="00B050"/>
                </a:solidFill>
                <a:latin typeface="Arial" panose="020B0604020202020204" pitchFamily="34" charset="0"/>
                <a:cs typeface="Arial" panose="020B0604020202020204" pitchFamily="34" charset="0"/>
              </a:rPr>
              <a:t>intrinsic</a:t>
            </a:r>
            <a:r>
              <a:rPr lang="it-IT" sz="2400" dirty="0" smtClean="0">
                <a:solidFill>
                  <a:srgbClr val="00B050"/>
                </a:solidFill>
                <a:latin typeface="Arial" panose="020B0604020202020204" pitchFamily="34" charset="0"/>
                <a:cs typeface="Arial" panose="020B0604020202020204" pitchFamily="34" charset="0"/>
              </a:rPr>
              <a:t> cap..</a:t>
            </a:r>
            <a:endParaRPr lang="en-US" sz="2400" dirty="0" smtClean="0">
              <a:solidFill>
                <a:srgbClr val="00B050"/>
              </a:solidFill>
              <a:latin typeface="Arial" panose="020B0604020202020204" pitchFamily="34" charset="0"/>
              <a:cs typeface="Arial" panose="020B0604020202020204" pitchFamily="34" charset="0"/>
            </a:endParaRPr>
          </a:p>
        </p:txBody>
      </p:sp>
      <p:pic>
        <p:nvPicPr>
          <p:cNvPr id="12" name="Immag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676" y="4264765"/>
            <a:ext cx="5188756" cy="1863143"/>
          </a:xfrm>
          <a:prstGeom prst="rect">
            <a:avLst/>
          </a:prstGeom>
        </p:spPr>
      </p:pic>
      <p:cxnSp>
        <p:nvCxnSpPr>
          <p:cNvPr id="13" name="Connettore 2 12"/>
          <p:cNvCxnSpPr/>
          <p:nvPr/>
        </p:nvCxnSpPr>
        <p:spPr>
          <a:xfrm flipV="1">
            <a:off x="228600" y="3341077"/>
            <a:ext cx="609600" cy="66821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1057405" y="1302836"/>
            <a:ext cx="304800" cy="54735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3070966" y="1562738"/>
            <a:ext cx="470366" cy="35294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9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0"/>
            <a:ext cx="10515600" cy="662397"/>
          </a:xfrm>
        </p:spPr>
        <p:txBody>
          <a:bodyPr/>
          <a:lstStyle/>
          <a:p>
            <a:r>
              <a:rPr lang="it-IT" dirty="0" err="1" smtClean="0"/>
              <a:t>Estrinsic</a:t>
            </a:r>
            <a:r>
              <a:rPr lang="it-IT" dirty="0" smtClean="0"/>
              <a:t> </a:t>
            </a:r>
            <a:r>
              <a:rPr lang="it-IT" dirty="0" err="1" smtClean="0"/>
              <a:t>Capacitances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34</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403169757"/>
              </p:ext>
            </p:extLst>
          </p:nvPr>
        </p:nvGraphicFramePr>
        <p:xfrm>
          <a:off x="1737306" y="1240888"/>
          <a:ext cx="3103563" cy="2529732"/>
        </p:xfrm>
        <a:graphic>
          <a:graphicData uri="http://schemas.openxmlformats.org/presentationml/2006/ole">
            <mc:AlternateContent xmlns:mc="http://schemas.openxmlformats.org/markup-compatibility/2006">
              <mc:Choice xmlns:v="urn:schemas-microsoft-com:vml" Requires="v">
                <p:oleObj spid="_x0000_s26776" name="Equation" r:id="rId3" imgW="812520" imgH="698400" progId="Equation.DSMT4">
                  <p:embed/>
                </p:oleObj>
              </mc:Choice>
              <mc:Fallback>
                <p:oleObj name="Equation" r:id="rId3" imgW="812520" imgH="698400" progId="Equation.DSMT4">
                  <p:embed/>
                  <p:pic>
                    <p:nvPicPr>
                      <p:cNvPr id="0" name="Object 1"/>
                      <p:cNvPicPr>
                        <a:picLocks noChangeAspect="1" noChangeArrowheads="1"/>
                      </p:cNvPicPr>
                      <p:nvPr/>
                    </p:nvPicPr>
                    <p:blipFill>
                      <a:blip r:embed="rId4"/>
                      <a:srcRect/>
                      <a:stretch>
                        <a:fillRect/>
                      </a:stretch>
                    </p:blipFill>
                    <p:spPr bwMode="auto">
                      <a:xfrm>
                        <a:off x="1737306" y="1240888"/>
                        <a:ext cx="3103563" cy="2529732"/>
                      </a:xfrm>
                      <a:prstGeom prst="rect">
                        <a:avLst/>
                      </a:prstGeom>
                      <a:noFill/>
                    </p:spPr>
                  </p:pic>
                </p:oleObj>
              </mc:Fallback>
            </mc:AlternateContent>
          </a:graphicData>
        </a:graphic>
      </p:graphicFrame>
      <p:sp>
        <p:nvSpPr>
          <p:cNvPr id="5" name="Rettangolo 4"/>
          <p:cNvSpPr/>
          <p:nvPr/>
        </p:nvSpPr>
        <p:spPr>
          <a:xfrm flipH="1" flipV="1">
            <a:off x="6486961" y="2509300"/>
            <a:ext cx="4426527" cy="2261931"/>
          </a:xfrm>
          <a:prstGeom prst="rect">
            <a:avLst/>
          </a:prstGeom>
          <a:solidFill>
            <a:schemeClr val="accent6">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flipH="1" flipV="1">
            <a:off x="7394433" y="1898038"/>
            <a:ext cx="2611583" cy="3484454"/>
          </a:xfrm>
          <a:prstGeom prst="rect">
            <a:avLst/>
          </a:prstGeom>
          <a:solidFill>
            <a:srgbClr val="FF0000">
              <a:alpha val="42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7284970" y="2514084"/>
            <a:ext cx="315622" cy="2261931"/>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tangolo 16"/>
          <p:cNvSpPr/>
          <p:nvPr/>
        </p:nvSpPr>
        <p:spPr>
          <a:xfrm>
            <a:off x="9772715" y="2520922"/>
            <a:ext cx="315622" cy="2261931"/>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p:cNvSpPr/>
          <p:nvPr/>
        </p:nvSpPr>
        <p:spPr>
          <a:xfrm rot="5400000">
            <a:off x="8507439" y="1269197"/>
            <a:ext cx="334258" cy="261158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18"/>
          <p:cNvSpPr/>
          <p:nvPr/>
        </p:nvSpPr>
        <p:spPr>
          <a:xfrm rot="5400000">
            <a:off x="8533095" y="3410828"/>
            <a:ext cx="334258" cy="261158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ggetto 20"/>
          <p:cNvGraphicFramePr>
            <a:graphicFrameLocks noChangeAspect="1"/>
          </p:cNvGraphicFramePr>
          <p:nvPr>
            <p:extLst>
              <p:ext uri="{D42A27DB-BD31-4B8C-83A1-F6EECF244321}">
                <p14:modId xmlns:p14="http://schemas.microsoft.com/office/powerpoint/2010/main" val="885005437"/>
              </p:ext>
            </p:extLst>
          </p:nvPr>
        </p:nvGraphicFramePr>
        <p:xfrm>
          <a:off x="5788156" y="1273659"/>
          <a:ext cx="1095375" cy="930288"/>
        </p:xfrm>
        <a:graphic>
          <a:graphicData uri="http://schemas.openxmlformats.org/presentationml/2006/ole">
            <mc:AlternateContent xmlns:mc="http://schemas.openxmlformats.org/markup-compatibility/2006">
              <mc:Choice xmlns:v="urn:schemas-microsoft-com:vml" Requires="v">
                <p:oleObj spid="_x0000_s26777" name="Equation" r:id="rId5" imgW="241200" imgH="215640" progId="Equation.DSMT4">
                  <p:embed/>
                </p:oleObj>
              </mc:Choice>
              <mc:Fallback>
                <p:oleObj name="Equation" r:id="rId5" imgW="241200" imgH="215640" progId="Equation.DSMT4">
                  <p:embed/>
                  <p:pic>
                    <p:nvPicPr>
                      <p:cNvPr id="0" name=""/>
                      <p:cNvPicPr>
                        <a:picLocks noChangeAspect="1" noChangeArrowheads="1"/>
                      </p:cNvPicPr>
                      <p:nvPr/>
                    </p:nvPicPr>
                    <p:blipFill>
                      <a:blip r:embed="rId6"/>
                      <a:srcRect/>
                      <a:stretch>
                        <a:fillRect/>
                      </a:stretch>
                    </p:blipFill>
                    <p:spPr bwMode="auto">
                      <a:xfrm>
                        <a:off x="5788156" y="1273659"/>
                        <a:ext cx="1095375" cy="930288"/>
                      </a:xfrm>
                      <a:prstGeom prst="rect">
                        <a:avLst/>
                      </a:prstGeom>
                      <a:noFill/>
                    </p:spPr>
                  </p:pic>
                </p:oleObj>
              </mc:Fallback>
            </mc:AlternateContent>
          </a:graphicData>
        </a:graphic>
      </p:graphicFrame>
      <p:graphicFrame>
        <p:nvGraphicFramePr>
          <p:cNvPr id="22" name="Oggetto 21"/>
          <p:cNvGraphicFramePr>
            <a:graphicFrameLocks noChangeAspect="1"/>
          </p:cNvGraphicFramePr>
          <p:nvPr>
            <p:extLst>
              <p:ext uri="{D42A27DB-BD31-4B8C-83A1-F6EECF244321}">
                <p14:modId xmlns:p14="http://schemas.microsoft.com/office/powerpoint/2010/main" val="2911758085"/>
              </p:ext>
            </p:extLst>
          </p:nvPr>
        </p:nvGraphicFramePr>
        <p:xfrm>
          <a:off x="10523399" y="1133108"/>
          <a:ext cx="1095375" cy="930288"/>
        </p:xfrm>
        <a:graphic>
          <a:graphicData uri="http://schemas.openxmlformats.org/presentationml/2006/ole">
            <mc:AlternateContent xmlns:mc="http://schemas.openxmlformats.org/markup-compatibility/2006">
              <mc:Choice xmlns:v="urn:schemas-microsoft-com:vml" Requires="v">
                <p:oleObj spid="_x0000_s26778" name="Equation" r:id="rId7" imgW="241200" imgH="215640" progId="Equation.DSMT4">
                  <p:embed/>
                </p:oleObj>
              </mc:Choice>
              <mc:Fallback>
                <p:oleObj name="Equation" r:id="rId7" imgW="241200" imgH="215640" progId="Equation.DSMT4">
                  <p:embed/>
                  <p:pic>
                    <p:nvPicPr>
                      <p:cNvPr id="0" name=""/>
                      <p:cNvPicPr>
                        <a:picLocks noChangeAspect="1" noChangeArrowheads="1"/>
                      </p:cNvPicPr>
                      <p:nvPr/>
                    </p:nvPicPr>
                    <p:blipFill>
                      <a:blip r:embed="rId8"/>
                      <a:srcRect/>
                      <a:stretch>
                        <a:fillRect/>
                      </a:stretch>
                    </p:blipFill>
                    <p:spPr bwMode="auto">
                      <a:xfrm>
                        <a:off x="10523399" y="1133108"/>
                        <a:ext cx="1095375" cy="930288"/>
                      </a:xfrm>
                      <a:prstGeom prst="rect">
                        <a:avLst/>
                      </a:prstGeom>
                      <a:noFill/>
                    </p:spPr>
                  </p:pic>
                </p:oleObj>
              </mc:Fallback>
            </mc:AlternateContent>
          </a:graphicData>
        </a:graphic>
      </p:graphicFrame>
      <p:graphicFrame>
        <p:nvGraphicFramePr>
          <p:cNvPr id="23" name="Oggetto 22"/>
          <p:cNvGraphicFramePr>
            <a:graphicFrameLocks noChangeAspect="1"/>
          </p:cNvGraphicFramePr>
          <p:nvPr>
            <p:extLst>
              <p:ext uri="{D42A27DB-BD31-4B8C-83A1-F6EECF244321}">
                <p14:modId xmlns:p14="http://schemas.microsoft.com/office/powerpoint/2010/main" val="110359644"/>
              </p:ext>
            </p:extLst>
          </p:nvPr>
        </p:nvGraphicFramePr>
        <p:xfrm>
          <a:off x="8370749" y="585185"/>
          <a:ext cx="1095375" cy="930288"/>
        </p:xfrm>
        <a:graphic>
          <a:graphicData uri="http://schemas.openxmlformats.org/presentationml/2006/ole">
            <mc:AlternateContent xmlns:mc="http://schemas.openxmlformats.org/markup-compatibility/2006">
              <mc:Choice xmlns:v="urn:schemas-microsoft-com:vml" Requires="v">
                <p:oleObj spid="_x0000_s26779" name="Equation" r:id="rId9" imgW="241200" imgH="215640" progId="Equation.DSMT4">
                  <p:embed/>
                </p:oleObj>
              </mc:Choice>
              <mc:Fallback>
                <p:oleObj name="Equation" r:id="rId9" imgW="241200" imgH="215640" progId="Equation.DSMT4">
                  <p:embed/>
                  <p:pic>
                    <p:nvPicPr>
                      <p:cNvPr id="0" name=""/>
                      <p:cNvPicPr>
                        <a:picLocks noChangeAspect="1" noChangeArrowheads="1"/>
                      </p:cNvPicPr>
                      <p:nvPr/>
                    </p:nvPicPr>
                    <p:blipFill>
                      <a:blip r:embed="rId10"/>
                      <a:srcRect/>
                      <a:stretch>
                        <a:fillRect/>
                      </a:stretch>
                    </p:blipFill>
                    <p:spPr bwMode="auto">
                      <a:xfrm>
                        <a:off x="8370749" y="585185"/>
                        <a:ext cx="1095375" cy="930288"/>
                      </a:xfrm>
                      <a:prstGeom prst="rect">
                        <a:avLst/>
                      </a:prstGeom>
                      <a:noFill/>
                    </p:spPr>
                  </p:pic>
                </p:oleObj>
              </mc:Fallback>
            </mc:AlternateContent>
          </a:graphicData>
        </a:graphic>
      </p:graphicFrame>
      <p:cxnSp>
        <p:nvCxnSpPr>
          <p:cNvPr id="10" name="Connettore 2 9"/>
          <p:cNvCxnSpPr/>
          <p:nvPr/>
        </p:nvCxnSpPr>
        <p:spPr>
          <a:xfrm>
            <a:off x="6486961" y="2123189"/>
            <a:ext cx="768928" cy="1162727"/>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8547681" y="1397345"/>
            <a:ext cx="768928" cy="1162727"/>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8392829" y="1482032"/>
            <a:ext cx="350278" cy="300963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10095194" y="1775260"/>
            <a:ext cx="505289" cy="1373923"/>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623383" y="4526645"/>
            <a:ext cx="4114800"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Localization of extrinsic </a:t>
            </a:r>
          </a:p>
          <a:p>
            <a:r>
              <a:rPr lang="en-US" sz="2400" dirty="0" smtClean="0">
                <a:latin typeface="Arial" panose="020B0604020202020204" pitchFamily="34" charset="0"/>
                <a:cs typeface="Arial" panose="020B0604020202020204" pitchFamily="34" charset="0"/>
              </a:rPr>
              <a:t>capacitances: along the </a:t>
            </a:r>
          </a:p>
          <a:p>
            <a:r>
              <a:rPr lang="en-US" sz="2400" dirty="0" smtClean="0">
                <a:latin typeface="Arial" panose="020B0604020202020204" pitchFamily="34" charset="0"/>
                <a:cs typeface="Arial" panose="020B0604020202020204" pitchFamily="34" charset="0"/>
              </a:rPr>
              <a:t>borders of the gate</a:t>
            </a:r>
          </a:p>
        </p:txBody>
      </p:sp>
      <p:sp>
        <p:nvSpPr>
          <p:cNvPr id="15" name="Freccia a destra 14"/>
          <p:cNvSpPr/>
          <p:nvPr/>
        </p:nvSpPr>
        <p:spPr>
          <a:xfrm rot="19889453">
            <a:off x="5410200" y="4426675"/>
            <a:ext cx="685799" cy="60252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ttore 1 26"/>
          <p:cNvCxnSpPr/>
          <p:nvPr/>
        </p:nvCxnSpPr>
        <p:spPr>
          <a:xfrm>
            <a:off x="11163300" y="2560072"/>
            <a:ext cx="0" cy="210902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7349843" y="5517656"/>
            <a:ext cx="2700761" cy="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8800261" y="5546541"/>
            <a:ext cx="412292" cy="584775"/>
          </a:xfrm>
          <a:prstGeom prst="rect">
            <a:avLst/>
          </a:prstGeom>
          <a:noFill/>
        </p:spPr>
        <p:txBody>
          <a:bodyPr wrap="none" rtlCol="0">
            <a:spAutoFit/>
          </a:bodyPr>
          <a:lstStyle/>
          <a:p>
            <a:r>
              <a:rPr lang="it-IT" sz="3200" dirty="0" smtClean="0">
                <a:latin typeface="Arial" panose="020B0604020202020204" pitchFamily="34" charset="0"/>
                <a:cs typeface="Arial" panose="020B0604020202020204" pitchFamily="34" charset="0"/>
              </a:rPr>
              <a:t>L</a:t>
            </a:r>
            <a:endParaRPr lang="en-US" sz="3200" dirty="0" smtClean="0">
              <a:latin typeface="Arial" panose="020B0604020202020204" pitchFamily="34" charset="0"/>
              <a:cs typeface="Arial" panose="020B0604020202020204" pitchFamily="34" charset="0"/>
            </a:endParaRPr>
          </a:p>
        </p:txBody>
      </p:sp>
      <p:sp>
        <p:nvSpPr>
          <p:cNvPr id="37" name="CasellaDiTesto 36"/>
          <p:cNvSpPr txBox="1"/>
          <p:nvPr/>
        </p:nvSpPr>
        <p:spPr>
          <a:xfrm>
            <a:off x="11218244" y="3325500"/>
            <a:ext cx="572593" cy="584775"/>
          </a:xfrm>
          <a:prstGeom prst="rect">
            <a:avLst/>
          </a:prstGeom>
          <a:noFill/>
        </p:spPr>
        <p:txBody>
          <a:bodyPr wrap="none" rtlCol="0">
            <a:spAutoFit/>
          </a:bodyPr>
          <a:lstStyle/>
          <a:p>
            <a:r>
              <a:rPr lang="it-IT" sz="3200" dirty="0" smtClean="0">
                <a:latin typeface="Arial" panose="020B0604020202020204" pitchFamily="34" charset="0"/>
                <a:cs typeface="Arial" panose="020B0604020202020204" pitchFamily="34" charset="0"/>
              </a:rPr>
              <a:t>W</a:t>
            </a:r>
            <a:endParaRPr lang="en-US" sz="3200" dirty="0" smtClean="0">
              <a:latin typeface="Arial" panose="020B0604020202020204" pitchFamily="34" charset="0"/>
              <a:cs typeface="Arial" panose="020B0604020202020204" pitchFamily="34" charset="0"/>
            </a:endParaRPr>
          </a:p>
        </p:txBody>
      </p:sp>
      <p:sp>
        <p:nvSpPr>
          <p:cNvPr id="7" name="CasellaDiTesto 6"/>
          <p:cNvSpPr txBox="1"/>
          <p:nvPr/>
        </p:nvSpPr>
        <p:spPr>
          <a:xfrm>
            <a:off x="10319657" y="3364254"/>
            <a:ext cx="481222" cy="584775"/>
          </a:xfrm>
          <a:prstGeom prst="rect">
            <a:avLst/>
          </a:prstGeom>
          <a:noFill/>
        </p:spPr>
        <p:txBody>
          <a:bodyPr wrap="none" rtlCol="0">
            <a:spAutoFit/>
          </a:bodyPr>
          <a:lstStyle/>
          <a:p>
            <a:r>
              <a:rPr lang="it-IT" sz="3200" dirty="0" smtClean="0">
                <a:latin typeface="Arial" panose="020B0604020202020204" pitchFamily="34" charset="0"/>
                <a:cs typeface="Arial" panose="020B0604020202020204" pitchFamily="34" charset="0"/>
              </a:rPr>
              <a:t>D</a:t>
            </a:r>
            <a:endParaRPr lang="en-US" sz="3200" dirty="0" smtClean="0">
              <a:latin typeface="Arial" panose="020B0604020202020204" pitchFamily="34" charset="0"/>
              <a:cs typeface="Arial" panose="020B0604020202020204" pitchFamily="34" charset="0"/>
            </a:endParaRPr>
          </a:p>
        </p:txBody>
      </p:sp>
      <p:sp>
        <p:nvSpPr>
          <p:cNvPr id="29" name="CasellaDiTesto 28"/>
          <p:cNvSpPr txBox="1"/>
          <p:nvPr/>
        </p:nvSpPr>
        <p:spPr>
          <a:xfrm>
            <a:off x="6589210" y="3347877"/>
            <a:ext cx="458780" cy="584775"/>
          </a:xfrm>
          <a:prstGeom prst="rect">
            <a:avLst/>
          </a:prstGeom>
          <a:noFill/>
        </p:spPr>
        <p:txBody>
          <a:bodyPr wrap="none" rtlCol="0">
            <a:spAutoFit/>
          </a:bodyPr>
          <a:lstStyle/>
          <a:p>
            <a:r>
              <a:rPr lang="it-IT" sz="3200" dirty="0" smtClean="0">
                <a:latin typeface="Arial" panose="020B0604020202020204" pitchFamily="34" charset="0"/>
                <a:cs typeface="Arial" panose="020B0604020202020204" pitchFamily="34" charset="0"/>
              </a:rPr>
              <a:t>S</a:t>
            </a:r>
            <a:endParaRPr lang="en-US" sz="3200" dirty="0" smtClean="0">
              <a:latin typeface="Arial" panose="020B0604020202020204" pitchFamily="34" charset="0"/>
              <a:cs typeface="Arial" panose="020B0604020202020204" pitchFamily="34" charset="0"/>
            </a:endParaRPr>
          </a:p>
        </p:txBody>
      </p:sp>
      <p:sp>
        <p:nvSpPr>
          <p:cNvPr id="30" name="CasellaDiTesto 29"/>
          <p:cNvSpPr txBox="1"/>
          <p:nvPr/>
        </p:nvSpPr>
        <p:spPr>
          <a:xfrm>
            <a:off x="8393314" y="4805922"/>
            <a:ext cx="503664" cy="584775"/>
          </a:xfrm>
          <a:prstGeom prst="rect">
            <a:avLst/>
          </a:prstGeom>
          <a:noFill/>
        </p:spPr>
        <p:txBody>
          <a:bodyPr wrap="none" rtlCol="0">
            <a:spAutoFit/>
          </a:bodyPr>
          <a:lstStyle/>
          <a:p>
            <a:r>
              <a:rPr lang="it-IT" sz="3200" dirty="0" smtClean="0">
                <a:latin typeface="Arial" panose="020B0604020202020204" pitchFamily="34" charset="0"/>
                <a:cs typeface="Arial" panose="020B0604020202020204" pitchFamily="34" charset="0"/>
              </a:rPr>
              <a:t>G</a:t>
            </a:r>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671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662397"/>
          </a:xfrm>
        </p:spPr>
        <p:txBody>
          <a:bodyPr/>
          <a:lstStyle/>
          <a:p>
            <a:r>
              <a:rPr lang="en-US" dirty="0" smtClean="0"/>
              <a:t>Intrinsic capacitances: The Meyer Model</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35</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222" y="4180911"/>
            <a:ext cx="5188756" cy="1863143"/>
          </a:xfrm>
          <a:prstGeom prst="rect">
            <a:avLst/>
          </a:prstGeom>
        </p:spPr>
      </p:pic>
      <mc:AlternateContent xmlns:mc="http://schemas.openxmlformats.org/markup-compatibility/2006" xmlns:a14="http://schemas.microsoft.com/office/drawing/2010/main">
        <mc:Choice Requires="a14">
          <p:graphicFrame>
            <p:nvGraphicFramePr>
              <p:cNvPr id="6" name="Tabella 5"/>
              <p:cNvGraphicFramePr>
                <a:graphicFrameLocks noGrp="1"/>
              </p:cNvGraphicFramePr>
              <p:nvPr>
                <p:extLst>
                  <p:ext uri="{D42A27DB-BD31-4B8C-83A1-F6EECF244321}">
                    <p14:modId xmlns:p14="http://schemas.microsoft.com/office/powerpoint/2010/main" val="1058689816"/>
                  </p:ext>
                </p:extLst>
              </p:nvPr>
            </p:nvGraphicFramePr>
            <p:xfrm>
              <a:off x="1269022" y="638994"/>
              <a:ext cx="9653956" cy="3421057"/>
            </p:xfrm>
            <a:graphic>
              <a:graphicData uri="http://schemas.openxmlformats.org/drawingml/2006/table">
                <a:tbl>
                  <a:tblPr firstRow="1" bandRow="1">
                    <a:tableStyleId>{5C22544A-7EE6-4342-B048-85BDC9FD1C3A}</a:tableStyleId>
                  </a:tblPr>
                  <a:tblGrid>
                    <a:gridCol w="2413489"/>
                    <a:gridCol w="2823797"/>
                    <a:gridCol w="2003181"/>
                    <a:gridCol w="2413489"/>
                  </a:tblGrid>
                  <a:tr h="6622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smtClean="0">
                              <a:solidFill>
                                <a:schemeClr val="tx1"/>
                              </a:solidFill>
                              <a:latin typeface="Arial" panose="020B0604020202020204" pitchFamily="34" charset="0"/>
                              <a:cs typeface="Arial" panose="020B0604020202020204" pitchFamily="34" charset="0"/>
                            </a:rPr>
                            <a:t>Off</a:t>
                          </a:r>
                          <a:r>
                            <a:rPr lang="it-IT" sz="2400" baseline="0" dirty="0" smtClean="0">
                              <a:solidFill>
                                <a:schemeClr val="tx1"/>
                              </a:solidFill>
                              <a:latin typeface="Arial" panose="020B0604020202020204" pitchFamily="34" charset="0"/>
                              <a:cs typeface="Arial" panose="020B0604020202020204" pitchFamily="34" charset="0"/>
                            </a:rPr>
                            <a:t> (V</a:t>
                          </a:r>
                          <a:r>
                            <a:rPr lang="it-IT" sz="2400" baseline="-25000" dirty="0" smtClean="0">
                              <a:solidFill>
                                <a:schemeClr val="tx1"/>
                              </a:solidFill>
                              <a:latin typeface="Arial" panose="020B0604020202020204" pitchFamily="34" charset="0"/>
                              <a:cs typeface="Arial" panose="020B0604020202020204" pitchFamily="34" charset="0"/>
                            </a:rPr>
                            <a:t>GS</a:t>
                          </a:r>
                          <a:r>
                            <a:rPr lang="it-IT" sz="2400" baseline="0" dirty="0" smtClean="0">
                              <a:solidFill>
                                <a:schemeClr val="tx1"/>
                              </a:solidFill>
                              <a:latin typeface="Arial" panose="020B0604020202020204" pitchFamily="34" charset="0"/>
                              <a:cs typeface="Arial" panose="020B0604020202020204" pitchFamily="34" charset="0"/>
                            </a:rPr>
                            <a:t> &lt;&lt; </a:t>
                          </a:r>
                          <a:r>
                            <a:rPr lang="it-IT" sz="2400" baseline="0" dirty="0" err="1" smtClean="0">
                              <a:solidFill>
                                <a:schemeClr val="tx1"/>
                              </a:solidFill>
                              <a:latin typeface="Arial" panose="020B0604020202020204" pitchFamily="34" charset="0"/>
                              <a:cs typeface="Arial" panose="020B0604020202020204" pitchFamily="34" charset="0"/>
                            </a:rPr>
                            <a:t>V</a:t>
                          </a:r>
                          <a:r>
                            <a:rPr lang="it-IT" sz="2400" baseline="-25000" dirty="0" err="1" smtClean="0">
                              <a:solidFill>
                                <a:schemeClr val="tx1"/>
                              </a:solidFill>
                              <a:latin typeface="Arial" panose="020B0604020202020204" pitchFamily="34" charset="0"/>
                              <a:cs typeface="Arial" panose="020B0604020202020204" pitchFamily="34" charset="0"/>
                            </a:rPr>
                            <a:t>t</a:t>
                          </a:r>
                          <a:r>
                            <a:rPr lang="it-IT" sz="2400" baseline="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chemeClr val="tx1"/>
                              </a:solidFill>
                              <a:latin typeface="Arial" panose="020B0604020202020204" pitchFamily="34" charset="0"/>
                              <a:cs typeface="Arial" panose="020B0604020202020204" pitchFamily="34" charset="0"/>
                            </a:rPr>
                            <a:t>Triode</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chemeClr val="tx1"/>
                              </a:solidFill>
                              <a:latin typeface="Arial" panose="020B0604020202020204" pitchFamily="34" charset="0"/>
                              <a:cs typeface="Arial" panose="020B0604020202020204" pitchFamily="34" charset="0"/>
                            </a:rPr>
                            <a:t>Saturation</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3348">
                    <a:tc>
                      <a:txBody>
                        <a:bodyPr/>
                        <a:lstStyle/>
                        <a:p>
                          <a:pPr/>
                          <a14:m>
                            <m:oMathPara xmlns:m="http://schemas.openxmlformats.org/officeDocument/2006/math">
                              <m:oMathParaPr>
                                <m:jc m:val="centerGroup"/>
                              </m:oMathParaPr>
                              <m:oMath xmlns:m="http://schemas.openxmlformats.org/officeDocument/2006/math">
                                <m:sSubSup>
                                  <m:sSubSup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𝑔𝑠</m:t>
                                    </m:r>
                                  </m:sub>
                                  <m:sup>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14:m>
                            <m:oMathPara xmlns:m="http://schemas.openxmlformats.org/officeDocument/2006/math">
                              <m:oMathParaPr>
                                <m:jc m:val="centerGroup"/>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box>
                                      <m:box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boxPr>
                                      <m:e>
                                        <m:argPr>
                                          <m:argSz m:val="-1"/>
                                        </m:argPr>
                                        <m:f>
                                          <m:f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e>
                                    </m:box>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box>
                                      <m:box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boxPr>
                                      <m:e>
                                        <m:argPr>
                                          <m:argSz m:val="-1"/>
                                        </m:argPr>
                                        <m:f>
                                          <m:f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e>
                                    </m:box>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3348">
                    <a:tc>
                      <a:txBody>
                        <a:bodyPr/>
                        <a:lstStyle/>
                        <a:p>
                          <a:pPr/>
                          <a14:m>
                            <m:oMathPara xmlns:m="http://schemas.openxmlformats.org/officeDocument/2006/math">
                              <m:oMathParaPr>
                                <m:jc m:val="centerGroup"/>
                              </m:oMathParaPr>
                              <m:oMath xmlns:m="http://schemas.openxmlformats.org/officeDocument/2006/math">
                                <m:sSubSup>
                                  <m:sSubSup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𝑔𝑑</m:t>
                                    </m:r>
                                  </m:sub>
                                  <m:sup>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box>
                                      <m:box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boxPr>
                                      <m:e>
                                        <m:argPr>
                                          <m:argSz m:val="-1"/>
                                        </m:argPr>
                                        <m:f>
                                          <m:f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e>
                                    </m:box>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80657">
                    <a:tc>
                      <a:txBody>
                        <a:bodyPr/>
                        <a:lstStyle/>
                        <a:p>
                          <a:pPr/>
                          <a14:m>
                            <m:oMathPara xmlns:m="http://schemas.openxmlformats.org/officeDocument/2006/math">
                              <m:oMathParaPr>
                                <m:jc m:val="centerGroup"/>
                              </m:oMathParaPr>
                              <m:oMath xmlns:m="http://schemas.openxmlformats.org/officeDocument/2006/math">
                                <m:sSubSup>
                                  <m:sSubSup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𝑔𝑏</m:t>
                                    </m:r>
                                  </m:sub>
                                  <m:sup>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b>
                                              <m:sSub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den>
                                        </m:f>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b>
                                              <m:sSub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𝑑𝑚</m:t>
                                                </m:r>
                                              </m:sub>
                                            </m:sSub>
                                          </m:den>
                                        </m:f>
                                      </m:e>
                                    </m:d>
                                  </m:e>
                                  <m:sup>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p>
                                </m:sSup>
                              </m:oMath>
                            </m:oMathPara>
                          </a14:m>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6" name="Tabella 5"/>
              <p:cNvGraphicFramePr>
                <a:graphicFrameLocks noGrp="1"/>
              </p:cNvGraphicFramePr>
              <p:nvPr>
                <p:extLst>
                  <p:ext uri="{D42A27DB-BD31-4B8C-83A1-F6EECF244321}">
                    <p14:modId xmlns:p14="http://schemas.microsoft.com/office/powerpoint/2010/main" val="1058689816"/>
                  </p:ext>
                </p:extLst>
              </p:nvPr>
            </p:nvGraphicFramePr>
            <p:xfrm>
              <a:off x="1269022" y="638994"/>
              <a:ext cx="9653956" cy="3421057"/>
            </p:xfrm>
            <a:graphic>
              <a:graphicData uri="http://schemas.openxmlformats.org/drawingml/2006/table">
                <a:tbl>
                  <a:tblPr firstRow="1" bandRow="1">
                    <a:tableStyleId>{5C22544A-7EE6-4342-B048-85BDC9FD1C3A}</a:tableStyleId>
                  </a:tblPr>
                  <a:tblGrid>
                    <a:gridCol w="2413489"/>
                    <a:gridCol w="2823797"/>
                    <a:gridCol w="2003181"/>
                    <a:gridCol w="2413489"/>
                  </a:tblGrid>
                  <a:tr h="6622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smtClean="0">
                              <a:solidFill>
                                <a:schemeClr val="tx1"/>
                              </a:solidFill>
                              <a:latin typeface="Arial" panose="020B0604020202020204" pitchFamily="34" charset="0"/>
                              <a:cs typeface="Arial" panose="020B0604020202020204" pitchFamily="34" charset="0"/>
                            </a:rPr>
                            <a:t>Off</a:t>
                          </a:r>
                          <a:r>
                            <a:rPr lang="it-IT" sz="2400" baseline="0" dirty="0" smtClean="0">
                              <a:solidFill>
                                <a:schemeClr val="tx1"/>
                              </a:solidFill>
                              <a:latin typeface="Arial" panose="020B0604020202020204" pitchFamily="34" charset="0"/>
                              <a:cs typeface="Arial" panose="020B0604020202020204" pitchFamily="34" charset="0"/>
                            </a:rPr>
                            <a:t> (V</a:t>
                          </a:r>
                          <a:r>
                            <a:rPr lang="it-IT" sz="2400" baseline="-25000" dirty="0" smtClean="0">
                              <a:solidFill>
                                <a:schemeClr val="tx1"/>
                              </a:solidFill>
                              <a:latin typeface="Arial" panose="020B0604020202020204" pitchFamily="34" charset="0"/>
                              <a:cs typeface="Arial" panose="020B0604020202020204" pitchFamily="34" charset="0"/>
                            </a:rPr>
                            <a:t>GS</a:t>
                          </a:r>
                          <a:r>
                            <a:rPr lang="it-IT" sz="2400" baseline="0" dirty="0" smtClean="0">
                              <a:solidFill>
                                <a:schemeClr val="tx1"/>
                              </a:solidFill>
                              <a:latin typeface="Arial" panose="020B0604020202020204" pitchFamily="34" charset="0"/>
                              <a:cs typeface="Arial" panose="020B0604020202020204" pitchFamily="34" charset="0"/>
                            </a:rPr>
                            <a:t> &lt;&lt; </a:t>
                          </a:r>
                          <a:r>
                            <a:rPr lang="it-IT" sz="2400" baseline="0" dirty="0" err="1" smtClean="0">
                              <a:solidFill>
                                <a:schemeClr val="tx1"/>
                              </a:solidFill>
                              <a:latin typeface="Arial" panose="020B0604020202020204" pitchFamily="34" charset="0"/>
                              <a:cs typeface="Arial" panose="020B0604020202020204" pitchFamily="34" charset="0"/>
                            </a:rPr>
                            <a:t>V</a:t>
                          </a:r>
                          <a:r>
                            <a:rPr lang="it-IT" sz="2400" baseline="-25000" dirty="0" err="1" smtClean="0">
                              <a:solidFill>
                                <a:schemeClr val="tx1"/>
                              </a:solidFill>
                              <a:latin typeface="Arial" panose="020B0604020202020204" pitchFamily="34" charset="0"/>
                              <a:cs typeface="Arial" panose="020B0604020202020204" pitchFamily="34" charset="0"/>
                            </a:rPr>
                            <a:t>t</a:t>
                          </a:r>
                          <a:r>
                            <a:rPr lang="it-IT" sz="2400" baseline="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chemeClr val="tx1"/>
                              </a:solidFill>
                              <a:latin typeface="Arial" panose="020B0604020202020204" pitchFamily="34" charset="0"/>
                              <a:cs typeface="Arial" panose="020B0604020202020204" pitchFamily="34" charset="0"/>
                            </a:rPr>
                            <a:t>Triode</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chemeClr val="tx1"/>
                              </a:solidFill>
                              <a:latin typeface="Arial" panose="020B0604020202020204" pitchFamily="34" charset="0"/>
                              <a:cs typeface="Arial" panose="020B0604020202020204" pitchFamily="34" charset="0"/>
                            </a:rPr>
                            <a:t>Saturation</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334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3" t="-94262" r="-300505" b="-2737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5745" t="-94262" r="-157019" b="-2737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61398" t="-94262" r="-120973" b="-2737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00253" t="-94262" r="-505" b="-273770"/>
                          </a:stretch>
                        </a:blipFill>
                      </a:tcPr>
                    </a:tc>
                  </a:tr>
                  <a:tr h="9347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3" t="-153896" r="-300505" b="-116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5745" t="-153896" r="-157019" b="-116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61398" t="-153896" r="-120973" b="-116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00253" t="-153896" r="-505" b="-116883"/>
                          </a:stretch>
                        </a:blipFill>
                      </a:tcPr>
                    </a:tc>
                  </a:tr>
                  <a:tr h="108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3" t="-219663" r="-300505" b="-11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5745" t="-219663" r="-157019" b="-11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61398" t="-219663" r="-120973" b="-11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00253" t="-219663" r="-505" b="-1124"/>
                          </a:stretch>
                        </a:blipFill>
                      </a:tcPr>
                    </a:tc>
                  </a:tr>
                </a:tbl>
              </a:graphicData>
            </a:graphic>
          </p:graphicFrame>
        </mc:Fallback>
      </mc:AlternateContent>
      <p:cxnSp>
        <p:nvCxnSpPr>
          <p:cNvPr id="19" name="Connettore 2 18"/>
          <p:cNvCxnSpPr/>
          <p:nvPr/>
        </p:nvCxnSpPr>
        <p:spPr>
          <a:xfrm flipH="1" flipV="1">
            <a:off x="5873263" y="3539118"/>
            <a:ext cx="1406768" cy="1314236"/>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7456527" y="4202448"/>
            <a:ext cx="4114800"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Series of the oxide and depletion layer capacitances. Can be approximated with only the oxide cap C</a:t>
            </a:r>
            <a:r>
              <a:rPr lang="en-US" sz="2400" baseline="-25000" dirty="0" smtClean="0">
                <a:latin typeface="Arial" panose="020B0604020202020204" pitchFamily="34" charset="0"/>
                <a:cs typeface="Arial" panose="020B0604020202020204" pitchFamily="34" charset="0"/>
              </a:rPr>
              <a:t>OX</a:t>
            </a:r>
            <a:r>
              <a:rPr lang="en-US" sz="2400" dirty="0" smtClean="0">
                <a:latin typeface="Arial" panose="020B0604020202020204" pitchFamily="34" charset="0"/>
                <a:cs typeface="Arial" panose="020B0604020202020204" pitchFamily="34" charset="0"/>
              </a:rPr>
              <a:t>WL</a:t>
            </a:r>
          </a:p>
        </p:txBody>
      </p:sp>
    </p:spTree>
    <p:extLst>
      <p:ext uri="{BB962C8B-B14F-4D97-AF65-F5344CB8AC3E}">
        <p14:creationId xmlns:p14="http://schemas.microsoft.com/office/powerpoint/2010/main" val="4235962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220746"/>
            <a:ext cx="10515600" cy="662397"/>
          </a:xfrm>
        </p:spPr>
        <p:txBody>
          <a:bodyPr/>
          <a:lstStyle/>
          <a:p>
            <a:r>
              <a:rPr lang="en-US" dirty="0" smtClean="0"/>
              <a:t>Charge oriented models (</a:t>
            </a:r>
            <a:r>
              <a:rPr lang="en-US" dirty="0" err="1" smtClean="0"/>
              <a:t>Dutt</a:t>
            </a:r>
            <a:r>
              <a:rPr lang="en-US" dirty="0" smtClean="0"/>
              <a:t> and Ward model)</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36</a:t>
            </a:fld>
            <a:endParaRPr lang="en-US" dirty="0"/>
          </a:p>
        </p:txBody>
      </p:sp>
      <p:sp>
        <p:nvSpPr>
          <p:cNvPr id="5" name="CasellaDiTesto 4"/>
          <p:cNvSpPr txBox="1"/>
          <p:nvPr/>
        </p:nvSpPr>
        <p:spPr>
          <a:xfrm>
            <a:off x="517357" y="998621"/>
            <a:ext cx="6096541" cy="1200329"/>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Limits of the Meyer Model: </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Does not guarantee charge conservation</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Capacitances are reciprocal </a:t>
            </a:r>
          </a:p>
        </p:txBody>
      </p:sp>
      <p:sp>
        <p:nvSpPr>
          <p:cNvPr id="6" name="CasellaDiTesto 5"/>
          <p:cNvSpPr txBox="1"/>
          <p:nvPr/>
        </p:nvSpPr>
        <p:spPr>
          <a:xfrm>
            <a:off x="8016502" y="1036725"/>
            <a:ext cx="3743332" cy="1200329"/>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Important errors in circuits</a:t>
            </a:r>
          </a:p>
          <a:p>
            <a:r>
              <a:rPr lang="en-US" sz="2400" dirty="0" smtClean="0">
                <a:latin typeface="Arial" panose="020B0604020202020204" pitchFamily="34" charset="0"/>
                <a:cs typeface="Arial" panose="020B0604020202020204" pitchFamily="34" charset="0"/>
              </a:rPr>
              <a:t>using </a:t>
            </a:r>
            <a:r>
              <a:rPr lang="en-US" sz="2400" dirty="0" smtClean="0">
                <a:latin typeface="Arial" panose="020B0604020202020204" pitchFamily="34" charset="0"/>
                <a:cs typeface="Arial" panose="020B0604020202020204" pitchFamily="34" charset="0"/>
              </a:rPr>
              <a:t>MOSFETs </a:t>
            </a:r>
            <a:r>
              <a:rPr lang="en-US" sz="2400" dirty="0" smtClean="0">
                <a:latin typeface="Arial" panose="020B0604020202020204" pitchFamily="34" charset="0"/>
                <a:cs typeface="Arial" panose="020B0604020202020204" pitchFamily="34" charset="0"/>
              </a:rPr>
              <a:t>as </a:t>
            </a:r>
          </a:p>
          <a:p>
            <a:r>
              <a:rPr lang="en-US" sz="2400" dirty="0" smtClean="0">
                <a:latin typeface="Arial" panose="020B0604020202020204" pitchFamily="34" charset="0"/>
                <a:cs typeface="Arial" panose="020B0604020202020204" pitchFamily="34" charset="0"/>
              </a:rPr>
              <a:t>switches. </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07603" y="3375465"/>
            <a:ext cx="1081961" cy="1924402"/>
          </a:xfrm>
          <a:prstGeom prst="rect">
            <a:avLst/>
          </a:prstGeom>
        </p:spPr>
      </p:pic>
      <p:sp>
        <p:nvSpPr>
          <p:cNvPr id="9" name="CasellaDiTesto 8"/>
          <p:cNvSpPr txBox="1"/>
          <p:nvPr/>
        </p:nvSpPr>
        <p:spPr>
          <a:xfrm>
            <a:off x="2416409" y="4951704"/>
            <a:ext cx="877163"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B</a:t>
            </a:r>
            <a:r>
              <a:rPr lang="it-IT" sz="2400" dirty="0" smtClean="0">
                <a:latin typeface="Arial" panose="020B0604020202020204" pitchFamily="34" charset="0"/>
                <a:cs typeface="Arial" panose="020B0604020202020204" pitchFamily="34" charset="0"/>
              </a:rPr>
              <a:t>=0</a:t>
            </a:r>
            <a:endParaRPr lang="en-US" sz="2400" dirty="0" smtClean="0">
              <a:latin typeface="Arial" panose="020B0604020202020204" pitchFamily="34" charset="0"/>
              <a:cs typeface="Arial" panose="020B0604020202020204" pitchFamily="34" charset="0"/>
            </a:endParaRPr>
          </a:p>
        </p:txBody>
      </p:sp>
      <p:sp>
        <p:nvSpPr>
          <p:cNvPr id="10" name="CasellaDiTesto 9"/>
          <p:cNvSpPr txBox="1"/>
          <p:nvPr/>
        </p:nvSpPr>
        <p:spPr>
          <a:xfrm>
            <a:off x="3961634" y="4725956"/>
            <a:ext cx="537327"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D</a:t>
            </a:r>
            <a:endParaRPr lang="en-US" sz="2400" dirty="0" smtClean="0">
              <a:latin typeface="Arial" panose="020B0604020202020204" pitchFamily="34" charset="0"/>
              <a:cs typeface="Arial" panose="020B0604020202020204" pitchFamily="34" charset="0"/>
            </a:endParaRPr>
          </a:p>
        </p:txBody>
      </p:sp>
      <p:sp>
        <p:nvSpPr>
          <p:cNvPr id="11" name="CasellaDiTesto 10"/>
          <p:cNvSpPr txBox="1"/>
          <p:nvPr/>
        </p:nvSpPr>
        <p:spPr>
          <a:xfrm>
            <a:off x="1198204" y="4764510"/>
            <a:ext cx="537327"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S</a:t>
            </a:r>
            <a:endParaRPr lang="en-US" sz="2400" dirty="0" smtClean="0">
              <a:latin typeface="Arial" panose="020B0604020202020204" pitchFamily="34" charset="0"/>
              <a:cs typeface="Arial" panose="020B0604020202020204" pitchFamily="34" charset="0"/>
            </a:endParaRPr>
          </a:p>
        </p:txBody>
      </p:sp>
      <p:sp>
        <p:nvSpPr>
          <p:cNvPr id="12" name="CasellaDiTesto 11"/>
          <p:cNvSpPr txBox="1"/>
          <p:nvPr/>
        </p:nvSpPr>
        <p:spPr>
          <a:xfrm>
            <a:off x="2579916" y="2988349"/>
            <a:ext cx="550151"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G</a:t>
            </a:r>
            <a:endParaRPr lang="en-US" sz="2400" dirty="0" smtClean="0">
              <a:latin typeface="Arial" panose="020B0604020202020204" pitchFamily="34" charset="0"/>
              <a:cs typeface="Arial" panose="020B0604020202020204" pitchFamily="34" charset="0"/>
            </a:endParaRPr>
          </a:p>
        </p:txBody>
      </p:sp>
      <p:sp>
        <p:nvSpPr>
          <p:cNvPr id="13" name="Ovale 12"/>
          <p:cNvSpPr/>
          <p:nvPr/>
        </p:nvSpPr>
        <p:spPr>
          <a:xfrm>
            <a:off x="2054057" y="4284012"/>
            <a:ext cx="525859" cy="5946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p:cNvSpPr/>
          <p:nvPr/>
        </p:nvSpPr>
        <p:spPr>
          <a:xfrm>
            <a:off x="3097421" y="4275057"/>
            <a:ext cx="525859" cy="5946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2571562" y="3516084"/>
            <a:ext cx="525859" cy="5946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ttore 1 19"/>
          <p:cNvCxnSpPr/>
          <p:nvPr/>
        </p:nvCxnSpPr>
        <p:spPr>
          <a:xfrm flipH="1" flipV="1">
            <a:off x="2827445" y="3314969"/>
            <a:ext cx="14092" cy="50114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3085689" y="3424362"/>
            <a:ext cx="583814" cy="461665"/>
          </a:xfrm>
          <a:prstGeom prst="rect">
            <a:avLst/>
          </a:prstGeom>
          <a:noFill/>
        </p:spPr>
        <p:txBody>
          <a:bodyPr wrap="none" rtlCol="0">
            <a:spAutoFit/>
          </a:bodyPr>
          <a:lstStyle/>
          <a:p>
            <a:r>
              <a:rPr lang="it-IT" sz="2400" dirty="0" smtClean="0">
                <a:solidFill>
                  <a:srgbClr val="FF0000"/>
                </a:solidFill>
                <a:latin typeface="Arial" panose="020B0604020202020204" pitchFamily="34" charset="0"/>
                <a:cs typeface="Arial" panose="020B0604020202020204" pitchFamily="34" charset="0"/>
              </a:rPr>
              <a:t>Q</a:t>
            </a:r>
            <a:r>
              <a:rPr lang="it-IT" sz="2400" baseline="-25000" dirty="0" smtClean="0">
                <a:solidFill>
                  <a:srgbClr val="FF0000"/>
                </a:solidFill>
                <a:latin typeface="Arial" panose="020B0604020202020204" pitchFamily="34" charset="0"/>
                <a:cs typeface="Arial" panose="020B0604020202020204" pitchFamily="34" charset="0"/>
              </a:rPr>
              <a:t>G</a:t>
            </a:r>
            <a:endParaRPr lang="en-US" sz="2400" baseline="-25000" dirty="0" smtClean="0">
              <a:solidFill>
                <a:srgbClr val="FF0000"/>
              </a:solidFill>
              <a:latin typeface="Arial" panose="020B0604020202020204" pitchFamily="34" charset="0"/>
              <a:cs typeface="Arial" panose="020B0604020202020204" pitchFamily="34" charset="0"/>
            </a:endParaRPr>
          </a:p>
        </p:txBody>
      </p:sp>
      <p:sp>
        <p:nvSpPr>
          <p:cNvPr id="22" name="CasellaDiTesto 21"/>
          <p:cNvSpPr txBox="1"/>
          <p:nvPr/>
        </p:nvSpPr>
        <p:spPr>
          <a:xfrm>
            <a:off x="3661120" y="4090955"/>
            <a:ext cx="570990" cy="461665"/>
          </a:xfrm>
          <a:prstGeom prst="rect">
            <a:avLst/>
          </a:prstGeom>
          <a:noFill/>
        </p:spPr>
        <p:txBody>
          <a:bodyPr wrap="none" rtlCol="0">
            <a:spAutoFit/>
          </a:bodyPr>
          <a:lstStyle/>
          <a:p>
            <a:r>
              <a:rPr lang="it-IT" sz="2400" dirty="0" smtClean="0">
                <a:solidFill>
                  <a:srgbClr val="FF0000"/>
                </a:solidFill>
                <a:latin typeface="Arial" panose="020B0604020202020204" pitchFamily="34" charset="0"/>
                <a:cs typeface="Arial" panose="020B0604020202020204" pitchFamily="34" charset="0"/>
              </a:rPr>
              <a:t>Q</a:t>
            </a:r>
            <a:r>
              <a:rPr lang="it-IT" sz="2400" baseline="-25000" dirty="0" smtClean="0">
                <a:solidFill>
                  <a:srgbClr val="FF0000"/>
                </a:solidFill>
                <a:latin typeface="Arial" panose="020B0604020202020204" pitchFamily="34" charset="0"/>
                <a:cs typeface="Arial" panose="020B0604020202020204" pitchFamily="34" charset="0"/>
              </a:rPr>
              <a:t>D</a:t>
            </a:r>
            <a:endParaRPr lang="en-US" sz="2400" baseline="-25000" dirty="0" smtClean="0">
              <a:solidFill>
                <a:srgbClr val="FF0000"/>
              </a:solidFill>
              <a:latin typeface="Arial" panose="020B0604020202020204" pitchFamily="34" charset="0"/>
              <a:cs typeface="Arial" panose="020B0604020202020204" pitchFamily="34" charset="0"/>
            </a:endParaRPr>
          </a:p>
        </p:txBody>
      </p:sp>
      <p:sp>
        <p:nvSpPr>
          <p:cNvPr id="23" name="CasellaDiTesto 22"/>
          <p:cNvSpPr txBox="1"/>
          <p:nvPr/>
        </p:nvSpPr>
        <p:spPr>
          <a:xfrm>
            <a:off x="1425972" y="4106270"/>
            <a:ext cx="570990" cy="461665"/>
          </a:xfrm>
          <a:prstGeom prst="rect">
            <a:avLst/>
          </a:prstGeom>
          <a:noFill/>
        </p:spPr>
        <p:txBody>
          <a:bodyPr wrap="none" rtlCol="0">
            <a:spAutoFit/>
          </a:bodyPr>
          <a:lstStyle/>
          <a:p>
            <a:r>
              <a:rPr lang="it-IT" sz="2400" dirty="0" smtClean="0">
                <a:solidFill>
                  <a:srgbClr val="FF0000"/>
                </a:solidFill>
                <a:latin typeface="Arial" panose="020B0604020202020204" pitchFamily="34" charset="0"/>
                <a:cs typeface="Arial" panose="020B0604020202020204" pitchFamily="34" charset="0"/>
              </a:rPr>
              <a:t>Q</a:t>
            </a:r>
            <a:r>
              <a:rPr lang="it-IT" sz="2400" baseline="-25000" dirty="0" smtClean="0">
                <a:solidFill>
                  <a:srgbClr val="FF0000"/>
                </a:solidFill>
                <a:latin typeface="Arial" panose="020B0604020202020204" pitchFamily="34" charset="0"/>
                <a:cs typeface="Arial" panose="020B0604020202020204" pitchFamily="34" charset="0"/>
              </a:rPr>
              <a:t>S</a:t>
            </a:r>
            <a:endParaRPr lang="en-US" sz="2400" baseline="-25000" dirty="0" smtClean="0">
              <a:solidFill>
                <a:srgbClr val="FF0000"/>
              </a:solidFill>
              <a:latin typeface="Arial" panose="020B0604020202020204" pitchFamily="34" charset="0"/>
              <a:cs typeface="Arial" panose="020B0604020202020204" pitchFamily="34" charset="0"/>
            </a:endParaRPr>
          </a:p>
        </p:txBody>
      </p:sp>
      <p:graphicFrame>
        <p:nvGraphicFramePr>
          <p:cNvPr id="24" name="Oggetto 23"/>
          <p:cNvGraphicFramePr>
            <a:graphicFrameLocks noChangeAspect="1"/>
          </p:cNvGraphicFramePr>
          <p:nvPr>
            <p:extLst>
              <p:ext uri="{D42A27DB-BD31-4B8C-83A1-F6EECF244321}">
                <p14:modId xmlns:p14="http://schemas.microsoft.com/office/powerpoint/2010/main" val="3862772449"/>
              </p:ext>
            </p:extLst>
          </p:nvPr>
        </p:nvGraphicFramePr>
        <p:xfrm>
          <a:off x="4495965" y="2978512"/>
          <a:ext cx="1643985" cy="1199764"/>
        </p:xfrm>
        <a:graphic>
          <a:graphicData uri="http://schemas.openxmlformats.org/presentationml/2006/ole">
            <mc:AlternateContent xmlns:mc="http://schemas.openxmlformats.org/markup-compatibility/2006">
              <mc:Choice xmlns:v="urn:schemas-microsoft-com:vml" Requires="v">
                <p:oleObj spid="_x0000_s27677" name="Equation" r:id="rId4" imgW="609480" imgH="444240" progId="Equation.DSMT4">
                  <p:embed/>
                </p:oleObj>
              </mc:Choice>
              <mc:Fallback>
                <p:oleObj name="Equation" r:id="rId4" imgW="609480" imgH="444240" progId="Equation.DSMT4">
                  <p:embed/>
                  <p:pic>
                    <p:nvPicPr>
                      <p:cNvPr id="0" name=""/>
                      <p:cNvPicPr>
                        <a:picLocks noChangeAspect="1" noChangeArrowheads="1"/>
                      </p:cNvPicPr>
                      <p:nvPr/>
                    </p:nvPicPr>
                    <p:blipFill>
                      <a:blip r:embed="rId5"/>
                      <a:srcRect/>
                      <a:stretch>
                        <a:fillRect/>
                      </a:stretch>
                    </p:blipFill>
                    <p:spPr bwMode="auto">
                      <a:xfrm>
                        <a:off x="4495965" y="2978512"/>
                        <a:ext cx="1643985" cy="1199764"/>
                      </a:xfrm>
                      <a:prstGeom prst="rect">
                        <a:avLst/>
                      </a:prstGeom>
                      <a:noFill/>
                    </p:spPr>
                  </p:pic>
                </p:oleObj>
              </mc:Fallback>
            </mc:AlternateContent>
          </a:graphicData>
        </a:graphic>
      </p:graphicFrame>
      <p:sp>
        <p:nvSpPr>
          <p:cNvPr id="25" name="CasellaDiTesto 24"/>
          <p:cNvSpPr txBox="1"/>
          <p:nvPr/>
        </p:nvSpPr>
        <p:spPr>
          <a:xfrm>
            <a:off x="6883531" y="2506647"/>
            <a:ext cx="5307863" cy="1569660"/>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Array of 9 capacitances</a:t>
            </a:r>
          </a:p>
          <a:p>
            <a:r>
              <a:rPr lang="en-US" sz="2400" dirty="0" err="1" smtClean="0">
                <a:latin typeface="Arial" panose="020B0604020202020204" pitchFamily="34" charset="0"/>
                <a:cs typeface="Arial" panose="020B0604020202020204" pitchFamily="34" charset="0"/>
              </a:rPr>
              <a:t>Cij</a:t>
            </a:r>
            <a:r>
              <a:rPr lang="en-US" sz="2400" dirty="0" smtClean="0">
                <a:latin typeface="Arial" panose="020B0604020202020204" pitchFamily="34" charset="0"/>
                <a:cs typeface="Arial" panose="020B0604020202020204" pitchFamily="34" charset="0"/>
              </a:rPr>
              <a:t> are &lt; 0 for </a:t>
            </a:r>
            <a:r>
              <a:rPr lang="en-US" sz="2400" dirty="0" err="1" smtClean="0">
                <a:latin typeface="Arial" panose="020B0604020202020204" pitchFamily="34" charset="0"/>
                <a:cs typeface="Arial" panose="020B0604020202020204" pitchFamily="34" charset="0"/>
              </a:rPr>
              <a:t>i≠j</a:t>
            </a:r>
            <a:r>
              <a:rPr lang="en-US" sz="2400" dirty="0" smtClean="0">
                <a:latin typeface="Arial" panose="020B0604020202020204" pitchFamily="34" charset="0"/>
                <a:cs typeface="Arial" panose="020B0604020202020204" pitchFamily="34" charset="0"/>
              </a:rPr>
              <a:t> (trans-capacitances)</a:t>
            </a:r>
          </a:p>
          <a:p>
            <a:r>
              <a:rPr lang="en-US" sz="2400" dirty="0" err="1" smtClean="0">
                <a:latin typeface="Arial" panose="020B0604020202020204" pitchFamily="34" charset="0"/>
                <a:cs typeface="Arial" panose="020B0604020202020204" pitchFamily="34" charset="0"/>
              </a:rPr>
              <a:t>Cij</a:t>
            </a:r>
            <a:r>
              <a:rPr lang="en-US" sz="2400" dirty="0" smtClean="0">
                <a:latin typeface="Arial" panose="020B0604020202020204" pitchFamily="34" charset="0"/>
                <a:cs typeface="Arial" panose="020B0604020202020204" pitchFamily="34" charset="0"/>
              </a:rPr>
              <a:t> are &gt; 0 for </a:t>
            </a:r>
            <a:r>
              <a:rPr lang="en-US" sz="2400" dirty="0" err="1" smtClean="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=j (self capacitances)</a:t>
            </a:r>
          </a:p>
          <a:p>
            <a:r>
              <a:rPr lang="en-US" sz="2400" dirty="0" smtClean="0">
                <a:latin typeface="Arial" panose="020B0604020202020204" pitchFamily="34" charset="0"/>
                <a:cs typeface="Arial" panose="020B0604020202020204" pitchFamily="34" charset="0"/>
              </a:rPr>
              <a:t>Generally: </a:t>
            </a:r>
            <a:r>
              <a:rPr lang="en-US" sz="2400" dirty="0" err="1" smtClean="0">
                <a:latin typeface="Arial" panose="020B0604020202020204" pitchFamily="34" charset="0"/>
                <a:cs typeface="Arial" panose="020B0604020202020204" pitchFamily="34" charset="0"/>
              </a:rPr>
              <a:t>Cij</a:t>
            </a:r>
            <a:r>
              <a:rPr lang="en-US" sz="2400" dirty="0" smtClean="0">
                <a:latin typeface="Arial" panose="020B0604020202020204" pitchFamily="34" charset="0"/>
                <a:cs typeface="Arial" panose="020B0604020202020204" pitchFamily="34" charset="0"/>
              </a:rPr>
              <a:t> ≠ </a:t>
            </a:r>
            <a:r>
              <a:rPr lang="en-US" sz="2400" dirty="0" err="1" smtClean="0">
                <a:latin typeface="Arial" panose="020B0604020202020204" pitchFamily="34" charset="0"/>
                <a:cs typeface="Arial" panose="020B0604020202020204" pitchFamily="34" charset="0"/>
              </a:rPr>
              <a:t>Cji</a:t>
            </a:r>
            <a:endParaRPr lang="en-US" sz="2400" dirty="0">
              <a:latin typeface="Arial" panose="020B0604020202020204" pitchFamily="34" charset="0"/>
              <a:cs typeface="Arial" panose="020B0604020202020204" pitchFamily="34" charset="0"/>
            </a:endParaRPr>
          </a:p>
        </p:txBody>
      </p:sp>
      <p:pic>
        <p:nvPicPr>
          <p:cNvPr id="26" name="Immagin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6239" y="4284012"/>
            <a:ext cx="2688639" cy="1918756"/>
          </a:xfrm>
          <a:prstGeom prst="rect">
            <a:avLst/>
          </a:prstGeom>
        </p:spPr>
      </p:pic>
      <p:sp>
        <p:nvSpPr>
          <p:cNvPr id="27" name="Freccia a destra 26"/>
          <p:cNvSpPr/>
          <p:nvPr/>
        </p:nvSpPr>
        <p:spPr>
          <a:xfrm>
            <a:off x="6978316" y="1479884"/>
            <a:ext cx="673768" cy="565484"/>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728082" y="2357147"/>
            <a:ext cx="4040658" cy="584775"/>
          </a:xfrm>
          <a:prstGeom prst="rect">
            <a:avLst/>
          </a:prstGeom>
          <a:noFill/>
        </p:spPr>
        <p:txBody>
          <a:bodyPr wrap="none" rtlCol="0">
            <a:spAutoFit/>
          </a:bodyPr>
          <a:lstStyle/>
          <a:p>
            <a:r>
              <a:rPr lang="it-IT" sz="3200" dirty="0" err="1" smtClean="0">
                <a:latin typeface="Arial" panose="020B0604020202020204" pitchFamily="34" charset="0"/>
                <a:cs typeface="Arial" panose="020B0604020202020204" pitchFamily="34" charset="0"/>
              </a:rPr>
              <a:t>Dutt</a:t>
            </a:r>
            <a:r>
              <a:rPr lang="it-IT" sz="3200" dirty="0" smtClean="0">
                <a:latin typeface="Arial" panose="020B0604020202020204" pitchFamily="34" charset="0"/>
                <a:cs typeface="Arial" panose="020B0604020202020204" pitchFamily="34" charset="0"/>
              </a:rPr>
              <a:t> and </a:t>
            </a:r>
            <a:r>
              <a:rPr lang="it-IT" sz="3200" dirty="0" err="1" smtClean="0">
                <a:latin typeface="Arial" panose="020B0604020202020204" pitchFamily="34" charset="0"/>
                <a:cs typeface="Arial" panose="020B0604020202020204" pitchFamily="34" charset="0"/>
              </a:rPr>
              <a:t>Ward</a:t>
            </a:r>
            <a:r>
              <a:rPr lang="it-IT" sz="3200" dirty="0" smtClean="0">
                <a:latin typeface="Arial" panose="020B0604020202020204" pitchFamily="34" charset="0"/>
                <a:cs typeface="Arial" panose="020B0604020202020204" pitchFamily="34" charset="0"/>
              </a:rPr>
              <a:t> model</a:t>
            </a:r>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6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animBg="1"/>
      <p:bldP spid="15" grpId="0" animBg="1"/>
      <p:bldP spid="21" grpId="0"/>
      <p:bldP spid="22" grpId="0"/>
      <p:bldP spid="23" grpId="0"/>
      <p:bldP spid="2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470" y="87722"/>
            <a:ext cx="10515600" cy="662397"/>
          </a:xfrm>
        </p:spPr>
        <p:txBody>
          <a:bodyPr/>
          <a:lstStyle/>
          <a:p>
            <a:r>
              <a:rPr lang="it-IT" dirty="0" smtClean="0"/>
              <a:t>Junction </a:t>
            </a:r>
            <a:r>
              <a:rPr lang="it-IT" dirty="0" err="1" smtClean="0"/>
              <a:t>capacitances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37</a:t>
            </a:fld>
            <a:endParaRPr lang="en-US" dirty="0"/>
          </a:p>
        </p:txBody>
      </p:sp>
      <p:pic>
        <p:nvPicPr>
          <p:cNvPr id="5" name="Immagine 4" descr="MOS_model_L_signals"/>
          <p:cNvPicPr/>
          <p:nvPr/>
        </p:nvPicPr>
        <p:blipFill>
          <a:blip r:embed="rId3" cstate="print">
            <a:extLst>
              <a:ext uri="{28A0092B-C50C-407E-A947-70E740481C1C}">
                <a14:useLocalDpi xmlns:a14="http://schemas.microsoft.com/office/drawing/2010/main" val="0"/>
              </a:ext>
            </a:extLst>
          </a:blip>
          <a:srcRect t="-1630"/>
          <a:stretch>
            <a:fillRect/>
          </a:stretch>
        </p:blipFill>
        <p:spPr bwMode="auto">
          <a:xfrm>
            <a:off x="614470" y="750119"/>
            <a:ext cx="4133557" cy="2108029"/>
          </a:xfrm>
          <a:prstGeom prst="rect">
            <a:avLst/>
          </a:prstGeom>
          <a:noFill/>
          <a:ln>
            <a:noFill/>
          </a:ln>
        </p:spPr>
      </p:pic>
      <p:pic>
        <p:nvPicPr>
          <p:cNvPr id="6" name="Picture 2" descr="small_sig_model_MOS"/>
          <p:cNvPicPr>
            <a:picLocks noChangeAspect="1" noChangeArrowheads="1"/>
          </p:cNvPicPr>
          <p:nvPr/>
        </p:nvPicPr>
        <p:blipFill>
          <a:blip r:embed="rId4" cstate="print">
            <a:extLst>
              <a:ext uri="{28A0092B-C50C-407E-A947-70E740481C1C}">
                <a14:useLocalDpi xmlns:a14="http://schemas.microsoft.com/office/drawing/2010/main" val="0"/>
              </a:ext>
            </a:extLst>
          </a:blip>
          <a:srcRect t="-1215"/>
          <a:stretch>
            <a:fillRect/>
          </a:stretch>
        </p:blipFill>
        <p:spPr bwMode="auto">
          <a:xfrm>
            <a:off x="388213" y="2858148"/>
            <a:ext cx="5395157" cy="32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2 6"/>
          <p:cNvCxnSpPr/>
          <p:nvPr/>
        </p:nvCxnSpPr>
        <p:spPr>
          <a:xfrm>
            <a:off x="4595627" y="3670894"/>
            <a:ext cx="304800" cy="54735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a:off x="5412636" y="5080594"/>
            <a:ext cx="462069" cy="27367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3619501" y="1804133"/>
            <a:ext cx="462069" cy="27367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2111824" y="1690566"/>
            <a:ext cx="462069" cy="27367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4" name="Oggetto 13"/>
          <p:cNvGraphicFramePr>
            <a:graphicFrameLocks noChangeAspect="1"/>
          </p:cNvGraphicFramePr>
          <p:nvPr>
            <p:extLst>
              <p:ext uri="{D42A27DB-BD31-4B8C-83A1-F6EECF244321}">
                <p14:modId xmlns:p14="http://schemas.microsoft.com/office/powerpoint/2010/main" val="3972226347"/>
              </p:ext>
            </p:extLst>
          </p:nvPr>
        </p:nvGraphicFramePr>
        <p:xfrm>
          <a:off x="6622707" y="1070290"/>
          <a:ext cx="4079875" cy="1385888"/>
        </p:xfrm>
        <a:graphic>
          <a:graphicData uri="http://schemas.openxmlformats.org/presentationml/2006/ole">
            <mc:AlternateContent xmlns:mc="http://schemas.openxmlformats.org/markup-compatibility/2006">
              <mc:Choice xmlns:v="urn:schemas-microsoft-com:vml" Requires="v">
                <p:oleObj spid="_x0000_s28699" name="Equation" r:id="rId5" imgW="1726920" imgH="609480" progId="Equation.DSMT4">
                  <p:embed/>
                </p:oleObj>
              </mc:Choice>
              <mc:Fallback>
                <p:oleObj name="Equation" r:id="rId5" imgW="1726920" imgH="609480" progId="Equation.DSMT4">
                  <p:embed/>
                  <p:pic>
                    <p:nvPicPr>
                      <p:cNvPr id="0" name="Object 1"/>
                      <p:cNvPicPr>
                        <a:picLocks noChangeAspect="1" noChangeArrowheads="1"/>
                      </p:cNvPicPr>
                      <p:nvPr/>
                    </p:nvPicPr>
                    <p:blipFill>
                      <a:blip r:embed="rId6"/>
                      <a:srcRect/>
                      <a:stretch>
                        <a:fillRect/>
                      </a:stretch>
                    </p:blipFill>
                    <p:spPr bwMode="auto">
                      <a:xfrm>
                        <a:off x="6622707" y="1070290"/>
                        <a:ext cx="4079875" cy="1385888"/>
                      </a:xfrm>
                      <a:prstGeom prst="rect">
                        <a:avLst/>
                      </a:prstGeom>
                      <a:noFill/>
                    </p:spPr>
                  </p:pic>
                </p:oleObj>
              </mc:Fallback>
            </mc:AlternateContent>
          </a:graphicData>
        </a:graphic>
      </p:graphicFrame>
      <p:sp>
        <p:nvSpPr>
          <p:cNvPr id="33" name="CasellaDiTesto 32"/>
          <p:cNvSpPr txBox="1"/>
          <p:nvPr/>
        </p:nvSpPr>
        <p:spPr>
          <a:xfrm>
            <a:off x="11161348" y="3944572"/>
            <a:ext cx="474810"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W</a:t>
            </a:r>
            <a:endParaRPr lang="en-US" sz="2400" dirty="0" smtClean="0">
              <a:latin typeface="Arial" panose="020B0604020202020204" pitchFamily="34" charset="0"/>
              <a:cs typeface="Arial" panose="020B0604020202020204" pitchFamily="34" charset="0"/>
            </a:endParaRPr>
          </a:p>
        </p:txBody>
      </p:sp>
      <p:sp>
        <p:nvSpPr>
          <p:cNvPr id="15" name="Rettangolo 14"/>
          <p:cNvSpPr/>
          <p:nvPr/>
        </p:nvSpPr>
        <p:spPr>
          <a:xfrm flipH="1" flipV="1">
            <a:off x="6946145" y="3485417"/>
            <a:ext cx="3737134" cy="1935470"/>
          </a:xfrm>
          <a:prstGeom prst="rect">
            <a:avLst/>
          </a:prstGeom>
          <a:solidFill>
            <a:schemeClr val="accent6">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p:cNvSpPr/>
          <p:nvPr/>
        </p:nvSpPr>
        <p:spPr>
          <a:xfrm flipH="1" flipV="1">
            <a:off x="7712286" y="2962377"/>
            <a:ext cx="2204852" cy="2981548"/>
          </a:xfrm>
          <a:prstGeom prst="rect">
            <a:avLst/>
          </a:prstGeom>
          <a:solidFill>
            <a:srgbClr val="FF0000">
              <a:alpha val="42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ttore 1 24"/>
          <p:cNvCxnSpPr/>
          <p:nvPr/>
        </p:nvCxnSpPr>
        <p:spPr>
          <a:xfrm>
            <a:off x="10894185" y="3528861"/>
            <a:ext cx="0" cy="1804628"/>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10109146" y="4173588"/>
            <a:ext cx="406276" cy="500375"/>
          </a:xfrm>
          <a:prstGeom prst="rect">
            <a:avLst/>
          </a:prstGeom>
          <a:noFill/>
        </p:spPr>
        <p:txBody>
          <a:bodyPr wrap="none" rtlCol="0">
            <a:spAutoFit/>
          </a:bodyPr>
          <a:lstStyle/>
          <a:p>
            <a:r>
              <a:rPr lang="it-IT" sz="3200" dirty="0" smtClean="0">
                <a:latin typeface="Arial" panose="020B0604020202020204" pitchFamily="34" charset="0"/>
                <a:cs typeface="Arial" panose="020B0604020202020204" pitchFamily="34" charset="0"/>
              </a:rPr>
              <a:t>D</a:t>
            </a:r>
            <a:endParaRPr lang="en-US" sz="3200" dirty="0" smtClean="0">
              <a:latin typeface="Arial" panose="020B0604020202020204" pitchFamily="34" charset="0"/>
              <a:cs typeface="Arial" panose="020B0604020202020204" pitchFamily="34" charset="0"/>
            </a:endParaRPr>
          </a:p>
        </p:txBody>
      </p:sp>
      <p:sp>
        <p:nvSpPr>
          <p:cNvPr id="28" name="CasellaDiTesto 27"/>
          <p:cNvSpPr txBox="1"/>
          <p:nvPr/>
        </p:nvSpPr>
        <p:spPr>
          <a:xfrm>
            <a:off x="7126056" y="4169200"/>
            <a:ext cx="387329" cy="500375"/>
          </a:xfrm>
          <a:prstGeom prst="rect">
            <a:avLst/>
          </a:prstGeom>
          <a:noFill/>
        </p:spPr>
        <p:txBody>
          <a:bodyPr wrap="none" rtlCol="0">
            <a:spAutoFit/>
          </a:bodyPr>
          <a:lstStyle/>
          <a:p>
            <a:r>
              <a:rPr lang="it-IT" sz="3200" dirty="0" smtClean="0">
                <a:latin typeface="Arial" panose="020B0604020202020204" pitchFamily="34" charset="0"/>
                <a:cs typeface="Arial" panose="020B0604020202020204" pitchFamily="34" charset="0"/>
              </a:rPr>
              <a:t>S</a:t>
            </a:r>
            <a:endParaRPr lang="en-US" sz="3200" dirty="0" smtClean="0">
              <a:latin typeface="Arial" panose="020B0604020202020204" pitchFamily="34" charset="0"/>
              <a:cs typeface="Arial" panose="020B0604020202020204" pitchFamily="34" charset="0"/>
            </a:endParaRPr>
          </a:p>
        </p:txBody>
      </p:sp>
      <p:sp>
        <p:nvSpPr>
          <p:cNvPr id="29" name="CasellaDiTesto 28"/>
          <p:cNvSpPr txBox="1"/>
          <p:nvPr/>
        </p:nvSpPr>
        <p:spPr>
          <a:xfrm>
            <a:off x="8555600" y="5450571"/>
            <a:ext cx="425223" cy="500375"/>
          </a:xfrm>
          <a:prstGeom prst="rect">
            <a:avLst/>
          </a:prstGeom>
          <a:noFill/>
        </p:spPr>
        <p:txBody>
          <a:bodyPr wrap="none" rtlCol="0">
            <a:spAutoFit/>
          </a:bodyPr>
          <a:lstStyle/>
          <a:p>
            <a:r>
              <a:rPr lang="it-IT" sz="3200" dirty="0" smtClean="0">
                <a:latin typeface="Arial" panose="020B0604020202020204" pitchFamily="34" charset="0"/>
                <a:cs typeface="Arial" panose="020B0604020202020204" pitchFamily="34" charset="0"/>
              </a:rPr>
              <a:t>G</a:t>
            </a:r>
            <a:endParaRPr lang="en-US" sz="3200" dirty="0" smtClean="0">
              <a:latin typeface="Arial" panose="020B0604020202020204" pitchFamily="34" charset="0"/>
              <a:cs typeface="Arial" panose="020B0604020202020204" pitchFamily="34" charset="0"/>
            </a:endParaRPr>
          </a:p>
        </p:txBody>
      </p:sp>
      <p:cxnSp>
        <p:nvCxnSpPr>
          <p:cNvPr id="30" name="Connettore 1 29"/>
          <p:cNvCxnSpPr/>
          <p:nvPr/>
        </p:nvCxnSpPr>
        <p:spPr>
          <a:xfrm flipH="1">
            <a:off x="9878527" y="5685152"/>
            <a:ext cx="804752" cy="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10162985" y="5719418"/>
            <a:ext cx="425223" cy="395034"/>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L</a:t>
            </a:r>
            <a:r>
              <a:rPr lang="it-IT" sz="2400" baseline="-25000" dirty="0" smtClean="0">
                <a:latin typeface="Arial" panose="020B0604020202020204" pitchFamily="34" charset="0"/>
                <a:cs typeface="Arial" panose="020B0604020202020204" pitchFamily="34" charset="0"/>
              </a:rPr>
              <a:t>C</a:t>
            </a:r>
            <a:endParaRPr lang="en-US" sz="2400" baseline="-25000" dirty="0" smtClean="0">
              <a:latin typeface="Arial" panose="020B0604020202020204" pitchFamily="34" charset="0"/>
              <a:cs typeface="Arial" panose="020B0604020202020204" pitchFamily="34" charset="0"/>
            </a:endParaRPr>
          </a:p>
        </p:txBody>
      </p:sp>
      <p:sp>
        <p:nvSpPr>
          <p:cNvPr id="35" name="Rettangolo 34"/>
          <p:cNvSpPr/>
          <p:nvPr/>
        </p:nvSpPr>
        <p:spPr>
          <a:xfrm>
            <a:off x="9917138" y="3485417"/>
            <a:ext cx="778265" cy="19354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igura a mano libera 36"/>
          <p:cNvSpPr/>
          <p:nvPr/>
        </p:nvSpPr>
        <p:spPr>
          <a:xfrm>
            <a:off x="8255000" y="403503"/>
            <a:ext cx="3102586" cy="3000097"/>
          </a:xfrm>
          <a:custGeom>
            <a:avLst/>
            <a:gdLst>
              <a:gd name="connsiteX0" fmla="*/ 0 w 3445486"/>
              <a:gd name="connsiteY0" fmla="*/ 696389 h 3033189"/>
              <a:gd name="connsiteX1" fmla="*/ 1054100 w 3445486"/>
              <a:gd name="connsiteY1" fmla="*/ 74089 h 3033189"/>
              <a:gd name="connsiteX2" fmla="*/ 2603500 w 3445486"/>
              <a:gd name="connsiteY2" fmla="*/ 124889 h 3033189"/>
              <a:gd name="connsiteX3" fmla="*/ 3441700 w 3445486"/>
              <a:gd name="connsiteY3" fmla="*/ 1090089 h 3033189"/>
              <a:gd name="connsiteX4" fmla="*/ 2933700 w 3445486"/>
              <a:gd name="connsiteY4" fmla="*/ 3033189 h 3033189"/>
              <a:gd name="connsiteX5" fmla="*/ 2933700 w 3445486"/>
              <a:gd name="connsiteY5" fmla="*/ 3033189 h 3033189"/>
              <a:gd name="connsiteX0" fmla="*/ 0 w 3102586"/>
              <a:gd name="connsiteY0" fmla="*/ 818283 h 3040783"/>
              <a:gd name="connsiteX1" fmla="*/ 711200 w 3102586"/>
              <a:gd name="connsiteY1" fmla="*/ 81683 h 3040783"/>
              <a:gd name="connsiteX2" fmla="*/ 2260600 w 3102586"/>
              <a:gd name="connsiteY2" fmla="*/ 132483 h 3040783"/>
              <a:gd name="connsiteX3" fmla="*/ 3098800 w 3102586"/>
              <a:gd name="connsiteY3" fmla="*/ 1097683 h 3040783"/>
              <a:gd name="connsiteX4" fmla="*/ 2590800 w 3102586"/>
              <a:gd name="connsiteY4" fmla="*/ 3040783 h 3040783"/>
              <a:gd name="connsiteX5" fmla="*/ 2590800 w 3102586"/>
              <a:gd name="connsiteY5" fmla="*/ 3040783 h 3040783"/>
              <a:gd name="connsiteX0" fmla="*/ 0 w 3102586"/>
              <a:gd name="connsiteY0" fmla="*/ 777597 h 3000097"/>
              <a:gd name="connsiteX1" fmla="*/ 838200 w 3102586"/>
              <a:gd name="connsiteY1" fmla="*/ 117197 h 3000097"/>
              <a:gd name="connsiteX2" fmla="*/ 2260600 w 3102586"/>
              <a:gd name="connsiteY2" fmla="*/ 91797 h 3000097"/>
              <a:gd name="connsiteX3" fmla="*/ 3098800 w 3102586"/>
              <a:gd name="connsiteY3" fmla="*/ 1056997 h 3000097"/>
              <a:gd name="connsiteX4" fmla="*/ 2590800 w 3102586"/>
              <a:gd name="connsiteY4" fmla="*/ 3000097 h 3000097"/>
              <a:gd name="connsiteX5" fmla="*/ 2590800 w 3102586"/>
              <a:gd name="connsiteY5" fmla="*/ 3000097 h 30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2586" h="3000097">
                <a:moveTo>
                  <a:pt x="0" y="777597"/>
                </a:moveTo>
                <a:cubicBezTo>
                  <a:pt x="310091" y="514072"/>
                  <a:pt x="461433" y="231497"/>
                  <a:pt x="838200" y="117197"/>
                </a:cubicBezTo>
                <a:cubicBezTo>
                  <a:pt x="1214967" y="2897"/>
                  <a:pt x="1883833" y="-64836"/>
                  <a:pt x="2260600" y="91797"/>
                </a:cubicBezTo>
                <a:cubicBezTo>
                  <a:pt x="2637367" y="248430"/>
                  <a:pt x="3043767" y="572280"/>
                  <a:pt x="3098800" y="1056997"/>
                </a:cubicBezTo>
                <a:cubicBezTo>
                  <a:pt x="3153833" y="1541714"/>
                  <a:pt x="2590800" y="3000097"/>
                  <a:pt x="2590800" y="3000097"/>
                </a:cubicBezTo>
                <a:lnTo>
                  <a:pt x="2590800" y="3000097"/>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igura a mano libera 37"/>
          <p:cNvSpPr/>
          <p:nvPr/>
        </p:nvSpPr>
        <p:spPr>
          <a:xfrm>
            <a:off x="10147300" y="1012252"/>
            <a:ext cx="910520" cy="2264348"/>
          </a:xfrm>
          <a:custGeom>
            <a:avLst/>
            <a:gdLst>
              <a:gd name="connsiteX0" fmla="*/ 0 w 910520"/>
              <a:gd name="connsiteY0" fmla="*/ 118048 h 2264348"/>
              <a:gd name="connsiteX1" fmla="*/ 406400 w 910520"/>
              <a:gd name="connsiteY1" fmla="*/ 16448 h 2264348"/>
              <a:gd name="connsiteX2" fmla="*/ 774700 w 910520"/>
              <a:gd name="connsiteY2" fmla="*/ 422848 h 2264348"/>
              <a:gd name="connsiteX3" fmla="*/ 901700 w 910520"/>
              <a:gd name="connsiteY3" fmla="*/ 1222948 h 2264348"/>
              <a:gd name="connsiteX4" fmla="*/ 558800 w 910520"/>
              <a:gd name="connsiteY4" fmla="*/ 2264348 h 2264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20" h="2264348">
                <a:moveTo>
                  <a:pt x="0" y="118048"/>
                </a:moveTo>
                <a:cubicBezTo>
                  <a:pt x="138641" y="41848"/>
                  <a:pt x="277283" y="-34352"/>
                  <a:pt x="406400" y="16448"/>
                </a:cubicBezTo>
                <a:cubicBezTo>
                  <a:pt x="535517" y="67248"/>
                  <a:pt x="692150" y="221765"/>
                  <a:pt x="774700" y="422848"/>
                </a:cubicBezTo>
                <a:cubicBezTo>
                  <a:pt x="857250" y="623931"/>
                  <a:pt x="937683" y="916031"/>
                  <a:pt x="901700" y="1222948"/>
                </a:cubicBezTo>
                <a:cubicBezTo>
                  <a:pt x="865717" y="1529865"/>
                  <a:pt x="712258" y="1897106"/>
                  <a:pt x="558800" y="2264348"/>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56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P spid="16" grpId="0" animBg="1"/>
      <p:bldP spid="27" grpId="0"/>
      <p:bldP spid="28" grpId="0"/>
      <p:bldP spid="29" grpId="0"/>
      <p:bldP spid="34" grpId="0"/>
      <p:bldP spid="35"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Other non-idealities of the MOSFET </a:t>
            </a:r>
            <a:r>
              <a:rPr lang="en-US" dirty="0" err="1" smtClean="0"/>
              <a:t>behaviour</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38</a:t>
            </a:fld>
            <a:endParaRPr lang="en-US" dirty="0"/>
          </a:p>
        </p:txBody>
      </p:sp>
      <p:sp>
        <p:nvSpPr>
          <p:cNvPr id="5" name="CasellaDiTesto 4"/>
          <p:cNvSpPr txBox="1"/>
          <p:nvPr/>
        </p:nvSpPr>
        <p:spPr>
          <a:xfrm>
            <a:off x="381000" y="1422400"/>
            <a:ext cx="4447051"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Gate-bias dependent mobility </a:t>
            </a:r>
          </a:p>
        </p:txBody>
      </p:sp>
      <p:sp>
        <p:nvSpPr>
          <p:cNvPr id="6" name="CasellaDiTesto 5"/>
          <p:cNvSpPr txBox="1"/>
          <p:nvPr/>
        </p:nvSpPr>
        <p:spPr>
          <a:xfrm>
            <a:off x="5285251" y="1422400"/>
            <a:ext cx="6502101" cy="830997"/>
          </a:xfrm>
          <a:prstGeom prst="rect">
            <a:avLst/>
          </a:prstGeom>
          <a:noFill/>
        </p:spPr>
        <p:txBody>
          <a:bodyPr wrap="none" rtlCol="0">
            <a:spAutoFit/>
          </a:bodyPr>
          <a:lstStyle/>
          <a:p>
            <a:r>
              <a:rPr lang="en-US" sz="2400" dirty="0" err="1" smtClean="0">
                <a:latin typeface="Symbol" panose="05050102010706020507" pitchFamily="18" charset="2"/>
                <a:cs typeface="Arial" panose="020B0604020202020204" pitchFamily="34" charset="0"/>
              </a:rPr>
              <a:t>m</a:t>
            </a:r>
            <a:r>
              <a:rPr lang="en-US" sz="2400" dirty="0" err="1" smtClean="0">
                <a:latin typeface="Arial" panose="020B0604020202020204" pitchFamily="34" charset="0"/>
                <a:cs typeface="Arial" panose="020B0604020202020204" pitchFamily="34" charset="0"/>
              </a:rPr>
              <a:t>C</a:t>
            </a:r>
            <a:r>
              <a:rPr lang="en-US" sz="2400" baseline="-25000" dirty="0" err="1" smtClean="0">
                <a:latin typeface="Arial" panose="020B0604020202020204" pitchFamily="34" charset="0"/>
                <a:cs typeface="Arial" panose="020B0604020202020204" pitchFamily="34" charset="0"/>
              </a:rPr>
              <a:t>ox</a:t>
            </a:r>
            <a:r>
              <a:rPr lang="en-US" sz="2400" dirty="0" smtClean="0">
                <a:latin typeface="Arial" panose="020B0604020202020204" pitchFamily="34" charset="0"/>
                <a:cs typeface="Arial" panose="020B0604020202020204" pitchFamily="34" charset="0"/>
              </a:rPr>
              <a:t> depends on V</a:t>
            </a:r>
            <a:r>
              <a:rPr lang="en-US" sz="2400" baseline="-25000" dirty="0" smtClean="0">
                <a:latin typeface="Arial" panose="020B0604020202020204" pitchFamily="34" charset="0"/>
                <a:cs typeface="Arial" panose="020B0604020202020204" pitchFamily="34" charset="0"/>
              </a:rPr>
              <a:t>GS</a:t>
            </a:r>
            <a:r>
              <a:rPr lang="en-US" sz="2400" dirty="0" smtClean="0">
                <a:latin typeface="Arial" panose="020B0604020202020204" pitchFamily="34" charset="0"/>
                <a:cs typeface="Arial" panose="020B0604020202020204" pitchFamily="34" charset="0"/>
              </a:rPr>
              <a:t> (decreases at high V</a:t>
            </a:r>
            <a:r>
              <a:rPr lang="en-US" sz="2400" baseline="-25000" dirty="0" smtClean="0">
                <a:latin typeface="Arial" panose="020B0604020202020204" pitchFamily="34" charset="0"/>
                <a:cs typeface="Arial" panose="020B0604020202020204" pitchFamily="34" charset="0"/>
              </a:rPr>
              <a:t>GS</a:t>
            </a:r>
            <a:r>
              <a:rPr lang="en-US" sz="2400" dirty="0" smtClean="0">
                <a:latin typeface="Arial" panose="020B0604020202020204" pitchFamily="34" charset="0"/>
                <a:cs typeface="Arial" panose="020B0604020202020204" pitchFamily="34" charset="0"/>
              </a:rPr>
              <a:t>)</a:t>
            </a:r>
          </a:p>
          <a:p>
            <a:r>
              <a:rPr lang="en-US" sz="2400" b="1" dirty="0" smtClean="0">
                <a:latin typeface="Arial" panose="020B0604020202020204" pitchFamily="34" charset="0"/>
                <a:cs typeface="Arial" panose="020B0604020202020204" pitchFamily="34" charset="0"/>
              </a:rPr>
              <a:t>(all devices)</a:t>
            </a:r>
            <a:r>
              <a:rPr lang="en-US" sz="2400" dirty="0" smtClean="0">
                <a:latin typeface="Arial" panose="020B0604020202020204" pitchFamily="34" charset="0"/>
                <a:cs typeface="Arial" panose="020B0604020202020204" pitchFamily="34" charset="0"/>
              </a:rPr>
              <a:t> </a:t>
            </a:r>
          </a:p>
        </p:txBody>
      </p:sp>
      <p:sp>
        <p:nvSpPr>
          <p:cNvPr id="7" name="Freccia a destra 6"/>
          <p:cNvSpPr/>
          <p:nvPr/>
        </p:nvSpPr>
        <p:spPr>
          <a:xfrm>
            <a:off x="4715134" y="1511300"/>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381000" y="2278943"/>
            <a:ext cx="3762568"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Carrier velocity saturation </a:t>
            </a:r>
            <a:endParaRPr lang="en-US" sz="2400" dirty="0" smtClean="0">
              <a:latin typeface="Arial" panose="020B0604020202020204" pitchFamily="34" charset="0"/>
              <a:cs typeface="Arial" panose="020B0604020202020204" pitchFamily="34" charset="0"/>
            </a:endParaRPr>
          </a:p>
        </p:txBody>
      </p:sp>
      <p:sp>
        <p:nvSpPr>
          <p:cNvPr id="9" name="CasellaDiTesto 8"/>
          <p:cNvSpPr txBox="1"/>
          <p:nvPr/>
        </p:nvSpPr>
        <p:spPr>
          <a:xfrm>
            <a:off x="5285251" y="2364164"/>
            <a:ext cx="6461064" cy="1569660"/>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I</a:t>
            </a:r>
            <a:r>
              <a:rPr lang="en-US" sz="2400" baseline="-25000" dirty="0" smtClean="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dependence on V</a:t>
            </a:r>
            <a:r>
              <a:rPr lang="en-US" sz="2400" baseline="-25000" dirty="0" smtClean="0">
                <a:latin typeface="Arial" panose="020B0604020202020204" pitchFamily="34" charset="0"/>
                <a:cs typeface="Arial" panose="020B0604020202020204" pitchFamily="34" charset="0"/>
              </a:rPr>
              <a:t>GS</a:t>
            </a:r>
            <a:r>
              <a:rPr lang="en-US" sz="2400" dirty="0" smtClean="0">
                <a:latin typeface="Arial" panose="020B0604020202020204" pitchFamily="34" charset="0"/>
                <a:cs typeface="Arial" panose="020B0604020202020204" pitchFamily="34" charset="0"/>
              </a:rPr>
              <a:t> in strong inversion </a:t>
            </a:r>
          </a:p>
          <a:p>
            <a:r>
              <a:rPr lang="en-US" sz="2400" dirty="0" smtClean="0">
                <a:latin typeface="Arial" panose="020B0604020202020204" pitchFamily="34" charset="0"/>
                <a:cs typeface="Arial" panose="020B0604020202020204" pitchFamily="34" charset="0"/>
              </a:rPr>
              <a:t>tends to become linear (instead of quadratic)</a:t>
            </a:r>
          </a:p>
          <a:p>
            <a:r>
              <a:rPr lang="en-US" sz="2400" b="1" dirty="0" smtClean="0">
                <a:latin typeface="Arial" panose="020B0604020202020204" pitchFamily="34" charset="0"/>
                <a:cs typeface="Arial" panose="020B0604020202020204" pitchFamily="34" charset="0"/>
              </a:rPr>
              <a:t>(Short channel devices)</a:t>
            </a:r>
            <a:r>
              <a:rPr lang="it-IT"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Again, appears as </a:t>
            </a:r>
          </a:p>
          <a:p>
            <a:r>
              <a:rPr lang="en-US" sz="2400" dirty="0" smtClean="0">
                <a:latin typeface="Arial" panose="020B0604020202020204" pitchFamily="34" charset="0"/>
                <a:cs typeface="Arial" panose="020B0604020202020204" pitchFamily="34" charset="0"/>
              </a:rPr>
              <a:t>a reduction of the</a:t>
            </a:r>
            <a:r>
              <a:rPr lang="it-IT" sz="2400" dirty="0" smtClean="0">
                <a:latin typeface="Arial" panose="020B0604020202020204" pitchFamily="34" charset="0"/>
                <a:cs typeface="Arial" panose="020B0604020202020204" pitchFamily="34" charset="0"/>
              </a:rPr>
              <a:t> </a:t>
            </a:r>
            <a:r>
              <a:rPr lang="en-US" sz="2400" dirty="0" err="1" smtClean="0">
                <a:latin typeface="Symbol" panose="05050102010706020507" pitchFamily="18" charset="2"/>
                <a:cs typeface="Arial" panose="020B0604020202020204" pitchFamily="34" charset="0"/>
              </a:rPr>
              <a:t>m</a:t>
            </a:r>
            <a:r>
              <a:rPr lang="en-US" sz="2400" dirty="0" err="1" smtClean="0">
                <a:latin typeface="Arial" panose="020B0604020202020204" pitchFamily="34" charset="0"/>
                <a:cs typeface="Arial" panose="020B0604020202020204" pitchFamily="34" charset="0"/>
              </a:rPr>
              <a:t>C</a:t>
            </a:r>
            <a:r>
              <a:rPr lang="en-US" sz="2400" baseline="-25000" dirty="0" err="1" smtClean="0">
                <a:latin typeface="Arial" panose="020B0604020202020204" pitchFamily="34" charset="0"/>
                <a:cs typeface="Arial" panose="020B0604020202020204" pitchFamily="34" charset="0"/>
              </a:rPr>
              <a:t>ox</a:t>
            </a:r>
            <a:r>
              <a:rPr lang="en-US" sz="2400" dirty="0" smtClean="0">
                <a:latin typeface="Arial" panose="020B0604020202020204" pitchFamily="34" charset="0"/>
                <a:cs typeface="Arial" panose="020B0604020202020204" pitchFamily="34" charset="0"/>
              </a:rPr>
              <a:t> at high V</a:t>
            </a:r>
            <a:r>
              <a:rPr lang="en-US" sz="2400" baseline="-25000" dirty="0" smtClean="0">
                <a:latin typeface="Arial" panose="020B0604020202020204" pitchFamily="34" charset="0"/>
                <a:cs typeface="Arial" panose="020B0604020202020204" pitchFamily="34" charset="0"/>
              </a:rPr>
              <a:t>GS</a:t>
            </a:r>
          </a:p>
        </p:txBody>
      </p:sp>
      <p:sp>
        <p:nvSpPr>
          <p:cNvPr id="10" name="Freccia a destra 9"/>
          <p:cNvSpPr/>
          <p:nvPr/>
        </p:nvSpPr>
        <p:spPr>
          <a:xfrm>
            <a:off x="4429351" y="2412759"/>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381000" y="4317645"/>
            <a:ext cx="1980029"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Gate current </a:t>
            </a:r>
            <a:endParaRPr lang="en-US" sz="2400" dirty="0" smtClean="0">
              <a:latin typeface="Arial" panose="020B0604020202020204" pitchFamily="34" charset="0"/>
              <a:cs typeface="Arial" panose="020B0604020202020204" pitchFamily="34" charset="0"/>
            </a:endParaRPr>
          </a:p>
        </p:txBody>
      </p:sp>
      <p:sp>
        <p:nvSpPr>
          <p:cNvPr id="12" name="Freccia a destra 11"/>
          <p:cNvSpPr/>
          <p:nvPr/>
        </p:nvSpPr>
        <p:spPr>
          <a:xfrm>
            <a:off x="2604525" y="4317646"/>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3418138" y="4353858"/>
            <a:ext cx="7385355"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May be due to tunneling </a:t>
            </a:r>
            <a:r>
              <a:rPr lang="en-US" sz="2400" b="1" dirty="0">
                <a:latin typeface="Arial" panose="020B0604020202020204" pitchFamily="34" charset="0"/>
                <a:cs typeface="Arial" panose="020B0604020202020204" pitchFamily="34" charset="0"/>
              </a:rPr>
              <a:t>(all devices)</a:t>
            </a:r>
            <a:r>
              <a:rPr lang="en-US" sz="2400" dirty="0" smtClean="0">
                <a:latin typeface="Arial" panose="020B0604020202020204" pitchFamily="34" charset="0"/>
                <a:cs typeface="Arial" panose="020B0604020202020204" pitchFamily="34" charset="0"/>
              </a:rPr>
              <a:t>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or hot electrons - hot holes </a:t>
            </a:r>
            <a:r>
              <a:rPr lang="it-IT" sz="2400" b="1" dirty="0" smtClean="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Short channel devices</a:t>
            </a:r>
            <a:r>
              <a:rPr lang="it-IT" sz="2400" b="1"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4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animBg="1"/>
      <p:bldP spid="11" grpId="0"/>
      <p:bldP spid="12"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61374"/>
            <a:ext cx="10515600" cy="662397"/>
          </a:xfrm>
        </p:spPr>
        <p:txBody>
          <a:bodyPr/>
          <a:lstStyle/>
          <a:p>
            <a:r>
              <a:rPr lang="en-US" dirty="0" smtClean="0"/>
              <a:t>BJTs in integrated circuits: Vertical NPN</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39</a:t>
            </a:fld>
            <a:endParaRPr lang="en-US" dirty="0"/>
          </a:p>
        </p:txBody>
      </p:sp>
      <p:pic>
        <p:nvPicPr>
          <p:cNvPr id="29698" name="Picture 2" descr="npn_ LAy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8" y="823771"/>
            <a:ext cx="7686828" cy="535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5746402" y="983023"/>
            <a:ext cx="4883068"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CMOS + p-base and buried-layer  </a:t>
            </a:r>
          </a:p>
        </p:txBody>
      </p:sp>
      <p:sp>
        <p:nvSpPr>
          <p:cNvPr id="6" name="CasellaDiTesto 5"/>
          <p:cNvSpPr txBox="1"/>
          <p:nvPr/>
        </p:nvSpPr>
        <p:spPr>
          <a:xfrm>
            <a:off x="5354898" y="1685523"/>
            <a:ext cx="6183103" cy="707886"/>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The </a:t>
            </a:r>
            <a:r>
              <a:rPr lang="en-US" sz="2000" b="1" dirty="0" smtClean="0">
                <a:latin typeface="Arial" panose="020B0604020202020204" pitchFamily="34" charset="0"/>
                <a:cs typeface="Arial" panose="020B0604020202020204" pitchFamily="34" charset="0"/>
              </a:rPr>
              <a:t>n-pocket</a:t>
            </a:r>
            <a:r>
              <a:rPr lang="en-US" sz="2000" dirty="0" smtClean="0">
                <a:latin typeface="Arial" panose="020B0604020202020204" pitchFamily="34" charset="0"/>
                <a:cs typeface="Arial" panose="020B0604020202020204" pitchFamily="34" charset="0"/>
              </a:rPr>
              <a:t> can be an n-well</a:t>
            </a:r>
          </a:p>
          <a:p>
            <a:r>
              <a:rPr lang="en-US" sz="2000" dirty="0" smtClean="0">
                <a:latin typeface="Arial" panose="020B0604020202020204" pitchFamily="34" charset="0"/>
                <a:cs typeface="Arial" panose="020B0604020202020204" pitchFamily="34" charset="0"/>
              </a:rPr>
              <a:t>The </a:t>
            </a:r>
            <a:r>
              <a:rPr lang="en-US" sz="2000" b="1" dirty="0" smtClean="0">
                <a:latin typeface="Arial" panose="020B0604020202020204" pitchFamily="34" charset="0"/>
                <a:cs typeface="Arial" panose="020B0604020202020204" pitchFamily="34" charset="0"/>
              </a:rPr>
              <a:t>buried-layer</a:t>
            </a:r>
            <a:r>
              <a:rPr lang="en-US" sz="2000" dirty="0" smtClean="0">
                <a:latin typeface="Arial" panose="020B0604020202020204" pitchFamily="34" charset="0"/>
                <a:cs typeface="Arial" panose="020B0604020202020204" pitchFamily="34" charset="0"/>
              </a:rPr>
              <a:t> a buried-well of a triple-well CMOS</a:t>
            </a:r>
          </a:p>
        </p:txBody>
      </p:sp>
      <p:sp>
        <p:nvSpPr>
          <p:cNvPr id="7" name="CasellaDiTesto 6"/>
          <p:cNvSpPr txBox="1"/>
          <p:nvPr/>
        </p:nvSpPr>
        <p:spPr>
          <a:xfrm>
            <a:off x="8525027" y="4670934"/>
            <a:ext cx="3520516"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Same as (b) but with the</a:t>
            </a:r>
          </a:p>
          <a:p>
            <a:r>
              <a:rPr lang="en-US" sz="2400" dirty="0" smtClean="0">
                <a:latin typeface="Arial" panose="020B0604020202020204" pitchFamily="34" charset="0"/>
                <a:cs typeface="Arial" panose="020B0604020202020204" pitchFamily="34" charset="0"/>
              </a:rPr>
              <a:t>Metal 1 removed</a:t>
            </a:r>
          </a:p>
        </p:txBody>
      </p:sp>
      <p:grpSp>
        <p:nvGrpSpPr>
          <p:cNvPr id="16" name="Gruppo 15"/>
          <p:cNvGrpSpPr/>
          <p:nvPr/>
        </p:nvGrpSpPr>
        <p:grpSpPr>
          <a:xfrm>
            <a:off x="3852862" y="2180185"/>
            <a:ext cx="371475" cy="643055"/>
            <a:chOff x="8982075" y="2590800"/>
            <a:chExt cx="552450" cy="981075"/>
          </a:xfrm>
        </p:grpSpPr>
        <p:sp>
          <p:nvSpPr>
            <p:cNvPr id="10" name="Triangolo isoscele 9"/>
            <p:cNvSpPr/>
            <p:nvPr/>
          </p:nvSpPr>
          <p:spPr>
            <a:xfrm>
              <a:off x="9067800" y="2924175"/>
              <a:ext cx="390525" cy="314325"/>
            </a:xfrm>
            <a:prstGeom prst="triangle">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1 12"/>
            <p:cNvCxnSpPr/>
            <p:nvPr/>
          </p:nvCxnSpPr>
          <p:spPr>
            <a:xfrm>
              <a:off x="8982075" y="2924175"/>
              <a:ext cx="552450" cy="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ttore 1 14"/>
            <p:cNvCxnSpPr>
              <a:stCxn id="10" idx="0"/>
            </p:cNvCxnSpPr>
            <p:nvPr/>
          </p:nvCxnSpPr>
          <p:spPr>
            <a:xfrm flipH="1" flipV="1">
              <a:off x="9258300" y="2590800"/>
              <a:ext cx="4763" cy="33337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flipV="1">
              <a:off x="9258300" y="3238500"/>
              <a:ext cx="4763" cy="33337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CasellaDiTesto 17"/>
          <p:cNvSpPr txBox="1"/>
          <p:nvPr/>
        </p:nvSpPr>
        <p:spPr>
          <a:xfrm>
            <a:off x="5433817" y="2501712"/>
            <a:ext cx="5195653"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A diode between collector and </a:t>
            </a:r>
          </a:p>
          <a:p>
            <a:r>
              <a:rPr lang="en-US" sz="2400" dirty="0" smtClean="0">
                <a:latin typeface="Arial" panose="020B0604020202020204" pitchFamily="34" charset="0"/>
                <a:cs typeface="Arial" panose="020B0604020202020204" pitchFamily="34" charset="0"/>
              </a:rPr>
              <a:t>substrate is present        capacitance</a:t>
            </a:r>
          </a:p>
        </p:txBody>
      </p:sp>
      <p:sp>
        <p:nvSpPr>
          <p:cNvPr id="20" name="Freccia a destra 19"/>
          <p:cNvSpPr/>
          <p:nvPr/>
        </p:nvSpPr>
        <p:spPr>
          <a:xfrm>
            <a:off x="4169896" y="2539163"/>
            <a:ext cx="1262337" cy="375488"/>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ccia a destra 20"/>
          <p:cNvSpPr/>
          <p:nvPr/>
        </p:nvSpPr>
        <p:spPr>
          <a:xfrm>
            <a:off x="8357041" y="2923306"/>
            <a:ext cx="441026" cy="375488"/>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2 18"/>
          <p:cNvCxnSpPr/>
          <p:nvPr/>
        </p:nvCxnSpPr>
        <p:spPr>
          <a:xfrm>
            <a:off x="838197" y="1416461"/>
            <a:ext cx="1041658" cy="73130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1666568" y="3298794"/>
            <a:ext cx="213287" cy="934501"/>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1550178" y="1028651"/>
            <a:ext cx="778535" cy="151051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2868847" y="3242319"/>
            <a:ext cx="1041658" cy="73130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231794" y="864058"/>
            <a:ext cx="1127232" cy="461665"/>
          </a:xfrm>
          <a:prstGeom prst="rect">
            <a:avLst/>
          </a:prstGeom>
          <a:noFill/>
        </p:spPr>
        <p:txBody>
          <a:bodyPr wrap="none" rtlCol="0">
            <a:spAutoFit/>
          </a:bodyPr>
          <a:lstStyle/>
          <a:p>
            <a:r>
              <a:rPr lang="it-IT" sz="2400" dirty="0" smtClean="0">
                <a:solidFill>
                  <a:srgbClr val="FF0000"/>
                </a:solidFill>
                <a:latin typeface="Arial" panose="020B0604020202020204" pitchFamily="34" charset="0"/>
                <a:cs typeface="Arial" panose="020B0604020202020204" pitchFamily="34" charset="0"/>
              </a:rPr>
              <a:t>p-base</a:t>
            </a:r>
            <a:endParaRPr lang="en-US" sz="2400" dirty="0" smtClean="0">
              <a:solidFill>
                <a:srgbClr val="FF0000"/>
              </a:solidFill>
              <a:latin typeface="Arial" panose="020B0604020202020204" pitchFamily="34" charset="0"/>
              <a:cs typeface="Arial" panose="020B0604020202020204" pitchFamily="34" charset="0"/>
            </a:endParaRPr>
          </a:p>
        </p:txBody>
      </p:sp>
      <p:sp>
        <p:nvSpPr>
          <p:cNvPr id="25" name="CasellaDiTesto 24"/>
          <p:cNvSpPr txBox="1"/>
          <p:nvPr/>
        </p:nvSpPr>
        <p:spPr>
          <a:xfrm>
            <a:off x="1037444" y="2837129"/>
            <a:ext cx="1127232" cy="461665"/>
          </a:xfrm>
          <a:prstGeom prst="rect">
            <a:avLst/>
          </a:prstGeom>
          <a:noFill/>
        </p:spPr>
        <p:txBody>
          <a:bodyPr wrap="none" rtlCol="0">
            <a:spAutoFit/>
          </a:bodyPr>
          <a:lstStyle/>
          <a:p>
            <a:r>
              <a:rPr lang="it-IT" sz="2400" dirty="0" smtClean="0">
                <a:solidFill>
                  <a:srgbClr val="FF0000"/>
                </a:solidFill>
                <a:latin typeface="Arial" panose="020B0604020202020204" pitchFamily="34" charset="0"/>
                <a:cs typeface="Arial" panose="020B0604020202020204" pitchFamily="34" charset="0"/>
              </a:rPr>
              <a:t>p-base</a:t>
            </a:r>
            <a:endParaRPr lang="en-US" sz="2400" dirty="0" smtClean="0">
              <a:solidFill>
                <a:srgbClr val="FF0000"/>
              </a:solidFill>
              <a:latin typeface="Arial" panose="020B0604020202020204" pitchFamily="34" charset="0"/>
              <a:cs typeface="Arial" panose="020B0604020202020204" pitchFamily="34" charset="0"/>
            </a:endParaRPr>
          </a:p>
        </p:txBody>
      </p:sp>
      <p:sp>
        <p:nvSpPr>
          <p:cNvPr id="26" name="CasellaDiTesto 25"/>
          <p:cNvSpPr txBox="1"/>
          <p:nvPr/>
        </p:nvSpPr>
        <p:spPr>
          <a:xfrm>
            <a:off x="2697582" y="2848705"/>
            <a:ext cx="1316386" cy="461665"/>
          </a:xfrm>
          <a:prstGeom prst="rect">
            <a:avLst/>
          </a:prstGeom>
          <a:noFill/>
        </p:spPr>
        <p:txBody>
          <a:bodyPr wrap="none" rtlCol="0">
            <a:spAutoFit/>
          </a:bodyPr>
          <a:lstStyle/>
          <a:p>
            <a:r>
              <a:rPr lang="it-IT" sz="2400" dirty="0" err="1" smtClean="0">
                <a:solidFill>
                  <a:srgbClr val="FF0000"/>
                </a:solidFill>
                <a:latin typeface="Arial" panose="020B0604020202020204" pitchFamily="34" charset="0"/>
                <a:cs typeface="Arial" panose="020B0604020202020204" pitchFamily="34" charset="0"/>
              </a:rPr>
              <a:t>buried</a:t>
            </a:r>
            <a:r>
              <a:rPr lang="it-IT" sz="2400" dirty="0" smtClean="0">
                <a:solidFill>
                  <a:srgbClr val="FF0000"/>
                </a:solidFill>
                <a:latin typeface="Arial" panose="020B0604020202020204" pitchFamily="34" charset="0"/>
                <a:cs typeface="Arial" panose="020B0604020202020204" pitchFamily="34" charset="0"/>
              </a:rPr>
              <a:t>-L</a:t>
            </a:r>
            <a:endParaRPr lang="en-US" sz="2400" dirty="0" smtClean="0">
              <a:solidFill>
                <a:srgbClr val="FF0000"/>
              </a:solidFill>
              <a:latin typeface="Arial" panose="020B0604020202020204" pitchFamily="34" charset="0"/>
              <a:cs typeface="Arial" panose="020B0604020202020204" pitchFamily="34" charset="0"/>
            </a:endParaRPr>
          </a:p>
        </p:txBody>
      </p:sp>
      <p:sp>
        <p:nvSpPr>
          <p:cNvPr id="27" name="CasellaDiTesto 26"/>
          <p:cNvSpPr txBox="1"/>
          <p:nvPr/>
        </p:nvSpPr>
        <p:spPr>
          <a:xfrm>
            <a:off x="1115018" y="443534"/>
            <a:ext cx="1316386" cy="461665"/>
          </a:xfrm>
          <a:prstGeom prst="rect">
            <a:avLst/>
          </a:prstGeom>
          <a:noFill/>
        </p:spPr>
        <p:txBody>
          <a:bodyPr wrap="none" rtlCol="0">
            <a:spAutoFit/>
          </a:bodyPr>
          <a:lstStyle/>
          <a:p>
            <a:r>
              <a:rPr lang="it-IT" sz="2400" dirty="0" err="1" smtClean="0">
                <a:solidFill>
                  <a:srgbClr val="FF0000"/>
                </a:solidFill>
                <a:latin typeface="Arial" panose="020B0604020202020204" pitchFamily="34" charset="0"/>
                <a:cs typeface="Arial" panose="020B0604020202020204" pitchFamily="34" charset="0"/>
              </a:rPr>
              <a:t>buried</a:t>
            </a:r>
            <a:r>
              <a:rPr lang="it-IT" sz="2400" dirty="0" smtClean="0">
                <a:solidFill>
                  <a:srgbClr val="FF0000"/>
                </a:solidFill>
                <a:latin typeface="Arial" panose="020B0604020202020204" pitchFamily="34" charset="0"/>
                <a:cs typeface="Arial" panose="020B0604020202020204" pitchFamily="34" charset="0"/>
              </a:rPr>
              <a:t>-L</a:t>
            </a:r>
            <a:endParaRPr lang="en-US" sz="24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9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0" grpId="0" animBg="1"/>
      <p:bldP spid="21" grpId="0" animBg="1"/>
      <p:bldP spid="12"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MOSFET models: The n-MOSFET</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a:t>
            </a:fld>
            <a:endParaRPr lang="en-US" dirty="0"/>
          </a:p>
        </p:txBody>
      </p:sp>
      <p:sp>
        <p:nvSpPr>
          <p:cNvPr id="5" name="CasellaDiTesto 4"/>
          <p:cNvSpPr txBox="1"/>
          <p:nvPr/>
        </p:nvSpPr>
        <p:spPr>
          <a:xfrm>
            <a:off x="1843314" y="1243856"/>
            <a:ext cx="8810172" cy="2908489"/>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From this point on, we will consider the behavior of the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n-MOSFET, unless otherwise specified. In the end, we will suggest a simple way to transfer all the considerations made for the n-MOSFET to the p-MOSFET</a:t>
            </a:r>
          </a:p>
          <a:p>
            <a:pPr marL="342900" indent="-342900">
              <a:spcAft>
                <a:spcPts val="18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 integrated circuits, the MOSFET is a four terminal devices: Drain, Source, Gate and Body. In discrete MOSFETs, the body is generally connected to the source internally. </a:t>
            </a: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03873" y="4555859"/>
            <a:ext cx="784253" cy="1381778"/>
          </a:xfrm>
          <a:prstGeom prst="rect">
            <a:avLst/>
          </a:prstGeom>
        </p:spPr>
      </p:pic>
      <p:sp>
        <p:nvSpPr>
          <p:cNvPr id="12" name="CasellaDiTesto 11"/>
          <p:cNvSpPr txBox="1"/>
          <p:nvPr/>
        </p:nvSpPr>
        <p:spPr>
          <a:xfrm>
            <a:off x="6565911" y="5584363"/>
            <a:ext cx="389850"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a:t>
            </a:r>
          </a:p>
        </p:txBody>
      </p:sp>
      <p:sp>
        <p:nvSpPr>
          <p:cNvPr id="13" name="CasellaDiTesto 12"/>
          <p:cNvSpPr txBox="1"/>
          <p:nvPr/>
        </p:nvSpPr>
        <p:spPr>
          <a:xfrm>
            <a:off x="5202574" y="5023515"/>
            <a:ext cx="42351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G</a:t>
            </a:r>
          </a:p>
        </p:txBody>
      </p:sp>
      <p:sp>
        <p:nvSpPr>
          <p:cNvPr id="14" name="CasellaDiTesto 13"/>
          <p:cNvSpPr txBox="1"/>
          <p:nvPr/>
        </p:nvSpPr>
        <p:spPr>
          <a:xfrm>
            <a:off x="6503595" y="4972334"/>
            <a:ext cx="389850"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B</a:t>
            </a:r>
          </a:p>
        </p:txBody>
      </p:sp>
      <p:sp>
        <p:nvSpPr>
          <p:cNvPr id="15" name="CasellaDiTesto 14"/>
          <p:cNvSpPr txBox="1"/>
          <p:nvPr/>
        </p:nvSpPr>
        <p:spPr>
          <a:xfrm>
            <a:off x="6548277" y="4252992"/>
            <a:ext cx="40748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1670724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0"/>
            <a:ext cx="10515600" cy="662397"/>
          </a:xfrm>
        </p:spPr>
        <p:txBody>
          <a:bodyPr/>
          <a:lstStyle/>
          <a:p>
            <a:r>
              <a:rPr lang="en-US" dirty="0" smtClean="0"/>
              <a:t>The lateral PNP</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40</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504" y="569208"/>
            <a:ext cx="4547621" cy="5493283"/>
          </a:xfrm>
          <a:prstGeom prst="rect">
            <a:avLst/>
          </a:prstGeom>
        </p:spPr>
      </p:pic>
      <p:grpSp>
        <p:nvGrpSpPr>
          <p:cNvPr id="7" name="Gruppo 6"/>
          <p:cNvGrpSpPr/>
          <p:nvPr/>
        </p:nvGrpSpPr>
        <p:grpSpPr>
          <a:xfrm>
            <a:off x="4405312" y="1827760"/>
            <a:ext cx="371475" cy="643055"/>
            <a:chOff x="8982075" y="2590800"/>
            <a:chExt cx="552450" cy="981075"/>
          </a:xfrm>
        </p:grpSpPr>
        <p:sp>
          <p:nvSpPr>
            <p:cNvPr id="8" name="Triangolo isoscele 7"/>
            <p:cNvSpPr/>
            <p:nvPr/>
          </p:nvSpPr>
          <p:spPr>
            <a:xfrm>
              <a:off x="9067800" y="2924175"/>
              <a:ext cx="390525" cy="314325"/>
            </a:xfrm>
            <a:prstGeom prst="triangle">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1 8"/>
            <p:cNvCxnSpPr/>
            <p:nvPr/>
          </p:nvCxnSpPr>
          <p:spPr>
            <a:xfrm>
              <a:off x="8982075" y="2924175"/>
              <a:ext cx="552450" cy="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a:stCxn id="8" idx="0"/>
            </p:cNvCxnSpPr>
            <p:nvPr/>
          </p:nvCxnSpPr>
          <p:spPr>
            <a:xfrm flipH="1" flipV="1">
              <a:off x="9258300" y="2590800"/>
              <a:ext cx="4763" cy="33337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flipH="1" flipV="1">
              <a:off x="9258300" y="3238500"/>
              <a:ext cx="4763" cy="33337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Connettore 1 11"/>
          <p:cNvCxnSpPr/>
          <p:nvPr/>
        </p:nvCxnSpPr>
        <p:spPr>
          <a:xfrm>
            <a:off x="3181350" y="1827760"/>
            <a:ext cx="485775" cy="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H="1">
            <a:off x="2422014" y="1806630"/>
            <a:ext cx="485775" cy="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H="1" flipV="1">
            <a:off x="3019425" y="3990975"/>
            <a:ext cx="12190" cy="54933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3181350" y="4654605"/>
            <a:ext cx="485775" cy="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3019425" y="476258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H="1">
            <a:off x="2228850" y="4654605"/>
            <a:ext cx="609600" cy="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6288597" y="948958"/>
            <a:ext cx="4943982" cy="1200329"/>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Slower than vertical devices due to</a:t>
            </a:r>
          </a:p>
          <a:p>
            <a:r>
              <a:rPr lang="en-US" sz="2400" dirty="0" smtClean="0">
                <a:latin typeface="Arial" panose="020B0604020202020204" pitchFamily="34" charset="0"/>
                <a:cs typeface="Arial" panose="020B0604020202020204" pitchFamily="34" charset="0"/>
              </a:rPr>
              <a:t>large base series resistance (</a:t>
            </a:r>
            <a:r>
              <a:rPr lang="en-US" sz="2400" dirty="0" err="1" smtClean="0">
                <a:latin typeface="Arial" panose="020B0604020202020204" pitchFamily="34" charset="0"/>
                <a:cs typeface="Arial" panose="020B0604020202020204" pitchFamily="34" charset="0"/>
              </a:rPr>
              <a:t>r</a:t>
            </a:r>
            <a:r>
              <a:rPr lang="en-US" sz="2400" baseline="-25000" dirty="0" err="1" smtClean="0">
                <a:latin typeface="Arial" panose="020B0604020202020204" pitchFamily="34" charset="0"/>
                <a:cs typeface="Arial" panose="020B0604020202020204" pitchFamily="34" charset="0"/>
              </a:rPr>
              <a:t>bb</a:t>
            </a:r>
            <a:r>
              <a:rPr lang="en-US" sz="2400" baseline="-250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and base-to substrate capacitance </a:t>
            </a:r>
          </a:p>
        </p:txBody>
      </p:sp>
      <p:sp>
        <p:nvSpPr>
          <p:cNvPr id="24" name="CasellaDiTesto 23"/>
          <p:cNvSpPr txBox="1"/>
          <p:nvPr/>
        </p:nvSpPr>
        <p:spPr>
          <a:xfrm>
            <a:off x="6095999" y="2946945"/>
            <a:ext cx="5747086" cy="1938992"/>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Lower early voltage (V</a:t>
            </a:r>
            <a:r>
              <a:rPr lang="en-US" sz="2400" baseline="-25000"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due to </a:t>
            </a:r>
          </a:p>
          <a:p>
            <a:r>
              <a:rPr lang="en-US" sz="2400" dirty="0" smtClean="0">
                <a:latin typeface="Arial" panose="020B0604020202020204" pitchFamily="34" charset="0"/>
                <a:cs typeface="Arial" panose="020B0604020202020204" pitchFamily="34" charset="0"/>
              </a:rPr>
              <a:t>non-optimal collector doping. </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Larger than vertical devices for the same</a:t>
            </a:r>
          </a:p>
          <a:p>
            <a:r>
              <a:rPr lang="en-US" sz="2400" dirty="0" smtClean="0">
                <a:latin typeface="Arial" panose="020B0604020202020204" pitchFamily="34" charset="0"/>
                <a:cs typeface="Arial" panose="020B0604020202020204" pitchFamily="34" charset="0"/>
              </a:rPr>
              <a:t>current capability</a:t>
            </a:r>
          </a:p>
        </p:txBody>
      </p:sp>
    </p:spTree>
    <p:extLst>
      <p:ext uri="{BB962C8B-B14F-4D97-AF65-F5344CB8AC3E}">
        <p14:creationId xmlns:p14="http://schemas.microsoft.com/office/powerpoint/2010/main" val="857159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8224" y="203200"/>
            <a:ext cx="10515600" cy="662397"/>
          </a:xfrm>
        </p:spPr>
        <p:txBody>
          <a:bodyPr>
            <a:normAutofit fontScale="90000"/>
          </a:bodyPr>
          <a:lstStyle/>
          <a:p>
            <a:r>
              <a:rPr lang="en-US" dirty="0" smtClean="0"/>
              <a:t>The substrate PNP: compatible with standard  CMOS n-well processes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41</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738" y="865597"/>
            <a:ext cx="4367793" cy="5068834"/>
          </a:xfrm>
          <a:prstGeom prst="rect">
            <a:avLst/>
          </a:prstGeom>
        </p:spPr>
      </p:pic>
      <p:cxnSp>
        <p:nvCxnSpPr>
          <p:cNvPr id="6" name="Connettore 1 5"/>
          <p:cNvCxnSpPr/>
          <p:nvPr/>
        </p:nvCxnSpPr>
        <p:spPr>
          <a:xfrm>
            <a:off x="4038600"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3724275"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3400425"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4352925"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4657725"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7373222" y="2628900"/>
            <a:ext cx="3980577" cy="1200329"/>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Limitation: The collector is </a:t>
            </a:r>
          </a:p>
          <a:p>
            <a:r>
              <a:rPr lang="en-US" sz="2400" dirty="0" smtClean="0">
                <a:latin typeface="Arial" panose="020B0604020202020204" pitchFamily="34" charset="0"/>
                <a:cs typeface="Arial" panose="020B0604020202020204" pitchFamily="34" charset="0"/>
              </a:rPr>
              <a:t>committed to the substrate, </a:t>
            </a:r>
          </a:p>
          <a:p>
            <a:r>
              <a:rPr lang="en-US" sz="2400" dirty="0" smtClean="0">
                <a:latin typeface="Arial" panose="020B0604020202020204" pitchFamily="34" charset="0"/>
                <a:cs typeface="Arial" panose="020B0604020202020204" pitchFamily="34" charset="0"/>
              </a:rPr>
              <a:t>(forced to V</a:t>
            </a:r>
            <a:r>
              <a:rPr lang="en-US" sz="2400" baseline="-25000" dirty="0" smtClean="0">
                <a:latin typeface="Arial" panose="020B0604020202020204" pitchFamily="34" charset="0"/>
                <a:cs typeface="Arial" panose="020B0604020202020204" pitchFamily="34" charset="0"/>
              </a:rPr>
              <a:t>SS</a:t>
            </a:r>
            <a:r>
              <a:rPr lang="en-US" sz="24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778345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BJT output characteristics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42</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051" y="1668720"/>
            <a:ext cx="5500120" cy="4431093"/>
          </a:xfrm>
          <a:prstGeom prst="rect">
            <a:avLst/>
          </a:prstGeom>
        </p:spPr>
      </p:pic>
      <p:sp>
        <p:nvSpPr>
          <p:cNvPr id="6" name="Freccia a sinistra 5"/>
          <p:cNvSpPr/>
          <p:nvPr/>
        </p:nvSpPr>
        <p:spPr>
          <a:xfrm>
            <a:off x="3124200" y="1592520"/>
            <a:ext cx="561975" cy="360105"/>
          </a:xfrm>
          <a:prstGeom prst="leftArrow">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ccia a sinistra 6"/>
          <p:cNvSpPr/>
          <p:nvPr/>
        </p:nvSpPr>
        <p:spPr>
          <a:xfrm flipH="1">
            <a:off x="3914775" y="1592520"/>
            <a:ext cx="561975" cy="360105"/>
          </a:xfrm>
          <a:prstGeom prst="leftArrow">
            <a:avLst/>
          </a:prstGeom>
          <a:solidFill>
            <a:schemeClr val="accent1">
              <a:lumMod val="60000"/>
              <a:lumOff val="4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2097278" y="1072526"/>
            <a:ext cx="158889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Saturation</a:t>
            </a:r>
          </a:p>
        </p:txBody>
      </p:sp>
      <p:sp>
        <p:nvSpPr>
          <p:cNvPr id="9" name="CasellaDiTesto 8"/>
          <p:cNvSpPr txBox="1"/>
          <p:nvPr/>
        </p:nvSpPr>
        <p:spPr>
          <a:xfrm>
            <a:off x="4057651" y="1053226"/>
            <a:ext cx="3283912"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Forward Active Region</a:t>
            </a:r>
          </a:p>
        </p:txBody>
      </p:sp>
      <p:graphicFrame>
        <p:nvGraphicFramePr>
          <p:cNvPr id="11" name="Oggetto 10"/>
          <p:cNvGraphicFramePr>
            <a:graphicFrameLocks noChangeAspect="1"/>
          </p:cNvGraphicFramePr>
          <p:nvPr>
            <p:extLst>
              <p:ext uri="{D42A27DB-BD31-4B8C-83A1-F6EECF244321}">
                <p14:modId xmlns:p14="http://schemas.microsoft.com/office/powerpoint/2010/main" val="791547174"/>
              </p:ext>
            </p:extLst>
          </p:nvPr>
        </p:nvGraphicFramePr>
        <p:xfrm>
          <a:off x="8831264" y="2405550"/>
          <a:ext cx="2789236" cy="636548"/>
        </p:xfrm>
        <a:graphic>
          <a:graphicData uri="http://schemas.openxmlformats.org/presentationml/2006/ole">
            <mc:AlternateContent xmlns:mc="http://schemas.openxmlformats.org/markup-compatibility/2006">
              <mc:Choice xmlns:v="urn:schemas-microsoft-com:vml" Requires="v">
                <p:oleObj spid="_x0000_s34830" name="Equation" r:id="rId4" imgW="799920" imgH="190440" progId="Equation.DSMT4">
                  <p:embed/>
                </p:oleObj>
              </mc:Choice>
              <mc:Fallback>
                <p:oleObj name="Equation" r:id="rId4" imgW="799920" imgH="190440" progId="Equation.DSMT4">
                  <p:embed/>
                  <p:pic>
                    <p:nvPicPr>
                      <p:cNvPr id="0" name=""/>
                      <p:cNvPicPr>
                        <a:picLocks noChangeAspect="1" noChangeArrowheads="1"/>
                      </p:cNvPicPr>
                      <p:nvPr/>
                    </p:nvPicPr>
                    <p:blipFill>
                      <a:blip r:embed="rId5"/>
                      <a:srcRect/>
                      <a:stretch>
                        <a:fillRect/>
                      </a:stretch>
                    </p:blipFill>
                    <p:spPr bwMode="auto">
                      <a:xfrm>
                        <a:off x="8831264" y="2405550"/>
                        <a:ext cx="2789236" cy="636548"/>
                      </a:xfrm>
                      <a:prstGeom prst="rect">
                        <a:avLst/>
                      </a:prstGeom>
                      <a:noFill/>
                    </p:spPr>
                  </p:pic>
                </p:oleObj>
              </mc:Fallback>
            </mc:AlternateContent>
          </a:graphicData>
        </a:graphic>
      </p:graphicFrame>
      <p:cxnSp>
        <p:nvCxnSpPr>
          <p:cNvPr id="13" name="Connettore 2 12"/>
          <p:cNvCxnSpPr/>
          <p:nvPr/>
        </p:nvCxnSpPr>
        <p:spPr>
          <a:xfrm flipH="1" flipV="1">
            <a:off x="7239000" y="2723824"/>
            <a:ext cx="1592264" cy="125762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9077325" y="3981450"/>
            <a:ext cx="2520242" cy="1569660"/>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V</a:t>
            </a:r>
            <a:r>
              <a:rPr lang="en-US" sz="2400" baseline="-25000" dirty="0" smtClean="0">
                <a:latin typeface="Arial" panose="020B0604020202020204" pitchFamily="34" charset="0"/>
                <a:cs typeface="Arial" panose="020B0604020202020204" pitchFamily="34" charset="0"/>
              </a:rPr>
              <a:t>BE</a:t>
            </a:r>
            <a:r>
              <a:rPr lang="en-US" sz="2400" dirty="0" smtClean="0">
                <a:latin typeface="Arial" panose="020B0604020202020204" pitchFamily="34" charset="0"/>
                <a:cs typeface="Arial" panose="020B0604020202020204" pitchFamily="34" charset="0"/>
              </a:rPr>
              <a:t>, V</a:t>
            </a:r>
            <a:r>
              <a:rPr lang="en-US" sz="2400" baseline="-25000" dirty="0" smtClean="0">
                <a:latin typeface="Arial" panose="020B0604020202020204" pitchFamily="34" charset="0"/>
                <a:cs typeface="Arial" panose="020B0604020202020204" pitchFamily="34" charset="0"/>
              </a:rPr>
              <a:t>CE</a:t>
            </a:r>
            <a:r>
              <a:rPr lang="en-US" sz="2400" dirty="0" smtClean="0">
                <a:latin typeface="Arial" panose="020B0604020202020204" pitchFamily="34" charset="0"/>
                <a:cs typeface="Arial" panose="020B0604020202020204" pitchFamily="34" charset="0"/>
              </a:rPr>
              <a:t> : control</a:t>
            </a:r>
          </a:p>
          <a:p>
            <a:r>
              <a:rPr lang="en-US" sz="2400" dirty="0" smtClean="0">
                <a:latin typeface="Arial" panose="020B0604020202020204" pitchFamily="34" charset="0"/>
                <a:cs typeface="Arial" panose="020B0604020202020204" pitchFamily="34" charset="0"/>
              </a:rPr>
              <a:t>voltages</a:t>
            </a:r>
          </a:p>
          <a:p>
            <a:r>
              <a:rPr lang="en-US" sz="2400" dirty="0" smtClean="0">
                <a:latin typeface="Arial" panose="020B0604020202020204" pitchFamily="34" charset="0"/>
                <a:cs typeface="Arial" panose="020B0604020202020204" pitchFamily="34" charset="0"/>
              </a:rPr>
              <a:t>I</a:t>
            </a:r>
            <a:r>
              <a:rPr lang="en-US" sz="2400" baseline="-25000" dirty="0" smtClean="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I</a:t>
            </a:r>
            <a:r>
              <a:rPr lang="en-US" sz="2400" baseline="-25000"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dependent </a:t>
            </a:r>
          </a:p>
          <a:p>
            <a:r>
              <a:rPr lang="en-US" sz="2400" dirty="0" smtClean="0">
                <a:latin typeface="Arial" panose="020B0604020202020204" pitchFamily="34" charset="0"/>
                <a:cs typeface="Arial" panose="020B0604020202020204" pitchFamily="34" charset="0"/>
              </a:rPr>
              <a:t>currents</a:t>
            </a:r>
          </a:p>
        </p:txBody>
      </p:sp>
      <p:cxnSp>
        <p:nvCxnSpPr>
          <p:cNvPr id="15" name="Connettore 2 14"/>
          <p:cNvCxnSpPr/>
          <p:nvPr/>
        </p:nvCxnSpPr>
        <p:spPr>
          <a:xfrm flipH="1">
            <a:off x="7887863" y="4977586"/>
            <a:ext cx="1189463" cy="760301"/>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992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5997" y="119274"/>
            <a:ext cx="10515600" cy="662397"/>
          </a:xfrm>
        </p:spPr>
        <p:txBody>
          <a:bodyPr/>
          <a:lstStyle/>
          <a:p>
            <a:r>
              <a:rPr lang="en-US" dirty="0" smtClean="0"/>
              <a:t>BJT model in the forward active zone </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43</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035008532"/>
              </p:ext>
            </p:extLst>
          </p:nvPr>
        </p:nvGraphicFramePr>
        <p:xfrm>
          <a:off x="2871749" y="929710"/>
          <a:ext cx="3277796" cy="1213998"/>
        </p:xfrm>
        <a:graphic>
          <a:graphicData uri="http://schemas.openxmlformats.org/presentationml/2006/ole">
            <mc:AlternateContent xmlns:mc="http://schemas.openxmlformats.org/markup-compatibility/2006">
              <mc:Choice xmlns:v="urn:schemas-microsoft-com:vml" Requires="v">
                <p:oleObj spid="_x0000_s31807" name="Equation" r:id="rId3" imgW="1282700" imgH="495300" progId="Equation.DSMT4">
                  <p:embed/>
                </p:oleObj>
              </mc:Choice>
              <mc:Fallback>
                <p:oleObj name="Equation" r:id="rId3" imgW="1282700" imgH="495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749" y="929710"/>
                        <a:ext cx="3277796" cy="1213998"/>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1088990948"/>
              </p:ext>
            </p:extLst>
          </p:nvPr>
        </p:nvGraphicFramePr>
        <p:xfrm>
          <a:off x="6726238" y="1624499"/>
          <a:ext cx="1912937" cy="436563"/>
        </p:xfrm>
        <a:graphic>
          <a:graphicData uri="http://schemas.openxmlformats.org/presentationml/2006/ole">
            <mc:AlternateContent xmlns:mc="http://schemas.openxmlformats.org/markup-compatibility/2006">
              <mc:Choice xmlns:v="urn:schemas-microsoft-com:vml" Requires="v">
                <p:oleObj spid="_x0000_s31808" name="Equation" r:id="rId5" imgW="799920" imgH="190440" progId="Equation.DSMT4">
                  <p:embed/>
                </p:oleObj>
              </mc:Choice>
              <mc:Fallback>
                <p:oleObj name="Equation" r:id="rId5" imgW="799920" imgH="190440" progId="Equation.DSMT4">
                  <p:embed/>
                  <p:pic>
                    <p:nvPicPr>
                      <p:cNvPr id="0" name=""/>
                      <p:cNvPicPr>
                        <a:picLocks noChangeAspect="1" noChangeArrowheads="1"/>
                      </p:cNvPicPr>
                      <p:nvPr/>
                    </p:nvPicPr>
                    <p:blipFill>
                      <a:blip r:embed="rId6"/>
                      <a:srcRect/>
                      <a:stretch>
                        <a:fillRect/>
                      </a:stretch>
                    </p:blipFill>
                    <p:spPr bwMode="auto">
                      <a:xfrm>
                        <a:off x="6726238" y="1624499"/>
                        <a:ext cx="1912937" cy="436563"/>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816719939"/>
              </p:ext>
            </p:extLst>
          </p:nvPr>
        </p:nvGraphicFramePr>
        <p:xfrm>
          <a:off x="6434138" y="3113071"/>
          <a:ext cx="2641600" cy="990600"/>
        </p:xfrm>
        <a:graphic>
          <a:graphicData uri="http://schemas.openxmlformats.org/presentationml/2006/ole">
            <mc:AlternateContent xmlns:mc="http://schemas.openxmlformats.org/markup-compatibility/2006">
              <mc:Choice xmlns:v="urn:schemas-microsoft-com:vml" Requires="v">
                <p:oleObj spid="_x0000_s31809" name="Equation" r:id="rId7" imgW="1104840" imgH="431640" progId="Equation.DSMT4">
                  <p:embed/>
                </p:oleObj>
              </mc:Choice>
              <mc:Fallback>
                <p:oleObj name="Equation" r:id="rId7" imgW="1104840" imgH="431640" progId="Equation.DSMT4">
                  <p:embed/>
                  <p:pic>
                    <p:nvPicPr>
                      <p:cNvPr id="0" name=""/>
                      <p:cNvPicPr>
                        <a:picLocks noChangeAspect="1" noChangeArrowheads="1"/>
                      </p:cNvPicPr>
                      <p:nvPr/>
                    </p:nvPicPr>
                    <p:blipFill>
                      <a:blip r:embed="rId8"/>
                      <a:srcRect/>
                      <a:stretch>
                        <a:fillRect/>
                      </a:stretch>
                    </p:blipFill>
                    <p:spPr bwMode="auto">
                      <a:xfrm>
                        <a:off x="6434138" y="3113071"/>
                        <a:ext cx="2641600" cy="990600"/>
                      </a:xfrm>
                      <a:prstGeom prst="rect">
                        <a:avLst/>
                      </a:prstGeom>
                      <a:noFill/>
                    </p:spPr>
                  </p:pic>
                </p:oleObj>
              </mc:Fallback>
            </mc:AlternateContent>
          </a:graphicData>
        </a:graphic>
      </p:graphicFrame>
      <p:sp>
        <p:nvSpPr>
          <p:cNvPr id="9" name="CasellaDiTesto 8"/>
          <p:cNvSpPr txBox="1"/>
          <p:nvPr/>
        </p:nvSpPr>
        <p:spPr>
          <a:xfrm>
            <a:off x="914399" y="3082226"/>
            <a:ext cx="5059398" cy="1200329"/>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Sometimes this expression is used</a:t>
            </a:r>
          </a:p>
          <a:p>
            <a:r>
              <a:rPr lang="en-US" sz="2400" dirty="0" smtClean="0">
                <a:latin typeface="Arial" panose="020B0604020202020204" pitchFamily="34" charset="0"/>
                <a:cs typeface="Arial" panose="020B0604020202020204" pitchFamily="34" charset="0"/>
              </a:rPr>
              <a:t>in order to refer to V</a:t>
            </a:r>
            <a:r>
              <a:rPr lang="en-US" sz="2400" baseline="-25000" dirty="0" smtClean="0">
                <a:latin typeface="Arial" panose="020B0604020202020204" pitchFamily="34" charset="0"/>
                <a:cs typeface="Arial" panose="020B0604020202020204" pitchFamily="34" charset="0"/>
              </a:rPr>
              <a:t>BE</a:t>
            </a:r>
            <a:r>
              <a:rPr lang="en-US" sz="2400" dirty="0" smtClean="0">
                <a:latin typeface="Arial" panose="020B0604020202020204" pitchFamily="34" charset="0"/>
                <a:cs typeface="Arial" panose="020B0604020202020204" pitchFamily="34" charset="0"/>
              </a:rPr>
              <a:t> and V</a:t>
            </a:r>
            <a:r>
              <a:rPr lang="en-US" sz="2400" baseline="-25000" dirty="0" smtClean="0">
                <a:latin typeface="Arial" panose="020B0604020202020204" pitchFamily="34" charset="0"/>
                <a:cs typeface="Arial" panose="020B0604020202020204" pitchFamily="34" charset="0"/>
              </a:rPr>
              <a:t>CE</a:t>
            </a:r>
            <a:r>
              <a:rPr lang="en-US" sz="2400" dirty="0" smtClean="0">
                <a:latin typeface="Arial" panose="020B0604020202020204" pitchFamily="34" charset="0"/>
                <a:cs typeface="Arial" panose="020B0604020202020204" pitchFamily="34" charset="0"/>
              </a:rPr>
              <a:t> as</a:t>
            </a:r>
          </a:p>
          <a:p>
            <a:r>
              <a:rPr lang="en-US" sz="2400" dirty="0" smtClean="0">
                <a:latin typeface="Arial" panose="020B0604020202020204" pitchFamily="34" charset="0"/>
                <a:cs typeface="Arial" panose="020B0604020202020204" pitchFamily="34" charset="0"/>
              </a:rPr>
              <a:t>control voltages:</a:t>
            </a:r>
          </a:p>
        </p:txBody>
      </p:sp>
      <p:graphicFrame>
        <p:nvGraphicFramePr>
          <p:cNvPr id="10" name="Oggetto 9"/>
          <p:cNvGraphicFramePr>
            <a:graphicFrameLocks noChangeAspect="1"/>
          </p:cNvGraphicFramePr>
          <p:nvPr>
            <p:extLst>
              <p:ext uri="{D42A27DB-BD31-4B8C-83A1-F6EECF244321}">
                <p14:modId xmlns:p14="http://schemas.microsoft.com/office/powerpoint/2010/main" val="4168559673"/>
              </p:ext>
            </p:extLst>
          </p:nvPr>
        </p:nvGraphicFramePr>
        <p:xfrm>
          <a:off x="2871749" y="2061062"/>
          <a:ext cx="1334696" cy="1036840"/>
        </p:xfrm>
        <a:graphic>
          <a:graphicData uri="http://schemas.openxmlformats.org/presentationml/2006/ole">
            <mc:AlternateContent xmlns:mc="http://schemas.openxmlformats.org/markup-compatibility/2006">
              <mc:Choice xmlns:v="urn:schemas-microsoft-com:vml" Requires="v">
                <p:oleObj spid="_x0000_s31810" name="Equation" r:id="rId9" imgW="469800" imgH="380880" progId="Equation.DSMT4">
                  <p:embed/>
                </p:oleObj>
              </mc:Choice>
              <mc:Fallback>
                <p:oleObj name="Equation" r:id="rId9" imgW="469800" imgH="380880" progId="Equation.DSMT4">
                  <p:embed/>
                  <p:pic>
                    <p:nvPicPr>
                      <p:cNvPr id="0" name=""/>
                      <p:cNvPicPr>
                        <a:picLocks noChangeAspect="1" noChangeArrowheads="1"/>
                      </p:cNvPicPr>
                      <p:nvPr/>
                    </p:nvPicPr>
                    <p:blipFill>
                      <a:blip r:embed="rId10"/>
                      <a:srcRect/>
                      <a:stretch>
                        <a:fillRect/>
                      </a:stretch>
                    </p:blipFill>
                    <p:spPr bwMode="auto">
                      <a:xfrm>
                        <a:off x="2871749" y="2061062"/>
                        <a:ext cx="1334696" cy="1036840"/>
                      </a:xfrm>
                      <a:prstGeom prst="rect">
                        <a:avLst/>
                      </a:prstGeom>
                      <a:noFill/>
                    </p:spPr>
                  </p:pic>
                </p:oleObj>
              </mc:Fallback>
            </mc:AlternateContent>
          </a:graphicData>
        </a:graphic>
      </p:graphicFrame>
      <p:sp>
        <p:nvSpPr>
          <p:cNvPr id="11" name="CasellaDiTesto 10"/>
          <p:cNvSpPr txBox="1"/>
          <p:nvPr/>
        </p:nvSpPr>
        <p:spPr>
          <a:xfrm>
            <a:off x="914399" y="4555856"/>
            <a:ext cx="9632765"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For calculation of I</a:t>
            </a:r>
            <a:r>
              <a:rPr lang="en-US" sz="2400" baseline="-25000" dirty="0" smtClean="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and I</a:t>
            </a:r>
            <a:r>
              <a:rPr lang="en-US" sz="2400" baseline="-25000"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in all operating zones (saturation, cut-off, </a:t>
            </a:r>
          </a:p>
          <a:p>
            <a:r>
              <a:rPr lang="en-US" sz="2400" dirty="0" smtClean="0">
                <a:latin typeface="Arial" panose="020B0604020202020204" pitchFamily="34" charset="0"/>
                <a:cs typeface="Arial" panose="020B0604020202020204" pitchFamily="34" charset="0"/>
              </a:rPr>
              <a:t>forward active, reverse active) the </a:t>
            </a:r>
            <a:r>
              <a:rPr lang="en-US" sz="2400" dirty="0" err="1" smtClean="0">
                <a:latin typeface="Arial" panose="020B0604020202020204" pitchFamily="34" charset="0"/>
                <a:cs typeface="Arial" panose="020B0604020202020204" pitchFamily="34" charset="0"/>
              </a:rPr>
              <a:t>Ebers</a:t>
            </a:r>
            <a:r>
              <a:rPr lang="en-US" sz="2400" dirty="0" smtClean="0">
                <a:latin typeface="Arial" panose="020B0604020202020204" pitchFamily="34" charset="0"/>
                <a:cs typeface="Arial" panose="020B0604020202020204" pitchFamily="34" charset="0"/>
              </a:rPr>
              <a:t>-Moll model should be used. </a:t>
            </a:r>
          </a:p>
        </p:txBody>
      </p:sp>
    </p:spTree>
    <p:extLst>
      <p:ext uri="{BB962C8B-B14F-4D97-AF65-F5344CB8AC3E}">
        <p14:creationId xmlns:p14="http://schemas.microsoft.com/office/powerpoint/2010/main" val="2875609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226" y="172135"/>
            <a:ext cx="10515600" cy="662397"/>
          </a:xfrm>
        </p:spPr>
        <p:txBody>
          <a:bodyPr/>
          <a:lstStyle/>
          <a:p>
            <a:r>
              <a:rPr lang="en-US" dirty="0" smtClean="0"/>
              <a:t>BJT: small signal model</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44</a:t>
            </a:fld>
            <a:endParaRPr lang="en-US" dirty="0"/>
          </a:p>
        </p:txBody>
      </p:sp>
      <p:sp>
        <p:nvSpPr>
          <p:cNvPr id="5" name="CasellaDiTesto 4"/>
          <p:cNvSpPr txBox="1"/>
          <p:nvPr/>
        </p:nvSpPr>
        <p:spPr>
          <a:xfrm>
            <a:off x="838200" y="1327355"/>
            <a:ext cx="3182281"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Small signal dc model</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81" y="1916285"/>
            <a:ext cx="4267354" cy="3179239"/>
          </a:xfrm>
          <a:prstGeom prst="rect">
            <a:avLst/>
          </a:prstGeom>
        </p:spPr>
      </p:pic>
      <p:graphicFrame>
        <p:nvGraphicFramePr>
          <p:cNvPr id="8" name="Oggetto 7"/>
          <p:cNvGraphicFramePr>
            <a:graphicFrameLocks noChangeAspect="1"/>
          </p:cNvGraphicFramePr>
          <p:nvPr>
            <p:extLst>
              <p:ext uri="{D42A27DB-BD31-4B8C-83A1-F6EECF244321}">
                <p14:modId xmlns:p14="http://schemas.microsoft.com/office/powerpoint/2010/main" val="1735647127"/>
              </p:ext>
            </p:extLst>
          </p:nvPr>
        </p:nvGraphicFramePr>
        <p:xfrm>
          <a:off x="5613603" y="3485331"/>
          <a:ext cx="1163638" cy="835025"/>
        </p:xfrm>
        <a:graphic>
          <a:graphicData uri="http://schemas.openxmlformats.org/presentationml/2006/ole">
            <mc:AlternateContent xmlns:mc="http://schemas.openxmlformats.org/markup-compatibility/2006">
              <mc:Choice xmlns:v="urn:schemas-microsoft-com:vml" Requires="v">
                <p:oleObj spid="_x0000_s35898" name="Equation" r:id="rId4" imgW="507960" imgH="380880" progId="Equation.DSMT4">
                  <p:embed/>
                </p:oleObj>
              </mc:Choice>
              <mc:Fallback>
                <p:oleObj name="Equation" r:id="rId4" imgW="507960" imgH="380880" progId="Equation.DSMT4">
                  <p:embed/>
                  <p:pic>
                    <p:nvPicPr>
                      <p:cNvPr id="0" name="Object 1"/>
                      <p:cNvPicPr>
                        <a:picLocks noChangeAspect="1" noChangeArrowheads="1"/>
                      </p:cNvPicPr>
                      <p:nvPr/>
                    </p:nvPicPr>
                    <p:blipFill>
                      <a:blip r:embed="rId5"/>
                      <a:srcRect/>
                      <a:stretch>
                        <a:fillRect/>
                      </a:stretch>
                    </p:blipFill>
                    <p:spPr bwMode="auto">
                      <a:xfrm>
                        <a:off x="5613603" y="3485331"/>
                        <a:ext cx="1163638" cy="83502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981640790"/>
              </p:ext>
            </p:extLst>
          </p:nvPr>
        </p:nvGraphicFramePr>
        <p:xfrm>
          <a:off x="7349809" y="1377857"/>
          <a:ext cx="1308100" cy="822325"/>
        </p:xfrm>
        <a:graphic>
          <a:graphicData uri="http://schemas.openxmlformats.org/presentationml/2006/ole">
            <mc:AlternateContent xmlns:mc="http://schemas.openxmlformats.org/markup-compatibility/2006">
              <mc:Choice xmlns:v="urn:schemas-microsoft-com:vml" Requires="v">
                <p:oleObj spid="_x0000_s35899" name="Equation" r:id="rId6" imgW="660240" imgH="431640" progId="Equation.DSMT4">
                  <p:embed/>
                </p:oleObj>
              </mc:Choice>
              <mc:Fallback>
                <p:oleObj name="Equation" r:id="rId6" imgW="660240" imgH="431640" progId="Equation.DSMT4">
                  <p:embed/>
                  <p:pic>
                    <p:nvPicPr>
                      <p:cNvPr id="0" name="Object 3"/>
                      <p:cNvPicPr>
                        <a:picLocks noChangeAspect="1" noChangeArrowheads="1"/>
                      </p:cNvPicPr>
                      <p:nvPr/>
                    </p:nvPicPr>
                    <p:blipFill>
                      <a:blip r:embed="rId7"/>
                      <a:srcRect/>
                      <a:stretch>
                        <a:fillRect/>
                      </a:stretch>
                    </p:blipFill>
                    <p:spPr bwMode="auto">
                      <a:xfrm>
                        <a:off x="7349809" y="1377857"/>
                        <a:ext cx="1308100" cy="822325"/>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1816190494"/>
              </p:ext>
            </p:extLst>
          </p:nvPr>
        </p:nvGraphicFramePr>
        <p:xfrm>
          <a:off x="9460277" y="1216358"/>
          <a:ext cx="1769805" cy="1020187"/>
        </p:xfrm>
        <a:graphic>
          <a:graphicData uri="http://schemas.openxmlformats.org/presentationml/2006/ole">
            <mc:AlternateContent xmlns:mc="http://schemas.openxmlformats.org/markup-compatibility/2006">
              <mc:Choice xmlns:v="urn:schemas-microsoft-com:vml" Requires="v">
                <p:oleObj spid="_x0000_s35900" name="Equation" r:id="rId8" imgW="634680" imgH="380880" progId="Equation.DSMT4">
                  <p:embed/>
                </p:oleObj>
              </mc:Choice>
              <mc:Fallback>
                <p:oleObj name="Equation" r:id="rId8" imgW="634680" imgH="380880" progId="Equation.DSMT4">
                  <p:embed/>
                  <p:pic>
                    <p:nvPicPr>
                      <p:cNvPr id="0" name="Object 5"/>
                      <p:cNvPicPr>
                        <a:picLocks noChangeAspect="1" noChangeArrowheads="1"/>
                      </p:cNvPicPr>
                      <p:nvPr/>
                    </p:nvPicPr>
                    <p:blipFill>
                      <a:blip r:embed="rId9"/>
                      <a:srcRect/>
                      <a:stretch>
                        <a:fillRect/>
                      </a:stretch>
                    </p:blipFill>
                    <p:spPr bwMode="auto">
                      <a:xfrm>
                        <a:off x="9460277" y="1216358"/>
                        <a:ext cx="1769805" cy="1020187"/>
                      </a:xfrm>
                      <a:prstGeom prst="rect">
                        <a:avLst/>
                      </a:prstGeom>
                      <a:noFill/>
                    </p:spPr>
                  </p:pic>
                </p:oleObj>
              </mc:Fallback>
            </mc:AlternateContent>
          </a:graphicData>
        </a:graphic>
      </p:graphicFrame>
      <p:sp>
        <p:nvSpPr>
          <p:cNvPr id="13" name="Rettangolo 12"/>
          <p:cNvSpPr/>
          <p:nvPr/>
        </p:nvSpPr>
        <p:spPr>
          <a:xfrm>
            <a:off x="5546725" y="1117967"/>
            <a:ext cx="3539613" cy="13421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p:cNvSpPr txBox="1"/>
          <p:nvPr/>
        </p:nvSpPr>
        <p:spPr>
          <a:xfrm>
            <a:off x="5449517" y="2793824"/>
            <a:ext cx="6014019" cy="461665"/>
          </a:xfrm>
          <a:prstGeom prst="rect">
            <a:avLst/>
          </a:prstGeom>
          <a:noFill/>
        </p:spPr>
        <p:txBody>
          <a:bodyPr wrap="none" rtlCol="0">
            <a:spAutoFit/>
          </a:bodyPr>
          <a:lstStyle/>
          <a:p>
            <a:r>
              <a:rPr lang="it-IT" sz="2400" dirty="0" err="1" smtClean="0">
                <a:latin typeface="Arial" panose="020B0604020202020204" pitchFamily="34" charset="0"/>
                <a:cs typeface="Arial" panose="020B0604020202020204" pitchFamily="34" charset="0"/>
              </a:rPr>
              <a:t>Equivalence</a:t>
            </a:r>
            <a:r>
              <a:rPr lang="it-IT" sz="2400" dirty="0" smtClean="0">
                <a:latin typeface="Arial" panose="020B0604020202020204" pitchFamily="34" charset="0"/>
                <a:cs typeface="Arial" panose="020B0604020202020204" pitchFamily="34" charset="0"/>
              </a:rPr>
              <a:t> with the MOSFET </a:t>
            </a:r>
            <a:r>
              <a:rPr lang="it-IT" sz="2400" dirty="0" err="1" smtClean="0">
                <a:latin typeface="Arial" panose="020B0604020202020204" pitchFamily="34" charset="0"/>
                <a:cs typeface="Arial" panose="020B0604020202020204" pitchFamily="34" charset="0"/>
              </a:rPr>
              <a:t>parameters</a:t>
            </a:r>
            <a:endParaRPr lang="en-US" sz="2400" dirty="0" smtClean="0">
              <a:latin typeface="Arial" panose="020B0604020202020204" pitchFamily="34" charset="0"/>
              <a:cs typeface="Arial" panose="020B0604020202020204" pitchFamily="34" charset="0"/>
            </a:endParaRPr>
          </a:p>
        </p:txBody>
      </p:sp>
      <p:graphicFrame>
        <p:nvGraphicFramePr>
          <p:cNvPr id="15" name="Oggetto 14"/>
          <p:cNvGraphicFramePr>
            <a:graphicFrameLocks noChangeAspect="1"/>
          </p:cNvGraphicFramePr>
          <p:nvPr>
            <p:extLst>
              <p:ext uri="{D42A27DB-BD31-4B8C-83A1-F6EECF244321}">
                <p14:modId xmlns:p14="http://schemas.microsoft.com/office/powerpoint/2010/main" val="606604623"/>
              </p:ext>
            </p:extLst>
          </p:nvPr>
        </p:nvGraphicFramePr>
        <p:xfrm>
          <a:off x="6004449" y="1345881"/>
          <a:ext cx="1076325" cy="835025"/>
        </p:xfrm>
        <a:graphic>
          <a:graphicData uri="http://schemas.openxmlformats.org/presentationml/2006/ole">
            <mc:AlternateContent xmlns:mc="http://schemas.openxmlformats.org/markup-compatibility/2006">
              <mc:Choice xmlns:v="urn:schemas-microsoft-com:vml" Requires="v">
                <p:oleObj spid="_x0000_s35901" name="Equation" r:id="rId10" imgW="469800" imgH="380880" progId="Equation.DSMT4">
                  <p:embed/>
                </p:oleObj>
              </mc:Choice>
              <mc:Fallback>
                <p:oleObj name="Equation" r:id="rId10" imgW="469800" imgH="380880" progId="Equation.DSMT4">
                  <p:embed/>
                  <p:pic>
                    <p:nvPicPr>
                      <p:cNvPr id="0" name=""/>
                      <p:cNvPicPr>
                        <a:picLocks noChangeAspect="1" noChangeArrowheads="1"/>
                      </p:cNvPicPr>
                      <p:nvPr/>
                    </p:nvPicPr>
                    <p:blipFill>
                      <a:blip r:embed="rId11"/>
                      <a:srcRect/>
                      <a:stretch>
                        <a:fillRect/>
                      </a:stretch>
                    </p:blipFill>
                    <p:spPr bwMode="auto">
                      <a:xfrm>
                        <a:off x="6004449" y="1345881"/>
                        <a:ext cx="1076325" cy="835025"/>
                      </a:xfrm>
                      <a:prstGeom prst="rect">
                        <a:avLst/>
                      </a:prstGeom>
                      <a:noFill/>
                    </p:spPr>
                  </p:pic>
                </p:oleObj>
              </mc:Fallback>
            </mc:AlternateContent>
          </a:graphicData>
        </a:graphic>
      </p:graphicFrame>
      <p:graphicFrame>
        <p:nvGraphicFramePr>
          <p:cNvPr id="16" name="Oggetto 15"/>
          <p:cNvGraphicFramePr>
            <a:graphicFrameLocks noChangeAspect="1"/>
          </p:cNvGraphicFramePr>
          <p:nvPr>
            <p:extLst>
              <p:ext uri="{D42A27DB-BD31-4B8C-83A1-F6EECF244321}">
                <p14:modId xmlns:p14="http://schemas.microsoft.com/office/powerpoint/2010/main" val="1790731527"/>
              </p:ext>
            </p:extLst>
          </p:nvPr>
        </p:nvGraphicFramePr>
        <p:xfrm>
          <a:off x="7349809" y="3458344"/>
          <a:ext cx="2705100" cy="862012"/>
        </p:xfrm>
        <a:graphic>
          <a:graphicData uri="http://schemas.openxmlformats.org/presentationml/2006/ole">
            <mc:AlternateContent xmlns:mc="http://schemas.openxmlformats.org/markup-compatibility/2006">
              <mc:Choice xmlns:v="urn:schemas-microsoft-com:vml" Requires="v">
                <p:oleObj spid="_x0000_s35902" name="Equation" r:id="rId12" imgW="1180800" imgH="393480" progId="Equation.DSMT4">
                  <p:embed/>
                </p:oleObj>
              </mc:Choice>
              <mc:Fallback>
                <p:oleObj name="Equation" r:id="rId12" imgW="1180800" imgH="393480" progId="Equation.DSMT4">
                  <p:embed/>
                  <p:pic>
                    <p:nvPicPr>
                      <p:cNvPr id="0" name=""/>
                      <p:cNvPicPr>
                        <a:picLocks noChangeAspect="1" noChangeArrowheads="1"/>
                      </p:cNvPicPr>
                      <p:nvPr/>
                    </p:nvPicPr>
                    <p:blipFill>
                      <a:blip r:embed="rId13"/>
                      <a:srcRect/>
                      <a:stretch>
                        <a:fillRect/>
                      </a:stretch>
                    </p:blipFill>
                    <p:spPr bwMode="auto">
                      <a:xfrm>
                        <a:off x="7349809" y="3458344"/>
                        <a:ext cx="2705100" cy="862012"/>
                      </a:xfrm>
                      <a:prstGeom prst="rect">
                        <a:avLst/>
                      </a:prstGeom>
                      <a:noFill/>
                    </p:spPr>
                  </p:pic>
                </p:oleObj>
              </mc:Fallback>
            </mc:AlternateContent>
          </a:graphicData>
        </a:graphic>
      </p:graphicFrame>
      <p:sp>
        <p:nvSpPr>
          <p:cNvPr id="18" name="CasellaDiTesto 17"/>
          <p:cNvSpPr txBox="1"/>
          <p:nvPr/>
        </p:nvSpPr>
        <p:spPr>
          <a:xfrm>
            <a:off x="6176967" y="4569821"/>
            <a:ext cx="731290"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BJT</a:t>
            </a:r>
            <a:endParaRPr lang="en-US" sz="2400" dirty="0" smtClean="0">
              <a:latin typeface="Arial" panose="020B0604020202020204" pitchFamily="34" charset="0"/>
              <a:cs typeface="Arial" panose="020B0604020202020204" pitchFamily="34" charset="0"/>
            </a:endParaRPr>
          </a:p>
        </p:txBody>
      </p:sp>
      <p:sp>
        <p:nvSpPr>
          <p:cNvPr id="19" name="CasellaDiTesto 18"/>
          <p:cNvSpPr txBox="1"/>
          <p:nvPr/>
        </p:nvSpPr>
        <p:spPr>
          <a:xfrm>
            <a:off x="7994811" y="4601840"/>
            <a:ext cx="1465466"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MOSFET</a:t>
            </a:r>
            <a:endParaRPr lang="en-US" sz="2400" dirty="0" smtClean="0">
              <a:latin typeface="Arial" panose="020B0604020202020204" pitchFamily="34" charset="0"/>
              <a:cs typeface="Arial" panose="020B0604020202020204" pitchFamily="34" charset="0"/>
            </a:endParaRPr>
          </a:p>
        </p:txBody>
      </p:sp>
      <p:graphicFrame>
        <p:nvGraphicFramePr>
          <p:cNvPr id="20" name="Oggetto 19"/>
          <p:cNvGraphicFramePr>
            <a:graphicFrameLocks noChangeAspect="1"/>
          </p:cNvGraphicFramePr>
          <p:nvPr>
            <p:extLst>
              <p:ext uri="{D42A27DB-BD31-4B8C-83A1-F6EECF244321}">
                <p14:modId xmlns:p14="http://schemas.microsoft.com/office/powerpoint/2010/main" val="4028109400"/>
              </p:ext>
            </p:extLst>
          </p:nvPr>
        </p:nvGraphicFramePr>
        <p:xfrm>
          <a:off x="6473022" y="5031486"/>
          <a:ext cx="2263570" cy="1099391"/>
        </p:xfrm>
        <a:graphic>
          <a:graphicData uri="http://schemas.openxmlformats.org/presentationml/2006/ole">
            <mc:AlternateContent xmlns:mc="http://schemas.openxmlformats.org/markup-compatibility/2006">
              <mc:Choice xmlns:v="urn:schemas-microsoft-com:vml" Requires="v">
                <p:oleObj spid="_x0000_s35903" name="Equation" r:id="rId14" imgW="774360" imgH="393480" progId="Equation.DSMT4">
                  <p:embed/>
                </p:oleObj>
              </mc:Choice>
              <mc:Fallback>
                <p:oleObj name="Equation" r:id="rId14" imgW="774360" imgH="393480" progId="Equation.DSMT4">
                  <p:embed/>
                  <p:pic>
                    <p:nvPicPr>
                      <p:cNvPr id="0" name=""/>
                      <p:cNvPicPr>
                        <a:picLocks noChangeAspect="1" noChangeArrowheads="1"/>
                      </p:cNvPicPr>
                      <p:nvPr/>
                    </p:nvPicPr>
                    <p:blipFill>
                      <a:blip r:embed="rId15"/>
                      <a:srcRect/>
                      <a:stretch>
                        <a:fillRect/>
                      </a:stretch>
                    </p:blipFill>
                    <p:spPr bwMode="auto">
                      <a:xfrm>
                        <a:off x="6473022" y="5031486"/>
                        <a:ext cx="2263570" cy="1099391"/>
                      </a:xfrm>
                      <a:prstGeom prst="rect">
                        <a:avLst/>
                      </a:prstGeom>
                      <a:noFill/>
                    </p:spPr>
                  </p:pic>
                </p:oleObj>
              </mc:Fallback>
            </mc:AlternateContent>
          </a:graphicData>
        </a:graphic>
      </p:graphicFrame>
      <p:sp>
        <p:nvSpPr>
          <p:cNvPr id="21" name="Freccia bidirezionale orizzontale 20"/>
          <p:cNvSpPr/>
          <p:nvPr/>
        </p:nvSpPr>
        <p:spPr>
          <a:xfrm>
            <a:off x="7088751" y="5190098"/>
            <a:ext cx="727894" cy="258141"/>
          </a:xfrm>
          <a:prstGeom prst="leftRightArrow">
            <a:avLst/>
          </a:prstGeom>
          <a:no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ccia bidirezionale orizzontale 21"/>
          <p:cNvSpPr/>
          <p:nvPr/>
        </p:nvSpPr>
        <p:spPr>
          <a:xfrm>
            <a:off x="7088751" y="5685272"/>
            <a:ext cx="727894" cy="258141"/>
          </a:xfrm>
          <a:prstGeom prst="leftRightArrow">
            <a:avLst/>
          </a:prstGeom>
          <a:no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36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1"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99712"/>
            <a:ext cx="10515600" cy="662397"/>
          </a:xfrm>
        </p:spPr>
        <p:txBody>
          <a:bodyPr/>
          <a:lstStyle/>
          <a:p>
            <a:r>
              <a:rPr lang="en-US" dirty="0" smtClean="0"/>
              <a:t>BJT capacitances in forward active </a:t>
            </a:r>
            <a:r>
              <a:rPr lang="en-US" dirty="0"/>
              <a:t>r</a:t>
            </a:r>
            <a:r>
              <a:rPr lang="en-US" dirty="0" smtClean="0"/>
              <a:t>egion</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45</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541505939"/>
              </p:ext>
            </p:extLst>
          </p:nvPr>
        </p:nvGraphicFramePr>
        <p:xfrm>
          <a:off x="685800" y="1188741"/>
          <a:ext cx="2303034" cy="1362628"/>
        </p:xfrm>
        <a:graphic>
          <a:graphicData uri="http://schemas.openxmlformats.org/presentationml/2006/ole">
            <mc:AlternateContent xmlns:mc="http://schemas.openxmlformats.org/markup-compatibility/2006">
              <mc:Choice xmlns:v="urn:schemas-microsoft-com:vml" Requires="v">
                <p:oleObj spid="_x0000_s36915" name="Equation" r:id="rId3" imgW="1130300" imgH="698500" progId="Equation.DSMT4">
                  <p:embed/>
                </p:oleObj>
              </mc:Choice>
              <mc:Fallback>
                <p:oleObj name="Equation" r:id="rId3" imgW="1130300" imgH="698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88741"/>
                        <a:ext cx="2303034" cy="1362628"/>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516696509"/>
              </p:ext>
            </p:extLst>
          </p:nvPr>
        </p:nvGraphicFramePr>
        <p:xfrm>
          <a:off x="777199" y="2828493"/>
          <a:ext cx="2211635" cy="1342103"/>
        </p:xfrm>
        <a:graphic>
          <a:graphicData uri="http://schemas.openxmlformats.org/presentationml/2006/ole">
            <mc:AlternateContent xmlns:mc="http://schemas.openxmlformats.org/markup-compatibility/2006">
              <mc:Choice xmlns:v="urn:schemas-microsoft-com:vml" Requires="v">
                <p:oleObj spid="_x0000_s36916" name="Equation" r:id="rId5" imgW="1117600" imgH="698500" progId="Equation.DSMT4">
                  <p:embed/>
                </p:oleObj>
              </mc:Choice>
              <mc:Fallback>
                <p:oleObj name="Equation" r:id="rId5" imgW="1117600" imgH="698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199" y="2828493"/>
                        <a:ext cx="2211635" cy="1342103"/>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3425571705"/>
              </p:ext>
            </p:extLst>
          </p:nvPr>
        </p:nvGraphicFramePr>
        <p:xfrm>
          <a:off x="766334" y="4487893"/>
          <a:ext cx="3060074" cy="1468407"/>
        </p:xfrm>
        <a:graphic>
          <a:graphicData uri="http://schemas.openxmlformats.org/presentationml/2006/ole">
            <mc:AlternateContent xmlns:mc="http://schemas.openxmlformats.org/markup-compatibility/2006">
              <mc:Choice xmlns:v="urn:schemas-microsoft-com:vml" Requires="v">
                <p:oleObj spid="_x0000_s36917" name="Equation" r:id="rId7" imgW="1231560" imgH="609480" progId="Equation.DSMT4">
                  <p:embed/>
                </p:oleObj>
              </mc:Choice>
              <mc:Fallback>
                <p:oleObj name="Equation" r:id="rId7" imgW="1231560" imgH="609480" progId="Equation.DSMT4">
                  <p:embed/>
                  <p:pic>
                    <p:nvPicPr>
                      <p:cNvPr id="0" name="Object 5"/>
                      <p:cNvPicPr>
                        <a:picLocks noChangeAspect="1" noChangeArrowheads="1"/>
                      </p:cNvPicPr>
                      <p:nvPr/>
                    </p:nvPicPr>
                    <p:blipFill>
                      <a:blip r:embed="rId8"/>
                      <a:srcRect/>
                      <a:stretch>
                        <a:fillRect/>
                      </a:stretch>
                    </p:blipFill>
                    <p:spPr bwMode="auto">
                      <a:xfrm>
                        <a:off x="766334" y="4487893"/>
                        <a:ext cx="3060074" cy="1468407"/>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362984829"/>
              </p:ext>
            </p:extLst>
          </p:nvPr>
        </p:nvGraphicFramePr>
        <p:xfrm>
          <a:off x="5350400" y="4708472"/>
          <a:ext cx="1804939" cy="610120"/>
        </p:xfrm>
        <a:graphic>
          <a:graphicData uri="http://schemas.openxmlformats.org/presentationml/2006/ole">
            <mc:AlternateContent xmlns:mc="http://schemas.openxmlformats.org/markup-compatibility/2006">
              <mc:Choice xmlns:v="urn:schemas-microsoft-com:vml" Requires="v">
                <p:oleObj spid="_x0000_s36918" name="Equation" r:id="rId9" imgW="672808" imgH="228501" progId="Equation.DSMT4">
                  <p:embed/>
                </p:oleObj>
              </mc:Choice>
              <mc:Fallback>
                <p:oleObj name="Equation" r:id="rId9" imgW="672808" imgH="228501"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400" y="4708472"/>
                        <a:ext cx="1804939" cy="610120"/>
                      </a:xfrm>
                      <a:prstGeom prst="rect">
                        <a:avLst/>
                      </a:prstGeom>
                      <a:noFill/>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1722155405"/>
              </p:ext>
            </p:extLst>
          </p:nvPr>
        </p:nvGraphicFramePr>
        <p:xfrm>
          <a:off x="8720619" y="4195859"/>
          <a:ext cx="1752559" cy="1122733"/>
        </p:xfrm>
        <a:graphic>
          <a:graphicData uri="http://schemas.openxmlformats.org/presentationml/2006/ole">
            <mc:AlternateContent xmlns:mc="http://schemas.openxmlformats.org/markup-compatibility/2006">
              <mc:Choice xmlns:v="urn:schemas-microsoft-com:vml" Requires="v">
                <p:oleObj spid="_x0000_s36919" name="Equation" r:id="rId11" imgW="596880" imgH="380880" progId="Equation.DSMT4">
                  <p:embed/>
                </p:oleObj>
              </mc:Choice>
              <mc:Fallback>
                <p:oleObj name="Equation" r:id="rId11" imgW="596880" imgH="380880" progId="Equation.DSMT4">
                  <p:embed/>
                  <p:pic>
                    <p:nvPicPr>
                      <p:cNvPr id="0" name="Object 9"/>
                      <p:cNvPicPr>
                        <a:picLocks noChangeAspect="1" noChangeArrowheads="1"/>
                      </p:cNvPicPr>
                      <p:nvPr/>
                    </p:nvPicPr>
                    <p:blipFill>
                      <a:blip r:embed="rId12"/>
                      <a:srcRect/>
                      <a:stretch>
                        <a:fillRect/>
                      </a:stretch>
                    </p:blipFill>
                    <p:spPr bwMode="auto">
                      <a:xfrm>
                        <a:off x="8720619" y="4195859"/>
                        <a:ext cx="1752559" cy="1122733"/>
                      </a:xfrm>
                      <a:prstGeom prst="rect">
                        <a:avLst/>
                      </a:prstGeom>
                      <a:noFill/>
                    </p:spPr>
                  </p:pic>
                </p:oleObj>
              </mc:Fallback>
            </mc:AlternateContent>
          </a:graphicData>
        </a:graphic>
      </p:graphicFrame>
      <p:pic>
        <p:nvPicPr>
          <p:cNvPr id="15" name="Immagin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69692" y="1188741"/>
            <a:ext cx="5167895" cy="2391161"/>
          </a:xfrm>
          <a:prstGeom prst="rect">
            <a:avLst/>
          </a:prstGeom>
        </p:spPr>
      </p:pic>
      <p:sp>
        <p:nvSpPr>
          <p:cNvPr id="16" name="CasellaDiTesto 15"/>
          <p:cNvSpPr txBox="1"/>
          <p:nvPr/>
        </p:nvSpPr>
        <p:spPr>
          <a:xfrm>
            <a:off x="8235830" y="3657048"/>
            <a:ext cx="2964081"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Transition </a:t>
            </a:r>
            <a:r>
              <a:rPr lang="en-US" sz="2400" dirty="0" smtClean="0">
                <a:latin typeface="Arial" panose="020B0604020202020204" pitchFamily="34" charset="0"/>
                <a:cs typeface="Arial" panose="020B0604020202020204" pitchFamily="34" charset="0"/>
              </a:rPr>
              <a:t>frequency</a:t>
            </a:r>
          </a:p>
        </p:txBody>
      </p:sp>
      <p:cxnSp>
        <p:nvCxnSpPr>
          <p:cNvPr id="7" name="Connettore 1 6"/>
          <p:cNvCxnSpPr/>
          <p:nvPr/>
        </p:nvCxnSpPr>
        <p:spPr>
          <a:xfrm>
            <a:off x="3241964" y="5187142"/>
            <a:ext cx="584444"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3241964" y="5286034"/>
            <a:ext cx="584444"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4038600" y="5187142"/>
            <a:ext cx="1238250" cy="9889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30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729" y="158648"/>
            <a:ext cx="10515600" cy="662397"/>
          </a:xfrm>
        </p:spPr>
        <p:txBody>
          <a:bodyPr/>
          <a:lstStyle/>
          <a:p>
            <a:r>
              <a:rPr lang="en-US" dirty="0" smtClean="0"/>
              <a:t>BJTs in Integrated Circuit: instance parameters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46</a:t>
            </a:fld>
            <a:endParaRPr lang="en-US" dirty="0"/>
          </a:p>
        </p:txBody>
      </p:sp>
      <p:sp>
        <p:nvSpPr>
          <p:cNvPr id="5" name="Rettangolo 4"/>
          <p:cNvSpPr/>
          <p:nvPr/>
        </p:nvSpPr>
        <p:spPr>
          <a:xfrm>
            <a:off x="695152" y="1227338"/>
            <a:ext cx="2153264" cy="1474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953599" y="1482741"/>
            <a:ext cx="1277257" cy="986972"/>
          </a:xfrm>
          <a:prstGeom prst="rect">
            <a:avLst/>
          </a:prstGeom>
          <a:solidFill>
            <a:schemeClr val="accent2">
              <a:lumMod val="40000"/>
              <a:lumOff val="6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1106000" y="1635141"/>
            <a:ext cx="602342"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2430133" y="1471270"/>
            <a:ext cx="253183" cy="986972"/>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1860743" y="1620042"/>
            <a:ext cx="258447"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421895" y="2946108"/>
            <a:ext cx="2699778"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minimum size BJT</a:t>
            </a:r>
          </a:p>
          <a:p>
            <a:r>
              <a:rPr lang="en-US" sz="2400" dirty="0" smtClean="0">
                <a:latin typeface="Arial" panose="020B0604020202020204" pitchFamily="34" charset="0"/>
                <a:cs typeface="Arial" panose="020B0604020202020204" pitchFamily="34" charset="0"/>
              </a:rPr>
              <a:t>("elemental" BJT)</a:t>
            </a:r>
          </a:p>
        </p:txBody>
      </p:sp>
      <p:sp>
        <p:nvSpPr>
          <p:cNvPr id="11" name="CasellaDiTesto 10"/>
          <p:cNvSpPr txBox="1"/>
          <p:nvPr/>
        </p:nvSpPr>
        <p:spPr>
          <a:xfrm>
            <a:off x="572729" y="4377678"/>
            <a:ext cx="2509020"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parameter "area"</a:t>
            </a:r>
          </a:p>
          <a:p>
            <a:r>
              <a:rPr lang="en-US" sz="2400" dirty="0" smtClean="0">
                <a:latin typeface="Arial" panose="020B0604020202020204" pitchFamily="34" charset="0"/>
                <a:cs typeface="Arial" panose="020B0604020202020204" pitchFamily="34" charset="0"/>
              </a:rPr>
              <a:t>(dimensionless)</a:t>
            </a:r>
          </a:p>
        </p:txBody>
      </p:sp>
      <p:sp>
        <p:nvSpPr>
          <p:cNvPr id="25" name="Figura a mano libera 24"/>
          <p:cNvSpPr/>
          <p:nvPr/>
        </p:nvSpPr>
        <p:spPr>
          <a:xfrm>
            <a:off x="8390541" y="1243131"/>
            <a:ext cx="1277257" cy="1531255"/>
          </a:xfrm>
          <a:custGeom>
            <a:avLst/>
            <a:gdLst>
              <a:gd name="connsiteX0" fmla="*/ 0 w 1277257"/>
              <a:gd name="connsiteY0" fmla="*/ 0 h 1531255"/>
              <a:gd name="connsiteX1" fmla="*/ 1277257 w 1277257"/>
              <a:gd name="connsiteY1" fmla="*/ 0 h 1531255"/>
              <a:gd name="connsiteX2" fmla="*/ 1277257 w 1277257"/>
              <a:gd name="connsiteY2" fmla="*/ 544283 h 1531255"/>
              <a:gd name="connsiteX3" fmla="*/ 1277257 w 1277257"/>
              <a:gd name="connsiteY3" fmla="*/ 986972 h 1531255"/>
              <a:gd name="connsiteX4" fmla="*/ 1277257 w 1277257"/>
              <a:gd name="connsiteY4" fmla="*/ 1531255 h 1531255"/>
              <a:gd name="connsiteX5" fmla="*/ 0 w 1277257"/>
              <a:gd name="connsiteY5" fmla="*/ 1531255 h 1531255"/>
              <a:gd name="connsiteX6" fmla="*/ 0 w 1277257"/>
              <a:gd name="connsiteY6" fmla="*/ 986972 h 1531255"/>
              <a:gd name="connsiteX7" fmla="*/ 0 w 1277257"/>
              <a:gd name="connsiteY7" fmla="*/ 544283 h 15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257" h="1531255">
                <a:moveTo>
                  <a:pt x="0" y="0"/>
                </a:moveTo>
                <a:lnTo>
                  <a:pt x="1277257" y="0"/>
                </a:lnTo>
                <a:lnTo>
                  <a:pt x="1277257" y="544283"/>
                </a:lnTo>
                <a:lnTo>
                  <a:pt x="1277257" y="986972"/>
                </a:lnTo>
                <a:lnTo>
                  <a:pt x="1277257" y="1531255"/>
                </a:lnTo>
                <a:lnTo>
                  <a:pt x="0" y="1531255"/>
                </a:lnTo>
                <a:lnTo>
                  <a:pt x="0" y="986972"/>
                </a:lnTo>
                <a:lnTo>
                  <a:pt x="0" y="544283"/>
                </a:lnTo>
                <a:close/>
              </a:path>
            </a:pathLst>
          </a:custGeom>
          <a:solidFill>
            <a:schemeClr val="accent2">
              <a:lumMod val="40000"/>
              <a:lumOff val="6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igura a mano libera 25"/>
          <p:cNvSpPr/>
          <p:nvPr/>
        </p:nvSpPr>
        <p:spPr>
          <a:xfrm>
            <a:off x="8542942" y="1395530"/>
            <a:ext cx="602342" cy="1233712"/>
          </a:xfrm>
          <a:custGeom>
            <a:avLst/>
            <a:gdLst>
              <a:gd name="connsiteX0" fmla="*/ 0 w 602342"/>
              <a:gd name="connsiteY0" fmla="*/ 0 h 1233712"/>
              <a:gd name="connsiteX1" fmla="*/ 602342 w 602342"/>
              <a:gd name="connsiteY1" fmla="*/ 0 h 1233712"/>
              <a:gd name="connsiteX2" fmla="*/ 602342 w 602342"/>
              <a:gd name="connsiteY2" fmla="*/ 544283 h 1233712"/>
              <a:gd name="connsiteX3" fmla="*/ 602342 w 602342"/>
              <a:gd name="connsiteY3" fmla="*/ 689429 h 1233712"/>
              <a:gd name="connsiteX4" fmla="*/ 602342 w 602342"/>
              <a:gd name="connsiteY4" fmla="*/ 1233712 h 1233712"/>
              <a:gd name="connsiteX5" fmla="*/ 0 w 602342"/>
              <a:gd name="connsiteY5" fmla="*/ 1233712 h 1233712"/>
              <a:gd name="connsiteX6" fmla="*/ 0 w 602342"/>
              <a:gd name="connsiteY6" fmla="*/ 689429 h 1233712"/>
              <a:gd name="connsiteX7" fmla="*/ 0 w 602342"/>
              <a:gd name="connsiteY7" fmla="*/ 544283 h 123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342" h="1233712">
                <a:moveTo>
                  <a:pt x="0" y="0"/>
                </a:moveTo>
                <a:lnTo>
                  <a:pt x="602342" y="0"/>
                </a:lnTo>
                <a:lnTo>
                  <a:pt x="602342" y="544283"/>
                </a:lnTo>
                <a:lnTo>
                  <a:pt x="602342" y="689429"/>
                </a:lnTo>
                <a:lnTo>
                  <a:pt x="602342" y="1233712"/>
                </a:lnTo>
                <a:lnTo>
                  <a:pt x="0" y="1233712"/>
                </a:lnTo>
                <a:lnTo>
                  <a:pt x="0" y="689429"/>
                </a:lnTo>
                <a:lnTo>
                  <a:pt x="0" y="544283"/>
                </a:lnTo>
                <a:close/>
              </a:path>
            </a:pathLst>
          </a:cu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igura a mano libera 27"/>
          <p:cNvSpPr/>
          <p:nvPr/>
        </p:nvSpPr>
        <p:spPr>
          <a:xfrm>
            <a:off x="9867075" y="1231660"/>
            <a:ext cx="253183" cy="1531255"/>
          </a:xfrm>
          <a:custGeom>
            <a:avLst/>
            <a:gdLst>
              <a:gd name="connsiteX0" fmla="*/ 0 w 253183"/>
              <a:gd name="connsiteY0" fmla="*/ 0 h 1531255"/>
              <a:gd name="connsiteX1" fmla="*/ 253183 w 253183"/>
              <a:gd name="connsiteY1" fmla="*/ 0 h 1531255"/>
              <a:gd name="connsiteX2" fmla="*/ 253183 w 253183"/>
              <a:gd name="connsiteY2" fmla="*/ 544283 h 1531255"/>
              <a:gd name="connsiteX3" fmla="*/ 253183 w 253183"/>
              <a:gd name="connsiteY3" fmla="*/ 986972 h 1531255"/>
              <a:gd name="connsiteX4" fmla="*/ 253183 w 253183"/>
              <a:gd name="connsiteY4" fmla="*/ 1531255 h 1531255"/>
              <a:gd name="connsiteX5" fmla="*/ 0 w 253183"/>
              <a:gd name="connsiteY5" fmla="*/ 1531255 h 1531255"/>
              <a:gd name="connsiteX6" fmla="*/ 0 w 253183"/>
              <a:gd name="connsiteY6" fmla="*/ 986972 h 1531255"/>
              <a:gd name="connsiteX7" fmla="*/ 0 w 253183"/>
              <a:gd name="connsiteY7" fmla="*/ 544283 h 15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183" h="1531255">
                <a:moveTo>
                  <a:pt x="0" y="0"/>
                </a:moveTo>
                <a:lnTo>
                  <a:pt x="253183" y="0"/>
                </a:lnTo>
                <a:lnTo>
                  <a:pt x="253183" y="544283"/>
                </a:lnTo>
                <a:lnTo>
                  <a:pt x="253183" y="986972"/>
                </a:lnTo>
                <a:lnTo>
                  <a:pt x="253183" y="1531255"/>
                </a:lnTo>
                <a:lnTo>
                  <a:pt x="0" y="1531255"/>
                </a:lnTo>
                <a:lnTo>
                  <a:pt x="0" y="986972"/>
                </a:lnTo>
                <a:lnTo>
                  <a:pt x="0" y="544283"/>
                </a:lnTo>
                <a:close/>
              </a:path>
            </a:pathLst>
          </a:cu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igura a mano libera 26"/>
          <p:cNvSpPr/>
          <p:nvPr/>
        </p:nvSpPr>
        <p:spPr>
          <a:xfrm>
            <a:off x="9297685" y="1380431"/>
            <a:ext cx="258447" cy="1233712"/>
          </a:xfrm>
          <a:custGeom>
            <a:avLst/>
            <a:gdLst>
              <a:gd name="connsiteX0" fmla="*/ 0 w 258447"/>
              <a:gd name="connsiteY0" fmla="*/ 0 h 1233712"/>
              <a:gd name="connsiteX1" fmla="*/ 258447 w 258447"/>
              <a:gd name="connsiteY1" fmla="*/ 0 h 1233712"/>
              <a:gd name="connsiteX2" fmla="*/ 258447 w 258447"/>
              <a:gd name="connsiteY2" fmla="*/ 544283 h 1233712"/>
              <a:gd name="connsiteX3" fmla="*/ 258447 w 258447"/>
              <a:gd name="connsiteY3" fmla="*/ 689429 h 1233712"/>
              <a:gd name="connsiteX4" fmla="*/ 258447 w 258447"/>
              <a:gd name="connsiteY4" fmla="*/ 1233712 h 1233712"/>
              <a:gd name="connsiteX5" fmla="*/ 0 w 258447"/>
              <a:gd name="connsiteY5" fmla="*/ 1233712 h 1233712"/>
              <a:gd name="connsiteX6" fmla="*/ 0 w 258447"/>
              <a:gd name="connsiteY6" fmla="*/ 689429 h 1233712"/>
              <a:gd name="connsiteX7" fmla="*/ 0 w 258447"/>
              <a:gd name="connsiteY7" fmla="*/ 544283 h 123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447" h="1233712">
                <a:moveTo>
                  <a:pt x="0" y="0"/>
                </a:moveTo>
                <a:lnTo>
                  <a:pt x="258447" y="0"/>
                </a:lnTo>
                <a:lnTo>
                  <a:pt x="258447" y="544283"/>
                </a:lnTo>
                <a:lnTo>
                  <a:pt x="258447" y="689429"/>
                </a:lnTo>
                <a:lnTo>
                  <a:pt x="258447" y="1233712"/>
                </a:lnTo>
                <a:lnTo>
                  <a:pt x="0" y="1233712"/>
                </a:lnTo>
                <a:lnTo>
                  <a:pt x="0" y="689429"/>
                </a:lnTo>
                <a:lnTo>
                  <a:pt x="0" y="544283"/>
                </a:lnTo>
                <a:close/>
              </a:path>
            </a:pathLst>
          </a:cu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igura a mano libera 23"/>
          <p:cNvSpPr/>
          <p:nvPr/>
        </p:nvSpPr>
        <p:spPr>
          <a:xfrm>
            <a:off x="8132094" y="987728"/>
            <a:ext cx="2153264" cy="2012653"/>
          </a:xfrm>
          <a:custGeom>
            <a:avLst/>
            <a:gdLst>
              <a:gd name="connsiteX0" fmla="*/ 0 w 2153264"/>
              <a:gd name="connsiteY0" fmla="*/ 0 h 2012653"/>
              <a:gd name="connsiteX1" fmla="*/ 2153264 w 2153264"/>
              <a:gd name="connsiteY1" fmla="*/ 0 h 2012653"/>
              <a:gd name="connsiteX2" fmla="*/ 2153264 w 2153264"/>
              <a:gd name="connsiteY2" fmla="*/ 544283 h 2012653"/>
              <a:gd name="connsiteX3" fmla="*/ 2153264 w 2153264"/>
              <a:gd name="connsiteY3" fmla="*/ 1468370 h 2012653"/>
              <a:gd name="connsiteX4" fmla="*/ 2153264 w 2153264"/>
              <a:gd name="connsiteY4" fmla="*/ 2012653 h 2012653"/>
              <a:gd name="connsiteX5" fmla="*/ 0 w 2153264"/>
              <a:gd name="connsiteY5" fmla="*/ 2012653 h 2012653"/>
              <a:gd name="connsiteX6" fmla="*/ 0 w 2153264"/>
              <a:gd name="connsiteY6" fmla="*/ 1468370 h 2012653"/>
              <a:gd name="connsiteX7" fmla="*/ 0 w 2153264"/>
              <a:gd name="connsiteY7" fmla="*/ 544283 h 201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264" h="2012653">
                <a:moveTo>
                  <a:pt x="0" y="0"/>
                </a:moveTo>
                <a:lnTo>
                  <a:pt x="2153264" y="0"/>
                </a:lnTo>
                <a:lnTo>
                  <a:pt x="2153264" y="544283"/>
                </a:lnTo>
                <a:lnTo>
                  <a:pt x="2153264" y="1468370"/>
                </a:lnTo>
                <a:lnTo>
                  <a:pt x="2153264" y="2012653"/>
                </a:lnTo>
                <a:lnTo>
                  <a:pt x="0" y="2012653"/>
                </a:lnTo>
                <a:lnTo>
                  <a:pt x="0" y="1468370"/>
                </a:lnTo>
                <a:lnTo>
                  <a:pt x="0" y="544283"/>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tangolo 28"/>
          <p:cNvSpPr/>
          <p:nvPr/>
        </p:nvSpPr>
        <p:spPr>
          <a:xfrm>
            <a:off x="4772975" y="4631921"/>
            <a:ext cx="2153264" cy="1474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ttangolo 29"/>
          <p:cNvSpPr/>
          <p:nvPr/>
        </p:nvSpPr>
        <p:spPr>
          <a:xfrm>
            <a:off x="5031422" y="4887324"/>
            <a:ext cx="1277257" cy="986972"/>
          </a:xfrm>
          <a:prstGeom prst="rect">
            <a:avLst/>
          </a:prstGeom>
          <a:solidFill>
            <a:schemeClr val="accent2">
              <a:lumMod val="40000"/>
              <a:lumOff val="6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ttangolo 30"/>
          <p:cNvSpPr/>
          <p:nvPr/>
        </p:nvSpPr>
        <p:spPr>
          <a:xfrm>
            <a:off x="5183823" y="5039724"/>
            <a:ext cx="602342"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tangolo 31"/>
          <p:cNvSpPr/>
          <p:nvPr/>
        </p:nvSpPr>
        <p:spPr>
          <a:xfrm>
            <a:off x="6507956" y="4875853"/>
            <a:ext cx="253183" cy="986972"/>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ttangolo 32"/>
          <p:cNvSpPr/>
          <p:nvPr/>
        </p:nvSpPr>
        <p:spPr>
          <a:xfrm>
            <a:off x="5938566" y="5024625"/>
            <a:ext cx="258447"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ttangolo 33"/>
          <p:cNvSpPr/>
          <p:nvPr/>
        </p:nvSpPr>
        <p:spPr>
          <a:xfrm>
            <a:off x="4772975" y="2774386"/>
            <a:ext cx="2153264" cy="1474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ttangolo 34"/>
          <p:cNvSpPr/>
          <p:nvPr/>
        </p:nvSpPr>
        <p:spPr>
          <a:xfrm>
            <a:off x="5031422" y="3029789"/>
            <a:ext cx="1277257" cy="986972"/>
          </a:xfrm>
          <a:prstGeom prst="rect">
            <a:avLst/>
          </a:prstGeom>
          <a:solidFill>
            <a:schemeClr val="accent2">
              <a:lumMod val="40000"/>
              <a:lumOff val="6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35"/>
          <p:cNvSpPr/>
          <p:nvPr/>
        </p:nvSpPr>
        <p:spPr>
          <a:xfrm>
            <a:off x="5183823" y="3182189"/>
            <a:ext cx="602342"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ttangolo 36"/>
          <p:cNvSpPr/>
          <p:nvPr/>
        </p:nvSpPr>
        <p:spPr>
          <a:xfrm>
            <a:off x="6507956" y="3018318"/>
            <a:ext cx="253183" cy="986972"/>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ttangolo 37"/>
          <p:cNvSpPr/>
          <p:nvPr/>
        </p:nvSpPr>
        <p:spPr>
          <a:xfrm>
            <a:off x="5938566" y="3167090"/>
            <a:ext cx="258447"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onnettore 1 39"/>
          <p:cNvCxnSpPr/>
          <p:nvPr/>
        </p:nvCxnSpPr>
        <p:spPr>
          <a:xfrm>
            <a:off x="5472294" y="3524070"/>
            <a:ext cx="0" cy="1851660"/>
          </a:xfrm>
          <a:prstGeom prst="line">
            <a:avLst/>
          </a:prstGeom>
          <a:ln w="3810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6059034" y="3524070"/>
            <a:ext cx="0" cy="1851660"/>
          </a:xfrm>
          <a:prstGeom prst="line">
            <a:avLst/>
          </a:prstGeom>
          <a:ln w="3810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6638154" y="3524070"/>
            <a:ext cx="0" cy="1851660"/>
          </a:xfrm>
          <a:prstGeom prst="line">
            <a:avLst/>
          </a:prstGeom>
          <a:ln w="3810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a:off x="3081749" y="1471270"/>
            <a:ext cx="4766851" cy="14877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a:off x="3067426" y="1701058"/>
            <a:ext cx="1350871" cy="207423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CasellaDiTesto 47"/>
          <p:cNvSpPr txBox="1"/>
          <p:nvPr/>
        </p:nvSpPr>
        <p:spPr>
          <a:xfrm>
            <a:off x="4630510" y="1060478"/>
            <a:ext cx="801823"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area</a:t>
            </a:r>
            <a:endParaRPr lang="en-US" sz="2400" dirty="0" smtClean="0">
              <a:latin typeface="Arial" panose="020B0604020202020204" pitchFamily="34" charset="0"/>
              <a:cs typeface="Arial" panose="020B0604020202020204" pitchFamily="34" charset="0"/>
            </a:endParaRPr>
          </a:p>
        </p:txBody>
      </p:sp>
      <p:sp>
        <p:nvSpPr>
          <p:cNvPr id="49" name="CasellaDiTesto 48"/>
          <p:cNvSpPr txBox="1"/>
          <p:nvPr/>
        </p:nvSpPr>
        <p:spPr>
          <a:xfrm>
            <a:off x="3575177" y="1964756"/>
            <a:ext cx="801823"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area</a:t>
            </a:r>
            <a:endParaRPr lang="en-US" sz="2400" dirty="0" smtClean="0">
              <a:latin typeface="Arial" panose="020B0604020202020204" pitchFamily="34" charset="0"/>
              <a:cs typeface="Arial" panose="020B0604020202020204" pitchFamily="34" charset="0"/>
            </a:endParaRPr>
          </a:p>
        </p:txBody>
      </p:sp>
      <p:sp>
        <p:nvSpPr>
          <p:cNvPr id="50" name="CasellaDiTesto 49"/>
          <p:cNvSpPr txBox="1"/>
          <p:nvPr/>
        </p:nvSpPr>
        <p:spPr>
          <a:xfrm>
            <a:off x="7255714" y="5326520"/>
            <a:ext cx="2603598"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area=2  (,3, 4 ….)</a:t>
            </a:r>
          </a:p>
          <a:p>
            <a:r>
              <a:rPr lang="en-US" sz="2400" dirty="0" smtClean="0">
                <a:latin typeface="Arial" panose="020B0604020202020204" pitchFamily="34" charset="0"/>
                <a:cs typeface="Arial" panose="020B0604020202020204" pitchFamily="34" charset="0"/>
              </a:rPr>
              <a:t>area = integer</a:t>
            </a:r>
            <a:endParaRPr lang="en-US" sz="2400" dirty="0" smtClean="0">
              <a:latin typeface="Arial" panose="020B0604020202020204" pitchFamily="34" charset="0"/>
              <a:cs typeface="Arial" panose="020B0604020202020204" pitchFamily="34" charset="0"/>
            </a:endParaRPr>
          </a:p>
        </p:txBody>
      </p:sp>
      <p:sp>
        <p:nvSpPr>
          <p:cNvPr id="51" name="CasellaDiTesto 50"/>
          <p:cNvSpPr txBox="1"/>
          <p:nvPr/>
        </p:nvSpPr>
        <p:spPr>
          <a:xfrm>
            <a:off x="7806536" y="3173707"/>
            <a:ext cx="3094117" cy="1569660"/>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area=1.5</a:t>
            </a:r>
          </a:p>
          <a:p>
            <a:r>
              <a:rPr lang="en-US" sz="2400" dirty="0" smtClean="0">
                <a:latin typeface="Arial" panose="020B0604020202020204" pitchFamily="34" charset="0"/>
                <a:cs typeface="Arial" panose="020B0604020202020204" pitchFamily="34" charset="0"/>
              </a:rPr>
              <a:t>area may not be an</a:t>
            </a:r>
          </a:p>
          <a:p>
            <a:r>
              <a:rPr lang="en-US" sz="2400" dirty="0" smtClean="0">
                <a:latin typeface="Arial" panose="020B0604020202020204" pitchFamily="34" charset="0"/>
                <a:cs typeface="Arial" panose="020B0604020202020204" pitchFamily="34" charset="0"/>
              </a:rPr>
              <a:t>integer (not all PDKs </a:t>
            </a:r>
          </a:p>
          <a:p>
            <a:r>
              <a:rPr lang="en-US" sz="2400" dirty="0" smtClean="0">
                <a:latin typeface="Arial" panose="020B0604020202020204" pitchFamily="34" charset="0"/>
                <a:cs typeface="Arial" panose="020B0604020202020204" pitchFamily="34" charset="0"/>
              </a:rPr>
              <a:t>allow this)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36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7" grpId="0" animBg="1"/>
      <p:bldP spid="24"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8" grpId="0"/>
      <p:bldP spid="49" grpId="0"/>
      <p:bldP spid="50" grpId="0"/>
      <p:bldP spid="5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BJT sizing: Effect of the area parameter on the electrical parameters</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47</a:t>
            </a:fld>
            <a:endParaRPr lang="en-US" dirty="0"/>
          </a:p>
        </p:txBody>
      </p:sp>
      <p:sp>
        <p:nvSpPr>
          <p:cNvPr id="5" name="CasellaDiTesto 4"/>
          <p:cNvSpPr txBox="1"/>
          <p:nvPr/>
        </p:nvSpPr>
        <p:spPr>
          <a:xfrm>
            <a:off x="685800" y="1422400"/>
            <a:ext cx="5122749"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Electrical effects of area parameter: </a:t>
            </a:r>
          </a:p>
        </p:txBody>
      </p:sp>
      <p:sp>
        <p:nvSpPr>
          <p:cNvPr id="6" name="CasellaDiTesto 5"/>
          <p:cNvSpPr txBox="1"/>
          <p:nvPr/>
        </p:nvSpPr>
        <p:spPr>
          <a:xfrm>
            <a:off x="1130300" y="3150711"/>
            <a:ext cx="662361" cy="1938992"/>
          </a:xfrm>
          <a:prstGeom prst="rect">
            <a:avLst/>
          </a:prstGeom>
          <a:noFill/>
        </p:spPr>
        <p:txBody>
          <a:bodyPr wrap="none" rtlCol="0">
            <a:spAutoFit/>
          </a:bodyPr>
          <a:lstStyle/>
          <a:p>
            <a:r>
              <a:rPr lang="it-IT" sz="2400" i="1" dirty="0" smtClean="0">
                <a:latin typeface="Arial" panose="020B0604020202020204" pitchFamily="34" charset="0"/>
                <a:cs typeface="Arial" panose="020B0604020202020204" pitchFamily="34" charset="0"/>
              </a:rPr>
              <a:t>I</a:t>
            </a:r>
            <a:r>
              <a:rPr lang="it-IT" sz="2400" i="1" baseline="-25000" dirty="0" smtClean="0">
                <a:latin typeface="Arial" panose="020B0604020202020204" pitchFamily="34" charset="0"/>
                <a:cs typeface="Arial" panose="020B0604020202020204" pitchFamily="34" charset="0"/>
              </a:rPr>
              <a:t>S</a:t>
            </a:r>
          </a:p>
          <a:p>
            <a:r>
              <a:rPr lang="it-IT" sz="2400" i="1" dirty="0" smtClean="0">
                <a:latin typeface="Arial" panose="020B0604020202020204" pitchFamily="34" charset="0"/>
                <a:cs typeface="Arial" panose="020B0604020202020204" pitchFamily="34" charset="0"/>
              </a:rPr>
              <a:t>V</a:t>
            </a:r>
            <a:r>
              <a:rPr lang="it-IT" sz="2400" i="1" baseline="-25000" dirty="0" smtClean="0">
                <a:latin typeface="Arial" panose="020B0604020202020204" pitchFamily="34" charset="0"/>
                <a:cs typeface="Arial" panose="020B0604020202020204" pitchFamily="34" charset="0"/>
              </a:rPr>
              <a:t>A</a:t>
            </a:r>
          </a:p>
          <a:p>
            <a:r>
              <a:rPr lang="it-IT" sz="2400" i="1" dirty="0" smtClean="0">
                <a:latin typeface="Symbol" panose="05050102010706020507" pitchFamily="18" charset="2"/>
                <a:cs typeface="Arial" panose="020B0604020202020204" pitchFamily="34" charset="0"/>
              </a:rPr>
              <a:t>b</a:t>
            </a:r>
          </a:p>
          <a:p>
            <a:r>
              <a:rPr lang="it-IT" sz="2400" i="1" dirty="0" smtClean="0">
                <a:latin typeface="Arial" panose="020B0604020202020204" pitchFamily="34" charset="0"/>
                <a:cs typeface="Arial" panose="020B0604020202020204" pitchFamily="34" charset="0"/>
              </a:rPr>
              <a:t>C</a:t>
            </a:r>
            <a:r>
              <a:rPr lang="it-IT" sz="2400" i="1" baseline="-25000" dirty="0" smtClean="0">
                <a:latin typeface="Arial" panose="020B0604020202020204" pitchFamily="34" charset="0"/>
                <a:cs typeface="Arial" panose="020B0604020202020204" pitchFamily="34" charset="0"/>
              </a:rPr>
              <a:t>JE</a:t>
            </a:r>
          </a:p>
          <a:p>
            <a:r>
              <a:rPr lang="it-IT"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p:sp>
        <p:nvSpPr>
          <p:cNvPr id="7" name="CasellaDiTesto 6"/>
          <p:cNvSpPr txBox="1"/>
          <p:nvPr/>
        </p:nvSpPr>
        <p:spPr>
          <a:xfrm>
            <a:off x="4195607" y="3150711"/>
            <a:ext cx="1612942" cy="1938992"/>
          </a:xfrm>
          <a:prstGeom prst="rect">
            <a:avLst/>
          </a:prstGeom>
          <a:noFill/>
        </p:spPr>
        <p:txBody>
          <a:bodyPr wrap="none" rtlCol="0">
            <a:spAutoFit/>
          </a:bodyPr>
          <a:lstStyle/>
          <a:p>
            <a:r>
              <a:rPr lang="it-IT" sz="2400" i="1" dirty="0" smtClean="0">
                <a:latin typeface="Arial" panose="020B0604020202020204" pitchFamily="34" charset="0"/>
                <a:cs typeface="Arial" panose="020B0604020202020204" pitchFamily="34" charset="0"/>
              </a:rPr>
              <a:t>area</a:t>
            </a:r>
            <a:r>
              <a:rPr lang="it-IT" sz="2400" dirty="0" smtClean="0">
                <a:latin typeface="Arial" panose="020B0604020202020204" pitchFamily="34" charset="0"/>
                <a:cs typeface="Arial" panose="020B0604020202020204" pitchFamily="34" charset="0"/>
              </a:rPr>
              <a:t> ×</a:t>
            </a:r>
            <a:r>
              <a:rPr lang="it-IT" sz="2400" i="1" dirty="0" smtClean="0">
                <a:latin typeface="Arial" panose="020B0604020202020204" pitchFamily="34" charset="0"/>
                <a:cs typeface="Arial" panose="020B0604020202020204" pitchFamily="34" charset="0"/>
              </a:rPr>
              <a:t> I</a:t>
            </a:r>
            <a:r>
              <a:rPr lang="it-IT" sz="2400" i="1" baseline="-25000" dirty="0" smtClean="0">
                <a:latin typeface="Arial" panose="020B0604020202020204" pitchFamily="34" charset="0"/>
                <a:cs typeface="Arial" panose="020B0604020202020204" pitchFamily="34" charset="0"/>
              </a:rPr>
              <a:t>S</a:t>
            </a:r>
          </a:p>
          <a:p>
            <a:r>
              <a:rPr lang="it-IT" sz="2400" i="1" dirty="0" smtClean="0">
                <a:latin typeface="Arial" panose="020B0604020202020204" pitchFamily="34" charset="0"/>
                <a:cs typeface="Arial" panose="020B0604020202020204" pitchFamily="34" charset="0"/>
              </a:rPr>
              <a:t>V</a:t>
            </a:r>
            <a:r>
              <a:rPr lang="it-IT" sz="2400" i="1" baseline="-25000" dirty="0" smtClean="0">
                <a:latin typeface="Arial" panose="020B0604020202020204" pitchFamily="34" charset="0"/>
                <a:cs typeface="Arial" panose="020B0604020202020204" pitchFamily="34" charset="0"/>
              </a:rPr>
              <a:t>A</a:t>
            </a:r>
          </a:p>
          <a:p>
            <a:r>
              <a:rPr lang="it-IT" sz="2400" dirty="0" smtClean="0">
                <a:latin typeface="Symbol" panose="05050102010706020507" pitchFamily="18" charset="2"/>
                <a:cs typeface="Arial" panose="020B0604020202020204" pitchFamily="34" charset="0"/>
              </a:rPr>
              <a:t>b</a:t>
            </a:r>
          </a:p>
          <a:p>
            <a:r>
              <a:rPr lang="it-IT" sz="2400" i="1" dirty="0" smtClean="0">
                <a:latin typeface="Arial" panose="020B0604020202020204" pitchFamily="34" charset="0"/>
                <a:cs typeface="Arial" panose="020B0604020202020204" pitchFamily="34" charset="0"/>
              </a:rPr>
              <a:t>area</a:t>
            </a:r>
            <a:r>
              <a:rPr lang="it-IT" sz="2400" dirty="0" smtClean="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 </a:t>
            </a:r>
            <a:r>
              <a:rPr lang="it-IT" sz="2400" i="1" dirty="0" smtClean="0">
                <a:latin typeface="Arial" panose="020B0604020202020204" pitchFamily="34" charset="0"/>
                <a:cs typeface="Arial" panose="020B0604020202020204" pitchFamily="34" charset="0"/>
              </a:rPr>
              <a:t>C</a:t>
            </a:r>
            <a:r>
              <a:rPr lang="it-IT" sz="2400" i="1" baseline="-25000" dirty="0" smtClean="0">
                <a:latin typeface="Arial" panose="020B0604020202020204" pitchFamily="34" charset="0"/>
                <a:cs typeface="Arial" panose="020B0604020202020204" pitchFamily="34" charset="0"/>
              </a:rPr>
              <a:t>JE</a:t>
            </a:r>
          </a:p>
          <a:p>
            <a:r>
              <a:rPr lang="it-IT"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p:cxnSp>
        <p:nvCxnSpPr>
          <p:cNvPr id="9" name="Connettore 2 8"/>
          <p:cNvCxnSpPr/>
          <p:nvPr/>
        </p:nvCxnSpPr>
        <p:spPr>
          <a:xfrm flipV="1">
            <a:off x="1891193" y="3390899"/>
            <a:ext cx="2055439" cy="127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1891193" y="3749203"/>
            <a:ext cx="2055439" cy="127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1891194" y="4120207"/>
            <a:ext cx="2055439" cy="127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1891192" y="4491211"/>
            <a:ext cx="2055439" cy="127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95300" y="2369840"/>
            <a:ext cx="223253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elemental BJT </a:t>
            </a:r>
          </a:p>
        </p:txBody>
      </p:sp>
      <p:sp>
        <p:nvSpPr>
          <p:cNvPr id="14" name="CasellaDiTesto 13"/>
          <p:cNvSpPr txBox="1"/>
          <p:nvPr/>
        </p:nvSpPr>
        <p:spPr>
          <a:xfrm>
            <a:off x="3946631" y="2272829"/>
            <a:ext cx="4961615"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elemental BJT with area </a:t>
            </a:r>
          </a:p>
          <a:p>
            <a:r>
              <a:rPr lang="en-US" sz="2400" dirty="0" smtClean="0">
                <a:latin typeface="Arial" panose="020B0604020202020204" pitchFamily="34" charset="0"/>
                <a:cs typeface="Arial" panose="020B0604020202020204" pitchFamily="34" charset="0"/>
              </a:rPr>
              <a:t>specified </a:t>
            </a:r>
            <a:r>
              <a:rPr lang="en-US" sz="2400" dirty="0" smtClean="0">
                <a:latin typeface="Arial" panose="020B0604020202020204" pitchFamily="34" charset="0"/>
                <a:cs typeface="Arial" panose="020B0604020202020204" pitchFamily="34" charset="0"/>
              </a:rPr>
              <a:t>as an instance parameter</a:t>
            </a:r>
          </a:p>
        </p:txBody>
      </p:sp>
    </p:spTree>
    <p:extLst>
      <p:ext uri="{BB962C8B-B14F-4D97-AF65-F5344CB8AC3E}">
        <p14:creationId xmlns:p14="http://schemas.microsoft.com/office/powerpoint/2010/main" val="39634879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46545"/>
            <a:ext cx="10515600" cy="662397"/>
          </a:xfrm>
        </p:spPr>
        <p:txBody>
          <a:bodyPr/>
          <a:lstStyle/>
          <a:p>
            <a:r>
              <a:rPr lang="en-US" dirty="0" smtClean="0"/>
              <a:t>BJT sizing: </a:t>
            </a:r>
            <a:r>
              <a:rPr lang="en-US" dirty="0" err="1" smtClean="0"/>
              <a:t>Gummel</a:t>
            </a:r>
            <a:r>
              <a:rPr lang="en-US" dirty="0" smtClean="0"/>
              <a:t> plot and beta plot</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48</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67" y="1044952"/>
            <a:ext cx="5929406" cy="4454148"/>
          </a:xfrm>
          <a:prstGeom prst="rect">
            <a:avLst/>
          </a:prstGeom>
        </p:spPr>
      </p:pic>
      <p:sp>
        <p:nvSpPr>
          <p:cNvPr id="6" name="CasellaDiTesto 5"/>
          <p:cNvSpPr txBox="1"/>
          <p:nvPr/>
        </p:nvSpPr>
        <p:spPr>
          <a:xfrm>
            <a:off x="3948073" y="4258052"/>
            <a:ext cx="3490892" cy="830997"/>
          </a:xfrm>
          <a:prstGeom prst="rect">
            <a:avLst/>
          </a:prstGeom>
          <a:solidFill>
            <a:schemeClr val="bg1"/>
          </a:solidFill>
        </p:spPr>
        <p:txBody>
          <a:bodyPr wrap="none" rtlCol="0">
            <a:spAutoFit/>
          </a:bodyPr>
          <a:lstStyle/>
          <a:p>
            <a:r>
              <a:rPr lang="en-US" sz="2400" dirty="0" smtClean="0">
                <a:latin typeface="Arial" panose="020B0604020202020204" pitchFamily="34" charset="0"/>
                <a:cs typeface="Arial" panose="020B0604020202020204" pitchFamily="34" charset="0"/>
              </a:rPr>
              <a:t>This refers to the </a:t>
            </a:r>
          </a:p>
          <a:p>
            <a:r>
              <a:rPr lang="en-US" sz="2400" dirty="0" smtClean="0">
                <a:latin typeface="Arial" panose="020B0604020202020204" pitchFamily="34" charset="0"/>
                <a:cs typeface="Arial" panose="020B0604020202020204" pitchFamily="34" charset="0"/>
              </a:rPr>
              <a:t>elemental</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BJT (area=1) </a:t>
            </a:r>
          </a:p>
        </p:txBody>
      </p:sp>
      <p:cxnSp>
        <p:nvCxnSpPr>
          <p:cNvPr id="8" name="Connettore 1 7"/>
          <p:cNvCxnSpPr/>
          <p:nvPr/>
        </p:nvCxnSpPr>
        <p:spPr>
          <a:xfrm>
            <a:off x="2171700" y="1701800"/>
            <a:ext cx="4956073"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2171700" y="2362200"/>
            <a:ext cx="3733800" cy="0"/>
          </a:xfrm>
          <a:prstGeom prst="line">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438965" y="962841"/>
            <a:ext cx="4264694" cy="1015663"/>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My BJT has to carry this current </a:t>
            </a:r>
          </a:p>
          <a:p>
            <a:r>
              <a:rPr lang="en-US" sz="2000" dirty="0" smtClean="0">
                <a:latin typeface="Arial" panose="020B0604020202020204" pitchFamily="34" charset="0"/>
                <a:cs typeface="Arial" panose="020B0604020202020204" pitchFamily="34" charset="0"/>
              </a:rPr>
              <a:t>(200 mA). The elemental BJT would</a:t>
            </a:r>
          </a:p>
          <a:p>
            <a:r>
              <a:rPr lang="en-US" sz="2000" dirty="0" smtClean="0">
                <a:latin typeface="Arial" panose="020B0604020202020204" pitchFamily="34" charset="0"/>
                <a:cs typeface="Arial" panose="020B0604020202020204" pitchFamily="34" charset="0"/>
              </a:rPr>
              <a:t>be damaged</a:t>
            </a:r>
          </a:p>
        </p:txBody>
      </p:sp>
      <p:sp>
        <p:nvSpPr>
          <p:cNvPr id="13" name="CasellaDiTesto 12"/>
          <p:cNvSpPr txBox="1"/>
          <p:nvPr/>
        </p:nvSpPr>
        <p:spPr>
          <a:xfrm>
            <a:off x="7438965" y="2243139"/>
            <a:ext cx="4698722" cy="1631216"/>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Using a BJT with area=100 would be </a:t>
            </a:r>
          </a:p>
          <a:p>
            <a:r>
              <a:rPr lang="en-US" sz="2000" dirty="0" smtClean="0">
                <a:latin typeface="Arial" panose="020B0604020202020204" pitchFamily="34" charset="0"/>
                <a:cs typeface="Arial" panose="020B0604020202020204" pitchFamily="34" charset="0"/>
              </a:rPr>
              <a:t>equivalent to make the elemental BJT</a:t>
            </a:r>
          </a:p>
          <a:p>
            <a:r>
              <a:rPr lang="en-US" sz="2000" dirty="0" smtClean="0">
                <a:latin typeface="Arial" panose="020B0604020202020204" pitchFamily="34" charset="0"/>
                <a:cs typeface="Arial" panose="020B0604020202020204" pitchFamily="34" charset="0"/>
              </a:rPr>
              <a:t>work with a current 100 times smaller.</a:t>
            </a:r>
          </a:p>
          <a:p>
            <a:r>
              <a:rPr lang="en-US" sz="2000" dirty="0" smtClean="0">
                <a:latin typeface="Arial" panose="020B0604020202020204" pitchFamily="34" charset="0"/>
                <a:cs typeface="Arial" panose="020B0604020202020204" pitchFamily="34" charset="0"/>
              </a:rPr>
              <a:t>This corresponds to the operating point </a:t>
            </a:r>
          </a:p>
          <a:p>
            <a:r>
              <a:rPr lang="en-US" sz="2000" dirty="0" smtClean="0">
                <a:latin typeface="Arial" panose="020B0604020202020204" pitchFamily="34" charset="0"/>
                <a:cs typeface="Arial" panose="020B0604020202020204" pitchFamily="34" charset="0"/>
              </a:rPr>
              <a:t>given by the blue line</a:t>
            </a:r>
          </a:p>
        </p:txBody>
      </p:sp>
      <p:sp>
        <p:nvSpPr>
          <p:cNvPr id="14" name="Freccia in giù 13"/>
          <p:cNvSpPr/>
          <p:nvPr/>
        </p:nvSpPr>
        <p:spPr>
          <a:xfrm>
            <a:off x="2959100" y="1746250"/>
            <a:ext cx="266700" cy="571500"/>
          </a:xfrm>
          <a:prstGeom prst="downArrow">
            <a:avLst/>
          </a:prstGeom>
          <a:solidFill>
            <a:srgbClr val="00B0F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2 15"/>
          <p:cNvCxnSpPr/>
          <p:nvPr/>
        </p:nvCxnSpPr>
        <p:spPr>
          <a:xfrm flipH="1">
            <a:off x="7035800" y="1320800"/>
            <a:ext cx="403165" cy="3810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flipV="1">
            <a:off x="5994400" y="2371296"/>
            <a:ext cx="1334956" cy="1"/>
          </a:xfrm>
          <a:prstGeom prst="straightConnector1">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4163070" y="3058747"/>
            <a:ext cx="0" cy="713153"/>
          </a:xfrm>
          <a:prstGeom prst="straightConnector1">
            <a:avLst/>
          </a:prstGeom>
          <a:ln w="38100">
            <a:solidFill>
              <a:srgbClr val="33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4166933" y="2848353"/>
            <a:ext cx="410690" cy="584775"/>
          </a:xfrm>
          <a:prstGeom prst="rect">
            <a:avLst/>
          </a:prstGeom>
          <a:noFill/>
        </p:spPr>
        <p:txBody>
          <a:bodyPr wrap="none" rtlCol="0">
            <a:spAutoFit/>
          </a:bodyPr>
          <a:lstStyle/>
          <a:p>
            <a:r>
              <a:rPr lang="it-IT" sz="3200" dirty="0" smtClean="0">
                <a:solidFill>
                  <a:srgbClr val="3333CC"/>
                </a:solidFill>
                <a:latin typeface="Symbol" panose="05050102010706020507" pitchFamily="18" charset="2"/>
                <a:cs typeface="Arial" panose="020B0604020202020204" pitchFamily="34" charset="0"/>
              </a:rPr>
              <a:t>b</a:t>
            </a:r>
            <a:endParaRPr lang="en-US" sz="3200" dirty="0" smtClean="0">
              <a:solidFill>
                <a:srgbClr val="3333CC"/>
              </a:solidFill>
              <a:latin typeface="Symbol" panose="05050102010706020507" pitchFamily="18" charset="2"/>
              <a:cs typeface="Arial" panose="020B0604020202020204" pitchFamily="34" charset="0"/>
            </a:endParaRPr>
          </a:p>
        </p:txBody>
      </p:sp>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0370" y="4052901"/>
            <a:ext cx="3389188" cy="1663243"/>
          </a:xfrm>
          <a:prstGeom prst="rect">
            <a:avLst/>
          </a:prstGeom>
        </p:spPr>
      </p:pic>
      <p:sp>
        <p:nvSpPr>
          <p:cNvPr id="23" name="CasellaDiTesto 22"/>
          <p:cNvSpPr txBox="1"/>
          <p:nvPr/>
        </p:nvSpPr>
        <p:spPr>
          <a:xfrm>
            <a:off x="7479679" y="3934483"/>
            <a:ext cx="410690" cy="584775"/>
          </a:xfrm>
          <a:prstGeom prst="rect">
            <a:avLst/>
          </a:prstGeom>
          <a:noFill/>
        </p:spPr>
        <p:txBody>
          <a:bodyPr wrap="none" rtlCol="0">
            <a:spAutoFit/>
          </a:bodyPr>
          <a:lstStyle/>
          <a:p>
            <a:r>
              <a:rPr lang="it-IT" sz="3200" dirty="0" smtClean="0">
                <a:solidFill>
                  <a:srgbClr val="3333CC"/>
                </a:solidFill>
                <a:latin typeface="Symbol" panose="05050102010706020507" pitchFamily="18" charset="2"/>
                <a:cs typeface="Arial" panose="020B0604020202020204" pitchFamily="34" charset="0"/>
              </a:rPr>
              <a:t>b</a:t>
            </a:r>
            <a:endParaRPr lang="en-US" sz="3200" dirty="0" smtClean="0">
              <a:solidFill>
                <a:srgbClr val="3333CC"/>
              </a:solidFill>
              <a:latin typeface="Symbol" panose="05050102010706020507" pitchFamily="18" charset="2"/>
              <a:cs typeface="Arial" panose="020B0604020202020204" pitchFamily="34" charset="0"/>
            </a:endParaRPr>
          </a:p>
        </p:txBody>
      </p:sp>
      <p:sp>
        <p:nvSpPr>
          <p:cNvPr id="24" name="CasellaDiTesto 23"/>
          <p:cNvSpPr txBox="1"/>
          <p:nvPr/>
        </p:nvSpPr>
        <p:spPr>
          <a:xfrm>
            <a:off x="11278825" y="5133112"/>
            <a:ext cx="495649" cy="584775"/>
          </a:xfrm>
          <a:prstGeom prst="rect">
            <a:avLst/>
          </a:prstGeom>
          <a:noFill/>
        </p:spPr>
        <p:txBody>
          <a:bodyPr wrap="none" rtlCol="0">
            <a:spAutoFit/>
          </a:bodyPr>
          <a:lstStyle/>
          <a:p>
            <a:r>
              <a:rPr lang="it-IT" sz="3200" dirty="0" smtClean="0">
                <a:solidFill>
                  <a:srgbClr val="3333CC"/>
                </a:solidFill>
                <a:latin typeface="+mj-lt"/>
                <a:cs typeface="Arial" panose="020B0604020202020204" pitchFamily="34" charset="0"/>
              </a:rPr>
              <a:t>I</a:t>
            </a:r>
            <a:r>
              <a:rPr lang="it-IT" sz="3200" baseline="-25000" dirty="0" smtClean="0">
                <a:solidFill>
                  <a:srgbClr val="3333CC"/>
                </a:solidFill>
                <a:latin typeface="+mj-lt"/>
                <a:cs typeface="Arial" panose="020B0604020202020204" pitchFamily="34" charset="0"/>
              </a:rPr>
              <a:t>C</a:t>
            </a:r>
            <a:endParaRPr lang="en-US" sz="3200" baseline="-25000" dirty="0" smtClean="0">
              <a:solidFill>
                <a:srgbClr val="3333CC"/>
              </a:solidFill>
              <a:latin typeface="+mj-lt"/>
              <a:cs typeface="Arial" panose="020B0604020202020204" pitchFamily="34" charset="0"/>
            </a:endParaRPr>
          </a:p>
        </p:txBody>
      </p:sp>
      <p:sp>
        <p:nvSpPr>
          <p:cNvPr id="25" name="CasellaDiTesto 24"/>
          <p:cNvSpPr txBox="1"/>
          <p:nvPr/>
        </p:nvSpPr>
        <p:spPr>
          <a:xfrm>
            <a:off x="1977100" y="5730359"/>
            <a:ext cx="1963999" cy="461665"/>
          </a:xfrm>
          <a:prstGeom prst="rect">
            <a:avLst/>
          </a:prstGeom>
          <a:noFill/>
        </p:spPr>
        <p:txBody>
          <a:bodyPr wrap="none" rtlCol="0">
            <a:spAutoFit/>
          </a:bodyPr>
          <a:lstStyle/>
          <a:p>
            <a:r>
              <a:rPr lang="it-IT" sz="2400" dirty="0" err="1" smtClean="0">
                <a:latin typeface="Arial" panose="020B0604020202020204" pitchFamily="34" charset="0"/>
                <a:cs typeface="Arial" panose="020B0604020202020204" pitchFamily="34" charset="0"/>
              </a:rPr>
              <a:t>Gummel</a:t>
            </a:r>
            <a:r>
              <a:rPr lang="it-IT" sz="2400" dirty="0" smtClean="0">
                <a:latin typeface="Arial" panose="020B0604020202020204" pitchFamily="34" charset="0"/>
                <a:cs typeface="Arial" panose="020B0604020202020204" pitchFamily="34" charset="0"/>
              </a:rPr>
              <a:t> Plot</a:t>
            </a:r>
            <a:endParaRPr lang="en-US" sz="2400" dirty="0" smtClean="0">
              <a:latin typeface="Arial" panose="020B0604020202020204" pitchFamily="34" charset="0"/>
              <a:cs typeface="Arial" panose="020B0604020202020204" pitchFamily="34" charset="0"/>
            </a:endParaRPr>
          </a:p>
        </p:txBody>
      </p:sp>
      <p:sp>
        <p:nvSpPr>
          <p:cNvPr id="26" name="CasellaDiTesto 25"/>
          <p:cNvSpPr txBox="1"/>
          <p:nvPr/>
        </p:nvSpPr>
        <p:spPr>
          <a:xfrm>
            <a:off x="8602964" y="5737651"/>
            <a:ext cx="1433406"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Beta Plot</a:t>
            </a:r>
            <a:endParaRPr lang="en-US" sz="2400" dirty="0" smtClean="0">
              <a:latin typeface="Arial" panose="020B0604020202020204" pitchFamily="34" charset="0"/>
              <a:cs typeface="Arial" panose="020B0604020202020204" pitchFamily="34" charset="0"/>
            </a:endParaRPr>
          </a:p>
        </p:txBody>
      </p:sp>
      <p:sp>
        <p:nvSpPr>
          <p:cNvPr id="27" name="CasellaDiTesto 26"/>
          <p:cNvSpPr txBox="1"/>
          <p:nvPr/>
        </p:nvSpPr>
        <p:spPr>
          <a:xfrm>
            <a:off x="6972546" y="5418435"/>
            <a:ext cx="662361" cy="461665"/>
          </a:xfrm>
          <a:prstGeom prst="rect">
            <a:avLst/>
          </a:prstGeom>
          <a:noFill/>
        </p:spPr>
        <p:txBody>
          <a:bodyPr wrap="none" rtlCol="0">
            <a:spAutoFit/>
          </a:bodyPr>
          <a:lstStyle/>
          <a:p>
            <a:r>
              <a:rPr lang="it-IT" sz="2400" dirty="0" smtClean="0">
                <a:latin typeface="Arial" panose="020B0604020202020204" pitchFamily="34" charset="0"/>
                <a:cs typeface="Arial" panose="020B0604020202020204" pitchFamily="34" charset="0"/>
              </a:rPr>
              <a:t>V</a:t>
            </a:r>
            <a:r>
              <a:rPr lang="it-IT" sz="2400" baseline="-25000" dirty="0" smtClean="0">
                <a:latin typeface="Arial" panose="020B0604020202020204" pitchFamily="34" charset="0"/>
                <a:cs typeface="Arial" panose="020B0604020202020204" pitchFamily="34" charset="0"/>
              </a:rPr>
              <a:t>BE</a:t>
            </a:r>
            <a:endParaRPr lang="en-US" sz="2400" baseline="-25000" dirty="0" smtClean="0">
              <a:latin typeface="Arial" panose="020B0604020202020204" pitchFamily="34" charset="0"/>
              <a:cs typeface="Arial" panose="020B0604020202020204" pitchFamily="34" charset="0"/>
            </a:endParaRPr>
          </a:p>
        </p:txBody>
      </p:sp>
      <p:cxnSp>
        <p:nvCxnSpPr>
          <p:cNvPr id="31" name="Connettore 1 30"/>
          <p:cNvCxnSpPr/>
          <p:nvPr/>
        </p:nvCxnSpPr>
        <p:spPr>
          <a:xfrm>
            <a:off x="10913488" y="4226870"/>
            <a:ext cx="0" cy="1510781"/>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10380088" y="4205363"/>
            <a:ext cx="0" cy="1510781"/>
          </a:xfrm>
          <a:prstGeom prst="line">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Freccia in giù 32"/>
          <p:cNvSpPr/>
          <p:nvPr/>
        </p:nvSpPr>
        <p:spPr>
          <a:xfrm rot="5400000">
            <a:off x="10525722" y="4936123"/>
            <a:ext cx="266700" cy="393979"/>
          </a:xfrm>
          <a:prstGeom prst="downArrow">
            <a:avLst/>
          </a:prstGeom>
          <a:solidFill>
            <a:srgbClr val="00B0F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95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23" grpId="0"/>
      <p:bldP spid="24" grpId="0"/>
      <p:bldP spid="26"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28826"/>
            <a:ext cx="10515600" cy="662397"/>
          </a:xfrm>
        </p:spPr>
        <p:txBody>
          <a:bodyPr/>
          <a:lstStyle/>
          <a:p>
            <a:r>
              <a:rPr lang="en-US" dirty="0" smtClean="0"/>
              <a:t>Large signal MOSFET model (n-MOSFET)</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Immagine 4" descr="MOS_model_L_signals"/>
          <p:cNvPicPr/>
          <p:nvPr/>
        </p:nvPicPr>
        <p:blipFill>
          <a:blip r:embed="rId3" cstate="print">
            <a:extLst>
              <a:ext uri="{28A0092B-C50C-407E-A947-70E740481C1C}">
                <a14:useLocalDpi xmlns:a14="http://schemas.microsoft.com/office/drawing/2010/main" val="0"/>
              </a:ext>
            </a:extLst>
          </a:blip>
          <a:srcRect t="-1630"/>
          <a:stretch>
            <a:fillRect/>
          </a:stretch>
        </p:blipFill>
        <p:spPr bwMode="auto">
          <a:xfrm>
            <a:off x="463843" y="533571"/>
            <a:ext cx="6191250" cy="3459752"/>
          </a:xfrm>
          <a:prstGeom prst="rect">
            <a:avLst/>
          </a:prstGeom>
          <a:noFill/>
          <a:ln>
            <a:noFill/>
          </a:ln>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816" y="4234445"/>
            <a:ext cx="5188756" cy="1863143"/>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H="1">
            <a:off x="10270783" y="1776780"/>
            <a:ext cx="784253" cy="1381778"/>
          </a:xfrm>
          <a:prstGeom prst="rect">
            <a:avLst/>
          </a:prstGeom>
        </p:spPr>
      </p:pic>
      <p:sp>
        <p:nvSpPr>
          <p:cNvPr id="8" name="CasellaDiTesto 7"/>
          <p:cNvSpPr txBox="1"/>
          <p:nvPr/>
        </p:nvSpPr>
        <p:spPr>
          <a:xfrm>
            <a:off x="9475614" y="2614831"/>
            <a:ext cx="389850"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a:t>
            </a:r>
          </a:p>
        </p:txBody>
      </p:sp>
      <p:sp>
        <p:nvSpPr>
          <p:cNvPr id="9" name="CasellaDiTesto 8"/>
          <p:cNvSpPr txBox="1"/>
          <p:nvPr/>
        </p:nvSpPr>
        <p:spPr>
          <a:xfrm>
            <a:off x="10451153" y="1627863"/>
            <a:ext cx="42351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G</a:t>
            </a:r>
          </a:p>
        </p:txBody>
      </p:sp>
      <p:sp>
        <p:nvSpPr>
          <p:cNvPr id="10" name="CasellaDiTesto 9"/>
          <p:cNvSpPr txBox="1"/>
          <p:nvPr/>
        </p:nvSpPr>
        <p:spPr>
          <a:xfrm>
            <a:off x="10467984" y="2845663"/>
            <a:ext cx="389850"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B</a:t>
            </a:r>
          </a:p>
        </p:txBody>
      </p:sp>
      <p:sp>
        <p:nvSpPr>
          <p:cNvPr id="11" name="CasellaDiTesto 10"/>
          <p:cNvSpPr txBox="1"/>
          <p:nvPr/>
        </p:nvSpPr>
        <p:spPr>
          <a:xfrm>
            <a:off x="11398039" y="2574452"/>
            <a:ext cx="40748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D</a:t>
            </a:r>
          </a:p>
        </p:txBody>
      </p:sp>
      <p:graphicFrame>
        <p:nvGraphicFramePr>
          <p:cNvPr id="12" name="Oggetto 11"/>
          <p:cNvGraphicFramePr>
            <a:graphicFrameLocks noChangeAspect="1"/>
          </p:cNvGraphicFramePr>
          <p:nvPr>
            <p:extLst>
              <p:ext uri="{D42A27DB-BD31-4B8C-83A1-F6EECF244321}">
                <p14:modId xmlns:p14="http://schemas.microsoft.com/office/powerpoint/2010/main" val="1777553571"/>
              </p:ext>
            </p:extLst>
          </p:nvPr>
        </p:nvGraphicFramePr>
        <p:xfrm>
          <a:off x="7262722" y="1217983"/>
          <a:ext cx="2363179" cy="759051"/>
        </p:xfrm>
        <a:graphic>
          <a:graphicData uri="http://schemas.openxmlformats.org/presentationml/2006/ole">
            <mc:AlternateContent xmlns:mc="http://schemas.openxmlformats.org/markup-compatibility/2006">
              <mc:Choice xmlns:v="urn:schemas-microsoft-com:vml" Requires="v">
                <p:oleObj spid="_x0000_s4356" name="Equation" r:id="rId6" imgW="660240" imgH="190440" progId="Equation.DSMT4">
                  <p:embed/>
                </p:oleObj>
              </mc:Choice>
              <mc:Fallback>
                <p:oleObj name="Equation" r:id="rId6" imgW="660240" imgH="190440" progId="Equation.DSMT4">
                  <p:embed/>
                  <p:pic>
                    <p:nvPicPr>
                      <p:cNvPr id="0" name=""/>
                      <p:cNvPicPr>
                        <a:picLocks noChangeAspect="1" noChangeArrowheads="1"/>
                      </p:cNvPicPr>
                      <p:nvPr/>
                    </p:nvPicPr>
                    <p:blipFill>
                      <a:blip r:embed="rId7"/>
                      <a:srcRect/>
                      <a:stretch>
                        <a:fillRect/>
                      </a:stretch>
                    </p:blipFill>
                    <p:spPr bwMode="auto">
                      <a:xfrm>
                        <a:off x="7262722" y="1217983"/>
                        <a:ext cx="2363179" cy="759051"/>
                      </a:xfrm>
                      <a:prstGeom prst="rect">
                        <a:avLst/>
                      </a:prstGeom>
                      <a:noFill/>
                    </p:spPr>
                  </p:pic>
                </p:oleObj>
              </mc:Fallback>
            </mc:AlternateContent>
          </a:graphicData>
        </a:graphic>
      </p:graphicFrame>
      <p:graphicFrame>
        <p:nvGraphicFramePr>
          <p:cNvPr id="13" name="Oggetto 12"/>
          <p:cNvGraphicFramePr>
            <a:graphicFrameLocks noChangeAspect="1"/>
          </p:cNvGraphicFramePr>
          <p:nvPr>
            <p:extLst>
              <p:ext uri="{D42A27DB-BD31-4B8C-83A1-F6EECF244321}">
                <p14:modId xmlns:p14="http://schemas.microsoft.com/office/powerpoint/2010/main" val="1018345534"/>
              </p:ext>
            </p:extLst>
          </p:nvPr>
        </p:nvGraphicFramePr>
        <p:xfrm>
          <a:off x="7383302" y="3250051"/>
          <a:ext cx="2544763" cy="760413"/>
        </p:xfrm>
        <a:graphic>
          <a:graphicData uri="http://schemas.openxmlformats.org/presentationml/2006/ole">
            <mc:AlternateContent xmlns:mc="http://schemas.openxmlformats.org/markup-compatibility/2006">
              <mc:Choice xmlns:v="urn:schemas-microsoft-com:vml" Requires="v">
                <p:oleObj spid="_x0000_s4357" name="Equation" r:id="rId8" imgW="711000" imgH="190440" progId="Equation.DSMT4">
                  <p:embed/>
                </p:oleObj>
              </mc:Choice>
              <mc:Fallback>
                <p:oleObj name="Equation" r:id="rId8" imgW="711000" imgH="190440" progId="Equation.DSMT4">
                  <p:embed/>
                  <p:pic>
                    <p:nvPicPr>
                      <p:cNvPr id="0" name=""/>
                      <p:cNvPicPr>
                        <a:picLocks noChangeAspect="1" noChangeArrowheads="1"/>
                      </p:cNvPicPr>
                      <p:nvPr/>
                    </p:nvPicPr>
                    <p:blipFill>
                      <a:blip r:embed="rId9"/>
                      <a:srcRect/>
                      <a:stretch>
                        <a:fillRect/>
                      </a:stretch>
                    </p:blipFill>
                    <p:spPr bwMode="auto">
                      <a:xfrm>
                        <a:off x="7383302" y="3250051"/>
                        <a:ext cx="2544763" cy="760413"/>
                      </a:xfrm>
                      <a:prstGeom prst="rect">
                        <a:avLst/>
                      </a:prstGeom>
                      <a:noFill/>
                    </p:spPr>
                  </p:pic>
                </p:oleObj>
              </mc:Fallback>
            </mc:AlternateContent>
          </a:graphicData>
        </a:graphic>
      </p:graphicFrame>
      <p:sp>
        <p:nvSpPr>
          <p:cNvPr id="15" name="Figura a mano libera 14"/>
          <p:cNvSpPr/>
          <p:nvPr/>
        </p:nvSpPr>
        <p:spPr>
          <a:xfrm>
            <a:off x="4952450" y="2090057"/>
            <a:ext cx="2812693" cy="627756"/>
          </a:xfrm>
          <a:custGeom>
            <a:avLst/>
            <a:gdLst>
              <a:gd name="connsiteX0" fmla="*/ 54979 w 2812693"/>
              <a:gd name="connsiteY0" fmla="*/ 609600 h 627756"/>
              <a:gd name="connsiteX1" fmla="*/ 127550 w 2812693"/>
              <a:gd name="connsiteY1" fmla="*/ 609600 h 627756"/>
              <a:gd name="connsiteX2" fmla="*/ 1172579 w 2812693"/>
              <a:gd name="connsiteY2" fmla="*/ 420914 h 627756"/>
              <a:gd name="connsiteX3" fmla="*/ 2391779 w 2812693"/>
              <a:gd name="connsiteY3" fmla="*/ 232229 h 627756"/>
              <a:gd name="connsiteX4" fmla="*/ 2812693 w 2812693"/>
              <a:gd name="connsiteY4" fmla="*/ 0 h 627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693" h="627756">
                <a:moveTo>
                  <a:pt x="54979" y="609600"/>
                </a:moveTo>
                <a:cubicBezTo>
                  <a:pt x="-1869" y="625324"/>
                  <a:pt x="-58717" y="641048"/>
                  <a:pt x="127550" y="609600"/>
                </a:cubicBezTo>
                <a:cubicBezTo>
                  <a:pt x="313817" y="578152"/>
                  <a:pt x="795207" y="483809"/>
                  <a:pt x="1172579" y="420914"/>
                </a:cubicBezTo>
                <a:cubicBezTo>
                  <a:pt x="1549951" y="358019"/>
                  <a:pt x="2118427" y="302381"/>
                  <a:pt x="2391779" y="232229"/>
                </a:cubicBezTo>
                <a:cubicBezTo>
                  <a:pt x="2665131" y="162077"/>
                  <a:pt x="2738912" y="81038"/>
                  <a:pt x="2812693"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15"/>
          <p:cNvSpPr/>
          <p:nvPr/>
        </p:nvSpPr>
        <p:spPr>
          <a:xfrm>
            <a:off x="2590493" y="2075543"/>
            <a:ext cx="4884364" cy="595565"/>
          </a:xfrm>
          <a:custGeom>
            <a:avLst/>
            <a:gdLst>
              <a:gd name="connsiteX0" fmla="*/ 22078 w 4884364"/>
              <a:gd name="connsiteY0" fmla="*/ 595086 h 595565"/>
              <a:gd name="connsiteX1" fmla="*/ 109164 w 4884364"/>
              <a:gd name="connsiteY1" fmla="*/ 580571 h 595565"/>
              <a:gd name="connsiteX2" fmla="*/ 1517050 w 4884364"/>
              <a:gd name="connsiteY2" fmla="*/ 464457 h 595565"/>
              <a:gd name="connsiteX3" fmla="*/ 2895907 w 4884364"/>
              <a:gd name="connsiteY3" fmla="*/ 348343 h 595565"/>
              <a:gd name="connsiteX4" fmla="*/ 4376364 w 4884364"/>
              <a:gd name="connsiteY4" fmla="*/ 130628 h 595565"/>
              <a:gd name="connsiteX5" fmla="*/ 4884364 w 4884364"/>
              <a:gd name="connsiteY5" fmla="*/ 0 h 5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4364" h="595565">
                <a:moveTo>
                  <a:pt x="22078" y="595086"/>
                </a:moveTo>
                <a:cubicBezTo>
                  <a:pt x="-58960" y="598714"/>
                  <a:pt x="109164" y="580571"/>
                  <a:pt x="109164" y="580571"/>
                </a:cubicBezTo>
                <a:lnTo>
                  <a:pt x="1517050" y="464457"/>
                </a:lnTo>
                <a:cubicBezTo>
                  <a:pt x="1981507" y="425752"/>
                  <a:pt x="2419355" y="403981"/>
                  <a:pt x="2895907" y="348343"/>
                </a:cubicBezTo>
                <a:cubicBezTo>
                  <a:pt x="3372459" y="292705"/>
                  <a:pt x="4044955" y="188685"/>
                  <a:pt x="4376364" y="130628"/>
                </a:cubicBezTo>
                <a:cubicBezTo>
                  <a:pt x="4707773" y="72571"/>
                  <a:pt x="4796068" y="36285"/>
                  <a:pt x="4884364"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ggetto 16"/>
          <p:cNvGraphicFramePr>
            <a:graphicFrameLocks noChangeAspect="1"/>
          </p:cNvGraphicFramePr>
          <p:nvPr>
            <p:extLst>
              <p:ext uri="{D42A27DB-BD31-4B8C-83A1-F6EECF244321}">
                <p14:modId xmlns:p14="http://schemas.microsoft.com/office/powerpoint/2010/main" val="3003614241"/>
              </p:ext>
            </p:extLst>
          </p:nvPr>
        </p:nvGraphicFramePr>
        <p:xfrm>
          <a:off x="7570788" y="4525963"/>
          <a:ext cx="2544762" cy="1571625"/>
        </p:xfrm>
        <a:graphic>
          <a:graphicData uri="http://schemas.openxmlformats.org/presentationml/2006/ole">
            <mc:AlternateContent xmlns:mc="http://schemas.openxmlformats.org/markup-compatibility/2006">
              <mc:Choice xmlns:v="urn:schemas-microsoft-com:vml" Requires="v">
                <p:oleObj spid="_x0000_s4358" name="Equation" r:id="rId10" imgW="711000" imgH="393480" progId="Equation.DSMT4">
                  <p:embed/>
                </p:oleObj>
              </mc:Choice>
              <mc:Fallback>
                <p:oleObj name="Equation" r:id="rId10" imgW="711000" imgH="393480" progId="Equation.DSMT4">
                  <p:embed/>
                  <p:pic>
                    <p:nvPicPr>
                      <p:cNvPr id="0" name=""/>
                      <p:cNvPicPr>
                        <a:picLocks noChangeAspect="1" noChangeArrowheads="1"/>
                      </p:cNvPicPr>
                      <p:nvPr/>
                    </p:nvPicPr>
                    <p:blipFill>
                      <a:blip r:embed="rId11"/>
                      <a:srcRect/>
                      <a:stretch>
                        <a:fillRect/>
                      </a:stretch>
                    </p:blipFill>
                    <p:spPr bwMode="auto">
                      <a:xfrm>
                        <a:off x="7570788" y="4525963"/>
                        <a:ext cx="2544762" cy="1571625"/>
                      </a:xfrm>
                      <a:prstGeom prst="rect">
                        <a:avLst/>
                      </a:prstGeom>
                      <a:noFill/>
                    </p:spPr>
                  </p:pic>
                </p:oleObj>
              </mc:Fallback>
            </mc:AlternateContent>
          </a:graphicData>
        </a:graphic>
      </p:graphicFrame>
      <p:sp>
        <p:nvSpPr>
          <p:cNvPr id="18" name="CasellaDiTesto 17"/>
          <p:cNvSpPr txBox="1"/>
          <p:nvPr/>
        </p:nvSpPr>
        <p:spPr>
          <a:xfrm>
            <a:off x="6883531" y="4034030"/>
            <a:ext cx="4326826" cy="461665"/>
          </a:xfrm>
          <a:prstGeom prst="rect">
            <a:avLst/>
          </a:prstGeom>
          <a:noFill/>
        </p:spPr>
        <p:txBody>
          <a:bodyPr wrap="none" rtlCol="0">
            <a:spAutoFit/>
          </a:bodyPr>
          <a:lstStyle/>
          <a:p>
            <a:r>
              <a:rPr lang="en-US" sz="2400" dirty="0" smtClean="0">
                <a:solidFill>
                  <a:srgbClr val="FF0000"/>
                </a:solidFill>
                <a:latin typeface="Arial" panose="020B0604020202020204" pitchFamily="34" charset="0"/>
                <a:cs typeface="Arial" panose="020B0604020202020204" pitchFamily="34" charset="0"/>
              </a:rPr>
              <a:t>In DC, we will always assume:</a:t>
            </a:r>
          </a:p>
        </p:txBody>
      </p:sp>
    </p:spTree>
    <p:extLst>
      <p:ext uri="{BB962C8B-B14F-4D97-AF65-F5344CB8AC3E}">
        <p14:creationId xmlns:p14="http://schemas.microsoft.com/office/powerpoint/2010/main" val="39545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402"/>
            <a:ext cx="10515600" cy="662397"/>
          </a:xfrm>
        </p:spPr>
        <p:txBody>
          <a:bodyPr/>
          <a:lstStyle/>
          <a:p>
            <a:r>
              <a:rPr lang="en-US" dirty="0" smtClean="0"/>
              <a:t>Source and Drain Symmetry (1)</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a:t>
            </a:fld>
            <a:endParaRPr lang="en-US" dirty="0"/>
          </a:p>
        </p:txBody>
      </p:sp>
      <p:sp>
        <p:nvSpPr>
          <p:cNvPr id="5" name="CasellaDiTesto 4"/>
          <p:cNvSpPr txBox="1"/>
          <p:nvPr/>
        </p:nvSpPr>
        <p:spPr>
          <a:xfrm>
            <a:off x="972457" y="1027522"/>
            <a:ext cx="98116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planar MOSFET is symmetric so that drain and source can be swapped with no consequences in the electrical characteristics.</a:t>
            </a:r>
          </a:p>
        </p:txBody>
      </p:sp>
      <p:sp>
        <p:nvSpPr>
          <p:cNvPr id="6" name="CasellaDiTesto 5"/>
          <p:cNvSpPr txBox="1"/>
          <p:nvPr/>
        </p:nvSpPr>
        <p:spPr>
          <a:xfrm>
            <a:off x="972457" y="2093091"/>
            <a:ext cx="981165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Equations that use the source as a reference terminal for all relevant voltages can be applied only after finding which terminal is actually playing the role of the source.</a:t>
            </a:r>
          </a:p>
        </p:txBody>
      </p:sp>
      <p:sp>
        <p:nvSpPr>
          <p:cNvPr id="7" name="CasellaDiTesto 6"/>
          <p:cNvSpPr txBox="1"/>
          <p:nvPr/>
        </p:nvSpPr>
        <p:spPr>
          <a:xfrm>
            <a:off x="972457" y="3527992"/>
            <a:ext cx="98116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 an </a:t>
            </a:r>
            <a:r>
              <a:rPr lang="en-US" sz="2400" b="1" dirty="0" smtClean="0">
                <a:latin typeface="Arial" panose="020B0604020202020204" pitchFamily="34" charset="0"/>
                <a:cs typeface="Arial" panose="020B0604020202020204" pitchFamily="34" charset="0"/>
              </a:rPr>
              <a:t>n-MOSFET</a:t>
            </a:r>
            <a:r>
              <a:rPr lang="en-US" sz="2400" dirty="0" smtClean="0">
                <a:latin typeface="Arial" panose="020B0604020202020204" pitchFamily="34" charset="0"/>
                <a:cs typeface="Arial" panose="020B0604020202020204" pitchFamily="34" charset="0"/>
              </a:rPr>
              <a:t>, the actual source is the terminal that have the </a:t>
            </a:r>
            <a:r>
              <a:rPr lang="en-US" sz="2400" b="1" u="sng" dirty="0" smtClean="0">
                <a:latin typeface="Arial" panose="020B0604020202020204" pitchFamily="34" charset="0"/>
                <a:cs typeface="Arial" panose="020B0604020202020204" pitchFamily="34" charset="0"/>
              </a:rPr>
              <a:t>lower</a:t>
            </a:r>
            <a:r>
              <a:rPr lang="en-US" sz="2400" dirty="0" smtClean="0">
                <a:latin typeface="Arial" panose="020B0604020202020204" pitchFamily="34" charset="0"/>
                <a:cs typeface="Arial" panose="020B0604020202020204" pitchFamily="34" charset="0"/>
              </a:rPr>
              <a:t> voltage; the other one of the two, is the actual drain </a:t>
            </a:r>
          </a:p>
        </p:txBody>
      </p:sp>
      <p:sp>
        <p:nvSpPr>
          <p:cNvPr id="8" name="CasellaDiTesto 7"/>
          <p:cNvSpPr txBox="1"/>
          <p:nvPr/>
        </p:nvSpPr>
        <p:spPr>
          <a:xfrm>
            <a:off x="972457" y="4692204"/>
            <a:ext cx="98116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 a </a:t>
            </a:r>
            <a:r>
              <a:rPr lang="en-US" sz="2400" b="1" dirty="0" smtClean="0">
                <a:latin typeface="Arial" panose="020B0604020202020204" pitchFamily="34" charset="0"/>
                <a:cs typeface="Arial" panose="020B0604020202020204" pitchFamily="34" charset="0"/>
              </a:rPr>
              <a:t>p-MOSFET</a:t>
            </a:r>
            <a:r>
              <a:rPr lang="en-US" sz="2400" dirty="0" smtClean="0">
                <a:latin typeface="Arial" panose="020B0604020202020204" pitchFamily="34" charset="0"/>
                <a:cs typeface="Arial" panose="020B0604020202020204" pitchFamily="34" charset="0"/>
              </a:rPr>
              <a:t>, the actual source is the terminal that have the </a:t>
            </a:r>
            <a:r>
              <a:rPr lang="en-US" sz="2400" b="1" u="sng" dirty="0" smtClean="0">
                <a:latin typeface="Arial" panose="020B0604020202020204" pitchFamily="34" charset="0"/>
                <a:cs typeface="Arial" panose="020B0604020202020204" pitchFamily="34" charset="0"/>
              </a:rPr>
              <a:t>higher</a:t>
            </a:r>
            <a:r>
              <a:rPr lang="en-US" sz="2400" dirty="0" smtClean="0">
                <a:latin typeface="Arial" panose="020B0604020202020204" pitchFamily="34" charset="0"/>
                <a:cs typeface="Arial" panose="020B0604020202020204" pitchFamily="34" charset="0"/>
              </a:rPr>
              <a:t> voltage; the other one of the two, is the actual drain </a:t>
            </a:r>
          </a:p>
        </p:txBody>
      </p:sp>
    </p:spTree>
    <p:extLst>
      <p:ext uri="{BB962C8B-B14F-4D97-AF65-F5344CB8AC3E}">
        <p14:creationId xmlns:p14="http://schemas.microsoft.com/office/powerpoint/2010/main" val="161143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402"/>
            <a:ext cx="10515600" cy="662397"/>
          </a:xfrm>
        </p:spPr>
        <p:txBody>
          <a:bodyPr/>
          <a:lstStyle/>
          <a:p>
            <a:r>
              <a:rPr lang="en-US" dirty="0" smtClean="0"/>
              <a:t>Source and Drain Symmetry (2)</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a:t>
            </a:fld>
            <a:endParaRPr lang="en-US" dirty="0"/>
          </a:p>
        </p:txBody>
      </p:sp>
      <p:sp>
        <p:nvSpPr>
          <p:cNvPr id="5" name="CasellaDiTesto 4"/>
          <p:cNvSpPr txBox="1"/>
          <p:nvPr/>
        </p:nvSpPr>
        <p:spPr>
          <a:xfrm>
            <a:off x="972457" y="1027522"/>
            <a:ext cx="981165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With this definition, it is clear that in transient situations, the effective drain and source can swap, depending on the voltage assumed by the terminals. </a:t>
            </a: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8342" y="2239778"/>
            <a:ext cx="3740817" cy="2246291"/>
          </a:xfrm>
          <a:prstGeom prst="rect">
            <a:avLst/>
          </a:prstGeom>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6648" y="2227851"/>
            <a:ext cx="3731814" cy="2246291"/>
          </a:xfrm>
          <a:prstGeom prst="rect">
            <a:avLst/>
          </a:prstGeom>
        </p:spPr>
      </p:pic>
      <p:sp>
        <p:nvSpPr>
          <p:cNvPr id="11" name="CasellaDiTesto 10"/>
          <p:cNvSpPr txBox="1"/>
          <p:nvPr/>
        </p:nvSpPr>
        <p:spPr>
          <a:xfrm>
            <a:off x="1101830" y="4624452"/>
            <a:ext cx="981165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 a schematic editor it is necessary to indicate which terminal is the drain and the source. These "conventional" terminals are used to mark all voltages for printing and plotting purposes. This choice do not affect the circuit behavior during the simulations. </a:t>
            </a:r>
          </a:p>
        </p:txBody>
      </p:sp>
      <p:sp>
        <p:nvSpPr>
          <p:cNvPr id="12" name="CasellaDiTesto 11"/>
          <p:cNvSpPr txBox="1"/>
          <p:nvPr/>
        </p:nvSpPr>
        <p:spPr>
          <a:xfrm>
            <a:off x="5011048" y="2159255"/>
            <a:ext cx="1383712" cy="461665"/>
          </a:xfrm>
          <a:prstGeom prst="rect">
            <a:avLst/>
          </a:prstGeom>
          <a:noFill/>
        </p:spPr>
        <p:txBody>
          <a:bodyPr wrap="none" rtlCol="0">
            <a:spAutoFit/>
          </a:bodyPr>
          <a:lstStyle/>
          <a:p>
            <a:r>
              <a:rPr lang="it-IT" sz="2400" dirty="0" err="1" smtClean="0">
                <a:solidFill>
                  <a:srgbClr val="FF0000"/>
                </a:solidFill>
                <a:latin typeface="Arial" panose="020B0604020202020204" pitchFamily="34" charset="0"/>
                <a:cs typeface="Arial" panose="020B0604020202020204" pitchFamily="34" charset="0"/>
              </a:rPr>
              <a:t>Example</a:t>
            </a:r>
            <a:endParaRPr lang="en-US" sz="24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6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402"/>
            <a:ext cx="10515600" cy="662397"/>
          </a:xfrm>
        </p:spPr>
        <p:txBody>
          <a:bodyPr/>
          <a:lstStyle/>
          <a:p>
            <a:r>
              <a:rPr lang="en-US" dirty="0" smtClean="0"/>
              <a:t>Source and Drain Symmetry (3)</a:t>
            </a:r>
            <a:endParaRPr lang="en-US"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p:cNvSpPr txBox="1"/>
          <p:nvPr/>
        </p:nvSpPr>
        <p:spPr>
          <a:xfrm>
            <a:off x="838199" y="1027522"/>
            <a:ext cx="9811658"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If the circuit has a clear static operating point (like most analog circuits), it is convenient to mark as source the terminal that in the operating point is actually working as the source. This will facilitate reading device voltages  produced as textual or graphical outputs by the simulator. </a:t>
            </a:r>
          </a:p>
        </p:txBody>
      </p:sp>
      <p:sp>
        <p:nvSpPr>
          <p:cNvPr id="11" name="CasellaDiTesto 10"/>
          <p:cNvSpPr txBox="1"/>
          <p:nvPr/>
        </p:nvSpPr>
        <p:spPr>
          <a:xfrm>
            <a:off x="838199" y="3091772"/>
            <a:ext cx="981165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Models like the EKV use </a:t>
            </a:r>
            <a:r>
              <a:rPr lang="en-US" sz="2400" u="sng" dirty="0" smtClean="0">
                <a:latin typeface="Arial" panose="020B0604020202020204" pitchFamily="34" charset="0"/>
                <a:cs typeface="Arial" panose="020B0604020202020204" pitchFamily="34" charset="0"/>
              </a:rPr>
              <a:t>the body</a:t>
            </a:r>
            <a:r>
              <a:rPr lang="en-US" sz="2400" dirty="0" smtClean="0">
                <a:latin typeface="Arial" panose="020B0604020202020204" pitchFamily="34" charset="0"/>
                <a:cs typeface="Arial" panose="020B0604020202020204" pitchFamily="34" charset="0"/>
              </a:rPr>
              <a:t> as the reference for all voltages. In this way drain and sources are perfectly symmetrical also in the equations and there is no need to decide which one is actually working as the source. </a:t>
            </a:r>
          </a:p>
        </p:txBody>
      </p:sp>
      <p:sp>
        <p:nvSpPr>
          <p:cNvPr id="13" name="CasellaDiTesto 12"/>
          <p:cNvSpPr txBox="1"/>
          <p:nvPr/>
        </p:nvSpPr>
        <p:spPr>
          <a:xfrm>
            <a:off x="838199" y="4724061"/>
            <a:ext cx="981165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Maintaining the distinction between source and drain is </a:t>
            </a:r>
            <a:r>
              <a:rPr lang="en-US" sz="2400" u="sng" dirty="0" smtClean="0">
                <a:latin typeface="Arial" panose="020B0604020202020204" pitchFamily="34" charset="0"/>
                <a:cs typeface="Arial" panose="020B0604020202020204" pitchFamily="34" charset="0"/>
              </a:rPr>
              <a:t>more intuitive</a:t>
            </a:r>
            <a:r>
              <a:rPr lang="en-US" sz="2400" dirty="0" smtClean="0">
                <a:latin typeface="Arial" panose="020B0604020202020204" pitchFamily="34" charset="0"/>
                <a:cs typeface="Arial" panose="020B0604020202020204" pitchFamily="34" charset="0"/>
              </a:rPr>
              <a:t> and most models oriented to hand calculations are actually based on this choice. </a:t>
            </a:r>
          </a:p>
        </p:txBody>
      </p:sp>
    </p:spTree>
    <p:extLst>
      <p:ext uri="{BB962C8B-B14F-4D97-AF65-F5344CB8AC3E}">
        <p14:creationId xmlns:p14="http://schemas.microsoft.com/office/powerpoint/2010/main" val="317740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dirty="0" smtClean="0"/>
              <a:t>The </a:t>
            </a:r>
            <a:r>
              <a:rPr lang="en-US" sz="3200" b="1" dirty="0" smtClean="0"/>
              <a:t>I</a:t>
            </a:r>
            <a:r>
              <a:rPr lang="en-US" sz="3200" b="1" baseline="-25000" dirty="0" smtClean="0"/>
              <a:t>DS</a:t>
            </a:r>
            <a:r>
              <a:rPr lang="en-US" sz="3200" dirty="0" smtClean="0"/>
              <a:t> model: control voltages</a:t>
            </a:r>
            <a:endParaRPr lang="en-US" sz="3200" dirty="0"/>
          </a:p>
        </p:txBody>
      </p:sp>
      <p:sp>
        <p:nvSpPr>
          <p:cNvPr id="3" name="Segnaposto piè di pagina 2"/>
          <p:cNvSpPr>
            <a:spLocks noGrp="1"/>
          </p:cNvSpPr>
          <p:nvPr>
            <p:ph type="ftr" sz="quarter" idx="11"/>
          </p:nvPr>
        </p:nvSpPr>
        <p:spPr/>
        <p:txBody>
          <a:bodyPr/>
          <a:lstStyle/>
          <a:p>
            <a:r>
              <a:rPr lang="en-US" smtClean="0"/>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975" y="2351966"/>
            <a:ext cx="3948848" cy="2481292"/>
          </a:xfrm>
          <a:prstGeom prst="rect">
            <a:avLst/>
          </a:prstGeom>
        </p:spPr>
      </p:pic>
      <p:graphicFrame>
        <p:nvGraphicFramePr>
          <p:cNvPr id="6" name="Oggetto 5"/>
          <p:cNvGraphicFramePr>
            <a:graphicFrameLocks noChangeAspect="1"/>
          </p:cNvGraphicFramePr>
          <p:nvPr>
            <p:extLst>
              <p:ext uri="{D42A27DB-BD31-4B8C-83A1-F6EECF244321}">
                <p14:modId xmlns:p14="http://schemas.microsoft.com/office/powerpoint/2010/main" val="664718153"/>
              </p:ext>
            </p:extLst>
          </p:nvPr>
        </p:nvGraphicFramePr>
        <p:xfrm>
          <a:off x="2476273" y="1413414"/>
          <a:ext cx="3271837" cy="760412"/>
        </p:xfrm>
        <a:graphic>
          <a:graphicData uri="http://schemas.openxmlformats.org/presentationml/2006/ole">
            <mc:AlternateContent xmlns:mc="http://schemas.openxmlformats.org/markup-compatibility/2006">
              <mc:Choice xmlns:v="urn:schemas-microsoft-com:vml" Requires="v">
                <p:oleObj spid="_x0000_s7242" name="Equation" r:id="rId4" imgW="914400" imgH="190440" progId="Equation.DSMT4">
                  <p:embed/>
                </p:oleObj>
              </mc:Choice>
              <mc:Fallback>
                <p:oleObj name="Equation" r:id="rId4" imgW="914400" imgH="190440" progId="Equation.DSMT4">
                  <p:embed/>
                  <p:pic>
                    <p:nvPicPr>
                      <p:cNvPr id="0" name=""/>
                      <p:cNvPicPr>
                        <a:picLocks noChangeAspect="1" noChangeArrowheads="1"/>
                      </p:cNvPicPr>
                      <p:nvPr/>
                    </p:nvPicPr>
                    <p:blipFill>
                      <a:blip r:embed="rId5"/>
                      <a:srcRect/>
                      <a:stretch>
                        <a:fillRect/>
                      </a:stretch>
                    </p:blipFill>
                    <p:spPr bwMode="auto">
                      <a:xfrm>
                        <a:off x="2476273" y="1413414"/>
                        <a:ext cx="3271837" cy="760412"/>
                      </a:xfrm>
                      <a:prstGeom prst="rect">
                        <a:avLst/>
                      </a:prstGeom>
                      <a:noFill/>
                    </p:spPr>
                  </p:pic>
                </p:oleObj>
              </mc:Fallback>
            </mc:AlternateContent>
          </a:graphicData>
        </a:graphic>
      </p:graphicFrame>
      <p:cxnSp>
        <p:nvCxnSpPr>
          <p:cNvPr id="8" name="Connettore 2 7"/>
          <p:cNvCxnSpPr/>
          <p:nvPr/>
        </p:nvCxnSpPr>
        <p:spPr>
          <a:xfrm>
            <a:off x="5573485" y="2888343"/>
            <a:ext cx="0" cy="116114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Ovale 8"/>
          <p:cNvSpPr/>
          <p:nvPr/>
        </p:nvSpPr>
        <p:spPr>
          <a:xfrm>
            <a:off x="2670629" y="3106057"/>
            <a:ext cx="1683657" cy="2075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e 9"/>
          <p:cNvSpPr/>
          <p:nvPr/>
        </p:nvSpPr>
        <p:spPr>
          <a:xfrm>
            <a:off x="5573485" y="2559718"/>
            <a:ext cx="1683657" cy="2075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CasellaDiTesto 10"/>
          <p:cNvSpPr txBox="1"/>
          <p:nvPr/>
        </p:nvSpPr>
        <p:spPr>
          <a:xfrm>
            <a:off x="1494971" y="5283200"/>
            <a:ext cx="4485523" cy="830997"/>
          </a:xfrm>
          <a:prstGeom prst="rect">
            <a:avLst/>
          </a:prstGeom>
          <a:noFill/>
        </p:spPr>
        <p:txBody>
          <a:bodyPr wrap="none" rtlCol="0">
            <a:spAutoFit/>
          </a:bodyPr>
          <a:lstStyle/>
          <a:p>
            <a:r>
              <a:rPr lang="it-IT" sz="2400" dirty="0" err="1" smtClean="0">
                <a:latin typeface="Arial" panose="020B0604020202020204" pitchFamily="34" charset="0"/>
                <a:cs typeface="Arial" panose="020B0604020202020204" pitchFamily="34" charset="0"/>
              </a:rPr>
              <a:t>primary</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effect</a:t>
            </a:r>
            <a:endParaRPr lang="it-IT" sz="2400" dirty="0" smtClean="0">
              <a:latin typeface="Arial" panose="020B0604020202020204" pitchFamily="34" charset="0"/>
              <a:cs typeface="Arial" panose="020B0604020202020204" pitchFamily="34" charset="0"/>
            </a:endParaRPr>
          </a:p>
          <a:p>
            <a:r>
              <a:rPr lang="it-IT" sz="2400" dirty="0" err="1" smtClean="0">
                <a:latin typeface="Arial" panose="020B0604020202020204" pitchFamily="34" charset="0"/>
                <a:cs typeface="Arial" panose="020B0604020202020204" pitchFamily="34" charset="0"/>
              </a:rPr>
              <a:t>it</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is</a:t>
            </a:r>
            <a:r>
              <a:rPr lang="it-IT" sz="2400" dirty="0" smtClean="0">
                <a:latin typeface="Arial" panose="020B0604020202020204" pitchFamily="34" charset="0"/>
                <a:cs typeface="Arial" panose="020B0604020202020204" pitchFamily="34" charset="0"/>
              </a:rPr>
              <a:t> the </a:t>
            </a:r>
            <a:r>
              <a:rPr lang="it-IT" sz="2400" b="1" u="sng" dirty="0" err="1" smtClean="0">
                <a:latin typeface="Arial" panose="020B0604020202020204" pitchFamily="34" charset="0"/>
                <a:cs typeface="Arial" panose="020B0604020202020204" pitchFamily="34" charset="0"/>
              </a:rPr>
              <a:t>wanted</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current</a:t>
            </a:r>
            <a:r>
              <a:rPr lang="it-IT" sz="2400" dirty="0" smtClean="0">
                <a:latin typeface="Arial" panose="020B0604020202020204" pitchFamily="34" charset="0"/>
                <a:cs typeface="Arial" panose="020B0604020202020204" pitchFamily="34" charset="0"/>
              </a:rPr>
              <a:t> control </a:t>
            </a:r>
            <a:endParaRPr lang="en-US" sz="2400" dirty="0" smtClean="0">
              <a:latin typeface="Arial" panose="020B0604020202020204" pitchFamily="34" charset="0"/>
              <a:cs typeface="Arial" panose="020B0604020202020204" pitchFamily="34" charset="0"/>
            </a:endParaRPr>
          </a:p>
        </p:txBody>
      </p:sp>
      <p:sp>
        <p:nvSpPr>
          <p:cNvPr id="12" name="CasellaDiTesto 11"/>
          <p:cNvSpPr txBox="1"/>
          <p:nvPr/>
        </p:nvSpPr>
        <p:spPr>
          <a:xfrm>
            <a:off x="7431198" y="3956423"/>
            <a:ext cx="4238661" cy="830997"/>
          </a:xfrm>
          <a:prstGeom prst="rect">
            <a:avLst/>
          </a:prstGeom>
          <a:noFill/>
        </p:spPr>
        <p:txBody>
          <a:bodyPr wrap="none" rtlCol="0">
            <a:spAutoFit/>
          </a:bodyPr>
          <a:lstStyle/>
          <a:p>
            <a:r>
              <a:rPr lang="it-IT" sz="2400" dirty="0" err="1" smtClean="0">
                <a:latin typeface="Arial" panose="020B0604020202020204" pitchFamily="34" charset="0"/>
                <a:cs typeface="Arial" panose="020B0604020202020204" pitchFamily="34" charset="0"/>
              </a:rPr>
              <a:t>secondary</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effects</a:t>
            </a:r>
            <a:r>
              <a:rPr lang="it-IT" sz="2400" dirty="0" smtClean="0">
                <a:latin typeface="Arial" panose="020B0604020202020204" pitchFamily="34" charset="0"/>
                <a:cs typeface="Arial" panose="020B0604020202020204" pitchFamily="34" charset="0"/>
              </a:rPr>
              <a:t>:</a:t>
            </a:r>
          </a:p>
          <a:p>
            <a:r>
              <a:rPr lang="it-IT" sz="2400" dirty="0" err="1" smtClean="0">
                <a:latin typeface="Arial" panose="020B0604020202020204" pitchFamily="34" charset="0"/>
                <a:cs typeface="Arial" panose="020B0604020202020204" pitchFamily="34" charset="0"/>
              </a:rPr>
              <a:t>generally</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they</a:t>
            </a:r>
            <a:r>
              <a:rPr lang="it-IT" sz="2400" dirty="0" smtClean="0">
                <a:latin typeface="Arial" panose="020B0604020202020204" pitchFamily="34" charset="0"/>
                <a:cs typeface="Arial" panose="020B0604020202020204" pitchFamily="34" charset="0"/>
              </a:rPr>
              <a:t> are </a:t>
            </a:r>
            <a:r>
              <a:rPr lang="it-IT" sz="2400" b="1" u="sng" dirty="0" err="1" smtClean="0">
                <a:latin typeface="Arial" panose="020B0604020202020204" pitchFamily="34" charset="0"/>
                <a:cs typeface="Arial" panose="020B0604020202020204" pitchFamily="34" charset="0"/>
              </a:rPr>
              <a:t>unwanted</a:t>
            </a:r>
            <a:r>
              <a:rPr lang="it-IT" sz="2400" dirty="0" smtClean="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52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8572</TotalTime>
  <Words>1878</Words>
  <Application>Microsoft Office PowerPoint</Application>
  <PresentationFormat>Widescreen</PresentationFormat>
  <Paragraphs>396</Paragraphs>
  <Slides>48</Slides>
  <Notes>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48</vt:i4>
      </vt:variant>
    </vt:vector>
  </HeadingPairs>
  <TitlesOfParts>
    <vt:vector size="55" baseType="lpstr">
      <vt:lpstr>Calibri</vt:lpstr>
      <vt:lpstr>Times New Roman</vt:lpstr>
      <vt:lpstr>Arial</vt:lpstr>
      <vt:lpstr>Cambria Math</vt:lpstr>
      <vt:lpstr>Symbol</vt:lpstr>
      <vt:lpstr>Tema di Office</vt:lpstr>
      <vt:lpstr>Equation</vt:lpstr>
      <vt:lpstr>Planar n-MOSFET cross-section and layout</vt:lpstr>
      <vt:lpstr>Simplified layout and cross-section ("designer view")</vt:lpstr>
      <vt:lpstr>MOSFET models</vt:lpstr>
      <vt:lpstr>MOSFET models: The n-MOSFET</vt:lpstr>
      <vt:lpstr>Large signal MOSFET model (n-MOSFET)</vt:lpstr>
      <vt:lpstr>Source and Drain Symmetry (1)</vt:lpstr>
      <vt:lpstr>Source and Drain Symmetry (2)</vt:lpstr>
      <vt:lpstr>Source and Drain Symmetry (3)</vt:lpstr>
      <vt:lpstr>The IDS model: control voltages</vt:lpstr>
      <vt:lpstr>VGS, VBS and "overdrive voltage"</vt:lpstr>
      <vt:lpstr>More on body effect</vt:lpstr>
      <vt:lpstr>IDS :  operating zones on the basis of VDS</vt:lpstr>
      <vt:lpstr>Operating zones on the basis of VGS-Vt</vt:lpstr>
      <vt:lpstr>Weak inversion (sub-threshold)</vt:lpstr>
      <vt:lpstr>IDS: operating zones</vt:lpstr>
      <vt:lpstr>VGS-Vt&gt;4VT Strong inversion: IDS equations</vt:lpstr>
      <vt:lpstr>IDS simplified model in weak inversion</vt:lpstr>
      <vt:lpstr>Temperature effects on MOSFET characteristics</vt:lpstr>
      <vt:lpstr>MOSFET Small Signal model</vt:lpstr>
      <vt:lpstr>MOSFET small signal model: dc limit</vt:lpstr>
      <vt:lpstr>Body transconductance: gmb</vt:lpstr>
      <vt:lpstr>Body transconductance: gmb</vt:lpstr>
      <vt:lpstr>gm, gd in strong inversion</vt:lpstr>
      <vt:lpstr>gm, gd in strong inversion</vt:lpstr>
      <vt:lpstr>gm, gd in strong inversion</vt:lpstr>
      <vt:lpstr>gm, gd in strong inversion</vt:lpstr>
      <vt:lpstr>Transconductance models in saturation</vt:lpstr>
      <vt:lpstr>gm,gd in weak inversion</vt:lpstr>
      <vt:lpstr>gm,gd in weak inversion</vt:lpstr>
      <vt:lpstr>Presentazione standard di PowerPoint</vt:lpstr>
      <vt:lpstr>Unified model for transconductance in saturation</vt:lpstr>
      <vt:lpstr>Effective Thermal Voltage: VTE</vt:lpstr>
      <vt:lpstr>MOSFET Capacitance Model: gate related cap.</vt:lpstr>
      <vt:lpstr>Estrinsic Capacitances</vt:lpstr>
      <vt:lpstr>Intrinsic capacitances: The Meyer Model</vt:lpstr>
      <vt:lpstr>Charge oriented models (Dutt and Ward model)</vt:lpstr>
      <vt:lpstr>Junction capacitances</vt:lpstr>
      <vt:lpstr>Other non-idealities of the MOSFET behaviour</vt:lpstr>
      <vt:lpstr>BJTs in integrated circuits: Vertical NPN</vt:lpstr>
      <vt:lpstr>The lateral PNP</vt:lpstr>
      <vt:lpstr>The substrate PNP: compatible with standard  CMOS n-well processes</vt:lpstr>
      <vt:lpstr>BJT output characteristics</vt:lpstr>
      <vt:lpstr>BJT model in the forward active zone </vt:lpstr>
      <vt:lpstr>BJT: small signal model</vt:lpstr>
      <vt:lpstr>BJT capacitances in forward active region</vt:lpstr>
      <vt:lpstr>BJTs in Integrated Circuit: instance parameters</vt:lpstr>
      <vt:lpstr>BJT sizing: Effect of the area parameter on the electrical parameters</vt:lpstr>
      <vt:lpstr>BJT sizing: Gummel plot and beta plot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536</cp:revision>
  <dcterms:created xsi:type="dcterms:W3CDTF">2015-02-03T16:10:37Z</dcterms:created>
  <dcterms:modified xsi:type="dcterms:W3CDTF">2020-03-31T07:30:48Z</dcterms:modified>
</cp:coreProperties>
</file>