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3" r:id="rId3"/>
    <p:sldId id="275" r:id="rId4"/>
    <p:sldId id="276" r:id="rId5"/>
    <p:sldId id="277" r:id="rId6"/>
    <p:sldId id="278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ABCC0"/>
    <a:srgbClr val="E1B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3878" autoAdjust="0"/>
  </p:normalViewPr>
  <p:slideViewPr>
    <p:cSldViewPr snapToGrid="0">
      <p:cViewPr varScale="1">
        <p:scale>
          <a:sx n="64" d="100"/>
          <a:sy n="64" d="100"/>
        </p:scale>
        <p:origin x="366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3D85C-6748-42AF-AD0D-D9EEFB7FEE3A}" type="datetimeFigureOut">
              <a:rPr lang="en-US" smtClean="0"/>
              <a:t>3/19/2020</a:t>
            </a:fld>
            <a:endParaRPr lang="en-US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6E245-BE16-4A03-B1F5-DF75CC6A9830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9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noProof="0" dirty="0" smtClean="0"/>
              <a:t>Fare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per </a:t>
            </a:r>
            <a:r>
              <a:rPr lang="en-US" noProof="0" dirty="0" err="1" smtClean="0"/>
              <a:t>modificare</a:t>
            </a:r>
            <a:r>
              <a:rPr lang="en-US" noProof="0" dirty="0" smtClean="0"/>
              <a:t> lo stile del </a:t>
            </a:r>
            <a:r>
              <a:rPr lang="en-US" noProof="0" dirty="0" err="1" smtClean="0"/>
              <a:t>titolo</a:t>
            </a:r>
            <a:endParaRPr lang="en-US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smtClean="0"/>
              <a:t>Fare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per </a:t>
            </a:r>
            <a:r>
              <a:rPr lang="en-US" noProof="0" dirty="0" err="1" smtClean="0"/>
              <a:t>modificare</a:t>
            </a:r>
            <a:r>
              <a:rPr lang="en-US" noProof="0" dirty="0" smtClean="0"/>
              <a:t> </a:t>
            </a:r>
            <a:r>
              <a:rPr lang="en-US" noProof="0" dirty="0" err="1" smtClean="0"/>
              <a:t>stili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testo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dello</a:t>
            </a:r>
            <a:r>
              <a:rPr lang="en-US" noProof="0" dirty="0" smtClean="0"/>
              <a:t> schema</a:t>
            </a:r>
          </a:p>
          <a:p>
            <a:pPr lvl="1"/>
            <a:r>
              <a:rPr lang="en-US" noProof="0" dirty="0" smtClean="0"/>
              <a:t>Secondo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Terzo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446B-54F3-48F6-9B1F-FB020EFA5009}" type="datetime1">
              <a:rPr lang="en-US" smtClean="0"/>
              <a:t>3/19/2020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Bruschi – Microelectronic System Design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10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CC07-B889-4C84-BE01-5296D1E5D696}" type="datetime1">
              <a:rPr lang="en-US" smtClean="0"/>
              <a:t>3/19/2020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5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23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smtClean="0"/>
              <a:t>Fare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per </a:t>
            </a:r>
            <a:r>
              <a:rPr lang="en-US" noProof="0" dirty="0" err="1" smtClean="0"/>
              <a:t>modificare</a:t>
            </a:r>
            <a:r>
              <a:rPr lang="en-US" noProof="0" dirty="0" smtClean="0"/>
              <a:t> lo stile del </a:t>
            </a:r>
            <a:r>
              <a:rPr lang="en-US" noProof="0" dirty="0" err="1" smtClean="0"/>
              <a:t>titolo</a:t>
            </a:r>
            <a:endParaRPr lang="en-US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244338"/>
            <a:ext cx="10515600" cy="4932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Fare </a:t>
            </a:r>
            <a:r>
              <a:rPr lang="en-US" noProof="0" dirty="0" err="1" smtClean="0"/>
              <a:t>clic</a:t>
            </a:r>
            <a:r>
              <a:rPr lang="en-US" noProof="0" dirty="0" smtClean="0"/>
              <a:t> per </a:t>
            </a:r>
            <a:r>
              <a:rPr lang="en-US" noProof="0" dirty="0" err="1" smtClean="0"/>
              <a:t>modificare</a:t>
            </a:r>
            <a:r>
              <a:rPr lang="en-US" noProof="0" dirty="0" smtClean="0"/>
              <a:t> </a:t>
            </a:r>
            <a:r>
              <a:rPr lang="en-US" noProof="0" dirty="0" err="1" smtClean="0"/>
              <a:t>stili</a:t>
            </a:r>
            <a:r>
              <a:rPr lang="en-US" noProof="0" dirty="0" smtClean="0"/>
              <a:t> del </a:t>
            </a:r>
            <a:r>
              <a:rPr lang="en-US" noProof="0" dirty="0" err="1" smtClean="0"/>
              <a:t>testo</a:t>
            </a:r>
            <a:r>
              <a:rPr lang="en-US" noProof="0" dirty="0" smtClean="0"/>
              <a:t> </a:t>
            </a:r>
            <a:r>
              <a:rPr lang="en-US" noProof="0" dirty="0" err="1" smtClean="0"/>
              <a:t>dello</a:t>
            </a:r>
            <a:r>
              <a:rPr lang="en-US" noProof="0" dirty="0" smtClean="0"/>
              <a:t> schema</a:t>
            </a:r>
          </a:p>
          <a:p>
            <a:pPr lvl="1"/>
            <a:r>
              <a:rPr lang="en-US" noProof="0" dirty="0" smtClean="0"/>
              <a:t>Secondo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Terzo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livello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livello</a:t>
            </a:r>
            <a:endParaRPr lang="en-US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73488-E1F7-4B84-8286-16CD033868DD}" type="datetime1">
              <a:rPr lang="en-US" smtClean="0"/>
              <a:t>3/19/2020</a:t>
            </a:fld>
            <a:endParaRPr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5689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P. Bruschi – Microelectronic System Design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473178" y="6356350"/>
            <a:ext cx="8806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55017-B6DE-4C35-A63B-40EADAC97849}" type="slidenum">
              <a:rPr lang="en-US" smtClean="0"/>
              <a:t>‹N›</a:t>
            </a:fld>
            <a:endParaRPr lang="en-US" dirty="0"/>
          </a:p>
        </p:txBody>
      </p:sp>
      <p:cxnSp>
        <p:nvCxnSpPr>
          <p:cNvPr id="8" name="Connettore 1 7"/>
          <p:cNvCxnSpPr/>
          <p:nvPr userDrawn="1"/>
        </p:nvCxnSpPr>
        <p:spPr>
          <a:xfrm>
            <a:off x="838200" y="6268825"/>
            <a:ext cx="10515600" cy="0"/>
          </a:xfrm>
          <a:prstGeom prst="line">
            <a:avLst/>
          </a:prstGeom>
          <a:ln w="349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8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Typical</a:t>
            </a:r>
            <a:r>
              <a:rPr lang="it-IT" dirty="0" smtClean="0"/>
              <a:t> </a:t>
            </a:r>
            <a:r>
              <a:rPr lang="it-IT" dirty="0" err="1" smtClean="0"/>
              <a:t>structure</a:t>
            </a:r>
            <a:r>
              <a:rPr lang="it-IT" dirty="0" smtClean="0"/>
              <a:t> of a </a:t>
            </a:r>
            <a:r>
              <a:rPr lang="it-IT" dirty="0" err="1" smtClean="0"/>
              <a:t>digital</a:t>
            </a:r>
            <a:r>
              <a:rPr lang="it-IT" dirty="0" smtClean="0"/>
              <a:t> chip</a:t>
            </a: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Bruschi – Microelectronic System Design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1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318" y="1289962"/>
            <a:ext cx="4225656" cy="441669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8319541" y="1446378"/>
            <a:ext cx="170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Pad Frame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319540" y="2096067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I/O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8222814" y="2999438"/>
            <a:ext cx="3130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Core (o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internal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logic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Connettore 2 10"/>
          <p:cNvCxnSpPr>
            <a:stCxn id="7" idx="1"/>
          </p:cNvCxnSpPr>
          <p:nvPr/>
        </p:nvCxnSpPr>
        <p:spPr>
          <a:xfrm flipH="1">
            <a:off x="7405141" y="1677211"/>
            <a:ext cx="914400" cy="3166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6745574" y="2406238"/>
            <a:ext cx="170138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5696262" y="3223092"/>
            <a:ext cx="2526553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38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Latch-up layout </a:t>
            </a:r>
            <a:r>
              <a:rPr lang="it-IT" dirty="0" err="1" smtClean="0"/>
              <a:t>rules</a:t>
            </a:r>
            <a:r>
              <a:rPr lang="it-IT" dirty="0" smtClean="0"/>
              <a:t>: core </a:t>
            </a:r>
            <a:r>
              <a:rPr lang="it-IT" dirty="0" err="1" smtClean="0"/>
              <a:t>logic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39" y="1202219"/>
            <a:ext cx="4834138" cy="4753366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7540052" y="1428287"/>
            <a:ext cx="35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Every part of a p-active area in an n-well must "see" at least one well-tap with a maximum distance R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785986" y="3892318"/>
            <a:ext cx="35826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Every part of an n-active area in the substrate (p-well) must "see" at least one substrate-tap with a maximum distance R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17565" y="50878"/>
            <a:ext cx="10515600" cy="662397"/>
          </a:xfrm>
        </p:spPr>
        <p:txBody>
          <a:bodyPr/>
          <a:lstStyle/>
          <a:p>
            <a:r>
              <a:rPr lang="it-IT" dirty="0" smtClean="0"/>
              <a:t>I/O </a:t>
            </a:r>
            <a:r>
              <a:rPr lang="it-IT" dirty="0" err="1" smtClean="0"/>
              <a:t>circuits</a:t>
            </a:r>
            <a:r>
              <a:rPr lang="it-IT" dirty="0" smtClean="0"/>
              <a:t>: over-</a:t>
            </a:r>
            <a:r>
              <a:rPr lang="it-IT" dirty="0" err="1" smtClean="0"/>
              <a:t>voltage</a:t>
            </a:r>
            <a:r>
              <a:rPr lang="it-IT" dirty="0" smtClean="0"/>
              <a:t> </a:t>
            </a:r>
            <a:r>
              <a:rPr lang="it-IT" dirty="0" err="1" smtClean="0"/>
              <a:t>risk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7522"/>
            <a:ext cx="2425836" cy="3207515"/>
          </a:xfrm>
          <a:prstGeom prst="rect">
            <a:avLst/>
          </a:prstGeom>
        </p:spPr>
      </p:pic>
      <p:cxnSp>
        <p:nvCxnSpPr>
          <p:cNvPr id="7" name="Connettore 1 6"/>
          <p:cNvCxnSpPr/>
          <p:nvPr/>
        </p:nvCxnSpPr>
        <p:spPr>
          <a:xfrm>
            <a:off x="4813436" y="4340485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 rot="5400000">
            <a:off x="5512388" y="3641533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6211340" y="2942580"/>
            <a:ext cx="2706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rot="5400000">
            <a:off x="8218987" y="3641533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>
            <a:off x="8917939" y="4340485"/>
            <a:ext cx="13979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magin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971" y="2542815"/>
            <a:ext cx="1798689" cy="1225091"/>
          </a:xfrm>
          <a:prstGeom prst="rect">
            <a:avLst/>
          </a:prstGeom>
        </p:spPr>
      </p:pic>
      <p:sp>
        <p:nvSpPr>
          <p:cNvPr id="20" name="Figura a mano libera 19"/>
          <p:cNvSpPr/>
          <p:nvPr/>
        </p:nvSpPr>
        <p:spPr>
          <a:xfrm>
            <a:off x="4826000" y="2314086"/>
            <a:ext cx="5930900" cy="2668551"/>
          </a:xfrm>
          <a:custGeom>
            <a:avLst/>
            <a:gdLst>
              <a:gd name="connsiteX0" fmla="*/ 0 w 5930900"/>
              <a:gd name="connsiteY0" fmla="*/ 1811140 h 2450809"/>
              <a:gd name="connsiteX1" fmla="*/ 774700 w 5930900"/>
              <a:gd name="connsiteY1" fmla="*/ 1811140 h 2450809"/>
              <a:gd name="connsiteX2" fmla="*/ 1384300 w 5930900"/>
              <a:gd name="connsiteY2" fmla="*/ 1798440 h 2450809"/>
              <a:gd name="connsiteX3" fmla="*/ 1384300 w 5930900"/>
              <a:gd name="connsiteY3" fmla="*/ 1798440 h 2450809"/>
              <a:gd name="connsiteX4" fmla="*/ 1524000 w 5930900"/>
              <a:gd name="connsiteY4" fmla="*/ 439540 h 2450809"/>
              <a:gd name="connsiteX5" fmla="*/ 1574800 w 5930900"/>
              <a:gd name="connsiteY5" fmla="*/ 172840 h 2450809"/>
              <a:gd name="connsiteX6" fmla="*/ 1676400 w 5930900"/>
              <a:gd name="connsiteY6" fmla="*/ 7740 h 2450809"/>
              <a:gd name="connsiteX7" fmla="*/ 1803400 w 5930900"/>
              <a:gd name="connsiteY7" fmla="*/ 45840 h 2450809"/>
              <a:gd name="connsiteX8" fmla="*/ 1816100 w 5930900"/>
              <a:gd name="connsiteY8" fmla="*/ 210940 h 2450809"/>
              <a:gd name="connsiteX9" fmla="*/ 1930400 w 5930900"/>
              <a:gd name="connsiteY9" fmla="*/ 414140 h 2450809"/>
              <a:gd name="connsiteX10" fmla="*/ 2197100 w 5930900"/>
              <a:gd name="connsiteY10" fmla="*/ 566540 h 2450809"/>
              <a:gd name="connsiteX11" fmla="*/ 2362200 w 5930900"/>
              <a:gd name="connsiteY11" fmla="*/ 426840 h 2450809"/>
              <a:gd name="connsiteX12" fmla="*/ 2590800 w 5930900"/>
              <a:gd name="connsiteY12" fmla="*/ 261740 h 2450809"/>
              <a:gd name="connsiteX13" fmla="*/ 2819400 w 5930900"/>
              <a:gd name="connsiteY13" fmla="*/ 401440 h 2450809"/>
              <a:gd name="connsiteX14" fmla="*/ 3175000 w 5930900"/>
              <a:gd name="connsiteY14" fmla="*/ 401440 h 2450809"/>
              <a:gd name="connsiteX15" fmla="*/ 3530600 w 5930900"/>
              <a:gd name="connsiteY15" fmla="*/ 388740 h 2450809"/>
              <a:gd name="connsiteX16" fmla="*/ 3594100 w 5930900"/>
              <a:gd name="connsiteY16" fmla="*/ 388740 h 2450809"/>
              <a:gd name="connsiteX17" fmla="*/ 3873500 w 5930900"/>
              <a:gd name="connsiteY17" fmla="*/ 401440 h 2450809"/>
              <a:gd name="connsiteX18" fmla="*/ 4076700 w 5930900"/>
              <a:gd name="connsiteY18" fmla="*/ 414140 h 2450809"/>
              <a:gd name="connsiteX19" fmla="*/ 4076700 w 5930900"/>
              <a:gd name="connsiteY19" fmla="*/ 414140 h 2450809"/>
              <a:gd name="connsiteX20" fmla="*/ 4203700 w 5930900"/>
              <a:gd name="connsiteY20" fmla="*/ 1646040 h 2450809"/>
              <a:gd name="connsiteX21" fmla="*/ 4419600 w 5930900"/>
              <a:gd name="connsiteY21" fmla="*/ 2433440 h 2450809"/>
              <a:gd name="connsiteX22" fmla="*/ 4610100 w 5930900"/>
              <a:gd name="connsiteY22" fmla="*/ 2141340 h 2450809"/>
              <a:gd name="connsiteX23" fmla="*/ 4914900 w 5930900"/>
              <a:gd name="connsiteY23" fmla="*/ 1569840 h 2450809"/>
              <a:gd name="connsiteX24" fmla="*/ 5410200 w 5930900"/>
              <a:gd name="connsiteY24" fmla="*/ 1887340 h 2450809"/>
              <a:gd name="connsiteX25" fmla="*/ 5664200 w 5930900"/>
              <a:gd name="connsiteY25" fmla="*/ 1747640 h 2450809"/>
              <a:gd name="connsiteX26" fmla="*/ 5930900 w 5930900"/>
              <a:gd name="connsiteY26" fmla="*/ 1747640 h 2450809"/>
              <a:gd name="connsiteX0" fmla="*/ 0 w 5930900"/>
              <a:gd name="connsiteY0" fmla="*/ 2020822 h 2660491"/>
              <a:gd name="connsiteX1" fmla="*/ 774700 w 5930900"/>
              <a:gd name="connsiteY1" fmla="*/ 2020822 h 2660491"/>
              <a:gd name="connsiteX2" fmla="*/ 1384300 w 5930900"/>
              <a:gd name="connsiteY2" fmla="*/ 2008122 h 2660491"/>
              <a:gd name="connsiteX3" fmla="*/ 1384300 w 5930900"/>
              <a:gd name="connsiteY3" fmla="*/ 2008122 h 2660491"/>
              <a:gd name="connsiteX4" fmla="*/ 1524000 w 5930900"/>
              <a:gd name="connsiteY4" fmla="*/ 649222 h 2660491"/>
              <a:gd name="connsiteX5" fmla="*/ 1574800 w 5930900"/>
              <a:gd name="connsiteY5" fmla="*/ 382522 h 2660491"/>
              <a:gd name="connsiteX6" fmla="*/ 1676400 w 5930900"/>
              <a:gd name="connsiteY6" fmla="*/ 1522 h 2660491"/>
              <a:gd name="connsiteX7" fmla="*/ 1803400 w 5930900"/>
              <a:gd name="connsiteY7" fmla="*/ 255522 h 2660491"/>
              <a:gd name="connsiteX8" fmla="*/ 1816100 w 5930900"/>
              <a:gd name="connsiteY8" fmla="*/ 420622 h 2660491"/>
              <a:gd name="connsiteX9" fmla="*/ 1930400 w 5930900"/>
              <a:gd name="connsiteY9" fmla="*/ 623822 h 2660491"/>
              <a:gd name="connsiteX10" fmla="*/ 2197100 w 5930900"/>
              <a:gd name="connsiteY10" fmla="*/ 776222 h 2660491"/>
              <a:gd name="connsiteX11" fmla="*/ 2362200 w 5930900"/>
              <a:gd name="connsiteY11" fmla="*/ 636522 h 2660491"/>
              <a:gd name="connsiteX12" fmla="*/ 2590800 w 5930900"/>
              <a:gd name="connsiteY12" fmla="*/ 471422 h 2660491"/>
              <a:gd name="connsiteX13" fmla="*/ 2819400 w 5930900"/>
              <a:gd name="connsiteY13" fmla="*/ 611122 h 2660491"/>
              <a:gd name="connsiteX14" fmla="*/ 3175000 w 5930900"/>
              <a:gd name="connsiteY14" fmla="*/ 611122 h 2660491"/>
              <a:gd name="connsiteX15" fmla="*/ 3530600 w 5930900"/>
              <a:gd name="connsiteY15" fmla="*/ 598422 h 2660491"/>
              <a:gd name="connsiteX16" fmla="*/ 3594100 w 5930900"/>
              <a:gd name="connsiteY16" fmla="*/ 598422 h 2660491"/>
              <a:gd name="connsiteX17" fmla="*/ 3873500 w 5930900"/>
              <a:gd name="connsiteY17" fmla="*/ 611122 h 2660491"/>
              <a:gd name="connsiteX18" fmla="*/ 4076700 w 5930900"/>
              <a:gd name="connsiteY18" fmla="*/ 623822 h 2660491"/>
              <a:gd name="connsiteX19" fmla="*/ 4076700 w 5930900"/>
              <a:gd name="connsiteY19" fmla="*/ 623822 h 2660491"/>
              <a:gd name="connsiteX20" fmla="*/ 4203700 w 5930900"/>
              <a:gd name="connsiteY20" fmla="*/ 1855722 h 2660491"/>
              <a:gd name="connsiteX21" fmla="*/ 4419600 w 5930900"/>
              <a:gd name="connsiteY21" fmla="*/ 2643122 h 2660491"/>
              <a:gd name="connsiteX22" fmla="*/ 4610100 w 5930900"/>
              <a:gd name="connsiteY22" fmla="*/ 2351022 h 2660491"/>
              <a:gd name="connsiteX23" fmla="*/ 4914900 w 5930900"/>
              <a:gd name="connsiteY23" fmla="*/ 1779522 h 2660491"/>
              <a:gd name="connsiteX24" fmla="*/ 5410200 w 5930900"/>
              <a:gd name="connsiteY24" fmla="*/ 2097022 h 2660491"/>
              <a:gd name="connsiteX25" fmla="*/ 5664200 w 5930900"/>
              <a:gd name="connsiteY25" fmla="*/ 1957322 h 2660491"/>
              <a:gd name="connsiteX26" fmla="*/ 5930900 w 5930900"/>
              <a:gd name="connsiteY26" fmla="*/ 1957322 h 2660491"/>
              <a:gd name="connsiteX0" fmla="*/ 0 w 5930900"/>
              <a:gd name="connsiteY0" fmla="*/ 2020822 h 2660491"/>
              <a:gd name="connsiteX1" fmla="*/ 774700 w 5930900"/>
              <a:gd name="connsiteY1" fmla="*/ 2020822 h 2660491"/>
              <a:gd name="connsiteX2" fmla="*/ 1384300 w 5930900"/>
              <a:gd name="connsiteY2" fmla="*/ 2008122 h 2660491"/>
              <a:gd name="connsiteX3" fmla="*/ 1384300 w 5930900"/>
              <a:gd name="connsiteY3" fmla="*/ 2008122 h 2660491"/>
              <a:gd name="connsiteX4" fmla="*/ 1524000 w 5930900"/>
              <a:gd name="connsiteY4" fmla="*/ 649222 h 2660491"/>
              <a:gd name="connsiteX5" fmla="*/ 1574800 w 5930900"/>
              <a:gd name="connsiteY5" fmla="*/ 382522 h 2660491"/>
              <a:gd name="connsiteX6" fmla="*/ 1676400 w 5930900"/>
              <a:gd name="connsiteY6" fmla="*/ 1522 h 2660491"/>
              <a:gd name="connsiteX7" fmla="*/ 1739900 w 5930900"/>
              <a:gd name="connsiteY7" fmla="*/ 255522 h 2660491"/>
              <a:gd name="connsiteX8" fmla="*/ 1816100 w 5930900"/>
              <a:gd name="connsiteY8" fmla="*/ 420622 h 2660491"/>
              <a:gd name="connsiteX9" fmla="*/ 1930400 w 5930900"/>
              <a:gd name="connsiteY9" fmla="*/ 623822 h 2660491"/>
              <a:gd name="connsiteX10" fmla="*/ 2197100 w 5930900"/>
              <a:gd name="connsiteY10" fmla="*/ 776222 h 2660491"/>
              <a:gd name="connsiteX11" fmla="*/ 2362200 w 5930900"/>
              <a:gd name="connsiteY11" fmla="*/ 636522 h 2660491"/>
              <a:gd name="connsiteX12" fmla="*/ 2590800 w 5930900"/>
              <a:gd name="connsiteY12" fmla="*/ 471422 h 2660491"/>
              <a:gd name="connsiteX13" fmla="*/ 2819400 w 5930900"/>
              <a:gd name="connsiteY13" fmla="*/ 611122 h 2660491"/>
              <a:gd name="connsiteX14" fmla="*/ 3175000 w 5930900"/>
              <a:gd name="connsiteY14" fmla="*/ 611122 h 2660491"/>
              <a:gd name="connsiteX15" fmla="*/ 3530600 w 5930900"/>
              <a:gd name="connsiteY15" fmla="*/ 598422 h 2660491"/>
              <a:gd name="connsiteX16" fmla="*/ 3594100 w 5930900"/>
              <a:gd name="connsiteY16" fmla="*/ 598422 h 2660491"/>
              <a:gd name="connsiteX17" fmla="*/ 3873500 w 5930900"/>
              <a:gd name="connsiteY17" fmla="*/ 611122 h 2660491"/>
              <a:gd name="connsiteX18" fmla="*/ 4076700 w 5930900"/>
              <a:gd name="connsiteY18" fmla="*/ 623822 h 2660491"/>
              <a:gd name="connsiteX19" fmla="*/ 4076700 w 5930900"/>
              <a:gd name="connsiteY19" fmla="*/ 623822 h 2660491"/>
              <a:gd name="connsiteX20" fmla="*/ 4203700 w 5930900"/>
              <a:gd name="connsiteY20" fmla="*/ 1855722 h 2660491"/>
              <a:gd name="connsiteX21" fmla="*/ 4419600 w 5930900"/>
              <a:gd name="connsiteY21" fmla="*/ 2643122 h 2660491"/>
              <a:gd name="connsiteX22" fmla="*/ 4610100 w 5930900"/>
              <a:gd name="connsiteY22" fmla="*/ 2351022 h 2660491"/>
              <a:gd name="connsiteX23" fmla="*/ 4914900 w 5930900"/>
              <a:gd name="connsiteY23" fmla="*/ 1779522 h 2660491"/>
              <a:gd name="connsiteX24" fmla="*/ 5410200 w 5930900"/>
              <a:gd name="connsiteY24" fmla="*/ 2097022 h 2660491"/>
              <a:gd name="connsiteX25" fmla="*/ 5664200 w 5930900"/>
              <a:gd name="connsiteY25" fmla="*/ 1957322 h 2660491"/>
              <a:gd name="connsiteX26" fmla="*/ 5930900 w 5930900"/>
              <a:gd name="connsiteY26" fmla="*/ 1957322 h 2660491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16100 w 5930900"/>
              <a:gd name="connsiteY8" fmla="*/ 442281 h 2682150"/>
              <a:gd name="connsiteX9" fmla="*/ 1930400 w 5930900"/>
              <a:gd name="connsiteY9" fmla="*/ 645481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89842 w 5930900"/>
              <a:gd name="connsiteY8" fmla="*/ 442281 h 2682150"/>
              <a:gd name="connsiteX9" fmla="*/ 1930400 w 5930900"/>
              <a:gd name="connsiteY9" fmla="*/ 645481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89842 w 5930900"/>
              <a:gd name="connsiteY8" fmla="*/ 442281 h 2682150"/>
              <a:gd name="connsiteX9" fmla="*/ 2063136 w 5930900"/>
              <a:gd name="connsiteY9" fmla="*/ 556991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82150"/>
              <a:gd name="connsiteX1" fmla="*/ 774700 w 5930900"/>
              <a:gd name="connsiteY1" fmla="*/ 2042481 h 2682150"/>
              <a:gd name="connsiteX2" fmla="*/ 1384300 w 5930900"/>
              <a:gd name="connsiteY2" fmla="*/ 2029781 h 2682150"/>
              <a:gd name="connsiteX3" fmla="*/ 1384300 w 5930900"/>
              <a:gd name="connsiteY3" fmla="*/ 2029781 h 2682150"/>
              <a:gd name="connsiteX4" fmla="*/ 1524000 w 5930900"/>
              <a:gd name="connsiteY4" fmla="*/ 670881 h 2682150"/>
              <a:gd name="connsiteX5" fmla="*/ 1574800 w 5930900"/>
              <a:gd name="connsiteY5" fmla="*/ 404181 h 2682150"/>
              <a:gd name="connsiteX6" fmla="*/ 1676400 w 5930900"/>
              <a:gd name="connsiteY6" fmla="*/ 23181 h 2682150"/>
              <a:gd name="connsiteX7" fmla="*/ 1828391 w 5930900"/>
              <a:gd name="connsiteY7" fmla="*/ 85452 h 2682150"/>
              <a:gd name="connsiteX8" fmla="*/ 1889842 w 5930900"/>
              <a:gd name="connsiteY8" fmla="*/ 442281 h 2682150"/>
              <a:gd name="connsiteX9" fmla="*/ 1959897 w 5930900"/>
              <a:gd name="connsiteY9" fmla="*/ 660230 h 2682150"/>
              <a:gd name="connsiteX10" fmla="*/ 2197100 w 5930900"/>
              <a:gd name="connsiteY10" fmla="*/ 797881 h 2682150"/>
              <a:gd name="connsiteX11" fmla="*/ 2362200 w 5930900"/>
              <a:gd name="connsiteY11" fmla="*/ 658181 h 2682150"/>
              <a:gd name="connsiteX12" fmla="*/ 2590800 w 5930900"/>
              <a:gd name="connsiteY12" fmla="*/ 493081 h 2682150"/>
              <a:gd name="connsiteX13" fmla="*/ 2819400 w 5930900"/>
              <a:gd name="connsiteY13" fmla="*/ 632781 h 2682150"/>
              <a:gd name="connsiteX14" fmla="*/ 3175000 w 5930900"/>
              <a:gd name="connsiteY14" fmla="*/ 632781 h 2682150"/>
              <a:gd name="connsiteX15" fmla="*/ 3530600 w 5930900"/>
              <a:gd name="connsiteY15" fmla="*/ 620081 h 2682150"/>
              <a:gd name="connsiteX16" fmla="*/ 3594100 w 5930900"/>
              <a:gd name="connsiteY16" fmla="*/ 620081 h 2682150"/>
              <a:gd name="connsiteX17" fmla="*/ 3873500 w 5930900"/>
              <a:gd name="connsiteY17" fmla="*/ 632781 h 2682150"/>
              <a:gd name="connsiteX18" fmla="*/ 4076700 w 5930900"/>
              <a:gd name="connsiteY18" fmla="*/ 645481 h 2682150"/>
              <a:gd name="connsiteX19" fmla="*/ 4076700 w 5930900"/>
              <a:gd name="connsiteY19" fmla="*/ 645481 h 2682150"/>
              <a:gd name="connsiteX20" fmla="*/ 4203700 w 5930900"/>
              <a:gd name="connsiteY20" fmla="*/ 1877381 h 2682150"/>
              <a:gd name="connsiteX21" fmla="*/ 4419600 w 5930900"/>
              <a:gd name="connsiteY21" fmla="*/ 2664781 h 2682150"/>
              <a:gd name="connsiteX22" fmla="*/ 4610100 w 5930900"/>
              <a:gd name="connsiteY22" fmla="*/ 2372681 h 2682150"/>
              <a:gd name="connsiteX23" fmla="*/ 4914900 w 5930900"/>
              <a:gd name="connsiteY23" fmla="*/ 1801181 h 2682150"/>
              <a:gd name="connsiteX24" fmla="*/ 5410200 w 5930900"/>
              <a:gd name="connsiteY24" fmla="*/ 2118681 h 2682150"/>
              <a:gd name="connsiteX25" fmla="*/ 5664200 w 5930900"/>
              <a:gd name="connsiteY25" fmla="*/ 1978981 h 2682150"/>
              <a:gd name="connsiteX26" fmla="*/ 5930900 w 5930900"/>
              <a:gd name="connsiteY26" fmla="*/ 1978981 h 2682150"/>
              <a:gd name="connsiteX0" fmla="*/ 0 w 5930900"/>
              <a:gd name="connsiteY0" fmla="*/ 2042481 h 2664797"/>
              <a:gd name="connsiteX1" fmla="*/ 774700 w 5930900"/>
              <a:gd name="connsiteY1" fmla="*/ 2042481 h 2664797"/>
              <a:gd name="connsiteX2" fmla="*/ 1384300 w 5930900"/>
              <a:gd name="connsiteY2" fmla="*/ 2029781 h 2664797"/>
              <a:gd name="connsiteX3" fmla="*/ 1384300 w 5930900"/>
              <a:gd name="connsiteY3" fmla="*/ 2029781 h 2664797"/>
              <a:gd name="connsiteX4" fmla="*/ 1524000 w 5930900"/>
              <a:gd name="connsiteY4" fmla="*/ 670881 h 2664797"/>
              <a:gd name="connsiteX5" fmla="*/ 1574800 w 5930900"/>
              <a:gd name="connsiteY5" fmla="*/ 404181 h 2664797"/>
              <a:gd name="connsiteX6" fmla="*/ 1676400 w 5930900"/>
              <a:gd name="connsiteY6" fmla="*/ 23181 h 2664797"/>
              <a:gd name="connsiteX7" fmla="*/ 1828391 w 5930900"/>
              <a:gd name="connsiteY7" fmla="*/ 85452 h 2664797"/>
              <a:gd name="connsiteX8" fmla="*/ 1889842 w 5930900"/>
              <a:gd name="connsiteY8" fmla="*/ 442281 h 2664797"/>
              <a:gd name="connsiteX9" fmla="*/ 1959897 w 5930900"/>
              <a:gd name="connsiteY9" fmla="*/ 660230 h 2664797"/>
              <a:gd name="connsiteX10" fmla="*/ 2197100 w 5930900"/>
              <a:gd name="connsiteY10" fmla="*/ 797881 h 2664797"/>
              <a:gd name="connsiteX11" fmla="*/ 2362200 w 5930900"/>
              <a:gd name="connsiteY11" fmla="*/ 658181 h 2664797"/>
              <a:gd name="connsiteX12" fmla="*/ 2590800 w 5930900"/>
              <a:gd name="connsiteY12" fmla="*/ 493081 h 2664797"/>
              <a:gd name="connsiteX13" fmla="*/ 2819400 w 5930900"/>
              <a:gd name="connsiteY13" fmla="*/ 632781 h 2664797"/>
              <a:gd name="connsiteX14" fmla="*/ 3175000 w 5930900"/>
              <a:gd name="connsiteY14" fmla="*/ 632781 h 2664797"/>
              <a:gd name="connsiteX15" fmla="*/ 3530600 w 5930900"/>
              <a:gd name="connsiteY15" fmla="*/ 620081 h 2664797"/>
              <a:gd name="connsiteX16" fmla="*/ 3594100 w 5930900"/>
              <a:gd name="connsiteY16" fmla="*/ 620081 h 2664797"/>
              <a:gd name="connsiteX17" fmla="*/ 3873500 w 5930900"/>
              <a:gd name="connsiteY17" fmla="*/ 632781 h 2664797"/>
              <a:gd name="connsiteX18" fmla="*/ 4076700 w 5930900"/>
              <a:gd name="connsiteY18" fmla="*/ 645481 h 2664797"/>
              <a:gd name="connsiteX19" fmla="*/ 4076700 w 5930900"/>
              <a:gd name="connsiteY19" fmla="*/ 645481 h 2664797"/>
              <a:gd name="connsiteX20" fmla="*/ 4203700 w 5930900"/>
              <a:gd name="connsiteY20" fmla="*/ 1877381 h 2664797"/>
              <a:gd name="connsiteX21" fmla="*/ 4318000 w 5930900"/>
              <a:gd name="connsiteY21" fmla="*/ 2361620 h 2664797"/>
              <a:gd name="connsiteX22" fmla="*/ 4419600 w 5930900"/>
              <a:gd name="connsiteY22" fmla="*/ 2664781 h 2664797"/>
              <a:gd name="connsiteX23" fmla="*/ 4610100 w 5930900"/>
              <a:gd name="connsiteY23" fmla="*/ 2372681 h 2664797"/>
              <a:gd name="connsiteX24" fmla="*/ 4914900 w 5930900"/>
              <a:gd name="connsiteY24" fmla="*/ 1801181 h 2664797"/>
              <a:gd name="connsiteX25" fmla="*/ 5410200 w 5930900"/>
              <a:gd name="connsiteY25" fmla="*/ 2118681 h 2664797"/>
              <a:gd name="connsiteX26" fmla="*/ 5664200 w 5930900"/>
              <a:gd name="connsiteY26" fmla="*/ 1978981 h 2664797"/>
              <a:gd name="connsiteX27" fmla="*/ 5930900 w 5930900"/>
              <a:gd name="connsiteY27" fmla="*/ 1978981 h 2664797"/>
              <a:gd name="connsiteX0" fmla="*/ 0 w 5930900"/>
              <a:gd name="connsiteY0" fmla="*/ 2042481 h 2673774"/>
              <a:gd name="connsiteX1" fmla="*/ 774700 w 5930900"/>
              <a:gd name="connsiteY1" fmla="*/ 2042481 h 2673774"/>
              <a:gd name="connsiteX2" fmla="*/ 1384300 w 5930900"/>
              <a:gd name="connsiteY2" fmla="*/ 2029781 h 2673774"/>
              <a:gd name="connsiteX3" fmla="*/ 1384300 w 5930900"/>
              <a:gd name="connsiteY3" fmla="*/ 2029781 h 2673774"/>
              <a:gd name="connsiteX4" fmla="*/ 1524000 w 5930900"/>
              <a:gd name="connsiteY4" fmla="*/ 670881 h 2673774"/>
              <a:gd name="connsiteX5" fmla="*/ 1574800 w 5930900"/>
              <a:gd name="connsiteY5" fmla="*/ 404181 h 2673774"/>
              <a:gd name="connsiteX6" fmla="*/ 1676400 w 5930900"/>
              <a:gd name="connsiteY6" fmla="*/ 23181 h 2673774"/>
              <a:gd name="connsiteX7" fmla="*/ 1828391 w 5930900"/>
              <a:gd name="connsiteY7" fmla="*/ 85452 h 2673774"/>
              <a:gd name="connsiteX8" fmla="*/ 1889842 w 5930900"/>
              <a:gd name="connsiteY8" fmla="*/ 442281 h 2673774"/>
              <a:gd name="connsiteX9" fmla="*/ 1959897 w 5930900"/>
              <a:gd name="connsiteY9" fmla="*/ 660230 h 2673774"/>
              <a:gd name="connsiteX10" fmla="*/ 2197100 w 5930900"/>
              <a:gd name="connsiteY10" fmla="*/ 797881 h 2673774"/>
              <a:gd name="connsiteX11" fmla="*/ 2362200 w 5930900"/>
              <a:gd name="connsiteY11" fmla="*/ 658181 h 2673774"/>
              <a:gd name="connsiteX12" fmla="*/ 2590800 w 5930900"/>
              <a:gd name="connsiteY12" fmla="*/ 493081 h 2673774"/>
              <a:gd name="connsiteX13" fmla="*/ 2819400 w 5930900"/>
              <a:gd name="connsiteY13" fmla="*/ 632781 h 2673774"/>
              <a:gd name="connsiteX14" fmla="*/ 3175000 w 5930900"/>
              <a:gd name="connsiteY14" fmla="*/ 632781 h 2673774"/>
              <a:gd name="connsiteX15" fmla="*/ 3530600 w 5930900"/>
              <a:gd name="connsiteY15" fmla="*/ 620081 h 2673774"/>
              <a:gd name="connsiteX16" fmla="*/ 3594100 w 5930900"/>
              <a:gd name="connsiteY16" fmla="*/ 620081 h 2673774"/>
              <a:gd name="connsiteX17" fmla="*/ 3873500 w 5930900"/>
              <a:gd name="connsiteY17" fmla="*/ 632781 h 2673774"/>
              <a:gd name="connsiteX18" fmla="*/ 4076700 w 5930900"/>
              <a:gd name="connsiteY18" fmla="*/ 645481 h 2673774"/>
              <a:gd name="connsiteX19" fmla="*/ 4076700 w 5930900"/>
              <a:gd name="connsiteY19" fmla="*/ 645481 h 2673774"/>
              <a:gd name="connsiteX20" fmla="*/ 4203700 w 5930900"/>
              <a:gd name="connsiteY20" fmla="*/ 1877381 h 2673774"/>
              <a:gd name="connsiteX21" fmla="*/ 4318000 w 5930900"/>
              <a:gd name="connsiteY21" fmla="*/ 2361620 h 2673774"/>
              <a:gd name="connsiteX22" fmla="*/ 4419600 w 5930900"/>
              <a:gd name="connsiteY22" fmla="*/ 2664781 h 2673774"/>
              <a:gd name="connsiteX23" fmla="*/ 4624849 w 5930900"/>
              <a:gd name="connsiteY23" fmla="*/ 2520165 h 2673774"/>
              <a:gd name="connsiteX24" fmla="*/ 4914900 w 5930900"/>
              <a:gd name="connsiteY24" fmla="*/ 1801181 h 2673774"/>
              <a:gd name="connsiteX25" fmla="*/ 5410200 w 5930900"/>
              <a:gd name="connsiteY25" fmla="*/ 2118681 h 2673774"/>
              <a:gd name="connsiteX26" fmla="*/ 5664200 w 5930900"/>
              <a:gd name="connsiteY26" fmla="*/ 1978981 h 2673774"/>
              <a:gd name="connsiteX27" fmla="*/ 5930900 w 5930900"/>
              <a:gd name="connsiteY27" fmla="*/ 1978981 h 2673774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74800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1959897 w 5930900"/>
              <a:gd name="connsiteY9" fmla="*/ 660230 h 2669018"/>
              <a:gd name="connsiteX10" fmla="*/ 2197100 w 5930900"/>
              <a:gd name="connsiteY10" fmla="*/ 797881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45304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1959897 w 5930900"/>
              <a:gd name="connsiteY9" fmla="*/ 660230 h 2669018"/>
              <a:gd name="connsiteX10" fmla="*/ 2197100 w 5930900"/>
              <a:gd name="connsiteY10" fmla="*/ 797881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45304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2018890 w 5930900"/>
              <a:gd name="connsiteY9" fmla="*/ 645481 h 2669018"/>
              <a:gd name="connsiteX10" fmla="*/ 2197100 w 5930900"/>
              <a:gd name="connsiteY10" fmla="*/ 797881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481 h 2669018"/>
              <a:gd name="connsiteX1" fmla="*/ 774700 w 5930900"/>
              <a:gd name="connsiteY1" fmla="*/ 2042481 h 2669018"/>
              <a:gd name="connsiteX2" fmla="*/ 1384300 w 5930900"/>
              <a:gd name="connsiteY2" fmla="*/ 2029781 h 2669018"/>
              <a:gd name="connsiteX3" fmla="*/ 1384300 w 5930900"/>
              <a:gd name="connsiteY3" fmla="*/ 2029781 h 2669018"/>
              <a:gd name="connsiteX4" fmla="*/ 1524000 w 5930900"/>
              <a:gd name="connsiteY4" fmla="*/ 670881 h 2669018"/>
              <a:gd name="connsiteX5" fmla="*/ 1545304 w 5930900"/>
              <a:gd name="connsiteY5" fmla="*/ 404181 h 2669018"/>
              <a:gd name="connsiteX6" fmla="*/ 1676400 w 5930900"/>
              <a:gd name="connsiteY6" fmla="*/ 23181 h 2669018"/>
              <a:gd name="connsiteX7" fmla="*/ 1828391 w 5930900"/>
              <a:gd name="connsiteY7" fmla="*/ 85452 h 2669018"/>
              <a:gd name="connsiteX8" fmla="*/ 1889842 w 5930900"/>
              <a:gd name="connsiteY8" fmla="*/ 442281 h 2669018"/>
              <a:gd name="connsiteX9" fmla="*/ 2018890 w 5930900"/>
              <a:gd name="connsiteY9" fmla="*/ 645481 h 2669018"/>
              <a:gd name="connsiteX10" fmla="*/ 2211848 w 5930900"/>
              <a:gd name="connsiteY10" fmla="*/ 753636 h 2669018"/>
              <a:gd name="connsiteX11" fmla="*/ 2362200 w 5930900"/>
              <a:gd name="connsiteY11" fmla="*/ 658181 h 2669018"/>
              <a:gd name="connsiteX12" fmla="*/ 2590800 w 5930900"/>
              <a:gd name="connsiteY12" fmla="*/ 493081 h 2669018"/>
              <a:gd name="connsiteX13" fmla="*/ 2819400 w 5930900"/>
              <a:gd name="connsiteY13" fmla="*/ 632781 h 2669018"/>
              <a:gd name="connsiteX14" fmla="*/ 3175000 w 5930900"/>
              <a:gd name="connsiteY14" fmla="*/ 632781 h 2669018"/>
              <a:gd name="connsiteX15" fmla="*/ 3530600 w 5930900"/>
              <a:gd name="connsiteY15" fmla="*/ 620081 h 2669018"/>
              <a:gd name="connsiteX16" fmla="*/ 3594100 w 5930900"/>
              <a:gd name="connsiteY16" fmla="*/ 620081 h 2669018"/>
              <a:gd name="connsiteX17" fmla="*/ 3873500 w 5930900"/>
              <a:gd name="connsiteY17" fmla="*/ 632781 h 2669018"/>
              <a:gd name="connsiteX18" fmla="*/ 4076700 w 5930900"/>
              <a:gd name="connsiteY18" fmla="*/ 645481 h 2669018"/>
              <a:gd name="connsiteX19" fmla="*/ 4076700 w 5930900"/>
              <a:gd name="connsiteY19" fmla="*/ 645481 h 2669018"/>
              <a:gd name="connsiteX20" fmla="*/ 4203700 w 5930900"/>
              <a:gd name="connsiteY20" fmla="*/ 1877381 h 2669018"/>
              <a:gd name="connsiteX21" fmla="*/ 4288503 w 5930900"/>
              <a:gd name="connsiteY21" fmla="*/ 2435362 h 2669018"/>
              <a:gd name="connsiteX22" fmla="*/ 4419600 w 5930900"/>
              <a:gd name="connsiteY22" fmla="*/ 2664781 h 2669018"/>
              <a:gd name="connsiteX23" fmla="*/ 4624849 w 5930900"/>
              <a:gd name="connsiteY23" fmla="*/ 2520165 h 2669018"/>
              <a:gd name="connsiteX24" fmla="*/ 4914900 w 5930900"/>
              <a:gd name="connsiteY24" fmla="*/ 1801181 h 2669018"/>
              <a:gd name="connsiteX25" fmla="*/ 5410200 w 5930900"/>
              <a:gd name="connsiteY25" fmla="*/ 2118681 h 2669018"/>
              <a:gd name="connsiteX26" fmla="*/ 5664200 w 5930900"/>
              <a:gd name="connsiteY26" fmla="*/ 1978981 h 2669018"/>
              <a:gd name="connsiteX27" fmla="*/ 5930900 w 5930900"/>
              <a:gd name="connsiteY27" fmla="*/ 1978981 h 2669018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11848 w 5930900"/>
              <a:gd name="connsiteY10" fmla="*/ 753169 h 2668551"/>
              <a:gd name="connsiteX11" fmla="*/ 2362200 w 5930900"/>
              <a:gd name="connsiteY11" fmla="*/ 657714 h 2668551"/>
              <a:gd name="connsiteX12" fmla="*/ 2590800 w 5930900"/>
              <a:gd name="connsiteY12" fmla="*/ 492614 h 2668551"/>
              <a:gd name="connsiteX13" fmla="*/ 2819400 w 5930900"/>
              <a:gd name="connsiteY13" fmla="*/ 632314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26597 w 5930900"/>
              <a:gd name="connsiteY10" fmla="*/ 930149 h 2668551"/>
              <a:gd name="connsiteX11" fmla="*/ 2362200 w 5930900"/>
              <a:gd name="connsiteY11" fmla="*/ 657714 h 2668551"/>
              <a:gd name="connsiteX12" fmla="*/ 2590800 w 5930900"/>
              <a:gd name="connsiteY12" fmla="*/ 492614 h 2668551"/>
              <a:gd name="connsiteX13" fmla="*/ 2819400 w 5930900"/>
              <a:gd name="connsiteY13" fmla="*/ 632314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26597 w 5930900"/>
              <a:gd name="connsiteY10" fmla="*/ 930149 h 2668551"/>
              <a:gd name="connsiteX11" fmla="*/ 2480187 w 5930900"/>
              <a:gd name="connsiteY11" fmla="*/ 642966 h 2668551"/>
              <a:gd name="connsiteX12" fmla="*/ 2590800 w 5930900"/>
              <a:gd name="connsiteY12" fmla="*/ 492614 h 2668551"/>
              <a:gd name="connsiteX13" fmla="*/ 2819400 w 5930900"/>
              <a:gd name="connsiteY13" fmla="*/ 632314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  <a:gd name="connsiteX0" fmla="*/ 0 w 5930900"/>
              <a:gd name="connsiteY0" fmla="*/ 2042014 h 2668551"/>
              <a:gd name="connsiteX1" fmla="*/ 774700 w 5930900"/>
              <a:gd name="connsiteY1" fmla="*/ 2042014 h 2668551"/>
              <a:gd name="connsiteX2" fmla="*/ 1384300 w 5930900"/>
              <a:gd name="connsiteY2" fmla="*/ 2029314 h 2668551"/>
              <a:gd name="connsiteX3" fmla="*/ 1384300 w 5930900"/>
              <a:gd name="connsiteY3" fmla="*/ 2029314 h 2668551"/>
              <a:gd name="connsiteX4" fmla="*/ 1524000 w 5930900"/>
              <a:gd name="connsiteY4" fmla="*/ 670414 h 2668551"/>
              <a:gd name="connsiteX5" fmla="*/ 1545304 w 5930900"/>
              <a:gd name="connsiteY5" fmla="*/ 403714 h 2668551"/>
              <a:gd name="connsiteX6" fmla="*/ 1676400 w 5930900"/>
              <a:gd name="connsiteY6" fmla="*/ 22714 h 2668551"/>
              <a:gd name="connsiteX7" fmla="*/ 1828391 w 5930900"/>
              <a:gd name="connsiteY7" fmla="*/ 84985 h 2668551"/>
              <a:gd name="connsiteX8" fmla="*/ 1963583 w 5930900"/>
              <a:gd name="connsiteY8" fmla="*/ 427066 h 2668551"/>
              <a:gd name="connsiteX9" fmla="*/ 2018890 w 5930900"/>
              <a:gd name="connsiteY9" fmla="*/ 645014 h 2668551"/>
              <a:gd name="connsiteX10" fmla="*/ 2226597 w 5930900"/>
              <a:gd name="connsiteY10" fmla="*/ 930149 h 2668551"/>
              <a:gd name="connsiteX11" fmla="*/ 2480187 w 5930900"/>
              <a:gd name="connsiteY11" fmla="*/ 642966 h 2668551"/>
              <a:gd name="connsiteX12" fmla="*/ 2590800 w 5930900"/>
              <a:gd name="connsiteY12" fmla="*/ 492614 h 2668551"/>
              <a:gd name="connsiteX13" fmla="*/ 2819400 w 5930900"/>
              <a:gd name="connsiteY13" fmla="*/ 573320 h 2668551"/>
              <a:gd name="connsiteX14" fmla="*/ 3175000 w 5930900"/>
              <a:gd name="connsiteY14" fmla="*/ 632314 h 2668551"/>
              <a:gd name="connsiteX15" fmla="*/ 3530600 w 5930900"/>
              <a:gd name="connsiteY15" fmla="*/ 619614 h 2668551"/>
              <a:gd name="connsiteX16" fmla="*/ 3594100 w 5930900"/>
              <a:gd name="connsiteY16" fmla="*/ 619614 h 2668551"/>
              <a:gd name="connsiteX17" fmla="*/ 3873500 w 5930900"/>
              <a:gd name="connsiteY17" fmla="*/ 632314 h 2668551"/>
              <a:gd name="connsiteX18" fmla="*/ 4076700 w 5930900"/>
              <a:gd name="connsiteY18" fmla="*/ 645014 h 2668551"/>
              <a:gd name="connsiteX19" fmla="*/ 4076700 w 5930900"/>
              <a:gd name="connsiteY19" fmla="*/ 645014 h 2668551"/>
              <a:gd name="connsiteX20" fmla="*/ 4203700 w 5930900"/>
              <a:gd name="connsiteY20" fmla="*/ 1876914 h 2668551"/>
              <a:gd name="connsiteX21" fmla="*/ 4288503 w 5930900"/>
              <a:gd name="connsiteY21" fmla="*/ 2434895 h 2668551"/>
              <a:gd name="connsiteX22" fmla="*/ 4419600 w 5930900"/>
              <a:gd name="connsiteY22" fmla="*/ 2664314 h 2668551"/>
              <a:gd name="connsiteX23" fmla="*/ 4624849 w 5930900"/>
              <a:gd name="connsiteY23" fmla="*/ 2519698 h 2668551"/>
              <a:gd name="connsiteX24" fmla="*/ 4914900 w 5930900"/>
              <a:gd name="connsiteY24" fmla="*/ 1800714 h 2668551"/>
              <a:gd name="connsiteX25" fmla="*/ 5410200 w 5930900"/>
              <a:gd name="connsiteY25" fmla="*/ 2118214 h 2668551"/>
              <a:gd name="connsiteX26" fmla="*/ 5664200 w 5930900"/>
              <a:gd name="connsiteY26" fmla="*/ 1978514 h 2668551"/>
              <a:gd name="connsiteX27" fmla="*/ 5930900 w 5930900"/>
              <a:gd name="connsiteY27" fmla="*/ 1978514 h 266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0900" h="2668551">
                <a:moveTo>
                  <a:pt x="0" y="2042014"/>
                </a:moveTo>
                <a:lnTo>
                  <a:pt x="774700" y="2042014"/>
                </a:lnTo>
                <a:cubicBezTo>
                  <a:pt x="1005417" y="2039897"/>
                  <a:pt x="1384300" y="2029314"/>
                  <a:pt x="1384300" y="2029314"/>
                </a:cubicBezTo>
                <a:lnTo>
                  <a:pt x="1384300" y="2029314"/>
                </a:lnTo>
                <a:cubicBezTo>
                  <a:pt x="1407583" y="1802831"/>
                  <a:pt x="1497166" y="941347"/>
                  <a:pt x="1524000" y="670414"/>
                </a:cubicBezTo>
                <a:cubicBezTo>
                  <a:pt x="1550834" y="399481"/>
                  <a:pt x="1519904" y="511664"/>
                  <a:pt x="1545304" y="403714"/>
                </a:cubicBezTo>
                <a:cubicBezTo>
                  <a:pt x="1570704" y="295764"/>
                  <a:pt x="1629219" y="75836"/>
                  <a:pt x="1676400" y="22714"/>
                </a:cubicBezTo>
                <a:cubicBezTo>
                  <a:pt x="1723581" y="-30408"/>
                  <a:pt x="1780527" y="17593"/>
                  <a:pt x="1828391" y="84985"/>
                </a:cubicBezTo>
                <a:cubicBezTo>
                  <a:pt x="1876255" y="152377"/>
                  <a:pt x="1931833" y="333728"/>
                  <a:pt x="1963583" y="427066"/>
                </a:cubicBezTo>
                <a:cubicBezTo>
                  <a:pt x="1995333" y="520404"/>
                  <a:pt x="1975054" y="561167"/>
                  <a:pt x="2018890" y="645014"/>
                </a:cubicBezTo>
                <a:cubicBezTo>
                  <a:pt x="2062726" y="728861"/>
                  <a:pt x="2149714" y="930490"/>
                  <a:pt x="2226597" y="930149"/>
                </a:cubicBezTo>
                <a:cubicBezTo>
                  <a:pt x="2303480" y="929808"/>
                  <a:pt x="2419487" y="715889"/>
                  <a:pt x="2480187" y="642966"/>
                </a:cubicBezTo>
                <a:cubicBezTo>
                  <a:pt x="2540888" y="570044"/>
                  <a:pt x="2534265" y="504222"/>
                  <a:pt x="2590800" y="492614"/>
                </a:cubicBezTo>
                <a:cubicBezTo>
                  <a:pt x="2647335" y="481006"/>
                  <a:pt x="2722033" y="550037"/>
                  <a:pt x="2819400" y="573320"/>
                </a:cubicBezTo>
                <a:cubicBezTo>
                  <a:pt x="2916767" y="596603"/>
                  <a:pt x="3056467" y="624598"/>
                  <a:pt x="3175000" y="632314"/>
                </a:cubicBezTo>
                <a:cubicBezTo>
                  <a:pt x="3293533" y="640030"/>
                  <a:pt x="3460750" y="621731"/>
                  <a:pt x="3530600" y="619614"/>
                </a:cubicBezTo>
                <a:cubicBezTo>
                  <a:pt x="3600450" y="617497"/>
                  <a:pt x="3594100" y="619614"/>
                  <a:pt x="3594100" y="619614"/>
                </a:cubicBezTo>
                <a:lnTo>
                  <a:pt x="3873500" y="632314"/>
                </a:lnTo>
                <a:lnTo>
                  <a:pt x="4076700" y="645014"/>
                </a:lnTo>
                <a:lnTo>
                  <a:pt x="4076700" y="645014"/>
                </a:lnTo>
                <a:cubicBezTo>
                  <a:pt x="4097867" y="850331"/>
                  <a:pt x="4168400" y="1578601"/>
                  <a:pt x="4203700" y="1876914"/>
                </a:cubicBezTo>
                <a:cubicBezTo>
                  <a:pt x="4239000" y="2175227"/>
                  <a:pt x="4252520" y="2303662"/>
                  <a:pt x="4288503" y="2434895"/>
                </a:cubicBezTo>
                <a:cubicBezTo>
                  <a:pt x="4324486" y="2566128"/>
                  <a:pt x="4363542" y="2650180"/>
                  <a:pt x="4419600" y="2664314"/>
                </a:cubicBezTo>
                <a:cubicBezTo>
                  <a:pt x="4475658" y="2678448"/>
                  <a:pt x="4542299" y="2663631"/>
                  <a:pt x="4624849" y="2519698"/>
                </a:cubicBezTo>
                <a:cubicBezTo>
                  <a:pt x="4707399" y="2375765"/>
                  <a:pt x="4784008" y="1867628"/>
                  <a:pt x="4914900" y="1800714"/>
                </a:cubicBezTo>
                <a:cubicBezTo>
                  <a:pt x="5045792" y="1733800"/>
                  <a:pt x="5285317" y="2088581"/>
                  <a:pt x="5410200" y="2118214"/>
                </a:cubicBezTo>
                <a:cubicBezTo>
                  <a:pt x="5535083" y="2147847"/>
                  <a:pt x="5577417" y="2001797"/>
                  <a:pt x="5664200" y="1978514"/>
                </a:cubicBezTo>
                <a:cubicBezTo>
                  <a:pt x="5750983" y="1955231"/>
                  <a:pt x="5840941" y="1966872"/>
                  <a:pt x="5930900" y="1978514"/>
                </a:cubicBezTo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sellaDiTesto 5"/>
          <p:cNvSpPr txBox="1"/>
          <p:nvPr/>
        </p:nvSpPr>
        <p:spPr>
          <a:xfrm>
            <a:off x="2595716" y="1177346"/>
            <a:ext cx="39693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transmission</a:t>
            </a: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circuit</a:t>
            </a:r>
            <a:endParaRPr lang="it-IT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1727258" y="2314086"/>
            <a:ext cx="628494" cy="628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Connettore 1 9"/>
          <p:cNvCxnSpPr>
            <a:stCxn id="5" idx="3"/>
          </p:cNvCxnSpPr>
          <p:nvPr/>
        </p:nvCxnSpPr>
        <p:spPr>
          <a:xfrm flipH="1" flipV="1">
            <a:off x="2041505" y="2628333"/>
            <a:ext cx="384331" cy="29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1376516" y="2619375"/>
            <a:ext cx="488115" cy="9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1864631" y="3051961"/>
            <a:ext cx="11929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I/O </a:t>
            </a:r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pad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Connettore 1 21"/>
          <p:cNvCxnSpPr/>
          <p:nvPr/>
        </p:nvCxnSpPr>
        <p:spPr>
          <a:xfrm>
            <a:off x="5167086" y="2942580"/>
            <a:ext cx="606607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>
            <a:off x="4383314" y="4307636"/>
            <a:ext cx="703516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asellaDiTesto 25"/>
          <p:cNvSpPr txBox="1"/>
          <p:nvPr/>
        </p:nvSpPr>
        <p:spPr>
          <a:xfrm>
            <a:off x="9298259" y="2344128"/>
            <a:ext cx="732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10577040" y="3739613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asellaDiTesto 27"/>
          <p:cNvSpPr txBox="1"/>
          <p:nvPr/>
        </p:nvSpPr>
        <p:spPr>
          <a:xfrm>
            <a:off x="5536035" y="2141098"/>
            <a:ext cx="8008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endParaRPr lang="en-US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nettore 1 23"/>
          <p:cNvCxnSpPr/>
          <p:nvPr/>
        </p:nvCxnSpPr>
        <p:spPr>
          <a:xfrm flipV="1">
            <a:off x="7090348" y="2008343"/>
            <a:ext cx="1166008" cy="934239"/>
          </a:xfrm>
          <a:prstGeom prst="line">
            <a:avLst/>
          </a:prstGeom>
          <a:ln w="28575">
            <a:solidFill>
              <a:schemeClr val="tx1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V="1">
            <a:off x="6802943" y="1070293"/>
            <a:ext cx="1097955" cy="1534310"/>
          </a:xfrm>
          <a:prstGeom prst="line">
            <a:avLst/>
          </a:prstGeom>
          <a:ln w="28575">
            <a:solidFill>
              <a:srgbClr val="FF0000"/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8366946" y="1688838"/>
            <a:ext cx="162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Ideal case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asellaDiTesto 33"/>
          <p:cNvSpPr txBox="1"/>
          <p:nvPr/>
        </p:nvSpPr>
        <p:spPr>
          <a:xfrm>
            <a:off x="7995221" y="743317"/>
            <a:ext cx="1621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case</a:t>
            </a:r>
            <a:r>
              <a:rPr lang="it-IT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1864631" y="4908098"/>
            <a:ext cx="82926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 I/O circuits, the output termination can exceed the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or</a:t>
            </a:r>
          </a:p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rails. This introduces additional risk of latch-up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01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6360" y="-8843"/>
            <a:ext cx="10515600" cy="662397"/>
          </a:xfrm>
        </p:spPr>
        <p:txBody>
          <a:bodyPr/>
          <a:lstStyle/>
          <a:p>
            <a:r>
              <a:rPr lang="it-IT" dirty="0" err="1" smtClean="0"/>
              <a:t>Injection</a:t>
            </a:r>
            <a:r>
              <a:rPr lang="it-IT" dirty="0" smtClean="0"/>
              <a:t> of </a:t>
            </a:r>
            <a:r>
              <a:rPr lang="it-IT" dirty="0" err="1" smtClean="0"/>
              <a:t>minority</a:t>
            </a:r>
            <a:r>
              <a:rPr lang="it-IT" dirty="0" smtClean="0"/>
              <a:t> </a:t>
            </a:r>
            <a:r>
              <a:rPr lang="it-IT" dirty="0" err="1" smtClean="0"/>
              <a:t>carriers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81" y="2075757"/>
            <a:ext cx="8571861" cy="2946186"/>
          </a:xfrm>
          <a:prstGeom prst="rect">
            <a:avLst/>
          </a:prstGeom>
        </p:spPr>
      </p:pic>
      <p:sp>
        <p:nvSpPr>
          <p:cNvPr id="13" name="Ovale 12"/>
          <p:cNvSpPr/>
          <p:nvPr/>
        </p:nvSpPr>
        <p:spPr>
          <a:xfrm>
            <a:off x="3933580" y="3273078"/>
            <a:ext cx="565848" cy="6893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e 13"/>
          <p:cNvSpPr/>
          <p:nvPr/>
        </p:nvSpPr>
        <p:spPr>
          <a:xfrm>
            <a:off x="5655688" y="3273078"/>
            <a:ext cx="565848" cy="6893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042" y="2161109"/>
            <a:ext cx="2425836" cy="3207515"/>
          </a:xfrm>
          <a:prstGeom prst="rect">
            <a:avLst/>
          </a:prstGeom>
        </p:spPr>
      </p:pic>
      <p:cxnSp>
        <p:nvCxnSpPr>
          <p:cNvPr id="17" name="Connettore 2 16"/>
          <p:cNvCxnSpPr/>
          <p:nvPr/>
        </p:nvCxnSpPr>
        <p:spPr>
          <a:xfrm flipH="1" flipV="1">
            <a:off x="3338833" y="3416832"/>
            <a:ext cx="1296205" cy="200342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V="1">
            <a:off x="5273111" y="3416832"/>
            <a:ext cx="1320973" cy="2003424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1422400" y="5368624"/>
            <a:ext cx="7734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Well: bases of the </a:t>
            </a:r>
            <a:r>
              <a:rPr lang="en-US" sz="24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pnp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 (collector of </a:t>
            </a:r>
            <a:r>
              <a:rPr lang="en-US" sz="24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npn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BJT)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Substrate: bases of the </a:t>
            </a:r>
            <a:r>
              <a:rPr lang="en-US" sz="24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npn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 (collector of </a:t>
            </a:r>
            <a:r>
              <a:rPr lang="en-US" sz="24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pnp</a:t>
            </a:r>
            <a:r>
              <a:rPr lang="en-US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BJT)</a:t>
            </a:r>
          </a:p>
          <a:p>
            <a:endParaRPr lang="en-US" sz="2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42449" y="1072548"/>
            <a:ext cx="3574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exceeds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it-I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diode is turned on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655688" y="1072548"/>
            <a:ext cx="40549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Vout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drops below </a:t>
            </a:r>
            <a:r>
              <a:rPr lang="en-US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diode is turned on</a:t>
            </a:r>
          </a:p>
        </p:txBody>
      </p:sp>
      <p:cxnSp>
        <p:nvCxnSpPr>
          <p:cNvPr id="8" name="Connettore 1 7"/>
          <p:cNvCxnSpPr>
            <a:endCxn id="13" idx="0"/>
          </p:cNvCxnSpPr>
          <p:nvPr/>
        </p:nvCxnSpPr>
        <p:spPr>
          <a:xfrm>
            <a:off x="3845473" y="1832707"/>
            <a:ext cx="371031" cy="144037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/>
          <p:nvPr/>
        </p:nvCxnSpPr>
        <p:spPr>
          <a:xfrm flipH="1">
            <a:off x="6221536" y="1832707"/>
            <a:ext cx="535585" cy="17161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90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7888" y="124408"/>
            <a:ext cx="10515600" cy="662397"/>
          </a:xfrm>
        </p:spPr>
        <p:txBody>
          <a:bodyPr/>
          <a:lstStyle/>
          <a:p>
            <a:r>
              <a:rPr lang="it-IT" dirty="0" err="1" smtClean="0"/>
              <a:t>Injection</a:t>
            </a:r>
            <a:r>
              <a:rPr lang="it-IT" dirty="0" smtClean="0"/>
              <a:t> of </a:t>
            </a:r>
            <a:r>
              <a:rPr lang="it-IT" dirty="0" err="1" smtClean="0"/>
              <a:t>minority</a:t>
            </a:r>
            <a:r>
              <a:rPr lang="it-IT" dirty="0" smtClean="0"/>
              <a:t> </a:t>
            </a:r>
            <a:r>
              <a:rPr lang="it-IT" dirty="0" err="1" smtClean="0"/>
              <a:t>carriers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181" y="2061029"/>
            <a:ext cx="8572484" cy="2946400"/>
          </a:xfrm>
          <a:prstGeom prst="rect">
            <a:avLst/>
          </a:prstGeom>
        </p:spPr>
      </p:pic>
      <p:cxnSp>
        <p:nvCxnSpPr>
          <p:cNvPr id="12" name="Connettore 2 11"/>
          <p:cNvCxnSpPr/>
          <p:nvPr/>
        </p:nvCxnSpPr>
        <p:spPr>
          <a:xfrm flipV="1">
            <a:off x="2844800" y="3737429"/>
            <a:ext cx="1193800" cy="1553028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359169" y="5225143"/>
            <a:ext cx="4107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Hole</a:t>
            </a:r>
            <a:r>
              <a:rPr lang="it-I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it-I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it-I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n-</a:t>
            </a:r>
            <a:r>
              <a:rPr lang="it-IT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it-I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it-IT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it-I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it-IT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it-IT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dd</a:t>
            </a:r>
            <a:endParaRPr lang="en-US" sz="2400" baseline="-250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6225130" y="3751943"/>
            <a:ext cx="992730" cy="155302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7350782" y="5168818"/>
            <a:ext cx="37330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 </a:t>
            </a:r>
            <a:r>
              <a:rPr lang="it-IT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injection</a:t>
            </a: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it-IT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substrate</a:t>
            </a: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it-IT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it-IT" sz="2400" baseline="-25000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</a:t>
            </a:r>
            <a:r>
              <a:rPr lang="it-IT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0</a:t>
            </a:r>
            <a:endParaRPr lang="en-US" sz="2400" baseline="-250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1248790" y="929822"/>
            <a:ext cx="9224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Injection of minority charge carriers into the parasitic BJTs bases may trigger the latch-up phenomenon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7029" y="124169"/>
            <a:ext cx="10515600" cy="662397"/>
          </a:xfrm>
        </p:spPr>
        <p:txBody>
          <a:bodyPr/>
          <a:lstStyle/>
          <a:p>
            <a:r>
              <a:rPr lang="it-IT" dirty="0" smtClean="0"/>
              <a:t>I/O </a:t>
            </a:r>
            <a:r>
              <a:rPr lang="it-IT" dirty="0" err="1" smtClean="0"/>
              <a:t>devices</a:t>
            </a:r>
            <a:r>
              <a:rPr lang="it-IT" dirty="0" smtClean="0"/>
              <a:t>: Guard Rings</a:t>
            </a:r>
            <a:endParaRPr lang="en-US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P. Bruschi – Microelectronic System Design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55017-B6DE-4C35-A63B-40EADAC97849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6722" y="1530099"/>
            <a:ext cx="3673937" cy="413328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874499" y="2800350"/>
            <a:ext cx="1164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n+ (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731874" y="2800349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p+ (sub.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731873" y="249257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059486" y="2527691"/>
            <a:ext cx="1152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p+ (sub-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2874499" y="3338045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2822883" y="365572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4731873" y="359674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885453" y="331181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215137" y="437837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3305707" y="4034096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470313" y="266833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I/O devices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reccia a sinistra 17"/>
          <p:cNvSpPr/>
          <p:nvPr/>
        </p:nvSpPr>
        <p:spPr>
          <a:xfrm rot="10800000">
            <a:off x="1775811" y="3130000"/>
            <a:ext cx="571631" cy="51146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asellaDiTesto 18"/>
          <p:cNvSpPr txBox="1"/>
          <p:nvPr/>
        </p:nvSpPr>
        <p:spPr>
          <a:xfrm>
            <a:off x="4373690" y="400696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n-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well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4047253" y="4373760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p+ (sub. </a:t>
            </a:r>
            <a:r>
              <a:rPr lang="it-IT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tap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Figura a mano libera 21"/>
          <p:cNvSpPr/>
          <p:nvPr/>
        </p:nvSpPr>
        <p:spPr>
          <a:xfrm rot="5400000">
            <a:off x="3768064" y="1893685"/>
            <a:ext cx="1211253" cy="1598280"/>
          </a:xfrm>
          <a:custGeom>
            <a:avLst/>
            <a:gdLst>
              <a:gd name="connsiteX0" fmla="*/ 0 w 1211253"/>
              <a:gd name="connsiteY0" fmla="*/ 878235 h 1598280"/>
              <a:gd name="connsiteX1" fmla="*/ 0 w 1211253"/>
              <a:gd name="connsiteY1" fmla="*/ 756580 h 1598280"/>
              <a:gd name="connsiteX2" fmla="*/ 1066586 w 1211253"/>
              <a:gd name="connsiteY2" fmla="*/ 756580 h 1598280"/>
              <a:gd name="connsiteX3" fmla="*/ 1066586 w 1211253"/>
              <a:gd name="connsiteY3" fmla="*/ 0 h 1598280"/>
              <a:gd name="connsiteX4" fmla="*/ 1211253 w 1211253"/>
              <a:gd name="connsiteY4" fmla="*/ 0 h 1598280"/>
              <a:gd name="connsiteX5" fmla="*/ 1211253 w 1211253"/>
              <a:gd name="connsiteY5" fmla="*/ 1598280 h 1598280"/>
              <a:gd name="connsiteX6" fmla="*/ 1066586 w 1211253"/>
              <a:gd name="connsiteY6" fmla="*/ 1598280 h 1598280"/>
              <a:gd name="connsiteX7" fmla="*/ 1066586 w 1211253"/>
              <a:gd name="connsiteY7" fmla="*/ 878235 h 159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1253" h="1598280">
                <a:moveTo>
                  <a:pt x="0" y="878235"/>
                </a:moveTo>
                <a:lnTo>
                  <a:pt x="0" y="756580"/>
                </a:lnTo>
                <a:lnTo>
                  <a:pt x="1066586" y="756580"/>
                </a:lnTo>
                <a:lnTo>
                  <a:pt x="1066586" y="0"/>
                </a:lnTo>
                <a:lnTo>
                  <a:pt x="1211253" y="0"/>
                </a:lnTo>
                <a:lnTo>
                  <a:pt x="1211253" y="1598280"/>
                </a:lnTo>
                <a:lnTo>
                  <a:pt x="1066586" y="1598280"/>
                </a:lnTo>
                <a:lnTo>
                  <a:pt x="1066586" y="878235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/>
          <p:cNvSpPr txBox="1"/>
          <p:nvPr/>
        </p:nvSpPr>
        <p:spPr>
          <a:xfrm>
            <a:off x="6618103" y="1652672"/>
            <a:ext cx="4984553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Guard rings are placed around the I/O devices in order to: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Reduce the resistance between drain/body diffusions 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gnd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or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Vdd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pMOS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Collect most of the minority carriers injected by one device before they reach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neighboring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devices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6979644" y="3904517"/>
            <a:ext cx="39379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These guard rings further reduce the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effects of the I/O devices on the core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logic </a:t>
            </a:r>
          </a:p>
        </p:txBody>
      </p:sp>
      <p:sp>
        <p:nvSpPr>
          <p:cNvPr id="25" name="Freccia a sinistra 24"/>
          <p:cNvSpPr/>
          <p:nvPr/>
        </p:nvSpPr>
        <p:spPr>
          <a:xfrm>
            <a:off x="6401244" y="4053414"/>
            <a:ext cx="571631" cy="511466"/>
          </a:xfrm>
          <a:prstGeom prst="lef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ttangolo 4"/>
          <p:cNvSpPr/>
          <p:nvPr/>
        </p:nvSpPr>
        <p:spPr>
          <a:xfrm>
            <a:off x="577575" y="905847"/>
            <a:ext cx="5993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I/O circuits require additional protection against latch-up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71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7109</TotalTime>
  <Words>353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Typical structure of a digital chip</vt:lpstr>
      <vt:lpstr>Latch-up layout rules: core logic</vt:lpstr>
      <vt:lpstr>I/O circuits: over-voltage risk</vt:lpstr>
      <vt:lpstr>Injection of minority carriers</vt:lpstr>
      <vt:lpstr>Injection of minority carriers</vt:lpstr>
      <vt:lpstr>I/O devices: Guard Rings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</dc:creator>
  <cp:lastModifiedBy>Paolo Bruschi</cp:lastModifiedBy>
  <cp:revision>409</cp:revision>
  <dcterms:created xsi:type="dcterms:W3CDTF">2015-02-03T16:10:37Z</dcterms:created>
  <dcterms:modified xsi:type="dcterms:W3CDTF">2020-03-19T12:05:18Z</dcterms:modified>
</cp:coreProperties>
</file>