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64" d="100"/>
          <a:sy n="64" d="100"/>
        </p:scale>
        <p:origin x="36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3/19/2020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contenuto 2"/>
          <p:cNvSpPr>
            <a:spLocks noGrp="1"/>
          </p:cNvSpPr>
          <p:nvPr>
            <p:ph idx="1"/>
          </p:nvPr>
        </p:nvSpPr>
        <p:spPr/>
        <p:txBody>
          <a:body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smtClean="0"/>
              <a:t>Secondo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3/19/2020</a:t>
            </a:fld>
            <a:endParaRPr lang="en-US" dirty="0"/>
          </a:p>
        </p:txBody>
      </p:sp>
      <p:sp>
        <p:nvSpPr>
          <p:cNvPr id="5" name="Segnaposto piè di pagina 4"/>
          <p:cNvSpPr>
            <a:spLocks noGrp="1"/>
          </p:cNvSpPr>
          <p:nvPr>
            <p:ph type="ftr" sz="quarter" idx="11"/>
          </p:nvPr>
        </p:nvSpPr>
        <p:spPr/>
        <p:txBody>
          <a:bodyPr/>
          <a:lstStyle/>
          <a:p>
            <a:r>
              <a:rPr lang="en-US" dirty="0" smtClean="0"/>
              <a:t>P. Bruschi – Microelectronic System Design</a:t>
            </a:r>
            <a:endParaRPr lang="en-US" dirty="0"/>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3/19/2020</a:t>
            </a:fld>
            <a:endParaRPr lang="en-US" dirty="0"/>
          </a:p>
        </p:txBody>
      </p:sp>
      <p:sp>
        <p:nvSpPr>
          <p:cNvPr id="4" name="Segnaposto piè di pagina 3"/>
          <p:cNvSpPr>
            <a:spLocks noGrp="1"/>
          </p:cNvSpPr>
          <p:nvPr>
            <p:ph type="ftr" sz="quarter" idx="11"/>
          </p:nvPr>
        </p:nvSpPr>
        <p:spPr/>
        <p:txBody>
          <a:bodyPr/>
          <a:lstStyle/>
          <a:p>
            <a:r>
              <a:rPr lang="en-US" dirty="0" smtClean="0"/>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smtClean="0"/>
              <a:t>Secondo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3/19/2020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smtClean="0"/>
              <a:t>P. Bruschi – Microelectronic System Design</a:t>
            </a:r>
            <a:endParaRPr lang="en-US" dirty="0"/>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44147"/>
          </a:xfrm>
        </p:spPr>
        <p:txBody>
          <a:bodyPr>
            <a:normAutofit/>
          </a:bodyPr>
          <a:lstStyle/>
          <a:p>
            <a:r>
              <a:rPr lang="it-IT" dirty="0" smtClean="0"/>
              <a:t>Passive </a:t>
            </a:r>
            <a:r>
              <a:rPr lang="it-IT" dirty="0" err="1" smtClean="0"/>
              <a:t>components</a:t>
            </a:r>
            <a:r>
              <a:rPr lang="it-IT" dirty="0" smtClean="0"/>
              <a:t> in </a:t>
            </a:r>
            <a:r>
              <a:rPr lang="it-IT" dirty="0" err="1" smtClean="0"/>
              <a:t>Integrated</a:t>
            </a:r>
            <a:r>
              <a:rPr lang="it-IT" dirty="0" smtClean="0"/>
              <a:t> </a:t>
            </a:r>
            <a:r>
              <a:rPr lang="it-IT" dirty="0" err="1" smtClean="0"/>
              <a:t>Circuits</a:t>
            </a:r>
            <a:endParaRPr lang="en-US" dirty="0"/>
          </a:p>
        </p:txBody>
      </p:sp>
      <p:sp>
        <p:nvSpPr>
          <p:cNvPr id="4" name="Segnaposto piè di pagina 3"/>
          <p:cNvSpPr>
            <a:spLocks noGrp="1"/>
          </p:cNvSpPr>
          <p:nvPr>
            <p:ph type="ftr" sz="quarter" idx="11"/>
          </p:nvPr>
        </p:nvSpPr>
        <p:spPr/>
        <p:txBody>
          <a:bodyPr/>
          <a:lstStyle/>
          <a:p>
            <a:r>
              <a:rPr lang="en-US" smtClean="0"/>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3" name="CasellaDiTesto 2"/>
          <p:cNvSpPr txBox="1"/>
          <p:nvPr/>
        </p:nvSpPr>
        <p:spPr>
          <a:xfrm>
            <a:off x="592541" y="3040313"/>
            <a:ext cx="319670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Passive components: </a:t>
            </a:r>
          </a:p>
        </p:txBody>
      </p:sp>
      <p:sp>
        <p:nvSpPr>
          <p:cNvPr id="6" name="Parentesi graffa aperta 5"/>
          <p:cNvSpPr/>
          <p:nvPr/>
        </p:nvSpPr>
        <p:spPr>
          <a:xfrm>
            <a:off x="3789250" y="1503760"/>
            <a:ext cx="468851" cy="3013650"/>
          </a:xfrm>
          <a:prstGeom prst="leftBrace">
            <a:avLst>
              <a:gd name="adj1" fmla="val 37697"/>
              <a:gd name="adj2" fmla="val 5077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asellaDiTesto 6"/>
          <p:cNvSpPr txBox="1"/>
          <p:nvPr/>
        </p:nvSpPr>
        <p:spPr>
          <a:xfrm>
            <a:off x="4335531" y="1596095"/>
            <a:ext cx="7018268" cy="830997"/>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Resistors</a:t>
            </a:r>
            <a:r>
              <a:rPr lang="en-US" sz="2400" dirty="0" smtClean="0">
                <a:latin typeface="Arial" panose="020B0604020202020204" pitchFamily="34" charset="0"/>
                <a:cs typeface="Arial" panose="020B0604020202020204" pitchFamily="34" charset="0"/>
              </a:rPr>
              <a:t>: DAC - Time-continuous amplifiers,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sensor interfaces, voltage references …</a:t>
            </a:r>
          </a:p>
        </p:txBody>
      </p:sp>
      <p:sp>
        <p:nvSpPr>
          <p:cNvPr id="8" name="CasellaDiTesto 7"/>
          <p:cNvSpPr txBox="1"/>
          <p:nvPr/>
        </p:nvSpPr>
        <p:spPr>
          <a:xfrm>
            <a:off x="4335531" y="2848181"/>
            <a:ext cx="7058984" cy="1569660"/>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Capacitors</a:t>
            </a:r>
            <a:r>
              <a:rPr lang="en-US" sz="2400" dirty="0" smtClean="0">
                <a:latin typeface="Arial" panose="020B0604020202020204" pitchFamily="34" charset="0"/>
                <a:cs typeface="Arial" panose="020B0604020202020204" pitchFamily="34" charset="0"/>
              </a:rPr>
              <a:t>: Analog filters, Switched-Capacitors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circuits (discrete-time)</a:t>
            </a:r>
          </a:p>
          <a:p>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Inductors</a:t>
            </a:r>
            <a:r>
              <a:rPr lang="en-US" sz="2400" dirty="0" smtClean="0">
                <a:latin typeface="Arial" panose="020B0604020202020204" pitchFamily="34" charset="0"/>
                <a:cs typeface="Arial" panose="020B0604020202020204" pitchFamily="34" charset="0"/>
              </a:rPr>
              <a:t>: Very High frequency (GHz ) RF circuits</a:t>
            </a:r>
          </a:p>
        </p:txBody>
      </p:sp>
      <p:sp>
        <p:nvSpPr>
          <p:cNvPr id="9" name="CasellaDiTesto 8"/>
          <p:cNvSpPr txBox="1"/>
          <p:nvPr/>
        </p:nvSpPr>
        <p:spPr>
          <a:xfrm>
            <a:off x="838200" y="4858603"/>
            <a:ext cx="10556315"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Precise resistors and capacitors are necessary for high accuracy analog applications. </a:t>
            </a:r>
          </a:p>
        </p:txBody>
      </p:sp>
    </p:spTree>
    <p:extLst>
      <p:ext uri="{BB962C8B-B14F-4D97-AF65-F5344CB8AC3E}">
        <p14:creationId xmlns:p14="http://schemas.microsoft.com/office/powerpoint/2010/main" val="4046700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31775"/>
            <a:ext cx="10515600" cy="662397"/>
          </a:xfrm>
        </p:spPr>
        <p:txBody>
          <a:bodyPr/>
          <a:lstStyle/>
          <a:p>
            <a:r>
              <a:rPr lang="en-US" dirty="0" smtClean="0"/>
              <a:t>Properties of diffused resistors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235919526"/>
              </p:ext>
            </p:extLst>
          </p:nvPr>
        </p:nvGraphicFramePr>
        <p:xfrm>
          <a:off x="682121" y="1320641"/>
          <a:ext cx="9271504" cy="2510585"/>
        </p:xfrm>
        <a:graphic>
          <a:graphicData uri="http://schemas.openxmlformats.org/drawingml/2006/table">
            <a:tbl>
              <a:tblPr firstRow="1" firstCol="1" bandRow="1">
                <a:tableStyleId>{5C22544A-7EE6-4342-B048-85BDC9FD1C3A}</a:tableStyleId>
              </a:tblPr>
              <a:tblGrid>
                <a:gridCol w="2015256"/>
                <a:gridCol w="1746997"/>
                <a:gridCol w="3493995"/>
                <a:gridCol w="2015256"/>
              </a:tblGrid>
              <a:tr h="478700">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n-plus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30-80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1000-1500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81785">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p-plus on n-well</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50-150 </a:t>
                      </a:r>
                      <a:r>
                        <a:rPr lang="en-US" sz="2000" dirty="0" smtClean="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1000-1500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n-Well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smtClean="0">
                          <a:effectLst/>
                          <a:latin typeface="Times New Roman" panose="02020603050405020304" pitchFamily="18" charset="0"/>
                          <a:cs typeface="Times New Roman" panose="02020603050405020304" pitchFamily="18" charset="0"/>
                        </a:rPr>
                        <a:t>400-4000 </a:t>
                      </a:r>
                      <a:r>
                        <a:rPr lang="en-US" sz="2000" dirty="0" smtClean="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2000 -3000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3000 ppm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6292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Integrated capacitors: quality parameters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CasellaDiTesto 4"/>
          <p:cNvSpPr txBox="1"/>
          <p:nvPr/>
        </p:nvSpPr>
        <p:spPr>
          <a:xfrm>
            <a:off x="542925" y="1094197"/>
            <a:ext cx="9458325" cy="4893647"/>
          </a:xfrm>
          <a:prstGeom prst="rect">
            <a:avLst/>
          </a:prstGeom>
          <a:noFill/>
        </p:spPr>
        <p:txBody>
          <a:bodyPr wrap="square" rtlCol="0">
            <a:spAutoFit/>
          </a:bodyPr>
          <a:lstStyle/>
          <a:p>
            <a:pPr marL="342900" lvl="0" indent="-342900">
              <a:buFont typeface="Arial" panose="020B0604020202020204" pitchFamily="34" charset="0"/>
              <a:buChar char="•"/>
            </a:pPr>
            <a:r>
              <a:rPr lang="en-US" sz="2400" b="1" dirty="0"/>
              <a:t>Capacitance per unit area</a:t>
            </a:r>
            <a:r>
              <a:rPr lang="en-US" sz="2400" dirty="0"/>
              <a:t>: </a:t>
            </a:r>
            <a:r>
              <a:rPr lang="en-US" sz="2400" dirty="0" smtClean="0"/>
              <a:t>critical </a:t>
            </a:r>
            <a:r>
              <a:rPr lang="en-US" sz="2400" dirty="0"/>
              <a:t>when large capacitors have to be integrated into the chip. Typical values </a:t>
            </a:r>
            <a:r>
              <a:rPr lang="en-US" sz="2400" dirty="0" smtClean="0"/>
              <a:t>: 1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to 8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a:t>
            </a:r>
            <a:endParaRPr lang="it-IT" sz="2400" dirty="0"/>
          </a:p>
          <a:p>
            <a:pPr marL="342900" lvl="0" indent="-342900">
              <a:buFont typeface="Arial" panose="020B0604020202020204" pitchFamily="34" charset="0"/>
              <a:buChar char="•"/>
            </a:pPr>
            <a:r>
              <a:rPr lang="en-US" sz="2400" b="1" dirty="0"/>
              <a:t>Linearity</a:t>
            </a:r>
            <a:r>
              <a:rPr lang="en-US" sz="2400" dirty="0"/>
              <a:t>: </a:t>
            </a:r>
            <a:r>
              <a:rPr lang="en-US" sz="2400" dirty="0" smtClean="0"/>
              <a:t>A </a:t>
            </a:r>
            <a:r>
              <a:rPr lang="en-US" sz="2400" dirty="0"/>
              <a:t>linear capacitance should be voltage independent. In some cases, the fact that a capacitance depends on voltage can be exploited to obtain tunable resonant circuits. </a:t>
            </a:r>
            <a:endParaRPr lang="it-IT" sz="2400" dirty="0"/>
          </a:p>
          <a:p>
            <a:pPr marL="342900" lvl="0" indent="-342900">
              <a:buFont typeface="Arial" panose="020B0604020202020204" pitchFamily="34" charset="0"/>
              <a:buChar char="•"/>
            </a:pPr>
            <a:r>
              <a:rPr lang="en-US" sz="2400" b="1" dirty="0"/>
              <a:t>Temperature dependence.</a:t>
            </a:r>
            <a:r>
              <a:rPr lang="en-US" sz="2400" dirty="0"/>
              <a:t> Integrated capacitors exhibit a very low temperature dependence (a few tens of ppm/°C. Thus, this is seldom a critical point.</a:t>
            </a:r>
            <a:endParaRPr lang="it-IT" sz="2400" dirty="0"/>
          </a:p>
          <a:p>
            <a:pPr marL="342900" lvl="0" indent="-342900">
              <a:buFont typeface="Arial" panose="020B0604020202020204" pitchFamily="34" charset="0"/>
              <a:buChar char="•"/>
            </a:pPr>
            <a:r>
              <a:rPr lang="en-US" sz="2400" b="1" dirty="0"/>
              <a:t>Parasitic components</a:t>
            </a:r>
            <a:r>
              <a:rPr lang="en-US" sz="2400" dirty="0"/>
              <a:t>: as for resistors, capacitors may be affected by parasitic components, typically capacitances to the substrate and parasitic diodes, when insulation is obtained by means of reverse-biased junctions. </a:t>
            </a:r>
            <a:endParaRPr lang="it-IT" sz="2400" dirty="0"/>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08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5221" y="105636"/>
            <a:ext cx="10515600" cy="662397"/>
          </a:xfrm>
        </p:spPr>
        <p:txBody>
          <a:bodyPr/>
          <a:lstStyle/>
          <a:p>
            <a:r>
              <a:rPr lang="en-US" dirty="0" smtClean="0"/>
              <a:t>Integrated Capacitors: MIM capacitors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pic>
        <p:nvPicPr>
          <p:cNvPr id="6146" name="Picture 2" descr="cap_M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610" y="1239882"/>
            <a:ext cx="5019180" cy="46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643688" y="1349115"/>
            <a:ext cx="5318123"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Typical capacitance density: 1fF/</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a:t>
            </a:r>
            <a:r>
              <a:rPr lang="en-US" sz="2400" baseline="30000" dirty="0" smtClean="0">
                <a:latin typeface="Arial" panose="020B0604020202020204" pitchFamily="34" charset="0"/>
                <a:cs typeface="Arial" panose="020B0604020202020204" pitchFamily="34" charset="0"/>
              </a:rPr>
              <a:t>2</a:t>
            </a:r>
            <a:endParaRPr lang="en-US" sz="2400" baseline="30000" dirty="0" smtClean="0">
              <a:latin typeface="Arial" panose="020B0604020202020204" pitchFamily="34" charset="0"/>
              <a:cs typeface="Arial" panose="020B0604020202020204" pitchFamily="34" charset="0"/>
            </a:endParaRPr>
          </a:p>
        </p:txBody>
      </p:sp>
      <p:sp>
        <p:nvSpPr>
          <p:cNvPr id="6" name="Rettangolo 5"/>
          <p:cNvSpPr/>
          <p:nvPr/>
        </p:nvSpPr>
        <p:spPr>
          <a:xfrm>
            <a:off x="7339072" y="1979038"/>
            <a:ext cx="1439056" cy="14390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1 7"/>
          <p:cNvCxnSpPr/>
          <p:nvPr/>
        </p:nvCxnSpPr>
        <p:spPr>
          <a:xfrm>
            <a:off x="7339072" y="3588301"/>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5400000">
            <a:off x="8202357" y="2698566"/>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7683735" y="3692450"/>
            <a:ext cx="1047082"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33 </a:t>
            </a:r>
            <a:r>
              <a:rPr lang="it-IT" sz="2400" dirty="0" smtClean="0">
                <a:latin typeface="Symbol" panose="05050102010706020507" pitchFamily="18" charset="2"/>
                <a:cs typeface="Arial" panose="020B0604020202020204" pitchFamily="34" charset="0"/>
              </a:rPr>
              <a:t>m</a:t>
            </a:r>
            <a:r>
              <a:rPr lang="it-IT" sz="2400" dirty="0" smtClean="0">
                <a:latin typeface="Arial" panose="020B0604020202020204" pitchFamily="34" charset="0"/>
                <a:cs typeface="Arial" panose="020B0604020202020204" pitchFamily="34" charset="0"/>
              </a:rPr>
              <a:t>m</a:t>
            </a:r>
            <a:endParaRPr lang="en-US" sz="2400" dirty="0" smtClean="0">
              <a:latin typeface="Arial" panose="020B0604020202020204" pitchFamily="34" charset="0"/>
              <a:cs typeface="Arial" panose="020B0604020202020204" pitchFamily="34" charset="0"/>
            </a:endParaRPr>
          </a:p>
        </p:txBody>
      </p:sp>
      <p:sp>
        <p:nvSpPr>
          <p:cNvPr id="13" name="CasellaDiTesto 12"/>
          <p:cNvSpPr txBox="1"/>
          <p:nvPr/>
        </p:nvSpPr>
        <p:spPr>
          <a:xfrm rot="5400000">
            <a:off x="8696488" y="2467734"/>
            <a:ext cx="1047082"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33 </a:t>
            </a:r>
            <a:r>
              <a:rPr lang="it-IT" sz="2400" dirty="0" smtClean="0">
                <a:latin typeface="Symbol" panose="05050102010706020507" pitchFamily="18" charset="2"/>
                <a:cs typeface="Arial" panose="020B0604020202020204" pitchFamily="34" charset="0"/>
              </a:rPr>
              <a:t>m</a:t>
            </a:r>
            <a:r>
              <a:rPr lang="it-IT" sz="2400" dirty="0" smtClean="0">
                <a:latin typeface="Arial" panose="020B0604020202020204" pitchFamily="34" charset="0"/>
                <a:cs typeface="Arial" panose="020B0604020202020204" pitchFamily="34" charset="0"/>
              </a:rPr>
              <a:t>m</a:t>
            </a:r>
            <a:endParaRPr lang="en-US" sz="24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9625281" y="2375400"/>
            <a:ext cx="1505540" cy="646331"/>
          </a:xfrm>
          <a:prstGeom prst="rect">
            <a:avLst/>
          </a:prstGeom>
          <a:noFill/>
        </p:spPr>
        <p:txBody>
          <a:bodyPr wrap="none" rtlCol="0">
            <a:spAutoFit/>
          </a:bodyPr>
          <a:lstStyle/>
          <a:p>
            <a:r>
              <a:rPr lang="it-IT" sz="3600" dirty="0" smtClean="0">
                <a:latin typeface="Arial" panose="020B0604020202020204" pitchFamily="34" charset="0"/>
                <a:cs typeface="Arial" panose="020B0604020202020204" pitchFamily="34" charset="0"/>
              </a:rPr>
              <a:t>= 1 </a:t>
            </a:r>
            <a:r>
              <a:rPr lang="it-IT" sz="3600" dirty="0" err="1" smtClean="0">
                <a:latin typeface="Arial" panose="020B0604020202020204" pitchFamily="34" charset="0"/>
                <a:cs typeface="Arial" panose="020B0604020202020204" pitchFamily="34" charset="0"/>
              </a:rPr>
              <a:t>pF</a:t>
            </a:r>
            <a:endParaRPr lang="en-US" sz="3600" dirty="0" smtClean="0">
              <a:latin typeface="Arial" panose="020B0604020202020204" pitchFamily="34" charset="0"/>
              <a:cs typeface="Arial" panose="020B0604020202020204" pitchFamily="34" charset="0"/>
            </a:endParaRPr>
          </a:p>
        </p:txBody>
      </p:sp>
      <p:sp>
        <p:nvSpPr>
          <p:cNvPr id="14" name="CasellaDiTesto 13"/>
          <p:cNvSpPr txBox="1"/>
          <p:nvPr/>
        </p:nvSpPr>
        <p:spPr>
          <a:xfrm>
            <a:off x="6760564" y="4420496"/>
            <a:ext cx="520124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Need additional process steps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Relatively low density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Possible leakage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Withstand </a:t>
            </a:r>
            <a:r>
              <a:rPr lang="en-US" sz="2400" dirty="0" smtClean="0">
                <a:latin typeface="Arial" panose="020B0604020202020204" pitchFamily="34" charset="0"/>
                <a:cs typeface="Arial" panose="020B0604020202020204" pitchFamily="34" charset="0"/>
              </a:rPr>
              <a:t>low voltages ( a few V) </a:t>
            </a:r>
          </a:p>
        </p:txBody>
      </p:sp>
    </p:spTree>
    <p:extLst>
      <p:ext uri="{BB962C8B-B14F-4D97-AF65-F5344CB8AC3E}">
        <p14:creationId xmlns:p14="http://schemas.microsoft.com/office/powerpoint/2010/main" val="366060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Integrated capacitors: MOM capacitors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Immagine 4" descr="cap_M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58" y="2352530"/>
            <a:ext cx="4907597" cy="2337435"/>
          </a:xfrm>
          <a:prstGeom prst="rect">
            <a:avLst/>
          </a:prstGeom>
          <a:noFill/>
          <a:ln>
            <a:noFill/>
          </a:ln>
        </p:spPr>
      </p:pic>
      <p:sp>
        <p:nvSpPr>
          <p:cNvPr id="6" name="CasellaDiTesto 5"/>
          <p:cNvSpPr txBox="1"/>
          <p:nvPr/>
        </p:nvSpPr>
        <p:spPr>
          <a:xfrm>
            <a:off x="1366837" y="1575068"/>
            <a:ext cx="534352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Single layer MOM capacitor</a:t>
            </a:r>
          </a:p>
        </p:txBody>
      </p:sp>
      <p:sp>
        <p:nvSpPr>
          <p:cNvPr id="7" name="CasellaDiTesto 6"/>
          <p:cNvSpPr txBox="1"/>
          <p:nvPr/>
        </p:nvSpPr>
        <p:spPr>
          <a:xfrm>
            <a:off x="1972864" y="5596914"/>
            <a:ext cx="5287025"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Standard metal  interconnection layer</a:t>
            </a:r>
            <a:endParaRPr lang="en-US" sz="2400" dirty="0" smtClean="0">
              <a:latin typeface="Arial" panose="020B0604020202020204" pitchFamily="34" charset="0"/>
              <a:cs typeface="Arial" panose="020B0604020202020204" pitchFamily="34" charset="0"/>
            </a:endParaRPr>
          </a:p>
        </p:txBody>
      </p:sp>
      <p:cxnSp>
        <p:nvCxnSpPr>
          <p:cNvPr id="9" name="Connettore 2 8"/>
          <p:cNvCxnSpPr/>
          <p:nvPr/>
        </p:nvCxnSpPr>
        <p:spPr>
          <a:xfrm flipH="1" flipV="1">
            <a:off x="3477718"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3082136" y="4838851"/>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2572471"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889" y="1432007"/>
            <a:ext cx="2836909" cy="3257958"/>
          </a:xfrm>
          <a:prstGeom prst="rect">
            <a:avLst/>
          </a:prstGeom>
        </p:spPr>
      </p:pic>
      <p:sp>
        <p:nvSpPr>
          <p:cNvPr id="15" name="CasellaDiTesto 14"/>
          <p:cNvSpPr txBox="1"/>
          <p:nvPr/>
        </p:nvSpPr>
        <p:spPr>
          <a:xfrm>
            <a:off x="8124669" y="5066675"/>
            <a:ext cx="2837636"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Layout of a 6-finger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Single-layer MOM</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9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Multi-layer MOM capacitors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Immagine 4" descr="cap_MOM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590" y="1570063"/>
            <a:ext cx="5280660" cy="3581400"/>
          </a:xfrm>
          <a:prstGeom prst="rect">
            <a:avLst/>
          </a:prstGeom>
          <a:noFill/>
          <a:ln>
            <a:noFill/>
          </a:ln>
        </p:spPr>
      </p:pic>
      <p:sp>
        <p:nvSpPr>
          <p:cNvPr id="6" name="CasellaDiTesto 5"/>
          <p:cNvSpPr txBox="1"/>
          <p:nvPr/>
        </p:nvSpPr>
        <p:spPr>
          <a:xfrm>
            <a:off x="659567" y="5366479"/>
            <a:ext cx="4032354" cy="461665"/>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Standard metal </a:t>
            </a:r>
            <a:r>
              <a:rPr lang="it-IT" sz="2400" dirty="0" err="1" smtClean="0">
                <a:latin typeface="Arial" panose="020B0604020202020204" pitchFamily="34" charset="0"/>
                <a:cs typeface="Arial" panose="020B0604020202020204" pitchFamily="34" charset="0"/>
              </a:rPr>
              <a:t>layers</a:t>
            </a:r>
            <a:endParaRPr lang="en-US" sz="2400" dirty="0" smtClean="0">
              <a:latin typeface="Arial" panose="020B0604020202020204" pitchFamily="34" charset="0"/>
              <a:cs typeface="Arial" panose="020B0604020202020204" pitchFamily="34" charset="0"/>
            </a:endParaRPr>
          </a:p>
        </p:txBody>
      </p:sp>
      <p:sp>
        <p:nvSpPr>
          <p:cNvPr id="7" name="Figura a mano libera 6"/>
          <p:cNvSpPr/>
          <p:nvPr/>
        </p:nvSpPr>
        <p:spPr>
          <a:xfrm>
            <a:off x="794393" y="3987384"/>
            <a:ext cx="734604" cy="1314271"/>
          </a:xfrm>
          <a:custGeom>
            <a:avLst/>
            <a:gdLst>
              <a:gd name="connsiteX0" fmla="*/ 60046 w 734604"/>
              <a:gd name="connsiteY0" fmla="*/ 1304144 h 1314271"/>
              <a:gd name="connsiteX1" fmla="*/ 60046 w 734604"/>
              <a:gd name="connsiteY1" fmla="*/ 1244183 h 1314271"/>
              <a:gd name="connsiteX2" fmla="*/ 86 w 734604"/>
              <a:gd name="connsiteY2" fmla="*/ 779488 h 1314271"/>
              <a:gd name="connsiteX3" fmla="*/ 75037 w 734604"/>
              <a:gd name="connsiteY3" fmla="*/ 344773 h 1314271"/>
              <a:gd name="connsiteX4" fmla="*/ 239928 w 734604"/>
              <a:gd name="connsiteY4" fmla="*/ 164891 h 1314271"/>
              <a:gd name="connsiteX5" fmla="*/ 734604 w 734604"/>
              <a:gd name="connsiteY5" fmla="*/ 0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604" h="1314271">
                <a:moveTo>
                  <a:pt x="60046" y="1304144"/>
                </a:moveTo>
                <a:cubicBezTo>
                  <a:pt x="65042" y="1317885"/>
                  <a:pt x="70039" y="1331626"/>
                  <a:pt x="60046" y="1244183"/>
                </a:cubicBezTo>
                <a:cubicBezTo>
                  <a:pt x="50053" y="1156740"/>
                  <a:pt x="-2412" y="929390"/>
                  <a:pt x="86" y="779488"/>
                </a:cubicBezTo>
                <a:cubicBezTo>
                  <a:pt x="2584" y="629586"/>
                  <a:pt x="35063" y="447206"/>
                  <a:pt x="75037" y="344773"/>
                </a:cubicBezTo>
                <a:cubicBezTo>
                  <a:pt x="115011" y="242340"/>
                  <a:pt x="130000" y="222353"/>
                  <a:pt x="239928" y="164891"/>
                </a:cubicBezTo>
                <a:cubicBezTo>
                  <a:pt x="349856" y="107429"/>
                  <a:pt x="542230" y="53714"/>
                  <a:pt x="73460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7"/>
          <p:cNvSpPr/>
          <p:nvPr/>
        </p:nvSpPr>
        <p:spPr>
          <a:xfrm>
            <a:off x="1137494" y="4452079"/>
            <a:ext cx="526414" cy="899423"/>
          </a:xfrm>
          <a:custGeom>
            <a:avLst/>
            <a:gdLst>
              <a:gd name="connsiteX0" fmla="*/ 121680 w 526414"/>
              <a:gd name="connsiteY0" fmla="*/ 899410 h 899423"/>
              <a:gd name="connsiteX1" fmla="*/ 106690 w 526414"/>
              <a:gd name="connsiteY1" fmla="*/ 839449 h 899423"/>
              <a:gd name="connsiteX2" fmla="*/ 1758 w 526414"/>
              <a:gd name="connsiteY2" fmla="*/ 524655 h 899423"/>
              <a:gd name="connsiteX3" fmla="*/ 46729 w 526414"/>
              <a:gd name="connsiteY3" fmla="*/ 224852 h 899423"/>
              <a:gd name="connsiteX4" fmla="*/ 121680 w 526414"/>
              <a:gd name="connsiteY4" fmla="*/ 74951 h 899423"/>
              <a:gd name="connsiteX5" fmla="*/ 286572 w 526414"/>
              <a:gd name="connsiteY5" fmla="*/ 29980 h 899423"/>
              <a:gd name="connsiteX6" fmla="*/ 256591 w 526414"/>
              <a:gd name="connsiteY6" fmla="*/ 29980 h 899423"/>
              <a:gd name="connsiteX7" fmla="*/ 526414 w 526414"/>
              <a:gd name="connsiteY7" fmla="*/ 0 h 8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414" h="899423">
                <a:moveTo>
                  <a:pt x="121680" y="899410"/>
                </a:moveTo>
                <a:cubicBezTo>
                  <a:pt x="121680" y="899410"/>
                  <a:pt x="126677" y="901908"/>
                  <a:pt x="106690" y="839449"/>
                </a:cubicBezTo>
                <a:cubicBezTo>
                  <a:pt x="86703" y="776990"/>
                  <a:pt x="11751" y="627088"/>
                  <a:pt x="1758" y="524655"/>
                </a:cubicBezTo>
                <a:cubicBezTo>
                  <a:pt x="-8235" y="422222"/>
                  <a:pt x="26742" y="299803"/>
                  <a:pt x="46729" y="224852"/>
                </a:cubicBezTo>
                <a:cubicBezTo>
                  <a:pt x="66716" y="149901"/>
                  <a:pt x="81706" y="107430"/>
                  <a:pt x="121680" y="74951"/>
                </a:cubicBezTo>
                <a:cubicBezTo>
                  <a:pt x="161654" y="42472"/>
                  <a:pt x="264087" y="37475"/>
                  <a:pt x="286572" y="29980"/>
                </a:cubicBezTo>
                <a:cubicBezTo>
                  <a:pt x="309057" y="22485"/>
                  <a:pt x="216617" y="34977"/>
                  <a:pt x="256591" y="29980"/>
                </a:cubicBezTo>
                <a:cubicBezTo>
                  <a:pt x="296565" y="24983"/>
                  <a:pt x="411489" y="12491"/>
                  <a:pt x="52641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1454612" y="4961744"/>
            <a:ext cx="224286" cy="419725"/>
          </a:xfrm>
          <a:custGeom>
            <a:avLst/>
            <a:gdLst>
              <a:gd name="connsiteX0" fmla="*/ 164326 w 224286"/>
              <a:gd name="connsiteY0" fmla="*/ 419725 h 419725"/>
              <a:gd name="connsiteX1" fmla="*/ 14424 w 224286"/>
              <a:gd name="connsiteY1" fmla="*/ 314794 h 419725"/>
              <a:gd name="connsiteX2" fmla="*/ 14424 w 224286"/>
              <a:gd name="connsiteY2" fmla="*/ 119922 h 419725"/>
              <a:gd name="connsiteX3" fmla="*/ 89375 w 224286"/>
              <a:gd name="connsiteY3" fmla="*/ 44971 h 419725"/>
              <a:gd name="connsiteX4" fmla="*/ 224286 w 224286"/>
              <a:gd name="connsiteY4" fmla="*/ 0 h 41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86" h="419725">
                <a:moveTo>
                  <a:pt x="164326" y="419725"/>
                </a:moveTo>
                <a:cubicBezTo>
                  <a:pt x="101867" y="392243"/>
                  <a:pt x="39408" y="364761"/>
                  <a:pt x="14424" y="314794"/>
                </a:cubicBezTo>
                <a:cubicBezTo>
                  <a:pt x="-10560" y="264827"/>
                  <a:pt x="1932" y="164892"/>
                  <a:pt x="14424" y="119922"/>
                </a:cubicBezTo>
                <a:cubicBezTo>
                  <a:pt x="26916" y="74951"/>
                  <a:pt x="54398" y="64958"/>
                  <a:pt x="89375" y="44971"/>
                </a:cubicBezTo>
                <a:cubicBezTo>
                  <a:pt x="124352" y="24984"/>
                  <a:pt x="174319" y="12492"/>
                  <a:pt x="224286"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11"/>
          <p:cNvSpPr/>
          <p:nvPr/>
        </p:nvSpPr>
        <p:spPr>
          <a:xfrm>
            <a:off x="3887824" y="4099435"/>
            <a:ext cx="1013960" cy="1252054"/>
          </a:xfrm>
          <a:custGeom>
            <a:avLst/>
            <a:gdLst>
              <a:gd name="connsiteX0" fmla="*/ 884420 w 884420"/>
              <a:gd name="connsiteY0" fmla="*/ 1229194 h 1229194"/>
              <a:gd name="connsiteX1" fmla="*/ 749508 w 884420"/>
              <a:gd name="connsiteY1" fmla="*/ 689548 h 1229194"/>
              <a:gd name="connsiteX2" fmla="*/ 539646 w 884420"/>
              <a:gd name="connsiteY2" fmla="*/ 299803 h 1229194"/>
              <a:gd name="connsiteX3" fmla="*/ 0 w 884420"/>
              <a:gd name="connsiteY3" fmla="*/ 0 h 1229194"/>
              <a:gd name="connsiteX0" fmla="*/ 1013960 w 1013960"/>
              <a:gd name="connsiteY0" fmla="*/ 1252054 h 1252054"/>
              <a:gd name="connsiteX1" fmla="*/ 879048 w 1013960"/>
              <a:gd name="connsiteY1" fmla="*/ 712408 h 1252054"/>
              <a:gd name="connsiteX2" fmla="*/ 669186 w 1013960"/>
              <a:gd name="connsiteY2" fmla="*/ 322663 h 1252054"/>
              <a:gd name="connsiteX3" fmla="*/ 0 w 1013960"/>
              <a:gd name="connsiteY3" fmla="*/ 0 h 1252054"/>
            </a:gdLst>
            <a:ahLst/>
            <a:cxnLst>
              <a:cxn ang="0">
                <a:pos x="connsiteX0" y="connsiteY0"/>
              </a:cxn>
              <a:cxn ang="0">
                <a:pos x="connsiteX1" y="connsiteY1"/>
              </a:cxn>
              <a:cxn ang="0">
                <a:pos x="connsiteX2" y="connsiteY2"/>
              </a:cxn>
              <a:cxn ang="0">
                <a:pos x="connsiteX3" y="connsiteY3"/>
              </a:cxn>
            </a:cxnLst>
            <a:rect l="l" t="t" r="r" b="b"/>
            <a:pathLst>
              <a:path w="1013960" h="1252054">
                <a:moveTo>
                  <a:pt x="1013960" y="1252054"/>
                </a:moveTo>
                <a:cubicBezTo>
                  <a:pt x="975235" y="1059680"/>
                  <a:pt x="936510" y="867306"/>
                  <a:pt x="879048" y="712408"/>
                </a:cubicBezTo>
                <a:cubicBezTo>
                  <a:pt x="821586" y="557510"/>
                  <a:pt x="815694" y="441398"/>
                  <a:pt x="669186" y="322663"/>
                </a:cubicBezTo>
                <a:cubicBezTo>
                  <a:pt x="522678" y="203928"/>
                  <a:pt x="207364" y="92439"/>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3909685" y="4660692"/>
            <a:ext cx="902158" cy="705787"/>
          </a:xfrm>
          <a:custGeom>
            <a:avLst/>
            <a:gdLst>
              <a:gd name="connsiteX0" fmla="*/ 734518 w 734518"/>
              <a:gd name="connsiteY0" fmla="*/ 629587 h 629587"/>
              <a:gd name="connsiteX1" fmla="*/ 509665 w 734518"/>
              <a:gd name="connsiteY1" fmla="*/ 329783 h 629587"/>
              <a:gd name="connsiteX2" fmla="*/ 224852 w 734518"/>
              <a:gd name="connsiteY2" fmla="*/ 104931 h 629587"/>
              <a:gd name="connsiteX3" fmla="*/ 0 w 734518"/>
              <a:gd name="connsiteY3" fmla="*/ 0 h 629587"/>
              <a:gd name="connsiteX0" fmla="*/ 902158 w 902158"/>
              <a:gd name="connsiteY0" fmla="*/ 705787 h 705787"/>
              <a:gd name="connsiteX1" fmla="*/ 677305 w 902158"/>
              <a:gd name="connsiteY1" fmla="*/ 405983 h 705787"/>
              <a:gd name="connsiteX2" fmla="*/ 392492 w 902158"/>
              <a:gd name="connsiteY2" fmla="*/ 181131 h 705787"/>
              <a:gd name="connsiteX3" fmla="*/ 0 w 902158"/>
              <a:gd name="connsiteY3" fmla="*/ 0 h 705787"/>
            </a:gdLst>
            <a:ahLst/>
            <a:cxnLst>
              <a:cxn ang="0">
                <a:pos x="connsiteX0" y="connsiteY0"/>
              </a:cxn>
              <a:cxn ang="0">
                <a:pos x="connsiteX1" y="connsiteY1"/>
              </a:cxn>
              <a:cxn ang="0">
                <a:pos x="connsiteX2" y="connsiteY2"/>
              </a:cxn>
              <a:cxn ang="0">
                <a:pos x="connsiteX3" y="connsiteY3"/>
              </a:cxn>
            </a:cxnLst>
            <a:rect l="l" t="t" r="r" b="b"/>
            <a:pathLst>
              <a:path w="902158" h="705787">
                <a:moveTo>
                  <a:pt x="902158" y="705787"/>
                </a:moveTo>
                <a:cubicBezTo>
                  <a:pt x="832203" y="599606"/>
                  <a:pt x="762249" y="493426"/>
                  <a:pt x="677305" y="405983"/>
                </a:cubicBezTo>
                <a:cubicBezTo>
                  <a:pt x="592361" y="318540"/>
                  <a:pt x="505376" y="248795"/>
                  <a:pt x="392492" y="181131"/>
                </a:cubicBezTo>
                <a:cubicBezTo>
                  <a:pt x="279608" y="113467"/>
                  <a:pt x="69954" y="24983"/>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4512478" y="5387592"/>
            <a:ext cx="778611" cy="461665"/>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Vias</a:t>
            </a:r>
            <a:endParaRPr lang="en-US" sz="2400" dirty="0" smtClean="0">
              <a:latin typeface="Arial" panose="020B0604020202020204" pitchFamily="34" charset="0"/>
              <a:cs typeface="Arial" panose="020B0604020202020204" pitchFamily="34" charset="0"/>
            </a:endParaRPr>
          </a:p>
        </p:txBody>
      </p:sp>
      <p:sp>
        <p:nvSpPr>
          <p:cNvPr id="15" name="CasellaDiTesto 14"/>
          <p:cNvSpPr txBox="1"/>
          <p:nvPr/>
        </p:nvSpPr>
        <p:spPr>
          <a:xfrm>
            <a:off x="7558576" y="1182145"/>
            <a:ext cx="4339771" cy="1200329"/>
          </a:xfrm>
          <a:prstGeom prst="rect">
            <a:avLst/>
          </a:prstGeom>
          <a:noFill/>
        </p:spPr>
        <p:txBody>
          <a:bodyPr wrap="square" rtlCol="0">
            <a:spAutoFit/>
          </a:bodyPr>
          <a:lstStyle/>
          <a:p>
            <a:r>
              <a:rPr lang="en-US" sz="2400" i="1" dirty="0" smtClean="0">
                <a:latin typeface="Arial" panose="020B0604020202020204" pitchFamily="34" charset="0"/>
                <a:cs typeface="Arial" panose="020B0604020202020204" pitchFamily="34" charset="0"/>
              </a:rPr>
              <a:t>Multi-layer MOMs are required to obtain capacitance density comparable with MIMs</a:t>
            </a:r>
          </a:p>
        </p:txBody>
      </p:sp>
      <p:sp>
        <p:nvSpPr>
          <p:cNvPr id="16" name="CasellaDiTesto 15"/>
          <p:cNvSpPr txBox="1"/>
          <p:nvPr/>
        </p:nvSpPr>
        <p:spPr>
          <a:xfrm>
            <a:off x="7151932" y="2579134"/>
            <a:ext cx="490515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 additional process steps are required to fabricate MOMs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They withstand relatively high voltages (tens of V or more)</a:t>
            </a:r>
            <a:endParaRPr lang="en-US" sz="2400" dirty="0" smtClean="0">
              <a:latin typeface="Arial" panose="020B0604020202020204" pitchFamily="34" charset="0"/>
              <a:cs typeface="Arial" panose="020B0604020202020204" pitchFamily="34" charset="0"/>
            </a:endParaRPr>
          </a:p>
        </p:txBody>
      </p:sp>
      <p:sp>
        <p:nvSpPr>
          <p:cNvPr id="17" name="CasellaDiTesto 16"/>
          <p:cNvSpPr txBox="1"/>
          <p:nvPr/>
        </p:nvSpPr>
        <p:spPr>
          <a:xfrm>
            <a:off x="7132571" y="4366633"/>
            <a:ext cx="4905156" cy="1200329"/>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latin typeface="Arial" panose="020B0604020202020204" pitchFamily="34" charset="0"/>
                <a:cs typeface="Arial" panose="020B0604020202020204" pitchFamily="34" charset="0"/>
              </a:rPr>
              <a:t>Multi</a:t>
            </a:r>
            <a:r>
              <a:rPr lang="en-US" sz="2400" dirty="0" smtClean="0">
                <a:latin typeface="Arial" panose="020B0604020202020204" pitchFamily="34" charset="0"/>
                <a:cs typeface="Arial" panose="020B0604020202020204" pitchFamily="34" charset="0"/>
              </a:rPr>
              <a:t>-layer MOMs are "walls" that cannot be crossed by other interconnection layers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548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3177"/>
            <a:ext cx="10515600" cy="662397"/>
          </a:xfrm>
        </p:spPr>
        <p:txBody>
          <a:bodyPr/>
          <a:lstStyle/>
          <a:p>
            <a:r>
              <a:rPr lang="en-US" dirty="0" smtClean="0"/>
              <a:t>Poly-Poly Capacitors</a:t>
            </a:r>
            <a:endParaRPr lang="en-US" dirty="0"/>
          </a:p>
        </p:txBody>
      </p:sp>
      <p:sp>
        <p:nvSpPr>
          <p:cNvPr id="3" name="Segnaposto piè di pagina 2"/>
          <p:cNvSpPr>
            <a:spLocks noGrp="1"/>
          </p:cNvSpPr>
          <p:nvPr>
            <p:ph type="ftr" sz="quarter" idx="11"/>
          </p:nvPr>
        </p:nvSpPr>
        <p:spPr/>
        <p:txBody>
          <a:bodyPr/>
          <a:lstStyle/>
          <a:p>
            <a:r>
              <a:rPr lang="en-US" dirty="0"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Immagine 4" descr="cap_PolyPo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31" y="1038095"/>
            <a:ext cx="6096000" cy="3133725"/>
          </a:xfrm>
          <a:prstGeom prst="rect">
            <a:avLst/>
          </a:prstGeom>
          <a:noFill/>
          <a:ln>
            <a:noFill/>
          </a:ln>
        </p:spPr>
      </p:pic>
      <p:sp>
        <p:nvSpPr>
          <p:cNvPr id="7" name="CasellaDiTesto 6"/>
          <p:cNvSpPr txBox="1"/>
          <p:nvPr/>
        </p:nvSpPr>
        <p:spPr>
          <a:xfrm>
            <a:off x="7561943" y="659220"/>
            <a:ext cx="4354286"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Poly-poly capacitors can be integrated only when two polysilicon layers are available</a:t>
            </a:r>
            <a:endParaRPr lang="en-US" sz="2400" dirty="0" smtClean="0">
              <a:latin typeface="Arial" panose="020B0604020202020204" pitchFamily="34" charset="0"/>
              <a:cs typeface="Arial" panose="020B0604020202020204" pitchFamily="34" charset="0"/>
            </a:endParaRPr>
          </a:p>
        </p:txBody>
      </p:sp>
      <p:sp>
        <p:nvSpPr>
          <p:cNvPr id="8" name="CasellaDiTesto 7"/>
          <p:cNvSpPr txBox="1"/>
          <p:nvPr/>
        </p:nvSpPr>
        <p:spPr>
          <a:xfrm>
            <a:off x="7551319" y="2185035"/>
            <a:ext cx="4354286" cy="1200329"/>
          </a:xfrm>
          <a:prstGeom prst="rect">
            <a:avLst/>
          </a:prstGeom>
          <a:noFill/>
        </p:spPr>
        <p:txBody>
          <a:bodyPr wrap="square" rtlCol="0">
            <a:spAutoFit/>
          </a:bodyPr>
          <a:lstStyle/>
          <a:p>
            <a:pPr marL="342900" indent="-342900">
              <a:buFontTx/>
              <a:buChar char="+"/>
            </a:pPr>
            <a:r>
              <a:rPr lang="en-US" sz="2400" dirty="0" smtClean="0">
                <a:latin typeface="Arial" panose="020B0604020202020204" pitchFamily="34" charset="0"/>
                <a:cs typeface="Arial" panose="020B0604020202020204" pitchFamily="34" charset="0"/>
              </a:rPr>
              <a:t>Maximum capacitance density among integrated capacitors (up to 8 </a:t>
            </a:r>
            <a:r>
              <a:rPr lang="en-US" sz="2400" dirty="0" err="1" smtClean="0">
                <a:latin typeface="Arial" panose="020B0604020202020204" pitchFamily="34" charset="0"/>
                <a:cs typeface="Arial" panose="020B0604020202020204" pitchFamily="34" charset="0"/>
              </a:rPr>
              <a:t>fF</a:t>
            </a:r>
            <a:r>
              <a:rPr lang="en-US" sz="2400" dirty="0" smtClean="0">
                <a:latin typeface="Arial" panose="020B0604020202020204" pitchFamily="34" charset="0"/>
                <a:cs typeface="Arial" panose="020B0604020202020204" pitchFamily="34" charset="0"/>
              </a:rPr>
              <a:t>/</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
        <p:nvSpPr>
          <p:cNvPr id="9" name="CasellaDiTesto 8"/>
          <p:cNvSpPr txBox="1"/>
          <p:nvPr/>
        </p:nvSpPr>
        <p:spPr>
          <a:xfrm>
            <a:off x="7551319" y="3561170"/>
            <a:ext cx="435428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Higher non-linearity (voltage dependence) with respect to MIM and MOM cap.</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Only low voltages can be safely applied</a:t>
            </a:r>
            <a:endParaRPr lang="en-US" sz="2400" dirty="0" smtClean="0">
              <a:latin typeface="Arial" panose="020B0604020202020204" pitchFamily="34" charset="0"/>
              <a:cs typeface="Arial" panose="020B0604020202020204" pitchFamily="34" charset="0"/>
            </a:endParaRPr>
          </a:p>
        </p:txBody>
      </p:sp>
      <p:sp>
        <p:nvSpPr>
          <p:cNvPr id="6" name="CasellaDiTesto 5"/>
          <p:cNvSpPr txBox="1"/>
          <p:nvPr/>
        </p:nvSpPr>
        <p:spPr>
          <a:xfrm>
            <a:off x="906359" y="4268064"/>
            <a:ext cx="5858343"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non-linearity derives from the much greater (and non linear)  penetration of the electric field into the polysilicon plates with respect to metal ones</a:t>
            </a:r>
            <a:r>
              <a:rPr lang="en-US"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620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Poly-implant capacitor</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7170" name="Picture 2" descr="cap_poly_diff"/>
          <p:cNvPicPr>
            <a:picLocks noChangeAspect="1" noChangeArrowheads="1"/>
          </p:cNvPicPr>
          <p:nvPr/>
        </p:nvPicPr>
        <p:blipFill>
          <a:blip r:embed="rId2" cstate="print">
            <a:extLst>
              <a:ext uri="{28A0092B-C50C-407E-A947-70E740481C1C}">
                <a14:useLocalDpi xmlns:a14="http://schemas.microsoft.com/office/drawing/2010/main" val="0"/>
              </a:ext>
            </a:extLst>
          </a:blip>
          <a:srcRect t="-1834"/>
          <a:stretch>
            <a:fillRect/>
          </a:stretch>
        </p:blipFill>
        <p:spPr bwMode="auto">
          <a:xfrm>
            <a:off x="2364733" y="1253536"/>
            <a:ext cx="700689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o 5"/>
          <p:cNvGrpSpPr/>
          <p:nvPr/>
        </p:nvGrpSpPr>
        <p:grpSpPr>
          <a:xfrm>
            <a:off x="3828738" y="2764459"/>
            <a:ext cx="419724" cy="762907"/>
            <a:chOff x="1573965" y="495300"/>
            <a:chExt cx="674559" cy="1130300"/>
          </a:xfrm>
        </p:grpSpPr>
        <p:sp>
          <p:nvSpPr>
            <p:cNvPr id="7" name="Triangolo isoscele 6"/>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203723"/>
            <a:ext cx="2665049" cy="1925757"/>
          </a:xfrm>
          <a:prstGeom prst="rect">
            <a:avLst/>
          </a:prstGeom>
        </p:spPr>
      </p:pic>
      <p:sp>
        <p:nvSpPr>
          <p:cNvPr id="10" name="CasellaDiTesto 9"/>
          <p:cNvSpPr txBox="1"/>
          <p:nvPr/>
        </p:nvSpPr>
        <p:spPr>
          <a:xfrm>
            <a:off x="1274164" y="1597148"/>
            <a:ext cx="52129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C</a:t>
            </a:r>
            <a:r>
              <a:rPr lang="it-IT" sz="2400" baseline="-25000" dirty="0" smtClean="0">
                <a:latin typeface="Arial" panose="020B0604020202020204" pitchFamily="34" charset="0"/>
                <a:cs typeface="Arial" panose="020B0604020202020204" pitchFamily="34" charset="0"/>
              </a:rPr>
              <a:t>2</a:t>
            </a:r>
            <a:endParaRPr lang="en-US" sz="2400" baseline="-250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10212529" y="1381746"/>
            <a:ext cx="52129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C</a:t>
            </a:r>
            <a:r>
              <a:rPr lang="it-IT" sz="2400" baseline="-25000" dirty="0" smtClean="0">
                <a:latin typeface="Arial" panose="020B0604020202020204" pitchFamily="34" charset="0"/>
                <a:cs typeface="Arial" panose="020B0604020202020204" pitchFamily="34" charset="0"/>
              </a:rPr>
              <a:t>1</a:t>
            </a:r>
            <a:endParaRPr lang="en-US" sz="2400" baseline="-25000" dirty="0" smtClean="0">
              <a:latin typeface="Arial" panose="020B0604020202020204" pitchFamily="34" charset="0"/>
              <a:cs typeface="Arial" panose="020B0604020202020204" pitchFamily="34" charset="0"/>
            </a:endParaRPr>
          </a:p>
        </p:txBody>
      </p:sp>
      <p:sp>
        <p:nvSpPr>
          <p:cNvPr id="13" name="CasellaDiTesto 12"/>
          <p:cNvSpPr txBox="1"/>
          <p:nvPr/>
        </p:nvSpPr>
        <p:spPr>
          <a:xfrm>
            <a:off x="9728462" y="3742058"/>
            <a:ext cx="68159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sub</a:t>
            </a:r>
            <a:endParaRPr lang="en-US" sz="2400" baseline="-25000" dirty="0" smtClean="0">
              <a:latin typeface="Arial" panose="020B0604020202020204" pitchFamily="34" charset="0"/>
              <a:cs typeface="Arial" panose="020B0604020202020204" pitchFamily="34" charset="0"/>
            </a:endParaRPr>
          </a:p>
        </p:txBody>
      </p:sp>
      <p:cxnSp>
        <p:nvCxnSpPr>
          <p:cNvPr id="14" name="Connettore 2 13"/>
          <p:cNvCxnSpPr>
            <a:stCxn id="10" idx="3"/>
          </p:cNvCxnSpPr>
          <p:nvPr/>
        </p:nvCxnSpPr>
        <p:spPr>
          <a:xfrm flipV="1">
            <a:off x="1795461" y="1820265"/>
            <a:ext cx="569272" cy="771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9383622" y="1604864"/>
            <a:ext cx="804921" cy="2154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flipV="1">
            <a:off x="9099030" y="3353402"/>
            <a:ext cx="629433" cy="59086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reccia in giù 21"/>
          <p:cNvSpPr/>
          <p:nvPr/>
        </p:nvSpPr>
        <p:spPr>
          <a:xfrm>
            <a:off x="7060367" y="3944267"/>
            <a:ext cx="368157" cy="627733"/>
          </a:xfrm>
          <a:prstGeom prst="downArrow">
            <a:avLst/>
          </a:prstGeom>
          <a:solidFill>
            <a:srgbClr val="FF0000"/>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509666" y="4203723"/>
            <a:ext cx="5261547" cy="1569660"/>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Some </a:t>
            </a:r>
            <a:r>
              <a:rPr lang="it-IT" sz="2400" dirty="0" err="1" smtClean="0">
                <a:latin typeface="Arial" panose="020B0604020202020204" pitchFamily="34" charset="0"/>
                <a:cs typeface="Arial" panose="020B0604020202020204" pitchFamily="34" charset="0"/>
              </a:rPr>
              <a:t>properties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poly-poly</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capacitors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but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presence</a:t>
            </a:r>
            <a:r>
              <a:rPr lang="it-IT" sz="2400" dirty="0" smtClean="0">
                <a:latin typeface="Arial" panose="020B0604020202020204" pitchFamily="34" charset="0"/>
                <a:cs typeface="Arial" panose="020B0604020202020204" pitchFamily="34" charset="0"/>
              </a:rPr>
              <a:t> of a </a:t>
            </a:r>
            <a:r>
              <a:rPr lang="it-IT" sz="2400" dirty="0" err="1" smtClean="0">
                <a:latin typeface="Arial" panose="020B0604020202020204" pitchFamily="34" charset="0"/>
                <a:cs typeface="Arial" panose="020B0604020202020204" pitchFamily="34" charset="0"/>
              </a:rPr>
              <a:t>parasitic</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junction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between</a:t>
            </a:r>
            <a:r>
              <a:rPr lang="it-IT" sz="2400" dirty="0" smtClean="0">
                <a:latin typeface="Arial" panose="020B0604020202020204" pitchFamily="34" charset="0"/>
                <a:cs typeface="Arial" panose="020B0604020202020204" pitchFamily="34" charset="0"/>
              </a:rPr>
              <a:t> the </a:t>
            </a:r>
            <a:r>
              <a:rPr lang="it-IT" sz="2400" dirty="0" err="1" smtClean="0">
                <a:latin typeface="Arial" panose="020B0604020202020204" pitchFamily="34" charset="0"/>
                <a:cs typeface="Arial" panose="020B0604020202020204" pitchFamily="34" charset="0"/>
              </a:rPr>
              <a:t>lower</a:t>
            </a:r>
            <a:r>
              <a:rPr lang="it-IT" sz="2400" dirty="0" smtClean="0">
                <a:latin typeface="Arial" panose="020B0604020202020204" pitchFamily="34" charset="0"/>
                <a:cs typeface="Arial" panose="020B0604020202020204" pitchFamily="34" charset="0"/>
              </a:rPr>
              <a:t> terminal and the </a:t>
            </a:r>
            <a:r>
              <a:rPr lang="it-IT" sz="2400" dirty="0" err="1" smtClean="0">
                <a:latin typeface="Arial" panose="020B0604020202020204" pitchFamily="34" charset="0"/>
                <a:cs typeface="Arial" panose="020B0604020202020204" pitchFamily="34" charset="0"/>
              </a:rPr>
              <a:t>substrate</a:t>
            </a:r>
            <a:r>
              <a:rPr lang="it-IT"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0"/>
            <a:ext cx="10515600" cy="662397"/>
          </a:xfrm>
        </p:spPr>
        <p:txBody>
          <a:bodyPr/>
          <a:lstStyle/>
          <a:p>
            <a:r>
              <a:rPr lang="en-US" dirty="0" smtClean="0"/>
              <a:t>Junction Capacitors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descr="cap_D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36" y="808116"/>
            <a:ext cx="5801194" cy="5156417"/>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918" y="414023"/>
            <a:ext cx="2841139" cy="2972301"/>
          </a:xfrm>
          <a:prstGeom prst="rect">
            <a:avLst/>
          </a:prstGeom>
        </p:spPr>
      </p:pic>
      <p:sp>
        <p:nvSpPr>
          <p:cNvPr id="7" name="CasellaDiTesto 6"/>
          <p:cNvSpPr txBox="1"/>
          <p:nvPr/>
        </p:nvSpPr>
        <p:spPr>
          <a:xfrm>
            <a:off x="6565692" y="3431193"/>
            <a:ext cx="5415593" cy="2677656"/>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Due to the strong </a:t>
            </a:r>
            <a:r>
              <a:rPr lang="it-IT" sz="2400" dirty="0" err="1" smtClean="0">
                <a:latin typeface="Arial" panose="020B0604020202020204" pitchFamily="34" charset="0"/>
                <a:cs typeface="Arial" panose="020B0604020202020204" pitchFamily="34" charset="0"/>
              </a:rPr>
              <a:t>dependence</a:t>
            </a:r>
            <a:r>
              <a:rPr lang="it-IT" sz="2400" dirty="0" smtClean="0">
                <a:latin typeface="Arial" panose="020B0604020202020204" pitchFamily="34" charset="0"/>
                <a:cs typeface="Arial" panose="020B0604020202020204" pitchFamily="34" charset="0"/>
              </a:rPr>
              <a:t> on </a:t>
            </a:r>
            <a:r>
              <a:rPr lang="it-IT" sz="2400" dirty="0" err="1" smtClean="0">
                <a:latin typeface="Arial" panose="020B0604020202020204" pitchFamily="34" charset="0"/>
                <a:cs typeface="Arial" panose="020B0604020202020204" pitchFamily="34" charset="0"/>
              </a:rPr>
              <a:t>voltage</a:t>
            </a:r>
            <a:r>
              <a:rPr lang="it-IT" sz="2400" dirty="0" smtClean="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j</a:t>
            </a:r>
            <a:r>
              <a:rPr lang="it-IT" sz="2400" dirty="0" err="1" smtClean="0">
                <a:latin typeface="Arial" panose="020B0604020202020204" pitchFamily="34" charset="0"/>
                <a:cs typeface="Arial" panose="020B0604020202020204" pitchFamily="34" charset="0"/>
              </a:rPr>
              <a:t>unction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capacitances</a:t>
            </a:r>
            <a:r>
              <a:rPr lang="it-IT" sz="2400" dirty="0" smtClean="0">
                <a:latin typeface="Arial" panose="020B0604020202020204" pitchFamily="34" charset="0"/>
                <a:cs typeface="Arial" panose="020B0604020202020204" pitchFamily="34" charset="0"/>
              </a:rPr>
              <a:t> are </a:t>
            </a:r>
            <a:r>
              <a:rPr lang="it-IT" sz="2400" dirty="0" err="1" smtClean="0">
                <a:latin typeface="Arial" panose="020B0604020202020204" pitchFamily="34" charset="0"/>
                <a:cs typeface="Arial" panose="020B0604020202020204" pitchFamily="34" charset="0"/>
              </a:rPr>
              <a:t>used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only</a:t>
            </a:r>
            <a:r>
              <a:rPr lang="it-IT" sz="2400" dirty="0" smtClean="0">
                <a:latin typeface="Arial" panose="020B0604020202020204" pitchFamily="34" charset="0"/>
                <a:cs typeface="Arial" panose="020B0604020202020204" pitchFamily="34" charset="0"/>
              </a:rPr>
              <a:t> for </a:t>
            </a:r>
            <a:r>
              <a:rPr lang="it-IT" sz="2400" dirty="0" err="1" smtClean="0">
                <a:latin typeface="Arial" panose="020B0604020202020204" pitchFamily="34" charset="0"/>
                <a:cs typeface="Arial" panose="020B0604020202020204" pitchFamily="34" charset="0"/>
              </a:rPr>
              <a:t>frequency</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compensation</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purposes</a:t>
            </a:r>
            <a:r>
              <a:rPr lang="it-IT" sz="2400" dirty="0" smtClean="0">
                <a:latin typeface="Arial" panose="020B0604020202020204" pitchFamily="34" charset="0"/>
                <a:cs typeface="Arial" panose="020B0604020202020204" pitchFamily="34" charset="0"/>
              </a:rPr>
              <a:t> or </a:t>
            </a:r>
            <a:r>
              <a:rPr lang="it-IT" sz="2400" dirty="0" err="1" smtClean="0">
                <a:latin typeface="Arial" panose="020B0604020202020204" pitchFamily="34" charset="0"/>
                <a:cs typeface="Arial" panose="020B0604020202020204" pitchFamily="34" charset="0"/>
              </a:rPr>
              <a:t>as</a:t>
            </a:r>
            <a:r>
              <a:rPr lang="it-IT" sz="2400" dirty="0" smtClean="0">
                <a:latin typeface="Arial" panose="020B0604020202020204" pitchFamily="34" charset="0"/>
                <a:cs typeface="Arial" panose="020B0604020202020204" pitchFamily="34" charset="0"/>
              </a:rPr>
              <a:t> bypass </a:t>
            </a:r>
            <a:r>
              <a:rPr lang="it-IT" sz="2400" dirty="0" err="1" smtClean="0">
                <a:latin typeface="Arial" panose="020B0604020202020204" pitchFamily="34" charset="0"/>
                <a:cs typeface="Arial" panose="020B0604020202020204" pitchFamily="34" charset="0"/>
              </a:rPr>
              <a:t>capacitors</a:t>
            </a:r>
            <a:r>
              <a:rPr lang="it-IT" sz="2400" dirty="0" smtClean="0">
                <a:latin typeface="Arial" panose="020B0604020202020204" pitchFamily="34" charset="0"/>
                <a:cs typeface="Arial" panose="020B0604020202020204" pitchFamily="34" charset="0"/>
              </a:rPr>
              <a:t>.</a:t>
            </a:r>
          </a:p>
          <a:p>
            <a:r>
              <a:rPr lang="it-IT" sz="2400" dirty="0" smtClean="0">
                <a:latin typeface="Arial" panose="020B0604020202020204" pitchFamily="34" charset="0"/>
                <a:cs typeface="Arial" panose="020B0604020202020204" pitchFamily="34" charset="0"/>
              </a:rPr>
              <a:t>The </a:t>
            </a:r>
            <a:r>
              <a:rPr lang="it-IT" sz="2400" dirty="0" err="1" smtClean="0">
                <a:latin typeface="Arial" panose="020B0604020202020204" pitchFamily="34" charset="0"/>
                <a:cs typeface="Arial" panose="020B0604020202020204" pitchFamily="34" charset="0"/>
              </a:rPr>
              <a:t>dependence</a:t>
            </a:r>
            <a:r>
              <a:rPr lang="it-IT" sz="2400" dirty="0" smtClean="0">
                <a:latin typeface="Arial" panose="020B0604020202020204" pitchFamily="34" charset="0"/>
                <a:cs typeface="Arial" panose="020B0604020202020204" pitchFamily="34" charset="0"/>
              </a:rPr>
              <a:t> on </a:t>
            </a:r>
            <a:r>
              <a:rPr lang="it-IT" sz="2400" dirty="0" err="1" smtClean="0">
                <a:latin typeface="Arial" panose="020B0604020202020204" pitchFamily="34" charset="0"/>
                <a:cs typeface="Arial" panose="020B0604020202020204" pitchFamily="34" charset="0"/>
              </a:rPr>
              <a:t>voltage</a:t>
            </a:r>
            <a:r>
              <a:rPr lang="it-IT" sz="2400" dirty="0" smtClean="0">
                <a:latin typeface="Arial" panose="020B0604020202020204" pitchFamily="34" charset="0"/>
                <a:cs typeface="Arial" panose="020B0604020202020204" pitchFamily="34" charset="0"/>
              </a:rPr>
              <a:t> can be </a:t>
            </a:r>
            <a:r>
              <a:rPr lang="it-IT" sz="2400" dirty="0" err="1" smtClean="0">
                <a:latin typeface="Arial" panose="020B0604020202020204" pitchFamily="34" charset="0"/>
                <a:cs typeface="Arial" panose="020B0604020202020204" pitchFamily="34" charset="0"/>
              </a:rPr>
              <a:t>used</a:t>
            </a:r>
            <a:r>
              <a:rPr lang="it-IT" sz="2400" dirty="0" smtClean="0">
                <a:latin typeface="Arial" panose="020B0604020202020204" pitchFamily="34" charset="0"/>
                <a:cs typeface="Arial" panose="020B0604020202020204" pitchFamily="34" charset="0"/>
              </a:rPr>
              <a:t> in RF </a:t>
            </a:r>
            <a:r>
              <a:rPr lang="it-IT" sz="2400" dirty="0" err="1" smtClean="0">
                <a:latin typeface="Arial" panose="020B0604020202020204" pitchFamily="34" charset="0"/>
                <a:cs typeface="Arial" panose="020B0604020202020204" pitchFamily="34" charset="0"/>
              </a:rPr>
              <a:t>applications</a:t>
            </a:r>
            <a:r>
              <a:rPr lang="it-IT" sz="2400" dirty="0" smtClean="0">
                <a:latin typeface="Arial" panose="020B0604020202020204" pitchFamily="34" charset="0"/>
                <a:cs typeface="Arial" panose="020B0604020202020204" pitchFamily="34" charset="0"/>
              </a:rPr>
              <a:t> to </a:t>
            </a:r>
            <a:r>
              <a:rPr lang="it-IT" sz="2400" dirty="0" err="1" smtClean="0">
                <a:latin typeface="Arial" panose="020B0604020202020204" pitchFamily="34" charset="0"/>
                <a:cs typeface="Arial" panose="020B0604020202020204" pitchFamily="34" charset="0"/>
              </a:rPr>
              <a:t>implement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varactors</a:t>
            </a:r>
            <a:r>
              <a:rPr lang="it-IT" sz="2400" dirty="0" smtClean="0">
                <a:latin typeface="Arial" panose="020B0604020202020204" pitchFamily="34" charset="0"/>
                <a:cs typeface="Arial" panose="020B0604020202020204" pitchFamily="34" charset="0"/>
              </a:rPr>
              <a:t> for </a:t>
            </a:r>
            <a:r>
              <a:rPr lang="it-IT" sz="2400" dirty="0" err="1" smtClean="0">
                <a:latin typeface="Arial" panose="020B0604020202020204" pitchFamily="34" charset="0"/>
                <a:cs typeface="Arial" panose="020B0604020202020204" pitchFamily="34" charset="0"/>
              </a:rPr>
              <a:t>tuning</a:t>
            </a:r>
            <a:r>
              <a:rPr lang="it-IT" sz="2400" dirty="0" smtClean="0">
                <a:latin typeface="Arial" panose="020B0604020202020204" pitchFamily="34" charset="0"/>
                <a:cs typeface="Arial" panose="020B0604020202020204" pitchFamily="34" charset="0"/>
              </a:rPr>
              <a:t> of LC </a:t>
            </a:r>
            <a:r>
              <a:rPr lang="it-IT" sz="2400" dirty="0" err="1" smtClean="0">
                <a:latin typeface="Arial" panose="020B0604020202020204" pitchFamily="34" charset="0"/>
                <a:cs typeface="Arial" panose="020B0604020202020204" pitchFamily="34" charset="0"/>
              </a:rPr>
              <a:t>resonators</a:t>
            </a:r>
            <a:r>
              <a:rPr lang="it-IT"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
        <p:nvSpPr>
          <p:cNvPr id="8" name="CasellaDiTesto 7"/>
          <p:cNvSpPr txBox="1"/>
          <p:nvPr/>
        </p:nvSpPr>
        <p:spPr>
          <a:xfrm>
            <a:off x="2458387" y="223341"/>
            <a:ext cx="1367682"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a:t>
            </a:r>
            <a:r>
              <a:rPr lang="it-IT" sz="2400" dirty="0" smtClean="0">
                <a:latin typeface="Arial" panose="020B0604020202020204" pitchFamily="34" charset="0"/>
                <a:cs typeface="Arial" panose="020B0604020202020204" pitchFamily="34" charset="0"/>
              </a:rPr>
              <a:t>  V</a:t>
            </a:r>
            <a:r>
              <a:rPr lang="it-IT" sz="2400" baseline="-25000" dirty="0" smtClean="0">
                <a:latin typeface="Arial" panose="020B0604020202020204" pitchFamily="34" charset="0"/>
                <a:cs typeface="Arial" panose="020B0604020202020204" pitchFamily="34" charset="0"/>
              </a:rPr>
              <a:t>C</a:t>
            </a:r>
            <a:r>
              <a:rPr lang="it-IT" sz="2400" dirty="0" smtClean="0">
                <a:latin typeface="Arial" panose="020B0604020202020204" pitchFamily="34" charset="0"/>
                <a:cs typeface="Arial" panose="020B0604020202020204" pitchFamily="34" charset="0"/>
              </a:rPr>
              <a:t>  </a:t>
            </a:r>
            <a:r>
              <a:rPr lang="it-IT"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p:txBody>
      </p:sp>
      <p:grpSp>
        <p:nvGrpSpPr>
          <p:cNvPr id="9" name="Gruppo 8"/>
          <p:cNvGrpSpPr/>
          <p:nvPr/>
        </p:nvGrpSpPr>
        <p:grpSpPr>
          <a:xfrm rot="2160000">
            <a:off x="1628677" y="2336762"/>
            <a:ext cx="338528" cy="649255"/>
            <a:chOff x="1573965" y="495300"/>
            <a:chExt cx="674559" cy="1130300"/>
          </a:xfrm>
        </p:grpSpPr>
        <p:sp>
          <p:nvSpPr>
            <p:cNvPr id="10" name="Triangolo isoscele 9"/>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1 11"/>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031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69875"/>
            <a:ext cx="10515600" cy="662397"/>
          </a:xfrm>
        </p:spPr>
        <p:txBody>
          <a:bodyPr/>
          <a:lstStyle/>
          <a:p>
            <a:r>
              <a:rPr lang="en-US" dirty="0" smtClean="0"/>
              <a:t>Properties of Integrated Capacitors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2986882641"/>
              </p:ext>
            </p:extLst>
          </p:nvPr>
        </p:nvGraphicFramePr>
        <p:xfrm>
          <a:off x="815897" y="1139965"/>
          <a:ext cx="10726528" cy="4766159"/>
        </p:xfrm>
        <a:graphic>
          <a:graphicData uri="http://schemas.openxmlformats.org/drawingml/2006/table">
            <a:tbl>
              <a:tblPr firstRow="1" firstCol="1" bandRow="1">
                <a:tableStyleId>{5C22544A-7EE6-4342-B048-85BDC9FD1C3A}</a:tableStyleId>
              </a:tblPr>
              <a:tblGrid>
                <a:gridCol w="2333726"/>
                <a:gridCol w="2429451"/>
                <a:gridCol w="2670952"/>
                <a:gridCol w="3292399"/>
              </a:tblGrid>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per unit area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Linearity (voltage dependence)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Parasitic components</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MIM</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a:t>
                      </a:r>
                      <a:r>
                        <a:rPr lang="en-US" sz="2000" dirty="0" smtClean="0">
                          <a:effectLst/>
                          <a:latin typeface="Times New Roman" panose="02020603050405020304" pitchFamily="18" charset="0"/>
                          <a:cs typeface="Times New Roman" panose="02020603050405020304" pitchFamily="18" charset="0"/>
                        </a:rPr>
                        <a:t>flux</a:t>
                      </a:r>
                      <a:r>
                        <a:rPr lang="en-US" sz="2000" dirty="0">
                          <a:effectLst/>
                          <a:latin typeface="Times New Roman" panose="02020603050405020304" pitchFamily="18" charset="0"/>
                          <a:cs typeface="Times New Roman" panose="02020603050405020304" pitchFamily="18" charset="0"/>
                        </a:rPr>
                        <a:t>)</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1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0.1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dirty="0" smtClean="0">
                          <a:effectLst/>
                          <a:latin typeface="Symbol" panose="05050102010706020507" pitchFamily="18" charset="2"/>
                          <a:cs typeface="Times New Roman" panose="02020603050405020304" pitchFamily="18" charset="0"/>
                        </a:rPr>
                        <a:t>m</a:t>
                      </a:r>
                      <a:r>
                        <a:rPr lang="en-US" sz="2000" dirty="0" smtClean="0">
                          <a:effectLst/>
                          <a:latin typeface="Times New Roman" panose="02020603050405020304" pitchFamily="18" charset="0"/>
                          <a:cs typeface="Times New Roman" panose="02020603050405020304" pitchFamily="18" charset="0"/>
                        </a:rPr>
                        <a:t>m</a:t>
                      </a:r>
                      <a:r>
                        <a:rPr lang="en-US" sz="2000" baseline="30000" dirty="0" smtClean="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(both terminals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(flux)</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6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dirty="0" smtClean="0">
                          <a:effectLst/>
                          <a:latin typeface="Symbol" panose="05050102010706020507" pitchFamily="18" charset="2"/>
                          <a:cs typeface="Times New Roman" panose="02020603050405020304" pitchFamily="18" charset="0"/>
                        </a:rPr>
                        <a:t>m</a:t>
                      </a:r>
                      <a:r>
                        <a:rPr lang="en-US" sz="2000" dirty="0" smtClean="0">
                          <a:effectLst/>
                          <a:latin typeface="Times New Roman" panose="02020603050405020304" pitchFamily="18" charset="0"/>
                          <a:cs typeface="Times New Roman" panose="02020603050405020304" pitchFamily="18" charset="0"/>
                        </a:rPr>
                        <a:t>m</a:t>
                      </a:r>
                      <a:r>
                        <a:rPr lang="en-US" sz="2000" baseline="30000" dirty="0" smtClean="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Capacitance to substrate</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(both terminals only)</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poly-poly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dirty="0" smtClean="0">
                          <a:effectLst/>
                          <a:latin typeface="Symbol" panose="05050102010706020507" pitchFamily="18" charset="2"/>
                          <a:cs typeface="Times New Roman" panose="02020603050405020304" pitchFamily="18" charset="0"/>
                        </a:rPr>
                        <a:t>m</a:t>
                      </a:r>
                      <a:r>
                        <a:rPr lang="en-US" sz="2000" dirty="0" smtClean="0">
                          <a:effectLst/>
                          <a:latin typeface="Times New Roman" panose="02020603050405020304" pitchFamily="18" charset="0"/>
                          <a:cs typeface="Times New Roman" panose="02020603050405020304" pitchFamily="18" charset="0"/>
                        </a:rPr>
                        <a:t>m</a:t>
                      </a:r>
                      <a:r>
                        <a:rPr lang="en-US" sz="2000" baseline="30000" dirty="0" smtClean="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5488">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poly-diffusion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dirty="0" smtClean="0">
                          <a:effectLst/>
                          <a:latin typeface="Symbol" panose="05050102010706020507" pitchFamily="18" charset="2"/>
                          <a:cs typeface="Times New Roman" panose="02020603050405020304" pitchFamily="18" charset="0"/>
                        </a:rPr>
                        <a:t>m</a:t>
                      </a:r>
                      <a:r>
                        <a:rPr lang="en-US" sz="2000" dirty="0" smtClean="0">
                          <a:effectLst/>
                          <a:latin typeface="Times New Roman" panose="02020603050405020304" pitchFamily="18" charset="0"/>
                          <a:cs typeface="Times New Roman" panose="02020603050405020304" pitchFamily="18" charset="0"/>
                        </a:rPr>
                        <a:t>m</a:t>
                      </a:r>
                      <a:r>
                        <a:rPr lang="en-US" sz="2000" baseline="30000" dirty="0" smtClean="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Diode to Substrate (bottom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53231">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junction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dirty="0" smtClean="0">
                          <a:effectLst/>
                          <a:latin typeface="Symbol" panose="05050102010706020507" pitchFamily="18" charset="2"/>
                          <a:cs typeface="Times New Roman" panose="02020603050405020304" pitchFamily="18" charset="0"/>
                        </a:rPr>
                        <a:t>m</a:t>
                      </a:r>
                      <a:r>
                        <a:rPr lang="en-US" sz="2000" dirty="0" smtClean="0">
                          <a:effectLst/>
                          <a:latin typeface="Times New Roman" panose="02020603050405020304" pitchFamily="18" charset="0"/>
                          <a:cs typeface="Times New Roman" panose="02020603050405020304" pitchFamily="18" charset="0"/>
                        </a:rPr>
                        <a:t>m</a:t>
                      </a:r>
                      <a:r>
                        <a:rPr lang="en-US" sz="2000" baseline="30000" dirty="0" smtClean="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very –high </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(up to 30 %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Diode to Substrate (bottom plate). Diode between terminals.</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6914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Integrated resistors: general layout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0109" y="1382785"/>
            <a:ext cx="6656722" cy="230649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233" y="4019158"/>
            <a:ext cx="5478474" cy="923240"/>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2942894221"/>
              </p:ext>
            </p:extLst>
          </p:nvPr>
        </p:nvGraphicFramePr>
        <p:xfrm>
          <a:off x="2817813" y="5120587"/>
          <a:ext cx="5754687" cy="881062"/>
        </p:xfrm>
        <a:graphic>
          <a:graphicData uri="http://schemas.openxmlformats.org/presentationml/2006/ole">
            <mc:AlternateContent xmlns:mc="http://schemas.openxmlformats.org/markup-compatibility/2006">
              <mc:Choice xmlns:v="urn:schemas-microsoft-com:vml" Requires="v">
                <p:oleObj spid="_x0000_s1056" name="Equation" r:id="rId5" imgW="2311200" imgH="355320" progId="Equation.DSMT4">
                  <p:embed/>
                </p:oleObj>
              </mc:Choice>
              <mc:Fallback>
                <p:oleObj name="Equation" r:id="rId5" imgW="2311200" imgH="355320" progId="Equation.DSMT4">
                  <p:embed/>
                  <p:pic>
                    <p:nvPicPr>
                      <p:cNvPr id="0" name="Object 1"/>
                      <p:cNvPicPr>
                        <a:picLocks noChangeAspect="1" noChangeArrowheads="1"/>
                      </p:cNvPicPr>
                      <p:nvPr/>
                    </p:nvPicPr>
                    <p:blipFill>
                      <a:blip r:embed="rId6"/>
                      <a:srcRect/>
                      <a:stretch>
                        <a:fillRect/>
                      </a:stretch>
                    </p:blipFill>
                    <p:spPr bwMode="auto">
                      <a:xfrm>
                        <a:off x="2817813" y="5120587"/>
                        <a:ext cx="5754687" cy="881062"/>
                      </a:xfrm>
                      <a:prstGeom prst="rect">
                        <a:avLst/>
                      </a:prstGeom>
                      <a:noFill/>
                    </p:spPr>
                  </p:pic>
                </p:oleObj>
              </mc:Fallback>
            </mc:AlternateContent>
          </a:graphicData>
        </a:graphic>
      </p:graphicFrame>
      <p:cxnSp>
        <p:nvCxnSpPr>
          <p:cNvPr id="10" name="Connettore 1 9"/>
          <p:cNvCxnSpPr/>
          <p:nvPr/>
        </p:nvCxnSpPr>
        <p:spPr>
          <a:xfrm flipH="1">
            <a:off x="4229100" y="2893325"/>
            <a:ext cx="15882" cy="1008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7667632" y="2848875"/>
            <a:ext cx="5708" cy="992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244982" y="3749040"/>
            <a:ext cx="342265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778213" y="3232927"/>
            <a:ext cx="35618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L</a:t>
            </a:r>
          </a:p>
        </p:txBody>
      </p:sp>
      <p:cxnSp>
        <p:nvCxnSpPr>
          <p:cNvPr id="20" name="Connettore 1 19"/>
          <p:cNvCxnSpPr/>
          <p:nvPr/>
        </p:nvCxnSpPr>
        <p:spPr>
          <a:xfrm>
            <a:off x="4808220" y="2362200"/>
            <a:ext cx="0" cy="48667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978113" y="2374373"/>
            <a:ext cx="47481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41879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Resistor</a:t>
            </a:r>
            <a:r>
              <a:rPr lang="it-IT" dirty="0" smtClean="0"/>
              <a:t> layout for W&gt;&gt;</a:t>
            </a:r>
            <a:r>
              <a:rPr lang="it-IT" dirty="0" err="1" smtClean="0"/>
              <a:t>W</a:t>
            </a:r>
            <a:r>
              <a:rPr lang="it-IT" baseline="-25000" dirty="0" err="1" smtClean="0"/>
              <a:t>min</a:t>
            </a:r>
            <a:endParaRPr lang="en-US" baseline="-250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068" y="1217654"/>
            <a:ext cx="5765104" cy="2315633"/>
          </a:xfrm>
          <a:prstGeom prst="rect">
            <a:avLst/>
          </a:prstGeom>
        </p:spPr>
      </p:pic>
      <p:sp>
        <p:nvSpPr>
          <p:cNvPr id="6" name="CasellaDiTesto 5"/>
          <p:cNvSpPr txBox="1"/>
          <p:nvPr/>
        </p:nvSpPr>
        <p:spPr>
          <a:xfrm>
            <a:off x="838200" y="3975322"/>
            <a:ext cx="10448144" cy="230832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 some cases, we need to draw a resistor body with a width much larger than the minimum value dictated by the technology. This may occur when we need a resistor of low value that must carry relatively large currents.</a:t>
            </a:r>
          </a:p>
          <a:p>
            <a:r>
              <a:rPr lang="en-US" sz="2400" dirty="0" smtClean="0">
                <a:latin typeface="Arial" panose="020B0604020202020204" pitchFamily="34" charset="0"/>
                <a:cs typeface="Arial" panose="020B0604020202020204" pitchFamily="34" charset="0"/>
              </a:rPr>
              <a:t>In this case,  the resistor body width is already as large as to allow correct surround of contacts. If there is enough space, we add as many as possible contacts along the resistor width. </a:t>
            </a:r>
          </a:p>
        </p:txBody>
      </p:sp>
    </p:spTree>
    <p:extLst>
      <p:ext uri="{BB962C8B-B14F-4D97-AF65-F5344CB8AC3E}">
        <p14:creationId xmlns:p14="http://schemas.microsoft.com/office/powerpoint/2010/main" val="91577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Resistors: quality parameters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219200" y="1133475"/>
            <a:ext cx="87630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Sheet resistance (R</a:t>
            </a:r>
            <a:r>
              <a:rPr lang="en-US" sz="2000" baseline="-25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 Large R</a:t>
            </a:r>
            <a:r>
              <a:rPr lang="en-US" sz="2000" baseline="-25000" dirty="0" smtClean="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 means that large resistance values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can be obtained using less area</a:t>
            </a:r>
          </a:p>
        </p:txBody>
      </p:sp>
      <p:sp>
        <p:nvSpPr>
          <p:cNvPr id="6" name="CasellaDiTesto 5"/>
          <p:cNvSpPr txBox="1"/>
          <p:nvPr/>
        </p:nvSpPr>
        <p:spPr>
          <a:xfrm>
            <a:off x="1504950" y="3779317"/>
            <a:ext cx="86296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Temperature dependence</a:t>
            </a:r>
            <a:r>
              <a:rPr lang="en-US" sz="20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1352550" y="2188783"/>
            <a:ext cx="862965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Voltage dependence: In integrated resistors, the resistance often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depends on the voltage applied to </a:t>
            </a:r>
            <a:r>
              <a:rPr lang="en-US" sz="2000" dirty="0" smtClean="0">
                <a:latin typeface="Arial" panose="020B0604020202020204" pitchFamily="34" charset="0"/>
                <a:cs typeface="Arial" panose="020B0604020202020204" pitchFamily="34" charset="0"/>
              </a:rPr>
              <a:t>the terminals</a:t>
            </a:r>
            <a:endParaRPr lang="en-US" sz="2400" dirty="0">
              <a:latin typeface="Arial" panose="020B0604020202020204" pitchFamily="34" charset="0"/>
              <a:cs typeface="Arial" panose="020B0604020202020204" pitchFamily="34" charset="0"/>
            </a:endParaRPr>
          </a:p>
        </p:txBody>
      </p:sp>
      <p:graphicFrame>
        <p:nvGraphicFramePr>
          <p:cNvPr id="9" name="Oggetto 8"/>
          <p:cNvGraphicFramePr>
            <a:graphicFrameLocks noChangeAspect="1"/>
          </p:cNvGraphicFramePr>
          <p:nvPr>
            <p:extLst>
              <p:ext uri="{D42A27DB-BD31-4B8C-83A1-F6EECF244321}">
                <p14:modId xmlns:p14="http://schemas.microsoft.com/office/powerpoint/2010/main" val="3374680280"/>
              </p:ext>
            </p:extLst>
          </p:nvPr>
        </p:nvGraphicFramePr>
        <p:xfrm>
          <a:off x="3943350" y="3111306"/>
          <a:ext cx="3699532" cy="453374"/>
        </p:xfrm>
        <a:graphic>
          <a:graphicData uri="http://schemas.openxmlformats.org/presentationml/2006/ole">
            <mc:AlternateContent xmlns:mc="http://schemas.openxmlformats.org/markup-compatibility/2006">
              <mc:Choice xmlns:v="urn:schemas-microsoft-com:vml" Requires="v">
                <p:oleObj spid="_x0000_s2136" name="Equation" r:id="rId3" imgW="1943100" imgH="241300" progId="Equation.DSMT4">
                  <p:embed/>
                </p:oleObj>
              </mc:Choice>
              <mc:Fallback>
                <p:oleObj name="Equation" r:id="rId3" imgW="19431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3111306"/>
                        <a:ext cx="3699532" cy="453374"/>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2609493071"/>
              </p:ext>
            </p:extLst>
          </p:nvPr>
        </p:nvGraphicFramePr>
        <p:xfrm>
          <a:off x="3276600" y="4394064"/>
          <a:ext cx="5819776" cy="536575"/>
        </p:xfrm>
        <a:graphic>
          <a:graphicData uri="http://schemas.openxmlformats.org/presentationml/2006/ole">
            <mc:AlternateContent xmlns:mc="http://schemas.openxmlformats.org/markup-compatibility/2006">
              <mc:Choice xmlns:v="urn:schemas-microsoft-com:vml" Requires="v">
                <p:oleObj spid="_x0000_s2137" name="Equation" r:id="rId5" imgW="2679700" imgH="254000" progId="Equation.DSMT4">
                  <p:embed/>
                </p:oleObj>
              </mc:Choice>
              <mc:Fallback>
                <p:oleObj name="Equation" r:id="rId5" imgW="26797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394064"/>
                        <a:ext cx="5819776" cy="536575"/>
                      </a:xfrm>
                      <a:prstGeom prst="rect">
                        <a:avLst/>
                      </a:prstGeom>
                      <a:noFill/>
                    </p:spPr>
                  </p:pic>
                </p:oleObj>
              </mc:Fallback>
            </mc:AlternateContent>
          </a:graphicData>
        </a:graphic>
      </p:graphicFrame>
      <p:sp>
        <p:nvSpPr>
          <p:cNvPr id="12" name="CasellaDiTesto 11"/>
          <p:cNvSpPr txBox="1"/>
          <p:nvPr/>
        </p:nvSpPr>
        <p:spPr>
          <a:xfrm>
            <a:off x="1352550" y="5271803"/>
            <a:ext cx="611500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TCR: temperature coefficient of resistance: </a:t>
            </a:r>
          </a:p>
        </p:txBody>
      </p:sp>
      <p:sp>
        <p:nvSpPr>
          <p:cNvPr id="1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540623411"/>
              </p:ext>
            </p:extLst>
          </p:nvPr>
        </p:nvGraphicFramePr>
        <p:xfrm>
          <a:off x="7467557" y="5099216"/>
          <a:ext cx="2271479" cy="841838"/>
        </p:xfrm>
        <a:graphic>
          <a:graphicData uri="http://schemas.openxmlformats.org/presentationml/2006/ole">
            <mc:AlternateContent xmlns:mc="http://schemas.openxmlformats.org/markup-compatibility/2006">
              <mc:Choice xmlns:v="urn:schemas-microsoft-com:vml" Requires="v">
                <p:oleObj spid="_x0000_s2138" name="Equation" r:id="rId7" imgW="952200" imgH="355320" progId="Equation.DSMT4">
                  <p:embed/>
                </p:oleObj>
              </mc:Choice>
              <mc:Fallback>
                <p:oleObj name="Equation" r:id="rId7" imgW="952200" imgH="355320" progId="Equation.DSMT4">
                  <p:embed/>
                  <p:pic>
                    <p:nvPicPr>
                      <p:cNvPr id="0" name="Object 5"/>
                      <p:cNvPicPr>
                        <a:picLocks noChangeAspect="1" noChangeArrowheads="1"/>
                      </p:cNvPicPr>
                      <p:nvPr/>
                    </p:nvPicPr>
                    <p:blipFill>
                      <a:blip r:embed="rId8"/>
                      <a:srcRect/>
                      <a:stretch>
                        <a:fillRect/>
                      </a:stretch>
                    </p:blipFill>
                    <p:spPr bwMode="auto">
                      <a:xfrm>
                        <a:off x="7467557" y="5099216"/>
                        <a:ext cx="2271479" cy="841838"/>
                      </a:xfrm>
                      <a:prstGeom prst="rect">
                        <a:avLst/>
                      </a:prstGeom>
                      <a:noFill/>
                    </p:spPr>
                  </p:pic>
                </p:oleObj>
              </mc:Fallback>
            </mc:AlternateContent>
          </a:graphicData>
        </a:graphic>
      </p:graphicFrame>
    </p:spTree>
    <p:extLst>
      <p:ext uri="{BB962C8B-B14F-4D97-AF65-F5344CB8AC3E}">
        <p14:creationId xmlns:p14="http://schemas.microsoft.com/office/powerpoint/2010/main" val="42668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212725"/>
            <a:ext cx="10515600" cy="662397"/>
          </a:xfrm>
        </p:spPr>
        <p:txBody>
          <a:bodyPr/>
          <a:lstStyle/>
          <a:p>
            <a:r>
              <a:rPr lang="en-US" dirty="0" smtClean="0"/>
              <a:t>Integrated resistors: Parasitic Components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417" y="1104311"/>
            <a:ext cx="4996544" cy="179128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16" y="3049524"/>
            <a:ext cx="5045183" cy="1808727"/>
          </a:xfrm>
          <a:prstGeom prst="rect">
            <a:avLst/>
          </a:prstGeom>
        </p:spPr>
      </p:pic>
      <p:sp>
        <p:nvSpPr>
          <p:cNvPr id="7" name="CasellaDiTesto 6"/>
          <p:cNvSpPr txBox="1"/>
          <p:nvPr/>
        </p:nvSpPr>
        <p:spPr>
          <a:xfrm>
            <a:off x="8648700" y="1542224"/>
            <a:ext cx="1984839"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Unavoidable </a:t>
            </a:r>
          </a:p>
          <a:p>
            <a:r>
              <a:rPr lang="en-US" sz="2400" dirty="0" err="1" smtClean="0">
                <a:latin typeface="Arial" panose="020B0604020202020204" pitchFamily="34" charset="0"/>
                <a:cs typeface="Arial" panose="020B0604020202020204" pitchFamily="34" charset="0"/>
              </a:rPr>
              <a:t>parasitics</a:t>
            </a:r>
            <a:endParaRPr lang="en-US" sz="2400" dirty="0" smtClean="0">
              <a:latin typeface="Arial" panose="020B0604020202020204" pitchFamily="34" charset="0"/>
              <a:cs typeface="Arial" panose="020B0604020202020204" pitchFamily="34" charset="0"/>
            </a:endParaRPr>
          </a:p>
        </p:txBody>
      </p:sp>
      <p:sp>
        <p:nvSpPr>
          <p:cNvPr id="8" name="CasellaDiTesto 7"/>
          <p:cNvSpPr txBox="1"/>
          <p:nvPr/>
        </p:nvSpPr>
        <p:spPr>
          <a:xfrm>
            <a:off x="8736042" y="3656774"/>
            <a:ext cx="191430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Needs Care!</a:t>
            </a:r>
          </a:p>
        </p:txBody>
      </p:sp>
    </p:spTree>
    <p:extLst>
      <p:ext uri="{BB962C8B-B14F-4D97-AF65-F5344CB8AC3E}">
        <p14:creationId xmlns:p14="http://schemas.microsoft.com/office/powerpoint/2010/main" val="29266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Polysilicon resistors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419" y="1261868"/>
            <a:ext cx="5791212" cy="4029464"/>
          </a:xfrm>
          <a:prstGeom prst="rect">
            <a:avLst/>
          </a:prstGeom>
        </p:spPr>
      </p:pic>
    </p:spTree>
    <p:extLst>
      <p:ext uri="{BB962C8B-B14F-4D97-AF65-F5344CB8AC3E}">
        <p14:creationId xmlns:p14="http://schemas.microsoft.com/office/powerpoint/2010/main" val="339506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Typical characteristics of polysilicon resistors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633452466"/>
              </p:ext>
            </p:extLst>
          </p:nvPr>
        </p:nvGraphicFramePr>
        <p:xfrm>
          <a:off x="1419225" y="1600202"/>
          <a:ext cx="8601074" cy="3111955"/>
        </p:xfrm>
        <a:graphic>
          <a:graphicData uri="http://schemas.openxmlformats.org/drawingml/2006/table">
            <a:tbl>
              <a:tblPr firstRow="1" firstCol="1" bandRow="1">
                <a:tableStyleId>{5C22544A-7EE6-4342-B048-85BDC9FD1C3A}</a:tableStyleId>
              </a:tblPr>
              <a:tblGrid>
                <a:gridCol w="1869531"/>
                <a:gridCol w="1620671"/>
                <a:gridCol w="3241341"/>
                <a:gridCol w="1869531"/>
              </a:tblGrid>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n-plus polysilicon</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30-150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73555">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p-plus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50-400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250-1000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921">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high-res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400-4000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 ppm/°C,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921">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Salicided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5-10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2500-3500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5245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Diffusion Resistors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625" y="1275842"/>
            <a:ext cx="5602991" cy="4229612"/>
          </a:xfrm>
          <a:prstGeom prst="rect">
            <a:avLst/>
          </a:prstGeom>
        </p:spPr>
      </p:pic>
    </p:spTree>
    <p:extLst>
      <p:ext uri="{BB962C8B-B14F-4D97-AF65-F5344CB8AC3E}">
        <p14:creationId xmlns:p14="http://schemas.microsoft.com/office/powerpoint/2010/main" val="12133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25" y="275227"/>
            <a:ext cx="10515600" cy="662397"/>
          </a:xfrm>
        </p:spPr>
        <p:txBody>
          <a:bodyPr/>
          <a:lstStyle/>
          <a:p>
            <a:r>
              <a:rPr lang="en-US" dirty="0" smtClean="0"/>
              <a:t>Voltage dependence in diffused resistors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4098" name="Picture 2" descr="depletion_res_d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856" y="1476375"/>
            <a:ext cx="4710886"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33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7027</TotalTime>
  <Words>965</Words>
  <Application>Microsoft Office PowerPoint</Application>
  <PresentationFormat>Widescreen</PresentationFormat>
  <Paragraphs>175</Paragraphs>
  <Slides>18</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4" baseType="lpstr">
      <vt:lpstr>Arial</vt:lpstr>
      <vt:lpstr>Calibri</vt:lpstr>
      <vt:lpstr>Symbol</vt:lpstr>
      <vt:lpstr>Times New Roman</vt:lpstr>
      <vt:lpstr>Tema di Office</vt:lpstr>
      <vt:lpstr>Equation</vt:lpstr>
      <vt:lpstr>Passive components in Integrated Circuits</vt:lpstr>
      <vt:lpstr>Integrated resistors: general layout</vt:lpstr>
      <vt:lpstr>Resistor layout for W&gt;&gt;Wmin</vt:lpstr>
      <vt:lpstr>Resistors: quality parameters</vt:lpstr>
      <vt:lpstr>Integrated resistors: Parasitic Components</vt:lpstr>
      <vt:lpstr>Polysilicon resistors</vt:lpstr>
      <vt:lpstr>Typical characteristics of polysilicon resistors</vt:lpstr>
      <vt:lpstr>Diffusion Resistors</vt:lpstr>
      <vt:lpstr>Voltage dependence in diffused resistors</vt:lpstr>
      <vt:lpstr>Properties of diffused resistors</vt:lpstr>
      <vt:lpstr>Integrated capacitors: quality parameters</vt:lpstr>
      <vt:lpstr>Integrated Capacitors: MIM capacitors</vt:lpstr>
      <vt:lpstr>Integrated capacitors: MOM capacitors</vt:lpstr>
      <vt:lpstr>Multi-layer MOM capacitors</vt:lpstr>
      <vt:lpstr>Poly-Poly Capacitors</vt:lpstr>
      <vt:lpstr>Poly-implant capacitor</vt:lpstr>
      <vt:lpstr>Junction Capacitors</vt:lpstr>
      <vt:lpstr>Properties of Integrated Capacitors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403</cp:revision>
  <dcterms:created xsi:type="dcterms:W3CDTF">2015-02-03T16:10:37Z</dcterms:created>
  <dcterms:modified xsi:type="dcterms:W3CDTF">2020-03-19T09:55:15Z</dcterms:modified>
</cp:coreProperties>
</file>