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it-IT" dirty="0" smtClean="0"/>
              <a:t>The CMOS </a:t>
            </a:r>
            <a:r>
              <a:rPr lang="it-IT" dirty="0" err="1" smtClean="0"/>
              <a:t>Process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877" y="914400"/>
            <a:ext cx="10388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Planar CMOS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up to the 28 nm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3D CMOS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FinFETs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Planar CMOS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extensively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mixed-signal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29369" y="2842845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planar CMOS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3181" y="3444013"/>
            <a:ext cx="57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CMOS n-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0.18 </a:t>
            </a:r>
            <a:r>
              <a:rPr lang="it-IT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 1P6M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106010" y="4341605"/>
            <a:ext cx="389744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12448" y="5043868"/>
            <a:ext cx="597108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p-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triple-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7665519" y="4558206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8113564" y="3559051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metal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1424066" y="3897443"/>
            <a:ext cx="2818150" cy="1094282"/>
          </a:xfrm>
          <a:custGeom>
            <a:avLst/>
            <a:gdLst>
              <a:gd name="connsiteX0" fmla="*/ 0 w 2818150"/>
              <a:gd name="connsiteY0" fmla="*/ 1094282 h 1094282"/>
              <a:gd name="connsiteX1" fmla="*/ 464695 w 2818150"/>
              <a:gd name="connsiteY1" fmla="*/ 509665 h 1094282"/>
              <a:gd name="connsiteX2" fmla="*/ 2293495 w 2818150"/>
              <a:gd name="connsiteY2" fmla="*/ 194872 h 1094282"/>
              <a:gd name="connsiteX3" fmla="*/ 2668249 w 2818150"/>
              <a:gd name="connsiteY3" fmla="*/ 44970 h 1094282"/>
              <a:gd name="connsiteX4" fmla="*/ 2818150 w 2818150"/>
              <a:gd name="connsiteY4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150" h="1094282">
                <a:moveTo>
                  <a:pt x="0" y="1094282"/>
                </a:moveTo>
                <a:cubicBezTo>
                  <a:pt x="41223" y="876924"/>
                  <a:pt x="82446" y="659567"/>
                  <a:pt x="464695" y="509665"/>
                </a:cubicBezTo>
                <a:cubicBezTo>
                  <a:pt x="846944" y="359763"/>
                  <a:pt x="1926236" y="272321"/>
                  <a:pt x="2293495" y="194872"/>
                </a:cubicBezTo>
                <a:cubicBezTo>
                  <a:pt x="2660754" y="117423"/>
                  <a:pt x="2580807" y="77449"/>
                  <a:pt x="2668249" y="44970"/>
                </a:cubicBezTo>
                <a:cubicBezTo>
                  <a:pt x="2755691" y="12491"/>
                  <a:pt x="2786920" y="6245"/>
                  <a:pt x="2818150" y="0"/>
                </a:cubicBez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4691921" y="3972393"/>
            <a:ext cx="696275" cy="299804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755572" y="3897443"/>
            <a:ext cx="844441" cy="629587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7090348" y="3942413"/>
            <a:ext cx="1019331" cy="260940"/>
          </a:xfrm>
          <a:custGeom>
            <a:avLst/>
            <a:gdLst>
              <a:gd name="connsiteX0" fmla="*/ 1019331 w 1019331"/>
              <a:gd name="connsiteY0" fmla="*/ 134912 h 260940"/>
              <a:gd name="connsiteX1" fmla="*/ 779488 w 1019331"/>
              <a:gd name="connsiteY1" fmla="*/ 239843 h 260940"/>
              <a:gd name="connsiteX2" fmla="*/ 404734 w 1019331"/>
              <a:gd name="connsiteY2" fmla="*/ 254833 h 260940"/>
              <a:gd name="connsiteX3" fmla="*/ 74950 w 1019331"/>
              <a:gd name="connsiteY3" fmla="*/ 164892 h 260940"/>
              <a:gd name="connsiteX4" fmla="*/ 0 w 1019331"/>
              <a:gd name="connsiteY4" fmla="*/ 0 h 260940"/>
              <a:gd name="connsiteX5" fmla="*/ 0 w 1019331"/>
              <a:gd name="connsiteY5" fmla="*/ 0 h 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31" h="260940">
                <a:moveTo>
                  <a:pt x="1019331" y="134912"/>
                </a:moveTo>
                <a:cubicBezTo>
                  <a:pt x="950626" y="177384"/>
                  <a:pt x="881921" y="219856"/>
                  <a:pt x="779488" y="239843"/>
                </a:cubicBezTo>
                <a:cubicBezTo>
                  <a:pt x="677055" y="259830"/>
                  <a:pt x="522157" y="267325"/>
                  <a:pt x="404734" y="254833"/>
                </a:cubicBezTo>
                <a:cubicBezTo>
                  <a:pt x="287311" y="242341"/>
                  <a:pt x="142406" y="207364"/>
                  <a:pt x="74950" y="164892"/>
                </a:cubicBezTo>
                <a:cubicBezTo>
                  <a:pt x="7494" y="12242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Well: Multiple </a:t>
            </a:r>
            <a:r>
              <a:rPr lang="en-US" dirty="0" err="1" smtClean="0"/>
              <a:t>PWells</a:t>
            </a:r>
            <a:r>
              <a:rPr lang="en-US" dirty="0" smtClean="0"/>
              <a:t> and </a:t>
            </a:r>
            <a:r>
              <a:rPr lang="en-US" dirty="0" err="1" smtClean="0"/>
              <a:t>NWells</a:t>
            </a:r>
            <a:r>
              <a:rPr lang="en-US" dirty="0" smtClean="0"/>
              <a:t> at independent voltages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52" y="1281399"/>
            <a:ext cx="8464826" cy="4821074"/>
          </a:xfrm>
          <a:prstGeom prst="rect">
            <a:avLst/>
          </a:prstGeom>
        </p:spPr>
      </p:pic>
      <p:sp>
        <p:nvSpPr>
          <p:cNvPr id="10" name="Figura a mano libera 9"/>
          <p:cNvSpPr/>
          <p:nvPr/>
        </p:nvSpPr>
        <p:spPr>
          <a:xfrm>
            <a:off x="6464299" y="3886200"/>
            <a:ext cx="3784601" cy="2216274"/>
          </a:xfrm>
          <a:custGeom>
            <a:avLst/>
            <a:gdLst>
              <a:gd name="connsiteX0" fmla="*/ 520701 w 3784601"/>
              <a:gd name="connsiteY0" fmla="*/ 520700 h 2216274"/>
              <a:gd name="connsiteX1" fmla="*/ 520701 w 3784601"/>
              <a:gd name="connsiteY1" fmla="*/ 1663700 h 2216274"/>
              <a:gd name="connsiteX2" fmla="*/ 3263901 w 3784601"/>
              <a:gd name="connsiteY2" fmla="*/ 1663700 h 2216274"/>
              <a:gd name="connsiteX3" fmla="*/ 3263901 w 3784601"/>
              <a:gd name="connsiteY3" fmla="*/ 520700 h 2216274"/>
              <a:gd name="connsiteX4" fmla="*/ 1 w 3784601"/>
              <a:gd name="connsiteY4" fmla="*/ 0 h 2216274"/>
              <a:gd name="connsiteX5" fmla="*/ 3784601 w 3784601"/>
              <a:gd name="connsiteY5" fmla="*/ 0 h 2216274"/>
              <a:gd name="connsiteX6" fmla="*/ 3784601 w 3784601"/>
              <a:gd name="connsiteY6" fmla="*/ 34866 h 2216274"/>
              <a:gd name="connsiteX7" fmla="*/ 3784601 w 3784601"/>
              <a:gd name="connsiteY7" fmla="*/ 520700 h 2216274"/>
              <a:gd name="connsiteX8" fmla="*/ 3784601 w 3784601"/>
              <a:gd name="connsiteY8" fmla="*/ 1663700 h 2216274"/>
              <a:gd name="connsiteX9" fmla="*/ 3784601 w 3784601"/>
              <a:gd name="connsiteY9" fmla="*/ 2149537 h 2216274"/>
              <a:gd name="connsiteX10" fmla="*/ 3784601 w 3784601"/>
              <a:gd name="connsiteY10" fmla="*/ 2216273 h 2216274"/>
              <a:gd name="connsiteX11" fmla="*/ 520701 w 3784601"/>
              <a:gd name="connsiteY11" fmla="*/ 2216273 h 2216274"/>
              <a:gd name="connsiteX12" fmla="*/ 520701 w 3784601"/>
              <a:gd name="connsiteY12" fmla="*/ 2216274 h 2216274"/>
              <a:gd name="connsiteX13" fmla="*/ 0 w 3784601"/>
              <a:gd name="connsiteY13" fmla="*/ 2216274 h 2216274"/>
              <a:gd name="connsiteX14" fmla="*/ 0 w 3784601"/>
              <a:gd name="connsiteY14" fmla="*/ 101603 h 2216274"/>
              <a:gd name="connsiteX15" fmla="*/ 1 w 3784601"/>
              <a:gd name="connsiteY15" fmla="*/ 101603 h 22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01" h="2216274">
                <a:moveTo>
                  <a:pt x="520701" y="520700"/>
                </a:moveTo>
                <a:lnTo>
                  <a:pt x="520701" y="1663700"/>
                </a:lnTo>
                <a:lnTo>
                  <a:pt x="3263901" y="1663700"/>
                </a:lnTo>
                <a:lnTo>
                  <a:pt x="3263901" y="520700"/>
                </a:lnTo>
                <a:close/>
                <a:moveTo>
                  <a:pt x="1" y="0"/>
                </a:moveTo>
                <a:lnTo>
                  <a:pt x="3784601" y="0"/>
                </a:lnTo>
                <a:lnTo>
                  <a:pt x="3784601" y="34866"/>
                </a:lnTo>
                <a:lnTo>
                  <a:pt x="3784601" y="520700"/>
                </a:lnTo>
                <a:lnTo>
                  <a:pt x="3784601" y="1663700"/>
                </a:lnTo>
                <a:lnTo>
                  <a:pt x="3784601" y="2149537"/>
                </a:lnTo>
                <a:lnTo>
                  <a:pt x="3784601" y="2216273"/>
                </a:lnTo>
                <a:lnTo>
                  <a:pt x="520701" y="2216273"/>
                </a:lnTo>
                <a:lnTo>
                  <a:pt x="520701" y="2216274"/>
                </a:lnTo>
                <a:lnTo>
                  <a:pt x="0" y="2216274"/>
                </a:lnTo>
                <a:lnTo>
                  <a:pt x="0" y="101603"/>
                </a:lnTo>
                <a:lnTo>
                  <a:pt x="1" y="1016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308225" y="4407024"/>
            <a:ext cx="3035300" cy="113030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728730" y="4201752"/>
            <a:ext cx="3255737" cy="158517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Bipolar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0576"/>
              </p:ext>
            </p:extLst>
          </p:nvPr>
        </p:nvGraphicFramePr>
        <p:xfrm>
          <a:off x="927100" y="1460311"/>
          <a:ext cx="10667999" cy="266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/>
                <a:gridCol w="3587195"/>
                <a:gridCol w="4372061"/>
              </a:tblGrid>
              <a:tr h="594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  <a:tr h="524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Lateral PNP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and/or fast amplifier. 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Si-Ge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versions for RF applications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  <a:tr h="900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Complementary 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Vertical PNP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BiFet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BJTs and JFETs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/ low bias current amplifiers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7325"/>
            <a:ext cx="10515600" cy="662397"/>
          </a:xfrm>
        </p:spPr>
        <p:txBody>
          <a:bodyPr/>
          <a:lstStyle/>
          <a:p>
            <a:r>
              <a:rPr lang="it-IT" dirty="0" err="1" smtClean="0"/>
              <a:t>BiCMOS</a:t>
            </a:r>
            <a:r>
              <a:rPr lang="it-IT" dirty="0" smtClean="0"/>
              <a:t>, BCD, SOI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9820"/>
              </p:ext>
            </p:extLst>
          </p:nvPr>
        </p:nvGraphicFramePr>
        <p:xfrm>
          <a:off x="838199" y="1645709"/>
          <a:ext cx="10667999" cy="244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/>
                <a:gridCol w="3587195"/>
                <a:gridCol w="437206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 + BJTs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line drivers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58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Bipolar, CMOS, DMOS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it-IT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  <a:tr h="494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 Silicon on Insulator.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 and Rad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Hard (e.g. space applications)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87435"/>
              </p:ext>
            </p:extLst>
          </p:nvPr>
        </p:nvGraphicFramePr>
        <p:xfrm>
          <a:off x="838199" y="1152949"/>
          <a:ext cx="10667999" cy="49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/>
                <a:gridCol w="3587195"/>
                <a:gridCol w="4372061"/>
              </a:tblGrid>
              <a:tr h="492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489"/>
            <a:ext cx="10515600" cy="662397"/>
          </a:xfrm>
        </p:spPr>
        <p:txBody>
          <a:bodyPr/>
          <a:lstStyle/>
          <a:p>
            <a:r>
              <a:rPr lang="it-IT" dirty="0" err="1" smtClean="0"/>
              <a:t>Resistances</a:t>
            </a:r>
            <a:r>
              <a:rPr lang="it-IT" dirty="0" smtClean="0"/>
              <a:t> in planar </a:t>
            </a:r>
            <a:r>
              <a:rPr lang="it-IT" dirty="0" err="1" smtClean="0"/>
              <a:t>ICs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2" y="3161590"/>
            <a:ext cx="3493015" cy="100127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2355591" y="2680724"/>
            <a:ext cx="2089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22044" y="2111976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07199" y="2577011"/>
            <a:ext cx="26796273" cy="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75809"/>
              </p:ext>
            </p:extLst>
          </p:nvPr>
        </p:nvGraphicFramePr>
        <p:xfrm>
          <a:off x="6743831" y="2934724"/>
          <a:ext cx="1959570" cy="111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31" y="2934724"/>
                        <a:ext cx="1959570" cy="111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>
            <a:off x="6896100" y="2548241"/>
            <a:ext cx="673100" cy="742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585979" y="2449039"/>
            <a:ext cx="539382" cy="6411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975600" y="2919282"/>
            <a:ext cx="610379" cy="1243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5774624" y="1999384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02027" y="204555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</a:p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695192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192516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691178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191243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369649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419921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4704467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/>
          <p:cNvCxnSpPr/>
          <p:nvPr/>
        </p:nvCxnSpPr>
        <p:spPr>
          <a:xfrm>
            <a:off x="1695192" y="3105994"/>
            <a:ext cx="50525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20271" y="267649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Vertical and </a:t>
            </a:r>
            <a:r>
              <a:rPr lang="it-IT" dirty="0" err="1" smtClean="0"/>
              <a:t>lateral</a:t>
            </a:r>
            <a:r>
              <a:rPr lang="it-IT" dirty="0" smtClean="0"/>
              <a:t> </a:t>
            </a:r>
            <a:r>
              <a:rPr lang="it-IT" dirty="0" err="1" smtClean="0"/>
              <a:t>capacitances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9" y="1228340"/>
            <a:ext cx="3259331" cy="447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94687" y="200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43983"/>
              </p:ext>
            </p:extLst>
          </p:nvPr>
        </p:nvGraphicFramePr>
        <p:xfrm>
          <a:off x="5889625" y="3002370"/>
          <a:ext cx="3258283" cy="70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914400" imgH="190440" progId="Equation.DSMT4">
                  <p:embed/>
                </p:oleObj>
              </mc:Choice>
              <mc:Fallback>
                <p:oleObj name="Equation" r:id="rId4" imgW="9144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002370"/>
                        <a:ext cx="3258283" cy="706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92597"/>
              </p:ext>
            </p:extLst>
          </p:nvPr>
        </p:nvGraphicFramePr>
        <p:xfrm>
          <a:off x="5889625" y="1359898"/>
          <a:ext cx="2266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359898"/>
                        <a:ext cx="2266950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443699" y="3900832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91470" y="4630095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(Fringe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17928" y="13332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12423" y="194385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756400" y="3594100"/>
            <a:ext cx="266700" cy="30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8289925" y="3613667"/>
            <a:ext cx="345745" cy="1115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101" y="85757"/>
            <a:ext cx="10515600" cy="662397"/>
          </a:xfrm>
        </p:spPr>
        <p:txBody>
          <a:bodyPr/>
          <a:lstStyle/>
          <a:p>
            <a:r>
              <a:rPr lang="it-IT" dirty="0" err="1" smtClean="0"/>
              <a:t>Lateral</a:t>
            </a:r>
            <a:r>
              <a:rPr lang="it-IT" dirty="0" smtClean="0"/>
              <a:t> and Junction </a:t>
            </a:r>
            <a:r>
              <a:rPr lang="it-IT" dirty="0" err="1" smtClean="0"/>
              <a:t>Capacitances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87717"/>
            <a:ext cx="3901768" cy="19908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51569" y="473563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734300" y="462169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Junction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" y="1310185"/>
            <a:ext cx="3522808" cy="337362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00952" y="18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21390"/>
              </p:ext>
            </p:extLst>
          </p:nvPr>
        </p:nvGraphicFramePr>
        <p:xfrm>
          <a:off x="3146292" y="4555407"/>
          <a:ext cx="2139438" cy="98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850531" imgH="393529" progId="Equation.DSMT4">
                  <p:embed/>
                </p:oleObj>
              </mc:Choice>
              <mc:Fallback>
                <p:oleObj name="Equation" r:id="rId5" imgW="850531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92" y="4555407"/>
                        <a:ext cx="2139438" cy="985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489064" y="15861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(or n)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450628" y="101136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(or p)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450628" y="1473027"/>
            <a:ext cx="383787" cy="1130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183106" y="2022191"/>
            <a:ext cx="1068571" cy="723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27761"/>
              </p:ext>
            </p:extLst>
          </p:nvPr>
        </p:nvGraphicFramePr>
        <p:xfrm>
          <a:off x="6883531" y="5286196"/>
          <a:ext cx="3224775" cy="61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5286196"/>
                        <a:ext cx="3224775" cy="612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7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200321"/>
            <a:ext cx="10515600" cy="662397"/>
          </a:xfrm>
        </p:spPr>
        <p:txBody>
          <a:bodyPr/>
          <a:lstStyle/>
          <a:p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designer's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r>
              <a:rPr lang="it-IT" dirty="0" smtClean="0"/>
              <a:t> of a CMOS </a:t>
            </a:r>
            <a:r>
              <a:rPr lang="it-IT" dirty="0" err="1" smtClean="0"/>
              <a:t>Process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0776" y="2893612"/>
            <a:ext cx="1045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considering a simple n-well (twin-Tub)  1P2M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starting substrate 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all p-wells are shorted together since there are no insulation junctions with the substrate.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epitaxial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top of a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wafer. P-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doping for n-MOSFETS.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7" y="862718"/>
            <a:ext cx="7546566" cy="14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8058"/>
            <a:ext cx="10515600" cy="662397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7" y="1375028"/>
            <a:ext cx="7171959" cy="43967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66932" y="5771777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5" y="1050925"/>
            <a:ext cx="1735803" cy="17837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06503" y="3276987"/>
            <a:ext cx="286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are  </a:t>
            </a:r>
            <a:r>
              <a:rPr lang="it-IT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n-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(n-</a:t>
            </a:r>
            <a:r>
              <a:rPr lang="it-IT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85499" y="488508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863" y="131033"/>
            <a:ext cx="10515600" cy="662397"/>
          </a:xfrm>
        </p:spPr>
        <p:txBody>
          <a:bodyPr/>
          <a:lstStyle/>
          <a:p>
            <a:r>
              <a:rPr lang="it-IT" dirty="0" smtClean="0"/>
              <a:t>Polysilicon and gate </a:t>
            </a:r>
            <a:r>
              <a:rPr lang="it-IT" dirty="0" err="1" smtClean="0"/>
              <a:t>oxide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8" y="2012517"/>
            <a:ext cx="8842350" cy="20001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0270" y="4147545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gate (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the polysilicon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patterned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 gate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polysilicon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gate.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control the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4396" y="708151"/>
            <a:ext cx="3026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MOSFET gate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20910" y="793430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out of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area    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inteconnection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1591733" y="115146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8940799" y="127802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3352800" y="1286933"/>
            <a:ext cx="1371600" cy="1049867"/>
          </a:xfrm>
          <a:custGeom>
            <a:avLst/>
            <a:gdLst>
              <a:gd name="connsiteX0" fmla="*/ 0 w 1371600"/>
              <a:gd name="connsiteY0" fmla="*/ 0 h 1049867"/>
              <a:gd name="connsiteX1" fmla="*/ 609600 w 1371600"/>
              <a:gd name="connsiteY1" fmla="*/ 118534 h 1049867"/>
              <a:gd name="connsiteX2" fmla="*/ 1083733 w 1371600"/>
              <a:gd name="connsiteY2" fmla="*/ 355600 h 1049867"/>
              <a:gd name="connsiteX3" fmla="*/ 1371600 w 1371600"/>
              <a:gd name="connsiteY3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049867">
                <a:moveTo>
                  <a:pt x="0" y="0"/>
                </a:moveTo>
                <a:cubicBezTo>
                  <a:pt x="214489" y="29633"/>
                  <a:pt x="428978" y="59267"/>
                  <a:pt x="609600" y="118534"/>
                </a:cubicBezTo>
                <a:cubicBezTo>
                  <a:pt x="790222" y="177801"/>
                  <a:pt x="956733" y="200378"/>
                  <a:pt x="1083733" y="355600"/>
                </a:cubicBezTo>
                <a:cubicBezTo>
                  <a:pt x="1210733" y="510822"/>
                  <a:pt x="1291166" y="780344"/>
                  <a:pt x="1371600" y="104986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6577968" y="1219200"/>
            <a:ext cx="1448432" cy="1066800"/>
          </a:xfrm>
          <a:custGeom>
            <a:avLst/>
            <a:gdLst>
              <a:gd name="connsiteX0" fmla="*/ 1448432 w 1448432"/>
              <a:gd name="connsiteY0" fmla="*/ 0 h 1066800"/>
              <a:gd name="connsiteX1" fmla="*/ 804965 w 1448432"/>
              <a:gd name="connsiteY1" fmla="*/ 84667 h 1066800"/>
              <a:gd name="connsiteX2" fmla="*/ 229232 w 1448432"/>
              <a:gd name="connsiteY2" fmla="*/ 338667 h 1066800"/>
              <a:gd name="connsiteX3" fmla="*/ 26032 w 1448432"/>
              <a:gd name="connsiteY3" fmla="*/ 745067 h 1066800"/>
              <a:gd name="connsiteX4" fmla="*/ 9099 w 1448432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432" h="1066800">
                <a:moveTo>
                  <a:pt x="1448432" y="0"/>
                </a:moveTo>
                <a:cubicBezTo>
                  <a:pt x="1228298" y="14111"/>
                  <a:pt x="1008165" y="28223"/>
                  <a:pt x="804965" y="84667"/>
                </a:cubicBezTo>
                <a:cubicBezTo>
                  <a:pt x="601765" y="141112"/>
                  <a:pt x="359054" y="228600"/>
                  <a:pt x="229232" y="338667"/>
                </a:cubicBezTo>
                <a:cubicBezTo>
                  <a:pt x="99410" y="448734"/>
                  <a:pt x="62721" y="623712"/>
                  <a:pt x="26032" y="745067"/>
                </a:cubicBezTo>
                <a:cubicBezTo>
                  <a:pt x="-10657" y="866422"/>
                  <a:pt x="-779" y="966611"/>
                  <a:pt x="9099" y="10668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024"/>
            <a:ext cx="10515600" cy="662397"/>
          </a:xfrm>
        </p:spPr>
        <p:txBody>
          <a:bodyPr/>
          <a:lstStyle/>
          <a:p>
            <a:r>
              <a:rPr lang="it-IT" dirty="0" smtClean="0"/>
              <a:t>FEOL (Front-End Of the Line)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" y="771795"/>
            <a:ext cx="7634272" cy="52211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79" y="2863859"/>
            <a:ext cx="1679150" cy="304326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9657" y="4310744"/>
            <a:ext cx="522514" cy="537028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741816" y="3444604"/>
            <a:ext cx="2093323" cy="1881776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090057" y="3444604"/>
            <a:ext cx="2104572" cy="1881776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946899" y="4310744"/>
            <a:ext cx="542471" cy="537028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8954829" y="4658065"/>
            <a:ext cx="419100" cy="379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/>
          <p:cNvSpPr/>
          <p:nvPr/>
        </p:nvSpPr>
        <p:spPr>
          <a:xfrm>
            <a:off x="8954829" y="5212426"/>
            <a:ext cx="419100" cy="3770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22" y="541936"/>
            <a:ext cx="3046728" cy="2179545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10043886" y="134982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in giù 14"/>
          <p:cNvSpPr/>
          <p:nvPr/>
        </p:nvSpPr>
        <p:spPr>
          <a:xfrm>
            <a:off x="10913488" y="79851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in giù 15"/>
          <p:cNvSpPr/>
          <p:nvPr/>
        </p:nvSpPr>
        <p:spPr>
          <a:xfrm>
            <a:off x="8735087" y="595552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741816" y="1349828"/>
            <a:ext cx="1034870" cy="682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1 18"/>
          <p:cNvCxnSpPr>
            <a:stCxn id="17" idx="0"/>
            <a:endCxn id="13" idx="0"/>
          </p:cNvCxnSpPr>
          <p:nvPr/>
        </p:nvCxnSpPr>
        <p:spPr>
          <a:xfrm flipV="1">
            <a:off x="5259251" y="541936"/>
            <a:ext cx="4784635" cy="80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13" idx="2"/>
          </p:cNvCxnSpPr>
          <p:nvPr/>
        </p:nvCxnSpPr>
        <p:spPr>
          <a:xfrm>
            <a:off x="5259251" y="2047714"/>
            <a:ext cx="4784635" cy="673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371" y="89090"/>
            <a:ext cx="10515600" cy="662397"/>
          </a:xfrm>
        </p:spPr>
        <p:txBody>
          <a:bodyPr/>
          <a:lstStyle/>
          <a:p>
            <a:r>
              <a:rPr lang="it-IT" dirty="0" smtClean="0"/>
              <a:t>BEOL (Back End Of the Line) - </a:t>
            </a:r>
            <a:r>
              <a:rPr lang="it-IT" dirty="0" err="1" smtClean="0"/>
              <a:t>Contacts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0" y="4253864"/>
            <a:ext cx="8569821" cy="179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81753" y="809376"/>
            <a:ext cx="9468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devices created in the FEOL are covered by an insulating layer and holes are opened only where we want to contact them. These opening are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Contacts can reach active areas (p+ or n+ doped portions of the substrate) or polysilicon (over the FOX).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contact of polysilicon over the gates is not allowed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9784" y="3422867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</a:t>
            </a:r>
            <a:endParaRPr lang="it-IT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428407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3247944" y="3655572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904581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592343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68835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>
            <a:off x="863762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94742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455368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301867" y="4253864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497928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949187" y="4253358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972765" y="4260025"/>
            <a:ext cx="170929" cy="16887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8637629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50119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>
            <a:stCxn id="7" idx="2"/>
          </p:cNvCxnSpPr>
          <p:nvPr/>
        </p:nvCxnSpPr>
        <p:spPr>
          <a:xfrm>
            <a:off x="1081753" y="4253864"/>
            <a:ext cx="751969" cy="175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322868" y="307755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423144" y="3838365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Thungsten</a:t>
            </a:r>
            <a:endParaRPr lang="it-IT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2 25"/>
          <p:cNvCxnSpPr>
            <a:endCxn id="21" idx="3"/>
          </p:cNvCxnSpPr>
          <p:nvPr/>
        </p:nvCxnSpPr>
        <p:spPr>
          <a:xfrm flipH="1">
            <a:off x="9672121" y="4175875"/>
            <a:ext cx="653950" cy="34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933" y="0"/>
            <a:ext cx="10515600" cy="662397"/>
          </a:xfrm>
        </p:spPr>
        <p:txBody>
          <a:bodyPr/>
          <a:lstStyle/>
          <a:p>
            <a:r>
              <a:rPr lang="en-US" dirty="0" smtClean="0"/>
              <a:t>BEOL: The interconnections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662397"/>
            <a:ext cx="7431247" cy="5412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4" y="331198"/>
            <a:ext cx="1789686" cy="5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Pads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00" y="902553"/>
            <a:ext cx="7920669" cy="51184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58544" y="4859618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Layer: Passivation Opening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064155" y="4516230"/>
            <a:ext cx="982638" cy="4776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649641" y="2714826"/>
            <a:ext cx="10704158" cy="3338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8712"/>
            <a:ext cx="10515600" cy="662397"/>
          </a:xfrm>
        </p:spPr>
        <p:txBody>
          <a:bodyPr/>
          <a:lstStyle/>
          <a:p>
            <a:r>
              <a:rPr lang="it-IT" dirty="0" smtClean="0"/>
              <a:t>The Triple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9586"/>
            <a:ext cx="9837102" cy="1468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2" y="1161561"/>
            <a:ext cx="5582624" cy="1105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05023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47549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/>
          <p:cNvCxnSpPr>
            <a:stCxn id="7" idx="2"/>
          </p:cNvCxnSpPr>
          <p:nvPr/>
        </p:nvCxnSpPr>
        <p:spPr>
          <a:xfrm flipH="1">
            <a:off x="5667837" y="3416298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9941898" y="3416297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38557" y="1452648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twin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83531" y="5530101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buried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buried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8740822" y="4392119"/>
            <a:ext cx="403178" cy="1357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</TotalTime>
  <Words>654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Tema di Office</vt:lpstr>
      <vt:lpstr>Equation</vt:lpstr>
      <vt:lpstr>MathType 6.0 Equation</vt:lpstr>
      <vt:lpstr>The CMOS Process</vt:lpstr>
      <vt:lpstr>Simplified designer's view of a CMOS Process</vt:lpstr>
      <vt:lpstr>The active areas</vt:lpstr>
      <vt:lpstr>Polysilicon and gate oxide</vt:lpstr>
      <vt:lpstr>FEOL (Front-End Of the Line) </vt:lpstr>
      <vt:lpstr>BEOL (Back End Of the Line) - Contacts</vt:lpstr>
      <vt:lpstr>BEOL: The interconnections </vt:lpstr>
      <vt:lpstr>Bonding Pads</vt:lpstr>
      <vt:lpstr>The Triple Well </vt:lpstr>
      <vt:lpstr>Triple Well: Multiple PWells and NWells at independent voltages</vt:lpstr>
      <vt:lpstr>Bipolar processes</vt:lpstr>
      <vt:lpstr>BiCMOS, BCD, SOI </vt:lpstr>
      <vt:lpstr>Resistances in planar ICs</vt:lpstr>
      <vt:lpstr>Vertical and lateral capacitances</vt:lpstr>
      <vt:lpstr>Lateral and Junction Capacitances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412</cp:revision>
  <dcterms:created xsi:type="dcterms:W3CDTF">2015-02-03T16:10:37Z</dcterms:created>
  <dcterms:modified xsi:type="dcterms:W3CDTF">2020-03-11T08:35:41Z</dcterms:modified>
</cp:coreProperties>
</file>