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CC0"/>
    <a:srgbClr val="FF9999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7" autoAdjust="0"/>
    <p:restoredTop sz="93000" autoAdjust="0"/>
  </p:normalViewPr>
  <p:slideViewPr>
    <p:cSldViewPr snapToGrid="0">
      <p:cViewPr varScale="1">
        <p:scale>
          <a:sx n="55" d="100"/>
          <a:sy n="55" d="100"/>
        </p:scale>
        <p:origin x="316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27T09:51:53.0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5765 16037 404 0,'0'0'0'0,"0"0"0"0,-26 0 0 0,26 0 51 0,0 0-51 15,0 0 52-15,1-4-52 0,-1 4 66 0,0 0-66 16,4-2 66-16,-1-1-66 0,-3 3 45 0,0 0-45 0,4-3 45 15,-3-3-45-15,-1 6 39 0,0 0-39 0,4-6 40 16,-1-1-40-16,-3 7 68 0,0 0-68 0,0-5 68 16,2-1-68-16,-2 6 96 0,0 0-96 0,4-5 96 15,-4 0-96-15,0 5 83 0,0 0-83 0,0-3 83 16,0 1-83-16,0 2 72 0,0 0-72 0,0 0 72 16,3-3-72-16,-3 3 79 0,0 0-79 0,0 0 79 15,0 0-79-15,0 0 50 0,0 0-50 0,0 0 51 16,0 0-51-16,0 0 56 0,0 0-56 0,0 0 57 15,0 0-57-15,0 0 55 0,0 0-55 0,0 0 56 16,0 0-56-16,0 0 44 0,0 0-44 0,0 0 44 16,0 0-44-16,0 0 30 0,0 0-30 0,0 0 30 0,0 0-30 15,0 0 25-15,0 0-25 0,0 0 26 0,0 0-26 16,0 0 15-16,0 0-15 0,0 0 15 0,-3 1-15 16,3-1 10-16,0 0-10 0,-4 4 11 0,-1 1-11 0,5-5 17 15,0 0-17-15,-12 12 17 0,-6 7-17 0,18-19 3 16,0 0-3-16,-17 20 4 0,-4 4-4 0,21-24 2 15,0 0-2-15,-17 24 3 0,-4 2-3 0,21-26 10 16,0 0-10-16,-21 26 11 0,0-1-11 0,21-25 14 16,0 0-14-16,-14 24 15 0,-2-3-15 0,16-21 8 15,0 0-8-15,-8 17 9 0,-1-2-9 0,9-15 16 16,0 0-16-16,-9 12 17 0,4-1-17 0,5-11 14 16,0 0-14-16,-7 7 15 0,3-2-15 0,4-5 15 0,0 0-15 15,-1 3 16-15,1 1-16 0,0-4 16 0,0 0-16 16,0 3 17-16,0-1-17 0,0-2 4 0,0 0-4 15,0 0 4-15,0 3-4 0,0-3 22 0,0 0-22 0,0 0 22 16,5-2-22-16,-5 2 6 0,0 0-6 0,3-1 7 16,6-1-7-16,-9 2 1 0,0 0-1 0,9-2 1 15,3-1-1-15,-12 3 9 0,0 0-9 0,14-4 10 16,2 1-10-16,-16 3 13 0,0 0-13 0,17-3 14 16,4-1-14-16,-21 4 3 0,0 0-3 0,23-3 4 15,4 1-4-15,-27 2 32 0,0 0-32 0,27-3 33 16,-1-3-33-16,-26 6 3 0,0 0-3 0,26-5 4 15,-2-2-4-15,-24 7 16 0,0 0-16 0,25-6 17 16,-3-1-17-16,-22 7 24 0,0 0-24 0,21-7 25 16,-5 2-25-16,-16 5 0 0,0 0 0 0,14-5 1 0,-2 1-1 15,-12 4 8-15,0 0-8 0,12-2 9 0,-7 1-9 16,-5 1 3-16,0 0-3 0,6 0 4 0,1 0-4 16,-7 0 2-16,0 0-2 0,1 0 2 0,3-2-2 15,-4 2-3-15,0 0 3 0,0 0-3 0,0-3 3 0,0 3-44 16,0 0 44-16,0 0-43 0,0-4 43 0,0 4-100 15,0 0 100-15,-4-1-99 0,3-5 99 0,1 6-154 16,0 0 154-16,0-5-154 0,-4-3 154 0,4 8-189 16,0 0 189-16,-5-9-188 0,1 1 188 0,4 8-162 15,0 0 162-15,-3-9-162 0,1 2 162 0,2 7-104 16,0 0 104-16,-3-7-103 0,-1 0 103 0,4 7-6 16,0 0 6-16,-5-5-6 0,5 0 6 0,0 5 55 0,0 0-55 15,-3-3 55-15,3 1-55 0,0 2 82 0,0 0-82 16,0 0 82-16,-4-3-82 0,4 3 94 0,0 0-94 15,0 0 94-15,-2-2-94 0,2 2 102 0,0 0-102 0,0 0 102 16,-7 0-102-16,7 0 108 0,0 0-108 0,-1 0 108 16,-3 2-108-16,4-2 82 0,0 0-82 0,-5 5 83 15,1 2-83-15,4-7 61 0,0 0-61 0,-8 18 61 16,-1 10-61-16,9-28 59 0,0 0-59 0,-9 34 59 16,-3 5-59-16,12-39 45 0,0 0-45 0,-7 47 45 15,2 4-45-15,5-51 29 0,0 0-29 0,-5 52 29 16,1 2-29-16,4-54 40 0,0 0-40 0,-3 43 40 15,-1-5-40-15,4-38-63 0,0 0 63 0,-2 29-62 16,2-8 62-16,0-21-173 0,0 0 173 0,-12 5-172 16,-5-16 172-16,-13 6-1582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14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426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09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39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9" Type="http://schemas.openxmlformats.org/officeDocument/2006/relationships/image" Target="../media/image23.wmf"/><Relationship Id="rId21" Type="http://schemas.openxmlformats.org/officeDocument/2006/relationships/image" Target="../media/image11.wmf"/><Relationship Id="rId34" Type="http://schemas.openxmlformats.org/officeDocument/2006/relationships/image" Target="../media/image20.png"/><Relationship Id="rId7" Type="http://schemas.openxmlformats.org/officeDocument/2006/relationships/image" Target="../media/image4.wmf"/><Relationship Id="rId2" Type="http://schemas.openxmlformats.org/officeDocument/2006/relationships/image" Target="../media/image1.png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15.wmf"/><Relationship Id="rId41" Type="http://schemas.openxmlformats.org/officeDocument/2006/relationships/image" Target="../media/image24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24" Type="http://schemas.openxmlformats.org/officeDocument/2006/relationships/oleObject" Target="../embeddings/oleObject11.bin"/><Relationship Id="rId32" Type="http://schemas.openxmlformats.org/officeDocument/2006/relationships/image" Target="../media/image18.png"/><Relationship Id="rId37" Type="http://schemas.openxmlformats.org/officeDocument/2006/relationships/image" Target="../media/image22.wmf"/><Relationship Id="rId40" Type="http://schemas.openxmlformats.org/officeDocument/2006/relationships/oleObject" Target="../embeddings/oleObject16.bin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23" Type="http://schemas.openxmlformats.org/officeDocument/2006/relationships/image" Target="../media/image12.wmf"/><Relationship Id="rId28" Type="http://schemas.openxmlformats.org/officeDocument/2006/relationships/oleObject" Target="../embeddings/oleObject13.bin"/><Relationship Id="rId36" Type="http://schemas.openxmlformats.org/officeDocument/2006/relationships/oleObject" Target="../embeddings/oleObject14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0.wmf"/><Relationship Id="rId31" Type="http://schemas.openxmlformats.org/officeDocument/2006/relationships/image" Target="../media/image17.sv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4.wmf"/><Relationship Id="rId30" Type="http://schemas.openxmlformats.org/officeDocument/2006/relationships/image" Target="../media/image16.png"/><Relationship Id="rId35" Type="http://schemas.openxmlformats.org/officeDocument/2006/relationships/image" Target="../media/image21.svg"/><Relationship Id="rId8" Type="http://schemas.openxmlformats.org/officeDocument/2006/relationships/oleObject" Target="../embeddings/oleObject3.bin"/><Relationship Id="rId3" Type="http://schemas.openxmlformats.org/officeDocument/2006/relationships/image" Target="../media/image2.sv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9.wmf"/><Relationship Id="rId25" Type="http://schemas.openxmlformats.org/officeDocument/2006/relationships/image" Target="../media/image13.wmf"/><Relationship Id="rId33" Type="http://schemas.openxmlformats.org/officeDocument/2006/relationships/image" Target="../media/image19.svg"/><Relationship Id="rId38" Type="http://schemas.openxmlformats.org/officeDocument/2006/relationships/oleObject" Target="../embeddings/oleObject15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image" Target="../media/image115.wmf"/><Relationship Id="rId18" Type="http://schemas.openxmlformats.org/officeDocument/2006/relationships/oleObject" Target="../embeddings/oleObject86.bin"/><Relationship Id="rId3" Type="http://schemas.openxmlformats.org/officeDocument/2006/relationships/image" Target="../media/image101.svg"/><Relationship Id="rId7" Type="http://schemas.openxmlformats.org/officeDocument/2006/relationships/image" Target="../media/image106.wmf"/><Relationship Id="rId12" Type="http://schemas.openxmlformats.org/officeDocument/2006/relationships/oleObject" Target="../embeddings/oleObject83.bin"/><Relationship Id="rId17" Type="http://schemas.openxmlformats.org/officeDocument/2006/relationships/image" Target="../media/image117.wmf"/><Relationship Id="rId2" Type="http://schemas.openxmlformats.org/officeDocument/2006/relationships/image" Target="../media/image100.png"/><Relationship Id="rId16" Type="http://schemas.openxmlformats.org/officeDocument/2006/relationships/oleObject" Target="../embeddings/oleObject8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111.wmf"/><Relationship Id="rId5" Type="http://schemas.openxmlformats.org/officeDocument/2006/relationships/image" Target="../media/image102.wmf"/><Relationship Id="rId15" Type="http://schemas.openxmlformats.org/officeDocument/2006/relationships/image" Target="../media/image116.wmf"/><Relationship Id="rId10" Type="http://schemas.openxmlformats.org/officeDocument/2006/relationships/oleObject" Target="../embeddings/oleObject82.bin"/><Relationship Id="rId19" Type="http://schemas.openxmlformats.org/officeDocument/2006/relationships/image" Target="../media/image118.wmf"/><Relationship Id="rId4" Type="http://schemas.openxmlformats.org/officeDocument/2006/relationships/oleObject" Target="../embeddings/oleObject79.bin"/><Relationship Id="rId9" Type="http://schemas.openxmlformats.org/officeDocument/2006/relationships/image" Target="../media/image114.wmf"/><Relationship Id="rId14" Type="http://schemas.openxmlformats.org/officeDocument/2006/relationships/oleObject" Target="../embeddings/oleObject8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image" Target="../media/image123.wmf"/><Relationship Id="rId18" Type="http://schemas.openxmlformats.org/officeDocument/2006/relationships/oleObject" Target="../embeddings/oleObject94.bin"/><Relationship Id="rId3" Type="http://schemas.openxmlformats.org/officeDocument/2006/relationships/image" Target="../media/image101.svg"/><Relationship Id="rId7" Type="http://schemas.openxmlformats.org/officeDocument/2006/relationships/image" Target="../media/image120.wmf"/><Relationship Id="rId12" Type="http://schemas.openxmlformats.org/officeDocument/2006/relationships/oleObject" Target="../embeddings/oleObject91.bin"/><Relationship Id="rId17" Type="http://schemas.openxmlformats.org/officeDocument/2006/relationships/image" Target="../media/image125.wmf"/><Relationship Id="rId2" Type="http://schemas.openxmlformats.org/officeDocument/2006/relationships/image" Target="../media/image100.png"/><Relationship Id="rId16" Type="http://schemas.openxmlformats.org/officeDocument/2006/relationships/oleObject" Target="../embeddings/oleObject9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122.wmf"/><Relationship Id="rId5" Type="http://schemas.openxmlformats.org/officeDocument/2006/relationships/image" Target="../media/image119.wmf"/><Relationship Id="rId15" Type="http://schemas.openxmlformats.org/officeDocument/2006/relationships/image" Target="../media/image124.wmf"/><Relationship Id="rId10" Type="http://schemas.openxmlformats.org/officeDocument/2006/relationships/oleObject" Target="../embeddings/oleObject90.bin"/><Relationship Id="rId19" Type="http://schemas.openxmlformats.org/officeDocument/2006/relationships/image" Target="../media/image126.wmf"/><Relationship Id="rId4" Type="http://schemas.openxmlformats.org/officeDocument/2006/relationships/oleObject" Target="../embeddings/oleObject87.bin"/><Relationship Id="rId9" Type="http://schemas.openxmlformats.org/officeDocument/2006/relationships/image" Target="../media/image121.wmf"/><Relationship Id="rId14" Type="http://schemas.openxmlformats.org/officeDocument/2006/relationships/oleObject" Target="../embeddings/oleObject9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image" Target="../media/image131.wmf"/><Relationship Id="rId18" Type="http://schemas.openxmlformats.org/officeDocument/2006/relationships/oleObject" Target="../embeddings/oleObject102.bin"/><Relationship Id="rId3" Type="http://schemas.openxmlformats.org/officeDocument/2006/relationships/image" Target="../media/image101.svg"/><Relationship Id="rId21" Type="http://schemas.openxmlformats.org/officeDocument/2006/relationships/image" Target="../media/image135.wmf"/><Relationship Id="rId7" Type="http://schemas.openxmlformats.org/officeDocument/2006/relationships/image" Target="../media/image128.wmf"/><Relationship Id="rId12" Type="http://schemas.openxmlformats.org/officeDocument/2006/relationships/oleObject" Target="../embeddings/oleObject99.bin"/><Relationship Id="rId17" Type="http://schemas.openxmlformats.org/officeDocument/2006/relationships/image" Target="../media/image133.wmf"/><Relationship Id="rId2" Type="http://schemas.openxmlformats.org/officeDocument/2006/relationships/image" Target="../media/image100.png"/><Relationship Id="rId16" Type="http://schemas.openxmlformats.org/officeDocument/2006/relationships/oleObject" Target="../embeddings/oleObject101.bin"/><Relationship Id="rId20" Type="http://schemas.openxmlformats.org/officeDocument/2006/relationships/oleObject" Target="../embeddings/oleObject10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130.wmf"/><Relationship Id="rId5" Type="http://schemas.openxmlformats.org/officeDocument/2006/relationships/image" Target="../media/image127.wmf"/><Relationship Id="rId15" Type="http://schemas.openxmlformats.org/officeDocument/2006/relationships/image" Target="../media/image132.wmf"/><Relationship Id="rId23" Type="http://schemas.openxmlformats.org/officeDocument/2006/relationships/image" Target="../media/image136.wmf"/><Relationship Id="rId10" Type="http://schemas.openxmlformats.org/officeDocument/2006/relationships/oleObject" Target="../embeddings/oleObject98.bin"/><Relationship Id="rId19" Type="http://schemas.openxmlformats.org/officeDocument/2006/relationships/image" Target="../media/image134.wmf"/><Relationship Id="rId4" Type="http://schemas.openxmlformats.org/officeDocument/2006/relationships/oleObject" Target="../embeddings/oleObject95.bin"/><Relationship Id="rId9" Type="http://schemas.openxmlformats.org/officeDocument/2006/relationships/image" Target="../media/image129.wmf"/><Relationship Id="rId14" Type="http://schemas.openxmlformats.org/officeDocument/2006/relationships/oleObject" Target="../embeddings/oleObject100.bin"/><Relationship Id="rId22" Type="http://schemas.openxmlformats.org/officeDocument/2006/relationships/oleObject" Target="../embeddings/oleObject10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sv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3" Type="http://schemas.openxmlformats.org/officeDocument/2006/relationships/oleObject" Target="../embeddings/oleObject105.bin"/><Relationship Id="rId7" Type="http://schemas.openxmlformats.org/officeDocument/2006/relationships/oleObject" Target="../embeddings/oleObject107.bin"/><Relationship Id="rId12" Type="http://schemas.openxmlformats.org/officeDocument/2006/relationships/image" Target="../media/image14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wmf"/><Relationship Id="rId11" Type="http://schemas.openxmlformats.org/officeDocument/2006/relationships/oleObject" Target="../embeddings/oleObject108.bin"/><Relationship Id="rId5" Type="http://schemas.openxmlformats.org/officeDocument/2006/relationships/oleObject" Target="../embeddings/oleObject106.bin"/><Relationship Id="rId10" Type="http://schemas.openxmlformats.org/officeDocument/2006/relationships/image" Target="../media/image141.svg"/><Relationship Id="rId4" Type="http://schemas.openxmlformats.org/officeDocument/2006/relationships/image" Target="../media/image137.wmf"/><Relationship Id="rId9" Type="http://schemas.openxmlformats.org/officeDocument/2006/relationships/image" Target="../media/image1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13" Type="http://schemas.openxmlformats.org/officeDocument/2006/relationships/oleObject" Target="../embeddings/oleObject113.bin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12" Type="http://schemas.openxmlformats.org/officeDocument/2006/relationships/image" Target="../media/image141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wmf"/><Relationship Id="rId11" Type="http://schemas.openxmlformats.org/officeDocument/2006/relationships/image" Target="../media/image140.png"/><Relationship Id="rId5" Type="http://schemas.openxmlformats.org/officeDocument/2006/relationships/oleObject" Target="../embeddings/oleObject110.bin"/><Relationship Id="rId15" Type="http://schemas.openxmlformats.org/officeDocument/2006/relationships/oleObject" Target="../embeddings/oleObject114.bin"/><Relationship Id="rId10" Type="http://schemas.openxmlformats.org/officeDocument/2006/relationships/image" Target="../media/image146.wmf"/><Relationship Id="rId4" Type="http://schemas.openxmlformats.org/officeDocument/2006/relationships/image" Target="../media/image143.wmf"/><Relationship Id="rId9" Type="http://schemas.openxmlformats.org/officeDocument/2006/relationships/oleObject" Target="../embeddings/oleObject112.bin"/><Relationship Id="rId14" Type="http://schemas.openxmlformats.org/officeDocument/2006/relationships/image" Target="../media/image14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13" Type="http://schemas.openxmlformats.org/officeDocument/2006/relationships/image" Target="../media/image151.wmf"/><Relationship Id="rId18" Type="http://schemas.openxmlformats.org/officeDocument/2006/relationships/oleObject" Target="../embeddings/oleObject121.bin"/><Relationship Id="rId3" Type="http://schemas.openxmlformats.org/officeDocument/2006/relationships/image" Target="../media/image99.wmf"/><Relationship Id="rId7" Type="http://schemas.openxmlformats.org/officeDocument/2006/relationships/image" Target="../media/image93.wmf"/><Relationship Id="rId12" Type="http://schemas.openxmlformats.org/officeDocument/2006/relationships/oleObject" Target="../embeddings/oleObject118.bin"/><Relationship Id="rId17" Type="http://schemas.openxmlformats.org/officeDocument/2006/relationships/image" Target="../media/image153.wmf"/><Relationship Id="rId2" Type="http://schemas.openxmlformats.org/officeDocument/2006/relationships/oleObject" Target="../embeddings/oleObject65.bin"/><Relationship Id="rId16" Type="http://schemas.openxmlformats.org/officeDocument/2006/relationships/oleObject" Target="../embeddings/oleObject1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5.bin"/><Relationship Id="rId11" Type="http://schemas.openxmlformats.org/officeDocument/2006/relationships/image" Target="../media/image150.wmf"/><Relationship Id="rId5" Type="http://schemas.openxmlformats.org/officeDocument/2006/relationships/image" Target="../media/image141.svg"/><Relationship Id="rId15" Type="http://schemas.openxmlformats.org/officeDocument/2006/relationships/image" Target="../media/image152.wmf"/><Relationship Id="rId10" Type="http://schemas.openxmlformats.org/officeDocument/2006/relationships/oleObject" Target="../embeddings/oleObject117.bin"/><Relationship Id="rId19" Type="http://schemas.openxmlformats.org/officeDocument/2006/relationships/image" Target="../media/image154.wmf"/><Relationship Id="rId4" Type="http://schemas.openxmlformats.org/officeDocument/2006/relationships/image" Target="../media/image140.png"/><Relationship Id="rId9" Type="http://schemas.openxmlformats.org/officeDocument/2006/relationships/image" Target="../media/image149.wmf"/><Relationship Id="rId14" Type="http://schemas.openxmlformats.org/officeDocument/2006/relationships/oleObject" Target="../embeddings/oleObject11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13" Type="http://schemas.openxmlformats.org/officeDocument/2006/relationships/image" Target="../media/image160.wmf"/><Relationship Id="rId3" Type="http://schemas.openxmlformats.org/officeDocument/2006/relationships/image" Target="../media/image155.wmf"/><Relationship Id="rId7" Type="http://schemas.openxmlformats.org/officeDocument/2006/relationships/image" Target="../media/image157.wmf"/><Relationship Id="rId12" Type="http://schemas.openxmlformats.org/officeDocument/2006/relationships/oleObject" Target="../embeddings/oleObject127.bin"/><Relationship Id="rId17" Type="http://schemas.openxmlformats.org/officeDocument/2006/relationships/image" Target="../media/image164.svg"/><Relationship Id="rId2" Type="http://schemas.openxmlformats.org/officeDocument/2006/relationships/oleObject" Target="../embeddings/oleObject122.bin"/><Relationship Id="rId16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4.bin"/><Relationship Id="rId11" Type="http://schemas.openxmlformats.org/officeDocument/2006/relationships/image" Target="../media/image159.wmf"/><Relationship Id="rId5" Type="http://schemas.openxmlformats.org/officeDocument/2006/relationships/image" Target="../media/image156.wmf"/><Relationship Id="rId15" Type="http://schemas.openxmlformats.org/officeDocument/2006/relationships/image" Target="../media/image162.svg"/><Relationship Id="rId10" Type="http://schemas.openxmlformats.org/officeDocument/2006/relationships/oleObject" Target="../embeddings/oleObject126.bin"/><Relationship Id="rId4" Type="http://schemas.openxmlformats.org/officeDocument/2006/relationships/oleObject" Target="../embeddings/oleObject123.bin"/><Relationship Id="rId9" Type="http://schemas.openxmlformats.org/officeDocument/2006/relationships/image" Target="../media/image158.wmf"/><Relationship Id="rId14" Type="http://schemas.openxmlformats.org/officeDocument/2006/relationships/image" Target="../media/image1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.bin"/><Relationship Id="rId13" Type="http://schemas.openxmlformats.org/officeDocument/2006/relationships/image" Target="../media/image170.wmf"/><Relationship Id="rId18" Type="http://schemas.openxmlformats.org/officeDocument/2006/relationships/image" Target="../media/image171.png"/><Relationship Id="rId3" Type="http://schemas.openxmlformats.org/officeDocument/2006/relationships/image" Target="../media/image155.wmf"/><Relationship Id="rId7" Type="http://schemas.openxmlformats.org/officeDocument/2006/relationships/image" Target="../media/image166.wmf"/><Relationship Id="rId12" Type="http://schemas.openxmlformats.org/officeDocument/2006/relationships/oleObject" Target="../embeddings/oleObject131.bin"/><Relationship Id="rId2" Type="http://schemas.openxmlformats.org/officeDocument/2006/relationships/oleObject" Target="../embeddings/oleObject122.bin"/><Relationship Id="rId16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9.bin"/><Relationship Id="rId11" Type="http://schemas.openxmlformats.org/officeDocument/2006/relationships/image" Target="../media/image169.svg"/><Relationship Id="rId5" Type="http://schemas.openxmlformats.org/officeDocument/2006/relationships/image" Target="../media/image165.wmf"/><Relationship Id="rId15" Type="http://schemas.openxmlformats.org/officeDocument/2006/relationships/image" Target="../media/image171.wmf"/><Relationship Id="rId10" Type="http://schemas.openxmlformats.org/officeDocument/2006/relationships/image" Target="../media/image168.png"/><Relationship Id="rId4" Type="http://schemas.openxmlformats.org/officeDocument/2006/relationships/oleObject" Target="../embeddings/oleObject128.bin"/><Relationship Id="rId9" Type="http://schemas.openxmlformats.org/officeDocument/2006/relationships/image" Target="../media/image167.wmf"/><Relationship Id="rId14" Type="http://schemas.openxmlformats.org/officeDocument/2006/relationships/oleObject" Target="../embeddings/oleObject13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5.bin"/><Relationship Id="rId13" Type="http://schemas.openxmlformats.org/officeDocument/2006/relationships/image" Target="../media/image178.wmf"/><Relationship Id="rId3" Type="http://schemas.openxmlformats.org/officeDocument/2006/relationships/image" Target="../media/image173.svg"/><Relationship Id="rId7" Type="http://schemas.openxmlformats.org/officeDocument/2006/relationships/image" Target="../media/image175.wmf"/><Relationship Id="rId12" Type="http://schemas.openxmlformats.org/officeDocument/2006/relationships/oleObject" Target="../embeddings/oleObject137.bin"/><Relationship Id="rId17" Type="http://schemas.openxmlformats.org/officeDocument/2006/relationships/image" Target="../media/image180.wmf"/><Relationship Id="rId2" Type="http://schemas.openxmlformats.org/officeDocument/2006/relationships/image" Target="../media/image172.png"/><Relationship Id="rId16" Type="http://schemas.openxmlformats.org/officeDocument/2006/relationships/oleObject" Target="../embeddings/oleObject13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4.bin"/><Relationship Id="rId11" Type="http://schemas.openxmlformats.org/officeDocument/2006/relationships/image" Target="../media/image177.wmf"/><Relationship Id="rId5" Type="http://schemas.openxmlformats.org/officeDocument/2006/relationships/image" Target="../media/image174.wmf"/><Relationship Id="rId15" Type="http://schemas.openxmlformats.org/officeDocument/2006/relationships/image" Target="../media/image179.wmf"/><Relationship Id="rId10" Type="http://schemas.openxmlformats.org/officeDocument/2006/relationships/oleObject" Target="../embeddings/oleObject136.bin"/><Relationship Id="rId4" Type="http://schemas.openxmlformats.org/officeDocument/2006/relationships/oleObject" Target="../embeddings/oleObject133.bin"/><Relationship Id="rId9" Type="http://schemas.openxmlformats.org/officeDocument/2006/relationships/image" Target="../media/image176.wmf"/><Relationship Id="rId14" Type="http://schemas.openxmlformats.org/officeDocument/2006/relationships/oleObject" Target="../embeddings/oleObject138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32.wmf"/><Relationship Id="rId3" Type="http://schemas.openxmlformats.org/officeDocument/2006/relationships/image" Target="../media/image26.svg"/><Relationship Id="rId7" Type="http://schemas.openxmlformats.org/officeDocument/2006/relationships/image" Target="../media/image29.svg"/><Relationship Id="rId12" Type="http://schemas.openxmlformats.org/officeDocument/2006/relationships/oleObject" Target="../embeddings/oleObject20.bin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1.wmf"/><Relationship Id="rId5" Type="http://schemas.openxmlformats.org/officeDocument/2006/relationships/image" Target="../media/image27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2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2.bin"/><Relationship Id="rId13" Type="http://schemas.openxmlformats.org/officeDocument/2006/relationships/image" Target="../media/image185.wmf"/><Relationship Id="rId3" Type="http://schemas.openxmlformats.org/officeDocument/2006/relationships/image" Target="../media/image181.wmf"/><Relationship Id="rId7" Type="http://schemas.openxmlformats.org/officeDocument/2006/relationships/image" Target="../media/image182.wmf"/><Relationship Id="rId12" Type="http://schemas.openxmlformats.org/officeDocument/2006/relationships/oleObject" Target="../embeddings/oleObject144.bin"/><Relationship Id="rId17" Type="http://schemas.openxmlformats.org/officeDocument/2006/relationships/image" Target="../media/image187.wmf"/><Relationship Id="rId2" Type="http://schemas.openxmlformats.org/officeDocument/2006/relationships/oleObject" Target="../embeddings/oleObject140.bin"/><Relationship Id="rId16" Type="http://schemas.openxmlformats.org/officeDocument/2006/relationships/oleObject" Target="../embeddings/oleObject1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1.bin"/><Relationship Id="rId11" Type="http://schemas.openxmlformats.org/officeDocument/2006/relationships/image" Target="../media/image184.wmf"/><Relationship Id="rId5" Type="http://schemas.openxmlformats.org/officeDocument/2006/relationships/image" Target="../media/image173.svg"/><Relationship Id="rId15" Type="http://schemas.openxmlformats.org/officeDocument/2006/relationships/image" Target="../media/image186.wmf"/><Relationship Id="rId10" Type="http://schemas.openxmlformats.org/officeDocument/2006/relationships/oleObject" Target="../embeddings/oleObject143.bin"/><Relationship Id="rId4" Type="http://schemas.openxmlformats.org/officeDocument/2006/relationships/image" Target="../media/image172.png"/><Relationship Id="rId9" Type="http://schemas.openxmlformats.org/officeDocument/2006/relationships/image" Target="../media/image183.wmf"/><Relationship Id="rId14" Type="http://schemas.openxmlformats.org/officeDocument/2006/relationships/oleObject" Target="../embeddings/oleObject14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sv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1.svg"/><Relationship Id="rId4" Type="http://schemas.openxmlformats.org/officeDocument/2006/relationships/image" Target="../media/image190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svg"/><Relationship Id="rId18" Type="http://schemas.openxmlformats.org/officeDocument/2006/relationships/image" Target="../media/image46.png"/><Relationship Id="rId26" Type="http://schemas.openxmlformats.org/officeDocument/2006/relationships/oleObject" Target="../embeddings/oleObject29.bin"/><Relationship Id="rId3" Type="http://schemas.openxmlformats.org/officeDocument/2006/relationships/image" Target="../media/image35.svg"/><Relationship Id="rId21" Type="http://schemas.openxmlformats.org/officeDocument/2006/relationships/image" Target="../media/image48.wmf"/><Relationship Id="rId7" Type="http://schemas.openxmlformats.org/officeDocument/2006/relationships/image" Target="../media/image37.wmf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5" Type="http://schemas.openxmlformats.org/officeDocument/2006/relationships/image" Target="../media/image50.wmf"/><Relationship Id="rId33" Type="http://schemas.openxmlformats.org/officeDocument/2006/relationships/image" Target="../media/image54.wmf"/><Relationship Id="rId2" Type="http://schemas.openxmlformats.org/officeDocument/2006/relationships/image" Target="../media/image34.png"/><Relationship Id="rId16" Type="http://schemas.openxmlformats.org/officeDocument/2006/relationships/image" Target="../media/image44.png"/><Relationship Id="rId20" Type="http://schemas.openxmlformats.org/officeDocument/2006/relationships/oleObject" Target="../embeddings/oleObject26.bin"/><Relationship Id="rId29" Type="http://schemas.openxmlformats.org/officeDocument/2006/relationships/image" Target="../media/image52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9.wmf"/><Relationship Id="rId24" Type="http://schemas.openxmlformats.org/officeDocument/2006/relationships/oleObject" Target="../embeddings/oleObject28.bin"/><Relationship Id="rId32" Type="http://schemas.openxmlformats.org/officeDocument/2006/relationships/oleObject" Target="../embeddings/oleObject32.bin"/><Relationship Id="rId5" Type="http://schemas.openxmlformats.org/officeDocument/2006/relationships/image" Target="../media/image36.wmf"/><Relationship Id="rId15" Type="http://schemas.openxmlformats.org/officeDocument/2006/relationships/image" Target="../media/image43.svg"/><Relationship Id="rId23" Type="http://schemas.openxmlformats.org/officeDocument/2006/relationships/image" Target="../media/image49.wmf"/><Relationship Id="rId28" Type="http://schemas.openxmlformats.org/officeDocument/2006/relationships/oleObject" Target="../embeddings/oleObject30.bin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47.svg"/><Relationship Id="rId31" Type="http://schemas.openxmlformats.org/officeDocument/2006/relationships/image" Target="../media/image53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8.wmf"/><Relationship Id="rId14" Type="http://schemas.openxmlformats.org/officeDocument/2006/relationships/image" Target="../media/image42.png"/><Relationship Id="rId22" Type="http://schemas.openxmlformats.org/officeDocument/2006/relationships/oleObject" Target="../embeddings/oleObject27.bin"/><Relationship Id="rId27" Type="http://schemas.openxmlformats.org/officeDocument/2006/relationships/image" Target="../media/image51.wmf"/><Relationship Id="rId30" Type="http://schemas.openxmlformats.org/officeDocument/2006/relationships/oleObject" Target="../embeddings/oleObject31.bin"/><Relationship Id="rId8" Type="http://schemas.openxmlformats.org/officeDocument/2006/relationships/oleObject" Target="../embeddings/oleObject2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66.wmf"/><Relationship Id="rId3" Type="http://schemas.openxmlformats.org/officeDocument/2006/relationships/image" Target="../media/image55.png"/><Relationship Id="rId21" Type="http://schemas.openxmlformats.org/officeDocument/2006/relationships/oleObject" Target="../embeddings/oleObject38.bin"/><Relationship Id="rId7" Type="http://schemas.openxmlformats.org/officeDocument/2006/relationships/image" Target="../media/image59.png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36.bin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5.svg"/><Relationship Id="rId20" Type="http://schemas.openxmlformats.org/officeDocument/2006/relationships/image" Target="../media/image6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svg"/><Relationship Id="rId11" Type="http://schemas.openxmlformats.org/officeDocument/2006/relationships/oleObject" Target="../embeddings/oleObject34.bin"/><Relationship Id="rId24" Type="http://schemas.openxmlformats.org/officeDocument/2006/relationships/image" Target="../media/image69.wmf"/><Relationship Id="rId5" Type="http://schemas.openxmlformats.org/officeDocument/2006/relationships/image" Target="../media/image57.png"/><Relationship Id="rId15" Type="http://schemas.openxmlformats.org/officeDocument/2006/relationships/image" Target="../media/image64.png"/><Relationship Id="rId23" Type="http://schemas.openxmlformats.org/officeDocument/2006/relationships/oleObject" Target="../embeddings/oleObject39.bin"/><Relationship Id="rId10" Type="http://schemas.openxmlformats.org/officeDocument/2006/relationships/image" Target="../media/image61.wmf"/><Relationship Id="rId19" Type="http://schemas.openxmlformats.org/officeDocument/2006/relationships/oleObject" Target="../embeddings/oleObject37.bin"/><Relationship Id="rId4" Type="http://schemas.openxmlformats.org/officeDocument/2006/relationships/image" Target="../media/image56.svg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63.wmf"/><Relationship Id="rId22" Type="http://schemas.openxmlformats.org/officeDocument/2006/relationships/image" Target="../media/image6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76.wmf"/><Relationship Id="rId26" Type="http://schemas.openxmlformats.org/officeDocument/2006/relationships/image" Target="../media/image80.wmf"/><Relationship Id="rId3" Type="http://schemas.openxmlformats.org/officeDocument/2006/relationships/image" Target="../media/image25.png"/><Relationship Id="rId21" Type="http://schemas.openxmlformats.org/officeDocument/2006/relationships/oleObject" Target="../embeddings/oleObject48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46.bin"/><Relationship Id="rId25" Type="http://schemas.openxmlformats.org/officeDocument/2006/relationships/oleObject" Target="../embeddings/oleObject50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5.wmf"/><Relationship Id="rId20" Type="http://schemas.openxmlformats.org/officeDocument/2006/relationships/image" Target="../media/image7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43.bin"/><Relationship Id="rId24" Type="http://schemas.openxmlformats.org/officeDocument/2006/relationships/image" Target="../media/image79.wmf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23" Type="http://schemas.openxmlformats.org/officeDocument/2006/relationships/oleObject" Target="../embeddings/oleObject49.bin"/><Relationship Id="rId10" Type="http://schemas.openxmlformats.org/officeDocument/2006/relationships/image" Target="../media/image72.wmf"/><Relationship Id="rId19" Type="http://schemas.openxmlformats.org/officeDocument/2006/relationships/oleObject" Target="../embeddings/oleObject47.bin"/><Relationship Id="rId4" Type="http://schemas.openxmlformats.org/officeDocument/2006/relationships/image" Target="../media/image26.svg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74.wmf"/><Relationship Id="rId22" Type="http://schemas.openxmlformats.org/officeDocument/2006/relationships/image" Target="../media/image7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image" Target="../media/image81.wmf"/><Relationship Id="rId7" Type="http://schemas.openxmlformats.org/officeDocument/2006/relationships/image" Target="../media/image82.w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84.wmf"/><Relationship Id="rId5" Type="http://schemas.openxmlformats.org/officeDocument/2006/relationships/image" Target="../media/image26.svg"/><Relationship Id="rId10" Type="http://schemas.openxmlformats.org/officeDocument/2006/relationships/oleObject" Target="../embeddings/oleObject54.bin"/><Relationship Id="rId4" Type="http://schemas.openxmlformats.org/officeDocument/2006/relationships/image" Target="../media/image25.png"/><Relationship Id="rId9" Type="http://schemas.openxmlformats.org/officeDocument/2006/relationships/image" Target="../media/image8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91.wmf"/><Relationship Id="rId3" Type="http://schemas.openxmlformats.org/officeDocument/2006/relationships/image" Target="../media/image86.svg"/><Relationship Id="rId7" Type="http://schemas.openxmlformats.org/officeDocument/2006/relationships/image" Target="../media/image88.svg"/><Relationship Id="rId12" Type="http://schemas.openxmlformats.org/officeDocument/2006/relationships/oleObject" Target="../embeddings/oleObject57.bin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0.wmf"/><Relationship Id="rId5" Type="http://schemas.openxmlformats.org/officeDocument/2006/relationships/image" Target="../media/image26.svg"/><Relationship Id="rId10" Type="http://schemas.openxmlformats.org/officeDocument/2006/relationships/oleObject" Target="../embeddings/oleObject56.bin"/><Relationship Id="rId4" Type="http://schemas.openxmlformats.org/officeDocument/2006/relationships/image" Target="../media/image25.png"/><Relationship Id="rId9" Type="http://schemas.openxmlformats.org/officeDocument/2006/relationships/image" Target="../media/image8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image" Target="../media/image97.wmf"/><Relationship Id="rId18" Type="http://schemas.openxmlformats.org/officeDocument/2006/relationships/image" Target="../media/image100.png"/><Relationship Id="rId3" Type="http://schemas.openxmlformats.org/officeDocument/2006/relationships/image" Target="../media/image92.wmf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63.bin"/><Relationship Id="rId17" Type="http://schemas.openxmlformats.org/officeDocument/2006/relationships/image" Target="../media/image99.wmf"/><Relationship Id="rId2" Type="http://schemas.openxmlformats.org/officeDocument/2006/relationships/oleObject" Target="../embeddings/oleObject58.bin"/><Relationship Id="rId16" Type="http://schemas.openxmlformats.org/officeDocument/2006/relationships/oleObject" Target="../embeddings/oleObject6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96.wmf"/><Relationship Id="rId5" Type="http://schemas.openxmlformats.org/officeDocument/2006/relationships/image" Target="../media/image93.wmf"/><Relationship Id="rId15" Type="http://schemas.openxmlformats.org/officeDocument/2006/relationships/image" Target="../media/image98.wmf"/><Relationship Id="rId10" Type="http://schemas.openxmlformats.org/officeDocument/2006/relationships/oleObject" Target="../embeddings/oleObject62.bin"/><Relationship Id="rId19" Type="http://schemas.openxmlformats.org/officeDocument/2006/relationships/image" Target="../media/image101.svg"/><Relationship Id="rId4" Type="http://schemas.openxmlformats.org/officeDocument/2006/relationships/oleObject" Target="../embeddings/oleObject59.bin"/><Relationship Id="rId9" Type="http://schemas.openxmlformats.org/officeDocument/2006/relationships/image" Target="../media/image95.wmf"/><Relationship Id="rId14" Type="http://schemas.openxmlformats.org/officeDocument/2006/relationships/oleObject" Target="../embeddings/oleObject6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106.wmf"/><Relationship Id="rId18" Type="http://schemas.openxmlformats.org/officeDocument/2006/relationships/oleObject" Target="../embeddings/oleObject73.bin"/><Relationship Id="rId26" Type="http://schemas.openxmlformats.org/officeDocument/2006/relationships/oleObject" Target="../embeddings/oleObject77.bin"/><Relationship Id="rId3" Type="http://schemas.openxmlformats.org/officeDocument/2006/relationships/image" Target="../media/image101.svg"/><Relationship Id="rId21" Type="http://schemas.openxmlformats.org/officeDocument/2006/relationships/image" Target="../media/image110.wmf"/><Relationship Id="rId7" Type="http://schemas.openxmlformats.org/officeDocument/2006/relationships/image" Target="../media/image103.wmf"/><Relationship Id="rId12" Type="http://schemas.openxmlformats.org/officeDocument/2006/relationships/oleObject" Target="../embeddings/oleObject70.bin"/><Relationship Id="rId17" Type="http://schemas.openxmlformats.org/officeDocument/2006/relationships/image" Target="../media/image108.wmf"/><Relationship Id="rId25" Type="http://schemas.openxmlformats.org/officeDocument/2006/relationships/image" Target="../media/image112.wmf"/><Relationship Id="rId2" Type="http://schemas.openxmlformats.org/officeDocument/2006/relationships/image" Target="../media/image100.png"/><Relationship Id="rId16" Type="http://schemas.openxmlformats.org/officeDocument/2006/relationships/oleObject" Target="../embeddings/oleObject72.bin"/><Relationship Id="rId20" Type="http://schemas.openxmlformats.org/officeDocument/2006/relationships/oleObject" Target="../embeddings/oleObject74.bin"/><Relationship Id="rId29" Type="http://schemas.openxmlformats.org/officeDocument/2006/relationships/image" Target="../media/image114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105.wmf"/><Relationship Id="rId24" Type="http://schemas.openxmlformats.org/officeDocument/2006/relationships/oleObject" Target="../embeddings/oleObject76.bin"/><Relationship Id="rId5" Type="http://schemas.openxmlformats.org/officeDocument/2006/relationships/image" Target="../media/image102.wmf"/><Relationship Id="rId15" Type="http://schemas.openxmlformats.org/officeDocument/2006/relationships/image" Target="../media/image107.wmf"/><Relationship Id="rId23" Type="http://schemas.openxmlformats.org/officeDocument/2006/relationships/image" Target="../media/image111.wmf"/><Relationship Id="rId28" Type="http://schemas.openxmlformats.org/officeDocument/2006/relationships/oleObject" Target="../embeddings/oleObject78.bin"/><Relationship Id="rId10" Type="http://schemas.openxmlformats.org/officeDocument/2006/relationships/oleObject" Target="../embeddings/oleObject69.bin"/><Relationship Id="rId19" Type="http://schemas.openxmlformats.org/officeDocument/2006/relationships/image" Target="../media/image109.wmf"/><Relationship Id="rId4" Type="http://schemas.openxmlformats.org/officeDocument/2006/relationships/oleObject" Target="../embeddings/oleObject66.bin"/><Relationship Id="rId9" Type="http://schemas.openxmlformats.org/officeDocument/2006/relationships/image" Target="../media/image104.wmf"/><Relationship Id="rId14" Type="http://schemas.openxmlformats.org/officeDocument/2006/relationships/oleObject" Target="../embeddings/oleObject71.bin"/><Relationship Id="rId22" Type="http://schemas.openxmlformats.org/officeDocument/2006/relationships/oleObject" Target="../embeddings/oleObject75.bin"/><Relationship Id="rId27" Type="http://schemas.openxmlformats.org/officeDocument/2006/relationships/image" Target="../media/image1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8ACEFA56-CE08-418B-A7C2-EDCEBB7B9D5F}"/>
              </a:ext>
            </a:extLst>
          </p:cNvPr>
          <p:cNvSpPr/>
          <p:nvPr/>
        </p:nvSpPr>
        <p:spPr>
          <a:xfrm>
            <a:off x="642281" y="2054770"/>
            <a:ext cx="1362457" cy="1376701"/>
          </a:xfrm>
          <a:prstGeom prst="roundRect">
            <a:avLst>
              <a:gd name="adj" fmla="val 59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6665" y="40720"/>
            <a:ext cx="10515600" cy="662397"/>
          </a:xfrm>
        </p:spPr>
        <p:txBody>
          <a:bodyPr/>
          <a:lstStyle/>
          <a:p>
            <a:r>
              <a:rPr lang="en-US" dirty="0"/>
              <a:t>The common gate stage - small signal analysis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4DB91132-68A6-4030-A87A-0521425B8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8747" y="2019114"/>
            <a:ext cx="1742925" cy="436082"/>
          </a:xfrm>
          <a:prstGeom prst="rect">
            <a:avLst/>
          </a:prstGeom>
        </p:spPr>
      </p:pic>
      <p:graphicFrame>
        <p:nvGraphicFramePr>
          <p:cNvPr id="26" name="Oggetto 25">
            <a:extLst>
              <a:ext uri="{FF2B5EF4-FFF2-40B4-BE49-F238E27FC236}">
                <a16:creationId xmlns:a16="http://schemas.microsoft.com/office/drawing/2014/main" id="{89692650-0369-44A7-8159-EF2AD4DEE8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961102"/>
              </p:ext>
            </p:extLst>
          </p:nvPr>
        </p:nvGraphicFramePr>
        <p:xfrm>
          <a:off x="223322" y="4708495"/>
          <a:ext cx="214630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93760" imgH="431640" progId="Equation.DSMT4">
                  <p:embed/>
                </p:oleObj>
              </mc:Choice>
              <mc:Fallback>
                <p:oleObj name="Equation" r:id="rId4" imgW="119376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B471EA8-996A-49A5-A50B-AE9915BE96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22" y="4708495"/>
                        <a:ext cx="2146300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ggetto 27">
            <a:extLst>
              <a:ext uri="{FF2B5EF4-FFF2-40B4-BE49-F238E27FC236}">
                <a16:creationId xmlns:a16="http://schemas.microsoft.com/office/drawing/2014/main" id="{1B407FF9-9EF6-47DC-8CA4-FA628AD6B7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05929"/>
              </p:ext>
            </p:extLst>
          </p:nvPr>
        </p:nvGraphicFramePr>
        <p:xfrm>
          <a:off x="9304021" y="864612"/>
          <a:ext cx="17145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52200" imgH="469800" progId="Equation.DSMT4">
                  <p:embed/>
                </p:oleObj>
              </mc:Choice>
              <mc:Fallback>
                <p:oleObj name="Equation" r:id="rId6" imgW="952200" imgH="4698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F158D5C5-3691-4551-8E63-1617F1CBF2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4021" y="864612"/>
                        <a:ext cx="1714500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ggetto 28">
            <a:extLst>
              <a:ext uri="{FF2B5EF4-FFF2-40B4-BE49-F238E27FC236}">
                <a16:creationId xmlns:a16="http://schemas.microsoft.com/office/drawing/2014/main" id="{BE541024-9CB0-4A2A-B778-A0EEA53D8E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548623"/>
              </p:ext>
            </p:extLst>
          </p:nvPr>
        </p:nvGraphicFramePr>
        <p:xfrm>
          <a:off x="8911380" y="1920875"/>
          <a:ext cx="30638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01720" imgH="279360" progId="Equation.DSMT4">
                  <p:embed/>
                </p:oleObj>
              </mc:Choice>
              <mc:Fallback>
                <p:oleObj name="Equation" r:id="rId8" imgW="1701720" imgH="27936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56D0D7A1-3E59-4CCA-BE51-2051F2FBD4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1380" y="1920875"/>
                        <a:ext cx="306387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ggetto 29">
            <a:extLst>
              <a:ext uri="{FF2B5EF4-FFF2-40B4-BE49-F238E27FC236}">
                <a16:creationId xmlns:a16="http://schemas.microsoft.com/office/drawing/2014/main" id="{01ECCAE8-DDBE-4462-ACB9-FE7A51D59F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713267"/>
              </p:ext>
            </p:extLst>
          </p:nvPr>
        </p:nvGraphicFramePr>
        <p:xfrm>
          <a:off x="8887774" y="2634238"/>
          <a:ext cx="1989138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04840" imgH="482400" progId="Equation.DSMT4">
                  <p:embed/>
                </p:oleObj>
              </mc:Choice>
              <mc:Fallback>
                <p:oleObj name="Equation" r:id="rId10" imgW="1104840" imgH="482400" progId="Equation.DSMT4">
                  <p:embed/>
                  <p:pic>
                    <p:nvPicPr>
                      <p:cNvPr id="29" name="Oggetto 28">
                        <a:extLst>
                          <a:ext uri="{FF2B5EF4-FFF2-40B4-BE49-F238E27FC236}">
                            <a16:creationId xmlns:a16="http://schemas.microsoft.com/office/drawing/2014/main" id="{BE541024-9CB0-4A2A-B778-A0EEA53D8E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7774" y="2634238"/>
                        <a:ext cx="1989138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ggetto 30">
            <a:extLst>
              <a:ext uri="{FF2B5EF4-FFF2-40B4-BE49-F238E27FC236}">
                <a16:creationId xmlns:a16="http://schemas.microsoft.com/office/drawing/2014/main" id="{ADFC1F54-6445-4265-A911-CCBD79EF97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207536"/>
              </p:ext>
            </p:extLst>
          </p:nvPr>
        </p:nvGraphicFramePr>
        <p:xfrm>
          <a:off x="8887774" y="3444709"/>
          <a:ext cx="15541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63280" imgH="228600" progId="Equation.DSMT4">
                  <p:embed/>
                </p:oleObj>
              </mc:Choice>
              <mc:Fallback>
                <p:oleObj name="Equation" r:id="rId12" imgW="863280" imgH="228600" progId="Equation.DSMT4">
                  <p:embed/>
                  <p:pic>
                    <p:nvPicPr>
                      <p:cNvPr id="30" name="Oggetto 29">
                        <a:extLst>
                          <a:ext uri="{FF2B5EF4-FFF2-40B4-BE49-F238E27FC236}">
                            <a16:creationId xmlns:a16="http://schemas.microsoft.com/office/drawing/2014/main" id="{01ECCAE8-DDBE-4462-ACB9-FE7A51D59F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7774" y="3444709"/>
                        <a:ext cx="1554163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ggetto 31">
            <a:extLst>
              <a:ext uri="{FF2B5EF4-FFF2-40B4-BE49-F238E27FC236}">
                <a16:creationId xmlns:a16="http://schemas.microsoft.com/office/drawing/2014/main" id="{647EF537-B19E-47A7-9DBA-C2BBEFA857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704640"/>
              </p:ext>
            </p:extLst>
          </p:nvPr>
        </p:nvGraphicFramePr>
        <p:xfrm>
          <a:off x="8850670" y="4030829"/>
          <a:ext cx="26527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73120" imgH="253800" progId="Equation.DSMT4">
                  <p:embed/>
                </p:oleObj>
              </mc:Choice>
              <mc:Fallback>
                <p:oleObj name="Equation" r:id="rId14" imgW="147312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56D0D7A1-3E59-4CCA-BE51-2051F2FBD4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0670" y="4030829"/>
                        <a:ext cx="265271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ggetto 32">
            <a:extLst>
              <a:ext uri="{FF2B5EF4-FFF2-40B4-BE49-F238E27FC236}">
                <a16:creationId xmlns:a16="http://schemas.microsoft.com/office/drawing/2014/main" id="{FB0DF051-9F76-4546-ACB8-EDF7B63CD0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392176"/>
              </p:ext>
            </p:extLst>
          </p:nvPr>
        </p:nvGraphicFramePr>
        <p:xfrm>
          <a:off x="6361451" y="4684662"/>
          <a:ext cx="274161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3880" imgH="444240" progId="Equation.DSMT4">
                  <p:embed/>
                </p:oleObj>
              </mc:Choice>
              <mc:Fallback>
                <p:oleObj name="Equation" r:id="rId16" imgW="1523880" imgH="4442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38B4D3E1-A5FE-430F-949E-7C07864829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1451" y="4684662"/>
                        <a:ext cx="2741612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ggetto 33">
            <a:extLst>
              <a:ext uri="{FF2B5EF4-FFF2-40B4-BE49-F238E27FC236}">
                <a16:creationId xmlns:a16="http://schemas.microsoft.com/office/drawing/2014/main" id="{5129F0E6-AB7A-4EA6-9947-1E1FE84687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08452"/>
              </p:ext>
            </p:extLst>
          </p:nvPr>
        </p:nvGraphicFramePr>
        <p:xfrm>
          <a:off x="9128280" y="4661399"/>
          <a:ext cx="15081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38080" imgH="444240" progId="Equation.DSMT4">
                  <p:embed/>
                </p:oleObj>
              </mc:Choice>
              <mc:Fallback>
                <p:oleObj name="Equation" r:id="rId18" imgW="838080" imgH="4442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38B4D3E1-A5FE-430F-949E-7C07864829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280" y="4661399"/>
                        <a:ext cx="15081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ggetto 34">
            <a:extLst>
              <a:ext uri="{FF2B5EF4-FFF2-40B4-BE49-F238E27FC236}">
                <a16:creationId xmlns:a16="http://schemas.microsoft.com/office/drawing/2014/main" id="{D86521DB-24F9-4263-808C-42EDE26798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604229"/>
              </p:ext>
            </p:extLst>
          </p:nvPr>
        </p:nvGraphicFramePr>
        <p:xfrm>
          <a:off x="8850670" y="5626238"/>
          <a:ext cx="1919407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66337" imgH="253890" progId="Equation.DSMT4">
                  <p:embed/>
                </p:oleObj>
              </mc:Choice>
              <mc:Fallback>
                <p:oleObj name="Equation" r:id="rId20" imgW="1066337" imgH="25389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E34A92BA-AECE-407C-ADDE-77411D9A6D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0670" y="5626238"/>
                        <a:ext cx="1919407" cy="4570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ggetto 35">
            <a:extLst>
              <a:ext uri="{FF2B5EF4-FFF2-40B4-BE49-F238E27FC236}">
                <a16:creationId xmlns:a16="http://schemas.microsoft.com/office/drawing/2014/main" id="{EC6D17F7-9810-4B10-AF64-FDD1F57CE9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242274"/>
              </p:ext>
            </p:extLst>
          </p:nvPr>
        </p:nvGraphicFramePr>
        <p:xfrm>
          <a:off x="10636405" y="4684521"/>
          <a:ext cx="146367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12520" imgH="431640" progId="Equation.DSMT4">
                  <p:embed/>
                </p:oleObj>
              </mc:Choice>
              <mc:Fallback>
                <p:oleObj name="Equation" r:id="rId22" imgW="81252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38B4D3E1-A5FE-430F-949E-7C07864829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405" y="4684521"/>
                        <a:ext cx="1463675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ggetto 36">
            <a:extLst>
              <a:ext uri="{FF2B5EF4-FFF2-40B4-BE49-F238E27FC236}">
                <a16:creationId xmlns:a16="http://schemas.microsoft.com/office/drawing/2014/main" id="{0F24AC0F-CDAC-4966-BEA2-983BDC8F9A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08103"/>
              </p:ext>
            </p:extLst>
          </p:nvPr>
        </p:nvGraphicFramePr>
        <p:xfrm>
          <a:off x="2437091" y="4716350"/>
          <a:ext cx="2881312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600200" imgH="431640" progId="Equation.DSMT4">
                  <p:embed/>
                </p:oleObj>
              </mc:Choice>
              <mc:Fallback>
                <p:oleObj name="Equation" r:id="rId24" imgW="160020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B471EA8-996A-49A5-A50B-AE9915BE96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7091" y="4716350"/>
                        <a:ext cx="2881312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ggetto 37">
            <a:extLst>
              <a:ext uri="{FF2B5EF4-FFF2-40B4-BE49-F238E27FC236}">
                <a16:creationId xmlns:a16="http://schemas.microsoft.com/office/drawing/2014/main" id="{C92F581A-6479-4479-931D-1D846F6864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153201"/>
              </p:ext>
            </p:extLst>
          </p:nvPr>
        </p:nvGraphicFramePr>
        <p:xfrm>
          <a:off x="2557280" y="5702660"/>
          <a:ext cx="3087688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714320" imgH="228600" progId="Equation.DSMT4">
                  <p:embed/>
                </p:oleObj>
              </mc:Choice>
              <mc:Fallback>
                <p:oleObj name="Equation" r:id="rId26" imgW="1714320" imgH="228600" progId="Equation.DSMT4">
                  <p:embed/>
                  <p:pic>
                    <p:nvPicPr>
                      <p:cNvPr id="37" name="Oggetto 36">
                        <a:extLst>
                          <a:ext uri="{FF2B5EF4-FFF2-40B4-BE49-F238E27FC236}">
                            <a16:creationId xmlns:a16="http://schemas.microsoft.com/office/drawing/2014/main" id="{0F24AC0F-CDAC-4966-BEA2-983BDC8F9A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7280" y="5702660"/>
                        <a:ext cx="3087688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ggetto 38">
            <a:extLst>
              <a:ext uri="{FF2B5EF4-FFF2-40B4-BE49-F238E27FC236}">
                <a16:creationId xmlns:a16="http://schemas.microsoft.com/office/drawing/2014/main" id="{B8ADD5C0-BD32-4211-88D1-3AD2AA5069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886387"/>
              </p:ext>
            </p:extLst>
          </p:nvPr>
        </p:nvGraphicFramePr>
        <p:xfrm>
          <a:off x="5392945" y="4896488"/>
          <a:ext cx="38735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15640" imgH="164880" progId="Equation.DSMT4">
                  <p:embed/>
                </p:oleObj>
              </mc:Choice>
              <mc:Fallback>
                <p:oleObj name="Equation" r:id="rId28" imgW="215640" imgH="164880" progId="Equation.DSMT4">
                  <p:embed/>
                  <p:pic>
                    <p:nvPicPr>
                      <p:cNvPr id="34" name="Oggetto 33">
                        <a:extLst>
                          <a:ext uri="{FF2B5EF4-FFF2-40B4-BE49-F238E27FC236}">
                            <a16:creationId xmlns:a16="http://schemas.microsoft.com/office/drawing/2014/main" id="{5129F0E6-AB7A-4EA6-9947-1E1FE84687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945" y="4896488"/>
                        <a:ext cx="387350" cy="29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Elemento grafico 46">
            <a:extLst>
              <a:ext uri="{FF2B5EF4-FFF2-40B4-BE49-F238E27FC236}">
                <a16:creationId xmlns:a16="http://schemas.microsoft.com/office/drawing/2014/main" id="{7DB7348D-4F15-484B-A76C-A64445F3BBE3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101124" y="986154"/>
            <a:ext cx="2136637" cy="2825221"/>
          </a:xfrm>
          <a:prstGeom prst="rect">
            <a:avLst/>
          </a:prstGeom>
        </p:spPr>
      </p:pic>
      <p:pic>
        <p:nvPicPr>
          <p:cNvPr id="49" name="Elemento grafico 48">
            <a:extLst>
              <a:ext uri="{FF2B5EF4-FFF2-40B4-BE49-F238E27FC236}">
                <a16:creationId xmlns:a16="http://schemas.microsoft.com/office/drawing/2014/main" id="{6B00FCDD-9F5D-459D-9223-00B893E5A99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66665" y="674947"/>
            <a:ext cx="2801195" cy="2862760"/>
          </a:xfrm>
          <a:prstGeom prst="rect">
            <a:avLst/>
          </a:prstGeom>
        </p:spPr>
      </p:pic>
      <p:pic>
        <p:nvPicPr>
          <p:cNvPr id="53" name="Elemento grafico 52">
            <a:extLst>
              <a:ext uri="{FF2B5EF4-FFF2-40B4-BE49-F238E27FC236}">
                <a16:creationId xmlns:a16="http://schemas.microsoft.com/office/drawing/2014/main" id="{C031129A-00D0-477E-B173-1B51BD8A489E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375597" y="1101172"/>
            <a:ext cx="1714499" cy="266318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B36BC24-8CAD-4159-BF62-B28339E1D078}"/>
              </a:ext>
            </a:extLst>
          </p:cNvPr>
          <p:cNvSpPr txBox="1"/>
          <p:nvPr/>
        </p:nvSpPr>
        <p:spPr>
          <a:xfrm>
            <a:off x="392003" y="3502980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source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F7381AD-EFAF-42BC-872B-EA6378F2454B}"/>
              </a:ext>
            </a:extLst>
          </p:cNvPr>
          <p:cNvSpPr txBox="1"/>
          <p:nvPr/>
        </p:nvSpPr>
        <p:spPr>
          <a:xfrm>
            <a:off x="301625" y="4074386"/>
            <a:ext cx="4049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current gain of the stage:</a:t>
            </a:r>
          </a:p>
        </p:txBody>
      </p:sp>
      <p:graphicFrame>
        <p:nvGraphicFramePr>
          <p:cNvPr id="25" name="Oggetto 24">
            <a:extLst>
              <a:ext uri="{FF2B5EF4-FFF2-40B4-BE49-F238E27FC236}">
                <a16:creationId xmlns:a16="http://schemas.microsoft.com/office/drawing/2014/main" id="{18ECE5FA-C4C0-47AC-A2B7-6FE1EB766A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044246"/>
              </p:ext>
            </p:extLst>
          </p:nvPr>
        </p:nvGraphicFramePr>
        <p:xfrm>
          <a:off x="4441750" y="3945089"/>
          <a:ext cx="98107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545760" imgH="431640" progId="Equation.DSMT4">
                  <p:embed/>
                </p:oleObj>
              </mc:Choice>
              <mc:Fallback>
                <p:oleObj name="Equation" r:id="rId36" imgW="545760" imgH="431640" progId="Equation.DSMT4">
                  <p:embed/>
                  <p:pic>
                    <p:nvPicPr>
                      <p:cNvPr id="26" name="Oggetto 25">
                        <a:extLst>
                          <a:ext uri="{FF2B5EF4-FFF2-40B4-BE49-F238E27FC236}">
                            <a16:creationId xmlns:a16="http://schemas.microsoft.com/office/drawing/2014/main" id="{89692650-0369-44A7-8159-EF2AD4DEE8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1750" y="3945089"/>
                        <a:ext cx="981075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ggetto 39">
            <a:extLst>
              <a:ext uri="{FF2B5EF4-FFF2-40B4-BE49-F238E27FC236}">
                <a16:creationId xmlns:a16="http://schemas.microsoft.com/office/drawing/2014/main" id="{967FA10C-541E-43D7-B5AF-5339C7BC71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420560"/>
              </p:ext>
            </p:extLst>
          </p:nvPr>
        </p:nvGraphicFramePr>
        <p:xfrm>
          <a:off x="5201660" y="3606531"/>
          <a:ext cx="164306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914400" imgH="228600" progId="Equation.DSMT4">
                  <p:embed/>
                </p:oleObj>
              </mc:Choice>
              <mc:Fallback>
                <p:oleObj name="Equation" r:id="rId38" imgW="914400" imgH="228600" progId="Equation.DSMT4">
                  <p:embed/>
                  <p:pic>
                    <p:nvPicPr>
                      <p:cNvPr id="25" name="Oggetto 24">
                        <a:extLst>
                          <a:ext uri="{FF2B5EF4-FFF2-40B4-BE49-F238E27FC236}">
                            <a16:creationId xmlns:a16="http://schemas.microsoft.com/office/drawing/2014/main" id="{18ECE5FA-C4C0-47AC-A2B7-6FE1EB766A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1660" y="3606531"/>
                        <a:ext cx="1643063" cy="411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0C277B2B-A736-05C2-98BE-0A6149EE7B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561797"/>
              </p:ext>
            </p:extLst>
          </p:nvPr>
        </p:nvGraphicFramePr>
        <p:xfrm>
          <a:off x="6765925" y="5678488"/>
          <a:ext cx="16224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901440" imgH="228600" progId="Equation.DSMT4">
                  <p:embed/>
                </p:oleObj>
              </mc:Choice>
              <mc:Fallback>
                <p:oleObj name="Equation" r:id="rId40" imgW="901440" imgH="228600" progId="Equation.DSMT4">
                  <p:embed/>
                  <p:pic>
                    <p:nvPicPr>
                      <p:cNvPr id="35" name="Oggetto 34">
                        <a:extLst>
                          <a:ext uri="{FF2B5EF4-FFF2-40B4-BE49-F238E27FC236}">
                            <a16:creationId xmlns:a16="http://schemas.microsoft.com/office/drawing/2014/main" id="{D86521DB-24F9-4263-808C-42EDE26798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925" y="5678488"/>
                        <a:ext cx="1622425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242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E0346CF-3006-44EF-8D25-B427F601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21B5E87-8A20-4941-82DF-6A83A09E6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0F22DE80-4987-45F6-A5F8-0AD436158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389"/>
            <a:ext cx="10515600" cy="662397"/>
          </a:xfrm>
        </p:spPr>
        <p:txBody>
          <a:bodyPr/>
          <a:lstStyle/>
          <a:p>
            <a:r>
              <a:rPr lang="en-US" dirty="0"/>
              <a:t>Standard cascode current mirror: V</a:t>
            </a:r>
            <a:r>
              <a:rPr lang="en-US" baseline="-25000" dirty="0"/>
              <a:t>DS2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C1ECAC63-ACFD-4AFB-B5C5-37EF6E561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8317" y="582679"/>
            <a:ext cx="4828983" cy="2992267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09895F4-ADC8-4CB9-8D83-3A1BE16147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000487"/>
              </p:ext>
            </p:extLst>
          </p:nvPr>
        </p:nvGraphicFramePr>
        <p:xfrm>
          <a:off x="5210223" y="750816"/>
          <a:ext cx="1402088" cy="467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228600" progId="Equation.DSMT4">
                  <p:embed/>
                </p:oleObj>
              </mc:Choice>
              <mc:Fallback>
                <p:oleObj name="Equation" r:id="rId4" imgW="685800" imgH="228600" progId="Equation.DSMT4">
                  <p:embed/>
                  <p:pic>
                    <p:nvPicPr>
                      <p:cNvPr id="9" name="Object 6">
                        <a:extLst>
                          <a:ext uri="{FF2B5EF4-FFF2-40B4-BE49-F238E27FC236}">
                            <a16:creationId xmlns:a16="http://schemas.microsoft.com/office/drawing/2014/main" id="{6B710C37-11DC-4B3A-B50B-5C23EC0CEF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0223" y="750816"/>
                        <a:ext cx="1402088" cy="4679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4DAB2591-059C-4955-9688-3F075AD302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08493"/>
              </p:ext>
            </p:extLst>
          </p:nvPr>
        </p:nvGraphicFramePr>
        <p:xfrm>
          <a:off x="8104094" y="820531"/>
          <a:ext cx="1401762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5800" imgH="228600" progId="Equation.DSMT4">
                  <p:embed/>
                </p:oleObj>
              </mc:Choice>
              <mc:Fallback>
                <p:oleObj name="Equation" r:id="rId6" imgW="685800" imgH="228600" progId="Equation.DSMT4">
                  <p:embed/>
                  <p:pic>
                    <p:nvPicPr>
                      <p:cNvPr id="14" name="Object 6">
                        <a:extLst>
                          <a:ext uri="{FF2B5EF4-FFF2-40B4-BE49-F238E27FC236}">
                            <a16:creationId xmlns:a16="http://schemas.microsoft.com/office/drawing/2014/main" id="{767B0CC8-AA80-49F0-A7C6-45FE561C46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4094" y="820531"/>
                        <a:ext cx="1401762" cy="46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5AB83D8C-9184-47BD-A2F2-6DBA7763DB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06167"/>
              </p:ext>
            </p:extLst>
          </p:nvPr>
        </p:nvGraphicFramePr>
        <p:xfrm>
          <a:off x="10617479" y="1955103"/>
          <a:ext cx="11652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47640" imgH="431640" progId="Equation.DSMT4">
                  <p:embed/>
                </p:oleObj>
              </mc:Choice>
              <mc:Fallback>
                <p:oleObj name="Equation" r:id="rId8" imgW="647640" imgH="431640" progId="Equation.DSMT4">
                  <p:embed/>
                  <p:pic>
                    <p:nvPicPr>
                      <p:cNvPr id="24" name="Object 6">
                        <a:extLst>
                          <a:ext uri="{FF2B5EF4-FFF2-40B4-BE49-F238E27FC236}">
                            <a16:creationId xmlns:a16="http://schemas.microsoft.com/office/drawing/2014/main" id="{715BAA08-7F22-462D-A746-AA465887A3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17479" y="1955103"/>
                        <a:ext cx="1165225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B52DF726-1BE1-4C69-BB4A-C6CF51678C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690409"/>
              </p:ext>
            </p:extLst>
          </p:nvPr>
        </p:nvGraphicFramePr>
        <p:xfrm>
          <a:off x="6767775" y="2067497"/>
          <a:ext cx="29606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47560" imgH="253800" progId="Equation.DSMT4">
                  <p:embed/>
                </p:oleObj>
              </mc:Choice>
              <mc:Fallback>
                <p:oleObj name="Equation" r:id="rId10" imgW="1447560" imgH="253800" progId="Equation.DSMT4">
                  <p:embed/>
                  <p:pic>
                    <p:nvPicPr>
                      <p:cNvPr id="21" name="Object 6">
                        <a:extLst>
                          <a:ext uri="{FF2B5EF4-FFF2-40B4-BE49-F238E27FC236}">
                            <a16:creationId xmlns:a16="http://schemas.microsoft.com/office/drawing/2014/main" id="{E5726549-BEF8-4E0A-97C3-2962CD7912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7775" y="2067497"/>
                        <a:ext cx="2960687" cy="520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rrow: Right 10">
            <a:extLst>
              <a:ext uri="{FF2B5EF4-FFF2-40B4-BE49-F238E27FC236}">
                <a16:creationId xmlns:a16="http://schemas.microsoft.com/office/drawing/2014/main" id="{D4E72F25-6D5C-48BD-973B-C15022EBEB1F}"/>
              </a:ext>
            </a:extLst>
          </p:cNvPr>
          <p:cNvSpPr/>
          <p:nvPr/>
        </p:nvSpPr>
        <p:spPr>
          <a:xfrm>
            <a:off x="9881834" y="2145284"/>
            <a:ext cx="519520" cy="36512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Arrow: Bent 11">
            <a:extLst>
              <a:ext uri="{FF2B5EF4-FFF2-40B4-BE49-F238E27FC236}">
                <a16:creationId xmlns:a16="http://schemas.microsoft.com/office/drawing/2014/main" id="{5CF06194-7C4B-4E7F-8D94-85111543AED5}"/>
              </a:ext>
            </a:extLst>
          </p:cNvPr>
          <p:cNvSpPr/>
          <p:nvPr/>
        </p:nvSpPr>
        <p:spPr>
          <a:xfrm rot="10800000">
            <a:off x="10291941" y="2732978"/>
            <a:ext cx="651076" cy="898467"/>
          </a:xfrm>
          <a:prstGeom prst="ben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graphicFrame>
        <p:nvGraphicFramePr>
          <p:cNvPr id="13" name="Object 6">
            <a:extLst>
              <a:ext uri="{FF2B5EF4-FFF2-40B4-BE49-F238E27FC236}">
                <a16:creationId xmlns:a16="http://schemas.microsoft.com/office/drawing/2014/main" id="{B9D7565B-DC36-47A9-9BB5-8D3867054F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860679"/>
              </p:ext>
            </p:extLst>
          </p:nvPr>
        </p:nvGraphicFramePr>
        <p:xfrm>
          <a:off x="7993616" y="2758699"/>
          <a:ext cx="175895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77760" imgH="431640" progId="Equation.DSMT4">
                  <p:embed/>
                </p:oleObj>
              </mc:Choice>
              <mc:Fallback>
                <p:oleObj name="Equation" r:id="rId12" imgW="977760" imgH="431640" progId="Equation.DSMT4">
                  <p:embed/>
                  <p:pic>
                    <p:nvPicPr>
                      <p:cNvPr id="9" name="Object 6">
                        <a:extLst>
                          <a:ext uri="{FF2B5EF4-FFF2-40B4-BE49-F238E27FC236}">
                            <a16:creationId xmlns:a16="http://schemas.microsoft.com/office/drawing/2014/main" id="{5AB83D8C-9184-47BD-A2F2-6DBA7763DB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3616" y="2758699"/>
                        <a:ext cx="175895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>
            <a:extLst>
              <a:ext uri="{FF2B5EF4-FFF2-40B4-BE49-F238E27FC236}">
                <a16:creationId xmlns:a16="http://schemas.microsoft.com/office/drawing/2014/main" id="{1B8E06AB-2BE5-4646-BA9B-7387371707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839012"/>
              </p:ext>
            </p:extLst>
          </p:nvPr>
        </p:nvGraphicFramePr>
        <p:xfrm>
          <a:off x="8957091" y="4090001"/>
          <a:ext cx="157638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76240" imgH="431640" progId="Equation.DSMT4">
                  <p:embed/>
                </p:oleObj>
              </mc:Choice>
              <mc:Fallback>
                <p:oleObj name="Equation" r:id="rId14" imgW="876240" imgH="431640" progId="Equation.DSMT4">
                  <p:embed/>
                  <p:pic>
                    <p:nvPicPr>
                      <p:cNvPr id="13" name="Object 6">
                        <a:extLst>
                          <a:ext uri="{FF2B5EF4-FFF2-40B4-BE49-F238E27FC236}">
                            <a16:creationId xmlns:a16="http://schemas.microsoft.com/office/drawing/2014/main" id="{B9D7565B-DC36-47A9-9BB5-8D3867054F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7091" y="4090001"/>
                        <a:ext cx="1576387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355FCB1-71BB-419B-9531-78DDC1AB2181}"/>
              </a:ext>
            </a:extLst>
          </p:cNvPr>
          <p:cNvSpPr/>
          <p:nvPr/>
        </p:nvSpPr>
        <p:spPr>
          <a:xfrm>
            <a:off x="8732493" y="4042778"/>
            <a:ext cx="1991938" cy="84371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06E6A5-0CA2-492A-97FB-20EE54548795}"/>
              </a:ext>
            </a:extLst>
          </p:cNvPr>
          <p:cNvSpPr txBox="1"/>
          <p:nvPr/>
        </p:nvSpPr>
        <p:spPr>
          <a:xfrm>
            <a:off x="8873091" y="4912215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rule</a:t>
            </a:r>
          </a:p>
        </p:txBody>
      </p:sp>
      <p:graphicFrame>
        <p:nvGraphicFramePr>
          <p:cNvPr id="21" name="Object 6">
            <a:extLst>
              <a:ext uri="{FF2B5EF4-FFF2-40B4-BE49-F238E27FC236}">
                <a16:creationId xmlns:a16="http://schemas.microsoft.com/office/drawing/2014/main" id="{4AC78177-AF85-4806-AEF3-7330B9827C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366769"/>
              </p:ext>
            </p:extLst>
          </p:nvPr>
        </p:nvGraphicFramePr>
        <p:xfrm>
          <a:off x="5147300" y="1419451"/>
          <a:ext cx="42068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57400" imgH="253800" progId="Equation.DSMT4">
                  <p:embed/>
                </p:oleObj>
              </mc:Choice>
              <mc:Fallback>
                <p:oleObj name="Equation" r:id="rId16" imgW="2057400" imgH="253800" progId="Equation.DSMT4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B52DF726-1BE1-4C69-BB4A-C6CF51678C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7300" y="1419451"/>
                        <a:ext cx="4206875" cy="520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93F6A547-14CA-4AA3-A9AC-20E236349E6E}"/>
              </a:ext>
            </a:extLst>
          </p:cNvPr>
          <p:cNvSpPr txBox="1"/>
          <p:nvPr/>
        </p:nvSpPr>
        <p:spPr>
          <a:xfrm>
            <a:off x="6658473" y="806397"/>
            <a:ext cx="1411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3BF16F-D13C-4288-9FA1-4924092AF6C8}"/>
              </a:ext>
            </a:extLst>
          </p:cNvPr>
          <p:cNvSpPr txBox="1"/>
          <p:nvPr/>
        </p:nvSpPr>
        <p:spPr>
          <a:xfrm>
            <a:off x="4924472" y="2012776"/>
            <a:ext cx="1734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start by: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918984-3EA6-487A-906C-728A3098DFB0}"/>
              </a:ext>
            </a:extLst>
          </p:cNvPr>
          <p:cNvSpPr txBox="1"/>
          <p:nvPr/>
        </p:nvSpPr>
        <p:spPr>
          <a:xfrm>
            <a:off x="1215559" y="3807725"/>
            <a:ext cx="6035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To get 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GS4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GS3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we need also that 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t3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t4</a:t>
            </a:r>
          </a:p>
        </p:txBody>
      </p:sp>
      <p:sp>
        <p:nvSpPr>
          <p:cNvPr id="29" name="Arrow: Bent 28">
            <a:extLst>
              <a:ext uri="{FF2B5EF4-FFF2-40B4-BE49-F238E27FC236}">
                <a16:creationId xmlns:a16="http://schemas.microsoft.com/office/drawing/2014/main" id="{EF8D75F9-067F-4BB7-B03D-61207B1D6267}"/>
              </a:ext>
            </a:extLst>
          </p:cNvPr>
          <p:cNvSpPr/>
          <p:nvPr/>
        </p:nvSpPr>
        <p:spPr>
          <a:xfrm flipV="1">
            <a:off x="8016178" y="3676983"/>
            <a:ext cx="651076" cy="89846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512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154A56-C959-4DE9-A092-DE6DEC85BBBD}"/>
              </a:ext>
            </a:extLst>
          </p:cNvPr>
          <p:cNvSpPr txBox="1"/>
          <p:nvPr/>
        </p:nvSpPr>
        <p:spPr>
          <a:xfrm>
            <a:off x="575373" y="4470995"/>
            <a:ext cx="720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 next slide, we will show that the design rule that sets (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=(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also guarantee that 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t3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t4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866543-E75F-4BDA-A263-3B61F11A2E6B}"/>
              </a:ext>
            </a:extLst>
          </p:cNvPr>
          <p:cNvSpPr txBox="1"/>
          <p:nvPr/>
        </p:nvSpPr>
        <p:spPr>
          <a:xfrm>
            <a:off x="485775" y="5476177"/>
            <a:ext cx="9806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Then, the design rule               is sufficient to obtain 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GS4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GS3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32" name="Object 6">
            <a:extLst>
              <a:ext uri="{FF2B5EF4-FFF2-40B4-BE49-F238E27FC236}">
                <a16:creationId xmlns:a16="http://schemas.microsoft.com/office/drawing/2014/main" id="{D86BAEE2-8354-488B-868B-FBA9470F27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353088"/>
              </p:ext>
            </p:extLst>
          </p:nvPr>
        </p:nvGraphicFramePr>
        <p:xfrm>
          <a:off x="3583781" y="5373880"/>
          <a:ext cx="100488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58720" imgH="431640" progId="Equation.DSMT4">
                  <p:embed/>
                </p:oleObj>
              </mc:Choice>
              <mc:Fallback>
                <p:oleObj name="Equation" r:id="rId18" imgW="558720" imgH="431640" progId="Equation.DSMT4">
                  <p:embed/>
                  <p:pic>
                    <p:nvPicPr>
                      <p:cNvPr id="14" name="Object 6">
                        <a:extLst>
                          <a:ext uri="{FF2B5EF4-FFF2-40B4-BE49-F238E27FC236}">
                            <a16:creationId xmlns:a16="http://schemas.microsoft.com/office/drawing/2014/main" id="{1B8E06AB-2BE5-4646-BA9B-7387371707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3781" y="5373880"/>
                        <a:ext cx="1004887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41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/>
      <p:bldP spid="22" grpId="0"/>
      <p:bldP spid="23" grpId="0"/>
      <p:bldP spid="24" grpId="0"/>
      <p:bldP spid="29" grpId="0" animBg="1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235D5A-D595-42F6-B216-C27052301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3C09D-74CC-4F20-BDD4-478065DF4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Elemento grafico 5">
            <a:extLst>
              <a:ext uri="{FF2B5EF4-FFF2-40B4-BE49-F238E27FC236}">
                <a16:creationId xmlns:a16="http://schemas.microsoft.com/office/drawing/2014/main" id="{DE6736D4-9CAF-478E-92EA-BBC07E3EB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4529" y="815526"/>
            <a:ext cx="4828983" cy="2992267"/>
          </a:xfrm>
          <a:prstGeom prst="rect">
            <a:avLst/>
          </a:prstGeom>
        </p:spPr>
      </p:pic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A720041C-9C4C-4A72-9223-A47D9CC757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630937"/>
              </p:ext>
            </p:extLst>
          </p:nvPr>
        </p:nvGraphicFramePr>
        <p:xfrm>
          <a:off x="6741678" y="1030811"/>
          <a:ext cx="31432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36480" imgH="253800" progId="Equation.DSMT4">
                  <p:embed/>
                </p:oleObj>
              </mc:Choice>
              <mc:Fallback>
                <p:oleObj name="Equation" r:id="rId4" imgW="1536480" imgH="253800" progId="Equation.DSMT4">
                  <p:embed/>
                  <p:pic>
                    <p:nvPicPr>
                      <p:cNvPr id="17" name="Object 6">
                        <a:extLst>
                          <a:ext uri="{FF2B5EF4-FFF2-40B4-BE49-F238E27FC236}">
                            <a16:creationId xmlns:a16="http://schemas.microsoft.com/office/drawing/2014/main" id="{087732A7-5158-4BB0-A285-EFB1121AEC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1678" y="1030811"/>
                        <a:ext cx="3143250" cy="520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F1DC8ED-B508-49FF-B92E-70D8B6C3B7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8721"/>
              </p:ext>
            </p:extLst>
          </p:nvPr>
        </p:nvGraphicFramePr>
        <p:xfrm>
          <a:off x="5644593" y="1690762"/>
          <a:ext cx="3767137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41400" imgH="228600" progId="Equation.DSMT4">
                  <p:embed/>
                </p:oleObj>
              </mc:Choice>
              <mc:Fallback>
                <p:oleObj name="Equation" r:id="rId6" imgW="1841400" imgH="228600" progId="Equation.DSMT4">
                  <p:embed/>
                  <p:pic>
                    <p:nvPicPr>
                      <p:cNvPr id="18" name="Object 6">
                        <a:extLst>
                          <a:ext uri="{FF2B5EF4-FFF2-40B4-BE49-F238E27FC236}">
                            <a16:creationId xmlns:a16="http://schemas.microsoft.com/office/drawing/2014/main" id="{7BC76201-1402-47F4-A202-34A16990A2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4593" y="1690762"/>
                        <a:ext cx="3767137" cy="46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8">
            <a:extLst>
              <a:ext uri="{FF2B5EF4-FFF2-40B4-BE49-F238E27FC236}">
                <a16:creationId xmlns:a16="http://schemas.microsoft.com/office/drawing/2014/main" id="{83C312BF-CB5C-4AC1-96F1-CBE568AED460}"/>
              </a:ext>
            </a:extLst>
          </p:cNvPr>
          <p:cNvSpPr txBox="1"/>
          <p:nvPr/>
        </p:nvSpPr>
        <p:spPr>
          <a:xfrm>
            <a:off x="6741678" y="2883577"/>
            <a:ext cx="348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Proof by contradiction (reductio ad absurdum):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50FCA9-C166-42E8-84D7-16B261E8ADAD}"/>
              </a:ext>
            </a:extLst>
          </p:cNvPr>
          <p:cNvSpPr txBox="1"/>
          <p:nvPr/>
        </p:nvSpPr>
        <p:spPr>
          <a:xfrm>
            <a:off x="5644593" y="1047109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From: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35ECE8D1-A4AC-4863-8075-1D0309DE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389"/>
            <a:ext cx="10515600" cy="662397"/>
          </a:xfrm>
        </p:spPr>
        <p:txBody>
          <a:bodyPr/>
          <a:lstStyle/>
          <a:p>
            <a:r>
              <a:rPr lang="en-US" dirty="0"/>
              <a:t>Standard cascode current mirror: V</a:t>
            </a:r>
            <a:r>
              <a:rPr lang="en-US" baseline="-25000" dirty="0"/>
              <a:t>DS2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ABA2956-DB4F-4184-A5A4-EF9AE3D2D5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243772"/>
              </p:ext>
            </p:extLst>
          </p:nvPr>
        </p:nvGraphicFramePr>
        <p:xfrm>
          <a:off x="2721592" y="3968031"/>
          <a:ext cx="1169987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71320" imgH="228600" progId="Equation.DSMT4">
                  <p:embed/>
                </p:oleObj>
              </mc:Choice>
              <mc:Fallback>
                <p:oleObj name="Equation" r:id="rId8" imgW="57132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F1DC8ED-B508-49FF-B92E-70D8B6C3B7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1592" y="3968031"/>
                        <a:ext cx="1169987" cy="46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58B9AE3-B611-49AA-A388-4E0D0BA6A9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252392"/>
              </p:ext>
            </p:extLst>
          </p:nvPr>
        </p:nvGraphicFramePr>
        <p:xfrm>
          <a:off x="4038600" y="4680085"/>
          <a:ext cx="13525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60240" imgH="228600" progId="Equation.DSMT4">
                  <p:embed/>
                </p:oleObj>
              </mc:Choice>
              <mc:Fallback>
                <p:oleObj name="Equation" r:id="rId10" imgW="660240" imgH="2286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ABA2956-DB4F-4184-A5A4-EF9AE3D2D5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680085"/>
                        <a:ext cx="1352550" cy="468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F091764-5916-4C80-A6A3-8535C2B598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024862"/>
              </p:ext>
            </p:extLst>
          </p:nvPr>
        </p:nvGraphicFramePr>
        <p:xfrm>
          <a:off x="6267452" y="4661894"/>
          <a:ext cx="10668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20560" imgH="228600" progId="Equation.DSMT4">
                  <p:embed/>
                </p:oleObj>
              </mc:Choice>
              <mc:Fallback>
                <p:oleObj name="Equation" r:id="rId12" imgW="520560" imgH="228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158B9AE3-B611-49AA-A388-4E0D0BA6A9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452" y="4661894"/>
                        <a:ext cx="1066800" cy="468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9BDC24ED-8514-450E-AACE-6AF089B21F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565675"/>
              </p:ext>
            </p:extLst>
          </p:nvPr>
        </p:nvGraphicFramePr>
        <p:xfrm>
          <a:off x="5644593" y="2288418"/>
          <a:ext cx="239236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68200" imgH="228600" progId="Equation.DSMT4">
                  <p:embed/>
                </p:oleObj>
              </mc:Choice>
              <mc:Fallback>
                <p:oleObj name="Equation" r:id="rId14" imgW="1168200" imgH="2286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ABA2956-DB4F-4184-A5A4-EF9AE3D2D5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4593" y="2288418"/>
                        <a:ext cx="2392362" cy="468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C3586A4-F34A-4E4F-9430-E2E625237CB9}"/>
              </a:ext>
            </a:extLst>
          </p:cNvPr>
          <p:cNvCxnSpPr/>
          <p:nvPr/>
        </p:nvCxnSpPr>
        <p:spPr>
          <a:xfrm>
            <a:off x="4107180" y="4213592"/>
            <a:ext cx="4206123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A17BF95-D290-495E-A68C-73B60B1395E9}"/>
              </a:ext>
            </a:extLst>
          </p:cNvPr>
          <p:cNvSpPr/>
          <p:nvPr/>
        </p:nvSpPr>
        <p:spPr>
          <a:xfrm>
            <a:off x="5462829" y="2727960"/>
            <a:ext cx="991311" cy="1485629"/>
          </a:xfrm>
          <a:custGeom>
            <a:avLst/>
            <a:gdLst>
              <a:gd name="connsiteX0" fmla="*/ 846531 w 991311"/>
              <a:gd name="connsiteY0" fmla="*/ 0 h 1623906"/>
              <a:gd name="connsiteX1" fmla="*/ 534111 w 991311"/>
              <a:gd name="connsiteY1" fmla="*/ 213360 h 1623906"/>
              <a:gd name="connsiteX2" fmla="*/ 122631 w 991311"/>
              <a:gd name="connsiteY2" fmla="*/ 579120 h 1623906"/>
              <a:gd name="connsiteX3" fmla="*/ 711 w 991311"/>
              <a:gd name="connsiteY3" fmla="*/ 1013460 h 1623906"/>
              <a:gd name="connsiteX4" fmla="*/ 84531 w 991311"/>
              <a:gd name="connsiteY4" fmla="*/ 1348740 h 1623906"/>
              <a:gd name="connsiteX5" fmla="*/ 320751 w 991311"/>
              <a:gd name="connsiteY5" fmla="*/ 1562100 h 1623906"/>
              <a:gd name="connsiteX6" fmla="*/ 762711 w 991311"/>
              <a:gd name="connsiteY6" fmla="*/ 1615440 h 1623906"/>
              <a:gd name="connsiteX7" fmla="*/ 991311 w 991311"/>
              <a:gd name="connsiteY7" fmla="*/ 1623060 h 162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1311" h="1623906">
                <a:moveTo>
                  <a:pt x="846531" y="0"/>
                </a:moveTo>
                <a:cubicBezTo>
                  <a:pt x="750646" y="58420"/>
                  <a:pt x="654761" y="116840"/>
                  <a:pt x="534111" y="213360"/>
                </a:cubicBezTo>
                <a:cubicBezTo>
                  <a:pt x="413461" y="309880"/>
                  <a:pt x="211531" y="445770"/>
                  <a:pt x="122631" y="579120"/>
                </a:cubicBezTo>
                <a:cubicBezTo>
                  <a:pt x="33731" y="712470"/>
                  <a:pt x="7061" y="885190"/>
                  <a:pt x="711" y="1013460"/>
                </a:cubicBezTo>
                <a:cubicBezTo>
                  <a:pt x="-5639" y="1141730"/>
                  <a:pt x="31191" y="1257300"/>
                  <a:pt x="84531" y="1348740"/>
                </a:cubicBezTo>
                <a:cubicBezTo>
                  <a:pt x="137871" y="1440180"/>
                  <a:pt x="207721" y="1517650"/>
                  <a:pt x="320751" y="1562100"/>
                </a:cubicBezTo>
                <a:cubicBezTo>
                  <a:pt x="433781" y="1606550"/>
                  <a:pt x="650951" y="1605280"/>
                  <a:pt x="762711" y="1615440"/>
                </a:cubicBezTo>
                <a:cubicBezTo>
                  <a:pt x="874471" y="1625600"/>
                  <a:pt x="932891" y="1624330"/>
                  <a:pt x="991311" y="1623060"/>
                </a:cubicBezTo>
              </a:path>
            </a:pathLst>
          </a:cu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11AF5D7-21B6-415E-8B1A-7C0F4908082B}"/>
              </a:ext>
            </a:extLst>
          </p:cNvPr>
          <p:cNvCxnSpPr/>
          <p:nvPr/>
        </p:nvCxnSpPr>
        <p:spPr>
          <a:xfrm>
            <a:off x="3368040" y="4596581"/>
            <a:ext cx="594360" cy="2344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C149129-316D-4D3F-ACB7-183EA790D188}"/>
              </a:ext>
            </a:extLst>
          </p:cNvPr>
          <p:cNvCxnSpPr>
            <a:cxnSpLocks/>
          </p:cNvCxnSpPr>
          <p:nvPr/>
        </p:nvCxnSpPr>
        <p:spPr>
          <a:xfrm flipV="1">
            <a:off x="5455595" y="4914241"/>
            <a:ext cx="754646" cy="199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4598A3B3-6DD2-4024-9EF0-CF45A2E73E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404191"/>
              </p:ext>
            </p:extLst>
          </p:nvPr>
        </p:nvGraphicFramePr>
        <p:xfrm>
          <a:off x="8528904" y="3952314"/>
          <a:ext cx="10668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20560" imgH="228600" progId="Equation.DSMT4">
                  <p:embed/>
                </p:oleObj>
              </mc:Choice>
              <mc:Fallback>
                <p:oleObj name="Equation" r:id="rId16" imgW="520560" imgH="2286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F091764-5916-4C80-A6A3-8535C2B598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8904" y="3952314"/>
                        <a:ext cx="1066800" cy="468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A6493BE-B169-4833-87BA-7F6A5F1813D4}"/>
              </a:ext>
            </a:extLst>
          </p:cNvPr>
          <p:cNvCxnSpPr>
            <a:cxnSpLocks/>
          </p:cNvCxnSpPr>
          <p:nvPr/>
        </p:nvCxnSpPr>
        <p:spPr>
          <a:xfrm flipV="1">
            <a:off x="7360998" y="4368566"/>
            <a:ext cx="1139350" cy="527485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EFEEAF7-2D58-48E4-86A9-EE9D8FEAA757}"/>
              </a:ext>
            </a:extLst>
          </p:cNvPr>
          <p:cNvSpPr txBox="1"/>
          <p:nvPr/>
        </p:nvSpPr>
        <p:spPr>
          <a:xfrm>
            <a:off x="7915354" y="4592474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Contradiction !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DD42C1-C85C-4CEA-B902-C05E2071349F}"/>
              </a:ext>
            </a:extLst>
          </p:cNvPr>
          <p:cNvSpPr txBox="1"/>
          <p:nvPr/>
        </p:nvSpPr>
        <p:spPr>
          <a:xfrm>
            <a:off x="1060233" y="3952314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Hypotesis: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EB2C68-EAC2-434A-862E-BD797C4C8BD8}"/>
              </a:ext>
            </a:extLst>
          </p:cNvPr>
          <p:cNvSpPr txBox="1"/>
          <p:nvPr/>
        </p:nvSpPr>
        <p:spPr>
          <a:xfrm>
            <a:off x="577590" y="5300691"/>
            <a:ext cx="5689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Starting from the opposite hypothesis (V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S3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&lt;V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S4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 we get a contradiction again: </a:t>
            </a:r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0099A893-6FE6-4737-A7D2-29CF8778B4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122435"/>
              </p:ext>
            </p:extLst>
          </p:nvPr>
        </p:nvGraphicFramePr>
        <p:xfrm>
          <a:off x="7451961" y="5261637"/>
          <a:ext cx="116998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71320" imgH="457200" progId="Equation.DSMT4">
                  <p:embed/>
                </p:oleObj>
              </mc:Choice>
              <mc:Fallback>
                <p:oleObj name="Equation" r:id="rId18" imgW="571320" imgH="4572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F091764-5916-4C80-A6A3-8535C2B598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961" y="5261637"/>
                        <a:ext cx="1169987" cy="936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Arrow: Right 37">
            <a:extLst>
              <a:ext uri="{FF2B5EF4-FFF2-40B4-BE49-F238E27FC236}">
                <a16:creationId xmlns:a16="http://schemas.microsoft.com/office/drawing/2014/main" id="{54B8B3E2-C6B5-4301-8045-7B34B5DC45EE}"/>
              </a:ext>
            </a:extLst>
          </p:cNvPr>
          <p:cNvSpPr/>
          <p:nvPr/>
        </p:nvSpPr>
        <p:spPr>
          <a:xfrm>
            <a:off x="6454140" y="5524500"/>
            <a:ext cx="723900" cy="36286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92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9" grpId="0" animBg="1"/>
      <p:bldP spid="28" grpId="0"/>
      <p:bldP spid="29" grpId="0"/>
      <p:bldP spid="34" grpId="0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9B7DB-7F79-4C2C-8094-261A181EF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02" y="68325"/>
            <a:ext cx="10515600" cy="662397"/>
          </a:xfrm>
        </p:spPr>
        <p:txBody>
          <a:bodyPr/>
          <a:lstStyle/>
          <a:p>
            <a:r>
              <a:rPr lang="it-IT" dirty="0"/>
              <a:t>Standard Cascode current mirror: parameters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BC045-8A64-4A37-9B70-66FDE00BD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2FBC2-D6EF-4193-A933-3C5036D5A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Elemento grafico 5">
            <a:extLst>
              <a:ext uri="{FF2B5EF4-FFF2-40B4-BE49-F238E27FC236}">
                <a16:creationId xmlns:a16="http://schemas.microsoft.com/office/drawing/2014/main" id="{7F0F0E22-E17A-40B2-BC24-4F67B7BF3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055" y="1244152"/>
            <a:ext cx="4621796" cy="2863884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4205063-07B1-4D70-8EFD-1AB1C016C7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156323"/>
              </p:ext>
            </p:extLst>
          </p:nvPr>
        </p:nvGraphicFramePr>
        <p:xfrm>
          <a:off x="5115737" y="1306667"/>
          <a:ext cx="286067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0" imgH="228600" progId="Equation.DSMT4">
                  <p:embed/>
                </p:oleObj>
              </mc:Choice>
              <mc:Fallback>
                <p:oleObj name="Equation" r:id="rId4" imgW="1396800" imgH="2286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9BDC24ED-8514-450E-AACE-6AF089B21F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5737" y="1306667"/>
                        <a:ext cx="2860675" cy="468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24AD9F3-632D-4542-950F-1E12050488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777866"/>
              </p:ext>
            </p:extLst>
          </p:nvPr>
        </p:nvGraphicFramePr>
        <p:xfrm>
          <a:off x="5115737" y="1906575"/>
          <a:ext cx="24701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06360" imgH="228600" progId="Equation.DSMT4">
                  <p:embed/>
                </p:oleObj>
              </mc:Choice>
              <mc:Fallback>
                <p:oleObj name="Equation" r:id="rId6" imgW="120636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4205063-07B1-4D70-8EFD-1AB1C016C7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5737" y="1906575"/>
                        <a:ext cx="2470150" cy="468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492F81E-4B24-4BBF-B0A4-3D280B8519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743942"/>
              </p:ext>
            </p:extLst>
          </p:nvPr>
        </p:nvGraphicFramePr>
        <p:xfrm>
          <a:off x="5115737" y="2522053"/>
          <a:ext cx="22098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79280" imgH="228600" progId="Equation.DSMT4">
                  <p:embed/>
                </p:oleObj>
              </mc:Choice>
              <mc:Fallback>
                <p:oleObj name="Equation" r:id="rId8" imgW="107928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24AD9F3-632D-4542-950F-1E12050488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5737" y="2522053"/>
                        <a:ext cx="2209800" cy="468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5E9681E-7253-4B04-B8A6-2FABE61FF9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619309"/>
              </p:ext>
            </p:extLst>
          </p:nvPr>
        </p:nvGraphicFramePr>
        <p:xfrm>
          <a:off x="5115737" y="3083396"/>
          <a:ext cx="408146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93680" imgH="228600" progId="Equation.DSMT4">
                  <p:embed/>
                </p:oleObj>
              </mc:Choice>
              <mc:Fallback>
                <p:oleObj name="Equation" r:id="rId10" imgW="199368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24AD9F3-632D-4542-950F-1E12050488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5737" y="3083396"/>
                        <a:ext cx="4081462" cy="468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1D56ECD-2894-4061-B19B-54550A9974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464497"/>
              </p:ext>
            </p:extLst>
          </p:nvPr>
        </p:nvGraphicFramePr>
        <p:xfrm>
          <a:off x="5115737" y="3528272"/>
          <a:ext cx="4367213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33360" imgH="431640" progId="Equation.DSMT4">
                  <p:embed/>
                </p:oleObj>
              </mc:Choice>
              <mc:Fallback>
                <p:oleObj name="Equation" r:id="rId12" imgW="2133360" imgH="4316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5E9681E-7253-4B04-B8A6-2FABE61FF9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5737" y="3528272"/>
                        <a:ext cx="4367213" cy="884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CD49705-1667-4A0F-A4B4-668ED89E6F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840190"/>
              </p:ext>
            </p:extLst>
          </p:nvPr>
        </p:nvGraphicFramePr>
        <p:xfrm>
          <a:off x="5115737" y="4392340"/>
          <a:ext cx="327660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00200" imgH="431640" progId="Equation.DSMT4">
                  <p:embed/>
                </p:oleObj>
              </mc:Choice>
              <mc:Fallback>
                <p:oleObj name="Equation" r:id="rId14" imgW="1600200" imgH="4316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1D56ECD-2894-4061-B19B-54550A9974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5737" y="4392340"/>
                        <a:ext cx="3276600" cy="884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B671706-D83B-4666-BB37-6163BD6CF7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85956"/>
              </p:ext>
            </p:extLst>
          </p:nvPr>
        </p:nvGraphicFramePr>
        <p:xfrm>
          <a:off x="10418188" y="1352989"/>
          <a:ext cx="4953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41200" imgH="228600" progId="Equation.DSMT4">
                  <p:embed/>
                </p:oleObj>
              </mc:Choice>
              <mc:Fallback>
                <p:oleObj name="Equation" r:id="rId16" imgW="24120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4205063-07B1-4D70-8EFD-1AB1C016C7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8188" y="1352989"/>
                        <a:ext cx="495300" cy="468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FA60B1DC-D912-42B1-8BA8-ABFD0A762E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201039"/>
              </p:ext>
            </p:extLst>
          </p:nvPr>
        </p:nvGraphicFramePr>
        <p:xfrm>
          <a:off x="10476352" y="2997129"/>
          <a:ext cx="7048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42720" imgH="228600" progId="Equation.DSMT4">
                  <p:embed/>
                </p:oleObj>
              </mc:Choice>
              <mc:Fallback>
                <p:oleObj name="Equation" r:id="rId18" imgW="342720" imgH="228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0B671706-D83B-4666-BB37-6163BD6CF7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6352" y="2997129"/>
                        <a:ext cx="704850" cy="468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0BA5248-E65E-4DC1-944A-424A172F9E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003447"/>
              </p:ext>
            </p:extLst>
          </p:nvPr>
        </p:nvGraphicFramePr>
        <p:xfrm>
          <a:off x="10347764" y="3574637"/>
          <a:ext cx="833438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06080" imgH="431640" progId="Equation.DSMT4">
                  <p:embed/>
                </p:oleObj>
              </mc:Choice>
              <mc:Fallback>
                <p:oleObj name="Equation" r:id="rId20" imgW="406080" imgH="4316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1D56ECD-2894-4061-B19B-54550A9974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7764" y="3574637"/>
                        <a:ext cx="833438" cy="884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6D3E5A14-B21B-4B2A-9988-A5E5AB7D55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494632"/>
              </p:ext>
            </p:extLst>
          </p:nvPr>
        </p:nvGraphicFramePr>
        <p:xfrm>
          <a:off x="10473178" y="4568070"/>
          <a:ext cx="44291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15640" imgH="431640" progId="Equation.DSMT4">
                  <p:embed/>
                </p:oleObj>
              </mc:Choice>
              <mc:Fallback>
                <p:oleObj name="Equation" r:id="rId22" imgW="215640" imgH="4316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0BA5248-E65E-4DC1-944A-424A172F9E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3178" y="4568070"/>
                        <a:ext cx="442913" cy="885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C47BD4-2501-4CBE-89D1-20BD1A86AE55}"/>
              </a:ext>
            </a:extLst>
          </p:cNvPr>
          <p:cNvCxnSpPr/>
          <p:nvPr/>
        </p:nvCxnSpPr>
        <p:spPr>
          <a:xfrm>
            <a:off x="9728462" y="1244152"/>
            <a:ext cx="0" cy="43660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E6609DC-57FB-4F72-862C-E8C3ECAC6F39}"/>
              </a:ext>
            </a:extLst>
          </p:cNvPr>
          <p:cNvSpPr txBox="1"/>
          <p:nvPr/>
        </p:nvSpPr>
        <p:spPr>
          <a:xfrm>
            <a:off x="9973975" y="856970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Simple mirror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2986E2-A75F-4988-8B5A-454A2946B12C}"/>
              </a:ext>
            </a:extLst>
          </p:cNvPr>
          <p:cNvSpPr txBox="1"/>
          <p:nvPr/>
        </p:nvSpPr>
        <p:spPr>
          <a:xfrm>
            <a:off x="5745587" y="751972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Cascode mirror</a:t>
            </a:r>
          </a:p>
        </p:txBody>
      </p:sp>
    </p:spTree>
    <p:extLst>
      <p:ext uri="{BB962C8B-B14F-4D97-AF65-F5344CB8AC3E}">
        <p14:creationId xmlns:p14="http://schemas.microsoft.com/office/powerpoint/2010/main" val="114068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FE0F4-9272-419F-BB05-079802B47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662397"/>
          </a:xfrm>
        </p:spPr>
        <p:txBody>
          <a:bodyPr/>
          <a:lstStyle/>
          <a:p>
            <a:r>
              <a:rPr lang="it-IT" dirty="0"/>
              <a:t>Wide swing cascode mirrors: principle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605252-351D-44EB-A1E3-3244D29C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7B121-58C5-4C6B-804D-BB9F4E81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0DD33722-85F4-43D5-AEE1-F3ADA2E5D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067" y="889303"/>
            <a:ext cx="4828983" cy="29922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399DD6-4861-4AD4-9A22-275CCC8D4E30}"/>
              </a:ext>
            </a:extLst>
          </p:cNvPr>
          <p:cNvSpPr txBox="1"/>
          <p:nvPr/>
        </p:nvSpPr>
        <p:spPr>
          <a:xfrm>
            <a:off x="10304408" y="2220215"/>
            <a:ext cx="160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DS2Q</a:t>
            </a:r>
            <a:r>
              <a:rPr lang="it-IT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=V</a:t>
            </a:r>
            <a:r>
              <a:rPr lang="it-IT" sz="2400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GS1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DD1DA2-ECD5-43C7-A0B7-0E656EC1B650}"/>
              </a:ext>
            </a:extLst>
          </p:cNvPr>
          <p:cNvSpPr/>
          <p:nvPr/>
        </p:nvSpPr>
        <p:spPr>
          <a:xfrm>
            <a:off x="7410450" y="2928761"/>
            <a:ext cx="2828925" cy="347839"/>
          </a:xfrm>
          <a:custGeom>
            <a:avLst/>
            <a:gdLst>
              <a:gd name="connsiteX0" fmla="*/ 2828925 w 2828925"/>
              <a:gd name="connsiteY0" fmla="*/ 4939 h 347839"/>
              <a:gd name="connsiteX1" fmla="*/ 981075 w 2828925"/>
              <a:gd name="connsiteY1" fmla="*/ 4939 h 347839"/>
              <a:gd name="connsiteX2" fmla="*/ 523875 w 2828925"/>
              <a:gd name="connsiteY2" fmla="*/ 4939 h 347839"/>
              <a:gd name="connsiteX3" fmla="*/ 323850 w 2828925"/>
              <a:gd name="connsiteY3" fmla="*/ 71614 h 347839"/>
              <a:gd name="connsiteX4" fmla="*/ 161925 w 2828925"/>
              <a:gd name="connsiteY4" fmla="*/ 176389 h 347839"/>
              <a:gd name="connsiteX5" fmla="*/ 0 w 2828925"/>
              <a:gd name="connsiteY5" fmla="*/ 347839 h 34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8925" h="347839">
                <a:moveTo>
                  <a:pt x="2828925" y="4939"/>
                </a:moveTo>
                <a:lnTo>
                  <a:pt x="981075" y="4939"/>
                </a:lnTo>
                <a:cubicBezTo>
                  <a:pt x="596900" y="4939"/>
                  <a:pt x="633412" y="-6174"/>
                  <a:pt x="523875" y="4939"/>
                </a:cubicBezTo>
                <a:cubicBezTo>
                  <a:pt x="414337" y="16052"/>
                  <a:pt x="384175" y="43039"/>
                  <a:pt x="323850" y="71614"/>
                </a:cubicBezTo>
                <a:cubicBezTo>
                  <a:pt x="263525" y="100189"/>
                  <a:pt x="215900" y="130352"/>
                  <a:pt x="161925" y="176389"/>
                </a:cubicBezTo>
                <a:cubicBezTo>
                  <a:pt x="107950" y="222426"/>
                  <a:pt x="53975" y="285132"/>
                  <a:pt x="0" y="347839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37AF5B3-9DF8-4346-B249-32B75D641545}"/>
              </a:ext>
            </a:extLst>
          </p:cNvPr>
          <p:cNvCxnSpPr>
            <a:cxnSpLocks/>
          </p:cNvCxnSpPr>
          <p:nvPr/>
        </p:nvCxnSpPr>
        <p:spPr>
          <a:xfrm>
            <a:off x="7905750" y="1438275"/>
            <a:ext cx="0" cy="2310935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71F9DBD-4639-426D-B508-7B77D0956A22}"/>
              </a:ext>
            </a:extLst>
          </p:cNvPr>
          <p:cNvSpPr txBox="1"/>
          <p:nvPr/>
        </p:nvSpPr>
        <p:spPr>
          <a:xfrm>
            <a:off x="10304408" y="2733448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DS2Q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=V</a:t>
            </a:r>
            <a:r>
              <a:rPr lang="it-IT" sz="2400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DSAT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93B55F-A1FE-4EEF-9BE6-C6A6D438EF2E}"/>
              </a:ext>
            </a:extLst>
          </p:cNvPr>
          <p:cNvCxnSpPr>
            <a:cxnSpLocks/>
          </p:cNvCxnSpPr>
          <p:nvPr/>
        </p:nvCxnSpPr>
        <p:spPr>
          <a:xfrm>
            <a:off x="7038978" y="2733447"/>
            <a:ext cx="1354083" cy="1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1D73AA9-0777-4D10-9C84-9C62D4018BB1}"/>
              </a:ext>
            </a:extLst>
          </p:cNvPr>
          <p:cNvSpPr txBox="1"/>
          <p:nvPr/>
        </p:nvSpPr>
        <p:spPr>
          <a:xfrm>
            <a:off x="5290824" y="2664659"/>
            <a:ext cx="2127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DSAT2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+V</a:t>
            </a:r>
            <a:r>
              <a:rPr lang="it-IT" sz="2400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DSAT4</a:t>
            </a:r>
          </a:p>
        </p:txBody>
      </p:sp>
      <p:grpSp>
        <p:nvGrpSpPr>
          <p:cNvPr id="15" name="Elemento grafico 5">
            <a:extLst>
              <a:ext uri="{FF2B5EF4-FFF2-40B4-BE49-F238E27FC236}">
                <a16:creationId xmlns:a16="http://schemas.microsoft.com/office/drawing/2014/main" id="{50209D12-7F3D-4657-B0D7-980CA9604166}"/>
              </a:ext>
            </a:extLst>
          </p:cNvPr>
          <p:cNvGrpSpPr/>
          <p:nvPr/>
        </p:nvGrpSpPr>
        <p:grpSpPr>
          <a:xfrm>
            <a:off x="5675843" y="1106872"/>
            <a:ext cx="4614662" cy="2721699"/>
            <a:chOff x="5675843" y="1106872"/>
            <a:chExt cx="4614662" cy="272169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4EA7E17-AA4E-4574-9A09-F7C40C6ED4B0}"/>
                </a:ext>
              </a:extLst>
            </p:cNvPr>
            <p:cNvSpPr/>
            <p:nvPr/>
          </p:nvSpPr>
          <p:spPr>
            <a:xfrm>
              <a:off x="7394377" y="1418457"/>
              <a:ext cx="2896123" cy="1876228"/>
            </a:xfrm>
            <a:custGeom>
              <a:avLst/>
              <a:gdLst>
                <a:gd name="connsiteX0" fmla="*/ 0 w 2896123"/>
                <a:gd name="connsiteY0" fmla="*/ 0 h 1876228"/>
                <a:gd name="connsiteX1" fmla="*/ 0 w 2896123"/>
                <a:gd name="connsiteY1" fmla="*/ 1876229 h 1876228"/>
                <a:gd name="connsiteX2" fmla="*/ 2896124 w 2896123"/>
                <a:gd name="connsiteY2" fmla="*/ 1876229 h 187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6123" h="1876228">
                  <a:moveTo>
                    <a:pt x="0" y="0"/>
                  </a:moveTo>
                  <a:lnTo>
                    <a:pt x="0" y="1876229"/>
                  </a:lnTo>
                  <a:lnTo>
                    <a:pt x="2896124" y="1876229"/>
                  </a:lnTo>
                </a:path>
              </a:pathLst>
            </a:custGeom>
            <a:noFill/>
            <a:ln w="1904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0648F6E-0527-4AB6-B543-5B949A454F64}"/>
                </a:ext>
              </a:extLst>
            </p:cNvPr>
            <p:cNvSpPr/>
            <p:nvPr/>
          </p:nvSpPr>
          <p:spPr>
            <a:xfrm rot="10800000" flipV="1">
              <a:off x="7328608" y="1418466"/>
              <a:ext cx="131542" cy="135810"/>
            </a:xfrm>
            <a:custGeom>
              <a:avLst/>
              <a:gdLst>
                <a:gd name="connsiteX0" fmla="*/ 131582 w 131542"/>
                <a:gd name="connsiteY0" fmla="*/ 135648 h 135810"/>
                <a:gd name="connsiteX1" fmla="*/ 40 w 131542"/>
                <a:gd name="connsiteY1" fmla="*/ 135648 h 135810"/>
                <a:gd name="connsiteX2" fmla="*/ 65811 w 131542"/>
                <a:gd name="connsiteY2" fmla="*/ -162 h 13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542" h="135810">
                  <a:moveTo>
                    <a:pt x="131582" y="135648"/>
                  </a:moveTo>
                  <a:lnTo>
                    <a:pt x="40" y="135648"/>
                  </a:lnTo>
                  <a:lnTo>
                    <a:pt x="65811" y="-162"/>
                  </a:lnTo>
                  <a:close/>
                </a:path>
              </a:pathLst>
            </a:custGeom>
            <a:solidFill>
              <a:srgbClr val="2B1100"/>
            </a:solidFill>
            <a:ln w="1912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64FA945-1986-4B67-A3F9-067493A7D08F}"/>
                </a:ext>
              </a:extLst>
            </p:cNvPr>
            <p:cNvSpPr/>
            <p:nvPr/>
          </p:nvSpPr>
          <p:spPr>
            <a:xfrm rot="5400000">
              <a:off x="10156027" y="3234862"/>
              <a:ext cx="149298" cy="119658"/>
            </a:xfrm>
            <a:custGeom>
              <a:avLst/>
              <a:gdLst>
                <a:gd name="connsiteX0" fmla="*/ 149637 w 149298"/>
                <a:gd name="connsiteY0" fmla="*/ 119686 h 119658"/>
                <a:gd name="connsiteX1" fmla="*/ 338 w 149298"/>
                <a:gd name="connsiteY1" fmla="*/ 119686 h 119658"/>
                <a:gd name="connsiteX2" fmla="*/ 74987 w 149298"/>
                <a:gd name="connsiteY2" fmla="*/ 28 h 11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298" h="119658">
                  <a:moveTo>
                    <a:pt x="149637" y="119686"/>
                  </a:moveTo>
                  <a:lnTo>
                    <a:pt x="338" y="119686"/>
                  </a:lnTo>
                  <a:lnTo>
                    <a:pt x="74987" y="28"/>
                  </a:lnTo>
                  <a:close/>
                </a:path>
              </a:pathLst>
            </a:custGeom>
            <a:solidFill>
              <a:srgbClr val="2B1100"/>
            </a:solidFill>
            <a:ln w="190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FE664BA-FD49-462F-BD03-C05D6C2E5557}"/>
                </a:ext>
              </a:extLst>
            </p:cNvPr>
            <p:cNvSpPr/>
            <p:nvPr/>
          </p:nvSpPr>
          <p:spPr>
            <a:xfrm>
              <a:off x="7394377" y="3294686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1904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597968B-239C-4F8A-B8E7-A2E34AE30110}"/>
                </a:ext>
              </a:extLst>
            </p:cNvPr>
            <p:cNvSpPr/>
            <p:nvPr/>
          </p:nvSpPr>
          <p:spPr>
            <a:xfrm>
              <a:off x="7394377" y="1476188"/>
              <a:ext cx="1818494" cy="1818498"/>
            </a:xfrm>
            <a:custGeom>
              <a:avLst/>
              <a:gdLst>
                <a:gd name="connsiteX0" fmla="*/ 0 w 1818494"/>
                <a:gd name="connsiteY0" fmla="*/ 1818499 h 1818498"/>
                <a:gd name="connsiteX1" fmla="*/ 0 w 1818494"/>
                <a:gd name="connsiteY1" fmla="*/ 1818499 h 1818498"/>
                <a:gd name="connsiteX2" fmla="*/ 1818494 w 1818494"/>
                <a:gd name="connsiteY2" fmla="*/ 0 h 181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8494" h="1818498">
                  <a:moveTo>
                    <a:pt x="0" y="1818499"/>
                  </a:moveTo>
                  <a:lnTo>
                    <a:pt x="0" y="1818499"/>
                  </a:lnTo>
                  <a:lnTo>
                    <a:pt x="1818494" y="0"/>
                  </a:lnTo>
                </a:path>
              </a:pathLst>
            </a:custGeom>
            <a:noFill/>
            <a:ln w="1904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1ECC4E7-6E73-4369-8E57-2E093558EE8F}"/>
                </a:ext>
              </a:extLst>
            </p:cNvPr>
            <p:cNvSpPr/>
            <p:nvPr/>
          </p:nvSpPr>
          <p:spPr>
            <a:xfrm>
              <a:off x="8515698" y="2505635"/>
              <a:ext cx="1714500" cy="9525"/>
            </a:xfrm>
            <a:custGeom>
              <a:avLst/>
              <a:gdLst>
                <a:gd name="connsiteX0" fmla="*/ 1714500 w 1714500"/>
                <a:gd name="connsiteY0" fmla="*/ 0 h 9525"/>
                <a:gd name="connsiteX1" fmla="*/ 0 w 171450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500" h="9525">
                  <a:moveTo>
                    <a:pt x="1714500" y="0"/>
                  </a:moveTo>
                  <a:lnTo>
                    <a:pt x="0" y="0"/>
                  </a:lnTo>
                </a:path>
              </a:pathLst>
            </a:custGeom>
            <a:noFill/>
            <a:ln w="19044" cap="flat">
              <a:solidFill>
                <a:srgbClr val="E83EF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B16391B-C8A2-4C36-B4BA-882FAD54C114}"/>
                </a:ext>
              </a:extLst>
            </p:cNvPr>
            <p:cNvSpPr/>
            <p:nvPr/>
          </p:nvSpPr>
          <p:spPr>
            <a:xfrm>
              <a:off x="7573399" y="2505635"/>
              <a:ext cx="942298" cy="615724"/>
            </a:xfrm>
            <a:custGeom>
              <a:avLst/>
              <a:gdLst>
                <a:gd name="connsiteX0" fmla="*/ 942299 w 942298"/>
                <a:gd name="connsiteY0" fmla="*/ 0 h 615724"/>
                <a:gd name="connsiteX1" fmla="*/ 833438 w 942298"/>
                <a:gd name="connsiteY1" fmla="*/ 17012 h 615724"/>
                <a:gd name="connsiteX2" fmla="*/ 646347 w 942298"/>
                <a:gd name="connsiteY2" fmla="*/ 108861 h 615724"/>
                <a:gd name="connsiteX3" fmla="*/ 411623 w 942298"/>
                <a:gd name="connsiteY3" fmla="*/ 241525 h 615724"/>
                <a:gd name="connsiteX4" fmla="*/ 227924 w 942298"/>
                <a:gd name="connsiteY4" fmla="*/ 387801 h 615724"/>
                <a:gd name="connsiteX5" fmla="*/ 0 w 942298"/>
                <a:gd name="connsiteY5" fmla="*/ 615725 h 61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2298" h="615724">
                  <a:moveTo>
                    <a:pt x="942299" y="0"/>
                  </a:moveTo>
                  <a:lnTo>
                    <a:pt x="833438" y="17012"/>
                  </a:lnTo>
                  <a:lnTo>
                    <a:pt x="646347" y="108861"/>
                  </a:lnTo>
                  <a:lnTo>
                    <a:pt x="411623" y="241525"/>
                  </a:lnTo>
                  <a:lnTo>
                    <a:pt x="227924" y="387801"/>
                  </a:lnTo>
                  <a:lnTo>
                    <a:pt x="0" y="615725"/>
                  </a:lnTo>
                </a:path>
              </a:pathLst>
            </a:custGeom>
            <a:noFill/>
            <a:ln w="19044" cap="flat">
              <a:solidFill>
                <a:srgbClr val="E83EF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DA91386-83BD-4D49-BBF1-DBF8EC9572BA}"/>
                </a:ext>
              </a:extLst>
            </p:cNvPr>
            <p:cNvSpPr/>
            <p:nvPr/>
          </p:nvSpPr>
          <p:spPr>
            <a:xfrm>
              <a:off x="9049774" y="1661993"/>
              <a:ext cx="9525" cy="826631"/>
            </a:xfrm>
            <a:custGeom>
              <a:avLst/>
              <a:gdLst>
                <a:gd name="connsiteX0" fmla="*/ 0 w 9525"/>
                <a:gd name="connsiteY0" fmla="*/ 0 h 826631"/>
                <a:gd name="connsiteX1" fmla="*/ 0 w 9525"/>
                <a:gd name="connsiteY1" fmla="*/ 826631 h 826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26631">
                  <a:moveTo>
                    <a:pt x="0" y="0"/>
                  </a:moveTo>
                  <a:lnTo>
                    <a:pt x="0" y="826631"/>
                  </a:lnTo>
                </a:path>
              </a:pathLst>
            </a:custGeom>
            <a:noFill/>
            <a:ln w="19050" cap="flat">
              <a:solidFill>
                <a:srgbClr val="00EF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7DD2D2E-37B5-44E8-AFD3-D8B17C5894B9}"/>
                </a:ext>
              </a:extLst>
            </p:cNvPr>
            <p:cNvSpPr/>
            <p:nvPr/>
          </p:nvSpPr>
          <p:spPr>
            <a:xfrm rot="10800000" flipV="1">
              <a:off x="9008459" y="1661992"/>
              <a:ext cx="82648" cy="75181"/>
            </a:xfrm>
            <a:custGeom>
              <a:avLst/>
              <a:gdLst>
                <a:gd name="connsiteX0" fmla="*/ 82863 w 82648"/>
                <a:gd name="connsiteY0" fmla="*/ 75042 h 75181"/>
                <a:gd name="connsiteX1" fmla="*/ 214 w 82648"/>
                <a:gd name="connsiteY1" fmla="*/ 75042 h 75181"/>
                <a:gd name="connsiteX2" fmla="*/ 41539 w 82648"/>
                <a:gd name="connsiteY2" fmla="*/ -140 h 7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648" h="75181">
                  <a:moveTo>
                    <a:pt x="82863" y="75042"/>
                  </a:moveTo>
                  <a:lnTo>
                    <a:pt x="214" y="75042"/>
                  </a:lnTo>
                  <a:lnTo>
                    <a:pt x="41539" y="-140"/>
                  </a:lnTo>
                  <a:close/>
                </a:path>
              </a:pathLst>
            </a:custGeom>
            <a:solidFill>
              <a:srgbClr val="00FF00"/>
            </a:solidFill>
            <a:ln w="19056" cap="flat">
              <a:solidFill>
                <a:srgbClr val="00FA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6823AE2-EA3A-4E27-8F22-8D60AFEA972F}"/>
                </a:ext>
              </a:extLst>
            </p:cNvPr>
            <p:cNvSpPr/>
            <p:nvPr/>
          </p:nvSpPr>
          <p:spPr>
            <a:xfrm rot="10800000">
              <a:off x="9008459" y="2413442"/>
              <a:ext cx="82648" cy="75181"/>
            </a:xfrm>
            <a:custGeom>
              <a:avLst/>
              <a:gdLst>
                <a:gd name="connsiteX0" fmla="*/ 82863 w 82648"/>
                <a:gd name="connsiteY0" fmla="*/ 75121 h 75181"/>
                <a:gd name="connsiteX1" fmla="*/ 214 w 82648"/>
                <a:gd name="connsiteY1" fmla="*/ 75121 h 75181"/>
                <a:gd name="connsiteX2" fmla="*/ 41539 w 82648"/>
                <a:gd name="connsiteY2" fmla="*/ -61 h 7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648" h="75181">
                  <a:moveTo>
                    <a:pt x="82863" y="75121"/>
                  </a:moveTo>
                  <a:lnTo>
                    <a:pt x="214" y="75121"/>
                  </a:lnTo>
                  <a:lnTo>
                    <a:pt x="41539" y="-61"/>
                  </a:lnTo>
                  <a:close/>
                </a:path>
              </a:pathLst>
            </a:custGeom>
            <a:solidFill>
              <a:srgbClr val="00FF00"/>
            </a:solidFill>
            <a:ln w="19056" cap="flat">
              <a:solidFill>
                <a:srgbClr val="00F9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01B913-40E9-4E2A-A2D9-FF12A6C0F155}"/>
                </a:ext>
              </a:extLst>
            </p:cNvPr>
            <p:cNvSpPr txBox="1"/>
            <p:nvPr/>
          </p:nvSpPr>
          <p:spPr>
            <a:xfrm>
              <a:off x="5675843" y="1837576"/>
              <a:ext cx="1434111" cy="40395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025" spc="0" baseline="0" dirty="0">
                  <a:solidFill>
                    <a:srgbClr val="2B11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1913" spc="0" baseline="-37255" dirty="0">
                  <a:solidFill>
                    <a:srgbClr val="2B1100"/>
                  </a:solidFill>
                  <a:latin typeface="Arial"/>
                  <a:cs typeface="Arial"/>
                  <a:sym typeface="Arial"/>
                  <a:rtl val="0"/>
                </a:rPr>
                <a:t>GS1</a:t>
              </a:r>
              <a:r>
                <a:rPr lang="it-IT" sz="2025" spc="0" baseline="0" dirty="0">
                  <a:solidFill>
                    <a:srgbClr val="2B1100"/>
                  </a:solidFill>
                  <a:latin typeface="Arial"/>
                  <a:cs typeface="Arial"/>
                  <a:sym typeface="Arial"/>
                  <a:rtl val="0"/>
                </a:rPr>
                <a:t>+V</a:t>
              </a:r>
              <a:r>
                <a:rPr lang="it-IT" sz="1913" spc="0" baseline="-37255" dirty="0">
                  <a:solidFill>
                    <a:srgbClr val="2B1100"/>
                  </a:solidFill>
                  <a:latin typeface="Arial"/>
                  <a:cs typeface="Arial"/>
                  <a:sym typeface="Arial"/>
                  <a:rtl val="0"/>
                </a:rPr>
                <a:t>DSAT4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9CACE0-14FA-4A89-BC25-EA835B68DDE8}"/>
                </a:ext>
              </a:extLst>
            </p:cNvPr>
            <p:cNvSpPr txBox="1"/>
            <p:nvPr/>
          </p:nvSpPr>
          <p:spPr>
            <a:xfrm>
              <a:off x="9172875" y="1855264"/>
              <a:ext cx="604653" cy="41549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10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025" spc="0" baseline="-37037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DS4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CF81472-9915-427F-B19F-BFD957EB2E69}"/>
                </a:ext>
              </a:extLst>
            </p:cNvPr>
            <p:cNvSpPr txBox="1"/>
            <p:nvPr/>
          </p:nvSpPr>
          <p:spPr>
            <a:xfrm>
              <a:off x="8499325" y="1106872"/>
              <a:ext cx="601980" cy="46291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10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025" spc="0" baseline="-37037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07A66A0-E4AA-4C08-8C3F-21F69ABA94D7}"/>
                </a:ext>
              </a:extLst>
            </p:cNvPr>
            <p:cNvSpPr txBox="1"/>
            <p:nvPr/>
          </p:nvSpPr>
          <p:spPr>
            <a:xfrm>
              <a:off x="9642325" y="3365657"/>
              <a:ext cx="601980" cy="46291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10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025" spc="0" baseline="-37037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3E9AE0E-2FD7-49CE-953F-723DC37D1D0F}"/>
                </a:ext>
              </a:extLst>
            </p:cNvPr>
            <p:cNvSpPr/>
            <p:nvPr/>
          </p:nvSpPr>
          <p:spPr>
            <a:xfrm>
              <a:off x="8393235" y="1485099"/>
              <a:ext cx="9525" cy="1802948"/>
            </a:xfrm>
            <a:custGeom>
              <a:avLst/>
              <a:gdLst>
                <a:gd name="connsiteX0" fmla="*/ 0 w 9525"/>
                <a:gd name="connsiteY0" fmla="*/ 0 h 1802948"/>
                <a:gd name="connsiteX1" fmla="*/ 0 w 9525"/>
                <a:gd name="connsiteY1" fmla="*/ 1802948 h 180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802948">
                  <a:moveTo>
                    <a:pt x="0" y="0"/>
                  </a:moveTo>
                  <a:lnTo>
                    <a:pt x="0" y="1802948"/>
                  </a:lnTo>
                </a:path>
              </a:pathLst>
            </a:custGeom>
            <a:solidFill>
              <a:srgbClr val="00FF00"/>
            </a:solidFill>
            <a:ln w="19050" cap="flat">
              <a:solidFill>
                <a:srgbClr val="F70300"/>
              </a:solidFill>
              <a:custDash>
                <a:ds d="450000" sp="450000"/>
              </a:custDash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E0A3DB8-8526-4298-B682-9A1CC568447A}"/>
                </a:ext>
              </a:extLst>
            </p:cNvPr>
            <p:cNvSpPr txBox="1"/>
            <p:nvPr/>
          </p:nvSpPr>
          <p:spPr>
            <a:xfrm>
              <a:off x="8195072" y="3346665"/>
              <a:ext cx="668655" cy="46291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10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025" spc="0" baseline="-37037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MIN</a:t>
              </a: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A19030C-52EA-41F8-83F7-052E157FEE7A}"/>
                </a:ext>
              </a:extLst>
            </p:cNvPr>
            <p:cNvSpPr/>
            <p:nvPr/>
          </p:nvSpPr>
          <p:spPr>
            <a:xfrm>
              <a:off x="7103960" y="2294723"/>
              <a:ext cx="1802939" cy="9525"/>
            </a:xfrm>
            <a:custGeom>
              <a:avLst/>
              <a:gdLst>
                <a:gd name="connsiteX0" fmla="*/ 0 w 1802939"/>
                <a:gd name="connsiteY0" fmla="*/ 0 h 9525"/>
                <a:gd name="connsiteX1" fmla="*/ 1802940 w 180293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2939" h="9525">
                  <a:moveTo>
                    <a:pt x="0" y="0"/>
                  </a:moveTo>
                  <a:lnTo>
                    <a:pt x="1802940" y="0"/>
                  </a:lnTo>
                </a:path>
              </a:pathLst>
            </a:custGeom>
            <a:solidFill>
              <a:srgbClr val="00FF00"/>
            </a:solidFill>
            <a:ln w="19050" cap="flat">
              <a:solidFill>
                <a:srgbClr val="F70300"/>
              </a:solidFill>
              <a:custDash>
                <a:ds d="450000" sp="450000"/>
              </a:custDash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33" name="Arrow: Left 32">
            <a:extLst>
              <a:ext uri="{FF2B5EF4-FFF2-40B4-BE49-F238E27FC236}">
                <a16:creationId xmlns:a16="http://schemas.microsoft.com/office/drawing/2014/main" id="{92301296-DE6E-46E3-9CD7-67323ACB23B8}"/>
              </a:ext>
            </a:extLst>
          </p:cNvPr>
          <p:cNvSpPr/>
          <p:nvPr/>
        </p:nvSpPr>
        <p:spPr>
          <a:xfrm>
            <a:off x="8000899" y="3463330"/>
            <a:ext cx="232651" cy="28588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422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4" grpId="0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1729E0-BA8C-49BD-B043-A48400CD7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9CF24-421B-45E9-A481-3E1CB18A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1DC1FB51-064B-4A17-B300-CA3597908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464" y="107313"/>
            <a:ext cx="10515600" cy="661988"/>
          </a:xfrm>
        </p:spPr>
        <p:txBody>
          <a:bodyPr/>
          <a:lstStyle/>
          <a:p>
            <a:r>
              <a:rPr lang="en-US" dirty="0"/>
              <a:t>Wide swing </a:t>
            </a:r>
            <a:r>
              <a:rPr lang="en-US" dirty="0" err="1"/>
              <a:t>cascode</a:t>
            </a:r>
            <a:r>
              <a:rPr lang="en-US" dirty="0"/>
              <a:t> mirror: 6 MOSFET mirror</a:t>
            </a:r>
          </a:p>
        </p:txBody>
      </p:sp>
      <p:graphicFrame>
        <p:nvGraphicFramePr>
          <p:cNvPr id="7" name="Oggetto 8">
            <a:extLst>
              <a:ext uri="{FF2B5EF4-FFF2-40B4-BE49-F238E27FC236}">
                <a16:creationId xmlns:a16="http://schemas.microsoft.com/office/drawing/2014/main" id="{E998F4A5-96C4-41B9-AD3B-6CAA84E146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222677"/>
              </p:ext>
            </p:extLst>
          </p:nvPr>
        </p:nvGraphicFramePr>
        <p:xfrm>
          <a:off x="7742712" y="1249433"/>
          <a:ext cx="1338263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58720" imgH="431640" progId="Equation.DSMT4">
                  <p:embed/>
                </p:oleObj>
              </mc:Choice>
              <mc:Fallback>
                <p:oleObj name="Equation" r:id="rId3" imgW="55872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0D7D02B3-15ED-430E-8B19-E8484A7BA7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42712" y="1249433"/>
                        <a:ext cx="1338263" cy="1033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9F60E9AD-2432-4095-9A6C-15D8AD44B2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071675"/>
              </p:ext>
            </p:extLst>
          </p:nvPr>
        </p:nvGraphicFramePr>
        <p:xfrm>
          <a:off x="6943213" y="2409792"/>
          <a:ext cx="4410586" cy="547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41400" imgH="228600" progId="Equation.DSMT4">
                  <p:embed/>
                </p:oleObj>
              </mc:Choice>
              <mc:Fallback>
                <p:oleObj name="Equation" r:id="rId5" imgW="184140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88B067ED-2CC2-44D0-BC1C-4A23A4A3ED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43213" y="2409792"/>
                        <a:ext cx="4410586" cy="547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9">
            <a:extLst>
              <a:ext uri="{FF2B5EF4-FFF2-40B4-BE49-F238E27FC236}">
                <a16:creationId xmlns:a16="http://schemas.microsoft.com/office/drawing/2014/main" id="{2EB67A26-FB2E-4101-AFF4-7DAB942DE3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575536"/>
              </p:ext>
            </p:extLst>
          </p:nvPr>
        </p:nvGraphicFramePr>
        <p:xfrm>
          <a:off x="403225" y="4597400"/>
          <a:ext cx="8364538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492360" imgH="482400" progId="Equation.DSMT4">
                  <p:embed/>
                </p:oleObj>
              </mc:Choice>
              <mc:Fallback>
                <p:oleObj name="Equation" r:id="rId7" imgW="3492360" imgH="4824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A77E9564-F194-4D6F-8A99-DC73A72F5A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3225" y="4597400"/>
                        <a:ext cx="8364538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phic 9">
            <a:extLst>
              <a:ext uri="{FF2B5EF4-FFF2-40B4-BE49-F238E27FC236}">
                <a16:creationId xmlns:a16="http://schemas.microsoft.com/office/drawing/2014/main" id="{56BFEE75-B3B4-4B0F-98F7-A72BAB586B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4745" y="1122536"/>
            <a:ext cx="6805991" cy="3452111"/>
          </a:xfrm>
          <a:prstGeom prst="rect">
            <a:avLst/>
          </a:prstGeom>
        </p:spPr>
      </p:pic>
      <p:graphicFrame>
        <p:nvGraphicFramePr>
          <p:cNvPr id="11" name="Oggetto 8">
            <a:extLst>
              <a:ext uri="{FF2B5EF4-FFF2-40B4-BE49-F238E27FC236}">
                <a16:creationId xmlns:a16="http://schemas.microsoft.com/office/drawing/2014/main" id="{A1DB6F39-ACAC-4C3B-8478-304E122D1B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262883"/>
              </p:ext>
            </p:extLst>
          </p:nvPr>
        </p:nvGraphicFramePr>
        <p:xfrm>
          <a:off x="7290736" y="5452633"/>
          <a:ext cx="319405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33440" imgH="228600" progId="Equation.DSMT4">
                  <p:embed/>
                </p:oleObj>
              </mc:Choice>
              <mc:Fallback>
                <p:oleObj name="Equation" r:id="rId11" imgW="1333440" imgH="228600" progId="Equation.DSMT4">
                  <p:embed/>
                  <p:pic>
                    <p:nvPicPr>
                      <p:cNvPr id="7" name="Oggetto 8">
                        <a:extLst>
                          <a:ext uri="{FF2B5EF4-FFF2-40B4-BE49-F238E27FC236}">
                            <a16:creationId xmlns:a16="http://schemas.microsoft.com/office/drawing/2014/main" id="{E10D8C5E-D694-4C92-95E7-E6F2385BAF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90736" y="5452633"/>
                        <a:ext cx="3194050" cy="54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9422C8D8-263A-4BEC-9D41-387CAAD7B744}"/>
              </a:ext>
            </a:extLst>
          </p:cNvPr>
          <p:cNvCxnSpPr/>
          <p:nvPr/>
        </p:nvCxnSpPr>
        <p:spPr>
          <a:xfrm>
            <a:off x="1574800" y="5452633"/>
            <a:ext cx="314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1256933C-E08F-4032-8529-A1AAE4372EC8}"/>
              </a:ext>
            </a:extLst>
          </p:cNvPr>
          <p:cNvSpPr/>
          <p:nvPr/>
        </p:nvSpPr>
        <p:spPr>
          <a:xfrm>
            <a:off x="2932780" y="905562"/>
            <a:ext cx="1503753" cy="3391371"/>
          </a:xfrm>
          <a:prstGeom prst="roundRect">
            <a:avLst>
              <a:gd name="adj" fmla="val 866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4FAD1AA-058F-4EEA-A1C0-09E9A65B1575}"/>
              </a:ext>
            </a:extLst>
          </p:cNvPr>
          <p:cNvSpPr txBox="1"/>
          <p:nvPr/>
        </p:nvSpPr>
        <p:spPr>
          <a:xfrm>
            <a:off x="484745" y="821665"/>
            <a:ext cx="2343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auxiliary branch</a:t>
            </a:r>
          </a:p>
        </p:txBody>
      </p:sp>
    </p:spTree>
    <p:extLst>
      <p:ext uri="{BB962C8B-B14F-4D97-AF65-F5344CB8AC3E}">
        <p14:creationId xmlns:p14="http://schemas.microsoft.com/office/powerpoint/2010/main" val="292927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756185-A0AE-4B3F-9115-E7D1AFFC2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A7F99-173C-4DAC-87C0-44C3D14BA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853F3182-DBEE-40E0-8834-9A5D74470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89"/>
            <a:ext cx="10515600" cy="661988"/>
          </a:xfrm>
        </p:spPr>
        <p:txBody>
          <a:bodyPr/>
          <a:lstStyle/>
          <a:p>
            <a:r>
              <a:rPr lang="en-US"/>
              <a:t>Wide swing cascode mirror: 6 MOSFET mirror</a:t>
            </a:r>
          </a:p>
        </p:txBody>
      </p:sp>
      <p:graphicFrame>
        <p:nvGraphicFramePr>
          <p:cNvPr id="8" name="Oggetto 6">
            <a:extLst>
              <a:ext uri="{FF2B5EF4-FFF2-40B4-BE49-F238E27FC236}">
                <a16:creationId xmlns:a16="http://schemas.microsoft.com/office/drawing/2014/main" id="{6A0EE282-6721-4C53-8FFC-6C0F24E8F2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100441"/>
              </p:ext>
            </p:extLst>
          </p:nvPr>
        </p:nvGraphicFramePr>
        <p:xfrm>
          <a:off x="5736074" y="1320299"/>
          <a:ext cx="5382532" cy="1397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55520" imgH="507960" progId="Equation.DSMT4">
                  <p:embed/>
                </p:oleObj>
              </mc:Choice>
              <mc:Fallback>
                <p:oleObj name="Equation" r:id="rId3" imgW="1955520" imgH="50796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3B545FDA-5130-4340-8936-A88B312B50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36074" y="1320299"/>
                        <a:ext cx="5382532" cy="1397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1">
            <a:extLst>
              <a:ext uri="{FF2B5EF4-FFF2-40B4-BE49-F238E27FC236}">
                <a16:creationId xmlns:a16="http://schemas.microsoft.com/office/drawing/2014/main" id="{F80FA84A-06BA-4E71-B6BA-638818B5ED3F}"/>
              </a:ext>
            </a:extLst>
          </p:cNvPr>
          <p:cNvSpPr txBox="1"/>
          <p:nvPr/>
        </p:nvSpPr>
        <p:spPr>
          <a:xfrm>
            <a:off x="4943912" y="3294623"/>
            <a:ext cx="3483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strong inversion:</a:t>
            </a:r>
          </a:p>
        </p:txBody>
      </p:sp>
      <p:graphicFrame>
        <p:nvGraphicFramePr>
          <p:cNvPr id="10" name="Oggetto 7">
            <a:extLst>
              <a:ext uri="{FF2B5EF4-FFF2-40B4-BE49-F238E27FC236}">
                <a16:creationId xmlns:a16="http://schemas.microsoft.com/office/drawing/2014/main" id="{4C2484D2-6799-4EF9-B613-56FFD9ED2B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745010"/>
              </p:ext>
            </p:extLst>
          </p:nvPr>
        </p:nvGraphicFramePr>
        <p:xfrm>
          <a:off x="3293799" y="3752493"/>
          <a:ext cx="4859337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14600" imgH="482400" progId="Equation.DSMT4">
                  <p:embed/>
                </p:oleObj>
              </mc:Choice>
              <mc:Fallback>
                <p:oleObj name="Equation" r:id="rId5" imgW="2514600" imgH="4824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7B0C9EDB-4F63-4697-A221-F73BC8794E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93799" y="3752493"/>
                        <a:ext cx="4859337" cy="93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1D15028-5876-4BFD-95DC-88732233B4D0}"/>
              </a:ext>
            </a:extLst>
          </p:cNvPr>
          <p:cNvSpPr txBox="1"/>
          <p:nvPr/>
        </p:nvSpPr>
        <p:spPr>
          <a:xfrm>
            <a:off x="722909" y="3939520"/>
            <a:ext cx="24832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Choices: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(=I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D6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=k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/4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5796AE7C-BA03-4A94-AAE1-4C264DBEE2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481505"/>
              </p:ext>
            </p:extLst>
          </p:nvPr>
        </p:nvGraphicFramePr>
        <p:xfrm>
          <a:off x="3097068" y="4881495"/>
          <a:ext cx="5077467" cy="898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30240" imgH="482400" progId="Equation.DSMT4">
                  <p:embed/>
                </p:oleObj>
              </mc:Choice>
              <mc:Fallback>
                <p:oleObj name="Equation" r:id="rId7" imgW="2730240" imgH="4824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9090B88B-96F1-487A-A1BB-8E2C5D900C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97068" y="4881495"/>
                        <a:ext cx="5077467" cy="898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C828D2C5-C47E-491B-9971-DD356D08C4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839304"/>
              </p:ext>
            </p:extLst>
          </p:nvPr>
        </p:nvGraphicFramePr>
        <p:xfrm>
          <a:off x="8342313" y="4881563"/>
          <a:ext cx="347186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866600" imgH="482400" progId="Equation.DSMT4">
                  <p:embed/>
                </p:oleObj>
              </mc:Choice>
              <mc:Fallback>
                <p:oleObj name="Equation" r:id="rId9" imgW="1866600" imgH="4824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28D2BFBC-A646-4EB1-981C-0ECE2FC451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42313" y="4881563"/>
                        <a:ext cx="3471862" cy="89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AE2E75-8C40-4535-BB22-A62F451E03FB}"/>
              </a:ext>
            </a:extLst>
          </p:cNvPr>
          <p:cNvSpPr/>
          <p:nvPr/>
        </p:nvSpPr>
        <p:spPr>
          <a:xfrm>
            <a:off x="838200" y="1381443"/>
            <a:ext cx="1116106" cy="88662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09483D3-3946-4E56-8709-8801728F37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788" y="967353"/>
            <a:ext cx="5331952" cy="2704454"/>
          </a:xfrm>
          <a:prstGeom prst="rect">
            <a:avLst/>
          </a:prstGeom>
        </p:spPr>
      </p:pic>
      <p:graphicFrame>
        <p:nvGraphicFramePr>
          <p:cNvPr id="14" name="Oggetto 6">
            <a:extLst>
              <a:ext uri="{FF2B5EF4-FFF2-40B4-BE49-F238E27FC236}">
                <a16:creationId xmlns:a16="http://schemas.microsoft.com/office/drawing/2014/main" id="{873B2F62-4CDE-4CDA-9041-027D1A8478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715415"/>
              </p:ext>
            </p:extLst>
          </p:nvPr>
        </p:nvGraphicFramePr>
        <p:xfrm>
          <a:off x="8510564" y="3146372"/>
          <a:ext cx="35306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82680" imgH="241200" progId="Equation.DSMT4">
                  <p:embed/>
                </p:oleObj>
              </mc:Choice>
              <mc:Fallback>
                <p:oleObj name="Equation" r:id="rId13" imgW="1282680" imgH="241200" progId="Equation.DSMT4">
                  <p:embed/>
                  <p:pic>
                    <p:nvPicPr>
                      <p:cNvPr id="8" name="Oggetto 6">
                        <a:extLst>
                          <a:ext uri="{FF2B5EF4-FFF2-40B4-BE49-F238E27FC236}">
                            <a16:creationId xmlns:a16="http://schemas.microsoft.com/office/drawing/2014/main" id="{6A0EE282-6721-4C53-8FFC-6C0F24E8F2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510564" y="3146372"/>
                        <a:ext cx="3530600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6">
            <a:extLst>
              <a:ext uri="{FF2B5EF4-FFF2-40B4-BE49-F238E27FC236}">
                <a16:creationId xmlns:a16="http://schemas.microsoft.com/office/drawing/2014/main" id="{FFFA29D0-5D82-4FD4-A80B-826AA08717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886803"/>
              </p:ext>
            </p:extLst>
          </p:nvPr>
        </p:nvGraphicFramePr>
        <p:xfrm>
          <a:off x="8475663" y="3887788"/>
          <a:ext cx="36004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07880" imgH="228600" progId="Equation.DSMT4">
                  <p:embed/>
                </p:oleObj>
              </mc:Choice>
              <mc:Fallback>
                <p:oleObj name="Equation" r:id="rId15" imgW="1307880" imgH="228600" progId="Equation.DSMT4">
                  <p:embed/>
                  <p:pic>
                    <p:nvPicPr>
                      <p:cNvPr id="14" name="Oggetto 6">
                        <a:extLst>
                          <a:ext uri="{FF2B5EF4-FFF2-40B4-BE49-F238E27FC236}">
                            <a16:creationId xmlns:a16="http://schemas.microsoft.com/office/drawing/2014/main" id="{873B2F62-4CDE-4CDA-9041-027D1A8478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475663" y="3887788"/>
                        <a:ext cx="3600450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602E142E-2424-4461-8039-65CA6566B940}"/>
              </a:ext>
            </a:extLst>
          </p:cNvPr>
          <p:cNvCxnSpPr/>
          <p:nvPr/>
        </p:nvCxnSpPr>
        <p:spPr>
          <a:xfrm>
            <a:off x="8510564" y="4516438"/>
            <a:ext cx="35655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67F9E7BE-537B-4608-96CD-4533866CD1CC}"/>
              </a:ext>
            </a:extLst>
          </p:cNvPr>
          <p:cNvCxnSpPr/>
          <p:nvPr/>
        </p:nvCxnSpPr>
        <p:spPr>
          <a:xfrm>
            <a:off x="8493089" y="4664248"/>
            <a:ext cx="35655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03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110CBC-331F-4D05-BDC7-29E40FA37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 of the 6-MOSFET wide swing cascode mirror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B145DB3-58B3-451C-8852-B6B5C386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6D28FC5-DDEB-446C-94B6-6EBD67E98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D32AB05-4CC9-474E-A390-3BB3E48E1D43}"/>
              </a:ext>
            </a:extLst>
          </p:cNvPr>
          <p:cNvSpPr txBox="1"/>
          <p:nvPr/>
        </p:nvSpPr>
        <p:spPr>
          <a:xfrm>
            <a:off x="765313" y="1401417"/>
            <a:ext cx="3007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Low accuracy of the </a:t>
            </a:r>
          </a:p>
        </p:txBody>
      </p:sp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2BD80B49-043A-4391-AAF8-93BF3143F1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155792"/>
              </p:ext>
            </p:extLst>
          </p:nvPr>
        </p:nvGraphicFramePr>
        <p:xfrm>
          <a:off x="3772868" y="1322824"/>
          <a:ext cx="16891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9600" imgH="431640" progId="Equation.DSMT4">
                  <p:embed/>
                </p:oleObj>
              </mc:Choice>
              <mc:Fallback>
                <p:oleObj name="Equation" r:id="rId2" imgW="939600" imgH="431640" progId="Equation.DSMT4">
                  <p:embed/>
                  <p:pic>
                    <p:nvPicPr>
                      <p:cNvPr id="15" name="Object 6">
                        <a:extLst>
                          <a:ext uri="{FF2B5EF4-FFF2-40B4-BE49-F238E27FC236}">
                            <a16:creationId xmlns:a16="http://schemas.microsoft.com/office/drawing/2014/main" id="{661700DF-B6EA-4B4C-89DA-483C9082F4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2868" y="1322824"/>
                        <a:ext cx="168910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6958E20E-6FC1-4CDA-95FA-035F662AD2D7}"/>
              </a:ext>
            </a:extLst>
          </p:cNvPr>
          <p:cNvSpPr txBox="1"/>
          <p:nvPr/>
        </p:nvSpPr>
        <p:spPr>
          <a:xfrm>
            <a:off x="5708374" y="1401416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law</a:t>
            </a:r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F7ED34A4-E653-47E3-BCC8-8FE1F83338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193" y="2396001"/>
            <a:ext cx="6504272" cy="3299074"/>
          </a:xfrm>
          <a:prstGeom prst="rect">
            <a:avLst/>
          </a:prstGeom>
        </p:spPr>
      </p:pic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73B945C7-43CC-4429-ACBD-0F1667EAFA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078400"/>
              </p:ext>
            </p:extLst>
          </p:nvPr>
        </p:nvGraphicFramePr>
        <p:xfrm>
          <a:off x="7356871" y="1437178"/>
          <a:ext cx="38131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20760" imgH="279360" progId="Equation.DSMT4">
                  <p:embed/>
                </p:oleObj>
              </mc:Choice>
              <mc:Fallback>
                <p:oleObj name="Equation" r:id="rId6" imgW="2120760" imgH="279360" progId="Equation.DSMT4">
                  <p:embed/>
                  <p:pic>
                    <p:nvPicPr>
                      <p:cNvPr id="9" name="Object 6">
                        <a:extLst>
                          <a:ext uri="{FF2B5EF4-FFF2-40B4-BE49-F238E27FC236}">
                            <a16:creationId xmlns:a16="http://schemas.microsoft.com/office/drawing/2014/main" id="{F1572EDB-B918-4887-9387-FF71450DF7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6871" y="1437178"/>
                        <a:ext cx="381317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E1A2405E-0DD8-4C13-9EA4-B869BADFD0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180367"/>
              </p:ext>
            </p:extLst>
          </p:nvPr>
        </p:nvGraphicFramePr>
        <p:xfrm>
          <a:off x="7379874" y="1939925"/>
          <a:ext cx="37909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08160" imgH="279360" progId="Equation.DSMT4">
                  <p:embed/>
                </p:oleObj>
              </mc:Choice>
              <mc:Fallback>
                <p:oleObj name="Equation" r:id="rId8" imgW="2108160" imgH="279360" progId="Equation.DSMT4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439639DF-E504-41A9-84D5-DDC8558FED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9874" y="1939925"/>
                        <a:ext cx="3790950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>
            <a:extLst>
              <a:ext uri="{FF2B5EF4-FFF2-40B4-BE49-F238E27FC236}">
                <a16:creationId xmlns:a16="http://schemas.microsoft.com/office/drawing/2014/main" id="{F91D6634-1645-4CB2-9BE3-A7DEB578B4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043236"/>
              </p:ext>
            </p:extLst>
          </p:nvPr>
        </p:nvGraphicFramePr>
        <p:xfrm>
          <a:off x="7379874" y="2623425"/>
          <a:ext cx="3468688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30320" imgH="533160" progId="Equation.DSMT4">
                  <p:embed/>
                </p:oleObj>
              </mc:Choice>
              <mc:Fallback>
                <p:oleObj name="Equation" r:id="rId10" imgW="1930320" imgH="533160" progId="Equation.DSMT4">
                  <p:embed/>
                  <p:pic>
                    <p:nvPicPr>
                      <p:cNvPr id="6" name="Object 6">
                        <a:extLst>
                          <a:ext uri="{FF2B5EF4-FFF2-40B4-BE49-F238E27FC236}">
                            <a16:creationId xmlns:a16="http://schemas.microsoft.com/office/drawing/2014/main" id="{2BD80B49-043A-4391-AAF8-93BF3143F1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9874" y="2623425"/>
                        <a:ext cx="3468688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>
            <a:extLst>
              <a:ext uri="{FF2B5EF4-FFF2-40B4-BE49-F238E27FC236}">
                <a16:creationId xmlns:a16="http://schemas.microsoft.com/office/drawing/2014/main" id="{80942C0D-48F3-473E-B0FF-C3EA6888E9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603564"/>
              </p:ext>
            </p:extLst>
          </p:nvPr>
        </p:nvGraphicFramePr>
        <p:xfrm>
          <a:off x="7356871" y="3980947"/>
          <a:ext cx="2603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47560" imgH="253800" progId="Equation.DSMT4">
                  <p:embed/>
                </p:oleObj>
              </mc:Choice>
              <mc:Fallback>
                <p:oleObj name="Equation" r:id="rId12" imgW="1447560" imgH="253800" progId="Equation.DSMT4">
                  <p:embed/>
                  <p:pic>
                    <p:nvPicPr>
                      <p:cNvPr id="11" name="Object 6">
                        <a:extLst>
                          <a:ext uri="{FF2B5EF4-FFF2-40B4-BE49-F238E27FC236}">
                            <a16:creationId xmlns:a16="http://schemas.microsoft.com/office/drawing/2014/main" id="{E1A2405E-0DD8-4C13-9EA4-B869BADFD0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6871" y="3980947"/>
                        <a:ext cx="26035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>
            <a:extLst>
              <a:ext uri="{FF2B5EF4-FFF2-40B4-BE49-F238E27FC236}">
                <a16:creationId xmlns:a16="http://schemas.microsoft.com/office/drawing/2014/main" id="{17431D41-D191-43AB-B3F1-D8646F0345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610710"/>
              </p:ext>
            </p:extLst>
          </p:nvPr>
        </p:nvGraphicFramePr>
        <p:xfrm>
          <a:off x="7379874" y="4518164"/>
          <a:ext cx="28765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00200" imgH="228600" progId="Equation.DSMT4">
                  <p:embed/>
                </p:oleObj>
              </mc:Choice>
              <mc:Fallback>
                <p:oleObj name="Equation" r:id="rId14" imgW="1600200" imgH="228600" progId="Equation.DSMT4">
                  <p:embed/>
                  <p:pic>
                    <p:nvPicPr>
                      <p:cNvPr id="13" name="Object 6">
                        <a:extLst>
                          <a:ext uri="{FF2B5EF4-FFF2-40B4-BE49-F238E27FC236}">
                            <a16:creationId xmlns:a16="http://schemas.microsoft.com/office/drawing/2014/main" id="{80942C0D-48F3-473E-B0FF-C3EA6888E9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9874" y="4518164"/>
                        <a:ext cx="287655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: Rounded Corners 1">
            <a:extLst>
              <a:ext uri="{FF2B5EF4-FFF2-40B4-BE49-F238E27FC236}">
                <a16:creationId xmlns:a16="http://schemas.microsoft.com/office/drawing/2014/main" id="{9E1C6C87-F1B6-4135-8F05-A62D463A07DF}"/>
              </a:ext>
            </a:extLst>
          </p:cNvPr>
          <p:cNvSpPr/>
          <p:nvPr/>
        </p:nvSpPr>
        <p:spPr>
          <a:xfrm>
            <a:off x="8556164" y="2618554"/>
            <a:ext cx="2292397" cy="962024"/>
          </a:xfrm>
          <a:prstGeom prst="roundRect">
            <a:avLst>
              <a:gd name="adj" fmla="val 866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ctangle: Rounded Corners 1">
            <a:extLst>
              <a:ext uri="{FF2B5EF4-FFF2-40B4-BE49-F238E27FC236}">
                <a16:creationId xmlns:a16="http://schemas.microsoft.com/office/drawing/2014/main" id="{A3C31D4D-3FC6-4228-BDBF-6620916EA4B1}"/>
              </a:ext>
            </a:extLst>
          </p:cNvPr>
          <p:cNvSpPr/>
          <p:nvPr/>
        </p:nvSpPr>
        <p:spPr>
          <a:xfrm>
            <a:off x="7356871" y="3929721"/>
            <a:ext cx="2899553" cy="999606"/>
          </a:xfrm>
          <a:prstGeom prst="roundRect">
            <a:avLst>
              <a:gd name="adj" fmla="val 866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in su 16">
            <a:extLst>
              <a:ext uri="{FF2B5EF4-FFF2-40B4-BE49-F238E27FC236}">
                <a16:creationId xmlns:a16="http://schemas.microsoft.com/office/drawing/2014/main" id="{501B15F0-69E2-4BD4-960B-0F58E2CD10A9}"/>
              </a:ext>
            </a:extLst>
          </p:cNvPr>
          <p:cNvSpPr/>
          <p:nvPr/>
        </p:nvSpPr>
        <p:spPr>
          <a:xfrm>
            <a:off x="8912994" y="3429000"/>
            <a:ext cx="413886" cy="623236"/>
          </a:xfrm>
          <a:prstGeom prst="upArrow">
            <a:avLst/>
          </a:prstGeom>
          <a:solidFill>
            <a:srgbClr val="EAB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6">
            <a:extLst>
              <a:ext uri="{FF2B5EF4-FFF2-40B4-BE49-F238E27FC236}">
                <a16:creationId xmlns:a16="http://schemas.microsoft.com/office/drawing/2014/main" id="{4630E5AF-B268-4189-A8A9-76C0621299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284123"/>
              </p:ext>
            </p:extLst>
          </p:nvPr>
        </p:nvGraphicFramePr>
        <p:xfrm>
          <a:off x="10751420" y="4122540"/>
          <a:ext cx="38735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5640" imgH="164880" progId="Equation.DSMT4">
                  <p:embed/>
                </p:oleObj>
              </mc:Choice>
              <mc:Fallback>
                <p:oleObj name="Equation" r:id="rId16" imgW="215640" imgH="164880" progId="Equation.DSMT4">
                  <p:embed/>
                  <p:pic>
                    <p:nvPicPr>
                      <p:cNvPr id="6" name="Object 6">
                        <a:extLst>
                          <a:ext uri="{FF2B5EF4-FFF2-40B4-BE49-F238E27FC236}">
                            <a16:creationId xmlns:a16="http://schemas.microsoft.com/office/drawing/2014/main" id="{2BD80B49-043A-4391-AAF8-93BF3143F1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1420" y="4122540"/>
                        <a:ext cx="387350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e 19">
            <a:extLst>
              <a:ext uri="{FF2B5EF4-FFF2-40B4-BE49-F238E27FC236}">
                <a16:creationId xmlns:a16="http://schemas.microsoft.com/office/drawing/2014/main" id="{A0390C39-6D4F-4A0C-B4CB-29C6EED6FBAD}"/>
              </a:ext>
            </a:extLst>
          </p:cNvPr>
          <p:cNvSpPr/>
          <p:nvPr/>
        </p:nvSpPr>
        <p:spPr>
          <a:xfrm>
            <a:off x="10693400" y="3985819"/>
            <a:ext cx="591053" cy="5910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CC5778FE-6653-440B-BF81-26CF4881807E}"/>
              </a:ext>
            </a:extLst>
          </p:cNvPr>
          <p:cNvCxnSpPr>
            <a:stCxn id="20" idx="0"/>
          </p:cNvCxnSpPr>
          <p:nvPr/>
        </p:nvCxnSpPr>
        <p:spPr>
          <a:xfrm flipH="1" flipV="1">
            <a:off x="10751420" y="3580578"/>
            <a:ext cx="237507" cy="4052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6">
            <a:extLst>
              <a:ext uri="{FF2B5EF4-FFF2-40B4-BE49-F238E27FC236}">
                <a16:creationId xmlns:a16="http://schemas.microsoft.com/office/drawing/2014/main" id="{6D02D669-13AC-45D5-9393-4C7DB11A0E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023264"/>
              </p:ext>
            </p:extLst>
          </p:nvPr>
        </p:nvGraphicFramePr>
        <p:xfrm>
          <a:off x="7568952" y="5227489"/>
          <a:ext cx="16891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39600" imgH="431640" progId="Equation.DSMT4">
                  <p:embed/>
                </p:oleObj>
              </mc:Choice>
              <mc:Fallback>
                <p:oleObj name="Equation" r:id="rId18" imgW="939600" imgH="431640" progId="Equation.DSMT4">
                  <p:embed/>
                  <p:pic>
                    <p:nvPicPr>
                      <p:cNvPr id="6" name="Object 6">
                        <a:extLst>
                          <a:ext uri="{FF2B5EF4-FFF2-40B4-BE49-F238E27FC236}">
                            <a16:creationId xmlns:a16="http://schemas.microsoft.com/office/drawing/2014/main" id="{2BD80B49-043A-4391-AAF8-93BF3143F1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8952" y="5227489"/>
                        <a:ext cx="168910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05EA99DF-D085-4953-9956-939B6059F180}"/>
              </a:ext>
            </a:extLst>
          </p:cNvPr>
          <p:cNvCxnSpPr>
            <a:cxnSpLocks/>
          </p:cNvCxnSpPr>
          <p:nvPr/>
        </p:nvCxnSpPr>
        <p:spPr>
          <a:xfrm flipH="1">
            <a:off x="7450199" y="5986200"/>
            <a:ext cx="187668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20E1D118-58CF-4614-B82D-7176C588082D}"/>
              </a:ext>
            </a:extLst>
          </p:cNvPr>
          <p:cNvCxnSpPr>
            <a:cxnSpLocks/>
          </p:cNvCxnSpPr>
          <p:nvPr/>
        </p:nvCxnSpPr>
        <p:spPr>
          <a:xfrm flipH="1">
            <a:off x="7450198" y="6041541"/>
            <a:ext cx="187668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09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63E8AA-4EF8-40DC-A02C-EA0561F33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933"/>
            <a:ext cx="10515600" cy="662397"/>
          </a:xfrm>
        </p:spPr>
        <p:txBody>
          <a:bodyPr/>
          <a:lstStyle/>
          <a:p>
            <a:r>
              <a:rPr lang="en-US" dirty="0"/>
              <a:t>High precision – wide swing cascode mirror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AF3655F-7EF7-41E3-9CC5-DCFBE1B06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C9B2DBA-0AF0-4B99-8416-B98E83436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72A62370-804D-44CE-8778-048C025210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127128"/>
              </p:ext>
            </p:extLst>
          </p:nvPr>
        </p:nvGraphicFramePr>
        <p:xfrm>
          <a:off x="6211230" y="3061553"/>
          <a:ext cx="2133360" cy="96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680" imgH="482400" progId="Equation.DSMT4">
                  <p:embed/>
                </p:oleObj>
              </mc:Choice>
              <mc:Fallback>
                <p:oleObj name="Equation" r:id="rId2" imgW="1066680" imgH="4824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C455A42F-FE4F-482A-BD93-611FB37ECC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11230" y="3061553"/>
                        <a:ext cx="2133360" cy="96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3673E1C8-51FB-4BAB-AF3F-CD2617F9D6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72677"/>
              </p:ext>
            </p:extLst>
          </p:nvPr>
        </p:nvGraphicFramePr>
        <p:xfrm>
          <a:off x="6264693" y="4122518"/>
          <a:ext cx="327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38000" imgH="228600" progId="Equation.DSMT4">
                  <p:embed/>
                </p:oleObj>
              </mc:Choice>
              <mc:Fallback>
                <p:oleObj name="Equation" r:id="rId4" imgW="163800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B7730CE0-E025-445E-BDBF-8530A4FD1F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64693" y="4122518"/>
                        <a:ext cx="3276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AE253776-4052-480B-8F94-63A9F9AB96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805149"/>
              </p:ext>
            </p:extLst>
          </p:nvPr>
        </p:nvGraphicFramePr>
        <p:xfrm>
          <a:off x="6210431" y="1675378"/>
          <a:ext cx="1346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72840" imgH="228600" progId="Equation.DSMT4">
                  <p:embed/>
                </p:oleObj>
              </mc:Choice>
              <mc:Fallback>
                <p:oleObj name="Equation" r:id="rId6" imgW="67284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3673E1C8-51FB-4BAB-AF3F-CD2617F9D6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10431" y="1675378"/>
                        <a:ext cx="1346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65E19B81-602A-463C-9FAA-1E7116665D9E}"/>
              </a:ext>
            </a:extLst>
          </p:cNvPr>
          <p:cNvSpPr/>
          <p:nvPr/>
        </p:nvSpPr>
        <p:spPr>
          <a:xfrm>
            <a:off x="8659684" y="2373504"/>
            <a:ext cx="567891" cy="37115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6F0A1D65-B337-41A3-83D9-A5C5ABC8FE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676592"/>
              </p:ext>
            </p:extLst>
          </p:nvPr>
        </p:nvGraphicFramePr>
        <p:xfrm>
          <a:off x="6210431" y="2346954"/>
          <a:ext cx="2489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44520" imgH="228600" progId="Equation.DSMT4">
                  <p:embed/>
                </p:oleObj>
              </mc:Choice>
              <mc:Fallback>
                <p:oleObj name="Equation" r:id="rId8" imgW="124452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3673E1C8-51FB-4BAB-AF3F-CD2617F9D6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10431" y="2346954"/>
                        <a:ext cx="2489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>
            <a:extLst>
              <a:ext uri="{FF2B5EF4-FFF2-40B4-BE49-F238E27FC236}">
                <a16:creationId xmlns:a16="http://schemas.microsoft.com/office/drawing/2014/main" id="{08CC0A49-0868-47C5-A7FB-3413F1FC78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698249"/>
              </p:ext>
            </p:extLst>
          </p:nvPr>
        </p:nvGraphicFramePr>
        <p:xfrm>
          <a:off x="9370926" y="2186616"/>
          <a:ext cx="164465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14400" imgH="431640" progId="Equation.DSMT4">
                  <p:embed/>
                </p:oleObj>
              </mc:Choice>
              <mc:Fallback>
                <p:oleObj name="Equation" r:id="rId10" imgW="914400" imgH="431640" progId="Equation.DSMT4">
                  <p:embed/>
                  <p:pic>
                    <p:nvPicPr>
                      <p:cNvPr id="12" name="Object 6">
                        <a:extLst>
                          <a:ext uri="{FF2B5EF4-FFF2-40B4-BE49-F238E27FC236}">
                            <a16:creationId xmlns:a16="http://schemas.microsoft.com/office/drawing/2014/main" id="{CBFFED57-CE32-4D05-B4C5-D3C0CC07E6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0926" y="2186616"/>
                        <a:ext cx="164465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D6D0AEA-F1A1-4D3C-ABF8-E227D2AA71F5}"/>
              </a:ext>
            </a:extLst>
          </p:cNvPr>
          <p:cNvSpPr txBox="1"/>
          <p:nvPr/>
        </p:nvSpPr>
        <p:spPr>
          <a:xfrm>
            <a:off x="6264693" y="4831882"/>
            <a:ext cx="4079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Repeating the same considerations made for the standard cascode mirror ....</a:t>
            </a:r>
          </a:p>
        </p:txBody>
      </p: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FF4615FD-B80B-40A7-B8F8-84239011C0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102991"/>
              </p:ext>
            </p:extLst>
          </p:nvPr>
        </p:nvGraphicFramePr>
        <p:xfrm>
          <a:off x="3800089" y="4870383"/>
          <a:ext cx="1338263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58720" imgH="431640" progId="Equation.DSMT4">
                  <p:embed/>
                </p:oleObj>
              </mc:Choice>
              <mc:Fallback>
                <p:oleObj name="Equation" r:id="rId12" imgW="558720" imgH="4316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A7E85456-C118-46AC-AFDB-DA77861E2F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00089" y="4870383"/>
                        <a:ext cx="1338263" cy="1033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: Rounded Corners 1">
            <a:extLst>
              <a:ext uri="{FF2B5EF4-FFF2-40B4-BE49-F238E27FC236}">
                <a16:creationId xmlns:a16="http://schemas.microsoft.com/office/drawing/2014/main" id="{5D4DB4C6-0194-438C-A5C1-9C1523787CE5}"/>
              </a:ext>
            </a:extLst>
          </p:cNvPr>
          <p:cNvSpPr/>
          <p:nvPr/>
        </p:nvSpPr>
        <p:spPr>
          <a:xfrm>
            <a:off x="3688576" y="4803379"/>
            <a:ext cx="1634196" cy="1200328"/>
          </a:xfrm>
          <a:prstGeom prst="roundRect">
            <a:avLst>
              <a:gd name="adj" fmla="val 866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sinistra 17">
            <a:extLst>
              <a:ext uri="{FF2B5EF4-FFF2-40B4-BE49-F238E27FC236}">
                <a16:creationId xmlns:a16="http://schemas.microsoft.com/office/drawing/2014/main" id="{63FB2E7C-0130-4CF2-8543-6B3DA78F90D7}"/>
              </a:ext>
            </a:extLst>
          </p:cNvPr>
          <p:cNvSpPr/>
          <p:nvPr/>
        </p:nvSpPr>
        <p:spPr>
          <a:xfrm>
            <a:off x="5399773" y="5197642"/>
            <a:ext cx="680500" cy="489873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4CB992CD-FCBC-4FC0-BA42-CFB9F58CB3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935679" y="2515453"/>
            <a:ext cx="660004" cy="1421547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2DA2F38-98FB-4F90-BDFC-EA2F9C55E2B3}"/>
              </a:ext>
            </a:extLst>
          </p:cNvPr>
          <p:cNvSpPr txBox="1"/>
          <p:nvPr/>
        </p:nvSpPr>
        <p:spPr>
          <a:xfrm>
            <a:off x="732672" y="994740"/>
            <a:ext cx="4728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Required to bias M1 gate with the right voltage to make M1 carry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2" name="Freccia in giù 21">
            <a:extLst>
              <a:ext uri="{FF2B5EF4-FFF2-40B4-BE49-F238E27FC236}">
                <a16:creationId xmlns:a16="http://schemas.microsoft.com/office/drawing/2014/main" id="{6D425A10-1D53-419B-AD76-0466CCFFBBD7}"/>
              </a:ext>
            </a:extLst>
          </p:cNvPr>
          <p:cNvSpPr/>
          <p:nvPr/>
        </p:nvSpPr>
        <p:spPr>
          <a:xfrm>
            <a:off x="2159000" y="1821916"/>
            <a:ext cx="194733" cy="69353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Elemento grafico 23">
            <a:extLst>
              <a:ext uri="{FF2B5EF4-FFF2-40B4-BE49-F238E27FC236}">
                <a16:creationId xmlns:a16="http://schemas.microsoft.com/office/drawing/2014/main" id="{225FCE7B-98F4-458B-82BF-12E1AA794B0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2383" y="1836063"/>
            <a:ext cx="4936753" cy="3170962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0FCCAEA0-43BF-439E-8D27-B3703AF683F4}"/>
              </a:ext>
            </a:extLst>
          </p:cNvPr>
          <p:cNvSpPr txBox="1"/>
          <p:nvPr/>
        </p:nvSpPr>
        <p:spPr>
          <a:xfrm>
            <a:off x="8757806" y="3128454"/>
            <a:ext cx="248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Voltages are referred to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Ref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61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7" grpId="0" animBg="1"/>
      <p:bldP spid="18" grpId="0" animBg="1"/>
      <p:bldP spid="21" grpId="0"/>
      <p:bldP spid="22" grpId="0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24E1F4B-E7E4-4DB5-ADF1-94894AB7E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C5A7351-1585-4C30-8164-495D9F41A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62246E06-E079-4D2E-AF1A-F50EA6B2C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417" y="136525"/>
            <a:ext cx="10515600" cy="661988"/>
          </a:xfrm>
        </p:spPr>
        <p:txBody>
          <a:bodyPr/>
          <a:lstStyle/>
          <a:p>
            <a:r>
              <a:rPr lang="en-US" dirty="0"/>
              <a:t>High precision – wide swing cascode mirror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625A2AB5-044D-4A2A-98F8-18FC66014D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932608"/>
              </p:ext>
            </p:extLst>
          </p:nvPr>
        </p:nvGraphicFramePr>
        <p:xfrm>
          <a:off x="5349378" y="955694"/>
          <a:ext cx="2133360" cy="96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680" imgH="482400" progId="Equation.DSMT4">
                  <p:embed/>
                </p:oleObj>
              </mc:Choice>
              <mc:Fallback>
                <p:oleObj name="Equation" r:id="rId2" imgW="1066680" imgH="4824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72A62370-804D-44CE-8778-048C025210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49378" y="955694"/>
                        <a:ext cx="2133360" cy="96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3629B126-895A-4F0A-A83A-F9EDE8D459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998236"/>
              </p:ext>
            </p:extLst>
          </p:nvPr>
        </p:nvGraphicFramePr>
        <p:xfrm>
          <a:off x="5556661" y="1893392"/>
          <a:ext cx="2768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84200" imgH="253800" progId="Equation.DSMT4">
                  <p:embed/>
                </p:oleObj>
              </mc:Choice>
              <mc:Fallback>
                <p:oleObj name="Equation" r:id="rId4" imgW="138420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AE253776-4052-480B-8F94-63A9F9AB96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56661" y="1893392"/>
                        <a:ext cx="27686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5D075662-463A-4278-A69D-7F5F2C0C9A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726069"/>
              </p:ext>
            </p:extLst>
          </p:nvPr>
        </p:nvGraphicFramePr>
        <p:xfrm>
          <a:off x="5422900" y="2615289"/>
          <a:ext cx="4495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47840" imgH="253800" progId="Equation.DSMT4">
                  <p:embed/>
                </p:oleObj>
              </mc:Choice>
              <mc:Fallback>
                <p:oleObj name="Equation" r:id="rId6" imgW="2247840" imgH="2538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3629B126-895A-4F0A-A83A-F9EDE8D459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22900" y="2615289"/>
                        <a:ext cx="44958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arentesi graffa aperta 10">
            <a:extLst>
              <a:ext uri="{FF2B5EF4-FFF2-40B4-BE49-F238E27FC236}">
                <a16:creationId xmlns:a16="http://schemas.microsoft.com/office/drawing/2014/main" id="{5C8F8EEF-83D8-4897-A5D2-5F301E2355EF}"/>
              </a:ext>
            </a:extLst>
          </p:cNvPr>
          <p:cNvSpPr/>
          <p:nvPr/>
        </p:nvSpPr>
        <p:spPr>
          <a:xfrm rot="5400000">
            <a:off x="7135406" y="1629911"/>
            <a:ext cx="158504" cy="1792817"/>
          </a:xfrm>
          <a:prstGeom prst="leftBrace">
            <a:avLst>
              <a:gd name="adj1" fmla="val 38945"/>
              <a:gd name="adj2" fmla="val 7879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EF92CDE4-4068-4435-8E5C-D26D188D4D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841514"/>
              </p:ext>
            </p:extLst>
          </p:nvPr>
        </p:nvGraphicFramePr>
        <p:xfrm>
          <a:off x="5543550" y="3373438"/>
          <a:ext cx="6019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09600" imgH="253800" progId="Equation.DSMT4">
                  <p:embed/>
                </p:oleObj>
              </mc:Choice>
              <mc:Fallback>
                <p:oleObj name="Equation" r:id="rId8" imgW="300960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5D075662-463A-4278-A69D-7F5F2C0C9A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43550" y="3373438"/>
                        <a:ext cx="60198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C4571019-89C6-488C-9C8C-F8B6C0BFCB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9683" y="955694"/>
            <a:ext cx="4899650" cy="314713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F95DDAD-4E34-46D4-801F-4C1B3B0B6CDE}"/>
              </a:ext>
            </a:extLst>
          </p:cNvPr>
          <p:cNvSpPr txBox="1"/>
          <p:nvPr/>
        </p:nvSpPr>
        <p:spPr>
          <a:xfrm>
            <a:off x="8325261" y="893028"/>
            <a:ext cx="248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Voltages are referred to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Ref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5A9CF03-142B-4AC4-B74B-C23CFFF2C69E}"/>
              </a:ext>
            </a:extLst>
          </p:cNvPr>
          <p:cNvSpPr txBox="1"/>
          <p:nvPr/>
        </p:nvSpPr>
        <p:spPr>
          <a:xfrm>
            <a:off x="349683" y="4211022"/>
            <a:ext cx="7508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substrates are connected to the same potential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F4C4AC0E-4EEE-4CA1-96F0-7AAD519C98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867373"/>
              </p:ext>
            </p:extLst>
          </p:nvPr>
        </p:nvGraphicFramePr>
        <p:xfrm>
          <a:off x="285750" y="4787900"/>
          <a:ext cx="7162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581280" imgH="253800" progId="Equation.DSMT4">
                  <p:embed/>
                </p:oleObj>
              </mc:Choice>
              <mc:Fallback>
                <p:oleObj name="Equation" r:id="rId12" imgW="358128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EF92CDE4-4068-4435-8E5C-D26D188D4D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5750" y="4787900"/>
                        <a:ext cx="71628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7E4241D8-C19A-45BE-B7B8-9A96B6F3A7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859468"/>
              </p:ext>
            </p:extLst>
          </p:nvPr>
        </p:nvGraphicFramePr>
        <p:xfrm>
          <a:off x="1212850" y="5418138"/>
          <a:ext cx="5105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552400" imgH="253800" progId="Equation.DSMT4">
                  <p:embed/>
                </p:oleObj>
              </mc:Choice>
              <mc:Fallback>
                <p:oleObj name="Equation" r:id="rId14" imgW="2552400" imgH="2538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F4C4AC0E-4EEE-4CA1-96F0-7AAD519C98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12850" y="5418138"/>
                        <a:ext cx="51054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70604EB6-E86D-41B4-B4FE-4AFBD6115FFA}"/>
              </a:ext>
            </a:extLst>
          </p:cNvPr>
          <p:cNvCxnSpPr>
            <a:cxnSpLocks/>
          </p:cNvCxnSpPr>
          <p:nvPr/>
        </p:nvCxnSpPr>
        <p:spPr>
          <a:xfrm flipH="1">
            <a:off x="3056467" y="5295900"/>
            <a:ext cx="12615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897DF3C4-E655-417F-A4FA-1C5349B26185}"/>
              </a:ext>
            </a:extLst>
          </p:cNvPr>
          <p:cNvCxnSpPr>
            <a:cxnSpLocks/>
          </p:cNvCxnSpPr>
          <p:nvPr/>
        </p:nvCxnSpPr>
        <p:spPr>
          <a:xfrm flipH="1">
            <a:off x="1100667" y="5266267"/>
            <a:ext cx="3979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arentesi graffa aperta 21">
            <a:extLst>
              <a:ext uri="{FF2B5EF4-FFF2-40B4-BE49-F238E27FC236}">
                <a16:creationId xmlns:a16="http://schemas.microsoft.com/office/drawing/2014/main" id="{07F50913-7A2E-4F75-AF7D-6F08DAE53A6B}"/>
              </a:ext>
            </a:extLst>
          </p:cNvPr>
          <p:cNvSpPr/>
          <p:nvPr/>
        </p:nvSpPr>
        <p:spPr>
          <a:xfrm rot="5400000">
            <a:off x="8259161" y="1852474"/>
            <a:ext cx="224769" cy="2976030"/>
          </a:xfrm>
          <a:prstGeom prst="leftBrace">
            <a:avLst>
              <a:gd name="adj1" fmla="val 38945"/>
              <a:gd name="adj2" fmla="val 7879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ccia a sinistra 1">
            <a:extLst>
              <a:ext uri="{FF2B5EF4-FFF2-40B4-BE49-F238E27FC236}">
                <a16:creationId xmlns:a16="http://schemas.microsoft.com/office/drawing/2014/main" id="{82A72E46-5F28-4C44-8E9E-E50A7A64BC14}"/>
              </a:ext>
            </a:extLst>
          </p:cNvPr>
          <p:cNvSpPr/>
          <p:nvPr/>
        </p:nvSpPr>
        <p:spPr>
          <a:xfrm>
            <a:off x="7557764" y="1488326"/>
            <a:ext cx="440267" cy="298117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BB0BBA7B-14CD-4C77-A0B9-DFD313D32E23}"/>
                  </a:ext>
                </a:extLst>
              </p14:cNvPr>
              <p14:cNvContentPartPr/>
              <p14:nvPr/>
            </p14:nvContentPartPr>
            <p14:xfrm>
              <a:off x="1992600" y="5751720"/>
              <a:ext cx="145800" cy="21744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BB0BBA7B-14CD-4C77-A0B9-DFD313D32E2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83240" y="5742360"/>
                <a:ext cx="164520" cy="23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093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8" grpId="0"/>
      <p:bldP spid="22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34F0D64-0524-4FF5-B876-8F496E8FF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C9F3269-EF6C-49EA-A9C7-F91E225AD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0F5057EB-C174-457F-8820-404E0D545A00}"/>
              </a:ext>
            </a:extLst>
          </p:cNvPr>
          <p:cNvSpPr txBox="1">
            <a:spLocks/>
          </p:cNvSpPr>
          <p:nvPr/>
        </p:nvSpPr>
        <p:spPr>
          <a:xfrm>
            <a:off x="838200" y="72864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Bias of a wide-swing cascode structure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7618DB3D-12C5-43F1-AC8E-6FF73A4B0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746" y="1461029"/>
            <a:ext cx="6539947" cy="3094038"/>
          </a:xfrm>
          <a:prstGeom prst="rect">
            <a:avLst/>
          </a:prstGeom>
        </p:spPr>
      </p:pic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B8DC7C21-D9B3-4EF4-963A-375359C78ED3}"/>
              </a:ext>
            </a:extLst>
          </p:cNvPr>
          <p:cNvSpPr/>
          <p:nvPr/>
        </p:nvSpPr>
        <p:spPr>
          <a:xfrm>
            <a:off x="5452533" y="1461029"/>
            <a:ext cx="1732905" cy="2684940"/>
          </a:xfrm>
          <a:prstGeom prst="roundRect">
            <a:avLst>
              <a:gd name="adj" fmla="val 866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A500B242-D354-4C05-84C6-3C9603E482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499878"/>
              </p:ext>
            </p:extLst>
          </p:nvPr>
        </p:nvGraphicFramePr>
        <p:xfrm>
          <a:off x="7244833" y="2041229"/>
          <a:ext cx="4947167" cy="562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34880" imgH="253800" progId="Equation.DSMT4">
                  <p:embed/>
                </p:oleObj>
              </mc:Choice>
              <mc:Fallback>
                <p:oleObj name="Equation" r:id="rId4" imgW="223488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5D075662-463A-4278-A69D-7F5F2C0C9A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44833" y="2041229"/>
                        <a:ext cx="4947167" cy="562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C72D3F94-B5CA-4013-BC03-25A85B6423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907653"/>
              </p:ext>
            </p:extLst>
          </p:nvPr>
        </p:nvGraphicFramePr>
        <p:xfrm>
          <a:off x="7493261" y="1308629"/>
          <a:ext cx="1312071" cy="524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71320" imgH="228600" progId="Equation.DSMT4">
                  <p:embed/>
                </p:oleObj>
              </mc:Choice>
              <mc:Fallback>
                <p:oleObj name="Equation" r:id="rId6" imgW="57132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A500B242-D354-4C05-84C6-3C9603E482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93261" y="1308629"/>
                        <a:ext cx="1312071" cy="5248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6FB68109-1594-4991-904B-18AC8ED19D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342998"/>
              </p:ext>
            </p:extLst>
          </p:nvPr>
        </p:nvGraphicFramePr>
        <p:xfrm>
          <a:off x="929352" y="4860649"/>
          <a:ext cx="5105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52400" imgH="253800" progId="Equation.DSMT4">
                  <p:embed/>
                </p:oleObj>
              </mc:Choice>
              <mc:Fallback>
                <p:oleObj name="Equation" r:id="rId8" imgW="2552400" imgH="2538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7E4241D8-C19A-45BE-B7B8-9A96B6F3A7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29352" y="4860649"/>
                        <a:ext cx="51054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C8B7062A-AA14-4386-B16C-5C6B6027C6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176353"/>
              </p:ext>
            </p:extLst>
          </p:nvPr>
        </p:nvGraphicFramePr>
        <p:xfrm>
          <a:off x="7244833" y="2836035"/>
          <a:ext cx="4872956" cy="105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49360" imgH="507960" progId="Equation.DSMT4">
                  <p:embed/>
                </p:oleObj>
              </mc:Choice>
              <mc:Fallback>
                <p:oleObj name="Equation" r:id="rId10" imgW="2349360" imgH="50796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A500B242-D354-4C05-84C6-3C9603E482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44833" y="2836035"/>
                        <a:ext cx="4872956" cy="1053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C5EFC6DC-A195-427F-8AC1-FC0E8BF06E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241053"/>
              </p:ext>
            </p:extLst>
          </p:nvPr>
        </p:nvGraphicFramePr>
        <p:xfrm>
          <a:off x="838200" y="5442407"/>
          <a:ext cx="4267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33360" imgH="253800" progId="Equation.DSMT4">
                  <p:embed/>
                </p:oleObj>
              </mc:Choice>
              <mc:Fallback>
                <p:oleObj name="Equation" r:id="rId12" imgW="2133360" imgH="2538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A500B242-D354-4C05-84C6-3C9603E482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38200" y="5442407"/>
                        <a:ext cx="42672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C3F693A5-F7D3-4432-B529-4D192B2DB06F}"/>
              </a:ext>
            </a:extLst>
          </p:cNvPr>
          <p:cNvCxnSpPr/>
          <p:nvPr/>
        </p:nvCxnSpPr>
        <p:spPr>
          <a:xfrm flipV="1">
            <a:off x="2329314" y="4871737"/>
            <a:ext cx="490888" cy="508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419C5A00-CA69-4F35-ABB3-0F0606BA6EA8}"/>
              </a:ext>
            </a:extLst>
          </p:cNvPr>
          <p:cNvCxnSpPr/>
          <p:nvPr/>
        </p:nvCxnSpPr>
        <p:spPr>
          <a:xfrm flipV="1">
            <a:off x="1576940" y="5505077"/>
            <a:ext cx="490888" cy="508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9B3D83C0-C4AD-44E8-82CE-089D4AD6ADEF}"/>
              </a:ext>
            </a:extLst>
          </p:cNvPr>
          <p:cNvCxnSpPr/>
          <p:nvPr/>
        </p:nvCxnSpPr>
        <p:spPr>
          <a:xfrm flipV="1">
            <a:off x="5105400" y="4821491"/>
            <a:ext cx="490888" cy="508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3BED5321-CA3F-4346-BE67-EB9F9D4D486E}"/>
              </a:ext>
            </a:extLst>
          </p:cNvPr>
          <p:cNvCxnSpPr/>
          <p:nvPr/>
        </p:nvCxnSpPr>
        <p:spPr>
          <a:xfrm flipV="1">
            <a:off x="2577434" y="5470498"/>
            <a:ext cx="490888" cy="508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493C243-5948-4CD9-81CF-F377DABDB2D1}"/>
              </a:ext>
            </a:extLst>
          </p:cNvPr>
          <p:cNvSpPr txBox="1"/>
          <p:nvPr/>
        </p:nvSpPr>
        <p:spPr>
          <a:xfrm>
            <a:off x="401296" y="5148904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85EA5C81-9286-4FCB-BD56-83012E17DC9E}"/>
              </a:ext>
            </a:extLst>
          </p:cNvPr>
          <p:cNvSpPr/>
          <p:nvPr/>
        </p:nvSpPr>
        <p:spPr>
          <a:xfrm>
            <a:off x="565150" y="5059910"/>
            <a:ext cx="247650" cy="223290"/>
          </a:xfrm>
          <a:custGeom>
            <a:avLst/>
            <a:gdLst>
              <a:gd name="connsiteX0" fmla="*/ 247650 w 247650"/>
              <a:gd name="connsiteY0" fmla="*/ 7390 h 223290"/>
              <a:gd name="connsiteX1" fmla="*/ 82550 w 247650"/>
              <a:gd name="connsiteY1" fmla="*/ 26440 h 223290"/>
              <a:gd name="connsiteX2" fmla="*/ 0 w 247650"/>
              <a:gd name="connsiteY2" fmla="*/ 223290 h 22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650" h="223290">
                <a:moveTo>
                  <a:pt x="247650" y="7390"/>
                </a:moveTo>
                <a:cubicBezTo>
                  <a:pt x="185737" y="-1077"/>
                  <a:pt x="123825" y="-9543"/>
                  <a:pt x="82550" y="26440"/>
                </a:cubicBezTo>
                <a:cubicBezTo>
                  <a:pt x="41275" y="62423"/>
                  <a:pt x="20637" y="142856"/>
                  <a:pt x="0" y="22329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E5A613CB-FEC3-4242-AA0B-1D275550E7C1}"/>
              </a:ext>
            </a:extLst>
          </p:cNvPr>
          <p:cNvSpPr/>
          <p:nvPr/>
        </p:nvSpPr>
        <p:spPr>
          <a:xfrm rot="15842617">
            <a:off x="567863" y="5512690"/>
            <a:ext cx="247650" cy="223290"/>
          </a:xfrm>
          <a:custGeom>
            <a:avLst/>
            <a:gdLst>
              <a:gd name="connsiteX0" fmla="*/ 247650 w 247650"/>
              <a:gd name="connsiteY0" fmla="*/ 7390 h 223290"/>
              <a:gd name="connsiteX1" fmla="*/ 82550 w 247650"/>
              <a:gd name="connsiteY1" fmla="*/ 26440 h 223290"/>
              <a:gd name="connsiteX2" fmla="*/ 0 w 247650"/>
              <a:gd name="connsiteY2" fmla="*/ 223290 h 22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650" h="223290">
                <a:moveTo>
                  <a:pt x="247650" y="7390"/>
                </a:moveTo>
                <a:cubicBezTo>
                  <a:pt x="185737" y="-1077"/>
                  <a:pt x="123825" y="-9543"/>
                  <a:pt x="82550" y="26440"/>
                </a:cubicBezTo>
                <a:cubicBezTo>
                  <a:pt x="41275" y="62423"/>
                  <a:pt x="20637" y="142856"/>
                  <a:pt x="0" y="22329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7D4C73A2-CC71-40A2-8D2F-320A307C35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253249"/>
              </p:ext>
            </p:extLst>
          </p:nvPr>
        </p:nvGraphicFramePr>
        <p:xfrm>
          <a:off x="7446963" y="5083175"/>
          <a:ext cx="3937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68480" imgH="253800" progId="Equation.DSMT4">
                  <p:embed/>
                </p:oleObj>
              </mc:Choice>
              <mc:Fallback>
                <p:oleObj name="Equation" r:id="rId14" imgW="1968480" imgH="253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6FB68109-1594-4991-904B-18AC8ED19D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446963" y="5083175"/>
                        <a:ext cx="3937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Freccia a destra 25">
            <a:extLst>
              <a:ext uri="{FF2B5EF4-FFF2-40B4-BE49-F238E27FC236}">
                <a16:creationId xmlns:a16="http://schemas.microsoft.com/office/drawing/2014/main" id="{E955FC2B-0A12-4B07-9198-0EF3B3AA953E}"/>
              </a:ext>
            </a:extLst>
          </p:cNvPr>
          <p:cNvSpPr/>
          <p:nvPr/>
        </p:nvSpPr>
        <p:spPr>
          <a:xfrm>
            <a:off x="6701297" y="5109646"/>
            <a:ext cx="589905" cy="40250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ggetto 27">
            <a:extLst>
              <a:ext uri="{FF2B5EF4-FFF2-40B4-BE49-F238E27FC236}">
                <a16:creationId xmlns:a16="http://schemas.microsoft.com/office/drawing/2014/main" id="{A26A22D9-ACCF-4CD8-9455-0548BF5960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037744"/>
              </p:ext>
            </p:extLst>
          </p:nvPr>
        </p:nvGraphicFramePr>
        <p:xfrm>
          <a:off x="5677906" y="4471948"/>
          <a:ext cx="1041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20560" imgH="228600" progId="Equation.DSMT4">
                  <p:embed/>
                </p:oleObj>
              </mc:Choice>
              <mc:Fallback>
                <p:oleObj name="Equation" r:id="rId16" imgW="520560" imgH="228600" progId="Equation.DSMT4">
                  <p:embed/>
                  <p:pic>
                    <p:nvPicPr>
                      <p:cNvPr id="22" name="Oggetto 21">
                        <a:extLst>
                          <a:ext uri="{FF2B5EF4-FFF2-40B4-BE49-F238E27FC236}">
                            <a16:creationId xmlns:a16="http://schemas.microsoft.com/office/drawing/2014/main" id="{7D4C73A2-CC71-40A2-8D2F-320A307C35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677906" y="4471948"/>
                        <a:ext cx="1041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9F45105D-73C3-42EB-9669-252CC70B7321}"/>
              </a:ext>
            </a:extLst>
          </p:cNvPr>
          <p:cNvSpPr txBox="1"/>
          <p:nvPr/>
        </p:nvSpPr>
        <p:spPr>
          <a:xfrm>
            <a:off x="5391381" y="926526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generator</a:t>
            </a: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95EB91CA-C166-4FBD-9001-682C993619B3}"/>
              </a:ext>
            </a:extLst>
          </p:cNvPr>
          <p:cNvCxnSpPr>
            <a:cxnSpLocks/>
          </p:cNvCxnSpPr>
          <p:nvPr/>
        </p:nvCxnSpPr>
        <p:spPr>
          <a:xfrm flipV="1">
            <a:off x="8797395" y="2811179"/>
            <a:ext cx="1236135" cy="6178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14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  <p:bldP spid="20" grpId="0" animBg="1"/>
      <p:bldP spid="21" grpId="0" animBg="1"/>
      <p:bldP spid="26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6552" y="136525"/>
            <a:ext cx="10515600" cy="662397"/>
          </a:xfrm>
        </p:spPr>
        <p:txBody>
          <a:bodyPr>
            <a:normAutofit/>
          </a:bodyPr>
          <a:lstStyle/>
          <a:p>
            <a:r>
              <a:rPr lang="en-US" sz="3200" dirty="0"/>
              <a:t>The cascode configuration (cascode stage)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0C9EF8B8-DF25-453E-8804-0B4F9BE69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0335" y="1489755"/>
            <a:ext cx="3070105" cy="3211259"/>
          </a:xfrm>
          <a:prstGeom prst="rect">
            <a:avLst/>
          </a:prstGeom>
        </p:spPr>
      </p:pic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B37A6A5E-3A3F-43E1-8152-844BB601FB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769505"/>
              </p:ext>
            </p:extLst>
          </p:nvPr>
        </p:nvGraphicFramePr>
        <p:xfrm>
          <a:off x="3863154" y="872002"/>
          <a:ext cx="2129995" cy="497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900" imgH="228600" progId="Equation.DSMT4">
                  <p:embed/>
                </p:oleObj>
              </mc:Choice>
              <mc:Fallback>
                <p:oleObj name="Equation" r:id="rId4" imgW="9779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154" y="872002"/>
                        <a:ext cx="2129995" cy="4979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8E95BFF-7CFF-41DE-ABFC-51668391BE75}"/>
              </a:ext>
            </a:extLst>
          </p:cNvPr>
          <p:cNvSpPr txBox="1"/>
          <p:nvPr/>
        </p:nvSpPr>
        <p:spPr>
          <a:xfrm>
            <a:off x="606552" y="4701014"/>
            <a:ext cx="3828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M1: Common source (CS)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M2: Common gate (CG)</a:t>
            </a: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AF5FA6F2-DDC5-4735-8996-44A5854CD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73940" y="2403980"/>
            <a:ext cx="3573515" cy="3011017"/>
          </a:xfrm>
          <a:prstGeom prst="rect">
            <a:avLst/>
          </a:prstGeom>
        </p:spPr>
      </p:pic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F773B3DB-5AC7-4B6E-B48C-7076A3A9C8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904200"/>
              </p:ext>
            </p:extLst>
          </p:nvPr>
        </p:nvGraphicFramePr>
        <p:xfrm>
          <a:off x="8873427" y="2719526"/>
          <a:ext cx="18510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28520" imgH="228600" progId="Equation.DSMT4">
                  <p:embed/>
                </p:oleObj>
              </mc:Choice>
              <mc:Fallback>
                <p:oleObj name="Equation" r:id="rId8" imgW="1028520" imgH="2286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1616D2DA-D756-4B6B-B27F-43D5A01308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3427" y="2719526"/>
                        <a:ext cx="1851025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FB3C6116-9ACC-4BA6-A2B7-50CFFD3440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068597"/>
              </p:ext>
            </p:extLst>
          </p:nvPr>
        </p:nvGraphicFramePr>
        <p:xfrm>
          <a:off x="8873427" y="3364188"/>
          <a:ext cx="24225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46040" imgH="431640" progId="Equation.DSMT4">
                  <p:embed/>
                </p:oleObj>
              </mc:Choice>
              <mc:Fallback>
                <p:oleObj name="Equation" r:id="rId10" imgW="1346040" imgH="43164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1616D2DA-D756-4B6B-B27F-43D5A01308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3427" y="3364188"/>
                        <a:ext cx="2422525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CCCA69A9-D586-435A-8F3D-C277BD3346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706942"/>
              </p:ext>
            </p:extLst>
          </p:nvPr>
        </p:nvGraphicFramePr>
        <p:xfrm>
          <a:off x="10853867" y="2966908"/>
          <a:ext cx="1049338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83920" imgH="228600" progId="Equation.DSMT4">
                  <p:embed/>
                </p:oleObj>
              </mc:Choice>
              <mc:Fallback>
                <p:oleObj name="Equation" r:id="rId12" imgW="583920" imgH="2286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FB3C6116-9ACC-4BA6-A2B7-50CFFD3440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3867" y="2966908"/>
                        <a:ext cx="1049338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950419A4-EAC6-4025-A195-03BC47A288FD}"/>
              </a:ext>
            </a:extLst>
          </p:cNvPr>
          <p:cNvSpPr/>
          <p:nvPr/>
        </p:nvSpPr>
        <p:spPr>
          <a:xfrm>
            <a:off x="9930196" y="3364188"/>
            <a:ext cx="1365756" cy="80934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D96BC19B-2903-41D1-8B5F-8BE1B1F4DD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363280"/>
              </p:ext>
            </p:extLst>
          </p:nvPr>
        </p:nvGraphicFramePr>
        <p:xfrm>
          <a:off x="8873427" y="4287773"/>
          <a:ext cx="10509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83920" imgH="431640" progId="Equation.DSMT4">
                  <p:embed/>
                </p:oleObj>
              </mc:Choice>
              <mc:Fallback>
                <p:oleObj name="Equation" r:id="rId14" imgW="583920" imgH="43164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FB3C6116-9ACC-4BA6-A2B7-50CFFD3440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3427" y="4287773"/>
                        <a:ext cx="1050925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AE620EE-88FC-412B-A98A-55C4CD012430}"/>
              </a:ext>
            </a:extLst>
          </p:cNvPr>
          <p:cNvSpPr txBox="1"/>
          <p:nvPr/>
        </p:nvSpPr>
        <p:spPr>
          <a:xfrm>
            <a:off x="3797117" y="1443003"/>
            <a:ext cx="2548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GS2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mainly a function of:</a:t>
            </a:r>
          </a:p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17896CC-E972-4A3A-93E3-66B1FE62F8EB}"/>
              </a:ext>
            </a:extLst>
          </p:cNvPr>
          <p:cNvSpPr txBox="1"/>
          <p:nvPr/>
        </p:nvSpPr>
        <p:spPr>
          <a:xfrm>
            <a:off x="1103359" y="857031"/>
            <a:ext cx="237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Operating point: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54E08844-7D11-4DE3-B70F-066FBE52DD9F}"/>
              </a:ext>
            </a:extLst>
          </p:cNvPr>
          <p:cNvSpPr txBox="1"/>
          <p:nvPr/>
        </p:nvSpPr>
        <p:spPr>
          <a:xfrm>
            <a:off x="6846592" y="1374343"/>
            <a:ext cx="3755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signal, output short-circuit current 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D887D97C-358B-409D-B9A7-0C643224713A}"/>
              </a:ext>
            </a:extLst>
          </p:cNvPr>
          <p:cNvCxnSpPr/>
          <p:nvPr/>
        </p:nvCxnSpPr>
        <p:spPr>
          <a:xfrm flipH="1">
            <a:off x="7498080" y="2168434"/>
            <a:ext cx="329184" cy="198640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2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1C1C3E7-BF70-40EB-82BF-0024F510D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519380-53CD-4CCC-880A-DA4F6C1B5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1B817FC3-0826-4E93-81DF-8B7638E207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23568"/>
              </p:ext>
            </p:extLst>
          </p:nvPr>
        </p:nvGraphicFramePr>
        <p:xfrm>
          <a:off x="792163" y="3990975"/>
          <a:ext cx="4216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08160" imgH="253800" progId="Equation.DSMT4">
                  <p:embed/>
                </p:oleObj>
              </mc:Choice>
              <mc:Fallback>
                <p:oleObj name="Equation" r:id="rId2" imgW="2108160" imgH="253800" progId="Equation.DSMT4">
                  <p:embed/>
                  <p:pic>
                    <p:nvPicPr>
                      <p:cNvPr id="24" name="Oggetto 23">
                        <a:extLst>
                          <a:ext uri="{FF2B5EF4-FFF2-40B4-BE49-F238E27FC236}">
                            <a16:creationId xmlns:a16="http://schemas.microsoft.com/office/drawing/2014/main" id="{C82DBE8F-CF70-4FB3-8FA9-72B562F7A2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2163" y="3990975"/>
                        <a:ext cx="42164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3198E6D0-7DAA-40CC-85E9-7D619F6DD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8823" y="768011"/>
            <a:ext cx="6539947" cy="3094038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7FF1E341-9C83-4CB3-B5DF-5E3133C4F101}"/>
              </a:ext>
            </a:extLst>
          </p:cNvPr>
          <p:cNvSpPr txBox="1">
            <a:spLocks/>
          </p:cNvSpPr>
          <p:nvPr/>
        </p:nvSpPr>
        <p:spPr>
          <a:xfrm>
            <a:off x="838200" y="72864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Bias of a wide-swing cascode structure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9716C891-8FCE-47CF-85BC-DC09CC856E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058802"/>
              </p:ext>
            </p:extLst>
          </p:nvPr>
        </p:nvGraphicFramePr>
        <p:xfrm>
          <a:off x="8159750" y="860010"/>
          <a:ext cx="241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06360" imgH="228600" progId="Equation.DSMT4">
                  <p:embed/>
                </p:oleObj>
              </mc:Choice>
              <mc:Fallback>
                <p:oleObj name="Equation" r:id="rId6" imgW="1206360" imgH="228600" progId="Equation.DSMT4">
                  <p:embed/>
                  <p:pic>
                    <p:nvPicPr>
                      <p:cNvPr id="23" name="Oggetto 22">
                        <a:extLst>
                          <a:ext uri="{FF2B5EF4-FFF2-40B4-BE49-F238E27FC236}">
                            <a16:creationId xmlns:a16="http://schemas.microsoft.com/office/drawing/2014/main" id="{2E8D56F1-91BC-4711-993A-45BCECDFF0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59750" y="860010"/>
                        <a:ext cx="2413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16ABA569-B14C-4B4D-B59C-DCD3CAB4A3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129860"/>
              </p:ext>
            </p:extLst>
          </p:nvPr>
        </p:nvGraphicFramePr>
        <p:xfrm>
          <a:off x="7759699" y="2425968"/>
          <a:ext cx="370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54000" imgH="228600" progId="Equation.DSMT4">
                  <p:embed/>
                </p:oleObj>
              </mc:Choice>
              <mc:Fallback>
                <p:oleObj name="Equation" r:id="rId8" imgW="185400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9716C891-8FCE-47CF-85BC-DC09CC856E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59699" y="2425968"/>
                        <a:ext cx="3708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DAE11DD-D8F4-4E39-8B66-74177107E2B6}"/>
              </a:ext>
            </a:extLst>
          </p:cNvPr>
          <p:cNvSpPr txBox="1"/>
          <p:nvPr/>
        </p:nvSpPr>
        <p:spPr>
          <a:xfrm>
            <a:off x="7874000" y="1441959"/>
            <a:ext cx="3479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Best (minimum)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DE8F8863-E2A0-466C-8393-A00069F804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682209"/>
              </p:ext>
            </p:extLst>
          </p:nvPr>
        </p:nvGraphicFramePr>
        <p:xfrm>
          <a:off x="7988299" y="1857830"/>
          <a:ext cx="162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12520" imgH="228600" progId="Equation.DSMT4">
                  <p:embed/>
                </p:oleObj>
              </mc:Choice>
              <mc:Fallback>
                <p:oleObj name="Equation" r:id="rId10" imgW="81252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9716C891-8FCE-47CF-85BC-DC09CC856E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988299" y="1857830"/>
                        <a:ext cx="1625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58F047B-BC22-4560-8636-71FABDA69593}"/>
              </a:ext>
            </a:extLst>
          </p:cNvPr>
          <p:cNvSpPr txBox="1"/>
          <p:nvPr/>
        </p:nvSpPr>
        <p:spPr>
          <a:xfrm>
            <a:off x="777080" y="4511227"/>
            <a:ext cx="3479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Strong inversion: </a:t>
            </a:r>
          </a:p>
        </p:txBody>
      </p: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20405941-C3C2-46FE-AF36-CAFAF583CF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69629"/>
              </p:ext>
            </p:extLst>
          </p:nvPr>
        </p:nvGraphicFramePr>
        <p:xfrm>
          <a:off x="838200" y="5080338"/>
          <a:ext cx="482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12720" imgH="253800" progId="Equation.DSMT4">
                  <p:embed/>
                </p:oleObj>
              </mc:Choice>
              <mc:Fallback>
                <p:oleObj name="Equation" r:id="rId12" imgW="2412720" imgH="2538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1B817FC3-0826-4E93-81DF-8B7638E207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38200" y="5080338"/>
                        <a:ext cx="4826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BFED0DC2-8C00-4AD1-AA3A-ED348C058B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642629"/>
              </p:ext>
            </p:extLst>
          </p:nvPr>
        </p:nvGraphicFramePr>
        <p:xfrm>
          <a:off x="3608796" y="4537131"/>
          <a:ext cx="2362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80800" imgH="253800" progId="Equation.DSMT4">
                  <p:embed/>
                </p:oleObj>
              </mc:Choice>
              <mc:Fallback>
                <p:oleObj name="Equation" r:id="rId14" imgW="1180800" imgH="2538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1B817FC3-0826-4E93-81DF-8B7638E207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08796" y="4537131"/>
                        <a:ext cx="23622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3BD20555-B993-4003-84C1-067524DDD2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986361"/>
              </p:ext>
            </p:extLst>
          </p:nvPr>
        </p:nvGraphicFramePr>
        <p:xfrm>
          <a:off x="7759699" y="2948312"/>
          <a:ext cx="1219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09480" imgH="228600" progId="Equation.DSMT4">
                  <p:embed/>
                </p:oleObj>
              </mc:Choice>
              <mc:Fallback>
                <p:oleObj name="Equation" r:id="rId16" imgW="60948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16ABA569-B14C-4B4D-B59C-DCD3CAB4A3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759699" y="2948312"/>
                        <a:ext cx="1219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EBE154E-5BD1-43FA-BC5C-CCAD314FCEB2}"/>
              </a:ext>
            </a:extLst>
          </p:cNvPr>
          <p:cNvSpPr txBox="1"/>
          <p:nvPr/>
        </p:nvSpPr>
        <p:spPr>
          <a:xfrm>
            <a:off x="6527802" y="3726397"/>
            <a:ext cx="5317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precision wide-swing cascode offers similar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same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a simple mirror with much higher output resistance and accuracy</a:t>
            </a:r>
          </a:p>
        </p:txBody>
      </p:sp>
    </p:spTree>
    <p:extLst>
      <p:ext uri="{BB962C8B-B14F-4D97-AF65-F5344CB8AC3E}">
        <p14:creationId xmlns:p14="http://schemas.microsoft.com/office/powerpoint/2010/main" val="127937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45D44E-2EEA-48F0-9929-D9231049F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p-version of the precision wide swing cascode mirror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004D1EA-10A6-4512-91C3-6190D81DF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9D15AB7-FA1D-47E5-BAD1-18458B654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ED9DBF2-9FA7-407D-81B9-9584BC2064C4}"/>
              </a:ext>
            </a:extLst>
          </p:cNvPr>
          <p:cNvSpPr txBox="1"/>
          <p:nvPr/>
        </p:nvSpPr>
        <p:spPr>
          <a:xfrm>
            <a:off x="7348480" y="1037270"/>
            <a:ext cx="377371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Very important rule: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Voltage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must be invariant against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Vdd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variations  when measured using Ref as the reference voltage. (i.e.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should be referred to node Ref.) The circuit shown in the picture satisfies this requirement.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ADBE6ADB-74BC-44D4-9224-0269BEB92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914" y="1637070"/>
            <a:ext cx="5525086" cy="3231654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D5E2B54A-19FD-480A-B9FF-D5EE06BC81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26306" y="3252897"/>
            <a:ext cx="1314450" cy="2371725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FA71232B-9B87-4815-8A56-6F6790DA8CD1}"/>
              </a:ext>
            </a:extLst>
          </p:cNvPr>
          <p:cNvCxnSpPr/>
          <p:nvPr/>
        </p:nvCxnSpPr>
        <p:spPr>
          <a:xfrm>
            <a:off x="6096000" y="3549112"/>
            <a:ext cx="1761641" cy="21852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B5597CFD-D1B4-4BD7-80BC-F201BA81F00F}"/>
              </a:ext>
            </a:extLst>
          </p:cNvPr>
          <p:cNvCxnSpPr>
            <a:cxnSpLocks/>
          </p:cNvCxnSpPr>
          <p:nvPr/>
        </p:nvCxnSpPr>
        <p:spPr>
          <a:xfrm flipH="1">
            <a:off x="5906573" y="3495461"/>
            <a:ext cx="1761641" cy="21852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56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FA1FDC-D538-4D9F-AD98-E99EA833F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442" y="22488"/>
            <a:ext cx="11868150" cy="662397"/>
          </a:xfrm>
        </p:spPr>
        <p:txBody>
          <a:bodyPr>
            <a:normAutofit fontScale="90000"/>
          </a:bodyPr>
          <a:lstStyle/>
          <a:p>
            <a:r>
              <a:rPr lang="en-US" dirty="0"/>
              <a:t>The common source (CS)  and  cascode (Ca)  stages used as a voltage amplifiers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A760642-4876-4A87-9EE2-5A25F40A0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44E97CE-7473-4BB3-A048-9B332EB73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D14DE335-1046-45CA-BCA3-A5533655F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6106" y="1169669"/>
            <a:ext cx="2155317" cy="2710811"/>
          </a:xfrm>
          <a:prstGeom prst="rect">
            <a:avLst/>
          </a:prstGeom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2B3A4E3F-BF38-471D-B105-250D3DA81E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571721"/>
              </p:ext>
            </p:extLst>
          </p:nvPr>
        </p:nvGraphicFramePr>
        <p:xfrm>
          <a:off x="3147218" y="2087402"/>
          <a:ext cx="178276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0360" imgH="228600" progId="Equation.DSMT4">
                  <p:embed/>
                </p:oleObj>
              </mc:Choice>
              <mc:Fallback>
                <p:oleObj name="Equation" r:id="rId4" imgW="990360" imgH="2286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F773B3DB-5AC7-4B6E-B48C-7076A3A9C8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7218" y="2087402"/>
                        <a:ext cx="1782763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5889912C-F416-4A3E-BF08-1FFC08FE64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459667"/>
              </p:ext>
            </p:extLst>
          </p:nvPr>
        </p:nvGraphicFramePr>
        <p:xfrm>
          <a:off x="3147218" y="2629052"/>
          <a:ext cx="155416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63280" imgH="228600" progId="Equation.DSMT4">
                  <p:embed/>
                </p:oleObj>
              </mc:Choice>
              <mc:Fallback>
                <p:oleObj name="Equation" r:id="rId6" imgW="86328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2B3A4E3F-BF38-471D-B105-250D3DA81E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7218" y="2629052"/>
                        <a:ext cx="1554163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D6A8DDD6-4FF6-4F7D-80A0-80785B27E8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341565"/>
              </p:ext>
            </p:extLst>
          </p:nvPr>
        </p:nvGraphicFramePr>
        <p:xfrm>
          <a:off x="3335486" y="3225876"/>
          <a:ext cx="10509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3920" imgH="228600" progId="Equation.DSMT4">
                  <p:embed/>
                </p:oleObj>
              </mc:Choice>
              <mc:Fallback>
                <p:oleObj name="Equation" r:id="rId8" imgW="58392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5889912C-F416-4A3E-BF08-1FFC08FE64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5486" y="3225876"/>
                        <a:ext cx="1050925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12205CC0-CDEB-4EA8-92F3-8A8AFC47E3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439191"/>
              </p:ext>
            </p:extLst>
          </p:nvPr>
        </p:nvGraphicFramePr>
        <p:xfrm>
          <a:off x="3165475" y="3603625"/>
          <a:ext cx="239871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33440" imgH="431640" progId="Equation.DSMT4">
                  <p:embed/>
                </p:oleObj>
              </mc:Choice>
              <mc:Fallback>
                <p:oleObj name="Equation" r:id="rId10" imgW="133344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2B3A4E3F-BF38-471D-B105-250D3DA81E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475" y="3603625"/>
                        <a:ext cx="2398713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D71EA0C1-9AF2-4F00-9820-886FE75A84B0}"/>
              </a:ext>
            </a:extLst>
          </p:cNvPr>
          <p:cNvSpPr/>
          <p:nvPr/>
        </p:nvSpPr>
        <p:spPr>
          <a:xfrm>
            <a:off x="3147219" y="3199352"/>
            <a:ext cx="2429564" cy="1219200"/>
          </a:xfrm>
          <a:prstGeom prst="roundRect">
            <a:avLst>
              <a:gd name="adj" fmla="val 1041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F5E34D3D-C03F-4697-A955-4A62EB32CE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20141" y="2062006"/>
            <a:ext cx="1362075" cy="781050"/>
          </a:xfrm>
          <a:prstGeom prst="rect">
            <a:avLst/>
          </a:prstGeom>
        </p:spPr>
      </p:pic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D0478AD1-A7C8-4CD9-85FB-B7C6E689E6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482188" y="1164586"/>
            <a:ext cx="2016865" cy="3202033"/>
          </a:xfrm>
          <a:prstGeom prst="rect">
            <a:avLst/>
          </a:prstGeom>
        </p:spPr>
      </p:pic>
      <p:pic>
        <p:nvPicPr>
          <p:cNvPr id="17" name="Elemento grafico 16">
            <a:extLst>
              <a:ext uri="{FF2B5EF4-FFF2-40B4-BE49-F238E27FC236}">
                <a16:creationId xmlns:a16="http://schemas.microsoft.com/office/drawing/2014/main" id="{2709E31C-6642-450A-9A56-8251A590987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5878" y="4661994"/>
            <a:ext cx="3057525" cy="1219200"/>
          </a:xfrm>
          <a:prstGeom prst="rect">
            <a:avLst/>
          </a:prstGeom>
        </p:spPr>
      </p:pic>
      <p:pic>
        <p:nvPicPr>
          <p:cNvPr id="19" name="Elemento grafico 18">
            <a:extLst>
              <a:ext uri="{FF2B5EF4-FFF2-40B4-BE49-F238E27FC236}">
                <a16:creationId xmlns:a16="http://schemas.microsoft.com/office/drawing/2014/main" id="{88451D35-3290-4652-ABF8-8E8B24CCDC9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875969" y="4711881"/>
            <a:ext cx="3067050" cy="1419225"/>
          </a:xfrm>
          <a:prstGeom prst="rect">
            <a:avLst/>
          </a:prstGeom>
        </p:spPr>
      </p:pic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2CB7A5A4-D78B-4699-8885-B7A5E7BA2E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202758"/>
              </p:ext>
            </p:extLst>
          </p:nvPr>
        </p:nvGraphicFramePr>
        <p:xfrm>
          <a:off x="8816979" y="1395087"/>
          <a:ext cx="24685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371600" imgH="253800" progId="Equation.DSMT4">
                  <p:embed/>
                </p:oleObj>
              </mc:Choice>
              <mc:Fallback>
                <p:oleObj name="Equation" r:id="rId20" imgW="137160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5889912C-F416-4A3E-BF08-1FFC08FE64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6979" y="1395087"/>
                        <a:ext cx="246856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ECE30A28-FD59-4A41-B520-52FF97A213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900595"/>
              </p:ext>
            </p:extLst>
          </p:nvPr>
        </p:nvGraphicFramePr>
        <p:xfrm>
          <a:off x="9546368" y="1889857"/>
          <a:ext cx="776288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31640" imgH="228600" progId="Equation.DSMT4">
                  <p:embed/>
                </p:oleObj>
              </mc:Choice>
              <mc:Fallback>
                <p:oleObj name="Equation" r:id="rId22" imgW="431640" imgH="2286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2CB7A5A4-D78B-4699-8885-B7A5E7BA2E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6368" y="1889857"/>
                        <a:ext cx="776288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47D1B1AD-F85D-4FF7-9479-598118D231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704568"/>
              </p:ext>
            </p:extLst>
          </p:nvPr>
        </p:nvGraphicFramePr>
        <p:xfrm>
          <a:off x="8846403" y="2341237"/>
          <a:ext cx="26511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473120" imgH="253800" progId="Equation.DSMT4">
                  <p:embed/>
                </p:oleObj>
              </mc:Choice>
              <mc:Fallback>
                <p:oleObj name="Equation" r:id="rId24" imgW="1473120" imgH="2538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2CB7A5A4-D78B-4699-8885-B7A5E7BA2E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6403" y="2341237"/>
                        <a:ext cx="26511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984A7A4D-3BE6-4619-A8E5-9FECFC6C01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626868"/>
              </p:ext>
            </p:extLst>
          </p:nvPr>
        </p:nvGraphicFramePr>
        <p:xfrm>
          <a:off x="8816979" y="2831155"/>
          <a:ext cx="221456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231560" imgH="228600" progId="Equation.DSMT4">
                  <p:embed/>
                </p:oleObj>
              </mc:Choice>
              <mc:Fallback>
                <p:oleObj name="Equation" r:id="rId26" imgW="1231560" imgH="228600" progId="Equation.DSMT4">
                  <p:embed/>
                  <p:pic>
                    <p:nvPicPr>
                      <p:cNvPr id="22" name="Oggetto 21">
                        <a:extLst>
                          <a:ext uri="{FF2B5EF4-FFF2-40B4-BE49-F238E27FC236}">
                            <a16:creationId xmlns:a16="http://schemas.microsoft.com/office/drawing/2014/main" id="{47D1B1AD-F85D-4FF7-9479-598118D231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6979" y="2831155"/>
                        <a:ext cx="2214563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86482340-954E-428F-91EB-811CF901D8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134689"/>
              </p:ext>
            </p:extLst>
          </p:nvPr>
        </p:nvGraphicFramePr>
        <p:xfrm>
          <a:off x="9646504" y="3707455"/>
          <a:ext cx="10509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3920" imgH="228600" progId="Equation.DSMT4">
                  <p:embed/>
                </p:oleObj>
              </mc:Choice>
              <mc:Fallback>
                <p:oleObj name="Equation" r:id="rId8" imgW="58392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D6A8DDD6-4FF6-4F7D-80A0-80785B27E8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6504" y="3707455"/>
                        <a:ext cx="1050925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ggetto 24">
            <a:extLst>
              <a:ext uri="{FF2B5EF4-FFF2-40B4-BE49-F238E27FC236}">
                <a16:creationId xmlns:a16="http://schemas.microsoft.com/office/drawing/2014/main" id="{6418F128-ED77-4B3B-81FD-4E3B5D738B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494771"/>
              </p:ext>
            </p:extLst>
          </p:nvPr>
        </p:nvGraphicFramePr>
        <p:xfrm>
          <a:off x="9239250" y="4251325"/>
          <a:ext cx="22860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269720" imgH="228600" progId="Equation.DSMT4">
                  <p:embed/>
                </p:oleObj>
              </mc:Choice>
              <mc:Fallback>
                <p:oleObj name="Equation" r:id="rId28" imgW="126972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12205CC0-CDEB-4EA8-92F3-8A8AFC47E3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0" y="4251325"/>
                        <a:ext cx="228600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ggetto 25">
            <a:extLst>
              <a:ext uri="{FF2B5EF4-FFF2-40B4-BE49-F238E27FC236}">
                <a16:creationId xmlns:a16="http://schemas.microsoft.com/office/drawing/2014/main" id="{5D343E1D-D70C-4128-A3AB-7945090FC0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223215"/>
              </p:ext>
            </p:extLst>
          </p:nvPr>
        </p:nvGraphicFramePr>
        <p:xfrm>
          <a:off x="9126538" y="4903788"/>
          <a:ext cx="2376487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320480" imgH="228600" progId="Equation.DSMT4">
                  <p:embed/>
                </p:oleObj>
              </mc:Choice>
              <mc:Fallback>
                <p:oleObj name="Equation" r:id="rId30" imgW="1320480" imgH="228600" progId="Equation.DSMT4">
                  <p:embed/>
                  <p:pic>
                    <p:nvPicPr>
                      <p:cNvPr id="25" name="Oggetto 24">
                        <a:extLst>
                          <a:ext uri="{FF2B5EF4-FFF2-40B4-BE49-F238E27FC236}">
                            <a16:creationId xmlns:a16="http://schemas.microsoft.com/office/drawing/2014/main" id="{6418F128-ED77-4B3B-81FD-4E3B5D738B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6538" y="4903788"/>
                        <a:ext cx="2376487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C8360F88-CFBA-48FE-B275-B83035D37369}"/>
              </a:ext>
            </a:extLst>
          </p:cNvPr>
          <p:cNvSpPr/>
          <p:nvPr/>
        </p:nvSpPr>
        <p:spPr>
          <a:xfrm>
            <a:off x="9047548" y="3658946"/>
            <a:ext cx="2638996" cy="1979854"/>
          </a:xfrm>
          <a:prstGeom prst="roundRect">
            <a:avLst>
              <a:gd name="adj" fmla="val 8969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ggetto 27">
            <a:extLst>
              <a:ext uri="{FF2B5EF4-FFF2-40B4-BE49-F238E27FC236}">
                <a16:creationId xmlns:a16="http://schemas.microsoft.com/office/drawing/2014/main" id="{5B9FDA38-C7CC-45DB-B85F-FC4A8477ED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157461"/>
              </p:ext>
            </p:extLst>
          </p:nvPr>
        </p:nvGraphicFramePr>
        <p:xfrm>
          <a:off x="3896603" y="5042994"/>
          <a:ext cx="18748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041120" imgH="253800" progId="Equation.DSMT4">
                  <p:embed/>
                </p:oleObj>
              </mc:Choice>
              <mc:Fallback>
                <p:oleObj name="Equation" r:id="rId32" imgW="1041120" imgH="253800" progId="Equation.DSMT4">
                  <p:embed/>
                  <p:pic>
                    <p:nvPicPr>
                      <p:cNvPr id="25" name="Oggetto 24">
                        <a:extLst>
                          <a:ext uri="{FF2B5EF4-FFF2-40B4-BE49-F238E27FC236}">
                            <a16:creationId xmlns:a16="http://schemas.microsoft.com/office/drawing/2014/main" id="{6418F128-ED77-4B3B-81FD-4E3B5D738B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6603" y="5042994"/>
                        <a:ext cx="187483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AFA282C7-E8C3-4893-BC5A-A703BD30AA7F}"/>
              </a:ext>
            </a:extLst>
          </p:cNvPr>
          <p:cNvCxnSpPr/>
          <p:nvPr/>
        </p:nvCxnSpPr>
        <p:spPr>
          <a:xfrm>
            <a:off x="3895079" y="5629275"/>
            <a:ext cx="19104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52000BB4-D7DA-4167-8DBF-017A1589ABB4}"/>
              </a:ext>
            </a:extLst>
          </p:cNvPr>
          <p:cNvCxnSpPr/>
          <p:nvPr/>
        </p:nvCxnSpPr>
        <p:spPr>
          <a:xfrm>
            <a:off x="3895079" y="5715000"/>
            <a:ext cx="19104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A5F9E79-185C-44C2-8805-8E165B839102}"/>
              </a:ext>
            </a:extLst>
          </p:cNvPr>
          <p:cNvSpPr txBox="1"/>
          <p:nvPr/>
        </p:nvSpPr>
        <p:spPr>
          <a:xfrm>
            <a:off x="694944" y="1852287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8C59734-BA85-42DE-8E92-E212CD0AC961}"/>
              </a:ext>
            </a:extLst>
          </p:cNvPr>
          <p:cNvSpPr txBox="1"/>
          <p:nvPr/>
        </p:nvSpPr>
        <p:spPr>
          <a:xfrm>
            <a:off x="6096000" y="1600341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val="380011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A6240C-F8A1-4F4C-AE7A-B08D7DE5A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1687174" cy="662397"/>
          </a:xfrm>
        </p:spPr>
        <p:txBody>
          <a:bodyPr>
            <a:normAutofit fontScale="90000"/>
          </a:bodyPr>
          <a:lstStyle/>
          <a:p>
            <a:r>
              <a:rPr lang="en-US" dirty="0"/>
              <a:t>The common source (CS)  and  cascode (Ca) stages used as a voltage amplifiers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CCCE3EA-78AC-444A-9679-11D7EB3CC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B65131D-AC4B-4B1D-AD8A-A4DF7E301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41D54AD-40A4-4A2E-A160-91843F188A86}"/>
              </a:ext>
            </a:extLst>
          </p:cNvPr>
          <p:cNvSpPr txBox="1"/>
          <p:nvPr/>
        </p:nvSpPr>
        <p:spPr>
          <a:xfrm>
            <a:off x="123825" y="771770"/>
            <a:ext cx="11439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cascode stage, thanks to its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much larger output resistance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can reach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much larger voltage gains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than the common source stage, provided that the equivalent small signal resistance of the bias circuits can be neglected in the parallel. </a:t>
            </a: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DB888CC0-C421-41DC-9EF0-0DAFC5AD8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650" y="2933700"/>
            <a:ext cx="2900859" cy="2786652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7ED430B2-F94C-4D9F-98C9-F682A21D72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24024" y="3935689"/>
            <a:ext cx="1019175" cy="706474"/>
          </a:xfrm>
          <a:prstGeom prst="rect">
            <a:avLst/>
          </a:prstGeom>
        </p:spPr>
      </p:pic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DD500AA8-B3DB-4A7B-8385-985179BF24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04962" y="4642163"/>
            <a:ext cx="633168" cy="8108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2D95DB-D9E2-4A1F-A1C2-08D8878F5EB3}"/>
              </a:ext>
            </a:extLst>
          </p:cNvPr>
          <p:cNvSpPr txBox="1"/>
          <p:nvPr/>
        </p:nvSpPr>
        <p:spPr>
          <a:xfrm>
            <a:off x="1079205" y="2122801"/>
            <a:ext cx="9834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cascode is also convenient in terms of frequency response</a:t>
            </a:r>
          </a:p>
        </p:txBody>
      </p:sp>
      <p:graphicFrame>
        <p:nvGraphicFramePr>
          <p:cNvPr id="11" name="Oggetto 8">
            <a:extLst>
              <a:ext uri="{FF2B5EF4-FFF2-40B4-BE49-F238E27FC236}">
                <a16:creationId xmlns:a16="http://schemas.microsoft.com/office/drawing/2014/main" id="{58F76E27-7ADB-4293-AF9D-5492FB4A76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721925"/>
              </p:ext>
            </p:extLst>
          </p:nvPr>
        </p:nvGraphicFramePr>
        <p:xfrm>
          <a:off x="3529509" y="2947342"/>
          <a:ext cx="19431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79280" imgH="279360" progId="Equation.DSMT4">
                  <p:embed/>
                </p:oleObj>
              </mc:Choice>
              <mc:Fallback>
                <p:oleObj name="Equation" r:id="rId9" imgW="1079280" imgH="27936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2B3A4E3F-BF38-471D-B105-250D3DA81E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509" y="2947342"/>
                        <a:ext cx="1943100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8">
            <a:extLst>
              <a:ext uri="{FF2B5EF4-FFF2-40B4-BE49-F238E27FC236}">
                <a16:creationId xmlns:a16="http://schemas.microsoft.com/office/drawing/2014/main" id="{D803195A-AEA0-4D09-890A-FE7B84EB50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082537"/>
              </p:ext>
            </p:extLst>
          </p:nvPr>
        </p:nvGraphicFramePr>
        <p:xfrm>
          <a:off x="3838949" y="3446454"/>
          <a:ext cx="11207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22080" imgH="241200" progId="Equation.DSMT4">
                  <p:embed/>
                </p:oleObj>
              </mc:Choice>
              <mc:Fallback>
                <p:oleObj name="Equation" r:id="rId11" imgW="622080" imgH="241200" progId="Equation.DSMT4">
                  <p:embed/>
                  <p:pic>
                    <p:nvPicPr>
                      <p:cNvPr id="11" name="Oggetto 8">
                        <a:extLst>
                          <a:ext uri="{FF2B5EF4-FFF2-40B4-BE49-F238E27FC236}">
                            <a16:creationId xmlns:a16="http://schemas.microsoft.com/office/drawing/2014/main" id="{58F76E27-7ADB-4293-AF9D-5492FB4A76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949" y="3446454"/>
                        <a:ext cx="112077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8">
            <a:extLst>
              <a:ext uri="{FF2B5EF4-FFF2-40B4-BE49-F238E27FC236}">
                <a16:creationId xmlns:a16="http://schemas.microsoft.com/office/drawing/2014/main" id="{436DBE81-AEF1-4777-B77C-6FC7696BFB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545758"/>
              </p:ext>
            </p:extLst>
          </p:nvPr>
        </p:nvGraphicFramePr>
        <p:xfrm>
          <a:off x="3773207" y="3812100"/>
          <a:ext cx="2652713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473120" imgH="444240" progId="Equation.DSMT4">
                  <p:embed/>
                </p:oleObj>
              </mc:Choice>
              <mc:Fallback>
                <p:oleObj name="Equation" r:id="rId13" imgW="1473120" imgH="444240" progId="Equation.DSMT4">
                  <p:embed/>
                  <p:pic>
                    <p:nvPicPr>
                      <p:cNvPr id="13" name="Oggetto 8">
                        <a:extLst>
                          <a:ext uri="{FF2B5EF4-FFF2-40B4-BE49-F238E27FC236}">
                            <a16:creationId xmlns:a16="http://schemas.microsoft.com/office/drawing/2014/main" id="{D803195A-AEA0-4D09-890A-FE7B84EB50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3207" y="3812100"/>
                        <a:ext cx="2652713" cy="80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760318A-3E1C-4A83-B4C4-C282BCEBE5D0}"/>
              </a:ext>
            </a:extLst>
          </p:cNvPr>
          <p:cNvSpPr txBox="1"/>
          <p:nvPr/>
        </p:nvSpPr>
        <p:spPr>
          <a:xfrm>
            <a:off x="3773207" y="4642163"/>
            <a:ext cx="2779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Symbol" panose="05050102010706020507" pitchFamily="18" charset="2"/>
                <a:cs typeface="Arial" panose="020B0604020202020204" pitchFamily="34" charset="0"/>
              </a:rPr>
              <a:t>w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p-in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may affect the amplifier cut-off frequency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18169864-C02A-4668-8206-2AE2579B957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02074" y="2646687"/>
            <a:ext cx="2886950" cy="3500711"/>
          </a:xfrm>
          <a:prstGeom prst="rect">
            <a:avLst/>
          </a:prstGeom>
        </p:spPr>
      </p:pic>
      <p:pic>
        <p:nvPicPr>
          <p:cNvPr id="16" name="Elemento grafico 9">
            <a:extLst>
              <a:ext uri="{FF2B5EF4-FFF2-40B4-BE49-F238E27FC236}">
                <a16:creationId xmlns:a16="http://schemas.microsoft.com/office/drawing/2014/main" id="{4897CDBC-E25F-4FB7-AF32-FAFEFEB0A1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94313" y="4341138"/>
            <a:ext cx="1019175" cy="706474"/>
          </a:xfrm>
          <a:prstGeom prst="rect">
            <a:avLst/>
          </a:prstGeom>
        </p:spPr>
      </p:pic>
      <p:graphicFrame>
        <p:nvGraphicFramePr>
          <p:cNvPr id="17" name="Oggetto 8">
            <a:extLst>
              <a:ext uri="{FF2B5EF4-FFF2-40B4-BE49-F238E27FC236}">
                <a16:creationId xmlns:a16="http://schemas.microsoft.com/office/drawing/2014/main" id="{34A4BEAE-2399-4A03-A9A8-E49A158936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440732"/>
              </p:ext>
            </p:extLst>
          </p:nvPr>
        </p:nvGraphicFramePr>
        <p:xfrm>
          <a:off x="6964449" y="2743495"/>
          <a:ext cx="2033588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30040" imgH="533160" progId="Equation.DSMT4">
                  <p:embed/>
                </p:oleObj>
              </mc:Choice>
              <mc:Fallback>
                <p:oleObj name="Equation" r:id="rId17" imgW="1130040" imgH="533160" progId="Equation.DSMT4">
                  <p:embed/>
                  <p:pic>
                    <p:nvPicPr>
                      <p:cNvPr id="11" name="Oggetto 8">
                        <a:extLst>
                          <a:ext uri="{FF2B5EF4-FFF2-40B4-BE49-F238E27FC236}">
                            <a16:creationId xmlns:a16="http://schemas.microsoft.com/office/drawing/2014/main" id="{58F76E27-7ADB-4293-AF9D-5492FB4A76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4449" y="2743495"/>
                        <a:ext cx="2033588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8">
            <a:extLst>
              <a:ext uri="{FF2B5EF4-FFF2-40B4-BE49-F238E27FC236}">
                <a16:creationId xmlns:a16="http://schemas.microsoft.com/office/drawing/2014/main" id="{E2909530-4DFF-46D4-AC81-55CEDC7EB9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695688"/>
              </p:ext>
            </p:extLst>
          </p:nvPr>
        </p:nvGraphicFramePr>
        <p:xfrm>
          <a:off x="6907300" y="3694460"/>
          <a:ext cx="214788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93760" imgH="431640" progId="Equation.DSMT4">
                  <p:embed/>
                </p:oleObj>
              </mc:Choice>
              <mc:Fallback>
                <p:oleObj name="Equation" r:id="rId19" imgW="1193760" imgH="431640" progId="Equation.DSMT4">
                  <p:embed/>
                  <p:pic>
                    <p:nvPicPr>
                      <p:cNvPr id="17" name="Oggetto 8">
                        <a:extLst>
                          <a:ext uri="{FF2B5EF4-FFF2-40B4-BE49-F238E27FC236}">
                            <a16:creationId xmlns:a16="http://schemas.microsoft.com/office/drawing/2014/main" id="{34A4BEAE-2399-4A03-A9A8-E49A158936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7300" y="3694460"/>
                        <a:ext cx="2147887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8">
            <a:extLst>
              <a:ext uri="{FF2B5EF4-FFF2-40B4-BE49-F238E27FC236}">
                <a16:creationId xmlns:a16="http://schemas.microsoft.com/office/drawing/2014/main" id="{B9FF54FC-C5DF-44FB-A817-E97B2F4588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37473"/>
              </p:ext>
            </p:extLst>
          </p:nvPr>
        </p:nvGraphicFramePr>
        <p:xfrm>
          <a:off x="6883531" y="4573819"/>
          <a:ext cx="1690688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939600" imgH="444240" progId="Equation.DSMT4">
                  <p:embed/>
                </p:oleObj>
              </mc:Choice>
              <mc:Fallback>
                <p:oleObj name="Equation" r:id="rId21" imgW="939600" imgH="444240" progId="Equation.DSMT4">
                  <p:embed/>
                  <p:pic>
                    <p:nvPicPr>
                      <p:cNvPr id="18" name="Oggetto 8">
                        <a:extLst>
                          <a:ext uri="{FF2B5EF4-FFF2-40B4-BE49-F238E27FC236}">
                            <a16:creationId xmlns:a16="http://schemas.microsoft.com/office/drawing/2014/main" id="{E2909530-4DFF-46D4-AC81-55CEDC7EB9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531" y="4573819"/>
                        <a:ext cx="1690688" cy="80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8">
            <a:extLst>
              <a:ext uri="{FF2B5EF4-FFF2-40B4-BE49-F238E27FC236}">
                <a16:creationId xmlns:a16="http://schemas.microsoft.com/office/drawing/2014/main" id="{56270F92-AD55-4D66-B41B-DC0E9FDECC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815954"/>
              </p:ext>
            </p:extLst>
          </p:nvPr>
        </p:nvGraphicFramePr>
        <p:xfrm>
          <a:off x="6964449" y="5510912"/>
          <a:ext cx="112077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22080" imgH="241200" progId="Equation.DSMT4">
                  <p:embed/>
                </p:oleObj>
              </mc:Choice>
              <mc:Fallback>
                <p:oleObj name="Equation" r:id="rId23" imgW="622080" imgH="241200" progId="Equation.DSMT4">
                  <p:embed/>
                  <p:pic>
                    <p:nvPicPr>
                      <p:cNvPr id="17" name="Oggetto 8">
                        <a:extLst>
                          <a:ext uri="{FF2B5EF4-FFF2-40B4-BE49-F238E27FC236}">
                            <a16:creationId xmlns:a16="http://schemas.microsoft.com/office/drawing/2014/main" id="{34A4BEAE-2399-4A03-A9A8-E49A158936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4449" y="5510912"/>
                        <a:ext cx="1120775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B62F86-E776-4F57-B47C-871DDDA7BFD9}"/>
              </a:ext>
            </a:extLst>
          </p:cNvPr>
          <p:cNvCxnSpPr/>
          <p:nvPr/>
        </p:nvCxnSpPr>
        <p:spPr>
          <a:xfrm>
            <a:off x="6651812" y="2646687"/>
            <a:ext cx="0" cy="35007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9302067-3886-4FDB-81C6-F20EAB83807E}"/>
              </a:ext>
            </a:extLst>
          </p:cNvPr>
          <p:cNvSpPr txBox="1"/>
          <p:nvPr/>
        </p:nvSpPr>
        <p:spPr>
          <a:xfrm>
            <a:off x="622974" y="2969357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0DD1F4F-F369-48B5-97EC-988D0ED1DBFE}"/>
              </a:ext>
            </a:extLst>
          </p:cNvPr>
          <p:cNvSpPr txBox="1"/>
          <p:nvPr/>
        </p:nvSpPr>
        <p:spPr>
          <a:xfrm>
            <a:off x="9310673" y="2716509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val="131484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B9B4F-DA19-4E08-9CE2-72B031747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Cascode structure: effect of V</a:t>
            </a:r>
            <a:r>
              <a:rPr lang="it-IT" baseline="-25000" dirty="0"/>
              <a:t>out</a:t>
            </a:r>
            <a:r>
              <a:rPr lang="it-IT" dirty="0"/>
              <a:t> variations on M1 and M2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8EFA6-D586-4875-AA39-8C7BC4DF0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5B9BA-0D8F-4BA3-8536-2275DA4FB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Elemento grafico 10">
            <a:extLst>
              <a:ext uri="{FF2B5EF4-FFF2-40B4-BE49-F238E27FC236}">
                <a16:creationId xmlns:a16="http://schemas.microsoft.com/office/drawing/2014/main" id="{C6FE7300-5D70-4978-B31F-D6A8A56AB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589" y="1189649"/>
            <a:ext cx="3070105" cy="32112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88DF77-1C3D-43AA-92E4-A1C7C896997E}"/>
              </a:ext>
            </a:extLst>
          </p:cNvPr>
          <p:cNvSpPr txBox="1"/>
          <p:nvPr/>
        </p:nvSpPr>
        <p:spPr>
          <a:xfrm>
            <a:off x="602053" y="4563035"/>
            <a:ext cx="3252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Conditions:</a:t>
            </a:r>
          </a:p>
          <a:p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varies, while 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stays constant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9E0F3E0-977B-47B4-9862-A15C812B63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001138"/>
              </p:ext>
            </p:extLst>
          </p:nvPr>
        </p:nvGraphicFramePr>
        <p:xfrm>
          <a:off x="3611694" y="1465233"/>
          <a:ext cx="327183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15840" imgH="241200" progId="Equation.DSMT4">
                  <p:embed/>
                </p:oleObj>
              </mc:Choice>
              <mc:Fallback>
                <p:oleObj name="Equation" r:id="rId5" imgW="181584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694" y="1465233"/>
                        <a:ext cx="3271837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39E691-D61F-4C4C-84D9-2DDB567FEEA4}"/>
              </a:ext>
            </a:extLst>
          </p:cNvPr>
          <p:cNvCxnSpPr/>
          <p:nvPr/>
        </p:nvCxnSpPr>
        <p:spPr>
          <a:xfrm>
            <a:off x="4167739" y="1681927"/>
            <a:ext cx="16940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A8F74C2-2291-40F4-A299-6D782B215C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896432"/>
              </p:ext>
            </p:extLst>
          </p:nvPr>
        </p:nvGraphicFramePr>
        <p:xfrm>
          <a:off x="3611694" y="1877356"/>
          <a:ext cx="3474720" cy="434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30400" imgH="241300" progId="Equation.DSMT4">
                  <p:embed/>
                </p:oleObj>
              </mc:Choice>
              <mc:Fallback>
                <p:oleObj name="Equation" r:id="rId7" imgW="19304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694" y="1877356"/>
                        <a:ext cx="3474720" cy="4343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08836B6A-45C8-4695-ADE1-4996263BF7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818738"/>
              </p:ext>
            </p:extLst>
          </p:nvPr>
        </p:nvGraphicFramePr>
        <p:xfrm>
          <a:off x="7284160" y="2589696"/>
          <a:ext cx="15557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63280" imgH="228600" progId="Equation.DSMT4">
                  <p:embed/>
                </p:oleObj>
              </mc:Choice>
              <mc:Fallback>
                <p:oleObj name="Equation" r:id="rId9" imgW="8632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4160" y="2589696"/>
                        <a:ext cx="155575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18505A2-8196-4867-AA38-8219302257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890773"/>
              </p:ext>
            </p:extLst>
          </p:nvPr>
        </p:nvGraphicFramePr>
        <p:xfrm>
          <a:off x="4045416" y="3304205"/>
          <a:ext cx="171291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52200" imgH="228600" progId="Equation.DSMT4">
                  <p:embed/>
                </p:oleObj>
              </mc:Choice>
              <mc:Fallback>
                <p:oleObj name="Equation" r:id="rId11" imgW="952200" imgH="228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08836B6A-45C8-4695-ADE1-4996263BF7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5416" y="3304205"/>
                        <a:ext cx="1712913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C4193D48-7DCC-450D-B22B-858B60A2E6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495706"/>
              </p:ext>
            </p:extLst>
          </p:nvPr>
        </p:nvGraphicFramePr>
        <p:xfrm>
          <a:off x="4138879" y="2463577"/>
          <a:ext cx="16002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88840" imgH="241200" progId="Equation.DSMT4">
                  <p:embed/>
                </p:oleObj>
              </mc:Choice>
              <mc:Fallback>
                <p:oleObj name="Equation" r:id="rId13" imgW="888840" imgH="2412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18505A2-8196-4867-AA38-8219302257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879" y="2463577"/>
                        <a:ext cx="1600200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E877B40-8DB7-489C-8336-E882C219AE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375976"/>
              </p:ext>
            </p:extLst>
          </p:nvPr>
        </p:nvGraphicFramePr>
        <p:xfrm>
          <a:off x="7307179" y="1487459"/>
          <a:ext cx="915987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07960" imgH="228600" progId="Equation.DSMT4">
                  <p:embed/>
                </p:oleObj>
              </mc:Choice>
              <mc:Fallback>
                <p:oleObj name="Equation" r:id="rId15" imgW="50796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9E0F3E0-977B-47B4-9862-A15C812B63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7179" y="1487459"/>
                        <a:ext cx="915987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078A4E4-F320-4DB8-BADE-3D66D33489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935894"/>
              </p:ext>
            </p:extLst>
          </p:nvPr>
        </p:nvGraphicFramePr>
        <p:xfrm>
          <a:off x="7307179" y="1877356"/>
          <a:ext cx="39544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197080" imgH="253800" progId="Equation.DSMT4">
                  <p:embed/>
                </p:oleObj>
              </mc:Choice>
              <mc:Fallback>
                <p:oleObj name="Equation" r:id="rId17" imgW="2197080" imgH="253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8A8F74C2-2291-40F4-A299-6D782B215C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7179" y="1877356"/>
                        <a:ext cx="395446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59961D6-2888-4E79-92C5-100691B610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412438"/>
              </p:ext>
            </p:extLst>
          </p:nvPr>
        </p:nvGraphicFramePr>
        <p:xfrm>
          <a:off x="4138879" y="2898552"/>
          <a:ext cx="182721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015920" imgH="241200" progId="Equation.DSMT4">
                  <p:embed/>
                </p:oleObj>
              </mc:Choice>
              <mc:Fallback>
                <p:oleObj name="Equation" r:id="rId19" imgW="1015920" imgH="2412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C4193D48-7DCC-450D-B22B-858B60A2E6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879" y="2898552"/>
                        <a:ext cx="1827212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C8EDC6B1-627B-47FF-BCE8-D1EA1C0B18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195491"/>
              </p:ext>
            </p:extLst>
          </p:nvPr>
        </p:nvGraphicFramePr>
        <p:xfrm>
          <a:off x="7353299" y="3399898"/>
          <a:ext cx="4000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222500" imgH="254000" progId="Equation.DSMT4">
                  <p:embed/>
                </p:oleObj>
              </mc:Choice>
              <mc:Fallback>
                <p:oleObj name="Equation" r:id="rId21" imgW="2222500" imgH="254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299" y="3399898"/>
                        <a:ext cx="40005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A1A42665-FB6A-4F7C-9563-84C7C4B14F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186847"/>
              </p:ext>
            </p:extLst>
          </p:nvPr>
        </p:nvGraphicFramePr>
        <p:xfrm>
          <a:off x="5364336" y="4055933"/>
          <a:ext cx="3108960" cy="1120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727200" imgH="622300" progId="Equation.DSMT4">
                  <p:embed/>
                </p:oleObj>
              </mc:Choice>
              <mc:Fallback>
                <p:oleObj name="Equation" r:id="rId23" imgW="1727200" imgH="622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336" y="4055933"/>
                        <a:ext cx="3108960" cy="11201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12E5B329-0158-41B3-BBBB-AAAFBE5F68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099558"/>
              </p:ext>
            </p:extLst>
          </p:nvPr>
        </p:nvGraphicFramePr>
        <p:xfrm>
          <a:off x="8544844" y="4055933"/>
          <a:ext cx="20542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143000" imgH="431640" progId="Equation.DSMT4">
                  <p:embed/>
                </p:oleObj>
              </mc:Choice>
              <mc:Fallback>
                <p:oleObj name="Equation" r:id="rId25" imgW="1143000" imgH="4316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A1A42665-FB6A-4F7C-9563-84C7C4B14F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4844" y="4055933"/>
                        <a:ext cx="2054225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058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65706-10F6-4947-8714-FF97CB1AB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622"/>
            <a:ext cx="10515600" cy="662397"/>
          </a:xfrm>
        </p:spPr>
        <p:txBody>
          <a:bodyPr/>
          <a:lstStyle/>
          <a:p>
            <a:r>
              <a:rPr lang="it-IT" dirty="0"/>
              <a:t>Cascode structure: effect of V</a:t>
            </a:r>
            <a:r>
              <a:rPr lang="it-IT" baseline="-25000" dirty="0"/>
              <a:t>out</a:t>
            </a:r>
            <a:r>
              <a:rPr lang="it-IT" dirty="0"/>
              <a:t> variations on M1 and M2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FD7846-3186-4116-8A68-2C530E5FC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02D30-D18B-4D52-B908-6B1CE9732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9415399-3747-4EF9-BDFB-AC495F4E38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320558"/>
              </p:ext>
            </p:extLst>
          </p:nvPr>
        </p:nvGraphicFramePr>
        <p:xfrm>
          <a:off x="4189544" y="1500348"/>
          <a:ext cx="246538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431640" progId="Equation.DSMT4">
                  <p:embed/>
                </p:oleObj>
              </mc:Choice>
              <mc:Fallback>
                <p:oleObj name="Equation" r:id="rId2" imgW="1371600" imgH="43164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12E5B329-0158-41B3-BBBB-AAAFBE5F68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544" y="1500348"/>
                        <a:ext cx="2465387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Elemento grafico 10">
            <a:extLst>
              <a:ext uri="{FF2B5EF4-FFF2-40B4-BE49-F238E27FC236}">
                <a16:creationId xmlns:a16="http://schemas.microsoft.com/office/drawing/2014/main" id="{6EDA59FF-BCFC-4462-A3E1-B91816053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0691" y="1037591"/>
            <a:ext cx="3070105" cy="3211259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A53DB72-0390-4354-AC58-962111B12C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46804"/>
              </p:ext>
            </p:extLst>
          </p:nvPr>
        </p:nvGraphicFramePr>
        <p:xfrm>
          <a:off x="4189544" y="2393308"/>
          <a:ext cx="166687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000" imgH="228600" progId="Equation.DSMT4">
                  <p:embed/>
                </p:oleObj>
              </mc:Choice>
              <mc:Fallback>
                <p:oleObj name="Equation" r:id="rId6" imgW="92700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9415399-3747-4EF9-BDFB-AC495F4E38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544" y="2393308"/>
                        <a:ext cx="1666875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CAD7511-2BC2-4500-9937-510F787ABF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044988"/>
              </p:ext>
            </p:extLst>
          </p:nvPr>
        </p:nvGraphicFramePr>
        <p:xfrm>
          <a:off x="4189544" y="3017588"/>
          <a:ext cx="10731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96880" imgH="228600" progId="Equation.DSMT4">
                  <p:embed/>
                </p:oleObj>
              </mc:Choice>
              <mc:Fallback>
                <p:oleObj name="Equation" r:id="rId8" imgW="59688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A53DB72-0390-4354-AC58-962111B12C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544" y="3017588"/>
                        <a:ext cx="107315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2F9658F-F2F4-454F-80FF-D0B57DD9160D}"/>
              </a:ext>
            </a:extLst>
          </p:cNvPr>
          <p:cNvSpPr txBox="1"/>
          <p:nvPr/>
        </p:nvSpPr>
        <p:spPr>
          <a:xfrm>
            <a:off x="3255827" y="4107720"/>
            <a:ext cx="4013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M2 "protects" M1: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DS2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absorbs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variations which affect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DS1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through a great attenuation</a:t>
            </a:r>
          </a:p>
        </p:txBody>
      </p:sp>
      <p:graphicFrame>
        <p:nvGraphicFramePr>
          <p:cNvPr id="12" name="Object 7">
            <a:extLst>
              <a:ext uri="{FF2B5EF4-FFF2-40B4-BE49-F238E27FC236}">
                <a16:creationId xmlns:a16="http://schemas.microsoft.com/office/drawing/2014/main" id="{BEA79660-DB57-497A-84E7-ED27BA661E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478848"/>
              </p:ext>
            </p:extLst>
          </p:nvPr>
        </p:nvGraphicFramePr>
        <p:xfrm>
          <a:off x="7412036" y="5107367"/>
          <a:ext cx="394176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62040" imgH="228600" progId="Equation.DSMT4">
                  <p:embed/>
                </p:oleObj>
              </mc:Choice>
              <mc:Fallback>
                <p:oleObj name="Equation" r:id="rId10" imgW="156204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CAD7511-2BC2-4500-9937-510F787ABF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2036" y="5107367"/>
                        <a:ext cx="3941763" cy="577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8">
            <a:extLst>
              <a:ext uri="{FF2B5EF4-FFF2-40B4-BE49-F238E27FC236}">
                <a16:creationId xmlns:a16="http://schemas.microsoft.com/office/drawing/2014/main" id="{68F53055-E8CE-4AE0-9D1E-8BB21B7D5055}"/>
              </a:ext>
            </a:extLst>
          </p:cNvPr>
          <p:cNvSpPr txBox="1"/>
          <p:nvPr/>
        </p:nvSpPr>
        <p:spPr>
          <a:xfrm>
            <a:off x="7506494" y="1810070"/>
            <a:ext cx="40137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reduced,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DS1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stays constant and equal to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DS1Q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(the quiescent value) until the product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large.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44012B4-1CBE-486E-B143-ED1F5143D560}"/>
              </a:ext>
            </a:extLst>
          </p:cNvPr>
          <p:cNvSpPr txBox="1"/>
          <p:nvPr/>
        </p:nvSpPr>
        <p:spPr>
          <a:xfrm>
            <a:off x="7506494" y="3758536"/>
            <a:ext cx="3919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DS2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reduces until it reaches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DSAT2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This happens for:</a:t>
            </a:r>
          </a:p>
        </p:txBody>
      </p:sp>
    </p:spTree>
    <p:extLst>
      <p:ext uri="{BB962C8B-B14F-4D97-AF65-F5344CB8AC3E}">
        <p14:creationId xmlns:p14="http://schemas.microsoft.com/office/powerpoint/2010/main" val="367427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12A7B7F-5A6D-4392-9734-AC9E311CE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B432BB2-2819-439E-BE89-E89F5F565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45779378-7592-4C4E-B76C-339C1EA8B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9003" y="1318449"/>
            <a:ext cx="4243318" cy="3309113"/>
          </a:xfrm>
          <a:prstGeom prst="rect">
            <a:avLst/>
          </a:prstGeom>
        </p:spPr>
      </p:pic>
      <p:pic>
        <p:nvPicPr>
          <p:cNvPr id="6" name="Elemento grafico 10">
            <a:extLst>
              <a:ext uri="{FF2B5EF4-FFF2-40B4-BE49-F238E27FC236}">
                <a16:creationId xmlns:a16="http://schemas.microsoft.com/office/drawing/2014/main" id="{0A7182EB-9144-41B9-B0EA-7CC913ADE2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029" y="1103015"/>
            <a:ext cx="2621732" cy="2742271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01618F92-33D6-4372-A887-2D2236F9E2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79763" y="1774442"/>
            <a:ext cx="3133725" cy="267652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8CB50C0-B661-45E6-8C06-FD7351106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-51191"/>
            <a:ext cx="10515600" cy="662397"/>
          </a:xfrm>
        </p:spPr>
        <p:txBody>
          <a:bodyPr/>
          <a:lstStyle/>
          <a:p>
            <a:r>
              <a:rPr lang="it-IT" dirty="0"/>
              <a:t>Cascode structure: effect of V</a:t>
            </a:r>
            <a:r>
              <a:rPr lang="it-IT" baseline="-25000" dirty="0"/>
              <a:t>out</a:t>
            </a:r>
            <a:r>
              <a:rPr lang="it-IT" dirty="0"/>
              <a:t> variations on M1 and M2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F8B9BBD4-C8EC-4B28-A803-72169FDAFA04}"/>
              </a:ext>
            </a:extLst>
          </p:cNvPr>
          <p:cNvSpPr txBox="1"/>
          <p:nvPr/>
        </p:nvSpPr>
        <p:spPr>
          <a:xfrm>
            <a:off x="355029" y="3969891"/>
            <a:ext cx="401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&lt;V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M2 enters triode region, g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decreases. </a:t>
            </a:r>
          </a:p>
        </p:txBody>
      </p: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8B10C791-77F0-453A-B615-24FC8455F7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782723"/>
              </p:ext>
            </p:extLst>
          </p:nvPr>
        </p:nvGraphicFramePr>
        <p:xfrm>
          <a:off x="2849761" y="4905887"/>
          <a:ext cx="173513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65160" imgH="431640" progId="Equation.DSMT4">
                  <p:embed/>
                </p:oleObj>
              </mc:Choice>
              <mc:Fallback>
                <p:oleObj name="Equation" r:id="rId8" imgW="965160" imgH="431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9415399-3747-4EF9-BDFB-AC495F4E38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761" y="4905887"/>
                        <a:ext cx="1735137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E22FB1C-93DD-4CE6-96DC-0A737E3BF7E5}"/>
              </a:ext>
            </a:extLst>
          </p:cNvPr>
          <p:cNvSpPr txBox="1"/>
          <p:nvPr/>
        </p:nvSpPr>
        <p:spPr>
          <a:xfrm>
            <a:off x="4749800" y="5064110"/>
            <a:ext cx="5049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get larger and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DS1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start decreasing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4E71038D-D8B9-475A-B694-17D4C3C4A8E1}"/>
              </a:ext>
            </a:extLst>
          </p:cNvPr>
          <p:cNvCxnSpPr>
            <a:cxnSpLocks/>
          </p:cNvCxnSpPr>
          <p:nvPr/>
        </p:nvCxnSpPr>
        <p:spPr>
          <a:xfrm flipH="1" flipV="1">
            <a:off x="4937759" y="3625850"/>
            <a:ext cx="2701116" cy="1482142"/>
          </a:xfrm>
          <a:prstGeom prst="straightConnector1">
            <a:avLst/>
          </a:prstGeom>
          <a:ln w="28575">
            <a:solidFill>
              <a:srgbClr val="92D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7">
            <a:extLst>
              <a:ext uri="{FF2B5EF4-FFF2-40B4-BE49-F238E27FC236}">
                <a16:creationId xmlns:a16="http://schemas.microsoft.com/office/drawing/2014/main" id="{39428437-1E33-4EEA-ADC9-CBE31DF633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475842"/>
              </p:ext>
            </p:extLst>
          </p:nvPr>
        </p:nvGraphicFramePr>
        <p:xfrm>
          <a:off x="4544217" y="881901"/>
          <a:ext cx="317182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57120" imgH="241200" progId="Equation.DSMT4">
                  <p:embed/>
                </p:oleObj>
              </mc:Choice>
              <mc:Fallback>
                <p:oleObj name="Equation" r:id="rId10" imgW="1257120" imgH="241200" progId="Equation.DSMT4">
                  <p:embed/>
                  <p:pic>
                    <p:nvPicPr>
                      <p:cNvPr id="12" name="Object 7">
                        <a:extLst>
                          <a:ext uri="{FF2B5EF4-FFF2-40B4-BE49-F238E27FC236}">
                            <a16:creationId xmlns:a16="http://schemas.microsoft.com/office/drawing/2014/main" id="{BEA79660-DB57-497A-84E7-ED27BA661E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4217" y="881901"/>
                        <a:ext cx="3171825" cy="611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2796CFE2-83E7-4A2E-A7E4-5B7820DE7490}"/>
              </a:ext>
            </a:extLst>
          </p:cNvPr>
          <p:cNvCxnSpPr>
            <a:cxnSpLocks/>
          </p:cNvCxnSpPr>
          <p:nvPr/>
        </p:nvCxnSpPr>
        <p:spPr>
          <a:xfrm flipV="1">
            <a:off x="7779763" y="2474150"/>
            <a:ext cx="1103316" cy="2431737"/>
          </a:xfrm>
          <a:prstGeom prst="straightConnector1">
            <a:avLst/>
          </a:prstGeom>
          <a:ln w="28575">
            <a:solidFill>
              <a:srgbClr val="92D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D474B96-D0DB-49D5-BE7F-CD1B785C53D2}"/>
              </a:ext>
            </a:extLst>
          </p:cNvPr>
          <p:cNvSpPr txBox="1"/>
          <p:nvPr/>
        </p:nvSpPr>
        <p:spPr>
          <a:xfrm>
            <a:off x="7957008" y="4474929"/>
            <a:ext cx="283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start decreasing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36C1101B-AD53-42E9-B6B3-A85A0117FAB7}"/>
              </a:ext>
            </a:extLst>
          </p:cNvPr>
          <p:cNvCxnSpPr>
            <a:cxnSpLocks/>
          </p:cNvCxnSpPr>
          <p:nvPr/>
        </p:nvCxnSpPr>
        <p:spPr>
          <a:xfrm flipH="1">
            <a:off x="8636000" y="1561990"/>
            <a:ext cx="520700" cy="821140"/>
          </a:xfrm>
          <a:prstGeom prst="straightConnector1">
            <a:avLst/>
          </a:prstGeom>
          <a:ln w="28575">
            <a:solidFill>
              <a:srgbClr val="92D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7">
            <a:extLst>
              <a:ext uri="{FF2B5EF4-FFF2-40B4-BE49-F238E27FC236}">
                <a16:creationId xmlns:a16="http://schemas.microsoft.com/office/drawing/2014/main" id="{6DD188DF-E143-4C3D-97B4-3D7956739D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69768"/>
              </p:ext>
            </p:extLst>
          </p:nvPr>
        </p:nvGraphicFramePr>
        <p:xfrm>
          <a:off x="10788232" y="4527019"/>
          <a:ext cx="12811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11000" imgH="228600" progId="Equation.DSMT4">
                  <p:embed/>
                </p:oleObj>
              </mc:Choice>
              <mc:Fallback>
                <p:oleObj name="Equation" r:id="rId12" imgW="7110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9E0F3E0-977B-47B4-9862-A15C812B63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8232" y="4527019"/>
                        <a:ext cx="1281112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D0DA479-4B69-4C41-8C0A-2E8BC2BF28EA}"/>
              </a:ext>
            </a:extLst>
          </p:cNvPr>
          <p:cNvSpPr txBox="1"/>
          <p:nvPr/>
        </p:nvSpPr>
        <p:spPr>
          <a:xfrm>
            <a:off x="9162056" y="780479"/>
            <a:ext cx="28320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also M1 enters triode zone 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decrease gets  faster</a:t>
            </a:r>
          </a:p>
        </p:txBody>
      </p:sp>
    </p:spTree>
    <p:extLst>
      <p:ext uri="{BB962C8B-B14F-4D97-AF65-F5344CB8AC3E}">
        <p14:creationId xmlns:p14="http://schemas.microsoft.com/office/powerpoint/2010/main" val="108740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8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72C0CB8C-22A0-4243-8648-D9A59FBA58DF}"/>
              </a:ext>
            </a:extLst>
          </p:cNvPr>
          <p:cNvSpPr/>
          <p:nvPr/>
        </p:nvSpPr>
        <p:spPr>
          <a:xfrm>
            <a:off x="2898879" y="1383845"/>
            <a:ext cx="937625" cy="23930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2DDA41C-5955-472B-936B-1B3FE392F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662397"/>
          </a:xfrm>
        </p:spPr>
        <p:txBody>
          <a:bodyPr/>
          <a:lstStyle/>
          <a:p>
            <a:r>
              <a:rPr lang="en-US" dirty="0"/>
              <a:t>Standard Cascode current mirror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A7303E1-6E39-41D3-A127-7FFB319B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855CE8-F27F-40A2-930B-B68C0194B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EE082E2-803B-4C7B-B4C3-A304E4D2F5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119918"/>
              </p:ext>
            </p:extLst>
          </p:nvPr>
        </p:nvGraphicFramePr>
        <p:xfrm>
          <a:off x="5044725" y="1205286"/>
          <a:ext cx="369887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57400" imgH="228600" progId="Equation.DSMT4">
                  <p:embed/>
                </p:oleObj>
              </mc:Choice>
              <mc:Fallback>
                <p:oleObj name="Equation" r:id="rId2" imgW="20574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A53DB72-0390-4354-AC58-962111B12C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4725" y="1205286"/>
                        <a:ext cx="3698875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E92F526B-9C08-4265-9643-3B5CE46F955E}"/>
              </a:ext>
            </a:extLst>
          </p:cNvPr>
          <p:cNvSpPr txBox="1"/>
          <p:nvPr/>
        </p:nvSpPr>
        <p:spPr>
          <a:xfrm>
            <a:off x="5287534" y="719821"/>
            <a:ext cx="3677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Mosfet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body connections</a:t>
            </a:r>
          </a:p>
        </p:txBody>
      </p:sp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F1572EDB-B918-4887-9387-FF71450DF7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55403"/>
              </p:ext>
            </p:extLst>
          </p:nvPr>
        </p:nvGraphicFramePr>
        <p:xfrm>
          <a:off x="5527675" y="1628663"/>
          <a:ext cx="38131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20760" imgH="279360" progId="Equation.DSMT4">
                  <p:embed/>
                </p:oleObj>
              </mc:Choice>
              <mc:Fallback>
                <p:oleObj name="Equation" r:id="rId4" imgW="212076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EE082E2-803B-4C7B-B4C3-A304E4D2F5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675" y="1628663"/>
                        <a:ext cx="381317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439639DF-E504-41A9-84D5-DDC8558FED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272907"/>
              </p:ext>
            </p:extLst>
          </p:nvPr>
        </p:nvGraphicFramePr>
        <p:xfrm>
          <a:off x="5536273" y="2131901"/>
          <a:ext cx="360838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06280" imgH="279360" progId="Equation.DSMT4">
                  <p:embed/>
                </p:oleObj>
              </mc:Choice>
              <mc:Fallback>
                <p:oleObj name="Equation" r:id="rId6" imgW="2006280" imgH="279360" progId="Equation.DSMT4">
                  <p:embed/>
                  <p:pic>
                    <p:nvPicPr>
                      <p:cNvPr id="9" name="Object 6">
                        <a:extLst>
                          <a:ext uri="{FF2B5EF4-FFF2-40B4-BE49-F238E27FC236}">
                            <a16:creationId xmlns:a16="http://schemas.microsoft.com/office/drawing/2014/main" id="{F1572EDB-B918-4887-9387-FF71450DF7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6273" y="2131901"/>
                        <a:ext cx="3608388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8E364F81-930B-4D22-8FE3-3F572B0C7B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928537"/>
              </p:ext>
            </p:extLst>
          </p:nvPr>
        </p:nvGraphicFramePr>
        <p:xfrm>
          <a:off x="10142536" y="1642950"/>
          <a:ext cx="12112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72840" imgH="228600" progId="Equation.DSMT4">
                  <p:embed/>
                </p:oleObj>
              </mc:Choice>
              <mc:Fallback>
                <p:oleObj name="Equation" r:id="rId8" imgW="672840" imgH="228600" progId="Equation.DSMT4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439639DF-E504-41A9-84D5-DDC8558FED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2536" y="1642950"/>
                        <a:ext cx="1211263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>
            <a:extLst>
              <a:ext uri="{FF2B5EF4-FFF2-40B4-BE49-F238E27FC236}">
                <a16:creationId xmlns:a16="http://schemas.microsoft.com/office/drawing/2014/main" id="{4B1876BC-DA23-496E-A09A-0889395197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41706"/>
              </p:ext>
            </p:extLst>
          </p:nvPr>
        </p:nvGraphicFramePr>
        <p:xfrm>
          <a:off x="10142536" y="2222388"/>
          <a:ext cx="12112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72840" imgH="228600" progId="Equation.DSMT4">
                  <p:embed/>
                </p:oleObj>
              </mc:Choice>
              <mc:Fallback>
                <p:oleObj name="Equation" r:id="rId10" imgW="672840" imgH="228600" progId="Equation.DSMT4">
                  <p:embed/>
                  <p:pic>
                    <p:nvPicPr>
                      <p:cNvPr id="11" name="Object 6">
                        <a:extLst>
                          <a:ext uri="{FF2B5EF4-FFF2-40B4-BE49-F238E27FC236}">
                            <a16:creationId xmlns:a16="http://schemas.microsoft.com/office/drawing/2014/main" id="{8E364F81-930B-4D22-8FE3-3F572B0C7B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2536" y="2222388"/>
                        <a:ext cx="1211263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>
            <a:extLst>
              <a:ext uri="{FF2B5EF4-FFF2-40B4-BE49-F238E27FC236}">
                <a16:creationId xmlns:a16="http://schemas.microsoft.com/office/drawing/2014/main" id="{5446D829-E1B2-4447-8964-2A604850D3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690440"/>
              </p:ext>
            </p:extLst>
          </p:nvPr>
        </p:nvGraphicFramePr>
        <p:xfrm>
          <a:off x="9446417" y="2899728"/>
          <a:ext cx="2603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47560" imgH="253800" progId="Equation.DSMT4">
                  <p:embed/>
                </p:oleObj>
              </mc:Choice>
              <mc:Fallback>
                <p:oleObj name="Equation" r:id="rId12" imgW="1447560" imgH="253800" progId="Equation.DSMT4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439639DF-E504-41A9-84D5-DDC8558FED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6417" y="2899728"/>
                        <a:ext cx="26035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>
            <a:extLst>
              <a:ext uri="{FF2B5EF4-FFF2-40B4-BE49-F238E27FC236}">
                <a16:creationId xmlns:a16="http://schemas.microsoft.com/office/drawing/2014/main" id="{729A3D35-9111-413F-8F85-C9FC9A5A00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097577"/>
              </p:ext>
            </p:extLst>
          </p:nvPr>
        </p:nvGraphicFramePr>
        <p:xfrm>
          <a:off x="9454316" y="3546677"/>
          <a:ext cx="1620837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01440" imgH="228600" progId="Equation.DSMT4">
                  <p:embed/>
                </p:oleObj>
              </mc:Choice>
              <mc:Fallback>
                <p:oleObj name="Equation" r:id="rId14" imgW="901440" imgH="228600" progId="Equation.DSMT4">
                  <p:embed/>
                  <p:pic>
                    <p:nvPicPr>
                      <p:cNvPr id="13" name="Object 6">
                        <a:extLst>
                          <a:ext uri="{FF2B5EF4-FFF2-40B4-BE49-F238E27FC236}">
                            <a16:creationId xmlns:a16="http://schemas.microsoft.com/office/drawing/2014/main" id="{5446D829-E1B2-4447-8964-2A604850D3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4316" y="3546677"/>
                        <a:ext cx="1620837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>
            <a:extLst>
              <a:ext uri="{FF2B5EF4-FFF2-40B4-BE49-F238E27FC236}">
                <a16:creationId xmlns:a16="http://schemas.microsoft.com/office/drawing/2014/main" id="{661700DF-B6EA-4B4C-89DA-483C9082F4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773415"/>
              </p:ext>
            </p:extLst>
          </p:nvPr>
        </p:nvGraphicFramePr>
        <p:xfrm>
          <a:off x="6253201" y="3167166"/>
          <a:ext cx="16891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39600" imgH="431640" progId="Equation.DSMT4">
                  <p:embed/>
                </p:oleObj>
              </mc:Choice>
              <mc:Fallback>
                <p:oleObj name="Equation" r:id="rId16" imgW="939600" imgH="431640" progId="Equation.DSMT4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439639DF-E504-41A9-84D5-DDC8558FED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3201" y="3167166"/>
                        <a:ext cx="168910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ccia in giù 15">
            <a:extLst>
              <a:ext uri="{FF2B5EF4-FFF2-40B4-BE49-F238E27FC236}">
                <a16:creationId xmlns:a16="http://schemas.microsoft.com/office/drawing/2014/main" id="{114CC0CF-A84C-46FF-A9B0-11E7A7ABBEC1}"/>
              </a:ext>
            </a:extLst>
          </p:cNvPr>
          <p:cNvSpPr/>
          <p:nvPr/>
        </p:nvSpPr>
        <p:spPr>
          <a:xfrm rot="5400000">
            <a:off x="8343034" y="3303400"/>
            <a:ext cx="506896" cy="73732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9414490-9E39-441E-879F-F6970F0D1DAC}"/>
              </a:ext>
            </a:extLst>
          </p:cNvPr>
          <p:cNvSpPr txBox="1"/>
          <p:nvPr/>
        </p:nvSpPr>
        <p:spPr>
          <a:xfrm>
            <a:off x="974035" y="4273826"/>
            <a:ext cx="8070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we can make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DS2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DS1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the operating point, then this condition is maintained with a good approximation for all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values  &gt;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DS2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DSAT4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383A611-ED7B-40AC-BDF9-F1059428B436}"/>
              </a:ext>
            </a:extLst>
          </p:cNvPr>
          <p:cNvSpPr txBox="1"/>
          <p:nvPr/>
        </p:nvSpPr>
        <p:spPr>
          <a:xfrm>
            <a:off x="974035" y="810242"/>
            <a:ext cx="2683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Cascode structure</a:t>
            </a:r>
          </a:p>
        </p:txBody>
      </p:sp>
      <p:pic>
        <p:nvPicPr>
          <p:cNvPr id="21" name="Elemento grafico 20">
            <a:extLst>
              <a:ext uri="{FF2B5EF4-FFF2-40B4-BE49-F238E27FC236}">
                <a16:creationId xmlns:a16="http://schemas.microsoft.com/office/drawing/2014/main" id="{4EECEDB1-DAF1-42FB-9AD7-D725956EB2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69955" y="1159970"/>
            <a:ext cx="4624208" cy="2865378"/>
          </a:xfrm>
          <a:prstGeom prst="rect">
            <a:avLst/>
          </a:prstGeom>
        </p:spPr>
      </p:pic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80D80D5A-2CC6-4FA7-89A8-C22C9FA976A8}"/>
              </a:ext>
            </a:extLst>
          </p:cNvPr>
          <p:cNvCxnSpPr/>
          <p:nvPr/>
        </p:nvCxnSpPr>
        <p:spPr>
          <a:xfrm>
            <a:off x="2635250" y="1205286"/>
            <a:ext cx="533400" cy="30601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59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/>
      <p:bldP spid="16" grpId="0" animBg="1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6B0B63-44F2-4A68-B0FD-A337E84DF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389"/>
            <a:ext cx="10515600" cy="662397"/>
          </a:xfrm>
        </p:spPr>
        <p:txBody>
          <a:bodyPr/>
          <a:lstStyle/>
          <a:p>
            <a:r>
              <a:rPr lang="en-US" dirty="0"/>
              <a:t>Standard cascode current mirror: V</a:t>
            </a:r>
            <a:r>
              <a:rPr lang="en-US" baseline="-25000" dirty="0"/>
              <a:t>DS2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D464879-B41E-4588-993D-149683222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F086FC-86DF-44E7-90C5-85EA184A9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9B25DE61-0DC4-48C4-A954-BF03B9065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642" y="841603"/>
            <a:ext cx="4828983" cy="299226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244DAEB-E6E2-4902-9BA1-DDAA46EC4BFF}"/>
              </a:ext>
            </a:extLst>
          </p:cNvPr>
          <p:cNvSpPr txBox="1"/>
          <p:nvPr/>
        </p:nvSpPr>
        <p:spPr>
          <a:xfrm>
            <a:off x="5491081" y="1085850"/>
            <a:ext cx="2751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want to obtain: </a:t>
            </a:r>
          </a:p>
        </p:txBody>
      </p:sp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6B710C37-11DC-4B3A-B50B-5C23EC0CEF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509266"/>
              </p:ext>
            </p:extLst>
          </p:nvPr>
        </p:nvGraphicFramePr>
        <p:xfrm>
          <a:off x="8326374" y="1111796"/>
          <a:ext cx="1402088" cy="467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228600" progId="Equation.DSMT4">
                  <p:embed/>
                </p:oleObj>
              </mc:Choice>
              <mc:Fallback>
                <p:oleObj name="Equation" r:id="rId4" imgW="685800" imgH="228600" progId="Equation.DSMT4">
                  <p:embed/>
                  <p:pic>
                    <p:nvPicPr>
                      <p:cNvPr id="14" name="Object 6">
                        <a:extLst>
                          <a:ext uri="{FF2B5EF4-FFF2-40B4-BE49-F238E27FC236}">
                            <a16:creationId xmlns:a16="http://schemas.microsoft.com/office/drawing/2014/main" id="{729A3D35-9111-413F-8F85-C9FC9A5A00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6374" y="1111796"/>
                        <a:ext cx="1402088" cy="4679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5DBF39A7-E42B-46C3-82D1-DDFE26C783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60068"/>
              </p:ext>
            </p:extLst>
          </p:nvPr>
        </p:nvGraphicFramePr>
        <p:xfrm>
          <a:off x="5625738" y="1688423"/>
          <a:ext cx="2128837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41120" imgH="228600" progId="Equation.DSMT4">
                  <p:embed/>
                </p:oleObj>
              </mc:Choice>
              <mc:Fallback>
                <p:oleObj name="Equation" r:id="rId6" imgW="1041120" imgH="228600" progId="Equation.DSMT4">
                  <p:embed/>
                  <p:pic>
                    <p:nvPicPr>
                      <p:cNvPr id="9" name="Object 6">
                        <a:extLst>
                          <a:ext uri="{FF2B5EF4-FFF2-40B4-BE49-F238E27FC236}">
                            <a16:creationId xmlns:a16="http://schemas.microsoft.com/office/drawing/2014/main" id="{6B710C37-11DC-4B3A-B50B-5C23EC0CEF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5738" y="1688423"/>
                        <a:ext cx="2128837" cy="46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B92351F6-F2C9-4A0E-B1EB-EBCC4731DC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329926"/>
              </p:ext>
            </p:extLst>
          </p:nvPr>
        </p:nvGraphicFramePr>
        <p:xfrm>
          <a:off x="5625738" y="2266347"/>
          <a:ext cx="207645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15920" imgH="228600" progId="Equation.DSMT4">
                  <p:embed/>
                </p:oleObj>
              </mc:Choice>
              <mc:Fallback>
                <p:oleObj name="Equation" r:id="rId8" imgW="1015920" imgH="228600" progId="Equation.DSMT4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5DBF39A7-E42B-46C3-82D1-DDFE26C783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5738" y="2266347"/>
                        <a:ext cx="2076450" cy="46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>
            <a:extLst>
              <a:ext uri="{FF2B5EF4-FFF2-40B4-BE49-F238E27FC236}">
                <a16:creationId xmlns:a16="http://schemas.microsoft.com/office/drawing/2014/main" id="{DA72A867-98ED-4559-B696-1E6CDAB413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545255"/>
              </p:ext>
            </p:extLst>
          </p:nvPr>
        </p:nvGraphicFramePr>
        <p:xfrm>
          <a:off x="8242155" y="2010324"/>
          <a:ext cx="12192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96880" imgH="228600" progId="Equation.DSMT4">
                  <p:embed/>
                </p:oleObj>
              </mc:Choice>
              <mc:Fallback>
                <p:oleObj name="Equation" r:id="rId10" imgW="596880" imgH="228600" progId="Equation.DSMT4">
                  <p:embed/>
                  <p:pic>
                    <p:nvPicPr>
                      <p:cNvPr id="11" name="Object 6">
                        <a:extLst>
                          <a:ext uri="{FF2B5EF4-FFF2-40B4-BE49-F238E27FC236}">
                            <a16:creationId xmlns:a16="http://schemas.microsoft.com/office/drawing/2014/main" id="{B92351F6-F2C9-4A0E-B1EB-EBCC4731DC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2155" y="2010324"/>
                        <a:ext cx="1219200" cy="46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D217E2D-5077-4902-BCAB-D72EC2AF7AA0}"/>
              </a:ext>
            </a:extLst>
          </p:cNvPr>
          <p:cNvSpPr txBox="1"/>
          <p:nvPr/>
        </p:nvSpPr>
        <p:spPr>
          <a:xfrm>
            <a:off x="5575300" y="2973105"/>
            <a:ext cx="2699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need to make: </a:t>
            </a:r>
          </a:p>
        </p:txBody>
      </p:sp>
      <p:graphicFrame>
        <p:nvGraphicFramePr>
          <p:cNvPr id="14" name="Object 6">
            <a:extLst>
              <a:ext uri="{FF2B5EF4-FFF2-40B4-BE49-F238E27FC236}">
                <a16:creationId xmlns:a16="http://schemas.microsoft.com/office/drawing/2014/main" id="{767B0CC8-AA80-49F0-A7C6-45FE561C46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038468"/>
              </p:ext>
            </p:extLst>
          </p:nvPr>
        </p:nvGraphicFramePr>
        <p:xfrm>
          <a:off x="8546753" y="2999110"/>
          <a:ext cx="1401762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85800" imgH="228600" progId="Equation.DSMT4">
                  <p:embed/>
                </p:oleObj>
              </mc:Choice>
              <mc:Fallback>
                <p:oleObj name="Equation" r:id="rId12" imgW="685800" imgH="228600" progId="Equation.DSMT4">
                  <p:embed/>
                  <p:pic>
                    <p:nvPicPr>
                      <p:cNvPr id="11" name="Object 6">
                        <a:extLst>
                          <a:ext uri="{FF2B5EF4-FFF2-40B4-BE49-F238E27FC236}">
                            <a16:creationId xmlns:a16="http://schemas.microsoft.com/office/drawing/2014/main" id="{B92351F6-F2C9-4A0E-B1EB-EBCC4731DC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6753" y="2999110"/>
                        <a:ext cx="1401762" cy="46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>
            <a:extLst>
              <a:ext uri="{FF2B5EF4-FFF2-40B4-BE49-F238E27FC236}">
                <a16:creationId xmlns:a16="http://schemas.microsoft.com/office/drawing/2014/main" id="{7902ADB3-9949-470B-B9EB-0F243C6772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335149"/>
              </p:ext>
            </p:extLst>
          </p:nvPr>
        </p:nvGraphicFramePr>
        <p:xfrm>
          <a:off x="628117" y="4860360"/>
          <a:ext cx="534352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971800" imgH="279360" progId="Equation.DSMT4">
                  <p:embed/>
                </p:oleObj>
              </mc:Choice>
              <mc:Fallback>
                <p:oleObj name="Equation" r:id="rId14" imgW="2971800" imgH="279360" progId="Equation.DSMT4">
                  <p:embed/>
                  <p:pic>
                    <p:nvPicPr>
                      <p:cNvPr id="9" name="Object 6">
                        <a:extLst>
                          <a:ext uri="{FF2B5EF4-FFF2-40B4-BE49-F238E27FC236}">
                            <a16:creationId xmlns:a16="http://schemas.microsoft.com/office/drawing/2014/main" id="{F1572EDB-B918-4887-9387-FF71450DF7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117" y="4860360"/>
                        <a:ext cx="5343525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>
            <a:extLst>
              <a:ext uri="{FF2B5EF4-FFF2-40B4-BE49-F238E27FC236}">
                <a16:creationId xmlns:a16="http://schemas.microsoft.com/office/drawing/2014/main" id="{816E68F7-5A21-41F1-A370-ABF1F274F6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73573"/>
              </p:ext>
            </p:extLst>
          </p:nvPr>
        </p:nvGraphicFramePr>
        <p:xfrm>
          <a:off x="627590" y="5404620"/>
          <a:ext cx="52990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946240" imgH="279360" progId="Equation.DSMT4">
                  <p:embed/>
                </p:oleObj>
              </mc:Choice>
              <mc:Fallback>
                <p:oleObj name="Equation" r:id="rId16" imgW="2946240" imgH="279360" progId="Equation.DSMT4">
                  <p:embed/>
                  <p:pic>
                    <p:nvPicPr>
                      <p:cNvPr id="15" name="Object 6">
                        <a:extLst>
                          <a:ext uri="{FF2B5EF4-FFF2-40B4-BE49-F238E27FC236}">
                            <a16:creationId xmlns:a16="http://schemas.microsoft.com/office/drawing/2014/main" id="{7902ADB3-9949-470B-B9EB-0F243C6772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590" y="5404620"/>
                        <a:ext cx="529907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>
            <a:extLst>
              <a:ext uri="{FF2B5EF4-FFF2-40B4-BE49-F238E27FC236}">
                <a16:creationId xmlns:a16="http://schemas.microsoft.com/office/drawing/2014/main" id="{94229146-3B70-4167-ADDF-CF243AB6C5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956081"/>
              </p:ext>
            </p:extLst>
          </p:nvPr>
        </p:nvGraphicFramePr>
        <p:xfrm>
          <a:off x="7054175" y="3574899"/>
          <a:ext cx="28305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84200" imgH="253800" progId="Equation.DSMT4">
                  <p:embed/>
                </p:oleObj>
              </mc:Choice>
              <mc:Fallback>
                <p:oleObj name="Equation" r:id="rId18" imgW="1384200" imgH="253800" progId="Equation.DSMT4">
                  <p:embed/>
                  <p:pic>
                    <p:nvPicPr>
                      <p:cNvPr id="14" name="Object 6">
                        <a:extLst>
                          <a:ext uri="{FF2B5EF4-FFF2-40B4-BE49-F238E27FC236}">
                            <a16:creationId xmlns:a16="http://schemas.microsoft.com/office/drawing/2014/main" id="{767B0CC8-AA80-49F0-A7C6-45FE561C46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4175" y="3574899"/>
                        <a:ext cx="2830513" cy="520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>
            <a:extLst>
              <a:ext uri="{FF2B5EF4-FFF2-40B4-BE49-F238E27FC236}">
                <a16:creationId xmlns:a16="http://schemas.microsoft.com/office/drawing/2014/main" id="{F195C3FE-DA0E-4F38-8959-55154EBDE3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730975"/>
              </p:ext>
            </p:extLst>
          </p:nvPr>
        </p:nvGraphicFramePr>
        <p:xfrm>
          <a:off x="7080250" y="4114800"/>
          <a:ext cx="27797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358640" imgH="253800" progId="Equation.DSMT4">
                  <p:embed/>
                </p:oleObj>
              </mc:Choice>
              <mc:Fallback>
                <p:oleObj name="Equation" r:id="rId20" imgW="1358640" imgH="253800" progId="Equation.DSMT4">
                  <p:embed/>
                  <p:pic>
                    <p:nvPicPr>
                      <p:cNvPr id="18" name="Object 6">
                        <a:extLst>
                          <a:ext uri="{FF2B5EF4-FFF2-40B4-BE49-F238E27FC236}">
                            <a16:creationId xmlns:a16="http://schemas.microsoft.com/office/drawing/2014/main" id="{94229146-3B70-4167-ADDF-CF243AB6C5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0" y="4114800"/>
                        <a:ext cx="2779713" cy="520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3FB21B0-DC03-47AD-B989-FF99011A75C3}"/>
              </a:ext>
            </a:extLst>
          </p:cNvPr>
          <p:cNvSpPr txBox="1"/>
          <p:nvPr/>
        </p:nvSpPr>
        <p:spPr>
          <a:xfrm>
            <a:off x="3479122" y="3709016"/>
            <a:ext cx="3082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Let's start by making:</a:t>
            </a:r>
          </a:p>
        </p:txBody>
      </p:sp>
      <p:graphicFrame>
        <p:nvGraphicFramePr>
          <p:cNvPr id="21" name="Object 6">
            <a:extLst>
              <a:ext uri="{FF2B5EF4-FFF2-40B4-BE49-F238E27FC236}">
                <a16:creationId xmlns:a16="http://schemas.microsoft.com/office/drawing/2014/main" id="{E5726549-BEF8-4E0A-97C3-2962CD7912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242694"/>
              </p:ext>
            </p:extLst>
          </p:nvPr>
        </p:nvGraphicFramePr>
        <p:xfrm>
          <a:off x="3631407" y="4158631"/>
          <a:ext cx="29606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447560" imgH="253800" progId="Equation.DSMT4">
                  <p:embed/>
                </p:oleObj>
              </mc:Choice>
              <mc:Fallback>
                <p:oleObj name="Equation" r:id="rId22" imgW="1447560" imgH="253800" progId="Equation.DSMT4">
                  <p:embed/>
                  <p:pic>
                    <p:nvPicPr>
                      <p:cNvPr id="19" name="Object 6">
                        <a:extLst>
                          <a:ext uri="{FF2B5EF4-FFF2-40B4-BE49-F238E27FC236}">
                            <a16:creationId xmlns:a16="http://schemas.microsoft.com/office/drawing/2014/main" id="{F195C3FE-DA0E-4F38-8959-55154EBDE3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1407" y="4158631"/>
                        <a:ext cx="2960687" cy="520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>
            <a:extLst>
              <a:ext uri="{FF2B5EF4-FFF2-40B4-BE49-F238E27FC236}">
                <a16:creationId xmlns:a16="http://schemas.microsoft.com/office/drawing/2014/main" id="{288768D7-6206-49A1-9A00-6C925603BF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570873"/>
              </p:ext>
            </p:extLst>
          </p:nvPr>
        </p:nvGraphicFramePr>
        <p:xfrm>
          <a:off x="7054175" y="4699414"/>
          <a:ext cx="23749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320480" imgH="431640" progId="Equation.DSMT4">
                  <p:embed/>
                </p:oleObj>
              </mc:Choice>
              <mc:Fallback>
                <p:oleObj name="Equation" r:id="rId24" imgW="1320480" imgH="431640" progId="Equation.DSMT4">
                  <p:embed/>
                  <p:pic>
                    <p:nvPicPr>
                      <p:cNvPr id="15" name="Object 6">
                        <a:extLst>
                          <a:ext uri="{FF2B5EF4-FFF2-40B4-BE49-F238E27FC236}">
                            <a16:creationId xmlns:a16="http://schemas.microsoft.com/office/drawing/2014/main" id="{7902ADB3-9949-470B-B9EB-0F243C6772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4175" y="4699414"/>
                        <a:ext cx="237490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>
            <a:extLst>
              <a:ext uri="{FF2B5EF4-FFF2-40B4-BE49-F238E27FC236}">
                <a16:creationId xmlns:a16="http://schemas.microsoft.com/office/drawing/2014/main" id="{099B8862-21D8-4D2D-A0D2-7F92E16C00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41196"/>
              </p:ext>
            </p:extLst>
          </p:nvPr>
        </p:nvGraphicFramePr>
        <p:xfrm>
          <a:off x="7065287" y="5400216"/>
          <a:ext cx="23526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307880" imgH="431640" progId="Equation.DSMT4">
                  <p:embed/>
                </p:oleObj>
              </mc:Choice>
              <mc:Fallback>
                <p:oleObj name="Equation" r:id="rId26" imgW="1307880" imgH="431640" progId="Equation.DSMT4">
                  <p:embed/>
                  <p:pic>
                    <p:nvPicPr>
                      <p:cNvPr id="22" name="Object 6">
                        <a:extLst>
                          <a:ext uri="{FF2B5EF4-FFF2-40B4-BE49-F238E27FC236}">
                            <a16:creationId xmlns:a16="http://schemas.microsoft.com/office/drawing/2014/main" id="{288768D7-6206-49A1-9A00-6C925603BF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5287" y="5400216"/>
                        <a:ext cx="2352675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>
            <a:extLst>
              <a:ext uri="{FF2B5EF4-FFF2-40B4-BE49-F238E27FC236}">
                <a16:creationId xmlns:a16="http://schemas.microsoft.com/office/drawing/2014/main" id="{715BAA08-7F22-462D-A746-AA465887A3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549692"/>
              </p:ext>
            </p:extLst>
          </p:nvPr>
        </p:nvGraphicFramePr>
        <p:xfrm>
          <a:off x="10398658" y="5111978"/>
          <a:ext cx="11652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647640" imgH="431640" progId="Equation.DSMT4">
                  <p:embed/>
                </p:oleObj>
              </mc:Choice>
              <mc:Fallback>
                <p:oleObj name="Equation" r:id="rId28" imgW="647640" imgH="431640" progId="Equation.DSMT4">
                  <p:embed/>
                  <p:pic>
                    <p:nvPicPr>
                      <p:cNvPr id="23" name="Object 6">
                        <a:extLst>
                          <a:ext uri="{FF2B5EF4-FFF2-40B4-BE49-F238E27FC236}">
                            <a16:creationId xmlns:a16="http://schemas.microsoft.com/office/drawing/2014/main" id="{099B8862-21D8-4D2D-A0D2-7F92E16C00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658" y="5111978"/>
                        <a:ext cx="1165225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928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20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858</Words>
  <Application>Microsoft Office PowerPoint</Application>
  <PresentationFormat>Widescreen</PresentationFormat>
  <Paragraphs>139</Paragraphs>
  <Slides>21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27" baseType="lpstr">
      <vt:lpstr>Arial</vt:lpstr>
      <vt:lpstr>Calibri</vt:lpstr>
      <vt:lpstr>Symbol</vt:lpstr>
      <vt:lpstr>Tema di Office</vt:lpstr>
      <vt:lpstr>Equation</vt:lpstr>
      <vt:lpstr>MathType 6.0 Equation</vt:lpstr>
      <vt:lpstr>The common gate stage - small signal analysis</vt:lpstr>
      <vt:lpstr>The cascode configuration (cascode stage)</vt:lpstr>
      <vt:lpstr>The common source (CS)  and  cascode (Ca)  stages used as a voltage amplifiers</vt:lpstr>
      <vt:lpstr>The common source (CS)  and  cascode (Ca) stages used as a voltage amplifiers</vt:lpstr>
      <vt:lpstr>Cascode structure: effect of Vout variations on M1 and M2</vt:lpstr>
      <vt:lpstr>Cascode structure: effect of Vout variations on M1 and M2</vt:lpstr>
      <vt:lpstr>Cascode structure: effect of Vout variations on M1 and M2</vt:lpstr>
      <vt:lpstr>Standard Cascode current mirror</vt:lpstr>
      <vt:lpstr>Standard cascode current mirror: VDS2</vt:lpstr>
      <vt:lpstr>Standard cascode current mirror: VDS2</vt:lpstr>
      <vt:lpstr>Standard cascode current mirror: VDS2</vt:lpstr>
      <vt:lpstr>Standard Cascode current mirror: parameters</vt:lpstr>
      <vt:lpstr>Wide swing cascode mirrors: principle</vt:lpstr>
      <vt:lpstr>Wide swing cascode mirror: 6 MOSFET mirror</vt:lpstr>
      <vt:lpstr>Wide swing cascode mirror: 6 MOSFET mirror</vt:lpstr>
      <vt:lpstr>Limit of the 6-MOSFET wide swing cascode mirror</vt:lpstr>
      <vt:lpstr>High precision – wide swing cascode mirror</vt:lpstr>
      <vt:lpstr>High precision – wide swing cascode mirror</vt:lpstr>
      <vt:lpstr>Presentazione standard di PowerPoint</vt:lpstr>
      <vt:lpstr>Presentazione standard di PowerPoint</vt:lpstr>
      <vt:lpstr>p-version of the precision wide swing cascode mirror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505</cp:revision>
  <dcterms:created xsi:type="dcterms:W3CDTF">2015-02-03T16:10:37Z</dcterms:created>
  <dcterms:modified xsi:type="dcterms:W3CDTF">2023-04-18T21:49:42Z</dcterms:modified>
</cp:coreProperties>
</file>