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3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2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0.wmf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wmf"/><Relationship Id="rId5" Type="http://schemas.openxmlformats.org/officeDocument/2006/relationships/image" Target="../media/image35.sv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4.png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wmf"/><Relationship Id="rId3" Type="http://schemas.openxmlformats.org/officeDocument/2006/relationships/image" Target="../media/image15.sv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8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6.wmf"/><Relationship Id="rId5" Type="http://schemas.openxmlformats.org/officeDocument/2006/relationships/image" Target="../media/image42.sv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1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3.svg"/><Relationship Id="rId5" Type="http://schemas.openxmlformats.org/officeDocument/2006/relationships/image" Target="../media/image49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3.svg"/><Relationship Id="rId3" Type="http://schemas.openxmlformats.org/officeDocument/2006/relationships/image" Target="../media/image51.wmf"/><Relationship Id="rId7" Type="http://schemas.openxmlformats.org/officeDocument/2006/relationships/image" Target="../media/image56.wmf"/><Relationship Id="rId12" Type="http://schemas.openxmlformats.org/officeDocument/2006/relationships/image" Target="../media/image52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3.svg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12" Type="http://schemas.openxmlformats.org/officeDocument/2006/relationships/image" Target="../media/image52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4.svg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2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1.wmf"/><Relationship Id="rId5" Type="http://schemas.openxmlformats.org/officeDocument/2006/relationships/image" Target="../media/image68.svg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7.png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7.wmf"/><Relationship Id="rId3" Type="http://schemas.openxmlformats.org/officeDocument/2006/relationships/image" Target="../media/image68.svg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4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9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wmf"/><Relationship Id="rId4" Type="http://schemas.openxmlformats.org/officeDocument/2006/relationships/image" Target="../media/image2.sv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sv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5.svg"/><Relationship Id="rId7" Type="http://schemas.openxmlformats.org/officeDocument/2006/relationships/image" Target="../media/image28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21BE6-AB69-4B05-ABB1-5C455CF7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building blocks in analog 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0091A-6A40-49D1-B49B-48850102E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312918"/>
            <a:ext cx="10100310" cy="4932625"/>
          </a:xfrm>
        </p:spPr>
        <p:txBody>
          <a:bodyPr/>
          <a:lstStyle/>
          <a:p>
            <a:r>
              <a:rPr lang="en-US" b="1" dirty="0"/>
              <a:t>Current Mirrors</a:t>
            </a:r>
          </a:p>
          <a:p>
            <a:r>
              <a:rPr lang="en-US" b="1" dirty="0"/>
              <a:t>Differential pairs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Obviously combined with the three basic</a:t>
            </a:r>
            <a:br>
              <a:rPr lang="en-US" dirty="0"/>
            </a:br>
            <a:r>
              <a:rPr lang="en-US" dirty="0"/>
              <a:t>single-transistor configurations: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Common source (emitter)</a:t>
            </a:r>
          </a:p>
          <a:p>
            <a:r>
              <a:rPr lang="en-US" dirty="0"/>
              <a:t>Source (emitter) follower</a:t>
            </a:r>
          </a:p>
          <a:p>
            <a:r>
              <a:rPr lang="en-US" b="1" dirty="0"/>
              <a:t>Common gate (base) </a:t>
            </a:r>
          </a:p>
          <a:p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598AC4-E0F1-41A4-9839-0501B5F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0116AD-90C7-4C3C-88A5-5D447A65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2114D4F2-7D4E-4F32-82A3-A21143173A38}"/>
              </a:ext>
            </a:extLst>
          </p:cNvPr>
          <p:cNvSpPr/>
          <p:nvPr/>
        </p:nvSpPr>
        <p:spPr>
          <a:xfrm>
            <a:off x="3531870" y="1441609"/>
            <a:ext cx="7442982" cy="1724501"/>
          </a:xfrm>
          <a:custGeom>
            <a:avLst/>
            <a:gdLst>
              <a:gd name="connsiteX0" fmla="*/ 0 w 7042932"/>
              <a:gd name="connsiteY0" fmla="*/ 67151 h 1724501"/>
              <a:gd name="connsiteX1" fmla="*/ 1668780 w 7042932"/>
              <a:gd name="connsiteY1" fmla="*/ 44291 h 1724501"/>
              <a:gd name="connsiteX2" fmla="*/ 4217670 w 7042932"/>
              <a:gd name="connsiteY2" fmla="*/ 10001 h 1724501"/>
              <a:gd name="connsiteX3" fmla="*/ 6012180 w 7042932"/>
              <a:gd name="connsiteY3" fmla="*/ 55721 h 1724501"/>
              <a:gd name="connsiteX4" fmla="*/ 6880860 w 7042932"/>
              <a:gd name="connsiteY4" fmla="*/ 547211 h 1724501"/>
              <a:gd name="connsiteX5" fmla="*/ 7040880 w 7042932"/>
              <a:gd name="connsiteY5" fmla="*/ 1724501 h 17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2932" h="1724501">
                <a:moveTo>
                  <a:pt x="0" y="67151"/>
                </a:moveTo>
                <a:lnTo>
                  <a:pt x="1668780" y="44291"/>
                </a:lnTo>
                <a:lnTo>
                  <a:pt x="4217670" y="10001"/>
                </a:lnTo>
                <a:cubicBezTo>
                  <a:pt x="4941570" y="11906"/>
                  <a:pt x="5568315" y="-33814"/>
                  <a:pt x="6012180" y="55721"/>
                </a:cubicBezTo>
                <a:cubicBezTo>
                  <a:pt x="6456045" y="145256"/>
                  <a:pt x="6709410" y="269081"/>
                  <a:pt x="6880860" y="547211"/>
                </a:cubicBezTo>
                <a:cubicBezTo>
                  <a:pt x="7052310" y="825341"/>
                  <a:pt x="7046595" y="1274921"/>
                  <a:pt x="7040880" y="1724501"/>
                </a:cubicBezTo>
              </a:path>
            </a:pathLst>
          </a:custGeom>
          <a:noFill/>
          <a:ln w="412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8BD0C3E-4F02-4D7E-96C2-13D3092423D5}"/>
              </a:ext>
            </a:extLst>
          </p:cNvPr>
          <p:cNvSpPr/>
          <p:nvPr/>
        </p:nvSpPr>
        <p:spPr>
          <a:xfrm>
            <a:off x="3749040" y="1986149"/>
            <a:ext cx="5271282" cy="1179961"/>
          </a:xfrm>
          <a:custGeom>
            <a:avLst/>
            <a:gdLst>
              <a:gd name="connsiteX0" fmla="*/ 0 w 7042932"/>
              <a:gd name="connsiteY0" fmla="*/ 67151 h 1724501"/>
              <a:gd name="connsiteX1" fmla="*/ 1668780 w 7042932"/>
              <a:gd name="connsiteY1" fmla="*/ 44291 h 1724501"/>
              <a:gd name="connsiteX2" fmla="*/ 4217670 w 7042932"/>
              <a:gd name="connsiteY2" fmla="*/ 10001 h 1724501"/>
              <a:gd name="connsiteX3" fmla="*/ 6012180 w 7042932"/>
              <a:gd name="connsiteY3" fmla="*/ 55721 h 1724501"/>
              <a:gd name="connsiteX4" fmla="*/ 6880860 w 7042932"/>
              <a:gd name="connsiteY4" fmla="*/ 547211 h 1724501"/>
              <a:gd name="connsiteX5" fmla="*/ 7040880 w 7042932"/>
              <a:gd name="connsiteY5" fmla="*/ 1724501 h 17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2932" h="1724501">
                <a:moveTo>
                  <a:pt x="0" y="67151"/>
                </a:moveTo>
                <a:lnTo>
                  <a:pt x="1668780" y="44291"/>
                </a:lnTo>
                <a:lnTo>
                  <a:pt x="4217670" y="10001"/>
                </a:lnTo>
                <a:cubicBezTo>
                  <a:pt x="4941570" y="11906"/>
                  <a:pt x="5568315" y="-33814"/>
                  <a:pt x="6012180" y="55721"/>
                </a:cubicBezTo>
                <a:cubicBezTo>
                  <a:pt x="6456045" y="145256"/>
                  <a:pt x="6709410" y="269081"/>
                  <a:pt x="6880860" y="547211"/>
                </a:cubicBezTo>
                <a:cubicBezTo>
                  <a:pt x="7052310" y="825341"/>
                  <a:pt x="7046595" y="1274921"/>
                  <a:pt x="7040880" y="1724501"/>
                </a:cubicBezTo>
              </a:path>
            </a:pathLst>
          </a:custGeom>
          <a:noFill/>
          <a:ln w="412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19F8E73-10BE-48C6-9276-B93FD7014B88}"/>
              </a:ext>
            </a:extLst>
          </p:cNvPr>
          <p:cNvSpPr/>
          <p:nvPr/>
        </p:nvSpPr>
        <p:spPr>
          <a:xfrm>
            <a:off x="10126980" y="3166110"/>
            <a:ext cx="174879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Cascode Mirrors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9D5E3CD-C388-449C-8843-3CECC498C0BD}"/>
              </a:ext>
            </a:extLst>
          </p:cNvPr>
          <p:cNvSpPr/>
          <p:nvPr/>
        </p:nvSpPr>
        <p:spPr>
          <a:xfrm>
            <a:off x="7852410" y="3157947"/>
            <a:ext cx="2122170" cy="92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Cascode amp.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A5777E-909B-422F-BF37-DCA69AB777D6}"/>
              </a:ext>
            </a:extLst>
          </p:cNvPr>
          <p:cNvSpPr/>
          <p:nvPr/>
        </p:nvSpPr>
        <p:spPr>
          <a:xfrm>
            <a:off x="5676900" y="4214336"/>
            <a:ext cx="195453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Cascode Amplifier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CFAFFBC-9506-4974-ABB6-9123EA77FB9D}"/>
              </a:ext>
            </a:extLst>
          </p:cNvPr>
          <p:cNvSpPr/>
          <p:nvPr/>
        </p:nvSpPr>
        <p:spPr>
          <a:xfrm>
            <a:off x="4491990" y="4114800"/>
            <a:ext cx="6601778" cy="1518647"/>
          </a:xfrm>
          <a:custGeom>
            <a:avLst/>
            <a:gdLst>
              <a:gd name="connsiteX0" fmla="*/ 0 w 6601778"/>
              <a:gd name="connsiteY0" fmla="*/ 1508760 h 1518647"/>
              <a:gd name="connsiteX1" fmla="*/ 2457450 w 6601778"/>
              <a:gd name="connsiteY1" fmla="*/ 1497330 h 1518647"/>
              <a:gd name="connsiteX2" fmla="*/ 4526280 w 6601778"/>
              <a:gd name="connsiteY2" fmla="*/ 1508760 h 1518647"/>
              <a:gd name="connsiteX3" fmla="*/ 5955030 w 6601778"/>
              <a:gd name="connsiteY3" fmla="*/ 1497330 h 1518647"/>
              <a:gd name="connsiteX4" fmla="*/ 6400800 w 6601778"/>
              <a:gd name="connsiteY4" fmla="*/ 1268730 h 1518647"/>
              <a:gd name="connsiteX5" fmla="*/ 6583680 w 6601778"/>
              <a:gd name="connsiteY5" fmla="*/ 868680 h 1518647"/>
              <a:gd name="connsiteX6" fmla="*/ 6595110 w 6601778"/>
              <a:gd name="connsiteY6" fmla="*/ 457200 h 1518647"/>
              <a:gd name="connsiteX7" fmla="*/ 6583680 w 6601778"/>
              <a:gd name="connsiteY7" fmla="*/ 0 h 15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1778" h="1518647">
                <a:moveTo>
                  <a:pt x="0" y="1508760"/>
                </a:moveTo>
                <a:lnTo>
                  <a:pt x="2457450" y="1497330"/>
                </a:lnTo>
                <a:lnTo>
                  <a:pt x="4526280" y="1508760"/>
                </a:lnTo>
                <a:cubicBezTo>
                  <a:pt x="5109210" y="1508760"/>
                  <a:pt x="5642610" y="1537335"/>
                  <a:pt x="5955030" y="1497330"/>
                </a:cubicBezTo>
                <a:cubicBezTo>
                  <a:pt x="6267450" y="1457325"/>
                  <a:pt x="6296025" y="1373505"/>
                  <a:pt x="6400800" y="1268730"/>
                </a:cubicBezTo>
                <a:cubicBezTo>
                  <a:pt x="6505575" y="1163955"/>
                  <a:pt x="6551295" y="1003935"/>
                  <a:pt x="6583680" y="868680"/>
                </a:cubicBezTo>
                <a:cubicBezTo>
                  <a:pt x="6616065" y="733425"/>
                  <a:pt x="6595110" y="601980"/>
                  <a:pt x="6595110" y="457200"/>
                </a:cubicBezTo>
                <a:cubicBezTo>
                  <a:pt x="6595110" y="312420"/>
                  <a:pt x="6589395" y="156210"/>
                  <a:pt x="6583680" y="0"/>
                </a:cubicBezTo>
              </a:path>
            </a:pathLst>
          </a:custGeom>
          <a:noFill/>
          <a:ln w="412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00B0962-2A6A-4C19-AEE8-E1B3A4BA5016}"/>
              </a:ext>
            </a:extLst>
          </p:cNvPr>
          <p:cNvSpPr/>
          <p:nvPr/>
        </p:nvSpPr>
        <p:spPr>
          <a:xfrm>
            <a:off x="4399597" y="4101827"/>
            <a:ext cx="4892993" cy="1518647"/>
          </a:xfrm>
          <a:custGeom>
            <a:avLst/>
            <a:gdLst>
              <a:gd name="connsiteX0" fmla="*/ 0 w 6601778"/>
              <a:gd name="connsiteY0" fmla="*/ 1508760 h 1518647"/>
              <a:gd name="connsiteX1" fmla="*/ 2457450 w 6601778"/>
              <a:gd name="connsiteY1" fmla="*/ 1497330 h 1518647"/>
              <a:gd name="connsiteX2" fmla="*/ 4526280 w 6601778"/>
              <a:gd name="connsiteY2" fmla="*/ 1508760 h 1518647"/>
              <a:gd name="connsiteX3" fmla="*/ 5955030 w 6601778"/>
              <a:gd name="connsiteY3" fmla="*/ 1497330 h 1518647"/>
              <a:gd name="connsiteX4" fmla="*/ 6400800 w 6601778"/>
              <a:gd name="connsiteY4" fmla="*/ 1268730 h 1518647"/>
              <a:gd name="connsiteX5" fmla="*/ 6583680 w 6601778"/>
              <a:gd name="connsiteY5" fmla="*/ 868680 h 1518647"/>
              <a:gd name="connsiteX6" fmla="*/ 6595110 w 6601778"/>
              <a:gd name="connsiteY6" fmla="*/ 457200 h 1518647"/>
              <a:gd name="connsiteX7" fmla="*/ 6583680 w 6601778"/>
              <a:gd name="connsiteY7" fmla="*/ 0 h 15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1778" h="1518647">
                <a:moveTo>
                  <a:pt x="0" y="1508760"/>
                </a:moveTo>
                <a:lnTo>
                  <a:pt x="2457450" y="1497330"/>
                </a:lnTo>
                <a:lnTo>
                  <a:pt x="4526280" y="1508760"/>
                </a:lnTo>
                <a:cubicBezTo>
                  <a:pt x="5109210" y="1508760"/>
                  <a:pt x="5642610" y="1537335"/>
                  <a:pt x="5955030" y="1497330"/>
                </a:cubicBezTo>
                <a:cubicBezTo>
                  <a:pt x="6267450" y="1457325"/>
                  <a:pt x="6296025" y="1373505"/>
                  <a:pt x="6400800" y="1268730"/>
                </a:cubicBezTo>
                <a:cubicBezTo>
                  <a:pt x="6505575" y="1163955"/>
                  <a:pt x="6551295" y="1003935"/>
                  <a:pt x="6583680" y="868680"/>
                </a:cubicBezTo>
                <a:cubicBezTo>
                  <a:pt x="6616065" y="733425"/>
                  <a:pt x="6595110" y="601980"/>
                  <a:pt x="6595110" y="457200"/>
                </a:cubicBezTo>
                <a:cubicBezTo>
                  <a:pt x="6595110" y="312420"/>
                  <a:pt x="6589395" y="156210"/>
                  <a:pt x="6583680" y="0"/>
                </a:cubicBezTo>
              </a:path>
            </a:pathLst>
          </a:custGeom>
          <a:noFill/>
          <a:ln w="412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DAA504F9-B9A3-41AB-81D1-A27C7CA0DF82}"/>
              </a:ext>
            </a:extLst>
          </p:cNvPr>
          <p:cNvSpPr/>
          <p:nvPr/>
        </p:nvSpPr>
        <p:spPr>
          <a:xfrm>
            <a:off x="4507231" y="5157752"/>
            <a:ext cx="2133600" cy="462722"/>
          </a:xfrm>
          <a:custGeom>
            <a:avLst/>
            <a:gdLst>
              <a:gd name="connsiteX0" fmla="*/ 0 w 6601778"/>
              <a:gd name="connsiteY0" fmla="*/ 1508760 h 1518647"/>
              <a:gd name="connsiteX1" fmla="*/ 2457450 w 6601778"/>
              <a:gd name="connsiteY1" fmla="*/ 1497330 h 1518647"/>
              <a:gd name="connsiteX2" fmla="*/ 4526280 w 6601778"/>
              <a:gd name="connsiteY2" fmla="*/ 1508760 h 1518647"/>
              <a:gd name="connsiteX3" fmla="*/ 5955030 w 6601778"/>
              <a:gd name="connsiteY3" fmla="*/ 1497330 h 1518647"/>
              <a:gd name="connsiteX4" fmla="*/ 6400800 w 6601778"/>
              <a:gd name="connsiteY4" fmla="*/ 1268730 h 1518647"/>
              <a:gd name="connsiteX5" fmla="*/ 6583680 w 6601778"/>
              <a:gd name="connsiteY5" fmla="*/ 868680 h 1518647"/>
              <a:gd name="connsiteX6" fmla="*/ 6595110 w 6601778"/>
              <a:gd name="connsiteY6" fmla="*/ 457200 h 1518647"/>
              <a:gd name="connsiteX7" fmla="*/ 6583680 w 6601778"/>
              <a:gd name="connsiteY7" fmla="*/ 0 h 15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1778" h="1518647">
                <a:moveTo>
                  <a:pt x="0" y="1508760"/>
                </a:moveTo>
                <a:lnTo>
                  <a:pt x="2457450" y="1497330"/>
                </a:lnTo>
                <a:lnTo>
                  <a:pt x="4526280" y="1508760"/>
                </a:lnTo>
                <a:cubicBezTo>
                  <a:pt x="5109210" y="1508760"/>
                  <a:pt x="5642610" y="1537335"/>
                  <a:pt x="5955030" y="1497330"/>
                </a:cubicBezTo>
                <a:cubicBezTo>
                  <a:pt x="6267450" y="1457325"/>
                  <a:pt x="6296025" y="1373505"/>
                  <a:pt x="6400800" y="1268730"/>
                </a:cubicBezTo>
                <a:cubicBezTo>
                  <a:pt x="6505575" y="1163955"/>
                  <a:pt x="6551295" y="1003935"/>
                  <a:pt x="6583680" y="868680"/>
                </a:cubicBezTo>
                <a:cubicBezTo>
                  <a:pt x="6616065" y="733425"/>
                  <a:pt x="6595110" y="601980"/>
                  <a:pt x="6595110" y="457200"/>
                </a:cubicBezTo>
                <a:cubicBezTo>
                  <a:pt x="6595110" y="312420"/>
                  <a:pt x="6589395" y="156210"/>
                  <a:pt x="6583680" y="0"/>
                </a:cubicBezTo>
              </a:path>
            </a:pathLst>
          </a:custGeom>
          <a:noFill/>
          <a:ln w="412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C6569F9-B55C-4C17-9F43-61EC43BA68A1}"/>
              </a:ext>
            </a:extLst>
          </p:cNvPr>
          <p:cNvCxnSpPr/>
          <p:nvPr/>
        </p:nvCxnSpPr>
        <p:spPr>
          <a:xfrm>
            <a:off x="4903470" y="4629150"/>
            <a:ext cx="773430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6C7E2-3E0E-4AC4-AFFA-8FB44288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Presence of systematic errors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A357A5-6B07-4B74-9F37-D0D35B00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29DDC8-B80C-48CF-8A99-53D5FA95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0F1DEB-E13D-4346-BA44-A30EC1848790}"/>
              </a:ext>
            </a:extLst>
          </p:cNvPr>
          <p:cNvSpPr txBox="1"/>
          <p:nvPr/>
        </p:nvSpPr>
        <p:spPr>
          <a:xfrm>
            <a:off x="7559806" y="900047"/>
            <a:ext cx="4145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example, there is not an optimum voltage in the correct operating area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at which the output current is equal to the ideal value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BD1FEE-FE50-4723-83AD-890339005AAE}"/>
              </a:ext>
            </a:extLst>
          </p:cNvPr>
          <p:cNvSpPr txBox="1"/>
          <p:nvPr/>
        </p:nvSpPr>
        <p:spPr>
          <a:xfrm>
            <a:off x="7559806" y="3324108"/>
            <a:ext cx="4337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must be a parameter that can be easily set by design. It is generally a ratio of simple device parameters: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W/L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ratios in MOSFETs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 ratios  in BJTs.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4D36EF3D-A58F-4694-8F0C-B57B463B6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1027522"/>
            <a:ext cx="6549390" cy="50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4F5181-3E05-469C-A462-7129CD96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Role of V</a:t>
            </a:r>
            <a:r>
              <a:rPr lang="en-US" baseline="-25000" dirty="0"/>
              <a:t>in</a:t>
            </a:r>
            <a:r>
              <a:rPr lang="en-US" dirty="0"/>
              <a:t>, V</a:t>
            </a:r>
            <a:r>
              <a:rPr lang="en-US" baseline="-25000" dirty="0"/>
              <a:t>MIN</a:t>
            </a:r>
            <a:r>
              <a:rPr lang="en-US" dirty="0"/>
              <a:t>: an example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B6D189-B7FF-4A3A-A3C4-98A71698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2EFDC6-30EE-4830-B1CC-E2E80F67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297764D-FA3D-4729-BEBE-FC7A5699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430" y="3628624"/>
            <a:ext cx="1114425" cy="14097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F5F9E4-CA2C-4237-BE1A-F1C342F7A118}"/>
              </a:ext>
            </a:extLst>
          </p:cNvPr>
          <p:cNvSpPr txBox="1"/>
          <p:nvPr/>
        </p:nvSpPr>
        <p:spPr>
          <a:xfrm>
            <a:off x="229933" y="650239"/>
            <a:ext cx="413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obtain a copy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scaled up by a factor M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3B563B4-C936-4355-820B-E18F36960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2642" y="3625441"/>
            <a:ext cx="2590800" cy="20764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A94A73-9CE4-4FE1-82F6-0479AD20D7A4}"/>
              </a:ext>
            </a:extLst>
          </p:cNvPr>
          <p:cNvSpPr txBox="1"/>
          <p:nvPr/>
        </p:nvSpPr>
        <p:spPr>
          <a:xfrm>
            <a:off x="333724" y="2307278"/>
            <a:ext cx="3867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single n-mirror does the job, but transforms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source into a sink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DBE009-92E7-48F4-A4B8-BE1E321076EB}"/>
              </a:ext>
            </a:extLst>
          </p:cNvPr>
          <p:cNvSpPr txBox="1"/>
          <p:nvPr/>
        </p:nvSpPr>
        <p:spPr>
          <a:xfrm>
            <a:off x="7205224" y="130583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add a p-type mirror to reverse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source type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2A201C0B-49BA-4B4C-9158-689035529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8604" y="1342615"/>
            <a:ext cx="2333625" cy="23050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CC7AD0-0EF1-41A5-8823-FE730911ED72}"/>
              </a:ext>
            </a:extLst>
          </p:cNvPr>
          <p:cNvSpPr txBox="1"/>
          <p:nvPr/>
        </p:nvSpPr>
        <p:spPr>
          <a:xfrm>
            <a:off x="4593305" y="46002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96DDA0-BB1F-4C6D-B05F-83CEF9533F02}"/>
              </a:ext>
            </a:extLst>
          </p:cNvPr>
          <p:cNvSpPr txBox="1"/>
          <p:nvPr/>
        </p:nvSpPr>
        <p:spPr>
          <a:xfrm>
            <a:off x="6280949" y="29310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M-P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C51AE3A-00DB-4AA2-AB64-4F0D1D776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356642"/>
              </p:ext>
            </p:extLst>
          </p:nvPr>
        </p:nvGraphicFramePr>
        <p:xfrm>
          <a:off x="7856157" y="2554608"/>
          <a:ext cx="25320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28600" progId="Equation.DSMT4">
                  <p:embed/>
                </p:oleObj>
              </mc:Choice>
              <mc:Fallback>
                <p:oleObj name="Equation" r:id="rId8" imgW="927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B393CF-A809-4F84-9276-11126AFA6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6157" y="2554608"/>
                        <a:ext cx="2532062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66BBEB5-6469-4BCD-A35A-C35432292B14}"/>
              </a:ext>
            </a:extLst>
          </p:cNvPr>
          <p:cNvSpPr/>
          <p:nvPr/>
        </p:nvSpPr>
        <p:spPr>
          <a:xfrm>
            <a:off x="4285608" y="1156108"/>
            <a:ext cx="1186689" cy="45457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80CAB5B-B836-49E1-8124-93060261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3889"/>
              </p:ext>
            </p:extLst>
          </p:nvPr>
        </p:nvGraphicFramePr>
        <p:xfrm>
          <a:off x="7422003" y="3805781"/>
          <a:ext cx="3051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228600" progId="Equation.DSMT4">
                  <p:embed/>
                </p:oleObj>
              </mc:Choice>
              <mc:Fallback>
                <p:oleObj name="Equation" r:id="rId10" imgW="111744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C51AE3A-00DB-4AA2-AB64-4F0D1D776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2003" y="3805781"/>
                        <a:ext cx="30511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2C3FFD0-0A39-4E58-8915-850D0B868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08170"/>
              </p:ext>
            </p:extLst>
          </p:nvPr>
        </p:nvGraphicFramePr>
        <p:xfrm>
          <a:off x="7412628" y="4397959"/>
          <a:ext cx="42306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980CAB5B-B836-49E1-8124-93060261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12628" y="4397959"/>
                        <a:ext cx="4230688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EC01C162-5E1A-3A42-8C3F-B07ACB5571A8}"/>
              </a:ext>
            </a:extLst>
          </p:cNvPr>
          <p:cNvSpPr/>
          <p:nvPr/>
        </p:nvSpPr>
        <p:spPr>
          <a:xfrm>
            <a:off x="7047506" y="3647665"/>
            <a:ext cx="365122" cy="1444031"/>
          </a:xfrm>
          <a:prstGeom prst="leftBrace">
            <a:avLst>
              <a:gd name="adj1" fmla="val 3963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AB4912B-063D-9994-F5BD-14051FD642B5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472297" y="4080510"/>
            <a:ext cx="1575209" cy="289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3542DB-8458-4955-8C23-B8E034B1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signal equivalent circuit of a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795ACC-057D-4E4E-95F5-BED1B9A6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4FB35C-068F-4271-B56F-C99D9CB7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18C15A-63CB-4FDD-B709-670400D8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745" y="1301202"/>
            <a:ext cx="2066925" cy="210502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F811CB5-3656-4E59-AABA-2014BCBC6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301202"/>
            <a:ext cx="4000500" cy="266700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B5B3E9B-163A-431A-BB9D-811FBDC54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64403"/>
              </p:ext>
            </p:extLst>
          </p:nvPr>
        </p:nvGraphicFramePr>
        <p:xfrm>
          <a:off x="8856770" y="4735302"/>
          <a:ext cx="1422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C51AE3A-00DB-4AA2-AB64-4F0D1D776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56770" y="4735302"/>
                        <a:ext cx="142240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61C359-A8B4-4E20-9AED-D73DB2B26615}"/>
              </a:ext>
            </a:extLst>
          </p:cNvPr>
          <p:cNvSpPr txBox="1"/>
          <p:nvPr/>
        </p:nvSpPr>
        <p:spPr>
          <a:xfrm>
            <a:off x="6599421" y="475068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generally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5496DE2-37BA-4C0C-AC1C-67FE7C5FE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3670" y="3042479"/>
            <a:ext cx="3491997" cy="301550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6CBFB5-629E-4876-8DBF-923733F7C4F3}"/>
              </a:ext>
            </a:extLst>
          </p:cNvPr>
          <p:cNvSpPr txBox="1"/>
          <p:nvPr/>
        </p:nvSpPr>
        <p:spPr>
          <a:xfrm>
            <a:off x="1365812" y="5745502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operating point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3C902F0-CACB-49C3-9EA0-FF0A81FE47CA}"/>
              </a:ext>
            </a:extLst>
          </p:cNvPr>
          <p:cNvCxnSpPr/>
          <p:nvPr/>
        </p:nvCxnSpPr>
        <p:spPr>
          <a:xfrm flipV="1">
            <a:off x="3750198" y="5603042"/>
            <a:ext cx="949124" cy="362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68B8B5-F612-44E0-BB98-910C240997C1}"/>
              </a:ext>
            </a:extLst>
          </p:cNvPr>
          <p:cNvSpPr txBox="1"/>
          <p:nvPr/>
        </p:nvSpPr>
        <p:spPr>
          <a:xfrm>
            <a:off x="3281946" y="34290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slope: </a:t>
            </a:r>
            <a:r>
              <a:rPr lang="en-US" sz="2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36CBFD-051B-4DB3-9DB0-7303D80A11DC}"/>
              </a:ext>
            </a:extLst>
          </p:cNvPr>
          <p:cNvSpPr txBox="1"/>
          <p:nvPr/>
        </p:nvSpPr>
        <p:spPr>
          <a:xfrm>
            <a:off x="5113277" y="3983580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tangent: slope: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46C8E1B-138C-4593-A57A-9FC93BDED93C}"/>
              </a:ext>
            </a:extLst>
          </p:cNvPr>
          <p:cNvCxnSpPr>
            <a:cxnSpLocks/>
          </p:cNvCxnSpPr>
          <p:nvPr/>
        </p:nvCxnSpPr>
        <p:spPr>
          <a:xfrm>
            <a:off x="3902927" y="3890665"/>
            <a:ext cx="389673" cy="5116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13713FF-C261-4915-AFBA-FFB1EC853E91}"/>
              </a:ext>
            </a:extLst>
          </p:cNvPr>
          <p:cNvCxnSpPr>
            <a:cxnSpLocks/>
          </p:cNvCxnSpPr>
          <p:nvPr/>
        </p:nvCxnSpPr>
        <p:spPr>
          <a:xfrm flipH="1">
            <a:off x="4588933" y="4394426"/>
            <a:ext cx="904989" cy="340876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189A45D-74F7-4E55-A7E3-32F080EB346A}"/>
              </a:ext>
            </a:extLst>
          </p:cNvPr>
          <p:cNvSpPr txBox="1"/>
          <p:nvPr/>
        </p:nvSpPr>
        <p:spPr>
          <a:xfrm>
            <a:off x="406400" y="3750733"/>
            <a:ext cx="2579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Notice: the linearity of a real current mirror is much better than in this figure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BFE34380-EA39-49AB-8817-02E2845A8EEB}"/>
              </a:ext>
            </a:extLst>
          </p:cNvPr>
          <p:cNvSpPr/>
          <p:nvPr/>
        </p:nvSpPr>
        <p:spPr>
          <a:xfrm>
            <a:off x="2353733" y="3750733"/>
            <a:ext cx="631880" cy="3637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CDFE101B-24DA-4AAF-9F6F-F5CB81404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129608"/>
              </p:ext>
            </p:extLst>
          </p:nvPr>
        </p:nvGraphicFramePr>
        <p:xfrm>
          <a:off x="3590863" y="1174679"/>
          <a:ext cx="1267794" cy="91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431640" progId="Equation.DSMT4">
                  <p:embed/>
                </p:oleObj>
              </mc:Choice>
              <mc:Fallback>
                <p:oleObj name="Equation" r:id="rId10" imgW="59688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980CAB5B-B836-49E1-8124-93060261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0863" y="1174679"/>
                        <a:ext cx="1267794" cy="919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42031A6-FAA9-4494-9DF4-8EAF2737F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89036"/>
              </p:ext>
            </p:extLst>
          </p:nvPr>
        </p:nvGraphicFramePr>
        <p:xfrm>
          <a:off x="3604418" y="2105801"/>
          <a:ext cx="13763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31640" progId="Equation.DSMT4">
                  <p:embed/>
                </p:oleObj>
              </mc:Choice>
              <mc:Fallback>
                <p:oleObj name="Equation" r:id="rId12" imgW="64764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CDFE101B-24DA-4AAF-9F6F-F5CB81404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4418" y="2105801"/>
                        <a:ext cx="1376363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5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F22D9-5764-4BED-8059-31D4B37C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5"/>
            <a:ext cx="10515600" cy="662397"/>
          </a:xfrm>
        </p:spPr>
        <p:txBody>
          <a:bodyPr/>
          <a:lstStyle/>
          <a:p>
            <a:r>
              <a:rPr lang="en-US" dirty="0"/>
              <a:t>MOSFET current mirrors: the simple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11A531-97B6-46BA-997B-EAA38462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E00B3F-9468-47FC-8A09-3BDF800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A4FD231-9E3E-4BAA-9246-DF1F2EA29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58131"/>
              </p:ext>
            </p:extLst>
          </p:nvPr>
        </p:nvGraphicFramePr>
        <p:xfrm>
          <a:off x="5672931" y="1321121"/>
          <a:ext cx="49482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960" imgH="457200" progId="Equation.DSMT4">
                  <p:embed/>
                </p:oleObj>
              </mc:Choice>
              <mc:Fallback>
                <p:oleObj name="Equation" r:id="rId2" imgW="2361960" imgH="4572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931" y="1321121"/>
                        <a:ext cx="4948238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2731395-A60F-4231-914B-5969474E1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75320"/>
              </p:ext>
            </p:extLst>
          </p:nvPr>
        </p:nvGraphicFramePr>
        <p:xfrm>
          <a:off x="5657309" y="3699661"/>
          <a:ext cx="54403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533160" progId="Equation.DSMT4">
                  <p:embed/>
                </p:oleObj>
              </mc:Choice>
              <mc:Fallback>
                <p:oleObj name="Equation" r:id="rId4" imgW="2793960" imgH="53316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309" y="3699661"/>
                        <a:ext cx="5440363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ACB492C-84FE-4155-B41B-8E5042E42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95321"/>
              </p:ext>
            </p:extLst>
          </p:nvPr>
        </p:nvGraphicFramePr>
        <p:xfrm>
          <a:off x="5726112" y="4729764"/>
          <a:ext cx="4841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406080" progId="Equation.DSMT4">
                  <p:embed/>
                </p:oleObj>
              </mc:Choice>
              <mc:Fallback>
                <p:oleObj name="Equation" r:id="rId6" imgW="2120760" imgH="406080" progId="Equation.DSMT4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2" y="4729764"/>
                        <a:ext cx="4841875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008CFC-5267-4E80-BA63-05AAE3A85FE8}"/>
              </a:ext>
            </a:extLst>
          </p:cNvPr>
          <p:cNvSpPr txBox="1"/>
          <p:nvPr/>
        </p:nvSpPr>
        <p:spPr>
          <a:xfrm>
            <a:off x="5703560" y="890971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 inversion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781261-B6A0-4DDB-AFCD-D1B4DC282A56}"/>
              </a:ext>
            </a:extLst>
          </p:cNvPr>
          <p:cNvSpPr txBox="1"/>
          <p:nvPr/>
        </p:nvSpPr>
        <p:spPr>
          <a:xfrm>
            <a:off x="5672931" y="3338009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weak inversion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4D825E8-144E-488A-84D4-CE9E5FFEA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56860"/>
              </p:ext>
            </p:extLst>
          </p:nvPr>
        </p:nvGraphicFramePr>
        <p:xfrm>
          <a:off x="1334770" y="5200625"/>
          <a:ext cx="3798644" cy="69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253800" progId="Equation.DSMT4">
                  <p:embed/>
                </p:oleObj>
              </mc:Choice>
              <mc:Fallback>
                <p:oleObj name="Equation" r:id="rId8" imgW="142236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A4FD231-9E3E-4BAA-9246-DF1F2EA29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770" y="5200625"/>
                        <a:ext cx="3798644" cy="69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F478FB8A-A575-44DF-8CC1-AA84B0BF93C4}"/>
              </a:ext>
            </a:extLst>
          </p:cNvPr>
          <p:cNvSpPr/>
          <p:nvPr/>
        </p:nvSpPr>
        <p:spPr>
          <a:xfrm>
            <a:off x="5355743" y="1614988"/>
            <a:ext cx="301566" cy="4191451"/>
          </a:xfrm>
          <a:prstGeom prst="leftBrace">
            <a:avLst>
              <a:gd name="adj1" fmla="val 707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0B36AD92-89B4-452E-B226-B0D810B3C85A}"/>
              </a:ext>
            </a:extLst>
          </p:cNvPr>
          <p:cNvSpPr/>
          <p:nvPr/>
        </p:nvSpPr>
        <p:spPr>
          <a:xfrm>
            <a:off x="3551618" y="3164114"/>
            <a:ext cx="1717068" cy="1821839"/>
          </a:xfrm>
          <a:custGeom>
            <a:avLst/>
            <a:gdLst>
              <a:gd name="connsiteX0" fmla="*/ 1717068 w 1717068"/>
              <a:gd name="connsiteY0" fmla="*/ 0 h 1669143"/>
              <a:gd name="connsiteX1" fmla="*/ 1078439 w 1717068"/>
              <a:gd name="connsiteY1" fmla="*/ 261257 h 1669143"/>
              <a:gd name="connsiteX2" fmla="*/ 164039 w 1717068"/>
              <a:gd name="connsiteY2" fmla="*/ 856343 h 1669143"/>
              <a:gd name="connsiteX3" fmla="*/ 4382 w 1717068"/>
              <a:gd name="connsiteY3" fmla="*/ 1669143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7068" h="1669143">
                <a:moveTo>
                  <a:pt x="1717068" y="0"/>
                </a:moveTo>
                <a:cubicBezTo>
                  <a:pt x="1527172" y="59266"/>
                  <a:pt x="1337277" y="118533"/>
                  <a:pt x="1078439" y="261257"/>
                </a:cubicBezTo>
                <a:cubicBezTo>
                  <a:pt x="819601" y="403981"/>
                  <a:pt x="343048" y="621695"/>
                  <a:pt x="164039" y="856343"/>
                </a:cubicBezTo>
                <a:cubicBezTo>
                  <a:pt x="-14970" y="1090991"/>
                  <a:pt x="-5294" y="1380067"/>
                  <a:pt x="4382" y="1669143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6DAFB62-D33F-49BF-BE5C-07A558B65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6525" y="964552"/>
            <a:ext cx="4242012" cy="2199562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E98825E-E1BE-A59F-8340-BB34654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70066"/>
              </p:ext>
            </p:extLst>
          </p:nvPr>
        </p:nvGraphicFramePr>
        <p:xfrm>
          <a:off x="8513779" y="2299362"/>
          <a:ext cx="2996637" cy="95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469800" progId="Equation.DSMT4">
                  <p:embed/>
                </p:oleObj>
              </mc:Choice>
              <mc:Fallback>
                <p:oleObj name="Equation" r:id="rId12" imgW="1511280" imgH="469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4D825E8-144E-488A-84D4-CE9E5FFEA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779" y="2299362"/>
                        <a:ext cx="2996637" cy="954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8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C4E34-DC32-429F-ABE0-26431DD9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MOSFET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311D55-514A-467D-A725-E27AA906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71FC88-78EF-431B-9202-2A8F99A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2FF403C-35BF-4DE7-9AF4-7ACD6F46C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02434"/>
              </p:ext>
            </p:extLst>
          </p:nvPr>
        </p:nvGraphicFramePr>
        <p:xfrm>
          <a:off x="6470650" y="1493453"/>
          <a:ext cx="29781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253800" progId="Equation.DSMT4">
                  <p:embed/>
                </p:oleObj>
              </mc:Choice>
              <mc:Fallback>
                <p:oleObj name="Equation" r:id="rId2" imgW="14223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4D825E8-144E-488A-84D4-CE9E5FFEA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1493453"/>
                        <a:ext cx="297815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668F224-2339-4119-ACEE-A428F47C5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89572"/>
              </p:ext>
            </p:extLst>
          </p:nvPr>
        </p:nvGraphicFramePr>
        <p:xfrm>
          <a:off x="5311774" y="2366770"/>
          <a:ext cx="59023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253800" progId="Equation.DSMT4">
                  <p:embed/>
                </p:oleObj>
              </mc:Choice>
              <mc:Fallback>
                <p:oleObj name="Equation" r:id="rId4" imgW="2819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2FF403C-35BF-4DE7-9AF4-7ACD6F46C5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4" y="2366770"/>
                        <a:ext cx="5902325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177FB5E-5DBF-4C40-A553-02389A70E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75027"/>
              </p:ext>
            </p:extLst>
          </p:nvPr>
        </p:nvGraphicFramePr>
        <p:xfrm>
          <a:off x="5330250" y="3006244"/>
          <a:ext cx="55832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253800" progId="Equation.DSMT4">
                  <p:embed/>
                </p:oleObj>
              </mc:Choice>
              <mc:Fallback>
                <p:oleObj name="Equation" r:id="rId6" imgW="266688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68F224-2339-4119-ACEE-A428F47C5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50" y="3006244"/>
                        <a:ext cx="5583238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6D50568-F5ED-4E48-8D8F-44C2A21B3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51478"/>
              </p:ext>
            </p:extLst>
          </p:nvPr>
        </p:nvGraphicFramePr>
        <p:xfrm>
          <a:off x="7147560" y="3787773"/>
          <a:ext cx="31400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431640" progId="Equation.DSMT4">
                  <p:embed/>
                </p:oleObj>
              </mc:Choice>
              <mc:Fallback>
                <p:oleObj name="Equation" r:id="rId8" imgW="149832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177FB5E-5DBF-4C40-A553-02389A70E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560" y="3787773"/>
                        <a:ext cx="3140075" cy="928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C8AD3-A212-4A7F-9DA0-931C107EC0F3}"/>
              </a:ext>
            </a:extLst>
          </p:cNvPr>
          <p:cNvSpPr txBox="1"/>
          <p:nvPr/>
        </p:nvSpPr>
        <p:spPr>
          <a:xfrm>
            <a:off x="5181600" y="40212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AFFC861-5401-4DA7-AA5C-5A61FBCF0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244772"/>
              </p:ext>
            </p:extLst>
          </p:nvPr>
        </p:nvGraphicFramePr>
        <p:xfrm>
          <a:off x="5181599" y="4836514"/>
          <a:ext cx="2206841" cy="75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41200" progId="Equation.DSMT4">
                  <p:embed/>
                </p:oleObj>
              </mc:Choice>
              <mc:Fallback>
                <p:oleObj name="Equation" r:id="rId10" imgW="72360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6D50568-F5ED-4E48-8D8F-44C2A21B32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4836514"/>
                        <a:ext cx="2206841" cy="754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AA762FF-5DEB-4FD4-A08E-C9C2DF8178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612" y="1027522"/>
            <a:ext cx="4242012" cy="21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53F17-E627-49BF-9789-74A92399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5544"/>
            <a:ext cx="10515600" cy="662397"/>
          </a:xfrm>
        </p:spPr>
        <p:txBody>
          <a:bodyPr/>
          <a:lstStyle/>
          <a:p>
            <a:r>
              <a:rPr lang="en-US" dirty="0"/>
              <a:t>Parameters of the simple MOSFET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B13611-E3E3-4C1F-9E49-7B3C1F64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687338-B115-4102-A90E-5A1D9530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E79521E-28DE-4A54-9953-00F889DE3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00204"/>
              </p:ext>
            </p:extLst>
          </p:nvPr>
        </p:nvGraphicFramePr>
        <p:xfrm>
          <a:off x="5265738" y="1222375"/>
          <a:ext cx="47990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253800" progId="Equation.DSMT4">
                  <p:embed/>
                </p:oleObj>
              </mc:Choice>
              <mc:Fallback>
                <p:oleObj name="Equation" r:id="rId2" imgW="157464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AFFC861-5401-4DA7-AA5C-5A61FBCF0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1222375"/>
                        <a:ext cx="4799012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5867C7C-9F4C-4996-B833-82A283A3A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27485"/>
              </p:ext>
            </p:extLst>
          </p:nvPr>
        </p:nvGraphicFramePr>
        <p:xfrm>
          <a:off x="5265738" y="2239683"/>
          <a:ext cx="2476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28600" progId="Equation.DSMT4">
                  <p:embed/>
                </p:oleObj>
              </mc:Choice>
              <mc:Fallback>
                <p:oleObj name="Equation" r:id="rId4" imgW="8125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E79521E-28DE-4A54-9953-00F889DE3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2239683"/>
                        <a:ext cx="2476500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A50E526-F0EC-480D-BABA-E95547DCC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65749"/>
              </p:ext>
            </p:extLst>
          </p:nvPr>
        </p:nvGraphicFramePr>
        <p:xfrm>
          <a:off x="5374981" y="3596138"/>
          <a:ext cx="3025009" cy="12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431640" progId="Equation.DSMT4">
                  <p:embed/>
                </p:oleObj>
              </mc:Choice>
              <mc:Fallback>
                <p:oleObj name="Equation" r:id="rId6" imgW="1091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5867C7C-9F4C-4996-B833-82A283A3A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981" y="3596138"/>
                        <a:ext cx="3025009" cy="1226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F62A82F-9B7B-4CCB-AFFD-90B9B27B6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500"/>
              </p:ext>
            </p:extLst>
          </p:nvPr>
        </p:nvGraphicFramePr>
        <p:xfrm>
          <a:off x="5371026" y="4928404"/>
          <a:ext cx="3025009" cy="12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31640" progId="Equation.DSMT4">
                  <p:embed/>
                </p:oleObj>
              </mc:Choice>
              <mc:Fallback>
                <p:oleObj name="Equation" r:id="rId8" imgW="10918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A50E526-F0EC-480D-BABA-E95547DCCD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026" y="4928404"/>
                        <a:ext cx="3025009" cy="1226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60EBE87-FB08-4E2B-8EE4-E1E15B0EA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" y="3074503"/>
            <a:ext cx="3939540" cy="3140577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1A47F4F-8C8B-406C-9EBD-55536F6B6E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612" y="1027522"/>
            <a:ext cx="4242012" cy="2199562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548C20B-9150-400E-9E6D-AFD6553B5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15797"/>
              </p:ext>
            </p:extLst>
          </p:nvPr>
        </p:nvGraphicFramePr>
        <p:xfrm>
          <a:off x="9070975" y="2943225"/>
          <a:ext cx="260508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482400" progId="Equation.DSMT4">
                  <p:embed/>
                </p:oleObj>
              </mc:Choice>
              <mc:Fallback>
                <p:oleObj name="Equation" r:id="rId14" imgW="101592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5867C7C-9F4C-4996-B833-82A283A3A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975" y="2943225"/>
                        <a:ext cx="2605088" cy="1268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2BE9FB0B-03CC-4B50-AA3D-7AF4A263D14D}"/>
              </a:ext>
            </a:extLst>
          </p:cNvPr>
          <p:cNvSpPr/>
          <p:nvPr/>
        </p:nvSpPr>
        <p:spPr>
          <a:xfrm>
            <a:off x="5070354" y="3795552"/>
            <a:ext cx="354330" cy="2265704"/>
          </a:xfrm>
          <a:prstGeom prst="leftBrace">
            <a:avLst>
              <a:gd name="adj1" fmla="val 4381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CE17C3-45B3-40FB-8674-D041B9C93F42}"/>
              </a:ext>
            </a:extLst>
          </p:cNvPr>
          <p:cNvSpPr txBox="1"/>
          <p:nvPr/>
        </p:nvSpPr>
        <p:spPr>
          <a:xfrm>
            <a:off x="9118974" y="2537309"/>
            <a:ext cx="286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68C2704-0041-4948-8639-8C2EA6CBDF24}"/>
              </a:ext>
            </a:extLst>
          </p:cNvPr>
          <p:cNvSpPr/>
          <p:nvPr/>
        </p:nvSpPr>
        <p:spPr>
          <a:xfrm>
            <a:off x="8960673" y="2451436"/>
            <a:ext cx="3025009" cy="1955127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17150EB6-010A-4A91-B5A3-B40791835525}"/>
              </a:ext>
            </a:extLst>
          </p:cNvPr>
          <p:cNvSpPr/>
          <p:nvPr/>
        </p:nvSpPr>
        <p:spPr>
          <a:xfrm rot="15837573">
            <a:off x="9074029" y="1319472"/>
            <a:ext cx="414629" cy="1736628"/>
          </a:xfrm>
          <a:prstGeom prst="leftBrace">
            <a:avLst>
              <a:gd name="adj1" fmla="val 17504"/>
              <a:gd name="adj2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FF398-693F-44BD-9499-8D5F422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107617"/>
            <a:ext cx="10515600" cy="662397"/>
          </a:xfrm>
        </p:spPr>
        <p:txBody>
          <a:bodyPr/>
          <a:lstStyle/>
          <a:p>
            <a:r>
              <a:rPr lang="en-US" dirty="0"/>
              <a:t>Increasing R</a:t>
            </a:r>
            <a:r>
              <a:rPr lang="en-US" baseline="-25000" dirty="0"/>
              <a:t>out</a:t>
            </a:r>
            <a:r>
              <a:rPr lang="en-US" dirty="0"/>
              <a:t>: source degeneration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83C23F-EB50-43E7-B79F-13D073D4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C1929-D897-459E-AEBF-B7C08EAF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A84990B-BB0C-4F9F-9D48-3123299DE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428179"/>
              </p:ext>
            </p:extLst>
          </p:nvPr>
        </p:nvGraphicFramePr>
        <p:xfrm>
          <a:off x="4821292" y="930190"/>
          <a:ext cx="4218319" cy="65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53800" progId="Equation.DSMT4">
                  <p:embed/>
                </p:oleObj>
              </mc:Choice>
              <mc:Fallback>
                <p:oleObj name="Equation" r:id="rId2" imgW="16887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E79521E-28DE-4A54-9953-00F889DE3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92" y="930190"/>
                        <a:ext cx="4218319" cy="650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9818654-CC4A-4DB3-ACD4-0F81D1ED5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53" y="874444"/>
            <a:ext cx="4343400" cy="2952536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4F94E7C-7E7A-4738-A2FA-8EB65E390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18217"/>
              </p:ext>
            </p:extLst>
          </p:nvPr>
        </p:nvGraphicFramePr>
        <p:xfrm>
          <a:off x="4821292" y="1548787"/>
          <a:ext cx="3276048" cy="6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53800" progId="Equation.DSMT4">
                  <p:embed/>
                </p:oleObj>
              </mc:Choice>
              <mc:Fallback>
                <p:oleObj name="Equation" r:id="rId6" imgW="134604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A84990B-BB0C-4F9F-9D48-3123299DE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92" y="1548787"/>
                        <a:ext cx="3276048" cy="63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02C90F-B25A-4D00-81CE-59D6D4A23E5A}"/>
              </a:ext>
            </a:extLst>
          </p:cNvPr>
          <p:cNvSpPr txBox="1"/>
          <p:nvPr/>
        </p:nvSpPr>
        <p:spPr>
          <a:xfrm>
            <a:off x="4821292" y="2266285"/>
            <a:ext cx="737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resistance is increased by a factor (1+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with respect to the simple current mirror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1478318-0C24-4D04-A137-936EB2982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4683"/>
              </p:ext>
            </p:extLst>
          </p:nvPr>
        </p:nvGraphicFramePr>
        <p:xfrm>
          <a:off x="5143248" y="4200538"/>
          <a:ext cx="37401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228600" progId="Equation.DSMT4">
                  <p:embed/>
                </p:oleObj>
              </mc:Choice>
              <mc:Fallback>
                <p:oleObj name="Equation" r:id="rId8" imgW="1536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4F94E7C-7E7A-4738-A2FA-8EB65E390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248" y="4200538"/>
                        <a:ext cx="3740150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1B7E23-8B7D-4547-B648-A12C52ABB776}"/>
              </a:ext>
            </a:extLst>
          </p:cNvPr>
          <p:cNvSpPr txBox="1"/>
          <p:nvPr/>
        </p:nvSpPr>
        <p:spPr>
          <a:xfrm>
            <a:off x="4867184" y="3201712"/>
            <a:ext cx="604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have a linear behavior, so that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we need that: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5333EA-799F-49B1-A5CA-5EE89C39C942}"/>
              </a:ext>
            </a:extLst>
          </p:cNvPr>
          <p:cNvSpPr txBox="1"/>
          <p:nvPr/>
        </p:nvSpPr>
        <p:spPr>
          <a:xfrm>
            <a:off x="4866065" y="4820758"/>
            <a:ext cx="42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way, we can apply the same formulas of the simple mirror for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give: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D5CBBF6-589B-4F31-BE79-F597206CB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53725"/>
              </p:ext>
            </p:extLst>
          </p:nvPr>
        </p:nvGraphicFramePr>
        <p:xfrm>
          <a:off x="9305581" y="4745431"/>
          <a:ext cx="13604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431640" progId="Equation.DSMT4">
                  <p:embed/>
                </p:oleObj>
              </mc:Choice>
              <mc:Fallback>
                <p:oleObj name="Equation" r:id="rId10" imgW="55872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1478318-0C24-4D04-A137-936EB2982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581" y="4745431"/>
                        <a:ext cx="1360487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A23852-D293-4002-91E7-F170C6CFABC3}"/>
              </a:ext>
            </a:extLst>
          </p:cNvPr>
          <p:cNvSpPr txBox="1"/>
          <p:nvPr/>
        </p:nvSpPr>
        <p:spPr>
          <a:xfrm>
            <a:off x="284599" y="3860229"/>
            <a:ext cx="1987826" cy="4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6AF47F35-B922-4F06-80EC-CA485E0E2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39661"/>
              </p:ext>
            </p:extLst>
          </p:nvPr>
        </p:nvGraphicFramePr>
        <p:xfrm>
          <a:off x="241853" y="4282928"/>
          <a:ext cx="4079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6160" imgH="228600" progId="Equation.DSMT4">
                  <p:embed/>
                </p:oleObj>
              </mc:Choice>
              <mc:Fallback>
                <p:oleObj name="Equation" r:id="rId12" imgW="16761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1478318-0C24-4D04-A137-936EB2982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3" y="4282928"/>
                        <a:ext cx="4079875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555008E-D57F-4CD8-9078-7699D3A3E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84564"/>
              </p:ext>
            </p:extLst>
          </p:nvPr>
        </p:nvGraphicFramePr>
        <p:xfrm>
          <a:off x="742576" y="5207114"/>
          <a:ext cx="23796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431640" progId="Equation.DSMT4">
                  <p:embed/>
                </p:oleObj>
              </mc:Choice>
              <mc:Fallback>
                <p:oleObj name="Equation" r:id="rId14" imgW="9777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6AF47F35-B922-4F06-80EC-CA485E0E2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76" y="5207114"/>
                        <a:ext cx="2379662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3395F87-70AA-442C-81E6-F06E7EE72D5F}"/>
              </a:ext>
            </a:extLst>
          </p:cNvPr>
          <p:cNvSpPr txBox="1"/>
          <p:nvPr/>
        </p:nvSpPr>
        <p:spPr>
          <a:xfrm>
            <a:off x="742576" y="4784171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01981F4F-DE6C-4CB2-8B82-A47E65C14DD9}"/>
              </a:ext>
            </a:extLst>
          </p:cNvPr>
          <p:cNvSpPr/>
          <p:nvPr/>
        </p:nvSpPr>
        <p:spPr>
          <a:xfrm>
            <a:off x="4409679" y="4297874"/>
            <a:ext cx="477078" cy="45220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1A27AF6-0A91-4777-9C49-48AEE97A24E0}"/>
              </a:ext>
            </a:extLst>
          </p:cNvPr>
          <p:cNvCxnSpPr/>
          <p:nvPr/>
        </p:nvCxnSpPr>
        <p:spPr>
          <a:xfrm>
            <a:off x="7494104" y="4745431"/>
            <a:ext cx="1292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FF8DA5A-4206-487A-A044-440A903883AF}"/>
              </a:ext>
            </a:extLst>
          </p:cNvPr>
          <p:cNvSpPr/>
          <p:nvPr/>
        </p:nvSpPr>
        <p:spPr>
          <a:xfrm>
            <a:off x="367748" y="4852841"/>
            <a:ext cx="2754490" cy="14305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77312A9-21EC-4920-AC51-A4B533C258DA}"/>
              </a:ext>
            </a:extLst>
          </p:cNvPr>
          <p:cNvSpPr/>
          <p:nvPr/>
        </p:nvSpPr>
        <p:spPr>
          <a:xfrm>
            <a:off x="3180522" y="4860235"/>
            <a:ext cx="785191" cy="546652"/>
          </a:xfrm>
          <a:custGeom>
            <a:avLst/>
            <a:gdLst>
              <a:gd name="connsiteX0" fmla="*/ 785191 w 785191"/>
              <a:gd name="connsiteY0" fmla="*/ 0 h 546652"/>
              <a:gd name="connsiteX1" fmla="*/ 725556 w 785191"/>
              <a:gd name="connsiteY1" fmla="*/ 357808 h 546652"/>
              <a:gd name="connsiteX2" fmla="*/ 526774 w 785191"/>
              <a:gd name="connsiteY2" fmla="*/ 506895 h 546652"/>
              <a:gd name="connsiteX3" fmla="*/ 0 w 785191"/>
              <a:gd name="connsiteY3" fmla="*/ 546652 h 54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191" h="546652">
                <a:moveTo>
                  <a:pt x="785191" y="0"/>
                </a:moveTo>
                <a:cubicBezTo>
                  <a:pt x="776908" y="136663"/>
                  <a:pt x="768625" y="273326"/>
                  <a:pt x="725556" y="357808"/>
                </a:cubicBezTo>
                <a:cubicBezTo>
                  <a:pt x="682487" y="442290"/>
                  <a:pt x="647700" y="475421"/>
                  <a:pt x="526774" y="506895"/>
                </a:cubicBezTo>
                <a:cubicBezTo>
                  <a:pt x="405848" y="538369"/>
                  <a:pt x="202924" y="542510"/>
                  <a:pt x="0" y="546652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20" grpId="0"/>
      <p:bldP spid="21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6EA62-4880-4970-A699-4DBDD4B1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13"/>
            <a:ext cx="10515600" cy="662397"/>
          </a:xfrm>
        </p:spPr>
        <p:txBody>
          <a:bodyPr/>
          <a:lstStyle/>
          <a:p>
            <a:r>
              <a:rPr lang="en-US" dirty="0"/>
              <a:t>Increasing R</a:t>
            </a:r>
            <a:r>
              <a:rPr lang="en-US" baseline="-25000" dirty="0"/>
              <a:t>out</a:t>
            </a:r>
            <a:r>
              <a:rPr lang="en-US" dirty="0"/>
              <a:t>: source degeneration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57B0AB-068D-4BD3-A130-EDF696C2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3E02E8-4A74-487D-ADAF-95A13A95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3538945-8A35-4532-AB77-B168DAB61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857" y="745235"/>
            <a:ext cx="4601635" cy="31280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F0D726-ECC3-4A21-8C21-E13F3FBC7788}"/>
              </a:ext>
            </a:extLst>
          </p:cNvPr>
          <p:cNvSpPr txBox="1"/>
          <p:nvPr/>
        </p:nvSpPr>
        <p:spPr>
          <a:xfrm>
            <a:off x="4949142" y="1013840"/>
            <a:ext cx="743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Unfortunately,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larger in this mirror: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82A2F78-2842-474F-86D5-ED0B29478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46338"/>
              </p:ext>
            </p:extLst>
          </p:nvPr>
        </p:nvGraphicFramePr>
        <p:xfrm>
          <a:off x="5077628" y="1706241"/>
          <a:ext cx="27495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28600" progId="Equation.DSMT4">
                  <p:embed/>
                </p:oleObj>
              </mc:Choice>
              <mc:Fallback>
                <p:oleObj name="Equation" r:id="rId4" imgW="11300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4F94E7C-7E7A-4738-A2FA-8EB65E390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628" y="1706241"/>
                        <a:ext cx="2749550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24C14-F2A2-429B-8467-6D5D86A732E7}"/>
              </a:ext>
            </a:extLst>
          </p:cNvPr>
          <p:cNvSpPr txBox="1"/>
          <p:nvPr/>
        </p:nvSpPr>
        <p:spPr>
          <a:xfrm>
            <a:off x="8152868" y="1981247"/>
            <a:ext cx="41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nearly constant, then this term is almost constant and it is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dimmish.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82FBAA-6A3D-4DFC-9011-F8D12DEB756D}"/>
              </a:ext>
            </a:extLst>
          </p:cNvPr>
          <p:cNvSpPr txBox="1"/>
          <p:nvPr/>
        </p:nvSpPr>
        <p:spPr>
          <a:xfrm>
            <a:off x="5260210" y="2459504"/>
            <a:ext cx="2384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mirror starts to fail at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that make 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enter triode region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A07B12D-C645-4D39-A204-FF469DCE3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814971"/>
              </p:ext>
            </p:extLst>
          </p:nvPr>
        </p:nvGraphicFramePr>
        <p:xfrm>
          <a:off x="8152868" y="3771693"/>
          <a:ext cx="315118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82A2F78-2842-474F-86D5-ED0B29478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868" y="3771693"/>
                        <a:ext cx="3151188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3CB5766-E3BA-4F65-B0FC-D9406DACE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28878"/>
              </p:ext>
            </p:extLst>
          </p:nvPr>
        </p:nvGraphicFramePr>
        <p:xfrm>
          <a:off x="773815" y="3930133"/>
          <a:ext cx="240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28600" progId="Equation.DSMT4">
                  <p:embed/>
                </p:oleObj>
              </mc:Choice>
              <mc:Fallback>
                <p:oleObj name="Equation" r:id="rId8" imgW="9903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A07B12D-C645-4D39-A204-FF469DCE3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15" y="3930133"/>
                        <a:ext cx="2409825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2FFE7-6918-41C7-A10A-1070C7228080}"/>
              </a:ext>
            </a:extLst>
          </p:cNvPr>
          <p:cNvSpPr txBox="1"/>
          <p:nvPr/>
        </p:nvSpPr>
        <p:spPr>
          <a:xfrm>
            <a:off x="395461" y="4609780"/>
            <a:ext cx="1457238" cy="46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64F4964-035D-4A68-BA17-4D126774D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53739"/>
              </p:ext>
            </p:extLst>
          </p:nvPr>
        </p:nvGraphicFramePr>
        <p:xfrm>
          <a:off x="1545616" y="4556866"/>
          <a:ext cx="3276048" cy="6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53800" progId="Equation.DSMT4">
                  <p:embed/>
                </p:oleObj>
              </mc:Choice>
              <mc:Fallback>
                <p:oleObj name="Equation" r:id="rId10" imgW="13460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4F94E7C-7E7A-4738-A2FA-8EB65E390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616" y="4556866"/>
                        <a:ext cx="3276048" cy="63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BB413F-DCD1-46E9-96A7-6A420B13288A}"/>
              </a:ext>
            </a:extLst>
          </p:cNvPr>
          <p:cNvSpPr txBox="1"/>
          <p:nvPr/>
        </p:nvSpPr>
        <p:spPr>
          <a:xfrm>
            <a:off x="817962" y="5410133"/>
            <a:ext cx="1457238" cy="46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B9B49B7-36BB-4F22-B027-E7288ECD3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42559"/>
              </p:ext>
            </p:extLst>
          </p:nvPr>
        </p:nvGraphicFramePr>
        <p:xfrm>
          <a:off x="1801580" y="5150130"/>
          <a:ext cx="25654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431640" progId="Equation.DSMT4">
                  <p:embed/>
                </p:oleObj>
              </mc:Choice>
              <mc:Fallback>
                <p:oleObj name="Equation" r:id="rId12" imgW="105408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64F4964-035D-4A68-BA17-4D126774D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80" y="5150130"/>
                        <a:ext cx="2565400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C1D757C-4E8D-4C45-9B3C-A2E3903FD81E}"/>
              </a:ext>
            </a:extLst>
          </p:cNvPr>
          <p:cNvSpPr txBox="1"/>
          <p:nvPr/>
        </p:nvSpPr>
        <p:spPr>
          <a:xfrm>
            <a:off x="5210053" y="4467880"/>
            <a:ext cx="675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get a large output  resistance boosting factor (1+g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necessary to make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&gt;&gt;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91DA2BF-4209-49AF-AA2E-6FB244A02AFB}"/>
              </a:ext>
            </a:extLst>
          </p:cNvPr>
          <p:cNvSpPr txBox="1"/>
          <p:nvPr/>
        </p:nvSpPr>
        <p:spPr>
          <a:xfrm>
            <a:off x="5260210" y="5355768"/>
            <a:ext cx="675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practice,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(=R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cannot be too large to avoid increasing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too much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268D971-A72A-4F56-BE28-10B6E55111C5}"/>
              </a:ext>
            </a:extLst>
          </p:cNvPr>
          <p:cNvSpPr/>
          <p:nvPr/>
        </p:nvSpPr>
        <p:spPr>
          <a:xfrm>
            <a:off x="7942275" y="1390054"/>
            <a:ext cx="3135228" cy="3250526"/>
          </a:xfrm>
          <a:prstGeom prst="roundRect">
            <a:avLst>
              <a:gd name="adj" fmla="val 36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759" y="183058"/>
            <a:ext cx="10515600" cy="662397"/>
          </a:xfrm>
        </p:spPr>
        <p:txBody>
          <a:bodyPr/>
          <a:lstStyle/>
          <a:p>
            <a:r>
              <a:rPr lang="en-US" dirty="0"/>
              <a:t>Current Mirrors: general definitions and properties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0D6CD93-ECA0-4D95-A593-1BE3B313A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714" y="1571357"/>
            <a:ext cx="1433103" cy="1853688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0FD0FB2-8602-4823-8A57-D016EC105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9242" y="1390054"/>
            <a:ext cx="3171825" cy="295275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BFEB2FB-473D-45BF-A02D-CEC130607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78256"/>
              </p:ext>
            </p:extLst>
          </p:nvPr>
        </p:nvGraphicFramePr>
        <p:xfrm>
          <a:off x="8388623" y="1595090"/>
          <a:ext cx="1999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457200" progId="Equation.DSMT4">
                  <p:embed/>
                </p:oleObj>
              </mc:Choice>
              <mc:Fallback>
                <p:oleObj name="Equation" r:id="rId7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8623" y="1595090"/>
                        <a:ext cx="1999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F7073F7-8774-4C0E-AC1A-723BFF174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56543"/>
              </p:ext>
            </p:extLst>
          </p:nvPr>
        </p:nvGraphicFramePr>
        <p:xfrm>
          <a:off x="8156609" y="3216987"/>
          <a:ext cx="269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457200" progId="Equation.DSMT4">
                  <p:embed/>
                </p:oleObj>
              </mc:Choice>
              <mc:Fallback>
                <p:oleObj name="Equation" r:id="rId9" imgW="107928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BFEB2FB-473D-45BF-A02D-CEC130607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6609" y="3216987"/>
                        <a:ext cx="2698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1B4FCF-AFD3-4CB0-82C1-6E1B1C59A39A}"/>
              </a:ext>
            </a:extLst>
          </p:cNvPr>
          <p:cNvSpPr txBox="1"/>
          <p:nvPr/>
        </p:nvSpPr>
        <p:spPr>
          <a:xfrm>
            <a:off x="8798353" y="27646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A972B59-DD6F-4CCC-A145-B788EE0A08FF}"/>
              </a:ext>
            </a:extLst>
          </p:cNvPr>
          <p:cNvSpPr txBox="1"/>
          <p:nvPr/>
        </p:nvSpPr>
        <p:spPr>
          <a:xfrm>
            <a:off x="7776599" y="99731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characteristics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9F722E-E775-40F6-9B4E-1D2D1383BAEE}"/>
              </a:ext>
            </a:extLst>
          </p:cNvPr>
          <p:cNvSpPr txBox="1"/>
          <p:nvPr/>
        </p:nvSpPr>
        <p:spPr>
          <a:xfrm>
            <a:off x="1360265" y="4887403"/>
            <a:ext cx="97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characteristics are generally non feasible with simple elementary circuits. They can be obtained with complex architectures (current amplifiers) that cannot be considered current mirrors anymore.  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A7407E8C-12F3-4CF6-929F-E002382D97A3}"/>
              </a:ext>
            </a:extLst>
          </p:cNvPr>
          <p:cNvSpPr/>
          <p:nvPr/>
        </p:nvSpPr>
        <p:spPr>
          <a:xfrm>
            <a:off x="2876739" y="2183131"/>
            <a:ext cx="902970" cy="8915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8F842D-72AB-478F-B3F6-6CE8B7B715A2}"/>
              </a:ext>
            </a:extLst>
          </p:cNvPr>
          <p:cNvSpPr txBox="1"/>
          <p:nvPr/>
        </p:nvSpPr>
        <p:spPr>
          <a:xfrm>
            <a:off x="2494374" y="3038582"/>
            <a:ext cx="1667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Voltages 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391741-F829-4F06-AAA4-F9EAA6BEB5AB}"/>
              </a:ext>
            </a:extLst>
          </p:cNvPr>
          <p:cNvSpPr txBox="1"/>
          <p:nvPr/>
        </p:nvSpPr>
        <p:spPr>
          <a:xfrm>
            <a:off x="271125" y="3452337"/>
            <a:ext cx="2254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building block, the current mirror must have a simple topology</a:t>
            </a: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2AAEA93D-2FFD-5BC7-21C9-B89736D9F08E}"/>
              </a:ext>
            </a:extLst>
          </p:cNvPr>
          <p:cNvSpPr/>
          <p:nvPr/>
        </p:nvSpPr>
        <p:spPr>
          <a:xfrm rot="9017810">
            <a:off x="10513687" y="4323400"/>
            <a:ext cx="880621" cy="977823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/>
      <p:bldP spid="17" grpId="0"/>
      <p:bldP spid="3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884" y="136525"/>
            <a:ext cx="10515600" cy="662397"/>
          </a:xfrm>
        </p:spPr>
        <p:txBody>
          <a:bodyPr/>
          <a:lstStyle/>
          <a:p>
            <a:r>
              <a:rPr lang="en-US" dirty="0"/>
              <a:t>Current mirrors: n-type and p-type mirrors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7D266D7-9A1B-4DBD-9419-41CAD215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228" y="1890247"/>
            <a:ext cx="2578712" cy="2400603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52D7178-1D2C-48FE-B08E-8439385693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31133"/>
              </p:ext>
            </p:extLst>
          </p:nvPr>
        </p:nvGraphicFramePr>
        <p:xfrm>
          <a:off x="3936177" y="2765705"/>
          <a:ext cx="15906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BFEB2FB-473D-45BF-A02D-CEC130607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6177" y="2765705"/>
                        <a:ext cx="15906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F196D21-F8D7-40BD-9FCE-7768BE9FC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67719"/>
              </p:ext>
            </p:extLst>
          </p:nvPr>
        </p:nvGraphicFramePr>
        <p:xfrm>
          <a:off x="6323647" y="1393774"/>
          <a:ext cx="14382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F7073F7-8774-4C0E-AC1A-723BFF174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3647" y="1393774"/>
                        <a:ext cx="143827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279E0EB-79D4-4CAA-997F-84DB98C76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768"/>
              </p:ext>
            </p:extLst>
          </p:nvPr>
        </p:nvGraphicFramePr>
        <p:xfrm>
          <a:off x="6455920" y="3682025"/>
          <a:ext cx="14382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457200" progId="Equation.DSMT4">
                  <p:embed/>
                </p:oleObj>
              </mc:Choice>
              <mc:Fallback>
                <p:oleObj name="Equation" r:id="rId8" imgW="7236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F196D21-F8D7-40BD-9FCE-7768BE9FC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5920" y="3682025"/>
                        <a:ext cx="143827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F86EB8-54FF-412C-AF96-8776C252B191}"/>
              </a:ext>
            </a:extLst>
          </p:cNvPr>
          <p:cNvSpPr txBox="1"/>
          <p:nvPr/>
        </p:nvSpPr>
        <p:spPr>
          <a:xfrm>
            <a:off x="7890336" y="1248428"/>
            <a:ext cx="348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n-type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formed mainly by n-type transistors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4B8F37-8E2F-48EB-9DA0-782AF63BA841}"/>
              </a:ext>
            </a:extLst>
          </p:cNvPr>
          <p:cNvSpPr txBox="1"/>
          <p:nvPr/>
        </p:nvSpPr>
        <p:spPr>
          <a:xfrm>
            <a:off x="7937449" y="3488599"/>
            <a:ext cx="348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formed mainly by p-type transistors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187643C-75B4-4802-9D9D-71822C974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28340"/>
              </p:ext>
            </p:extLst>
          </p:nvPr>
        </p:nvGraphicFramePr>
        <p:xfrm>
          <a:off x="6720237" y="2753800"/>
          <a:ext cx="9096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52D7178-1D2C-48FE-B08E-843938569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20237" y="2753800"/>
                        <a:ext cx="9096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3CFC80FB-0CE1-4B49-8816-BF2574EA6515}"/>
              </a:ext>
            </a:extLst>
          </p:cNvPr>
          <p:cNvSpPr/>
          <p:nvPr/>
        </p:nvSpPr>
        <p:spPr>
          <a:xfrm>
            <a:off x="7042782" y="2492321"/>
            <a:ext cx="264549" cy="30259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AB5D3ECE-A13A-461B-B5F7-CDF7B7BE59BF}"/>
              </a:ext>
            </a:extLst>
          </p:cNvPr>
          <p:cNvSpPr/>
          <p:nvPr/>
        </p:nvSpPr>
        <p:spPr>
          <a:xfrm flipV="1">
            <a:off x="7042784" y="3190517"/>
            <a:ext cx="264549" cy="30259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255E6D0-4370-442D-8D10-92B559C0CB74}"/>
              </a:ext>
            </a:extLst>
          </p:cNvPr>
          <p:cNvSpPr/>
          <p:nvPr/>
        </p:nvSpPr>
        <p:spPr>
          <a:xfrm>
            <a:off x="6127462" y="1248428"/>
            <a:ext cx="5250508" cy="12836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FC4C7FB-4FFF-45E9-8054-02B1CD647335}"/>
              </a:ext>
            </a:extLst>
          </p:cNvPr>
          <p:cNvSpPr/>
          <p:nvPr/>
        </p:nvSpPr>
        <p:spPr>
          <a:xfrm>
            <a:off x="6080606" y="3488599"/>
            <a:ext cx="5297364" cy="12836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5A8538CB-2CCA-48E8-9999-36281A1861EB}"/>
              </a:ext>
            </a:extLst>
          </p:cNvPr>
          <p:cNvSpPr/>
          <p:nvPr/>
        </p:nvSpPr>
        <p:spPr>
          <a:xfrm>
            <a:off x="5678649" y="1393774"/>
            <a:ext cx="250160" cy="3197889"/>
          </a:xfrm>
          <a:prstGeom prst="leftBrace">
            <a:avLst>
              <a:gd name="adj1" fmla="val 5707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AE425-46A8-477E-A039-26BB5B27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Conventions on voltage and current signs used to obtain positive values also for p-type mirrors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97AEA5-0DB7-46D1-931B-D45C7B04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4041DD-73E1-4741-9F37-FEF70C1B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EF6ABA-A47E-43CF-9D6A-DA1B2A25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943" y="1562372"/>
            <a:ext cx="2974975" cy="3064046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579C29E0-E44F-4B2B-BC51-973C0DC90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456736"/>
            <a:ext cx="2346468" cy="2184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2CD5AD-9E42-4D3F-9412-DA8FE4DE8DB0}"/>
              </a:ext>
            </a:extLst>
          </p:cNvPr>
          <p:cNvSpPr txBox="1"/>
          <p:nvPr/>
        </p:nvSpPr>
        <p:spPr>
          <a:xfrm>
            <a:off x="517474" y="3795421"/>
            <a:ext cx="368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 for an n-type current mirror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9EF8C0-2AB8-46CB-A064-95AF8800AE2B}"/>
              </a:ext>
            </a:extLst>
          </p:cNvPr>
          <p:cNvSpPr txBox="1"/>
          <p:nvPr/>
        </p:nvSpPr>
        <p:spPr>
          <a:xfrm>
            <a:off x="4829834" y="4750461"/>
            <a:ext cx="368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Alternative convention for a p-type current mirror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D4D691-C53D-42C4-A6BD-0F211BAF0187}"/>
              </a:ext>
            </a:extLst>
          </p:cNvPr>
          <p:cNvSpPr txBox="1"/>
          <p:nvPr/>
        </p:nvSpPr>
        <p:spPr>
          <a:xfrm>
            <a:off x="8843425" y="1571302"/>
            <a:ext cx="2974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this convention all quantities are positive also for the p-type mirror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8A81A-6133-4A0B-9F8C-7FF91BC920BE}"/>
              </a:ext>
            </a:extLst>
          </p:cNvPr>
          <p:cNvSpPr txBox="1"/>
          <p:nvPr/>
        </p:nvSpPr>
        <p:spPr>
          <a:xfrm>
            <a:off x="8985690" y="3450385"/>
            <a:ext cx="2974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mirror is drawn upside-down because the voltage of the Ref terminal is greater than the voltage of In and Out ones</a:t>
            </a:r>
          </a:p>
        </p:txBody>
      </p:sp>
    </p:spTree>
    <p:extLst>
      <p:ext uri="{BB962C8B-B14F-4D97-AF65-F5344CB8AC3E}">
        <p14:creationId xmlns:p14="http://schemas.microsoft.com/office/powerpoint/2010/main" val="34455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4A92F30A-F6FB-4B24-B2B8-888183DF3CB1}"/>
              </a:ext>
            </a:extLst>
          </p:cNvPr>
          <p:cNvSpPr/>
          <p:nvPr/>
        </p:nvSpPr>
        <p:spPr>
          <a:xfrm>
            <a:off x="7385080" y="1616323"/>
            <a:ext cx="1500402" cy="160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4F8D5C-4C82-4C2D-9AE3-3A223DCD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62397"/>
          </a:xfrm>
        </p:spPr>
        <p:txBody>
          <a:bodyPr/>
          <a:lstStyle/>
          <a:p>
            <a:r>
              <a:rPr lang="en-US" dirty="0"/>
              <a:t>Current reversing function of a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CAD3C5-D153-445F-9ADA-8C917755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A63A54-9CE7-47F1-9B6A-DE023227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D0149D2-99D9-4859-9BFB-5480E03A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4037" y="1728787"/>
            <a:ext cx="2066925" cy="210502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8F60380C-9521-4C4A-A0CC-80C402827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2162" y="1761582"/>
            <a:ext cx="1114425" cy="14097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34D67F4D-62F5-42DE-B9C0-53B72866A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5222" y="1761582"/>
            <a:ext cx="1390650" cy="16097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4E4B9E-5843-4812-8520-8D82C390CB41}"/>
              </a:ext>
            </a:extLst>
          </p:cNvPr>
          <p:cNvSpPr txBox="1"/>
          <p:nvPr/>
        </p:nvSpPr>
        <p:spPr>
          <a:xfrm>
            <a:off x="464820" y="35052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current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(the current exits from the generator)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4681EF-01FD-4476-80D5-37BC4C9A37DF}"/>
              </a:ext>
            </a:extLst>
          </p:cNvPr>
          <p:cNvSpPr txBox="1"/>
          <p:nvPr/>
        </p:nvSpPr>
        <p:spPr>
          <a:xfrm>
            <a:off x="3109277" y="4045042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n-type mirror is required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(the input current enters the mirror)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5A170F-B42D-412B-80A3-329B9FC00E12}"/>
              </a:ext>
            </a:extLst>
          </p:cNvPr>
          <p:cNvSpPr txBox="1"/>
          <p:nvPr/>
        </p:nvSpPr>
        <p:spPr>
          <a:xfrm>
            <a:off x="5753734" y="3759609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circuit connected to the output port must be able to provide a positive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068C7ED-A8FC-4CC3-A5B8-D4E90C197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7870" y="1738619"/>
            <a:ext cx="1390650" cy="1609725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B638399A-9350-41C5-8148-5A1A1F085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9844" y="1743061"/>
            <a:ext cx="1114425" cy="14097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171028-37EF-4A9B-A9D8-E17F87705B17}"/>
              </a:ext>
            </a:extLst>
          </p:cNvPr>
          <p:cNvSpPr txBox="1"/>
          <p:nvPr/>
        </p:nvSpPr>
        <p:spPr>
          <a:xfrm>
            <a:off x="8398191" y="3720883"/>
            <a:ext cx="3409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mirror is seen by the output circuit as a an equivalent current source. Note that now the current enters the source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is a sink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75B006D-0B47-4EAB-8C96-5808EA47230A}"/>
              </a:ext>
            </a:extLst>
          </p:cNvPr>
          <p:cNvSpPr txBox="1"/>
          <p:nvPr/>
        </p:nvSpPr>
        <p:spPr>
          <a:xfrm>
            <a:off x="6896734" y="785326"/>
            <a:ext cx="467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circuit seen from the mirror output terminal </a:t>
            </a:r>
          </a:p>
        </p:txBody>
      </p:sp>
    </p:spTree>
    <p:extLst>
      <p:ext uri="{BB962C8B-B14F-4D97-AF65-F5344CB8AC3E}">
        <p14:creationId xmlns:p14="http://schemas.microsoft.com/office/powerpoint/2010/main" val="10698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40BD2-8BFA-4976-8217-9983E24B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"/>
            <a:ext cx="10515600" cy="662397"/>
          </a:xfrm>
        </p:spPr>
        <p:txBody>
          <a:bodyPr/>
          <a:lstStyle/>
          <a:p>
            <a:r>
              <a:rPr lang="en-US" dirty="0"/>
              <a:t>Current reversing function of a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FAAEE5-595C-4E3E-A20C-2BA67CDE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58FF5A-A57B-4731-ACAB-47B0F850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1081B0-4811-46F5-8DC0-F3FB900CDE4A}"/>
              </a:ext>
            </a:extLst>
          </p:cNvPr>
          <p:cNvSpPr txBox="1"/>
          <p:nvPr/>
        </p:nvSpPr>
        <p:spPr>
          <a:xfrm>
            <a:off x="676504" y="878435"/>
            <a:ext cx="1037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n-type current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transforms a current source ( the current exit from the source)  into a current sink ( the current enter the source)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36DCBC4-4E6D-49BA-BD71-6AD8E25D6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1745" y="2108840"/>
            <a:ext cx="2581275" cy="3848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A89EED-0828-4533-8D62-1BF29AD9D7AA}"/>
              </a:ext>
            </a:extLst>
          </p:cNvPr>
          <p:cNvSpPr txBox="1"/>
          <p:nvPr/>
        </p:nvSpPr>
        <p:spPr>
          <a:xfrm>
            <a:off x="5929698" y="2747316"/>
            <a:ext cx="536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p-type current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transforms a current sink into a current source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3F8136-331D-403A-B107-A1113FDF43B6}"/>
              </a:ext>
            </a:extLst>
          </p:cNvPr>
          <p:cNvSpPr txBox="1"/>
          <p:nvPr/>
        </p:nvSpPr>
        <p:spPr>
          <a:xfrm>
            <a:off x="337716" y="3617392"/>
            <a:ext cx="27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generator connected to the input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"sinking"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current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AB43E9-978A-4E85-A5AF-4410EBE4DA37}"/>
              </a:ext>
            </a:extLst>
          </p:cNvPr>
          <p:cNvSpPr txBox="1"/>
          <p:nvPr/>
        </p:nvSpPr>
        <p:spPr>
          <a:xfrm>
            <a:off x="6328982" y="4094190"/>
            <a:ext cx="42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mirror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"sourcing"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current towards the output circuit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0C30394-5C58-46FD-AD2C-69E5DE075015}"/>
              </a:ext>
            </a:extLst>
          </p:cNvPr>
          <p:cNvCxnSpPr/>
          <p:nvPr/>
        </p:nvCxnSpPr>
        <p:spPr>
          <a:xfrm>
            <a:off x="2162349" y="4861365"/>
            <a:ext cx="886415" cy="36774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777A685-88C3-4053-9B4E-882938656A83}"/>
              </a:ext>
            </a:extLst>
          </p:cNvPr>
          <p:cNvCxnSpPr>
            <a:cxnSpLocks/>
          </p:cNvCxnSpPr>
          <p:nvPr/>
        </p:nvCxnSpPr>
        <p:spPr>
          <a:xfrm flipH="1" flipV="1">
            <a:off x="5363771" y="4294947"/>
            <a:ext cx="988098" cy="3083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76DC06-8CC2-6800-CC97-98417DA4924B}"/>
              </a:ext>
            </a:extLst>
          </p:cNvPr>
          <p:cNvSpPr txBox="1"/>
          <p:nvPr/>
        </p:nvSpPr>
        <p:spPr>
          <a:xfrm>
            <a:off x="2240280" y="24917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</a:p>
        </p:txBody>
      </p:sp>
    </p:spTree>
    <p:extLst>
      <p:ext uri="{BB962C8B-B14F-4D97-AF65-F5344CB8AC3E}">
        <p14:creationId xmlns:p14="http://schemas.microsoft.com/office/powerpoint/2010/main" val="1469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64F10-E828-4958-9563-592C154B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121673"/>
            <a:ext cx="10515600" cy="662397"/>
          </a:xfrm>
        </p:spPr>
        <p:txBody>
          <a:bodyPr/>
          <a:lstStyle/>
          <a:p>
            <a:r>
              <a:rPr lang="en-US" dirty="0"/>
              <a:t>Parameters of merit for a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FEDE9A-2A5F-4D20-B83C-6012DA4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EE60BB-5AB1-401C-A8DA-27AEEAD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107B876-2284-49BC-A949-B4F5FB163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755" y="937834"/>
            <a:ext cx="2249164" cy="2093817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BCF44DB-EA63-430A-AEEB-6638337D3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89077"/>
              </p:ext>
            </p:extLst>
          </p:nvPr>
        </p:nvGraphicFramePr>
        <p:xfrm>
          <a:off x="9265337" y="1255784"/>
          <a:ext cx="14382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457200" progId="Equation.DSMT4">
                  <p:embed/>
                </p:oleObj>
              </mc:Choice>
              <mc:Fallback>
                <p:oleObj name="Equation" r:id="rId4" imgW="7236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F196D21-F8D7-40BD-9FCE-7768BE9FC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5337" y="1255784"/>
                        <a:ext cx="143827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DFC451-85F8-4F36-B6E3-8D42F092B80E}"/>
              </a:ext>
            </a:extLst>
          </p:cNvPr>
          <p:cNvSpPr txBox="1"/>
          <p:nvPr/>
        </p:nvSpPr>
        <p:spPr>
          <a:xfrm>
            <a:off x="8636361" y="798136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conditions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52EE87-A66B-4DB0-A9D3-4ABB292A14E4}"/>
              </a:ext>
            </a:extLst>
          </p:cNvPr>
          <p:cNvSpPr txBox="1"/>
          <p:nvPr/>
        </p:nvSpPr>
        <p:spPr>
          <a:xfrm>
            <a:off x="4304862" y="738924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function: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3B2D4E9-27C5-4C11-AF68-6C693DD73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416" y="3603663"/>
            <a:ext cx="2249163" cy="231650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D7DF40C-D5C6-4D82-A5F4-668316E29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88002"/>
              </p:ext>
            </p:extLst>
          </p:nvPr>
        </p:nvGraphicFramePr>
        <p:xfrm>
          <a:off x="6406719" y="746564"/>
          <a:ext cx="15906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52D7178-1D2C-48FE-B08E-843938569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6719" y="746564"/>
                        <a:ext cx="15906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BDD318-51F6-429A-95C0-A9D98FEA460C}"/>
              </a:ext>
            </a:extLst>
          </p:cNvPr>
          <p:cNvSpPr txBox="1"/>
          <p:nvPr/>
        </p:nvSpPr>
        <p:spPr>
          <a:xfrm>
            <a:off x="3029579" y="2522428"/>
            <a:ext cx="587866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almost constant and be as small as possible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ideal function should be maintained down to very small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values. The smallest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is indicated with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dependence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the smallest as possible.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51ACD7-B74A-440D-931E-96BB351C9A82}"/>
              </a:ext>
            </a:extLst>
          </p:cNvPr>
          <p:cNvSpPr txBox="1"/>
          <p:nvPr/>
        </p:nvSpPr>
        <p:spPr>
          <a:xfrm>
            <a:off x="10499193" y="3047701"/>
            <a:ext cx="69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EC6139-5348-49F7-87BD-15939ABF61C7}"/>
              </a:ext>
            </a:extLst>
          </p:cNvPr>
          <p:cNvSpPr txBox="1"/>
          <p:nvPr/>
        </p:nvSpPr>
        <p:spPr>
          <a:xfrm>
            <a:off x="9859014" y="3613524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619028-6B57-4562-8301-395B5C21328D}"/>
              </a:ext>
            </a:extLst>
          </p:cNvPr>
          <p:cNvSpPr txBox="1"/>
          <p:nvPr/>
        </p:nvSpPr>
        <p:spPr>
          <a:xfrm>
            <a:off x="10259606" y="4500250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DDA765-6896-4F57-91EC-77B765DA6CB4}"/>
              </a:ext>
            </a:extLst>
          </p:cNvPr>
          <p:cNvSpPr txBox="1"/>
          <p:nvPr/>
        </p:nvSpPr>
        <p:spPr>
          <a:xfrm>
            <a:off x="10257154" y="5177236"/>
            <a:ext cx="113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32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A9324A0-ED14-49ED-9689-0606C1B780E9}"/>
              </a:ext>
            </a:extLst>
          </p:cNvPr>
          <p:cNvCxnSpPr/>
          <p:nvPr/>
        </p:nvCxnSpPr>
        <p:spPr>
          <a:xfrm>
            <a:off x="8945599" y="2747999"/>
            <a:ext cx="1377140" cy="475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3B78E79-C5B9-43F6-9EF5-64EE73C6883A}"/>
              </a:ext>
            </a:extLst>
          </p:cNvPr>
          <p:cNvCxnSpPr>
            <a:cxnSpLocks/>
          </p:cNvCxnSpPr>
          <p:nvPr/>
        </p:nvCxnSpPr>
        <p:spPr>
          <a:xfrm>
            <a:off x="8636361" y="3854549"/>
            <a:ext cx="1222653" cy="164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C81EC70-0780-4960-AF4C-752C6CD8629B}"/>
              </a:ext>
            </a:extLst>
          </p:cNvPr>
          <p:cNvCxnSpPr>
            <a:cxnSpLocks/>
          </p:cNvCxnSpPr>
          <p:nvPr/>
        </p:nvCxnSpPr>
        <p:spPr>
          <a:xfrm>
            <a:off x="8527854" y="4829760"/>
            <a:ext cx="1331160" cy="291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C32990EB-3988-45F6-B3EB-5E9ACF544A5E}"/>
              </a:ext>
            </a:extLst>
          </p:cNvPr>
          <p:cNvSpPr/>
          <p:nvPr/>
        </p:nvSpPr>
        <p:spPr>
          <a:xfrm>
            <a:off x="9921863" y="4610805"/>
            <a:ext cx="348055" cy="1132861"/>
          </a:xfrm>
          <a:prstGeom prst="leftBrace">
            <a:avLst>
              <a:gd name="adj1" fmla="val 37889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1895ACC-0D70-1236-F25E-EB349C7E40BB}"/>
              </a:ext>
            </a:extLst>
          </p:cNvPr>
          <p:cNvSpPr txBox="1"/>
          <p:nvPr/>
        </p:nvSpPr>
        <p:spPr>
          <a:xfrm>
            <a:off x="3874770" y="1255784"/>
            <a:ext cx="4476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(gain) that should depend only on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simple geometrical ratios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1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1" grpId="0"/>
      <p:bldP spid="13" grpId="0"/>
      <p:bldP spid="15" grpId="0"/>
      <p:bldP spid="16" grpId="0"/>
      <p:bldP spid="2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8DB6-F04C-44E2-9181-1055544B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076"/>
            <a:ext cx="10515600" cy="662397"/>
          </a:xfrm>
        </p:spPr>
        <p:txBody>
          <a:bodyPr/>
          <a:lstStyle/>
          <a:p>
            <a:r>
              <a:rPr lang="en-US" dirty="0"/>
              <a:t>The typical </a:t>
            </a:r>
            <a:r>
              <a:rPr lang="en-US" i="1" dirty="0" err="1"/>
              <a:t>I</a:t>
            </a:r>
            <a:r>
              <a:rPr lang="en-US" i="1" baseline="-25000" dirty="0" err="1"/>
              <a:t>out</a:t>
            </a:r>
            <a:r>
              <a:rPr lang="en-US" dirty="0"/>
              <a:t> vs </a:t>
            </a:r>
            <a:r>
              <a:rPr lang="en-US" i="1" dirty="0" err="1"/>
              <a:t>V</a:t>
            </a:r>
            <a:r>
              <a:rPr lang="en-US" i="1" baseline="-25000" dirty="0" err="1"/>
              <a:t>out</a:t>
            </a:r>
            <a:r>
              <a:rPr lang="en-US" dirty="0"/>
              <a:t> characteristic of a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68D0E8-5A4F-48BC-995F-925A73E9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0DE957-B63F-4C72-8683-C5876F5B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05EAE2B-45EB-4A4E-A00F-EE04E2F60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918" y="1516833"/>
            <a:ext cx="5806168" cy="450176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997E877-AA45-4EE3-AD39-66771B82DC66}"/>
              </a:ext>
            </a:extLst>
          </p:cNvPr>
          <p:cNvCxnSpPr>
            <a:cxnSpLocks/>
          </p:cNvCxnSpPr>
          <p:nvPr/>
        </p:nvCxnSpPr>
        <p:spPr>
          <a:xfrm flipV="1">
            <a:off x="2618069" y="2066921"/>
            <a:ext cx="305338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112F4E-2446-4C02-A933-B3CB89B35775}"/>
              </a:ext>
            </a:extLst>
          </p:cNvPr>
          <p:cNvSpPr txBox="1"/>
          <p:nvPr/>
        </p:nvSpPr>
        <p:spPr>
          <a:xfrm>
            <a:off x="2699657" y="1436382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correct operation zone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07D372C-B39D-4CA8-A330-B56B8BF37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08332"/>
              </p:ext>
            </p:extLst>
          </p:nvPr>
        </p:nvGraphicFramePr>
        <p:xfrm>
          <a:off x="8210777" y="1555732"/>
          <a:ext cx="1621672" cy="90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431640" progId="Equation.DSMT4">
                  <p:embed/>
                </p:oleObj>
              </mc:Choice>
              <mc:Fallback>
                <p:oleObj name="Equation" r:id="rId4" imgW="77436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BCF44DB-EA63-430A-AEEB-6638337D3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0777" y="1555732"/>
                        <a:ext cx="1621672" cy="90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FEC5BEB-9830-49FD-89C9-B34301130D99}"/>
              </a:ext>
            </a:extLst>
          </p:cNvPr>
          <p:cNvSpPr/>
          <p:nvPr/>
        </p:nvSpPr>
        <p:spPr>
          <a:xfrm>
            <a:off x="4234543" y="2536371"/>
            <a:ext cx="4103914" cy="704099"/>
          </a:xfrm>
          <a:custGeom>
            <a:avLst/>
            <a:gdLst>
              <a:gd name="connsiteX0" fmla="*/ 0 w 4103914"/>
              <a:gd name="connsiteY0" fmla="*/ 43543 h 903582"/>
              <a:gd name="connsiteX1" fmla="*/ 381000 w 4103914"/>
              <a:gd name="connsiteY1" fmla="*/ 620486 h 903582"/>
              <a:gd name="connsiteX2" fmla="*/ 1698171 w 4103914"/>
              <a:gd name="connsiteY2" fmla="*/ 903515 h 903582"/>
              <a:gd name="connsiteX3" fmla="*/ 3320143 w 4103914"/>
              <a:gd name="connsiteY3" fmla="*/ 598715 h 903582"/>
              <a:gd name="connsiteX4" fmla="*/ 4103914 w 4103914"/>
              <a:gd name="connsiteY4" fmla="*/ 0 h 90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914" h="903582">
                <a:moveTo>
                  <a:pt x="0" y="43543"/>
                </a:moveTo>
                <a:cubicBezTo>
                  <a:pt x="48986" y="260350"/>
                  <a:pt x="97972" y="477157"/>
                  <a:pt x="381000" y="620486"/>
                </a:cubicBezTo>
                <a:cubicBezTo>
                  <a:pt x="664029" y="763815"/>
                  <a:pt x="1208314" y="907143"/>
                  <a:pt x="1698171" y="903515"/>
                </a:cubicBezTo>
                <a:cubicBezTo>
                  <a:pt x="2188028" y="899887"/>
                  <a:pt x="2919186" y="749301"/>
                  <a:pt x="3320143" y="598715"/>
                </a:cubicBezTo>
                <a:cubicBezTo>
                  <a:pt x="3721100" y="448129"/>
                  <a:pt x="3912507" y="224064"/>
                  <a:pt x="4103914" y="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AF85DA-64CA-4518-83EB-2D29CDDCE795}"/>
              </a:ext>
            </a:extLst>
          </p:cNvPr>
          <p:cNvSpPr txBox="1"/>
          <p:nvPr/>
        </p:nvSpPr>
        <p:spPr>
          <a:xfrm>
            <a:off x="5742436" y="2779019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F3AA7D-D62E-4C65-8B3E-26AAB54DA03E}"/>
              </a:ext>
            </a:extLst>
          </p:cNvPr>
          <p:cNvSpPr txBox="1"/>
          <p:nvPr/>
        </p:nvSpPr>
        <p:spPr>
          <a:xfrm>
            <a:off x="6664483" y="3167552"/>
            <a:ext cx="553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which is the reciprocal of the slope in the correct operation zone, must be as large as possible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F7E523F-B26D-48DC-B69C-539E08F8DF47}"/>
              </a:ext>
            </a:extLst>
          </p:cNvPr>
          <p:cNvSpPr txBox="1"/>
          <p:nvPr/>
        </p:nvSpPr>
        <p:spPr>
          <a:xfrm>
            <a:off x="6599616" y="4591757"/>
            <a:ext cx="512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-opt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voltage is the output voltage at which the output current coincides with the ideal value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0BC2931-230E-4BB7-B848-4ECAC7172651}"/>
              </a:ext>
            </a:extLst>
          </p:cNvPr>
          <p:cNvSpPr/>
          <p:nvPr/>
        </p:nvSpPr>
        <p:spPr>
          <a:xfrm>
            <a:off x="3712029" y="4236261"/>
            <a:ext cx="2960914" cy="1326339"/>
          </a:xfrm>
          <a:custGeom>
            <a:avLst/>
            <a:gdLst>
              <a:gd name="connsiteX0" fmla="*/ 2960914 w 2960914"/>
              <a:gd name="connsiteY0" fmla="*/ 520796 h 1326339"/>
              <a:gd name="connsiteX1" fmla="*/ 2362200 w 2960914"/>
              <a:gd name="connsiteY1" fmla="*/ 128910 h 1326339"/>
              <a:gd name="connsiteX2" fmla="*/ 1502228 w 2960914"/>
              <a:gd name="connsiteY2" fmla="*/ 96253 h 1326339"/>
              <a:gd name="connsiteX3" fmla="*/ 0 w 2960914"/>
              <a:gd name="connsiteY3" fmla="*/ 1326339 h 1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14" h="1326339">
                <a:moveTo>
                  <a:pt x="2960914" y="520796"/>
                </a:moveTo>
                <a:cubicBezTo>
                  <a:pt x="2783114" y="360231"/>
                  <a:pt x="2605314" y="199667"/>
                  <a:pt x="2362200" y="128910"/>
                </a:cubicBezTo>
                <a:cubicBezTo>
                  <a:pt x="2119086" y="58153"/>
                  <a:pt x="1895928" y="-103319"/>
                  <a:pt x="1502228" y="96253"/>
                </a:cubicBezTo>
                <a:cubicBezTo>
                  <a:pt x="1108528" y="295824"/>
                  <a:pt x="554264" y="811081"/>
                  <a:pt x="0" y="1326339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B8055-CCE1-4F7A-B9E0-954739A8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79"/>
            <a:ext cx="10515600" cy="662397"/>
          </a:xfrm>
        </p:spPr>
        <p:txBody>
          <a:bodyPr/>
          <a:lstStyle/>
          <a:p>
            <a:r>
              <a:rPr lang="en-US" dirty="0"/>
              <a:t>The mirror "Thevenin" voltage, </a:t>
            </a:r>
            <a:r>
              <a:rPr lang="en-US" i="1" dirty="0"/>
              <a:t>V</a:t>
            </a:r>
            <a:r>
              <a:rPr lang="en-US" i="1" baseline="-25000" dirty="0"/>
              <a:t>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0CA2FD-77F8-42BB-8B96-CED0737E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9D068A-F313-4844-9372-E4E090F9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D3CF407-F1B1-462C-8B86-F25834FD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310005"/>
            <a:ext cx="3541939" cy="274621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7B393CF-A809-4F84-9276-11126AFA6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28223"/>
              </p:ext>
            </p:extLst>
          </p:nvPr>
        </p:nvGraphicFramePr>
        <p:xfrm>
          <a:off x="7392062" y="1119099"/>
          <a:ext cx="2081165" cy="62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07D372C-B39D-4CA8-A330-B56B8BF37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2062" y="1119099"/>
                        <a:ext cx="2081165" cy="62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0B5BB78-14C6-4FC9-83DD-05F830713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71820"/>
              </p:ext>
            </p:extLst>
          </p:nvPr>
        </p:nvGraphicFramePr>
        <p:xfrm>
          <a:off x="7310877" y="1922679"/>
          <a:ext cx="25542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431640" progId="Equation.DSMT4">
                  <p:embed/>
                </p:oleObj>
              </mc:Choice>
              <mc:Fallback>
                <p:oleObj name="Equation" r:id="rId6" imgW="10666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B393CF-A809-4F84-9276-11126AFA6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0877" y="1922679"/>
                        <a:ext cx="25542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D5EC941-65BA-4B52-B186-043D380EE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82803"/>
              </p:ext>
            </p:extLst>
          </p:nvPr>
        </p:nvGraphicFramePr>
        <p:xfrm>
          <a:off x="6071595" y="3722060"/>
          <a:ext cx="307181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431640" progId="Equation.DSMT4">
                  <p:embed/>
                </p:oleObj>
              </mc:Choice>
              <mc:Fallback>
                <p:oleObj name="Equation" r:id="rId8" imgW="12826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B5BB78-14C6-4FC9-83DD-05F830713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71595" y="3722060"/>
                        <a:ext cx="3071812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30D1F73-63DC-4284-B928-E4FE41C79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08242"/>
              </p:ext>
            </p:extLst>
          </p:nvPr>
        </p:nvGraphicFramePr>
        <p:xfrm>
          <a:off x="9257153" y="3735888"/>
          <a:ext cx="12160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431640" progId="Equation.DSMT4">
                  <p:embed/>
                </p:oleObj>
              </mc:Choice>
              <mc:Fallback>
                <p:oleObj name="Equation" r:id="rId10" imgW="5079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5EC941-65BA-4B52-B186-043D380E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57153" y="3735888"/>
                        <a:ext cx="12160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66FCBE-693E-432E-89A1-8F6BAB60996B}"/>
              </a:ext>
            </a:extLst>
          </p:cNvPr>
          <p:cNvSpPr txBox="1"/>
          <p:nvPr/>
        </p:nvSpPr>
        <p:spPr>
          <a:xfrm>
            <a:off x="5725996" y="120095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920C40-78B4-473E-9595-80FA9000D4C5}"/>
              </a:ext>
            </a:extLst>
          </p:cNvPr>
          <p:cNvSpPr txBox="1"/>
          <p:nvPr/>
        </p:nvSpPr>
        <p:spPr>
          <a:xfrm>
            <a:off x="4832313" y="2182314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variation: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DD798-9094-45A2-B9B9-46E581A6B593}"/>
              </a:ext>
            </a:extLst>
          </p:cNvPr>
          <p:cNvSpPr txBox="1"/>
          <p:nvPr/>
        </p:nvSpPr>
        <p:spPr>
          <a:xfrm>
            <a:off x="6171078" y="3033517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current variation: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93432F-F47C-4018-8209-FB78868ABB64}"/>
              </a:ext>
            </a:extLst>
          </p:cNvPr>
          <p:cNvSpPr txBox="1"/>
          <p:nvPr/>
        </p:nvSpPr>
        <p:spPr>
          <a:xfrm>
            <a:off x="813795" y="4959495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Thevenin equivalent voltage allows comparing current mirrors regardless of the current magnitude they are designed for. The higher the Thevenin voltage, the more ideal the current mirror. </a:t>
            </a:r>
          </a:p>
        </p:txBody>
      </p:sp>
    </p:spTree>
    <p:extLst>
      <p:ext uri="{BB962C8B-B14F-4D97-AF65-F5344CB8AC3E}">
        <p14:creationId xmlns:p14="http://schemas.microsoft.com/office/powerpoint/2010/main" val="11280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Widescreen</PresentationFormat>
  <Paragraphs>138</Paragraphs>
  <Slides>17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Tema di Office</vt:lpstr>
      <vt:lpstr>Equation</vt:lpstr>
      <vt:lpstr>MathType 6.0 Equation</vt:lpstr>
      <vt:lpstr>Main building blocks in analog ICs</vt:lpstr>
      <vt:lpstr>Current Mirrors: general definitions and properties</vt:lpstr>
      <vt:lpstr>Current mirrors: n-type and p-type mirrors</vt:lpstr>
      <vt:lpstr>Conventions on voltage and current signs used to obtain positive values also for p-type mirrors</vt:lpstr>
      <vt:lpstr>Current reversing function of a current mirror</vt:lpstr>
      <vt:lpstr>Current reversing function of a current mirror</vt:lpstr>
      <vt:lpstr>Parameters of merit for a current mirror</vt:lpstr>
      <vt:lpstr>The typical Iout vs Vout characteristic of a current mirror</vt:lpstr>
      <vt:lpstr>The mirror "Thevenin" voltage, Vth</vt:lpstr>
      <vt:lpstr>Presence of systematic errors</vt:lpstr>
      <vt:lpstr>Role of Vin, VMIN: an example</vt:lpstr>
      <vt:lpstr>Small signal equivalent circuit of a current mirror</vt:lpstr>
      <vt:lpstr>MOSFET current mirrors: the simple mirror</vt:lpstr>
      <vt:lpstr>Simple MOSFET current mirror</vt:lpstr>
      <vt:lpstr>Parameters of the simple MOSFET current mirror</vt:lpstr>
      <vt:lpstr>Increasing Rout: source degeneration</vt:lpstr>
      <vt:lpstr>Increasing Rout: source degeneration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475</cp:revision>
  <dcterms:created xsi:type="dcterms:W3CDTF">2015-02-03T16:10:37Z</dcterms:created>
  <dcterms:modified xsi:type="dcterms:W3CDTF">2023-04-18T21:29:30Z</dcterms:modified>
</cp:coreProperties>
</file>