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305" r:id="rId2"/>
    <p:sldId id="306" r:id="rId3"/>
    <p:sldId id="307" r:id="rId4"/>
    <p:sldId id="339" r:id="rId5"/>
    <p:sldId id="309" r:id="rId6"/>
    <p:sldId id="310" r:id="rId7"/>
    <p:sldId id="311" r:id="rId8"/>
    <p:sldId id="336" r:id="rId9"/>
    <p:sldId id="338" r:id="rId10"/>
    <p:sldId id="317" r:id="rId11"/>
    <p:sldId id="318" r:id="rId12"/>
    <p:sldId id="319" r:id="rId13"/>
    <p:sldId id="312" r:id="rId14"/>
    <p:sldId id="320" r:id="rId15"/>
    <p:sldId id="321" r:id="rId16"/>
    <p:sldId id="313" r:id="rId17"/>
    <p:sldId id="314" r:id="rId18"/>
    <p:sldId id="315" r:id="rId19"/>
    <p:sldId id="323" r:id="rId20"/>
    <p:sldId id="322" r:id="rId21"/>
    <p:sldId id="316" r:id="rId22"/>
    <p:sldId id="324" r:id="rId23"/>
    <p:sldId id="325" r:id="rId24"/>
    <p:sldId id="326" r:id="rId25"/>
    <p:sldId id="327" r:id="rId26"/>
    <p:sldId id="328" r:id="rId27"/>
    <p:sldId id="329" r:id="rId28"/>
    <p:sldId id="330" r:id="rId29"/>
    <p:sldId id="333" r:id="rId30"/>
    <p:sldId id="331" r:id="rId31"/>
    <p:sldId id="337" r:id="rId32"/>
    <p:sldId id="332" r:id="rId33"/>
    <p:sldId id="340" r:id="rId34"/>
    <p:sldId id="334" r:id="rId35"/>
    <p:sldId id="335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</p:embeddedFontLst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0066FF"/>
    <a:srgbClr val="FF9999"/>
    <a:srgbClr val="EABCC0"/>
    <a:srgbClr val="E1B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96" autoAdjust="0"/>
    <p:restoredTop sz="92327" autoAdjust="0"/>
  </p:normalViewPr>
  <p:slideViewPr>
    <p:cSldViewPr snapToGrid="0">
      <p:cViewPr varScale="1">
        <p:scale>
          <a:sx n="60" d="100"/>
          <a:sy n="60" d="100"/>
        </p:scale>
        <p:origin x="52" y="4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font" Target="fonts/font4.fntdata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11:25:26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6816,'6'-6'548,"-4"4"-280,-1 1 0,1-1 0,0 1 0,0-1 0,-1 1 0,1-1 0,-1 0 0,0 0 0,0 0 0,1 0 0,-1 0 1,0 0-1,-1 0 0,1 0 0,0-1 0,0-2 0,-5 8 756,1 2 279,11 5-747,23 14-3,1-2 1,1-1-1,64 31 1,-60-33-509,12 5 174,85 31 0,-100-43-170,15 5 184,272 83 55,-250-79-246,299 74 50,-297-77 94,106 23 1,35 7-150,240 53 69,55 0 136,-452-93-233,71 16 66,-87-15-63,35 6 39,-1 4 0,0 2 0,130 59 0,-196-76-110,74 41 134,-75-40-371,1 0 1,-1 1-1,0 0 0,-1 1 1,1 0-1,-1 0 1,11 15-1,-18-21 211,1-1 0,-1 0 0,0 1 0,0-1 0,0 0 0,0 1 0,0-1 0,0 0 0,0 1-1,0-1 1,0 0 0,0 1 0,0-1 0,0 0 0,0 1 0,0-1 0,0 0 0,0 1 0,0-1 0,0 0 0,-1 1 0,1-1 0,0 0-1,0 0 1,0 1 0,-1-1 0,1 0 0,0 0 0,0 1 0,0-1 0,-1 0 0,1 0 0,0 0 0,-1 1 0,1-1 0,0 0 0,0 0 0,-1 0-1,1 0 1,0 0 0,-1 1 0,-18 5-893,13-5-31,-24 10-6177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11:25:28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33 10760,'31'8'233,"-27"-7"934,-6-1-993,-1-1 1,1 1 0,-1 0 0,1 1 0,-1-1 0,1 0-1,-1 1 1,1-1 0,-1 1 0,1 0 0,0 0-1,-1 0 1,1 0 0,0 0 0,0 0 0,0 1-1,-1-1 1,2 1 0,-1-1 0,0 1 0,0 0 0,0 0-1,1 0 1,-1 0 0,-1 3 0,2-3-148,0 0 0,0 0 1,1 0-1,-1 0 0,1 0 1,-1 0-1,1 1 0,0-1 0,0 0 1,0 0-1,0 0 0,0 0 1,1 0-1,-1 0 0,1 2 0,1 8 37,3 56 92,71 292 325,-55-275-358,34 87 1,-48-150-138,26 71 370,56 116 0,-87-205-349,10 17 32,-12-20-38,0-1-1,0 0 1,0 1 0,0-1-1,0 0 1,1 1 0,-1-1-1,0 0 1,0 1 0,0-1-1,0 0 1,1 1 0,-1-1-1,0 0 1,0 0 0,1 1 0,-1-1-1,0 0 1,0 0 0,1 1-1,-1-1 1,0 0 0,1 0-1,-1 0 1,0 0 0,1 0-1,-1 1 1,0-1 0,1 0-1,-1 0 1,0 0 0,1 0-1,-1 0 1,1 0 0,-1 0-1,0 0 1,1 0 0,-1 0-1,-9-22-120,-8-3-37,-1 0-1,0 1 0,-2 1 1,-1 1-1,-31-26 0,20 17 123,-163-151-449,126 107 449,28 25 29,0-9 4,32 46 9,0-2-1,1 1 0,0-1 0,1 0 0,1 0 0,0-1 0,1 0 1,1 0-1,-3-22 0,8 34 23,-1-1 1,1 1 0,0-1 0,0 1-1,0 0 1,0-1 0,1 1-1,0 0 1,0 0 0,0 0-1,0 0 1,1 1 0,-1-1-1,1 1 1,0-1 0,0 1-1,0 0 1,1 0 0,4-3-1,5-4 6,1 1 0,0 0 0,16-7 0,-24 13-32,398-162 1280,-321 135-1293,-27 12 289,89-18 0,-119 30-214,5 0 7,0 1 1,44-2-1,-73 6-63,1 1 0,0 0 1,-1 1-1,1-1 0,-1 0 0,1 1 0,-1-1 0,1 1 1,-1 0-1,1 0 0,-1 0 0,0 0 0,0 0 1,1 1-1,-1-1 0,0 1 0,0-1 0,0 1 0,0 0 1,-1-1-1,1 1 0,0 0 0,-1 0 0,1 1 0,-1-1 1,0 0-1,0 0 0,0 1 0,0-1 0,0 1 1,1 2-1,-1 4 4,1 1 0,-1-1 1,-1 1-1,0 0 0,-2 18 1,2-26-5,-7 46 1,-10 8 61,-3-1 0,-44 90 0,62-143-74,-97 181 55,76-142-31,-18 30 8,-9 18-5,41-75-24,-20 41 0,28-53 0,-3 4 1,1-1-1,1 1 0,-1 0 0,1 1 0,0-1 0,0 0 1,-1 8-1,3-15 3,0 1 0,7 0 2,21-27-2,-13 7 7,-1-2 0,-1 0-1,15-36 1,-15 32 2,20-44-5,67-184 29,-71 160 6,-16 39-8,2-2-26,0-14 16,-15 71-21,0-1 0,0 1 1,0 0-1,0-1 0,-1 1 1,1 0-1,0-1 0,0 1 1,0 0-1,0-1 0,0 1 1,-1 0-1,1 0 0,0-1 1,0 1-1,0 0 0,-1 0 1,1 0-1,0-1 0,-1 1 1,1 0-1,0 0 0,0 0 1,-1 0-1,1-1 0,0 1 1,-1 0-1,1 0 0,0 0 1,-1 0-1,1 0 0,0 0 1,-1 0-1,1 0 0,0 0 1,-1 0-1,1 0 0,0 0 1,0 0-1,-1 0 0,1 0 1,0 0-1,-1 1 0,1-1 1,0 0-1,-1 0 0,1 0 1,0 0-1,0 1 0,-1-1 1,1 0-1,-5 3-3,1 0 0,0-1-1,0 1 1,0 0 0,1 1 0,-1-1 0,1 1-1,0 0 1,-1 0 0,2 0 0,-1 0 0,-4 8 0,-20 53-5,22-50 7,-41 95 11,0 1-12,-10 18-1,-1 4 2,40-95-1,8-15-2,-1-1 1,-1 0-1,-26 36 0,28-46 0,0-1 0,-1 0 0,-14 11 0,23-21 3,0 0-1,-1-1 0,1 1 1,-1-1-1,1 0 1,-1 1-1,1-1 0,0 0 1,-1 0-1,1 0 0,-1 0 1,1 0-1,-1 0 0,1-1 1,-1 1-1,1 0 1,-1-1-1,1 1 0,0-1 1,-1 1-1,1-1 0,0 0 1,-1 0-1,1 1 0,0-1 1,0 0-1,0 0 1,0 0-1,0 0 0,0 0 1,0-1-1,0 1 0,0 0 1,0 0-1,1-1 0,-1 1 1,1 0-1,-1-1 1,1 1-1,-1-1 0,1 1 1,0 0-1,-1-1 0,1-2 1,-1-32 25,1 0 0,2 1 0,1-1 1,2 1-1,2-1 0,16-50 0,-2 9-33,4-13 4,-17 63 11,-1 0-25,2 0-1,0 1 1,1 0 0,25-43-1,-35 68 17,1 1 0,-1 0 0,0-1-1,0 1 1,1-1 0,-1 1 0,0 0 0,1-1 0,-1 1-1,0 0 1,1-1 0,-1 1 0,1 0 0,-1 0 0,1-1-1,-1 1 1,0 0 0,1 0 0,-1 0 0,1-1 0,-1 1 0,1 0-1,-1 0 1,1 0 0,-1 0 0,1 0 0,-1 0 0,1 0-1,-1 0 1,1 0 0,-1 0 0,1 0 0,-1 1 0,1-1-1,-1 0 1,1 0 0,-1 0 0,0 1 0,1-1 0,0 1-1,10 17 1,-6 5 2,-2 1 0,0 0 0,-1-1-1,-3 41 1,-11 90 84,1-89-101,4-47 31,0-23 47,6 0-52,-1-1-1,1 0 1,0 1 0,0-1-1,1 0 1,0-9 0,1-14-32,3-33 235,17-89-1,-1 20-183,-78 379 100,30-146-18,13-73-99,6-26-13,5-3 2,0 1 4,0 0 0,0-1 0,-1 1 0,1-1 0,0 0 0,0 0 0,0-1 0,-1 1 0,1-1 0,0 0 0,0 0 0,0 0 0,0-1 0,0 1 0,0-1 0,0 0 0,1 0 0,-7-5 1,-3-3 9,0 0 0,1-1 0,0 0 0,-14-18 0,-67-104 154,81 106-135,11 19-30,-3-18 1,5 22-5,-1 1 0,1-1 0,0 1 0,0 0 0,0-1 0,0 1 0,1 0 0,-1 0 0,1 0 1,0 0-1,0 0 0,0 0 0,0 0 0,1 1 0,-1-1 0,1 1 0,-1-1 0,1 1 0,0 0 0,0 0 0,0 1 1,0-1-1,0 0 0,0 1 0,1 0 0,4-1 0,9-4 3,1 2 0,0 0 1,30-3-1,-25 5-5,157-28 30,-152 25-16,3-1 56,55-2 0,-86 8-66,0 0 21,1 6 92,-25 20-46,-20 8-48,-71 42 0,39-34-16,17-12 43,-125 43 0,179-71-44,-1-1-1,0 1 0,1-1 0,-1 0 1,0-1-1,0 1 0,0-1 1,1 0-1,-1-1 0,-6-1 0,7 2 1,4 0-3,0-1 1,1 1-1,-1 0 0,0-1 0,1 1 1,-1 0-1,1-1 0,-1 1 0,1 0 0,-1-1 1,1 1-1,-1-1 0,1 1 0,-1-1 0,1 0 1,0 1-1,-1-1 0,1 1 0,0-1 0,-1 0 1,1 1-1,0-1 0,0 1 0,0-1 1,-1 0-1,1 0 0,0 1 0,0-1 0,0 0 1,0 1-1,0-1 0,0 0 0,1 0 0,-1 0 3,9-28 5,20-7-5,20-6-2,166-109 33,-123 97-24,158-92 90,-553 345 197,282-182-315,20-4-10,2-12 22,1 1 0,-1-1 0,1 1-1,0-1 1,-1 0 0,1 0 0,0 1 0,0-1-1,0-1 1,0 1 0,0 0 0,0 0-1,0-1 1,0 1 0,3-1 0,75 9-95,-54-9 68,-9 0 27,1 0-1,-1-1 0,0-1 1,0-1-1,18-5 0,-9 5 9,-25 3 46,-28 10 130,-90 6 66,116-15-250,-1 0 0,0 0-1,1 1 1,0-1 0,-1 1 0,1-1-1,0 1 1,0 0 0,0 0-1,0-1 1,0 1 0,0 0 0,0 0-1,0 0 1,1 0 0,-1 0 0,1 0-1,0 0 1,-1 0 0,1 0-1,0 0 1,0 0 0,1 3 0,8 95-134,33 146 1,-42-245 123,0 0 0,1 1 0,-1-1 1,0 1-1,1-1 0,0 0 0,-1 1 0,1-1 0,0 0 1,0 0-1,0 0 0,0 0 0,0 1 0,0-1 0,0 0 1,0-1-1,0 1 0,0 0 0,0 0 0,1 0 1,-1-1-1,0 1 0,1-1 0,-1 1 0,0-1 0,4 1 1,-2 0-27,11 2 128,19 6-3583,0 4-7407,-77-31 8210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4-06T11:05:0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5560,'12'-12'-107,"-11"9"172,2 0 0,-1 1 0,0-1 0,0 1 0,1-1 0,-1 1 0,1 0 0,0 0 0,0 0 0,0 0 0,0 1 0,0-1 0,0 1 0,0 0 0,0 0 0,0 0-1,5-1 1,-7 2-71,0 0-255,0 0-1,0-1 1,0 1 0,1-1 0,-1 1-1,0-1 1,0 1 0,0-1 0,0 1-1,0-1 1,0 0 0,0 0 0,-1 0-1,1 1 1,1-3 0,4-4-87,3-5-412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C3D85C-6748-42AF-AD0D-D9EEFB7FEE3A}" type="datetimeFigureOut">
              <a:rPr lang="en-US" smtClean="0"/>
              <a:t>4/4/2023</a:t>
            </a:fld>
            <a:endParaRPr lang="en-US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26E245-BE16-4A03-B1F5-DF75CC6A9830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529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58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370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107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6E245-BE16-4A03-B1F5-DF75CC6A983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048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 err="1"/>
              <a:t>Quinto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8446B-54F3-48F6-9B1F-FB020EFA5009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310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FCC07-B889-4C84-BE01-5296D1E5D696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5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lo stile del </a:t>
            </a:r>
            <a:r>
              <a:rPr lang="en-US" noProof="0" dirty="0" err="1"/>
              <a:t>titolo</a:t>
            </a:r>
            <a:endParaRPr lang="en-US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244338"/>
            <a:ext cx="10515600" cy="49326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Fare </a:t>
            </a:r>
            <a:r>
              <a:rPr lang="en-US" noProof="0" dirty="0" err="1"/>
              <a:t>clic</a:t>
            </a:r>
            <a:r>
              <a:rPr lang="en-US" noProof="0" dirty="0"/>
              <a:t> per </a:t>
            </a:r>
            <a:r>
              <a:rPr lang="en-US" noProof="0" dirty="0" err="1"/>
              <a:t>modificare</a:t>
            </a:r>
            <a:r>
              <a:rPr lang="en-US" noProof="0" dirty="0"/>
              <a:t> </a:t>
            </a:r>
            <a:r>
              <a:rPr lang="en-US" noProof="0" dirty="0" err="1"/>
              <a:t>stili</a:t>
            </a:r>
            <a:r>
              <a:rPr lang="en-US" noProof="0" dirty="0"/>
              <a:t> del </a:t>
            </a:r>
            <a:r>
              <a:rPr lang="en-US" noProof="0" dirty="0" err="1"/>
              <a:t>testo</a:t>
            </a:r>
            <a:r>
              <a:rPr lang="en-US" noProof="0" dirty="0"/>
              <a:t> </a:t>
            </a:r>
            <a:r>
              <a:rPr lang="en-US" noProof="0" dirty="0" err="1"/>
              <a:t>dello</a:t>
            </a:r>
            <a:r>
              <a:rPr lang="en-US" noProof="0" dirty="0"/>
              <a:t> schema</a:t>
            </a:r>
          </a:p>
          <a:p>
            <a:pPr lvl="1"/>
            <a:r>
              <a:rPr lang="en-US" noProof="0" dirty="0"/>
              <a:t>Secondo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2"/>
            <a:r>
              <a:rPr lang="en-US" noProof="0" dirty="0" err="1"/>
              <a:t>Terzo</a:t>
            </a:r>
            <a:r>
              <a:rPr lang="en-US" noProof="0" dirty="0"/>
              <a:t>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3"/>
            <a:r>
              <a:rPr lang="en-US" noProof="0" dirty="0"/>
              <a:t>Quarto </a:t>
            </a:r>
            <a:r>
              <a:rPr lang="en-US" noProof="0" dirty="0" err="1"/>
              <a:t>livello</a:t>
            </a:r>
            <a:endParaRPr lang="en-US" noProof="0" dirty="0"/>
          </a:p>
          <a:p>
            <a:pPr lvl="4"/>
            <a:r>
              <a:rPr lang="en-US" noProof="0" dirty="0"/>
              <a:t>Quinto </a:t>
            </a:r>
            <a:r>
              <a:rPr lang="en-US" noProof="0" dirty="0" err="1"/>
              <a:t>livello</a:t>
            </a:r>
            <a:endParaRPr lang="en-US" noProof="0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73488-E1F7-4B84-8286-16CD033868DD}" type="datetime1">
              <a:rPr lang="en-US" smtClean="0"/>
              <a:t>4/4/2023</a:t>
            </a:fld>
            <a:endParaRPr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5689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P. Bruschi – Microelectronic System Design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473178" y="6356350"/>
            <a:ext cx="8806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055017-B6DE-4C35-A63B-40EADAC97849}" type="slidenum">
              <a:rPr lang="en-US" smtClean="0"/>
              <a:t>‹N›</a:t>
            </a:fld>
            <a:endParaRPr lang="en-US" dirty="0"/>
          </a:p>
        </p:txBody>
      </p:sp>
      <p:cxnSp>
        <p:nvCxnSpPr>
          <p:cNvPr id="8" name="Connettore 1 7"/>
          <p:cNvCxnSpPr/>
          <p:nvPr userDrawn="1"/>
        </p:nvCxnSpPr>
        <p:spPr>
          <a:xfrm>
            <a:off x="838200" y="6268825"/>
            <a:ext cx="10515600" cy="0"/>
          </a:xfrm>
          <a:prstGeom prst="line">
            <a:avLst/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0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41.wmf"/><Relationship Id="rId3" Type="http://schemas.openxmlformats.org/officeDocument/2006/relationships/image" Target="../media/image35.png"/><Relationship Id="rId7" Type="http://schemas.openxmlformats.org/officeDocument/2006/relationships/image" Target="../media/image38.wmf"/><Relationship Id="rId12" Type="http://schemas.openxmlformats.org/officeDocument/2006/relationships/oleObject" Target="../embeddings/oleObject14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0.wmf"/><Relationship Id="rId5" Type="http://schemas.openxmlformats.org/officeDocument/2006/relationships/image" Target="../media/image37.png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36.png"/><Relationship Id="rId9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customXml" Target="../ink/ink1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11" Type="http://schemas.openxmlformats.org/officeDocument/2006/relationships/image" Target="../media/image420.png"/><Relationship Id="rId5" Type="http://schemas.openxmlformats.org/officeDocument/2006/relationships/oleObject" Target="../embeddings/oleObject15.bin"/><Relationship Id="rId10" Type="http://schemas.openxmlformats.org/officeDocument/2006/relationships/customXml" Target="../ink/ink2.xml"/><Relationship Id="rId4" Type="http://schemas.openxmlformats.org/officeDocument/2006/relationships/image" Target="../media/image44.png"/><Relationship Id="rId9" Type="http://schemas.openxmlformats.org/officeDocument/2006/relationships/image" Target="../media/image4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9.wmf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48.wmf"/><Relationship Id="rId4" Type="http://schemas.openxmlformats.org/officeDocument/2006/relationships/oleObject" Target="../embeddings/oleObject16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oleObject" Target="../embeddings/oleObject23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55.wmf"/><Relationship Id="rId2" Type="http://schemas.openxmlformats.org/officeDocument/2006/relationships/image" Target="../media/image50.png"/><Relationship Id="rId16" Type="http://schemas.openxmlformats.org/officeDocument/2006/relationships/image" Target="../media/image57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4.bin"/><Relationship Id="rId10" Type="http://schemas.openxmlformats.org/officeDocument/2006/relationships/image" Target="../media/image54.wmf"/><Relationship Id="rId4" Type="http://schemas.openxmlformats.org/officeDocument/2006/relationships/image" Target="../media/image51.wmf"/><Relationship Id="rId9" Type="http://schemas.openxmlformats.org/officeDocument/2006/relationships/oleObject" Target="../embeddings/oleObject21.bin"/><Relationship Id="rId14" Type="http://schemas.openxmlformats.org/officeDocument/2006/relationships/image" Target="../media/image56.w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63.wmf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12" Type="http://schemas.openxmlformats.org/officeDocument/2006/relationships/oleObject" Target="../embeddings/oleObject30.bin"/><Relationship Id="rId17" Type="http://schemas.openxmlformats.org/officeDocument/2006/relationships/image" Target="../media/image65.wmf"/><Relationship Id="rId2" Type="http://schemas.openxmlformats.org/officeDocument/2006/relationships/oleObject" Target="../embeddings/oleObject25.bin"/><Relationship Id="rId16" Type="http://schemas.openxmlformats.org/officeDocument/2006/relationships/oleObject" Target="../embeddings/oleObject3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62.wmf"/><Relationship Id="rId5" Type="http://schemas.openxmlformats.org/officeDocument/2006/relationships/image" Target="../media/image59.wmf"/><Relationship Id="rId15" Type="http://schemas.openxmlformats.org/officeDocument/2006/relationships/image" Target="../media/image64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61.wmf"/><Relationship Id="rId14" Type="http://schemas.openxmlformats.org/officeDocument/2006/relationships/oleObject" Target="../embeddings/oleObject31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6.bin"/><Relationship Id="rId3" Type="http://schemas.openxmlformats.org/officeDocument/2006/relationships/image" Target="../media/image66.wmf"/><Relationship Id="rId7" Type="http://schemas.openxmlformats.org/officeDocument/2006/relationships/image" Target="../media/image68.wmf"/><Relationship Id="rId2" Type="http://schemas.openxmlformats.org/officeDocument/2006/relationships/oleObject" Target="../embeddings/oleObject3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5.bin"/><Relationship Id="rId11" Type="http://schemas.openxmlformats.org/officeDocument/2006/relationships/image" Target="../media/image70.wmf"/><Relationship Id="rId5" Type="http://schemas.openxmlformats.org/officeDocument/2006/relationships/image" Target="../media/image67.wmf"/><Relationship Id="rId10" Type="http://schemas.openxmlformats.org/officeDocument/2006/relationships/oleObject" Target="../embeddings/oleObject37.bin"/><Relationship Id="rId4" Type="http://schemas.openxmlformats.org/officeDocument/2006/relationships/oleObject" Target="../embeddings/oleObject34.bin"/><Relationship Id="rId9" Type="http://schemas.openxmlformats.org/officeDocument/2006/relationships/image" Target="../media/image6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71.wmf"/><Relationship Id="rId7" Type="http://schemas.openxmlformats.org/officeDocument/2006/relationships/image" Target="../media/image73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0.bin"/><Relationship Id="rId11" Type="http://schemas.openxmlformats.org/officeDocument/2006/relationships/image" Target="../media/image75.wmf"/><Relationship Id="rId5" Type="http://schemas.openxmlformats.org/officeDocument/2006/relationships/image" Target="../media/image72.wmf"/><Relationship Id="rId10" Type="http://schemas.openxmlformats.org/officeDocument/2006/relationships/oleObject" Target="../embeddings/oleObject42.bin"/><Relationship Id="rId4" Type="http://schemas.openxmlformats.org/officeDocument/2006/relationships/oleObject" Target="../embeddings/oleObject39.bin"/><Relationship Id="rId9" Type="http://schemas.openxmlformats.org/officeDocument/2006/relationships/image" Target="../media/image74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image" Target="../media/image76.wmf"/><Relationship Id="rId7" Type="http://schemas.openxmlformats.org/officeDocument/2006/relationships/image" Target="../media/image78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47.bin"/><Relationship Id="rId4" Type="http://schemas.openxmlformats.org/officeDocument/2006/relationships/oleObject" Target="../embeddings/oleObject44.bin"/><Relationship Id="rId9" Type="http://schemas.openxmlformats.org/officeDocument/2006/relationships/image" Target="../media/image7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13" Type="http://schemas.openxmlformats.org/officeDocument/2006/relationships/image" Target="../media/image86.wmf"/><Relationship Id="rId18" Type="http://schemas.openxmlformats.org/officeDocument/2006/relationships/image" Target="../media/image82.png"/><Relationship Id="rId3" Type="http://schemas.openxmlformats.org/officeDocument/2006/relationships/image" Target="../media/image81.wmf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53.bin"/><Relationship Id="rId2" Type="http://schemas.openxmlformats.org/officeDocument/2006/relationships/oleObject" Target="../embeddings/oleObject48.bin"/><Relationship Id="rId16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54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svg"/><Relationship Id="rId7" Type="http://schemas.openxmlformats.org/officeDocument/2006/relationships/image" Target="../media/image91.wmf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90.wmf"/><Relationship Id="rId4" Type="http://schemas.openxmlformats.org/officeDocument/2006/relationships/oleObject" Target="../embeddings/oleObject55.bin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5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14.wmf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Connettore 2 30"/>
          <p:cNvCxnSpPr/>
          <p:nvPr/>
        </p:nvCxnSpPr>
        <p:spPr>
          <a:xfrm>
            <a:off x="1425086" y="3901189"/>
            <a:ext cx="712018" cy="128440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/>
          <p:nvPr/>
        </p:nvCxnSpPr>
        <p:spPr>
          <a:xfrm>
            <a:off x="1678503" y="3871848"/>
            <a:ext cx="1342892" cy="136730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ttore 2 38"/>
          <p:cNvCxnSpPr/>
          <p:nvPr/>
        </p:nvCxnSpPr>
        <p:spPr>
          <a:xfrm>
            <a:off x="2052954" y="3842021"/>
            <a:ext cx="2143032" cy="139713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ttore 2 40"/>
          <p:cNvCxnSpPr/>
          <p:nvPr/>
        </p:nvCxnSpPr>
        <p:spPr>
          <a:xfrm>
            <a:off x="2511555" y="3869697"/>
            <a:ext cx="2659127" cy="138437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2 42"/>
          <p:cNvCxnSpPr/>
          <p:nvPr/>
        </p:nvCxnSpPr>
        <p:spPr>
          <a:xfrm>
            <a:off x="2918641" y="3869697"/>
            <a:ext cx="3320628" cy="135669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ttangolo arrotondato 47"/>
          <p:cNvSpPr/>
          <p:nvPr/>
        </p:nvSpPr>
        <p:spPr>
          <a:xfrm>
            <a:off x="1425086" y="4308770"/>
            <a:ext cx="3641229" cy="4616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ttangolo arrotondato 31"/>
          <p:cNvSpPr/>
          <p:nvPr/>
        </p:nvSpPr>
        <p:spPr>
          <a:xfrm>
            <a:off x="162232" y="754152"/>
            <a:ext cx="5030043" cy="302143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5984" y="92535"/>
            <a:ext cx="10515600" cy="662397"/>
          </a:xfrm>
        </p:spPr>
        <p:txBody>
          <a:bodyPr/>
          <a:lstStyle/>
          <a:p>
            <a:r>
              <a:rPr lang="en-US" dirty="0"/>
              <a:t>Process Errors in Integrated Circuits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</a:t>
            </a:fld>
            <a:endParaRPr lang="en-US" dirty="0"/>
          </a:p>
        </p:txBody>
      </p:sp>
      <p:pic>
        <p:nvPicPr>
          <p:cNvPr id="37890" name="Picture 2" descr="proc_err_01_hyst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737" y="1325156"/>
            <a:ext cx="5231028" cy="341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24465" y="1974176"/>
            <a:ext cx="1474838" cy="142424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575187" y="2189053"/>
            <a:ext cx="263013" cy="545691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1048777" y="2118460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324465" y="754152"/>
            <a:ext cx="387766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(e.g. resistor, transistor, …)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009880" y="1974176"/>
            <a:ext cx="31598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quantity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resistance,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1" name="Connettore 2 10"/>
          <p:cNvCxnSpPr/>
          <p:nvPr/>
        </p:nvCxnSpPr>
        <p:spPr>
          <a:xfrm flipH="1">
            <a:off x="838200" y="1585149"/>
            <a:ext cx="341671" cy="53331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>
            <a:off x="2009880" y="1585149"/>
            <a:ext cx="513735" cy="38902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uppo 13"/>
          <p:cNvGrpSpPr/>
          <p:nvPr/>
        </p:nvGrpSpPr>
        <p:grpSpPr>
          <a:xfrm>
            <a:off x="1732344" y="5335415"/>
            <a:ext cx="780023" cy="674304"/>
            <a:chOff x="1019280" y="3868639"/>
            <a:chExt cx="1474838" cy="1424245"/>
          </a:xfrm>
        </p:grpSpPr>
        <p:sp>
          <p:nvSpPr>
            <p:cNvPr id="15" name="Rettangolo 14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ttangolo 15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uppo 18"/>
          <p:cNvGrpSpPr/>
          <p:nvPr/>
        </p:nvGrpSpPr>
        <p:grpSpPr>
          <a:xfrm>
            <a:off x="2786037" y="5335415"/>
            <a:ext cx="780023" cy="674304"/>
            <a:chOff x="1019280" y="3868639"/>
            <a:chExt cx="1474838" cy="1424245"/>
          </a:xfrm>
        </p:grpSpPr>
        <p:sp>
          <p:nvSpPr>
            <p:cNvPr id="20" name="Rettangolo 19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ttangolo 20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uppo 21"/>
          <p:cNvGrpSpPr/>
          <p:nvPr/>
        </p:nvGrpSpPr>
        <p:grpSpPr>
          <a:xfrm>
            <a:off x="3827458" y="5335415"/>
            <a:ext cx="780023" cy="674304"/>
            <a:chOff x="1019280" y="3868639"/>
            <a:chExt cx="1474838" cy="1424245"/>
          </a:xfrm>
        </p:grpSpPr>
        <p:sp>
          <p:nvSpPr>
            <p:cNvPr id="23" name="Rettangolo 22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ttangolo 23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uppo 24"/>
          <p:cNvGrpSpPr/>
          <p:nvPr/>
        </p:nvGrpSpPr>
        <p:grpSpPr>
          <a:xfrm>
            <a:off x="4864159" y="5335415"/>
            <a:ext cx="780023" cy="674304"/>
            <a:chOff x="1019280" y="3868639"/>
            <a:chExt cx="1474838" cy="1424245"/>
          </a:xfrm>
        </p:grpSpPr>
        <p:sp>
          <p:nvSpPr>
            <p:cNvPr id="26" name="Rettangolo 25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ttangolo 26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uppo 27"/>
          <p:cNvGrpSpPr/>
          <p:nvPr/>
        </p:nvGrpSpPr>
        <p:grpSpPr>
          <a:xfrm>
            <a:off x="5840274" y="5335415"/>
            <a:ext cx="780023" cy="674304"/>
            <a:chOff x="1019280" y="3868639"/>
            <a:chExt cx="1474838" cy="1424245"/>
          </a:xfrm>
        </p:grpSpPr>
        <p:sp>
          <p:nvSpPr>
            <p:cNvPr id="29" name="Rettangolo 28"/>
            <p:cNvSpPr/>
            <p:nvPr/>
          </p:nvSpPr>
          <p:spPr>
            <a:xfrm>
              <a:off x="1019280" y="3868639"/>
              <a:ext cx="1474838" cy="1424245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1270002" y="4083516"/>
              <a:ext cx="263013" cy="545691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CasellaDiTesto 33"/>
          <p:cNvSpPr txBox="1"/>
          <p:nvPr/>
        </p:nvSpPr>
        <p:spPr>
          <a:xfrm>
            <a:off x="2078381" y="3033725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(nominal value)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5390169" y="782608"/>
            <a:ext cx="20697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it-IT" sz="2400" dirty="0" err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Connettore 1 45"/>
          <p:cNvCxnSpPr/>
          <p:nvPr/>
        </p:nvCxnSpPr>
        <p:spPr>
          <a:xfrm flipH="1">
            <a:off x="4614408" y="1244273"/>
            <a:ext cx="1106253" cy="340876"/>
          </a:xfrm>
          <a:prstGeom prst="line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sellaDiTesto 46"/>
          <p:cNvSpPr txBox="1"/>
          <p:nvPr/>
        </p:nvSpPr>
        <p:spPr>
          <a:xfrm>
            <a:off x="2004052" y="4308770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</a:p>
        </p:txBody>
      </p:sp>
      <p:sp>
        <p:nvSpPr>
          <p:cNvPr id="50" name="Freccia a destra 49"/>
          <p:cNvSpPr/>
          <p:nvPr/>
        </p:nvSpPr>
        <p:spPr>
          <a:xfrm rot="18744141">
            <a:off x="6727111" y="4385474"/>
            <a:ext cx="933450" cy="531985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2D848103-0F60-4B66-BA6E-66F88AF6A7B5}"/>
              </a:ext>
            </a:extLst>
          </p:cNvPr>
          <p:cNvSpPr txBox="1"/>
          <p:nvPr/>
        </p:nvSpPr>
        <p:spPr>
          <a:xfrm>
            <a:off x="9239450" y="4481389"/>
            <a:ext cx="26853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number of samples whose value (A) falls in the bin</a:t>
            </a:r>
          </a:p>
          <a:p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= total number of samples </a:t>
            </a:r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7D48B97A-A250-678D-11C4-2E8054CBFE11}"/>
              </a:ext>
            </a:extLst>
          </p:cNvPr>
          <p:cNvSpPr/>
          <p:nvPr/>
        </p:nvSpPr>
        <p:spPr>
          <a:xfrm>
            <a:off x="6883531" y="5611611"/>
            <a:ext cx="120519" cy="124983"/>
          </a:xfrm>
          <a:prstGeom prst="ellips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e 16">
            <a:extLst>
              <a:ext uri="{FF2B5EF4-FFF2-40B4-BE49-F238E27FC236}">
                <a16:creationId xmlns:a16="http://schemas.microsoft.com/office/drawing/2014/main" id="{DD5039B8-47C2-492C-C364-C8C6D2F65B7B}"/>
              </a:ext>
            </a:extLst>
          </p:cNvPr>
          <p:cNvSpPr/>
          <p:nvPr/>
        </p:nvSpPr>
        <p:spPr>
          <a:xfrm>
            <a:off x="7169422" y="5612982"/>
            <a:ext cx="120519" cy="124983"/>
          </a:xfrm>
          <a:prstGeom prst="ellips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e 17">
            <a:extLst>
              <a:ext uri="{FF2B5EF4-FFF2-40B4-BE49-F238E27FC236}">
                <a16:creationId xmlns:a16="http://schemas.microsoft.com/office/drawing/2014/main" id="{994822BF-8462-1D90-A9E8-BBCCF5412D66}"/>
              </a:ext>
            </a:extLst>
          </p:cNvPr>
          <p:cNvSpPr/>
          <p:nvPr/>
        </p:nvSpPr>
        <p:spPr>
          <a:xfrm>
            <a:off x="7455313" y="5614353"/>
            <a:ext cx="120519" cy="124983"/>
          </a:xfrm>
          <a:prstGeom prst="ellipse">
            <a:avLst/>
          </a:prstGeom>
          <a:solidFill>
            <a:srgbClr val="C0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22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/>
      <p:bldP spid="50" grpId="0" animBg="1"/>
      <p:bldP spid="10" grpId="0"/>
      <p:bldP spid="12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97521" y="0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/>
              <a:t>Matching errors: Microscopic irregularities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10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81" y="881208"/>
            <a:ext cx="7279184" cy="4934906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373994" y="828156"/>
            <a:ext cx="43856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Simple case: A depends on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number of dopants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atoms within the component area (N)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95685" y="2443286"/>
            <a:ext cx="16353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N= N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-N</a:t>
            </a:r>
            <a:r>
              <a:rPr lang="it-IT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24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373994" y="3007099"/>
            <a:ext cx="385073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Depending on the position </a:t>
            </a:r>
          </a:p>
          <a:p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 is subjected to large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variations.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sellaDiTesto 8"/>
              <p:cNvSpPr txBox="1"/>
              <p:nvPr/>
            </p:nvSpPr>
            <p:spPr>
              <a:xfrm>
                <a:off x="554575" y="5095182"/>
                <a:ext cx="685893" cy="7838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it-IT" sz="2400" b="0" i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Δ</m:t>
                          </m:r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𝑁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CasellaDiTesto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575" y="5095182"/>
                <a:ext cx="685893" cy="78380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sellaDiTesto 9"/>
              <p:cNvSpPr txBox="1"/>
              <p:nvPr/>
            </p:nvSpPr>
            <p:spPr>
              <a:xfrm>
                <a:off x="2116007" y="5248476"/>
                <a:ext cx="1314782" cy="781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it-IT" sz="2400" b="0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it-IT" sz="24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CasellaDiTesto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007" y="5248476"/>
                <a:ext cx="1314782" cy="78136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Connettore 2 10"/>
          <p:cNvCxnSpPr>
            <a:stCxn id="10" idx="1"/>
          </p:cNvCxnSpPr>
          <p:nvPr/>
        </p:nvCxnSpPr>
        <p:spPr>
          <a:xfrm flipH="1">
            <a:off x="1240468" y="5639160"/>
            <a:ext cx="875539" cy="7616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373994" y="4213086"/>
            <a:ext cx="4198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important parameter is: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Relative matching error: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2171042" y="2417804"/>
            <a:ext cx="2170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error</a:t>
            </a:r>
          </a:p>
        </p:txBody>
      </p:sp>
    </p:spTree>
    <p:extLst>
      <p:ext uri="{BB962C8B-B14F-4D97-AF65-F5344CB8AC3E}">
        <p14:creationId xmlns:p14="http://schemas.microsoft.com/office/powerpoint/2010/main" val="146455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3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199" y="58339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/>
              <a:t>Matching errors: Microscopic irregularities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1039091" y="1080655"/>
            <a:ext cx="10942419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number of dopants atoms affects several properties</a:t>
            </a:r>
            <a:r>
              <a:rPr lang="it-IT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such as effective sheet resistance and MOSFET threshold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voltage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example can be replicated for other quantities, such as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oxide thickness, where the crosses in the figure may represent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local maxima or minima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large fluctuation of </a:t>
            </a:r>
            <a:r>
              <a:rPr lang="en-US" sz="28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N/N can be ascribed to the small area of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the devices shown in the example. For even smaller devices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its is likely that one of the two devices does not include any </a:t>
            </a:r>
            <a:b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dopant atom : </a:t>
            </a:r>
            <a:r>
              <a:rPr lang="en-US" sz="2800" dirty="0"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N/N may exceed unity (100 % error). </a:t>
            </a:r>
          </a:p>
        </p:txBody>
      </p:sp>
    </p:spTree>
    <p:extLst>
      <p:ext uri="{BB962C8B-B14F-4D97-AF65-F5344CB8AC3E}">
        <p14:creationId xmlns:p14="http://schemas.microsoft.com/office/powerpoint/2010/main" val="1275441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199" y="162248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/>
              <a:t>Microscopic irregularities: effect of device area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259" y="1202777"/>
            <a:ext cx="7914486" cy="4889212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7962007" y="1389814"/>
            <a:ext cx="3532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Larger device areas result in smaller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relative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matching errors</a:t>
            </a:r>
          </a:p>
        </p:txBody>
      </p:sp>
    </p:spTree>
    <p:extLst>
      <p:ext uri="{BB962C8B-B14F-4D97-AF65-F5344CB8AC3E}">
        <p14:creationId xmlns:p14="http://schemas.microsoft.com/office/powerpoint/2010/main" val="18390117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8371"/>
            <a:ext cx="10515600" cy="662397"/>
          </a:xfrm>
        </p:spPr>
        <p:txBody>
          <a:bodyPr/>
          <a:lstStyle/>
          <a:p>
            <a:r>
              <a:rPr lang="en-US" dirty="0"/>
              <a:t>Microscopic irregularities: the </a:t>
            </a:r>
            <a:r>
              <a:rPr lang="en-US" dirty="0" err="1"/>
              <a:t>Pelgrom</a:t>
            </a:r>
            <a:r>
              <a:rPr lang="en-US" dirty="0"/>
              <a:t> model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13</a:t>
            </a:fld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4820045"/>
              </p:ext>
            </p:extLst>
          </p:nvPr>
        </p:nvGraphicFramePr>
        <p:xfrm>
          <a:off x="413276" y="728982"/>
          <a:ext cx="2418736" cy="24686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27100" imgH="939800" progId="Equation.DSMT4">
                  <p:embed/>
                </p:oleObj>
              </mc:Choice>
              <mc:Fallback>
                <p:oleObj name="Equation" r:id="rId2" imgW="927100" imgH="93980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276" y="728982"/>
                        <a:ext cx="2418736" cy="24686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153709"/>
              </p:ext>
            </p:extLst>
          </p:nvPr>
        </p:nvGraphicFramePr>
        <p:xfrm>
          <a:off x="3259249" y="1265236"/>
          <a:ext cx="2104321" cy="1169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774364" imgH="431613" progId="Equation.DSMT4">
                  <p:embed/>
                </p:oleObj>
              </mc:Choice>
              <mc:Fallback>
                <p:oleObj name="Equation" r:id="rId4" imgW="774364" imgH="431613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9249" y="1265236"/>
                        <a:ext cx="2104321" cy="116906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838199" y="3077462"/>
            <a:ext cx="1263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Mosfet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3666643" y="2530731"/>
            <a:ext cx="1503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Resistor</a:t>
            </a: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4737" y="1091772"/>
            <a:ext cx="5181600" cy="352425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715877" y="4740522"/>
            <a:ext cx="416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From: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Pelgrom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 IEEE J. of Solid State Circuits, 1989l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14589" y="3734393"/>
            <a:ext cx="67392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constant parameters of the process Their values are given in the Design Rule Manual, with names that depend on the foundry (there is no general convention). </a:t>
            </a: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units are generally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V·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while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2400" baseline="-25000" dirty="0" err="1">
                <a:latin typeface="Symbol" panose="05050102010706020507" pitchFamily="18" charset="2"/>
                <a:cs typeface="Arial" panose="020B0604020202020204" pitchFamily="34" charset="0"/>
              </a:rPr>
              <a:t>b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C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ones are </a:t>
            </a:r>
            <a:r>
              <a:rPr lang="en-US" sz="24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m. </a:t>
            </a:r>
          </a:p>
        </p:txBody>
      </p:sp>
      <p:sp>
        <p:nvSpPr>
          <p:cNvPr id="7" name="Rettangolo 6"/>
          <p:cNvSpPr/>
          <p:nvPr/>
        </p:nvSpPr>
        <p:spPr>
          <a:xfrm>
            <a:off x="214589" y="680769"/>
            <a:ext cx="2787918" cy="291991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3259249" y="1091772"/>
            <a:ext cx="2295390" cy="21058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7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5" grpId="0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Matching Errors: Gradients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98780" y="662397"/>
            <a:ext cx="10314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Gradients indicate that important quantities that affect the device properties are not uniformly distributed on a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macroscopic scale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This means that these quantities gradually varies across the chip area. 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1B936A-43BC-B86C-E217-673047B1ED3C}"/>
              </a:ext>
            </a:extLst>
          </p:cNvPr>
          <p:cNvSpPr txBox="1"/>
          <p:nvPr/>
        </p:nvSpPr>
        <p:spPr>
          <a:xfrm>
            <a:off x="598780" y="2751089"/>
            <a:ext cx="10314708" cy="2793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Dopant density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Oxide thickness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Geometrical process biases (e.g. etching undercut) 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Temperature (e.g. due to power devices present on the chip)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Mechanical stress (mainly due to the packaging process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4B80E40-F79C-FDE0-2B36-9AC6825F3EA5}"/>
              </a:ext>
            </a:extLst>
          </p:cNvPr>
          <p:cNvSpPr txBox="1"/>
          <p:nvPr/>
        </p:nvSpPr>
        <p:spPr>
          <a:xfrm>
            <a:off x="2387600" y="2001224"/>
            <a:ext cx="72009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Quantities of interest can be, for example: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61696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13323"/>
            <a:ext cx="10515600" cy="662397"/>
          </a:xfrm>
        </p:spPr>
        <p:txBody>
          <a:bodyPr/>
          <a:lstStyle/>
          <a:p>
            <a:r>
              <a:rPr lang="en-US" dirty="0"/>
              <a:t>Effect of gradients on device matching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P. Bruschi – Microelectronic System Design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15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02"/>
          <a:stretch/>
        </p:blipFill>
        <p:spPr>
          <a:xfrm>
            <a:off x="3309978" y="1715073"/>
            <a:ext cx="6418484" cy="32004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61109" y="962862"/>
            <a:ext cx="386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this example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radient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causes matching error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7795752" y="953214"/>
            <a:ext cx="41257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this case, gradient does not cause matching error</a:t>
            </a:r>
          </a:p>
        </p:txBody>
      </p:sp>
      <p:sp>
        <p:nvSpPr>
          <p:cNvPr id="9" name="Freccia curva 8"/>
          <p:cNvSpPr/>
          <p:nvPr/>
        </p:nvSpPr>
        <p:spPr>
          <a:xfrm flipV="1">
            <a:off x="2026226" y="1790279"/>
            <a:ext cx="935181" cy="1330036"/>
          </a:xfrm>
          <a:prstGeom prst="bentArrow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Freccia curva 9"/>
          <p:cNvSpPr/>
          <p:nvPr/>
        </p:nvSpPr>
        <p:spPr>
          <a:xfrm flipH="1" flipV="1">
            <a:off x="9880712" y="1859418"/>
            <a:ext cx="935181" cy="1330036"/>
          </a:xfrm>
          <a:prstGeom prst="bentArrow">
            <a:avLst/>
          </a:prstGeom>
          <a:solidFill>
            <a:srgbClr val="00B0F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1108" y="4516862"/>
            <a:ext cx="386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We consider a generic quantity "A"</a:t>
            </a:r>
          </a:p>
        </p:txBody>
      </p:sp>
      <p:sp>
        <p:nvSpPr>
          <p:cNvPr id="12" name="Figura a mano libera 11"/>
          <p:cNvSpPr/>
          <p:nvPr/>
        </p:nvSpPr>
        <p:spPr>
          <a:xfrm>
            <a:off x="2743200" y="4737388"/>
            <a:ext cx="1630016" cy="401420"/>
          </a:xfrm>
          <a:custGeom>
            <a:avLst/>
            <a:gdLst>
              <a:gd name="connsiteX0" fmla="*/ 0 w 1828800"/>
              <a:gd name="connsiteY0" fmla="*/ 290945 h 304006"/>
              <a:gd name="connsiteX1" fmla="*/ 685800 w 1828800"/>
              <a:gd name="connsiteY1" fmla="*/ 270163 h 304006"/>
              <a:gd name="connsiteX2" fmla="*/ 1828800 w 1828800"/>
              <a:gd name="connsiteY2" fmla="*/ 0 h 304006"/>
              <a:gd name="connsiteX3" fmla="*/ 1828800 w 1828800"/>
              <a:gd name="connsiteY3" fmla="*/ 0 h 304006"/>
              <a:gd name="connsiteX0" fmla="*/ 0 w 1874807"/>
              <a:gd name="connsiteY0" fmla="*/ 395720 h 408781"/>
              <a:gd name="connsiteX1" fmla="*/ 685800 w 1874807"/>
              <a:gd name="connsiteY1" fmla="*/ 374938 h 408781"/>
              <a:gd name="connsiteX2" fmla="*/ 1828800 w 1874807"/>
              <a:gd name="connsiteY2" fmla="*/ 104775 h 408781"/>
              <a:gd name="connsiteX3" fmla="*/ 1628775 w 1874807"/>
              <a:gd name="connsiteY3" fmla="*/ 0 h 408781"/>
              <a:gd name="connsiteX0" fmla="*/ 0 w 1834964"/>
              <a:gd name="connsiteY0" fmla="*/ 395720 h 408781"/>
              <a:gd name="connsiteX1" fmla="*/ 685800 w 1834964"/>
              <a:gd name="connsiteY1" fmla="*/ 374938 h 408781"/>
              <a:gd name="connsiteX2" fmla="*/ 1828800 w 1834964"/>
              <a:gd name="connsiteY2" fmla="*/ 104775 h 408781"/>
              <a:gd name="connsiteX3" fmla="*/ 1162050 w 1834964"/>
              <a:gd name="connsiteY3" fmla="*/ 215612 h 408781"/>
              <a:gd name="connsiteX4" fmla="*/ 1628775 w 1834964"/>
              <a:gd name="connsiteY4" fmla="*/ 0 h 408781"/>
              <a:gd name="connsiteX0" fmla="*/ 0 w 1629777"/>
              <a:gd name="connsiteY0" fmla="*/ 395720 h 401420"/>
              <a:gd name="connsiteX1" fmla="*/ 685800 w 1629777"/>
              <a:gd name="connsiteY1" fmla="*/ 374938 h 401420"/>
              <a:gd name="connsiteX2" fmla="*/ 1038225 w 1629777"/>
              <a:gd name="connsiteY2" fmla="*/ 266700 h 401420"/>
              <a:gd name="connsiteX3" fmla="*/ 1162050 w 1629777"/>
              <a:gd name="connsiteY3" fmla="*/ 215612 h 401420"/>
              <a:gd name="connsiteX4" fmla="*/ 1628775 w 1629777"/>
              <a:gd name="connsiteY4" fmla="*/ 0 h 401420"/>
              <a:gd name="connsiteX0" fmla="*/ 0 w 1630016"/>
              <a:gd name="connsiteY0" fmla="*/ 395720 h 401420"/>
              <a:gd name="connsiteX1" fmla="*/ 685800 w 1630016"/>
              <a:gd name="connsiteY1" fmla="*/ 374938 h 401420"/>
              <a:gd name="connsiteX2" fmla="*/ 1038225 w 1630016"/>
              <a:gd name="connsiteY2" fmla="*/ 266700 h 401420"/>
              <a:gd name="connsiteX3" fmla="*/ 1266825 w 1630016"/>
              <a:gd name="connsiteY3" fmla="*/ 187037 h 401420"/>
              <a:gd name="connsiteX4" fmla="*/ 1628775 w 1630016"/>
              <a:gd name="connsiteY4" fmla="*/ 0 h 4014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0016" h="401420">
                <a:moveTo>
                  <a:pt x="0" y="395720"/>
                </a:moveTo>
                <a:cubicBezTo>
                  <a:pt x="190500" y="409574"/>
                  <a:pt x="512763" y="396441"/>
                  <a:pt x="685800" y="374938"/>
                </a:cubicBezTo>
                <a:cubicBezTo>
                  <a:pt x="858837" y="353435"/>
                  <a:pt x="941388" y="298017"/>
                  <a:pt x="1038225" y="266700"/>
                </a:cubicBezTo>
                <a:cubicBezTo>
                  <a:pt x="1135062" y="235383"/>
                  <a:pt x="1300162" y="204499"/>
                  <a:pt x="1266825" y="187037"/>
                </a:cubicBezTo>
                <a:cubicBezTo>
                  <a:pt x="1233488" y="169575"/>
                  <a:pt x="1655762" y="5773"/>
                  <a:pt x="1628775" y="0"/>
                </a:cubicBez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igura a mano libera 12"/>
          <p:cNvSpPr/>
          <p:nvPr/>
        </p:nvSpPr>
        <p:spPr>
          <a:xfrm>
            <a:off x="2826327" y="4717473"/>
            <a:ext cx="4800600" cy="415636"/>
          </a:xfrm>
          <a:custGeom>
            <a:avLst/>
            <a:gdLst>
              <a:gd name="connsiteX0" fmla="*/ 0 w 4800600"/>
              <a:gd name="connsiteY0" fmla="*/ 415636 h 415636"/>
              <a:gd name="connsiteX1" fmla="*/ 1267691 w 4800600"/>
              <a:gd name="connsiteY1" fmla="*/ 394854 h 415636"/>
              <a:gd name="connsiteX2" fmla="*/ 1849582 w 4800600"/>
              <a:gd name="connsiteY2" fmla="*/ 207818 h 415636"/>
              <a:gd name="connsiteX3" fmla="*/ 3906982 w 4800600"/>
              <a:gd name="connsiteY3" fmla="*/ 62345 h 415636"/>
              <a:gd name="connsiteX4" fmla="*/ 4800600 w 4800600"/>
              <a:gd name="connsiteY4" fmla="*/ 0 h 415636"/>
              <a:gd name="connsiteX5" fmla="*/ 4800600 w 4800600"/>
              <a:gd name="connsiteY5" fmla="*/ 0 h 415636"/>
              <a:gd name="connsiteX0" fmla="*/ 0 w 4800600"/>
              <a:gd name="connsiteY0" fmla="*/ 415636 h 415636"/>
              <a:gd name="connsiteX1" fmla="*/ 1267691 w 4800600"/>
              <a:gd name="connsiteY1" fmla="*/ 394854 h 415636"/>
              <a:gd name="connsiteX2" fmla="*/ 1982932 w 4800600"/>
              <a:gd name="connsiteY2" fmla="*/ 264968 h 415636"/>
              <a:gd name="connsiteX3" fmla="*/ 3906982 w 4800600"/>
              <a:gd name="connsiteY3" fmla="*/ 62345 h 415636"/>
              <a:gd name="connsiteX4" fmla="*/ 4800600 w 4800600"/>
              <a:gd name="connsiteY4" fmla="*/ 0 h 415636"/>
              <a:gd name="connsiteX5" fmla="*/ 4800600 w 4800600"/>
              <a:gd name="connsiteY5" fmla="*/ 0 h 415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00600" h="415636">
                <a:moveTo>
                  <a:pt x="0" y="415636"/>
                </a:moveTo>
                <a:cubicBezTo>
                  <a:pt x="422564" y="408709"/>
                  <a:pt x="937202" y="419965"/>
                  <a:pt x="1267691" y="394854"/>
                </a:cubicBezTo>
                <a:cubicBezTo>
                  <a:pt x="1598180" y="369743"/>
                  <a:pt x="1543050" y="320386"/>
                  <a:pt x="1982932" y="264968"/>
                </a:cubicBezTo>
                <a:cubicBezTo>
                  <a:pt x="2422814" y="209550"/>
                  <a:pt x="3437371" y="106506"/>
                  <a:pt x="3906982" y="62345"/>
                </a:cubicBezTo>
                <a:cubicBezTo>
                  <a:pt x="4376593" y="18184"/>
                  <a:pt x="4502727" y="20782"/>
                  <a:pt x="4800600" y="0"/>
                </a:cubicBezTo>
                <a:lnTo>
                  <a:pt x="4800600" y="0"/>
                </a:lnTo>
              </a:path>
            </a:pathLst>
          </a:custGeom>
          <a:noFill/>
          <a:ln w="5715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561108" y="5555402"/>
            <a:ext cx="1105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Unfortunately, in most cases, the direction of gradients is not predictable!</a:t>
            </a:r>
          </a:p>
        </p:txBody>
      </p:sp>
      <p:sp>
        <p:nvSpPr>
          <p:cNvPr id="15" name="Rettangolo 14"/>
          <p:cNvSpPr/>
          <p:nvPr/>
        </p:nvSpPr>
        <p:spPr>
          <a:xfrm>
            <a:off x="400050" y="5347859"/>
            <a:ext cx="10540718" cy="80529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9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 animBg="1"/>
      <p:bldP spid="10" grpId="0" animBg="1"/>
      <p:bldP spid="11" grpId="0"/>
      <p:bldP spid="12" grpId="0" animBg="1"/>
      <p:bldP spid="13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magine 28">
            <a:extLst>
              <a:ext uri="{FF2B5EF4-FFF2-40B4-BE49-F238E27FC236}">
                <a16:creationId xmlns:a16="http://schemas.microsoft.com/office/drawing/2014/main" id="{D1E137B3-B4A0-F286-59C6-79FE4E35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1636" y="2121080"/>
            <a:ext cx="4095750" cy="3619500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:a16="http://schemas.microsoft.com/office/drawing/2014/main" id="{34EF5FF6-C721-FB5A-9477-E0E21E272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5288" y="2153643"/>
            <a:ext cx="4171950" cy="36195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00281"/>
            <a:ext cx="10515600" cy="662397"/>
          </a:xfrm>
        </p:spPr>
        <p:txBody>
          <a:bodyPr/>
          <a:lstStyle/>
          <a:p>
            <a:r>
              <a:rPr lang="en-US" dirty="0"/>
              <a:t>Layout rules that prevent device  mismatch caused by gradients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47469" y="761109"/>
            <a:ext cx="10574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Rule 1 (obvious): Take the distance between objects as close as possible.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(This rule is less effective for large devices)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Rule 2: Use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common centroid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configurations.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455288" y="5773143"/>
            <a:ext cx="4926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Centroid of both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objects</a:t>
            </a:r>
          </a:p>
        </p:txBody>
      </p:sp>
      <p:cxnSp>
        <p:nvCxnSpPr>
          <p:cNvPr id="9" name="Connettore 2 8"/>
          <p:cNvCxnSpPr/>
          <p:nvPr/>
        </p:nvCxnSpPr>
        <p:spPr>
          <a:xfrm flipV="1">
            <a:off x="4038600" y="4267200"/>
            <a:ext cx="0" cy="154242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312088" y="3041764"/>
            <a:ext cx="7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75718" y="4535702"/>
            <a:ext cx="7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340873" y="2654208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340873" y="3295269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1340873" y="4198631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340873" y="4828090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Parentesi graffa chiusa 18"/>
          <p:cNvSpPr/>
          <p:nvPr/>
        </p:nvSpPr>
        <p:spPr>
          <a:xfrm flipH="1">
            <a:off x="1107294" y="2799297"/>
            <a:ext cx="228594" cy="1163100"/>
          </a:xfrm>
          <a:prstGeom prst="rightBrace">
            <a:avLst>
              <a:gd name="adj1" fmla="val 52779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entesi graffa chiusa 19"/>
          <p:cNvSpPr/>
          <p:nvPr/>
        </p:nvSpPr>
        <p:spPr>
          <a:xfrm flipH="1">
            <a:off x="1120257" y="4288494"/>
            <a:ext cx="228594" cy="1163100"/>
          </a:xfrm>
          <a:prstGeom prst="rightBrace">
            <a:avLst>
              <a:gd name="adj1" fmla="val 52779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/>
          <p:cNvSpPr/>
          <p:nvPr/>
        </p:nvSpPr>
        <p:spPr>
          <a:xfrm>
            <a:off x="2876550" y="2880360"/>
            <a:ext cx="857250" cy="999684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ttangolo 21"/>
          <p:cNvSpPr/>
          <p:nvPr/>
        </p:nvSpPr>
        <p:spPr>
          <a:xfrm>
            <a:off x="4357669" y="4198631"/>
            <a:ext cx="857250" cy="999684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ttangolo 22">
            <a:extLst>
              <a:ext uri="{FF2B5EF4-FFF2-40B4-BE49-F238E27FC236}">
                <a16:creationId xmlns:a16="http://schemas.microsoft.com/office/drawing/2014/main" id="{25DC0374-E0C8-41B7-AF27-D12B6B7626AB}"/>
              </a:ext>
            </a:extLst>
          </p:cNvPr>
          <p:cNvSpPr/>
          <p:nvPr/>
        </p:nvSpPr>
        <p:spPr>
          <a:xfrm>
            <a:off x="7818718" y="2880360"/>
            <a:ext cx="857250" cy="999684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ttangolo 23">
            <a:extLst>
              <a:ext uri="{FF2B5EF4-FFF2-40B4-BE49-F238E27FC236}">
                <a16:creationId xmlns:a16="http://schemas.microsoft.com/office/drawing/2014/main" id="{1B370CA8-E093-42BE-ABDF-0DB06B3EF9B1}"/>
              </a:ext>
            </a:extLst>
          </p:cNvPr>
          <p:cNvSpPr/>
          <p:nvPr/>
        </p:nvSpPr>
        <p:spPr>
          <a:xfrm>
            <a:off x="9299837" y="4198631"/>
            <a:ext cx="857250" cy="999684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68BED594-9D80-14DC-A0DE-B4E9CD34EF7D}"/>
              </a:ext>
            </a:extLst>
          </p:cNvPr>
          <p:cNvSpPr/>
          <p:nvPr/>
        </p:nvSpPr>
        <p:spPr>
          <a:xfrm flipH="1">
            <a:off x="4332469" y="2854853"/>
            <a:ext cx="857250" cy="999684"/>
          </a:xfrm>
          <a:prstGeom prst="rect">
            <a:avLst/>
          </a:prstGeom>
          <a:solidFill>
            <a:srgbClr val="FF0000">
              <a:alpha val="5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3CFA96A7-E01A-7E45-9564-F93F7D4870C4}"/>
              </a:ext>
            </a:extLst>
          </p:cNvPr>
          <p:cNvSpPr/>
          <p:nvPr/>
        </p:nvSpPr>
        <p:spPr>
          <a:xfrm flipH="1">
            <a:off x="2853574" y="4198631"/>
            <a:ext cx="857250" cy="999684"/>
          </a:xfrm>
          <a:prstGeom prst="rect">
            <a:avLst/>
          </a:prstGeom>
          <a:solidFill>
            <a:srgbClr val="FF0000">
              <a:alpha val="5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65A29FC2-0FAC-20F8-3F25-A77534577C44}"/>
              </a:ext>
            </a:extLst>
          </p:cNvPr>
          <p:cNvSpPr/>
          <p:nvPr/>
        </p:nvSpPr>
        <p:spPr>
          <a:xfrm flipH="1">
            <a:off x="9257156" y="2855194"/>
            <a:ext cx="857250" cy="999684"/>
          </a:xfrm>
          <a:prstGeom prst="rect">
            <a:avLst/>
          </a:prstGeom>
          <a:solidFill>
            <a:srgbClr val="FF0000">
              <a:alpha val="5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FC13449D-6B75-5952-A4FB-80C904F65980}"/>
              </a:ext>
            </a:extLst>
          </p:cNvPr>
          <p:cNvSpPr/>
          <p:nvPr/>
        </p:nvSpPr>
        <p:spPr>
          <a:xfrm flipH="1">
            <a:off x="7778261" y="4198972"/>
            <a:ext cx="857250" cy="999684"/>
          </a:xfrm>
          <a:prstGeom prst="rect">
            <a:avLst/>
          </a:prstGeom>
          <a:solidFill>
            <a:srgbClr val="FF0000">
              <a:alpha val="5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7F2B06D6-196F-C566-664D-D894BE69203E}"/>
              </a:ext>
            </a:extLst>
          </p:cNvPr>
          <p:cNvSpPr txBox="1"/>
          <p:nvPr/>
        </p:nvSpPr>
        <p:spPr>
          <a:xfrm>
            <a:off x="7778261" y="1346980"/>
            <a:ext cx="40957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Object 1 and 2 are placed symmetrically with respect to the gradients in both cases </a:t>
            </a:r>
          </a:p>
        </p:txBody>
      </p:sp>
      <p:cxnSp>
        <p:nvCxnSpPr>
          <p:cNvPr id="32" name="Connettore 2 31">
            <a:extLst>
              <a:ext uri="{FF2B5EF4-FFF2-40B4-BE49-F238E27FC236}">
                <a16:creationId xmlns:a16="http://schemas.microsoft.com/office/drawing/2014/main" id="{51B50665-80BC-5695-F8DD-82E312F5182E}"/>
              </a:ext>
            </a:extLst>
          </p:cNvPr>
          <p:cNvCxnSpPr/>
          <p:nvPr/>
        </p:nvCxnSpPr>
        <p:spPr>
          <a:xfrm flipH="1">
            <a:off x="6210300" y="1961438"/>
            <a:ext cx="1435100" cy="40120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2 32">
            <a:extLst>
              <a:ext uri="{FF2B5EF4-FFF2-40B4-BE49-F238E27FC236}">
                <a16:creationId xmlns:a16="http://schemas.microsoft.com/office/drawing/2014/main" id="{C7182A21-5FAD-CB20-6BF5-ACBFA3BD5ECA}"/>
              </a:ext>
            </a:extLst>
          </p:cNvPr>
          <p:cNvCxnSpPr>
            <a:cxnSpLocks/>
          </p:cNvCxnSpPr>
          <p:nvPr/>
        </p:nvCxnSpPr>
        <p:spPr>
          <a:xfrm flipH="1">
            <a:off x="7645400" y="2113838"/>
            <a:ext cx="152400" cy="50842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42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  <p:bldP spid="12" grpId="0"/>
      <p:bldP spid="13" grpId="0"/>
      <p:bldP spid="14" grpId="0"/>
      <p:bldP spid="16" grpId="0"/>
      <p:bldP spid="17" grpId="0"/>
      <p:bldP spid="18" grpId="0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10" grpId="0" animBg="1"/>
      <p:bldP spid="11" grpId="0" animBg="1"/>
      <p:bldP spid="15" grpId="0" animBg="1"/>
      <p:bldP spid="25" grpId="0" animBg="1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03578" y="119487"/>
            <a:ext cx="10515600" cy="662397"/>
          </a:xfrm>
        </p:spPr>
        <p:txBody>
          <a:bodyPr/>
          <a:lstStyle/>
          <a:p>
            <a:r>
              <a:rPr lang="en-US" dirty="0"/>
              <a:t>Common centroid configuration: Oblique gradients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17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76" y="1054998"/>
            <a:ext cx="6293766" cy="3894239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7456363" y="2115747"/>
            <a:ext cx="7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456363" y="3543091"/>
            <a:ext cx="79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8756746" y="1767075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1,1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756746" y="2408136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1,2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8756746" y="3311498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8756746" y="3940957"/>
            <a:ext cx="10080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2,2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9841042" y="1768096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9841043" y="2469690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10018884" y="3373052"/>
            <a:ext cx="7681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10087492" y="4124751"/>
            <a:ext cx="647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604662" y="1256428"/>
            <a:ext cx="1709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component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8727482" y="125642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9967588" y="1256428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</a:p>
        </p:txBody>
      </p:sp>
      <p:cxnSp>
        <p:nvCxnSpPr>
          <p:cNvPr id="22" name="Connettore 1 21"/>
          <p:cNvCxnSpPr/>
          <p:nvPr/>
        </p:nvCxnSpPr>
        <p:spPr>
          <a:xfrm>
            <a:off x="8313784" y="1256428"/>
            <a:ext cx="0" cy="3509470"/>
          </a:xfrm>
          <a:prstGeom prst="line">
            <a:avLst/>
          </a:prstGeom>
          <a:ln w="38100"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9764842" y="1256428"/>
            <a:ext cx="0" cy="3509470"/>
          </a:xfrm>
          <a:prstGeom prst="line">
            <a:avLst/>
          </a:prstGeom>
          <a:ln w="38100"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23"/>
          <p:cNvCxnSpPr/>
          <p:nvPr/>
        </p:nvCxnSpPr>
        <p:spPr>
          <a:xfrm flipH="1" flipV="1">
            <a:off x="6994792" y="3115072"/>
            <a:ext cx="4083392" cy="18984"/>
          </a:xfrm>
          <a:prstGeom prst="line">
            <a:avLst/>
          </a:prstGeom>
          <a:ln w="38100"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flipH="1" flipV="1">
            <a:off x="6994792" y="1787131"/>
            <a:ext cx="4083392" cy="18984"/>
          </a:xfrm>
          <a:prstGeom prst="line">
            <a:avLst/>
          </a:prstGeom>
          <a:ln w="38100">
            <a:solidFill>
              <a:srgbClr val="3333CC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ttore 1 30"/>
          <p:cNvCxnSpPr/>
          <p:nvPr/>
        </p:nvCxnSpPr>
        <p:spPr>
          <a:xfrm flipH="1">
            <a:off x="8324367" y="2457734"/>
            <a:ext cx="2880950" cy="0"/>
          </a:xfrm>
          <a:prstGeom prst="line">
            <a:avLst/>
          </a:prstGeom>
          <a:ln w="38100">
            <a:solidFill>
              <a:srgbClr val="33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 flipH="1">
            <a:off x="8324367" y="3940957"/>
            <a:ext cx="2880950" cy="0"/>
          </a:xfrm>
          <a:prstGeom prst="line">
            <a:avLst/>
          </a:prstGeom>
          <a:ln w="38100">
            <a:solidFill>
              <a:srgbClr val="3333CC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660637" y="5339025"/>
            <a:ext cx="11010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common centroid configuration is effective also against oblique gradients..  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394855" y="5028409"/>
            <a:ext cx="11430000" cy="103479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ttangolo 20">
            <a:extLst>
              <a:ext uri="{FF2B5EF4-FFF2-40B4-BE49-F238E27FC236}">
                <a16:creationId xmlns:a16="http://schemas.microsoft.com/office/drawing/2014/main" id="{6DEBBC7B-4398-7224-289B-5E2754558480}"/>
              </a:ext>
            </a:extLst>
          </p:cNvPr>
          <p:cNvSpPr/>
          <p:nvPr/>
        </p:nvSpPr>
        <p:spPr>
          <a:xfrm>
            <a:off x="2279154" y="1984180"/>
            <a:ext cx="995477" cy="1182610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ttangolo 24">
            <a:extLst>
              <a:ext uri="{FF2B5EF4-FFF2-40B4-BE49-F238E27FC236}">
                <a16:creationId xmlns:a16="http://schemas.microsoft.com/office/drawing/2014/main" id="{7860E45D-C348-48BB-7907-66525D5743AB}"/>
              </a:ext>
            </a:extLst>
          </p:cNvPr>
          <p:cNvSpPr/>
          <p:nvPr/>
        </p:nvSpPr>
        <p:spPr>
          <a:xfrm flipH="1">
            <a:off x="4038597" y="1942400"/>
            <a:ext cx="995476" cy="1182610"/>
          </a:xfrm>
          <a:prstGeom prst="rect">
            <a:avLst/>
          </a:prstGeom>
          <a:solidFill>
            <a:srgbClr val="FF0000">
              <a:alpha val="5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ttangolo 26">
            <a:extLst>
              <a:ext uri="{FF2B5EF4-FFF2-40B4-BE49-F238E27FC236}">
                <a16:creationId xmlns:a16="http://schemas.microsoft.com/office/drawing/2014/main" id="{DD4A8D62-F221-CFB8-825E-B0DAE1F4D624}"/>
              </a:ext>
            </a:extLst>
          </p:cNvPr>
          <p:cNvSpPr/>
          <p:nvPr/>
        </p:nvSpPr>
        <p:spPr>
          <a:xfrm>
            <a:off x="4038599" y="3583288"/>
            <a:ext cx="995477" cy="1182610"/>
          </a:xfrm>
          <a:prstGeom prst="rect">
            <a:avLst/>
          </a:prstGeom>
          <a:solidFill>
            <a:schemeClr val="accent1">
              <a:lumMod val="75000"/>
              <a:alpha val="51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ttangolo 27">
            <a:extLst>
              <a:ext uri="{FF2B5EF4-FFF2-40B4-BE49-F238E27FC236}">
                <a16:creationId xmlns:a16="http://schemas.microsoft.com/office/drawing/2014/main" id="{A2B6ED1A-718E-63D1-444F-B21D26513659}"/>
              </a:ext>
            </a:extLst>
          </p:cNvPr>
          <p:cNvSpPr/>
          <p:nvPr/>
        </p:nvSpPr>
        <p:spPr>
          <a:xfrm flipH="1">
            <a:off x="2331621" y="3574242"/>
            <a:ext cx="995476" cy="1182610"/>
          </a:xfrm>
          <a:prstGeom prst="rect">
            <a:avLst/>
          </a:prstGeom>
          <a:solidFill>
            <a:srgbClr val="FF0000">
              <a:alpha val="51000"/>
            </a:srgb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entesi graffa chiusa 28">
            <a:extLst>
              <a:ext uri="{FF2B5EF4-FFF2-40B4-BE49-F238E27FC236}">
                <a16:creationId xmlns:a16="http://schemas.microsoft.com/office/drawing/2014/main" id="{D10B97E0-6273-4C49-846B-60FD657AA6C7}"/>
              </a:ext>
            </a:extLst>
          </p:cNvPr>
          <p:cNvSpPr/>
          <p:nvPr/>
        </p:nvSpPr>
        <p:spPr>
          <a:xfrm>
            <a:off x="11304881" y="1888140"/>
            <a:ext cx="228594" cy="1163100"/>
          </a:xfrm>
          <a:prstGeom prst="rightBrace">
            <a:avLst>
              <a:gd name="adj1" fmla="val 52779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Parentesi graffa chiusa 29">
            <a:extLst>
              <a:ext uri="{FF2B5EF4-FFF2-40B4-BE49-F238E27FC236}">
                <a16:creationId xmlns:a16="http://schemas.microsoft.com/office/drawing/2014/main" id="{CF14EC48-212E-51B9-C75F-DD77803CA338}"/>
              </a:ext>
            </a:extLst>
          </p:cNvPr>
          <p:cNvSpPr/>
          <p:nvPr/>
        </p:nvSpPr>
        <p:spPr>
          <a:xfrm>
            <a:off x="11277801" y="3244173"/>
            <a:ext cx="228594" cy="1163100"/>
          </a:xfrm>
          <a:prstGeom prst="rightBrace">
            <a:avLst>
              <a:gd name="adj1" fmla="val 52779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F0E13860-0328-D305-4C92-2E4E597C86B4}"/>
              </a:ext>
            </a:extLst>
          </p:cNvPr>
          <p:cNvSpPr txBox="1"/>
          <p:nvPr/>
        </p:nvSpPr>
        <p:spPr>
          <a:xfrm rot="16200000">
            <a:off x="11077099" y="2224659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564FF1D3-8C41-12F4-BBC9-11F6C3DB79EE}"/>
              </a:ext>
            </a:extLst>
          </p:cNvPr>
          <p:cNvSpPr txBox="1"/>
          <p:nvPr/>
        </p:nvSpPr>
        <p:spPr>
          <a:xfrm rot="16200000">
            <a:off x="11087851" y="3603884"/>
            <a:ext cx="12987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2372038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2" grpId="0"/>
      <p:bldP spid="13" grpId="0" animBg="1"/>
      <p:bldP spid="21" grpId="0" animBg="1"/>
      <p:bldP spid="25" grpId="0" animBg="1"/>
      <p:bldP spid="27" grpId="0" animBg="1"/>
      <p:bldP spid="28" grpId="0" animBg="1"/>
      <p:bldP spid="29" grpId="0" animBg="1"/>
      <p:bldP spid="30" grpId="0" animBg="1"/>
      <p:bldP spid="32" grpId="0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Split and connect components in common centroid configurations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18</a:t>
            </a:fld>
            <a:endParaRPr lang="en-US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845200" y="2683507"/>
            <a:ext cx="431079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Series are preferred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when resistors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 R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large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Parallels have to be preferred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small resistances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1290835" y="1312452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1::Resistors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236186"/>
            <a:ext cx="5427088" cy="49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9116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425597" y="182455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Split and connect components in common centroid configurations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50508" y="1229324"/>
            <a:ext cx="89290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devices -Properties of series and parallels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069" y="2156429"/>
            <a:ext cx="4713349" cy="280984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1084" y="2477241"/>
            <a:ext cx="5422922" cy="2233743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616992" y="2092778"/>
            <a:ext cx="2053706" cy="300267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6479402" y="2149398"/>
            <a:ext cx="2325766" cy="271172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1 12"/>
          <p:cNvCxnSpPr/>
          <p:nvPr/>
        </p:nvCxnSpPr>
        <p:spPr>
          <a:xfrm>
            <a:off x="9282545" y="2570018"/>
            <a:ext cx="2147454" cy="207169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 flipH="1">
            <a:off x="9282545" y="2570018"/>
            <a:ext cx="2147454" cy="2071695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1188663" y="5653812"/>
            <a:ext cx="80938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Accurate: Can be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common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centroid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configurations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ccia in su 15"/>
          <p:cNvSpPr/>
          <p:nvPr/>
        </p:nvSpPr>
        <p:spPr>
          <a:xfrm>
            <a:off x="1892325" y="5195455"/>
            <a:ext cx="456020" cy="458357"/>
          </a:xfrm>
          <a:prstGeom prst="up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ccia in su 16"/>
          <p:cNvSpPr/>
          <p:nvPr/>
        </p:nvSpPr>
        <p:spPr>
          <a:xfrm>
            <a:off x="7257242" y="4966276"/>
            <a:ext cx="535940" cy="687536"/>
          </a:xfrm>
          <a:prstGeom prst="up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/>
          <p:cNvSpPr txBox="1"/>
          <p:nvPr/>
        </p:nvSpPr>
        <p:spPr>
          <a:xfrm>
            <a:off x="3594747" y="4952324"/>
            <a:ext cx="1930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accurate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9792153" y="4822148"/>
            <a:ext cx="15616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Don't</a:t>
            </a:r>
            <a:r>
              <a:rPr lang="it-IT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use!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Ovale 1"/>
          <p:cNvSpPr/>
          <p:nvPr/>
        </p:nvSpPr>
        <p:spPr>
          <a:xfrm>
            <a:off x="4230806" y="2741204"/>
            <a:ext cx="678235" cy="5327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4777924" y="1846906"/>
            <a:ext cx="1494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allowed in </a:t>
            </a:r>
          </a:p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</a:p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n-well CMOS</a:t>
            </a:r>
          </a:p>
        </p:txBody>
      </p:sp>
      <p:cxnSp>
        <p:nvCxnSpPr>
          <p:cNvPr id="20" name="Connettore 1 19"/>
          <p:cNvCxnSpPr/>
          <p:nvPr/>
        </p:nvCxnSpPr>
        <p:spPr>
          <a:xfrm flipH="1">
            <a:off x="4909041" y="2677903"/>
            <a:ext cx="326563" cy="22907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52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/>
      <p:bldP spid="16" grpId="0" animBg="1"/>
      <p:bldP spid="17" grpId="0" animBg="1"/>
      <p:bldP spid="18" grpId="0"/>
      <p:bldP spid="19" grpId="0"/>
      <p:bldP spid="2" grpId="0" animBg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Components of the error and statistical representation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</a:t>
            </a:fld>
            <a:endParaRPr lang="en-US" dirty="0"/>
          </a:p>
        </p:txBody>
      </p:sp>
      <p:pic>
        <p:nvPicPr>
          <p:cNvPr id="38914" name="Picture 2" descr="proc_err_02_prob_densit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31" y="1947277"/>
            <a:ext cx="5676900" cy="348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tangolo 4"/>
          <p:cNvSpPr/>
          <p:nvPr/>
        </p:nvSpPr>
        <p:spPr>
          <a:xfrm>
            <a:off x="5543549" y="1164848"/>
            <a:ext cx="6096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	nominal value</a:t>
            </a:r>
          </a:p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	       </a:t>
            </a:r>
            <a:r>
              <a:rPr lang="en-US" sz="24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for a generic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i-th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component.</a:t>
            </a:r>
          </a:p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</a:t>
            </a:r>
            <a:r>
              <a:rPr lang="en-US" sz="24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&gt;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	the mean of the distribution. </a:t>
            </a:r>
          </a:p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        Systematic error = &lt;A&gt;-A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600"/>
              </a:spcAft>
              <a:tabLst>
                <a:tab pos="450215" algn="l"/>
              </a:tabLst>
            </a:pP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	       Random error for the 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i-th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component </a:t>
            </a:r>
            <a:b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</a:t>
            </a:r>
            <a:r>
              <a:rPr lang="en-US" sz="2400" b="1" baseline="-25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</a:t>
            </a:r>
            <a:r>
              <a:rPr lang="en-US" sz="2400" b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=A</a:t>
            </a:r>
            <a:r>
              <a:rPr lang="en-US" sz="2400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-&lt;A&gt;.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1095342"/>
              </p:ext>
            </p:extLst>
          </p:nvPr>
        </p:nvGraphicFramePr>
        <p:xfrm>
          <a:off x="7031706" y="4681016"/>
          <a:ext cx="4322093" cy="12089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310" imgH="380835" progId="Equation.DSMT4">
                  <p:embed/>
                </p:oleObj>
              </mc:Choice>
              <mc:Fallback>
                <p:oleObj name="Equation" r:id="rId3" imgW="1358310" imgH="380835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706" y="4681016"/>
                        <a:ext cx="4322093" cy="120897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6865485" y="4000150"/>
            <a:ext cx="48590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Random error: standard deviation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3435481" y="3505200"/>
            <a:ext cx="946019" cy="0"/>
          </a:xfrm>
          <a:prstGeom prst="line">
            <a:avLst/>
          </a:prstGeom>
          <a:ln w="38100">
            <a:solidFill>
              <a:srgbClr val="FF0000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4548893" y="2568114"/>
            <a:ext cx="721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err="1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s</a:t>
            </a:r>
            <a:r>
              <a:rPr lang="it-IT" sz="4000" baseline="-25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4000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584194" y="0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dirty="0"/>
              <a:t>Split and connect components in common centroid configurations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584194" y="665945"/>
            <a:ext cx="3693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2: MOSFETS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05" y="1296706"/>
            <a:ext cx="5987467" cy="3331418"/>
          </a:xfrm>
          <a:prstGeom prst="rect">
            <a:avLst/>
          </a:prstGeom>
        </p:spPr>
      </p:pic>
      <p:sp>
        <p:nvSpPr>
          <p:cNvPr id="8" name="Titolo 1"/>
          <p:cNvSpPr txBox="1">
            <a:spLocks/>
          </p:cNvSpPr>
          <p:nvPr/>
        </p:nvSpPr>
        <p:spPr>
          <a:xfrm>
            <a:off x="567619" y="5499536"/>
            <a:ext cx="10515600" cy="725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>
              <a:spcAft>
                <a:spcPts val="600"/>
              </a:spcAft>
            </a:pPr>
            <a:r>
              <a:rPr lang="en-US" sz="2400" dirty="0">
                <a:solidFill>
                  <a:srgbClr val="FF0000"/>
                </a:solidFill>
              </a:rPr>
              <a:t>Capacitors:</a:t>
            </a:r>
            <a:r>
              <a:rPr lang="en-US" sz="2400" dirty="0"/>
              <a:t> Parallel connections are preferred (no floating nodes)</a:t>
            </a:r>
            <a:r>
              <a:rPr lang="it-IT" sz="2400" dirty="0"/>
              <a:t>  </a:t>
            </a:r>
            <a:endParaRPr lang="en-US" sz="2400" dirty="0"/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897" y="2009712"/>
            <a:ext cx="2159591" cy="903003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838359" y="1227712"/>
            <a:ext cx="3780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Floating node (no dc path)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9976514" y="1748439"/>
            <a:ext cx="354841" cy="52254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8106770" y="3021046"/>
            <a:ext cx="351179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Series connections of capacitors have to be avoided as much as possible unless dc paths are provided for the floating node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26DF49F-397B-48DE-99B4-BB7434180E79}"/>
              </a:ext>
            </a:extLst>
          </p:cNvPr>
          <p:cNvSpPr txBox="1"/>
          <p:nvPr/>
        </p:nvSpPr>
        <p:spPr>
          <a:xfrm>
            <a:off x="584194" y="5001523"/>
            <a:ext cx="1051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+mj-lt"/>
              </a:rPr>
              <a:t>BJTs:</a:t>
            </a:r>
            <a:r>
              <a:rPr lang="en-US" sz="2400" dirty="0">
                <a:latin typeface="+mj-lt"/>
              </a:rPr>
              <a:t> Same as </a:t>
            </a:r>
            <a:r>
              <a:rPr lang="en-US" sz="2400" dirty="0" err="1">
                <a:latin typeface="+mj-lt"/>
              </a:rPr>
              <a:t>Mosfets</a:t>
            </a:r>
            <a:r>
              <a:rPr lang="en-US" sz="2400" dirty="0">
                <a:latin typeface="+mj-lt"/>
              </a:rPr>
              <a:t> (parallels only) 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77ACBC5A-36A8-84BB-FB7B-267BCD171D4C}"/>
              </a:ext>
            </a:extLst>
          </p:cNvPr>
          <p:cNvSpPr txBox="1"/>
          <p:nvPr/>
        </p:nvSpPr>
        <p:spPr>
          <a:xfrm>
            <a:off x="7640283" y="652667"/>
            <a:ext cx="4341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3: CAPACITORS</a:t>
            </a:r>
          </a:p>
        </p:txBody>
      </p:sp>
    </p:spTree>
    <p:extLst>
      <p:ext uri="{BB962C8B-B14F-4D97-AF65-F5344CB8AC3E}">
        <p14:creationId xmlns:p14="http://schemas.microsoft.com/office/powerpoint/2010/main" val="45145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0" grpId="0"/>
      <p:bldP spid="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Other Layout rules for improving device matching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21</a:t>
            </a:fld>
            <a:endParaRPr lang="en-US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7" y="1820502"/>
            <a:ext cx="3482654" cy="3419513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8380" y="2000926"/>
            <a:ext cx="2775886" cy="1611319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4372847" y="645031"/>
            <a:ext cx="3115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Wrong solutions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1458177" y="5412909"/>
            <a:ext cx="55056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size: poor matching 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7488061" y="3983233"/>
            <a:ext cx="386573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Different orientation:</a:t>
            </a:r>
          </a:p>
          <a:p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poor matching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839775" y="4324853"/>
            <a:ext cx="14334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resistors 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4839775" y="4801999"/>
            <a:ext cx="1346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mosfets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Freccia a sinistra 4"/>
          <p:cNvSpPr/>
          <p:nvPr/>
        </p:nvSpPr>
        <p:spPr>
          <a:xfrm>
            <a:off x="7794078" y="1336967"/>
            <a:ext cx="2486893" cy="440770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8688470" y="920657"/>
            <a:ext cx="27925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mechanical stress</a:t>
            </a:r>
          </a:p>
        </p:txBody>
      </p:sp>
    </p:spTree>
    <p:extLst>
      <p:ext uri="{BB962C8B-B14F-4D97-AF65-F5344CB8AC3E}">
        <p14:creationId xmlns:p14="http://schemas.microsoft.com/office/powerpoint/2010/main" val="403822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5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Other Layout rules for improving device matching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159" y="1824544"/>
            <a:ext cx="2260925" cy="2113473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585772" y="827972"/>
            <a:ext cx="45745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direction</a:t>
            </a:r>
          </a:p>
          <a:p>
            <a:pPr algn="ctr"/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(to match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thermoelectric effects)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7127211" y="1013941"/>
            <a:ext cx="28568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surroundings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585772" y="4127369"/>
            <a:ext cx="39693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Temperature gradients develop extra voltage differences that depend on the current direction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(up to several hundred </a:t>
            </a: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Vs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magin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1857895"/>
            <a:ext cx="2639573" cy="3942596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1827151"/>
            <a:ext cx="3788672" cy="4029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2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rules for a good device matching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548245" y="1808020"/>
            <a:ext cx="9095509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Devices must be nominally identical (same dimensions, same orientation)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Device areas should be as large as possible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Pelgrom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model)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Place devices as close as possible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Use common centroid configurations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current direction for the two devices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devices should "see" the same surroundings</a:t>
            </a:r>
          </a:p>
        </p:txBody>
      </p:sp>
    </p:spTree>
    <p:extLst>
      <p:ext uri="{BB962C8B-B14F-4D97-AF65-F5344CB8AC3E}">
        <p14:creationId xmlns:p14="http://schemas.microsoft.com/office/powerpoint/2010/main" val="1316358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88096"/>
            <a:ext cx="10515600" cy="662397"/>
          </a:xfrm>
        </p:spPr>
        <p:txBody>
          <a:bodyPr>
            <a:normAutofit/>
          </a:bodyPr>
          <a:lstStyle/>
          <a:p>
            <a:r>
              <a:rPr lang="en-US" sz="3200" dirty="0"/>
              <a:t>Rules to obtain accurate ratios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24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644411" y="819926"/>
            <a:ext cx="100719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accurate inverting amplifier with gain magnitude =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2" y="1412579"/>
            <a:ext cx="3947168" cy="22555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645" y="1894013"/>
            <a:ext cx="5775972" cy="283769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531" y="5171923"/>
            <a:ext cx="3832868" cy="644653"/>
          </a:xfrm>
          <a:prstGeom prst="rect">
            <a:avLst/>
          </a:prstGeom>
        </p:spPr>
      </p:pic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2588416"/>
              </p:ext>
            </p:extLst>
          </p:nvPr>
        </p:nvGraphicFramePr>
        <p:xfrm>
          <a:off x="3132535" y="2802478"/>
          <a:ext cx="177958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749160" imgH="431640" progId="Equation.DSMT4">
                  <p:embed/>
                </p:oleObj>
              </mc:Choice>
              <mc:Fallback>
                <p:oleObj name="Equation" r:id="rId6" imgW="749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535" y="2802478"/>
                        <a:ext cx="1779588" cy="1020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2024479"/>
              </p:ext>
            </p:extLst>
          </p:nvPr>
        </p:nvGraphicFramePr>
        <p:xfrm>
          <a:off x="406075" y="3895291"/>
          <a:ext cx="5127625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58920" imgH="444240" progId="Equation.DSMT4">
                  <p:embed/>
                </p:oleObj>
              </mc:Choice>
              <mc:Fallback>
                <p:oleObj name="Equation" r:id="rId8" imgW="215892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075" y="3895291"/>
                        <a:ext cx="5127625" cy="1050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2216681"/>
              </p:ext>
            </p:extLst>
          </p:nvPr>
        </p:nvGraphicFramePr>
        <p:xfrm>
          <a:off x="576531" y="4979762"/>
          <a:ext cx="1116012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69800" imgH="393480" progId="Equation.DSMT4">
                  <p:embed/>
                </p:oleObj>
              </mc:Choice>
              <mc:Fallback>
                <p:oleObj name="Equation" r:id="rId10" imgW="4698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6531" y="4979762"/>
                        <a:ext cx="1116012" cy="9302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2065016" y="5101353"/>
            <a:ext cx="3600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(e.g. with x=0.1, 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er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it-IT" sz="2400" b="1" dirty="0">
                <a:latin typeface="Arial" panose="020B0604020202020204" pitchFamily="34" charset="0"/>
                <a:cs typeface="Arial" panose="020B0604020202020204" pitchFamily="34" charset="0"/>
              </a:rPr>
              <a:t>11%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486298"/>
              </p:ext>
            </p:extLst>
          </p:nvPr>
        </p:nvGraphicFramePr>
        <p:xfrm>
          <a:off x="9728462" y="1894013"/>
          <a:ext cx="1252686" cy="12468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431640" imgH="431640" progId="Equation.DSMT4">
                  <p:embed/>
                </p:oleObj>
              </mc:Choice>
              <mc:Fallback>
                <p:oleObj name="Equation" r:id="rId12" imgW="4316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28462" y="1894013"/>
                        <a:ext cx="1252686" cy="12468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2234629" y="5679205"/>
            <a:ext cx="27879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(systematic error)</a:t>
            </a:r>
          </a:p>
        </p:txBody>
      </p:sp>
    </p:spTree>
    <p:extLst>
      <p:ext uri="{BB962C8B-B14F-4D97-AF65-F5344CB8AC3E}">
        <p14:creationId xmlns:p14="http://schemas.microsoft.com/office/powerpoint/2010/main" val="235154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129010"/>
            <a:ext cx="10515600" cy="662397"/>
          </a:xfrm>
        </p:spPr>
        <p:txBody>
          <a:bodyPr/>
          <a:lstStyle/>
          <a:p>
            <a:r>
              <a:rPr lang="en-US" dirty="0"/>
              <a:t>Accurate ratios: modular components 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25</a:t>
            </a:fld>
            <a:endParaRPr lang="en-US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67" y="1141582"/>
            <a:ext cx="5855632" cy="1537209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24" y="2913402"/>
            <a:ext cx="4726141" cy="176635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379" y="2199147"/>
            <a:ext cx="5258683" cy="1589498"/>
          </a:xfrm>
          <a:prstGeom prst="rect">
            <a:avLst/>
          </a:prstGeom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698068"/>
              </p:ext>
            </p:extLst>
          </p:nvPr>
        </p:nvGraphicFramePr>
        <p:xfrm>
          <a:off x="10236868" y="3821221"/>
          <a:ext cx="1327150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58720" imgH="431640" progId="Equation.DSMT4">
                  <p:embed/>
                </p:oleObj>
              </mc:Choice>
              <mc:Fallback>
                <p:oleObj name="Equation" r:id="rId5" imgW="5587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36868" y="3821221"/>
                        <a:ext cx="1327150" cy="1020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6334699" y="1141582"/>
            <a:ext cx="5571552" cy="495441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/>
          <p:cNvSpPr txBox="1"/>
          <p:nvPr/>
        </p:nvSpPr>
        <p:spPr>
          <a:xfrm>
            <a:off x="7863560" y="1224229"/>
            <a:ext cx="25138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Generalization to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Fractional ratios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723765" y="4846209"/>
            <a:ext cx="50110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Both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are obtained by adding different numbers of a single module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863560" y="3976044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module</a:t>
            </a:r>
          </a:p>
        </p:txBody>
      </p:sp>
      <p:cxnSp>
        <p:nvCxnSpPr>
          <p:cNvPr id="14" name="Connettore 2 13"/>
          <p:cNvCxnSpPr/>
          <p:nvPr/>
        </p:nvCxnSpPr>
        <p:spPr>
          <a:xfrm flipH="1" flipV="1">
            <a:off x="7863560" y="3776408"/>
            <a:ext cx="361246" cy="199636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A406FF4-710D-4735-98F9-7816B5A24DD7}"/>
              </a:ext>
            </a:extLst>
          </p:cNvPr>
          <p:cNvSpPr txBox="1"/>
          <p:nvPr/>
        </p:nvSpPr>
        <p:spPr>
          <a:xfrm>
            <a:off x="2827191" y="865647"/>
            <a:ext cx="3507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includes also contact resistances 2R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5" name="Parentesi graffa aperta 14">
            <a:extLst>
              <a:ext uri="{FF2B5EF4-FFF2-40B4-BE49-F238E27FC236}">
                <a16:creationId xmlns:a16="http://schemas.microsoft.com/office/drawing/2014/main" id="{3BDD2AAA-B653-41F5-8A10-B2EEC09B12A6}"/>
              </a:ext>
            </a:extLst>
          </p:cNvPr>
          <p:cNvSpPr/>
          <p:nvPr/>
        </p:nvSpPr>
        <p:spPr>
          <a:xfrm rot="16200000">
            <a:off x="3055377" y="2978201"/>
            <a:ext cx="506775" cy="3632377"/>
          </a:xfrm>
          <a:prstGeom prst="leftBrace">
            <a:avLst>
              <a:gd name="adj1" fmla="val 30072"/>
              <a:gd name="adj2" fmla="val 29679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8DB2BCC-FE66-4166-8868-456A029B19A1}"/>
              </a:ext>
            </a:extLst>
          </p:cNvPr>
          <p:cNvSpPr txBox="1"/>
          <p:nvPr/>
        </p:nvSpPr>
        <p:spPr>
          <a:xfrm>
            <a:off x="457200" y="5025845"/>
            <a:ext cx="5274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now exactly 3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independently from contact resistances and other non idealities of R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78A30700-42B0-421C-A885-E18753C1A564}"/>
              </a:ext>
            </a:extLst>
          </p:cNvPr>
          <p:cNvGrpSpPr/>
          <p:nvPr/>
        </p:nvGrpSpPr>
        <p:grpSpPr>
          <a:xfrm>
            <a:off x="9226157" y="5714794"/>
            <a:ext cx="1402560" cy="509760"/>
            <a:chOff x="9226157" y="5714794"/>
            <a:chExt cx="140256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7" name="Input penna 16">
                  <a:extLst>
                    <a:ext uri="{FF2B5EF4-FFF2-40B4-BE49-F238E27FC236}">
                      <a16:creationId xmlns:a16="http://schemas.microsoft.com/office/drawing/2014/main" id="{1A72B211-2B67-4791-A223-7038A64A0280}"/>
                    </a:ext>
                  </a:extLst>
                </p14:cNvPr>
                <p14:cNvContentPartPr/>
                <p14:nvPr/>
              </p14:nvContentPartPr>
              <p14:xfrm>
                <a:off x="9354317" y="5824954"/>
                <a:ext cx="1274400" cy="399600"/>
              </p14:xfrm>
            </p:contentPart>
          </mc:Choice>
          <mc:Fallback xmlns="">
            <p:pic>
              <p:nvPicPr>
                <p:cNvPr id="17" name="Input penna 16">
                  <a:extLst>
                    <a:ext uri="{FF2B5EF4-FFF2-40B4-BE49-F238E27FC236}">
                      <a16:creationId xmlns:a16="http://schemas.microsoft.com/office/drawing/2014/main" id="{1A72B211-2B67-4791-A223-7038A64A028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45677" y="5816314"/>
                  <a:ext cx="129204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8" name="Input penna 17">
                  <a:extLst>
                    <a:ext uri="{FF2B5EF4-FFF2-40B4-BE49-F238E27FC236}">
                      <a16:creationId xmlns:a16="http://schemas.microsoft.com/office/drawing/2014/main" id="{E315CCD4-6582-4444-B232-0A57BEA511BE}"/>
                    </a:ext>
                  </a:extLst>
                </p14:cNvPr>
                <p14:cNvContentPartPr/>
                <p14:nvPr/>
              </p14:nvContentPartPr>
              <p14:xfrm>
                <a:off x="9226157" y="5714794"/>
                <a:ext cx="374760" cy="417600"/>
              </p14:xfrm>
            </p:contentPart>
          </mc:Choice>
          <mc:Fallback xmlns="">
            <p:pic>
              <p:nvPicPr>
                <p:cNvPr id="18" name="Input penna 17">
                  <a:extLst>
                    <a:ext uri="{FF2B5EF4-FFF2-40B4-BE49-F238E27FC236}">
                      <a16:creationId xmlns:a16="http://schemas.microsoft.com/office/drawing/2014/main" id="{E315CCD4-6582-4444-B232-0A57BEA511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217157" y="5705794"/>
                  <a:ext cx="392400" cy="4352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3578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/>
      <p:bldP spid="12" grpId="0"/>
      <p:bldP spid="15" grpId="0" animBg="1"/>
      <p:bldP spid="1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26</a:t>
            </a:fld>
            <a:endParaRPr lang="en-US" dirty="0"/>
          </a:p>
        </p:txBody>
      </p:sp>
      <p:sp>
        <p:nvSpPr>
          <p:cNvPr id="5" name="Titolo 1"/>
          <p:cNvSpPr txBox="1">
            <a:spLocks/>
          </p:cNvSpPr>
          <p:nvPr/>
        </p:nvSpPr>
        <p:spPr>
          <a:xfrm>
            <a:off x="630381" y="13577"/>
            <a:ext cx="10515600" cy="6623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Accurate ratios: modular components </a:t>
            </a:r>
            <a:endParaRPr lang="en-US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81" y="1220407"/>
            <a:ext cx="4972822" cy="220066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393" y="1984879"/>
            <a:ext cx="5121712" cy="2483153"/>
          </a:xfrm>
          <a:prstGeom prst="rect">
            <a:avLst/>
          </a:prstGeom>
        </p:spPr>
      </p:pic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3713293"/>
              </p:ext>
            </p:extLst>
          </p:nvPr>
        </p:nvGraphicFramePr>
        <p:xfrm>
          <a:off x="1324542" y="3823924"/>
          <a:ext cx="3106738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07880" imgH="583920" progId="Equation.DSMT4">
                  <p:embed/>
                </p:oleObj>
              </mc:Choice>
              <mc:Fallback>
                <p:oleObj name="Equation" r:id="rId4" imgW="130788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542" y="3823924"/>
                        <a:ext cx="3106738" cy="1381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sellaDiTesto 8"/>
          <p:cNvSpPr txBox="1"/>
          <p:nvPr/>
        </p:nvSpPr>
        <p:spPr>
          <a:xfrm>
            <a:off x="513939" y="5336461"/>
            <a:ext cx="48413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Large ratios with less components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876075"/>
              </p:ext>
            </p:extLst>
          </p:nvPr>
        </p:nvGraphicFramePr>
        <p:xfrm>
          <a:off x="7444800" y="4777363"/>
          <a:ext cx="3468688" cy="102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60160" imgH="431640" progId="Equation.DSMT4">
                  <p:embed/>
                </p:oleObj>
              </mc:Choice>
              <mc:Fallback>
                <p:oleObj name="Equation" r:id="rId6" imgW="1460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44800" y="4777363"/>
                        <a:ext cx="3468688" cy="10207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/>
          <p:cNvSpPr txBox="1"/>
          <p:nvPr/>
        </p:nvSpPr>
        <p:spPr>
          <a:xfrm>
            <a:off x="3642136" y="936719"/>
            <a:ext cx="2291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Parallel / series</a:t>
            </a:r>
          </a:p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combination</a:t>
            </a:r>
          </a:p>
        </p:txBody>
      </p:sp>
      <p:sp>
        <p:nvSpPr>
          <p:cNvPr id="12" name="Rettangolo arrotondato 11"/>
          <p:cNvSpPr/>
          <p:nvPr/>
        </p:nvSpPr>
        <p:spPr>
          <a:xfrm>
            <a:off x="239137" y="807386"/>
            <a:ext cx="5694012" cy="5222214"/>
          </a:xfrm>
          <a:prstGeom prst="roundRect">
            <a:avLst>
              <a:gd name="adj" fmla="val 649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arrotondato 12"/>
          <p:cNvSpPr/>
          <p:nvPr/>
        </p:nvSpPr>
        <p:spPr>
          <a:xfrm>
            <a:off x="6097897" y="796595"/>
            <a:ext cx="5694012" cy="5222214"/>
          </a:xfrm>
          <a:prstGeom prst="roundRect">
            <a:avLst>
              <a:gd name="adj" fmla="val 6492"/>
            </a:avLst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6476113" y="981529"/>
            <a:ext cx="46698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mirror with accurate gain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362530" y="1581807"/>
            <a:ext cx="19736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Module</a:t>
            </a:r>
          </a:p>
        </p:txBody>
      </p:sp>
    </p:spTree>
    <p:extLst>
      <p:ext uri="{BB962C8B-B14F-4D97-AF65-F5344CB8AC3E}">
        <p14:creationId xmlns:p14="http://schemas.microsoft.com/office/powerpoint/2010/main" val="3237937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3416"/>
            <a:ext cx="10515600" cy="662397"/>
          </a:xfrm>
        </p:spPr>
        <p:txBody>
          <a:bodyPr/>
          <a:lstStyle/>
          <a:p>
            <a:r>
              <a:rPr lang="en-US" dirty="0"/>
              <a:t>Elements of error propagation theory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27</a:t>
            </a:fld>
            <a:endParaRPr lang="en-US" dirty="0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01" y="1035103"/>
            <a:ext cx="4375978" cy="4317595"/>
          </a:xfrm>
          <a:prstGeom prst="rect">
            <a:avLst/>
          </a:prstGeom>
        </p:spPr>
      </p:pic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6241695"/>
              </p:ext>
            </p:extLst>
          </p:nvPr>
        </p:nvGraphicFramePr>
        <p:xfrm>
          <a:off x="5170486" y="3147159"/>
          <a:ext cx="6183313" cy="1379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03160" imgH="583920" progId="Equation.DSMT4">
                  <p:embed/>
                </p:oleObj>
              </mc:Choice>
              <mc:Fallback>
                <p:oleObj name="Equation" r:id="rId3" imgW="26031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6" y="3147159"/>
                        <a:ext cx="6183313" cy="1379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ggetto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4856888"/>
              </p:ext>
            </p:extLst>
          </p:nvPr>
        </p:nvGraphicFramePr>
        <p:xfrm>
          <a:off x="5477306" y="4652106"/>
          <a:ext cx="4373562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841400" imgH="583920" progId="Equation.DSMT4">
                  <p:embed/>
                </p:oleObj>
              </mc:Choice>
              <mc:Fallback>
                <p:oleObj name="Equation" r:id="rId5" imgW="184140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7306" y="4652106"/>
                        <a:ext cx="4373562" cy="1381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BF00732F-E26F-4139-8399-4ECB312A91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4776349"/>
              </p:ext>
            </p:extLst>
          </p:nvPr>
        </p:nvGraphicFramePr>
        <p:xfrm>
          <a:off x="7582338" y="1062643"/>
          <a:ext cx="3649662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536480" imgH="228600" progId="Equation.DSMT4">
                  <p:embed/>
                </p:oleObj>
              </mc:Choice>
              <mc:Fallback>
                <p:oleObj name="Equation" r:id="rId7" imgW="1536480" imgH="228600" progId="Equation.DSMT4">
                  <p:embed/>
                  <p:pic>
                    <p:nvPicPr>
                      <p:cNvPr id="9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2338" y="1062643"/>
                        <a:ext cx="3649662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517B5723-78C3-4073-8927-6178064804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042558"/>
              </p:ext>
            </p:extLst>
          </p:nvPr>
        </p:nvGraphicFramePr>
        <p:xfrm>
          <a:off x="5170486" y="2593826"/>
          <a:ext cx="2714625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43000" imgH="253800" progId="Equation.DSMT4">
                  <p:embed/>
                </p:oleObj>
              </mc:Choice>
              <mc:Fallback>
                <p:oleObj name="Equation" r:id="rId9" imgW="1143000" imgH="253800" progId="Equation.DSMT4">
                  <p:embed/>
                  <p:pic>
                    <p:nvPicPr>
                      <p:cNvPr id="11" name="Oggetto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6" y="2593826"/>
                        <a:ext cx="2714625" cy="6000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ggetto 14">
            <a:extLst>
              <a:ext uri="{FF2B5EF4-FFF2-40B4-BE49-F238E27FC236}">
                <a16:creationId xmlns:a16="http://schemas.microsoft.com/office/drawing/2014/main" id="{03CB4B61-8182-48BF-B4AD-76F738BDEC4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739298"/>
              </p:ext>
            </p:extLst>
          </p:nvPr>
        </p:nvGraphicFramePr>
        <p:xfrm>
          <a:off x="7901851" y="2361922"/>
          <a:ext cx="3498850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473120" imgH="469800" progId="Equation.DSMT4">
                  <p:embed/>
                </p:oleObj>
              </mc:Choice>
              <mc:Fallback>
                <p:oleObj name="Equation" r:id="rId11" imgW="1473120" imgH="469800" progId="Equation.DSMT4">
                  <p:embed/>
                  <p:pic>
                    <p:nvPicPr>
                      <p:cNvPr id="14" name="Oggetto 13">
                        <a:extLst>
                          <a:ext uri="{FF2B5EF4-FFF2-40B4-BE49-F238E27FC236}">
                            <a16:creationId xmlns:a16="http://schemas.microsoft.com/office/drawing/2014/main" id="{517B5723-78C3-4073-8927-6178064804F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1851" y="2361922"/>
                        <a:ext cx="3498850" cy="1109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ggetto 15">
            <a:extLst>
              <a:ext uri="{FF2B5EF4-FFF2-40B4-BE49-F238E27FC236}">
                <a16:creationId xmlns:a16="http://schemas.microsoft.com/office/drawing/2014/main" id="{9E8DBF90-DF21-46A7-8F0E-485ADC233B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1350163"/>
              </p:ext>
            </p:extLst>
          </p:nvPr>
        </p:nvGraphicFramePr>
        <p:xfrm>
          <a:off x="9733255" y="4621371"/>
          <a:ext cx="1990725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838080" imgH="583920" progId="Equation.DSMT4">
                  <p:embed/>
                </p:oleObj>
              </mc:Choice>
              <mc:Fallback>
                <p:oleObj name="Equation" r:id="rId13" imgW="838080" imgH="583920" progId="Equation.DSMT4">
                  <p:embed/>
                  <p:pic>
                    <p:nvPicPr>
                      <p:cNvPr id="13" name="Oggetto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3255" y="4621371"/>
                        <a:ext cx="1990725" cy="1381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>
            <a:extLst>
              <a:ext uri="{FF2B5EF4-FFF2-40B4-BE49-F238E27FC236}">
                <a16:creationId xmlns:a16="http://schemas.microsoft.com/office/drawing/2014/main" id="{361C162A-71D3-4773-A71B-ECB606578353}"/>
              </a:ext>
            </a:extLst>
          </p:cNvPr>
          <p:cNvSpPr txBox="1"/>
          <p:nvPr/>
        </p:nvSpPr>
        <p:spPr>
          <a:xfrm>
            <a:off x="1432397" y="5326682"/>
            <a:ext cx="383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Independent quantity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5BC23343-6737-4133-9E19-D81DC9D15007}"/>
              </a:ext>
            </a:extLst>
          </p:cNvPr>
          <p:cNvSpPr txBox="1"/>
          <p:nvPr/>
        </p:nvSpPr>
        <p:spPr>
          <a:xfrm rot="16200000">
            <a:off x="-1446098" y="2131090"/>
            <a:ext cx="3833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Dependent quantity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B1F2DE9-162A-425A-8FE3-12FD2FAE85E0}"/>
              </a:ext>
            </a:extLst>
          </p:cNvPr>
          <p:cNvSpPr txBox="1"/>
          <p:nvPr/>
        </p:nvSpPr>
        <p:spPr>
          <a:xfrm>
            <a:off x="5236079" y="1927100"/>
            <a:ext cx="6067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an arbitrary value between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A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907124"/>
              </p:ext>
            </p:extLst>
          </p:nvPr>
        </p:nvGraphicFramePr>
        <p:xfrm>
          <a:off x="4857747" y="763191"/>
          <a:ext cx="2111375" cy="1082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888840" imgH="457200" progId="Equation.DSMT4">
                  <p:embed/>
                </p:oleObj>
              </mc:Choice>
              <mc:Fallback>
                <p:oleObj name="Equation" r:id="rId15" imgW="888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7747" y="763191"/>
                        <a:ext cx="2111375" cy="1082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0245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7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7931" y="61353"/>
            <a:ext cx="10515600" cy="662397"/>
          </a:xfrm>
        </p:spPr>
        <p:txBody>
          <a:bodyPr/>
          <a:lstStyle/>
          <a:p>
            <a:r>
              <a:rPr lang="en-US" dirty="0"/>
              <a:t>For multiple independent variables - general case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28</a:t>
            </a:fld>
            <a:endParaRPr lang="en-US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1481572"/>
              </p:ext>
            </p:extLst>
          </p:nvPr>
        </p:nvGraphicFramePr>
        <p:xfrm>
          <a:off x="2554288" y="1079500"/>
          <a:ext cx="229235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65160" imgH="203040" progId="Equation.DSMT4">
                  <p:embed/>
                </p:oleObj>
              </mc:Choice>
              <mc:Fallback>
                <p:oleObj name="Equation" r:id="rId2" imgW="965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4288" y="1079500"/>
                        <a:ext cx="2292350" cy="4810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7044000"/>
              </p:ext>
            </p:extLst>
          </p:nvPr>
        </p:nvGraphicFramePr>
        <p:xfrm>
          <a:off x="5511579" y="992742"/>
          <a:ext cx="636587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79480" imgH="228600" progId="Equation.DSMT4">
                  <p:embed/>
                </p:oleObj>
              </mc:Choice>
              <mc:Fallback>
                <p:oleObj name="Equation" r:id="rId4" imgW="26794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11579" y="992742"/>
                        <a:ext cx="6365875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7932756"/>
              </p:ext>
            </p:extLst>
          </p:nvPr>
        </p:nvGraphicFramePr>
        <p:xfrm>
          <a:off x="3840109" y="2612959"/>
          <a:ext cx="8083550" cy="138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403440" imgH="583920" progId="Equation.DSMT4">
                  <p:embed/>
                </p:oleObj>
              </mc:Choice>
              <mc:Fallback>
                <p:oleObj name="Equation" r:id="rId6" imgW="340344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09" y="2612959"/>
                        <a:ext cx="8083550" cy="13827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386848"/>
              </p:ext>
            </p:extLst>
          </p:nvPr>
        </p:nvGraphicFramePr>
        <p:xfrm>
          <a:off x="6103339" y="1396711"/>
          <a:ext cx="54594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98600" imgH="330120" progId="Equation.DSMT4">
                  <p:embed/>
                </p:oleObj>
              </mc:Choice>
              <mc:Fallback>
                <p:oleObj name="Equation" r:id="rId8" imgW="229860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03339" y="1396711"/>
                        <a:ext cx="5459412" cy="7826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2567810"/>
              </p:ext>
            </p:extLst>
          </p:nvPr>
        </p:nvGraphicFramePr>
        <p:xfrm>
          <a:off x="6113004" y="1935578"/>
          <a:ext cx="56102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61960" imgH="330120" progId="Equation.DSMT4">
                  <p:embed/>
                </p:oleObj>
              </mc:Choice>
              <mc:Fallback>
                <p:oleObj name="Equation" r:id="rId10" imgW="2361960" imgH="3301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3004" y="1935578"/>
                        <a:ext cx="5610225" cy="7826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5319824"/>
              </p:ext>
            </p:extLst>
          </p:nvPr>
        </p:nvGraphicFramePr>
        <p:xfrm>
          <a:off x="3749621" y="3644107"/>
          <a:ext cx="8264525" cy="1382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479760" imgH="583920" progId="Equation.DSMT4">
                  <p:embed/>
                </p:oleObj>
              </mc:Choice>
              <mc:Fallback>
                <p:oleObj name="Equation" r:id="rId12" imgW="3479760" imgH="583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9621" y="3644107"/>
                        <a:ext cx="8264525" cy="1382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653602"/>
              </p:ext>
            </p:extLst>
          </p:nvPr>
        </p:nvGraphicFramePr>
        <p:xfrm>
          <a:off x="3153159" y="1596982"/>
          <a:ext cx="26543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117440" imgH="228600" progId="Equation.DSMT4">
                  <p:embed/>
                </p:oleObj>
              </mc:Choice>
              <mc:Fallback>
                <p:oleObj name="Equation" r:id="rId14" imgW="111744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3159" y="1596982"/>
                        <a:ext cx="2654300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ggetto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4567177"/>
              </p:ext>
            </p:extLst>
          </p:nvPr>
        </p:nvGraphicFramePr>
        <p:xfrm>
          <a:off x="3698952" y="5026819"/>
          <a:ext cx="7058025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2971800" imgH="469800" progId="Equation.DSMT4">
                  <p:embed/>
                </p:oleObj>
              </mc:Choice>
              <mc:Fallback>
                <p:oleObj name="Equation" r:id="rId16" imgW="29718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8952" y="5026819"/>
                        <a:ext cx="7058025" cy="1112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" name="Gruppo 26"/>
          <p:cNvGrpSpPr/>
          <p:nvPr/>
        </p:nvGrpSpPr>
        <p:grpSpPr>
          <a:xfrm>
            <a:off x="830932" y="2560989"/>
            <a:ext cx="1893532" cy="775000"/>
            <a:chOff x="9597484" y="2632974"/>
            <a:chExt cx="1893532" cy="775000"/>
          </a:xfrm>
        </p:grpSpPr>
        <p:sp>
          <p:nvSpPr>
            <p:cNvPr id="18" name="CasellaDiTesto 17"/>
            <p:cNvSpPr txBox="1"/>
            <p:nvPr/>
          </p:nvSpPr>
          <p:spPr>
            <a:xfrm>
              <a:off x="9597484" y="2946309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CasellaDiTesto 18"/>
            <p:cNvSpPr txBox="1"/>
            <p:nvPr/>
          </p:nvSpPr>
          <p:spPr>
            <a:xfrm>
              <a:off x="10953689" y="2946308"/>
              <a:ext cx="53732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2400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Freccia in giù 19"/>
            <p:cNvSpPr/>
            <p:nvPr/>
          </p:nvSpPr>
          <p:spPr>
            <a:xfrm>
              <a:off x="9677126" y="2632974"/>
              <a:ext cx="313035" cy="313334"/>
            </a:xfrm>
            <a:prstGeom prst="downArrow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ccia in giù 20"/>
            <p:cNvSpPr/>
            <p:nvPr/>
          </p:nvSpPr>
          <p:spPr>
            <a:xfrm>
              <a:off x="11032874" y="2677703"/>
              <a:ext cx="313035" cy="313334"/>
            </a:xfrm>
            <a:prstGeom prst="downArrow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Gruppo 25"/>
          <p:cNvGrpSpPr/>
          <p:nvPr/>
        </p:nvGrpSpPr>
        <p:grpSpPr>
          <a:xfrm>
            <a:off x="176011" y="889808"/>
            <a:ext cx="3121474" cy="1629598"/>
            <a:chOff x="8881075" y="1003376"/>
            <a:chExt cx="3121474" cy="1629598"/>
          </a:xfrm>
        </p:grpSpPr>
        <p:sp>
          <p:nvSpPr>
            <p:cNvPr id="14" name="Rettangolo 13"/>
            <p:cNvSpPr/>
            <p:nvPr/>
          </p:nvSpPr>
          <p:spPr>
            <a:xfrm>
              <a:off x="9866148" y="1003376"/>
              <a:ext cx="477671" cy="96653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ttangolo 14"/>
            <p:cNvSpPr/>
            <p:nvPr/>
          </p:nvSpPr>
          <p:spPr>
            <a:xfrm>
              <a:off x="10693702" y="1003376"/>
              <a:ext cx="477671" cy="966537"/>
            </a:xfrm>
            <a:prstGeom prst="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asellaDiTesto 15"/>
            <p:cNvSpPr txBox="1"/>
            <p:nvPr/>
          </p:nvSpPr>
          <p:spPr>
            <a:xfrm>
              <a:off x="8881075" y="2171309"/>
              <a:ext cx="159210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,B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,C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10468155" y="2171309"/>
              <a:ext cx="15343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(A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,B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,C</a:t>
              </a:r>
              <a:r>
                <a:rPr lang="it-IT" sz="2400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it-IT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3" name="Connettore 1 22"/>
            <p:cNvCxnSpPr/>
            <p:nvPr/>
          </p:nvCxnSpPr>
          <p:spPr>
            <a:xfrm flipV="1">
              <a:off x="9866147" y="1651379"/>
              <a:ext cx="268664" cy="54219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/>
          </p:nvCxnSpPr>
          <p:spPr>
            <a:xfrm flipH="1" flipV="1">
              <a:off x="10951172" y="1640249"/>
              <a:ext cx="152359" cy="55332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Parentesi graffa aperta 27"/>
          <p:cNvSpPr/>
          <p:nvPr/>
        </p:nvSpPr>
        <p:spPr>
          <a:xfrm>
            <a:off x="5841787" y="1758848"/>
            <a:ext cx="256720" cy="803330"/>
          </a:xfrm>
          <a:prstGeom prst="leftBrace">
            <a:avLst>
              <a:gd name="adj1" fmla="val 42625"/>
              <a:gd name="adj2" fmla="val 5111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Parentesi graffa aperta 28"/>
          <p:cNvSpPr/>
          <p:nvPr/>
        </p:nvSpPr>
        <p:spPr>
          <a:xfrm>
            <a:off x="3492901" y="3178160"/>
            <a:ext cx="256720" cy="1336689"/>
          </a:xfrm>
          <a:prstGeom prst="leftBrace">
            <a:avLst>
              <a:gd name="adj1" fmla="val 42625"/>
              <a:gd name="adj2" fmla="val 51110"/>
            </a:avLst>
          </a:prstGeom>
          <a:ln w="3810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2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70771"/>
            <a:ext cx="10515600" cy="662397"/>
          </a:xfrm>
        </p:spPr>
        <p:txBody>
          <a:bodyPr/>
          <a:lstStyle/>
          <a:p>
            <a:r>
              <a:rPr lang="en-US" dirty="0"/>
              <a:t>Error propagation: particular case 1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29</a:t>
            </a:fld>
            <a:endParaRPr lang="en-US" dirty="0"/>
          </a:p>
        </p:txBody>
      </p:sp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7888802"/>
              </p:ext>
            </p:extLst>
          </p:nvPr>
        </p:nvGraphicFramePr>
        <p:xfrm>
          <a:off x="5881059" y="2722972"/>
          <a:ext cx="5640388" cy="1112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374560" imgH="469800" progId="Equation.DSMT4">
                  <p:embed/>
                </p:oleObj>
              </mc:Choice>
              <mc:Fallback>
                <p:oleObj name="Equation" r:id="rId2" imgW="23745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059" y="2722972"/>
                        <a:ext cx="5640388" cy="1112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6360945"/>
              </p:ext>
            </p:extLst>
          </p:nvPr>
        </p:nvGraphicFramePr>
        <p:xfrm>
          <a:off x="1029452" y="1277057"/>
          <a:ext cx="3197225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46040" imgH="355320" progId="Equation.DSMT4">
                  <p:embed/>
                </p:oleObj>
              </mc:Choice>
              <mc:Fallback>
                <p:oleObj name="Equation" r:id="rId4" imgW="1346040" imgH="355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9452" y="1277057"/>
                        <a:ext cx="3197225" cy="842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/>
          <p:cNvSpPr txBox="1"/>
          <p:nvPr/>
        </p:nvSpPr>
        <p:spPr>
          <a:xfrm>
            <a:off x="4822756" y="2961631"/>
            <a:ext cx="10583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Using: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ggetto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00053"/>
              </p:ext>
            </p:extLst>
          </p:nvPr>
        </p:nvGraphicFramePr>
        <p:xfrm>
          <a:off x="452516" y="2636044"/>
          <a:ext cx="2986088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57120" imgH="469800" progId="Equation.DSMT4">
                  <p:embed/>
                </p:oleObj>
              </mc:Choice>
              <mc:Fallback>
                <p:oleObj name="Equation" r:id="rId6" imgW="12571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16" y="2636044"/>
                        <a:ext cx="2986088" cy="1112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4201448"/>
              </p:ext>
            </p:extLst>
          </p:nvPr>
        </p:nvGraphicFramePr>
        <p:xfrm>
          <a:off x="3917950" y="4089400"/>
          <a:ext cx="79629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352680" imgH="241200" progId="Equation.DSMT4">
                  <p:embed/>
                </p:oleObj>
              </mc:Choice>
              <mc:Fallback>
                <p:oleObj name="Equation" r:id="rId8" imgW="335268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7950" y="4089400"/>
                        <a:ext cx="7962900" cy="571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934203" y="1302249"/>
            <a:ext cx="3387725" cy="10146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sellaDiTesto 11"/>
          <p:cNvSpPr txBox="1"/>
          <p:nvPr/>
        </p:nvSpPr>
        <p:spPr>
          <a:xfrm>
            <a:off x="5691780" y="1274099"/>
            <a:ext cx="4036682" cy="9079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dirty="0" err="1">
                <a:latin typeface="Symbol" panose="05050102010706020507" pitchFamily="18" charset="2"/>
                <a:cs typeface="Arial" panose="020B0604020202020204" pitchFamily="34" charset="0"/>
              </a:rPr>
              <a:t>a,b,g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: real exponents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A,B,C real positive variables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838199" y="807950"/>
            <a:ext cx="3483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posynomial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expression</a:t>
            </a:r>
          </a:p>
        </p:txBody>
      </p:sp>
      <p:sp>
        <p:nvSpPr>
          <p:cNvPr id="8" name="Freccia a sinistra 7">
            <a:extLst>
              <a:ext uri="{FF2B5EF4-FFF2-40B4-BE49-F238E27FC236}">
                <a16:creationId xmlns:a16="http://schemas.microsoft.com/office/drawing/2014/main" id="{35879889-5D87-4891-95EF-2CAAF5F4F254}"/>
              </a:ext>
            </a:extLst>
          </p:cNvPr>
          <p:cNvSpPr/>
          <p:nvPr/>
        </p:nvSpPr>
        <p:spPr>
          <a:xfrm>
            <a:off x="4546948" y="1473349"/>
            <a:ext cx="901874" cy="571500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D4689E5B-EB31-45C7-8473-D810EDD065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9921361"/>
              </p:ext>
            </p:extLst>
          </p:nvPr>
        </p:nvGraphicFramePr>
        <p:xfrm>
          <a:off x="402711" y="3824375"/>
          <a:ext cx="2986088" cy="222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57120" imgH="939600" progId="Equation.DSMT4">
                  <p:embed/>
                </p:oleObj>
              </mc:Choice>
              <mc:Fallback>
                <p:oleObj name="Equation" r:id="rId10" imgW="1257120" imgH="939600" progId="Equation.DSMT4">
                  <p:embed/>
                  <p:pic>
                    <p:nvPicPr>
                      <p:cNvPr id="9" name="Oggetto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711" y="3824375"/>
                        <a:ext cx="2986088" cy="22256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8ED5667-3124-4F32-B6A1-D07043E1FAEA}"/>
              </a:ext>
            </a:extLst>
          </p:cNvPr>
          <p:cNvSpPr txBox="1"/>
          <p:nvPr/>
        </p:nvSpPr>
        <p:spPr>
          <a:xfrm>
            <a:off x="1778696" y="450164"/>
            <a:ext cx="11769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1:</a:t>
            </a:r>
          </a:p>
        </p:txBody>
      </p:sp>
    </p:spTree>
    <p:extLst>
      <p:ext uri="{BB962C8B-B14F-4D97-AF65-F5344CB8AC3E}">
        <p14:creationId xmlns:p14="http://schemas.microsoft.com/office/powerpoint/2010/main" val="317655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Confidence intervals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</a:t>
            </a:fld>
            <a:endParaRPr lang="en-US" dirty="0"/>
          </a:p>
        </p:txBody>
      </p:sp>
      <p:graphicFrame>
        <p:nvGraphicFramePr>
          <p:cNvPr id="5" name="Tabel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903709"/>
              </p:ext>
            </p:extLst>
          </p:nvPr>
        </p:nvGraphicFramePr>
        <p:xfrm>
          <a:off x="800101" y="1504950"/>
          <a:ext cx="10553698" cy="28003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8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33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287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8623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Max deviation from the mean 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±</a:t>
                      </a:r>
                      <a:r>
                        <a:rPr lang="en-US" sz="3600" dirty="0">
                          <a:effectLst/>
                          <a:latin typeface="Symbol" panose="05050102010706020507" pitchFamily="18" charset="2"/>
                        </a:rPr>
                        <a:t> s</a:t>
                      </a:r>
                      <a:endParaRPr lang="en-US" sz="36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± 2</a:t>
                      </a:r>
                      <a:r>
                        <a:rPr lang="en-US" sz="36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36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± 3</a:t>
                      </a:r>
                      <a:r>
                        <a:rPr lang="en-US" sz="36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36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600" dirty="0">
                          <a:effectLst/>
                        </a:rPr>
                        <a:t>± 4</a:t>
                      </a:r>
                      <a:r>
                        <a:rPr lang="en-US" sz="3600" dirty="0">
                          <a:effectLst/>
                          <a:latin typeface="Symbol" panose="05050102010706020507" pitchFamily="18" charset="2"/>
                        </a:rPr>
                        <a:t>s</a:t>
                      </a:r>
                      <a:endParaRPr lang="en-US" sz="3600" dirty="0">
                        <a:effectLst/>
                        <a:latin typeface="Symbol" panose="05050102010706020507" pitchFamily="18" charset="2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0084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Fraction of data within the interval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68.3 %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95.4 %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99.7 %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>
                          <a:effectLst/>
                        </a:rPr>
                        <a:t>99.994 %</a:t>
                      </a:r>
                      <a:endParaRPr lang="en-US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8746">
                <a:tc>
                  <a:txBody>
                    <a:bodyPr/>
                    <a:lstStyle/>
                    <a:p>
                      <a:pPr algn="just">
                        <a:spcAft>
                          <a:spcPts val="600"/>
                        </a:spcAft>
                      </a:pPr>
                      <a:r>
                        <a:rPr lang="en-US" sz="2400" dirty="0">
                          <a:effectLst/>
                        </a:rPr>
                        <a:t>Fraction of data outside the interval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31.7 %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4.6 %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solidFill>
                            <a:srgbClr val="FF0000"/>
                          </a:solidFill>
                          <a:effectLst/>
                        </a:rPr>
                        <a:t>0.3 %</a:t>
                      </a:r>
                      <a:endParaRPr lang="en-US" sz="32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3200" dirty="0">
                          <a:effectLst/>
                        </a:rPr>
                        <a:t>0.006 %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20599D43-0C43-4C01-9655-C751492376C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2884109"/>
              </p:ext>
            </p:extLst>
          </p:nvPr>
        </p:nvGraphicFramePr>
        <p:xfrm>
          <a:off x="6806986" y="5126682"/>
          <a:ext cx="327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000" imgH="228600" progId="Equation.DSMT4">
                  <p:embed/>
                </p:oleObj>
              </mc:Choice>
              <mc:Fallback>
                <p:oleObj name="Equation" r:id="rId2" imgW="1638000" imgH="228600" progId="Equation.DSMT4">
                  <p:embed/>
                  <p:pic>
                    <p:nvPicPr>
                      <p:cNvPr id="7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6986" y="5126682"/>
                        <a:ext cx="3276000" cy="457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asellaDiTesto 6">
            <a:extLst>
              <a:ext uri="{FF2B5EF4-FFF2-40B4-BE49-F238E27FC236}">
                <a16:creationId xmlns:a16="http://schemas.microsoft.com/office/drawing/2014/main" id="{6773C713-1BEB-8378-4180-9F87B1C582D5}"/>
              </a:ext>
            </a:extLst>
          </p:cNvPr>
          <p:cNvSpPr txBox="1"/>
          <p:nvPr/>
        </p:nvSpPr>
        <p:spPr>
          <a:xfrm>
            <a:off x="1270214" y="5122217"/>
            <a:ext cx="5536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99.7  % of cases, A is in the interval: </a:t>
            </a:r>
          </a:p>
        </p:txBody>
      </p:sp>
      <p:sp>
        <p:nvSpPr>
          <p:cNvPr id="8" name="Figura a mano libera: forma 7">
            <a:extLst>
              <a:ext uri="{FF2B5EF4-FFF2-40B4-BE49-F238E27FC236}">
                <a16:creationId xmlns:a16="http://schemas.microsoft.com/office/drawing/2014/main" id="{3C3A1E24-8E45-339D-7849-FFAA4E61FF86}"/>
              </a:ext>
            </a:extLst>
          </p:cNvPr>
          <p:cNvSpPr/>
          <p:nvPr/>
        </p:nvSpPr>
        <p:spPr>
          <a:xfrm>
            <a:off x="206689" y="4349578"/>
            <a:ext cx="8529538" cy="1100017"/>
          </a:xfrm>
          <a:custGeom>
            <a:avLst/>
            <a:gdLst>
              <a:gd name="connsiteX0" fmla="*/ 8529538 w 8529538"/>
              <a:gd name="connsiteY0" fmla="*/ 0 h 1100017"/>
              <a:gd name="connsiteX1" fmla="*/ 7998197 w 8529538"/>
              <a:gd name="connsiteY1" fmla="*/ 345990 h 1100017"/>
              <a:gd name="connsiteX2" fmla="*/ 5489776 w 8529538"/>
              <a:gd name="connsiteY2" fmla="*/ 370703 h 1100017"/>
              <a:gd name="connsiteX3" fmla="*/ 2993711 w 8529538"/>
              <a:gd name="connsiteY3" fmla="*/ 296563 h 1100017"/>
              <a:gd name="connsiteX4" fmla="*/ 1473830 w 8529538"/>
              <a:gd name="connsiteY4" fmla="*/ 210065 h 1100017"/>
              <a:gd name="connsiteX5" fmla="*/ 485289 w 8529538"/>
              <a:gd name="connsiteY5" fmla="*/ 358346 h 1100017"/>
              <a:gd name="connsiteX6" fmla="*/ 40446 w 8529538"/>
              <a:gd name="connsiteY6" fmla="*/ 741406 h 1100017"/>
              <a:gd name="connsiteX7" fmla="*/ 126943 w 8529538"/>
              <a:gd name="connsiteY7" fmla="*/ 1075038 h 1100017"/>
              <a:gd name="connsiteX8" fmla="*/ 979560 w 8529538"/>
              <a:gd name="connsiteY8" fmla="*/ 1050325 h 110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29538" h="1100017">
                <a:moveTo>
                  <a:pt x="8529538" y="0"/>
                </a:moveTo>
                <a:cubicBezTo>
                  <a:pt x="8517181" y="142103"/>
                  <a:pt x="8504824" y="284206"/>
                  <a:pt x="7998197" y="345990"/>
                </a:cubicBezTo>
                <a:cubicBezTo>
                  <a:pt x="7491570" y="407774"/>
                  <a:pt x="6323857" y="378941"/>
                  <a:pt x="5489776" y="370703"/>
                </a:cubicBezTo>
                <a:cubicBezTo>
                  <a:pt x="4655695" y="362465"/>
                  <a:pt x="3663035" y="323336"/>
                  <a:pt x="2993711" y="296563"/>
                </a:cubicBezTo>
                <a:cubicBezTo>
                  <a:pt x="2324387" y="269790"/>
                  <a:pt x="1891900" y="199768"/>
                  <a:pt x="1473830" y="210065"/>
                </a:cubicBezTo>
                <a:cubicBezTo>
                  <a:pt x="1055760" y="220362"/>
                  <a:pt x="724186" y="269789"/>
                  <a:pt x="485289" y="358346"/>
                </a:cubicBezTo>
                <a:cubicBezTo>
                  <a:pt x="246392" y="446903"/>
                  <a:pt x="100170" y="621957"/>
                  <a:pt x="40446" y="741406"/>
                </a:cubicBezTo>
                <a:cubicBezTo>
                  <a:pt x="-19278" y="860855"/>
                  <a:pt x="-29576" y="1023552"/>
                  <a:pt x="126943" y="1075038"/>
                </a:cubicBezTo>
                <a:cubicBezTo>
                  <a:pt x="283462" y="1126524"/>
                  <a:pt x="631511" y="1088424"/>
                  <a:pt x="979560" y="1050325"/>
                </a:cubicBezTo>
              </a:path>
            </a:pathLst>
          </a:custGeom>
          <a:noFill/>
          <a:ln w="444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082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30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200" y="118356"/>
            <a:ext cx="10515600" cy="662397"/>
          </a:xfrm>
        </p:spPr>
        <p:txBody>
          <a:bodyPr/>
          <a:lstStyle/>
          <a:p>
            <a:r>
              <a:rPr lang="en-US" dirty="0"/>
              <a:t>Error propagation: particular case 1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707262"/>
              </p:ext>
            </p:extLst>
          </p:nvPr>
        </p:nvGraphicFramePr>
        <p:xfrm>
          <a:off x="773389" y="2876943"/>
          <a:ext cx="10645222" cy="14278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403440" imgH="457200" progId="Equation.DSMT4">
                  <p:embed/>
                </p:oleObj>
              </mc:Choice>
              <mc:Fallback>
                <p:oleObj name="Equation" r:id="rId2" imgW="34034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3389" y="2876943"/>
                        <a:ext cx="10645222" cy="142786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003475"/>
              </p:ext>
            </p:extLst>
          </p:nvPr>
        </p:nvGraphicFramePr>
        <p:xfrm>
          <a:off x="1000125" y="1236663"/>
          <a:ext cx="3257550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371600" imgH="228600" progId="Equation.DSMT4">
                  <p:embed/>
                </p:oleObj>
              </mc:Choice>
              <mc:Fallback>
                <p:oleObj name="Equation" r:id="rId4" imgW="1371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0125" y="1236663"/>
                        <a:ext cx="3257550" cy="541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ttangolo 7"/>
          <p:cNvSpPr/>
          <p:nvPr/>
        </p:nvSpPr>
        <p:spPr>
          <a:xfrm>
            <a:off x="838200" y="1153522"/>
            <a:ext cx="3581400" cy="707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708577" y="2138209"/>
            <a:ext cx="4927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Relative variation (or relative error)</a:t>
            </a:r>
          </a:p>
        </p:txBody>
      </p:sp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0820490"/>
              </p:ext>
            </p:extLst>
          </p:nvPr>
        </p:nvGraphicFramePr>
        <p:xfrm>
          <a:off x="1663876" y="4665663"/>
          <a:ext cx="5640388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03240" imgH="431640" progId="Equation.DSMT4">
                  <p:embed/>
                </p:oleObj>
              </mc:Choice>
              <mc:Fallback>
                <p:oleObj name="Equation" r:id="rId6" imgW="180324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3876" y="4665663"/>
                        <a:ext cx="5640388" cy="13493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ttangolo 10"/>
          <p:cNvSpPr/>
          <p:nvPr/>
        </p:nvSpPr>
        <p:spPr>
          <a:xfrm>
            <a:off x="1428750" y="4611192"/>
            <a:ext cx="6057900" cy="140384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asellaDiTesto 12"/>
          <p:cNvSpPr txBox="1"/>
          <p:nvPr/>
        </p:nvSpPr>
        <p:spPr>
          <a:xfrm>
            <a:off x="7918712" y="4712950"/>
            <a:ext cx="3619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Sum of the single relative errors, weighted by the respective exponents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0AC55CB-4D76-43ED-B1DC-53B1E1BF798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0060446"/>
              </p:ext>
            </p:extLst>
          </p:nvPr>
        </p:nvGraphicFramePr>
        <p:xfrm>
          <a:off x="6771723" y="1216654"/>
          <a:ext cx="806450" cy="12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60" imgH="431640" progId="Equation.DSMT4">
                  <p:embed/>
                </p:oleObj>
              </mc:Choice>
              <mc:Fallback>
                <p:oleObj name="Equation" r:id="rId8" imgW="279360" imgH="431640" progId="Equation.DSMT4">
                  <p:embed/>
                  <p:pic>
                    <p:nvPicPr>
                      <p:cNvPr id="6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723" y="1216654"/>
                        <a:ext cx="806450" cy="124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2E675F8C-A405-4171-BE1C-2DF07CDCD5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2295229"/>
              </p:ext>
            </p:extLst>
          </p:nvPr>
        </p:nvGraphicFramePr>
        <p:xfrm>
          <a:off x="7740098" y="1180142"/>
          <a:ext cx="3743325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295280" imgH="444240" progId="Equation.DSMT4">
                  <p:embed/>
                </p:oleObj>
              </mc:Choice>
              <mc:Fallback>
                <p:oleObj name="Equation" r:id="rId10" imgW="1295280" imgH="444240" progId="Equation.DSMT4">
                  <p:embed/>
                  <p:pic>
                    <p:nvPicPr>
                      <p:cNvPr id="12" name="Oggetto 11">
                        <a:extLst>
                          <a:ext uri="{FF2B5EF4-FFF2-40B4-BE49-F238E27FC236}">
                            <a16:creationId xmlns:a16="http://schemas.microsoft.com/office/drawing/2014/main" id="{60AC55CB-4D76-43ED-B1DC-53B1E1BF798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098" y="1180142"/>
                        <a:ext cx="3743325" cy="1281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619944-629F-4860-97E4-F81A781624F3}"/>
              </a:ext>
            </a:extLst>
          </p:cNvPr>
          <p:cNvSpPr txBox="1"/>
          <p:nvPr/>
        </p:nvSpPr>
        <p:spPr>
          <a:xfrm>
            <a:off x="1277655" y="664518"/>
            <a:ext cx="10919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1</a:t>
            </a:r>
          </a:p>
        </p:txBody>
      </p:sp>
      <p:sp>
        <p:nvSpPr>
          <p:cNvPr id="15" name="Figura a mano libera: forma 14">
            <a:extLst>
              <a:ext uri="{FF2B5EF4-FFF2-40B4-BE49-F238E27FC236}">
                <a16:creationId xmlns:a16="http://schemas.microsoft.com/office/drawing/2014/main" id="{CD933EE4-9DB4-4C7A-BEEC-44E1D746EB1F}"/>
              </a:ext>
            </a:extLst>
          </p:cNvPr>
          <p:cNvSpPr/>
          <p:nvPr/>
        </p:nvSpPr>
        <p:spPr>
          <a:xfrm>
            <a:off x="5661764" y="1670051"/>
            <a:ext cx="939452" cy="747472"/>
          </a:xfrm>
          <a:custGeom>
            <a:avLst/>
            <a:gdLst>
              <a:gd name="connsiteX0" fmla="*/ 0 w 939452"/>
              <a:gd name="connsiteY0" fmla="*/ 747472 h 747472"/>
              <a:gd name="connsiteX1" fmla="*/ 187891 w 939452"/>
              <a:gd name="connsiteY1" fmla="*/ 709894 h 747472"/>
              <a:gd name="connsiteX2" fmla="*/ 325677 w 939452"/>
              <a:gd name="connsiteY2" fmla="*/ 572108 h 747472"/>
              <a:gd name="connsiteX3" fmla="*/ 363255 w 939452"/>
              <a:gd name="connsiteY3" fmla="*/ 346639 h 747472"/>
              <a:gd name="connsiteX4" fmla="*/ 388307 w 939452"/>
              <a:gd name="connsiteY4" fmla="*/ 96119 h 747472"/>
              <a:gd name="connsiteX5" fmla="*/ 626302 w 939452"/>
              <a:gd name="connsiteY5" fmla="*/ 8437 h 747472"/>
              <a:gd name="connsiteX6" fmla="*/ 939452 w 939452"/>
              <a:gd name="connsiteY6" fmla="*/ 8437 h 747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39452" h="747472">
                <a:moveTo>
                  <a:pt x="0" y="747472"/>
                </a:moveTo>
                <a:cubicBezTo>
                  <a:pt x="66806" y="743296"/>
                  <a:pt x="133612" y="739121"/>
                  <a:pt x="187891" y="709894"/>
                </a:cubicBezTo>
                <a:cubicBezTo>
                  <a:pt x="242170" y="680667"/>
                  <a:pt x="296450" y="632650"/>
                  <a:pt x="325677" y="572108"/>
                </a:cubicBezTo>
                <a:cubicBezTo>
                  <a:pt x="354904" y="511566"/>
                  <a:pt x="352817" y="425970"/>
                  <a:pt x="363255" y="346639"/>
                </a:cubicBezTo>
                <a:cubicBezTo>
                  <a:pt x="373693" y="267308"/>
                  <a:pt x="344466" y="152486"/>
                  <a:pt x="388307" y="96119"/>
                </a:cubicBezTo>
                <a:cubicBezTo>
                  <a:pt x="432148" y="39752"/>
                  <a:pt x="534445" y="23051"/>
                  <a:pt x="626302" y="8437"/>
                </a:cubicBezTo>
                <a:cubicBezTo>
                  <a:pt x="718159" y="-6177"/>
                  <a:pt x="828805" y="1130"/>
                  <a:pt x="939452" y="8437"/>
                </a:cubicBezTo>
              </a:path>
            </a:pathLst>
          </a:custGeom>
          <a:noFill/>
          <a:ln w="571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492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/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DB37ED3-E7B2-49ED-9475-B6474DA4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662397"/>
          </a:xfrm>
        </p:spPr>
        <p:txBody>
          <a:bodyPr/>
          <a:lstStyle/>
          <a:p>
            <a:r>
              <a:rPr lang="en-US" dirty="0"/>
              <a:t>Examples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3DCD0E8-EF93-47C7-8FA3-11E0B747F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C2F4E4-3DAC-43F8-A932-ED15B9DF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31</a:t>
            </a:fld>
            <a:endParaRPr lang="en-US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E48764C-286E-75D8-1FE8-69BD8F78F8F8}"/>
              </a:ext>
            </a:extLst>
          </p:cNvPr>
          <p:cNvSpPr txBox="1"/>
          <p:nvPr/>
        </p:nvSpPr>
        <p:spPr>
          <a:xfrm>
            <a:off x="330200" y="1349102"/>
            <a:ext cx="295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Power in a resistor</a:t>
            </a:r>
          </a:p>
        </p:txBody>
      </p:sp>
      <p:graphicFrame>
        <p:nvGraphicFramePr>
          <p:cNvPr id="8" name="Oggetto 7">
            <a:extLst>
              <a:ext uri="{FF2B5EF4-FFF2-40B4-BE49-F238E27FC236}">
                <a16:creationId xmlns:a16="http://schemas.microsoft.com/office/drawing/2014/main" id="{7448C8E3-C1D7-29EE-0F1A-B105131DF8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4365826"/>
              </p:ext>
            </p:extLst>
          </p:nvPr>
        </p:nvGraphicFramePr>
        <p:xfrm>
          <a:off x="3289300" y="1083840"/>
          <a:ext cx="1206500" cy="992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07960" imgH="419040" progId="Equation.DSMT4">
                  <p:embed/>
                </p:oleObj>
              </mc:Choice>
              <mc:Fallback>
                <p:oleObj name="Equation" r:id="rId2" imgW="507960" imgH="419040" progId="Equation.DSMT4">
                  <p:embed/>
                  <p:pic>
                    <p:nvPicPr>
                      <p:cNvPr id="7" name="Oggetto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9300" y="1083840"/>
                        <a:ext cx="1206500" cy="9921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0B50BC92-F9D0-4D80-BA8C-4A6486F7CBB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3046798"/>
              </p:ext>
            </p:extLst>
          </p:nvPr>
        </p:nvGraphicFramePr>
        <p:xfrm>
          <a:off x="4495800" y="1310058"/>
          <a:ext cx="1266825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33160" imgH="228600" progId="Equation.DSMT4">
                  <p:embed/>
                </p:oleObj>
              </mc:Choice>
              <mc:Fallback>
                <p:oleObj name="Equation" r:id="rId4" imgW="533160" imgH="2286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7448C8E3-C1D7-29EE-0F1A-B105131DF8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310058"/>
                        <a:ext cx="1266825" cy="539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>
            <a:extLst>
              <a:ext uri="{FF2B5EF4-FFF2-40B4-BE49-F238E27FC236}">
                <a16:creationId xmlns:a16="http://schemas.microsoft.com/office/drawing/2014/main" id="{0849C91D-C567-CC8C-66B4-38288548131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310019"/>
              </p:ext>
            </p:extLst>
          </p:nvPr>
        </p:nvGraphicFramePr>
        <p:xfrm>
          <a:off x="6731000" y="1115868"/>
          <a:ext cx="2586038" cy="998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17440" imgH="431640" progId="Equation.DSMT4">
                  <p:embed/>
                </p:oleObj>
              </mc:Choice>
              <mc:Fallback>
                <p:oleObj name="Equation" r:id="rId6" imgW="1117440" imgH="431640" progId="Equation.DSMT4">
                  <p:embed/>
                  <p:pic>
                    <p:nvPicPr>
                      <p:cNvPr id="1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1000" y="1115868"/>
                        <a:ext cx="2586038" cy="9985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9BAEABDE-8043-6858-034D-EAECF788A573}"/>
              </a:ext>
            </a:extLst>
          </p:cNvPr>
          <p:cNvSpPr txBox="1"/>
          <p:nvPr/>
        </p:nvSpPr>
        <p:spPr>
          <a:xfrm>
            <a:off x="322262" y="2246586"/>
            <a:ext cx="106886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If the relative  difference in voltage is 1 %, the relative difference in power is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2 %. If the resistance changes by 1 %, we have a power reduction of 1 %. </a:t>
            </a:r>
          </a:p>
        </p:txBody>
      </p:sp>
      <p:graphicFrame>
        <p:nvGraphicFramePr>
          <p:cNvPr id="12" name="Oggetto 11">
            <a:extLst>
              <a:ext uri="{FF2B5EF4-FFF2-40B4-BE49-F238E27FC236}">
                <a16:creationId xmlns:a16="http://schemas.microsoft.com/office/drawing/2014/main" id="{669F70F6-00EE-A99A-0EC1-7DB9160983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0320114"/>
              </p:ext>
            </p:extLst>
          </p:nvPr>
        </p:nvGraphicFramePr>
        <p:xfrm>
          <a:off x="330200" y="3916363"/>
          <a:ext cx="1568450" cy="931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660240" imgH="393480" progId="Equation.DSMT4">
                  <p:embed/>
                </p:oleObj>
              </mc:Choice>
              <mc:Fallback>
                <p:oleObj name="Equation" r:id="rId8" imgW="660240" imgH="39348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7448C8E3-C1D7-29EE-0F1A-B105131DF8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200" y="3916363"/>
                        <a:ext cx="1568450" cy="9318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CF105E51-B0DF-3975-AF5A-00ADF9DC0FE9}"/>
              </a:ext>
            </a:extLst>
          </p:cNvPr>
          <p:cNvSpPr txBox="1"/>
          <p:nvPr/>
        </p:nvSpPr>
        <p:spPr>
          <a:xfrm>
            <a:off x="322262" y="3219318"/>
            <a:ext cx="65865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Resistance of an integrated resistor</a:t>
            </a:r>
          </a:p>
        </p:txBody>
      </p:sp>
      <p:graphicFrame>
        <p:nvGraphicFramePr>
          <p:cNvPr id="14" name="Oggetto 13">
            <a:extLst>
              <a:ext uri="{FF2B5EF4-FFF2-40B4-BE49-F238E27FC236}">
                <a16:creationId xmlns:a16="http://schemas.microsoft.com/office/drawing/2014/main" id="{193C9B45-7C35-F37F-8698-1B4A0FEE0A0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2407642"/>
              </p:ext>
            </p:extLst>
          </p:nvPr>
        </p:nvGraphicFramePr>
        <p:xfrm>
          <a:off x="3081337" y="3915998"/>
          <a:ext cx="3351212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47560" imgH="431640" progId="Equation.DSMT4">
                  <p:embed/>
                </p:oleObj>
              </mc:Choice>
              <mc:Fallback>
                <p:oleObj name="Equation" r:id="rId10" imgW="1447560" imgH="431640" progId="Equation.DSMT4">
                  <p:embed/>
                  <p:pic>
                    <p:nvPicPr>
                      <p:cNvPr id="10" name="Oggetto 9">
                        <a:extLst>
                          <a:ext uri="{FF2B5EF4-FFF2-40B4-BE49-F238E27FC236}">
                            <a16:creationId xmlns:a16="http://schemas.microsoft.com/office/drawing/2014/main" id="{0849C91D-C567-CC8C-66B4-3828854813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1337" y="3915998"/>
                        <a:ext cx="3351212" cy="998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1B0A584E-96F6-3B70-668E-2545CA7BD8E1}"/>
              </a:ext>
            </a:extLst>
          </p:cNvPr>
          <p:cNvSpPr/>
          <p:nvPr/>
        </p:nvSpPr>
        <p:spPr>
          <a:xfrm>
            <a:off x="5981700" y="1349102"/>
            <a:ext cx="485777" cy="461665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049467DE-3CE5-AB3F-CC0C-4ABE8EFA8D2D}"/>
              </a:ext>
            </a:extLst>
          </p:cNvPr>
          <p:cNvSpPr/>
          <p:nvPr/>
        </p:nvSpPr>
        <p:spPr>
          <a:xfrm>
            <a:off x="2247105" y="4151461"/>
            <a:ext cx="485777" cy="461665"/>
          </a:xfrm>
          <a:prstGeom prst="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4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5" grpId="0" animBg="1"/>
      <p:bldP spid="1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838199" y="117207"/>
            <a:ext cx="10515600" cy="662397"/>
          </a:xfrm>
        </p:spPr>
        <p:txBody>
          <a:bodyPr/>
          <a:lstStyle/>
          <a:p>
            <a:r>
              <a:rPr lang="en-US" dirty="0"/>
              <a:t>Error propagation: particular case 2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6380801"/>
              </p:ext>
            </p:extLst>
          </p:nvPr>
        </p:nvGraphicFramePr>
        <p:xfrm>
          <a:off x="682625" y="1265737"/>
          <a:ext cx="3890962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38000" imgH="279360" progId="Equation.DSMT4">
                  <p:embed/>
                </p:oleObj>
              </mc:Choice>
              <mc:Fallback>
                <p:oleObj name="Equation" r:id="rId2" imgW="163800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625" y="1265737"/>
                        <a:ext cx="3890962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588963" y="1179922"/>
            <a:ext cx="4078287" cy="83361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Oggetto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7411162"/>
              </p:ext>
            </p:extLst>
          </p:nvPr>
        </p:nvGraphicFramePr>
        <p:xfrm>
          <a:off x="588963" y="2339199"/>
          <a:ext cx="2292350" cy="661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279360" progId="Equation.DSMT4">
                  <p:embed/>
                </p:oleObj>
              </mc:Choice>
              <mc:Fallback>
                <p:oleObj name="Equation" r:id="rId4" imgW="96516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963" y="2339199"/>
                        <a:ext cx="2292350" cy="661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ggetto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095908"/>
              </p:ext>
            </p:extLst>
          </p:nvPr>
        </p:nvGraphicFramePr>
        <p:xfrm>
          <a:off x="9034875" y="2416026"/>
          <a:ext cx="9652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080" imgH="431640" progId="Equation.DSMT4">
                  <p:embed/>
                </p:oleObj>
              </mc:Choice>
              <mc:Fallback>
                <p:oleObj name="Equation" r:id="rId6" imgW="4060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34875" y="2416026"/>
                        <a:ext cx="965200" cy="102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ggetto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587623"/>
              </p:ext>
            </p:extLst>
          </p:nvPr>
        </p:nvGraphicFramePr>
        <p:xfrm>
          <a:off x="2628106" y="4170451"/>
          <a:ext cx="5157787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171520" imgH="431640" progId="Equation.DSMT4">
                  <p:embed/>
                </p:oleObj>
              </mc:Choice>
              <mc:Fallback>
                <p:oleObj name="Equation" r:id="rId8" imgW="217152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106" y="4170451"/>
                        <a:ext cx="5157787" cy="10223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CasellaDiTesto 11"/>
          <p:cNvSpPr txBox="1"/>
          <p:nvPr/>
        </p:nvSpPr>
        <p:spPr>
          <a:xfrm>
            <a:off x="1305339" y="5573004"/>
            <a:ext cx="8712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we have the absolute error of G, not the relative one. </a:t>
            </a:r>
          </a:p>
        </p:txBody>
      </p:sp>
      <p:cxnSp>
        <p:nvCxnSpPr>
          <p:cNvPr id="14" name="Connettore 2 13"/>
          <p:cNvCxnSpPr/>
          <p:nvPr/>
        </p:nvCxnSpPr>
        <p:spPr>
          <a:xfrm flipV="1">
            <a:off x="2438400" y="4991100"/>
            <a:ext cx="442913" cy="50326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821514" y="1144133"/>
            <a:ext cx="46571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case 2: logarithm of a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posinomial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6" name="Oggetto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731111"/>
              </p:ext>
            </p:extLst>
          </p:nvPr>
        </p:nvGraphicFramePr>
        <p:xfrm>
          <a:off x="498475" y="3108300"/>
          <a:ext cx="2473325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041120" imgH="279360" progId="Equation.DSMT4">
                  <p:embed/>
                </p:oleObj>
              </mc:Choice>
              <mc:Fallback>
                <p:oleObj name="Equation" r:id="rId10" imgW="1041120" imgH="279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475" y="3108300"/>
                        <a:ext cx="2473325" cy="6619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ggetto 16">
            <a:extLst>
              <a:ext uri="{FF2B5EF4-FFF2-40B4-BE49-F238E27FC236}">
                <a16:creationId xmlns:a16="http://schemas.microsoft.com/office/drawing/2014/main" id="{508A6FC0-2B82-45C6-8C8E-0AB4775FAB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931905"/>
              </p:ext>
            </p:extLst>
          </p:nvPr>
        </p:nvGraphicFramePr>
        <p:xfrm>
          <a:off x="3648489" y="2369989"/>
          <a:ext cx="2654300" cy="1114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17440" imgH="469800" progId="Equation.DSMT4">
                  <p:embed/>
                </p:oleObj>
              </mc:Choice>
              <mc:Fallback>
                <p:oleObj name="Equation" r:id="rId12" imgW="1117440" imgH="469800" progId="Equation.DSMT4">
                  <p:embed/>
                  <p:pic>
                    <p:nvPicPr>
                      <p:cNvPr id="1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8489" y="2369989"/>
                        <a:ext cx="2654300" cy="11144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ggetto 17">
            <a:extLst>
              <a:ext uri="{FF2B5EF4-FFF2-40B4-BE49-F238E27FC236}">
                <a16:creationId xmlns:a16="http://schemas.microsoft.com/office/drawing/2014/main" id="{96405D54-0BDB-4B19-91A2-BE9E8CB8104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523450"/>
              </p:ext>
            </p:extLst>
          </p:nvPr>
        </p:nvGraphicFramePr>
        <p:xfrm>
          <a:off x="6095999" y="2310457"/>
          <a:ext cx="2895600" cy="1233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218960" imgH="520560" progId="Equation.DSMT4">
                  <p:embed/>
                </p:oleObj>
              </mc:Choice>
              <mc:Fallback>
                <p:oleObj name="Equation" r:id="rId14" imgW="1218960" imgH="520560" progId="Equation.DSMT4">
                  <p:embed/>
                  <p:pic>
                    <p:nvPicPr>
                      <p:cNvPr id="10" name="Oggetto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5999" y="2310457"/>
                        <a:ext cx="2895600" cy="1233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" name="Input penna 1">
                <a:extLst>
                  <a:ext uri="{FF2B5EF4-FFF2-40B4-BE49-F238E27FC236}">
                    <a16:creationId xmlns:a16="http://schemas.microsoft.com/office/drawing/2014/main" id="{DE541C3F-3E5B-489D-9DAC-4DEB4E7A54B5}"/>
                  </a:ext>
                </a:extLst>
              </p14:cNvPr>
              <p14:cNvContentPartPr/>
              <p14:nvPr/>
            </p14:nvContentPartPr>
            <p14:xfrm>
              <a:off x="-843043" y="4451554"/>
              <a:ext cx="35640" cy="28080"/>
            </p14:xfrm>
          </p:contentPart>
        </mc:Choice>
        <mc:Fallback xmlns="">
          <p:pic>
            <p:nvPicPr>
              <p:cNvPr id="2" name="Input penna 1">
                <a:extLst>
                  <a:ext uri="{FF2B5EF4-FFF2-40B4-BE49-F238E27FC236}">
                    <a16:creationId xmlns:a16="http://schemas.microsoft.com/office/drawing/2014/main" id="{DE541C3F-3E5B-489D-9DAC-4DEB4E7A54B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-852043" y="4442554"/>
                <a:ext cx="53280" cy="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712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CBD7F9-9F40-7A38-C8F0-B3C5B48A7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B0313CFE-2520-77C3-1838-9CCC1E6892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EFFAE45-03EB-68B1-162F-9807EC16D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33</a:t>
            </a:fld>
            <a:endParaRPr lang="en-US" dirty="0"/>
          </a:p>
        </p:txBody>
      </p:sp>
      <p:pic>
        <p:nvPicPr>
          <p:cNvPr id="6" name="Elemento grafico 5">
            <a:extLst>
              <a:ext uri="{FF2B5EF4-FFF2-40B4-BE49-F238E27FC236}">
                <a16:creationId xmlns:a16="http://schemas.microsoft.com/office/drawing/2014/main" id="{23486746-9FFC-E8AB-1B72-C3C9FC4355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5074" y="1778000"/>
            <a:ext cx="1348317" cy="1651000"/>
          </a:xfrm>
          <a:prstGeom prst="rect">
            <a:avLst/>
          </a:prstGeom>
        </p:spPr>
      </p:pic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6171490C-FD01-B1A2-285D-5275137E93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911054"/>
              </p:ext>
            </p:extLst>
          </p:nvPr>
        </p:nvGraphicFramePr>
        <p:xfrm>
          <a:off x="3070225" y="1979816"/>
          <a:ext cx="2382838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02960" imgH="482400" progId="Equation.DSMT4">
                  <p:embed/>
                </p:oleObj>
              </mc:Choice>
              <mc:Fallback>
                <p:oleObj name="Equation" r:id="rId4" imgW="1002960" imgH="482400" progId="Equation.DSMT4">
                  <p:embed/>
                  <p:pic>
                    <p:nvPicPr>
                      <p:cNvPr id="8" name="Oggetto 7">
                        <a:extLst>
                          <a:ext uri="{FF2B5EF4-FFF2-40B4-BE49-F238E27FC236}">
                            <a16:creationId xmlns:a16="http://schemas.microsoft.com/office/drawing/2014/main" id="{7448C8E3-C1D7-29EE-0F1A-B105131DF8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1979816"/>
                        <a:ext cx="2382838" cy="1141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>
            <a:extLst>
              <a:ext uri="{FF2B5EF4-FFF2-40B4-BE49-F238E27FC236}">
                <a16:creationId xmlns:a16="http://schemas.microsoft.com/office/drawing/2014/main" id="{16EBE945-28CB-CD4F-D8F8-A42A534D08FB}"/>
              </a:ext>
            </a:extLst>
          </p:cNvPr>
          <p:cNvSpPr txBox="1"/>
          <p:nvPr/>
        </p:nvSpPr>
        <p:spPr>
          <a:xfrm>
            <a:off x="5818132" y="2135023"/>
            <a:ext cx="39103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where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is nearly 25 mV at room temperature</a:t>
            </a:r>
          </a:p>
        </p:txBody>
      </p:sp>
      <p:graphicFrame>
        <p:nvGraphicFramePr>
          <p:cNvPr id="9" name="Oggetto 8">
            <a:extLst>
              <a:ext uri="{FF2B5EF4-FFF2-40B4-BE49-F238E27FC236}">
                <a16:creationId xmlns:a16="http://schemas.microsoft.com/office/drawing/2014/main" id="{EB8012B3-F3CC-024A-97CB-D83B0AAB67C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2562562"/>
              </p:ext>
            </p:extLst>
          </p:nvPr>
        </p:nvGraphicFramePr>
        <p:xfrm>
          <a:off x="3070225" y="3502814"/>
          <a:ext cx="3411538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960" imgH="482400" progId="Equation.DSMT4">
                  <p:embed/>
                </p:oleObj>
              </mc:Choice>
              <mc:Fallback>
                <p:oleObj name="Equation" r:id="rId6" imgW="1434960" imgH="482400" progId="Equation.DSMT4">
                  <p:embed/>
                  <p:pic>
                    <p:nvPicPr>
                      <p:cNvPr id="7" name="Oggetto 6">
                        <a:extLst>
                          <a:ext uri="{FF2B5EF4-FFF2-40B4-BE49-F238E27FC236}">
                            <a16:creationId xmlns:a16="http://schemas.microsoft.com/office/drawing/2014/main" id="{6171490C-FD01-B1A2-285D-5275137E93C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0225" y="3502814"/>
                        <a:ext cx="3411538" cy="11414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5A879A4-C72A-09CE-337F-1397AF3A98DC}"/>
              </a:ext>
            </a:extLst>
          </p:cNvPr>
          <p:cNvSpPr txBox="1"/>
          <p:nvPr/>
        </p:nvSpPr>
        <p:spPr>
          <a:xfrm>
            <a:off x="1235074" y="4833352"/>
            <a:ext cx="9131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difference of 10 % produces a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24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difference of 2.5 mV</a:t>
            </a:r>
          </a:p>
        </p:txBody>
      </p:sp>
    </p:spTree>
    <p:extLst>
      <p:ext uri="{BB962C8B-B14F-4D97-AF65-F5344CB8AC3E}">
        <p14:creationId xmlns:p14="http://schemas.microsoft.com/office/powerpoint/2010/main" val="2289278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6750" y="136525"/>
            <a:ext cx="10515600" cy="662397"/>
          </a:xfrm>
        </p:spPr>
        <p:txBody>
          <a:bodyPr>
            <a:normAutofit/>
          </a:bodyPr>
          <a:lstStyle/>
          <a:p>
            <a:r>
              <a:rPr lang="en-US" sz="3600" dirty="0"/>
              <a:t>Application to matching errors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34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asellaDiTesto 4"/>
              <p:cNvSpPr txBox="1"/>
              <p:nvPr/>
            </p:nvSpPr>
            <p:spPr>
              <a:xfrm>
                <a:off x="477216" y="727437"/>
                <a:ext cx="11440768" cy="56289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lnSpc>
                    <a:spcPct val="150000"/>
                  </a:lnSpc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Generally, when dealing with matching errors: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𝑚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(mean value) but also the nominal value or other choices are possible</a:t>
                </a:r>
              </a:p>
              <a:p>
                <a:pPr marL="342900" indent="-342900">
                  <a:lnSpc>
                    <a:spcPct val="150000"/>
                  </a:lnSpc>
                  <a:spcAft>
                    <a:spcPts val="1800"/>
                  </a:spcAft>
                  <a:buFont typeface="Arial" panose="020B0604020202020204" pitchFamily="34" charset="0"/>
                  <a:buChar char="•"/>
                </a:pP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Matching errors has also the following basic property:</a:t>
                </a:r>
                <a:b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Linearity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G=A+B  </a:t>
                </a:r>
                <a:r>
                  <a:rPr lang="en-US" sz="3200" i="1" dirty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G=</a:t>
                </a:r>
                <a:r>
                  <a:rPr lang="en-US" sz="3200" i="1" dirty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A+</a:t>
                </a:r>
                <a:r>
                  <a:rPr lang="en-US" sz="3200" i="1" dirty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b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G=kA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, where k is a constant : </a:t>
                </a:r>
                <a:r>
                  <a:rPr lang="en-US" sz="3200" i="1" dirty="0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G=</a:t>
                </a:r>
                <a:r>
                  <a:rPr lang="en-US" sz="32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</a:t>
                </a:r>
                <a:r>
                  <a:rPr lang="en-US" sz="3200" i="1" dirty="0" err="1">
                    <a:latin typeface="Symbol" panose="05050102010706020507" pitchFamily="18" charset="2"/>
                    <a:cs typeface="Arial" panose="020B0604020202020204" pitchFamily="34" charset="0"/>
                  </a:rPr>
                  <a:t>D</a:t>
                </a:r>
                <a:r>
                  <a:rPr lang="en-US" sz="3200" i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endParaRPr lang="en-US" sz="32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lnSpc>
                    <a:spcPct val="150000"/>
                  </a:lnSpc>
                  <a:spcAft>
                    <a:spcPts val="3000"/>
                  </a:spcAft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In the case of relative error, if </a:t>
                </a:r>
                <a:r>
                  <a:rPr lang="en-US" sz="32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G=kA:</a:t>
                </a:r>
                <a:r>
                  <a:rPr lang="en-US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  <a:r>
                  <a:rPr lang="it-IT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it-IT" sz="44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4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it-IT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num>
                      <m:den>
                        <m:r>
                          <a:rPr lang="it-IT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𝐺</m:t>
                        </m:r>
                      </m:den>
                    </m:f>
                    <m:r>
                      <a:rPr lang="it-IT" sz="4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it-IT" sz="4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it-IT" sz="4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Δ</m:t>
                        </m:r>
                        <m:r>
                          <a:rPr lang="it-IT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num>
                      <m:den>
                        <m:r>
                          <a:rPr lang="it-IT" sz="4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𝐴</m:t>
                        </m:r>
                      </m:den>
                    </m:f>
                  </m:oMath>
                </a14:m>
                <a:endParaRPr lang="it-IT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5" name="CasellaDiTesto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216" y="727437"/>
                <a:ext cx="11440768" cy="5628913"/>
              </a:xfrm>
              <a:prstGeom prst="rect">
                <a:avLst/>
              </a:prstGeom>
              <a:blipFill>
                <a:blip r:embed="rId2"/>
                <a:stretch>
                  <a:fillRect l="-1225" r="-1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66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Matching errors: statistical independence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1015999" y="1002792"/>
            <a:ext cx="88682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Matching errors of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different quantities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(e.g., quantities A,B,C) can be often considered independent from each other since they are mostly affected by microscopic irregularities, that do not show significant correlations when pairs of quantities are considered.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addition matching errors of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different device pairs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can be also considered independent, or, at least, uncorrelated. </a:t>
            </a:r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916412"/>
              </p:ext>
            </p:extLst>
          </p:nvPr>
        </p:nvGraphicFramePr>
        <p:xfrm>
          <a:off x="522514" y="4257559"/>
          <a:ext cx="3860800" cy="54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25400" imgH="228600" progId="Equation.DSMT4">
                  <p:embed/>
                </p:oleObj>
              </mc:Choice>
              <mc:Fallback>
                <p:oleObj name="Equation" r:id="rId2" imgW="1625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514" y="4257559"/>
                        <a:ext cx="3860800" cy="541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2470389"/>
              </p:ext>
            </p:extLst>
          </p:nvPr>
        </p:nvGraphicFramePr>
        <p:xfrm>
          <a:off x="5023980" y="4025067"/>
          <a:ext cx="5449198" cy="8281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17360" imgH="291960" progId="Equation.DSMT4">
                  <p:embed/>
                </p:oleObj>
              </mc:Choice>
              <mc:Fallback>
                <p:oleObj name="Equation" r:id="rId4" imgW="1917360" imgH="291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3980" y="4025067"/>
                        <a:ext cx="5449198" cy="82811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ccia a destra 7"/>
          <p:cNvSpPr/>
          <p:nvPr/>
        </p:nvSpPr>
        <p:spPr>
          <a:xfrm>
            <a:off x="4477201" y="4312950"/>
            <a:ext cx="483779" cy="430555"/>
          </a:xfrm>
          <a:prstGeom prst="rightArrow">
            <a:avLst/>
          </a:prstGeom>
          <a:solidFill>
            <a:srgbClr val="3333CC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448733" y="3914362"/>
            <a:ext cx="10329334" cy="104952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40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474AE64-AEAC-98C5-AB40-EE8C86D89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931A170-35EC-AD12-D54A-C61EF3D127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4</a:t>
            </a:fld>
            <a:endParaRPr lang="en-US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0C32D6F6-3B5A-E918-CFC6-B9025CC35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8275" y="829049"/>
            <a:ext cx="4891088" cy="340042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3D71E90-B78B-974D-F5DC-9D30D7CD2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744" y="2684007"/>
            <a:ext cx="4000500" cy="3424238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FFF51466-FE40-CA68-0FA4-E0A90FBFE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4137" y="3620851"/>
            <a:ext cx="5138738" cy="2376488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27CE7AA0-7D46-764E-A761-C6AAF16F5C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1864" y="841665"/>
            <a:ext cx="2324100" cy="302895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4C6AC269-1E79-9C3D-41EE-9055AEA06D5B}"/>
              </a:ext>
            </a:extLst>
          </p:cNvPr>
          <p:cNvSpPr txBox="1"/>
          <p:nvPr/>
        </p:nvSpPr>
        <p:spPr>
          <a:xfrm>
            <a:off x="7854215" y="4403342"/>
            <a:ext cx="18742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February 20  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May 15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July 31</a:t>
            </a:r>
          </a:p>
        </p:txBody>
      </p: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90C41108-0AD0-7E55-3305-20BC7068652D}"/>
              </a:ext>
            </a:extLst>
          </p:cNvPr>
          <p:cNvGrpSpPr/>
          <p:nvPr/>
        </p:nvGrpSpPr>
        <p:grpSpPr>
          <a:xfrm>
            <a:off x="8238423" y="5500230"/>
            <a:ext cx="115503" cy="449263"/>
            <a:chOff x="8238423" y="5500230"/>
            <a:chExt cx="115503" cy="449263"/>
          </a:xfrm>
        </p:grpSpPr>
        <p:sp>
          <p:nvSpPr>
            <p:cNvPr id="14" name="Ovale 13">
              <a:extLst>
                <a:ext uri="{FF2B5EF4-FFF2-40B4-BE49-F238E27FC236}">
                  <a16:creationId xmlns:a16="http://schemas.microsoft.com/office/drawing/2014/main" id="{D1FD3059-6213-5448-66E6-6F2F73829EE7}"/>
                </a:ext>
              </a:extLst>
            </p:cNvPr>
            <p:cNvSpPr/>
            <p:nvPr/>
          </p:nvSpPr>
          <p:spPr>
            <a:xfrm>
              <a:off x="8238423" y="5500230"/>
              <a:ext cx="115503" cy="115503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68D251E0-BE75-13BB-3286-9C89DFDB06FF}"/>
                </a:ext>
              </a:extLst>
            </p:cNvPr>
            <p:cNvSpPr/>
            <p:nvPr/>
          </p:nvSpPr>
          <p:spPr>
            <a:xfrm>
              <a:off x="8238423" y="5667110"/>
              <a:ext cx="115503" cy="115503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e 15">
              <a:extLst>
                <a:ext uri="{FF2B5EF4-FFF2-40B4-BE49-F238E27FC236}">
                  <a16:creationId xmlns:a16="http://schemas.microsoft.com/office/drawing/2014/main" id="{8F7D45DF-6DA6-6CFE-A71A-8532822F8E0E}"/>
                </a:ext>
              </a:extLst>
            </p:cNvPr>
            <p:cNvSpPr/>
            <p:nvPr/>
          </p:nvSpPr>
          <p:spPr>
            <a:xfrm>
              <a:off x="8238423" y="5833990"/>
              <a:ext cx="115503" cy="115503"/>
            </a:xfrm>
            <a:prstGeom prst="ellipse">
              <a:avLst/>
            </a:prstGeom>
            <a:solidFill>
              <a:schemeClr val="tx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itolo 1">
            <a:extLst>
              <a:ext uri="{FF2B5EF4-FFF2-40B4-BE49-F238E27FC236}">
                <a16:creationId xmlns:a16="http://schemas.microsoft.com/office/drawing/2014/main" id="{816C4AF5-C358-78D2-B498-71D44FC79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027"/>
            <a:ext cx="10515600" cy="662397"/>
          </a:xfrm>
        </p:spPr>
        <p:txBody>
          <a:bodyPr/>
          <a:lstStyle/>
          <a:p>
            <a:r>
              <a:rPr lang="en-US" dirty="0"/>
              <a:t>Errors in Integrated Circuits: Levels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8783B32-CAEE-8B26-46A5-D6FE82A18448}"/>
              </a:ext>
            </a:extLst>
          </p:cNvPr>
          <p:cNvSpPr txBox="1"/>
          <p:nvPr/>
        </p:nvSpPr>
        <p:spPr>
          <a:xfrm>
            <a:off x="1060336" y="1697583"/>
            <a:ext cx="1555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 level </a:t>
            </a:r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03C08E9-FC48-7626-4203-374387E95B96}"/>
              </a:ext>
            </a:extLst>
          </p:cNvPr>
          <p:cNvSpPr txBox="1"/>
          <p:nvPr/>
        </p:nvSpPr>
        <p:spPr>
          <a:xfrm>
            <a:off x="8452535" y="1929805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wafer level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EC3229E3-D00D-EB96-C69D-BDC8234F703F}"/>
              </a:ext>
            </a:extLst>
          </p:cNvPr>
          <p:cNvSpPr txBox="1"/>
          <p:nvPr/>
        </p:nvSpPr>
        <p:spPr>
          <a:xfrm>
            <a:off x="348607" y="3870615"/>
            <a:ext cx="17427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 level </a:t>
            </a: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1A711C9-C0E7-36A2-10B2-F124E19CA703}"/>
              </a:ext>
            </a:extLst>
          </p:cNvPr>
          <p:cNvSpPr txBox="1"/>
          <p:nvPr/>
        </p:nvSpPr>
        <p:spPr>
          <a:xfrm>
            <a:off x="9323928" y="4930887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run level </a:t>
            </a:r>
          </a:p>
        </p:txBody>
      </p:sp>
    </p:spTree>
    <p:extLst>
      <p:ext uri="{BB962C8B-B14F-4D97-AF65-F5344CB8AC3E}">
        <p14:creationId xmlns:p14="http://schemas.microsoft.com/office/powerpoint/2010/main" val="185294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and global errors: means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Rettangolo 4"/>
          <p:cNvSpPr/>
          <p:nvPr/>
        </p:nvSpPr>
        <p:spPr>
          <a:xfrm>
            <a:off x="1028700" y="1276350"/>
            <a:ext cx="2171700" cy="21717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18110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ttangolo 6"/>
          <p:cNvSpPr/>
          <p:nvPr/>
        </p:nvSpPr>
        <p:spPr>
          <a:xfrm>
            <a:off x="158115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ttangolo 7"/>
          <p:cNvSpPr/>
          <p:nvPr/>
        </p:nvSpPr>
        <p:spPr>
          <a:xfrm>
            <a:off x="198120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ttangolo 8"/>
          <p:cNvSpPr/>
          <p:nvPr/>
        </p:nvSpPr>
        <p:spPr>
          <a:xfrm>
            <a:off x="238125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2781300" y="14668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118110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ttangolo 11"/>
          <p:cNvSpPr/>
          <p:nvPr/>
        </p:nvSpPr>
        <p:spPr>
          <a:xfrm>
            <a:off x="158115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ttangolo 12"/>
          <p:cNvSpPr/>
          <p:nvPr/>
        </p:nvSpPr>
        <p:spPr>
          <a:xfrm>
            <a:off x="198120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ttangolo 13"/>
          <p:cNvSpPr/>
          <p:nvPr/>
        </p:nvSpPr>
        <p:spPr>
          <a:xfrm>
            <a:off x="238125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2781300" y="215265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118110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ttangolo 16"/>
          <p:cNvSpPr/>
          <p:nvPr/>
        </p:nvSpPr>
        <p:spPr>
          <a:xfrm>
            <a:off x="158115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ttangolo 17"/>
          <p:cNvSpPr/>
          <p:nvPr/>
        </p:nvSpPr>
        <p:spPr>
          <a:xfrm>
            <a:off x="198120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ttangolo 18"/>
          <p:cNvSpPr/>
          <p:nvPr/>
        </p:nvSpPr>
        <p:spPr>
          <a:xfrm>
            <a:off x="238125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ttangolo 19"/>
          <p:cNvSpPr/>
          <p:nvPr/>
        </p:nvSpPr>
        <p:spPr>
          <a:xfrm>
            <a:off x="2781300" y="2806700"/>
            <a:ext cx="247650" cy="495300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asellaDiTesto 20"/>
          <p:cNvSpPr txBox="1"/>
          <p:nvPr/>
        </p:nvSpPr>
        <p:spPr>
          <a:xfrm>
            <a:off x="954449" y="826207"/>
            <a:ext cx="1263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i-</a:t>
            </a:r>
            <a:r>
              <a:rPr lang="it-IT" sz="24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 chip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3543300" y="1559744"/>
            <a:ext cx="44678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nominally identical components</a:t>
            </a:r>
          </a:p>
        </p:txBody>
      </p:sp>
      <p:cxnSp>
        <p:nvCxnSpPr>
          <p:cNvPr id="24" name="Connettore 2 23"/>
          <p:cNvCxnSpPr>
            <a:stCxn id="22" idx="1"/>
            <a:endCxn id="10" idx="1"/>
          </p:cNvCxnSpPr>
          <p:nvPr/>
        </p:nvCxnSpPr>
        <p:spPr>
          <a:xfrm flipH="1" flipV="1">
            <a:off x="2781300" y="1714500"/>
            <a:ext cx="762000" cy="7607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2 24"/>
          <p:cNvCxnSpPr/>
          <p:nvPr/>
        </p:nvCxnSpPr>
        <p:spPr>
          <a:xfrm flipH="1">
            <a:off x="2819400" y="2069157"/>
            <a:ext cx="800100" cy="29304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/>
          <p:nvPr/>
        </p:nvCxnSpPr>
        <p:spPr>
          <a:xfrm flipH="1">
            <a:off x="2438400" y="1931044"/>
            <a:ext cx="1104900" cy="39305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uppo 46"/>
          <p:cNvGrpSpPr/>
          <p:nvPr/>
        </p:nvGrpSpPr>
        <p:grpSpPr>
          <a:xfrm>
            <a:off x="1028700" y="4736901"/>
            <a:ext cx="1251123" cy="1251123"/>
            <a:chOff x="1028700" y="3860973"/>
            <a:chExt cx="2171700" cy="2171700"/>
          </a:xfrm>
        </p:grpSpPr>
        <p:sp>
          <p:nvSpPr>
            <p:cNvPr id="29" name="Rettangolo 28"/>
            <p:cNvSpPr/>
            <p:nvPr/>
          </p:nvSpPr>
          <p:spPr>
            <a:xfrm>
              <a:off x="1028700" y="3860973"/>
              <a:ext cx="2171700" cy="21717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ttangolo 29"/>
            <p:cNvSpPr/>
            <p:nvPr/>
          </p:nvSpPr>
          <p:spPr>
            <a:xfrm>
              <a:off x="11811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ttangolo 30"/>
            <p:cNvSpPr/>
            <p:nvPr/>
          </p:nvSpPr>
          <p:spPr>
            <a:xfrm>
              <a:off x="15811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ttangolo 31"/>
            <p:cNvSpPr/>
            <p:nvPr/>
          </p:nvSpPr>
          <p:spPr>
            <a:xfrm>
              <a:off x="19812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ttangolo 32"/>
            <p:cNvSpPr/>
            <p:nvPr/>
          </p:nvSpPr>
          <p:spPr>
            <a:xfrm>
              <a:off x="23812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ttangolo 33"/>
            <p:cNvSpPr/>
            <p:nvPr/>
          </p:nvSpPr>
          <p:spPr>
            <a:xfrm>
              <a:off x="27813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ttangolo 34"/>
            <p:cNvSpPr/>
            <p:nvPr/>
          </p:nvSpPr>
          <p:spPr>
            <a:xfrm>
              <a:off x="11811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ttangolo 35"/>
            <p:cNvSpPr/>
            <p:nvPr/>
          </p:nvSpPr>
          <p:spPr>
            <a:xfrm>
              <a:off x="15811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ttangolo 36"/>
            <p:cNvSpPr/>
            <p:nvPr/>
          </p:nvSpPr>
          <p:spPr>
            <a:xfrm>
              <a:off x="19812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ttangolo 37"/>
            <p:cNvSpPr/>
            <p:nvPr/>
          </p:nvSpPr>
          <p:spPr>
            <a:xfrm>
              <a:off x="23812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ttangolo 38"/>
            <p:cNvSpPr/>
            <p:nvPr/>
          </p:nvSpPr>
          <p:spPr>
            <a:xfrm>
              <a:off x="27813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ttangolo 39"/>
            <p:cNvSpPr/>
            <p:nvPr/>
          </p:nvSpPr>
          <p:spPr>
            <a:xfrm>
              <a:off x="11811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ttangolo 40"/>
            <p:cNvSpPr/>
            <p:nvPr/>
          </p:nvSpPr>
          <p:spPr>
            <a:xfrm>
              <a:off x="15811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ttangolo 41"/>
            <p:cNvSpPr/>
            <p:nvPr/>
          </p:nvSpPr>
          <p:spPr>
            <a:xfrm>
              <a:off x="19812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ttangolo 42"/>
            <p:cNvSpPr/>
            <p:nvPr/>
          </p:nvSpPr>
          <p:spPr>
            <a:xfrm>
              <a:off x="23812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ttangolo 43"/>
            <p:cNvSpPr/>
            <p:nvPr/>
          </p:nvSpPr>
          <p:spPr>
            <a:xfrm>
              <a:off x="27813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Gruppo 47"/>
          <p:cNvGrpSpPr/>
          <p:nvPr/>
        </p:nvGrpSpPr>
        <p:grpSpPr>
          <a:xfrm>
            <a:off x="2727683" y="4736900"/>
            <a:ext cx="1251123" cy="1251123"/>
            <a:chOff x="1028700" y="3860973"/>
            <a:chExt cx="2171700" cy="2171700"/>
          </a:xfrm>
        </p:grpSpPr>
        <p:sp>
          <p:nvSpPr>
            <p:cNvPr id="49" name="Rettangolo 48"/>
            <p:cNvSpPr/>
            <p:nvPr/>
          </p:nvSpPr>
          <p:spPr>
            <a:xfrm>
              <a:off x="1028700" y="3860973"/>
              <a:ext cx="2171700" cy="21717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ttangolo 49"/>
            <p:cNvSpPr/>
            <p:nvPr/>
          </p:nvSpPr>
          <p:spPr>
            <a:xfrm>
              <a:off x="11811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ttangolo 50"/>
            <p:cNvSpPr/>
            <p:nvPr/>
          </p:nvSpPr>
          <p:spPr>
            <a:xfrm>
              <a:off x="15811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ttangolo 51"/>
            <p:cNvSpPr/>
            <p:nvPr/>
          </p:nvSpPr>
          <p:spPr>
            <a:xfrm>
              <a:off x="19812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ttangolo 52"/>
            <p:cNvSpPr/>
            <p:nvPr/>
          </p:nvSpPr>
          <p:spPr>
            <a:xfrm>
              <a:off x="23812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ttangolo 53"/>
            <p:cNvSpPr/>
            <p:nvPr/>
          </p:nvSpPr>
          <p:spPr>
            <a:xfrm>
              <a:off x="27813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ttangolo 54"/>
            <p:cNvSpPr/>
            <p:nvPr/>
          </p:nvSpPr>
          <p:spPr>
            <a:xfrm>
              <a:off x="11811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ttangolo 55"/>
            <p:cNvSpPr/>
            <p:nvPr/>
          </p:nvSpPr>
          <p:spPr>
            <a:xfrm>
              <a:off x="15811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ttangolo 56"/>
            <p:cNvSpPr/>
            <p:nvPr/>
          </p:nvSpPr>
          <p:spPr>
            <a:xfrm>
              <a:off x="19812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ttangolo 57"/>
            <p:cNvSpPr/>
            <p:nvPr/>
          </p:nvSpPr>
          <p:spPr>
            <a:xfrm>
              <a:off x="23812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ttangolo 58"/>
            <p:cNvSpPr/>
            <p:nvPr/>
          </p:nvSpPr>
          <p:spPr>
            <a:xfrm>
              <a:off x="27813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ttangolo 59"/>
            <p:cNvSpPr/>
            <p:nvPr/>
          </p:nvSpPr>
          <p:spPr>
            <a:xfrm>
              <a:off x="11811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ttangolo 60"/>
            <p:cNvSpPr/>
            <p:nvPr/>
          </p:nvSpPr>
          <p:spPr>
            <a:xfrm>
              <a:off x="15811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ttangolo 61"/>
            <p:cNvSpPr/>
            <p:nvPr/>
          </p:nvSpPr>
          <p:spPr>
            <a:xfrm>
              <a:off x="19812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ttangolo 62"/>
            <p:cNvSpPr/>
            <p:nvPr/>
          </p:nvSpPr>
          <p:spPr>
            <a:xfrm>
              <a:off x="23812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ttangolo 63"/>
            <p:cNvSpPr/>
            <p:nvPr/>
          </p:nvSpPr>
          <p:spPr>
            <a:xfrm>
              <a:off x="27813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uppo 64"/>
          <p:cNvGrpSpPr/>
          <p:nvPr/>
        </p:nvGrpSpPr>
        <p:grpSpPr>
          <a:xfrm>
            <a:off x="4345359" y="4736901"/>
            <a:ext cx="1251123" cy="1251123"/>
            <a:chOff x="1028700" y="3860973"/>
            <a:chExt cx="2171700" cy="2171700"/>
          </a:xfrm>
        </p:grpSpPr>
        <p:sp>
          <p:nvSpPr>
            <p:cNvPr id="66" name="Rettangolo 65"/>
            <p:cNvSpPr/>
            <p:nvPr/>
          </p:nvSpPr>
          <p:spPr>
            <a:xfrm>
              <a:off x="1028700" y="3860973"/>
              <a:ext cx="2171700" cy="21717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ttangolo 66"/>
            <p:cNvSpPr/>
            <p:nvPr/>
          </p:nvSpPr>
          <p:spPr>
            <a:xfrm>
              <a:off x="11811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ttangolo 67"/>
            <p:cNvSpPr/>
            <p:nvPr/>
          </p:nvSpPr>
          <p:spPr>
            <a:xfrm>
              <a:off x="15811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ttangolo 68"/>
            <p:cNvSpPr/>
            <p:nvPr/>
          </p:nvSpPr>
          <p:spPr>
            <a:xfrm>
              <a:off x="19812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ttangolo 69"/>
            <p:cNvSpPr/>
            <p:nvPr/>
          </p:nvSpPr>
          <p:spPr>
            <a:xfrm>
              <a:off x="23812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ttangolo 70"/>
            <p:cNvSpPr/>
            <p:nvPr/>
          </p:nvSpPr>
          <p:spPr>
            <a:xfrm>
              <a:off x="27813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ttangolo 71"/>
            <p:cNvSpPr/>
            <p:nvPr/>
          </p:nvSpPr>
          <p:spPr>
            <a:xfrm>
              <a:off x="11811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ttangolo 72"/>
            <p:cNvSpPr/>
            <p:nvPr/>
          </p:nvSpPr>
          <p:spPr>
            <a:xfrm>
              <a:off x="15811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ttangolo 73"/>
            <p:cNvSpPr/>
            <p:nvPr/>
          </p:nvSpPr>
          <p:spPr>
            <a:xfrm>
              <a:off x="19812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ttangolo 74"/>
            <p:cNvSpPr/>
            <p:nvPr/>
          </p:nvSpPr>
          <p:spPr>
            <a:xfrm>
              <a:off x="23812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ttangolo 75"/>
            <p:cNvSpPr/>
            <p:nvPr/>
          </p:nvSpPr>
          <p:spPr>
            <a:xfrm>
              <a:off x="27813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ttangolo 76"/>
            <p:cNvSpPr/>
            <p:nvPr/>
          </p:nvSpPr>
          <p:spPr>
            <a:xfrm>
              <a:off x="11811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ttangolo 77"/>
            <p:cNvSpPr/>
            <p:nvPr/>
          </p:nvSpPr>
          <p:spPr>
            <a:xfrm>
              <a:off x="15811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ttangolo 78"/>
            <p:cNvSpPr/>
            <p:nvPr/>
          </p:nvSpPr>
          <p:spPr>
            <a:xfrm>
              <a:off x="19812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ttangolo 79"/>
            <p:cNvSpPr/>
            <p:nvPr/>
          </p:nvSpPr>
          <p:spPr>
            <a:xfrm>
              <a:off x="23812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ttangolo 80"/>
            <p:cNvSpPr/>
            <p:nvPr/>
          </p:nvSpPr>
          <p:spPr>
            <a:xfrm>
              <a:off x="27813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Gruppo 81"/>
          <p:cNvGrpSpPr/>
          <p:nvPr/>
        </p:nvGrpSpPr>
        <p:grpSpPr>
          <a:xfrm>
            <a:off x="5908892" y="4758849"/>
            <a:ext cx="1251123" cy="1251123"/>
            <a:chOff x="1028700" y="3860973"/>
            <a:chExt cx="2171700" cy="2171700"/>
          </a:xfrm>
        </p:grpSpPr>
        <p:sp>
          <p:nvSpPr>
            <p:cNvPr id="83" name="Rettangolo 82"/>
            <p:cNvSpPr/>
            <p:nvPr/>
          </p:nvSpPr>
          <p:spPr>
            <a:xfrm>
              <a:off x="1028700" y="3860973"/>
              <a:ext cx="2171700" cy="2171700"/>
            </a:xfrm>
            <a:prstGeom prst="rect">
              <a:avLst/>
            </a:prstGeom>
            <a:noFill/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ttangolo 83"/>
            <p:cNvSpPr/>
            <p:nvPr/>
          </p:nvSpPr>
          <p:spPr>
            <a:xfrm>
              <a:off x="11811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ttangolo 84"/>
            <p:cNvSpPr/>
            <p:nvPr/>
          </p:nvSpPr>
          <p:spPr>
            <a:xfrm>
              <a:off x="15811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ttangolo 85"/>
            <p:cNvSpPr/>
            <p:nvPr/>
          </p:nvSpPr>
          <p:spPr>
            <a:xfrm>
              <a:off x="19812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ttangolo 86"/>
            <p:cNvSpPr/>
            <p:nvPr/>
          </p:nvSpPr>
          <p:spPr>
            <a:xfrm>
              <a:off x="238125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ttangolo 87"/>
            <p:cNvSpPr/>
            <p:nvPr/>
          </p:nvSpPr>
          <p:spPr>
            <a:xfrm>
              <a:off x="2781300" y="40514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ttangolo 88"/>
            <p:cNvSpPr/>
            <p:nvPr/>
          </p:nvSpPr>
          <p:spPr>
            <a:xfrm>
              <a:off x="11811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ttangolo 89"/>
            <p:cNvSpPr/>
            <p:nvPr/>
          </p:nvSpPr>
          <p:spPr>
            <a:xfrm>
              <a:off x="15811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ttangolo 90"/>
            <p:cNvSpPr/>
            <p:nvPr/>
          </p:nvSpPr>
          <p:spPr>
            <a:xfrm>
              <a:off x="19812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ttangolo 91"/>
            <p:cNvSpPr/>
            <p:nvPr/>
          </p:nvSpPr>
          <p:spPr>
            <a:xfrm>
              <a:off x="238125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ttangolo 92"/>
            <p:cNvSpPr/>
            <p:nvPr/>
          </p:nvSpPr>
          <p:spPr>
            <a:xfrm>
              <a:off x="2781300" y="473727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ttangolo 93"/>
            <p:cNvSpPr/>
            <p:nvPr/>
          </p:nvSpPr>
          <p:spPr>
            <a:xfrm>
              <a:off x="11811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ttangolo 94"/>
            <p:cNvSpPr/>
            <p:nvPr/>
          </p:nvSpPr>
          <p:spPr>
            <a:xfrm>
              <a:off x="15811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ttangolo 95"/>
            <p:cNvSpPr/>
            <p:nvPr/>
          </p:nvSpPr>
          <p:spPr>
            <a:xfrm>
              <a:off x="19812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ttangolo 96"/>
            <p:cNvSpPr/>
            <p:nvPr/>
          </p:nvSpPr>
          <p:spPr>
            <a:xfrm>
              <a:off x="238125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ttangolo 97"/>
            <p:cNvSpPr/>
            <p:nvPr/>
          </p:nvSpPr>
          <p:spPr>
            <a:xfrm>
              <a:off x="2781300" y="5391323"/>
              <a:ext cx="247650" cy="495300"/>
            </a:xfrm>
            <a:prstGeom prst="rect">
              <a:avLst/>
            </a:prstGeom>
            <a:noFill/>
            <a:ln w="57150">
              <a:solidFill>
                <a:srgbClr val="006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9" name="Rettangolo 98"/>
          <p:cNvSpPr/>
          <p:nvPr/>
        </p:nvSpPr>
        <p:spPr>
          <a:xfrm>
            <a:off x="4038600" y="2284939"/>
            <a:ext cx="16715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&lt;A&gt;</a:t>
            </a:r>
            <a:r>
              <a:rPr lang="en-US" sz="32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chip</a:t>
            </a:r>
            <a:endParaRPr lang="en-US" sz="3200" dirty="0"/>
          </a:p>
        </p:txBody>
      </p:sp>
      <p:sp>
        <p:nvSpPr>
          <p:cNvPr id="102" name="Ovale 101"/>
          <p:cNvSpPr/>
          <p:nvPr/>
        </p:nvSpPr>
        <p:spPr>
          <a:xfrm>
            <a:off x="8204898" y="5306015"/>
            <a:ext cx="200690" cy="20069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e 102"/>
          <p:cNvSpPr/>
          <p:nvPr/>
        </p:nvSpPr>
        <p:spPr>
          <a:xfrm>
            <a:off x="7809943" y="5306015"/>
            <a:ext cx="200690" cy="20069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e 103"/>
          <p:cNvSpPr/>
          <p:nvPr/>
        </p:nvSpPr>
        <p:spPr>
          <a:xfrm>
            <a:off x="8599853" y="5306015"/>
            <a:ext cx="200690" cy="20069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ttangolo 104"/>
          <p:cNvSpPr/>
          <p:nvPr/>
        </p:nvSpPr>
        <p:spPr>
          <a:xfrm>
            <a:off x="6574997" y="3758741"/>
            <a:ext cx="20183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&lt;A&gt;</a:t>
            </a:r>
            <a:r>
              <a:rPr lang="en-US" sz="3200" b="1" i="1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process</a:t>
            </a:r>
            <a:endParaRPr lang="en-US" sz="3200" dirty="0"/>
          </a:p>
        </p:txBody>
      </p:sp>
      <p:cxnSp>
        <p:nvCxnSpPr>
          <p:cNvPr id="107" name="Connettore 2 106"/>
          <p:cNvCxnSpPr/>
          <p:nvPr/>
        </p:nvCxnSpPr>
        <p:spPr>
          <a:xfrm flipH="1" flipV="1">
            <a:off x="2990850" y="3676650"/>
            <a:ext cx="428243" cy="77972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CasellaDiTesto 107"/>
          <p:cNvSpPr txBox="1"/>
          <p:nvPr/>
        </p:nvSpPr>
        <p:spPr>
          <a:xfrm>
            <a:off x="5908892" y="2360546"/>
            <a:ext cx="51315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varies from chip to chip (local mean)</a:t>
            </a:r>
          </a:p>
        </p:txBody>
      </p:sp>
      <p:sp>
        <p:nvSpPr>
          <p:cNvPr id="109" name="CasellaDiTesto 108"/>
          <p:cNvSpPr txBox="1"/>
          <p:nvPr/>
        </p:nvSpPr>
        <p:spPr>
          <a:xfrm>
            <a:off x="8800543" y="3625373"/>
            <a:ext cx="306045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property of the whole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global mean</a:t>
            </a:r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2092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662397"/>
          </a:xfrm>
        </p:spPr>
        <p:txBody>
          <a:bodyPr/>
          <a:lstStyle/>
          <a:p>
            <a:r>
              <a:rPr lang="en-US" dirty="0"/>
              <a:t>Local and global errors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6</a:t>
            </a:fld>
            <a:endParaRPr lang="en-US" dirty="0"/>
          </a:p>
        </p:txBody>
      </p:sp>
      <p:pic>
        <p:nvPicPr>
          <p:cNvPr id="41986" name="Picture 2" descr="proc_err_04_local_globa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70" b="-1085"/>
          <a:stretch>
            <a:fillRect/>
          </a:stretch>
        </p:blipFill>
        <p:spPr bwMode="auto">
          <a:xfrm>
            <a:off x="2209800" y="775444"/>
            <a:ext cx="5877081" cy="530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7320862" y="4343828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corners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"max"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200438" y="4210419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corners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"min"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52005" y="5366181"/>
            <a:ext cx="2460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process corners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"typical"</a:t>
            </a:r>
          </a:p>
        </p:txBody>
      </p:sp>
      <p:sp>
        <p:nvSpPr>
          <p:cNvPr id="6" name="Rettangolo 5"/>
          <p:cNvSpPr/>
          <p:nvPr/>
        </p:nvSpPr>
        <p:spPr>
          <a:xfrm>
            <a:off x="4667250" y="3867150"/>
            <a:ext cx="342900" cy="1714500"/>
          </a:xfrm>
          <a:prstGeom prst="rect">
            <a:avLst/>
          </a:prstGeom>
          <a:solidFill>
            <a:schemeClr val="accent6">
              <a:lumMod val="60000"/>
              <a:lumOff val="40000"/>
              <a:alpha val="5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ttangolo 9"/>
          <p:cNvSpPr/>
          <p:nvPr/>
        </p:nvSpPr>
        <p:spPr>
          <a:xfrm>
            <a:off x="6002594" y="4569155"/>
            <a:ext cx="1006219" cy="1002447"/>
          </a:xfrm>
          <a:prstGeom prst="rect">
            <a:avLst/>
          </a:prstGeom>
          <a:solidFill>
            <a:schemeClr val="accent6">
              <a:lumMod val="60000"/>
              <a:lumOff val="40000"/>
              <a:alpha val="5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ttangolo 10"/>
          <p:cNvSpPr/>
          <p:nvPr/>
        </p:nvSpPr>
        <p:spPr>
          <a:xfrm>
            <a:off x="2853311" y="4540193"/>
            <a:ext cx="1080513" cy="1002447"/>
          </a:xfrm>
          <a:prstGeom prst="rect">
            <a:avLst/>
          </a:prstGeom>
          <a:solidFill>
            <a:schemeClr val="accent6">
              <a:lumMod val="60000"/>
              <a:lumOff val="40000"/>
              <a:alpha val="57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Connettore 2 15"/>
          <p:cNvCxnSpPr/>
          <p:nvPr/>
        </p:nvCxnSpPr>
        <p:spPr>
          <a:xfrm flipV="1">
            <a:off x="2853311" y="5472753"/>
            <a:ext cx="1964186" cy="308926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008813" y="1045602"/>
            <a:ext cx="46137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Random errors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 local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</a:p>
        </p:txBody>
      </p:sp>
      <p:sp>
        <p:nvSpPr>
          <p:cNvPr id="18" name="Freccia a sinistra 17"/>
          <p:cNvSpPr/>
          <p:nvPr/>
        </p:nvSpPr>
        <p:spPr>
          <a:xfrm>
            <a:off x="6248400" y="1045602"/>
            <a:ext cx="635131" cy="461665"/>
          </a:xfrm>
          <a:prstGeom prst="lef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8138352" y="1661562"/>
            <a:ext cx="34591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practice, the distribution of local errors is much narrower than shown here</a:t>
            </a:r>
          </a:p>
        </p:txBody>
      </p:sp>
      <p:graphicFrame>
        <p:nvGraphicFramePr>
          <p:cNvPr id="21" name="Oggetto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4432432"/>
              </p:ext>
            </p:extLst>
          </p:nvPr>
        </p:nvGraphicFramePr>
        <p:xfrm>
          <a:off x="8598393" y="3412745"/>
          <a:ext cx="2878310" cy="749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14400" imgH="241200" progId="Equation.DSMT4">
                  <p:embed/>
                </p:oleObj>
              </mc:Choice>
              <mc:Fallback>
                <p:oleObj name="Equation" r:id="rId3" imgW="914400" imgH="241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98393" y="3412745"/>
                        <a:ext cx="2878310" cy="7495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Connettore 2 19"/>
          <p:cNvCxnSpPr>
            <a:stCxn id="5" idx="1"/>
          </p:cNvCxnSpPr>
          <p:nvPr/>
        </p:nvCxnSpPr>
        <p:spPr>
          <a:xfrm flipH="1">
            <a:off x="6564465" y="4759327"/>
            <a:ext cx="756397" cy="2820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2 21"/>
          <p:cNvCxnSpPr/>
          <p:nvPr/>
        </p:nvCxnSpPr>
        <p:spPr>
          <a:xfrm>
            <a:off x="1897752" y="4710144"/>
            <a:ext cx="1160166" cy="282089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none" w="med" len="me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64C1043C-97E9-4994-A1C5-FD5853BA2302}"/>
              </a:ext>
            </a:extLst>
          </p:cNvPr>
          <p:cNvSpPr txBox="1"/>
          <p:nvPr/>
        </p:nvSpPr>
        <p:spPr>
          <a:xfrm>
            <a:off x="514889" y="1984727"/>
            <a:ext cx="819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CB6D6CAB-C751-4BB5-A6E2-094225E849D3}"/>
              </a:ext>
            </a:extLst>
          </p:cNvPr>
          <p:cNvSpPr txBox="1"/>
          <p:nvPr/>
        </p:nvSpPr>
        <p:spPr>
          <a:xfrm>
            <a:off x="217967" y="3198167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</a:p>
        </p:txBody>
      </p:sp>
      <p:sp>
        <p:nvSpPr>
          <p:cNvPr id="25" name="Freccia a destra 24">
            <a:extLst>
              <a:ext uri="{FF2B5EF4-FFF2-40B4-BE49-F238E27FC236}">
                <a16:creationId xmlns:a16="http://schemas.microsoft.com/office/drawing/2014/main" id="{AE840836-8EF6-47C4-9CEC-AD2283968CA4}"/>
              </a:ext>
            </a:extLst>
          </p:cNvPr>
          <p:cNvSpPr/>
          <p:nvPr/>
        </p:nvSpPr>
        <p:spPr>
          <a:xfrm>
            <a:off x="1507822" y="2012237"/>
            <a:ext cx="519764" cy="461665"/>
          </a:xfrm>
          <a:prstGeom prst="rightArrow">
            <a:avLst/>
          </a:prstGeom>
          <a:solidFill>
            <a:srgbClr val="FF00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ccia a destra 25">
            <a:extLst>
              <a:ext uri="{FF2B5EF4-FFF2-40B4-BE49-F238E27FC236}">
                <a16:creationId xmlns:a16="http://schemas.microsoft.com/office/drawing/2014/main" id="{0F51CBE2-34D7-4D59-8932-8843D36042B3}"/>
              </a:ext>
            </a:extLst>
          </p:cNvPr>
          <p:cNvSpPr/>
          <p:nvPr/>
        </p:nvSpPr>
        <p:spPr>
          <a:xfrm rot="1617491">
            <a:off x="1562159" y="3456123"/>
            <a:ext cx="519764" cy="461665"/>
          </a:xfrm>
          <a:prstGeom prst="rightArrow">
            <a:avLst/>
          </a:prstGeom>
          <a:solidFill>
            <a:srgbClr val="0070C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7B2F1435-CDCC-DD28-3D5E-688400902B3C}"/>
              </a:ext>
            </a:extLst>
          </p:cNvPr>
          <p:cNvCxnSpPr/>
          <p:nvPr/>
        </p:nvCxnSpPr>
        <p:spPr>
          <a:xfrm>
            <a:off x="5353050" y="2247900"/>
            <a:ext cx="425450" cy="0"/>
          </a:xfrm>
          <a:prstGeom prst="line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uppo 14">
            <a:extLst>
              <a:ext uri="{FF2B5EF4-FFF2-40B4-BE49-F238E27FC236}">
                <a16:creationId xmlns:a16="http://schemas.microsoft.com/office/drawing/2014/main" id="{8687EE8E-0C76-EACC-EDFD-6E3744377DCD}"/>
              </a:ext>
            </a:extLst>
          </p:cNvPr>
          <p:cNvGrpSpPr/>
          <p:nvPr/>
        </p:nvGrpSpPr>
        <p:grpSpPr>
          <a:xfrm>
            <a:off x="4305198" y="1637878"/>
            <a:ext cx="790601" cy="481431"/>
            <a:chOff x="1556989" y="403012"/>
            <a:chExt cx="790601" cy="481431"/>
          </a:xfrm>
        </p:grpSpPr>
        <p:sp>
          <p:nvSpPr>
            <p:cNvPr id="14" name="Rettangolo con angoli arrotondati 13">
              <a:extLst>
                <a:ext uri="{FF2B5EF4-FFF2-40B4-BE49-F238E27FC236}">
                  <a16:creationId xmlns:a16="http://schemas.microsoft.com/office/drawing/2014/main" id="{7AD68A4E-9117-B35B-1DAA-39B049FB561A}"/>
                </a:ext>
              </a:extLst>
            </p:cNvPr>
            <p:cNvSpPr/>
            <p:nvPr/>
          </p:nvSpPr>
          <p:spPr>
            <a:xfrm>
              <a:off x="1580814" y="541543"/>
              <a:ext cx="742950" cy="342900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8A4F48DF-A2EA-8A07-182A-10B4CF4DC862}"/>
                </a:ext>
              </a:extLst>
            </p:cNvPr>
            <p:cNvSpPr txBox="1"/>
            <p:nvPr/>
          </p:nvSpPr>
          <p:spPr>
            <a:xfrm>
              <a:off x="1556989" y="403012"/>
              <a:ext cx="79060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err="1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s</a:t>
              </a:r>
              <a:r>
                <a:rPr lang="en-US" sz="2400" i="1" baseline="-250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local</a:t>
              </a:r>
              <a:endParaRPr lang="en-US" sz="24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7" name="Figura a mano libera: forma 26">
            <a:extLst>
              <a:ext uri="{FF2B5EF4-FFF2-40B4-BE49-F238E27FC236}">
                <a16:creationId xmlns:a16="http://schemas.microsoft.com/office/drawing/2014/main" id="{4F23693F-8AA4-BCBE-DD8F-85C4A88F1AB7}"/>
              </a:ext>
            </a:extLst>
          </p:cNvPr>
          <p:cNvSpPr/>
          <p:nvPr/>
        </p:nvSpPr>
        <p:spPr>
          <a:xfrm>
            <a:off x="5095799" y="1968135"/>
            <a:ext cx="459703" cy="292465"/>
          </a:xfrm>
          <a:custGeom>
            <a:avLst/>
            <a:gdLst>
              <a:gd name="connsiteX0" fmla="*/ 441401 w 459703"/>
              <a:gd name="connsiteY0" fmla="*/ 292465 h 292465"/>
              <a:gd name="connsiteX1" fmla="*/ 416001 w 459703"/>
              <a:gd name="connsiteY1" fmla="*/ 95615 h 292465"/>
              <a:gd name="connsiteX2" fmla="*/ 60401 w 459703"/>
              <a:gd name="connsiteY2" fmla="*/ 6715 h 292465"/>
              <a:gd name="connsiteX3" fmla="*/ 3251 w 459703"/>
              <a:gd name="connsiteY3" fmla="*/ 13065 h 29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9703" h="292465">
                <a:moveTo>
                  <a:pt x="441401" y="292465"/>
                </a:moveTo>
                <a:cubicBezTo>
                  <a:pt x="460451" y="217852"/>
                  <a:pt x="479501" y="143240"/>
                  <a:pt x="416001" y="95615"/>
                </a:cubicBezTo>
                <a:cubicBezTo>
                  <a:pt x="352501" y="47990"/>
                  <a:pt x="129193" y="20473"/>
                  <a:pt x="60401" y="6715"/>
                </a:cubicBezTo>
                <a:cubicBezTo>
                  <a:pt x="-8391" y="-7043"/>
                  <a:pt x="-2570" y="3011"/>
                  <a:pt x="3251" y="13065"/>
                </a:cubicBezTo>
              </a:path>
            </a:pathLst>
          </a:cu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uppo 32">
            <a:extLst>
              <a:ext uri="{FF2B5EF4-FFF2-40B4-BE49-F238E27FC236}">
                <a16:creationId xmlns:a16="http://schemas.microsoft.com/office/drawing/2014/main" id="{7127D040-0318-9903-08F4-83BCEF6786A0}"/>
              </a:ext>
            </a:extLst>
          </p:cNvPr>
          <p:cNvGrpSpPr/>
          <p:nvPr/>
        </p:nvGrpSpPr>
        <p:grpSpPr>
          <a:xfrm>
            <a:off x="3606168" y="3530079"/>
            <a:ext cx="969975" cy="515476"/>
            <a:chOff x="149565" y="201366"/>
            <a:chExt cx="969975" cy="515476"/>
          </a:xfrm>
        </p:grpSpPr>
        <p:sp>
          <p:nvSpPr>
            <p:cNvPr id="31" name="Rettangolo con angoli arrotondati 30">
              <a:extLst>
                <a:ext uri="{FF2B5EF4-FFF2-40B4-BE49-F238E27FC236}">
                  <a16:creationId xmlns:a16="http://schemas.microsoft.com/office/drawing/2014/main" id="{85057E0F-75F5-5EFE-D161-2EFD755A3734}"/>
                </a:ext>
              </a:extLst>
            </p:cNvPr>
            <p:cNvSpPr/>
            <p:nvPr/>
          </p:nvSpPr>
          <p:spPr>
            <a:xfrm>
              <a:off x="200437" y="373942"/>
              <a:ext cx="851545" cy="342900"/>
            </a:xfrm>
            <a:prstGeom prst="roundRect">
              <a:avLst/>
            </a:prstGeom>
            <a:solidFill>
              <a:schemeClr val="bg1"/>
            </a:solidFill>
            <a:ln w="571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0F56CFED-EAC6-9E15-3BCF-2C72C09632CE}"/>
                </a:ext>
              </a:extLst>
            </p:cNvPr>
            <p:cNvSpPr txBox="1"/>
            <p:nvPr/>
          </p:nvSpPr>
          <p:spPr>
            <a:xfrm>
              <a:off x="149565" y="201366"/>
              <a:ext cx="9699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i="1" dirty="0" err="1">
                  <a:solidFill>
                    <a:schemeClr val="accent1">
                      <a:lumMod val="50000"/>
                    </a:schemeClr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s</a:t>
              </a:r>
              <a:r>
                <a:rPr lang="en-US" sz="2400" i="1" baseline="-25000" dirty="0" err="1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global</a:t>
              </a:r>
              <a:endParaRPr lang="en-US" sz="2400" i="1" baseline="-250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7" name="Connettore diritto 36">
            <a:extLst>
              <a:ext uri="{FF2B5EF4-FFF2-40B4-BE49-F238E27FC236}">
                <a16:creationId xmlns:a16="http://schemas.microsoft.com/office/drawing/2014/main" id="{EB282C1F-B78E-F113-4F5D-95835B92A0DC}"/>
              </a:ext>
            </a:extLst>
          </p:cNvPr>
          <p:cNvCxnSpPr/>
          <p:nvPr/>
        </p:nvCxnSpPr>
        <p:spPr>
          <a:xfrm flipV="1">
            <a:off x="4160520" y="4394200"/>
            <a:ext cx="1257250" cy="5080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igura a mano libera: forma 37">
            <a:extLst>
              <a:ext uri="{FF2B5EF4-FFF2-40B4-BE49-F238E27FC236}">
                <a16:creationId xmlns:a16="http://schemas.microsoft.com/office/drawing/2014/main" id="{D93BC2A1-C050-B6D9-C36C-EDA068E028D7}"/>
              </a:ext>
            </a:extLst>
          </p:cNvPr>
          <p:cNvSpPr/>
          <p:nvPr/>
        </p:nvSpPr>
        <p:spPr>
          <a:xfrm>
            <a:off x="4216400" y="3997960"/>
            <a:ext cx="513080" cy="401320"/>
          </a:xfrm>
          <a:custGeom>
            <a:avLst/>
            <a:gdLst>
              <a:gd name="connsiteX0" fmla="*/ 0 w 513080"/>
              <a:gd name="connsiteY0" fmla="*/ 0 h 401320"/>
              <a:gd name="connsiteX1" fmla="*/ 101600 w 513080"/>
              <a:gd name="connsiteY1" fmla="*/ 187960 h 401320"/>
              <a:gd name="connsiteX2" fmla="*/ 330200 w 513080"/>
              <a:gd name="connsiteY2" fmla="*/ 274320 h 401320"/>
              <a:gd name="connsiteX3" fmla="*/ 513080 w 513080"/>
              <a:gd name="connsiteY3" fmla="*/ 401320 h 401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13080" h="401320">
                <a:moveTo>
                  <a:pt x="0" y="0"/>
                </a:moveTo>
                <a:cubicBezTo>
                  <a:pt x="23283" y="71120"/>
                  <a:pt x="46567" y="142240"/>
                  <a:pt x="101600" y="187960"/>
                </a:cubicBezTo>
                <a:cubicBezTo>
                  <a:pt x="156633" y="233680"/>
                  <a:pt x="261620" y="238760"/>
                  <a:pt x="330200" y="274320"/>
                </a:cubicBezTo>
                <a:cubicBezTo>
                  <a:pt x="398780" y="309880"/>
                  <a:pt x="455930" y="355600"/>
                  <a:pt x="513080" y="401320"/>
                </a:cubicBezTo>
              </a:path>
            </a:pathLst>
          </a:cu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38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6" grpId="0" animBg="1"/>
      <p:bldP spid="10" grpId="0" animBg="1"/>
      <p:bldP spid="11" grpId="0" animBg="1"/>
      <p:bldP spid="17" grpId="0"/>
      <p:bldP spid="18" grpId="0" animBg="1"/>
      <p:bldP spid="19" grpId="0"/>
      <p:bldP spid="2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6300" y="12329"/>
            <a:ext cx="10515600" cy="662397"/>
          </a:xfrm>
        </p:spPr>
        <p:txBody>
          <a:bodyPr>
            <a:normAutofit/>
          </a:bodyPr>
          <a:lstStyle/>
          <a:p>
            <a:r>
              <a:rPr lang="en-US" sz="3600" dirty="0"/>
              <a:t>Matching errors: definition</a:t>
            </a: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6" name="Ogget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2374268"/>
              </p:ext>
            </p:extLst>
          </p:nvPr>
        </p:nvGraphicFramePr>
        <p:xfrm>
          <a:off x="4048969" y="1398092"/>
          <a:ext cx="2533650" cy="18798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840" imgH="660240" progId="Equation.DSMT4">
                  <p:embed/>
                </p:oleObj>
              </mc:Choice>
              <mc:Fallback>
                <p:oleObj name="Equation" r:id="rId2" imgW="888840" imgH="660240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969" y="1398092"/>
                        <a:ext cx="2533650" cy="187980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ttangolo 6"/>
          <p:cNvSpPr/>
          <p:nvPr/>
        </p:nvSpPr>
        <p:spPr>
          <a:xfrm>
            <a:off x="1028700" y="1276350"/>
            <a:ext cx="2171700" cy="217170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ttangolo 14"/>
          <p:cNvSpPr/>
          <p:nvPr/>
        </p:nvSpPr>
        <p:spPr>
          <a:xfrm>
            <a:off x="1447800" y="1968600"/>
            <a:ext cx="457200" cy="850799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tangolo 15"/>
          <p:cNvSpPr/>
          <p:nvPr/>
        </p:nvSpPr>
        <p:spPr>
          <a:xfrm>
            <a:off x="2133600" y="1968600"/>
            <a:ext cx="457200" cy="850799"/>
          </a:xfrm>
          <a:prstGeom prst="rect">
            <a:avLst/>
          </a:prstGeom>
          <a:noFill/>
          <a:ln w="5715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sellaDiTesto 22"/>
          <p:cNvSpPr txBox="1"/>
          <p:nvPr/>
        </p:nvSpPr>
        <p:spPr>
          <a:xfrm>
            <a:off x="388054" y="4018558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Component 1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1021773" y="4658152"/>
            <a:ext cx="2119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>
                <a:latin typeface="Arial" panose="020B0604020202020204" pitchFamily="34" charset="0"/>
                <a:cs typeface="Arial" panose="020B0604020202020204" pitchFamily="34" charset="0"/>
              </a:rPr>
              <a:t>Component 2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447800" y="1398092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2114550" y="1382646"/>
            <a:ext cx="6110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it-IT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2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8" name="Connettore 2 27"/>
          <p:cNvCxnSpPr/>
          <p:nvPr/>
        </p:nvCxnSpPr>
        <p:spPr>
          <a:xfrm flipV="1">
            <a:off x="1447800" y="2971800"/>
            <a:ext cx="95250" cy="937667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2 28"/>
          <p:cNvCxnSpPr/>
          <p:nvPr/>
        </p:nvCxnSpPr>
        <p:spPr>
          <a:xfrm flipH="1" flipV="1">
            <a:off x="2420082" y="2971800"/>
            <a:ext cx="456468" cy="167741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3647951" y="3881377"/>
            <a:ext cx="203453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Nominally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identical and 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placed on the</a:t>
            </a: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same chip</a:t>
            </a:r>
          </a:p>
        </p:txBody>
      </p:sp>
      <p:sp>
        <p:nvSpPr>
          <p:cNvPr id="32" name="Parentesi graffa chiusa 31"/>
          <p:cNvSpPr/>
          <p:nvPr/>
        </p:nvSpPr>
        <p:spPr>
          <a:xfrm>
            <a:off x="3278952" y="3881377"/>
            <a:ext cx="228594" cy="1163100"/>
          </a:xfrm>
          <a:prstGeom prst="rightBrace">
            <a:avLst>
              <a:gd name="adj1" fmla="val 52779"/>
              <a:gd name="adj2" fmla="val 50000"/>
            </a:avLst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" name="Oggetto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781273"/>
              </p:ext>
            </p:extLst>
          </p:nvPr>
        </p:nvGraphicFramePr>
        <p:xfrm>
          <a:off x="8427285" y="1240254"/>
          <a:ext cx="2295275" cy="2195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300" imgH="838200" progId="Equation.DSMT4">
                  <p:embed/>
                </p:oleObj>
              </mc:Choice>
              <mc:Fallback>
                <p:oleObj name="Equation" r:id="rId4" imgW="876300" imgH="8382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27285" y="1240254"/>
                        <a:ext cx="2295275" cy="219548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Freccia bidirezionale orizzontale 34"/>
          <p:cNvSpPr/>
          <p:nvPr/>
        </p:nvSpPr>
        <p:spPr>
          <a:xfrm>
            <a:off x="6881218" y="1967421"/>
            <a:ext cx="1247468" cy="609600"/>
          </a:xfrm>
          <a:prstGeom prst="leftRightArrow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sellaDiTesto 18"/>
          <p:cNvSpPr txBox="1"/>
          <p:nvPr/>
        </p:nvSpPr>
        <p:spPr>
          <a:xfrm>
            <a:off x="6247703" y="3803932"/>
            <a:ext cx="5440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Random Matching errors: Main causes</a:t>
            </a:r>
          </a:p>
        </p:txBody>
      </p:sp>
      <p:sp>
        <p:nvSpPr>
          <p:cNvPr id="20" name="CasellaDiTesto 19"/>
          <p:cNvSpPr txBox="1"/>
          <p:nvPr/>
        </p:nvSpPr>
        <p:spPr>
          <a:xfrm>
            <a:off x="5864609" y="4294341"/>
            <a:ext cx="6372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Microscopic irregularities (local granularity)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Parameter gradients 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513783" y="725479"/>
            <a:ext cx="4137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Matching error (or mismatch)</a:t>
            </a:r>
          </a:p>
        </p:txBody>
      </p:sp>
      <p:cxnSp>
        <p:nvCxnSpPr>
          <p:cNvPr id="9" name="Connettore 2 8"/>
          <p:cNvCxnSpPr/>
          <p:nvPr/>
        </p:nvCxnSpPr>
        <p:spPr>
          <a:xfrm flipH="1">
            <a:off x="4776716" y="1239075"/>
            <a:ext cx="122830" cy="270564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3421390-582B-4002-EA5A-3447585CD4DE}"/>
              </a:ext>
            </a:extLst>
          </p:cNvPr>
          <p:cNvSpPr txBox="1"/>
          <p:nvPr/>
        </p:nvSpPr>
        <p:spPr>
          <a:xfrm>
            <a:off x="4038600" y="3197888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Mean value</a:t>
            </a:r>
          </a:p>
        </p:txBody>
      </p:sp>
      <p:cxnSp>
        <p:nvCxnSpPr>
          <p:cNvPr id="10" name="Connettore 2 9">
            <a:extLst>
              <a:ext uri="{FF2B5EF4-FFF2-40B4-BE49-F238E27FC236}">
                <a16:creationId xmlns:a16="http://schemas.microsoft.com/office/drawing/2014/main" id="{16462608-D097-F998-4834-86AC58CA271E}"/>
              </a:ext>
            </a:extLst>
          </p:cNvPr>
          <p:cNvCxnSpPr>
            <a:cxnSpLocks/>
          </p:cNvCxnSpPr>
          <p:nvPr/>
        </p:nvCxnSpPr>
        <p:spPr>
          <a:xfrm flipH="1" flipV="1">
            <a:off x="4665216" y="2951694"/>
            <a:ext cx="134508" cy="307751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690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19" grpId="0"/>
      <p:bldP spid="20" grpId="0"/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B40DA5-F391-47F2-B2E8-4958CCF08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9024"/>
            <a:ext cx="10515600" cy="662397"/>
          </a:xfrm>
        </p:spPr>
        <p:txBody>
          <a:bodyPr/>
          <a:lstStyle/>
          <a:p>
            <a:r>
              <a:rPr lang="en-US" dirty="0"/>
              <a:t>Relationship between matching error and local error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8591100-C9FB-4411-8FFF-D4773F4BC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DDD32B-816D-4322-AB83-6C77276E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5" name="Oggetto 4">
            <a:extLst>
              <a:ext uri="{FF2B5EF4-FFF2-40B4-BE49-F238E27FC236}">
                <a16:creationId xmlns:a16="http://schemas.microsoft.com/office/drawing/2014/main" id="{F01D1FBE-A4D9-40F4-AFA7-FF85ACB2B8E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2524380"/>
              </p:ext>
            </p:extLst>
          </p:nvPr>
        </p:nvGraphicFramePr>
        <p:xfrm>
          <a:off x="796925" y="1422400"/>
          <a:ext cx="2714625" cy="796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52200" imgH="279360" progId="Equation.DSMT4">
                  <p:embed/>
                </p:oleObj>
              </mc:Choice>
              <mc:Fallback>
                <p:oleObj name="Equation" r:id="rId2" imgW="952200" imgH="279360" progId="Equation.DSMT4">
                  <p:embed/>
                  <p:pic>
                    <p:nvPicPr>
                      <p:cNvPr id="6" name="Oggetto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1422400"/>
                        <a:ext cx="2714625" cy="7969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ggetto 5">
            <a:extLst>
              <a:ext uri="{FF2B5EF4-FFF2-40B4-BE49-F238E27FC236}">
                <a16:creationId xmlns:a16="http://schemas.microsoft.com/office/drawing/2014/main" id="{C3B4F6A1-28B8-4A23-A75E-D2CACEF7150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853323"/>
              </p:ext>
            </p:extLst>
          </p:nvPr>
        </p:nvGraphicFramePr>
        <p:xfrm>
          <a:off x="796925" y="2215948"/>
          <a:ext cx="2824163" cy="795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90360" imgH="279360" progId="Equation.DSMT4">
                  <p:embed/>
                </p:oleObj>
              </mc:Choice>
              <mc:Fallback>
                <p:oleObj name="Equation" r:id="rId4" imgW="990360" imgH="279360" progId="Equation.DSMT4">
                  <p:embed/>
                  <p:pic>
                    <p:nvPicPr>
                      <p:cNvPr id="5" name="Oggetto 4">
                        <a:extLst>
                          <a:ext uri="{FF2B5EF4-FFF2-40B4-BE49-F238E27FC236}">
                            <a16:creationId xmlns:a16="http://schemas.microsoft.com/office/drawing/2014/main" id="{F01D1FBE-A4D9-40F4-AFA7-FF85ACB2B8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6925" y="2215948"/>
                        <a:ext cx="2824163" cy="7953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ggetto 6">
            <a:extLst>
              <a:ext uri="{FF2B5EF4-FFF2-40B4-BE49-F238E27FC236}">
                <a16:creationId xmlns:a16="http://schemas.microsoft.com/office/drawing/2014/main" id="{23366123-D196-497F-AD3A-2333AF0ADBC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8031491"/>
              </p:ext>
            </p:extLst>
          </p:nvPr>
        </p:nvGraphicFramePr>
        <p:xfrm>
          <a:off x="4353251" y="2291556"/>
          <a:ext cx="3729037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07880" imgH="228600" progId="Equation.DSMT4">
                  <p:embed/>
                </p:oleObj>
              </mc:Choice>
              <mc:Fallback>
                <p:oleObj name="Equation" r:id="rId6" imgW="1307880" imgH="228600" progId="Equation.DSMT4">
                  <p:embed/>
                  <p:pic>
                    <p:nvPicPr>
                      <p:cNvPr id="6" name="Oggetto 5">
                        <a:extLst>
                          <a:ext uri="{FF2B5EF4-FFF2-40B4-BE49-F238E27FC236}">
                            <a16:creationId xmlns:a16="http://schemas.microsoft.com/office/drawing/2014/main" id="{C3B4F6A1-28B8-4A23-A75E-D2CACEF7150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3251" y="2291556"/>
                        <a:ext cx="3729037" cy="650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83B8F7D4-EA96-4AE6-B597-523271093827}"/>
              </a:ext>
            </a:extLst>
          </p:cNvPr>
          <p:cNvCxnSpPr/>
          <p:nvPr/>
        </p:nvCxnSpPr>
        <p:spPr>
          <a:xfrm>
            <a:off x="1849711" y="4413087"/>
            <a:ext cx="4832312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A2776966-A7AE-42F7-898A-4043C7A9F5EB}"/>
              </a:ext>
            </a:extLst>
          </p:cNvPr>
          <p:cNvCxnSpPr>
            <a:cxnSpLocks/>
          </p:cNvCxnSpPr>
          <p:nvPr/>
        </p:nvCxnSpPr>
        <p:spPr>
          <a:xfrm>
            <a:off x="4265867" y="3730041"/>
            <a:ext cx="0" cy="1608464"/>
          </a:xfrm>
          <a:prstGeom prst="line">
            <a:avLst/>
          </a:prstGeom>
          <a:ln w="41275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8E25C80E-8EF5-4D06-9C70-01AC344180C9}"/>
              </a:ext>
            </a:extLst>
          </p:cNvPr>
          <p:cNvCxnSpPr>
            <a:cxnSpLocks/>
          </p:cNvCxnSpPr>
          <p:nvPr/>
        </p:nvCxnSpPr>
        <p:spPr>
          <a:xfrm>
            <a:off x="5310668" y="3730040"/>
            <a:ext cx="0" cy="163580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34ECF31D-834D-4A96-9724-3F32024E4623}"/>
              </a:ext>
            </a:extLst>
          </p:cNvPr>
          <p:cNvCxnSpPr>
            <a:cxnSpLocks/>
          </p:cNvCxnSpPr>
          <p:nvPr/>
        </p:nvCxnSpPr>
        <p:spPr>
          <a:xfrm>
            <a:off x="2635791" y="3730040"/>
            <a:ext cx="0" cy="1753520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F2844EDE-E33E-4BBE-8407-FAB4E0056AF6}"/>
              </a:ext>
            </a:extLst>
          </p:cNvPr>
          <p:cNvSpPr txBox="1"/>
          <p:nvPr/>
        </p:nvSpPr>
        <p:spPr>
          <a:xfrm>
            <a:off x="3700006" y="5252727"/>
            <a:ext cx="11240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r>
              <a:rPr lang="en-US" sz="2400" baseline="-25000" dirty="0">
                <a:latin typeface="Arial" panose="020B0604020202020204" pitchFamily="34" charset="0"/>
                <a:cs typeface="Arial" panose="020B0604020202020204" pitchFamily="34" charset="0"/>
              </a:rPr>
              <a:t>chip</a:t>
            </a:r>
          </a:p>
        </p:txBody>
      </p:sp>
      <p:cxnSp>
        <p:nvCxnSpPr>
          <p:cNvPr id="18" name="Connettore 2 17">
            <a:extLst>
              <a:ext uri="{FF2B5EF4-FFF2-40B4-BE49-F238E27FC236}">
                <a16:creationId xmlns:a16="http://schemas.microsoft.com/office/drawing/2014/main" id="{A72285C7-68BC-483A-88F4-69036EC13A57}"/>
              </a:ext>
            </a:extLst>
          </p:cNvPr>
          <p:cNvCxnSpPr/>
          <p:nvPr/>
        </p:nvCxnSpPr>
        <p:spPr>
          <a:xfrm flipH="1">
            <a:off x="4265867" y="3884278"/>
            <a:ext cx="1044801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81FD2D0D-AF21-496E-B3ED-357E34AA8FBE}"/>
              </a:ext>
            </a:extLst>
          </p:cNvPr>
          <p:cNvSpPr txBox="1"/>
          <p:nvPr/>
        </p:nvSpPr>
        <p:spPr>
          <a:xfrm>
            <a:off x="4563533" y="3304046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i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1" name="Connettore 2 20">
            <a:extLst>
              <a:ext uri="{FF2B5EF4-FFF2-40B4-BE49-F238E27FC236}">
                <a16:creationId xmlns:a16="http://schemas.microsoft.com/office/drawing/2014/main" id="{0A34928B-2FAE-4FF3-A76B-E664B779925F}"/>
              </a:ext>
            </a:extLst>
          </p:cNvPr>
          <p:cNvCxnSpPr/>
          <p:nvPr/>
        </p:nvCxnSpPr>
        <p:spPr>
          <a:xfrm>
            <a:off x="2635791" y="4126649"/>
            <a:ext cx="1630076" cy="0"/>
          </a:xfrm>
          <a:prstGeom prst="straightConnector1">
            <a:avLst/>
          </a:prstGeom>
          <a:ln w="38100">
            <a:solidFill>
              <a:srgbClr val="00B05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E112E69C-E85E-4D53-B848-6B099411FFD8}"/>
              </a:ext>
            </a:extLst>
          </p:cNvPr>
          <p:cNvSpPr txBox="1"/>
          <p:nvPr/>
        </p:nvSpPr>
        <p:spPr>
          <a:xfrm>
            <a:off x="3138781" y="3576094"/>
            <a:ext cx="518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i="1" baseline="-250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B179BF40-209C-4AC1-B716-ED6B61E94C8D}"/>
              </a:ext>
            </a:extLst>
          </p:cNvPr>
          <p:cNvSpPr txBox="1"/>
          <p:nvPr/>
        </p:nvSpPr>
        <p:spPr>
          <a:xfrm>
            <a:off x="2357363" y="5471515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B9F57AFF-0483-4EA9-9B02-7677E46DE18F}"/>
              </a:ext>
            </a:extLst>
          </p:cNvPr>
          <p:cNvSpPr txBox="1"/>
          <p:nvPr/>
        </p:nvSpPr>
        <p:spPr>
          <a:xfrm>
            <a:off x="5032386" y="5422852"/>
            <a:ext cx="556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800" i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6E82727F-1350-4B18-AF57-39ECBDB652F6}"/>
              </a:ext>
            </a:extLst>
          </p:cNvPr>
          <p:cNvCxnSpPr>
            <a:cxnSpLocks/>
          </p:cNvCxnSpPr>
          <p:nvPr/>
        </p:nvCxnSpPr>
        <p:spPr>
          <a:xfrm flipH="1">
            <a:off x="2635645" y="5024225"/>
            <a:ext cx="2640825" cy="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49E25E87-0FD7-489B-92DA-2F2BD63446DF}"/>
              </a:ext>
            </a:extLst>
          </p:cNvPr>
          <p:cNvSpPr txBox="1"/>
          <p:nvPr/>
        </p:nvSpPr>
        <p:spPr>
          <a:xfrm>
            <a:off x="3255265" y="4561937"/>
            <a:ext cx="6431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D</a:t>
            </a:r>
            <a:r>
              <a:rPr lang="en-US" sz="2800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800" i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e 7">
            <a:extLst>
              <a:ext uri="{FF2B5EF4-FFF2-40B4-BE49-F238E27FC236}">
                <a16:creationId xmlns:a16="http://schemas.microsoft.com/office/drawing/2014/main" id="{70B7766E-B72B-E02A-EF01-05E7FE3D8390}"/>
              </a:ext>
            </a:extLst>
          </p:cNvPr>
          <p:cNvSpPr/>
          <p:nvPr/>
        </p:nvSpPr>
        <p:spPr>
          <a:xfrm>
            <a:off x="2800952" y="1328286"/>
            <a:ext cx="1097438" cy="180051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393E79A-DE47-A45A-2C13-2B44A37D4AD1}"/>
              </a:ext>
            </a:extLst>
          </p:cNvPr>
          <p:cNvSpPr txBox="1"/>
          <p:nvPr/>
        </p:nvSpPr>
        <p:spPr>
          <a:xfrm>
            <a:off x="3898390" y="1511166"/>
            <a:ext cx="17940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errors </a:t>
            </a:r>
          </a:p>
        </p:txBody>
      </p:sp>
    </p:spTree>
    <p:extLst>
      <p:ext uri="{BB962C8B-B14F-4D97-AF65-F5344CB8AC3E}">
        <p14:creationId xmlns:p14="http://schemas.microsoft.com/office/powerpoint/2010/main" val="2259174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9" grpId="0"/>
      <p:bldP spid="23" grpId="0"/>
      <p:bldP spid="24" grpId="0"/>
      <p:bldP spid="25" grpId="0"/>
      <p:bldP spid="32" grpId="0"/>
      <p:bldP spid="8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4E6EC2-F578-B950-072F-27381E80E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Matching errors: causes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87F26C1-CC53-7264-6144-5184B412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P. Bruschi – Microelectronic System Design</a:t>
            </a:r>
            <a:endParaRPr lang="en-US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D3A09B26-E7C2-B218-D009-DABCD0D60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055017-B6DE-4C35-A63B-40EADAC978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9C7CAAB-1871-35BE-9466-A88D216FA6F7}"/>
              </a:ext>
            </a:extLst>
          </p:cNvPr>
          <p:cNvSpPr txBox="1"/>
          <p:nvPr/>
        </p:nvSpPr>
        <p:spPr>
          <a:xfrm>
            <a:off x="1143258" y="3859438"/>
            <a:ext cx="9770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From here on, we will consider only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random matching errors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The causes of random matching error are mainly of two types: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95762D-01BE-A99B-E9B5-98ACC2700D3F}"/>
              </a:ext>
            </a:extLst>
          </p:cNvPr>
          <p:cNvSpPr txBox="1"/>
          <p:nvPr/>
        </p:nvSpPr>
        <p:spPr>
          <a:xfrm>
            <a:off x="2511846" y="4890618"/>
            <a:ext cx="637225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Microscopic irregularities (local granularity)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Parameter gradients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21CCDD12-DBA0-6FC3-295F-B5749C10A440}"/>
              </a:ext>
            </a:extLst>
          </p:cNvPr>
          <p:cNvSpPr txBox="1"/>
          <p:nvPr/>
        </p:nvSpPr>
        <p:spPr>
          <a:xfrm>
            <a:off x="645767" y="976528"/>
            <a:ext cx="10267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Matching errors are the consequence of the local errors, which, in turn, derive from non uniformity of physical and chemical parameters over the chip area.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A259CDB-8FB7-97B5-9C68-8ED0C0137DED}"/>
              </a:ext>
            </a:extLst>
          </p:cNvPr>
          <p:cNvSpPr txBox="1"/>
          <p:nvPr/>
        </p:nvSpPr>
        <p:spPr>
          <a:xfrm>
            <a:off x="645766" y="2205601"/>
            <a:ext cx="1026772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Matching errors may have a systematic component. This means that one of the two components will be, on average, greater or lesser than the other. A systematic matching error is generally the consequence of a design error. </a:t>
            </a:r>
          </a:p>
        </p:txBody>
      </p:sp>
    </p:spTree>
    <p:extLst>
      <p:ext uri="{BB962C8B-B14F-4D97-AF65-F5344CB8AC3E}">
        <p14:creationId xmlns:p14="http://schemas.microsoft.com/office/powerpoint/2010/main" val="346313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57150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>
          <a:solidFill>
            <a:srgbClr val="FF0000"/>
          </a:solidFill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24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1903</Words>
  <Application>Microsoft Office PowerPoint</Application>
  <PresentationFormat>Widescreen</PresentationFormat>
  <Paragraphs>332</Paragraphs>
  <Slides>35</Slides>
  <Notes>4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45" baseType="lpstr">
      <vt:lpstr>Symbol</vt:lpstr>
      <vt:lpstr>Arial</vt:lpstr>
      <vt:lpstr>Courier New</vt:lpstr>
      <vt:lpstr>Cambria Math</vt:lpstr>
      <vt:lpstr>Calibri</vt:lpstr>
      <vt:lpstr>Wingdings</vt:lpstr>
      <vt:lpstr>Times New Roman</vt:lpstr>
      <vt:lpstr>Tema di Office</vt:lpstr>
      <vt:lpstr>MathType 6.0 Equation</vt:lpstr>
      <vt:lpstr>Equation</vt:lpstr>
      <vt:lpstr>Process Errors in Integrated Circuits</vt:lpstr>
      <vt:lpstr>Components of the error and statistical representation</vt:lpstr>
      <vt:lpstr>Confidence intervals</vt:lpstr>
      <vt:lpstr>Errors in Integrated Circuits: Levels</vt:lpstr>
      <vt:lpstr>Local and global errors: means</vt:lpstr>
      <vt:lpstr>Local and global errors</vt:lpstr>
      <vt:lpstr>Matching errors: definition</vt:lpstr>
      <vt:lpstr>Relationship between matching error and local error</vt:lpstr>
      <vt:lpstr>Matching errors: causes</vt:lpstr>
      <vt:lpstr>Matching errors: Microscopic irregularities </vt:lpstr>
      <vt:lpstr>Matching errors: Microscopic irregularities </vt:lpstr>
      <vt:lpstr>Microscopic irregularities: effect of device area</vt:lpstr>
      <vt:lpstr>Microscopic irregularities: the Pelgrom model</vt:lpstr>
      <vt:lpstr>Matching Errors: Gradients</vt:lpstr>
      <vt:lpstr>Effect of gradients on device matching</vt:lpstr>
      <vt:lpstr>Layout rules that prevent device  mismatch caused by gradients</vt:lpstr>
      <vt:lpstr>Common centroid configuration: Oblique gradients</vt:lpstr>
      <vt:lpstr>Split and connect components in common centroid configurations</vt:lpstr>
      <vt:lpstr>Presentazione standard di PowerPoint</vt:lpstr>
      <vt:lpstr>Presentazione standard di PowerPoint</vt:lpstr>
      <vt:lpstr>Other Layout rules for improving device matching</vt:lpstr>
      <vt:lpstr>Other Layout rules for improving device matching</vt:lpstr>
      <vt:lpstr>Summary of rules for a good device matching </vt:lpstr>
      <vt:lpstr>Rules to obtain accurate ratios</vt:lpstr>
      <vt:lpstr>Accurate ratios: modular components </vt:lpstr>
      <vt:lpstr>Presentazione standard di PowerPoint</vt:lpstr>
      <vt:lpstr>Elements of error propagation theory</vt:lpstr>
      <vt:lpstr>For multiple independent variables - general case</vt:lpstr>
      <vt:lpstr>Error propagation: particular case 1</vt:lpstr>
      <vt:lpstr>Error propagation: particular case 1</vt:lpstr>
      <vt:lpstr>Examples</vt:lpstr>
      <vt:lpstr>Error propagation: particular case 2</vt:lpstr>
      <vt:lpstr>Example</vt:lpstr>
      <vt:lpstr>Application to matching errors</vt:lpstr>
      <vt:lpstr>Matching errors: statistical independence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pc</dc:creator>
  <cp:lastModifiedBy>Paolo Bruschi</cp:lastModifiedBy>
  <cp:revision>663</cp:revision>
  <dcterms:created xsi:type="dcterms:W3CDTF">2015-02-03T16:10:37Z</dcterms:created>
  <dcterms:modified xsi:type="dcterms:W3CDTF">2023-04-04T22:02:10Z</dcterms:modified>
</cp:coreProperties>
</file>