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95" r:id="rId2"/>
    <p:sldId id="296" r:id="rId3"/>
    <p:sldId id="297" r:id="rId4"/>
    <p:sldId id="299" r:id="rId5"/>
    <p:sldId id="298" r:id="rId6"/>
    <p:sldId id="300" r:id="rId7"/>
    <p:sldId id="302" r:id="rId8"/>
    <p:sldId id="301" r:id="rId9"/>
    <p:sldId id="303" r:id="rId10"/>
    <p:sldId id="30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66FF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9" autoAdjust="0"/>
    <p:restoredTop sz="93878" autoAdjust="0"/>
  </p:normalViewPr>
  <p:slideViewPr>
    <p:cSldViewPr snapToGrid="0">
      <p:cViewPr varScale="1">
        <p:scale>
          <a:sx n="94" d="100"/>
          <a:sy n="94" d="100"/>
        </p:scale>
        <p:origin x="102" y="5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3/21/2023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3/21/2023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3/21/2023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3.png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image" Target="../media/image22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Relationship Id="rId1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61374"/>
            <a:ext cx="10515600" cy="662397"/>
          </a:xfrm>
        </p:spPr>
        <p:txBody>
          <a:bodyPr/>
          <a:lstStyle/>
          <a:p>
            <a:r>
              <a:rPr lang="en-US" dirty="0"/>
              <a:t>BJTs in integrated circuits: Vertical NPN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29698" name="Picture 2" descr="npn_ LAy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823771"/>
            <a:ext cx="7686828" cy="535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478322" y="1119224"/>
            <a:ext cx="6250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BiCMOS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CMOS + p-base and buried-layer 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54898" y="1685523"/>
            <a:ext cx="6183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n-pocket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can be an n-well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buried-layer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buried-well of a triple-well CMOS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525027" y="4670934"/>
            <a:ext cx="3520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as (b) but with the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Metal 1 removed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3852862" y="2180185"/>
            <a:ext cx="371475" cy="643055"/>
            <a:chOff x="8982075" y="2590800"/>
            <a:chExt cx="552450" cy="981075"/>
          </a:xfrm>
        </p:grpSpPr>
        <p:sp>
          <p:nvSpPr>
            <p:cNvPr id="10" name="Triangolo isoscele 9"/>
            <p:cNvSpPr/>
            <p:nvPr/>
          </p:nvSpPr>
          <p:spPr>
            <a:xfrm>
              <a:off x="9067800" y="2924175"/>
              <a:ext cx="390525" cy="314325"/>
            </a:xfrm>
            <a:prstGeom prst="triangl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onnettore 1 12"/>
            <p:cNvCxnSpPr/>
            <p:nvPr/>
          </p:nvCxnSpPr>
          <p:spPr>
            <a:xfrm>
              <a:off x="8982075" y="2924175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>
              <a:stCxn id="10" idx="0"/>
            </p:cNvCxnSpPr>
            <p:nvPr/>
          </p:nvCxnSpPr>
          <p:spPr>
            <a:xfrm flipH="1" flipV="1">
              <a:off x="9258300" y="2590800"/>
              <a:ext cx="4763" cy="333375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flipH="1" flipV="1">
              <a:off x="9258300" y="3238500"/>
              <a:ext cx="4763" cy="333375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sellaDiTesto 17"/>
          <p:cNvSpPr txBox="1"/>
          <p:nvPr/>
        </p:nvSpPr>
        <p:spPr>
          <a:xfrm>
            <a:off x="5433817" y="2501712"/>
            <a:ext cx="5195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diode between collector and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substrate is present        capacitance</a:t>
            </a:r>
          </a:p>
        </p:txBody>
      </p:sp>
      <p:sp>
        <p:nvSpPr>
          <p:cNvPr id="20" name="Freccia a destra 19"/>
          <p:cNvSpPr/>
          <p:nvPr/>
        </p:nvSpPr>
        <p:spPr>
          <a:xfrm>
            <a:off x="4169896" y="2539163"/>
            <a:ext cx="1262337" cy="3754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ccia a destra 20"/>
          <p:cNvSpPr/>
          <p:nvPr/>
        </p:nvSpPr>
        <p:spPr>
          <a:xfrm>
            <a:off x="8357041" y="2923306"/>
            <a:ext cx="441026" cy="3754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ttore 2 18"/>
          <p:cNvCxnSpPr/>
          <p:nvPr/>
        </p:nvCxnSpPr>
        <p:spPr>
          <a:xfrm>
            <a:off x="838197" y="1416461"/>
            <a:ext cx="1041658" cy="73130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1666568" y="3298794"/>
            <a:ext cx="213287" cy="93450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1550178" y="1028651"/>
            <a:ext cx="778535" cy="15105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2868847" y="3242319"/>
            <a:ext cx="1041658" cy="73130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31794" y="864058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p-base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037444" y="2837129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p-base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697582" y="2848705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buried-L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115018" y="443534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buried-L</a:t>
            </a:r>
          </a:p>
        </p:txBody>
      </p:sp>
    </p:spTree>
    <p:extLst>
      <p:ext uri="{BB962C8B-B14F-4D97-AF65-F5344CB8AC3E}">
        <p14:creationId xmlns:p14="http://schemas.microsoft.com/office/powerpoint/2010/main" val="23139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20" grpId="0" animBg="1"/>
      <p:bldP spid="21" grpId="0" animBg="1"/>
      <p:bldP spid="12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46545"/>
            <a:ext cx="10515600" cy="662397"/>
          </a:xfrm>
        </p:spPr>
        <p:txBody>
          <a:bodyPr/>
          <a:lstStyle/>
          <a:p>
            <a:r>
              <a:rPr lang="en-US" dirty="0"/>
              <a:t>BJT sizing: </a:t>
            </a:r>
            <a:r>
              <a:rPr lang="en-US" dirty="0" err="1"/>
              <a:t>Gummel</a:t>
            </a:r>
            <a:r>
              <a:rPr lang="en-US" dirty="0"/>
              <a:t> plot and beta plot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67" y="1044952"/>
            <a:ext cx="5929406" cy="445414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948073" y="4258052"/>
            <a:ext cx="349089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refers to the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elemental BJT (area=1) 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2171700" y="1701800"/>
            <a:ext cx="495607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171700" y="2362200"/>
            <a:ext cx="3733800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438965" y="962841"/>
            <a:ext cx="4264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My BJT has to carry this current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(200 mA). The elemental BJT would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damaged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438965" y="2243139"/>
            <a:ext cx="46987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Using a BJT with area=100 would be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equivalent to make the elemental BJT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 with a current 100 times smaller.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corresponds to the operating point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given by the blue line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2959100" y="1746250"/>
            <a:ext cx="266700" cy="571500"/>
          </a:xfrm>
          <a:prstGeom prst="downArrow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7035800" y="1320800"/>
            <a:ext cx="403165" cy="381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 flipV="1">
            <a:off x="5994400" y="2371296"/>
            <a:ext cx="1334956" cy="1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4163070" y="3058747"/>
            <a:ext cx="0" cy="713153"/>
          </a:xfrm>
          <a:prstGeom prst="straightConnector1">
            <a:avLst/>
          </a:prstGeom>
          <a:ln w="38100">
            <a:solidFill>
              <a:srgbClr val="3333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4166933" y="2848353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3333CC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endParaRPr lang="en-US" sz="3200" dirty="0">
              <a:solidFill>
                <a:srgbClr val="3333CC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70" y="4052901"/>
            <a:ext cx="3389188" cy="1663243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7479679" y="3934483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3333CC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endParaRPr lang="en-US" sz="3200" dirty="0">
              <a:solidFill>
                <a:srgbClr val="3333CC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1278825" y="5133112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3333CC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it-IT" sz="3200" baseline="-25000" dirty="0">
                <a:solidFill>
                  <a:srgbClr val="3333CC"/>
                </a:solidFill>
                <a:latin typeface="+mj-lt"/>
                <a:cs typeface="Arial" panose="020B0604020202020204" pitchFamily="34" charset="0"/>
              </a:rPr>
              <a:t>C</a:t>
            </a:r>
            <a:endParaRPr lang="en-US" sz="3200" baseline="-25000" dirty="0">
              <a:solidFill>
                <a:srgbClr val="3333C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977100" y="5730359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Gummel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Plot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8602964" y="5737651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Beta Plot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972546" y="5418435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nettore 1 30"/>
          <p:cNvCxnSpPr/>
          <p:nvPr/>
        </p:nvCxnSpPr>
        <p:spPr>
          <a:xfrm>
            <a:off x="10913488" y="4226870"/>
            <a:ext cx="0" cy="151078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10380088" y="4205363"/>
            <a:ext cx="0" cy="151078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ccia in giù 32"/>
          <p:cNvSpPr/>
          <p:nvPr/>
        </p:nvSpPr>
        <p:spPr>
          <a:xfrm rot="5400000">
            <a:off x="10525722" y="4936123"/>
            <a:ext cx="266700" cy="393979"/>
          </a:xfrm>
          <a:prstGeom prst="downArrow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23" grpId="0"/>
      <p:bldP spid="24" grpId="0"/>
      <p:bldP spid="26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The lateral PNP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04" y="569208"/>
            <a:ext cx="4547621" cy="5493283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4405312" y="1827760"/>
            <a:ext cx="371475" cy="643055"/>
            <a:chOff x="8982075" y="2590800"/>
            <a:chExt cx="552450" cy="981075"/>
          </a:xfrm>
        </p:grpSpPr>
        <p:sp>
          <p:nvSpPr>
            <p:cNvPr id="8" name="Triangolo isoscele 7"/>
            <p:cNvSpPr/>
            <p:nvPr/>
          </p:nvSpPr>
          <p:spPr>
            <a:xfrm>
              <a:off x="9067800" y="2924175"/>
              <a:ext cx="390525" cy="314325"/>
            </a:xfrm>
            <a:prstGeom prst="triangl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onnettore 1 8"/>
            <p:cNvCxnSpPr/>
            <p:nvPr/>
          </p:nvCxnSpPr>
          <p:spPr>
            <a:xfrm>
              <a:off x="8982075" y="2924175"/>
              <a:ext cx="552450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>
              <a:stCxn id="8" idx="0"/>
            </p:cNvCxnSpPr>
            <p:nvPr/>
          </p:nvCxnSpPr>
          <p:spPr>
            <a:xfrm flipH="1" flipV="1">
              <a:off x="9258300" y="2590800"/>
              <a:ext cx="4763" cy="333375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 flipH="1" flipV="1">
              <a:off x="9258300" y="3238500"/>
              <a:ext cx="4763" cy="333375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nettore 1 11"/>
          <p:cNvCxnSpPr/>
          <p:nvPr/>
        </p:nvCxnSpPr>
        <p:spPr>
          <a:xfrm>
            <a:off x="3181350" y="1827760"/>
            <a:ext cx="485775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2422014" y="1806630"/>
            <a:ext cx="485775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 flipV="1">
            <a:off x="3019425" y="3990975"/>
            <a:ext cx="12190" cy="54933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3181350" y="4654605"/>
            <a:ext cx="485775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3019425" y="4762582"/>
            <a:ext cx="0" cy="50794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>
            <a:off x="2228850" y="4654605"/>
            <a:ext cx="6096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288597" y="948958"/>
            <a:ext cx="4943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Slower than vertical devices due to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 base series resistance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base-to substrate capacitance 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288597" y="2930468"/>
            <a:ext cx="57470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Lower early voltage (V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due to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non-optimal collector doping.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Larger than vertical devices for the same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 capability</a:t>
            </a:r>
          </a:p>
        </p:txBody>
      </p:sp>
    </p:spTree>
    <p:extLst>
      <p:ext uri="{BB962C8B-B14F-4D97-AF65-F5344CB8AC3E}">
        <p14:creationId xmlns:p14="http://schemas.microsoft.com/office/powerpoint/2010/main" val="8571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8224" y="203200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The substrate PNP: compatible with standard  CMOS n-well processes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38" y="865597"/>
            <a:ext cx="4367793" cy="5068834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4038600" y="1962232"/>
            <a:ext cx="0" cy="50794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3724275" y="1962232"/>
            <a:ext cx="0" cy="50794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400425" y="1962232"/>
            <a:ext cx="0" cy="50794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4352925" y="1962232"/>
            <a:ext cx="0" cy="50794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657725" y="1962232"/>
            <a:ext cx="0" cy="50794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7373222" y="2628900"/>
            <a:ext cx="3980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Limitation: The collector is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committed to the substrate,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(forced to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78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BJT output characteristics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1" y="1668720"/>
            <a:ext cx="5500120" cy="4431093"/>
          </a:xfrm>
          <a:prstGeom prst="rect">
            <a:avLst/>
          </a:prstGeom>
        </p:spPr>
      </p:pic>
      <p:sp>
        <p:nvSpPr>
          <p:cNvPr id="6" name="Freccia a sinistra 5"/>
          <p:cNvSpPr/>
          <p:nvPr/>
        </p:nvSpPr>
        <p:spPr>
          <a:xfrm>
            <a:off x="3124200" y="1592520"/>
            <a:ext cx="561975" cy="360105"/>
          </a:xfrm>
          <a:prstGeom prst="leftArrow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a sinistra 6"/>
          <p:cNvSpPr/>
          <p:nvPr/>
        </p:nvSpPr>
        <p:spPr>
          <a:xfrm flipH="1">
            <a:off x="3914775" y="1592520"/>
            <a:ext cx="561975" cy="36010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2097278" y="1072526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Saturation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057651" y="1053226"/>
            <a:ext cx="3283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Forward Active Region</a:t>
            </a:r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547174"/>
              </p:ext>
            </p:extLst>
          </p:nvPr>
        </p:nvGraphicFramePr>
        <p:xfrm>
          <a:off x="8831264" y="2405550"/>
          <a:ext cx="2789236" cy="636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920" imgH="190440" progId="Equation.DSMT4">
                  <p:embed/>
                </p:oleObj>
              </mc:Choice>
              <mc:Fallback>
                <p:oleObj name="Equation" r:id="rId3" imgW="7999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64" y="2405550"/>
                        <a:ext cx="2789236" cy="636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2 12"/>
          <p:cNvCxnSpPr/>
          <p:nvPr/>
        </p:nvCxnSpPr>
        <p:spPr>
          <a:xfrm flipH="1" flipV="1">
            <a:off x="7239000" y="2723824"/>
            <a:ext cx="1592264" cy="125762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9077325" y="3981450"/>
            <a:ext cx="25202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control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voltages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dependent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currents</a:t>
            </a: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7887863" y="4977586"/>
            <a:ext cx="1189463" cy="76030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9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5997" y="119274"/>
            <a:ext cx="10515600" cy="662397"/>
          </a:xfrm>
        </p:spPr>
        <p:txBody>
          <a:bodyPr/>
          <a:lstStyle/>
          <a:p>
            <a:r>
              <a:rPr lang="en-US" dirty="0"/>
              <a:t>BJT model in the forward active zone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008532"/>
              </p:ext>
            </p:extLst>
          </p:nvPr>
        </p:nvGraphicFramePr>
        <p:xfrm>
          <a:off x="2871749" y="929710"/>
          <a:ext cx="3277796" cy="121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495300" progId="Equation.DSMT4">
                  <p:embed/>
                </p:oleObj>
              </mc:Choice>
              <mc:Fallback>
                <p:oleObj name="Equation" r:id="rId2" imgW="12827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49" y="929710"/>
                        <a:ext cx="3277796" cy="1213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990948"/>
              </p:ext>
            </p:extLst>
          </p:nvPr>
        </p:nvGraphicFramePr>
        <p:xfrm>
          <a:off x="6726238" y="1624499"/>
          <a:ext cx="191293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190440" progId="Equation.DSMT4">
                  <p:embed/>
                </p:oleObj>
              </mc:Choice>
              <mc:Fallback>
                <p:oleObj name="Equation" r:id="rId4" imgW="7999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1624499"/>
                        <a:ext cx="1912937" cy="436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719939"/>
              </p:ext>
            </p:extLst>
          </p:nvPr>
        </p:nvGraphicFramePr>
        <p:xfrm>
          <a:off x="6434138" y="3113071"/>
          <a:ext cx="264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840" imgH="431640" progId="Equation.DSMT4">
                  <p:embed/>
                </p:oleObj>
              </mc:Choice>
              <mc:Fallback>
                <p:oleObj name="Equation" r:id="rId6" imgW="1104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113071"/>
                        <a:ext cx="264160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914399" y="3082226"/>
            <a:ext cx="5059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Sometimes this expression is used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refer to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control voltages: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559673"/>
              </p:ext>
            </p:extLst>
          </p:nvPr>
        </p:nvGraphicFramePr>
        <p:xfrm>
          <a:off x="2871749" y="2061062"/>
          <a:ext cx="1334696" cy="103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800" imgH="380880" progId="Equation.DSMT4">
                  <p:embed/>
                </p:oleObj>
              </mc:Choice>
              <mc:Fallback>
                <p:oleObj name="Equation" r:id="rId8" imgW="469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49" y="2061062"/>
                        <a:ext cx="1334696" cy="10368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914399" y="4555856"/>
            <a:ext cx="9632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calculation of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all operating zones (saturation, cut-off,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forward active, reverse active)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Ebers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-Moll model should be used. </a:t>
            </a:r>
          </a:p>
        </p:txBody>
      </p:sp>
    </p:spTree>
    <p:extLst>
      <p:ext uri="{BB962C8B-B14F-4D97-AF65-F5344CB8AC3E}">
        <p14:creationId xmlns:p14="http://schemas.microsoft.com/office/powerpoint/2010/main" val="287560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2226" y="172135"/>
            <a:ext cx="10515600" cy="662397"/>
          </a:xfrm>
        </p:spPr>
        <p:txBody>
          <a:bodyPr/>
          <a:lstStyle/>
          <a:p>
            <a:r>
              <a:rPr lang="en-US" dirty="0"/>
              <a:t>BJT: small signal model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8200" y="1327355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 signal dc model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1" y="1916285"/>
            <a:ext cx="4267354" cy="3179239"/>
          </a:xfrm>
          <a:prstGeom prst="rect">
            <a:avLst/>
          </a:prstGeom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647127"/>
              </p:ext>
            </p:extLst>
          </p:nvPr>
        </p:nvGraphicFramePr>
        <p:xfrm>
          <a:off x="5613603" y="3485331"/>
          <a:ext cx="11636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7960" imgH="380880" progId="Equation.DSMT4">
                  <p:embed/>
                </p:oleObj>
              </mc:Choice>
              <mc:Fallback>
                <p:oleObj name="Equation" r:id="rId3" imgW="507960" imgH="380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603" y="3485331"/>
                        <a:ext cx="1163638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640790"/>
              </p:ext>
            </p:extLst>
          </p:nvPr>
        </p:nvGraphicFramePr>
        <p:xfrm>
          <a:off x="7349809" y="1377857"/>
          <a:ext cx="13081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0240" imgH="431640" progId="Equation.DSMT4">
                  <p:embed/>
                </p:oleObj>
              </mc:Choice>
              <mc:Fallback>
                <p:oleObj name="Equation" r:id="rId5" imgW="66024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9809" y="1377857"/>
                        <a:ext cx="1308100" cy="822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190494"/>
              </p:ext>
            </p:extLst>
          </p:nvPr>
        </p:nvGraphicFramePr>
        <p:xfrm>
          <a:off x="9460277" y="1216358"/>
          <a:ext cx="1769805" cy="102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680" imgH="380880" progId="Equation.DSMT4">
                  <p:embed/>
                </p:oleObj>
              </mc:Choice>
              <mc:Fallback>
                <p:oleObj name="Equation" r:id="rId7" imgW="634680" imgH="380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0277" y="1216358"/>
                        <a:ext cx="1769805" cy="1020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5546725" y="1117967"/>
            <a:ext cx="3539613" cy="1342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5449517" y="2793824"/>
            <a:ext cx="601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Equivalence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with the MOSFET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604623"/>
              </p:ext>
            </p:extLst>
          </p:nvPr>
        </p:nvGraphicFramePr>
        <p:xfrm>
          <a:off x="6004449" y="1345881"/>
          <a:ext cx="10763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800" imgH="380880" progId="Equation.DSMT4">
                  <p:embed/>
                </p:oleObj>
              </mc:Choice>
              <mc:Fallback>
                <p:oleObj name="Equation" r:id="rId9" imgW="469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4449" y="1345881"/>
                        <a:ext cx="1076325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731527"/>
              </p:ext>
            </p:extLst>
          </p:nvPr>
        </p:nvGraphicFramePr>
        <p:xfrm>
          <a:off x="7349809" y="3458344"/>
          <a:ext cx="27051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80800" imgH="393480" progId="Equation.DSMT4">
                  <p:embed/>
                </p:oleObj>
              </mc:Choice>
              <mc:Fallback>
                <p:oleObj name="Equation" r:id="rId11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9809" y="3458344"/>
                        <a:ext cx="2705100" cy="862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6176967" y="4569821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BJT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994811" y="4601840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MOSFET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109400"/>
              </p:ext>
            </p:extLst>
          </p:nvPr>
        </p:nvGraphicFramePr>
        <p:xfrm>
          <a:off x="6473022" y="5031486"/>
          <a:ext cx="2263570" cy="1099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0" imgH="393480" progId="Equation.DSMT4">
                  <p:embed/>
                </p:oleObj>
              </mc:Choice>
              <mc:Fallback>
                <p:oleObj name="Equation" r:id="rId13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022" y="5031486"/>
                        <a:ext cx="2263570" cy="10993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ccia bidirezionale orizzontale 20"/>
          <p:cNvSpPr/>
          <p:nvPr/>
        </p:nvSpPr>
        <p:spPr>
          <a:xfrm>
            <a:off x="7088751" y="5190098"/>
            <a:ext cx="727894" cy="258141"/>
          </a:xfrm>
          <a:prstGeom prst="leftRightArrow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ccia bidirezionale orizzontale 21"/>
          <p:cNvSpPr/>
          <p:nvPr/>
        </p:nvSpPr>
        <p:spPr>
          <a:xfrm>
            <a:off x="7088751" y="5685272"/>
            <a:ext cx="727894" cy="258141"/>
          </a:xfrm>
          <a:prstGeom prst="leftRightArrow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73CE9BA1-76E9-45A2-B0ED-298E0826305D}"/>
              </a:ext>
            </a:extLst>
          </p:cNvPr>
          <p:cNvSpPr/>
          <p:nvPr/>
        </p:nvSpPr>
        <p:spPr>
          <a:xfrm>
            <a:off x="3376284" y="1422400"/>
            <a:ext cx="1050574" cy="738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B52D1284-39BF-49C2-B75E-758D497BB4E7}"/>
              </a:ext>
            </a:extLst>
          </p:cNvPr>
          <p:cNvSpPr/>
          <p:nvPr/>
        </p:nvSpPr>
        <p:spPr>
          <a:xfrm>
            <a:off x="4964632" y="1001723"/>
            <a:ext cx="1050574" cy="738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46435326-750A-4D68-B37D-BB41C82710A1}"/>
              </a:ext>
            </a:extLst>
          </p:cNvPr>
          <p:cNvSpPr/>
          <p:nvPr/>
        </p:nvSpPr>
        <p:spPr>
          <a:xfrm>
            <a:off x="3301121" y="2381673"/>
            <a:ext cx="1050574" cy="7386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5869" y="0"/>
            <a:ext cx="10515600" cy="662397"/>
          </a:xfrm>
        </p:spPr>
        <p:txBody>
          <a:bodyPr/>
          <a:lstStyle/>
          <a:p>
            <a:r>
              <a:rPr lang="en-US" dirty="0"/>
              <a:t>BJT capacitances in forward active region (vertical </a:t>
            </a:r>
            <a:r>
              <a:rPr lang="en-US" dirty="0" err="1"/>
              <a:t>npn</a:t>
            </a:r>
            <a:r>
              <a:rPr lang="en-US" dirty="0"/>
              <a:t>)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505939"/>
              </p:ext>
            </p:extLst>
          </p:nvPr>
        </p:nvGraphicFramePr>
        <p:xfrm>
          <a:off x="685800" y="1188741"/>
          <a:ext cx="2303034" cy="136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698500" progId="Equation.DSMT4">
                  <p:embed/>
                </p:oleObj>
              </mc:Choice>
              <mc:Fallback>
                <p:oleObj name="Equation" r:id="rId2" imgW="1130300" imgH="698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88741"/>
                        <a:ext cx="2303034" cy="1362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696509"/>
              </p:ext>
            </p:extLst>
          </p:nvPr>
        </p:nvGraphicFramePr>
        <p:xfrm>
          <a:off x="777199" y="2828493"/>
          <a:ext cx="2211635" cy="1342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600" imgH="698500" progId="Equation.DSMT4">
                  <p:embed/>
                </p:oleObj>
              </mc:Choice>
              <mc:Fallback>
                <p:oleObj name="Equation" r:id="rId4" imgW="1117600" imgH="698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199" y="2828493"/>
                        <a:ext cx="2211635" cy="13421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571705"/>
              </p:ext>
            </p:extLst>
          </p:nvPr>
        </p:nvGraphicFramePr>
        <p:xfrm>
          <a:off x="766334" y="4487893"/>
          <a:ext cx="3060074" cy="1468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560" imgH="609480" progId="Equation.DSMT4">
                  <p:embed/>
                </p:oleObj>
              </mc:Choice>
              <mc:Fallback>
                <p:oleObj name="Equation" r:id="rId6" imgW="1231560" imgH="609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334" y="4487893"/>
                        <a:ext cx="3060074" cy="1468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984829"/>
              </p:ext>
            </p:extLst>
          </p:nvPr>
        </p:nvGraphicFramePr>
        <p:xfrm>
          <a:off x="5350400" y="4708472"/>
          <a:ext cx="1804939" cy="61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08" imgH="228501" progId="Equation.DSMT4">
                  <p:embed/>
                </p:oleObj>
              </mc:Choice>
              <mc:Fallback>
                <p:oleObj name="Equation" r:id="rId8" imgW="672808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0400" y="4708472"/>
                        <a:ext cx="1804939" cy="61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144706"/>
              </p:ext>
            </p:extLst>
          </p:nvPr>
        </p:nvGraphicFramePr>
        <p:xfrm>
          <a:off x="9322376" y="4724667"/>
          <a:ext cx="1752559" cy="112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380880" progId="Equation.DSMT4">
                  <p:embed/>
                </p:oleObj>
              </mc:Choice>
              <mc:Fallback>
                <p:oleObj name="Equation" r:id="rId10" imgW="596880" imgH="3808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2376" y="4724667"/>
                        <a:ext cx="1752559" cy="1122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magin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73" y="1016172"/>
            <a:ext cx="5167895" cy="2391161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8837587" y="4185856"/>
            <a:ext cx="296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Transition frequency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3241964" y="5187142"/>
            <a:ext cx="584444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3241964" y="5286034"/>
            <a:ext cx="584444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4038600" y="5187142"/>
            <a:ext cx="1238250" cy="988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CBE39E8-324F-4152-A77A-B438388050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58480" y="1016172"/>
            <a:ext cx="2637519" cy="217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729" y="158648"/>
            <a:ext cx="10515600" cy="662397"/>
          </a:xfrm>
        </p:spPr>
        <p:txBody>
          <a:bodyPr/>
          <a:lstStyle/>
          <a:p>
            <a:r>
              <a:rPr lang="en-US" dirty="0"/>
              <a:t>BJTs in Integrated Circuit: instance parameters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695152" y="1227338"/>
            <a:ext cx="2153264" cy="1474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953599" y="1482741"/>
            <a:ext cx="1277257" cy="9869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106000" y="1635141"/>
            <a:ext cx="602342" cy="6894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2430133" y="1471270"/>
            <a:ext cx="253183" cy="9869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1860743" y="1620042"/>
            <a:ext cx="258447" cy="6894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421895" y="2946108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minimum size BJT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("elemental" BJT)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2729" y="4377678"/>
            <a:ext cx="2509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parameter "area"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(dimensionless)</a:t>
            </a:r>
          </a:p>
        </p:txBody>
      </p:sp>
      <p:sp>
        <p:nvSpPr>
          <p:cNvPr id="25" name="Figura a mano libera 24"/>
          <p:cNvSpPr/>
          <p:nvPr/>
        </p:nvSpPr>
        <p:spPr>
          <a:xfrm>
            <a:off x="8390541" y="1243131"/>
            <a:ext cx="1277257" cy="1531255"/>
          </a:xfrm>
          <a:custGeom>
            <a:avLst/>
            <a:gdLst>
              <a:gd name="connsiteX0" fmla="*/ 0 w 1277257"/>
              <a:gd name="connsiteY0" fmla="*/ 0 h 1531255"/>
              <a:gd name="connsiteX1" fmla="*/ 1277257 w 1277257"/>
              <a:gd name="connsiteY1" fmla="*/ 0 h 1531255"/>
              <a:gd name="connsiteX2" fmla="*/ 1277257 w 1277257"/>
              <a:gd name="connsiteY2" fmla="*/ 544283 h 1531255"/>
              <a:gd name="connsiteX3" fmla="*/ 1277257 w 1277257"/>
              <a:gd name="connsiteY3" fmla="*/ 986972 h 1531255"/>
              <a:gd name="connsiteX4" fmla="*/ 1277257 w 1277257"/>
              <a:gd name="connsiteY4" fmla="*/ 1531255 h 1531255"/>
              <a:gd name="connsiteX5" fmla="*/ 0 w 1277257"/>
              <a:gd name="connsiteY5" fmla="*/ 1531255 h 1531255"/>
              <a:gd name="connsiteX6" fmla="*/ 0 w 1277257"/>
              <a:gd name="connsiteY6" fmla="*/ 986972 h 1531255"/>
              <a:gd name="connsiteX7" fmla="*/ 0 w 1277257"/>
              <a:gd name="connsiteY7" fmla="*/ 544283 h 153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257" h="1531255">
                <a:moveTo>
                  <a:pt x="0" y="0"/>
                </a:moveTo>
                <a:lnTo>
                  <a:pt x="1277257" y="0"/>
                </a:lnTo>
                <a:lnTo>
                  <a:pt x="1277257" y="544283"/>
                </a:lnTo>
                <a:lnTo>
                  <a:pt x="1277257" y="986972"/>
                </a:lnTo>
                <a:lnTo>
                  <a:pt x="1277257" y="1531255"/>
                </a:lnTo>
                <a:lnTo>
                  <a:pt x="0" y="1531255"/>
                </a:lnTo>
                <a:lnTo>
                  <a:pt x="0" y="986972"/>
                </a:lnTo>
                <a:lnTo>
                  <a:pt x="0" y="54428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igura a mano libera 25"/>
          <p:cNvSpPr/>
          <p:nvPr/>
        </p:nvSpPr>
        <p:spPr>
          <a:xfrm>
            <a:off x="8542942" y="1395530"/>
            <a:ext cx="602342" cy="1233712"/>
          </a:xfrm>
          <a:custGeom>
            <a:avLst/>
            <a:gdLst>
              <a:gd name="connsiteX0" fmla="*/ 0 w 602342"/>
              <a:gd name="connsiteY0" fmla="*/ 0 h 1233712"/>
              <a:gd name="connsiteX1" fmla="*/ 602342 w 602342"/>
              <a:gd name="connsiteY1" fmla="*/ 0 h 1233712"/>
              <a:gd name="connsiteX2" fmla="*/ 602342 w 602342"/>
              <a:gd name="connsiteY2" fmla="*/ 544283 h 1233712"/>
              <a:gd name="connsiteX3" fmla="*/ 602342 w 602342"/>
              <a:gd name="connsiteY3" fmla="*/ 689429 h 1233712"/>
              <a:gd name="connsiteX4" fmla="*/ 602342 w 602342"/>
              <a:gd name="connsiteY4" fmla="*/ 1233712 h 1233712"/>
              <a:gd name="connsiteX5" fmla="*/ 0 w 602342"/>
              <a:gd name="connsiteY5" fmla="*/ 1233712 h 1233712"/>
              <a:gd name="connsiteX6" fmla="*/ 0 w 602342"/>
              <a:gd name="connsiteY6" fmla="*/ 689429 h 1233712"/>
              <a:gd name="connsiteX7" fmla="*/ 0 w 602342"/>
              <a:gd name="connsiteY7" fmla="*/ 544283 h 123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342" h="1233712">
                <a:moveTo>
                  <a:pt x="0" y="0"/>
                </a:moveTo>
                <a:lnTo>
                  <a:pt x="602342" y="0"/>
                </a:lnTo>
                <a:lnTo>
                  <a:pt x="602342" y="544283"/>
                </a:lnTo>
                <a:lnTo>
                  <a:pt x="602342" y="689429"/>
                </a:lnTo>
                <a:lnTo>
                  <a:pt x="602342" y="1233712"/>
                </a:lnTo>
                <a:lnTo>
                  <a:pt x="0" y="1233712"/>
                </a:lnTo>
                <a:lnTo>
                  <a:pt x="0" y="689429"/>
                </a:lnTo>
                <a:lnTo>
                  <a:pt x="0" y="54428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 27"/>
          <p:cNvSpPr/>
          <p:nvPr/>
        </p:nvSpPr>
        <p:spPr>
          <a:xfrm>
            <a:off x="9867075" y="1231660"/>
            <a:ext cx="253183" cy="1531255"/>
          </a:xfrm>
          <a:custGeom>
            <a:avLst/>
            <a:gdLst>
              <a:gd name="connsiteX0" fmla="*/ 0 w 253183"/>
              <a:gd name="connsiteY0" fmla="*/ 0 h 1531255"/>
              <a:gd name="connsiteX1" fmla="*/ 253183 w 253183"/>
              <a:gd name="connsiteY1" fmla="*/ 0 h 1531255"/>
              <a:gd name="connsiteX2" fmla="*/ 253183 w 253183"/>
              <a:gd name="connsiteY2" fmla="*/ 544283 h 1531255"/>
              <a:gd name="connsiteX3" fmla="*/ 253183 w 253183"/>
              <a:gd name="connsiteY3" fmla="*/ 986972 h 1531255"/>
              <a:gd name="connsiteX4" fmla="*/ 253183 w 253183"/>
              <a:gd name="connsiteY4" fmla="*/ 1531255 h 1531255"/>
              <a:gd name="connsiteX5" fmla="*/ 0 w 253183"/>
              <a:gd name="connsiteY5" fmla="*/ 1531255 h 1531255"/>
              <a:gd name="connsiteX6" fmla="*/ 0 w 253183"/>
              <a:gd name="connsiteY6" fmla="*/ 986972 h 1531255"/>
              <a:gd name="connsiteX7" fmla="*/ 0 w 253183"/>
              <a:gd name="connsiteY7" fmla="*/ 544283 h 153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183" h="1531255">
                <a:moveTo>
                  <a:pt x="0" y="0"/>
                </a:moveTo>
                <a:lnTo>
                  <a:pt x="253183" y="0"/>
                </a:lnTo>
                <a:lnTo>
                  <a:pt x="253183" y="544283"/>
                </a:lnTo>
                <a:lnTo>
                  <a:pt x="253183" y="986972"/>
                </a:lnTo>
                <a:lnTo>
                  <a:pt x="253183" y="1531255"/>
                </a:lnTo>
                <a:lnTo>
                  <a:pt x="0" y="1531255"/>
                </a:lnTo>
                <a:lnTo>
                  <a:pt x="0" y="986972"/>
                </a:lnTo>
                <a:lnTo>
                  <a:pt x="0" y="54428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igura a mano libera 26"/>
          <p:cNvSpPr/>
          <p:nvPr/>
        </p:nvSpPr>
        <p:spPr>
          <a:xfrm>
            <a:off x="9297685" y="1380431"/>
            <a:ext cx="258447" cy="1233712"/>
          </a:xfrm>
          <a:custGeom>
            <a:avLst/>
            <a:gdLst>
              <a:gd name="connsiteX0" fmla="*/ 0 w 258447"/>
              <a:gd name="connsiteY0" fmla="*/ 0 h 1233712"/>
              <a:gd name="connsiteX1" fmla="*/ 258447 w 258447"/>
              <a:gd name="connsiteY1" fmla="*/ 0 h 1233712"/>
              <a:gd name="connsiteX2" fmla="*/ 258447 w 258447"/>
              <a:gd name="connsiteY2" fmla="*/ 544283 h 1233712"/>
              <a:gd name="connsiteX3" fmla="*/ 258447 w 258447"/>
              <a:gd name="connsiteY3" fmla="*/ 689429 h 1233712"/>
              <a:gd name="connsiteX4" fmla="*/ 258447 w 258447"/>
              <a:gd name="connsiteY4" fmla="*/ 1233712 h 1233712"/>
              <a:gd name="connsiteX5" fmla="*/ 0 w 258447"/>
              <a:gd name="connsiteY5" fmla="*/ 1233712 h 1233712"/>
              <a:gd name="connsiteX6" fmla="*/ 0 w 258447"/>
              <a:gd name="connsiteY6" fmla="*/ 689429 h 1233712"/>
              <a:gd name="connsiteX7" fmla="*/ 0 w 258447"/>
              <a:gd name="connsiteY7" fmla="*/ 544283 h 123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447" h="1233712">
                <a:moveTo>
                  <a:pt x="0" y="0"/>
                </a:moveTo>
                <a:lnTo>
                  <a:pt x="258447" y="0"/>
                </a:lnTo>
                <a:lnTo>
                  <a:pt x="258447" y="544283"/>
                </a:lnTo>
                <a:lnTo>
                  <a:pt x="258447" y="689429"/>
                </a:lnTo>
                <a:lnTo>
                  <a:pt x="258447" y="1233712"/>
                </a:lnTo>
                <a:lnTo>
                  <a:pt x="0" y="1233712"/>
                </a:lnTo>
                <a:lnTo>
                  <a:pt x="0" y="689429"/>
                </a:lnTo>
                <a:lnTo>
                  <a:pt x="0" y="54428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igura a mano libera 23"/>
          <p:cNvSpPr/>
          <p:nvPr/>
        </p:nvSpPr>
        <p:spPr>
          <a:xfrm>
            <a:off x="8132094" y="987728"/>
            <a:ext cx="2153264" cy="2012653"/>
          </a:xfrm>
          <a:custGeom>
            <a:avLst/>
            <a:gdLst>
              <a:gd name="connsiteX0" fmla="*/ 0 w 2153264"/>
              <a:gd name="connsiteY0" fmla="*/ 0 h 2012653"/>
              <a:gd name="connsiteX1" fmla="*/ 2153264 w 2153264"/>
              <a:gd name="connsiteY1" fmla="*/ 0 h 2012653"/>
              <a:gd name="connsiteX2" fmla="*/ 2153264 w 2153264"/>
              <a:gd name="connsiteY2" fmla="*/ 544283 h 2012653"/>
              <a:gd name="connsiteX3" fmla="*/ 2153264 w 2153264"/>
              <a:gd name="connsiteY3" fmla="*/ 1468370 h 2012653"/>
              <a:gd name="connsiteX4" fmla="*/ 2153264 w 2153264"/>
              <a:gd name="connsiteY4" fmla="*/ 2012653 h 2012653"/>
              <a:gd name="connsiteX5" fmla="*/ 0 w 2153264"/>
              <a:gd name="connsiteY5" fmla="*/ 2012653 h 2012653"/>
              <a:gd name="connsiteX6" fmla="*/ 0 w 2153264"/>
              <a:gd name="connsiteY6" fmla="*/ 1468370 h 2012653"/>
              <a:gd name="connsiteX7" fmla="*/ 0 w 2153264"/>
              <a:gd name="connsiteY7" fmla="*/ 544283 h 201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3264" h="2012653">
                <a:moveTo>
                  <a:pt x="0" y="0"/>
                </a:moveTo>
                <a:lnTo>
                  <a:pt x="2153264" y="0"/>
                </a:lnTo>
                <a:lnTo>
                  <a:pt x="2153264" y="544283"/>
                </a:lnTo>
                <a:lnTo>
                  <a:pt x="2153264" y="1468370"/>
                </a:lnTo>
                <a:lnTo>
                  <a:pt x="2153264" y="2012653"/>
                </a:lnTo>
                <a:lnTo>
                  <a:pt x="0" y="2012653"/>
                </a:lnTo>
                <a:lnTo>
                  <a:pt x="0" y="1468370"/>
                </a:lnTo>
                <a:lnTo>
                  <a:pt x="0" y="544283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tangolo 28"/>
          <p:cNvSpPr/>
          <p:nvPr/>
        </p:nvSpPr>
        <p:spPr>
          <a:xfrm>
            <a:off x="4772975" y="4631921"/>
            <a:ext cx="2153264" cy="1474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tangolo 29"/>
          <p:cNvSpPr/>
          <p:nvPr/>
        </p:nvSpPr>
        <p:spPr>
          <a:xfrm>
            <a:off x="5031422" y="4887324"/>
            <a:ext cx="1277257" cy="9869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tangolo 30"/>
          <p:cNvSpPr/>
          <p:nvPr/>
        </p:nvSpPr>
        <p:spPr>
          <a:xfrm>
            <a:off x="5183823" y="5039724"/>
            <a:ext cx="602342" cy="6894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ttangolo 31"/>
          <p:cNvSpPr/>
          <p:nvPr/>
        </p:nvSpPr>
        <p:spPr>
          <a:xfrm>
            <a:off x="6507956" y="4875853"/>
            <a:ext cx="253183" cy="9869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ttangolo 32"/>
          <p:cNvSpPr/>
          <p:nvPr/>
        </p:nvSpPr>
        <p:spPr>
          <a:xfrm>
            <a:off x="5938566" y="5024625"/>
            <a:ext cx="258447" cy="6894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ttangolo 33"/>
          <p:cNvSpPr/>
          <p:nvPr/>
        </p:nvSpPr>
        <p:spPr>
          <a:xfrm>
            <a:off x="4772975" y="2774386"/>
            <a:ext cx="2153264" cy="1474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ttangolo 34"/>
          <p:cNvSpPr/>
          <p:nvPr/>
        </p:nvSpPr>
        <p:spPr>
          <a:xfrm>
            <a:off x="5031422" y="3029789"/>
            <a:ext cx="1277257" cy="9869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tangolo 35"/>
          <p:cNvSpPr/>
          <p:nvPr/>
        </p:nvSpPr>
        <p:spPr>
          <a:xfrm>
            <a:off x="5183823" y="3182189"/>
            <a:ext cx="602342" cy="6894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ttangolo 36"/>
          <p:cNvSpPr/>
          <p:nvPr/>
        </p:nvSpPr>
        <p:spPr>
          <a:xfrm>
            <a:off x="6507956" y="3018318"/>
            <a:ext cx="253183" cy="9869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ttangolo 37"/>
          <p:cNvSpPr/>
          <p:nvPr/>
        </p:nvSpPr>
        <p:spPr>
          <a:xfrm>
            <a:off x="5938566" y="3167090"/>
            <a:ext cx="258447" cy="6894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onnettore 1 39"/>
          <p:cNvCxnSpPr/>
          <p:nvPr/>
        </p:nvCxnSpPr>
        <p:spPr>
          <a:xfrm>
            <a:off x="5472294" y="3524070"/>
            <a:ext cx="0" cy="1851660"/>
          </a:xfrm>
          <a:prstGeom prst="line">
            <a:avLst/>
          </a:prstGeom>
          <a:ln w="38100">
            <a:solidFill>
              <a:srgbClr val="0066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6059034" y="3524070"/>
            <a:ext cx="0" cy="1851660"/>
          </a:xfrm>
          <a:prstGeom prst="line">
            <a:avLst/>
          </a:prstGeom>
          <a:ln w="38100">
            <a:solidFill>
              <a:srgbClr val="0066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6638154" y="3524070"/>
            <a:ext cx="0" cy="1851660"/>
          </a:xfrm>
          <a:prstGeom prst="line">
            <a:avLst/>
          </a:prstGeom>
          <a:ln w="38100">
            <a:solidFill>
              <a:srgbClr val="0066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3081749" y="1471270"/>
            <a:ext cx="4766851" cy="14877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3067426" y="1701058"/>
            <a:ext cx="1350871" cy="207423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4630510" y="106047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3575177" y="196475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7255714" y="5326520"/>
            <a:ext cx="2603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area=2  (,3, 4 ….)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area = integer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7806536" y="3173707"/>
            <a:ext cx="30941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area=1.5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area may not be an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integer (not all PDKs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allow this) </a:t>
            </a:r>
          </a:p>
        </p:txBody>
      </p:sp>
    </p:spTree>
    <p:extLst>
      <p:ext uri="{BB962C8B-B14F-4D97-AF65-F5344CB8AC3E}">
        <p14:creationId xmlns:p14="http://schemas.microsoft.com/office/powerpoint/2010/main" val="280736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7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BJT sizing: Effect of the area parameter on the electrical parameters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5800" y="1422400"/>
            <a:ext cx="5122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Electrical effects of area parameter: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30300" y="3150711"/>
            <a:ext cx="6623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it-IT" sz="2400" i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</a:p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95607" y="3150711"/>
            <a:ext cx="16129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×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it-IT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</a:p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V="1">
            <a:off x="1891193" y="3390899"/>
            <a:ext cx="2055439" cy="127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1891193" y="3749203"/>
            <a:ext cx="2055439" cy="127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1891194" y="4120207"/>
            <a:ext cx="2055439" cy="127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1891192" y="4491211"/>
            <a:ext cx="2055439" cy="127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95300" y="2369840"/>
            <a:ext cx="223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elemental BJT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946631" y="2272829"/>
            <a:ext cx="4961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elemental BJT with area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specified as an instance parameter</a:t>
            </a:r>
          </a:p>
        </p:txBody>
      </p:sp>
    </p:spTree>
    <p:extLst>
      <p:ext uri="{BB962C8B-B14F-4D97-AF65-F5344CB8AC3E}">
        <p14:creationId xmlns:p14="http://schemas.microsoft.com/office/powerpoint/2010/main" val="3963487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Widescreen</PresentationFormat>
  <Paragraphs>110</Paragraphs>
  <Slides>10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Calibri</vt:lpstr>
      <vt:lpstr>Times New Roman</vt:lpstr>
      <vt:lpstr>Symbol</vt:lpstr>
      <vt:lpstr>Arial</vt:lpstr>
      <vt:lpstr>Tema di Office</vt:lpstr>
      <vt:lpstr>Equation</vt:lpstr>
      <vt:lpstr>BJTs in integrated circuits: Vertical NPN</vt:lpstr>
      <vt:lpstr>The lateral PNP</vt:lpstr>
      <vt:lpstr>The substrate PNP: compatible with standard  CMOS n-well processes</vt:lpstr>
      <vt:lpstr>BJT output characteristics</vt:lpstr>
      <vt:lpstr>BJT model in the forward active zone </vt:lpstr>
      <vt:lpstr>BJT: small signal model</vt:lpstr>
      <vt:lpstr>BJT capacitances in forward active region (vertical npn)</vt:lpstr>
      <vt:lpstr>BJTs in Integrated Circuit: instance parameters</vt:lpstr>
      <vt:lpstr>BJT sizing: Effect of the area parameter on the electrical parameters</vt:lpstr>
      <vt:lpstr>BJT sizing: Gummel plot and beta plot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579</cp:revision>
  <dcterms:created xsi:type="dcterms:W3CDTF">2015-02-03T16:10:37Z</dcterms:created>
  <dcterms:modified xsi:type="dcterms:W3CDTF">2023-03-21T20:40:34Z</dcterms:modified>
</cp:coreProperties>
</file>