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878" autoAdjust="0"/>
  </p:normalViewPr>
  <p:slideViewPr>
    <p:cSldViewPr snapToGrid="0">
      <p:cViewPr>
        <p:scale>
          <a:sx n="66" d="100"/>
          <a:sy n="66" d="100"/>
        </p:scale>
        <p:origin x="4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Example: CMOS Inverter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1" y="1291006"/>
            <a:ext cx="2425836" cy="320751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231788" y="3020105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44147"/>
            <a:ext cx="5339627" cy="5386713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993131" y="5096656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Extension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472677" y="463499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73713" y="3516382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63" y="511525"/>
            <a:ext cx="2485814" cy="48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Introduce the metal-1 connections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44147"/>
            <a:ext cx="5339626" cy="5386713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6658127" y="3930038"/>
            <a:ext cx="32496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metal1 width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ttore 1 29"/>
          <p:cNvCxnSpPr/>
          <p:nvPr/>
        </p:nvCxnSpPr>
        <p:spPr>
          <a:xfrm flipH="1" flipV="1">
            <a:off x="5847696" y="3525922"/>
            <a:ext cx="1016026" cy="471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891841" y="2719738"/>
            <a:ext cx="379623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metal1 to metal1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</a:t>
            </a:r>
          </a:p>
        </p:txBody>
      </p:sp>
      <p:cxnSp>
        <p:nvCxnSpPr>
          <p:cNvPr id="32" name="Connettore 1 31"/>
          <p:cNvCxnSpPr/>
          <p:nvPr/>
        </p:nvCxnSpPr>
        <p:spPr>
          <a:xfrm flipH="1" flipV="1">
            <a:off x="7081410" y="2315622"/>
            <a:ext cx="1016026" cy="471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522916" y="5430038"/>
            <a:ext cx="37096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 1 to contact overlap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4668627" y="5322419"/>
            <a:ext cx="464096" cy="1076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1781175" y="2409825"/>
            <a:ext cx="1" cy="8572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1781174" y="1303317"/>
            <a:ext cx="1" cy="54820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 flipH="1">
            <a:off x="1781172" y="3707115"/>
            <a:ext cx="3" cy="4491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10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Introduce the substrate and n-well contacts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nettore 1 48"/>
          <p:cNvCxnSpPr/>
          <p:nvPr/>
        </p:nvCxnSpPr>
        <p:spPr>
          <a:xfrm flipH="1">
            <a:off x="1583580" y="3452485"/>
            <a:ext cx="5071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26380" cy="5373350"/>
          </a:xfrm>
          <a:prstGeom prst="rect">
            <a:avLst/>
          </a:prstGeom>
        </p:spPr>
      </p:pic>
      <p:cxnSp>
        <p:nvCxnSpPr>
          <p:cNvPr id="26" name="Connettore 1 25"/>
          <p:cNvCxnSpPr/>
          <p:nvPr/>
        </p:nvCxnSpPr>
        <p:spPr>
          <a:xfrm flipH="1">
            <a:off x="1583580" y="2195185"/>
            <a:ext cx="50719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7244725" y="2851861"/>
            <a:ext cx="340189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ttore 1 33"/>
          <p:cNvCxnSpPr/>
          <p:nvPr/>
        </p:nvCxnSpPr>
        <p:spPr>
          <a:xfrm flipH="1" flipV="1">
            <a:off x="6578600" y="2130264"/>
            <a:ext cx="666126" cy="721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7168733" y="680669"/>
            <a:ext cx="247856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6375400" y="996462"/>
            <a:ext cx="787400" cy="794238"/>
          </a:xfrm>
          <a:custGeom>
            <a:avLst/>
            <a:gdLst>
              <a:gd name="connsiteX0" fmla="*/ 787400 w 787400"/>
              <a:gd name="connsiteY0" fmla="*/ 83038 h 794238"/>
              <a:gd name="connsiteX1" fmla="*/ 533400 w 787400"/>
              <a:gd name="connsiteY1" fmla="*/ 19538 h 794238"/>
              <a:gd name="connsiteX2" fmla="*/ 266700 w 787400"/>
              <a:gd name="connsiteY2" fmla="*/ 19538 h 794238"/>
              <a:gd name="connsiteX3" fmla="*/ 88900 w 787400"/>
              <a:gd name="connsiteY3" fmla="*/ 248138 h 794238"/>
              <a:gd name="connsiteX4" fmla="*/ 38100 w 787400"/>
              <a:gd name="connsiteY4" fmla="*/ 654538 h 794238"/>
              <a:gd name="connsiteX5" fmla="*/ 0 w 787400"/>
              <a:gd name="connsiteY5" fmla="*/ 794238 h 79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400" h="794238">
                <a:moveTo>
                  <a:pt x="787400" y="83038"/>
                </a:moveTo>
                <a:cubicBezTo>
                  <a:pt x="703791" y="56579"/>
                  <a:pt x="620183" y="30121"/>
                  <a:pt x="533400" y="19538"/>
                </a:cubicBezTo>
                <a:cubicBezTo>
                  <a:pt x="446617" y="8955"/>
                  <a:pt x="340783" y="-18562"/>
                  <a:pt x="266700" y="19538"/>
                </a:cubicBezTo>
                <a:cubicBezTo>
                  <a:pt x="192617" y="57638"/>
                  <a:pt x="127000" y="142305"/>
                  <a:pt x="88900" y="248138"/>
                </a:cubicBezTo>
                <a:cubicBezTo>
                  <a:pt x="50800" y="353971"/>
                  <a:pt x="52917" y="563521"/>
                  <a:pt x="38100" y="654538"/>
                </a:cubicBezTo>
                <a:cubicBezTo>
                  <a:pt x="23283" y="745555"/>
                  <a:pt x="11641" y="769896"/>
                  <a:pt x="0" y="79423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6911663" y="5411664"/>
            <a:ext cx="247856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1 37"/>
          <p:cNvCxnSpPr>
            <a:stCxn id="37" idx="1"/>
          </p:cNvCxnSpPr>
          <p:nvPr/>
        </p:nvCxnSpPr>
        <p:spPr>
          <a:xfrm flipH="1" flipV="1">
            <a:off x="6171375" y="5409262"/>
            <a:ext cx="740288" cy="417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0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Autofit/>
          </a:bodyPr>
          <a:lstStyle/>
          <a:p>
            <a:r>
              <a:rPr lang="en-US" sz="2400"/>
              <a:t>Resize the n-well to comply with all active margins. </a:t>
            </a:r>
            <a:br>
              <a:rPr lang="en-US" sz="2400"/>
            </a:br>
            <a:r>
              <a:rPr lang="en-US" sz="2400"/>
              <a:t>Connect sources to bodies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nettore 1 48"/>
          <p:cNvCxnSpPr/>
          <p:nvPr/>
        </p:nvCxnSpPr>
        <p:spPr>
          <a:xfrm flipH="1">
            <a:off x="1583580" y="3452485"/>
            <a:ext cx="5071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1583580" y="2195185"/>
            <a:ext cx="50719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06" y="744147"/>
            <a:ext cx="5339626" cy="5386713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914807" y="2359802"/>
            <a:ext cx="266611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active to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well margin</a:t>
            </a:r>
          </a:p>
        </p:txBody>
      </p:sp>
      <p:cxnSp>
        <p:nvCxnSpPr>
          <p:cNvPr id="24" name="Connettore 1 23"/>
          <p:cNvCxnSpPr/>
          <p:nvPr/>
        </p:nvCxnSpPr>
        <p:spPr>
          <a:xfrm flipH="1" flipV="1">
            <a:off x="7248682" y="1638205"/>
            <a:ext cx="666126" cy="721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igura a mano libera 24"/>
          <p:cNvSpPr/>
          <p:nvPr/>
        </p:nvSpPr>
        <p:spPr>
          <a:xfrm>
            <a:off x="6957671" y="1260778"/>
            <a:ext cx="1672772" cy="1099023"/>
          </a:xfrm>
          <a:custGeom>
            <a:avLst/>
            <a:gdLst>
              <a:gd name="connsiteX0" fmla="*/ 787400 w 787400"/>
              <a:gd name="connsiteY0" fmla="*/ 83038 h 794238"/>
              <a:gd name="connsiteX1" fmla="*/ 533400 w 787400"/>
              <a:gd name="connsiteY1" fmla="*/ 19538 h 794238"/>
              <a:gd name="connsiteX2" fmla="*/ 266700 w 787400"/>
              <a:gd name="connsiteY2" fmla="*/ 19538 h 794238"/>
              <a:gd name="connsiteX3" fmla="*/ 88900 w 787400"/>
              <a:gd name="connsiteY3" fmla="*/ 248138 h 794238"/>
              <a:gd name="connsiteX4" fmla="*/ 38100 w 787400"/>
              <a:gd name="connsiteY4" fmla="*/ 654538 h 794238"/>
              <a:gd name="connsiteX5" fmla="*/ 0 w 787400"/>
              <a:gd name="connsiteY5" fmla="*/ 794238 h 794238"/>
              <a:gd name="connsiteX0" fmla="*/ 1193800 w 1193800"/>
              <a:gd name="connsiteY0" fmla="*/ 1449093 h 1449093"/>
              <a:gd name="connsiteX1" fmla="*/ 533400 w 1193800"/>
              <a:gd name="connsiteY1" fmla="*/ 108336 h 1449093"/>
              <a:gd name="connsiteX2" fmla="*/ 266700 w 1193800"/>
              <a:gd name="connsiteY2" fmla="*/ 108336 h 1449093"/>
              <a:gd name="connsiteX3" fmla="*/ 88900 w 1193800"/>
              <a:gd name="connsiteY3" fmla="*/ 336936 h 1449093"/>
              <a:gd name="connsiteX4" fmla="*/ 38100 w 1193800"/>
              <a:gd name="connsiteY4" fmla="*/ 743336 h 1449093"/>
              <a:gd name="connsiteX5" fmla="*/ 0 w 1193800"/>
              <a:gd name="connsiteY5" fmla="*/ 883036 h 1449093"/>
              <a:gd name="connsiteX0" fmla="*/ 1193800 w 1193800"/>
              <a:gd name="connsiteY0" fmla="*/ 1392361 h 1392361"/>
              <a:gd name="connsiteX1" fmla="*/ 988911 w 1193800"/>
              <a:gd name="connsiteY1" fmla="*/ 615821 h 1392361"/>
              <a:gd name="connsiteX2" fmla="*/ 533400 w 1193800"/>
              <a:gd name="connsiteY2" fmla="*/ 51604 h 1392361"/>
              <a:gd name="connsiteX3" fmla="*/ 266700 w 1193800"/>
              <a:gd name="connsiteY3" fmla="*/ 51604 h 1392361"/>
              <a:gd name="connsiteX4" fmla="*/ 88900 w 1193800"/>
              <a:gd name="connsiteY4" fmla="*/ 280204 h 1392361"/>
              <a:gd name="connsiteX5" fmla="*/ 38100 w 1193800"/>
              <a:gd name="connsiteY5" fmla="*/ 686604 h 1392361"/>
              <a:gd name="connsiteX6" fmla="*/ 0 w 1193800"/>
              <a:gd name="connsiteY6" fmla="*/ 826304 h 1392361"/>
              <a:gd name="connsiteX0" fmla="*/ 1193800 w 1193800"/>
              <a:gd name="connsiteY0" fmla="*/ 1379058 h 1379058"/>
              <a:gd name="connsiteX1" fmla="*/ 988911 w 1193800"/>
              <a:gd name="connsiteY1" fmla="*/ 602518 h 1379058"/>
              <a:gd name="connsiteX2" fmla="*/ 887311 w 1193800"/>
              <a:gd name="connsiteY2" fmla="*/ 413832 h 1379058"/>
              <a:gd name="connsiteX3" fmla="*/ 533400 w 1193800"/>
              <a:gd name="connsiteY3" fmla="*/ 38301 h 1379058"/>
              <a:gd name="connsiteX4" fmla="*/ 266700 w 1193800"/>
              <a:gd name="connsiteY4" fmla="*/ 38301 h 1379058"/>
              <a:gd name="connsiteX5" fmla="*/ 88900 w 1193800"/>
              <a:gd name="connsiteY5" fmla="*/ 266901 h 1379058"/>
              <a:gd name="connsiteX6" fmla="*/ 38100 w 1193800"/>
              <a:gd name="connsiteY6" fmla="*/ 673301 h 1379058"/>
              <a:gd name="connsiteX7" fmla="*/ 0 w 1193800"/>
              <a:gd name="connsiteY7" fmla="*/ 813001 h 1379058"/>
              <a:gd name="connsiteX0" fmla="*/ 1672772 w 1672772"/>
              <a:gd name="connsiteY0" fmla="*/ 1743092 h 1743092"/>
              <a:gd name="connsiteX1" fmla="*/ 1467883 w 1672772"/>
              <a:gd name="connsiteY1" fmla="*/ 966552 h 1743092"/>
              <a:gd name="connsiteX2" fmla="*/ 1366283 w 1672772"/>
              <a:gd name="connsiteY2" fmla="*/ 777866 h 1743092"/>
              <a:gd name="connsiteX3" fmla="*/ 1012372 w 1672772"/>
              <a:gd name="connsiteY3" fmla="*/ 402335 h 1743092"/>
              <a:gd name="connsiteX4" fmla="*/ 745672 w 1672772"/>
              <a:gd name="connsiteY4" fmla="*/ 402335 h 1743092"/>
              <a:gd name="connsiteX5" fmla="*/ 567872 w 1672772"/>
              <a:gd name="connsiteY5" fmla="*/ 630935 h 1743092"/>
              <a:gd name="connsiteX6" fmla="*/ 517072 w 1672772"/>
              <a:gd name="connsiteY6" fmla="*/ 1037335 h 1743092"/>
              <a:gd name="connsiteX7" fmla="*/ 0 w 1672772"/>
              <a:gd name="connsiteY7" fmla="*/ 456 h 1743092"/>
              <a:gd name="connsiteX0" fmla="*/ 1672772 w 1672772"/>
              <a:gd name="connsiteY0" fmla="*/ 1753622 h 1753622"/>
              <a:gd name="connsiteX1" fmla="*/ 1467883 w 1672772"/>
              <a:gd name="connsiteY1" fmla="*/ 977082 h 1753622"/>
              <a:gd name="connsiteX2" fmla="*/ 1366283 w 1672772"/>
              <a:gd name="connsiteY2" fmla="*/ 788396 h 1753622"/>
              <a:gd name="connsiteX3" fmla="*/ 1012372 w 1672772"/>
              <a:gd name="connsiteY3" fmla="*/ 412865 h 1753622"/>
              <a:gd name="connsiteX4" fmla="*/ 745672 w 1672772"/>
              <a:gd name="connsiteY4" fmla="*/ 412865 h 1753622"/>
              <a:gd name="connsiteX5" fmla="*/ 567872 w 1672772"/>
              <a:gd name="connsiteY5" fmla="*/ 641465 h 1753622"/>
              <a:gd name="connsiteX6" fmla="*/ 415472 w 1672772"/>
              <a:gd name="connsiteY6" fmla="*/ 101987 h 1753622"/>
              <a:gd name="connsiteX7" fmla="*/ 0 w 1672772"/>
              <a:gd name="connsiteY7" fmla="*/ 10986 h 1753622"/>
              <a:gd name="connsiteX0" fmla="*/ 1672772 w 1672772"/>
              <a:gd name="connsiteY0" fmla="*/ 1746876 h 1746876"/>
              <a:gd name="connsiteX1" fmla="*/ 1467883 w 1672772"/>
              <a:gd name="connsiteY1" fmla="*/ 970336 h 1746876"/>
              <a:gd name="connsiteX2" fmla="*/ 1366283 w 1672772"/>
              <a:gd name="connsiteY2" fmla="*/ 781650 h 1746876"/>
              <a:gd name="connsiteX3" fmla="*/ 1012372 w 1672772"/>
              <a:gd name="connsiteY3" fmla="*/ 406119 h 1746876"/>
              <a:gd name="connsiteX4" fmla="*/ 745672 w 1672772"/>
              <a:gd name="connsiteY4" fmla="*/ 406119 h 1746876"/>
              <a:gd name="connsiteX5" fmla="*/ 640444 w 1672772"/>
              <a:gd name="connsiteY5" fmla="*/ 173315 h 1746876"/>
              <a:gd name="connsiteX6" fmla="*/ 415472 w 1672772"/>
              <a:gd name="connsiteY6" fmla="*/ 95241 h 1746876"/>
              <a:gd name="connsiteX7" fmla="*/ 0 w 1672772"/>
              <a:gd name="connsiteY7" fmla="*/ 4240 h 1746876"/>
              <a:gd name="connsiteX0" fmla="*/ 1672772 w 1672772"/>
              <a:gd name="connsiteY0" fmla="*/ 1746876 h 1746876"/>
              <a:gd name="connsiteX1" fmla="*/ 1467883 w 1672772"/>
              <a:gd name="connsiteY1" fmla="*/ 970336 h 1746876"/>
              <a:gd name="connsiteX2" fmla="*/ 1366283 w 1672772"/>
              <a:gd name="connsiteY2" fmla="*/ 781650 h 1746876"/>
              <a:gd name="connsiteX3" fmla="*/ 1012372 w 1672772"/>
              <a:gd name="connsiteY3" fmla="*/ 406119 h 1746876"/>
              <a:gd name="connsiteX4" fmla="*/ 847272 w 1672772"/>
              <a:gd name="connsiteY4" fmla="*/ 290768 h 1746876"/>
              <a:gd name="connsiteX5" fmla="*/ 640444 w 1672772"/>
              <a:gd name="connsiteY5" fmla="*/ 173315 h 1746876"/>
              <a:gd name="connsiteX6" fmla="*/ 415472 w 1672772"/>
              <a:gd name="connsiteY6" fmla="*/ 95241 h 1746876"/>
              <a:gd name="connsiteX7" fmla="*/ 0 w 1672772"/>
              <a:gd name="connsiteY7" fmla="*/ 4240 h 174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2772" h="1746876">
                <a:moveTo>
                  <a:pt x="1672772" y="1746876"/>
                </a:moveTo>
                <a:cubicBezTo>
                  <a:pt x="1592662" y="1583586"/>
                  <a:pt x="1577950" y="1193796"/>
                  <a:pt x="1467883" y="970336"/>
                </a:cubicBezTo>
                <a:cubicBezTo>
                  <a:pt x="1392611" y="790113"/>
                  <a:pt x="1442202" y="875686"/>
                  <a:pt x="1366283" y="781650"/>
                </a:cubicBezTo>
                <a:cubicBezTo>
                  <a:pt x="1290364" y="687614"/>
                  <a:pt x="1098874" y="487933"/>
                  <a:pt x="1012372" y="406119"/>
                </a:cubicBezTo>
                <a:cubicBezTo>
                  <a:pt x="925870" y="324305"/>
                  <a:pt x="909260" y="329569"/>
                  <a:pt x="847272" y="290768"/>
                </a:cubicBezTo>
                <a:cubicBezTo>
                  <a:pt x="785284" y="251967"/>
                  <a:pt x="712411" y="205903"/>
                  <a:pt x="640444" y="173315"/>
                </a:cubicBezTo>
                <a:cubicBezTo>
                  <a:pt x="568477" y="140727"/>
                  <a:pt x="522213" y="123420"/>
                  <a:pt x="415472" y="95241"/>
                </a:cubicBezTo>
                <a:cubicBezTo>
                  <a:pt x="308731" y="67062"/>
                  <a:pt x="11641" y="-20102"/>
                  <a:pt x="0" y="424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1 30"/>
          <p:cNvCxnSpPr/>
          <p:nvPr/>
        </p:nvCxnSpPr>
        <p:spPr>
          <a:xfrm flipH="1">
            <a:off x="1755031" y="4106535"/>
            <a:ext cx="33573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2090770" y="3456920"/>
            <a:ext cx="1" cy="6496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flipV="1">
            <a:off x="2090770" y="1541136"/>
            <a:ext cx="1" cy="6496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H="1">
            <a:off x="1755031" y="1541136"/>
            <a:ext cx="33573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Cover all n-plus active areas with  n-plus implant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44147"/>
            <a:ext cx="5339626" cy="538671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807064" y="2986017"/>
            <a:ext cx="388279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n-plus overlap of 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areas</a:t>
            </a:r>
          </a:p>
        </p:txBody>
      </p:sp>
      <p:cxnSp>
        <p:nvCxnSpPr>
          <p:cNvPr id="20" name="Connettore 1 19"/>
          <p:cNvCxnSpPr/>
          <p:nvPr/>
        </p:nvCxnSpPr>
        <p:spPr>
          <a:xfrm flipH="1" flipV="1">
            <a:off x="7140939" y="2264420"/>
            <a:ext cx="666126" cy="721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5287249" y="3599543"/>
            <a:ext cx="2519815" cy="1809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305766" y="874113"/>
            <a:ext cx="17940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contact</a:t>
            </a:r>
          </a:p>
        </p:txBody>
      </p:sp>
      <p:cxnSp>
        <p:nvCxnSpPr>
          <p:cNvPr id="28" name="Connettore 1 27"/>
          <p:cNvCxnSpPr/>
          <p:nvPr/>
        </p:nvCxnSpPr>
        <p:spPr>
          <a:xfrm>
            <a:off x="6103162" y="1216447"/>
            <a:ext cx="364402" cy="202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378856" y="3020105"/>
            <a:ext cx="522515" cy="323170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1627268" y="2072640"/>
            <a:ext cx="522515" cy="241784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C224F8E-950A-4D64-B4E3-CC6721E4E57E}"/>
              </a:ext>
            </a:extLst>
          </p:cNvPr>
          <p:cNvSpPr/>
          <p:nvPr/>
        </p:nvSpPr>
        <p:spPr>
          <a:xfrm>
            <a:off x="1366010" y="3599543"/>
            <a:ext cx="522515" cy="323170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53FDC8C-2C2B-4DE2-B093-97F7302CC2CA}"/>
              </a:ext>
            </a:extLst>
          </p:cNvPr>
          <p:cNvSpPr txBox="1"/>
          <p:nvPr/>
        </p:nvSpPr>
        <p:spPr>
          <a:xfrm>
            <a:off x="2310853" y="1941012"/>
            <a:ext cx="17940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contact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A96FC2B-C8A3-44DB-A338-F7EFB16FAF27}"/>
              </a:ext>
            </a:extLst>
          </p:cNvPr>
          <p:cNvSpPr txBox="1"/>
          <p:nvPr/>
        </p:nvSpPr>
        <p:spPr>
          <a:xfrm>
            <a:off x="2100778" y="3091716"/>
            <a:ext cx="188064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drain/source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</a:p>
        </p:txBody>
      </p:sp>
    </p:spTree>
    <p:extLst>
      <p:ext uri="{BB962C8B-B14F-4D97-AF65-F5344CB8AC3E}">
        <p14:creationId xmlns:p14="http://schemas.microsoft.com/office/powerpoint/2010/main" val="261180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 fontScale="90000"/>
          </a:bodyPr>
          <a:lstStyle/>
          <a:p>
            <a:r>
              <a:rPr lang="en-US"/>
              <a:t>Same thing with p-plus active areas (p-plus implant)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06" y="744147"/>
            <a:ext cx="5339626" cy="5386713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7807064" y="2986017"/>
            <a:ext cx="38827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n-plus overlap of 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areas</a:t>
            </a:r>
          </a:p>
        </p:txBody>
      </p:sp>
      <p:cxnSp>
        <p:nvCxnSpPr>
          <p:cNvPr id="23" name="Connettore 1 22"/>
          <p:cNvCxnSpPr/>
          <p:nvPr/>
        </p:nvCxnSpPr>
        <p:spPr>
          <a:xfrm flipH="1" flipV="1">
            <a:off x="6328229" y="2873829"/>
            <a:ext cx="1478836" cy="112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7010400" y="3599543"/>
            <a:ext cx="796665" cy="18723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 flipV="1">
            <a:off x="5429399" y="3209985"/>
            <a:ext cx="2377664" cy="22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843140" y="5698548"/>
            <a:ext cx="24432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 contact</a:t>
            </a:r>
          </a:p>
        </p:txBody>
      </p:sp>
      <p:cxnSp>
        <p:nvCxnSpPr>
          <p:cNvPr id="30" name="Connettore 1 29"/>
          <p:cNvCxnSpPr/>
          <p:nvPr/>
        </p:nvCxnSpPr>
        <p:spPr>
          <a:xfrm flipH="1">
            <a:off x="6085245" y="5451857"/>
            <a:ext cx="242984" cy="3592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1583580" y="3353804"/>
            <a:ext cx="522515" cy="241784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66302A-53ED-4CA8-8817-B89123F46056}"/>
              </a:ext>
            </a:extLst>
          </p:cNvPr>
          <p:cNvSpPr/>
          <p:nvPr/>
        </p:nvSpPr>
        <p:spPr>
          <a:xfrm>
            <a:off x="1403491" y="2324099"/>
            <a:ext cx="522515" cy="347881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441FC8C-B052-419D-91A8-C558903B2701}"/>
              </a:ext>
            </a:extLst>
          </p:cNvPr>
          <p:cNvSpPr/>
          <p:nvPr/>
        </p:nvSpPr>
        <p:spPr>
          <a:xfrm>
            <a:off x="1403490" y="1696121"/>
            <a:ext cx="522515" cy="347881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D46DEAA-E03A-45A3-AC8C-16FEDC3F09F8}"/>
              </a:ext>
            </a:extLst>
          </p:cNvPr>
          <p:cNvSpPr txBox="1"/>
          <p:nvPr/>
        </p:nvSpPr>
        <p:spPr>
          <a:xfrm>
            <a:off x="2283373" y="3022004"/>
            <a:ext cx="145103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671EA57-D6B9-4312-B6D0-A463EE42315D}"/>
              </a:ext>
            </a:extLst>
          </p:cNvPr>
          <p:cNvSpPr txBox="1"/>
          <p:nvPr/>
        </p:nvSpPr>
        <p:spPr>
          <a:xfrm>
            <a:off x="2200061" y="1696121"/>
            <a:ext cx="188064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drain/source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</a:p>
        </p:txBody>
      </p:sp>
    </p:spTree>
    <p:extLst>
      <p:ext uri="{BB962C8B-B14F-4D97-AF65-F5344CB8AC3E}">
        <p14:creationId xmlns:p14="http://schemas.microsoft.com/office/powerpoint/2010/main" val="367578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3" y="728033"/>
            <a:ext cx="5355599" cy="54028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 fontScale="90000"/>
          </a:bodyPr>
          <a:lstStyle/>
          <a:p>
            <a:r>
              <a:rPr lang="en-US"/>
              <a:t>Same thing with p-plus active areas (p-plus implant)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807064" y="2986017"/>
            <a:ext cx="38827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n-plus to p-plus  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</a:t>
            </a:r>
          </a:p>
        </p:txBody>
      </p:sp>
      <p:cxnSp>
        <p:nvCxnSpPr>
          <p:cNvPr id="23" name="Connettore 1 22"/>
          <p:cNvCxnSpPr/>
          <p:nvPr/>
        </p:nvCxnSpPr>
        <p:spPr>
          <a:xfrm flipH="1" flipV="1">
            <a:off x="6381750" y="1184188"/>
            <a:ext cx="1425316" cy="1801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6172200" y="3599543"/>
            <a:ext cx="1634866" cy="2039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1403491" y="2324099"/>
            <a:ext cx="522515" cy="347881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32"/>
          <p:cNvSpPr/>
          <p:nvPr/>
        </p:nvSpPr>
        <p:spPr>
          <a:xfrm>
            <a:off x="1583580" y="3353804"/>
            <a:ext cx="522515" cy="241784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6485345-3DE8-4F25-8D41-F3DD2395ED69}"/>
              </a:ext>
            </a:extLst>
          </p:cNvPr>
          <p:cNvSpPr/>
          <p:nvPr/>
        </p:nvSpPr>
        <p:spPr>
          <a:xfrm>
            <a:off x="1403490" y="1696121"/>
            <a:ext cx="522515" cy="347881"/>
          </a:xfrm>
          <a:prstGeom prst="rect">
            <a:avLst/>
          </a:prstGeom>
          <a:solidFill>
            <a:schemeClr val="accent2">
              <a:lumMod val="75000"/>
              <a:alpha val="46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28033"/>
            <a:ext cx="5355600" cy="54028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Create a poly-metal1 contact if required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17983" y="4997110"/>
            <a:ext cx="38827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 of contact to poly on every-side</a:t>
            </a:r>
          </a:p>
        </p:txBody>
      </p:sp>
      <p:cxnSp>
        <p:nvCxnSpPr>
          <p:cNvPr id="19" name="Connettore 1 18"/>
          <p:cNvCxnSpPr/>
          <p:nvPr/>
        </p:nvCxnSpPr>
        <p:spPr>
          <a:xfrm flipH="1">
            <a:off x="2965912" y="3864737"/>
            <a:ext cx="1891838" cy="11323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3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Create a poly-metal1 contact if required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44147"/>
            <a:ext cx="5357953" cy="54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Let's introduce a contact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31788" y="3020105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18153" cy="536505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402201" y="4841824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Exact width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 fontScale="90000"/>
          </a:bodyPr>
          <a:lstStyle/>
          <a:p>
            <a:r>
              <a:rPr lang="en-US"/>
              <a:t>Then, we provide enough active surround to the contact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31788" y="3020105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26380" cy="537335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668905" y="4527030"/>
            <a:ext cx="35894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to active margin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4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 fontScale="90000"/>
          </a:bodyPr>
          <a:lstStyle/>
          <a:p>
            <a:r>
              <a:rPr lang="en-US"/>
              <a:t>Then, we provide enough active surround to the contact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31788" y="3020105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26380" cy="537335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414072" y="4751883"/>
            <a:ext cx="29578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Poly-Active spacing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246806" y="4982715"/>
            <a:ext cx="294022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to poly-gate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minum spacing </a:t>
            </a:r>
          </a:p>
        </p:txBody>
      </p:sp>
    </p:spTree>
    <p:extLst>
      <p:ext uri="{BB962C8B-B14F-4D97-AF65-F5344CB8AC3E}">
        <p14:creationId xmlns:p14="http://schemas.microsoft.com/office/powerpoint/2010/main" val="302638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Place the n-MOS as close as possible to the n-well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31788" y="3020105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26380" cy="53733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86922" y="3499076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active to well spacing</a:t>
            </a:r>
          </a:p>
        </p:txBody>
      </p:sp>
    </p:spTree>
    <p:extLst>
      <p:ext uri="{BB962C8B-B14F-4D97-AF65-F5344CB8AC3E}">
        <p14:creationId xmlns:p14="http://schemas.microsoft.com/office/powerpoint/2010/main" val="80484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Now draw the p-MOS inside the n-well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40799" y="1690000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18153" cy="536505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5255906" y="1184188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491573" y="23262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940633" y="3036527"/>
            <a:ext cx="34195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poly of active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1 14"/>
          <p:cNvCxnSpPr>
            <a:stCxn id="20" idx="1"/>
          </p:cNvCxnSpPr>
          <p:nvPr/>
        </p:nvCxnSpPr>
        <p:spPr>
          <a:xfrm flipH="1" flipV="1">
            <a:off x="6334495" y="2557112"/>
            <a:ext cx="606138" cy="710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Place the source/drain contact of the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40799" y="1690000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26380" cy="5373350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6883531" y="2404719"/>
            <a:ext cx="34195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active of poly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727793" y="3036986"/>
            <a:ext cx="258275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to 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poly-gate spacing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3581277" y="2050979"/>
            <a:ext cx="927334" cy="986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>
            <a:stCxn id="21" idx="1"/>
          </p:cNvCxnSpPr>
          <p:nvPr/>
        </p:nvCxnSpPr>
        <p:spPr>
          <a:xfrm flipH="1" flipV="1">
            <a:off x="6399488" y="2532922"/>
            <a:ext cx="484043" cy="102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2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Reduce the active extension to the minimum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40799" y="1690000"/>
            <a:ext cx="725714" cy="957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26380" cy="53733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883531" y="2404719"/>
            <a:ext cx="341952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active of poly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(minimum)</a:t>
            </a:r>
          </a:p>
        </p:txBody>
      </p:sp>
      <p:cxnSp>
        <p:nvCxnSpPr>
          <p:cNvPr id="20" name="Connettore 1 19"/>
          <p:cNvCxnSpPr>
            <a:stCxn id="19" idx="1"/>
          </p:cNvCxnSpPr>
          <p:nvPr/>
        </p:nvCxnSpPr>
        <p:spPr>
          <a:xfrm flipH="1" flipV="1">
            <a:off x="6399489" y="2532922"/>
            <a:ext cx="484042" cy="287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9" idx="1"/>
          </p:cNvCxnSpPr>
          <p:nvPr/>
        </p:nvCxnSpPr>
        <p:spPr>
          <a:xfrm flipH="1" flipV="1">
            <a:off x="6399489" y="2027634"/>
            <a:ext cx="484042" cy="792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9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Connect the gates of the n-MOS and p-MOS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3207895" y="403860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2659380" y="744147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8534275" y="5790573"/>
            <a:ext cx="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H="1">
            <a:off x="7985760" y="6130860"/>
            <a:ext cx="883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" y="1184188"/>
            <a:ext cx="2425836" cy="320751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56020" y="1668599"/>
            <a:ext cx="106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01618" y="4007451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L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95" y="765810"/>
            <a:ext cx="5326380" cy="5373350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H="1">
            <a:off x="1057275" y="2204555"/>
            <a:ext cx="455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055618" y="2204555"/>
            <a:ext cx="1656" cy="12625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1055618" y="3467100"/>
            <a:ext cx="455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2493091" y="4617192"/>
            <a:ext cx="256352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poly</a:t>
            </a:r>
          </a:p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active spacing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3785321" y="3670137"/>
            <a:ext cx="1620655" cy="9438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V="1">
            <a:off x="3650228" y="2835827"/>
            <a:ext cx="1040944" cy="1668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3322463" y="1578457"/>
            <a:ext cx="1869243" cy="3035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6544391" y="3591952"/>
            <a:ext cx="46015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Active to n-well margin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ttore 1 33"/>
          <p:cNvCxnSpPr/>
          <p:nvPr/>
        </p:nvCxnSpPr>
        <p:spPr>
          <a:xfrm flipH="1" flipV="1">
            <a:off x="5733960" y="3187836"/>
            <a:ext cx="1016026" cy="471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5318760" y="4442503"/>
            <a:ext cx="0" cy="1398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100536" y="4442503"/>
            <a:ext cx="0" cy="13988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>
            <a:off x="4560581" y="5797566"/>
            <a:ext cx="5399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>
            <a:off x="5318760" y="5797566"/>
            <a:ext cx="6644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6028233" y="5541865"/>
            <a:ext cx="2890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poly width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nettore 1 44"/>
          <p:cNvCxnSpPr/>
          <p:nvPr/>
        </p:nvCxnSpPr>
        <p:spPr>
          <a:xfrm>
            <a:off x="5100536" y="5797566"/>
            <a:ext cx="2182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84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Widescreen</PresentationFormat>
  <Paragraphs>134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di Office</vt:lpstr>
      <vt:lpstr>Example: CMOS Inverter</vt:lpstr>
      <vt:lpstr>Let's introduce a contact</vt:lpstr>
      <vt:lpstr>Then, we provide enough active surround to the contact</vt:lpstr>
      <vt:lpstr>Then, we provide enough active surround to the contact</vt:lpstr>
      <vt:lpstr>Place the n-MOS as close as possible to the n-well</vt:lpstr>
      <vt:lpstr>Now draw the p-MOS inside the n-well</vt:lpstr>
      <vt:lpstr>Place the source/drain contact of the </vt:lpstr>
      <vt:lpstr>Reduce the active extension to the minimum </vt:lpstr>
      <vt:lpstr>Connect the gates of the n-MOS and p-MOS </vt:lpstr>
      <vt:lpstr>Introduce the metal-1 connections </vt:lpstr>
      <vt:lpstr>Introduce the substrate and n-well contacts </vt:lpstr>
      <vt:lpstr>Resize the n-well to comply with all active margins.  Connect sources to bodies </vt:lpstr>
      <vt:lpstr>Cover all n-plus active areas with  n-plus implant</vt:lpstr>
      <vt:lpstr>Same thing with p-plus active areas (p-plus implant)</vt:lpstr>
      <vt:lpstr>Same thing with p-plus active areas (p-plus implant)</vt:lpstr>
      <vt:lpstr>Create a poly-metal1 contact if required</vt:lpstr>
      <vt:lpstr>Create a poly-metal1 contact if required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408</cp:revision>
  <dcterms:created xsi:type="dcterms:W3CDTF">2015-02-03T16:10:37Z</dcterms:created>
  <dcterms:modified xsi:type="dcterms:W3CDTF">2021-03-16T23:05:08Z</dcterms:modified>
</cp:coreProperties>
</file>