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73" r:id="rId4"/>
    <p:sldId id="258" r:id="rId5"/>
    <p:sldId id="259" r:id="rId6"/>
    <p:sldId id="275" r:id="rId7"/>
    <p:sldId id="260" r:id="rId8"/>
    <p:sldId id="261" r:id="rId9"/>
    <p:sldId id="262" r:id="rId10"/>
    <p:sldId id="263" r:id="rId11"/>
    <p:sldId id="274"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EABCC0"/>
    <a:srgbClr val="E1B8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55" autoAdjust="0"/>
    <p:restoredTop sz="93878" autoAdjust="0"/>
  </p:normalViewPr>
  <p:slideViewPr>
    <p:cSldViewPr snapToGrid="0">
      <p:cViewPr varScale="1">
        <p:scale>
          <a:sx n="56" d="100"/>
          <a:sy n="56" d="100"/>
        </p:scale>
        <p:origin x="900" y="4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80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3D85C-6748-42AF-AD0D-D9EEFB7FEE3A}" type="datetimeFigureOut">
              <a:rPr lang="en-US" smtClean="0"/>
              <a:t>3/15/2023</a:t>
            </a:fld>
            <a:endParaRPr lang="en-US" dirty="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26E245-BE16-4A03-B1F5-DF75CC6A9830}" type="slidenum">
              <a:rPr lang="en-US" smtClean="0"/>
              <a:t>‹N›</a:t>
            </a:fld>
            <a:endParaRPr lang="en-US" dirty="0"/>
          </a:p>
        </p:txBody>
      </p:sp>
    </p:spTree>
    <p:extLst>
      <p:ext uri="{BB962C8B-B14F-4D97-AF65-F5344CB8AC3E}">
        <p14:creationId xmlns:p14="http://schemas.microsoft.com/office/powerpoint/2010/main" val="1844529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sz="3600"/>
            </a:lvl1p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contenuto 2"/>
          <p:cNvSpPr>
            <a:spLocks noGrp="1"/>
          </p:cNvSpPr>
          <p:nvPr>
            <p:ph idx="1"/>
          </p:nvPr>
        </p:nvSpPr>
        <p:spPr/>
        <p:txBody>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10"/>
          </p:nvPr>
        </p:nvSpPr>
        <p:spPr/>
        <p:txBody>
          <a:bodyPr/>
          <a:lstStyle/>
          <a:p>
            <a:fld id="{C1D8446B-54F3-48F6-9B1F-FB020EFA5009}" type="datetime1">
              <a:rPr lang="en-US" smtClean="0"/>
              <a:t>3/15/2023</a:t>
            </a:fld>
            <a:endParaRPr lang="en-US" dirty="0"/>
          </a:p>
        </p:txBody>
      </p:sp>
      <p:sp>
        <p:nvSpPr>
          <p:cNvPr id="5" name="Segnaposto piè di pagina 4"/>
          <p:cNvSpPr>
            <a:spLocks noGrp="1"/>
          </p:cNvSpPr>
          <p:nvPr>
            <p:ph type="ftr" sz="quarter" idx="11"/>
          </p:nvPr>
        </p:nvSpPr>
        <p:spPr/>
        <p:txBody>
          <a:bodyPr/>
          <a:lstStyle/>
          <a:p>
            <a:r>
              <a:rPr lang="en-US" dirty="0"/>
              <a:t>P. Bruschi – Microelectronic System Design</a:t>
            </a:r>
          </a:p>
        </p:txBody>
      </p:sp>
      <p:sp>
        <p:nvSpPr>
          <p:cNvPr id="6" name="Segnaposto numero diapositiva 5"/>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3032310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662FCC07-B889-4C84-BE01-5296D1E5D696}" type="datetime1">
              <a:rPr lang="en-US" smtClean="0"/>
              <a:t>3/15/2023</a:t>
            </a:fld>
            <a:endParaRPr lang="en-US" dirty="0"/>
          </a:p>
        </p:txBody>
      </p:sp>
      <p:sp>
        <p:nvSpPr>
          <p:cNvPr id="4" name="Segnaposto piè di pagina 3"/>
          <p:cNvSpPr>
            <a:spLocks noGrp="1"/>
          </p:cNvSpPr>
          <p:nvPr>
            <p:ph type="ftr" sz="quarter" idx="11"/>
          </p:nvPr>
        </p:nvSpPr>
        <p:spPr/>
        <p:txBody>
          <a:bodyPr/>
          <a:lstStyle/>
          <a:p>
            <a:r>
              <a:rPr lang="en-US" dirty="0"/>
              <a:t>P. Bruschi – Microelectronic System Design</a:t>
            </a:r>
          </a:p>
        </p:txBody>
      </p:sp>
      <p:sp>
        <p:nvSpPr>
          <p:cNvPr id="5" name="Segnaposto numero diapositiva 4"/>
          <p:cNvSpPr>
            <a:spLocks noGrp="1"/>
          </p:cNvSpPr>
          <p:nvPr>
            <p:ph type="sldNum" sz="quarter" idx="12"/>
          </p:nvPr>
        </p:nvSpPr>
        <p:spPr/>
        <p:txBody>
          <a:bodyPr/>
          <a:lstStyle/>
          <a:p>
            <a:fld id="{02055017-B6DE-4C35-A63B-40EADAC97849}" type="slidenum">
              <a:rPr lang="en-US" smtClean="0"/>
              <a:t>‹N›</a:t>
            </a:fld>
            <a:endParaRPr lang="en-US" dirty="0"/>
          </a:p>
        </p:txBody>
      </p:sp>
    </p:spTree>
    <p:extLst>
      <p:ext uri="{BB962C8B-B14F-4D97-AF65-F5344CB8AC3E}">
        <p14:creationId xmlns:p14="http://schemas.microsoft.com/office/powerpoint/2010/main" val="95854142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662397"/>
          </a:xfrm>
          <a:prstGeom prst="rect">
            <a:avLst/>
          </a:prstGeom>
        </p:spPr>
        <p:txBody>
          <a:bodyPr vert="horz" lIns="91440" tIns="45720" rIns="91440" bIns="45720" rtlCol="0" anchor="ctr">
            <a:normAutofit/>
          </a:bodyPr>
          <a:lstStyle/>
          <a:p>
            <a:r>
              <a:rPr lang="en-US" noProof="0" dirty="0"/>
              <a:t>Fare </a:t>
            </a:r>
            <a:r>
              <a:rPr lang="en-US" noProof="0" dirty="0" err="1"/>
              <a:t>clic</a:t>
            </a:r>
            <a:r>
              <a:rPr lang="en-US" noProof="0" dirty="0"/>
              <a:t> per </a:t>
            </a:r>
            <a:r>
              <a:rPr lang="en-US" noProof="0" dirty="0" err="1"/>
              <a:t>modificare</a:t>
            </a:r>
            <a:r>
              <a:rPr lang="en-US" noProof="0" dirty="0"/>
              <a:t> lo stile del </a:t>
            </a:r>
            <a:r>
              <a:rPr lang="en-US" noProof="0" dirty="0" err="1"/>
              <a:t>titolo</a:t>
            </a:r>
            <a:endParaRPr lang="en-US" noProof="0" dirty="0"/>
          </a:p>
        </p:txBody>
      </p:sp>
      <p:sp>
        <p:nvSpPr>
          <p:cNvPr id="3" name="Segnaposto testo 2"/>
          <p:cNvSpPr>
            <a:spLocks noGrp="1"/>
          </p:cNvSpPr>
          <p:nvPr>
            <p:ph type="body" idx="1"/>
          </p:nvPr>
        </p:nvSpPr>
        <p:spPr>
          <a:xfrm>
            <a:off x="838200" y="1244338"/>
            <a:ext cx="10515600" cy="4932625"/>
          </a:xfrm>
          <a:prstGeom prst="rect">
            <a:avLst/>
          </a:prstGeom>
        </p:spPr>
        <p:txBody>
          <a:bodyPr vert="horz" lIns="91440" tIns="45720" rIns="91440" bIns="45720" rtlCol="0">
            <a:normAutofit/>
          </a:body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a:p>
            <a:pPr lvl="1"/>
            <a:r>
              <a:rPr lang="en-US" noProof="0" dirty="0"/>
              <a:t>Secondo </a:t>
            </a:r>
            <a:r>
              <a:rPr lang="en-US" noProof="0" dirty="0" err="1"/>
              <a:t>livello</a:t>
            </a:r>
            <a:endParaRPr lang="en-US" noProof="0" dirty="0"/>
          </a:p>
          <a:p>
            <a:pPr lvl="2"/>
            <a:r>
              <a:rPr lang="en-US" noProof="0" dirty="0" err="1"/>
              <a:t>Terzo</a:t>
            </a:r>
            <a:r>
              <a:rPr lang="en-US" noProof="0" dirty="0"/>
              <a:t> </a:t>
            </a:r>
            <a:r>
              <a:rPr lang="en-US" noProof="0" dirty="0" err="1"/>
              <a:t>livello</a:t>
            </a:r>
            <a:endParaRPr lang="en-US" noProof="0" dirty="0"/>
          </a:p>
          <a:p>
            <a:pPr lvl="3"/>
            <a:r>
              <a:rPr lang="en-US" noProof="0" dirty="0"/>
              <a:t>Quarto </a:t>
            </a:r>
            <a:r>
              <a:rPr lang="en-US" noProof="0" dirty="0" err="1"/>
              <a:t>livello</a:t>
            </a:r>
            <a:endParaRPr lang="en-US" noProof="0" dirty="0"/>
          </a:p>
          <a:p>
            <a:pPr lvl="4"/>
            <a:r>
              <a:rPr lang="en-US" noProof="0" dirty="0" err="1"/>
              <a:t>Quinto</a:t>
            </a:r>
            <a:r>
              <a:rPr lang="en-US" noProof="0" dirty="0"/>
              <a:t> </a:t>
            </a:r>
            <a:r>
              <a:rPr lang="en-US" noProof="0" dirty="0" err="1"/>
              <a:t>livello</a:t>
            </a:r>
            <a:endParaRPr lang="en-US" noProof="0" dirty="0"/>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273488-E1F7-4B84-8286-16CD033868DD}" type="datetime1">
              <a:rPr lang="en-US" smtClean="0"/>
              <a:t>3/15/2023</a:t>
            </a:fld>
            <a:endParaRPr lang="en-US" dirty="0"/>
          </a:p>
        </p:txBody>
      </p:sp>
      <p:sp>
        <p:nvSpPr>
          <p:cNvPr id="5" name="Segnaposto piè di pagina 4"/>
          <p:cNvSpPr>
            <a:spLocks noGrp="1"/>
          </p:cNvSpPr>
          <p:nvPr>
            <p:ph type="ftr" sz="quarter" idx="3"/>
          </p:nvPr>
        </p:nvSpPr>
        <p:spPr>
          <a:xfrm>
            <a:off x="4038600" y="6356350"/>
            <a:ext cx="5689862" cy="365125"/>
          </a:xfrm>
          <a:prstGeom prst="rect">
            <a:avLst/>
          </a:prstGeom>
        </p:spPr>
        <p:txBody>
          <a:bodyPr vert="horz" lIns="91440" tIns="45720" rIns="91440" bIns="45720" rtlCol="0" anchor="ctr"/>
          <a:lstStyle>
            <a:lvl1pPr algn="ctr">
              <a:defRPr sz="2000">
                <a:solidFill>
                  <a:schemeClr val="tx1"/>
                </a:solidFill>
                <a:latin typeface="Arial" panose="020B0604020202020204" pitchFamily="34" charset="0"/>
                <a:cs typeface="Arial" panose="020B0604020202020204" pitchFamily="34" charset="0"/>
              </a:defRPr>
            </a:lvl1pPr>
          </a:lstStyle>
          <a:p>
            <a:r>
              <a:rPr lang="en-US" dirty="0"/>
              <a:t>P. Bruschi – Microelectronic System Design</a:t>
            </a:r>
          </a:p>
        </p:txBody>
      </p:sp>
      <p:sp>
        <p:nvSpPr>
          <p:cNvPr id="6" name="Segnaposto numero diapositiva 5"/>
          <p:cNvSpPr>
            <a:spLocks noGrp="1"/>
          </p:cNvSpPr>
          <p:nvPr>
            <p:ph type="sldNum" sz="quarter" idx="4"/>
          </p:nvPr>
        </p:nvSpPr>
        <p:spPr>
          <a:xfrm>
            <a:off x="10473178" y="6356350"/>
            <a:ext cx="88062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55017-B6DE-4C35-A63B-40EADAC97849}" type="slidenum">
              <a:rPr lang="en-US" smtClean="0"/>
              <a:t>‹N›</a:t>
            </a:fld>
            <a:endParaRPr lang="en-US" dirty="0"/>
          </a:p>
        </p:txBody>
      </p:sp>
      <p:cxnSp>
        <p:nvCxnSpPr>
          <p:cNvPr id="8" name="Connettore 1 7"/>
          <p:cNvCxnSpPr/>
          <p:nvPr userDrawn="1"/>
        </p:nvCxnSpPr>
        <p:spPr>
          <a:xfrm>
            <a:off x="838200" y="6268825"/>
            <a:ext cx="10515600" cy="0"/>
          </a:xfrm>
          <a:prstGeom prst="line">
            <a:avLst/>
          </a:prstGeom>
          <a:ln w="34925">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82083"/>
      </p:ext>
    </p:extLst>
  </p:cSld>
  <p:clrMap bg1="lt1" tx1="dk1" bg2="lt2" tx2="dk2" accent1="accent1" accent2="accent2" accent3="accent3" accent4="accent4" accent5="accent5" accent6="accent6" hlink="hlink" folHlink="folHlink"/>
  <p:sldLayoutIdLst>
    <p:sldLayoutId id="2147483650" r:id="rId1"/>
    <p:sldLayoutId id="2147483654" r:id="rId2"/>
  </p:sldLayoutIdLst>
  <p:hf hdr="0" dt="0"/>
  <p:txStyles>
    <p:titleStyle>
      <a:lvl1pPr algn="ctr" defTabSz="914400" rtl="0" eaLnBrk="1" latinLnBrk="0" hangingPunct="1">
        <a:lnSpc>
          <a:spcPct val="90000"/>
        </a:lnSpc>
        <a:spcBef>
          <a:spcPct val="0"/>
        </a:spcBef>
        <a:buNone/>
        <a:defRPr sz="28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19.png"/><Relationship Id="rId7" Type="http://schemas.openxmlformats.org/officeDocument/2006/relationships/oleObject" Target="../embeddings/oleObject8.bin"/><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oleObject" Target="../embeddings/oleObject7.bin"/><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 Id="rId5" Type="http://schemas.openxmlformats.org/officeDocument/2006/relationships/image" Target="../media/image26.sv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5" Type="http://schemas.openxmlformats.org/officeDocument/2006/relationships/image" Target="../media/image6.wmf"/><Relationship Id="rId4" Type="http://schemas.openxmlformats.org/officeDocument/2006/relationships/oleObject" Target="../embeddings/oleObject3.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wmf"/><Relationship Id="rId7" Type="http://schemas.openxmlformats.org/officeDocument/2006/relationships/image" Target="../media/image13.svg"/><Relationship Id="rId2" Type="http://schemas.openxmlformats.org/officeDocument/2006/relationships/oleObject" Target="../embeddings/oleObject5.bin"/><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wmf"/><Relationship Id="rId4" Type="http://schemas.openxmlformats.org/officeDocument/2006/relationships/oleObject" Target="../embeddings/oleObject6.bin"/><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744147"/>
          </a:xfrm>
        </p:spPr>
        <p:txBody>
          <a:bodyPr>
            <a:normAutofit/>
          </a:bodyPr>
          <a:lstStyle/>
          <a:p>
            <a:r>
              <a:rPr lang="en-US"/>
              <a:t>Passive components in Integrated Circuits</a:t>
            </a:r>
          </a:p>
        </p:txBody>
      </p:sp>
      <p:sp>
        <p:nvSpPr>
          <p:cNvPr id="4" name="Segnaposto piè di pagina 3"/>
          <p:cNvSpPr>
            <a:spLocks noGrp="1"/>
          </p:cNvSpPr>
          <p:nvPr>
            <p:ph type="ftr" sz="quarter" idx="11"/>
          </p:nvPr>
        </p:nvSpPr>
        <p:spPr/>
        <p:txBody>
          <a:bodyPr/>
          <a:lstStyle/>
          <a:p>
            <a:r>
              <a:rPr lang="en-US"/>
              <a:t>P. Bruschi – Microelectronic System Design</a:t>
            </a:r>
            <a:endParaRPr lang="en-US" dirty="0"/>
          </a:p>
        </p:txBody>
      </p:sp>
      <p:sp>
        <p:nvSpPr>
          <p:cNvPr id="5" name="Segnaposto numero diapositiva 4"/>
          <p:cNvSpPr>
            <a:spLocks noGrp="1"/>
          </p:cNvSpPr>
          <p:nvPr>
            <p:ph type="sldNum" sz="quarter" idx="12"/>
          </p:nvPr>
        </p:nvSpPr>
        <p:spPr/>
        <p:txBody>
          <a:bodyPr/>
          <a:lstStyle/>
          <a:p>
            <a:fld id="{02055017-B6DE-4C35-A63B-40EADAC97849}" type="slidenum">
              <a:rPr lang="en-US" smtClean="0"/>
              <a:t>1</a:t>
            </a:fld>
            <a:endParaRPr lang="en-US" dirty="0"/>
          </a:p>
        </p:txBody>
      </p:sp>
      <p:sp>
        <p:nvSpPr>
          <p:cNvPr id="3" name="CasellaDiTesto 2"/>
          <p:cNvSpPr txBox="1"/>
          <p:nvPr/>
        </p:nvSpPr>
        <p:spPr>
          <a:xfrm>
            <a:off x="592541" y="3040313"/>
            <a:ext cx="319670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Passive components: </a:t>
            </a:r>
          </a:p>
        </p:txBody>
      </p:sp>
      <p:sp>
        <p:nvSpPr>
          <p:cNvPr id="6" name="Parentesi graffa aperta 5"/>
          <p:cNvSpPr/>
          <p:nvPr/>
        </p:nvSpPr>
        <p:spPr>
          <a:xfrm>
            <a:off x="3789250" y="1503760"/>
            <a:ext cx="468851" cy="3013650"/>
          </a:xfrm>
          <a:prstGeom prst="leftBrace">
            <a:avLst>
              <a:gd name="adj1" fmla="val 37697"/>
              <a:gd name="adj2" fmla="val 50772"/>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CasellaDiTesto 6"/>
          <p:cNvSpPr txBox="1"/>
          <p:nvPr/>
        </p:nvSpPr>
        <p:spPr>
          <a:xfrm>
            <a:off x="4335531" y="1596095"/>
            <a:ext cx="7018268" cy="830997"/>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Resistors</a:t>
            </a:r>
            <a:r>
              <a:rPr lang="en-US" sz="2400" dirty="0">
                <a:latin typeface="Arial" panose="020B0604020202020204" pitchFamily="34" charset="0"/>
                <a:cs typeface="Arial" panose="020B0604020202020204" pitchFamily="34" charset="0"/>
              </a:rPr>
              <a:t>: DAC - Time-continuous amplifiers,</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sensor interfaces, voltage references …</a:t>
            </a:r>
          </a:p>
        </p:txBody>
      </p:sp>
      <p:sp>
        <p:nvSpPr>
          <p:cNvPr id="8" name="CasellaDiTesto 7"/>
          <p:cNvSpPr txBox="1"/>
          <p:nvPr/>
        </p:nvSpPr>
        <p:spPr>
          <a:xfrm>
            <a:off x="4335531" y="2848181"/>
            <a:ext cx="7058984" cy="1569660"/>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Capacitors</a:t>
            </a:r>
            <a:r>
              <a:rPr lang="en-US" sz="2400" dirty="0">
                <a:latin typeface="Arial" panose="020B0604020202020204" pitchFamily="34" charset="0"/>
                <a:cs typeface="Arial" panose="020B0604020202020204" pitchFamily="34" charset="0"/>
              </a:rPr>
              <a:t>: Analog filters, Switched-Capacitors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                   circuits (discrete-time), ADCs</a:t>
            </a:r>
          </a:p>
          <a:p>
            <a:endParaRPr lang="en-US" sz="2400" dirty="0">
              <a:latin typeface="Arial" panose="020B0604020202020204" pitchFamily="34" charset="0"/>
              <a:cs typeface="Arial" panose="020B0604020202020204" pitchFamily="34" charset="0"/>
            </a:endParaRPr>
          </a:p>
          <a:p>
            <a:r>
              <a:rPr lang="en-US" sz="2400" b="1" dirty="0">
                <a:latin typeface="Arial" panose="020B0604020202020204" pitchFamily="34" charset="0"/>
                <a:cs typeface="Arial" panose="020B0604020202020204" pitchFamily="34" charset="0"/>
              </a:rPr>
              <a:t>Inductors</a:t>
            </a:r>
            <a:r>
              <a:rPr lang="en-US" sz="2400" dirty="0">
                <a:latin typeface="Arial" panose="020B0604020202020204" pitchFamily="34" charset="0"/>
                <a:cs typeface="Arial" panose="020B0604020202020204" pitchFamily="34" charset="0"/>
              </a:rPr>
              <a:t>: Very High frequency (GHz ) RF circuits</a:t>
            </a:r>
          </a:p>
        </p:txBody>
      </p:sp>
      <p:sp>
        <p:nvSpPr>
          <p:cNvPr id="9" name="CasellaDiTesto 8"/>
          <p:cNvSpPr txBox="1"/>
          <p:nvPr/>
        </p:nvSpPr>
        <p:spPr>
          <a:xfrm>
            <a:off x="838200" y="4858603"/>
            <a:ext cx="10556315"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Precise resistors and capacitors are necessary for high accuracy analog applications. </a:t>
            </a:r>
          </a:p>
        </p:txBody>
      </p:sp>
    </p:spTree>
    <p:extLst>
      <p:ext uri="{BB962C8B-B14F-4D97-AF65-F5344CB8AC3E}">
        <p14:creationId xmlns:p14="http://schemas.microsoft.com/office/powerpoint/2010/main" val="4046700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825" y="275227"/>
            <a:ext cx="10515600" cy="662397"/>
          </a:xfrm>
        </p:spPr>
        <p:txBody>
          <a:bodyPr/>
          <a:lstStyle/>
          <a:p>
            <a:r>
              <a:rPr lang="en-US" dirty="0"/>
              <a:t>Voltage dependence in diffused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10</a:t>
            </a:fld>
            <a:endParaRPr lang="en-US" dirty="0"/>
          </a:p>
        </p:txBody>
      </p:sp>
      <p:pic>
        <p:nvPicPr>
          <p:cNvPr id="4098" name="Picture 2" descr="depletion_res_dif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46456" y="1339214"/>
            <a:ext cx="6142224" cy="415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a:extLst>
              <a:ext uri="{FF2B5EF4-FFF2-40B4-BE49-F238E27FC236}">
                <a16:creationId xmlns:a16="http://schemas.microsoft.com/office/drawing/2014/main" id="{97861353-A81A-462B-90D1-E2C1D27AE16B}"/>
              </a:ext>
            </a:extLst>
          </p:cNvPr>
          <p:cNvSpPr txBox="1"/>
          <p:nvPr/>
        </p:nvSpPr>
        <p:spPr>
          <a:xfrm>
            <a:off x="7365558" y="2782957"/>
            <a:ext cx="385042" cy="523220"/>
          </a:xfrm>
          <a:prstGeom prst="rect">
            <a:avLst/>
          </a:prstGeom>
          <a:noFill/>
        </p:spPr>
        <p:txBody>
          <a:bodyPr wrap="none" rtlCol="0">
            <a:spAutoFit/>
          </a:bodyPr>
          <a:lstStyle/>
          <a:p>
            <a:r>
              <a:rPr lang="en-US" sz="2800" dirty="0">
                <a:latin typeface="Arial" panose="020B0604020202020204" pitchFamily="34" charset="0"/>
                <a:cs typeface="Arial" panose="020B0604020202020204" pitchFamily="34" charset="0"/>
              </a:rPr>
              <a:t>p</a:t>
            </a:r>
          </a:p>
        </p:txBody>
      </p:sp>
      <p:sp>
        <p:nvSpPr>
          <p:cNvPr id="7" name="CasellaDiTesto 6">
            <a:extLst>
              <a:ext uri="{FF2B5EF4-FFF2-40B4-BE49-F238E27FC236}">
                <a16:creationId xmlns:a16="http://schemas.microsoft.com/office/drawing/2014/main" id="{381F4863-3605-44F0-BADE-24AABE43289F}"/>
              </a:ext>
            </a:extLst>
          </p:cNvPr>
          <p:cNvSpPr txBox="1"/>
          <p:nvPr/>
        </p:nvSpPr>
        <p:spPr>
          <a:xfrm>
            <a:off x="6186114" y="2153238"/>
            <a:ext cx="385042" cy="523220"/>
          </a:xfrm>
          <a:prstGeom prst="rect">
            <a:avLst/>
          </a:prstGeom>
          <a:noFill/>
        </p:spPr>
        <p:txBody>
          <a:bodyPr wrap="none" rtlCol="0">
            <a:spAutoFit/>
          </a:bodyPr>
          <a:lstStyle/>
          <a:p>
            <a:r>
              <a:rPr lang="en-US" sz="2800" dirty="0">
                <a:solidFill>
                  <a:schemeClr val="bg1"/>
                </a:solidFill>
                <a:latin typeface="Arial" panose="020B0604020202020204" pitchFamily="34" charset="0"/>
                <a:cs typeface="Arial" panose="020B0604020202020204" pitchFamily="34" charset="0"/>
              </a:rPr>
              <a:t>n</a:t>
            </a:r>
          </a:p>
        </p:txBody>
      </p:sp>
      <p:pic>
        <p:nvPicPr>
          <p:cNvPr id="8" name="Elemento grafico 7">
            <a:extLst>
              <a:ext uri="{FF2B5EF4-FFF2-40B4-BE49-F238E27FC236}">
                <a16:creationId xmlns:a16="http://schemas.microsoft.com/office/drawing/2014/main" id="{A72A665A-E391-4BA8-B250-49C9A892255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20124" y="2096050"/>
            <a:ext cx="2733675" cy="2638425"/>
          </a:xfrm>
          <a:prstGeom prst="rect">
            <a:avLst/>
          </a:prstGeom>
        </p:spPr>
      </p:pic>
      <p:sp>
        <p:nvSpPr>
          <p:cNvPr id="9" name="CasellaDiTesto 8">
            <a:extLst>
              <a:ext uri="{FF2B5EF4-FFF2-40B4-BE49-F238E27FC236}">
                <a16:creationId xmlns:a16="http://schemas.microsoft.com/office/drawing/2014/main" id="{57782B01-0F52-416B-887B-BC7BD6CBB363}"/>
              </a:ext>
            </a:extLst>
          </p:cNvPr>
          <p:cNvSpPr txBox="1"/>
          <p:nvPr/>
        </p:nvSpPr>
        <p:spPr>
          <a:xfrm>
            <a:off x="9507208" y="1201866"/>
            <a:ext cx="193193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ideal resistor</a:t>
            </a:r>
          </a:p>
        </p:txBody>
      </p:sp>
      <p:cxnSp>
        <p:nvCxnSpPr>
          <p:cNvPr id="11" name="Connettore 2 10">
            <a:extLst>
              <a:ext uri="{FF2B5EF4-FFF2-40B4-BE49-F238E27FC236}">
                <a16:creationId xmlns:a16="http://schemas.microsoft.com/office/drawing/2014/main" id="{9FE4F374-9543-4F3B-9A3B-2F96E6EAFB06}"/>
              </a:ext>
            </a:extLst>
          </p:cNvPr>
          <p:cNvCxnSpPr/>
          <p:nvPr/>
        </p:nvCxnSpPr>
        <p:spPr>
          <a:xfrm>
            <a:off x="9986961" y="1663531"/>
            <a:ext cx="486216" cy="602591"/>
          </a:xfrm>
          <a:prstGeom prst="straightConnector1">
            <a:avLst/>
          </a:prstGeom>
          <a:ln w="28575">
            <a:solidFill>
              <a:schemeClr val="bg2">
                <a:lumMod val="25000"/>
              </a:schemeClr>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cxnSp>
        <p:nvCxnSpPr>
          <p:cNvPr id="13" name="Connettore 2 12">
            <a:extLst>
              <a:ext uri="{FF2B5EF4-FFF2-40B4-BE49-F238E27FC236}">
                <a16:creationId xmlns:a16="http://schemas.microsoft.com/office/drawing/2014/main" id="{471CCC99-99A0-46E4-87C6-B128820E084B}"/>
              </a:ext>
            </a:extLst>
          </p:cNvPr>
          <p:cNvCxnSpPr>
            <a:cxnSpLocks/>
          </p:cNvCxnSpPr>
          <p:nvPr/>
        </p:nvCxnSpPr>
        <p:spPr>
          <a:xfrm flipH="1" flipV="1">
            <a:off x="10534870" y="2834525"/>
            <a:ext cx="285530" cy="692446"/>
          </a:xfrm>
          <a:prstGeom prst="straightConnector1">
            <a:avLst/>
          </a:prstGeom>
          <a:ln w="28575">
            <a:solidFill>
              <a:srgbClr val="FF0000"/>
            </a:solidFill>
            <a:headEnd type="none" w="med" len="med"/>
            <a:tailEnd type="arrow" w="lg" len="lg"/>
          </a:ln>
        </p:spPr>
        <p:style>
          <a:lnRef idx="1">
            <a:schemeClr val="accent1"/>
          </a:lnRef>
          <a:fillRef idx="0">
            <a:schemeClr val="accent1"/>
          </a:fillRef>
          <a:effectRef idx="0">
            <a:schemeClr val="accent1"/>
          </a:effectRef>
          <a:fontRef idx="minor">
            <a:schemeClr val="tx1"/>
          </a:fontRef>
        </p:style>
      </p:cxnSp>
      <p:sp>
        <p:nvSpPr>
          <p:cNvPr id="16" name="CasellaDiTesto 15">
            <a:extLst>
              <a:ext uri="{FF2B5EF4-FFF2-40B4-BE49-F238E27FC236}">
                <a16:creationId xmlns:a16="http://schemas.microsoft.com/office/drawing/2014/main" id="{DB8935B7-C62F-4488-92D4-7BBA1902AE2B}"/>
              </a:ext>
            </a:extLst>
          </p:cNvPr>
          <p:cNvSpPr txBox="1"/>
          <p:nvPr/>
        </p:nvSpPr>
        <p:spPr>
          <a:xfrm>
            <a:off x="9923359" y="3526971"/>
            <a:ext cx="1794081" cy="461665"/>
          </a:xfrm>
          <a:prstGeom prst="rect">
            <a:avLst/>
          </a:prstGeom>
          <a:noFill/>
        </p:spPr>
        <p:txBody>
          <a:bodyPr wrap="none" rtlCol="0">
            <a:spAutoFit/>
          </a:bodyPr>
          <a:lstStyle/>
          <a:p>
            <a:r>
              <a:rPr lang="en-US" sz="2400" dirty="0">
                <a:solidFill>
                  <a:srgbClr val="FF0000"/>
                </a:solidFill>
                <a:latin typeface="Arial" panose="020B0604020202020204" pitchFamily="34" charset="0"/>
                <a:cs typeface="Arial" panose="020B0604020202020204" pitchFamily="34" charset="0"/>
              </a:rPr>
              <a:t>real resistor</a:t>
            </a:r>
          </a:p>
        </p:txBody>
      </p:sp>
      <p:graphicFrame>
        <p:nvGraphicFramePr>
          <p:cNvPr id="17" name="Oggetto 16">
            <a:extLst>
              <a:ext uri="{FF2B5EF4-FFF2-40B4-BE49-F238E27FC236}">
                <a16:creationId xmlns:a16="http://schemas.microsoft.com/office/drawing/2014/main" id="{96E68DAF-FF33-4D07-85AD-39DDEB198958}"/>
              </a:ext>
            </a:extLst>
          </p:cNvPr>
          <p:cNvGraphicFramePr>
            <a:graphicFrameLocks noChangeAspect="1"/>
          </p:cNvGraphicFramePr>
          <p:nvPr>
            <p:extLst>
              <p:ext uri="{D42A27DB-BD31-4B8C-83A1-F6EECF244321}">
                <p14:modId xmlns:p14="http://schemas.microsoft.com/office/powerpoint/2010/main" val="3032814336"/>
              </p:ext>
            </p:extLst>
          </p:nvPr>
        </p:nvGraphicFramePr>
        <p:xfrm>
          <a:off x="9294359" y="4946347"/>
          <a:ext cx="1880525" cy="606275"/>
        </p:xfrm>
        <a:graphic>
          <a:graphicData uri="http://schemas.openxmlformats.org/presentationml/2006/ole">
            <mc:AlternateContent xmlns:mc="http://schemas.openxmlformats.org/markup-compatibility/2006">
              <mc:Choice xmlns:v="urn:schemas-microsoft-com:vml" Requires="v">
                <p:oleObj name="Equation" r:id="rId5" imgW="583920" imgH="190440" progId="Equation.DSMT4">
                  <p:embed/>
                </p:oleObj>
              </mc:Choice>
              <mc:Fallback>
                <p:oleObj name="Equation" r:id="rId5" imgW="583920" imgH="190440" progId="Equation.DSMT4">
                  <p:embed/>
                  <p:pic>
                    <p:nvPicPr>
                      <p:cNvPr id="9" name="Oggetto 8"/>
                      <p:cNvPicPr>
                        <a:picLocks noChangeAspect="1" noChangeArrowheads="1"/>
                      </p:cNvPicPr>
                      <p:nvPr/>
                    </p:nvPicPr>
                    <p:blipFill>
                      <a:blip r:embed="rId6"/>
                      <a:srcRect/>
                      <a:stretch>
                        <a:fillRect/>
                      </a:stretch>
                    </p:blipFill>
                    <p:spPr bwMode="auto">
                      <a:xfrm>
                        <a:off x="9294359" y="4946347"/>
                        <a:ext cx="1880525" cy="606275"/>
                      </a:xfrm>
                      <a:prstGeom prst="rect">
                        <a:avLst/>
                      </a:prstGeom>
                      <a:noFill/>
                    </p:spPr>
                  </p:pic>
                </p:oleObj>
              </mc:Fallback>
            </mc:AlternateContent>
          </a:graphicData>
        </a:graphic>
      </p:graphicFrame>
      <p:graphicFrame>
        <p:nvGraphicFramePr>
          <p:cNvPr id="18" name="Oggetto 17">
            <a:extLst>
              <a:ext uri="{FF2B5EF4-FFF2-40B4-BE49-F238E27FC236}">
                <a16:creationId xmlns:a16="http://schemas.microsoft.com/office/drawing/2014/main" id="{8BC1106E-929C-44D8-919E-995D32FBC70B}"/>
              </a:ext>
            </a:extLst>
          </p:cNvPr>
          <p:cNvGraphicFramePr>
            <a:graphicFrameLocks noChangeAspect="1"/>
          </p:cNvGraphicFramePr>
          <p:nvPr>
            <p:extLst>
              <p:ext uri="{D42A27DB-BD31-4B8C-83A1-F6EECF244321}">
                <p14:modId xmlns:p14="http://schemas.microsoft.com/office/powerpoint/2010/main" val="2951065608"/>
              </p:ext>
            </p:extLst>
          </p:nvPr>
        </p:nvGraphicFramePr>
        <p:xfrm>
          <a:off x="4747419" y="1093652"/>
          <a:ext cx="1268412" cy="647700"/>
        </p:xfrm>
        <a:graphic>
          <a:graphicData uri="http://schemas.openxmlformats.org/presentationml/2006/ole">
            <mc:AlternateContent xmlns:mc="http://schemas.openxmlformats.org/markup-compatibility/2006">
              <mc:Choice xmlns:v="urn:schemas-microsoft-com:vml" Requires="v">
                <p:oleObj name="Equation" r:id="rId7" imgW="393480" imgH="203040" progId="Equation.DSMT4">
                  <p:embed/>
                </p:oleObj>
              </mc:Choice>
              <mc:Fallback>
                <p:oleObj name="Equation" r:id="rId7" imgW="393480" imgH="203040" progId="Equation.DSMT4">
                  <p:embed/>
                  <p:pic>
                    <p:nvPicPr>
                      <p:cNvPr id="17" name="Oggetto 16">
                        <a:extLst>
                          <a:ext uri="{FF2B5EF4-FFF2-40B4-BE49-F238E27FC236}">
                            <a16:creationId xmlns:a16="http://schemas.microsoft.com/office/drawing/2014/main" id="{96E68DAF-FF33-4D07-85AD-39DDEB198958}"/>
                          </a:ext>
                        </a:extLst>
                      </p:cNvPr>
                      <p:cNvPicPr>
                        <a:picLocks noChangeAspect="1" noChangeArrowheads="1"/>
                      </p:cNvPicPr>
                      <p:nvPr/>
                    </p:nvPicPr>
                    <p:blipFill>
                      <a:blip r:embed="rId8"/>
                      <a:srcRect/>
                      <a:stretch>
                        <a:fillRect/>
                      </a:stretch>
                    </p:blipFill>
                    <p:spPr bwMode="auto">
                      <a:xfrm>
                        <a:off x="4747419" y="1093652"/>
                        <a:ext cx="1268412" cy="647700"/>
                      </a:xfrm>
                      <a:prstGeom prst="rect">
                        <a:avLst/>
                      </a:prstGeom>
                      <a:noFill/>
                    </p:spPr>
                  </p:pic>
                </p:oleObj>
              </mc:Fallback>
            </mc:AlternateContent>
          </a:graphicData>
        </a:graphic>
      </p:graphicFrame>
      <p:sp>
        <p:nvSpPr>
          <p:cNvPr id="15" name="Freccia in giù 14">
            <a:extLst>
              <a:ext uri="{FF2B5EF4-FFF2-40B4-BE49-F238E27FC236}">
                <a16:creationId xmlns:a16="http://schemas.microsoft.com/office/drawing/2014/main" id="{3215D7FB-A622-4783-9770-6A6803535A49}"/>
              </a:ext>
            </a:extLst>
          </p:cNvPr>
          <p:cNvSpPr/>
          <p:nvPr/>
        </p:nvSpPr>
        <p:spPr>
          <a:xfrm rot="1275360">
            <a:off x="5109549" y="1657675"/>
            <a:ext cx="391886" cy="479411"/>
          </a:xfrm>
          <a:prstGeom prst="downArrow">
            <a:avLst/>
          </a:pr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23352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466B39F-4C01-415F-B5AC-45AEA3EBF2A6}"/>
              </a:ext>
            </a:extLst>
          </p:cNvPr>
          <p:cNvSpPr>
            <a:spLocks noGrp="1"/>
          </p:cNvSpPr>
          <p:nvPr>
            <p:ph type="title"/>
          </p:nvPr>
        </p:nvSpPr>
        <p:spPr/>
        <p:txBody>
          <a:bodyPr/>
          <a:lstStyle/>
          <a:p>
            <a:r>
              <a:rPr lang="en-US" dirty="0"/>
              <a:t>Other diffusion resistors</a:t>
            </a:r>
          </a:p>
        </p:txBody>
      </p:sp>
      <p:sp>
        <p:nvSpPr>
          <p:cNvPr id="3" name="Segnaposto piè di pagina 2">
            <a:extLst>
              <a:ext uri="{FF2B5EF4-FFF2-40B4-BE49-F238E27FC236}">
                <a16:creationId xmlns:a16="http://schemas.microsoft.com/office/drawing/2014/main" id="{E8AFABFC-50F5-428F-8E44-13BEC5BD1428}"/>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B37CF740-12B5-4457-8DAB-A6D57E00D0D4}"/>
              </a:ext>
            </a:extLst>
          </p:cNvPr>
          <p:cNvSpPr>
            <a:spLocks noGrp="1"/>
          </p:cNvSpPr>
          <p:nvPr>
            <p:ph type="sldNum" sz="quarter" idx="12"/>
          </p:nvPr>
        </p:nvSpPr>
        <p:spPr/>
        <p:txBody>
          <a:bodyPr/>
          <a:lstStyle/>
          <a:p>
            <a:fld id="{02055017-B6DE-4C35-A63B-40EADAC97849}" type="slidenum">
              <a:rPr lang="en-US" smtClean="0"/>
              <a:t>11</a:t>
            </a:fld>
            <a:endParaRPr lang="en-US" dirty="0"/>
          </a:p>
        </p:txBody>
      </p:sp>
      <p:pic>
        <p:nvPicPr>
          <p:cNvPr id="6" name="Elemento grafico 5">
            <a:extLst>
              <a:ext uri="{FF2B5EF4-FFF2-40B4-BE49-F238E27FC236}">
                <a16:creationId xmlns:a16="http://schemas.microsoft.com/office/drawing/2014/main" id="{B9057A02-480F-4AE8-AEAB-A25D49E606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84406" y="1343025"/>
            <a:ext cx="4911594" cy="1944349"/>
          </a:xfrm>
          <a:prstGeom prst="rect">
            <a:avLst/>
          </a:prstGeom>
        </p:spPr>
      </p:pic>
      <p:pic>
        <p:nvPicPr>
          <p:cNvPr id="8" name="Elemento grafico 7">
            <a:extLst>
              <a:ext uri="{FF2B5EF4-FFF2-40B4-BE49-F238E27FC236}">
                <a16:creationId xmlns:a16="http://schemas.microsoft.com/office/drawing/2014/main" id="{3337192D-D988-46D7-87FC-7E1F0F8BA4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84407" y="3901903"/>
            <a:ext cx="4911594" cy="1918988"/>
          </a:xfrm>
          <a:prstGeom prst="rect">
            <a:avLst/>
          </a:prstGeom>
        </p:spPr>
      </p:pic>
      <p:sp>
        <p:nvSpPr>
          <p:cNvPr id="9" name="CasellaDiTesto 8">
            <a:extLst>
              <a:ext uri="{FF2B5EF4-FFF2-40B4-BE49-F238E27FC236}">
                <a16:creationId xmlns:a16="http://schemas.microsoft.com/office/drawing/2014/main" id="{7AE5BD20-A36E-4E89-B4C4-EC37CD136AA8}"/>
              </a:ext>
            </a:extLst>
          </p:cNvPr>
          <p:cNvSpPr txBox="1"/>
          <p:nvPr/>
        </p:nvSpPr>
        <p:spPr>
          <a:xfrm>
            <a:off x="6895070" y="2460626"/>
            <a:ext cx="1527982"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 resistor</a:t>
            </a:r>
          </a:p>
        </p:txBody>
      </p:sp>
      <p:sp>
        <p:nvSpPr>
          <p:cNvPr id="10" name="CasellaDiTesto 9">
            <a:extLst>
              <a:ext uri="{FF2B5EF4-FFF2-40B4-BE49-F238E27FC236}">
                <a16:creationId xmlns:a16="http://schemas.microsoft.com/office/drawing/2014/main" id="{4906E132-730D-4DF7-9B0B-30055C7657B3}"/>
              </a:ext>
            </a:extLst>
          </p:cNvPr>
          <p:cNvSpPr txBox="1"/>
          <p:nvPr/>
        </p:nvSpPr>
        <p:spPr>
          <a:xfrm>
            <a:off x="6895070" y="4861397"/>
            <a:ext cx="201689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n-well resistor</a:t>
            </a:r>
          </a:p>
        </p:txBody>
      </p:sp>
    </p:spTree>
    <p:extLst>
      <p:ext uri="{BB962C8B-B14F-4D97-AF65-F5344CB8AC3E}">
        <p14:creationId xmlns:p14="http://schemas.microsoft.com/office/powerpoint/2010/main" val="1657500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231775"/>
            <a:ext cx="10515600" cy="662397"/>
          </a:xfrm>
        </p:spPr>
        <p:txBody>
          <a:bodyPr/>
          <a:lstStyle/>
          <a:p>
            <a:r>
              <a:rPr lang="en-US" dirty="0"/>
              <a:t>Properties of diffused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12</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119732475"/>
              </p:ext>
            </p:extLst>
          </p:nvPr>
        </p:nvGraphicFramePr>
        <p:xfrm>
          <a:off x="682121" y="1320641"/>
          <a:ext cx="9271504" cy="2510585"/>
        </p:xfrm>
        <a:graphic>
          <a:graphicData uri="http://schemas.openxmlformats.org/drawingml/2006/table">
            <a:tbl>
              <a:tblPr firstRow="1" firstCol="1" bandRow="1">
                <a:tableStyleId>{5C22544A-7EE6-4342-B048-85BDC9FD1C3A}</a:tableStyleId>
              </a:tblPr>
              <a:tblGrid>
                <a:gridCol w="2015256">
                  <a:extLst>
                    <a:ext uri="{9D8B030D-6E8A-4147-A177-3AD203B41FA5}">
                      <a16:colId xmlns:a16="http://schemas.microsoft.com/office/drawing/2014/main" val="20000"/>
                    </a:ext>
                  </a:extLst>
                </a:gridCol>
                <a:gridCol w="1746997">
                  <a:extLst>
                    <a:ext uri="{9D8B030D-6E8A-4147-A177-3AD203B41FA5}">
                      <a16:colId xmlns:a16="http://schemas.microsoft.com/office/drawing/2014/main" val="20001"/>
                    </a:ext>
                  </a:extLst>
                </a:gridCol>
                <a:gridCol w="3493995">
                  <a:extLst>
                    <a:ext uri="{9D8B030D-6E8A-4147-A177-3AD203B41FA5}">
                      <a16:colId xmlns:a16="http://schemas.microsoft.com/office/drawing/2014/main" val="20002"/>
                    </a:ext>
                  </a:extLst>
                </a:gridCol>
                <a:gridCol w="2015256">
                  <a:extLst>
                    <a:ext uri="{9D8B030D-6E8A-4147-A177-3AD203B41FA5}">
                      <a16:colId xmlns:a16="http://schemas.microsoft.com/office/drawing/2014/main" val="20003"/>
                    </a:ext>
                  </a:extLst>
                </a:gridCol>
              </a:tblGrid>
              <a:tr h="478700">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Resistor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Sheet resistance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TCR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Non linearity (a</a:t>
                      </a:r>
                      <a:r>
                        <a:rPr lang="en-US" sz="2000" baseline="-25000">
                          <a:effectLst/>
                          <a:latin typeface="Times New Roman" panose="02020603050405020304" pitchFamily="18" charset="0"/>
                          <a:cs typeface="Times New Roman" panose="02020603050405020304" pitchFamily="18" charset="0"/>
                        </a:rPr>
                        <a:t>V1</a:t>
                      </a:r>
                      <a:r>
                        <a:rPr lang="en-US" sz="2000">
                          <a:effectLst/>
                          <a:latin typeface="Times New Roman" panose="02020603050405020304" pitchFamily="18" charset="0"/>
                          <a:cs typeface="Times New Roman" panose="02020603050405020304" pitchFamily="18" charset="0"/>
                        </a:rPr>
                        <a:t>)</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78700">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n-plus on substrate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30-80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1000-1500 ppm/°C</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400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81785">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p-plus on n-well</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50-150 </a:t>
                      </a:r>
                      <a:r>
                        <a:rPr lang="en-US" sz="2000" dirty="0">
                          <a:effectLst/>
                          <a:latin typeface="Symbol" panose="05050102010706020507" pitchFamily="18" charset="2"/>
                          <a:cs typeface="Times New Roman" panose="02020603050405020304" pitchFamily="18" charset="0"/>
                        </a:rPr>
                        <a:t>W</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1000-1500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400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78700">
                <a:tc>
                  <a:txBody>
                    <a:bodyPr/>
                    <a:lstStyle/>
                    <a:p>
                      <a:pPr algn="l">
                        <a:spcAft>
                          <a:spcPts val="600"/>
                        </a:spcAft>
                      </a:pPr>
                      <a:r>
                        <a:rPr lang="en-US" sz="2000" dirty="0">
                          <a:effectLst/>
                          <a:latin typeface="Times New Roman" panose="02020603050405020304" pitchFamily="18" charset="0"/>
                          <a:cs typeface="Times New Roman" panose="02020603050405020304" pitchFamily="18" charset="0"/>
                        </a:rPr>
                        <a:t>n-Well on substrate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400-4000 </a:t>
                      </a:r>
                      <a:r>
                        <a:rPr lang="en-US" sz="2000" dirty="0">
                          <a:effectLst/>
                          <a:latin typeface="Symbol" panose="05050102010706020507" pitchFamily="18" charset="2"/>
                          <a:cs typeface="Times New Roman" panose="02020603050405020304" pitchFamily="18" charset="0"/>
                        </a:rPr>
                        <a:t>W</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-2000,  -3000 ppm/°C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3000 ppm / V</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362928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Integrated capacitors: quality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13</a:t>
            </a:fld>
            <a:endParaRPr lang="en-US" dirty="0"/>
          </a:p>
        </p:txBody>
      </p:sp>
      <p:sp>
        <p:nvSpPr>
          <p:cNvPr id="5" name="CasellaDiTesto 4"/>
          <p:cNvSpPr txBox="1"/>
          <p:nvPr/>
        </p:nvSpPr>
        <p:spPr>
          <a:xfrm>
            <a:off x="542925" y="1094197"/>
            <a:ext cx="9458325" cy="4893647"/>
          </a:xfrm>
          <a:prstGeom prst="rect">
            <a:avLst/>
          </a:prstGeom>
          <a:noFill/>
        </p:spPr>
        <p:txBody>
          <a:bodyPr wrap="square" rtlCol="0">
            <a:spAutoFit/>
          </a:bodyPr>
          <a:lstStyle/>
          <a:p>
            <a:pPr marL="342900" lvl="0" indent="-342900">
              <a:buFont typeface="Arial" panose="020B0604020202020204" pitchFamily="34" charset="0"/>
              <a:buChar char="•"/>
            </a:pPr>
            <a:r>
              <a:rPr lang="en-US" sz="2400" b="1" dirty="0"/>
              <a:t>Capacitance per unit area</a:t>
            </a:r>
            <a:r>
              <a:rPr lang="en-US" sz="2400" dirty="0"/>
              <a:t>: critical when large capacitors have to be integrated into the chip. Typical values : 1 </a:t>
            </a:r>
            <a:r>
              <a:rPr lang="en-US" sz="2400" dirty="0" err="1"/>
              <a:t>fF</a:t>
            </a:r>
            <a:r>
              <a:rPr lang="en-US" sz="2400" dirty="0"/>
              <a:t>/</a:t>
            </a:r>
            <a:r>
              <a:rPr lang="en-US" sz="2400" dirty="0">
                <a:latin typeface="Symbol" panose="05050102010706020507" pitchFamily="18" charset="2"/>
              </a:rPr>
              <a:t>m</a:t>
            </a:r>
            <a:r>
              <a:rPr lang="en-US" sz="2400" dirty="0"/>
              <a:t>m</a:t>
            </a:r>
            <a:r>
              <a:rPr lang="en-US" sz="2400" baseline="30000" dirty="0"/>
              <a:t>2</a:t>
            </a:r>
            <a:r>
              <a:rPr lang="en-US" sz="2400" dirty="0"/>
              <a:t> to 8 </a:t>
            </a:r>
            <a:r>
              <a:rPr lang="en-US" sz="2400" dirty="0" err="1"/>
              <a:t>fF</a:t>
            </a:r>
            <a:r>
              <a:rPr lang="en-US" sz="2400" dirty="0"/>
              <a:t>/</a:t>
            </a:r>
            <a:r>
              <a:rPr lang="en-US" sz="2400" dirty="0">
                <a:latin typeface="Symbol" panose="05050102010706020507" pitchFamily="18" charset="2"/>
              </a:rPr>
              <a:t>m</a:t>
            </a:r>
            <a:r>
              <a:rPr lang="en-US" sz="2400" dirty="0"/>
              <a:t>m</a:t>
            </a:r>
            <a:r>
              <a:rPr lang="en-US" sz="2400" baseline="30000" dirty="0"/>
              <a:t>2</a:t>
            </a:r>
            <a:r>
              <a:rPr lang="en-US" sz="2400" dirty="0"/>
              <a:t>.  </a:t>
            </a:r>
            <a:endParaRPr lang="it-IT" sz="2400" dirty="0"/>
          </a:p>
          <a:p>
            <a:pPr marL="342900" lvl="0" indent="-342900">
              <a:buFont typeface="Arial" panose="020B0604020202020204" pitchFamily="34" charset="0"/>
              <a:buChar char="•"/>
            </a:pPr>
            <a:r>
              <a:rPr lang="en-US" sz="2400" b="1" dirty="0"/>
              <a:t>Linearity</a:t>
            </a:r>
            <a:r>
              <a:rPr lang="en-US" sz="2400" dirty="0"/>
              <a:t>: A linear capacitance should be voltage independent. In some cases, the fact that a capacitance depends on voltage can be exploited to obtain tunable resonant circuits. </a:t>
            </a:r>
            <a:endParaRPr lang="it-IT" sz="2400" dirty="0"/>
          </a:p>
          <a:p>
            <a:pPr marL="342900" lvl="0" indent="-342900">
              <a:buFont typeface="Arial" panose="020B0604020202020204" pitchFamily="34" charset="0"/>
              <a:buChar char="•"/>
            </a:pPr>
            <a:r>
              <a:rPr lang="en-US" sz="2400" b="1" dirty="0"/>
              <a:t>Temperature dependence.</a:t>
            </a:r>
            <a:r>
              <a:rPr lang="en-US" sz="2400" dirty="0"/>
              <a:t> Integrated capacitors exhibit a very low temperature dependence (a few tens of ppm/°C. Thus, this is seldom a critical point.</a:t>
            </a:r>
            <a:endParaRPr lang="it-IT" sz="2400" dirty="0"/>
          </a:p>
          <a:p>
            <a:pPr marL="342900" lvl="0" indent="-342900">
              <a:buFont typeface="Arial" panose="020B0604020202020204" pitchFamily="34" charset="0"/>
              <a:buChar char="•"/>
            </a:pPr>
            <a:r>
              <a:rPr lang="en-US" sz="2400" b="1" dirty="0"/>
              <a:t>Parasitic components</a:t>
            </a:r>
            <a:r>
              <a:rPr lang="en-US" sz="2400" dirty="0"/>
              <a:t>: as for resistors, capacitors may be affected by parasitic components, typically capacitances to the substrate and parasitic diodes, when insulation is obtained by means of reverse-biased junctions. </a:t>
            </a:r>
            <a:endParaRPr lang="it-IT" sz="2400" dirty="0"/>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27085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5221" y="105636"/>
            <a:ext cx="10515600" cy="662397"/>
          </a:xfrm>
        </p:spPr>
        <p:txBody>
          <a:bodyPr/>
          <a:lstStyle/>
          <a:p>
            <a:r>
              <a:rPr lang="en-US" dirty="0"/>
              <a:t>Integrated Capacitors: MIM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14</a:t>
            </a:fld>
            <a:endParaRPr lang="en-US" dirty="0"/>
          </a:p>
        </p:txBody>
      </p:sp>
      <p:pic>
        <p:nvPicPr>
          <p:cNvPr id="6146" name="Picture 2" descr="cap_MI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610" y="1239882"/>
            <a:ext cx="5019180" cy="465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asellaDiTesto 4"/>
          <p:cNvSpPr txBox="1"/>
          <p:nvPr/>
        </p:nvSpPr>
        <p:spPr>
          <a:xfrm>
            <a:off x="6643688" y="1349115"/>
            <a:ext cx="531812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Typical capacitance density: 1fF/</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r>
              <a:rPr lang="en-US" sz="2400" baseline="30000" dirty="0">
                <a:latin typeface="Arial" panose="020B0604020202020204" pitchFamily="34" charset="0"/>
                <a:cs typeface="Arial" panose="020B0604020202020204" pitchFamily="34" charset="0"/>
              </a:rPr>
              <a:t>2</a:t>
            </a:r>
          </a:p>
        </p:txBody>
      </p:sp>
      <p:sp>
        <p:nvSpPr>
          <p:cNvPr id="6" name="Rettangolo 5"/>
          <p:cNvSpPr/>
          <p:nvPr/>
        </p:nvSpPr>
        <p:spPr>
          <a:xfrm>
            <a:off x="7339072" y="1979038"/>
            <a:ext cx="1439056" cy="1439056"/>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Connettore 1 7"/>
          <p:cNvCxnSpPr/>
          <p:nvPr/>
        </p:nvCxnSpPr>
        <p:spPr>
          <a:xfrm>
            <a:off x="7339072" y="3588301"/>
            <a:ext cx="143905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rot="5400000">
            <a:off x="8202357" y="2698566"/>
            <a:ext cx="1439056"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7683735" y="3692450"/>
            <a:ext cx="104708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33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3" name="CasellaDiTesto 12"/>
          <p:cNvSpPr txBox="1"/>
          <p:nvPr/>
        </p:nvSpPr>
        <p:spPr>
          <a:xfrm rot="5400000">
            <a:off x="8696488" y="2467734"/>
            <a:ext cx="1047082"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33 </a:t>
            </a:r>
            <a:r>
              <a:rPr lang="it-IT" sz="2400" dirty="0">
                <a:latin typeface="Symbol" panose="05050102010706020507" pitchFamily="18" charset="2"/>
                <a:cs typeface="Arial" panose="020B0604020202020204" pitchFamily="34" charset="0"/>
              </a:rPr>
              <a:t>m</a:t>
            </a:r>
            <a:r>
              <a:rPr lang="it-IT" sz="2400" dirty="0">
                <a:latin typeface="Arial" panose="020B0604020202020204" pitchFamily="34" charset="0"/>
                <a:cs typeface="Arial" panose="020B0604020202020204" pitchFamily="34" charset="0"/>
              </a:rPr>
              <a:t>m</a:t>
            </a:r>
            <a:endParaRPr lang="en-US" sz="2400" dirty="0">
              <a:latin typeface="Arial" panose="020B0604020202020204" pitchFamily="34" charset="0"/>
              <a:cs typeface="Arial" panose="020B0604020202020204" pitchFamily="34" charset="0"/>
            </a:endParaRPr>
          </a:p>
        </p:txBody>
      </p:sp>
      <p:sp>
        <p:nvSpPr>
          <p:cNvPr id="12" name="CasellaDiTesto 11"/>
          <p:cNvSpPr txBox="1"/>
          <p:nvPr/>
        </p:nvSpPr>
        <p:spPr>
          <a:xfrm>
            <a:off x="9625281" y="2375400"/>
            <a:ext cx="1505540" cy="646331"/>
          </a:xfrm>
          <a:prstGeom prst="rect">
            <a:avLst/>
          </a:prstGeom>
          <a:noFill/>
        </p:spPr>
        <p:txBody>
          <a:bodyPr wrap="none" rtlCol="0">
            <a:spAutoFit/>
          </a:bodyPr>
          <a:lstStyle/>
          <a:p>
            <a:r>
              <a:rPr lang="it-IT" sz="3600" dirty="0">
                <a:latin typeface="Arial" panose="020B0604020202020204" pitchFamily="34" charset="0"/>
                <a:cs typeface="Arial" panose="020B0604020202020204" pitchFamily="34" charset="0"/>
              </a:rPr>
              <a:t>= 1 </a:t>
            </a:r>
            <a:r>
              <a:rPr lang="it-IT" sz="3600" dirty="0" err="1">
                <a:latin typeface="Arial" panose="020B0604020202020204" pitchFamily="34" charset="0"/>
                <a:cs typeface="Arial" panose="020B0604020202020204" pitchFamily="34" charset="0"/>
              </a:rPr>
              <a:t>pF</a:t>
            </a:r>
            <a:endParaRPr lang="en-US" sz="3600" dirty="0">
              <a:latin typeface="Arial" panose="020B0604020202020204" pitchFamily="34" charset="0"/>
              <a:cs typeface="Arial" panose="020B0604020202020204" pitchFamily="34" charset="0"/>
            </a:endParaRPr>
          </a:p>
        </p:txBody>
      </p:sp>
      <p:sp>
        <p:nvSpPr>
          <p:cNvPr id="14" name="CasellaDiTesto 13"/>
          <p:cNvSpPr txBox="1"/>
          <p:nvPr/>
        </p:nvSpPr>
        <p:spPr>
          <a:xfrm>
            <a:off x="6760564" y="4420496"/>
            <a:ext cx="520124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Need additional process steps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Relatively low density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Possible leakage </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Withstand low voltages ( a few V) </a:t>
            </a:r>
          </a:p>
        </p:txBody>
      </p:sp>
    </p:spTree>
    <p:extLst>
      <p:ext uri="{BB962C8B-B14F-4D97-AF65-F5344CB8AC3E}">
        <p14:creationId xmlns:p14="http://schemas.microsoft.com/office/powerpoint/2010/main" val="3660601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Integrated capacitors: MOM capacitors (flux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15</a:t>
            </a:fld>
            <a:endParaRPr lang="en-US" dirty="0"/>
          </a:p>
        </p:txBody>
      </p:sp>
      <p:pic>
        <p:nvPicPr>
          <p:cNvPr id="5" name="Immagine 4" descr="cap_MO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8258" y="2352530"/>
            <a:ext cx="4907597" cy="2337435"/>
          </a:xfrm>
          <a:prstGeom prst="rect">
            <a:avLst/>
          </a:prstGeom>
          <a:noFill/>
          <a:ln>
            <a:noFill/>
          </a:ln>
        </p:spPr>
      </p:pic>
      <p:sp>
        <p:nvSpPr>
          <p:cNvPr id="6" name="CasellaDiTesto 5"/>
          <p:cNvSpPr txBox="1"/>
          <p:nvPr/>
        </p:nvSpPr>
        <p:spPr>
          <a:xfrm>
            <a:off x="1366837" y="1575068"/>
            <a:ext cx="5343525"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Single layer MOM capacitor</a:t>
            </a:r>
          </a:p>
        </p:txBody>
      </p:sp>
      <p:sp>
        <p:nvSpPr>
          <p:cNvPr id="7" name="CasellaDiTesto 6"/>
          <p:cNvSpPr txBox="1"/>
          <p:nvPr/>
        </p:nvSpPr>
        <p:spPr>
          <a:xfrm>
            <a:off x="1972864" y="5596914"/>
            <a:ext cx="5287025"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Standard metal  interconnection layer</a:t>
            </a:r>
          </a:p>
        </p:txBody>
      </p:sp>
      <p:cxnSp>
        <p:nvCxnSpPr>
          <p:cNvPr id="9" name="Connettore 2 8"/>
          <p:cNvCxnSpPr/>
          <p:nvPr/>
        </p:nvCxnSpPr>
        <p:spPr>
          <a:xfrm flipH="1" flipV="1">
            <a:off x="3477718" y="4796852"/>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2" name="Connettore 2 11"/>
          <p:cNvCxnSpPr/>
          <p:nvPr/>
        </p:nvCxnSpPr>
        <p:spPr>
          <a:xfrm flipH="1" flipV="1">
            <a:off x="3082136" y="4838851"/>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3" name="Connettore 2 12"/>
          <p:cNvCxnSpPr/>
          <p:nvPr/>
        </p:nvCxnSpPr>
        <p:spPr>
          <a:xfrm flipH="1" flipV="1">
            <a:off x="2572471" y="4796852"/>
            <a:ext cx="119921" cy="800062"/>
          </a:xfrm>
          <a:prstGeom prst="straightConnector1">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9889" y="1432007"/>
            <a:ext cx="2836909" cy="3257958"/>
          </a:xfrm>
          <a:prstGeom prst="rect">
            <a:avLst/>
          </a:prstGeom>
        </p:spPr>
      </p:pic>
      <p:sp>
        <p:nvSpPr>
          <p:cNvPr id="15" name="CasellaDiTesto 14"/>
          <p:cNvSpPr txBox="1"/>
          <p:nvPr/>
        </p:nvSpPr>
        <p:spPr>
          <a:xfrm>
            <a:off x="8124669" y="5066675"/>
            <a:ext cx="283763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Layout of a 6-finger</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Single-layer MOM</a:t>
            </a:r>
          </a:p>
        </p:txBody>
      </p:sp>
    </p:spTree>
    <p:extLst>
      <p:ext uri="{BB962C8B-B14F-4D97-AF65-F5344CB8AC3E}">
        <p14:creationId xmlns:p14="http://schemas.microsoft.com/office/powerpoint/2010/main" val="664921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Multi-layer MOM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16</a:t>
            </a:fld>
            <a:endParaRPr lang="en-US" dirty="0"/>
          </a:p>
        </p:txBody>
      </p:sp>
      <p:pic>
        <p:nvPicPr>
          <p:cNvPr id="5" name="Immagine 4" descr="cap_MOM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590" y="1570063"/>
            <a:ext cx="5280660" cy="3581400"/>
          </a:xfrm>
          <a:prstGeom prst="rect">
            <a:avLst/>
          </a:prstGeom>
          <a:noFill/>
          <a:ln>
            <a:noFill/>
          </a:ln>
        </p:spPr>
      </p:pic>
      <p:sp>
        <p:nvSpPr>
          <p:cNvPr id="6" name="CasellaDiTesto 5"/>
          <p:cNvSpPr txBox="1"/>
          <p:nvPr/>
        </p:nvSpPr>
        <p:spPr>
          <a:xfrm>
            <a:off x="659567" y="5366479"/>
            <a:ext cx="4032354" cy="461665"/>
          </a:xfrm>
          <a:prstGeom prst="rect">
            <a:avLst/>
          </a:prstGeom>
          <a:noFill/>
        </p:spPr>
        <p:txBody>
          <a:bodyPr wrap="square" rtlCol="0">
            <a:spAutoFit/>
          </a:bodyPr>
          <a:lstStyle/>
          <a:p>
            <a:r>
              <a:rPr lang="it-IT" sz="2400" dirty="0">
                <a:latin typeface="Arial" panose="020B0604020202020204" pitchFamily="34" charset="0"/>
                <a:cs typeface="Arial" panose="020B0604020202020204" pitchFamily="34" charset="0"/>
              </a:rPr>
              <a:t>Standard metal </a:t>
            </a:r>
            <a:r>
              <a:rPr lang="it-IT" sz="2400" dirty="0" err="1">
                <a:latin typeface="Arial" panose="020B0604020202020204" pitchFamily="34" charset="0"/>
                <a:cs typeface="Arial" panose="020B0604020202020204" pitchFamily="34" charset="0"/>
              </a:rPr>
              <a:t>layers</a:t>
            </a:r>
            <a:endParaRPr lang="en-US" sz="2400" dirty="0">
              <a:latin typeface="Arial" panose="020B0604020202020204" pitchFamily="34" charset="0"/>
              <a:cs typeface="Arial" panose="020B0604020202020204" pitchFamily="34" charset="0"/>
            </a:endParaRPr>
          </a:p>
        </p:txBody>
      </p:sp>
      <p:sp>
        <p:nvSpPr>
          <p:cNvPr id="7" name="Figura a mano libera 6"/>
          <p:cNvSpPr/>
          <p:nvPr/>
        </p:nvSpPr>
        <p:spPr>
          <a:xfrm>
            <a:off x="794393" y="3987384"/>
            <a:ext cx="734604" cy="1314271"/>
          </a:xfrm>
          <a:custGeom>
            <a:avLst/>
            <a:gdLst>
              <a:gd name="connsiteX0" fmla="*/ 60046 w 734604"/>
              <a:gd name="connsiteY0" fmla="*/ 1304144 h 1314271"/>
              <a:gd name="connsiteX1" fmla="*/ 60046 w 734604"/>
              <a:gd name="connsiteY1" fmla="*/ 1244183 h 1314271"/>
              <a:gd name="connsiteX2" fmla="*/ 86 w 734604"/>
              <a:gd name="connsiteY2" fmla="*/ 779488 h 1314271"/>
              <a:gd name="connsiteX3" fmla="*/ 75037 w 734604"/>
              <a:gd name="connsiteY3" fmla="*/ 344773 h 1314271"/>
              <a:gd name="connsiteX4" fmla="*/ 239928 w 734604"/>
              <a:gd name="connsiteY4" fmla="*/ 164891 h 1314271"/>
              <a:gd name="connsiteX5" fmla="*/ 734604 w 734604"/>
              <a:gd name="connsiteY5" fmla="*/ 0 h 1314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604" h="1314271">
                <a:moveTo>
                  <a:pt x="60046" y="1304144"/>
                </a:moveTo>
                <a:cubicBezTo>
                  <a:pt x="65042" y="1317885"/>
                  <a:pt x="70039" y="1331626"/>
                  <a:pt x="60046" y="1244183"/>
                </a:cubicBezTo>
                <a:cubicBezTo>
                  <a:pt x="50053" y="1156740"/>
                  <a:pt x="-2412" y="929390"/>
                  <a:pt x="86" y="779488"/>
                </a:cubicBezTo>
                <a:cubicBezTo>
                  <a:pt x="2584" y="629586"/>
                  <a:pt x="35063" y="447206"/>
                  <a:pt x="75037" y="344773"/>
                </a:cubicBezTo>
                <a:cubicBezTo>
                  <a:pt x="115011" y="242340"/>
                  <a:pt x="130000" y="222353"/>
                  <a:pt x="239928" y="164891"/>
                </a:cubicBezTo>
                <a:cubicBezTo>
                  <a:pt x="349856" y="107429"/>
                  <a:pt x="542230" y="53714"/>
                  <a:pt x="734604"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igura a mano libera 7"/>
          <p:cNvSpPr/>
          <p:nvPr/>
        </p:nvSpPr>
        <p:spPr>
          <a:xfrm>
            <a:off x="1137494" y="4452079"/>
            <a:ext cx="526414" cy="899423"/>
          </a:xfrm>
          <a:custGeom>
            <a:avLst/>
            <a:gdLst>
              <a:gd name="connsiteX0" fmla="*/ 121680 w 526414"/>
              <a:gd name="connsiteY0" fmla="*/ 899410 h 899423"/>
              <a:gd name="connsiteX1" fmla="*/ 106690 w 526414"/>
              <a:gd name="connsiteY1" fmla="*/ 839449 h 899423"/>
              <a:gd name="connsiteX2" fmla="*/ 1758 w 526414"/>
              <a:gd name="connsiteY2" fmla="*/ 524655 h 899423"/>
              <a:gd name="connsiteX3" fmla="*/ 46729 w 526414"/>
              <a:gd name="connsiteY3" fmla="*/ 224852 h 899423"/>
              <a:gd name="connsiteX4" fmla="*/ 121680 w 526414"/>
              <a:gd name="connsiteY4" fmla="*/ 74951 h 899423"/>
              <a:gd name="connsiteX5" fmla="*/ 286572 w 526414"/>
              <a:gd name="connsiteY5" fmla="*/ 29980 h 899423"/>
              <a:gd name="connsiteX6" fmla="*/ 256591 w 526414"/>
              <a:gd name="connsiteY6" fmla="*/ 29980 h 899423"/>
              <a:gd name="connsiteX7" fmla="*/ 526414 w 526414"/>
              <a:gd name="connsiteY7" fmla="*/ 0 h 899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414" h="899423">
                <a:moveTo>
                  <a:pt x="121680" y="899410"/>
                </a:moveTo>
                <a:cubicBezTo>
                  <a:pt x="121680" y="899410"/>
                  <a:pt x="126677" y="901908"/>
                  <a:pt x="106690" y="839449"/>
                </a:cubicBezTo>
                <a:cubicBezTo>
                  <a:pt x="86703" y="776990"/>
                  <a:pt x="11751" y="627088"/>
                  <a:pt x="1758" y="524655"/>
                </a:cubicBezTo>
                <a:cubicBezTo>
                  <a:pt x="-8235" y="422222"/>
                  <a:pt x="26742" y="299803"/>
                  <a:pt x="46729" y="224852"/>
                </a:cubicBezTo>
                <a:cubicBezTo>
                  <a:pt x="66716" y="149901"/>
                  <a:pt x="81706" y="107430"/>
                  <a:pt x="121680" y="74951"/>
                </a:cubicBezTo>
                <a:cubicBezTo>
                  <a:pt x="161654" y="42472"/>
                  <a:pt x="264087" y="37475"/>
                  <a:pt x="286572" y="29980"/>
                </a:cubicBezTo>
                <a:cubicBezTo>
                  <a:pt x="309057" y="22485"/>
                  <a:pt x="216617" y="34977"/>
                  <a:pt x="256591" y="29980"/>
                </a:cubicBezTo>
                <a:cubicBezTo>
                  <a:pt x="296565" y="24983"/>
                  <a:pt x="411489" y="12491"/>
                  <a:pt x="526414"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igura a mano libera 10"/>
          <p:cNvSpPr/>
          <p:nvPr/>
        </p:nvSpPr>
        <p:spPr>
          <a:xfrm>
            <a:off x="1454612" y="4961744"/>
            <a:ext cx="224286" cy="419725"/>
          </a:xfrm>
          <a:custGeom>
            <a:avLst/>
            <a:gdLst>
              <a:gd name="connsiteX0" fmla="*/ 164326 w 224286"/>
              <a:gd name="connsiteY0" fmla="*/ 419725 h 419725"/>
              <a:gd name="connsiteX1" fmla="*/ 14424 w 224286"/>
              <a:gd name="connsiteY1" fmla="*/ 314794 h 419725"/>
              <a:gd name="connsiteX2" fmla="*/ 14424 w 224286"/>
              <a:gd name="connsiteY2" fmla="*/ 119922 h 419725"/>
              <a:gd name="connsiteX3" fmla="*/ 89375 w 224286"/>
              <a:gd name="connsiteY3" fmla="*/ 44971 h 419725"/>
              <a:gd name="connsiteX4" fmla="*/ 224286 w 224286"/>
              <a:gd name="connsiteY4" fmla="*/ 0 h 4197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286" h="419725">
                <a:moveTo>
                  <a:pt x="164326" y="419725"/>
                </a:moveTo>
                <a:cubicBezTo>
                  <a:pt x="101867" y="392243"/>
                  <a:pt x="39408" y="364761"/>
                  <a:pt x="14424" y="314794"/>
                </a:cubicBezTo>
                <a:cubicBezTo>
                  <a:pt x="-10560" y="264827"/>
                  <a:pt x="1932" y="164892"/>
                  <a:pt x="14424" y="119922"/>
                </a:cubicBezTo>
                <a:cubicBezTo>
                  <a:pt x="26916" y="74951"/>
                  <a:pt x="54398" y="64958"/>
                  <a:pt x="89375" y="44971"/>
                </a:cubicBezTo>
                <a:cubicBezTo>
                  <a:pt x="124352" y="24984"/>
                  <a:pt x="174319" y="12492"/>
                  <a:pt x="224286" y="0"/>
                </a:cubicBezTo>
              </a:path>
            </a:pathLst>
          </a:custGeom>
          <a:no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igura a mano libera 11"/>
          <p:cNvSpPr/>
          <p:nvPr/>
        </p:nvSpPr>
        <p:spPr>
          <a:xfrm>
            <a:off x="3887824" y="4099435"/>
            <a:ext cx="1013960" cy="1252054"/>
          </a:xfrm>
          <a:custGeom>
            <a:avLst/>
            <a:gdLst>
              <a:gd name="connsiteX0" fmla="*/ 884420 w 884420"/>
              <a:gd name="connsiteY0" fmla="*/ 1229194 h 1229194"/>
              <a:gd name="connsiteX1" fmla="*/ 749508 w 884420"/>
              <a:gd name="connsiteY1" fmla="*/ 689548 h 1229194"/>
              <a:gd name="connsiteX2" fmla="*/ 539646 w 884420"/>
              <a:gd name="connsiteY2" fmla="*/ 299803 h 1229194"/>
              <a:gd name="connsiteX3" fmla="*/ 0 w 884420"/>
              <a:gd name="connsiteY3" fmla="*/ 0 h 1229194"/>
              <a:gd name="connsiteX0" fmla="*/ 1013960 w 1013960"/>
              <a:gd name="connsiteY0" fmla="*/ 1252054 h 1252054"/>
              <a:gd name="connsiteX1" fmla="*/ 879048 w 1013960"/>
              <a:gd name="connsiteY1" fmla="*/ 712408 h 1252054"/>
              <a:gd name="connsiteX2" fmla="*/ 669186 w 1013960"/>
              <a:gd name="connsiteY2" fmla="*/ 322663 h 1252054"/>
              <a:gd name="connsiteX3" fmla="*/ 0 w 1013960"/>
              <a:gd name="connsiteY3" fmla="*/ 0 h 1252054"/>
            </a:gdLst>
            <a:ahLst/>
            <a:cxnLst>
              <a:cxn ang="0">
                <a:pos x="connsiteX0" y="connsiteY0"/>
              </a:cxn>
              <a:cxn ang="0">
                <a:pos x="connsiteX1" y="connsiteY1"/>
              </a:cxn>
              <a:cxn ang="0">
                <a:pos x="connsiteX2" y="connsiteY2"/>
              </a:cxn>
              <a:cxn ang="0">
                <a:pos x="connsiteX3" y="connsiteY3"/>
              </a:cxn>
            </a:cxnLst>
            <a:rect l="l" t="t" r="r" b="b"/>
            <a:pathLst>
              <a:path w="1013960" h="1252054">
                <a:moveTo>
                  <a:pt x="1013960" y="1252054"/>
                </a:moveTo>
                <a:cubicBezTo>
                  <a:pt x="975235" y="1059680"/>
                  <a:pt x="936510" y="867306"/>
                  <a:pt x="879048" y="712408"/>
                </a:cubicBezTo>
                <a:cubicBezTo>
                  <a:pt x="821586" y="557510"/>
                  <a:pt x="815694" y="441398"/>
                  <a:pt x="669186" y="322663"/>
                </a:cubicBezTo>
                <a:cubicBezTo>
                  <a:pt x="522678" y="203928"/>
                  <a:pt x="207364" y="92439"/>
                  <a:pt x="0"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igura a mano libera 12"/>
          <p:cNvSpPr/>
          <p:nvPr/>
        </p:nvSpPr>
        <p:spPr>
          <a:xfrm>
            <a:off x="3909685" y="4660692"/>
            <a:ext cx="902158" cy="705787"/>
          </a:xfrm>
          <a:custGeom>
            <a:avLst/>
            <a:gdLst>
              <a:gd name="connsiteX0" fmla="*/ 734518 w 734518"/>
              <a:gd name="connsiteY0" fmla="*/ 629587 h 629587"/>
              <a:gd name="connsiteX1" fmla="*/ 509665 w 734518"/>
              <a:gd name="connsiteY1" fmla="*/ 329783 h 629587"/>
              <a:gd name="connsiteX2" fmla="*/ 224852 w 734518"/>
              <a:gd name="connsiteY2" fmla="*/ 104931 h 629587"/>
              <a:gd name="connsiteX3" fmla="*/ 0 w 734518"/>
              <a:gd name="connsiteY3" fmla="*/ 0 h 629587"/>
              <a:gd name="connsiteX0" fmla="*/ 902158 w 902158"/>
              <a:gd name="connsiteY0" fmla="*/ 705787 h 705787"/>
              <a:gd name="connsiteX1" fmla="*/ 677305 w 902158"/>
              <a:gd name="connsiteY1" fmla="*/ 405983 h 705787"/>
              <a:gd name="connsiteX2" fmla="*/ 392492 w 902158"/>
              <a:gd name="connsiteY2" fmla="*/ 181131 h 705787"/>
              <a:gd name="connsiteX3" fmla="*/ 0 w 902158"/>
              <a:gd name="connsiteY3" fmla="*/ 0 h 705787"/>
            </a:gdLst>
            <a:ahLst/>
            <a:cxnLst>
              <a:cxn ang="0">
                <a:pos x="connsiteX0" y="connsiteY0"/>
              </a:cxn>
              <a:cxn ang="0">
                <a:pos x="connsiteX1" y="connsiteY1"/>
              </a:cxn>
              <a:cxn ang="0">
                <a:pos x="connsiteX2" y="connsiteY2"/>
              </a:cxn>
              <a:cxn ang="0">
                <a:pos x="connsiteX3" y="connsiteY3"/>
              </a:cxn>
            </a:cxnLst>
            <a:rect l="l" t="t" r="r" b="b"/>
            <a:pathLst>
              <a:path w="902158" h="705787">
                <a:moveTo>
                  <a:pt x="902158" y="705787"/>
                </a:moveTo>
                <a:cubicBezTo>
                  <a:pt x="832203" y="599606"/>
                  <a:pt x="762249" y="493426"/>
                  <a:pt x="677305" y="405983"/>
                </a:cubicBezTo>
                <a:cubicBezTo>
                  <a:pt x="592361" y="318540"/>
                  <a:pt x="505376" y="248795"/>
                  <a:pt x="392492" y="181131"/>
                </a:cubicBezTo>
                <a:cubicBezTo>
                  <a:pt x="279608" y="113467"/>
                  <a:pt x="69954" y="24983"/>
                  <a:pt x="0" y="0"/>
                </a:cubicBezTo>
              </a:path>
            </a:pathLst>
          </a:custGeom>
          <a:noFill/>
          <a:ln w="28575">
            <a:solidFill>
              <a:srgbClr val="FFC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asellaDiTesto 13"/>
          <p:cNvSpPr txBox="1"/>
          <p:nvPr/>
        </p:nvSpPr>
        <p:spPr>
          <a:xfrm>
            <a:off x="4512478" y="5387592"/>
            <a:ext cx="778611" cy="461665"/>
          </a:xfrm>
          <a:prstGeom prst="rect">
            <a:avLst/>
          </a:prstGeom>
          <a:noFill/>
        </p:spPr>
        <p:txBody>
          <a:bodyPr wrap="none" rtlCol="0">
            <a:spAutoFit/>
          </a:bodyPr>
          <a:lstStyle/>
          <a:p>
            <a:r>
              <a:rPr lang="it-IT" sz="2400" dirty="0" err="1">
                <a:latin typeface="Arial" panose="020B0604020202020204" pitchFamily="34" charset="0"/>
                <a:cs typeface="Arial" panose="020B0604020202020204" pitchFamily="34" charset="0"/>
              </a:rPr>
              <a:t>Vias</a:t>
            </a:r>
            <a:endParaRPr lang="en-US" sz="2400" dirty="0">
              <a:latin typeface="Arial" panose="020B0604020202020204" pitchFamily="34" charset="0"/>
              <a:cs typeface="Arial" panose="020B0604020202020204" pitchFamily="34" charset="0"/>
            </a:endParaRPr>
          </a:p>
        </p:txBody>
      </p:sp>
      <p:sp>
        <p:nvSpPr>
          <p:cNvPr id="15" name="CasellaDiTesto 14"/>
          <p:cNvSpPr txBox="1"/>
          <p:nvPr/>
        </p:nvSpPr>
        <p:spPr>
          <a:xfrm>
            <a:off x="7558576" y="1182145"/>
            <a:ext cx="4339771" cy="1200329"/>
          </a:xfrm>
          <a:prstGeom prst="rect">
            <a:avLst/>
          </a:prstGeom>
          <a:noFill/>
        </p:spPr>
        <p:txBody>
          <a:bodyPr wrap="square" rtlCol="0">
            <a:spAutoFit/>
          </a:bodyPr>
          <a:lstStyle/>
          <a:p>
            <a:r>
              <a:rPr lang="en-US" sz="2400" i="1" dirty="0">
                <a:latin typeface="Arial" panose="020B0604020202020204" pitchFamily="34" charset="0"/>
                <a:cs typeface="Arial" panose="020B0604020202020204" pitchFamily="34" charset="0"/>
              </a:rPr>
              <a:t>Multi-layer MOMs are required to obtain capacitance density comparable with MIMs</a:t>
            </a:r>
          </a:p>
        </p:txBody>
      </p:sp>
      <p:sp>
        <p:nvSpPr>
          <p:cNvPr id="16" name="CasellaDiTesto 15"/>
          <p:cNvSpPr txBox="1"/>
          <p:nvPr/>
        </p:nvSpPr>
        <p:spPr>
          <a:xfrm>
            <a:off x="7151932" y="2579134"/>
            <a:ext cx="4905156"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No additional process steps are required to fabricate MOMs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They withstand relatively high voltages (tens of V or more)</a:t>
            </a:r>
          </a:p>
        </p:txBody>
      </p:sp>
      <p:sp>
        <p:nvSpPr>
          <p:cNvPr id="17" name="CasellaDiTesto 16"/>
          <p:cNvSpPr txBox="1"/>
          <p:nvPr/>
        </p:nvSpPr>
        <p:spPr>
          <a:xfrm>
            <a:off x="7132571" y="4366633"/>
            <a:ext cx="4905156" cy="1200329"/>
          </a:xfrm>
          <a:prstGeom prst="rect">
            <a:avLst/>
          </a:prstGeom>
          <a:noFill/>
        </p:spPr>
        <p:txBody>
          <a:bodyPr wrap="square" rtlCol="0">
            <a:spAutoFit/>
          </a:bodyPr>
          <a:lstStyle/>
          <a:p>
            <a:pPr marL="342900" indent="-342900">
              <a:buFont typeface="Arial" panose="020B0604020202020204" pitchFamily="34" charset="0"/>
              <a:buChar char="-"/>
            </a:pPr>
            <a:r>
              <a:rPr lang="it-IT" sz="2400" dirty="0">
                <a:latin typeface="Arial" panose="020B0604020202020204" pitchFamily="34" charset="0"/>
                <a:cs typeface="Arial" panose="020B0604020202020204" pitchFamily="34" charset="0"/>
              </a:rPr>
              <a:t>Multi</a:t>
            </a:r>
            <a:r>
              <a:rPr lang="en-US" sz="2400" dirty="0">
                <a:latin typeface="Arial" panose="020B0604020202020204" pitchFamily="34" charset="0"/>
                <a:cs typeface="Arial" panose="020B0604020202020204" pitchFamily="34" charset="0"/>
              </a:rPr>
              <a:t>-layer MOMs are "walls" that cannot be crossed by other interconnection layers </a:t>
            </a:r>
          </a:p>
        </p:txBody>
      </p:sp>
    </p:spTree>
    <p:extLst>
      <p:ext uri="{BB962C8B-B14F-4D97-AF65-F5344CB8AC3E}">
        <p14:creationId xmlns:p14="http://schemas.microsoft.com/office/powerpoint/2010/main" val="1486548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3177"/>
            <a:ext cx="10515600" cy="662397"/>
          </a:xfrm>
        </p:spPr>
        <p:txBody>
          <a:bodyPr/>
          <a:lstStyle/>
          <a:p>
            <a:r>
              <a:rPr lang="en-US" dirty="0"/>
              <a:t>Poly-Poly Capacitors</a:t>
            </a:r>
          </a:p>
        </p:txBody>
      </p:sp>
      <p:sp>
        <p:nvSpPr>
          <p:cNvPr id="3" name="Segnaposto piè di pagina 2"/>
          <p:cNvSpPr>
            <a:spLocks noGrp="1"/>
          </p:cNvSpPr>
          <p:nvPr>
            <p:ph type="ftr" sz="quarter" idx="11"/>
          </p:nvPr>
        </p:nvSpPr>
        <p:spPr/>
        <p:txBody>
          <a:bodyPr/>
          <a:lstStyle/>
          <a:p>
            <a:r>
              <a:rPr lang="en-US" dirty="0"/>
              <a:t>P. Bruschi – Microelectronic System Design</a:t>
            </a:r>
          </a:p>
        </p:txBody>
      </p:sp>
      <p:sp>
        <p:nvSpPr>
          <p:cNvPr id="4" name="Segnaposto numero diapositiva 3"/>
          <p:cNvSpPr>
            <a:spLocks noGrp="1"/>
          </p:cNvSpPr>
          <p:nvPr>
            <p:ph type="sldNum" sz="quarter" idx="12"/>
          </p:nvPr>
        </p:nvSpPr>
        <p:spPr/>
        <p:txBody>
          <a:bodyPr/>
          <a:lstStyle/>
          <a:p>
            <a:fld id="{02055017-B6DE-4C35-A63B-40EADAC97849}" type="slidenum">
              <a:rPr lang="en-US" smtClean="0"/>
              <a:t>17</a:t>
            </a:fld>
            <a:endParaRPr lang="en-US" dirty="0"/>
          </a:p>
        </p:txBody>
      </p:sp>
      <p:pic>
        <p:nvPicPr>
          <p:cNvPr id="5" name="Immagine 4" descr="cap_PolyPo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531" y="1038095"/>
            <a:ext cx="6096000" cy="3133725"/>
          </a:xfrm>
          <a:prstGeom prst="rect">
            <a:avLst/>
          </a:prstGeom>
          <a:noFill/>
          <a:ln>
            <a:noFill/>
          </a:ln>
        </p:spPr>
      </p:pic>
      <p:sp>
        <p:nvSpPr>
          <p:cNvPr id="7" name="CasellaDiTesto 6"/>
          <p:cNvSpPr txBox="1"/>
          <p:nvPr/>
        </p:nvSpPr>
        <p:spPr>
          <a:xfrm>
            <a:off x="7541275" y="659220"/>
            <a:ext cx="4650725" cy="1200329"/>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Poly-poly capacitors can be integrated only </a:t>
            </a:r>
            <a:r>
              <a:rPr lang="en-US" sz="2400" b="1" u="sng" dirty="0">
                <a:latin typeface="Arial" panose="020B0604020202020204" pitchFamily="34" charset="0"/>
                <a:cs typeface="Arial" panose="020B0604020202020204" pitchFamily="34" charset="0"/>
              </a:rPr>
              <a:t>when two polysilicon layers</a:t>
            </a:r>
            <a:r>
              <a:rPr lang="en-US" sz="2400" dirty="0">
                <a:latin typeface="Arial" panose="020B0604020202020204" pitchFamily="34" charset="0"/>
                <a:cs typeface="Arial" panose="020B0604020202020204" pitchFamily="34" charset="0"/>
              </a:rPr>
              <a:t> are available</a:t>
            </a:r>
          </a:p>
        </p:txBody>
      </p:sp>
      <p:sp>
        <p:nvSpPr>
          <p:cNvPr id="8" name="CasellaDiTesto 7"/>
          <p:cNvSpPr txBox="1"/>
          <p:nvPr/>
        </p:nvSpPr>
        <p:spPr>
          <a:xfrm>
            <a:off x="7551319" y="2185035"/>
            <a:ext cx="4354286" cy="1200329"/>
          </a:xfrm>
          <a:prstGeom prst="rect">
            <a:avLst/>
          </a:prstGeom>
          <a:noFill/>
        </p:spPr>
        <p:txBody>
          <a:bodyPr wrap="square" rtlCol="0">
            <a:spAutoFit/>
          </a:bodyPr>
          <a:lstStyle/>
          <a:p>
            <a:pPr marL="342900" indent="-342900">
              <a:buFontTx/>
              <a:buChar char="+"/>
            </a:pPr>
            <a:r>
              <a:rPr lang="en-US" sz="2400" dirty="0">
                <a:latin typeface="Arial" panose="020B0604020202020204" pitchFamily="34" charset="0"/>
                <a:cs typeface="Arial" panose="020B0604020202020204" pitchFamily="34" charset="0"/>
              </a:rPr>
              <a:t>Maximum capacitance density among integrated capacitors (up to 8 </a:t>
            </a:r>
            <a:r>
              <a:rPr lang="en-US" sz="2400" dirty="0" err="1">
                <a:latin typeface="Arial" panose="020B0604020202020204" pitchFamily="34" charset="0"/>
                <a:cs typeface="Arial" panose="020B0604020202020204" pitchFamily="34" charset="0"/>
              </a:rPr>
              <a:t>fF</a:t>
            </a:r>
            <a:r>
              <a:rPr lang="en-US" sz="2400" dirty="0">
                <a:latin typeface="Arial" panose="020B0604020202020204" pitchFamily="34" charset="0"/>
                <a:cs typeface="Arial" panose="020B0604020202020204" pitchFamily="34" charset="0"/>
              </a:rPr>
              <a:t>/</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a:t>
            </a:r>
          </a:p>
        </p:txBody>
      </p:sp>
      <p:sp>
        <p:nvSpPr>
          <p:cNvPr id="9" name="CasellaDiTesto 8"/>
          <p:cNvSpPr txBox="1"/>
          <p:nvPr/>
        </p:nvSpPr>
        <p:spPr>
          <a:xfrm>
            <a:off x="7551319" y="3561170"/>
            <a:ext cx="4354286" cy="1938992"/>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Higher non-linearity (voltage dependence) with respect to MIM and MOM cap.</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Only low voltages can be safely applied</a:t>
            </a:r>
          </a:p>
        </p:txBody>
      </p:sp>
      <p:sp>
        <p:nvSpPr>
          <p:cNvPr id="6" name="CasellaDiTesto 5"/>
          <p:cNvSpPr txBox="1"/>
          <p:nvPr/>
        </p:nvSpPr>
        <p:spPr>
          <a:xfrm>
            <a:off x="906359" y="4268064"/>
            <a:ext cx="5858343"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 non-linearity derives from the much greater (and non-linear)  penetration of the electric field into the polysilicon plates with respect to metal ones. </a:t>
            </a:r>
          </a:p>
        </p:txBody>
      </p:sp>
    </p:spTree>
    <p:extLst>
      <p:ext uri="{BB962C8B-B14F-4D97-AF65-F5344CB8AC3E}">
        <p14:creationId xmlns:p14="http://schemas.microsoft.com/office/powerpoint/2010/main" val="1872620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Poly-implant capacitor</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18</a:t>
            </a:fld>
            <a:endParaRPr lang="en-US" dirty="0"/>
          </a:p>
        </p:txBody>
      </p:sp>
      <p:pic>
        <p:nvPicPr>
          <p:cNvPr id="7170" name="Picture 2" descr="cap_poly_diff"/>
          <p:cNvPicPr>
            <a:picLocks noChangeAspect="1" noChangeArrowheads="1"/>
          </p:cNvPicPr>
          <p:nvPr/>
        </p:nvPicPr>
        <p:blipFill>
          <a:blip r:embed="rId2" cstate="print">
            <a:extLst>
              <a:ext uri="{28A0092B-C50C-407E-A947-70E740481C1C}">
                <a14:useLocalDpi xmlns:a14="http://schemas.microsoft.com/office/drawing/2010/main" val="0"/>
              </a:ext>
            </a:extLst>
          </a:blip>
          <a:srcRect t="-1834"/>
          <a:stretch>
            <a:fillRect/>
          </a:stretch>
        </p:blipFill>
        <p:spPr bwMode="auto">
          <a:xfrm>
            <a:off x="2364733" y="1253536"/>
            <a:ext cx="7006896"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uppo 5"/>
          <p:cNvGrpSpPr/>
          <p:nvPr/>
        </p:nvGrpSpPr>
        <p:grpSpPr>
          <a:xfrm>
            <a:off x="3828738" y="2764459"/>
            <a:ext cx="419724" cy="762907"/>
            <a:chOff x="1573965" y="495300"/>
            <a:chExt cx="674559" cy="1130300"/>
          </a:xfrm>
        </p:grpSpPr>
        <p:sp>
          <p:nvSpPr>
            <p:cNvPr id="7" name="Triangolo isoscele 6"/>
            <p:cNvSpPr/>
            <p:nvPr/>
          </p:nvSpPr>
          <p:spPr>
            <a:xfrm>
              <a:off x="1678897" y="869430"/>
              <a:ext cx="464695" cy="389954"/>
            </a:xfrm>
            <a:prstGeom prst="triangle">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ttangolo 7"/>
            <p:cNvSpPr/>
            <p:nvPr/>
          </p:nvSpPr>
          <p:spPr>
            <a:xfrm>
              <a:off x="1573965" y="800100"/>
              <a:ext cx="674559" cy="69330"/>
            </a:xfrm>
            <a:prstGeom prst="rect">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ttore 1 8"/>
            <p:cNvCxnSpPr/>
            <p:nvPr/>
          </p:nvCxnSpPr>
          <p:spPr>
            <a:xfrm>
              <a:off x="1911244" y="495300"/>
              <a:ext cx="0" cy="1130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4203723"/>
            <a:ext cx="2665049" cy="1925757"/>
          </a:xfrm>
          <a:prstGeom prst="rect">
            <a:avLst/>
          </a:prstGeom>
        </p:spPr>
      </p:pic>
      <p:sp>
        <p:nvSpPr>
          <p:cNvPr id="10" name="CasellaDiTesto 9"/>
          <p:cNvSpPr txBox="1"/>
          <p:nvPr/>
        </p:nvSpPr>
        <p:spPr>
          <a:xfrm>
            <a:off x="1274164" y="1597148"/>
            <a:ext cx="52129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2</a:t>
            </a:r>
            <a:endParaRPr lang="en-US" sz="2400" baseline="-25000" dirty="0">
              <a:latin typeface="Arial" panose="020B0604020202020204" pitchFamily="34" charset="0"/>
              <a:cs typeface="Arial" panose="020B0604020202020204" pitchFamily="34" charset="0"/>
            </a:endParaRPr>
          </a:p>
        </p:txBody>
      </p:sp>
      <p:sp>
        <p:nvSpPr>
          <p:cNvPr id="12" name="CasellaDiTesto 11"/>
          <p:cNvSpPr txBox="1"/>
          <p:nvPr/>
        </p:nvSpPr>
        <p:spPr>
          <a:xfrm>
            <a:off x="10212529" y="1381746"/>
            <a:ext cx="52129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C</a:t>
            </a:r>
            <a:r>
              <a:rPr lang="it-IT" sz="2400" baseline="-25000" dirty="0">
                <a:latin typeface="Arial" panose="020B0604020202020204" pitchFamily="34" charset="0"/>
                <a:cs typeface="Arial" panose="020B0604020202020204" pitchFamily="34" charset="0"/>
              </a:rPr>
              <a:t>1</a:t>
            </a:r>
            <a:endParaRPr lang="en-US" sz="2400" baseline="-25000" dirty="0">
              <a:latin typeface="Arial" panose="020B0604020202020204" pitchFamily="34" charset="0"/>
              <a:cs typeface="Arial" panose="020B0604020202020204" pitchFamily="34" charset="0"/>
            </a:endParaRPr>
          </a:p>
        </p:txBody>
      </p:sp>
      <p:sp>
        <p:nvSpPr>
          <p:cNvPr id="13" name="CasellaDiTesto 12"/>
          <p:cNvSpPr txBox="1"/>
          <p:nvPr/>
        </p:nvSpPr>
        <p:spPr>
          <a:xfrm>
            <a:off x="9728462" y="3742058"/>
            <a:ext cx="681597" cy="461665"/>
          </a:xfrm>
          <a:prstGeom prst="rect">
            <a:avLst/>
          </a:prstGeom>
          <a:noFill/>
        </p:spPr>
        <p:txBody>
          <a:bodyPr wrap="none" rtlCol="0">
            <a:spAutoFit/>
          </a:bodyPr>
          <a:lstStyle/>
          <a:p>
            <a:r>
              <a:rPr lang="it-IT" sz="2400" dirty="0">
                <a:latin typeface="Arial" panose="020B0604020202020204" pitchFamily="34" charset="0"/>
                <a:cs typeface="Arial" panose="020B0604020202020204" pitchFamily="34" charset="0"/>
              </a:rPr>
              <a:t>sub</a:t>
            </a:r>
            <a:endParaRPr lang="en-US" sz="2400" baseline="-25000" dirty="0">
              <a:latin typeface="Arial" panose="020B0604020202020204" pitchFamily="34" charset="0"/>
              <a:cs typeface="Arial" panose="020B0604020202020204" pitchFamily="34" charset="0"/>
            </a:endParaRPr>
          </a:p>
        </p:txBody>
      </p:sp>
      <p:cxnSp>
        <p:nvCxnSpPr>
          <p:cNvPr id="14" name="Connettore 2 13"/>
          <p:cNvCxnSpPr>
            <a:stCxn id="10" idx="3"/>
          </p:cNvCxnSpPr>
          <p:nvPr/>
        </p:nvCxnSpPr>
        <p:spPr>
          <a:xfrm flipV="1">
            <a:off x="1795461" y="1820265"/>
            <a:ext cx="569272" cy="7716"/>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8" name="Connettore 2 17"/>
          <p:cNvCxnSpPr/>
          <p:nvPr/>
        </p:nvCxnSpPr>
        <p:spPr>
          <a:xfrm flipH="1">
            <a:off x="9383622" y="1604864"/>
            <a:ext cx="804921" cy="215401"/>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Connettore 2 20"/>
          <p:cNvCxnSpPr/>
          <p:nvPr/>
        </p:nvCxnSpPr>
        <p:spPr>
          <a:xfrm flipH="1" flipV="1">
            <a:off x="9099030" y="3353402"/>
            <a:ext cx="629433" cy="590865"/>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2" name="Freccia in giù 21"/>
          <p:cNvSpPr/>
          <p:nvPr/>
        </p:nvSpPr>
        <p:spPr>
          <a:xfrm>
            <a:off x="7060367" y="3944267"/>
            <a:ext cx="368157" cy="627733"/>
          </a:xfrm>
          <a:prstGeom prst="downArrow">
            <a:avLst/>
          </a:prstGeom>
          <a:solidFill>
            <a:srgbClr val="FF0000"/>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p:cNvSpPr txBox="1"/>
          <p:nvPr/>
        </p:nvSpPr>
        <p:spPr>
          <a:xfrm>
            <a:off x="509666" y="4203723"/>
            <a:ext cx="5261547"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Some properties as poly-poly capacitors but presence of a parasitic junction between the lower terminal and the substrate. </a:t>
            </a:r>
          </a:p>
        </p:txBody>
      </p:sp>
    </p:spTree>
    <p:extLst>
      <p:ext uri="{BB962C8B-B14F-4D97-AF65-F5344CB8AC3E}">
        <p14:creationId xmlns:p14="http://schemas.microsoft.com/office/powerpoint/2010/main" val="2128593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22" grpId="0" animBg="1"/>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0"/>
            <a:ext cx="10515600" cy="662397"/>
          </a:xfrm>
        </p:spPr>
        <p:txBody>
          <a:bodyPr/>
          <a:lstStyle/>
          <a:p>
            <a:r>
              <a:rPr lang="en-US" dirty="0"/>
              <a:t>Junction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19</a:t>
            </a:fld>
            <a:endParaRPr lang="en-US" dirty="0"/>
          </a:p>
        </p:txBody>
      </p:sp>
      <p:pic>
        <p:nvPicPr>
          <p:cNvPr id="5" name="Immagine 4" descr="cap_Dif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4636" y="808116"/>
            <a:ext cx="5801194" cy="5156417"/>
          </a:xfrm>
          <a:prstGeom prst="rect">
            <a:avLst/>
          </a:prstGeom>
          <a:noFill/>
          <a:ln>
            <a:noFill/>
          </a:ln>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6660" y="223341"/>
            <a:ext cx="2841139" cy="2972301"/>
          </a:xfrm>
          <a:prstGeom prst="rect">
            <a:avLst/>
          </a:prstGeom>
        </p:spPr>
      </p:pic>
      <p:sp>
        <p:nvSpPr>
          <p:cNvPr id="7" name="CasellaDiTesto 6"/>
          <p:cNvSpPr txBox="1"/>
          <p:nvPr/>
        </p:nvSpPr>
        <p:spPr>
          <a:xfrm>
            <a:off x="6565692" y="3113454"/>
            <a:ext cx="5415593" cy="304698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Due to the strong dependence on voltage, junction capacitances are used only for frequency compensation purposes or as bypass capacitors.</a:t>
            </a:r>
          </a:p>
          <a:p>
            <a:r>
              <a:rPr lang="en-US" sz="2400" dirty="0">
                <a:latin typeface="Arial" panose="020B0604020202020204" pitchFamily="34" charset="0"/>
                <a:cs typeface="Arial" panose="020B0604020202020204" pitchFamily="34" charset="0"/>
              </a:rPr>
              <a:t>The dependence on voltage can be used in RF applications to implement varactors for tuning of LC resonators:</a:t>
            </a:r>
          </a:p>
          <a:p>
            <a:r>
              <a:rPr lang="en-US" sz="2400" b="1" dirty="0">
                <a:latin typeface="Arial" panose="020B0604020202020204" pitchFamily="34" charset="0"/>
                <a:cs typeface="Arial" panose="020B0604020202020204" pitchFamily="34" charset="0"/>
              </a:rPr>
              <a:t>(Varactors) </a:t>
            </a:r>
          </a:p>
        </p:txBody>
      </p:sp>
      <p:sp>
        <p:nvSpPr>
          <p:cNvPr id="8" name="CasellaDiTesto 7"/>
          <p:cNvSpPr txBox="1"/>
          <p:nvPr/>
        </p:nvSpPr>
        <p:spPr>
          <a:xfrm>
            <a:off x="2458387" y="223341"/>
            <a:ext cx="1367682" cy="584775"/>
          </a:xfrm>
          <a:prstGeom prst="rect">
            <a:avLst/>
          </a:prstGeom>
          <a:noFill/>
        </p:spPr>
        <p:txBody>
          <a:bodyPr wrap="none" rtlCol="0">
            <a:spAutoFit/>
          </a:bodyPr>
          <a:lstStyle/>
          <a:p>
            <a:r>
              <a:rPr lang="it-IT" sz="3200" dirty="0">
                <a:latin typeface="Arial" panose="020B0604020202020204" pitchFamily="34" charset="0"/>
                <a:cs typeface="Arial" panose="020B0604020202020204" pitchFamily="34" charset="0"/>
              </a:rPr>
              <a:t>+</a:t>
            </a:r>
            <a:r>
              <a:rPr lang="it-IT" sz="2400" dirty="0">
                <a:latin typeface="Arial" panose="020B0604020202020204" pitchFamily="34" charset="0"/>
                <a:cs typeface="Arial" panose="020B0604020202020204" pitchFamily="34" charset="0"/>
              </a:rPr>
              <a:t>  V</a:t>
            </a:r>
            <a:r>
              <a:rPr lang="it-IT" sz="2400" baseline="-25000" dirty="0">
                <a:latin typeface="Arial" panose="020B0604020202020204" pitchFamily="34" charset="0"/>
                <a:cs typeface="Arial" panose="020B0604020202020204" pitchFamily="34" charset="0"/>
              </a:rPr>
              <a:t>C</a:t>
            </a:r>
            <a:r>
              <a:rPr lang="it-IT" sz="2400" dirty="0">
                <a:latin typeface="Arial" panose="020B0604020202020204" pitchFamily="34" charset="0"/>
                <a:cs typeface="Arial" panose="020B0604020202020204" pitchFamily="34" charset="0"/>
              </a:rPr>
              <a:t>  </a:t>
            </a:r>
            <a:r>
              <a:rPr lang="it-IT" sz="3200" dirty="0">
                <a:latin typeface="Arial" panose="020B0604020202020204" pitchFamily="34" charset="0"/>
                <a:cs typeface="Arial" panose="020B0604020202020204" pitchFamily="34" charset="0"/>
              </a:rPr>
              <a:t> -</a:t>
            </a:r>
            <a:endParaRPr lang="en-US" sz="3200" dirty="0">
              <a:latin typeface="Arial" panose="020B0604020202020204" pitchFamily="34" charset="0"/>
              <a:cs typeface="Arial" panose="020B0604020202020204" pitchFamily="34" charset="0"/>
            </a:endParaRPr>
          </a:p>
        </p:txBody>
      </p:sp>
      <p:grpSp>
        <p:nvGrpSpPr>
          <p:cNvPr id="9" name="Gruppo 8"/>
          <p:cNvGrpSpPr/>
          <p:nvPr/>
        </p:nvGrpSpPr>
        <p:grpSpPr>
          <a:xfrm rot="2160000">
            <a:off x="1628677" y="2336762"/>
            <a:ext cx="338528" cy="649255"/>
            <a:chOff x="1573965" y="495300"/>
            <a:chExt cx="674559" cy="1130300"/>
          </a:xfrm>
        </p:grpSpPr>
        <p:sp>
          <p:nvSpPr>
            <p:cNvPr id="10" name="Triangolo isoscele 9"/>
            <p:cNvSpPr/>
            <p:nvPr/>
          </p:nvSpPr>
          <p:spPr>
            <a:xfrm>
              <a:off x="1678897" y="869430"/>
              <a:ext cx="464695" cy="389954"/>
            </a:xfrm>
            <a:prstGeom prst="triangle">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ttangolo 10"/>
            <p:cNvSpPr/>
            <p:nvPr/>
          </p:nvSpPr>
          <p:spPr>
            <a:xfrm>
              <a:off x="1573965" y="800100"/>
              <a:ext cx="674559" cy="69330"/>
            </a:xfrm>
            <a:prstGeom prst="rect">
              <a:avLst/>
            </a:prstGeom>
            <a:solidFill>
              <a:schemeClr val="tx1"/>
            </a:solidFill>
            <a:ln w="28575">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ttore 1 11"/>
            <p:cNvCxnSpPr/>
            <p:nvPr/>
          </p:nvCxnSpPr>
          <p:spPr>
            <a:xfrm>
              <a:off x="1911244" y="495300"/>
              <a:ext cx="0" cy="11303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8031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Integrated resistors: general layout</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109" y="1382785"/>
            <a:ext cx="6656722" cy="2306495"/>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233" y="4019158"/>
            <a:ext cx="5478474" cy="923240"/>
          </a:xfrm>
          <a:prstGeom prst="rect">
            <a:avLst/>
          </a:prstGeom>
        </p:spPr>
      </p:pic>
      <p:graphicFrame>
        <p:nvGraphicFramePr>
          <p:cNvPr id="8" name="Oggetto 7"/>
          <p:cNvGraphicFramePr>
            <a:graphicFrameLocks noChangeAspect="1"/>
          </p:cNvGraphicFramePr>
          <p:nvPr>
            <p:extLst>
              <p:ext uri="{D42A27DB-BD31-4B8C-83A1-F6EECF244321}">
                <p14:modId xmlns:p14="http://schemas.microsoft.com/office/powerpoint/2010/main" val="2942894221"/>
              </p:ext>
            </p:extLst>
          </p:nvPr>
        </p:nvGraphicFramePr>
        <p:xfrm>
          <a:off x="2817813" y="5120587"/>
          <a:ext cx="5754687" cy="881062"/>
        </p:xfrm>
        <a:graphic>
          <a:graphicData uri="http://schemas.openxmlformats.org/presentationml/2006/ole">
            <mc:AlternateContent xmlns:mc="http://schemas.openxmlformats.org/markup-compatibility/2006">
              <mc:Choice xmlns:v="urn:schemas-microsoft-com:vml" Requires="v">
                <p:oleObj name="Equation" r:id="rId4" imgW="2311200" imgH="355320" progId="Equation.DSMT4">
                  <p:embed/>
                </p:oleObj>
              </mc:Choice>
              <mc:Fallback>
                <p:oleObj name="Equation" r:id="rId4" imgW="2311200" imgH="355320" progId="Equation.DSMT4">
                  <p:embed/>
                  <p:pic>
                    <p:nvPicPr>
                      <p:cNvPr id="0" name="Object 1"/>
                      <p:cNvPicPr>
                        <a:picLocks noChangeAspect="1" noChangeArrowheads="1"/>
                      </p:cNvPicPr>
                      <p:nvPr/>
                    </p:nvPicPr>
                    <p:blipFill>
                      <a:blip r:embed="rId5"/>
                      <a:srcRect/>
                      <a:stretch>
                        <a:fillRect/>
                      </a:stretch>
                    </p:blipFill>
                    <p:spPr bwMode="auto">
                      <a:xfrm>
                        <a:off x="2817813" y="5120587"/>
                        <a:ext cx="5754687" cy="881062"/>
                      </a:xfrm>
                      <a:prstGeom prst="rect">
                        <a:avLst/>
                      </a:prstGeom>
                      <a:noFill/>
                    </p:spPr>
                  </p:pic>
                </p:oleObj>
              </mc:Fallback>
            </mc:AlternateContent>
          </a:graphicData>
        </a:graphic>
      </p:graphicFrame>
      <p:cxnSp>
        <p:nvCxnSpPr>
          <p:cNvPr id="10" name="Connettore 1 9"/>
          <p:cNvCxnSpPr/>
          <p:nvPr/>
        </p:nvCxnSpPr>
        <p:spPr>
          <a:xfrm flipH="1">
            <a:off x="4229100" y="2893325"/>
            <a:ext cx="15882" cy="100811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Connettore 1 10"/>
          <p:cNvCxnSpPr/>
          <p:nvPr/>
        </p:nvCxnSpPr>
        <p:spPr>
          <a:xfrm>
            <a:off x="7667632" y="2848875"/>
            <a:ext cx="5708" cy="99209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244982" y="3749040"/>
            <a:ext cx="3422650" cy="0"/>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8" name="CasellaDiTesto 17"/>
          <p:cNvSpPr txBox="1"/>
          <p:nvPr/>
        </p:nvSpPr>
        <p:spPr>
          <a:xfrm>
            <a:off x="5778213" y="3232927"/>
            <a:ext cx="356188"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a:t>
            </a:r>
          </a:p>
        </p:txBody>
      </p:sp>
      <p:cxnSp>
        <p:nvCxnSpPr>
          <p:cNvPr id="20" name="Connettore 1 19"/>
          <p:cNvCxnSpPr/>
          <p:nvPr/>
        </p:nvCxnSpPr>
        <p:spPr>
          <a:xfrm>
            <a:off x="4808220" y="2362200"/>
            <a:ext cx="0" cy="486675"/>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CasellaDiTesto 20"/>
          <p:cNvSpPr txBox="1"/>
          <p:nvPr/>
        </p:nvSpPr>
        <p:spPr>
          <a:xfrm>
            <a:off x="4978113" y="2374373"/>
            <a:ext cx="47481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W</a:t>
            </a:r>
          </a:p>
        </p:txBody>
      </p:sp>
    </p:spTree>
    <p:extLst>
      <p:ext uri="{BB962C8B-B14F-4D97-AF65-F5344CB8AC3E}">
        <p14:creationId xmlns:p14="http://schemas.microsoft.com/office/powerpoint/2010/main" val="418796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7888" y="269875"/>
            <a:ext cx="10515600" cy="662397"/>
          </a:xfrm>
        </p:spPr>
        <p:txBody>
          <a:bodyPr/>
          <a:lstStyle/>
          <a:p>
            <a:r>
              <a:rPr lang="en-US" dirty="0"/>
              <a:t>Properties of Integrated Capacitors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20</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2986882641"/>
              </p:ext>
            </p:extLst>
          </p:nvPr>
        </p:nvGraphicFramePr>
        <p:xfrm>
          <a:off x="815897" y="1139965"/>
          <a:ext cx="10726528" cy="4766159"/>
        </p:xfrm>
        <a:graphic>
          <a:graphicData uri="http://schemas.openxmlformats.org/drawingml/2006/table">
            <a:tbl>
              <a:tblPr firstRow="1" firstCol="1" bandRow="1">
                <a:tableStyleId>{5C22544A-7EE6-4342-B048-85BDC9FD1C3A}</a:tableStyleId>
              </a:tblPr>
              <a:tblGrid>
                <a:gridCol w="2333726">
                  <a:extLst>
                    <a:ext uri="{9D8B030D-6E8A-4147-A177-3AD203B41FA5}">
                      <a16:colId xmlns:a16="http://schemas.microsoft.com/office/drawing/2014/main" val="20000"/>
                    </a:ext>
                  </a:extLst>
                </a:gridCol>
                <a:gridCol w="2429451">
                  <a:extLst>
                    <a:ext uri="{9D8B030D-6E8A-4147-A177-3AD203B41FA5}">
                      <a16:colId xmlns:a16="http://schemas.microsoft.com/office/drawing/2014/main" val="20001"/>
                    </a:ext>
                  </a:extLst>
                </a:gridCol>
                <a:gridCol w="2670952">
                  <a:extLst>
                    <a:ext uri="{9D8B030D-6E8A-4147-A177-3AD203B41FA5}">
                      <a16:colId xmlns:a16="http://schemas.microsoft.com/office/drawing/2014/main" val="20002"/>
                    </a:ext>
                  </a:extLst>
                </a:gridCol>
                <a:gridCol w="3292399">
                  <a:extLst>
                    <a:ext uri="{9D8B030D-6E8A-4147-A177-3AD203B41FA5}">
                      <a16:colId xmlns:a16="http://schemas.microsoft.com/office/drawing/2014/main" val="20003"/>
                    </a:ext>
                  </a:extLst>
                </a:gridCol>
              </a:tblGrid>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Capacitor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per unit area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Linearity (voltage dependence)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Parasitic components</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MIM</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MOM (flux)</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1 metal layer</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0.1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(both terminals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MOM (flux)</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6 metal layer</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&lt; 100 ppm/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Capacitance to substrate</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(both terminals only)</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635488">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poly-poly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6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100 - 1000 ppm/V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Capacitance to substrate</a:t>
                      </a:r>
                      <a:endParaRPr lang="it-IT" sz="2000">
                        <a:effectLst/>
                        <a:latin typeface="Times New Roman" panose="02020603050405020304" pitchFamily="18" charset="0"/>
                        <a:cs typeface="Times New Roman" panose="02020603050405020304" pitchFamily="18" charset="0"/>
                      </a:endParaRPr>
                    </a:p>
                    <a:p>
                      <a:pPr algn="just">
                        <a:spcAft>
                          <a:spcPts val="0"/>
                        </a:spcAft>
                      </a:pPr>
                      <a:r>
                        <a:rPr lang="en-US" sz="2000">
                          <a:effectLst/>
                          <a:latin typeface="Times New Roman" panose="02020603050405020304" pitchFamily="18" charset="0"/>
                          <a:cs typeface="Times New Roman" panose="02020603050405020304" pitchFamily="18" charset="0"/>
                        </a:rPr>
                        <a:t>(bottom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635488">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poly-diffusion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6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100 - 1000 ppm/V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Diode to Substrate (bottom plate only)</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953231">
                <a:tc>
                  <a:txBody>
                    <a:bodyPr/>
                    <a:lstStyle/>
                    <a:p>
                      <a:pPr algn="just">
                        <a:spcAft>
                          <a:spcPts val="0"/>
                        </a:spcAft>
                      </a:pPr>
                      <a:r>
                        <a:rPr lang="en-US" sz="2000">
                          <a:effectLst/>
                          <a:latin typeface="Times New Roman" panose="02020603050405020304" pitchFamily="18" charset="0"/>
                          <a:cs typeface="Times New Roman" panose="02020603050405020304" pitchFamily="18" charset="0"/>
                        </a:rPr>
                        <a:t>junction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1 </a:t>
                      </a:r>
                      <a:r>
                        <a:rPr lang="en-US" sz="2000" dirty="0" err="1">
                          <a:effectLst/>
                          <a:latin typeface="Times New Roman" panose="02020603050405020304" pitchFamily="18" charset="0"/>
                          <a:cs typeface="Times New Roman" panose="02020603050405020304" pitchFamily="18" charset="0"/>
                        </a:rPr>
                        <a:t>fF</a:t>
                      </a:r>
                      <a:r>
                        <a:rPr lang="en-US" sz="2000" dirty="0">
                          <a:effectLst/>
                          <a:latin typeface="Times New Roman" panose="02020603050405020304" pitchFamily="18" charset="0"/>
                          <a:cs typeface="Times New Roman" panose="02020603050405020304" pitchFamily="18" charset="0"/>
                        </a:rPr>
                        <a:t>  /</a:t>
                      </a:r>
                      <a:r>
                        <a:rPr lang="en-US" sz="2000" dirty="0">
                          <a:effectLst/>
                          <a:latin typeface="Symbol" panose="05050102010706020507" pitchFamily="18" charset="2"/>
                          <a:cs typeface="Times New Roman" panose="02020603050405020304" pitchFamily="18" charset="0"/>
                        </a:rPr>
                        <a:t>m</a:t>
                      </a:r>
                      <a:r>
                        <a:rPr lang="en-US" sz="2000" dirty="0">
                          <a:effectLst/>
                          <a:latin typeface="Times New Roman" panose="02020603050405020304" pitchFamily="18" charset="0"/>
                          <a:cs typeface="Times New Roman" panose="02020603050405020304" pitchFamily="18" charset="0"/>
                        </a:rPr>
                        <a:t>m</a:t>
                      </a:r>
                      <a:r>
                        <a:rPr lang="en-US" sz="2000" baseline="30000" dirty="0">
                          <a:effectLst/>
                          <a:latin typeface="Times New Roman" panose="02020603050405020304" pitchFamily="18" charset="0"/>
                          <a:cs typeface="Times New Roman" panose="02020603050405020304" pitchFamily="18" charset="0"/>
                        </a:rPr>
                        <a:t>2</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very –high </a:t>
                      </a:r>
                      <a:endParaRPr lang="it-IT" sz="2000" dirty="0">
                        <a:effectLst/>
                        <a:latin typeface="Times New Roman" panose="02020603050405020304" pitchFamily="18" charset="0"/>
                        <a:cs typeface="Times New Roman" panose="02020603050405020304" pitchFamily="18" charset="0"/>
                      </a:endParaRPr>
                    </a:p>
                    <a:p>
                      <a:pPr algn="just">
                        <a:spcAft>
                          <a:spcPts val="0"/>
                        </a:spcAft>
                      </a:pPr>
                      <a:r>
                        <a:rPr lang="en-US" sz="2000" dirty="0">
                          <a:effectLst/>
                          <a:latin typeface="Times New Roman" panose="02020603050405020304" pitchFamily="18" charset="0"/>
                          <a:cs typeface="Times New Roman" panose="02020603050405020304" pitchFamily="18" charset="0"/>
                        </a:rPr>
                        <a:t>(up to 30 % / V)</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Diode to Substrate (bottom plate). Diode between terminals.</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69147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Resistor</a:t>
            </a:r>
            <a:r>
              <a:rPr lang="it-IT" dirty="0"/>
              <a:t> layout for W&gt;&gt;</a:t>
            </a:r>
            <a:r>
              <a:rPr lang="it-IT" dirty="0" err="1"/>
              <a:t>W</a:t>
            </a:r>
            <a:r>
              <a:rPr lang="it-IT" baseline="-25000" dirty="0" err="1"/>
              <a:t>min</a:t>
            </a:r>
            <a:endParaRPr lang="en-US" baseline="-25000" dirty="0"/>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3</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1068" y="1217654"/>
            <a:ext cx="5765104" cy="2315633"/>
          </a:xfrm>
          <a:prstGeom prst="rect">
            <a:avLst/>
          </a:prstGeom>
        </p:spPr>
      </p:pic>
      <p:sp>
        <p:nvSpPr>
          <p:cNvPr id="6" name="CasellaDiTesto 5"/>
          <p:cNvSpPr txBox="1"/>
          <p:nvPr/>
        </p:nvSpPr>
        <p:spPr>
          <a:xfrm>
            <a:off x="838200" y="3975322"/>
            <a:ext cx="10448144" cy="2308324"/>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In some cases, we need to draw a resistor body with a width much larger than the minimum value dictated by the technology. This may occur when we need a resistor of low value that must carry relatively large currents.</a:t>
            </a:r>
          </a:p>
          <a:p>
            <a:r>
              <a:rPr lang="en-US" sz="2400" dirty="0">
                <a:latin typeface="Arial" panose="020B0604020202020204" pitchFamily="34" charset="0"/>
                <a:cs typeface="Arial" panose="020B0604020202020204" pitchFamily="34" charset="0"/>
              </a:rPr>
              <a:t>In this case,  the resistor body width is already as large as to allow correct surround of contacts. If there is enough space, we add as many as possible contacts along the resistor width. </a:t>
            </a:r>
          </a:p>
        </p:txBody>
      </p:sp>
    </p:spTree>
    <p:extLst>
      <p:ext uri="{BB962C8B-B14F-4D97-AF65-F5344CB8AC3E}">
        <p14:creationId xmlns:p14="http://schemas.microsoft.com/office/powerpoint/2010/main" val="91577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Resistors: quality parameters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4</a:t>
            </a:fld>
            <a:endParaRPr lang="en-US" dirty="0"/>
          </a:p>
        </p:txBody>
      </p:sp>
      <p:sp>
        <p:nvSpPr>
          <p:cNvPr id="5" name="CasellaDiTesto 4"/>
          <p:cNvSpPr txBox="1"/>
          <p:nvPr/>
        </p:nvSpPr>
        <p:spPr>
          <a:xfrm>
            <a:off x="1219200" y="1133475"/>
            <a:ext cx="8763000"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Sheet resistance (R</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Large R</a:t>
            </a:r>
            <a:r>
              <a:rPr lang="en-US" sz="2000" baseline="-25000"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 means that large resistance values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can be obtained using less area</a:t>
            </a:r>
          </a:p>
        </p:txBody>
      </p:sp>
      <p:sp>
        <p:nvSpPr>
          <p:cNvPr id="6" name="CasellaDiTesto 5"/>
          <p:cNvSpPr txBox="1"/>
          <p:nvPr/>
        </p:nvSpPr>
        <p:spPr>
          <a:xfrm>
            <a:off x="1504950" y="3779317"/>
            <a:ext cx="8629650" cy="400110"/>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Temperature dependence:</a:t>
            </a:r>
            <a:endParaRPr lang="en-US" sz="2400" dirty="0">
              <a:latin typeface="Arial" panose="020B0604020202020204" pitchFamily="34" charset="0"/>
              <a:cs typeface="Arial" panose="020B0604020202020204" pitchFamily="34" charset="0"/>
            </a:endParaRPr>
          </a:p>
        </p:txBody>
      </p:sp>
      <p:sp>
        <p:nvSpPr>
          <p:cNvPr id="7" name="CasellaDiTesto 6"/>
          <p:cNvSpPr txBox="1"/>
          <p:nvPr/>
        </p:nvSpPr>
        <p:spPr>
          <a:xfrm>
            <a:off x="1247207" y="2025336"/>
            <a:ext cx="8492228"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Voltage dependence: In integrated resistors, the resistance often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depends on the voltage applied to the terminals</a:t>
            </a:r>
            <a:endParaRPr lang="en-US" sz="2400" dirty="0">
              <a:latin typeface="Arial" panose="020B0604020202020204" pitchFamily="34" charset="0"/>
              <a:cs typeface="Arial" panose="020B0604020202020204" pitchFamily="34" charset="0"/>
            </a:endParaRPr>
          </a:p>
        </p:txBody>
      </p:sp>
      <p:graphicFrame>
        <p:nvGraphicFramePr>
          <p:cNvPr id="9" name="Oggetto 8"/>
          <p:cNvGraphicFramePr>
            <a:graphicFrameLocks noChangeAspect="1"/>
          </p:cNvGraphicFramePr>
          <p:nvPr>
            <p:extLst>
              <p:ext uri="{D42A27DB-BD31-4B8C-83A1-F6EECF244321}">
                <p14:modId xmlns:p14="http://schemas.microsoft.com/office/powerpoint/2010/main" val="3374680280"/>
              </p:ext>
            </p:extLst>
          </p:nvPr>
        </p:nvGraphicFramePr>
        <p:xfrm>
          <a:off x="3943350" y="3111306"/>
          <a:ext cx="3699532" cy="453374"/>
        </p:xfrm>
        <a:graphic>
          <a:graphicData uri="http://schemas.openxmlformats.org/presentationml/2006/ole">
            <mc:AlternateContent xmlns:mc="http://schemas.openxmlformats.org/markup-compatibility/2006">
              <mc:Choice xmlns:v="urn:schemas-microsoft-com:vml" Requires="v">
                <p:oleObj name="Equation" r:id="rId2" imgW="1943100" imgH="241300" progId="Equation.DSMT4">
                  <p:embed/>
                </p:oleObj>
              </mc:Choice>
              <mc:Fallback>
                <p:oleObj name="Equation" r:id="rId2" imgW="1943100" imgH="241300" progId="Equation.DSMT4">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3111306"/>
                        <a:ext cx="3699532" cy="453374"/>
                      </a:xfrm>
                      <a:prstGeom prst="rect">
                        <a:avLst/>
                      </a:prstGeom>
                      <a:noFill/>
                    </p:spPr>
                  </p:pic>
                </p:oleObj>
              </mc:Fallback>
            </mc:AlternateContent>
          </a:graphicData>
        </a:graphic>
      </p:graphicFrame>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ggetto 10"/>
          <p:cNvGraphicFramePr>
            <a:graphicFrameLocks noChangeAspect="1"/>
          </p:cNvGraphicFramePr>
          <p:nvPr>
            <p:extLst>
              <p:ext uri="{D42A27DB-BD31-4B8C-83A1-F6EECF244321}">
                <p14:modId xmlns:p14="http://schemas.microsoft.com/office/powerpoint/2010/main" val="2609493071"/>
              </p:ext>
            </p:extLst>
          </p:nvPr>
        </p:nvGraphicFramePr>
        <p:xfrm>
          <a:off x="3276600" y="4394064"/>
          <a:ext cx="5819776" cy="536575"/>
        </p:xfrm>
        <a:graphic>
          <a:graphicData uri="http://schemas.openxmlformats.org/presentationml/2006/ole">
            <mc:AlternateContent xmlns:mc="http://schemas.openxmlformats.org/markup-compatibility/2006">
              <mc:Choice xmlns:v="urn:schemas-microsoft-com:vml" Requires="v">
                <p:oleObj name="Equation" r:id="rId4" imgW="2679700" imgH="254000" progId="Equation.DSMT4">
                  <p:embed/>
                </p:oleObj>
              </mc:Choice>
              <mc:Fallback>
                <p:oleObj name="Equation" r:id="rId4" imgW="2679700" imgH="254000"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4394064"/>
                        <a:ext cx="5819776" cy="536575"/>
                      </a:xfrm>
                      <a:prstGeom prst="rect">
                        <a:avLst/>
                      </a:prstGeom>
                      <a:noFill/>
                    </p:spPr>
                  </p:pic>
                </p:oleObj>
              </mc:Fallback>
            </mc:AlternateContent>
          </a:graphicData>
        </a:graphic>
      </p:graphicFrame>
      <p:sp>
        <p:nvSpPr>
          <p:cNvPr id="12" name="CasellaDiTesto 11"/>
          <p:cNvSpPr txBox="1"/>
          <p:nvPr/>
        </p:nvSpPr>
        <p:spPr>
          <a:xfrm>
            <a:off x="1352550" y="5271803"/>
            <a:ext cx="6115007" cy="461665"/>
          </a:xfrm>
          <a:prstGeom prst="rect">
            <a:avLst/>
          </a:prstGeom>
          <a:noFill/>
        </p:spPr>
        <p:txBody>
          <a:bodyPr wrap="none" rtlCol="0">
            <a:spAutoFit/>
          </a:bodyPr>
          <a:lstStyle/>
          <a:p>
            <a:r>
              <a:rPr lang="en-US" sz="2400" b="1" dirty="0">
                <a:latin typeface="Arial" panose="020B0604020202020204" pitchFamily="34" charset="0"/>
                <a:cs typeface="Arial" panose="020B0604020202020204" pitchFamily="34" charset="0"/>
              </a:rPr>
              <a:t>TCR:</a:t>
            </a:r>
            <a:r>
              <a:rPr lang="en-US" sz="2400" dirty="0">
                <a:latin typeface="Arial" panose="020B0604020202020204" pitchFamily="34" charset="0"/>
                <a:cs typeface="Arial" panose="020B0604020202020204" pitchFamily="34" charset="0"/>
              </a:rPr>
              <a:t> temperature coefficient of resistance: </a:t>
            </a:r>
          </a:p>
        </p:txBody>
      </p:sp>
      <p:sp>
        <p:nvSpPr>
          <p:cNvPr id="13" name="Rectangle 6"/>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 name="Oggetto 13"/>
          <p:cNvGraphicFramePr>
            <a:graphicFrameLocks noChangeAspect="1"/>
          </p:cNvGraphicFramePr>
          <p:nvPr>
            <p:extLst>
              <p:ext uri="{D42A27DB-BD31-4B8C-83A1-F6EECF244321}">
                <p14:modId xmlns:p14="http://schemas.microsoft.com/office/powerpoint/2010/main" val="892728311"/>
              </p:ext>
            </p:extLst>
          </p:nvPr>
        </p:nvGraphicFramePr>
        <p:xfrm>
          <a:off x="7408863" y="5062075"/>
          <a:ext cx="2725737" cy="931863"/>
        </p:xfrm>
        <a:graphic>
          <a:graphicData uri="http://schemas.openxmlformats.org/presentationml/2006/ole">
            <mc:AlternateContent xmlns:mc="http://schemas.openxmlformats.org/markup-compatibility/2006">
              <mc:Choice xmlns:v="urn:schemas-microsoft-com:vml" Requires="v">
                <p:oleObj name="Equation" r:id="rId6" imgW="1143000" imgH="393480" progId="Equation.DSMT4">
                  <p:embed/>
                </p:oleObj>
              </mc:Choice>
              <mc:Fallback>
                <p:oleObj name="Equation" r:id="rId6" imgW="1143000" imgH="393480" progId="Equation.DSMT4">
                  <p:embed/>
                  <p:pic>
                    <p:nvPicPr>
                      <p:cNvPr id="0" name="Object 5"/>
                      <p:cNvPicPr>
                        <a:picLocks noChangeAspect="1" noChangeArrowheads="1"/>
                      </p:cNvPicPr>
                      <p:nvPr/>
                    </p:nvPicPr>
                    <p:blipFill>
                      <a:blip r:embed="rId7"/>
                      <a:srcRect/>
                      <a:stretch>
                        <a:fillRect/>
                      </a:stretch>
                    </p:blipFill>
                    <p:spPr bwMode="auto">
                      <a:xfrm>
                        <a:off x="7408863" y="5062075"/>
                        <a:ext cx="2725737" cy="931863"/>
                      </a:xfrm>
                      <a:prstGeom prst="rect">
                        <a:avLst/>
                      </a:prstGeom>
                      <a:noFill/>
                    </p:spPr>
                  </p:pic>
                </p:oleObj>
              </mc:Fallback>
            </mc:AlternateContent>
          </a:graphicData>
        </a:graphic>
      </p:graphicFrame>
      <p:graphicFrame>
        <p:nvGraphicFramePr>
          <p:cNvPr id="29" name="Oggetto 28">
            <a:extLst>
              <a:ext uri="{FF2B5EF4-FFF2-40B4-BE49-F238E27FC236}">
                <a16:creationId xmlns:a16="http://schemas.microsoft.com/office/drawing/2014/main" id="{667AACA0-13B5-E350-E096-E8397B33371C}"/>
              </a:ext>
            </a:extLst>
          </p:cNvPr>
          <p:cNvGraphicFramePr>
            <a:graphicFrameLocks noChangeAspect="1"/>
          </p:cNvGraphicFramePr>
          <p:nvPr>
            <p:extLst>
              <p:ext uri="{D42A27DB-BD31-4B8C-83A1-F6EECF244321}">
                <p14:modId xmlns:p14="http://schemas.microsoft.com/office/powerpoint/2010/main" val="2435989132"/>
              </p:ext>
            </p:extLst>
          </p:nvPr>
        </p:nvGraphicFramePr>
        <p:xfrm>
          <a:off x="9617136" y="956293"/>
          <a:ext cx="1390650" cy="881062"/>
        </p:xfrm>
        <a:graphic>
          <a:graphicData uri="http://schemas.openxmlformats.org/presentationml/2006/ole">
            <mc:AlternateContent xmlns:mc="http://schemas.openxmlformats.org/markup-compatibility/2006">
              <mc:Choice xmlns:v="urn:schemas-microsoft-com:vml" Requires="v">
                <p:oleObj name="Equation" r:id="rId8" imgW="558720" imgH="355320" progId="Equation.DSMT4">
                  <p:embed/>
                </p:oleObj>
              </mc:Choice>
              <mc:Fallback>
                <p:oleObj name="Equation" r:id="rId8" imgW="558720" imgH="355320" progId="Equation.DSMT4">
                  <p:embed/>
                  <p:pic>
                    <p:nvPicPr>
                      <p:cNvPr id="8" name="Oggetto 7"/>
                      <p:cNvPicPr>
                        <a:picLocks noChangeAspect="1" noChangeArrowheads="1"/>
                      </p:cNvPicPr>
                      <p:nvPr/>
                    </p:nvPicPr>
                    <p:blipFill>
                      <a:blip r:embed="rId9"/>
                      <a:srcRect/>
                      <a:stretch>
                        <a:fillRect/>
                      </a:stretch>
                    </p:blipFill>
                    <p:spPr bwMode="auto">
                      <a:xfrm>
                        <a:off x="9617136" y="956293"/>
                        <a:ext cx="1390650" cy="881062"/>
                      </a:xfrm>
                      <a:prstGeom prst="rect">
                        <a:avLst/>
                      </a:prstGeom>
                      <a:noFill/>
                    </p:spPr>
                  </p:pic>
                </p:oleObj>
              </mc:Fallback>
            </mc:AlternateContent>
          </a:graphicData>
        </a:graphic>
      </p:graphicFrame>
      <p:grpSp>
        <p:nvGrpSpPr>
          <p:cNvPr id="36" name="Gruppo 35">
            <a:extLst>
              <a:ext uri="{FF2B5EF4-FFF2-40B4-BE49-F238E27FC236}">
                <a16:creationId xmlns:a16="http://schemas.microsoft.com/office/drawing/2014/main" id="{73448657-445E-1890-6670-26A20591D046}"/>
              </a:ext>
            </a:extLst>
          </p:cNvPr>
          <p:cNvGrpSpPr/>
          <p:nvPr/>
        </p:nvGrpSpPr>
        <p:grpSpPr>
          <a:xfrm>
            <a:off x="9739436" y="1839761"/>
            <a:ext cx="2425963" cy="3218258"/>
            <a:chOff x="9739436" y="1839761"/>
            <a:chExt cx="2425963" cy="3218258"/>
          </a:xfrm>
        </p:grpSpPr>
        <p:cxnSp>
          <p:nvCxnSpPr>
            <p:cNvPr id="16" name="Connettore 2 15">
              <a:extLst>
                <a:ext uri="{FF2B5EF4-FFF2-40B4-BE49-F238E27FC236}">
                  <a16:creationId xmlns:a16="http://schemas.microsoft.com/office/drawing/2014/main" id="{F344AB6E-4315-B162-49B1-429DB8D989E7}"/>
                </a:ext>
              </a:extLst>
            </p:cNvPr>
            <p:cNvCxnSpPr/>
            <p:nvPr/>
          </p:nvCxnSpPr>
          <p:spPr>
            <a:xfrm flipV="1">
              <a:off x="10134600" y="2132969"/>
              <a:ext cx="0" cy="1846403"/>
            </a:xfrm>
            <a:prstGeom prst="straightConnector1">
              <a:avLst/>
            </a:prstGeom>
            <a:ln w="317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17" name="Connettore 2 16">
              <a:extLst>
                <a:ext uri="{FF2B5EF4-FFF2-40B4-BE49-F238E27FC236}">
                  <a16:creationId xmlns:a16="http://schemas.microsoft.com/office/drawing/2014/main" id="{BC39BEE3-E055-3B87-3F42-5552A741F766}"/>
                </a:ext>
              </a:extLst>
            </p:cNvPr>
            <p:cNvCxnSpPr>
              <a:cxnSpLocks/>
            </p:cNvCxnSpPr>
            <p:nvPr/>
          </p:nvCxnSpPr>
          <p:spPr>
            <a:xfrm rot="5400000" flipV="1">
              <a:off x="10905402" y="2856116"/>
              <a:ext cx="0" cy="1846403"/>
            </a:xfrm>
            <a:prstGeom prst="straightConnector1">
              <a:avLst/>
            </a:prstGeom>
            <a:ln w="31750">
              <a:solidFill>
                <a:schemeClr val="tx1"/>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A3634A10-FBEF-3EF8-1F6E-B443CDEC0949}"/>
                </a:ext>
              </a:extLst>
            </p:cNvPr>
            <p:cNvCxnSpPr>
              <a:cxnSpLocks/>
            </p:cNvCxnSpPr>
            <p:nvPr/>
          </p:nvCxnSpPr>
          <p:spPr>
            <a:xfrm flipV="1">
              <a:off x="10134600" y="2241550"/>
              <a:ext cx="1245859" cy="1537767"/>
            </a:xfrm>
            <a:prstGeom prst="line">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Figura a mano libera: forma 22">
              <a:extLst>
                <a:ext uri="{FF2B5EF4-FFF2-40B4-BE49-F238E27FC236}">
                  <a16:creationId xmlns:a16="http://schemas.microsoft.com/office/drawing/2014/main" id="{635EC725-3C05-1F71-40EA-7E7B74D2A933}"/>
                </a:ext>
              </a:extLst>
            </p:cNvPr>
            <p:cNvSpPr/>
            <p:nvPr/>
          </p:nvSpPr>
          <p:spPr>
            <a:xfrm>
              <a:off x="10134600" y="2489200"/>
              <a:ext cx="1479550" cy="1295400"/>
            </a:xfrm>
            <a:custGeom>
              <a:avLst/>
              <a:gdLst>
                <a:gd name="connsiteX0" fmla="*/ 0 w 1479550"/>
                <a:gd name="connsiteY0" fmla="*/ 1295400 h 1295400"/>
                <a:gd name="connsiteX1" fmla="*/ 381000 w 1479550"/>
                <a:gd name="connsiteY1" fmla="*/ 800100 h 1295400"/>
                <a:gd name="connsiteX2" fmla="*/ 793750 w 1479550"/>
                <a:gd name="connsiteY2" fmla="*/ 368300 h 1295400"/>
                <a:gd name="connsiteX3" fmla="*/ 1193800 w 1479550"/>
                <a:gd name="connsiteY3" fmla="*/ 127000 h 1295400"/>
                <a:gd name="connsiteX4" fmla="*/ 1479550 w 147955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550" h="1295400">
                  <a:moveTo>
                    <a:pt x="0" y="1295400"/>
                  </a:moveTo>
                  <a:cubicBezTo>
                    <a:pt x="124354" y="1125008"/>
                    <a:pt x="248708" y="954617"/>
                    <a:pt x="381000" y="800100"/>
                  </a:cubicBezTo>
                  <a:cubicBezTo>
                    <a:pt x="513292" y="645583"/>
                    <a:pt x="658283" y="480483"/>
                    <a:pt x="793750" y="368300"/>
                  </a:cubicBezTo>
                  <a:cubicBezTo>
                    <a:pt x="929217" y="256117"/>
                    <a:pt x="1079500" y="188383"/>
                    <a:pt x="1193800" y="127000"/>
                  </a:cubicBezTo>
                  <a:cubicBezTo>
                    <a:pt x="1308100" y="65617"/>
                    <a:pt x="1393825" y="32808"/>
                    <a:pt x="1479550" y="0"/>
                  </a:cubicBezTo>
                </a:path>
              </a:pathLst>
            </a:custGeom>
            <a:noFill/>
            <a:ln w="28575">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sellaDiTesto 23">
              <a:extLst>
                <a:ext uri="{FF2B5EF4-FFF2-40B4-BE49-F238E27FC236}">
                  <a16:creationId xmlns:a16="http://schemas.microsoft.com/office/drawing/2014/main" id="{1785598A-09DB-5389-EE7B-26542F627B6F}"/>
                </a:ext>
              </a:extLst>
            </p:cNvPr>
            <p:cNvSpPr txBox="1"/>
            <p:nvPr/>
          </p:nvSpPr>
          <p:spPr>
            <a:xfrm>
              <a:off x="9739436" y="2106782"/>
              <a:ext cx="26962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a:t>
              </a:r>
            </a:p>
          </p:txBody>
        </p:sp>
        <p:sp>
          <p:nvSpPr>
            <p:cNvPr id="25" name="CasellaDiTesto 24">
              <a:extLst>
                <a:ext uri="{FF2B5EF4-FFF2-40B4-BE49-F238E27FC236}">
                  <a16:creationId xmlns:a16="http://schemas.microsoft.com/office/drawing/2014/main" id="{1BD0A353-B241-B941-AB37-8A8E4E406BD8}"/>
                </a:ext>
              </a:extLst>
            </p:cNvPr>
            <p:cNvSpPr txBox="1"/>
            <p:nvPr/>
          </p:nvSpPr>
          <p:spPr>
            <a:xfrm>
              <a:off x="11451751" y="3787098"/>
              <a:ext cx="38985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V</a:t>
              </a:r>
            </a:p>
          </p:txBody>
        </p:sp>
        <p:sp>
          <p:nvSpPr>
            <p:cNvPr id="27" name="Figura a mano libera: forma 26">
              <a:extLst>
                <a:ext uri="{FF2B5EF4-FFF2-40B4-BE49-F238E27FC236}">
                  <a16:creationId xmlns:a16="http://schemas.microsoft.com/office/drawing/2014/main" id="{87387E57-F6DA-909A-B72C-C9DB0653197E}"/>
                </a:ext>
              </a:extLst>
            </p:cNvPr>
            <p:cNvSpPr/>
            <p:nvPr/>
          </p:nvSpPr>
          <p:spPr>
            <a:xfrm rot="15515412" flipV="1">
              <a:off x="9859438" y="2299107"/>
              <a:ext cx="1479550" cy="1295400"/>
            </a:xfrm>
            <a:custGeom>
              <a:avLst/>
              <a:gdLst>
                <a:gd name="connsiteX0" fmla="*/ 0 w 1479550"/>
                <a:gd name="connsiteY0" fmla="*/ 1295400 h 1295400"/>
                <a:gd name="connsiteX1" fmla="*/ 381000 w 1479550"/>
                <a:gd name="connsiteY1" fmla="*/ 800100 h 1295400"/>
                <a:gd name="connsiteX2" fmla="*/ 793750 w 1479550"/>
                <a:gd name="connsiteY2" fmla="*/ 368300 h 1295400"/>
                <a:gd name="connsiteX3" fmla="*/ 1193800 w 1479550"/>
                <a:gd name="connsiteY3" fmla="*/ 127000 h 1295400"/>
                <a:gd name="connsiteX4" fmla="*/ 1479550 w 1479550"/>
                <a:gd name="connsiteY4" fmla="*/ 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9550" h="1295400">
                  <a:moveTo>
                    <a:pt x="0" y="1295400"/>
                  </a:moveTo>
                  <a:cubicBezTo>
                    <a:pt x="124354" y="1125008"/>
                    <a:pt x="248708" y="954617"/>
                    <a:pt x="381000" y="800100"/>
                  </a:cubicBezTo>
                  <a:cubicBezTo>
                    <a:pt x="513292" y="645583"/>
                    <a:pt x="658283" y="480483"/>
                    <a:pt x="793750" y="368300"/>
                  </a:cubicBezTo>
                  <a:cubicBezTo>
                    <a:pt x="929217" y="256117"/>
                    <a:pt x="1079500" y="188383"/>
                    <a:pt x="1193800" y="127000"/>
                  </a:cubicBezTo>
                  <a:cubicBezTo>
                    <a:pt x="1308100" y="65617"/>
                    <a:pt x="1393825" y="32808"/>
                    <a:pt x="1479550" y="0"/>
                  </a:cubicBezTo>
                </a:path>
              </a:pathLst>
            </a:custGeom>
            <a:noFill/>
            <a:ln w="28575">
              <a:solidFill>
                <a:srgbClr val="00B05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asellaDiTesto 29">
              <a:extLst>
                <a:ext uri="{FF2B5EF4-FFF2-40B4-BE49-F238E27FC236}">
                  <a16:creationId xmlns:a16="http://schemas.microsoft.com/office/drawing/2014/main" id="{1696E5DB-B474-122D-76E6-B7E780657B00}"/>
                </a:ext>
              </a:extLst>
            </p:cNvPr>
            <p:cNvSpPr txBox="1"/>
            <p:nvPr/>
          </p:nvSpPr>
          <p:spPr>
            <a:xfrm>
              <a:off x="11328310" y="1839761"/>
              <a:ext cx="837089"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ideal</a:t>
              </a:r>
            </a:p>
          </p:txBody>
        </p:sp>
        <p:sp>
          <p:nvSpPr>
            <p:cNvPr id="31" name="CasellaDiTesto 30">
              <a:extLst>
                <a:ext uri="{FF2B5EF4-FFF2-40B4-BE49-F238E27FC236}">
                  <a16:creationId xmlns:a16="http://schemas.microsoft.com/office/drawing/2014/main" id="{00603534-DB5C-B905-CF97-470DB52BE702}"/>
                </a:ext>
              </a:extLst>
            </p:cNvPr>
            <p:cNvSpPr txBox="1"/>
            <p:nvPr/>
          </p:nvSpPr>
          <p:spPr>
            <a:xfrm>
              <a:off x="10135070" y="4227022"/>
              <a:ext cx="155683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non-linear</a:t>
              </a:r>
            </a:p>
            <a:p>
              <a:r>
                <a:rPr lang="en-US" sz="2400" dirty="0">
                  <a:latin typeface="Arial" panose="020B0604020202020204" pitchFamily="34" charset="0"/>
                  <a:cs typeface="Arial" panose="020B0604020202020204" pitchFamily="34" charset="0"/>
                </a:rPr>
                <a:t>resistors</a:t>
              </a:r>
            </a:p>
          </p:txBody>
        </p:sp>
        <p:cxnSp>
          <p:nvCxnSpPr>
            <p:cNvPr id="33" name="Connettore 2 32">
              <a:extLst>
                <a:ext uri="{FF2B5EF4-FFF2-40B4-BE49-F238E27FC236}">
                  <a16:creationId xmlns:a16="http://schemas.microsoft.com/office/drawing/2014/main" id="{88D3D9F6-8C8A-7C67-A09F-C9CEA5CC07C8}"/>
                </a:ext>
              </a:extLst>
            </p:cNvPr>
            <p:cNvCxnSpPr/>
            <p:nvPr/>
          </p:nvCxnSpPr>
          <p:spPr>
            <a:xfrm flipV="1">
              <a:off x="11242307" y="2646947"/>
              <a:ext cx="209444" cy="1601816"/>
            </a:xfrm>
            <a:prstGeom prst="straightConnector1">
              <a:avLst/>
            </a:prstGeom>
            <a:ln w="28575">
              <a:solidFill>
                <a:schemeClr val="tx1"/>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34" name="Connettore 2 33">
              <a:extLst>
                <a:ext uri="{FF2B5EF4-FFF2-40B4-BE49-F238E27FC236}">
                  <a16:creationId xmlns:a16="http://schemas.microsoft.com/office/drawing/2014/main" id="{656DCA52-6357-10E9-30BD-A55D5F4244EA}"/>
                </a:ext>
              </a:extLst>
            </p:cNvPr>
            <p:cNvCxnSpPr>
              <a:cxnSpLocks/>
              <a:endCxn id="27" idx="3"/>
            </p:cNvCxnSpPr>
            <p:nvPr/>
          </p:nvCxnSpPr>
          <p:spPr>
            <a:xfrm flipV="1">
              <a:off x="10830429" y="2398747"/>
              <a:ext cx="189376" cy="1890175"/>
            </a:xfrm>
            <a:prstGeom prst="straightConnector1">
              <a:avLst/>
            </a:prstGeom>
            <a:ln w="28575">
              <a:solidFill>
                <a:schemeClr val="tx1"/>
              </a:solidFill>
              <a:prstDash val="dash"/>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66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14375" y="212725"/>
            <a:ext cx="10515600" cy="662397"/>
          </a:xfrm>
        </p:spPr>
        <p:txBody>
          <a:bodyPr/>
          <a:lstStyle/>
          <a:p>
            <a:r>
              <a:rPr lang="en-US" dirty="0"/>
              <a:t>Integrated resistors: Parasitic Components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5</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4417" y="1104311"/>
            <a:ext cx="4996544" cy="1791289"/>
          </a:xfrm>
          <a:prstGeom prst="rect">
            <a:avLst/>
          </a:prstGeom>
        </p:spPr>
      </p:pic>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5343" y="4181281"/>
            <a:ext cx="5045183" cy="1808727"/>
          </a:xfrm>
          <a:prstGeom prst="rect">
            <a:avLst/>
          </a:prstGeom>
        </p:spPr>
      </p:pic>
      <p:sp>
        <p:nvSpPr>
          <p:cNvPr id="7" name="CasellaDiTesto 6"/>
          <p:cNvSpPr txBox="1"/>
          <p:nvPr/>
        </p:nvSpPr>
        <p:spPr>
          <a:xfrm>
            <a:off x="8648700" y="1542224"/>
            <a:ext cx="1984839"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Unavoidable </a:t>
            </a:r>
          </a:p>
          <a:p>
            <a:r>
              <a:rPr lang="en-US" sz="2400" dirty="0" err="1">
                <a:latin typeface="Arial" panose="020B0604020202020204" pitchFamily="34" charset="0"/>
                <a:cs typeface="Arial" panose="020B0604020202020204" pitchFamily="34" charset="0"/>
              </a:rPr>
              <a:t>parasitics</a:t>
            </a:r>
            <a:endParaRPr lang="en-US" sz="2400" dirty="0">
              <a:latin typeface="Arial" panose="020B0604020202020204" pitchFamily="34" charset="0"/>
              <a:cs typeface="Arial" panose="020B0604020202020204" pitchFamily="34" charset="0"/>
            </a:endParaRPr>
          </a:p>
        </p:txBody>
      </p:sp>
      <p:sp>
        <p:nvSpPr>
          <p:cNvPr id="8" name="CasellaDiTesto 7"/>
          <p:cNvSpPr txBox="1"/>
          <p:nvPr/>
        </p:nvSpPr>
        <p:spPr>
          <a:xfrm>
            <a:off x="9083040" y="4542111"/>
            <a:ext cx="1914307"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Needs Care!</a:t>
            </a:r>
          </a:p>
        </p:txBody>
      </p:sp>
      <p:sp>
        <p:nvSpPr>
          <p:cNvPr id="10" name="CasellaDiTesto 9">
            <a:extLst>
              <a:ext uri="{FF2B5EF4-FFF2-40B4-BE49-F238E27FC236}">
                <a16:creationId xmlns:a16="http://schemas.microsoft.com/office/drawing/2014/main" id="{7DE393FC-DE3B-8982-22DB-FEB8E5F93636}"/>
              </a:ext>
            </a:extLst>
          </p:cNvPr>
          <p:cNvSpPr txBox="1"/>
          <p:nvPr/>
        </p:nvSpPr>
        <p:spPr>
          <a:xfrm>
            <a:off x="293518" y="2616957"/>
            <a:ext cx="4846320"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These are parasitic capacitances between the resistor body and the underlying substrate. They are represented by two capacitance at both the resistor ends</a:t>
            </a:r>
          </a:p>
        </p:txBody>
      </p:sp>
    </p:spTree>
    <p:extLst>
      <p:ext uri="{BB962C8B-B14F-4D97-AF65-F5344CB8AC3E}">
        <p14:creationId xmlns:p14="http://schemas.microsoft.com/office/powerpoint/2010/main" val="292664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3F034EE-EC93-0C27-AB4A-D277DFB28555}"/>
              </a:ext>
            </a:extLst>
          </p:cNvPr>
          <p:cNvSpPr>
            <a:spLocks noGrp="1"/>
          </p:cNvSpPr>
          <p:nvPr>
            <p:ph type="title"/>
          </p:nvPr>
        </p:nvSpPr>
        <p:spPr/>
        <p:txBody>
          <a:bodyPr/>
          <a:lstStyle/>
          <a:p>
            <a:r>
              <a:rPr lang="en-US" dirty="0"/>
              <a:t>Layout of resistor with high resistance values</a:t>
            </a:r>
          </a:p>
        </p:txBody>
      </p:sp>
      <p:sp>
        <p:nvSpPr>
          <p:cNvPr id="3" name="Segnaposto piè di pagina 2">
            <a:extLst>
              <a:ext uri="{FF2B5EF4-FFF2-40B4-BE49-F238E27FC236}">
                <a16:creationId xmlns:a16="http://schemas.microsoft.com/office/drawing/2014/main" id="{2353A1D8-3771-DE1F-A10C-B4A908F816FA}"/>
              </a:ext>
            </a:extLst>
          </p:cNvPr>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a:extLst>
              <a:ext uri="{FF2B5EF4-FFF2-40B4-BE49-F238E27FC236}">
                <a16:creationId xmlns:a16="http://schemas.microsoft.com/office/drawing/2014/main" id="{3F71CB4D-7901-3198-F263-BC393EA1ACEE}"/>
              </a:ext>
            </a:extLst>
          </p:cNvPr>
          <p:cNvSpPr>
            <a:spLocks noGrp="1"/>
          </p:cNvSpPr>
          <p:nvPr>
            <p:ph type="sldNum" sz="quarter" idx="12"/>
          </p:nvPr>
        </p:nvSpPr>
        <p:spPr/>
        <p:txBody>
          <a:bodyPr/>
          <a:lstStyle/>
          <a:p>
            <a:fld id="{02055017-B6DE-4C35-A63B-40EADAC97849}" type="slidenum">
              <a:rPr lang="en-US" smtClean="0"/>
              <a:t>6</a:t>
            </a:fld>
            <a:endParaRPr lang="en-US" dirty="0"/>
          </a:p>
        </p:txBody>
      </p:sp>
      <p:graphicFrame>
        <p:nvGraphicFramePr>
          <p:cNvPr id="5" name="Oggetto 4">
            <a:extLst>
              <a:ext uri="{FF2B5EF4-FFF2-40B4-BE49-F238E27FC236}">
                <a16:creationId xmlns:a16="http://schemas.microsoft.com/office/drawing/2014/main" id="{81B9DB8B-CC3D-F79F-6071-9253977ADC1F}"/>
              </a:ext>
            </a:extLst>
          </p:cNvPr>
          <p:cNvGraphicFramePr>
            <a:graphicFrameLocks noChangeAspect="1"/>
          </p:cNvGraphicFramePr>
          <p:nvPr>
            <p:extLst>
              <p:ext uri="{D42A27DB-BD31-4B8C-83A1-F6EECF244321}">
                <p14:modId xmlns:p14="http://schemas.microsoft.com/office/powerpoint/2010/main" val="804390414"/>
              </p:ext>
            </p:extLst>
          </p:nvPr>
        </p:nvGraphicFramePr>
        <p:xfrm>
          <a:off x="1810446" y="1504933"/>
          <a:ext cx="1527114" cy="967520"/>
        </p:xfrm>
        <a:graphic>
          <a:graphicData uri="http://schemas.openxmlformats.org/presentationml/2006/ole">
            <mc:AlternateContent xmlns:mc="http://schemas.openxmlformats.org/markup-compatibility/2006">
              <mc:Choice xmlns:v="urn:schemas-microsoft-com:vml" Requires="v">
                <p:oleObj name="Equation" r:id="rId2" imgW="558720" imgH="355320" progId="Equation.DSMT4">
                  <p:embed/>
                </p:oleObj>
              </mc:Choice>
              <mc:Fallback>
                <p:oleObj name="Equation" r:id="rId2" imgW="558720" imgH="355320" progId="Equation.DSMT4">
                  <p:embed/>
                  <p:pic>
                    <p:nvPicPr>
                      <p:cNvPr id="29" name="Oggetto 28">
                        <a:extLst>
                          <a:ext uri="{FF2B5EF4-FFF2-40B4-BE49-F238E27FC236}">
                            <a16:creationId xmlns:a16="http://schemas.microsoft.com/office/drawing/2014/main" id="{667AACA0-13B5-E350-E096-E8397B33371C}"/>
                          </a:ext>
                        </a:extLst>
                      </p:cNvPr>
                      <p:cNvPicPr>
                        <a:picLocks noChangeAspect="1" noChangeArrowheads="1"/>
                      </p:cNvPicPr>
                      <p:nvPr/>
                    </p:nvPicPr>
                    <p:blipFill>
                      <a:blip r:embed="rId3"/>
                      <a:srcRect/>
                      <a:stretch>
                        <a:fillRect/>
                      </a:stretch>
                    </p:blipFill>
                    <p:spPr bwMode="auto">
                      <a:xfrm>
                        <a:off x="1810446" y="1504933"/>
                        <a:ext cx="1527114" cy="967520"/>
                      </a:xfrm>
                      <a:prstGeom prst="rect">
                        <a:avLst/>
                      </a:prstGeom>
                      <a:noFill/>
                    </p:spPr>
                  </p:pic>
                </p:oleObj>
              </mc:Fallback>
            </mc:AlternateContent>
          </a:graphicData>
        </a:graphic>
      </p:graphicFrame>
      <p:graphicFrame>
        <p:nvGraphicFramePr>
          <p:cNvPr id="6" name="Oggetto 5">
            <a:extLst>
              <a:ext uri="{FF2B5EF4-FFF2-40B4-BE49-F238E27FC236}">
                <a16:creationId xmlns:a16="http://schemas.microsoft.com/office/drawing/2014/main" id="{9DFC488F-E2AC-0863-2F22-BD9AAF5B17C6}"/>
              </a:ext>
            </a:extLst>
          </p:cNvPr>
          <p:cNvGraphicFramePr>
            <a:graphicFrameLocks noChangeAspect="1"/>
          </p:cNvGraphicFramePr>
          <p:nvPr>
            <p:extLst>
              <p:ext uri="{D42A27DB-BD31-4B8C-83A1-F6EECF244321}">
                <p14:modId xmlns:p14="http://schemas.microsoft.com/office/powerpoint/2010/main" val="3569944064"/>
              </p:ext>
            </p:extLst>
          </p:nvPr>
        </p:nvGraphicFramePr>
        <p:xfrm>
          <a:off x="4208463" y="1471613"/>
          <a:ext cx="1492250" cy="1035050"/>
        </p:xfrm>
        <a:graphic>
          <a:graphicData uri="http://schemas.openxmlformats.org/presentationml/2006/ole">
            <mc:AlternateContent xmlns:mc="http://schemas.openxmlformats.org/markup-compatibility/2006">
              <mc:Choice xmlns:v="urn:schemas-microsoft-com:vml" Requires="v">
                <p:oleObj name="Equation" r:id="rId4" imgW="545760" imgH="380880" progId="Equation.DSMT4">
                  <p:embed/>
                </p:oleObj>
              </mc:Choice>
              <mc:Fallback>
                <p:oleObj name="Equation" r:id="rId4" imgW="545760" imgH="380880" progId="Equation.DSMT4">
                  <p:embed/>
                  <p:pic>
                    <p:nvPicPr>
                      <p:cNvPr id="5" name="Oggetto 4">
                        <a:extLst>
                          <a:ext uri="{FF2B5EF4-FFF2-40B4-BE49-F238E27FC236}">
                            <a16:creationId xmlns:a16="http://schemas.microsoft.com/office/drawing/2014/main" id="{81B9DB8B-CC3D-F79F-6071-9253977ADC1F}"/>
                          </a:ext>
                        </a:extLst>
                      </p:cNvPr>
                      <p:cNvPicPr>
                        <a:picLocks noChangeAspect="1" noChangeArrowheads="1"/>
                      </p:cNvPicPr>
                      <p:nvPr/>
                    </p:nvPicPr>
                    <p:blipFill>
                      <a:blip r:embed="rId5"/>
                      <a:srcRect/>
                      <a:stretch>
                        <a:fillRect/>
                      </a:stretch>
                    </p:blipFill>
                    <p:spPr bwMode="auto">
                      <a:xfrm>
                        <a:off x="4208463" y="1471613"/>
                        <a:ext cx="1492250" cy="1035050"/>
                      </a:xfrm>
                      <a:prstGeom prst="rect">
                        <a:avLst/>
                      </a:prstGeom>
                      <a:noFill/>
                    </p:spPr>
                  </p:pic>
                </p:oleObj>
              </mc:Fallback>
            </mc:AlternateContent>
          </a:graphicData>
        </a:graphic>
      </p:graphicFrame>
      <p:sp>
        <p:nvSpPr>
          <p:cNvPr id="7" name="CasellaDiTesto 6">
            <a:extLst>
              <a:ext uri="{FF2B5EF4-FFF2-40B4-BE49-F238E27FC236}">
                <a16:creationId xmlns:a16="http://schemas.microsoft.com/office/drawing/2014/main" id="{4919A3DF-D85F-F896-0D82-5B91CAA31750}"/>
              </a:ext>
            </a:extLst>
          </p:cNvPr>
          <p:cNvSpPr txBox="1"/>
          <p:nvPr/>
        </p:nvSpPr>
        <p:spPr>
          <a:xfrm>
            <a:off x="6883531" y="1471613"/>
            <a:ext cx="4637909" cy="830997"/>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To minimize the required length, one choose W=</a:t>
            </a:r>
            <a:r>
              <a:rPr lang="en-US" sz="2400" dirty="0" err="1">
                <a:latin typeface="Arial" panose="020B0604020202020204" pitchFamily="34" charset="0"/>
                <a:cs typeface="Arial" panose="020B0604020202020204" pitchFamily="34" charset="0"/>
              </a:rPr>
              <a:t>W</a:t>
            </a:r>
            <a:r>
              <a:rPr lang="en-US" sz="2400" baseline="-25000" dirty="0" err="1">
                <a:latin typeface="Arial" panose="020B0604020202020204" pitchFamily="34" charset="0"/>
                <a:cs typeface="Arial" panose="020B0604020202020204" pitchFamily="34" charset="0"/>
              </a:rPr>
              <a:t>min</a:t>
            </a:r>
            <a:endParaRPr lang="en-US" sz="2400" baseline="-25000" dirty="0">
              <a:latin typeface="Arial" panose="020B0604020202020204" pitchFamily="34" charset="0"/>
              <a:cs typeface="Arial" panose="020B0604020202020204" pitchFamily="34" charset="0"/>
            </a:endParaRPr>
          </a:p>
        </p:txBody>
      </p:sp>
      <p:sp>
        <p:nvSpPr>
          <p:cNvPr id="8" name="CasellaDiTesto 7">
            <a:extLst>
              <a:ext uri="{FF2B5EF4-FFF2-40B4-BE49-F238E27FC236}">
                <a16:creationId xmlns:a16="http://schemas.microsoft.com/office/drawing/2014/main" id="{897D40F4-1246-4ABD-976D-A114DF240670}"/>
              </a:ext>
            </a:extLst>
          </p:cNvPr>
          <p:cNvSpPr txBox="1"/>
          <p:nvPr/>
        </p:nvSpPr>
        <p:spPr>
          <a:xfrm flipH="1">
            <a:off x="1040856" y="2726969"/>
            <a:ext cx="3950275"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Example: </a:t>
            </a:r>
          </a:p>
          <a:p>
            <a:r>
              <a:rPr lang="en-US" sz="2400" dirty="0" err="1">
                <a:latin typeface="Arial" panose="020B0604020202020204" pitchFamily="34" charset="0"/>
                <a:cs typeface="Arial" panose="020B0604020202020204" pitchFamily="34" charset="0"/>
              </a:rPr>
              <a:t>W</a:t>
            </a:r>
            <a:r>
              <a:rPr lang="en-US" sz="2400" baseline="-25000" dirty="0" err="1">
                <a:latin typeface="Arial" panose="020B0604020202020204" pitchFamily="34" charset="0"/>
                <a:cs typeface="Arial" panose="020B0604020202020204" pitchFamily="34" charset="0"/>
              </a:rPr>
              <a:t>min</a:t>
            </a:r>
            <a:r>
              <a:rPr lang="en-US" sz="2400" dirty="0">
                <a:latin typeface="Arial" panose="020B0604020202020204" pitchFamily="34" charset="0"/>
                <a:cs typeface="Arial" panose="020B0604020202020204" pitchFamily="34" charset="0"/>
              </a:rPr>
              <a:t>=0.5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a:p>
            <a:r>
              <a:rPr lang="en-US" sz="2400" dirty="0">
                <a:latin typeface="Arial" panose="020B0604020202020204" pitchFamily="34" charset="0"/>
                <a:cs typeface="Arial" panose="020B0604020202020204" pitchFamily="34" charset="0"/>
              </a:rPr>
              <a:t>R</a:t>
            </a:r>
            <a:r>
              <a:rPr lang="en-US" sz="2400" baseline="-25000" dirty="0">
                <a:latin typeface="Arial" panose="020B0604020202020204" pitchFamily="34" charset="0"/>
                <a:cs typeface="Arial" panose="020B0604020202020204" pitchFamily="34" charset="0"/>
              </a:rPr>
              <a:t>S</a:t>
            </a:r>
            <a:r>
              <a:rPr lang="en-US" sz="2400" dirty="0">
                <a:latin typeface="Arial" panose="020B0604020202020204" pitchFamily="34" charset="0"/>
                <a:cs typeface="Arial" panose="020B0604020202020204" pitchFamily="34" charset="0"/>
              </a:rPr>
              <a:t>=100 </a:t>
            </a:r>
            <a:r>
              <a:rPr lang="en-US" sz="2400" dirty="0">
                <a:latin typeface="Symbol" panose="05050102010706020507" pitchFamily="18" charset="2"/>
                <a:cs typeface="Arial" panose="020B0604020202020204" pitchFamily="34" charset="0"/>
              </a:rPr>
              <a:t>W</a:t>
            </a:r>
          </a:p>
          <a:p>
            <a:r>
              <a:rPr lang="en-US" sz="2400" dirty="0">
                <a:latin typeface="Arial" panose="020B0604020202020204" pitchFamily="34" charset="0"/>
                <a:cs typeface="Arial" panose="020B0604020202020204" pitchFamily="34" charset="0"/>
              </a:rPr>
              <a:t>R=100 k</a:t>
            </a:r>
            <a:r>
              <a:rPr lang="en-US" sz="2400" dirty="0">
                <a:latin typeface="Symbol" panose="05050102010706020507" pitchFamily="18" charset="2"/>
                <a:cs typeface="Arial" panose="020B0604020202020204" pitchFamily="34" charset="0"/>
              </a:rPr>
              <a:t>W</a:t>
            </a:r>
          </a:p>
        </p:txBody>
      </p:sp>
      <p:sp>
        <p:nvSpPr>
          <p:cNvPr id="9" name="CasellaDiTesto 8">
            <a:extLst>
              <a:ext uri="{FF2B5EF4-FFF2-40B4-BE49-F238E27FC236}">
                <a16:creationId xmlns:a16="http://schemas.microsoft.com/office/drawing/2014/main" id="{BE4857C7-32F8-A2AC-38B8-39850A197B75}"/>
              </a:ext>
            </a:extLst>
          </p:cNvPr>
          <p:cNvSpPr txBox="1"/>
          <p:nvPr/>
        </p:nvSpPr>
        <p:spPr>
          <a:xfrm>
            <a:off x="3488373" y="2999438"/>
            <a:ext cx="1569660"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L=500 </a:t>
            </a:r>
            <a:r>
              <a:rPr lang="en-US" sz="2400" dirty="0">
                <a:latin typeface="Symbol" panose="05050102010706020507" pitchFamily="18" charset="2"/>
                <a:cs typeface="Arial" panose="020B0604020202020204" pitchFamily="34" charset="0"/>
              </a:rPr>
              <a:t>m</a:t>
            </a:r>
            <a:r>
              <a:rPr lang="en-US" sz="2400" dirty="0">
                <a:latin typeface="Arial" panose="020B0604020202020204" pitchFamily="34" charset="0"/>
                <a:cs typeface="Arial" panose="020B0604020202020204" pitchFamily="34" charset="0"/>
              </a:rPr>
              <a:t>m</a:t>
            </a:r>
          </a:p>
        </p:txBody>
      </p:sp>
      <p:pic>
        <p:nvPicPr>
          <p:cNvPr id="11" name="Elemento grafico 10">
            <a:extLst>
              <a:ext uri="{FF2B5EF4-FFF2-40B4-BE49-F238E27FC236}">
                <a16:creationId xmlns:a16="http://schemas.microsoft.com/office/drawing/2014/main" id="{6AA6C3EC-609E-1BD1-D1E0-5857F9742FC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15993" y="4092518"/>
            <a:ext cx="3392548" cy="1569382"/>
          </a:xfrm>
          <a:prstGeom prst="rect">
            <a:avLst/>
          </a:prstGeom>
        </p:spPr>
      </p:pic>
      <p:pic>
        <p:nvPicPr>
          <p:cNvPr id="13" name="Elemento grafico 12">
            <a:extLst>
              <a:ext uri="{FF2B5EF4-FFF2-40B4-BE49-F238E27FC236}">
                <a16:creationId xmlns:a16="http://schemas.microsoft.com/office/drawing/2014/main" id="{B5B71AB0-B1AF-7D80-A239-E03EF0E2D9E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503056" y="3834006"/>
            <a:ext cx="2970121" cy="1772594"/>
          </a:xfrm>
          <a:prstGeom prst="rect">
            <a:avLst/>
          </a:prstGeom>
        </p:spPr>
      </p:pic>
    </p:spTree>
    <p:extLst>
      <p:ext uri="{BB962C8B-B14F-4D97-AF65-F5344CB8AC3E}">
        <p14:creationId xmlns:p14="http://schemas.microsoft.com/office/powerpoint/2010/main" val="26836535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Polysilicon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7</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95419" y="1261868"/>
            <a:ext cx="5791212" cy="4029464"/>
          </a:xfrm>
          <a:prstGeom prst="rect">
            <a:avLst/>
          </a:prstGeom>
        </p:spPr>
      </p:pic>
    </p:spTree>
    <p:extLst>
      <p:ext uri="{BB962C8B-B14F-4D97-AF65-F5344CB8AC3E}">
        <p14:creationId xmlns:p14="http://schemas.microsoft.com/office/powerpoint/2010/main" val="3395068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Typical characteristics of polysilicon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8</a:t>
            </a:fld>
            <a:endParaRPr lang="en-US" dirty="0"/>
          </a:p>
        </p:txBody>
      </p:sp>
      <p:graphicFrame>
        <p:nvGraphicFramePr>
          <p:cNvPr id="5" name="Tabella 4"/>
          <p:cNvGraphicFramePr>
            <a:graphicFrameLocks noGrp="1"/>
          </p:cNvGraphicFramePr>
          <p:nvPr>
            <p:extLst>
              <p:ext uri="{D42A27DB-BD31-4B8C-83A1-F6EECF244321}">
                <p14:modId xmlns:p14="http://schemas.microsoft.com/office/powerpoint/2010/main" val="3633452466"/>
              </p:ext>
            </p:extLst>
          </p:nvPr>
        </p:nvGraphicFramePr>
        <p:xfrm>
          <a:off x="1419225" y="1600202"/>
          <a:ext cx="8601074" cy="3111955"/>
        </p:xfrm>
        <a:graphic>
          <a:graphicData uri="http://schemas.openxmlformats.org/drawingml/2006/table">
            <a:tbl>
              <a:tblPr firstRow="1" firstCol="1" bandRow="1">
                <a:tableStyleId>{5C22544A-7EE6-4342-B048-85BDC9FD1C3A}</a:tableStyleId>
              </a:tblPr>
              <a:tblGrid>
                <a:gridCol w="1869531">
                  <a:extLst>
                    <a:ext uri="{9D8B030D-6E8A-4147-A177-3AD203B41FA5}">
                      <a16:colId xmlns:a16="http://schemas.microsoft.com/office/drawing/2014/main" val="20000"/>
                    </a:ext>
                  </a:extLst>
                </a:gridCol>
                <a:gridCol w="1620671">
                  <a:extLst>
                    <a:ext uri="{9D8B030D-6E8A-4147-A177-3AD203B41FA5}">
                      <a16:colId xmlns:a16="http://schemas.microsoft.com/office/drawing/2014/main" val="20001"/>
                    </a:ext>
                  </a:extLst>
                </a:gridCol>
                <a:gridCol w="3241341">
                  <a:extLst>
                    <a:ext uri="{9D8B030D-6E8A-4147-A177-3AD203B41FA5}">
                      <a16:colId xmlns:a16="http://schemas.microsoft.com/office/drawing/2014/main" val="20002"/>
                    </a:ext>
                  </a:extLst>
                </a:gridCol>
                <a:gridCol w="1869531">
                  <a:extLst>
                    <a:ext uri="{9D8B030D-6E8A-4147-A177-3AD203B41FA5}">
                      <a16:colId xmlns:a16="http://schemas.microsoft.com/office/drawing/2014/main" val="20003"/>
                    </a:ext>
                  </a:extLst>
                </a:gridCol>
              </a:tblGrid>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Resistor Type</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Sheet resistance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TCR </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Non linearity (a</a:t>
                      </a:r>
                      <a:r>
                        <a:rPr lang="en-US" sz="2000" baseline="-25000">
                          <a:effectLst/>
                          <a:latin typeface="Times New Roman" panose="02020603050405020304" pitchFamily="18" charset="0"/>
                          <a:cs typeface="Times New Roman" panose="02020603050405020304" pitchFamily="18" charset="0"/>
                        </a:rPr>
                        <a:t>V1</a:t>
                      </a:r>
                      <a:r>
                        <a:rPr lang="en-US" sz="2000">
                          <a:effectLst/>
                          <a:latin typeface="Times New Roman" panose="02020603050405020304" pitchFamily="18" charset="0"/>
                          <a:cs typeface="Times New Roman" panose="02020603050405020304" pitchFamily="18" charset="0"/>
                        </a:rPr>
                        <a:t>)</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n-plus polysilicon</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30-150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100-500 ppm/°C</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50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673555">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p-plus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50-400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250-1000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-50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472921">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high-res polysilicon</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400-4000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-1000 ppm/°C, -3000 ppm/°C </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100 ppm / V</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472921">
                <a:tc>
                  <a:txBody>
                    <a:bodyPr/>
                    <a:lstStyle/>
                    <a:p>
                      <a:pPr algn="just">
                        <a:spcAft>
                          <a:spcPts val="600"/>
                        </a:spcAft>
                      </a:pPr>
                      <a:r>
                        <a:rPr lang="en-US" sz="2000">
                          <a:effectLst/>
                          <a:latin typeface="Times New Roman" panose="02020603050405020304" pitchFamily="18" charset="0"/>
                          <a:cs typeface="Times New Roman" panose="02020603050405020304" pitchFamily="18" charset="0"/>
                        </a:rPr>
                        <a:t>Salicided polysilicon</a:t>
                      </a:r>
                      <a:endParaRPr lang="it-IT"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5-10 </a:t>
                      </a:r>
                      <a:r>
                        <a:rPr lang="en-US" sz="2000" dirty="0">
                          <a:effectLst/>
                          <a:latin typeface="Symbol" panose="05050102010706020507" pitchFamily="18" charset="2"/>
                          <a:cs typeface="Times New Roman" panose="02020603050405020304" pitchFamily="18" charset="0"/>
                        </a:rPr>
                        <a:t>W</a:t>
                      </a:r>
                      <a:endParaRPr lang="it-IT" sz="2000" dirty="0">
                        <a:effectLst/>
                        <a:latin typeface="Symbol" panose="05050102010706020507" pitchFamily="18" charset="2"/>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2500-3500 ppm/C</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en-US" sz="2000" dirty="0">
                          <a:effectLst/>
                          <a:latin typeface="Times New Roman" panose="02020603050405020304" pitchFamily="18" charset="0"/>
                          <a:cs typeface="Times New Roman" panose="02020603050405020304" pitchFamily="18" charset="0"/>
                        </a:rPr>
                        <a:t>-</a:t>
                      </a:r>
                      <a:endParaRPr lang="it-IT"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24559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Diffusion Resistors</a:t>
            </a:r>
          </a:p>
        </p:txBody>
      </p:sp>
      <p:sp>
        <p:nvSpPr>
          <p:cNvPr id="3" name="Segnaposto piè di pagina 2"/>
          <p:cNvSpPr>
            <a:spLocks noGrp="1"/>
          </p:cNvSpPr>
          <p:nvPr>
            <p:ph type="ftr" sz="quarter" idx="11"/>
          </p:nvPr>
        </p:nvSpPr>
        <p:spPr/>
        <p:txBody>
          <a:bodyPr/>
          <a:lstStyle/>
          <a:p>
            <a:r>
              <a:rPr lang="en-US"/>
              <a:t>P. Bruschi – Microelectronic System Design</a:t>
            </a:r>
            <a:endParaRPr lang="en-US" dirty="0"/>
          </a:p>
        </p:txBody>
      </p:sp>
      <p:sp>
        <p:nvSpPr>
          <p:cNvPr id="4" name="Segnaposto numero diapositiva 3"/>
          <p:cNvSpPr>
            <a:spLocks noGrp="1"/>
          </p:cNvSpPr>
          <p:nvPr>
            <p:ph type="sldNum" sz="quarter" idx="12"/>
          </p:nvPr>
        </p:nvSpPr>
        <p:spPr/>
        <p:txBody>
          <a:bodyPr/>
          <a:lstStyle/>
          <a:p>
            <a:fld id="{02055017-B6DE-4C35-A63B-40EADAC97849}" type="slidenum">
              <a:rPr lang="en-US" smtClean="0"/>
              <a:t>9</a:t>
            </a:fld>
            <a:endParaRPr lang="en-US" dirty="0"/>
          </a:p>
        </p:txBody>
      </p:sp>
      <p:pic>
        <p:nvPicPr>
          <p:cNvPr id="5" name="Immagin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5625" y="1275842"/>
            <a:ext cx="5602991" cy="4229612"/>
          </a:xfrm>
          <a:prstGeom prst="rect">
            <a:avLst/>
          </a:prstGeom>
        </p:spPr>
      </p:pic>
      <p:sp>
        <p:nvSpPr>
          <p:cNvPr id="6" name="CasellaDiTesto 5">
            <a:extLst>
              <a:ext uri="{FF2B5EF4-FFF2-40B4-BE49-F238E27FC236}">
                <a16:creationId xmlns:a16="http://schemas.microsoft.com/office/drawing/2014/main" id="{28EE9B00-866E-4B67-910F-551FD2B9F915}"/>
              </a:ext>
            </a:extLst>
          </p:cNvPr>
          <p:cNvSpPr txBox="1"/>
          <p:nvPr/>
        </p:nvSpPr>
        <p:spPr>
          <a:xfrm>
            <a:off x="6096000" y="2733260"/>
            <a:ext cx="492443"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(P)</a:t>
            </a:r>
          </a:p>
        </p:txBody>
      </p:sp>
    </p:spTree>
    <p:extLst>
      <p:ext uri="{BB962C8B-B14F-4D97-AF65-F5344CB8AC3E}">
        <p14:creationId xmlns:p14="http://schemas.microsoft.com/office/powerpoint/2010/main" val="12133835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headEnd type="none" w="med" len="med"/>
          <a:tailEnd type="arrow" w="med" len="me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headEnd type="none" w="med" len="med"/>
          <a:tailEnd type="arrow"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1131</Words>
  <Application>Microsoft Office PowerPoint</Application>
  <PresentationFormat>Widescreen</PresentationFormat>
  <Paragraphs>201</Paragraphs>
  <Slides>20</Slides>
  <Notes>0</Notes>
  <HiddenSlides>0</HiddenSlides>
  <MMClips>0</MMClips>
  <ScaleCrop>false</ScaleCrop>
  <HeadingPairs>
    <vt:vector size="8" baseType="variant">
      <vt:variant>
        <vt:lpstr>Caratteri utilizzati</vt:lpstr>
      </vt:variant>
      <vt:variant>
        <vt:i4>4</vt:i4>
      </vt:variant>
      <vt:variant>
        <vt:lpstr>Tema</vt:lpstr>
      </vt:variant>
      <vt:variant>
        <vt:i4>1</vt:i4>
      </vt:variant>
      <vt:variant>
        <vt:lpstr>Server OLE incorporati</vt:lpstr>
      </vt:variant>
      <vt:variant>
        <vt:i4>2</vt:i4>
      </vt:variant>
      <vt:variant>
        <vt:lpstr>Titoli diapositive</vt:lpstr>
      </vt:variant>
      <vt:variant>
        <vt:i4>20</vt:i4>
      </vt:variant>
    </vt:vector>
  </HeadingPairs>
  <TitlesOfParts>
    <vt:vector size="27" baseType="lpstr">
      <vt:lpstr>Arial</vt:lpstr>
      <vt:lpstr>Calibri</vt:lpstr>
      <vt:lpstr>Symbol</vt:lpstr>
      <vt:lpstr>Times New Roman</vt:lpstr>
      <vt:lpstr>Tema di Office</vt:lpstr>
      <vt:lpstr>Equation</vt:lpstr>
      <vt:lpstr>MathType 6.0 Equation</vt:lpstr>
      <vt:lpstr>Passive components in Integrated Circuits</vt:lpstr>
      <vt:lpstr>Integrated resistors: general layout</vt:lpstr>
      <vt:lpstr>Resistor layout for W&gt;&gt;Wmin</vt:lpstr>
      <vt:lpstr>Resistors: quality parameters</vt:lpstr>
      <vt:lpstr>Integrated resistors: Parasitic Components</vt:lpstr>
      <vt:lpstr>Layout of resistor with high resistance values</vt:lpstr>
      <vt:lpstr>Polysilicon resistors</vt:lpstr>
      <vt:lpstr>Typical characteristics of polysilicon resistors</vt:lpstr>
      <vt:lpstr>Diffusion Resistors</vt:lpstr>
      <vt:lpstr>Voltage dependence in diffused resistors</vt:lpstr>
      <vt:lpstr>Other diffusion resistors</vt:lpstr>
      <vt:lpstr>Properties of diffused resistors</vt:lpstr>
      <vt:lpstr>Integrated capacitors: quality parameters</vt:lpstr>
      <vt:lpstr>Integrated Capacitors: MIM capacitors</vt:lpstr>
      <vt:lpstr>Integrated capacitors: MOM capacitors (flux capacitors)</vt:lpstr>
      <vt:lpstr>Multi-layer MOM capacitors</vt:lpstr>
      <vt:lpstr>Poly-Poly Capacitors</vt:lpstr>
      <vt:lpstr>Poly-implant capacitor</vt:lpstr>
      <vt:lpstr>Junction Capacitors</vt:lpstr>
      <vt:lpstr>Properties of Integrated Capacitors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pc</dc:creator>
  <cp:lastModifiedBy>Paolo Bruschi</cp:lastModifiedBy>
  <cp:revision>421</cp:revision>
  <dcterms:created xsi:type="dcterms:W3CDTF">2015-02-03T16:10:37Z</dcterms:created>
  <dcterms:modified xsi:type="dcterms:W3CDTF">2023-03-15T09:43:23Z</dcterms:modified>
</cp:coreProperties>
</file>