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BD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249" autoAdjust="0"/>
  </p:normalViewPr>
  <p:slideViewPr>
    <p:cSldViewPr snapToGrid="0">
      <p:cViewPr varScale="1">
        <p:scale>
          <a:sx n="56" d="100"/>
          <a:sy n="56" d="100"/>
        </p:scale>
        <p:origin x="19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307" y="170253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The CMOS Process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877" y="914400"/>
            <a:ext cx="10388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Planar CMOS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is used up to the 28 nm technology node.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later technology nodes, 3D CMOS MOSFETs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FinFETs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are used.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Planar CMOS processes are still extensively used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mixed-signal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ICs.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29369" y="2842845"/>
            <a:ext cx="71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 of planar CMOS processes: example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50391" y="3453147"/>
            <a:ext cx="57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UMC CMOS n-well 0.18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 1P6M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3192905" y="4428196"/>
            <a:ext cx="389744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channel length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032370" y="5262619"/>
            <a:ext cx="597108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Well (n-well, p-well, triple-well)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7665519" y="4558206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poly layers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113564" y="3559051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metal layers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2509450" y="3942413"/>
            <a:ext cx="1529150" cy="1191417"/>
          </a:xfrm>
          <a:custGeom>
            <a:avLst/>
            <a:gdLst>
              <a:gd name="connsiteX0" fmla="*/ 0 w 2818150"/>
              <a:gd name="connsiteY0" fmla="*/ 1094282 h 1094282"/>
              <a:gd name="connsiteX1" fmla="*/ 464695 w 2818150"/>
              <a:gd name="connsiteY1" fmla="*/ 509665 h 1094282"/>
              <a:gd name="connsiteX2" fmla="*/ 2293495 w 2818150"/>
              <a:gd name="connsiteY2" fmla="*/ 194872 h 1094282"/>
              <a:gd name="connsiteX3" fmla="*/ 2668249 w 2818150"/>
              <a:gd name="connsiteY3" fmla="*/ 44970 h 1094282"/>
              <a:gd name="connsiteX4" fmla="*/ 2818150 w 2818150"/>
              <a:gd name="connsiteY4" fmla="*/ 0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150" h="1094282">
                <a:moveTo>
                  <a:pt x="0" y="1094282"/>
                </a:moveTo>
                <a:cubicBezTo>
                  <a:pt x="41223" y="876924"/>
                  <a:pt x="82446" y="659567"/>
                  <a:pt x="464695" y="509665"/>
                </a:cubicBezTo>
                <a:cubicBezTo>
                  <a:pt x="846944" y="359763"/>
                  <a:pt x="1926236" y="272321"/>
                  <a:pt x="2293495" y="194872"/>
                </a:cubicBezTo>
                <a:cubicBezTo>
                  <a:pt x="2660754" y="117423"/>
                  <a:pt x="2580807" y="77449"/>
                  <a:pt x="2668249" y="44970"/>
                </a:cubicBezTo>
                <a:cubicBezTo>
                  <a:pt x="2755691" y="12491"/>
                  <a:pt x="2786920" y="6245"/>
                  <a:pt x="2818150" y="0"/>
                </a:cubicBez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igura a mano libera 13"/>
          <p:cNvSpPr/>
          <p:nvPr/>
        </p:nvSpPr>
        <p:spPr>
          <a:xfrm>
            <a:off x="4868198" y="4000845"/>
            <a:ext cx="775518" cy="322851"/>
          </a:xfrm>
          <a:custGeom>
            <a:avLst/>
            <a:gdLst>
              <a:gd name="connsiteX0" fmla="*/ 0 w 696275"/>
              <a:gd name="connsiteY0" fmla="*/ 299804 h 299804"/>
              <a:gd name="connsiteX1" fmla="*/ 614597 w 696275"/>
              <a:gd name="connsiteY1" fmla="*/ 119922 h 299804"/>
              <a:gd name="connsiteX2" fmla="*/ 689548 w 696275"/>
              <a:gd name="connsiteY2" fmla="*/ 0 h 299804"/>
              <a:gd name="connsiteX3" fmla="*/ 689548 w 696275"/>
              <a:gd name="connsiteY3" fmla="*/ 0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5" h="299804">
                <a:moveTo>
                  <a:pt x="0" y="299804"/>
                </a:moveTo>
                <a:cubicBezTo>
                  <a:pt x="249836" y="234846"/>
                  <a:pt x="499673" y="169889"/>
                  <a:pt x="614597" y="119922"/>
                </a:cubicBezTo>
                <a:cubicBezTo>
                  <a:pt x="729521" y="69955"/>
                  <a:pt x="689548" y="0"/>
                  <a:pt x="689548" y="0"/>
                </a:cubicBezTo>
                <a:lnTo>
                  <a:pt x="689548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6929362" y="3897443"/>
            <a:ext cx="844441" cy="629587"/>
          </a:xfrm>
          <a:custGeom>
            <a:avLst/>
            <a:gdLst>
              <a:gd name="connsiteX0" fmla="*/ 866974 w 866974"/>
              <a:gd name="connsiteY0" fmla="*/ 629587 h 629587"/>
              <a:gd name="connsiteX1" fmla="*/ 552181 w 866974"/>
              <a:gd name="connsiteY1" fmla="*/ 434714 h 629587"/>
              <a:gd name="connsiteX2" fmla="*/ 42515 w 866974"/>
              <a:gd name="connsiteY2" fmla="*/ 224852 h 629587"/>
              <a:gd name="connsiteX3" fmla="*/ 27525 w 866974"/>
              <a:gd name="connsiteY3" fmla="*/ 179882 h 629587"/>
              <a:gd name="connsiteX4" fmla="*/ 27525 w 866974"/>
              <a:gd name="connsiteY4" fmla="*/ 0 h 629587"/>
              <a:gd name="connsiteX5" fmla="*/ 27525 w 866974"/>
              <a:gd name="connsiteY5" fmla="*/ 0 h 629587"/>
              <a:gd name="connsiteX0" fmla="*/ 844441 w 844441"/>
              <a:gd name="connsiteY0" fmla="*/ 629587 h 629587"/>
              <a:gd name="connsiteX1" fmla="*/ 529648 w 844441"/>
              <a:gd name="connsiteY1" fmla="*/ 434714 h 629587"/>
              <a:gd name="connsiteX2" fmla="*/ 72370 w 844441"/>
              <a:gd name="connsiteY2" fmla="*/ 291527 h 629587"/>
              <a:gd name="connsiteX3" fmla="*/ 4992 w 844441"/>
              <a:gd name="connsiteY3" fmla="*/ 179882 h 629587"/>
              <a:gd name="connsiteX4" fmla="*/ 4992 w 844441"/>
              <a:gd name="connsiteY4" fmla="*/ 0 h 629587"/>
              <a:gd name="connsiteX5" fmla="*/ 4992 w 844441"/>
              <a:gd name="connsiteY5" fmla="*/ 0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441" h="629587">
                <a:moveTo>
                  <a:pt x="844441" y="629587"/>
                </a:moveTo>
                <a:cubicBezTo>
                  <a:pt x="755749" y="565878"/>
                  <a:pt x="658326" y="491057"/>
                  <a:pt x="529648" y="434714"/>
                </a:cubicBezTo>
                <a:cubicBezTo>
                  <a:pt x="400970" y="378371"/>
                  <a:pt x="159813" y="333999"/>
                  <a:pt x="72370" y="291527"/>
                </a:cubicBezTo>
                <a:cubicBezTo>
                  <a:pt x="-15073" y="249055"/>
                  <a:pt x="16222" y="228470"/>
                  <a:pt x="4992" y="179882"/>
                </a:cubicBezTo>
                <a:cubicBezTo>
                  <a:pt x="-6238" y="131294"/>
                  <a:pt x="4992" y="0"/>
                  <a:pt x="4992" y="0"/>
                </a:cubicBezTo>
                <a:lnTo>
                  <a:pt x="4992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7265238" y="3942412"/>
            <a:ext cx="844441" cy="288495"/>
          </a:xfrm>
          <a:custGeom>
            <a:avLst/>
            <a:gdLst>
              <a:gd name="connsiteX0" fmla="*/ 1019331 w 1019331"/>
              <a:gd name="connsiteY0" fmla="*/ 134912 h 260940"/>
              <a:gd name="connsiteX1" fmla="*/ 779488 w 1019331"/>
              <a:gd name="connsiteY1" fmla="*/ 239843 h 260940"/>
              <a:gd name="connsiteX2" fmla="*/ 404734 w 1019331"/>
              <a:gd name="connsiteY2" fmla="*/ 254833 h 260940"/>
              <a:gd name="connsiteX3" fmla="*/ 74950 w 1019331"/>
              <a:gd name="connsiteY3" fmla="*/ 164892 h 260940"/>
              <a:gd name="connsiteX4" fmla="*/ 0 w 1019331"/>
              <a:gd name="connsiteY4" fmla="*/ 0 h 260940"/>
              <a:gd name="connsiteX5" fmla="*/ 0 w 1019331"/>
              <a:gd name="connsiteY5" fmla="*/ 0 h 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31" h="260940">
                <a:moveTo>
                  <a:pt x="1019331" y="134912"/>
                </a:moveTo>
                <a:cubicBezTo>
                  <a:pt x="950626" y="177384"/>
                  <a:pt x="881921" y="219856"/>
                  <a:pt x="779488" y="239843"/>
                </a:cubicBezTo>
                <a:cubicBezTo>
                  <a:pt x="677055" y="259830"/>
                  <a:pt x="522157" y="267325"/>
                  <a:pt x="404734" y="254833"/>
                </a:cubicBezTo>
                <a:cubicBezTo>
                  <a:pt x="287311" y="242341"/>
                  <a:pt x="142406" y="207364"/>
                  <a:pt x="74950" y="164892"/>
                </a:cubicBezTo>
                <a:cubicBezTo>
                  <a:pt x="7494" y="12242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arrotondato 10">
            <a:extLst>
              <a:ext uri="{FF2B5EF4-FFF2-40B4-BE49-F238E27FC236}">
                <a16:creationId xmlns:a16="http://schemas.microsoft.com/office/drawing/2014/main" id="{FB62FB1A-18E5-4F56-A5DF-71AE9B0E087A}"/>
              </a:ext>
            </a:extLst>
          </p:cNvPr>
          <p:cNvSpPr/>
          <p:nvPr/>
        </p:nvSpPr>
        <p:spPr>
          <a:xfrm>
            <a:off x="157355" y="4594413"/>
            <a:ext cx="2197640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Foundry name</a:t>
            </a:r>
          </a:p>
        </p:txBody>
      </p:sp>
      <p:sp>
        <p:nvSpPr>
          <p:cNvPr id="18" name="Figura a mano libera 13">
            <a:extLst>
              <a:ext uri="{FF2B5EF4-FFF2-40B4-BE49-F238E27FC236}">
                <a16:creationId xmlns:a16="http://schemas.microsoft.com/office/drawing/2014/main" id="{BEA60F47-DD38-485B-BAA1-DBFB690B8114}"/>
              </a:ext>
            </a:extLst>
          </p:cNvPr>
          <p:cNvSpPr/>
          <p:nvPr/>
        </p:nvSpPr>
        <p:spPr>
          <a:xfrm>
            <a:off x="1481231" y="3922556"/>
            <a:ext cx="962713" cy="580601"/>
          </a:xfrm>
          <a:custGeom>
            <a:avLst/>
            <a:gdLst>
              <a:gd name="connsiteX0" fmla="*/ 0 w 696275"/>
              <a:gd name="connsiteY0" fmla="*/ 299804 h 299804"/>
              <a:gd name="connsiteX1" fmla="*/ 614597 w 696275"/>
              <a:gd name="connsiteY1" fmla="*/ 119922 h 299804"/>
              <a:gd name="connsiteX2" fmla="*/ 689548 w 696275"/>
              <a:gd name="connsiteY2" fmla="*/ 0 h 299804"/>
              <a:gd name="connsiteX3" fmla="*/ 689548 w 696275"/>
              <a:gd name="connsiteY3" fmla="*/ 0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5" h="299804">
                <a:moveTo>
                  <a:pt x="0" y="299804"/>
                </a:moveTo>
                <a:cubicBezTo>
                  <a:pt x="249836" y="234846"/>
                  <a:pt x="499673" y="169889"/>
                  <a:pt x="614597" y="119922"/>
                </a:cubicBezTo>
                <a:cubicBezTo>
                  <a:pt x="729521" y="69955"/>
                  <a:pt x="689548" y="0"/>
                  <a:pt x="689548" y="0"/>
                </a:cubicBezTo>
                <a:lnTo>
                  <a:pt x="689548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  <p:bldP spid="11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933" y="0"/>
            <a:ext cx="10515600" cy="662397"/>
          </a:xfrm>
        </p:spPr>
        <p:txBody>
          <a:bodyPr/>
          <a:lstStyle/>
          <a:p>
            <a:r>
              <a:rPr lang="en-US" dirty="0"/>
              <a:t>BEOL: The interconnections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662397"/>
            <a:ext cx="7431247" cy="5412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14" y="331198"/>
            <a:ext cx="1789686" cy="57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Bonding Pads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30" y="869794"/>
            <a:ext cx="7920669" cy="51184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03286" y="4873717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E64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Layer: Passivation Opening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flipV="1">
            <a:off x="7047422" y="4381947"/>
            <a:ext cx="1096453" cy="477672"/>
          </a:xfrm>
          <a:prstGeom prst="straightConnector1">
            <a:avLst/>
          </a:prstGeom>
          <a:ln w="57150">
            <a:solidFill>
              <a:srgbClr val="E64A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07C37495-74EB-4326-B881-8674D0F6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857349"/>
            <a:ext cx="2454419" cy="24544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D2E4E1-3324-4D16-B6D4-2A180BC6A38D}"/>
              </a:ext>
            </a:extLst>
          </p:cNvPr>
          <p:cNvSpPr txBox="1"/>
          <p:nvPr/>
        </p:nvSpPr>
        <p:spPr>
          <a:xfrm>
            <a:off x="588199" y="3550950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(pad frame)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A3A77B-95EF-4EE7-85CB-FE4E27FDA6ED}"/>
              </a:ext>
            </a:extLst>
          </p:cNvPr>
          <p:cNvSpPr txBox="1"/>
          <p:nvPr/>
        </p:nvSpPr>
        <p:spPr>
          <a:xfrm>
            <a:off x="1249834" y="186450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5E43679-CA1A-45FA-8470-A869F8F03DF4}"/>
              </a:ext>
            </a:extLst>
          </p:cNvPr>
          <p:cNvCxnSpPr>
            <a:cxnSpLocks/>
          </p:cNvCxnSpPr>
          <p:nvPr/>
        </p:nvCxnSpPr>
        <p:spPr>
          <a:xfrm flipV="1">
            <a:off x="1438717" y="3163147"/>
            <a:ext cx="530760" cy="767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6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649641" y="2714826"/>
            <a:ext cx="10704158" cy="3338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8712"/>
            <a:ext cx="10515600" cy="662397"/>
          </a:xfrm>
        </p:spPr>
        <p:txBody>
          <a:bodyPr/>
          <a:lstStyle/>
          <a:p>
            <a:r>
              <a:rPr lang="en-US"/>
              <a:t>The Triple Well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9586"/>
            <a:ext cx="9837102" cy="14688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2" y="1161561"/>
            <a:ext cx="5582624" cy="11053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05023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47549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n-well</a:t>
            </a:r>
          </a:p>
        </p:txBody>
      </p:sp>
      <p:cxnSp>
        <p:nvCxnSpPr>
          <p:cNvPr id="10" name="Connettore 2 9"/>
          <p:cNvCxnSpPr>
            <a:stCxn id="7" idx="2"/>
          </p:cNvCxnSpPr>
          <p:nvPr/>
        </p:nvCxnSpPr>
        <p:spPr>
          <a:xfrm flipH="1">
            <a:off x="5667837" y="3416298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9941898" y="3416297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38557" y="1452648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n-well twin tub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83531" y="5530101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buried well o buried layer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8740822" y="4392119"/>
            <a:ext cx="403178" cy="13571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Well: Multiple </a:t>
            </a:r>
            <a:r>
              <a:rPr lang="en-US" dirty="0" err="1"/>
              <a:t>PWells</a:t>
            </a:r>
            <a:r>
              <a:rPr lang="en-US" dirty="0"/>
              <a:t> and </a:t>
            </a:r>
            <a:r>
              <a:rPr lang="en-US" dirty="0" err="1"/>
              <a:t>NWells</a:t>
            </a:r>
            <a:r>
              <a:rPr lang="en-US" dirty="0"/>
              <a:t> at independent voltages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52" y="1281399"/>
            <a:ext cx="8464826" cy="4821074"/>
          </a:xfrm>
          <a:prstGeom prst="rect">
            <a:avLst/>
          </a:prstGeom>
        </p:spPr>
      </p:pic>
      <p:sp>
        <p:nvSpPr>
          <p:cNvPr id="10" name="Figura a mano libera 9"/>
          <p:cNvSpPr/>
          <p:nvPr/>
        </p:nvSpPr>
        <p:spPr>
          <a:xfrm>
            <a:off x="6464299" y="3886200"/>
            <a:ext cx="3784601" cy="2216274"/>
          </a:xfrm>
          <a:custGeom>
            <a:avLst/>
            <a:gdLst>
              <a:gd name="connsiteX0" fmla="*/ 520701 w 3784601"/>
              <a:gd name="connsiteY0" fmla="*/ 520700 h 2216274"/>
              <a:gd name="connsiteX1" fmla="*/ 520701 w 3784601"/>
              <a:gd name="connsiteY1" fmla="*/ 1663700 h 2216274"/>
              <a:gd name="connsiteX2" fmla="*/ 3263901 w 3784601"/>
              <a:gd name="connsiteY2" fmla="*/ 1663700 h 2216274"/>
              <a:gd name="connsiteX3" fmla="*/ 3263901 w 3784601"/>
              <a:gd name="connsiteY3" fmla="*/ 520700 h 2216274"/>
              <a:gd name="connsiteX4" fmla="*/ 1 w 3784601"/>
              <a:gd name="connsiteY4" fmla="*/ 0 h 2216274"/>
              <a:gd name="connsiteX5" fmla="*/ 3784601 w 3784601"/>
              <a:gd name="connsiteY5" fmla="*/ 0 h 2216274"/>
              <a:gd name="connsiteX6" fmla="*/ 3784601 w 3784601"/>
              <a:gd name="connsiteY6" fmla="*/ 34866 h 2216274"/>
              <a:gd name="connsiteX7" fmla="*/ 3784601 w 3784601"/>
              <a:gd name="connsiteY7" fmla="*/ 520700 h 2216274"/>
              <a:gd name="connsiteX8" fmla="*/ 3784601 w 3784601"/>
              <a:gd name="connsiteY8" fmla="*/ 1663700 h 2216274"/>
              <a:gd name="connsiteX9" fmla="*/ 3784601 w 3784601"/>
              <a:gd name="connsiteY9" fmla="*/ 2149537 h 2216274"/>
              <a:gd name="connsiteX10" fmla="*/ 3784601 w 3784601"/>
              <a:gd name="connsiteY10" fmla="*/ 2216273 h 2216274"/>
              <a:gd name="connsiteX11" fmla="*/ 520701 w 3784601"/>
              <a:gd name="connsiteY11" fmla="*/ 2216273 h 2216274"/>
              <a:gd name="connsiteX12" fmla="*/ 520701 w 3784601"/>
              <a:gd name="connsiteY12" fmla="*/ 2216274 h 2216274"/>
              <a:gd name="connsiteX13" fmla="*/ 0 w 3784601"/>
              <a:gd name="connsiteY13" fmla="*/ 2216274 h 2216274"/>
              <a:gd name="connsiteX14" fmla="*/ 0 w 3784601"/>
              <a:gd name="connsiteY14" fmla="*/ 101603 h 2216274"/>
              <a:gd name="connsiteX15" fmla="*/ 1 w 3784601"/>
              <a:gd name="connsiteY15" fmla="*/ 101603 h 22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4601" h="2216274">
                <a:moveTo>
                  <a:pt x="520701" y="520700"/>
                </a:moveTo>
                <a:lnTo>
                  <a:pt x="520701" y="1663700"/>
                </a:lnTo>
                <a:lnTo>
                  <a:pt x="3263901" y="1663700"/>
                </a:lnTo>
                <a:lnTo>
                  <a:pt x="3263901" y="520700"/>
                </a:lnTo>
                <a:close/>
                <a:moveTo>
                  <a:pt x="1" y="0"/>
                </a:moveTo>
                <a:lnTo>
                  <a:pt x="3784601" y="0"/>
                </a:lnTo>
                <a:lnTo>
                  <a:pt x="3784601" y="34866"/>
                </a:lnTo>
                <a:lnTo>
                  <a:pt x="3784601" y="520700"/>
                </a:lnTo>
                <a:lnTo>
                  <a:pt x="3784601" y="1663700"/>
                </a:lnTo>
                <a:lnTo>
                  <a:pt x="3784601" y="2149537"/>
                </a:lnTo>
                <a:lnTo>
                  <a:pt x="3784601" y="2216273"/>
                </a:lnTo>
                <a:lnTo>
                  <a:pt x="520701" y="2216273"/>
                </a:lnTo>
                <a:lnTo>
                  <a:pt x="520701" y="2216274"/>
                </a:lnTo>
                <a:lnTo>
                  <a:pt x="0" y="2216274"/>
                </a:lnTo>
                <a:lnTo>
                  <a:pt x="0" y="101603"/>
                </a:lnTo>
                <a:lnTo>
                  <a:pt x="1" y="1016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308225" y="4407024"/>
            <a:ext cx="3035300" cy="1130300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6728730" y="4201752"/>
            <a:ext cx="3255737" cy="1585170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Bipolar</a:t>
            </a:r>
            <a:r>
              <a:rPr lang="it-IT" dirty="0"/>
              <a:t> </a:t>
            </a:r>
            <a:r>
              <a:rPr lang="it-IT" dirty="0" err="1"/>
              <a:t>processes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0576"/>
              </p:ext>
            </p:extLst>
          </p:nvPr>
        </p:nvGraphicFramePr>
        <p:xfrm>
          <a:off x="927100" y="1460311"/>
          <a:ext cx="10667999" cy="266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Lateral PNP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and/or fast amplifier. 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Si-Ge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versions for RF applications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Complementary 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Vertical PNP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BiFet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BJTs and JFETs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/ low bias current amplifiers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6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7325"/>
            <a:ext cx="10515600" cy="662397"/>
          </a:xfrm>
        </p:spPr>
        <p:txBody>
          <a:bodyPr/>
          <a:lstStyle/>
          <a:p>
            <a:r>
              <a:rPr lang="it-IT" dirty="0" err="1"/>
              <a:t>BiCMOS</a:t>
            </a:r>
            <a:r>
              <a:rPr lang="it-IT" dirty="0"/>
              <a:t>, BCD, SOI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9820"/>
              </p:ext>
            </p:extLst>
          </p:nvPr>
        </p:nvGraphicFramePr>
        <p:xfrm>
          <a:off x="838199" y="1645709"/>
          <a:ext cx="10667999" cy="244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 + BJTs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Signal ICs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line drivers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BCD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Bipolar, CMOS, DMOS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it-IT" sz="20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 Silicon on Insulator.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BCD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Voltage and Rad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Hard (e.g. space applications)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87435"/>
              </p:ext>
            </p:extLst>
          </p:nvPr>
        </p:nvGraphicFramePr>
        <p:xfrm>
          <a:off x="838199" y="1152949"/>
          <a:ext cx="10667999" cy="49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1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489"/>
            <a:ext cx="10515600" cy="662397"/>
          </a:xfrm>
        </p:spPr>
        <p:txBody>
          <a:bodyPr/>
          <a:lstStyle/>
          <a:p>
            <a:r>
              <a:rPr lang="en-US" dirty="0"/>
              <a:t>Resistances in planar ICs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2" y="3161590"/>
            <a:ext cx="3493015" cy="100127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2355591" y="2680724"/>
            <a:ext cx="2089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22044" y="2111976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Direction of the current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07199" y="2577011"/>
            <a:ext cx="26796273" cy="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75809"/>
              </p:ext>
            </p:extLst>
          </p:nvPr>
        </p:nvGraphicFramePr>
        <p:xfrm>
          <a:off x="6743831" y="2934724"/>
          <a:ext cx="1959570" cy="111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31" y="2934724"/>
                        <a:ext cx="1959570" cy="1115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>
          <a:xfrm>
            <a:off x="6896100" y="2548241"/>
            <a:ext cx="673100" cy="742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585979" y="2449039"/>
            <a:ext cx="539382" cy="6411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7975600" y="2919282"/>
            <a:ext cx="610379" cy="1243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5431724" y="1696477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W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square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(sheet resistance)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202027" y="2045550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695192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192516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691178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191243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369649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419921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4704467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2 26"/>
          <p:cNvCxnSpPr/>
          <p:nvPr/>
        </p:nvCxnSpPr>
        <p:spPr>
          <a:xfrm>
            <a:off x="1695192" y="3105994"/>
            <a:ext cx="50525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20271" y="267649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and lateral capacitances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9" y="1228340"/>
            <a:ext cx="3259331" cy="447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94687" y="200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43983"/>
              </p:ext>
            </p:extLst>
          </p:nvPr>
        </p:nvGraphicFramePr>
        <p:xfrm>
          <a:off x="5889625" y="3002370"/>
          <a:ext cx="3258283" cy="70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0440" progId="Equation.DSMT4">
                  <p:embed/>
                </p:oleObj>
              </mc:Choice>
              <mc:Fallback>
                <p:oleObj name="Equation" r:id="rId3" imgW="9144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002370"/>
                        <a:ext cx="3258283" cy="706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92597"/>
              </p:ext>
            </p:extLst>
          </p:nvPr>
        </p:nvGraphicFramePr>
        <p:xfrm>
          <a:off x="5889625" y="1359898"/>
          <a:ext cx="2266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359898"/>
                        <a:ext cx="2266950" cy="114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443699" y="3900832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Capacitance per unit area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91470" y="4630095"/>
            <a:ext cx="439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Capacitance per unit perimeter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(Fringe capacitance)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17928" y="13332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12423" y="194385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756400" y="3594100"/>
            <a:ext cx="266700" cy="306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8289925" y="3613667"/>
            <a:ext cx="345745" cy="1115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6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101" y="85757"/>
            <a:ext cx="10515600" cy="662397"/>
          </a:xfrm>
        </p:spPr>
        <p:txBody>
          <a:bodyPr/>
          <a:lstStyle/>
          <a:p>
            <a:r>
              <a:rPr lang="en-US"/>
              <a:t>Lateral and Junction Capacitances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87717"/>
            <a:ext cx="3901768" cy="19908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51569" y="473563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34300" y="462169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Junction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" y="1310185"/>
            <a:ext cx="3522808" cy="337362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00952" y="18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55052"/>
              </p:ext>
            </p:extLst>
          </p:nvPr>
        </p:nvGraphicFramePr>
        <p:xfrm>
          <a:off x="3225800" y="4587875"/>
          <a:ext cx="19796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68280" progId="Equation.DSMT4">
                  <p:embed/>
                </p:oleObj>
              </mc:Choice>
              <mc:Fallback>
                <p:oleObj name="Equation" r:id="rId4" imgW="78732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4587875"/>
                        <a:ext cx="1979613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489064" y="158612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 (or n)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50628" y="101136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(or p)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8450628" y="1473027"/>
            <a:ext cx="383787" cy="1130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183106" y="2022191"/>
            <a:ext cx="1068571" cy="723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27761"/>
              </p:ext>
            </p:extLst>
          </p:nvPr>
        </p:nvGraphicFramePr>
        <p:xfrm>
          <a:off x="6883531" y="5286196"/>
          <a:ext cx="3224775" cy="61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203040" progId="Equation.DSMT4">
                  <p:embed/>
                </p:oleObj>
              </mc:Choice>
              <mc:Fallback>
                <p:oleObj name="Equation" r:id="rId6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5286196"/>
                        <a:ext cx="3224775" cy="612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7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307" y="170253"/>
            <a:ext cx="10515600" cy="744147"/>
          </a:xfrm>
        </p:spPr>
        <p:txBody>
          <a:bodyPr>
            <a:normAutofit/>
          </a:bodyPr>
          <a:lstStyle/>
          <a:p>
            <a:r>
              <a:rPr lang="en-US" dirty="0"/>
              <a:t>Semiconductor Fabrication Plants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Rettangolo arrotondato 11">
            <a:extLst>
              <a:ext uri="{FF2B5EF4-FFF2-40B4-BE49-F238E27FC236}">
                <a16:creationId xmlns:a16="http://schemas.microsoft.com/office/drawing/2014/main" id="{16672A58-DBF3-462F-AF52-7C94BFD9F1B1}"/>
              </a:ext>
            </a:extLst>
          </p:cNvPr>
          <p:cNvSpPr/>
          <p:nvPr/>
        </p:nvSpPr>
        <p:spPr>
          <a:xfrm>
            <a:off x="10121474" y="3621392"/>
            <a:ext cx="2086861" cy="2002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Taiwan: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TSMC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Figura a mano libera 14">
            <a:extLst>
              <a:ext uri="{FF2B5EF4-FFF2-40B4-BE49-F238E27FC236}">
                <a16:creationId xmlns:a16="http://schemas.microsoft.com/office/drawing/2014/main" id="{4F37BC85-268F-45FB-99B4-B19F43E55136}"/>
              </a:ext>
            </a:extLst>
          </p:cNvPr>
          <p:cNvSpPr/>
          <p:nvPr/>
        </p:nvSpPr>
        <p:spPr>
          <a:xfrm rot="9355386">
            <a:off x="8787432" y="3500490"/>
            <a:ext cx="1252715" cy="529769"/>
          </a:xfrm>
          <a:custGeom>
            <a:avLst/>
            <a:gdLst>
              <a:gd name="connsiteX0" fmla="*/ 866974 w 866974"/>
              <a:gd name="connsiteY0" fmla="*/ 629587 h 629587"/>
              <a:gd name="connsiteX1" fmla="*/ 552181 w 866974"/>
              <a:gd name="connsiteY1" fmla="*/ 434714 h 629587"/>
              <a:gd name="connsiteX2" fmla="*/ 42515 w 866974"/>
              <a:gd name="connsiteY2" fmla="*/ 224852 h 629587"/>
              <a:gd name="connsiteX3" fmla="*/ 27525 w 866974"/>
              <a:gd name="connsiteY3" fmla="*/ 179882 h 629587"/>
              <a:gd name="connsiteX4" fmla="*/ 27525 w 866974"/>
              <a:gd name="connsiteY4" fmla="*/ 0 h 629587"/>
              <a:gd name="connsiteX5" fmla="*/ 27525 w 866974"/>
              <a:gd name="connsiteY5" fmla="*/ 0 h 629587"/>
              <a:gd name="connsiteX0" fmla="*/ 844441 w 844441"/>
              <a:gd name="connsiteY0" fmla="*/ 629587 h 629587"/>
              <a:gd name="connsiteX1" fmla="*/ 529648 w 844441"/>
              <a:gd name="connsiteY1" fmla="*/ 434714 h 629587"/>
              <a:gd name="connsiteX2" fmla="*/ 72370 w 844441"/>
              <a:gd name="connsiteY2" fmla="*/ 291527 h 629587"/>
              <a:gd name="connsiteX3" fmla="*/ 4992 w 844441"/>
              <a:gd name="connsiteY3" fmla="*/ 179882 h 629587"/>
              <a:gd name="connsiteX4" fmla="*/ 4992 w 844441"/>
              <a:gd name="connsiteY4" fmla="*/ 0 h 629587"/>
              <a:gd name="connsiteX5" fmla="*/ 4992 w 844441"/>
              <a:gd name="connsiteY5" fmla="*/ 0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441" h="629587">
                <a:moveTo>
                  <a:pt x="844441" y="629587"/>
                </a:moveTo>
                <a:cubicBezTo>
                  <a:pt x="755749" y="565878"/>
                  <a:pt x="658326" y="491057"/>
                  <a:pt x="529648" y="434714"/>
                </a:cubicBezTo>
                <a:cubicBezTo>
                  <a:pt x="400970" y="378371"/>
                  <a:pt x="159813" y="333999"/>
                  <a:pt x="72370" y="291527"/>
                </a:cubicBezTo>
                <a:cubicBezTo>
                  <a:pt x="-15073" y="249055"/>
                  <a:pt x="16222" y="228470"/>
                  <a:pt x="4992" y="179882"/>
                </a:cubicBezTo>
                <a:cubicBezTo>
                  <a:pt x="-6238" y="131294"/>
                  <a:pt x="4992" y="0"/>
                  <a:pt x="4992" y="0"/>
                </a:cubicBezTo>
                <a:lnTo>
                  <a:pt x="4992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6C7ED22-1814-4A83-A537-A23930C67006}"/>
              </a:ext>
            </a:extLst>
          </p:cNvPr>
          <p:cNvSpPr txBox="1"/>
          <p:nvPr/>
        </p:nvSpPr>
        <p:spPr>
          <a:xfrm>
            <a:off x="248767" y="3108583"/>
            <a:ext cx="2320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TSMC</a:t>
            </a:r>
          </a:p>
          <a:p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</a:t>
            </a:r>
          </a:p>
          <a:p>
            <a:r>
              <a:rPr lang="it-IT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</a:t>
            </a:r>
          </a:p>
          <a:p>
            <a:r>
              <a:rPr lang="it-IT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</a:p>
          <a:p>
            <a:r>
              <a:rPr lang="it-IT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15A530E2-2D6E-4237-BC71-3AC22EF1C93C}"/>
              </a:ext>
            </a:extLst>
          </p:cNvPr>
          <p:cNvGrpSpPr/>
          <p:nvPr/>
        </p:nvGrpSpPr>
        <p:grpSpPr>
          <a:xfrm>
            <a:off x="1372798" y="1353222"/>
            <a:ext cx="8762385" cy="4810944"/>
            <a:chOff x="1412263" y="1215920"/>
            <a:chExt cx="8762385" cy="4810944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DEA6AE62-A935-40BF-8858-ED32A4BBAEEE}"/>
                </a:ext>
              </a:extLst>
            </p:cNvPr>
            <p:cNvGrpSpPr/>
            <p:nvPr/>
          </p:nvGrpSpPr>
          <p:grpSpPr>
            <a:xfrm>
              <a:off x="1412263" y="1215920"/>
              <a:ext cx="8762385" cy="4810944"/>
              <a:chOff x="1412263" y="1215920"/>
              <a:chExt cx="8762385" cy="4810944"/>
            </a:xfrm>
          </p:grpSpPr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A15E8F06-4B7B-456B-B9B2-40FB48980A66}"/>
                  </a:ext>
                </a:extLst>
              </p:cNvPr>
              <p:cNvGrpSpPr/>
              <p:nvPr/>
            </p:nvGrpSpPr>
            <p:grpSpPr>
              <a:xfrm>
                <a:off x="1412263" y="1215920"/>
                <a:ext cx="8762385" cy="4810944"/>
                <a:chOff x="1412263" y="1215920"/>
                <a:chExt cx="8762385" cy="4810944"/>
              </a:xfrm>
            </p:grpSpPr>
            <p:grpSp>
              <p:nvGrpSpPr>
                <p:cNvPr id="32" name="Gruppo 31">
                  <a:extLst>
                    <a:ext uri="{FF2B5EF4-FFF2-40B4-BE49-F238E27FC236}">
                      <a16:creationId xmlns:a16="http://schemas.microsoft.com/office/drawing/2014/main" id="{D08DF24E-8400-4D5E-A733-83A0C7E446E5}"/>
                    </a:ext>
                  </a:extLst>
                </p:cNvPr>
                <p:cNvGrpSpPr/>
                <p:nvPr/>
              </p:nvGrpSpPr>
              <p:grpSpPr>
                <a:xfrm>
                  <a:off x="1412263" y="1215920"/>
                  <a:ext cx="8762385" cy="4810944"/>
                  <a:chOff x="1412263" y="1215920"/>
                  <a:chExt cx="8762385" cy="4810944"/>
                </a:xfrm>
              </p:grpSpPr>
              <p:grpSp>
                <p:nvGrpSpPr>
                  <p:cNvPr id="29" name="Gruppo 28">
                    <a:extLst>
                      <a:ext uri="{FF2B5EF4-FFF2-40B4-BE49-F238E27FC236}">
                        <a16:creationId xmlns:a16="http://schemas.microsoft.com/office/drawing/2014/main" id="{BCD31947-8BD3-48BA-8105-FAE9155FD36B}"/>
                      </a:ext>
                    </a:extLst>
                  </p:cNvPr>
                  <p:cNvGrpSpPr/>
                  <p:nvPr/>
                </p:nvGrpSpPr>
                <p:grpSpPr>
                  <a:xfrm>
                    <a:off x="1412263" y="1215920"/>
                    <a:ext cx="8762385" cy="4810944"/>
                    <a:chOff x="1412263" y="1215920"/>
                    <a:chExt cx="8762385" cy="4810944"/>
                  </a:xfrm>
                </p:grpSpPr>
                <p:pic>
                  <p:nvPicPr>
                    <p:cNvPr id="19" name="Elemento grafico 18">
                      <a:extLst>
                        <a:ext uri="{FF2B5EF4-FFF2-40B4-BE49-F238E27FC236}">
                          <a16:creationId xmlns:a16="http://schemas.microsoft.com/office/drawing/2014/main" id="{D4F44D70-A519-44C8-90C2-B031049E156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12263" y="1215920"/>
                      <a:ext cx="8762385" cy="481094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Ovale 19">
                      <a:extLst>
                        <a:ext uri="{FF2B5EF4-FFF2-40B4-BE49-F238E27FC236}">
                          <a16:creationId xmlns:a16="http://schemas.microsoft.com/office/drawing/2014/main" id="{E404AB8D-7232-45DB-A45F-7AF8F822D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603" y="3433706"/>
                      <a:ext cx="163711" cy="27386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30" name="Segno di moltiplicazione 29">
                    <a:extLst>
                      <a:ext uri="{FF2B5EF4-FFF2-40B4-BE49-F238E27FC236}">
                        <a16:creationId xmlns:a16="http://schemas.microsoft.com/office/drawing/2014/main" id="{C834E5C7-7360-425D-A61A-68A92AA38073}"/>
                      </a:ext>
                    </a:extLst>
                  </p:cNvPr>
                  <p:cNvSpPr/>
                  <p:nvPr/>
                </p:nvSpPr>
                <p:spPr>
                  <a:xfrm>
                    <a:off x="2513620" y="2880746"/>
                    <a:ext cx="176981" cy="218768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33" name="Segno di moltiplicazione 32">
                  <a:extLst>
                    <a:ext uri="{FF2B5EF4-FFF2-40B4-BE49-F238E27FC236}">
                      <a16:creationId xmlns:a16="http://schemas.microsoft.com/office/drawing/2014/main" id="{AFBC7B4E-A0A5-4774-9FED-6A4599D15226}"/>
                    </a:ext>
                  </a:extLst>
                </p:cNvPr>
                <p:cNvSpPr/>
                <p:nvPr/>
              </p:nvSpPr>
              <p:spPr>
                <a:xfrm>
                  <a:off x="3634642" y="2902869"/>
                  <a:ext cx="157316" cy="196645"/>
                </a:xfrm>
                <a:prstGeom prst="mathMultiply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Segno di moltiplicazione 33">
                  <a:extLst>
                    <a:ext uri="{FF2B5EF4-FFF2-40B4-BE49-F238E27FC236}">
                      <a16:creationId xmlns:a16="http://schemas.microsoft.com/office/drawing/2014/main" id="{5EC31823-DAC9-4F42-8E11-425F79D24CE6}"/>
                    </a:ext>
                  </a:extLst>
                </p:cNvPr>
                <p:cNvSpPr/>
                <p:nvPr/>
              </p:nvSpPr>
              <p:spPr>
                <a:xfrm>
                  <a:off x="5714797" y="2593153"/>
                  <a:ext cx="157316" cy="196645"/>
                </a:xfrm>
                <a:prstGeom prst="mathMultiply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Segno di moltiplicazione 34">
                  <a:extLst>
                    <a:ext uri="{FF2B5EF4-FFF2-40B4-BE49-F238E27FC236}">
                      <a16:creationId xmlns:a16="http://schemas.microsoft.com/office/drawing/2014/main" id="{D5D47C0A-DB6F-4D54-8DB7-E8610BE51FD6}"/>
                    </a:ext>
                  </a:extLst>
                </p:cNvPr>
                <p:cNvSpPr/>
                <p:nvPr/>
              </p:nvSpPr>
              <p:spPr>
                <a:xfrm>
                  <a:off x="7965751" y="4215476"/>
                  <a:ext cx="157316" cy="196645"/>
                </a:xfrm>
                <a:prstGeom prst="mathMultiply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2" name="Segno di moltiplicazione 41">
                <a:extLst>
                  <a:ext uri="{FF2B5EF4-FFF2-40B4-BE49-F238E27FC236}">
                    <a16:creationId xmlns:a16="http://schemas.microsoft.com/office/drawing/2014/main" id="{A2314949-59F1-4B21-A7AA-3D5ECA32EC8E}"/>
                  </a:ext>
                </a:extLst>
              </p:cNvPr>
              <p:cNvSpPr/>
              <p:nvPr/>
            </p:nvSpPr>
            <p:spPr>
              <a:xfrm>
                <a:off x="7887093" y="4117153"/>
                <a:ext cx="157316" cy="196645"/>
              </a:xfrm>
              <a:prstGeom prst="mathMultiply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Segno di moltiplicazione 42">
                <a:extLst>
                  <a:ext uri="{FF2B5EF4-FFF2-40B4-BE49-F238E27FC236}">
                    <a16:creationId xmlns:a16="http://schemas.microsoft.com/office/drawing/2014/main" id="{1196A223-73B9-4FBE-926B-0ED49C4EC816}"/>
                  </a:ext>
                </a:extLst>
              </p:cNvPr>
              <p:cNvSpPr/>
              <p:nvPr/>
            </p:nvSpPr>
            <p:spPr>
              <a:xfrm>
                <a:off x="6401151" y="3123851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Segno di moltiplicazione 43">
                <a:extLst>
                  <a:ext uri="{FF2B5EF4-FFF2-40B4-BE49-F238E27FC236}">
                    <a16:creationId xmlns:a16="http://schemas.microsoft.com/office/drawing/2014/main" id="{D2D8F466-1BF8-44EB-9BDF-76BACF050D41}"/>
                  </a:ext>
                </a:extLst>
              </p:cNvPr>
              <p:cNvSpPr/>
              <p:nvPr/>
            </p:nvSpPr>
            <p:spPr>
              <a:xfrm>
                <a:off x="2554980" y="2741805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Segno di moltiplicazione 44">
                <a:extLst>
                  <a:ext uri="{FF2B5EF4-FFF2-40B4-BE49-F238E27FC236}">
                    <a16:creationId xmlns:a16="http://schemas.microsoft.com/office/drawing/2014/main" id="{847960F3-AA02-47D0-A3E8-383C61A657E2}"/>
                  </a:ext>
                </a:extLst>
              </p:cNvPr>
              <p:cNvSpPr/>
              <p:nvPr/>
            </p:nvSpPr>
            <p:spPr>
              <a:xfrm>
                <a:off x="2712296" y="3123851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Segno di moltiplicazione 45">
                <a:extLst>
                  <a:ext uri="{FF2B5EF4-FFF2-40B4-BE49-F238E27FC236}">
                    <a16:creationId xmlns:a16="http://schemas.microsoft.com/office/drawing/2014/main" id="{FE71918F-9E89-4660-82B6-FAE483A8624C}"/>
                  </a:ext>
                </a:extLst>
              </p:cNvPr>
              <p:cNvSpPr/>
              <p:nvPr/>
            </p:nvSpPr>
            <p:spPr>
              <a:xfrm>
                <a:off x="2881475" y="3232355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9" name="Segno di moltiplicazione 48">
              <a:extLst>
                <a:ext uri="{FF2B5EF4-FFF2-40B4-BE49-F238E27FC236}">
                  <a16:creationId xmlns:a16="http://schemas.microsoft.com/office/drawing/2014/main" id="{C409FB05-5407-4DC1-B865-43E1B9D7E50D}"/>
                </a:ext>
              </a:extLst>
            </p:cNvPr>
            <p:cNvSpPr/>
            <p:nvPr/>
          </p:nvSpPr>
          <p:spPr>
            <a:xfrm>
              <a:off x="8509390" y="3002616"/>
              <a:ext cx="157316" cy="196645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Segno di moltiplicazione 49">
              <a:extLst>
                <a:ext uri="{FF2B5EF4-FFF2-40B4-BE49-F238E27FC236}">
                  <a16:creationId xmlns:a16="http://schemas.microsoft.com/office/drawing/2014/main" id="{09852BE5-CB4B-4957-B733-B85DAC90842B}"/>
                </a:ext>
              </a:extLst>
            </p:cNvPr>
            <p:cNvSpPr/>
            <p:nvPr/>
          </p:nvSpPr>
          <p:spPr>
            <a:xfrm>
              <a:off x="7965751" y="3100939"/>
              <a:ext cx="157316" cy="196645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Segno di moltiplicazione 51">
              <a:extLst>
                <a:ext uri="{FF2B5EF4-FFF2-40B4-BE49-F238E27FC236}">
                  <a16:creationId xmlns:a16="http://schemas.microsoft.com/office/drawing/2014/main" id="{B17D3DAE-5A61-46A8-AEBA-0DE40BD6895B}"/>
                </a:ext>
              </a:extLst>
            </p:cNvPr>
            <p:cNvSpPr/>
            <p:nvPr/>
          </p:nvSpPr>
          <p:spPr>
            <a:xfrm>
              <a:off x="5557481" y="2808641"/>
              <a:ext cx="157316" cy="19664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Segno di moltiplicazione 52">
              <a:extLst>
                <a:ext uri="{FF2B5EF4-FFF2-40B4-BE49-F238E27FC236}">
                  <a16:creationId xmlns:a16="http://schemas.microsoft.com/office/drawing/2014/main" id="{AFB98850-6634-4B2A-A557-706E964BE113}"/>
                </a:ext>
              </a:extLst>
            </p:cNvPr>
            <p:cNvSpPr/>
            <p:nvPr/>
          </p:nvSpPr>
          <p:spPr>
            <a:xfrm>
              <a:off x="5800196" y="2879754"/>
              <a:ext cx="157316" cy="19664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Segno di moltiplicazione 53">
              <a:extLst>
                <a:ext uri="{FF2B5EF4-FFF2-40B4-BE49-F238E27FC236}">
                  <a16:creationId xmlns:a16="http://schemas.microsoft.com/office/drawing/2014/main" id="{236FB9C1-5857-46BE-8DB7-67BC75D6D45F}"/>
                </a:ext>
              </a:extLst>
            </p:cNvPr>
            <p:cNvSpPr/>
            <p:nvPr/>
          </p:nvSpPr>
          <p:spPr>
            <a:xfrm>
              <a:off x="8218717" y="4048575"/>
              <a:ext cx="157316" cy="19664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6" name="Immagine 55">
            <a:extLst>
              <a:ext uri="{FF2B5EF4-FFF2-40B4-BE49-F238E27FC236}">
                <a16:creationId xmlns:a16="http://schemas.microsoft.com/office/drawing/2014/main" id="{F9B89C1D-AD97-4AB1-B42E-D372B7B90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548" y="370010"/>
            <a:ext cx="1249331" cy="1265257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2BBD292B-A252-4C64-93D6-C3D21C997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81" y="1161038"/>
            <a:ext cx="4618017" cy="46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43099 0.3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8DC12337-C4DC-4E16-A9CB-8F17F1BE2D60}"/>
              </a:ext>
            </a:extLst>
          </p:cNvPr>
          <p:cNvGrpSpPr/>
          <p:nvPr/>
        </p:nvGrpSpPr>
        <p:grpSpPr>
          <a:xfrm>
            <a:off x="409566" y="1220517"/>
            <a:ext cx="7082614" cy="3344675"/>
            <a:chOff x="478554" y="1307923"/>
            <a:chExt cx="6020569" cy="2896182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8E2CDCE-3E4A-4DEF-A190-4F41603B1996}"/>
                </a:ext>
              </a:extLst>
            </p:cNvPr>
            <p:cNvGrpSpPr/>
            <p:nvPr/>
          </p:nvGrpSpPr>
          <p:grpSpPr>
            <a:xfrm>
              <a:off x="478554" y="1307923"/>
              <a:ext cx="6020569" cy="2550829"/>
              <a:chOff x="478554" y="1307923"/>
              <a:chExt cx="6020569" cy="2550829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FF6E9132-71F0-4A7D-BEBD-5C4B3697B9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562" b="51617"/>
              <a:stretch/>
            </p:blipFill>
            <p:spPr>
              <a:xfrm>
                <a:off x="478554" y="1307923"/>
                <a:ext cx="5973412" cy="2353052"/>
              </a:xfrm>
              <a:prstGeom prst="rect">
                <a:avLst/>
              </a:prstGeom>
            </p:spPr>
          </p:pic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410E7C4E-244A-404E-82A0-E8A838B25778}"/>
                  </a:ext>
                </a:extLst>
              </p:cNvPr>
              <p:cNvSpPr/>
              <p:nvPr/>
            </p:nvSpPr>
            <p:spPr>
              <a:xfrm>
                <a:off x="3667432" y="3205316"/>
                <a:ext cx="2831691" cy="6534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108397-8699-46F4-8BDF-6933C5F64DF0}"/>
                </a:ext>
              </a:extLst>
            </p:cNvPr>
            <p:cNvSpPr/>
            <p:nvPr/>
          </p:nvSpPr>
          <p:spPr>
            <a:xfrm>
              <a:off x="1917290" y="3550669"/>
              <a:ext cx="639097" cy="653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213"/>
            <a:ext cx="10515600" cy="744147"/>
          </a:xfrm>
        </p:spPr>
        <p:txBody>
          <a:bodyPr>
            <a:normAutofit/>
          </a:bodyPr>
          <a:lstStyle/>
          <a:p>
            <a:r>
              <a:rPr lang="en-US" dirty="0"/>
              <a:t>Technology node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282C03-CAC2-4F50-BAFF-7445F80F97ED}"/>
              </a:ext>
            </a:extLst>
          </p:cNvPr>
          <p:cNvSpPr txBox="1"/>
          <p:nvPr/>
        </p:nvSpPr>
        <p:spPr>
          <a:xfrm>
            <a:off x="245038" y="5221315"/>
            <a:ext cx="11868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180 nm the technology node started representing the half-pitch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2017 the technology node does not represent any geometrical dimension  </a:t>
            </a:r>
          </a:p>
        </p:txBody>
      </p:sp>
      <p:graphicFrame>
        <p:nvGraphicFramePr>
          <p:cNvPr id="12" name="Tabella 8">
            <a:extLst>
              <a:ext uri="{FF2B5EF4-FFF2-40B4-BE49-F238E27FC236}">
                <a16:creationId xmlns:a16="http://schemas.microsoft.com/office/drawing/2014/main" id="{E1DE0633-8730-4DAE-B40A-F60F4B2A5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66027"/>
              </p:ext>
            </p:extLst>
          </p:nvPr>
        </p:nvGraphicFramePr>
        <p:xfrm>
          <a:off x="7210261" y="1379333"/>
          <a:ext cx="4800941" cy="335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41">
                  <a:extLst>
                    <a:ext uri="{9D8B030D-6E8A-4147-A177-3AD203B41FA5}">
                      <a16:colId xmlns:a16="http://schemas.microsoft.com/office/drawing/2014/main" val="1698349856"/>
                    </a:ext>
                  </a:extLst>
                </a:gridCol>
                <a:gridCol w="1280703">
                  <a:extLst>
                    <a:ext uri="{9D8B030D-6E8A-4147-A177-3AD203B41FA5}">
                      <a16:colId xmlns:a16="http://schemas.microsoft.com/office/drawing/2014/main" val="2252344814"/>
                    </a:ext>
                  </a:extLst>
                </a:gridCol>
                <a:gridCol w="1189223">
                  <a:extLst>
                    <a:ext uri="{9D8B030D-6E8A-4147-A177-3AD203B41FA5}">
                      <a16:colId xmlns:a16="http://schemas.microsoft.com/office/drawing/2014/main" val="2560521387"/>
                    </a:ext>
                  </a:extLst>
                </a:gridCol>
                <a:gridCol w="1544974">
                  <a:extLst>
                    <a:ext uri="{9D8B030D-6E8A-4147-A177-3AD203B41FA5}">
                      <a16:colId xmlns:a16="http://schemas.microsoft.com/office/drawing/2014/main" val="3303568224"/>
                    </a:ext>
                  </a:extLst>
                </a:gridCol>
              </a:tblGrid>
              <a:tr h="665697">
                <a:tc>
                  <a:txBody>
                    <a:bodyPr/>
                    <a:lstStyle/>
                    <a:p>
                      <a:r>
                        <a:rPr lang="it-IT" dirty="0" err="1"/>
                        <a:t>Year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Node</a:t>
                      </a:r>
                      <a:r>
                        <a:rPr lang="it-IT" dirty="0"/>
                        <a:t>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Half-pitch</a:t>
                      </a:r>
                    </a:p>
                    <a:p>
                      <a:r>
                        <a:rPr lang="it-IT" dirty="0"/>
                        <a:t>(nm)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Gate </a:t>
                      </a:r>
                      <a:r>
                        <a:rPr lang="it-IT" dirty="0" err="1"/>
                        <a:t>Length</a:t>
                      </a:r>
                      <a:endParaRPr lang="it-IT" dirty="0"/>
                    </a:p>
                    <a:p>
                      <a:r>
                        <a:rPr lang="it-IT" dirty="0" err="1"/>
                        <a:t>L</a:t>
                      </a:r>
                      <a:r>
                        <a:rPr lang="it-IT" baseline="-25000" dirty="0" err="1"/>
                        <a:t>eff</a:t>
                      </a:r>
                      <a:r>
                        <a:rPr lang="it-IT" dirty="0"/>
                        <a:t> (nm)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6851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23405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43094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77910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0592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332730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8581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448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729F3F-2668-41F2-ABDC-668E2A4FC728}"/>
              </a:ext>
            </a:extLst>
          </p:cNvPr>
          <p:cNvSpPr txBox="1"/>
          <p:nvPr/>
        </p:nvSpPr>
        <p:spPr>
          <a:xfrm>
            <a:off x="245038" y="4349748"/>
            <a:ext cx="673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2000 the technology node represented the minimum channel length (gate length)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43FFD68-194D-4323-8DAC-A7141F033BEB}"/>
              </a:ext>
            </a:extLst>
          </p:cNvPr>
          <p:cNvCxnSpPr>
            <a:cxnSpLocks/>
          </p:cNvCxnSpPr>
          <p:nvPr/>
        </p:nvCxnSpPr>
        <p:spPr>
          <a:xfrm>
            <a:off x="1873331" y="4133553"/>
            <a:ext cx="120936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472F25-E78A-479C-BFC4-9514C11853E6}"/>
              </a:ext>
            </a:extLst>
          </p:cNvPr>
          <p:cNvSpPr txBox="1"/>
          <p:nvPr/>
        </p:nvSpPr>
        <p:spPr>
          <a:xfrm>
            <a:off x="2305950" y="3751232"/>
            <a:ext cx="34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699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28EB389-A809-4241-A315-A92BD1A10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88" y="1503143"/>
            <a:ext cx="6322409" cy="45458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213"/>
            <a:ext cx="10515600" cy="744147"/>
          </a:xfrm>
        </p:spPr>
        <p:txBody>
          <a:bodyPr>
            <a:normAutofit/>
          </a:bodyPr>
          <a:lstStyle/>
          <a:p>
            <a:r>
              <a:rPr lang="en-US" dirty="0"/>
              <a:t>Technology Scaling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282C03-CAC2-4F50-BAFF-7445F80F97ED}"/>
              </a:ext>
            </a:extLst>
          </p:cNvPr>
          <p:cNvSpPr txBox="1"/>
          <p:nvPr/>
        </p:nvSpPr>
        <p:spPr>
          <a:xfrm>
            <a:off x="269709" y="1849940"/>
            <a:ext cx="58262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Smaller W and L  Higher transistor density, higher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Vth  Lower dynamic power consumption, higher static power consumption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tox  Higher gate leakage (from SiO2/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High-k materials/metal gate around 45 nm)</a:t>
            </a:r>
          </a:p>
        </p:txBody>
      </p:sp>
    </p:spTree>
    <p:extLst>
      <p:ext uri="{BB962C8B-B14F-4D97-AF65-F5344CB8AC3E}">
        <p14:creationId xmlns:p14="http://schemas.microsoft.com/office/powerpoint/2010/main" val="5490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200321"/>
            <a:ext cx="10515600" cy="662397"/>
          </a:xfrm>
        </p:spPr>
        <p:txBody>
          <a:bodyPr/>
          <a:lstStyle/>
          <a:p>
            <a:r>
              <a:rPr lang="en-US"/>
              <a:t>Simplified designer's view of a CMOS Process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0776" y="2893612"/>
            <a:ext cx="1045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considering a simple n-well (twin-Tub)  1P2M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starting substrate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p-type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all p-wells are shorted together since there are no insulation junctions with the substrate.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N-wells are insulated from the substrate if the latter is biased at the lowest voltage in the circuit.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very lightly doped epitaxial layer is often present on top of a strongly doped wafer. P-wells are necessary to obtain the optimal doping for n-MOSFETS. 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7" y="862718"/>
            <a:ext cx="7546566" cy="1494266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696E5B2-7753-411B-8DB8-6E206917CD9F}"/>
              </a:ext>
            </a:extLst>
          </p:cNvPr>
          <p:cNvSpPr/>
          <p:nvPr/>
        </p:nvSpPr>
        <p:spPr>
          <a:xfrm>
            <a:off x="1852747" y="1241386"/>
            <a:ext cx="7546565" cy="1096224"/>
          </a:xfrm>
          <a:custGeom>
            <a:avLst/>
            <a:gdLst>
              <a:gd name="connsiteX0" fmla="*/ 0 w 7546565"/>
              <a:gd name="connsiteY0" fmla="*/ 0 h 1096224"/>
              <a:gd name="connsiteX1" fmla="*/ 296094 w 7546565"/>
              <a:gd name="connsiteY1" fmla="*/ 0 h 1096224"/>
              <a:gd name="connsiteX2" fmla="*/ 296094 w 7546565"/>
              <a:gd name="connsiteY2" fmla="*/ 268372 h 1096224"/>
              <a:gd name="connsiteX3" fmla="*/ 401506 w 7546565"/>
              <a:gd name="connsiteY3" fmla="*/ 373784 h 1096224"/>
              <a:gd name="connsiteX4" fmla="*/ 3916862 w 7546565"/>
              <a:gd name="connsiteY4" fmla="*/ 373784 h 1096224"/>
              <a:gd name="connsiteX5" fmla="*/ 4022274 w 7546565"/>
              <a:gd name="connsiteY5" fmla="*/ 268372 h 1096224"/>
              <a:gd name="connsiteX6" fmla="*/ 4022274 w 7546565"/>
              <a:gd name="connsiteY6" fmla="*/ 0 h 1096224"/>
              <a:gd name="connsiteX7" fmla="*/ 7546565 w 7546565"/>
              <a:gd name="connsiteY7" fmla="*/ 0 h 1096224"/>
              <a:gd name="connsiteX8" fmla="*/ 7546565 w 7546565"/>
              <a:gd name="connsiteY8" fmla="*/ 1096224 h 1096224"/>
              <a:gd name="connsiteX9" fmla="*/ 0 w 7546565"/>
              <a:gd name="connsiteY9" fmla="*/ 1096224 h 10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6565" h="1096224">
                <a:moveTo>
                  <a:pt x="0" y="0"/>
                </a:moveTo>
                <a:lnTo>
                  <a:pt x="296094" y="0"/>
                </a:lnTo>
                <a:lnTo>
                  <a:pt x="296094" y="268372"/>
                </a:lnTo>
                <a:cubicBezTo>
                  <a:pt x="296094" y="326589"/>
                  <a:pt x="343289" y="373784"/>
                  <a:pt x="401506" y="373784"/>
                </a:cubicBezTo>
                <a:lnTo>
                  <a:pt x="3916862" y="373784"/>
                </a:lnTo>
                <a:cubicBezTo>
                  <a:pt x="3975079" y="373784"/>
                  <a:pt x="4022274" y="326589"/>
                  <a:pt x="4022274" y="268372"/>
                </a:cubicBezTo>
                <a:lnTo>
                  <a:pt x="4022274" y="0"/>
                </a:lnTo>
                <a:lnTo>
                  <a:pt x="7546565" y="0"/>
                </a:lnTo>
                <a:lnTo>
                  <a:pt x="7546565" y="1096224"/>
                </a:lnTo>
                <a:lnTo>
                  <a:pt x="0" y="1096224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F19BAD-4738-478E-B4CF-057FDED7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676174">
            <a:off x="3152889" y="1447928"/>
            <a:ext cx="619125" cy="3238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5335B94-9EB4-4496-96A1-4DC8FE79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5102" y="1316918"/>
            <a:ext cx="241826" cy="257947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DE12D378-CC13-4622-B18E-28BDA5934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5102" y="2121847"/>
            <a:ext cx="342892" cy="4571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5513BBF-932A-4EB1-9362-406548B2D2AF}"/>
              </a:ext>
            </a:extLst>
          </p:cNvPr>
          <p:cNvCxnSpPr/>
          <p:nvPr/>
        </p:nvCxnSpPr>
        <p:spPr>
          <a:xfrm flipH="1">
            <a:off x="9509760" y="1706880"/>
            <a:ext cx="9634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8058"/>
            <a:ext cx="10515600" cy="662397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7" y="1375028"/>
            <a:ext cx="7171959" cy="43967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66932" y="5771777"/>
            <a:ext cx="138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5" y="1050925"/>
            <a:ext cx="1735803" cy="17837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06503" y="3276987"/>
            <a:ext cx="286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areas are all of the same type.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 are 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other layers (e.g. n-well).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p-wells are often drawn automatically as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not(n-well)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85499" y="488508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70DF4B-A2E7-3E51-2BFB-029D97202AFD}"/>
              </a:ext>
            </a:extLst>
          </p:cNvPr>
          <p:cNvSpPr txBox="1"/>
          <p:nvPr/>
        </p:nvSpPr>
        <p:spPr>
          <a:xfrm>
            <a:off x="718284" y="4047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FOX in older tech nodes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now: shallow trench isolation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2CCEE6C-6A11-9443-C724-B9823B289776}"/>
              </a:ext>
            </a:extLst>
          </p:cNvPr>
          <p:cNvCxnSpPr/>
          <p:nvPr/>
        </p:nvCxnSpPr>
        <p:spPr>
          <a:xfrm>
            <a:off x="4240530" y="1002966"/>
            <a:ext cx="651510" cy="700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863" y="131033"/>
            <a:ext cx="10515600" cy="662397"/>
          </a:xfrm>
        </p:spPr>
        <p:txBody>
          <a:bodyPr/>
          <a:lstStyle/>
          <a:p>
            <a:r>
              <a:rPr lang="en-US" dirty="0"/>
              <a:t>Polysilicon and gate oxide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8" y="2012517"/>
            <a:ext cx="8842350" cy="20001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0270" y="4147545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gate (thin) oxide is grown 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that, it is covered by the polysilicon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poly is patterned, the gate oxide remains only where polysilicon remains, forming the gate.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one layer (poly) is required to control the final result of this step.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4396" y="708151"/>
            <a:ext cx="3026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 over active area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MOSFET gate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20910" y="793430"/>
            <a:ext cx="362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 out of active area   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interconnection 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1591733" y="115146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8940799" y="127802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3352800" y="1286933"/>
            <a:ext cx="1371600" cy="1049867"/>
          </a:xfrm>
          <a:custGeom>
            <a:avLst/>
            <a:gdLst>
              <a:gd name="connsiteX0" fmla="*/ 0 w 1371600"/>
              <a:gd name="connsiteY0" fmla="*/ 0 h 1049867"/>
              <a:gd name="connsiteX1" fmla="*/ 609600 w 1371600"/>
              <a:gd name="connsiteY1" fmla="*/ 118534 h 1049867"/>
              <a:gd name="connsiteX2" fmla="*/ 1083733 w 1371600"/>
              <a:gd name="connsiteY2" fmla="*/ 355600 h 1049867"/>
              <a:gd name="connsiteX3" fmla="*/ 1371600 w 1371600"/>
              <a:gd name="connsiteY3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049867">
                <a:moveTo>
                  <a:pt x="0" y="0"/>
                </a:moveTo>
                <a:cubicBezTo>
                  <a:pt x="214489" y="29633"/>
                  <a:pt x="428978" y="59267"/>
                  <a:pt x="609600" y="118534"/>
                </a:cubicBezTo>
                <a:cubicBezTo>
                  <a:pt x="790222" y="177801"/>
                  <a:pt x="956733" y="200378"/>
                  <a:pt x="1083733" y="355600"/>
                </a:cubicBezTo>
                <a:cubicBezTo>
                  <a:pt x="1210733" y="510822"/>
                  <a:pt x="1291166" y="780344"/>
                  <a:pt x="1371600" y="104986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6577968" y="1219200"/>
            <a:ext cx="1448432" cy="1066800"/>
          </a:xfrm>
          <a:custGeom>
            <a:avLst/>
            <a:gdLst>
              <a:gd name="connsiteX0" fmla="*/ 1448432 w 1448432"/>
              <a:gd name="connsiteY0" fmla="*/ 0 h 1066800"/>
              <a:gd name="connsiteX1" fmla="*/ 804965 w 1448432"/>
              <a:gd name="connsiteY1" fmla="*/ 84667 h 1066800"/>
              <a:gd name="connsiteX2" fmla="*/ 229232 w 1448432"/>
              <a:gd name="connsiteY2" fmla="*/ 338667 h 1066800"/>
              <a:gd name="connsiteX3" fmla="*/ 26032 w 1448432"/>
              <a:gd name="connsiteY3" fmla="*/ 745067 h 1066800"/>
              <a:gd name="connsiteX4" fmla="*/ 9099 w 1448432"/>
              <a:gd name="connsiteY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432" h="1066800">
                <a:moveTo>
                  <a:pt x="1448432" y="0"/>
                </a:moveTo>
                <a:cubicBezTo>
                  <a:pt x="1228298" y="14111"/>
                  <a:pt x="1008165" y="28223"/>
                  <a:pt x="804965" y="84667"/>
                </a:cubicBezTo>
                <a:cubicBezTo>
                  <a:pt x="601765" y="141112"/>
                  <a:pt x="359054" y="228600"/>
                  <a:pt x="229232" y="338667"/>
                </a:cubicBezTo>
                <a:cubicBezTo>
                  <a:pt x="99410" y="448734"/>
                  <a:pt x="62721" y="623712"/>
                  <a:pt x="26032" y="745067"/>
                </a:cubicBezTo>
                <a:cubicBezTo>
                  <a:pt x="-10657" y="866422"/>
                  <a:pt x="-779" y="966611"/>
                  <a:pt x="9099" y="10668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024"/>
            <a:ext cx="10515600" cy="662397"/>
          </a:xfrm>
        </p:spPr>
        <p:txBody>
          <a:bodyPr/>
          <a:lstStyle/>
          <a:p>
            <a:r>
              <a:rPr lang="it-IT" dirty="0"/>
              <a:t>FEOL (Front-End Of the Line)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" y="771795"/>
            <a:ext cx="7634272" cy="52211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79" y="2863859"/>
            <a:ext cx="1679150" cy="304326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29657" y="4310744"/>
            <a:ext cx="522514" cy="537028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741816" y="3444604"/>
            <a:ext cx="2093323" cy="1881776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090057" y="3444604"/>
            <a:ext cx="2104572" cy="1881776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946899" y="4310744"/>
            <a:ext cx="542471" cy="537028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8954829" y="4658065"/>
            <a:ext cx="419100" cy="3794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a destra 11"/>
          <p:cNvSpPr/>
          <p:nvPr/>
        </p:nvSpPr>
        <p:spPr>
          <a:xfrm>
            <a:off x="8954829" y="5212426"/>
            <a:ext cx="419100" cy="3770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22" y="541936"/>
            <a:ext cx="3046728" cy="2179545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10043886" y="134982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in giù 14"/>
          <p:cNvSpPr/>
          <p:nvPr/>
        </p:nvSpPr>
        <p:spPr>
          <a:xfrm>
            <a:off x="10913488" y="79851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in giù 15"/>
          <p:cNvSpPr/>
          <p:nvPr/>
        </p:nvSpPr>
        <p:spPr>
          <a:xfrm>
            <a:off x="8735087" y="595552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4741816" y="1349828"/>
            <a:ext cx="1034870" cy="682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1 18"/>
          <p:cNvCxnSpPr>
            <a:stCxn id="17" idx="0"/>
            <a:endCxn id="13" idx="0"/>
          </p:cNvCxnSpPr>
          <p:nvPr/>
        </p:nvCxnSpPr>
        <p:spPr>
          <a:xfrm flipV="1">
            <a:off x="5259251" y="541936"/>
            <a:ext cx="4784635" cy="807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13" idx="2"/>
          </p:cNvCxnSpPr>
          <p:nvPr/>
        </p:nvCxnSpPr>
        <p:spPr>
          <a:xfrm>
            <a:off x="5259251" y="2047714"/>
            <a:ext cx="4784635" cy="673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5A0CB0-335A-49F2-ACD9-94CA4E4828FF}"/>
              </a:ext>
            </a:extLst>
          </p:cNvPr>
          <p:cNvSpPr txBox="1"/>
          <p:nvPr/>
        </p:nvSpPr>
        <p:spPr>
          <a:xfrm>
            <a:off x="9702931" y="65609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silicide</a:t>
            </a:r>
          </a:p>
        </p:txBody>
      </p:sp>
    </p:spTree>
    <p:extLst>
      <p:ext uri="{BB962C8B-B14F-4D97-AF65-F5344CB8AC3E}">
        <p14:creationId xmlns:p14="http://schemas.microsoft.com/office/powerpoint/2010/main" val="21498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371" y="89090"/>
            <a:ext cx="10515600" cy="662397"/>
          </a:xfrm>
        </p:spPr>
        <p:txBody>
          <a:bodyPr/>
          <a:lstStyle/>
          <a:p>
            <a:r>
              <a:rPr lang="it-IT" dirty="0"/>
              <a:t>BEOL (Back End Of the Line) - </a:t>
            </a:r>
            <a:r>
              <a:rPr lang="it-IT" dirty="0" err="1"/>
              <a:t>Contacts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0" y="4253864"/>
            <a:ext cx="8569821" cy="179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81753" y="809376"/>
            <a:ext cx="9468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devices created in the FEOL are covered by an insulating layer and holes are opened only where we want to contact them. These opening are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Contacts can reach active areas (p+ or n+ doped portions of the substrate) or polysilicon (over the FOX).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contact of polysilicon over the gates is not allowed 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9784" y="3422867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</a:t>
            </a:r>
            <a:endParaRPr lang="it-IT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428407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3247944" y="3655572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904581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592343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68835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>
            <a:off x="863762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/>
          <p:cNvSpPr/>
          <p:nvPr/>
        </p:nvSpPr>
        <p:spPr>
          <a:xfrm>
            <a:off x="94742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455368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3301867" y="4253864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497928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6949187" y="4253358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972765" y="4260025"/>
            <a:ext cx="170929" cy="16887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8637629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950119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2 22"/>
          <p:cNvCxnSpPr>
            <a:stCxn id="7" idx="2"/>
          </p:cNvCxnSpPr>
          <p:nvPr/>
        </p:nvCxnSpPr>
        <p:spPr>
          <a:xfrm>
            <a:off x="1081753" y="4253864"/>
            <a:ext cx="751969" cy="175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9322868" y="307755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423144" y="3838365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Thungsten</a:t>
            </a:r>
            <a:endParaRPr lang="it-IT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2 25"/>
          <p:cNvCxnSpPr>
            <a:endCxn id="21" idx="3"/>
          </p:cNvCxnSpPr>
          <p:nvPr/>
        </p:nvCxnSpPr>
        <p:spPr>
          <a:xfrm flipH="1">
            <a:off x="9672121" y="4175875"/>
            <a:ext cx="653950" cy="344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193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Tema di Office</vt:lpstr>
      <vt:lpstr>Equation</vt:lpstr>
      <vt:lpstr>The CMOS Process</vt:lpstr>
      <vt:lpstr>Semiconductor Fabrication Plants</vt:lpstr>
      <vt:lpstr>Technology node</vt:lpstr>
      <vt:lpstr>Technology Scaling</vt:lpstr>
      <vt:lpstr>Simplified designer's view of a CMOS Process</vt:lpstr>
      <vt:lpstr>The active areas</vt:lpstr>
      <vt:lpstr>Polysilicon and gate oxide</vt:lpstr>
      <vt:lpstr>FEOL (Front-End Of the Line) </vt:lpstr>
      <vt:lpstr>BEOL (Back End Of the Line) - Contacts</vt:lpstr>
      <vt:lpstr>BEOL: The interconnections </vt:lpstr>
      <vt:lpstr>Bonding Pads</vt:lpstr>
      <vt:lpstr>The Triple Well </vt:lpstr>
      <vt:lpstr>Triple Well: Multiple PWells and NWells at independent voltages</vt:lpstr>
      <vt:lpstr>Bipolar processes</vt:lpstr>
      <vt:lpstr>BiCMOS, BCD, SOI </vt:lpstr>
      <vt:lpstr>Resistances in planar ICs</vt:lpstr>
      <vt:lpstr>Vertical and lateral capacitances</vt:lpstr>
      <vt:lpstr>Lateral and Junction Capacitances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437</cp:revision>
  <dcterms:created xsi:type="dcterms:W3CDTF">2015-02-03T16:10:37Z</dcterms:created>
  <dcterms:modified xsi:type="dcterms:W3CDTF">2023-03-07T22:44:35Z</dcterms:modified>
</cp:coreProperties>
</file>