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1" r:id="rId26"/>
    <p:sldId id="280" r:id="rId27"/>
    <p:sldId id="282" r:id="rId28"/>
    <p:sldId id="283"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56" d="100"/>
          <a:sy n="56" d="100"/>
        </p:scale>
        <p:origin x="356"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3/7/2023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6726E245-BE16-4A03-B1F5-DF75CC6A9830}" type="slidenum">
              <a:rPr lang="en-US" smtClean="0"/>
              <a:t>26</a:t>
            </a:fld>
            <a:endParaRPr lang="en-US" dirty="0"/>
          </a:p>
        </p:txBody>
      </p:sp>
    </p:spTree>
    <p:extLst>
      <p:ext uri="{BB962C8B-B14F-4D97-AF65-F5344CB8AC3E}">
        <p14:creationId xmlns:p14="http://schemas.microsoft.com/office/powerpoint/2010/main" val="578025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3/7/2023</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3/7/2023</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3/7/2023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44147"/>
          </a:xfrm>
        </p:spPr>
        <p:txBody>
          <a:bodyPr>
            <a:normAutofit/>
          </a:bodyPr>
          <a:lstStyle/>
          <a:p>
            <a:r>
              <a:rPr lang="it-IT" dirty="0"/>
              <a:t>Design Flow of an </a:t>
            </a:r>
            <a:r>
              <a:rPr lang="it-IT" dirty="0" err="1"/>
              <a:t>Integrated</a:t>
            </a:r>
            <a:r>
              <a:rPr lang="it-IT" dirty="0"/>
              <a:t> Circuit</a:t>
            </a:r>
            <a:endParaRPr lang="en-US" dirty="0"/>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262962"/>
            <a:ext cx="3358350" cy="3358350"/>
          </a:xfrm>
          <a:prstGeom prst="rect">
            <a:avLst/>
          </a:prstGeom>
        </p:spPr>
      </p:pic>
      <p:sp>
        <p:nvSpPr>
          <p:cNvPr id="8" name="CasellaDiTesto 7"/>
          <p:cNvSpPr txBox="1"/>
          <p:nvPr/>
        </p:nvSpPr>
        <p:spPr>
          <a:xfrm>
            <a:off x="838200" y="1382645"/>
            <a:ext cx="5051685" cy="461665"/>
          </a:xfrm>
          <a:prstGeom prst="rect">
            <a:avLst/>
          </a:prstGeom>
          <a:noFill/>
        </p:spPr>
        <p:txBody>
          <a:bodyPr wrap="square" rtlCol="0">
            <a:spAutoFit/>
          </a:bodyPr>
          <a:lstStyle/>
          <a:p>
            <a:r>
              <a:rPr lang="it-IT" sz="2400" dirty="0" err="1">
                <a:latin typeface="Arial" panose="020B0604020202020204" pitchFamily="34" charset="0"/>
                <a:cs typeface="Arial" panose="020B0604020202020204" pitchFamily="34" charset="0"/>
              </a:rPr>
              <a:t>Integrated</a:t>
            </a:r>
            <a:r>
              <a:rPr lang="it-IT" sz="2400" dirty="0">
                <a:latin typeface="Arial" panose="020B0604020202020204" pitchFamily="34" charset="0"/>
                <a:cs typeface="Arial" panose="020B0604020202020204" pitchFamily="34" charset="0"/>
              </a:rPr>
              <a:t> Circuit or "Chip" or "Die"</a:t>
            </a:r>
            <a:endParaRPr lang="en-US" sz="2400" dirty="0">
              <a:latin typeface="Arial" panose="020B0604020202020204" pitchFamily="34" charset="0"/>
              <a:cs typeface="Arial" panose="020B0604020202020204" pitchFamily="34" charset="0"/>
            </a:endParaRPr>
          </a:p>
        </p:txBody>
      </p:sp>
      <p:sp>
        <p:nvSpPr>
          <p:cNvPr id="9" name="CasellaDiTesto 8"/>
          <p:cNvSpPr txBox="1"/>
          <p:nvPr/>
        </p:nvSpPr>
        <p:spPr>
          <a:xfrm>
            <a:off x="4825585" y="2348515"/>
            <a:ext cx="2534586"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Single substrate</a:t>
            </a:r>
          </a:p>
        </p:txBody>
      </p:sp>
      <p:cxnSp>
        <p:nvCxnSpPr>
          <p:cNvPr id="11" name="Connettore 2 10"/>
          <p:cNvCxnSpPr/>
          <p:nvPr/>
        </p:nvCxnSpPr>
        <p:spPr>
          <a:xfrm flipH="1" flipV="1">
            <a:off x="4317167" y="2473377"/>
            <a:ext cx="508417" cy="10597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4348945" y="4831599"/>
            <a:ext cx="2726412"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Sub units ("Cells")</a:t>
            </a:r>
          </a:p>
        </p:txBody>
      </p:sp>
      <p:sp>
        <p:nvSpPr>
          <p:cNvPr id="13" name="CasellaDiTesto 12"/>
          <p:cNvSpPr txBox="1"/>
          <p:nvPr/>
        </p:nvSpPr>
        <p:spPr>
          <a:xfrm>
            <a:off x="4729672" y="3650795"/>
            <a:ext cx="2726412" cy="830997"/>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Cells that form another larger cell</a:t>
            </a:r>
          </a:p>
        </p:txBody>
      </p:sp>
      <p:cxnSp>
        <p:nvCxnSpPr>
          <p:cNvPr id="14" name="Connettore 2 13"/>
          <p:cNvCxnSpPr/>
          <p:nvPr/>
        </p:nvCxnSpPr>
        <p:spPr>
          <a:xfrm flipH="1" flipV="1">
            <a:off x="3908259" y="4956460"/>
            <a:ext cx="508417" cy="10597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Connettore 2 14"/>
          <p:cNvCxnSpPr/>
          <p:nvPr/>
        </p:nvCxnSpPr>
        <p:spPr>
          <a:xfrm flipH="1" flipV="1">
            <a:off x="3672590" y="3419962"/>
            <a:ext cx="1152994" cy="47435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CasellaDiTesto 16"/>
          <p:cNvSpPr txBox="1"/>
          <p:nvPr/>
        </p:nvSpPr>
        <p:spPr>
          <a:xfrm>
            <a:off x="7659974" y="1372200"/>
            <a:ext cx="4373313" cy="2308324"/>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The cell is the most important</a:t>
            </a:r>
          </a:p>
          <a:p>
            <a:r>
              <a:rPr lang="en-US" sz="2400">
                <a:latin typeface="Arial" panose="020B0604020202020204" pitchFamily="34" charset="0"/>
                <a:cs typeface="Arial" panose="020B0604020202020204" pitchFamily="34" charset="0"/>
              </a:rPr>
              <a:t>object in an integrated circuit</a:t>
            </a:r>
          </a:p>
          <a:p>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Even the </a:t>
            </a:r>
            <a:r>
              <a:rPr lang="en-US" sz="2400" b="1">
                <a:latin typeface="Arial" panose="020B0604020202020204" pitchFamily="34" charset="0"/>
                <a:cs typeface="Arial" panose="020B0604020202020204" pitchFamily="34" charset="0"/>
              </a:rPr>
              <a:t>chip</a:t>
            </a:r>
            <a:r>
              <a:rPr lang="en-US" sz="2400">
                <a:latin typeface="Arial" panose="020B0604020202020204" pitchFamily="34" charset="0"/>
                <a:cs typeface="Arial" panose="020B0604020202020204" pitchFamily="34" charset="0"/>
              </a:rPr>
              <a:t> is a cell: it is the</a:t>
            </a:r>
          </a:p>
          <a:p>
            <a:r>
              <a:rPr lang="en-US" sz="2400">
                <a:latin typeface="Arial" panose="020B0604020202020204" pitchFamily="34" charset="0"/>
                <a:cs typeface="Arial" panose="020B0604020202020204" pitchFamily="34" charset="0"/>
              </a:rPr>
              <a:t>larger cell in the project and is</a:t>
            </a:r>
          </a:p>
          <a:p>
            <a:r>
              <a:rPr lang="en-US" sz="2400">
                <a:latin typeface="Arial" panose="020B0604020202020204" pitchFamily="34" charset="0"/>
                <a:cs typeface="Arial" panose="020B0604020202020204" pitchFamily="34" charset="0"/>
              </a:rPr>
              <a:t>often called </a:t>
            </a:r>
            <a:r>
              <a:rPr lang="en-US" sz="2400" b="1">
                <a:solidFill>
                  <a:srgbClr val="FF0000"/>
                </a:solidFill>
                <a:latin typeface="Arial" panose="020B0604020202020204" pitchFamily="34" charset="0"/>
                <a:cs typeface="Arial" panose="020B0604020202020204" pitchFamily="34" charset="0"/>
              </a:rPr>
              <a:t>Top-Cell</a:t>
            </a:r>
          </a:p>
        </p:txBody>
      </p:sp>
    </p:spTree>
    <p:extLst>
      <p:ext uri="{BB962C8B-B14F-4D97-AF65-F5344CB8AC3E}">
        <p14:creationId xmlns:p14="http://schemas.microsoft.com/office/powerpoint/2010/main" val="404670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92798"/>
            <a:ext cx="10515600" cy="662397"/>
          </a:xfrm>
        </p:spPr>
        <p:txBody>
          <a:bodyPr/>
          <a:lstStyle/>
          <a:p>
            <a:r>
              <a:rPr lang="en-US" dirty="0"/>
              <a:t>Structure of a project: </a:t>
            </a:r>
            <a:r>
              <a:rPr lang="en-US" b="1" u="sng" dirty="0"/>
              <a:t>Hierarchy</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pic>
        <p:nvPicPr>
          <p:cNvPr id="5" name="Immagine 4" descr="hierarch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6005" y="1204685"/>
            <a:ext cx="7010400" cy="4252686"/>
          </a:xfrm>
          <a:prstGeom prst="rect">
            <a:avLst/>
          </a:prstGeom>
          <a:noFill/>
          <a:ln>
            <a:noFill/>
          </a:ln>
        </p:spPr>
      </p:pic>
      <p:sp>
        <p:nvSpPr>
          <p:cNvPr id="7" name="CasellaDiTesto 6"/>
          <p:cNvSpPr txBox="1"/>
          <p:nvPr/>
        </p:nvSpPr>
        <p:spPr>
          <a:xfrm>
            <a:off x="274219" y="1306849"/>
            <a:ext cx="3018971" cy="1938992"/>
          </a:xfrm>
          <a:prstGeom prst="rect">
            <a:avLst/>
          </a:prstGeom>
          <a:noFill/>
        </p:spPr>
        <p:txBody>
          <a:bodyPr wrap="square" rtlCol="0">
            <a:spAutoFit/>
          </a:bodyPr>
          <a:lstStyle/>
          <a:p>
            <a:r>
              <a:rPr lang="en-US" sz="2400" dirty="0">
                <a:solidFill>
                  <a:srgbClr val="FF0000"/>
                </a:solidFill>
                <a:latin typeface="Arial" panose="020B0604020202020204" pitchFamily="34" charset="0"/>
                <a:cs typeface="Arial" panose="020B0604020202020204" pitchFamily="34" charset="0"/>
              </a:rPr>
              <a:t>Cell C is higher than A and B in the hierarchy, since A and B are instantiated into C</a:t>
            </a:r>
          </a:p>
        </p:txBody>
      </p:sp>
      <p:sp>
        <p:nvSpPr>
          <p:cNvPr id="8" name="CasellaDiTesto 7"/>
          <p:cNvSpPr txBox="1"/>
          <p:nvPr/>
        </p:nvSpPr>
        <p:spPr>
          <a:xfrm>
            <a:off x="838199" y="4772577"/>
            <a:ext cx="3387466" cy="1200329"/>
          </a:xfrm>
          <a:prstGeom prst="rect">
            <a:avLst/>
          </a:prstGeom>
          <a:noFill/>
        </p:spPr>
        <p:txBody>
          <a:bodyPr wrap="none" rtlCol="0">
            <a:spAutoFit/>
          </a:bodyPr>
          <a:lstStyle/>
          <a:p>
            <a:r>
              <a:rPr lang="en-US" sz="2400" dirty="0">
                <a:solidFill>
                  <a:schemeClr val="accent1">
                    <a:lumMod val="75000"/>
                  </a:schemeClr>
                </a:solidFill>
                <a:latin typeface="Arial" panose="020B0604020202020204" pitchFamily="34" charset="0"/>
                <a:cs typeface="Arial" panose="020B0604020202020204" pitchFamily="34" charset="0"/>
              </a:rPr>
              <a:t>There is no hierarchical</a:t>
            </a:r>
          </a:p>
          <a:p>
            <a:r>
              <a:rPr lang="en-US" sz="2400" dirty="0">
                <a:solidFill>
                  <a:schemeClr val="accent1">
                    <a:lumMod val="75000"/>
                  </a:schemeClr>
                </a:solidFill>
                <a:latin typeface="Arial" panose="020B0604020202020204" pitchFamily="34" charset="0"/>
                <a:cs typeface="Arial" panose="020B0604020202020204" pitchFamily="34" charset="0"/>
              </a:rPr>
              <a:t>relationship between </a:t>
            </a:r>
          </a:p>
          <a:p>
            <a:r>
              <a:rPr lang="en-US" sz="2400" dirty="0">
                <a:solidFill>
                  <a:schemeClr val="accent1">
                    <a:lumMod val="75000"/>
                  </a:schemeClr>
                </a:solidFill>
                <a:latin typeface="Arial" panose="020B0604020202020204" pitchFamily="34" charset="0"/>
                <a:cs typeface="Arial" panose="020B0604020202020204" pitchFamily="34" charset="0"/>
              </a:rPr>
              <a:t>K and A</a:t>
            </a:r>
          </a:p>
        </p:txBody>
      </p:sp>
      <p:sp>
        <p:nvSpPr>
          <p:cNvPr id="9" name="Figura a mano libera 8"/>
          <p:cNvSpPr/>
          <p:nvPr/>
        </p:nvSpPr>
        <p:spPr>
          <a:xfrm>
            <a:off x="3918857" y="5646057"/>
            <a:ext cx="4383314" cy="326849"/>
          </a:xfrm>
          <a:custGeom>
            <a:avLst/>
            <a:gdLst>
              <a:gd name="connsiteX0" fmla="*/ 0 w 4383314"/>
              <a:gd name="connsiteY0" fmla="*/ 58057 h 326849"/>
              <a:gd name="connsiteX1" fmla="*/ 1291772 w 4383314"/>
              <a:gd name="connsiteY1" fmla="*/ 275772 h 326849"/>
              <a:gd name="connsiteX2" fmla="*/ 3207657 w 4383314"/>
              <a:gd name="connsiteY2" fmla="*/ 304800 h 326849"/>
              <a:gd name="connsiteX3" fmla="*/ 4383314 w 4383314"/>
              <a:gd name="connsiteY3" fmla="*/ 0 h 326849"/>
            </a:gdLst>
            <a:ahLst/>
            <a:cxnLst>
              <a:cxn ang="0">
                <a:pos x="connsiteX0" y="connsiteY0"/>
              </a:cxn>
              <a:cxn ang="0">
                <a:pos x="connsiteX1" y="connsiteY1"/>
              </a:cxn>
              <a:cxn ang="0">
                <a:pos x="connsiteX2" y="connsiteY2"/>
              </a:cxn>
              <a:cxn ang="0">
                <a:pos x="connsiteX3" y="connsiteY3"/>
              </a:cxn>
            </a:cxnLst>
            <a:rect l="l" t="t" r="r" b="b"/>
            <a:pathLst>
              <a:path w="4383314" h="326849">
                <a:moveTo>
                  <a:pt x="0" y="58057"/>
                </a:moveTo>
                <a:cubicBezTo>
                  <a:pt x="378581" y="146352"/>
                  <a:pt x="757163" y="234648"/>
                  <a:pt x="1291772" y="275772"/>
                </a:cubicBezTo>
                <a:cubicBezTo>
                  <a:pt x="1826382" y="316896"/>
                  <a:pt x="2692400" y="350762"/>
                  <a:pt x="3207657" y="304800"/>
                </a:cubicBezTo>
                <a:cubicBezTo>
                  <a:pt x="3722914" y="258838"/>
                  <a:pt x="4053114" y="129419"/>
                  <a:pt x="4383314" y="0"/>
                </a:cubicBezTo>
              </a:path>
            </a:pathLst>
          </a:custGeom>
          <a:noFill/>
          <a:ln w="38100">
            <a:solidFill>
              <a:schemeClr val="accent1">
                <a:lumMod val="75000"/>
              </a:schemeClr>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ttore 2 9"/>
          <p:cNvCxnSpPr/>
          <p:nvPr/>
        </p:nvCxnSpPr>
        <p:spPr>
          <a:xfrm flipV="1">
            <a:off x="3367313" y="4425208"/>
            <a:ext cx="671287" cy="398622"/>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Titolo 1"/>
          <p:cNvSpPr txBox="1">
            <a:spLocks/>
          </p:cNvSpPr>
          <p:nvPr/>
        </p:nvSpPr>
        <p:spPr>
          <a:xfrm>
            <a:off x="381261" y="-1823228"/>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a:t>Structure of a project: Hierarchy</a:t>
            </a:r>
            <a:endParaRPr lang="en-US" dirty="0"/>
          </a:p>
        </p:txBody>
      </p:sp>
      <p:cxnSp>
        <p:nvCxnSpPr>
          <p:cNvPr id="13" name="Connettore 2 12"/>
          <p:cNvCxnSpPr>
            <a:cxnSpLocks/>
          </p:cNvCxnSpPr>
          <p:nvPr/>
        </p:nvCxnSpPr>
        <p:spPr>
          <a:xfrm>
            <a:off x="2910375" y="2907804"/>
            <a:ext cx="1600665" cy="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itolo 1"/>
          <p:cNvSpPr txBox="1">
            <a:spLocks/>
          </p:cNvSpPr>
          <p:nvPr/>
        </p:nvSpPr>
        <p:spPr>
          <a:xfrm>
            <a:off x="475604" y="-1642213"/>
            <a:ext cx="10515600" cy="66239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a:lstStyle>
          <a:p>
            <a:r>
              <a:rPr lang="en-US"/>
              <a:t>Structure of a project: Hierarchy</a:t>
            </a:r>
            <a:endParaRPr lang="en-US" dirty="0"/>
          </a:p>
        </p:txBody>
      </p:sp>
      <p:cxnSp>
        <p:nvCxnSpPr>
          <p:cNvPr id="15" name="Connettore 2 14"/>
          <p:cNvCxnSpPr/>
          <p:nvPr/>
        </p:nvCxnSpPr>
        <p:spPr>
          <a:xfrm>
            <a:off x="2212136" y="3369405"/>
            <a:ext cx="2013529" cy="65421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a:off x="2910375" y="3256173"/>
            <a:ext cx="3490425" cy="51962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9492343" y="3696510"/>
            <a:ext cx="196399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Key concept:</a:t>
            </a:r>
          </a:p>
          <a:p>
            <a:r>
              <a:rPr lang="en-US" sz="2400" dirty="0">
                <a:solidFill>
                  <a:srgbClr val="FF0000"/>
                </a:solidFill>
                <a:latin typeface="Arial" panose="020B0604020202020204" pitchFamily="34" charset="0"/>
                <a:cs typeface="Arial" panose="020B0604020202020204" pitchFamily="34" charset="0"/>
              </a:rPr>
              <a:t>INSTANCE</a:t>
            </a:r>
          </a:p>
        </p:txBody>
      </p:sp>
    </p:spTree>
    <p:extLst>
      <p:ext uri="{BB962C8B-B14F-4D97-AF65-F5344CB8AC3E}">
        <p14:creationId xmlns:p14="http://schemas.microsoft.com/office/powerpoint/2010/main" val="57565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136525"/>
            <a:ext cx="10515600" cy="662397"/>
          </a:xfrm>
        </p:spPr>
        <p:txBody>
          <a:bodyPr/>
          <a:lstStyle/>
          <a:p>
            <a:r>
              <a:rPr lang="en-US" dirty="0"/>
              <a:t>Instances: properties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11</a:t>
            </a:fld>
            <a:endParaRPr lang="en-US" dirty="0"/>
          </a:p>
        </p:txBody>
      </p:sp>
      <p:sp>
        <p:nvSpPr>
          <p:cNvPr id="5" name="Rettangolo 4"/>
          <p:cNvSpPr/>
          <p:nvPr/>
        </p:nvSpPr>
        <p:spPr>
          <a:xfrm>
            <a:off x="838200" y="2592903"/>
            <a:ext cx="4897925" cy="191028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1133236" y="5266106"/>
            <a:ext cx="1348967" cy="6609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4111826" y="5266106"/>
            <a:ext cx="633743" cy="66090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4803618" y="2150503"/>
            <a:ext cx="10246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Cell C</a:t>
            </a:r>
          </a:p>
        </p:txBody>
      </p:sp>
      <p:sp>
        <p:nvSpPr>
          <p:cNvPr id="9" name="CasellaDiTesto 8"/>
          <p:cNvSpPr txBox="1"/>
          <p:nvPr/>
        </p:nvSpPr>
        <p:spPr>
          <a:xfrm>
            <a:off x="1133236" y="4804441"/>
            <a:ext cx="10246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Cell A</a:t>
            </a:r>
          </a:p>
        </p:txBody>
      </p:sp>
      <p:sp>
        <p:nvSpPr>
          <p:cNvPr id="10" name="CasellaDiTesto 9"/>
          <p:cNvSpPr txBox="1"/>
          <p:nvPr/>
        </p:nvSpPr>
        <p:spPr>
          <a:xfrm>
            <a:off x="3526280" y="4773374"/>
            <a:ext cx="10246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Cell B</a:t>
            </a:r>
          </a:p>
        </p:txBody>
      </p:sp>
      <p:graphicFrame>
        <p:nvGraphicFramePr>
          <p:cNvPr id="12" name="Tabella 11"/>
          <p:cNvGraphicFramePr>
            <a:graphicFrameLocks noGrp="1"/>
          </p:cNvGraphicFramePr>
          <p:nvPr>
            <p:extLst>
              <p:ext uri="{D42A27DB-BD31-4B8C-83A1-F6EECF244321}">
                <p14:modId xmlns:p14="http://schemas.microsoft.com/office/powerpoint/2010/main" val="373495624"/>
              </p:ext>
            </p:extLst>
          </p:nvPr>
        </p:nvGraphicFramePr>
        <p:xfrm>
          <a:off x="7194595" y="1413908"/>
          <a:ext cx="4262458" cy="1848952"/>
        </p:xfrm>
        <a:graphic>
          <a:graphicData uri="http://schemas.openxmlformats.org/drawingml/2006/table">
            <a:tbl>
              <a:tblPr firstRow="1" bandRow="1">
                <a:tableStyleId>{5C22544A-7EE6-4342-B048-85BDC9FD1C3A}</a:tableStyleId>
              </a:tblPr>
              <a:tblGrid>
                <a:gridCol w="2131229">
                  <a:extLst>
                    <a:ext uri="{9D8B030D-6E8A-4147-A177-3AD203B41FA5}">
                      <a16:colId xmlns:a16="http://schemas.microsoft.com/office/drawing/2014/main" val="20000"/>
                    </a:ext>
                  </a:extLst>
                </a:gridCol>
                <a:gridCol w="2131229">
                  <a:extLst>
                    <a:ext uri="{9D8B030D-6E8A-4147-A177-3AD203B41FA5}">
                      <a16:colId xmlns:a16="http://schemas.microsoft.com/office/drawing/2014/main" val="20001"/>
                    </a:ext>
                  </a:extLst>
                </a:gridCol>
              </a:tblGrid>
              <a:tr h="0">
                <a:tc>
                  <a:txBody>
                    <a:bodyPr/>
                    <a:lstStyle/>
                    <a:p>
                      <a:r>
                        <a:rPr lang="en-US" dirty="0"/>
                        <a:t>Library</a:t>
                      </a:r>
                    </a:p>
                  </a:txBody>
                  <a:tcPr/>
                </a:tc>
                <a:tc>
                  <a:txBody>
                    <a:bodyPr/>
                    <a:lstStyle/>
                    <a:p>
                      <a:r>
                        <a:rPr lang="en-US" dirty="0"/>
                        <a:t>Cell</a:t>
                      </a:r>
                    </a:p>
                  </a:txBody>
                  <a:tcPr/>
                </a:tc>
                <a:extLst>
                  <a:ext uri="{0D108BD9-81ED-4DB2-BD59-A6C34878D82A}">
                    <a16:rowId xmlns:a16="http://schemas.microsoft.com/office/drawing/2014/main" val="10000"/>
                  </a:ext>
                </a:extLst>
              </a:tr>
              <a:tr h="385912">
                <a:tc>
                  <a:txBody>
                    <a:bodyPr/>
                    <a:lstStyle/>
                    <a:p>
                      <a:r>
                        <a:rPr lang="en-US" dirty="0"/>
                        <a:t>my_design</a:t>
                      </a:r>
                    </a:p>
                  </a:txBody>
                  <a:tcPr>
                    <a:solidFill>
                      <a:schemeClr val="accent6">
                        <a:lumMod val="40000"/>
                        <a:lumOff val="60000"/>
                      </a:schemeClr>
                    </a:solidFill>
                  </a:tcPr>
                </a:tc>
                <a:tc>
                  <a:txBody>
                    <a:bodyPr/>
                    <a:lstStyle/>
                    <a:p>
                      <a:r>
                        <a:rPr lang="en-US" dirty="0"/>
                        <a:t>C</a:t>
                      </a:r>
                    </a:p>
                  </a:txBody>
                  <a:tcPr>
                    <a:solidFill>
                      <a:schemeClr val="accent6">
                        <a:lumMod val="40000"/>
                        <a:lumOff val="60000"/>
                      </a:schemeClr>
                    </a:solidFill>
                  </a:tcPr>
                </a:tc>
                <a:extLst>
                  <a:ext uri="{0D108BD9-81ED-4DB2-BD59-A6C34878D82A}">
                    <a16:rowId xmlns:a16="http://schemas.microsoft.com/office/drawing/2014/main" val="10001"/>
                  </a:ext>
                </a:extLst>
              </a:tr>
              <a:tr h="0">
                <a:tc>
                  <a:txBody>
                    <a:bodyPr/>
                    <a:lstStyle/>
                    <a:p>
                      <a:r>
                        <a:rPr lang="en-US" dirty="0"/>
                        <a:t>…..</a:t>
                      </a:r>
                    </a:p>
                  </a:txBody>
                  <a:tcPr/>
                </a:tc>
                <a:tc>
                  <a:txBody>
                    <a:bodyPr/>
                    <a:lstStyle/>
                    <a:p>
                      <a:r>
                        <a:rPr lang="en-US" dirty="0"/>
                        <a:t>A</a:t>
                      </a:r>
                    </a:p>
                  </a:txBody>
                  <a:tcPr>
                    <a:solidFill>
                      <a:schemeClr val="accent6">
                        <a:lumMod val="40000"/>
                        <a:lumOff val="60000"/>
                      </a:schemeClr>
                    </a:solidFill>
                  </a:tcPr>
                </a:tc>
                <a:extLst>
                  <a:ext uri="{0D108BD9-81ED-4DB2-BD59-A6C34878D82A}">
                    <a16:rowId xmlns:a16="http://schemas.microsoft.com/office/drawing/2014/main" val="10002"/>
                  </a:ext>
                </a:extLst>
              </a:tr>
              <a:tr h="192956">
                <a:tc>
                  <a:txBody>
                    <a:bodyPr/>
                    <a:lstStyle/>
                    <a:p>
                      <a:r>
                        <a:rPr lang="en-US" dirty="0"/>
                        <a:t>…..</a:t>
                      </a:r>
                    </a:p>
                  </a:txBody>
                  <a:tcPr/>
                </a:tc>
                <a:tc>
                  <a:txBody>
                    <a:bodyPr/>
                    <a:lstStyle/>
                    <a:p>
                      <a:r>
                        <a:rPr lang="en-US" dirty="0"/>
                        <a:t>B</a:t>
                      </a:r>
                    </a:p>
                  </a:txBody>
                  <a:tcPr>
                    <a:solidFill>
                      <a:schemeClr val="accent6">
                        <a:lumMod val="40000"/>
                        <a:lumOff val="60000"/>
                      </a:schemeClr>
                    </a:solidFill>
                  </a:tcPr>
                </a:tc>
                <a:extLst>
                  <a:ext uri="{0D108BD9-81ED-4DB2-BD59-A6C34878D82A}">
                    <a16:rowId xmlns:a16="http://schemas.microsoft.com/office/drawing/2014/main" val="10003"/>
                  </a:ext>
                </a:extLst>
              </a:tr>
              <a:tr h="192956">
                <a:tc>
                  <a:txBody>
                    <a:bodyPr/>
                    <a:lstStyle/>
                    <a:p>
                      <a:r>
                        <a:rPr lang="en-US" dirty="0"/>
                        <a:t>…...</a:t>
                      </a:r>
                    </a:p>
                  </a:txBody>
                  <a:tcPr/>
                </a:tc>
                <a:tc>
                  <a:txBody>
                    <a:bodyPr/>
                    <a:lstStyle/>
                    <a:p>
                      <a:r>
                        <a:rPr lang="en-US" dirty="0"/>
                        <a:t>…..</a:t>
                      </a: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
        <p:nvSpPr>
          <p:cNvPr id="13" name="Rettangolo 12"/>
          <p:cNvSpPr/>
          <p:nvPr/>
        </p:nvSpPr>
        <p:spPr>
          <a:xfrm>
            <a:off x="1127911" y="2833591"/>
            <a:ext cx="1348967" cy="6609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2866176" y="2843415"/>
            <a:ext cx="1348967" cy="660903"/>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ttangolo 14"/>
          <p:cNvSpPr/>
          <p:nvPr/>
        </p:nvSpPr>
        <p:spPr>
          <a:xfrm>
            <a:off x="4803618" y="3638609"/>
            <a:ext cx="633743" cy="66090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Connettore 2 17"/>
          <p:cNvCxnSpPr/>
          <p:nvPr/>
        </p:nvCxnSpPr>
        <p:spPr>
          <a:xfrm flipH="1" flipV="1">
            <a:off x="2006098" y="3262860"/>
            <a:ext cx="146452" cy="184690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V="1">
            <a:off x="2269878" y="3262860"/>
            <a:ext cx="844580" cy="184690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3" name="CasellaDiTesto 22"/>
          <p:cNvSpPr txBox="1"/>
          <p:nvPr/>
        </p:nvSpPr>
        <p:spPr>
          <a:xfrm>
            <a:off x="451314" y="768724"/>
            <a:ext cx="4108644"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Instances of the same cell are </a:t>
            </a:r>
            <a:r>
              <a:rPr lang="en-US" sz="2400" b="1" u="sng" dirty="0">
                <a:latin typeface="Arial" panose="020B0604020202020204" pitchFamily="34" charset="0"/>
                <a:cs typeface="Arial" panose="020B0604020202020204" pitchFamily="34" charset="0"/>
              </a:rPr>
              <a:t>individual objects </a:t>
            </a:r>
            <a:r>
              <a:rPr lang="en-US" sz="2400" dirty="0">
                <a:latin typeface="Arial" panose="020B0604020202020204" pitchFamily="34" charset="0"/>
                <a:cs typeface="Arial" panose="020B0604020202020204" pitchFamily="34" charset="0"/>
              </a:rPr>
              <a:t>just as two distinct devices in a </a:t>
            </a:r>
          </a:p>
          <a:p>
            <a:r>
              <a:rPr lang="en-US" sz="2400" dirty="0">
                <a:latin typeface="Arial" panose="020B0604020202020204" pitchFamily="34" charset="0"/>
                <a:cs typeface="Arial" panose="020B0604020202020204" pitchFamily="34" charset="0"/>
              </a:rPr>
              <a:t>printed circuit board</a:t>
            </a:r>
          </a:p>
        </p:txBody>
      </p:sp>
      <p:sp>
        <p:nvSpPr>
          <p:cNvPr id="24" name="CasellaDiTesto 23"/>
          <p:cNvSpPr txBox="1"/>
          <p:nvPr/>
        </p:nvSpPr>
        <p:spPr>
          <a:xfrm>
            <a:off x="1221026" y="2943033"/>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25" name="CasellaDiTesto 24"/>
          <p:cNvSpPr txBox="1"/>
          <p:nvPr/>
        </p:nvSpPr>
        <p:spPr>
          <a:xfrm>
            <a:off x="3245672" y="2905905"/>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a:t>
            </a:r>
          </a:p>
        </p:txBody>
      </p:sp>
      <p:sp>
        <p:nvSpPr>
          <p:cNvPr id="26" name="CasellaDiTesto 25"/>
          <p:cNvSpPr txBox="1"/>
          <p:nvPr/>
        </p:nvSpPr>
        <p:spPr>
          <a:xfrm>
            <a:off x="4934035" y="3757643"/>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I3</a:t>
            </a:r>
          </a:p>
        </p:txBody>
      </p:sp>
      <p:cxnSp>
        <p:nvCxnSpPr>
          <p:cNvPr id="27" name="Connettore 2 26"/>
          <p:cNvCxnSpPr>
            <a:endCxn id="26" idx="2"/>
          </p:cNvCxnSpPr>
          <p:nvPr/>
        </p:nvCxnSpPr>
        <p:spPr>
          <a:xfrm flipV="1">
            <a:off x="4369345" y="4219308"/>
            <a:ext cx="785263" cy="151557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CasellaDiTesto 28"/>
          <p:cNvSpPr txBox="1"/>
          <p:nvPr/>
        </p:nvSpPr>
        <p:spPr>
          <a:xfrm>
            <a:off x="5805806" y="4923664"/>
            <a:ext cx="6317081"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only difference from real world is that modifying the original cell (e.g. Cell A) changes </a:t>
            </a:r>
            <a:r>
              <a:rPr lang="en-US" sz="2400" b="1" u="sng" dirty="0">
                <a:latin typeface="Arial" panose="020B0604020202020204" pitchFamily="34" charset="0"/>
                <a:cs typeface="Arial" panose="020B0604020202020204" pitchFamily="34" charset="0"/>
              </a:rPr>
              <a:t>all</a:t>
            </a:r>
            <a:r>
              <a:rPr lang="en-US" sz="2400" dirty="0">
                <a:latin typeface="Arial" panose="020B0604020202020204" pitchFamily="34" charset="0"/>
                <a:cs typeface="Arial" panose="020B0604020202020204" pitchFamily="34" charset="0"/>
              </a:rPr>
              <a:t> the instances of A</a:t>
            </a:r>
          </a:p>
        </p:txBody>
      </p:sp>
      <p:sp>
        <p:nvSpPr>
          <p:cNvPr id="28" name="CasellaDiTesto 27"/>
          <p:cNvSpPr txBox="1"/>
          <p:nvPr/>
        </p:nvSpPr>
        <p:spPr>
          <a:xfrm>
            <a:off x="6843768" y="3482441"/>
            <a:ext cx="5104392"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the "library browser" the hierarchy is not visible: all cells appear as they were all  at the same level. </a:t>
            </a:r>
          </a:p>
        </p:txBody>
      </p:sp>
    </p:spTree>
    <p:extLst>
      <p:ext uri="{BB962C8B-B14F-4D97-AF65-F5344CB8AC3E}">
        <p14:creationId xmlns:p14="http://schemas.microsoft.com/office/powerpoint/2010/main" val="123044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a:extLst>
              <a:ext uri="{FF2B5EF4-FFF2-40B4-BE49-F238E27FC236}">
                <a16:creationId xmlns:a16="http://schemas.microsoft.com/office/drawing/2014/main" id="{53F86D42-341F-4C4E-9D01-D10BD7793C9A}"/>
              </a:ext>
            </a:extLst>
          </p:cNvPr>
          <p:cNvPicPr>
            <a:picLocks noChangeAspect="1"/>
          </p:cNvPicPr>
          <p:nvPr/>
        </p:nvPicPr>
        <p:blipFill>
          <a:blip r:embed="rId2"/>
          <a:stretch>
            <a:fillRect/>
          </a:stretch>
        </p:blipFill>
        <p:spPr>
          <a:xfrm>
            <a:off x="841460" y="2440283"/>
            <a:ext cx="2816140" cy="3752093"/>
          </a:xfrm>
          <a:prstGeom prst="rect">
            <a:avLst/>
          </a:prstGeom>
        </p:spPr>
      </p:pic>
      <p:pic>
        <p:nvPicPr>
          <p:cNvPr id="11" name="Immagine 10">
            <a:extLst>
              <a:ext uri="{FF2B5EF4-FFF2-40B4-BE49-F238E27FC236}">
                <a16:creationId xmlns:a16="http://schemas.microsoft.com/office/drawing/2014/main" id="{00144FE7-AE6F-4069-A537-ED874330D74C}"/>
              </a:ext>
            </a:extLst>
          </p:cNvPr>
          <p:cNvPicPr>
            <a:picLocks noChangeAspect="1"/>
          </p:cNvPicPr>
          <p:nvPr/>
        </p:nvPicPr>
        <p:blipFill>
          <a:blip r:embed="rId3"/>
          <a:stretch>
            <a:fillRect/>
          </a:stretch>
        </p:blipFill>
        <p:spPr>
          <a:xfrm>
            <a:off x="4775826" y="1148774"/>
            <a:ext cx="3090855" cy="5086324"/>
          </a:xfrm>
          <a:prstGeom prst="rect">
            <a:avLst/>
          </a:prstGeom>
        </p:spPr>
      </p:pic>
      <p:sp>
        <p:nvSpPr>
          <p:cNvPr id="2" name="Titolo 1"/>
          <p:cNvSpPr>
            <a:spLocks noGrp="1"/>
          </p:cNvSpPr>
          <p:nvPr>
            <p:ph type="title"/>
          </p:nvPr>
        </p:nvSpPr>
        <p:spPr>
          <a:xfrm>
            <a:off x="841460" y="197885"/>
            <a:ext cx="10515600" cy="662397"/>
          </a:xfrm>
        </p:spPr>
        <p:txBody>
          <a:bodyPr/>
          <a:lstStyle/>
          <a:p>
            <a:r>
              <a:rPr lang="en-US" dirty="0"/>
              <a:t>Parametric cells  (P-cells)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sp>
        <p:nvSpPr>
          <p:cNvPr id="6" name="CasellaDiTesto 5"/>
          <p:cNvSpPr txBox="1"/>
          <p:nvPr/>
        </p:nvSpPr>
        <p:spPr>
          <a:xfrm>
            <a:off x="1010542" y="5309915"/>
            <a:ext cx="99001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Cell A</a:t>
            </a:r>
          </a:p>
        </p:txBody>
      </p:sp>
      <p:cxnSp>
        <p:nvCxnSpPr>
          <p:cNvPr id="8" name="Connettore 2 7"/>
          <p:cNvCxnSpPr>
            <a:cxnSpLocks/>
          </p:cNvCxnSpPr>
          <p:nvPr/>
        </p:nvCxnSpPr>
        <p:spPr>
          <a:xfrm flipV="1">
            <a:off x="3557339" y="2388155"/>
            <a:ext cx="2309151" cy="107777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0" name="Connettore 2 9"/>
          <p:cNvCxnSpPr>
            <a:cxnSpLocks/>
          </p:cNvCxnSpPr>
          <p:nvPr/>
        </p:nvCxnSpPr>
        <p:spPr>
          <a:xfrm>
            <a:off x="3508652" y="4481597"/>
            <a:ext cx="2015477" cy="82831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4503543" y="2361396"/>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13" name="CasellaDiTesto 12"/>
          <p:cNvSpPr txBox="1"/>
          <p:nvPr/>
        </p:nvSpPr>
        <p:spPr>
          <a:xfrm>
            <a:off x="3977466" y="4149508"/>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a:t>
            </a:r>
          </a:p>
        </p:txBody>
      </p:sp>
      <p:sp>
        <p:nvSpPr>
          <p:cNvPr id="14" name="CasellaDiTesto 13"/>
          <p:cNvSpPr txBox="1"/>
          <p:nvPr/>
        </p:nvSpPr>
        <p:spPr>
          <a:xfrm>
            <a:off x="264846" y="769367"/>
            <a:ext cx="453258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P-cells have one or more dimensions assigned to a symbolic parameter (W in the example).</a:t>
            </a:r>
          </a:p>
        </p:txBody>
      </p:sp>
      <p:sp>
        <p:nvSpPr>
          <p:cNvPr id="15" name="CasellaDiTesto 14"/>
          <p:cNvSpPr txBox="1"/>
          <p:nvPr/>
        </p:nvSpPr>
        <p:spPr>
          <a:xfrm>
            <a:off x="8340269" y="1929044"/>
            <a:ext cx="3318502" cy="415498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When a </a:t>
            </a:r>
            <a:r>
              <a:rPr lang="en-US" sz="2400" b="1" u="sng" dirty="0">
                <a:latin typeface="Arial" panose="020B0604020202020204" pitchFamily="34" charset="0"/>
                <a:cs typeface="Arial" panose="020B0604020202020204" pitchFamily="34" charset="0"/>
              </a:rPr>
              <a:t>P-cel</a:t>
            </a:r>
            <a:r>
              <a:rPr lang="en-US" sz="2400" dirty="0">
                <a:latin typeface="Arial" panose="020B0604020202020204" pitchFamily="34" charset="0"/>
                <a:cs typeface="Arial" panose="020B0604020202020204" pitchFamily="34" charset="0"/>
              </a:rPr>
              <a:t>l is instantiated, the value of all symbolic parameters should be chosen. In this way it is possible to create custom instances from a single P-cell. </a:t>
            </a:r>
          </a:p>
          <a:p>
            <a:r>
              <a:rPr lang="en-US" sz="2400" dirty="0">
                <a:latin typeface="Arial" panose="020B0604020202020204" pitchFamily="34" charset="0"/>
                <a:cs typeface="Arial" panose="020B0604020202020204" pitchFamily="34" charset="0"/>
              </a:rPr>
              <a:t>P-cells are possible in both the schematic and layout view.</a:t>
            </a:r>
          </a:p>
        </p:txBody>
      </p:sp>
    </p:spTree>
    <p:extLst>
      <p:ext uri="{BB962C8B-B14F-4D97-AF65-F5344CB8AC3E}">
        <p14:creationId xmlns:p14="http://schemas.microsoft.com/office/powerpoint/2010/main" val="3898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46423"/>
            <a:ext cx="10515600" cy="662397"/>
          </a:xfrm>
        </p:spPr>
        <p:txBody>
          <a:bodyPr/>
          <a:lstStyle/>
          <a:p>
            <a:r>
              <a:rPr lang="en-US" dirty="0"/>
              <a:t>Nested instances: </a:t>
            </a:r>
            <a:r>
              <a:rPr lang="en-US" u="sng" dirty="0"/>
              <a:t>terminology</a:t>
            </a:r>
            <a:r>
              <a:rPr lang="en-US" dirty="0"/>
              <a:t> (Cadence and Spice)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Triangolo isoscele 4"/>
          <p:cNvSpPr/>
          <p:nvPr/>
        </p:nvSpPr>
        <p:spPr>
          <a:xfrm>
            <a:off x="1276539" y="2145671"/>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1276539" y="2716040"/>
            <a:ext cx="325924" cy="325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1276539" y="3340729"/>
            <a:ext cx="325924" cy="325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2818196" y="1829220"/>
            <a:ext cx="1618853" cy="11769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2960579" y="3811929"/>
            <a:ext cx="1348966" cy="87818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olo isoscele 9"/>
          <p:cNvSpPr/>
          <p:nvPr/>
        </p:nvSpPr>
        <p:spPr>
          <a:xfrm>
            <a:off x="3060168" y="1960449"/>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olo isoscele 10"/>
          <p:cNvSpPr/>
          <p:nvPr/>
        </p:nvSpPr>
        <p:spPr>
          <a:xfrm>
            <a:off x="3748231" y="1978556"/>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tangolo 11"/>
          <p:cNvSpPr/>
          <p:nvPr/>
        </p:nvSpPr>
        <p:spPr>
          <a:xfrm>
            <a:off x="3150701" y="2508231"/>
            <a:ext cx="325924" cy="325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3150701" y="4337439"/>
            <a:ext cx="325924" cy="325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13"/>
          <p:cNvSpPr/>
          <p:nvPr/>
        </p:nvSpPr>
        <p:spPr>
          <a:xfrm>
            <a:off x="3862116" y="3848189"/>
            <a:ext cx="325924" cy="325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1575304" y="2014350"/>
            <a:ext cx="40748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H</a:t>
            </a:r>
          </a:p>
        </p:txBody>
      </p:sp>
      <p:sp>
        <p:nvSpPr>
          <p:cNvPr id="16" name="CasellaDiTesto 15"/>
          <p:cNvSpPr txBox="1"/>
          <p:nvPr/>
        </p:nvSpPr>
        <p:spPr>
          <a:xfrm>
            <a:off x="1670286" y="2659432"/>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K</a:t>
            </a:r>
          </a:p>
        </p:txBody>
      </p:sp>
      <p:sp>
        <p:nvSpPr>
          <p:cNvPr id="17" name="CasellaDiTesto 16"/>
          <p:cNvSpPr txBox="1"/>
          <p:nvPr/>
        </p:nvSpPr>
        <p:spPr>
          <a:xfrm>
            <a:off x="1670286" y="3272858"/>
            <a:ext cx="37221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Z</a:t>
            </a:r>
          </a:p>
        </p:txBody>
      </p:sp>
      <p:sp>
        <p:nvSpPr>
          <p:cNvPr id="18" name="CasellaDiTesto 17"/>
          <p:cNvSpPr txBox="1"/>
          <p:nvPr/>
        </p:nvSpPr>
        <p:spPr>
          <a:xfrm>
            <a:off x="3626630" y="1410115"/>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A</a:t>
            </a:r>
          </a:p>
        </p:txBody>
      </p:sp>
      <p:sp>
        <p:nvSpPr>
          <p:cNvPr id="19" name="CasellaDiTesto 18"/>
          <p:cNvSpPr txBox="1"/>
          <p:nvPr/>
        </p:nvSpPr>
        <p:spPr>
          <a:xfrm>
            <a:off x="4025078" y="3350264"/>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B</a:t>
            </a:r>
          </a:p>
        </p:txBody>
      </p:sp>
      <p:sp>
        <p:nvSpPr>
          <p:cNvPr id="20" name="CasellaDiTesto 19"/>
          <p:cNvSpPr txBox="1"/>
          <p:nvPr/>
        </p:nvSpPr>
        <p:spPr>
          <a:xfrm>
            <a:off x="3888458" y="2200598"/>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I0</a:t>
            </a:r>
          </a:p>
        </p:txBody>
      </p:sp>
      <p:sp>
        <p:nvSpPr>
          <p:cNvPr id="21" name="CasellaDiTesto 20"/>
          <p:cNvSpPr txBox="1"/>
          <p:nvPr/>
        </p:nvSpPr>
        <p:spPr>
          <a:xfrm>
            <a:off x="3297263" y="1804524"/>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22" name="CasellaDiTesto 21"/>
          <p:cNvSpPr txBox="1"/>
          <p:nvPr/>
        </p:nvSpPr>
        <p:spPr>
          <a:xfrm>
            <a:off x="3466695" y="2526337"/>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a:t>
            </a:r>
          </a:p>
        </p:txBody>
      </p:sp>
      <p:sp>
        <p:nvSpPr>
          <p:cNvPr id="23" name="CasellaDiTesto 22"/>
          <p:cNvSpPr txBox="1"/>
          <p:nvPr/>
        </p:nvSpPr>
        <p:spPr>
          <a:xfrm>
            <a:off x="3462427" y="3793991"/>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I0</a:t>
            </a:r>
          </a:p>
        </p:txBody>
      </p:sp>
      <p:sp>
        <p:nvSpPr>
          <p:cNvPr id="26" name="CasellaDiTesto 25"/>
          <p:cNvSpPr txBox="1"/>
          <p:nvPr/>
        </p:nvSpPr>
        <p:spPr>
          <a:xfrm>
            <a:off x="3516959" y="4278075"/>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27" name="Rettangolo 26"/>
          <p:cNvSpPr/>
          <p:nvPr/>
        </p:nvSpPr>
        <p:spPr>
          <a:xfrm>
            <a:off x="5841958" y="1806181"/>
            <a:ext cx="4631220" cy="2756765"/>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27"/>
          <p:cNvSpPr/>
          <p:nvPr/>
        </p:nvSpPr>
        <p:spPr>
          <a:xfrm>
            <a:off x="6201570" y="2095908"/>
            <a:ext cx="1618853" cy="11769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iangolo isoscele 28"/>
          <p:cNvSpPr/>
          <p:nvPr/>
        </p:nvSpPr>
        <p:spPr>
          <a:xfrm>
            <a:off x="6443542" y="2227137"/>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iangolo isoscele 29"/>
          <p:cNvSpPr/>
          <p:nvPr/>
        </p:nvSpPr>
        <p:spPr>
          <a:xfrm>
            <a:off x="7131605" y="2245244"/>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ttangolo 30"/>
          <p:cNvSpPr/>
          <p:nvPr/>
        </p:nvSpPr>
        <p:spPr>
          <a:xfrm>
            <a:off x="6534075" y="2774919"/>
            <a:ext cx="325924" cy="325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asellaDiTesto 31"/>
          <p:cNvSpPr txBox="1"/>
          <p:nvPr/>
        </p:nvSpPr>
        <p:spPr>
          <a:xfrm>
            <a:off x="7278056" y="2462605"/>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I0</a:t>
            </a:r>
          </a:p>
        </p:txBody>
      </p:sp>
      <p:sp>
        <p:nvSpPr>
          <p:cNvPr id="33" name="CasellaDiTesto 32"/>
          <p:cNvSpPr txBox="1"/>
          <p:nvPr/>
        </p:nvSpPr>
        <p:spPr>
          <a:xfrm>
            <a:off x="6654180" y="2153000"/>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34" name="CasellaDiTesto 33"/>
          <p:cNvSpPr txBox="1"/>
          <p:nvPr/>
        </p:nvSpPr>
        <p:spPr>
          <a:xfrm>
            <a:off x="6850069" y="2793025"/>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a:t>
            </a:r>
          </a:p>
        </p:txBody>
      </p:sp>
      <p:sp>
        <p:nvSpPr>
          <p:cNvPr id="35" name="Rettangolo 34"/>
          <p:cNvSpPr/>
          <p:nvPr/>
        </p:nvSpPr>
        <p:spPr>
          <a:xfrm>
            <a:off x="8310214" y="2095908"/>
            <a:ext cx="1618853" cy="11769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iangolo isoscele 35"/>
          <p:cNvSpPr/>
          <p:nvPr/>
        </p:nvSpPr>
        <p:spPr>
          <a:xfrm>
            <a:off x="8552186" y="2227137"/>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iangolo isoscele 36"/>
          <p:cNvSpPr/>
          <p:nvPr/>
        </p:nvSpPr>
        <p:spPr>
          <a:xfrm>
            <a:off x="9240249" y="2245244"/>
            <a:ext cx="325924" cy="271604"/>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ttangolo 37"/>
          <p:cNvSpPr/>
          <p:nvPr/>
        </p:nvSpPr>
        <p:spPr>
          <a:xfrm>
            <a:off x="8642719" y="2774919"/>
            <a:ext cx="325924" cy="325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sellaDiTesto 38"/>
          <p:cNvSpPr txBox="1"/>
          <p:nvPr/>
        </p:nvSpPr>
        <p:spPr>
          <a:xfrm>
            <a:off x="9421319" y="2471550"/>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I0</a:t>
            </a:r>
          </a:p>
        </p:txBody>
      </p:sp>
      <p:sp>
        <p:nvSpPr>
          <p:cNvPr id="40" name="CasellaDiTesto 39"/>
          <p:cNvSpPr txBox="1"/>
          <p:nvPr/>
        </p:nvSpPr>
        <p:spPr>
          <a:xfrm>
            <a:off x="8819740" y="2098242"/>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41" name="CasellaDiTesto 40"/>
          <p:cNvSpPr txBox="1"/>
          <p:nvPr/>
        </p:nvSpPr>
        <p:spPr>
          <a:xfrm>
            <a:off x="8958713" y="2793025"/>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a:t>
            </a:r>
          </a:p>
        </p:txBody>
      </p:sp>
      <p:sp>
        <p:nvSpPr>
          <p:cNvPr id="42" name="Rettangolo 41"/>
          <p:cNvSpPr/>
          <p:nvPr/>
        </p:nvSpPr>
        <p:spPr>
          <a:xfrm>
            <a:off x="6222448" y="3612424"/>
            <a:ext cx="1348966" cy="878186"/>
          </a:xfrm>
          <a:prstGeom prst="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e 42"/>
          <p:cNvSpPr/>
          <p:nvPr/>
        </p:nvSpPr>
        <p:spPr>
          <a:xfrm>
            <a:off x="6412570" y="4137934"/>
            <a:ext cx="325924" cy="3259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ttangolo 43"/>
          <p:cNvSpPr/>
          <p:nvPr/>
        </p:nvSpPr>
        <p:spPr>
          <a:xfrm>
            <a:off x="7123985" y="3648684"/>
            <a:ext cx="325924" cy="3259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sellaDiTesto 44"/>
          <p:cNvSpPr txBox="1"/>
          <p:nvPr/>
        </p:nvSpPr>
        <p:spPr>
          <a:xfrm>
            <a:off x="6724296" y="3594486"/>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I0</a:t>
            </a:r>
          </a:p>
        </p:txBody>
      </p:sp>
      <p:sp>
        <p:nvSpPr>
          <p:cNvPr id="46" name="CasellaDiTesto 45"/>
          <p:cNvSpPr txBox="1"/>
          <p:nvPr/>
        </p:nvSpPr>
        <p:spPr>
          <a:xfrm>
            <a:off x="6778828" y="4078570"/>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47" name="CasellaDiTesto 46"/>
          <p:cNvSpPr txBox="1"/>
          <p:nvPr/>
        </p:nvSpPr>
        <p:spPr>
          <a:xfrm>
            <a:off x="5808906" y="1889997"/>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I0</a:t>
            </a:r>
          </a:p>
        </p:txBody>
      </p:sp>
      <p:sp>
        <p:nvSpPr>
          <p:cNvPr id="48" name="CasellaDiTesto 47"/>
          <p:cNvSpPr txBox="1"/>
          <p:nvPr/>
        </p:nvSpPr>
        <p:spPr>
          <a:xfrm>
            <a:off x="9918449" y="1991824"/>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I1</a:t>
            </a:r>
          </a:p>
        </p:txBody>
      </p:sp>
      <p:sp>
        <p:nvSpPr>
          <p:cNvPr id="49" name="CasellaDiTesto 48"/>
          <p:cNvSpPr txBox="1"/>
          <p:nvPr/>
        </p:nvSpPr>
        <p:spPr>
          <a:xfrm>
            <a:off x="7540963" y="4051526"/>
            <a:ext cx="44114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I2</a:t>
            </a:r>
          </a:p>
        </p:txBody>
      </p:sp>
      <p:cxnSp>
        <p:nvCxnSpPr>
          <p:cNvPr id="50" name="Connettore 2 49"/>
          <p:cNvCxnSpPr/>
          <p:nvPr/>
        </p:nvCxnSpPr>
        <p:spPr>
          <a:xfrm flipH="1">
            <a:off x="6757483" y="1516375"/>
            <a:ext cx="840826" cy="81767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6534075" y="1085138"/>
            <a:ext cx="256192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object is I0.I1</a:t>
            </a:r>
          </a:p>
        </p:txBody>
      </p:sp>
      <p:sp>
        <p:nvSpPr>
          <p:cNvPr id="55" name="CasellaDiTesto 54"/>
          <p:cNvSpPr txBox="1"/>
          <p:nvPr/>
        </p:nvSpPr>
        <p:spPr>
          <a:xfrm>
            <a:off x="9768738" y="4549789"/>
            <a:ext cx="169148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 (top-cell)</a:t>
            </a:r>
          </a:p>
        </p:txBody>
      </p:sp>
      <p:cxnSp>
        <p:nvCxnSpPr>
          <p:cNvPr id="56" name="Connettore 2 55"/>
          <p:cNvCxnSpPr/>
          <p:nvPr/>
        </p:nvCxnSpPr>
        <p:spPr>
          <a:xfrm flipV="1">
            <a:off x="5404312" y="4023758"/>
            <a:ext cx="801610" cy="688071"/>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CasellaDiTesto 58"/>
          <p:cNvSpPr txBox="1"/>
          <p:nvPr/>
        </p:nvSpPr>
        <p:spPr>
          <a:xfrm>
            <a:off x="4778921" y="4758535"/>
            <a:ext cx="222048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object is I2</a:t>
            </a:r>
          </a:p>
        </p:txBody>
      </p:sp>
      <p:cxnSp>
        <p:nvCxnSpPr>
          <p:cNvPr id="61" name="Connettore 2 60"/>
          <p:cNvCxnSpPr/>
          <p:nvPr/>
        </p:nvCxnSpPr>
        <p:spPr>
          <a:xfrm flipH="1">
            <a:off x="8878110" y="1540559"/>
            <a:ext cx="840826" cy="817672"/>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CasellaDiTesto 61"/>
          <p:cNvSpPr txBox="1"/>
          <p:nvPr/>
        </p:nvSpPr>
        <p:spPr>
          <a:xfrm>
            <a:off x="9479460" y="1097875"/>
            <a:ext cx="256192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this object is I1.I1</a:t>
            </a:r>
          </a:p>
        </p:txBody>
      </p:sp>
      <p:sp>
        <p:nvSpPr>
          <p:cNvPr id="63" name="CasellaDiTesto 62"/>
          <p:cNvSpPr txBox="1"/>
          <p:nvPr/>
        </p:nvSpPr>
        <p:spPr>
          <a:xfrm>
            <a:off x="1396185" y="5502974"/>
            <a:ext cx="915186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 some tools the "." is substituted by "/" , then I1.I0 becomes I1/I0</a:t>
            </a:r>
          </a:p>
        </p:txBody>
      </p:sp>
    </p:spTree>
    <p:extLst>
      <p:ext uri="{BB962C8B-B14F-4D97-AF65-F5344CB8AC3E}">
        <p14:creationId xmlns:p14="http://schemas.microsoft.com/office/powerpoint/2010/main" val="1264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59"/>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2"/>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8" grpId="0"/>
      <p:bldP spid="19" grpId="0"/>
      <p:bldP spid="20" grpId="0"/>
      <p:bldP spid="21" grpId="0"/>
      <p:bldP spid="22" grpId="0"/>
      <p:bldP spid="23" grpId="0"/>
      <p:bldP spid="26" grpId="0"/>
      <p:bldP spid="27" grpId="0" animBg="1"/>
      <p:bldP spid="28" grpId="0" animBg="1"/>
      <p:bldP spid="29" grpId="0" animBg="1"/>
      <p:bldP spid="30" grpId="0" animBg="1"/>
      <p:bldP spid="31" grpId="0" animBg="1"/>
      <p:bldP spid="32" grpId="0"/>
      <p:bldP spid="33" grpId="0"/>
      <p:bldP spid="34" grpId="0"/>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P spid="48" grpId="0"/>
      <p:bldP spid="49" grpId="0"/>
      <p:bldP spid="53" grpId="0"/>
      <p:bldP spid="55" grpId="0"/>
      <p:bldP spid="59" grpId="0"/>
      <p:bldP spid="62"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The schematic view</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sp>
        <p:nvSpPr>
          <p:cNvPr id="5" name="CasellaDiTesto 4"/>
          <p:cNvSpPr txBox="1"/>
          <p:nvPr/>
        </p:nvSpPr>
        <p:spPr>
          <a:xfrm>
            <a:off x="486623" y="1029509"/>
            <a:ext cx="7657030"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schematic view is the representation of a cell as </a:t>
            </a:r>
            <a:r>
              <a:rPr lang="en-US" sz="2000" b="1" u="sng" dirty="0">
                <a:latin typeface="Arial" panose="020B0604020202020204" pitchFamily="34" charset="0"/>
                <a:cs typeface="Arial" panose="020B0604020202020204" pitchFamily="34" charset="0"/>
              </a:rPr>
              <a:t>connection of simpler cells</a:t>
            </a:r>
            <a:r>
              <a:rPr lang="en-US" sz="2000" dirty="0">
                <a:latin typeface="Arial" panose="020B0604020202020204" pitchFamily="34" charset="0"/>
                <a:cs typeface="Arial" panose="020B0604020202020204" pitchFamily="34" charset="0"/>
              </a:rPr>
              <a:t>. Some cells do not have a schematic view because they cannot be resolved into simpler ones. They are the "atoms" of the design and are called "primitive cells" or "</a:t>
            </a:r>
            <a:r>
              <a:rPr lang="en-US" sz="2000" b="1" dirty="0">
                <a:latin typeface="Arial" panose="020B0604020202020204" pitchFamily="34" charset="0"/>
                <a:cs typeface="Arial" panose="020B0604020202020204" pitchFamily="34" charset="0"/>
              </a:rPr>
              <a:t>primitives</a:t>
            </a:r>
            <a:r>
              <a:rPr lang="en-US" sz="2000" dirty="0">
                <a:latin typeface="Arial" panose="020B0604020202020204" pitchFamily="34" charset="0"/>
                <a:cs typeface="Arial" panose="020B0604020202020204" pitchFamily="34" charset="0"/>
              </a:rPr>
              <a:t>". </a:t>
            </a:r>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4644" y="2864539"/>
            <a:ext cx="5171037" cy="2938879"/>
          </a:xfrm>
          <a:prstGeom prst="rect">
            <a:avLst/>
          </a:prstGeom>
        </p:spPr>
      </p:pic>
      <p:cxnSp>
        <p:nvCxnSpPr>
          <p:cNvPr id="7" name="Connettore 2 6"/>
          <p:cNvCxnSpPr/>
          <p:nvPr/>
        </p:nvCxnSpPr>
        <p:spPr>
          <a:xfrm flipV="1">
            <a:off x="2183640" y="4445605"/>
            <a:ext cx="1201004" cy="18450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p:cNvSpPr txBox="1"/>
          <p:nvPr/>
        </p:nvSpPr>
        <p:spPr>
          <a:xfrm>
            <a:off x="237553" y="3122166"/>
            <a:ext cx="3024262" cy="132343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cell Nand3 is obtained as a connection of two simpler cells; Nand2 and Inverter </a:t>
            </a:r>
          </a:p>
        </p:txBody>
      </p:sp>
      <p:sp>
        <p:nvSpPr>
          <p:cNvPr id="14" name="CasellaDiTesto 13"/>
          <p:cNvSpPr txBox="1"/>
          <p:nvPr/>
        </p:nvSpPr>
        <p:spPr>
          <a:xfrm>
            <a:off x="8961047" y="1231831"/>
            <a:ext cx="3024262" cy="2246769"/>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In a schematic view, each cell that needs to be instantiated requires also a symbol view, where only the nodes used for the connections are displayed </a:t>
            </a:r>
          </a:p>
        </p:txBody>
      </p:sp>
      <p:cxnSp>
        <p:nvCxnSpPr>
          <p:cNvPr id="15" name="Connettore 2 14"/>
          <p:cNvCxnSpPr/>
          <p:nvPr/>
        </p:nvCxnSpPr>
        <p:spPr>
          <a:xfrm flipH="1">
            <a:off x="8143653" y="2596142"/>
            <a:ext cx="672799" cy="118774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989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09275"/>
            <a:ext cx="10515600" cy="662397"/>
          </a:xfrm>
        </p:spPr>
        <p:txBody>
          <a:bodyPr/>
          <a:lstStyle/>
          <a:p>
            <a:r>
              <a:rPr lang="en-US" dirty="0"/>
              <a:t>Elements of a schematic view</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338" y="734491"/>
            <a:ext cx="6415329" cy="5389018"/>
          </a:xfrm>
          <a:prstGeom prst="rect">
            <a:avLst/>
          </a:prstGeom>
        </p:spPr>
      </p:pic>
      <p:sp>
        <p:nvSpPr>
          <p:cNvPr id="6" name="CasellaDiTesto 5">
            <a:extLst>
              <a:ext uri="{FF2B5EF4-FFF2-40B4-BE49-F238E27FC236}">
                <a16:creationId xmlns:a16="http://schemas.microsoft.com/office/drawing/2014/main" id="{FBA17B24-D573-8091-99A4-DDC8D8AA9A12}"/>
              </a:ext>
            </a:extLst>
          </p:cNvPr>
          <p:cNvSpPr txBox="1"/>
          <p:nvPr/>
        </p:nvSpPr>
        <p:spPr>
          <a:xfrm>
            <a:off x="8319806" y="1134040"/>
            <a:ext cx="3872194" cy="489364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Note: internal nodes are automatically numbered and given a name such as:</a:t>
            </a:r>
          </a:p>
          <a:p>
            <a:r>
              <a:rPr lang="en-US" sz="2400" dirty="0">
                <a:latin typeface="Arial" panose="020B0604020202020204" pitchFamily="34" charset="0"/>
                <a:cs typeface="Arial" panose="020B0604020202020204" pitchFamily="34" charset="0"/>
              </a:rPr>
              <a:t>N1, N2 ....</a:t>
            </a:r>
          </a:p>
          <a:p>
            <a:r>
              <a:rPr lang="en-US" sz="2400" dirty="0">
                <a:latin typeface="Arial" panose="020B0604020202020204" pitchFamily="34" charset="0"/>
                <a:cs typeface="Arial" panose="020B0604020202020204" pitchFamily="34" charset="0"/>
              </a:rPr>
              <a:t>It is possible to force an internal node to have an arbitrary name by assigning a "</a:t>
            </a:r>
            <a:r>
              <a:rPr lang="en-US" sz="2400" b="1" dirty="0">
                <a:latin typeface="Arial" panose="020B0604020202020204" pitchFamily="34" charset="0"/>
                <a:cs typeface="Arial" panose="020B0604020202020204" pitchFamily="34" charset="0"/>
              </a:rPr>
              <a:t>label</a:t>
            </a:r>
            <a:r>
              <a:rPr lang="en-US" sz="2400" dirty="0">
                <a:latin typeface="Arial" panose="020B0604020202020204" pitchFamily="34" charset="0"/>
                <a:cs typeface="Arial" panose="020B0604020202020204" pitchFamily="34" charset="0"/>
              </a:rPr>
              <a:t>" to it</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Assigning the same name (label) to different nodes is equivalent to connect them to form a single node.</a:t>
            </a:r>
          </a:p>
        </p:txBody>
      </p:sp>
    </p:spTree>
    <p:extLst>
      <p:ext uri="{BB962C8B-B14F-4D97-AF65-F5344CB8AC3E}">
        <p14:creationId xmlns:p14="http://schemas.microsoft.com/office/powerpoint/2010/main" val="2364398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0453" y="-30671"/>
            <a:ext cx="10515600" cy="662397"/>
          </a:xfrm>
        </p:spPr>
        <p:txBody>
          <a:bodyPr/>
          <a:lstStyle/>
          <a:p>
            <a:r>
              <a:rPr lang="en-US" dirty="0"/>
              <a:t>Access to internal nodes and devices: syntax</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7878" y="2618006"/>
            <a:ext cx="4487119" cy="2810305"/>
          </a:xfrm>
          <a:prstGeom prst="rect">
            <a:avLst/>
          </a:prstGeom>
        </p:spPr>
      </p:pic>
      <p:sp>
        <p:nvSpPr>
          <p:cNvPr id="12" name="Fumetto 1 11"/>
          <p:cNvSpPr/>
          <p:nvPr/>
        </p:nvSpPr>
        <p:spPr>
          <a:xfrm>
            <a:off x="3136899" y="977081"/>
            <a:ext cx="3008922" cy="1309726"/>
          </a:xfrm>
          <a:prstGeom prst="wedgeRectCallout">
            <a:avLst>
              <a:gd name="adj1" fmla="val 49126"/>
              <a:gd name="adj2" fmla="val 121485"/>
            </a:avLst>
          </a:prstGeom>
          <a:solidFill>
            <a:schemeClr val="accent1">
              <a:lumMod val="40000"/>
              <a:lumOff val="6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sellaDiTesto 6"/>
          <p:cNvSpPr txBox="1"/>
          <p:nvPr/>
        </p:nvSpPr>
        <p:spPr>
          <a:xfrm>
            <a:off x="3471136" y="1120862"/>
            <a:ext cx="2347117" cy="1077218"/>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N1     I1.N1</a:t>
            </a:r>
          </a:p>
          <a:p>
            <a:r>
              <a:rPr lang="it-IT" sz="3200" dirty="0">
                <a:latin typeface="Arial" panose="020B0604020202020204" pitchFamily="34" charset="0"/>
                <a:cs typeface="Arial" panose="020B0604020202020204" pitchFamily="34" charset="0"/>
              </a:rPr>
              <a:t>M1     I1.M1</a:t>
            </a:r>
            <a:endParaRPr lang="en-US" sz="3200" dirty="0">
              <a:latin typeface="Arial" panose="020B0604020202020204" pitchFamily="34" charset="0"/>
              <a:cs typeface="Arial" panose="020B0604020202020204" pitchFamily="34" charset="0"/>
            </a:endParaRPr>
          </a:p>
        </p:txBody>
      </p:sp>
      <p:sp>
        <p:nvSpPr>
          <p:cNvPr id="8" name="Freccia a destra 7"/>
          <p:cNvSpPr/>
          <p:nvPr/>
        </p:nvSpPr>
        <p:spPr>
          <a:xfrm>
            <a:off x="4115255" y="1260080"/>
            <a:ext cx="425245" cy="3681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a destra 8"/>
          <p:cNvSpPr/>
          <p:nvPr/>
        </p:nvSpPr>
        <p:spPr>
          <a:xfrm>
            <a:off x="4191455" y="1729080"/>
            <a:ext cx="425245" cy="3681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umetto 1 12"/>
          <p:cNvSpPr/>
          <p:nvPr/>
        </p:nvSpPr>
        <p:spPr>
          <a:xfrm>
            <a:off x="8596921" y="2731858"/>
            <a:ext cx="2756878" cy="1291300"/>
          </a:xfrm>
          <a:prstGeom prst="wedgeRectCallout">
            <a:avLst>
              <a:gd name="adj1" fmla="val -89969"/>
              <a:gd name="adj2" fmla="val 94130"/>
            </a:avLst>
          </a:prstGeom>
          <a:solidFill>
            <a:schemeClr val="accent1">
              <a:lumMod val="40000"/>
              <a:lumOff val="60000"/>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8814997" y="2915916"/>
            <a:ext cx="2347117" cy="1077218"/>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N1     I2.N1</a:t>
            </a:r>
          </a:p>
          <a:p>
            <a:r>
              <a:rPr lang="it-IT" sz="3200" dirty="0">
                <a:latin typeface="Arial" panose="020B0604020202020204" pitchFamily="34" charset="0"/>
                <a:cs typeface="Arial" panose="020B0604020202020204" pitchFamily="34" charset="0"/>
              </a:rPr>
              <a:t>M1     I2.M1</a:t>
            </a:r>
            <a:endParaRPr lang="en-US" sz="3200" dirty="0">
              <a:latin typeface="Arial" panose="020B0604020202020204" pitchFamily="34" charset="0"/>
              <a:cs typeface="Arial" panose="020B0604020202020204" pitchFamily="34" charset="0"/>
            </a:endParaRPr>
          </a:p>
        </p:txBody>
      </p:sp>
      <p:sp>
        <p:nvSpPr>
          <p:cNvPr id="15" name="Freccia a destra 14"/>
          <p:cNvSpPr/>
          <p:nvPr/>
        </p:nvSpPr>
        <p:spPr>
          <a:xfrm>
            <a:off x="9459116" y="3055134"/>
            <a:ext cx="425245" cy="3681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ccia a destra 15"/>
          <p:cNvSpPr/>
          <p:nvPr/>
        </p:nvSpPr>
        <p:spPr>
          <a:xfrm>
            <a:off x="9535316" y="3524134"/>
            <a:ext cx="425245" cy="36811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Immagin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3879" y="2836116"/>
            <a:ext cx="2731838" cy="2838326"/>
          </a:xfrm>
          <a:prstGeom prst="rect">
            <a:avLst/>
          </a:prstGeom>
        </p:spPr>
      </p:pic>
      <p:sp>
        <p:nvSpPr>
          <p:cNvPr id="18" name="Fumetto 1 17"/>
          <p:cNvSpPr/>
          <p:nvPr/>
        </p:nvSpPr>
        <p:spPr>
          <a:xfrm>
            <a:off x="838201" y="2720061"/>
            <a:ext cx="3238956" cy="3323136"/>
          </a:xfrm>
          <a:prstGeom prst="wedgeRectCallout">
            <a:avLst>
              <a:gd name="adj1" fmla="val 117187"/>
              <a:gd name="adj2" fmla="val -27692"/>
            </a:avLst>
          </a:prstGeom>
          <a:solidFill>
            <a:schemeClr val="accent4">
              <a:lumMod val="60000"/>
              <a:lumOff val="40000"/>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a:extLst>
              <a:ext uri="{FF2B5EF4-FFF2-40B4-BE49-F238E27FC236}">
                <a16:creationId xmlns:a16="http://schemas.microsoft.com/office/drawing/2014/main" id="{ADC49D73-1FD7-5166-7671-23954A939A39}"/>
              </a:ext>
            </a:extLst>
          </p:cNvPr>
          <p:cNvSpPr txBox="1"/>
          <p:nvPr/>
        </p:nvSpPr>
        <p:spPr>
          <a:xfrm>
            <a:off x="7063740" y="1120862"/>
            <a:ext cx="4869180"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a schematic editor, the word "</a:t>
            </a:r>
            <a:r>
              <a:rPr lang="en-US" sz="2400" b="1" dirty="0">
                <a:latin typeface="Arial" panose="020B0604020202020204" pitchFamily="34" charset="0"/>
                <a:cs typeface="Arial" panose="020B0604020202020204" pitchFamily="34" charset="0"/>
              </a:rPr>
              <a:t>net</a:t>
            </a:r>
            <a:r>
              <a:rPr lang="en-US" sz="2400" dirty="0">
                <a:latin typeface="Arial" panose="020B0604020202020204" pitchFamily="34" charset="0"/>
                <a:cs typeface="Arial" panose="020B0604020202020204" pitchFamily="34" charset="0"/>
              </a:rPr>
              <a:t>" is equivalent to "</a:t>
            </a:r>
            <a:r>
              <a:rPr lang="en-US" sz="2400" b="1" dirty="0">
                <a:latin typeface="Arial" panose="020B0604020202020204" pitchFamily="34" charset="0"/>
                <a:cs typeface="Arial" panose="020B0604020202020204" pitchFamily="34" charset="0"/>
              </a:rPr>
              <a:t>node</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763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8" grpId="0" animBg="1"/>
      <p:bldP spid="9" grpId="0" animBg="1"/>
      <p:bldP spid="13" grpId="0" animBg="1"/>
      <p:bldP spid="14" grpId="0"/>
      <p:bldP spid="15" grpId="0" animBg="1"/>
      <p:bldP spid="16" grpId="0" animBg="1"/>
      <p:bldP spid="18"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0309"/>
            <a:ext cx="10515600" cy="662397"/>
          </a:xfrm>
        </p:spPr>
        <p:txBody>
          <a:bodyPr>
            <a:normAutofit/>
          </a:bodyPr>
          <a:lstStyle/>
          <a:p>
            <a:r>
              <a:rPr lang="it-IT" sz="3600" dirty="0"/>
              <a:t>Global </a:t>
            </a:r>
            <a:r>
              <a:rPr lang="it-IT" sz="3600" dirty="0" err="1"/>
              <a:t>nodes</a:t>
            </a:r>
            <a:endParaRPr lang="en-US" sz="36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8526" y="1243533"/>
            <a:ext cx="6329936" cy="3218791"/>
          </a:xfrm>
          <a:prstGeom prst="rect">
            <a:avLst/>
          </a:prstGeom>
        </p:spPr>
      </p:pic>
      <p:sp>
        <p:nvSpPr>
          <p:cNvPr id="6" name="CasellaDiTesto 5"/>
          <p:cNvSpPr txBox="1"/>
          <p:nvPr/>
        </p:nvSpPr>
        <p:spPr>
          <a:xfrm>
            <a:off x="1369328" y="2048828"/>
            <a:ext cx="2188420"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Power  supply</a:t>
            </a:r>
          </a:p>
          <a:p>
            <a:r>
              <a:rPr lang="en-US" sz="2400" dirty="0">
                <a:latin typeface="Arial" panose="020B0604020202020204" pitchFamily="34" charset="0"/>
                <a:cs typeface="Arial" panose="020B0604020202020204" pitchFamily="34" charset="0"/>
              </a:rPr>
              <a:t>voltage source</a:t>
            </a:r>
          </a:p>
        </p:txBody>
      </p:sp>
      <p:sp>
        <p:nvSpPr>
          <p:cNvPr id="7" name="CasellaDiTesto 6"/>
          <p:cNvSpPr txBox="1"/>
          <p:nvPr/>
        </p:nvSpPr>
        <p:spPr>
          <a:xfrm>
            <a:off x="1280651" y="4809172"/>
            <a:ext cx="10073148"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Global nodes of the same name (e.g. </a:t>
            </a:r>
            <a:r>
              <a:rPr lang="en-US" sz="2400" i="1" dirty="0" err="1">
                <a:latin typeface="Arial" panose="020B0604020202020204" pitchFamily="34" charset="0"/>
                <a:cs typeface="Arial" panose="020B0604020202020204" pitchFamily="34" charset="0"/>
              </a:rPr>
              <a:t>gnd</a:t>
            </a:r>
            <a:r>
              <a:rPr lang="en-US" sz="2400" dirty="0">
                <a:latin typeface="Arial" panose="020B0604020202020204" pitchFamily="34" charset="0"/>
                <a:cs typeface="Arial" panose="020B0604020202020204" pitchFamily="34" charset="0"/>
              </a:rPr>
              <a:t>)  in different instances at whichever hierarchy level are all </a:t>
            </a:r>
            <a:r>
              <a:rPr lang="en-US" sz="2400" b="1" u="sng" dirty="0">
                <a:latin typeface="Arial" panose="020B0604020202020204" pitchFamily="34" charset="0"/>
                <a:cs typeface="Arial" panose="020B0604020202020204" pitchFamily="34" charset="0"/>
              </a:rPr>
              <a:t>connected together</a:t>
            </a:r>
            <a:r>
              <a:rPr lang="en-US" sz="2400" dirty="0">
                <a:latin typeface="Arial" panose="020B0604020202020204" pitchFamily="34" charset="0"/>
                <a:cs typeface="Arial" panose="020B0604020202020204" pitchFamily="34" charset="0"/>
              </a:rPr>
              <a:t> with no need of specifying the connections (better readability of the circuit).</a:t>
            </a:r>
          </a:p>
        </p:txBody>
      </p:sp>
    </p:spTree>
    <p:extLst>
      <p:ext uri="{BB962C8B-B14F-4D97-AF65-F5344CB8AC3E}">
        <p14:creationId xmlns:p14="http://schemas.microsoft.com/office/powerpoint/2010/main" val="1571563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Elements of a Layout Editor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199" y="1493530"/>
            <a:ext cx="2181045" cy="4227081"/>
          </a:xfrm>
          <a:prstGeom prst="rect">
            <a:avLst/>
          </a:prstGeom>
        </p:spPr>
      </p:pic>
      <p:sp>
        <p:nvSpPr>
          <p:cNvPr id="6" name="CasellaDiTesto 5"/>
          <p:cNvSpPr txBox="1"/>
          <p:nvPr/>
        </p:nvSpPr>
        <p:spPr>
          <a:xfrm>
            <a:off x="3640347" y="1493530"/>
            <a:ext cx="8162812" cy="4093428"/>
          </a:xfrm>
          <a:prstGeom prst="rect">
            <a:avLst/>
          </a:prstGeom>
          <a:noFill/>
        </p:spPr>
        <p:txBody>
          <a:bodyPr wrap="none" rtlCol="0">
            <a:spAutoFit/>
          </a:bodyPr>
          <a:lstStyle/>
          <a:p>
            <a:pPr algn="ctr"/>
            <a:r>
              <a:rPr lang="en-US" sz="2400">
                <a:latin typeface="Arial" panose="020B0604020202020204" pitchFamily="34" charset="0"/>
                <a:cs typeface="Arial" panose="020B0604020202020204" pitchFamily="34" charset="0"/>
              </a:rPr>
              <a:t>Type of layers</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a:latin typeface="Arial" panose="020B0604020202020204" pitchFamily="34" charset="0"/>
                <a:cs typeface="Arial" panose="020B0604020202020204" pitchFamily="34" charset="0"/>
              </a:rPr>
              <a:t>Technology or "Tooling" Layers.</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(Used to define the result of elementary process steps) i</a:t>
            </a:r>
          </a:p>
          <a:p>
            <a:pPr marL="342900" indent="-342900">
              <a:spcBef>
                <a:spcPts val="1200"/>
              </a:spcBef>
              <a:buFont typeface="Arial" panose="020B0604020202020204" pitchFamily="34" charset="0"/>
              <a:buChar char="•"/>
            </a:pPr>
            <a:r>
              <a:rPr lang="en-US" sz="2400" b="1">
                <a:latin typeface="Arial" panose="020B0604020202020204" pitchFamily="34" charset="0"/>
                <a:cs typeface="Arial" panose="020B0604020202020204" pitchFamily="34" charset="0"/>
              </a:rPr>
              <a:t>Derived Layers</a:t>
            </a:r>
            <a:r>
              <a:rPr lang="en-US" sz="2400">
                <a:latin typeface="Arial" panose="020B0604020202020204" pitchFamily="34" charset="0"/>
                <a:cs typeface="Arial" panose="020B0604020202020204" pitchFamily="34" charset="0"/>
              </a:rPr>
              <a:t>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(obtained by logical operations of other layers)</a:t>
            </a:r>
          </a:p>
          <a:p>
            <a:pPr marL="342900" indent="-342900">
              <a:spcBef>
                <a:spcPts val="1200"/>
              </a:spcBef>
              <a:buFont typeface="Arial" panose="020B0604020202020204" pitchFamily="34" charset="0"/>
              <a:buChar char="•"/>
            </a:pPr>
            <a:r>
              <a:rPr lang="en-US" sz="2400" b="1">
                <a:latin typeface="Arial" panose="020B0604020202020204" pitchFamily="34" charset="0"/>
                <a:cs typeface="Arial" panose="020B0604020202020204" pitchFamily="34" charset="0"/>
              </a:rPr>
              <a:t>Service Layers</a:t>
            </a:r>
            <a:r>
              <a:rPr lang="en-US" sz="2400">
                <a:latin typeface="Arial" panose="020B0604020202020204" pitchFamily="34" charset="0"/>
                <a:cs typeface="Arial" panose="020B0604020202020204" pitchFamily="34" charset="0"/>
              </a:rPr>
              <a:t>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(used to various purposes, e.g. mark shapes as pins or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define the boundary of a cell) </a:t>
            </a:r>
          </a:p>
          <a:p>
            <a:pPr marL="342900" indent="-342900">
              <a:buFont typeface="Arial" panose="020B0604020202020204" pitchFamily="34" charset="0"/>
              <a:buChar char="•"/>
            </a:pPr>
            <a:endParaRPr lang="en-US" sz="2400">
              <a:latin typeface="Arial" panose="020B0604020202020204" pitchFamily="34" charset="0"/>
              <a:cs typeface="Arial" panose="020B0604020202020204" pitchFamily="34" charset="0"/>
            </a:endParaRPr>
          </a:p>
        </p:txBody>
      </p:sp>
      <p:cxnSp>
        <p:nvCxnSpPr>
          <p:cNvPr id="7" name="Connettore 2 6"/>
          <p:cNvCxnSpPr/>
          <p:nvPr/>
        </p:nvCxnSpPr>
        <p:spPr>
          <a:xfrm flipH="1">
            <a:off x="2794958" y="2544383"/>
            <a:ext cx="897086" cy="66464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740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US" sz="3600" dirty="0"/>
              <a:t>Instances</a:t>
            </a:r>
            <a:r>
              <a:rPr lang="it-IT" sz="3600" dirty="0"/>
              <a:t> </a:t>
            </a:r>
            <a:r>
              <a:rPr lang="en-US" sz="3600" dirty="0"/>
              <a:t>in the Layout Editor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902" y="1872287"/>
            <a:ext cx="3028951" cy="2891822"/>
          </a:xfrm>
          <a:prstGeom prst="rect">
            <a:avLst/>
          </a:prstGeom>
        </p:spPr>
      </p:pic>
      <p:pic>
        <p:nvPicPr>
          <p:cNvPr id="6" name="Immagine 5"/>
          <p:cNvPicPr>
            <a:picLocks noChangeAspect="1"/>
          </p:cNvPicPr>
          <p:nvPr/>
        </p:nvPicPr>
        <p:blipFill>
          <a:blip r:embed="rId3"/>
          <a:stretch>
            <a:fillRect/>
          </a:stretch>
        </p:blipFill>
        <p:spPr>
          <a:xfrm>
            <a:off x="5080853" y="1872287"/>
            <a:ext cx="3019444" cy="2661613"/>
          </a:xfrm>
          <a:prstGeom prst="rect">
            <a:avLst/>
          </a:prstGeom>
        </p:spPr>
      </p:pic>
      <p:sp>
        <p:nvSpPr>
          <p:cNvPr id="7" name="CasellaDiTesto 6"/>
          <p:cNvSpPr txBox="1"/>
          <p:nvPr/>
        </p:nvSpPr>
        <p:spPr>
          <a:xfrm>
            <a:off x="2908300" y="1410622"/>
            <a:ext cx="50800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I0</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5308600" y="1410622"/>
            <a:ext cx="508000"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I1</a:t>
            </a:r>
            <a:endParaRPr lang="en-US" sz="2400" dirty="0">
              <a:latin typeface="Arial" panose="020B0604020202020204" pitchFamily="34" charset="0"/>
              <a:cs typeface="Arial" panose="020B0604020202020204" pitchFamily="34" charset="0"/>
            </a:endParaRPr>
          </a:p>
        </p:txBody>
      </p:sp>
      <p:sp>
        <p:nvSpPr>
          <p:cNvPr id="9" name="CasellaDiTesto 8"/>
          <p:cNvSpPr txBox="1"/>
          <p:nvPr/>
        </p:nvSpPr>
        <p:spPr>
          <a:xfrm>
            <a:off x="533399" y="4925812"/>
            <a:ext cx="10820400"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There is not a perfect equivalent of the "symbol" view in the layout. Therefore, the instantiated cells appear with all the complexity of the internal layout.</a:t>
            </a:r>
          </a:p>
          <a:p>
            <a:r>
              <a:rPr lang="en-US" sz="2400" dirty="0">
                <a:latin typeface="Arial" panose="020B0604020202020204" pitchFamily="34" charset="0"/>
                <a:cs typeface="Arial" panose="020B0604020202020204" pitchFamily="34" charset="0"/>
              </a:rPr>
              <a:t>Instances can be connected, moved, rotated </a:t>
            </a:r>
            <a:r>
              <a:rPr lang="en-US" sz="2400" dirty="0" err="1">
                <a:latin typeface="Arial" panose="020B0604020202020204" pitchFamily="34" charset="0"/>
                <a:cs typeface="Arial" panose="020B0604020202020204" pitchFamily="34" charset="0"/>
              </a:rPr>
              <a:t>etc</a:t>
            </a:r>
            <a:r>
              <a:rPr lang="en-US" sz="2400" dirty="0">
                <a:latin typeface="Arial" panose="020B0604020202020204" pitchFamily="34" charset="0"/>
                <a:cs typeface="Arial" panose="020B0604020202020204" pitchFamily="34" charset="0"/>
              </a:rPr>
              <a:t>, but not modified.</a:t>
            </a:r>
          </a:p>
        </p:txBody>
      </p:sp>
    </p:spTree>
    <p:extLst>
      <p:ext uri="{BB962C8B-B14F-4D97-AF65-F5344CB8AC3E}">
        <p14:creationId xmlns:p14="http://schemas.microsoft.com/office/powerpoint/2010/main" val="165487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tangolo arrotondato 23"/>
          <p:cNvSpPr/>
          <p:nvPr/>
        </p:nvSpPr>
        <p:spPr>
          <a:xfrm>
            <a:off x="4404360" y="1026308"/>
            <a:ext cx="1351028" cy="465516"/>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ttangolo arrotondato 22"/>
          <p:cNvSpPr/>
          <p:nvPr/>
        </p:nvSpPr>
        <p:spPr>
          <a:xfrm>
            <a:off x="621128" y="721252"/>
            <a:ext cx="2930468" cy="510100"/>
          </a:xfrm>
          <a:prstGeom prst="roundRect">
            <a:avLst>
              <a:gd name="adj" fmla="val 5000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a:xfrm>
            <a:off x="646162" y="136183"/>
            <a:ext cx="10515600" cy="662397"/>
          </a:xfrm>
        </p:spPr>
        <p:txBody>
          <a:bodyPr>
            <a:normAutofit/>
          </a:bodyPr>
          <a:lstStyle/>
          <a:p>
            <a:r>
              <a:rPr lang="en-US" sz="3600"/>
              <a:t>Cells and views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679" y="2357208"/>
            <a:ext cx="1807151" cy="2571568"/>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021" y="2476136"/>
            <a:ext cx="3028951" cy="2891822"/>
          </a:xfrm>
          <a:prstGeom prst="rect">
            <a:avLst/>
          </a:prstGeom>
        </p:spPr>
      </p:pic>
      <p:sp>
        <p:nvSpPr>
          <p:cNvPr id="7" name="CasellaDiTesto 6"/>
          <p:cNvSpPr txBox="1"/>
          <p:nvPr/>
        </p:nvSpPr>
        <p:spPr>
          <a:xfrm>
            <a:off x="217125" y="5182646"/>
            <a:ext cx="3324949" cy="584775"/>
          </a:xfrm>
          <a:prstGeom prst="rect">
            <a:avLst/>
          </a:prstGeom>
          <a:noFill/>
        </p:spPr>
        <p:txBody>
          <a:bodyPr wrap="none" rtlCol="0">
            <a:spAutoFit/>
          </a:bodyPr>
          <a:lstStyle/>
          <a:p>
            <a:r>
              <a:rPr lang="en-US" sz="3200">
                <a:latin typeface="Arial" panose="020B0604020202020204" pitchFamily="34" charset="0"/>
                <a:cs typeface="Arial" panose="020B0604020202020204" pitchFamily="34" charset="0"/>
              </a:rPr>
              <a:t>"Schematic view"</a:t>
            </a:r>
          </a:p>
        </p:txBody>
      </p:sp>
      <p:sp>
        <p:nvSpPr>
          <p:cNvPr id="8" name="CasellaDiTesto 7"/>
          <p:cNvSpPr txBox="1"/>
          <p:nvPr/>
        </p:nvSpPr>
        <p:spPr>
          <a:xfrm>
            <a:off x="4429840" y="5546350"/>
            <a:ext cx="2640466" cy="584775"/>
          </a:xfrm>
          <a:prstGeom prst="rect">
            <a:avLst/>
          </a:prstGeom>
          <a:noFill/>
        </p:spPr>
        <p:txBody>
          <a:bodyPr wrap="none" rtlCol="0">
            <a:spAutoFit/>
          </a:bodyPr>
          <a:lstStyle/>
          <a:p>
            <a:r>
              <a:rPr lang="en-US" sz="3200">
                <a:latin typeface="Arial" panose="020B0604020202020204" pitchFamily="34" charset="0"/>
                <a:cs typeface="Arial" panose="020B0604020202020204" pitchFamily="34" charset="0"/>
              </a:rPr>
              <a:t>"Layout view"</a:t>
            </a:r>
          </a:p>
        </p:txBody>
      </p:sp>
      <p:sp>
        <p:nvSpPr>
          <p:cNvPr id="9" name="CasellaDiTesto 8"/>
          <p:cNvSpPr txBox="1"/>
          <p:nvPr/>
        </p:nvSpPr>
        <p:spPr>
          <a:xfrm>
            <a:off x="807319" y="721252"/>
            <a:ext cx="274427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Cell: NAND GATE </a:t>
            </a:r>
            <a:endParaRPr lang="en-US" sz="2400" dirty="0">
              <a:latin typeface="Arial" panose="020B0604020202020204" pitchFamily="34" charset="0"/>
              <a:cs typeface="Arial" panose="020B0604020202020204" pitchFamily="34" charset="0"/>
            </a:endParaRPr>
          </a:p>
        </p:txBody>
      </p:sp>
      <p:cxnSp>
        <p:nvCxnSpPr>
          <p:cNvPr id="10" name="Connettore 2 9"/>
          <p:cNvCxnSpPr/>
          <p:nvPr/>
        </p:nvCxnSpPr>
        <p:spPr>
          <a:xfrm flipH="1">
            <a:off x="2576162" y="1615685"/>
            <a:ext cx="1950868" cy="532623"/>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4547640" y="1030159"/>
            <a:ext cx="10863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Views</a:t>
            </a:r>
            <a:r>
              <a:rPr lang="it-IT" sz="2400" dirty="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cxnSp>
        <p:nvCxnSpPr>
          <p:cNvPr id="14" name="Connettore 2 13"/>
          <p:cNvCxnSpPr/>
          <p:nvPr/>
        </p:nvCxnSpPr>
        <p:spPr>
          <a:xfrm>
            <a:off x="5149961" y="1598504"/>
            <a:ext cx="383449" cy="41346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a:off x="5755388" y="1455070"/>
            <a:ext cx="3193740" cy="846754"/>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ttangolo 21"/>
          <p:cNvSpPr/>
          <p:nvPr/>
        </p:nvSpPr>
        <p:spPr>
          <a:xfrm>
            <a:off x="8949128" y="2578308"/>
            <a:ext cx="2404671" cy="2604338"/>
          </a:xfrm>
          <a:prstGeom prst="rect">
            <a:avLst/>
          </a:prstGeom>
          <a:solidFill>
            <a:schemeClr val="bg1"/>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accent1">
                    <a:lumMod val="75000"/>
                  </a:schemeClr>
                </a:solidFill>
              </a:rPr>
              <a:t>?</a:t>
            </a:r>
          </a:p>
        </p:txBody>
      </p:sp>
      <p:sp>
        <p:nvSpPr>
          <p:cNvPr id="26" name="Freccia a destra 25"/>
          <p:cNvSpPr/>
          <p:nvPr/>
        </p:nvSpPr>
        <p:spPr>
          <a:xfrm rot="1444178">
            <a:off x="3706336" y="850400"/>
            <a:ext cx="563880" cy="4267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e 26"/>
          <p:cNvSpPr/>
          <p:nvPr/>
        </p:nvSpPr>
        <p:spPr>
          <a:xfrm>
            <a:off x="7769482" y="3715039"/>
            <a:ext cx="198932" cy="19409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e 27"/>
          <p:cNvSpPr/>
          <p:nvPr/>
        </p:nvSpPr>
        <p:spPr>
          <a:xfrm>
            <a:off x="8081902" y="3715039"/>
            <a:ext cx="198932" cy="19409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e 28"/>
          <p:cNvSpPr/>
          <p:nvPr/>
        </p:nvSpPr>
        <p:spPr>
          <a:xfrm>
            <a:off x="8394322" y="3715039"/>
            <a:ext cx="198932" cy="19409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e 29"/>
          <p:cNvSpPr/>
          <p:nvPr/>
        </p:nvSpPr>
        <p:spPr>
          <a:xfrm>
            <a:off x="8593254" y="5587259"/>
            <a:ext cx="198932" cy="19409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e 30"/>
          <p:cNvSpPr/>
          <p:nvPr/>
        </p:nvSpPr>
        <p:spPr>
          <a:xfrm>
            <a:off x="8905674" y="5587259"/>
            <a:ext cx="198932" cy="19409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e 31"/>
          <p:cNvSpPr/>
          <p:nvPr/>
        </p:nvSpPr>
        <p:spPr>
          <a:xfrm>
            <a:off x="9218094" y="5587259"/>
            <a:ext cx="198932" cy="19409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806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a:t>The "abstract" view</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164" y="1792982"/>
            <a:ext cx="3407671" cy="3272035"/>
          </a:xfrm>
          <a:prstGeom prst="rect">
            <a:avLst/>
          </a:prstGeom>
        </p:spPr>
      </p:pic>
      <p:pic>
        <p:nvPicPr>
          <p:cNvPr id="6" name="Immagine 5"/>
          <p:cNvPicPr>
            <a:picLocks noChangeAspect="1"/>
          </p:cNvPicPr>
          <p:nvPr/>
        </p:nvPicPr>
        <p:blipFill>
          <a:blip r:embed="rId3"/>
          <a:stretch>
            <a:fillRect/>
          </a:stretch>
        </p:blipFill>
        <p:spPr>
          <a:xfrm>
            <a:off x="4392164" y="1792982"/>
            <a:ext cx="3407671" cy="3003832"/>
          </a:xfrm>
          <a:prstGeom prst="rect">
            <a:avLst/>
          </a:prstGeom>
        </p:spPr>
      </p:pic>
      <p:sp>
        <p:nvSpPr>
          <p:cNvPr id="7" name="CasellaDiTesto 6"/>
          <p:cNvSpPr txBox="1"/>
          <p:nvPr/>
        </p:nvSpPr>
        <p:spPr>
          <a:xfrm>
            <a:off x="609600" y="1562100"/>
            <a:ext cx="342900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abstract view is a simplified layout where only the layers used for interconnections are shown. The abstract view is used to hide the full content of the cell (to avoid cloning) or to simplify automatic place &amp; rout operation. </a:t>
            </a:r>
          </a:p>
        </p:txBody>
      </p:sp>
      <p:sp>
        <p:nvSpPr>
          <p:cNvPr id="8" name="CasellaDiTesto 7">
            <a:extLst>
              <a:ext uri="{FF2B5EF4-FFF2-40B4-BE49-F238E27FC236}">
                <a16:creationId xmlns:a16="http://schemas.microsoft.com/office/drawing/2014/main" id="{71152D5A-BCF6-1439-8FDC-00434E870B70}"/>
              </a:ext>
            </a:extLst>
          </p:cNvPr>
          <p:cNvSpPr txBox="1"/>
          <p:nvPr/>
        </p:nvSpPr>
        <p:spPr>
          <a:xfrm>
            <a:off x="8332469" y="1792982"/>
            <a:ext cx="3407671" cy="2677656"/>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While the symbol view is strictly required in a schematic design, the abstract view can be avoided all the cell that we have to instantiate own a full layout view </a:t>
            </a:r>
          </a:p>
        </p:txBody>
      </p:sp>
    </p:spTree>
    <p:extLst>
      <p:ext uri="{BB962C8B-B14F-4D97-AF65-F5344CB8AC3E}">
        <p14:creationId xmlns:p14="http://schemas.microsoft.com/office/powerpoint/2010/main" val="78611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365" y="136525"/>
            <a:ext cx="10515600" cy="662397"/>
          </a:xfrm>
        </p:spPr>
        <p:txBody>
          <a:bodyPr/>
          <a:lstStyle/>
          <a:p>
            <a:r>
              <a:rPr lang="en-US"/>
              <a:t>Layout elements: layers, shapes and masks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21</a:t>
            </a:fld>
            <a:endParaRPr lang="en-US" dirty="0"/>
          </a:p>
        </p:txBody>
      </p:sp>
      <p:pic>
        <p:nvPicPr>
          <p:cNvPr id="5" name="Immagine 4"/>
          <p:cNvPicPr>
            <a:picLocks noChangeAspect="1"/>
          </p:cNvPicPr>
          <p:nvPr/>
        </p:nvPicPr>
        <p:blipFill>
          <a:blip r:embed="rId2"/>
          <a:stretch>
            <a:fillRect/>
          </a:stretch>
        </p:blipFill>
        <p:spPr>
          <a:xfrm>
            <a:off x="811378" y="1413649"/>
            <a:ext cx="3682185" cy="3245813"/>
          </a:xfrm>
          <a:prstGeom prst="rect">
            <a:avLst/>
          </a:prstGeom>
        </p:spPr>
      </p:pic>
      <p:sp>
        <p:nvSpPr>
          <p:cNvPr id="6" name="CasellaDiTesto 5"/>
          <p:cNvSpPr txBox="1"/>
          <p:nvPr/>
        </p:nvSpPr>
        <p:spPr>
          <a:xfrm>
            <a:off x="5104262" y="883964"/>
            <a:ext cx="6400800" cy="5478423"/>
          </a:xfrm>
          <a:prstGeom prst="rect">
            <a:avLst/>
          </a:prstGeom>
          <a:noFill/>
        </p:spPr>
        <p:txBody>
          <a:bodyPr wrap="square" rtlCol="0">
            <a:spAutoFit/>
          </a:bodyPr>
          <a:lstStyle/>
          <a:p>
            <a:pPr>
              <a:spcBef>
                <a:spcPts val="600"/>
              </a:spcBef>
              <a:spcAft>
                <a:spcPts val="1200"/>
              </a:spcAft>
            </a:pPr>
            <a:r>
              <a:rPr lang="en-US" sz="2000" dirty="0">
                <a:latin typeface="Arial" panose="020B0604020202020204" pitchFamily="34" charset="0"/>
                <a:cs typeface="Arial" panose="020B0604020202020204" pitchFamily="34" charset="0"/>
              </a:rPr>
              <a:t>Tooling Layers directly affect the mask production but there is not an exact correspondence between the shapes of a layer and a single mask. </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Shapes correspond to the final result on silicon. For example, if I draw a 1 </a:t>
            </a:r>
            <a:r>
              <a:rPr lang="en-US" sz="2000" dirty="0">
                <a:latin typeface="Symbol" panose="05050102010706020507" pitchFamily="18" charset="2"/>
                <a:cs typeface="Arial" panose="020B0604020202020204" pitchFamily="34" charset="0"/>
              </a:rPr>
              <a:t>m</a:t>
            </a:r>
            <a:r>
              <a:rPr lang="en-US" sz="2000" dirty="0">
                <a:latin typeface="Arial" panose="020B0604020202020204" pitchFamily="34" charset="0"/>
                <a:cs typeface="Arial" panose="020B0604020202020204" pitchFamily="34" charset="0"/>
              </a:rPr>
              <a:t>m wide polysilicon line, the corresponding mask can be wider or narrower to compensate for proximity effects or under-etch. The final result will be as close as possible to 1 mm. </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A shape may indicate an object that requires more than one photolithographic step and then more than a single mask. </a:t>
            </a:r>
          </a:p>
          <a:p>
            <a:pPr marL="342900" indent="-342900">
              <a:spcBef>
                <a:spcPts val="600"/>
              </a:spcBef>
              <a:buFont typeface="Arial" panose="020B0604020202020204" pitchFamily="34" charset="0"/>
              <a:buChar char="•"/>
            </a:pPr>
            <a:r>
              <a:rPr lang="en-US" sz="2000" dirty="0">
                <a:latin typeface="Arial" panose="020B0604020202020204" pitchFamily="34" charset="0"/>
                <a:cs typeface="Arial" panose="020B0604020202020204" pitchFamily="34" charset="0"/>
              </a:rPr>
              <a:t>Shapes in more than 1 layer can be merged to form a single mask, or to produce different masks through logic combinations (AND, OR …). These operation are indicated as "mask merging rules".</a:t>
            </a:r>
          </a:p>
          <a:p>
            <a:pPr marL="342900" indent="-342900">
              <a:spcBef>
                <a:spcPts val="6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276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Dark Field, Clear Field</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22</a:t>
            </a:fld>
            <a:endParaRPr lang="en-US" dirty="0"/>
          </a:p>
        </p:txBody>
      </p:sp>
      <p:pic>
        <p:nvPicPr>
          <p:cNvPr id="5" name="Immagine 4" descr="clear_dark_fiel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405718"/>
            <a:ext cx="5295331" cy="3869273"/>
          </a:xfrm>
          <a:prstGeom prst="rect">
            <a:avLst/>
          </a:prstGeom>
          <a:noFill/>
          <a:ln>
            <a:noFill/>
          </a:ln>
        </p:spPr>
      </p:pic>
      <p:sp>
        <p:nvSpPr>
          <p:cNvPr id="7" name="CasellaDiTesto 6"/>
          <p:cNvSpPr txBox="1"/>
          <p:nvPr/>
        </p:nvSpPr>
        <p:spPr>
          <a:xfrm>
            <a:off x="6455391" y="1405718"/>
            <a:ext cx="4898408"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shapes drawn with a </a:t>
            </a:r>
          </a:p>
          <a:p>
            <a:r>
              <a:rPr lang="en-US" sz="2400" dirty="0">
                <a:latin typeface="Arial" panose="020B0604020202020204" pitchFamily="34" charset="0"/>
                <a:cs typeface="Arial" panose="020B0604020202020204" pitchFamily="34" charset="0"/>
              </a:rPr>
              <a:t>layer can be converted into </a:t>
            </a:r>
          </a:p>
          <a:p>
            <a:r>
              <a:rPr lang="en-US" sz="2400" dirty="0">
                <a:latin typeface="Arial" panose="020B0604020202020204" pitchFamily="34" charset="0"/>
                <a:cs typeface="Arial" panose="020B0604020202020204" pitchFamily="34" charset="0"/>
              </a:rPr>
              <a:t>the dark pattern of the mask </a:t>
            </a:r>
          </a:p>
          <a:p>
            <a:r>
              <a:rPr lang="en-US" sz="2400" dirty="0">
                <a:latin typeface="Arial" panose="020B0604020202020204" pitchFamily="34" charset="0"/>
                <a:cs typeface="Arial" panose="020B0604020202020204" pitchFamily="34" charset="0"/>
              </a:rPr>
              <a:t>on a clear background (=Clear Field) </a:t>
            </a:r>
          </a:p>
          <a:p>
            <a:r>
              <a:rPr lang="en-US" sz="2400" dirty="0">
                <a:latin typeface="Arial" panose="020B0604020202020204" pitchFamily="34" charset="0"/>
                <a:cs typeface="Arial" panose="020B0604020202020204" pitchFamily="34" charset="0"/>
              </a:rPr>
              <a:t>or clear (transparent) patterns on a</a:t>
            </a:r>
          </a:p>
          <a:p>
            <a:r>
              <a:rPr lang="en-US" sz="2400" dirty="0">
                <a:latin typeface="Arial" panose="020B0604020202020204" pitchFamily="34" charset="0"/>
                <a:cs typeface="Arial" panose="020B0604020202020204" pitchFamily="34" charset="0"/>
              </a:rPr>
              <a:t>opaque background (=Dark Field)</a:t>
            </a: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354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Topological Layout Rules  (TLR) </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23</a:t>
            </a:fld>
            <a:endParaRPr lang="en-US" dirty="0"/>
          </a:p>
        </p:txBody>
      </p:sp>
      <p:pic>
        <p:nvPicPr>
          <p:cNvPr id="5" name="Immagine 4" descr="layout_ru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7274" y="1606002"/>
            <a:ext cx="5636525" cy="4282198"/>
          </a:xfrm>
          <a:prstGeom prst="rect">
            <a:avLst/>
          </a:prstGeom>
          <a:noFill/>
          <a:ln>
            <a:noFill/>
          </a:ln>
        </p:spPr>
      </p:pic>
      <p:sp>
        <p:nvSpPr>
          <p:cNvPr id="6" name="CasellaDiTesto 5"/>
          <p:cNvSpPr txBox="1"/>
          <p:nvPr/>
        </p:nvSpPr>
        <p:spPr>
          <a:xfrm>
            <a:off x="7563188" y="1144337"/>
            <a:ext cx="227337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Common  rules</a:t>
            </a:r>
          </a:p>
        </p:txBody>
      </p:sp>
      <p:sp>
        <p:nvSpPr>
          <p:cNvPr id="7" name="CasellaDiTesto 6"/>
          <p:cNvSpPr txBox="1"/>
          <p:nvPr/>
        </p:nvSpPr>
        <p:spPr>
          <a:xfrm>
            <a:off x="532263" y="1562984"/>
            <a:ext cx="4612944" cy="341632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Topological Layout Rules indicate how to draw shapes that can be actually fabricated maintaining the function that the designer intend to obtain.</a:t>
            </a:r>
          </a:p>
          <a:p>
            <a:r>
              <a:rPr lang="en-US" sz="2400" dirty="0">
                <a:latin typeface="Arial" panose="020B0604020202020204" pitchFamily="34" charset="0"/>
                <a:cs typeface="Arial" panose="020B0604020202020204" pitchFamily="34" charset="0"/>
              </a:rPr>
              <a:t>For example, conducting lines should be wide enough to guarantee that they are not interrupted in same points. </a:t>
            </a:r>
          </a:p>
        </p:txBody>
      </p:sp>
    </p:spTree>
    <p:extLst>
      <p:ext uri="{BB962C8B-B14F-4D97-AF65-F5344CB8AC3E}">
        <p14:creationId xmlns:p14="http://schemas.microsoft.com/office/powerpoint/2010/main" val="112625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0612" y="160408"/>
            <a:ext cx="10515600" cy="662397"/>
          </a:xfrm>
        </p:spPr>
        <p:txBody>
          <a:bodyPr/>
          <a:lstStyle/>
          <a:p>
            <a:r>
              <a:rPr lang="en-US" dirty="0"/>
              <a:t>The pitch: combination of TLRs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24</a:t>
            </a:fld>
            <a:endParaRPr lang="en-US" dirty="0"/>
          </a:p>
        </p:txBody>
      </p:sp>
      <p:sp>
        <p:nvSpPr>
          <p:cNvPr id="5" name="CasellaDiTesto 4"/>
          <p:cNvSpPr txBox="1"/>
          <p:nvPr/>
        </p:nvSpPr>
        <p:spPr>
          <a:xfrm>
            <a:off x="736979" y="822805"/>
            <a:ext cx="9962866" cy="193899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Considering a particular layout object, that can be a single conducting line or even a complex memory cell, the pitch is the minimum step by which we can repeat that object without violating layout rules. </a:t>
            </a:r>
          </a:p>
          <a:p>
            <a:r>
              <a:rPr lang="en-US" sz="2400" dirty="0">
                <a:latin typeface="Arial" panose="020B0604020202020204" pitchFamily="34" charset="0"/>
                <a:cs typeface="Arial" panose="020B0604020202020204" pitchFamily="34" charset="0"/>
              </a:rPr>
              <a:t>The picture shows the case of conducting lines, that can be stepped to form a data BUS. </a:t>
            </a:r>
          </a:p>
        </p:txBody>
      </p:sp>
      <p:pic>
        <p:nvPicPr>
          <p:cNvPr id="6" name="Immagine 5" descr="pitch"/>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2620081"/>
            <a:ext cx="2956920" cy="3356773"/>
          </a:xfrm>
          <a:prstGeom prst="rect">
            <a:avLst/>
          </a:prstGeom>
          <a:noFill/>
          <a:ln>
            <a:noFill/>
          </a:ln>
        </p:spPr>
      </p:pic>
      <p:graphicFrame>
        <p:nvGraphicFramePr>
          <p:cNvPr id="8" name="Oggetto 7"/>
          <p:cNvGraphicFramePr>
            <a:graphicFrameLocks noChangeAspect="1"/>
          </p:cNvGraphicFramePr>
          <p:nvPr>
            <p:extLst>
              <p:ext uri="{D42A27DB-BD31-4B8C-83A1-F6EECF244321}">
                <p14:modId xmlns:p14="http://schemas.microsoft.com/office/powerpoint/2010/main" val="1682094185"/>
              </p:ext>
            </p:extLst>
          </p:nvPr>
        </p:nvGraphicFramePr>
        <p:xfrm>
          <a:off x="7575891" y="3830165"/>
          <a:ext cx="2721250" cy="623620"/>
        </p:xfrm>
        <a:graphic>
          <a:graphicData uri="http://schemas.openxmlformats.org/presentationml/2006/ole">
            <mc:AlternateContent xmlns:mc="http://schemas.openxmlformats.org/markup-compatibility/2006">
              <mc:Choice xmlns:v="urn:schemas-microsoft-com:vml" Requires="v">
                <p:oleObj name="Equation" r:id="rId3" imgW="914400" imgH="203200" progId="Equation.DSMT4">
                  <p:embed/>
                </p:oleObj>
              </mc:Choice>
              <mc:Fallback>
                <p:oleObj name="Equation" r:id="rId3" imgW="914400" imgH="203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5891" y="3830165"/>
                        <a:ext cx="2721250" cy="623620"/>
                      </a:xfrm>
                      <a:prstGeom prst="rect">
                        <a:avLst/>
                      </a:prstGeom>
                      <a:noFill/>
                    </p:spPr>
                  </p:pic>
                </p:oleObj>
              </mc:Fallback>
            </mc:AlternateContent>
          </a:graphicData>
        </a:graphic>
      </p:graphicFrame>
    </p:spTree>
    <p:extLst>
      <p:ext uri="{BB962C8B-B14F-4D97-AF65-F5344CB8AC3E}">
        <p14:creationId xmlns:p14="http://schemas.microsoft.com/office/powerpoint/2010/main" val="4228843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Micron and Lambda (scalable) Rules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25</a:t>
            </a:fld>
            <a:endParaRPr lang="en-US" dirty="0"/>
          </a:p>
        </p:txBody>
      </p:sp>
      <p:sp>
        <p:nvSpPr>
          <p:cNvPr id="5" name="CasellaDiTesto 4"/>
          <p:cNvSpPr txBox="1"/>
          <p:nvPr/>
        </p:nvSpPr>
        <p:spPr>
          <a:xfrm>
            <a:off x="838200" y="1199213"/>
            <a:ext cx="10404423" cy="2462213"/>
          </a:xfrm>
          <a:prstGeom prst="rect">
            <a:avLst/>
          </a:prstGeom>
          <a:noFill/>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Micron rules</a:t>
            </a:r>
            <a:r>
              <a:rPr lang="en-US" sz="2400" dirty="0">
                <a:latin typeface="Arial" panose="020B0604020202020204" pitchFamily="34" charset="0"/>
                <a:cs typeface="Arial" panose="020B0604020202020204" pitchFamily="34" charset="0"/>
              </a:rPr>
              <a:t> are today the industrial standard. In Micron Rules, all Topological Layout Rules are expressly indicated in length units, typically microns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or nanometers (nm).</a:t>
            </a:r>
          </a:p>
          <a:p>
            <a:pPr marL="342900" indent="-342900">
              <a:spcBef>
                <a:spcPts val="1200"/>
              </a:spcBef>
              <a:buFont typeface="Arial" panose="020B0604020202020204" pitchFamily="34" charset="0"/>
              <a:buChar char="•"/>
            </a:pPr>
            <a:r>
              <a:rPr lang="en-US" sz="2400" b="1" dirty="0">
                <a:latin typeface="Arial" panose="020B0604020202020204" pitchFamily="34" charset="0"/>
                <a:cs typeface="Arial" panose="020B0604020202020204" pitchFamily="34" charset="0"/>
              </a:rPr>
              <a:t>Lambda rules</a:t>
            </a:r>
            <a:r>
              <a:rPr lang="en-US" sz="2400" dirty="0">
                <a:latin typeface="Arial" panose="020B0604020202020204" pitchFamily="34" charset="0"/>
                <a:cs typeface="Arial" panose="020B0604020202020204" pitchFamily="34" charset="0"/>
              </a:rPr>
              <a:t>, proposed by Mead and Conway, were popular in the 80s. In lambda rules,</a:t>
            </a:r>
            <a:r>
              <a:rPr lang="it-IT"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Topological Layout Rules are expressed as multiples of an elementary length called lambda (</a:t>
            </a:r>
            <a:r>
              <a:rPr lang="en-US" sz="2400" dirty="0">
                <a:latin typeface="Symbol" panose="05050102010706020507" pitchFamily="18" charset="2"/>
                <a:cs typeface="Arial" panose="020B0604020202020204" pitchFamily="34" charset="0"/>
              </a:rPr>
              <a:t>l</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79454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39425"/>
            <a:ext cx="10515600" cy="662397"/>
          </a:xfrm>
        </p:spPr>
        <p:txBody>
          <a:bodyPr/>
          <a:lstStyle/>
          <a:p>
            <a:r>
              <a:rPr lang="it-IT" dirty="0"/>
              <a:t>Lambda </a:t>
            </a:r>
            <a:r>
              <a:rPr lang="it-IT" dirty="0" err="1"/>
              <a:t>rules</a:t>
            </a:r>
            <a:r>
              <a:rPr lang="it-IT" dirty="0"/>
              <a:t> and </a:t>
            </a:r>
            <a:r>
              <a:rPr lang="it-IT" dirty="0" err="1"/>
              <a:t>uniform</a:t>
            </a:r>
            <a:r>
              <a:rPr lang="it-IT" dirty="0"/>
              <a:t> TLR </a:t>
            </a:r>
            <a:r>
              <a:rPr lang="it-IT" dirty="0" err="1"/>
              <a:t>scaling</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26</a:t>
            </a:fld>
            <a:endParaRPr lang="en-US"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992" y="1082215"/>
            <a:ext cx="3461430" cy="1819182"/>
          </a:xfrm>
          <a:prstGeom prst="rect">
            <a:avLst/>
          </a:prstGeom>
        </p:spPr>
      </p:pic>
      <p:sp>
        <p:nvSpPr>
          <p:cNvPr id="8" name="CasellaDiTesto 7"/>
          <p:cNvSpPr txBox="1"/>
          <p:nvPr/>
        </p:nvSpPr>
        <p:spPr>
          <a:xfrm>
            <a:off x="2003606" y="725325"/>
            <a:ext cx="52450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2</a:t>
            </a:r>
            <a:r>
              <a:rPr lang="it-IT" sz="2400" dirty="0">
                <a:latin typeface="Symbol" panose="05050102010706020507" pitchFamily="18" charset="2"/>
                <a:cs typeface="Arial" panose="020B0604020202020204" pitchFamily="34" charset="0"/>
              </a:rPr>
              <a:t>l</a:t>
            </a:r>
            <a:endParaRPr lang="en-US" sz="2400" dirty="0">
              <a:latin typeface="Symbol" panose="05050102010706020507" pitchFamily="18" charset="2"/>
              <a:cs typeface="Arial" panose="020B0604020202020204" pitchFamily="34" charset="0"/>
            </a:endParaRPr>
          </a:p>
        </p:txBody>
      </p:sp>
      <p:sp>
        <p:nvSpPr>
          <p:cNvPr id="9" name="CasellaDiTesto 8"/>
          <p:cNvSpPr txBox="1"/>
          <p:nvPr/>
        </p:nvSpPr>
        <p:spPr>
          <a:xfrm>
            <a:off x="2456985" y="1817577"/>
            <a:ext cx="52450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a:t>
            </a:r>
            <a:r>
              <a:rPr lang="it-IT" sz="2400" dirty="0">
                <a:latin typeface="Symbol" panose="05050102010706020507" pitchFamily="18" charset="2"/>
                <a:cs typeface="Arial" panose="020B0604020202020204" pitchFamily="34" charset="0"/>
              </a:rPr>
              <a:t>l</a:t>
            </a:r>
            <a:endParaRPr lang="en-US" sz="2400" dirty="0">
              <a:latin typeface="Symbol" panose="05050102010706020507" pitchFamily="18" charset="2"/>
              <a:cs typeface="Arial" panose="020B0604020202020204" pitchFamily="34" charset="0"/>
            </a:endParaRPr>
          </a:p>
        </p:txBody>
      </p:sp>
      <p:sp>
        <p:nvSpPr>
          <p:cNvPr id="10" name="CasellaDiTesto 9"/>
          <p:cNvSpPr txBox="1"/>
          <p:nvPr/>
        </p:nvSpPr>
        <p:spPr>
          <a:xfrm>
            <a:off x="3883422" y="1863559"/>
            <a:ext cx="52450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5</a:t>
            </a:r>
            <a:r>
              <a:rPr lang="it-IT" sz="2400" dirty="0">
                <a:latin typeface="Symbol" panose="05050102010706020507" pitchFamily="18" charset="2"/>
                <a:cs typeface="Arial" panose="020B0604020202020204" pitchFamily="34" charset="0"/>
              </a:rPr>
              <a:t>l</a:t>
            </a:r>
            <a:endParaRPr lang="en-US" sz="2400" dirty="0">
              <a:latin typeface="Symbol" panose="05050102010706020507" pitchFamily="18" charset="2"/>
              <a:cs typeface="Arial" panose="020B0604020202020204" pitchFamily="34" charset="0"/>
            </a:endParaRPr>
          </a:p>
        </p:txBody>
      </p:sp>
      <p:pic>
        <p:nvPicPr>
          <p:cNvPr id="11" name="Immagin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86" y="4123139"/>
            <a:ext cx="3461430" cy="1819182"/>
          </a:xfrm>
          <a:prstGeom prst="rect">
            <a:avLst/>
          </a:prstGeom>
        </p:spPr>
      </p:pic>
      <p:sp>
        <p:nvSpPr>
          <p:cNvPr id="12" name="CasellaDiTesto 11"/>
          <p:cNvSpPr txBox="1"/>
          <p:nvPr/>
        </p:nvSpPr>
        <p:spPr>
          <a:xfrm>
            <a:off x="2646800" y="3695902"/>
            <a:ext cx="86754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2</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4" name="CasellaDiTesto 13"/>
          <p:cNvSpPr txBox="1"/>
          <p:nvPr/>
        </p:nvSpPr>
        <p:spPr>
          <a:xfrm>
            <a:off x="4453079" y="4862717"/>
            <a:ext cx="8755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5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Symbol" panose="05050102010706020507" pitchFamily="18" charset="2"/>
              <a:cs typeface="Arial" panose="020B0604020202020204" pitchFamily="34" charset="0"/>
            </a:endParaRPr>
          </a:p>
        </p:txBody>
      </p:sp>
      <p:sp>
        <p:nvSpPr>
          <p:cNvPr id="15" name="CasellaDiTesto 14"/>
          <p:cNvSpPr txBox="1"/>
          <p:nvPr/>
        </p:nvSpPr>
        <p:spPr>
          <a:xfrm>
            <a:off x="3217282" y="4182268"/>
            <a:ext cx="867545"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cxnSp>
        <p:nvCxnSpPr>
          <p:cNvPr id="17" name="Connettore 1 16"/>
          <p:cNvCxnSpPr/>
          <p:nvPr/>
        </p:nvCxnSpPr>
        <p:spPr>
          <a:xfrm flipH="1">
            <a:off x="3150156" y="4584804"/>
            <a:ext cx="297894" cy="508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Immagin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0620" y="2036904"/>
            <a:ext cx="3461430" cy="1819182"/>
          </a:xfrm>
          <a:prstGeom prst="rect">
            <a:avLst/>
          </a:prstGeom>
        </p:spPr>
      </p:pic>
      <p:sp>
        <p:nvSpPr>
          <p:cNvPr id="23" name="CasellaDiTesto 22"/>
          <p:cNvSpPr txBox="1"/>
          <p:nvPr/>
        </p:nvSpPr>
        <p:spPr>
          <a:xfrm>
            <a:off x="9092234" y="1609667"/>
            <a:ext cx="1124026"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1.5</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24" name="CasellaDiTesto 23"/>
          <p:cNvSpPr txBox="1"/>
          <p:nvPr/>
        </p:nvSpPr>
        <p:spPr>
          <a:xfrm>
            <a:off x="10898513" y="2776482"/>
            <a:ext cx="875561"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Symbol" panose="05050102010706020507" pitchFamily="18" charset="2"/>
              <a:cs typeface="Arial" panose="020B0604020202020204" pitchFamily="34" charset="0"/>
            </a:endParaRPr>
          </a:p>
        </p:txBody>
      </p:sp>
      <p:sp>
        <p:nvSpPr>
          <p:cNvPr id="25" name="CasellaDiTesto 24"/>
          <p:cNvSpPr txBox="1"/>
          <p:nvPr/>
        </p:nvSpPr>
        <p:spPr>
          <a:xfrm>
            <a:off x="9662716" y="2096033"/>
            <a:ext cx="129554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2.25</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cxnSp>
        <p:nvCxnSpPr>
          <p:cNvPr id="26" name="Connettore 1 25"/>
          <p:cNvCxnSpPr/>
          <p:nvPr/>
        </p:nvCxnSpPr>
        <p:spPr>
          <a:xfrm flipH="1">
            <a:off x="9595590" y="2498569"/>
            <a:ext cx="297894" cy="508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ettangolo arrotondato 28"/>
          <p:cNvSpPr/>
          <p:nvPr/>
        </p:nvSpPr>
        <p:spPr>
          <a:xfrm>
            <a:off x="231788" y="749971"/>
            <a:ext cx="4148279" cy="2271749"/>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ccia circolare a sinistra 29"/>
          <p:cNvSpPr/>
          <p:nvPr/>
        </p:nvSpPr>
        <p:spPr>
          <a:xfrm>
            <a:off x="4407925" y="2557698"/>
            <a:ext cx="773675" cy="2086235"/>
          </a:xfrm>
          <a:prstGeom prst="curvedLef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ttangolo arrotondato 20"/>
          <p:cNvSpPr/>
          <p:nvPr/>
        </p:nvSpPr>
        <p:spPr>
          <a:xfrm>
            <a:off x="4080206" y="3267273"/>
            <a:ext cx="1879600" cy="728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sellaDiTesto 19"/>
          <p:cNvSpPr txBox="1"/>
          <p:nvPr/>
        </p:nvSpPr>
        <p:spPr>
          <a:xfrm>
            <a:off x="4253146" y="3318682"/>
            <a:ext cx="1597390" cy="584775"/>
          </a:xfrm>
          <a:prstGeom prst="rect">
            <a:avLst/>
          </a:prstGeom>
          <a:noFill/>
        </p:spPr>
        <p:txBody>
          <a:bodyPr wrap="square" rtlCol="0">
            <a:spAutoFit/>
          </a:bodyPr>
          <a:lstStyle/>
          <a:p>
            <a:r>
              <a:rPr lang="it-IT" sz="3200" dirty="0">
                <a:latin typeface="Symbol" panose="05050102010706020507" pitchFamily="18" charset="2"/>
                <a:cs typeface="Arial" panose="020B0604020202020204" pitchFamily="34" charset="0"/>
              </a:rPr>
              <a:t>l=1 m</a:t>
            </a:r>
            <a:r>
              <a:rPr lang="it-IT" sz="3200" dirty="0">
                <a:latin typeface="Arial" panose="020B0604020202020204" pitchFamily="34" charset="0"/>
                <a:cs typeface="Arial" panose="020B0604020202020204" pitchFamily="34" charset="0"/>
              </a:rPr>
              <a:t>m</a:t>
            </a:r>
            <a:endParaRPr lang="en-US" sz="3200" dirty="0">
              <a:latin typeface="Symbol" panose="05050102010706020507" pitchFamily="18" charset="2"/>
              <a:cs typeface="Arial" panose="020B0604020202020204" pitchFamily="34" charset="0"/>
            </a:endParaRPr>
          </a:p>
        </p:txBody>
      </p:sp>
      <p:sp>
        <p:nvSpPr>
          <p:cNvPr id="32" name="Freccia curva 31"/>
          <p:cNvSpPr/>
          <p:nvPr/>
        </p:nvSpPr>
        <p:spPr>
          <a:xfrm rot="5400000">
            <a:off x="5798211" y="-144678"/>
            <a:ext cx="1198309" cy="3741499"/>
          </a:xfrm>
          <a:prstGeom prst="bentArrow">
            <a:avLst>
              <a:gd name="adj1" fmla="val 17800"/>
              <a:gd name="adj2" fmla="val 25000"/>
              <a:gd name="adj3" fmla="val 25000"/>
              <a:gd name="adj4" fmla="val 4375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ettangolo arrotondato 26"/>
          <p:cNvSpPr/>
          <p:nvPr/>
        </p:nvSpPr>
        <p:spPr>
          <a:xfrm>
            <a:off x="5173563" y="926351"/>
            <a:ext cx="2172078" cy="728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asellaDiTesto 27"/>
          <p:cNvSpPr txBox="1"/>
          <p:nvPr/>
        </p:nvSpPr>
        <p:spPr>
          <a:xfrm>
            <a:off x="5346503" y="977760"/>
            <a:ext cx="2093002" cy="584775"/>
          </a:xfrm>
          <a:prstGeom prst="rect">
            <a:avLst/>
          </a:prstGeom>
          <a:noFill/>
        </p:spPr>
        <p:txBody>
          <a:bodyPr wrap="square" rtlCol="0">
            <a:spAutoFit/>
          </a:bodyPr>
          <a:lstStyle/>
          <a:p>
            <a:r>
              <a:rPr lang="it-IT" sz="3200" dirty="0">
                <a:latin typeface="Symbol" panose="05050102010706020507" pitchFamily="18" charset="2"/>
                <a:cs typeface="Arial" panose="020B0604020202020204" pitchFamily="34" charset="0"/>
              </a:rPr>
              <a:t>l=0.75 m</a:t>
            </a:r>
            <a:r>
              <a:rPr lang="it-IT" sz="3200" dirty="0">
                <a:latin typeface="Arial" panose="020B0604020202020204" pitchFamily="34" charset="0"/>
                <a:cs typeface="Arial" panose="020B0604020202020204" pitchFamily="34" charset="0"/>
              </a:rPr>
              <a:t>m</a:t>
            </a:r>
            <a:endParaRPr lang="en-US" sz="3200" dirty="0">
              <a:latin typeface="Symbol" panose="05050102010706020507" pitchFamily="18" charset="2"/>
              <a:cs typeface="Arial" panose="020B0604020202020204" pitchFamily="34" charset="0"/>
            </a:endParaRPr>
          </a:p>
        </p:txBody>
      </p:sp>
      <p:sp>
        <p:nvSpPr>
          <p:cNvPr id="33" name="CasellaDiTesto 32"/>
          <p:cNvSpPr txBox="1"/>
          <p:nvPr/>
        </p:nvSpPr>
        <p:spPr>
          <a:xfrm>
            <a:off x="6333669" y="4092485"/>
            <a:ext cx="5257800"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As the technology progresses to the next node, it is possible to use the same layout and simply change the value of lambda. </a:t>
            </a:r>
          </a:p>
        </p:txBody>
      </p:sp>
    </p:spTree>
    <p:extLst>
      <p:ext uri="{BB962C8B-B14F-4D97-AF65-F5344CB8AC3E}">
        <p14:creationId xmlns:p14="http://schemas.microsoft.com/office/powerpoint/2010/main" val="333760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23" grpId="0"/>
      <p:bldP spid="24" grpId="0"/>
      <p:bldP spid="25" grpId="0"/>
      <p:bldP spid="30" grpId="0" animBg="1"/>
      <p:bldP spid="21" grpId="0" animBg="1"/>
      <p:bldP spid="20" grpId="0"/>
      <p:bldP spid="32" grpId="0" animBg="1"/>
      <p:bldP spid="27" grpId="0" animBg="1"/>
      <p:bldP spid="28"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98425"/>
            <a:ext cx="10515600" cy="662397"/>
          </a:xfrm>
        </p:spPr>
        <p:txBody>
          <a:bodyPr/>
          <a:lstStyle/>
          <a:p>
            <a:r>
              <a:rPr lang="it-IT" dirty="0"/>
              <a:t>Limits of Lambda </a:t>
            </a:r>
            <a:r>
              <a:rPr lang="it-IT" dirty="0" err="1"/>
              <a:t>Rules</a:t>
            </a:r>
            <a:r>
              <a:rPr lang="it-IT" dirty="0"/>
              <a:t> </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27</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486" y="2967439"/>
            <a:ext cx="3461430" cy="1819182"/>
          </a:xfrm>
          <a:prstGeom prst="rect">
            <a:avLst/>
          </a:prstGeom>
        </p:spPr>
      </p:pic>
      <p:sp>
        <p:nvSpPr>
          <p:cNvPr id="6" name="CasellaDiTesto 5"/>
          <p:cNvSpPr txBox="1"/>
          <p:nvPr/>
        </p:nvSpPr>
        <p:spPr>
          <a:xfrm>
            <a:off x="9684328" y="2361905"/>
            <a:ext cx="129554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0.13</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7" name="CasellaDiTesto 6"/>
          <p:cNvSpPr txBox="1"/>
          <p:nvPr/>
        </p:nvSpPr>
        <p:spPr>
          <a:xfrm>
            <a:off x="5929716" y="3714253"/>
            <a:ext cx="130356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0.45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Symbol" panose="05050102010706020507" pitchFamily="18" charset="2"/>
              <a:cs typeface="Arial" panose="020B0604020202020204" pitchFamily="34" charset="0"/>
            </a:endParaRPr>
          </a:p>
        </p:txBody>
      </p:sp>
      <p:sp>
        <p:nvSpPr>
          <p:cNvPr id="8" name="CasellaDiTesto 7"/>
          <p:cNvSpPr txBox="1"/>
          <p:nvPr/>
        </p:nvSpPr>
        <p:spPr>
          <a:xfrm>
            <a:off x="5809896" y="2971033"/>
            <a:ext cx="129554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0.27</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cxnSp>
        <p:nvCxnSpPr>
          <p:cNvPr id="9" name="Connettore 1 8"/>
          <p:cNvCxnSpPr/>
          <p:nvPr/>
        </p:nvCxnSpPr>
        <p:spPr>
          <a:xfrm flipH="1">
            <a:off x="3264456" y="3429104"/>
            <a:ext cx="297894" cy="5087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CasellaDiTesto 10"/>
          <p:cNvSpPr txBox="1"/>
          <p:nvPr/>
        </p:nvSpPr>
        <p:spPr>
          <a:xfrm>
            <a:off x="9684328" y="3024238"/>
            <a:ext cx="129554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0.22</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9676313" y="3643699"/>
            <a:ext cx="130356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0.40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Symbol" panose="05050102010706020507" pitchFamily="18" charset="2"/>
              <a:cs typeface="Arial" panose="020B0604020202020204" pitchFamily="34" charset="0"/>
            </a:endParaRPr>
          </a:p>
        </p:txBody>
      </p:sp>
      <p:sp>
        <p:nvSpPr>
          <p:cNvPr id="13" name="CasellaDiTesto 12"/>
          <p:cNvSpPr txBox="1"/>
          <p:nvPr/>
        </p:nvSpPr>
        <p:spPr>
          <a:xfrm>
            <a:off x="5439602" y="2360911"/>
            <a:ext cx="129554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0.18</a:t>
            </a:r>
            <a:r>
              <a:rPr lang="it-IT" sz="2400" dirty="0">
                <a:latin typeface="Symbol" panose="05050102010706020507" pitchFamily="18" charset="2"/>
                <a:cs typeface="Arial" panose="020B0604020202020204" pitchFamily="34" charset="0"/>
              </a:rPr>
              <a:t> 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4" name="Rettangolo arrotondato 13"/>
          <p:cNvSpPr/>
          <p:nvPr/>
        </p:nvSpPr>
        <p:spPr>
          <a:xfrm>
            <a:off x="1856410" y="5189157"/>
            <a:ext cx="2232990" cy="728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asellaDiTesto 14"/>
          <p:cNvSpPr txBox="1"/>
          <p:nvPr/>
        </p:nvSpPr>
        <p:spPr>
          <a:xfrm>
            <a:off x="2029350" y="5240566"/>
            <a:ext cx="2225150" cy="584775"/>
          </a:xfrm>
          <a:prstGeom prst="rect">
            <a:avLst/>
          </a:prstGeom>
          <a:noFill/>
        </p:spPr>
        <p:txBody>
          <a:bodyPr wrap="square" rtlCol="0">
            <a:spAutoFit/>
          </a:bodyPr>
          <a:lstStyle/>
          <a:p>
            <a:r>
              <a:rPr lang="it-IT" sz="3200" dirty="0">
                <a:latin typeface="Symbol" panose="05050102010706020507" pitchFamily="18" charset="2"/>
                <a:cs typeface="Arial" panose="020B0604020202020204" pitchFamily="34" charset="0"/>
              </a:rPr>
              <a:t>l=0.09 m</a:t>
            </a:r>
            <a:r>
              <a:rPr lang="it-IT" sz="3200" dirty="0">
                <a:latin typeface="Arial" panose="020B0604020202020204" pitchFamily="34" charset="0"/>
                <a:cs typeface="Arial" panose="020B0604020202020204" pitchFamily="34" charset="0"/>
              </a:rPr>
              <a:t>m</a:t>
            </a:r>
            <a:endParaRPr lang="en-US" sz="3200" dirty="0">
              <a:latin typeface="Symbol" panose="05050102010706020507" pitchFamily="18" charset="2"/>
              <a:cs typeface="Arial" panose="020B0604020202020204" pitchFamily="34" charset="0"/>
            </a:endParaRPr>
          </a:p>
        </p:txBody>
      </p:sp>
      <p:sp>
        <p:nvSpPr>
          <p:cNvPr id="16" name="CasellaDiTesto 15"/>
          <p:cNvSpPr txBox="1"/>
          <p:nvPr/>
        </p:nvSpPr>
        <p:spPr>
          <a:xfrm>
            <a:off x="874058" y="1610539"/>
            <a:ext cx="239039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CMOS Process </a:t>
            </a:r>
          </a:p>
          <a:p>
            <a:r>
              <a:rPr lang="en-US" sz="2400" dirty="0">
                <a:latin typeface="Arial" panose="020B0604020202020204" pitchFamily="34" charset="0"/>
                <a:cs typeface="Arial" panose="020B0604020202020204" pitchFamily="34" charset="0"/>
              </a:rPr>
              <a:t>0.18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sp>
        <p:nvSpPr>
          <p:cNvPr id="17" name="CasellaDiTesto 16"/>
          <p:cNvSpPr txBox="1"/>
          <p:nvPr/>
        </p:nvSpPr>
        <p:spPr>
          <a:xfrm>
            <a:off x="7562347" y="2408071"/>
            <a:ext cx="1048685"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 0.72</a:t>
            </a:r>
            <a:endParaRPr lang="en-US" sz="2400" dirty="0">
              <a:solidFill>
                <a:srgbClr val="FF0000"/>
              </a:solidFill>
              <a:latin typeface="Arial" panose="020B0604020202020204" pitchFamily="34" charset="0"/>
              <a:cs typeface="Arial" panose="020B0604020202020204" pitchFamily="34" charset="0"/>
            </a:endParaRPr>
          </a:p>
        </p:txBody>
      </p:sp>
      <p:sp>
        <p:nvSpPr>
          <p:cNvPr id="18" name="CasellaDiTesto 17"/>
          <p:cNvSpPr txBox="1"/>
          <p:nvPr/>
        </p:nvSpPr>
        <p:spPr>
          <a:xfrm>
            <a:off x="7597933" y="3038039"/>
            <a:ext cx="1048685"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 0.81</a:t>
            </a:r>
            <a:endParaRPr lang="en-US" sz="2400" dirty="0">
              <a:solidFill>
                <a:srgbClr val="FF0000"/>
              </a:solidFill>
              <a:latin typeface="Arial" panose="020B0604020202020204" pitchFamily="34" charset="0"/>
              <a:cs typeface="Arial" panose="020B0604020202020204" pitchFamily="34" charset="0"/>
            </a:endParaRPr>
          </a:p>
        </p:txBody>
      </p:sp>
      <p:sp>
        <p:nvSpPr>
          <p:cNvPr id="19" name="CasellaDiTesto 18"/>
          <p:cNvSpPr txBox="1"/>
          <p:nvPr/>
        </p:nvSpPr>
        <p:spPr>
          <a:xfrm>
            <a:off x="7577237" y="3643699"/>
            <a:ext cx="1048685" cy="461665"/>
          </a:xfrm>
          <a:prstGeom prst="rect">
            <a:avLst/>
          </a:prstGeom>
          <a:noFill/>
        </p:spPr>
        <p:txBody>
          <a:bodyPr wrap="none" rtlCol="0">
            <a:spAutoFit/>
          </a:bodyPr>
          <a:lstStyle/>
          <a:p>
            <a:r>
              <a:rPr lang="it-IT" sz="2400" dirty="0">
                <a:solidFill>
                  <a:srgbClr val="FF0000"/>
                </a:solidFill>
                <a:latin typeface="Arial" panose="020B0604020202020204" pitchFamily="34" charset="0"/>
                <a:cs typeface="Arial" panose="020B0604020202020204" pitchFamily="34" charset="0"/>
              </a:rPr>
              <a:t>× 0.89</a:t>
            </a:r>
            <a:endParaRPr lang="en-US" sz="2400" dirty="0">
              <a:solidFill>
                <a:srgbClr val="FF0000"/>
              </a:solidFill>
              <a:latin typeface="Arial" panose="020B0604020202020204" pitchFamily="34" charset="0"/>
              <a:cs typeface="Arial" panose="020B0604020202020204" pitchFamily="34" charset="0"/>
            </a:endParaRPr>
          </a:p>
        </p:txBody>
      </p:sp>
      <p:cxnSp>
        <p:nvCxnSpPr>
          <p:cNvPr id="21" name="Connettore 2 20"/>
          <p:cNvCxnSpPr>
            <a:cxnSpLocks/>
          </p:cNvCxnSpPr>
          <p:nvPr/>
        </p:nvCxnSpPr>
        <p:spPr>
          <a:xfrm>
            <a:off x="8969881" y="2640727"/>
            <a:ext cx="5554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a:cxnSpLocks/>
          </p:cNvCxnSpPr>
          <p:nvPr/>
        </p:nvCxnSpPr>
        <p:spPr>
          <a:xfrm flipV="1">
            <a:off x="3963550" y="3182385"/>
            <a:ext cx="1715076" cy="913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p:cNvCxnSpPr>
            <a:cxnSpLocks/>
          </p:cNvCxnSpPr>
          <p:nvPr/>
        </p:nvCxnSpPr>
        <p:spPr>
          <a:xfrm>
            <a:off x="3379416" y="2666740"/>
            <a:ext cx="171230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p:cNvCxnSpPr/>
          <p:nvPr/>
        </p:nvCxnSpPr>
        <p:spPr>
          <a:xfrm>
            <a:off x="5188501" y="3937849"/>
            <a:ext cx="5956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p:cNvCxnSpPr/>
          <p:nvPr/>
        </p:nvCxnSpPr>
        <p:spPr>
          <a:xfrm>
            <a:off x="8969881" y="3887151"/>
            <a:ext cx="5956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9" name="Rettangolo arrotondato 28"/>
          <p:cNvSpPr/>
          <p:nvPr/>
        </p:nvSpPr>
        <p:spPr>
          <a:xfrm>
            <a:off x="9356683" y="4418732"/>
            <a:ext cx="2232990" cy="72836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p:cNvSpPr txBox="1"/>
          <p:nvPr/>
        </p:nvSpPr>
        <p:spPr>
          <a:xfrm>
            <a:off x="9565493" y="4438199"/>
            <a:ext cx="2225150" cy="584775"/>
          </a:xfrm>
          <a:prstGeom prst="rect">
            <a:avLst/>
          </a:prstGeom>
          <a:noFill/>
        </p:spPr>
        <p:txBody>
          <a:bodyPr wrap="square" rtlCol="0">
            <a:spAutoFit/>
          </a:bodyPr>
          <a:lstStyle/>
          <a:p>
            <a:r>
              <a:rPr lang="it-IT" sz="3200" dirty="0">
                <a:latin typeface="Symbol" panose="05050102010706020507" pitchFamily="18" charset="2"/>
                <a:cs typeface="Arial" panose="020B0604020202020204" pitchFamily="34" charset="0"/>
              </a:rPr>
              <a:t>l=?? </a:t>
            </a:r>
            <a:endParaRPr lang="en-US" sz="3200" dirty="0">
              <a:latin typeface="Symbol" panose="05050102010706020507" pitchFamily="18" charset="2"/>
              <a:cs typeface="Arial" panose="020B0604020202020204" pitchFamily="34" charset="0"/>
            </a:endParaRPr>
          </a:p>
        </p:txBody>
      </p:sp>
      <p:sp>
        <p:nvSpPr>
          <p:cNvPr id="31" name="CasellaDiTesto 30"/>
          <p:cNvSpPr txBox="1"/>
          <p:nvPr/>
        </p:nvSpPr>
        <p:spPr>
          <a:xfrm>
            <a:off x="4273000" y="1081045"/>
            <a:ext cx="492429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Technology upgrade (one "node")  </a:t>
            </a:r>
          </a:p>
        </p:txBody>
      </p:sp>
      <p:cxnSp>
        <p:nvCxnSpPr>
          <p:cNvPr id="32" name="Connettore 2 20">
            <a:extLst>
              <a:ext uri="{FF2B5EF4-FFF2-40B4-BE49-F238E27FC236}">
                <a16:creationId xmlns:a16="http://schemas.microsoft.com/office/drawing/2014/main" id="{FA21C499-F3F5-4AFE-B50C-4257E34BD90B}"/>
              </a:ext>
            </a:extLst>
          </p:cNvPr>
          <p:cNvCxnSpPr>
            <a:cxnSpLocks/>
          </p:cNvCxnSpPr>
          <p:nvPr/>
        </p:nvCxnSpPr>
        <p:spPr>
          <a:xfrm>
            <a:off x="8969881" y="3255070"/>
            <a:ext cx="555412"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3" name="CasellaDiTesto 12">
            <a:extLst>
              <a:ext uri="{FF2B5EF4-FFF2-40B4-BE49-F238E27FC236}">
                <a16:creationId xmlns:a16="http://schemas.microsoft.com/office/drawing/2014/main" id="{CD0DA119-5094-4A3C-AC69-C8FAE65129D8}"/>
              </a:ext>
            </a:extLst>
          </p:cNvPr>
          <p:cNvSpPr txBox="1"/>
          <p:nvPr/>
        </p:nvSpPr>
        <p:spPr>
          <a:xfrm>
            <a:off x="2746983" y="2405130"/>
            <a:ext cx="561372" cy="523220"/>
          </a:xfrm>
          <a:prstGeom prst="rect">
            <a:avLst/>
          </a:prstGeom>
          <a:noFill/>
        </p:spPr>
        <p:txBody>
          <a:bodyPr wrap="none" rtlCol="0">
            <a:spAutoFit/>
          </a:bodyPr>
          <a:lstStyle/>
          <a:p>
            <a:r>
              <a:rPr lang="it-IT" sz="2800" dirty="0">
                <a:latin typeface="Symbol" panose="05050102010706020507" pitchFamily="18" charset="2"/>
                <a:cs typeface="Arial" panose="020B0604020202020204" pitchFamily="34" charset="0"/>
              </a:rPr>
              <a:t>2l</a:t>
            </a:r>
            <a:endParaRPr lang="en-US" sz="2800" dirty="0">
              <a:latin typeface="Arial" panose="020B0604020202020204" pitchFamily="34" charset="0"/>
              <a:cs typeface="Arial" panose="020B0604020202020204" pitchFamily="34" charset="0"/>
            </a:endParaRPr>
          </a:p>
        </p:txBody>
      </p:sp>
      <p:sp>
        <p:nvSpPr>
          <p:cNvPr id="34" name="CasellaDiTesto 12">
            <a:extLst>
              <a:ext uri="{FF2B5EF4-FFF2-40B4-BE49-F238E27FC236}">
                <a16:creationId xmlns:a16="http://schemas.microsoft.com/office/drawing/2014/main" id="{2E022144-46B1-487D-9A30-274F7CE4525F}"/>
              </a:ext>
            </a:extLst>
          </p:cNvPr>
          <p:cNvSpPr txBox="1"/>
          <p:nvPr/>
        </p:nvSpPr>
        <p:spPr>
          <a:xfrm>
            <a:off x="3376232" y="2936662"/>
            <a:ext cx="561372" cy="523220"/>
          </a:xfrm>
          <a:prstGeom prst="rect">
            <a:avLst/>
          </a:prstGeom>
          <a:noFill/>
        </p:spPr>
        <p:txBody>
          <a:bodyPr wrap="none" rtlCol="0">
            <a:spAutoFit/>
          </a:bodyPr>
          <a:lstStyle/>
          <a:p>
            <a:r>
              <a:rPr lang="it-IT" sz="2800" dirty="0">
                <a:latin typeface="Symbol" panose="05050102010706020507" pitchFamily="18" charset="2"/>
                <a:cs typeface="Arial" panose="020B0604020202020204" pitchFamily="34" charset="0"/>
              </a:rPr>
              <a:t>3l</a:t>
            </a:r>
            <a:endParaRPr lang="en-US" sz="2800" dirty="0">
              <a:latin typeface="Arial" panose="020B0604020202020204" pitchFamily="34" charset="0"/>
              <a:cs typeface="Arial" panose="020B0604020202020204" pitchFamily="34" charset="0"/>
            </a:endParaRPr>
          </a:p>
        </p:txBody>
      </p:sp>
      <p:sp>
        <p:nvSpPr>
          <p:cNvPr id="35" name="CasellaDiTesto 12">
            <a:extLst>
              <a:ext uri="{FF2B5EF4-FFF2-40B4-BE49-F238E27FC236}">
                <a16:creationId xmlns:a16="http://schemas.microsoft.com/office/drawing/2014/main" id="{D53C936E-4793-4D38-BCAC-7D0D3C67BB20}"/>
              </a:ext>
            </a:extLst>
          </p:cNvPr>
          <p:cNvSpPr txBox="1"/>
          <p:nvPr/>
        </p:nvSpPr>
        <p:spPr>
          <a:xfrm>
            <a:off x="4627129" y="3683476"/>
            <a:ext cx="561372" cy="523220"/>
          </a:xfrm>
          <a:prstGeom prst="rect">
            <a:avLst/>
          </a:prstGeom>
          <a:noFill/>
        </p:spPr>
        <p:txBody>
          <a:bodyPr wrap="none" rtlCol="0">
            <a:spAutoFit/>
          </a:bodyPr>
          <a:lstStyle/>
          <a:p>
            <a:r>
              <a:rPr lang="it-IT" sz="2800" dirty="0">
                <a:latin typeface="Symbol" panose="05050102010706020507" pitchFamily="18" charset="2"/>
                <a:cs typeface="Arial" panose="020B0604020202020204" pitchFamily="34" charset="0"/>
              </a:rPr>
              <a:t>5l</a:t>
            </a:r>
            <a:endParaRPr lang="en-US" sz="2800" dirty="0">
              <a:latin typeface="Arial" panose="020B0604020202020204" pitchFamily="34" charset="0"/>
              <a:cs typeface="Arial" panose="020B0604020202020204" pitchFamily="34" charset="0"/>
            </a:endParaRPr>
          </a:p>
        </p:txBody>
      </p:sp>
      <p:sp>
        <p:nvSpPr>
          <p:cNvPr id="39" name="Arrow: Down 38">
            <a:extLst>
              <a:ext uri="{FF2B5EF4-FFF2-40B4-BE49-F238E27FC236}">
                <a16:creationId xmlns:a16="http://schemas.microsoft.com/office/drawing/2014/main" id="{5DAD9A86-B2C3-4F25-A76D-93EB4A708DB1}"/>
              </a:ext>
            </a:extLst>
          </p:cNvPr>
          <p:cNvSpPr/>
          <p:nvPr/>
        </p:nvSpPr>
        <p:spPr>
          <a:xfrm>
            <a:off x="7817005" y="1644335"/>
            <a:ext cx="512956" cy="68621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sellaDiTesto 15">
            <a:extLst>
              <a:ext uri="{FF2B5EF4-FFF2-40B4-BE49-F238E27FC236}">
                <a16:creationId xmlns:a16="http://schemas.microsoft.com/office/drawing/2014/main" id="{8FF62E64-2E52-4637-97B6-3F2E6D857450}"/>
              </a:ext>
            </a:extLst>
          </p:cNvPr>
          <p:cNvSpPr txBox="1"/>
          <p:nvPr/>
        </p:nvSpPr>
        <p:spPr>
          <a:xfrm>
            <a:off x="9482869" y="1176948"/>
            <a:ext cx="2390398"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CMOS Process </a:t>
            </a:r>
          </a:p>
          <a:p>
            <a:r>
              <a:rPr lang="en-US" sz="2400" dirty="0">
                <a:latin typeface="Arial" panose="020B0604020202020204" pitchFamily="34" charset="0"/>
                <a:cs typeface="Arial" panose="020B0604020202020204" pitchFamily="34" charset="0"/>
              </a:rPr>
              <a:t>0.13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spTree>
    <p:extLst>
      <p:ext uri="{BB962C8B-B14F-4D97-AF65-F5344CB8AC3E}">
        <p14:creationId xmlns:p14="http://schemas.microsoft.com/office/powerpoint/2010/main" val="309158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7" grpId="0"/>
      <p:bldP spid="18" grpId="0"/>
      <p:bldP spid="19" grpId="0"/>
      <p:bldP spid="29" grpId="0" animBg="1"/>
      <p:bldP spid="30" grpId="0"/>
      <p:bldP spid="31"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40167" y="136525"/>
            <a:ext cx="10515600" cy="662397"/>
          </a:xfrm>
        </p:spPr>
        <p:txBody>
          <a:bodyPr/>
          <a:lstStyle/>
          <a:p>
            <a:r>
              <a:rPr lang="en-US" dirty="0"/>
              <a:t>Lambda Rules today</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28</a:t>
            </a:fld>
            <a:endParaRPr lang="en-US" dirty="0"/>
          </a:p>
        </p:txBody>
      </p:sp>
      <p:sp>
        <p:nvSpPr>
          <p:cNvPr id="5" name="CasellaDiTesto 4"/>
          <p:cNvSpPr txBox="1"/>
          <p:nvPr/>
        </p:nvSpPr>
        <p:spPr>
          <a:xfrm>
            <a:off x="488879" y="840019"/>
            <a:ext cx="11018177" cy="498598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Starting from roughly the 1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 technology node, TLR stopped to improve by a uniform factor. In order to save the scalability of the original layout designed with lambda rules, it would be necessary to scale all rules using the scaling factor of the TLR  that have improved less (factor 0.89 in the previous example). This would turn into a layout of non-minimum area and part of the advantages of the technology progress would be lost. </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For this reason, scalable rules (i.e., lambda rules) are used today only for educational purposes (e.g., in the American MOSIS program: ).</a:t>
            </a:r>
          </a:p>
          <a:p>
            <a:pPr marL="342900" indent="-342900">
              <a:spcBef>
                <a:spcPts val="1800"/>
              </a:spcBef>
              <a:buFont typeface="Arial" panose="020B0604020202020204" pitchFamily="34" charset="0"/>
              <a:buChar char="•"/>
            </a:pPr>
            <a:r>
              <a:rPr lang="en-US" sz="2400" dirty="0">
                <a:latin typeface="Arial" panose="020B0604020202020204" pitchFamily="34" charset="0"/>
                <a:cs typeface="Arial" panose="020B0604020202020204" pitchFamily="34" charset="0"/>
              </a:rPr>
              <a:t>It is common practice of silicon foundry to update mature processes by applying a uniform shrink to all rules. This shrink is generally modest (e.g. new rules are multiplied by 0.9) and arrives when the technology has already advanced to a new node. </a:t>
            </a:r>
          </a:p>
        </p:txBody>
      </p:sp>
    </p:spTree>
    <p:extLst>
      <p:ext uri="{BB962C8B-B14F-4D97-AF65-F5344CB8AC3E}">
        <p14:creationId xmlns:p14="http://schemas.microsoft.com/office/powerpoint/2010/main" val="1309168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54" y="1805663"/>
            <a:ext cx="4281935" cy="3772545"/>
          </a:xfrm>
          <a:prstGeom prst="rect">
            <a:avLst/>
          </a:prstGeom>
        </p:spPr>
      </p:pic>
      <p:sp>
        <p:nvSpPr>
          <p:cNvPr id="2" name="Titolo 1"/>
          <p:cNvSpPr>
            <a:spLocks noGrp="1"/>
          </p:cNvSpPr>
          <p:nvPr>
            <p:ph type="title"/>
          </p:nvPr>
        </p:nvSpPr>
        <p:spPr/>
        <p:txBody>
          <a:bodyPr>
            <a:normAutofit/>
          </a:bodyPr>
          <a:lstStyle/>
          <a:p>
            <a:r>
              <a:rPr lang="it-IT" sz="3600" dirty="0"/>
              <a:t>The layout </a:t>
            </a:r>
            <a:r>
              <a:rPr lang="it-IT" sz="3600" dirty="0" err="1"/>
              <a:t>view</a:t>
            </a:r>
            <a:endParaRPr lang="en-US" sz="36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0854" y="1789934"/>
            <a:ext cx="4281935" cy="4088079"/>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600" y="1315826"/>
            <a:ext cx="2298700" cy="4455108"/>
          </a:xfrm>
          <a:prstGeom prst="rect">
            <a:avLst/>
          </a:prstGeom>
        </p:spPr>
      </p:pic>
    </p:spTree>
    <p:extLst>
      <p:ext uri="{BB962C8B-B14F-4D97-AF65-F5344CB8AC3E}">
        <p14:creationId xmlns:p14="http://schemas.microsoft.com/office/powerpoint/2010/main" val="33949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0854" y="1805663"/>
            <a:ext cx="4281935" cy="3772545"/>
          </a:xfrm>
          <a:prstGeom prst="rect">
            <a:avLst/>
          </a:prstGeom>
        </p:spPr>
      </p:pic>
      <p:sp>
        <p:nvSpPr>
          <p:cNvPr id="2" name="Titolo 1"/>
          <p:cNvSpPr>
            <a:spLocks noGrp="1"/>
          </p:cNvSpPr>
          <p:nvPr>
            <p:ph type="title"/>
          </p:nvPr>
        </p:nvSpPr>
        <p:spPr/>
        <p:txBody>
          <a:bodyPr>
            <a:normAutofit/>
          </a:bodyPr>
          <a:lstStyle/>
          <a:p>
            <a:r>
              <a:rPr lang="en-US" sz="3600"/>
              <a:t>Shapes and layers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1315826"/>
            <a:ext cx="2298700" cy="4455108"/>
          </a:xfrm>
          <a:prstGeom prst="rect">
            <a:avLst/>
          </a:prstGeom>
        </p:spPr>
      </p:pic>
      <p:sp>
        <p:nvSpPr>
          <p:cNvPr id="8" name="CasellaDiTesto 7"/>
          <p:cNvSpPr txBox="1"/>
          <p:nvPr/>
        </p:nvSpPr>
        <p:spPr>
          <a:xfrm>
            <a:off x="3725613" y="1151273"/>
            <a:ext cx="1314784"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Shapes </a:t>
            </a:r>
          </a:p>
        </p:txBody>
      </p:sp>
      <p:cxnSp>
        <p:nvCxnSpPr>
          <p:cNvPr id="9" name="Connettore 2 8"/>
          <p:cNvCxnSpPr/>
          <p:nvPr/>
        </p:nvCxnSpPr>
        <p:spPr>
          <a:xfrm>
            <a:off x="4527030" y="1615685"/>
            <a:ext cx="984770" cy="92431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a:off x="5019415" y="1542599"/>
            <a:ext cx="1447176" cy="924315"/>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V="1">
            <a:off x="6619615" y="2806700"/>
            <a:ext cx="2676785" cy="394467"/>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CasellaDiTesto 14"/>
          <p:cNvSpPr txBox="1"/>
          <p:nvPr/>
        </p:nvSpPr>
        <p:spPr>
          <a:xfrm>
            <a:off x="7848635" y="2466914"/>
            <a:ext cx="853119" cy="461665"/>
          </a:xfrm>
          <a:prstGeom prst="rect">
            <a:avLst/>
          </a:prstGeom>
          <a:noFill/>
        </p:spPr>
        <p:txBody>
          <a:bodyPr wrap="none" rtlCol="0">
            <a:spAutoFit/>
          </a:bodyPr>
          <a:lstStyle/>
          <a:p>
            <a:r>
              <a:rPr lang="en-US" sz="2400">
                <a:latin typeface="Arial" panose="020B0604020202020204" pitchFamily="34" charset="0"/>
                <a:cs typeface="Arial" panose="020B0604020202020204" pitchFamily="34" charset="0"/>
              </a:rPr>
              <a:t>layer</a:t>
            </a:r>
          </a:p>
        </p:txBody>
      </p:sp>
      <p:sp>
        <p:nvSpPr>
          <p:cNvPr id="16" name="CasellaDiTesto 15"/>
          <p:cNvSpPr txBox="1"/>
          <p:nvPr/>
        </p:nvSpPr>
        <p:spPr>
          <a:xfrm>
            <a:off x="685800" y="2077842"/>
            <a:ext cx="2400300" cy="3785652"/>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 </a:t>
            </a:r>
            <a:r>
              <a:rPr lang="en-US" sz="2400" b="1" dirty="0">
                <a:latin typeface="Arial" panose="020B0604020202020204" pitchFamily="34" charset="0"/>
                <a:cs typeface="Arial" panose="020B0604020202020204" pitchFamily="34" charset="0"/>
              </a:rPr>
              <a:t>shape</a:t>
            </a:r>
            <a:r>
              <a:rPr lang="en-US" sz="2400" dirty="0">
                <a:latin typeface="Arial" panose="020B0604020202020204" pitchFamily="34" charset="0"/>
                <a:cs typeface="Arial" panose="020B0604020202020204" pitchFamily="34" charset="0"/>
              </a:rPr>
              <a:t> selects a region of the cell area.</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layer</a:t>
            </a:r>
            <a:r>
              <a:rPr lang="en-US" sz="2400" dirty="0">
                <a:latin typeface="Arial" panose="020B0604020202020204" pitchFamily="34" charset="0"/>
                <a:cs typeface="Arial" panose="020B0604020202020204" pitchFamily="34" charset="0"/>
              </a:rPr>
              <a:t> associated to a shape tells specify what must be done in that region. </a:t>
            </a:r>
          </a:p>
        </p:txBody>
      </p:sp>
    </p:spTree>
    <p:extLst>
      <p:ext uri="{BB962C8B-B14F-4D97-AF65-F5344CB8AC3E}">
        <p14:creationId xmlns:p14="http://schemas.microsoft.com/office/powerpoint/2010/main" val="247471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6700" y="186375"/>
            <a:ext cx="10515600" cy="662397"/>
          </a:xfrm>
        </p:spPr>
        <p:txBody>
          <a:bodyPr>
            <a:normAutofit/>
          </a:bodyPr>
          <a:lstStyle/>
          <a:p>
            <a:r>
              <a:rPr lang="it-IT" sz="3600" dirty="0"/>
              <a:t>Design </a:t>
            </a:r>
            <a:r>
              <a:rPr lang="it-IT" sz="3600" dirty="0" err="1"/>
              <a:t>flows</a:t>
            </a:r>
            <a:endParaRPr lang="en-US" sz="36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3370" y="1136476"/>
            <a:ext cx="8088129" cy="4932170"/>
          </a:xfrm>
          <a:prstGeom prst="rect">
            <a:avLst/>
          </a:prstGeom>
        </p:spPr>
      </p:pic>
    </p:spTree>
    <p:extLst>
      <p:ext uri="{BB962C8B-B14F-4D97-AF65-F5344CB8AC3E}">
        <p14:creationId xmlns:p14="http://schemas.microsoft.com/office/powerpoint/2010/main" val="2824367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arrotondato 5"/>
          <p:cNvSpPr/>
          <p:nvPr/>
        </p:nvSpPr>
        <p:spPr>
          <a:xfrm>
            <a:off x="996520" y="1144997"/>
            <a:ext cx="5410200" cy="4918664"/>
          </a:xfrm>
          <a:prstGeom prst="roundRect">
            <a:avLst>
              <a:gd name="adj" fmla="val 11950"/>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p:cNvSpPr>
            <a:spLocks noGrp="1"/>
          </p:cNvSpPr>
          <p:nvPr>
            <p:ph type="title"/>
          </p:nvPr>
        </p:nvSpPr>
        <p:spPr/>
        <p:txBody>
          <a:bodyPr/>
          <a:lstStyle/>
          <a:p>
            <a:r>
              <a:rPr lang="en-US"/>
              <a:t>EDA (Electrical Design Automation) Environment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6</a:t>
            </a:fld>
            <a:endParaRPr lang="en-US" dirty="0"/>
          </a:p>
        </p:txBody>
      </p:sp>
      <p:sp>
        <p:nvSpPr>
          <p:cNvPr id="7" name="Rettangolo arrotondato 6"/>
          <p:cNvSpPr/>
          <p:nvPr/>
        </p:nvSpPr>
        <p:spPr>
          <a:xfrm>
            <a:off x="1460500" y="1474493"/>
            <a:ext cx="4368800" cy="654456"/>
          </a:xfrm>
          <a:prstGeom prst="round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Schematic Editor</a:t>
            </a:r>
          </a:p>
        </p:txBody>
      </p:sp>
      <p:sp>
        <p:nvSpPr>
          <p:cNvPr id="11" name="Ovale 10"/>
          <p:cNvSpPr/>
          <p:nvPr/>
        </p:nvSpPr>
        <p:spPr>
          <a:xfrm>
            <a:off x="3545434" y="5452614"/>
            <a:ext cx="198932" cy="19409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e 11"/>
          <p:cNvSpPr/>
          <p:nvPr/>
        </p:nvSpPr>
        <p:spPr>
          <a:xfrm>
            <a:off x="3545434" y="4829482"/>
            <a:ext cx="198932" cy="19409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e 12"/>
          <p:cNvSpPr/>
          <p:nvPr/>
        </p:nvSpPr>
        <p:spPr>
          <a:xfrm>
            <a:off x="3545434" y="5141048"/>
            <a:ext cx="198932" cy="194091"/>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ttangolo arrotondato 13"/>
          <p:cNvSpPr/>
          <p:nvPr/>
        </p:nvSpPr>
        <p:spPr>
          <a:xfrm>
            <a:off x="1460500" y="2335112"/>
            <a:ext cx="4368800" cy="654456"/>
          </a:xfrm>
          <a:prstGeom prst="round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Electrical Simulator</a:t>
            </a:r>
          </a:p>
        </p:txBody>
      </p:sp>
      <p:sp>
        <p:nvSpPr>
          <p:cNvPr id="15" name="Rettangolo arrotondato 14"/>
          <p:cNvSpPr/>
          <p:nvPr/>
        </p:nvSpPr>
        <p:spPr>
          <a:xfrm>
            <a:off x="1460500" y="3142741"/>
            <a:ext cx="4368800" cy="654456"/>
          </a:xfrm>
          <a:prstGeom prst="round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Layout Editor</a:t>
            </a:r>
          </a:p>
        </p:txBody>
      </p:sp>
      <p:sp>
        <p:nvSpPr>
          <p:cNvPr id="16" name="Rettangolo arrotondato 15"/>
          <p:cNvSpPr/>
          <p:nvPr/>
        </p:nvSpPr>
        <p:spPr>
          <a:xfrm>
            <a:off x="1460500" y="3952162"/>
            <a:ext cx="4368800" cy="654456"/>
          </a:xfrm>
          <a:prstGeom prst="roundRect">
            <a:avLst/>
          </a:prstGeom>
          <a:solidFill>
            <a:schemeClr val="accent2">
              <a:lumMod val="20000"/>
              <a:lumOff val="8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tx1"/>
                </a:solidFill>
              </a:rPr>
              <a:t>Verification Tools</a:t>
            </a:r>
          </a:p>
        </p:txBody>
      </p:sp>
      <p:sp>
        <p:nvSpPr>
          <p:cNvPr id="17" name="CasellaDiTesto 16"/>
          <p:cNvSpPr txBox="1"/>
          <p:nvPr/>
        </p:nvSpPr>
        <p:spPr>
          <a:xfrm>
            <a:off x="7137400" y="1026933"/>
            <a:ext cx="4118435" cy="1015663"/>
          </a:xfrm>
          <a:prstGeom prst="rect">
            <a:avLst/>
          </a:prstGeom>
          <a:noFill/>
        </p:spPr>
        <p:txBody>
          <a:bodyPr wrap="none" rtlCol="0">
            <a:spAutoFit/>
          </a:bodyPr>
          <a:lstStyle/>
          <a:p>
            <a:r>
              <a:rPr lang="en-US" sz="2000">
                <a:solidFill>
                  <a:srgbClr val="002060"/>
                </a:solidFill>
                <a:latin typeface="Arial" panose="020B0604020202020204" pitchFamily="34" charset="0"/>
                <a:cs typeface="Arial" panose="020B0604020202020204" pitchFamily="34" charset="0"/>
              </a:rPr>
              <a:t>Integrated Environment </a:t>
            </a:r>
          </a:p>
          <a:p>
            <a:r>
              <a:rPr lang="en-US" sz="2000">
                <a:solidFill>
                  <a:srgbClr val="002060"/>
                </a:solidFill>
                <a:latin typeface="Arial" panose="020B0604020202020204" pitchFamily="34" charset="0"/>
                <a:cs typeface="Arial" panose="020B0604020202020204" pitchFamily="34" charset="0"/>
              </a:rPr>
              <a:t>(enables seamless communication</a:t>
            </a:r>
          </a:p>
          <a:p>
            <a:r>
              <a:rPr lang="en-US" sz="2000">
                <a:solidFill>
                  <a:srgbClr val="002060"/>
                </a:solidFill>
                <a:latin typeface="Arial" panose="020B0604020202020204" pitchFamily="34" charset="0"/>
                <a:cs typeface="Arial" panose="020B0604020202020204" pitchFamily="34" charset="0"/>
              </a:rPr>
              <a:t> between tools)</a:t>
            </a:r>
          </a:p>
        </p:txBody>
      </p:sp>
      <p:sp>
        <p:nvSpPr>
          <p:cNvPr id="18" name="CasellaDiTesto 17"/>
          <p:cNvSpPr txBox="1"/>
          <p:nvPr/>
        </p:nvSpPr>
        <p:spPr>
          <a:xfrm>
            <a:off x="7201102" y="2146530"/>
            <a:ext cx="3734548" cy="1323439"/>
          </a:xfrm>
          <a:prstGeom prst="rect">
            <a:avLst/>
          </a:prstGeom>
          <a:noFill/>
        </p:spPr>
        <p:txBody>
          <a:bodyPr wrap="none" rtlCol="0">
            <a:spAutoFit/>
          </a:bodyPr>
          <a:lstStyle/>
          <a:p>
            <a:r>
              <a:rPr lang="en-US" sz="2000">
                <a:solidFill>
                  <a:schemeClr val="accent2">
                    <a:lumMod val="75000"/>
                  </a:schemeClr>
                </a:solidFill>
                <a:latin typeface="Arial" panose="020B0604020202020204" pitchFamily="34" charset="0"/>
                <a:cs typeface="Arial" panose="020B0604020202020204" pitchFamily="34" charset="0"/>
              </a:rPr>
              <a:t>CAD Tools (May be of different </a:t>
            </a:r>
          </a:p>
          <a:p>
            <a:r>
              <a:rPr lang="en-US" sz="2000">
                <a:solidFill>
                  <a:schemeClr val="accent2">
                    <a:lumMod val="75000"/>
                  </a:schemeClr>
                </a:solidFill>
                <a:latin typeface="Arial" panose="020B0604020202020204" pitchFamily="34" charset="0"/>
                <a:cs typeface="Arial" panose="020B0604020202020204" pitchFamily="34" charset="0"/>
              </a:rPr>
              <a:t>vendors and still be perfectly </a:t>
            </a:r>
          </a:p>
          <a:p>
            <a:r>
              <a:rPr lang="en-US" sz="2000">
                <a:solidFill>
                  <a:schemeClr val="accent2">
                    <a:lumMod val="75000"/>
                  </a:schemeClr>
                </a:solidFill>
                <a:latin typeface="Arial" panose="020B0604020202020204" pitchFamily="34" charset="0"/>
                <a:cs typeface="Arial" panose="020B0604020202020204" pitchFamily="34" charset="0"/>
              </a:rPr>
              <a:t>integrated through GUIs </a:t>
            </a:r>
          </a:p>
          <a:p>
            <a:r>
              <a:rPr lang="en-US" sz="2000">
                <a:solidFill>
                  <a:schemeClr val="accent2">
                    <a:lumMod val="75000"/>
                  </a:schemeClr>
                </a:solidFill>
                <a:latin typeface="Arial" panose="020B0604020202020204" pitchFamily="34" charset="0"/>
                <a:cs typeface="Arial" panose="020B0604020202020204" pitchFamily="34" charset="0"/>
              </a:rPr>
              <a:t>(Graphical User Interfaces)</a:t>
            </a:r>
          </a:p>
        </p:txBody>
      </p:sp>
      <p:cxnSp>
        <p:nvCxnSpPr>
          <p:cNvPr id="23" name="Connettore 2 22"/>
          <p:cNvCxnSpPr/>
          <p:nvPr/>
        </p:nvCxnSpPr>
        <p:spPr>
          <a:xfrm flipH="1">
            <a:off x="6293280" y="1295629"/>
            <a:ext cx="844120" cy="193487"/>
          </a:xfrm>
          <a:prstGeom prst="straightConnector1">
            <a:avLst/>
          </a:prstGeom>
          <a:ln w="38100">
            <a:solidFill>
              <a:srgbClr val="00206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ttore 2 24"/>
          <p:cNvCxnSpPr/>
          <p:nvPr/>
        </p:nvCxnSpPr>
        <p:spPr>
          <a:xfrm flipH="1" flipV="1">
            <a:off x="5918200" y="1930078"/>
            <a:ext cx="1321002" cy="405034"/>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ttore 2 26"/>
          <p:cNvCxnSpPr/>
          <p:nvPr/>
        </p:nvCxnSpPr>
        <p:spPr>
          <a:xfrm flipH="1" flipV="1">
            <a:off x="5918200" y="2606170"/>
            <a:ext cx="1321002" cy="82808"/>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ttore 2 28"/>
          <p:cNvCxnSpPr/>
          <p:nvPr/>
        </p:nvCxnSpPr>
        <p:spPr>
          <a:xfrm flipH="1">
            <a:off x="5937882" y="2981667"/>
            <a:ext cx="1263220" cy="415001"/>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ttore 2 31"/>
          <p:cNvCxnSpPr/>
          <p:nvPr/>
        </p:nvCxnSpPr>
        <p:spPr>
          <a:xfrm flipH="1">
            <a:off x="5918200" y="3222911"/>
            <a:ext cx="1263220" cy="781786"/>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35" name="Freccia curva 34"/>
          <p:cNvSpPr/>
          <p:nvPr/>
        </p:nvSpPr>
        <p:spPr>
          <a:xfrm rot="16200000">
            <a:off x="4275361" y="2546032"/>
            <a:ext cx="3308017" cy="2076106"/>
          </a:xfrm>
          <a:prstGeom prst="bentArrow">
            <a:avLst>
              <a:gd name="adj1" fmla="val 9094"/>
              <a:gd name="adj2" fmla="val 8510"/>
              <a:gd name="adj3" fmla="val 12390"/>
              <a:gd name="adj4" fmla="val 18853"/>
            </a:avLst>
          </a:prstGeom>
          <a:solidFill>
            <a:schemeClr val="accent6">
              <a:lumMod val="20000"/>
              <a:lumOff val="80000"/>
              <a:alpha val="62000"/>
            </a:schemeClr>
          </a:solidFill>
          <a:ln>
            <a:solidFill>
              <a:schemeClr val="accent1">
                <a:shade val="50000"/>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Rettangolo arrotondato 19"/>
          <p:cNvSpPr/>
          <p:nvPr/>
        </p:nvSpPr>
        <p:spPr>
          <a:xfrm>
            <a:off x="6976250" y="3838276"/>
            <a:ext cx="4385135" cy="22835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CasellaDiTesto 20"/>
          <p:cNvSpPr txBox="1"/>
          <p:nvPr/>
        </p:nvSpPr>
        <p:spPr>
          <a:xfrm>
            <a:off x="7201102" y="3838276"/>
            <a:ext cx="382668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PDK (Process </a:t>
            </a:r>
            <a:r>
              <a:rPr lang="en-US" sz="2400" b="1" dirty="0">
                <a:latin typeface="Arial" panose="020B0604020202020204" pitchFamily="34" charset="0"/>
                <a:cs typeface="Arial" panose="020B0604020202020204" pitchFamily="34" charset="0"/>
              </a:rPr>
              <a:t>Design Kit</a:t>
            </a:r>
            <a:r>
              <a:rPr lang="en-US" sz="2400" dirty="0">
                <a:latin typeface="Arial" panose="020B0604020202020204" pitchFamily="34" charset="0"/>
                <a:cs typeface="Arial" panose="020B0604020202020204" pitchFamily="34" charset="0"/>
              </a:rPr>
              <a:t>)</a:t>
            </a:r>
          </a:p>
        </p:txBody>
      </p:sp>
      <p:sp>
        <p:nvSpPr>
          <p:cNvPr id="22" name="CasellaDiTesto 21"/>
          <p:cNvSpPr txBox="1"/>
          <p:nvPr/>
        </p:nvSpPr>
        <p:spPr>
          <a:xfrm>
            <a:off x="7137400" y="4323266"/>
            <a:ext cx="381412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A series of files provided by the "</a:t>
            </a:r>
            <a:r>
              <a:rPr lang="en-US" sz="2000" b="1" dirty="0">
                <a:latin typeface="Arial" panose="020B0604020202020204" pitchFamily="34" charset="0"/>
                <a:cs typeface="Arial" panose="020B0604020202020204" pitchFamily="34" charset="0"/>
              </a:rPr>
              <a:t>silicon foundry</a:t>
            </a:r>
            <a:r>
              <a:rPr lang="en-US" sz="2000" dirty="0">
                <a:latin typeface="Arial" panose="020B0604020202020204" pitchFamily="34" charset="0"/>
                <a:cs typeface="Arial" panose="020B0604020202020204" pitchFamily="34" charset="0"/>
              </a:rPr>
              <a:t>" that customize the tools to make operation consistent with the chosen  fabrication process   </a:t>
            </a:r>
          </a:p>
        </p:txBody>
      </p:sp>
    </p:spTree>
    <p:extLst>
      <p:ext uri="{BB962C8B-B14F-4D97-AF65-F5344CB8AC3E}">
        <p14:creationId xmlns:p14="http://schemas.microsoft.com/office/powerpoint/2010/main" val="156164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5" grpId="0" animBg="1"/>
      <p:bldP spid="16" grpId="0" animBg="1"/>
      <p:bldP spid="18" grpId="0"/>
      <p:bldP spid="35" grpId="0" animBg="1"/>
      <p:bldP spid="20" grpId="0" animBg="1"/>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4314" y="39146"/>
            <a:ext cx="10515600" cy="662397"/>
          </a:xfrm>
        </p:spPr>
        <p:txBody>
          <a:bodyPr/>
          <a:lstStyle/>
          <a:p>
            <a:r>
              <a:rPr lang="it-IT" dirty="0" err="1"/>
              <a:t>Analog</a:t>
            </a:r>
            <a:r>
              <a:rPr lang="it-IT" dirty="0"/>
              <a:t> Design Flow: </a:t>
            </a:r>
            <a:r>
              <a:rPr lang="it-IT" dirty="0" err="1"/>
              <a:t>Electrical</a:t>
            </a:r>
            <a:r>
              <a:rPr lang="it-IT" dirty="0"/>
              <a:t> Design</a:t>
            </a:r>
            <a:endParaRPr lang="en-US"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284" y="1146628"/>
            <a:ext cx="9139894" cy="4764637"/>
          </a:xfrm>
          <a:prstGeom prst="rect">
            <a:avLst/>
          </a:prstGeom>
        </p:spPr>
      </p:pic>
    </p:spTree>
    <p:extLst>
      <p:ext uri="{BB962C8B-B14F-4D97-AF65-F5344CB8AC3E}">
        <p14:creationId xmlns:p14="http://schemas.microsoft.com/office/powerpoint/2010/main" val="3511475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46085" y="52717"/>
            <a:ext cx="3331028" cy="662397"/>
          </a:xfrm>
        </p:spPr>
        <p:txBody>
          <a:bodyPr>
            <a:normAutofit/>
          </a:bodyPr>
          <a:lstStyle/>
          <a:p>
            <a:r>
              <a:rPr lang="en-US" sz="3200"/>
              <a:t>Physical Design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2795" y="233676"/>
            <a:ext cx="6852237" cy="5894260"/>
          </a:xfrm>
          <a:prstGeom prst="rect">
            <a:avLst/>
          </a:prstGeom>
        </p:spPr>
      </p:pic>
      <p:sp>
        <p:nvSpPr>
          <p:cNvPr id="6" name="Rettangolo arrotondato 5"/>
          <p:cNvSpPr/>
          <p:nvPr/>
        </p:nvSpPr>
        <p:spPr>
          <a:xfrm>
            <a:off x="6110514" y="52717"/>
            <a:ext cx="5036457" cy="786119"/>
          </a:xfrm>
          <a:prstGeom prst="roundRect">
            <a:avLst/>
          </a:prstGeom>
          <a:solidFill>
            <a:schemeClr val="accent1">
              <a:lumMod val="40000"/>
              <a:lumOff val="60000"/>
              <a:alpha val="3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ccia in giù 6"/>
          <p:cNvSpPr/>
          <p:nvPr/>
        </p:nvSpPr>
        <p:spPr>
          <a:xfrm>
            <a:off x="7112000" y="667657"/>
            <a:ext cx="333829" cy="333829"/>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sellaDiTesto 7"/>
          <p:cNvSpPr txBox="1"/>
          <p:nvPr/>
        </p:nvSpPr>
        <p:spPr>
          <a:xfrm>
            <a:off x="4453927" y="914399"/>
            <a:ext cx="817853"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PDK</a:t>
            </a:r>
            <a:endParaRPr lang="en-US" sz="2400" dirty="0">
              <a:latin typeface="Arial" panose="020B0604020202020204" pitchFamily="34" charset="0"/>
              <a:cs typeface="Arial" panose="020B0604020202020204" pitchFamily="34" charset="0"/>
            </a:endParaRPr>
          </a:p>
        </p:txBody>
      </p:sp>
      <p:sp>
        <p:nvSpPr>
          <p:cNvPr id="9" name="CasellaDiTesto 8"/>
          <p:cNvSpPr txBox="1"/>
          <p:nvPr/>
        </p:nvSpPr>
        <p:spPr>
          <a:xfrm>
            <a:off x="6156796" y="52717"/>
            <a:ext cx="2578066" cy="369332"/>
          </a:xfrm>
          <a:prstGeom prst="rect">
            <a:avLst/>
          </a:prstGeom>
          <a:noFill/>
        </p:spPr>
        <p:txBody>
          <a:bodyPr wrap="square" rtlCol="0">
            <a:spAutoFit/>
          </a:bodyPr>
          <a:lstStyle/>
          <a:p>
            <a:r>
              <a:rPr lang="it-IT" dirty="0">
                <a:latin typeface="Arial" panose="020B0604020202020204" pitchFamily="34" charset="0"/>
                <a:cs typeface="Arial" panose="020B0604020202020204" pitchFamily="34" charset="0"/>
              </a:rPr>
              <a:t>From </a:t>
            </a:r>
            <a:r>
              <a:rPr lang="it-IT" dirty="0" err="1">
                <a:latin typeface="Arial" panose="020B0604020202020204" pitchFamily="34" charset="0"/>
                <a:cs typeface="Arial" panose="020B0604020202020204" pitchFamily="34" charset="0"/>
              </a:rPr>
              <a:t>Electrical</a:t>
            </a:r>
            <a:r>
              <a:rPr lang="it-IT" dirty="0">
                <a:latin typeface="Arial" panose="020B0604020202020204" pitchFamily="34" charset="0"/>
                <a:cs typeface="Arial" panose="020B0604020202020204" pitchFamily="34" charset="0"/>
              </a:rPr>
              <a:t> Design</a:t>
            </a:r>
            <a:endParaRPr lang="en-US" dirty="0">
              <a:latin typeface="Arial" panose="020B0604020202020204" pitchFamily="34" charset="0"/>
              <a:cs typeface="Arial" panose="020B0604020202020204" pitchFamily="34" charset="0"/>
            </a:endParaRPr>
          </a:p>
        </p:txBody>
      </p:sp>
      <p:sp>
        <p:nvSpPr>
          <p:cNvPr id="10" name="CasellaDiTesto 9"/>
          <p:cNvSpPr txBox="1"/>
          <p:nvPr/>
        </p:nvSpPr>
        <p:spPr>
          <a:xfrm>
            <a:off x="1420643" y="5079999"/>
            <a:ext cx="3780202"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Optional operations</a:t>
            </a:r>
          </a:p>
          <a:p>
            <a:r>
              <a:rPr lang="it-IT" sz="24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for layout-critical designs</a:t>
            </a:r>
            <a:r>
              <a:rPr lang="it-IT" sz="2400" dirty="0">
                <a:latin typeface="Arial" panose="020B0604020202020204" pitchFamily="34" charset="0"/>
                <a:cs typeface="Arial" panose="020B0604020202020204" pitchFamily="34" charset="0"/>
              </a:rPr>
              <a:t>)</a:t>
            </a:r>
          </a:p>
        </p:txBody>
      </p:sp>
      <p:cxnSp>
        <p:nvCxnSpPr>
          <p:cNvPr id="11" name="Connettore 2 10"/>
          <p:cNvCxnSpPr/>
          <p:nvPr/>
        </p:nvCxnSpPr>
        <p:spPr>
          <a:xfrm flipV="1">
            <a:off x="4382992" y="4238172"/>
            <a:ext cx="2148437" cy="1001485"/>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nettore 2 13"/>
          <p:cNvCxnSpPr/>
          <p:nvPr/>
        </p:nvCxnSpPr>
        <p:spPr>
          <a:xfrm flipV="1">
            <a:off x="4358856" y="5074584"/>
            <a:ext cx="2027430" cy="415523"/>
          </a:xfrm>
          <a:prstGeom prst="straightConnector1">
            <a:avLst/>
          </a:prstGeom>
          <a:ln w="38100">
            <a:solidFill>
              <a:schemeClr val="accent2">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id="{5CFA678C-57C2-4748-A3DC-102425CA9C48}"/>
              </a:ext>
            </a:extLst>
          </p:cNvPr>
          <p:cNvSpPr txBox="1"/>
          <p:nvPr/>
        </p:nvSpPr>
        <p:spPr>
          <a:xfrm rot="5400000">
            <a:off x="7947694" y="4219380"/>
            <a:ext cx="663964" cy="307777"/>
          </a:xfrm>
          <a:prstGeom prst="rect">
            <a:avLst/>
          </a:prstGeom>
          <a:noFill/>
        </p:spPr>
        <p:txBody>
          <a:bodyPr wrap="none" rtlCol="0">
            <a:spAutoFit/>
          </a:bodyPr>
          <a:lstStyle/>
          <a:p>
            <a:r>
              <a:rPr lang="en-US" sz="1400" dirty="0">
                <a:latin typeface="Arial" panose="020B0604020202020204" pitchFamily="34" charset="0"/>
                <a:cs typeface="Arial" panose="020B0604020202020204" pitchFamily="34" charset="0"/>
              </a:rPr>
              <a:t>(PEX)</a:t>
            </a:r>
          </a:p>
        </p:txBody>
      </p:sp>
    </p:spTree>
    <p:extLst>
      <p:ext uri="{BB962C8B-B14F-4D97-AF65-F5344CB8AC3E}">
        <p14:creationId xmlns:p14="http://schemas.microsoft.com/office/powerpoint/2010/main" val="4000264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2429" y="59941"/>
            <a:ext cx="10515600" cy="662397"/>
          </a:xfrm>
        </p:spPr>
        <p:txBody>
          <a:bodyPr/>
          <a:lstStyle/>
          <a:p>
            <a:r>
              <a:rPr lang="en-US"/>
              <a:t>Structure of a project (= "design")</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descr="lib_cell_views"/>
          <p:cNvPicPr/>
          <p:nvPr/>
        </p:nvPicPr>
        <p:blipFill>
          <a:blip r:embed="rId2" cstate="print">
            <a:extLst>
              <a:ext uri="{28A0092B-C50C-407E-A947-70E740481C1C}">
                <a14:useLocalDpi xmlns:a14="http://schemas.microsoft.com/office/drawing/2010/main" val="0"/>
              </a:ext>
            </a:extLst>
          </a:blip>
          <a:srcRect t="-2568"/>
          <a:stretch>
            <a:fillRect/>
          </a:stretch>
        </p:blipFill>
        <p:spPr bwMode="auto">
          <a:xfrm>
            <a:off x="2971278" y="895022"/>
            <a:ext cx="6104301" cy="3579631"/>
          </a:xfrm>
          <a:prstGeom prst="rect">
            <a:avLst/>
          </a:prstGeom>
          <a:noFill/>
          <a:ln>
            <a:noFill/>
          </a:ln>
        </p:spPr>
      </p:pic>
      <p:sp>
        <p:nvSpPr>
          <p:cNvPr id="6" name="CasellaDiTesto 5"/>
          <p:cNvSpPr txBox="1"/>
          <p:nvPr/>
        </p:nvSpPr>
        <p:spPr>
          <a:xfrm>
            <a:off x="1046335" y="4647337"/>
            <a:ext cx="10814179" cy="1569660"/>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Libraries are containers for the cells that include additional information</a:t>
            </a:r>
          </a:p>
          <a:p>
            <a:r>
              <a:rPr lang="en-US" sz="2400" dirty="0">
                <a:latin typeface="Arial" panose="020B0604020202020204" pitchFamily="34" charset="0"/>
                <a:cs typeface="Arial" panose="020B0604020202020204" pitchFamily="34" charset="0"/>
              </a:rPr>
              <a:t>about the technology. Library can be provided with the PDK (devices and</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macrocells</a:t>
            </a:r>
            <a:r>
              <a:rPr lang="en-US" sz="2400" dirty="0">
                <a:latin typeface="Arial" panose="020B0604020202020204" pitchFamily="34" charset="0"/>
                <a:cs typeface="Arial" panose="020B0604020202020204" pitchFamily="34" charset="0"/>
              </a:rPr>
              <a:t>), with the CAD environment (ideal devices) or be created by the </a:t>
            </a:r>
          </a:p>
          <a:p>
            <a:r>
              <a:rPr lang="en-US" sz="2400" dirty="0">
                <a:latin typeface="Arial" panose="020B0604020202020204" pitchFamily="34" charset="0"/>
                <a:cs typeface="Arial" panose="020B0604020202020204" pitchFamily="34" charset="0"/>
              </a:rPr>
              <a:t>designer / design group. </a:t>
            </a:r>
          </a:p>
        </p:txBody>
      </p:sp>
    </p:spTree>
    <p:extLst>
      <p:ext uri="{BB962C8B-B14F-4D97-AF65-F5344CB8AC3E}">
        <p14:creationId xmlns:p14="http://schemas.microsoft.com/office/powerpoint/2010/main" val="6341836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40000"/>
            <a:lumOff val="6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1856</Words>
  <Application>Microsoft Office PowerPoint</Application>
  <PresentationFormat>Widescreen</PresentationFormat>
  <Paragraphs>265</Paragraphs>
  <Slides>28</Slides>
  <Notes>1</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3" baseType="lpstr">
      <vt:lpstr>Arial</vt:lpstr>
      <vt:lpstr>Calibri</vt:lpstr>
      <vt:lpstr>Symbol</vt:lpstr>
      <vt:lpstr>Tema di Office</vt:lpstr>
      <vt:lpstr>Equation</vt:lpstr>
      <vt:lpstr>Design Flow of an Integrated Circuit</vt:lpstr>
      <vt:lpstr>Cells and views</vt:lpstr>
      <vt:lpstr>The layout view</vt:lpstr>
      <vt:lpstr>Shapes and layers</vt:lpstr>
      <vt:lpstr>Design flows</vt:lpstr>
      <vt:lpstr>EDA (Electrical Design Automation) Environment</vt:lpstr>
      <vt:lpstr>Analog Design Flow: Electrical Design</vt:lpstr>
      <vt:lpstr>Physical Design</vt:lpstr>
      <vt:lpstr>Structure of a project (= "design")</vt:lpstr>
      <vt:lpstr>Structure of a project: Hierarchy</vt:lpstr>
      <vt:lpstr>Instances: properties</vt:lpstr>
      <vt:lpstr>Parametric cells  (P-cells)</vt:lpstr>
      <vt:lpstr>Nested instances: terminology (Cadence and Spice) </vt:lpstr>
      <vt:lpstr>The schematic view</vt:lpstr>
      <vt:lpstr>Elements of a schematic view</vt:lpstr>
      <vt:lpstr>Access to internal nodes and devices: syntax</vt:lpstr>
      <vt:lpstr>Global nodes</vt:lpstr>
      <vt:lpstr>Elements of a Layout Editor</vt:lpstr>
      <vt:lpstr>Instances in the Layout Editor</vt:lpstr>
      <vt:lpstr>The "abstract" view</vt:lpstr>
      <vt:lpstr>Layout elements: layers, shapes and masks</vt:lpstr>
      <vt:lpstr>Dark Field, Clear Field</vt:lpstr>
      <vt:lpstr>Topological Layout Rules  (TLR) </vt:lpstr>
      <vt:lpstr>The pitch: combination of TLRs</vt:lpstr>
      <vt:lpstr>Micron and Lambda (scalable) Rules</vt:lpstr>
      <vt:lpstr>Lambda rules and uniform TLR scaling</vt:lpstr>
      <vt:lpstr>Limits of Lambda Rules </vt:lpstr>
      <vt:lpstr>Lambda Rules today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398</cp:revision>
  <dcterms:created xsi:type="dcterms:W3CDTF">2015-02-03T16:10:37Z</dcterms:created>
  <dcterms:modified xsi:type="dcterms:W3CDTF">2023-03-07T17:55:39Z</dcterms:modified>
</cp:coreProperties>
</file>