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8" autoAdjust="0"/>
    <p:restoredTop sz="93878" autoAdjust="0"/>
  </p:normalViewPr>
  <p:slideViewPr>
    <p:cSldViewPr snapToGrid="0">
      <p:cViewPr varScale="1">
        <p:scale>
          <a:sx n="107" d="100"/>
          <a:sy n="107" d="100"/>
        </p:scale>
        <p:origin x="20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88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11" Type="http://schemas.openxmlformats.org/officeDocument/2006/relationships/image" Target="../media/image129.wmf"/><Relationship Id="rId5" Type="http://schemas.openxmlformats.org/officeDocument/2006/relationships/image" Target="../media/image123.wmf"/><Relationship Id="rId10" Type="http://schemas.openxmlformats.org/officeDocument/2006/relationships/image" Target="../media/image128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25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37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47.wmf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63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8.wmf"/><Relationship Id="rId22" Type="http://schemas.openxmlformats.org/officeDocument/2006/relationships/image" Target="../media/image6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9.svg"/><Relationship Id="rId4" Type="http://schemas.openxmlformats.org/officeDocument/2006/relationships/image" Target="../media/image2.sv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7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8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oleObject" Target="../embeddings/oleObject68.bin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87.svg"/><Relationship Id="rId4" Type="http://schemas.openxmlformats.org/officeDocument/2006/relationships/image" Target="../media/image82.wmf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9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98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99.svg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3.wmf"/><Relationship Id="rId11" Type="http://schemas.openxmlformats.org/officeDocument/2006/relationships/image" Target="../media/image91.png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95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9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99.sv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wmf"/><Relationship Id="rId4" Type="http://schemas.openxmlformats.org/officeDocument/2006/relationships/image" Target="../media/image2.sv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108.wmf"/><Relationship Id="rId3" Type="http://schemas.openxmlformats.org/officeDocument/2006/relationships/image" Target="../media/image110.png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20" Type="http://schemas.openxmlformats.org/officeDocument/2006/relationships/image" Target="../media/image113.sv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104.wmf"/><Relationship Id="rId19" Type="http://schemas.openxmlformats.org/officeDocument/2006/relationships/image" Target="../media/image112.png"/><Relationship Id="rId4" Type="http://schemas.openxmlformats.org/officeDocument/2006/relationships/image" Target="../media/image111.svg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106.wmf"/><Relationship Id="rId22" Type="http://schemas.openxmlformats.org/officeDocument/2006/relationships/image" Target="../media/image10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15.png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1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90.bin"/><Relationship Id="rId18" Type="http://schemas.openxmlformats.org/officeDocument/2006/relationships/oleObject" Target="../embeddings/oleObject93.bin"/><Relationship Id="rId26" Type="http://schemas.openxmlformats.org/officeDocument/2006/relationships/image" Target="../media/image126.wmf"/><Relationship Id="rId3" Type="http://schemas.openxmlformats.org/officeDocument/2006/relationships/oleObject" Target="../embeddings/oleObject88.bin"/><Relationship Id="rId21" Type="http://schemas.openxmlformats.org/officeDocument/2006/relationships/image" Target="../media/image124.wmf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33.svg"/><Relationship Id="rId17" Type="http://schemas.openxmlformats.org/officeDocument/2006/relationships/image" Target="../media/image122.wmf"/><Relationship Id="rId25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29" Type="http://schemas.openxmlformats.org/officeDocument/2006/relationships/oleObject" Target="../embeddings/oleObject99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1.svg"/><Relationship Id="rId11" Type="http://schemas.openxmlformats.org/officeDocument/2006/relationships/image" Target="../media/image132.png"/><Relationship Id="rId24" Type="http://schemas.openxmlformats.org/officeDocument/2006/relationships/oleObject" Target="../embeddings/oleObject96.bin"/><Relationship Id="rId32" Type="http://schemas.openxmlformats.org/officeDocument/2006/relationships/image" Target="../media/image129.wmf"/><Relationship Id="rId5" Type="http://schemas.openxmlformats.org/officeDocument/2006/relationships/image" Target="../media/image110.png"/><Relationship Id="rId15" Type="http://schemas.openxmlformats.org/officeDocument/2006/relationships/oleObject" Target="../embeddings/oleObject91.bin"/><Relationship Id="rId23" Type="http://schemas.openxmlformats.org/officeDocument/2006/relationships/image" Target="../media/image125.wmf"/><Relationship Id="rId28" Type="http://schemas.openxmlformats.org/officeDocument/2006/relationships/image" Target="../media/image127.wmf"/><Relationship Id="rId10" Type="http://schemas.openxmlformats.org/officeDocument/2006/relationships/image" Target="../media/image131.svg"/><Relationship Id="rId19" Type="http://schemas.openxmlformats.org/officeDocument/2006/relationships/image" Target="../media/image123.wmf"/><Relationship Id="rId31" Type="http://schemas.openxmlformats.org/officeDocument/2006/relationships/oleObject" Target="../embeddings/oleObject100.bin"/><Relationship Id="rId4" Type="http://schemas.openxmlformats.org/officeDocument/2006/relationships/image" Target="../media/image119.wmf"/><Relationship Id="rId9" Type="http://schemas.openxmlformats.org/officeDocument/2006/relationships/image" Target="../media/image130.png"/><Relationship Id="rId14" Type="http://schemas.openxmlformats.org/officeDocument/2006/relationships/image" Target="../media/image121.wmf"/><Relationship Id="rId22" Type="http://schemas.openxmlformats.org/officeDocument/2006/relationships/oleObject" Target="../embeddings/oleObject95.bin"/><Relationship Id="rId27" Type="http://schemas.openxmlformats.org/officeDocument/2006/relationships/oleObject" Target="../embeddings/oleObject98.bin"/><Relationship Id="rId30" Type="http://schemas.openxmlformats.org/officeDocument/2006/relationships/image" Target="../media/image12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03.bin"/><Relationship Id="rId3" Type="http://schemas.openxmlformats.org/officeDocument/2006/relationships/image" Target="../media/image137.png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0.svg"/><Relationship Id="rId11" Type="http://schemas.openxmlformats.org/officeDocument/2006/relationships/oleObject" Target="../embeddings/oleObject102.bin"/><Relationship Id="rId5" Type="http://schemas.openxmlformats.org/officeDocument/2006/relationships/image" Target="../media/image139.png"/><Relationship Id="rId10" Type="http://schemas.openxmlformats.org/officeDocument/2006/relationships/image" Target="../media/image142.svg"/><Relationship Id="rId4" Type="http://schemas.openxmlformats.org/officeDocument/2006/relationships/image" Target="../media/image138.svg"/><Relationship Id="rId9" Type="http://schemas.openxmlformats.org/officeDocument/2006/relationships/image" Target="../media/image141.png"/><Relationship Id="rId14" Type="http://schemas.openxmlformats.org/officeDocument/2006/relationships/image" Target="../media/image1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sv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wmf"/><Relationship Id="rId4" Type="http://schemas.openxmlformats.org/officeDocument/2006/relationships/image" Target="../media/image24.svg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7.wmf"/><Relationship Id="rId4" Type="http://schemas.openxmlformats.org/officeDocument/2006/relationships/image" Target="../media/image31.sv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FD062AD-8A0A-4A3E-8A38-A3E8CC50DA29}"/>
              </a:ext>
            </a:extLst>
          </p:cNvPr>
          <p:cNvSpPr/>
          <p:nvPr/>
        </p:nvSpPr>
        <p:spPr>
          <a:xfrm>
            <a:off x="3318553" y="3883631"/>
            <a:ext cx="842481" cy="647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9C12C61-8536-4E08-85EC-7FD5896C1A6E}"/>
              </a:ext>
            </a:extLst>
          </p:cNvPr>
          <p:cNvSpPr/>
          <p:nvPr/>
        </p:nvSpPr>
        <p:spPr>
          <a:xfrm>
            <a:off x="9481567" y="2846529"/>
            <a:ext cx="842481" cy="647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6AF46BA-F6D9-4F51-B9F4-B98EE424C07F}"/>
              </a:ext>
            </a:extLst>
          </p:cNvPr>
          <p:cNvSpPr/>
          <p:nvPr/>
        </p:nvSpPr>
        <p:spPr>
          <a:xfrm>
            <a:off x="6828768" y="3542604"/>
            <a:ext cx="2652799" cy="2481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4A4BEAB-0CFB-4FE7-998D-D8A49C93151B}"/>
              </a:ext>
            </a:extLst>
          </p:cNvPr>
          <p:cNvSpPr/>
          <p:nvPr/>
        </p:nvSpPr>
        <p:spPr>
          <a:xfrm>
            <a:off x="805067" y="679657"/>
            <a:ext cx="2643809" cy="54168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3" y="17260"/>
            <a:ext cx="10515600" cy="662397"/>
          </a:xfrm>
        </p:spPr>
        <p:txBody>
          <a:bodyPr/>
          <a:lstStyle/>
          <a:p>
            <a:r>
              <a:rPr lang="en-US" dirty="0"/>
              <a:t>Single stage (OTA) fully differential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FE927E9-12AC-47EE-8E85-6D31D1C07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970" y="679657"/>
            <a:ext cx="9084366" cy="541683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FE5D55-AA2E-47C6-9EAE-2BA17CB33D3A}"/>
              </a:ext>
            </a:extLst>
          </p:cNvPr>
          <p:cNvSpPr txBox="1"/>
          <p:nvPr/>
        </p:nvSpPr>
        <p:spPr>
          <a:xfrm rot="16200000">
            <a:off x="-219048" y="2474843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 circuit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85312D-661F-4693-808D-2366D3795531}"/>
              </a:ext>
            </a:extLst>
          </p:cNvPr>
          <p:cNvSpPr txBox="1"/>
          <p:nvPr/>
        </p:nvSpPr>
        <p:spPr>
          <a:xfrm>
            <a:off x="6853776" y="468139"/>
            <a:ext cx="5001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connection will initially be made to analyze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problem. It will be later substituted by proper circuits 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443584B-7377-48D7-A7AD-4A3BC01FE7FE}"/>
              </a:ext>
            </a:extLst>
          </p:cNvPr>
          <p:cNvSpPr/>
          <p:nvPr/>
        </p:nvSpPr>
        <p:spPr>
          <a:xfrm>
            <a:off x="3776867" y="1483802"/>
            <a:ext cx="3076909" cy="1083511"/>
          </a:xfrm>
          <a:custGeom>
            <a:avLst/>
            <a:gdLst>
              <a:gd name="connsiteX0" fmla="*/ 3051313 w 3051902"/>
              <a:gd name="connsiteY0" fmla="*/ 0 h 758391"/>
              <a:gd name="connsiteX1" fmla="*/ 2882348 w 3051902"/>
              <a:gd name="connsiteY1" fmla="*/ 337930 h 758391"/>
              <a:gd name="connsiteX2" fmla="*/ 2007704 w 3051902"/>
              <a:gd name="connsiteY2" fmla="*/ 665921 h 758391"/>
              <a:gd name="connsiteX3" fmla="*/ 1262269 w 3051902"/>
              <a:gd name="connsiteY3" fmla="*/ 646043 h 758391"/>
              <a:gd name="connsiteX4" fmla="*/ 705678 w 3051902"/>
              <a:gd name="connsiteY4" fmla="*/ 755374 h 758391"/>
              <a:gd name="connsiteX5" fmla="*/ 129209 w 3051902"/>
              <a:gd name="connsiteY5" fmla="*/ 506895 h 758391"/>
              <a:gd name="connsiteX6" fmla="*/ 0 w 3051902"/>
              <a:gd name="connsiteY6" fmla="*/ 168965 h 758391"/>
              <a:gd name="connsiteX0" fmla="*/ 3076713 w 3076909"/>
              <a:gd name="connsiteY0" fmla="*/ 0 h 1083511"/>
              <a:gd name="connsiteX1" fmla="*/ 2882348 w 3076909"/>
              <a:gd name="connsiteY1" fmla="*/ 663050 h 1083511"/>
              <a:gd name="connsiteX2" fmla="*/ 2007704 w 3076909"/>
              <a:gd name="connsiteY2" fmla="*/ 991041 h 1083511"/>
              <a:gd name="connsiteX3" fmla="*/ 1262269 w 3076909"/>
              <a:gd name="connsiteY3" fmla="*/ 971163 h 1083511"/>
              <a:gd name="connsiteX4" fmla="*/ 705678 w 3076909"/>
              <a:gd name="connsiteY4" fmla="*/ 1080494 h 1083511"/>
              <a:gd name="connsiteX5" fmla="*/ 129209 w 3076909"/>
              <a:gd name="connsiteY5" fmla="*/ 832015 h 1083511"/>
              <a:gd name="connsiteX6" fmla="*/ 0 w 3076909"/>
              <a:gd name="connsiteY6" fmla="*/ 494085 h 108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909" h="1083511">
                <a:moveTo>
                  <a:pt x="3076713" y="0"/>
                </a:moveTo>
                <a:cubicBezTo>
                  <a:pt x="3079198" y="113471"/>
                  <a:pt x="3060516" y="497877"/>
                  <a:pt x="2882348" y="663050"/>
                </a:cubicBezTo>
                <a:cubicBezTo>
                  <a:pt x="2704180" y="828223"/>
                  <a:pt x="2277717" y="939689"/>
                  <a:pt x="2007704" y="991041"/>
                </a:cubicBezTo>
                <a:cubicBezTo>
                  <a:pt x="1737691" y="1042393"/>
                  <a:pt x="1479273" y="956254"/>
                  <a:pt x="1262269" y="971163"/>
                </a:cubicBezTo>
                <a:cubicBezTo>
                  <a:pt x="1045265" y="986072"/>
                  <a:pt x="894521" y="1103685"/>
                  <a:pt x="705678" y="1080494"/>
                </a:cubicBezTo>
                <a:cubicBezTo>
                  <a:pt x="516835" y="1057303"/>
                  <a:pt x="246822" y="929750"/>
                  <a:pt x="129209" y="832015"/>
                </a:cubicBezTo>
                <a:cubicBezTo>
                  <a:pt x="11596" y="734280"/>
                  <a:pt x="5798" y="614182"/>
                  <a:pt x="0" y="49408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82C073-A778-4943-8B2F-269F3F9520B2}"/>
              </a:ext>
            </a:extLst>
          </p:cNvPr>
          <p:cNvSpPr txBox="1"/>
          <p:nvPr/>
        </p:nvSpPr>
        <p:spPr>
          <a:xfrm>
            <a:off x="9481567" y="4269452"/>
            <a:ext cx="2198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fully-diff. folded cascode this is a double current source and does not process the signal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D11B42-515A-44BB-BF0D-1F0A8AF268B8}"/>
              </a:ext>
            </a:extLst>
          </p:cNvPr>
          <p:cNvSpPr txBox="1"/>
          <p:nvPr/>
        </p:nvSpPr>
        <p:spPr>
          <a:xfrm>
            <a:off x="1960352" y="164983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E7FAFE5-DB76-4EEE-8EE1-24E86E57BB85}"/>
              </a:ext>
            </a:extLst>
          </p:cNvPr>
          <p:cNvSpPr txBox="1"/>
          <p:nvPr/>
        </p:nvSpPr>
        <p:spPr>
          <a:xfrm>
            <a:off x="9354346" y="1548930"/>
            <a:ext cx="279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k1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constant bias voltages necessary for  p and n cascode structures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6" grpId="0" animBg="1"/>
      <p:bldP spid="7" grpId="0"/>
      <p:bldP spid="8" grpId="0"/>
      <p:bldP spid="9" grpId="0" animBg="1"/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E045E-316B-4828-97E9-AE751B2E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7116FA-6630-4908-BF75-E1FA3E0D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2B1B70-D009-47E2-B115-AA1C07CF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C6E0C6F-E2B0-4B08-BBDC-20BD3DF6C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66165"/>
              </p:ext>
            </p:extLst>
          </p:nvPr>
        </p:nvGraphicFramePr>
        <p:xfrm>
          <a:off x="1916113" y="1116013"/>
          <a:ext cx="644207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3213000" imgH="914400" progId="Equation.DSMT4">
                  <p:embed/>
                </p:oleObj>
              </mc:Choice>
              <mc:Fallback>
                <p:oleObj name="Equation" r:id="rId3" imgW="3213000" imgH="914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0253378-AA5C-4AC6-887F-C5D565DE2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1116013"/>
                        <a:ext cx="6442075" cy="184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DCEB0F9-BAE5-412B-B94F-F81B4EFF2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446571"/>
              </p:ext>
            </p:extLst>
          </p:nvPr>
        </p:nvGraphicFramePr>
        <p:xfrm>
          <a:off x="8481936" y="1092056"/>
          <a:ext cx="577574" cy="94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4EEBA0A-044F-429E-88B1-E029F9EA7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936" y="1092056"/>
                        <a:ext cx="577574" cy="947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6C4ED3D-9722-41F0-82CF-341879A2F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087835"/>
              </p:ext>
            </p:extLst>
          </p:nvPr>
        </p:nvGraphicFramePr>
        <p:xfrm>
          <a:off x="8481936" y="2039660"/>
          <a:ext cx="577574" cy="94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7DCEB0F9-BAE5-412B-B94F-F81B4EFF2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936" y="2039660"/>
                        <a:ext cx="577574" cy="947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AA51FA7-21BE-4BCB-A79D-D949987F0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9254"/>
              </p:ext>
            </p:extLst>
          </p:nvPr>
        </p:nvGraphicFramePr>
        <p:xfrm>
          <a:off x="2528888" y="3255963"/>
          <a:ext cx="555148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8" imgW="2768400" imgH="431640" progId="Equation.DSMT4">
                  <p:embed/>
                </p:oleObj>
              </mc:Choice>
              <mc:Fallback>
                <p:oleObj name="Equation" r:id="rId8" imgW="276840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C6E0C6F-E2B0-4B08-BBDC-20BD3DF6C6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3255963"/>
                        <a:ext cx="555148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AB1509E-9C7A-4532-8326-FEA8C9EA9F50}"/>
              </a:ext>
            </a:extLst>
          </p:cNvPr>
          <p:cNvSpPr/>
          <p:nvPr/>
        </p:nvSpPr>
        <p:spPr>
          <a:xfrm>
            <a:off x="5379522" y="3145651"/>
            <a:ext cx="2801306" cy="1122655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0ACD73-1272-47E6-A636-D161557EC042}"/>
              </a:ext>
            </a:extLst>
          </p:cNvPr>
          <p:cNvSpPr txBox="1"/>
          <p:nvPr/>
        </p:nvSpPr>
        <p:spPr>
          <a:xfrm>
            <a:off x="8684279" y="3067977"/>
            <a:ext cx="350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unwanted term, because we want only 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6791406-5D53-4BB6-8E30-8FD24A025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161208"/>
              </p:ext>
            </p:extLst>
          </p:nvPr>
        </p:nvGraphicFramePr>
        <p:xfrm>
          <a:off x="4994691" y="4349019"/>
          <a:ext cx="47450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0" imgW="2158920" imgH="393480" progId="Equation.DSMT4">
                  <p:embed/>
                </p:oleObj>
              </mc:Choice>
              <mc:Fallback>
                <p:oleObj name="Equation" r:id="rId10" imgW="215892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AA51FA7-21BE-4BCB-A79D-D949987F00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691" y="4349019"/>
                        <a:ext cx="474503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F44F990-28A9-47D6-8EA0-B52D3126B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9664"/>
              </p:ext>
            </p:extLst>
          </p:nvPr>
        </p:nvGraphicFramePr>
        <p:xfrm>
          <a:off x="2415760" y="5122617"/>
          <a:ext cx="210855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2" imgW="952087" imgH="393529" progId="Equation.DSMT4">
                  <p:embed/>
                </p:oleObj>
              </mc:Choice>
              <mc:Fallback>
                <p:oleObj name="Equation" r:id="rId12" imgW="95208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760" y="5122617"/>
                        <a:ext cx="210855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0A8380-7AC4-4D78-813C-DB3D551B527E}"/>
              </a:ext>
            </a:extLst>
          </p:cNvPr>
          <p:cNvSpPr txBox="1"/>
          <p:nvPr/>
        </p:nvSpPr>
        <p:spPr>
          <a:xfrm>
            <a:off x="2528888" y="4652831"/>
            <a:ext cx="166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design: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0AE1F383-E77E-4C94-973B-DC0064C4F8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737156"/>
              </p:ext>
            </p:extLst>
          </p:nvPr>
        </p:nvGraphicFramePr>
        <p:xfrm>
          <a:off x="8197850" y="5360988"/>
          <a:ext cx="32416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4" imgW="1130040" imgH="228600" progId="Equation.DSMT4">
                  <p:embed/>
                </p:oleObj>
              </mc:Choice>
              <mc:Fallback>
                <p:oleObj name="Equation" r:id="rId14" imgW="11300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AA51FA7-21BE-4BCB-A79D-D949987F00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50" y="5360988"/>
                        <a:ext cx="3241675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62CFE8D9-9C33-4E80-B18E-48C91FF8FFE0}"/>
              </a:ext>
            </a:extLst>
          </p:cNvPr>
          <p:cNvSpPr/>
          <p:nvPr/>
        </p:nvSpPr>
        <p:spPr>
          <a:xfrm rot="1380504">
            <a:off x="7514349" y="5204549"/>
            <a:ext cx="534573" cy="5666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09D641B6-4456-4556-85E5-76296D2F2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54263"/>
              </p:ext>
            </p:extLst>
          </p:nvPr>
        </p:nvGraphicFramePr>
        <p:xfrm>
          <a:off x="434502" y="4272511"/>
          <a:ext cx="1624012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6" imgW="672840" imgH="711000" progId="Equation.DSMT4">
                  <p:embed/>
                </p:oleObj>
              </mc:Choice>
              <mc:Fallback>
                <p:oleObj name="Equation" r:id="rId16" imgW="672840" imgH="7110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EFB29C0-6731-4A28-8F59-9389DE540B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02" y="4272511"/>
                        <a:ext cx="1624012" cy="170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55928CDC-FA50-415C-A30B-4790F58F29A0}"/>
              </a:ext>
            </a:extLst>
          </p:cNvPr>
          <p:cNvSpPr/>
          <p:nvPr/>
        </p:nvSpPr>
        <p:spPr>
          <a:xfrm rot="19801090">
            <a:off x="4815276" y="5120750"/>
            <a:ext cx="534573" cy="5666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03BB4-7058-4363-96E0-8EC8EB39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error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B2B3F5-6729-4D79-A92B-D4DAD012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CE7722-8ABA-43A0-9510-CBC02D4C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CA4BAAE-A76A-4CA5-983C-32066A015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61485"/>
              </p:ext>
            </p:extLst>
          </p:nvPr>
        </p:nvGraphicFramePr>
        <p:xfrm>
          <a:off x="1203325" y="1363663"/>
          <a:ext cx="31194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130040" imgH="228600" progId="Equation.DSMT4">
                  <p:embed/>
                </p:oleObj>
              </mc:Choice>
              <mc:Fallback>
                <p:oleObj name="Equation" r:id="rId3" imgW="113004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0AE1F383-E77E-4C94-973B-DC0064C4F8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1363663"/>
                        <a:ext cx="3119438" cy="636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CCD5895-9A6C-4073-861C-CC6303737AC4}"/>
              </a:ext>
            </a:extLst>
          </p:cNvPr>
          <p:cNvSpPr/>
          <p:nvPr/>
        </p:nvSpPr>
        <p:spPr>
          <a:xfrm>
            <a:off x="7361006" y="4898953"/>
            <a:ext cx="563227" cy="1024769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3A3D62-B653-4F0B-B5B4-9C3B08016D61}"/>
              </a:ext>
            </a:extLst>
          </p:cNvPr>
          <p:cNvSpPr txBox="1"/>
          <p:nvPr/>
        </p:nvSpPr>
        <p:spPr>
          <a:xfrm>
            <a:off x="4672070" y="1446652"/>
            <a:ext cx="93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3A01805-4A12-4687-9E8E-56DE80962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38002"/>
              </p:ext>
            </p:extLst>
          </p:nvPr>
        </p:nvGraphicFramePr>
        <p:xfrm>
          <a:off x="264314" y="2372374"/>
          <a:ext cx="3070885" cy="118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1130040" imgH="431640" progId="Equation.DSMT4">
                  <p:embed/>
                </p:oleObj>
              </mc:Choice>
              <mc:Fallback>
                <p:oleObj name="Equation" r:id="rId5" imgW="113004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CA4BAAE-A76A-4CA5-983C-32066A015C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4" y="2372374"/>
                        <a:ext cx="3070885" cy="1182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C71AB34-4AEF-4E8D-8BFD-7AB5D1CC2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58410"/>
              </p:ext>
            </p:extLst>
          </p:nvPr>
        </p:nvGraphicFramePr>
        <p:xfrm>
          <a:off x="3327590" y="2412323"/>
          <a:ext cx="2105571" cy="1183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774360" imgH="431640" progId="Equation.DSMT4">
                  <p:embed/>
                </p:oleObj>
              </mc:Choice>
              <mc:Fallback>
                <p:oleObj name="Equation" r:id="rId7" imgW="7743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3A01805-4A12-4687-9E8E-56DE809620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590" y="2412323"/>
                        <a:ext cx="2105571" cy="1183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602940B-5D37-4E42-AD13-517B5757E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72817"/>
              </p:ext>
            </p:extLst>
          </p:nvPr>
        </p:nvGraphicFramePr>
        <p:xfrm>
          <a:off x="5404732" y="2412323"/>
          <a:ext cx="2519501" cy="1183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927000" imgH="431640" progId="Equation.DSMT4">
                  <p:embed/>
                </p:oleObj>
              </mc:Choice>
              <mc:Fallback>
                <p:oleObj name="Equation" r:id="rId9" imgW="9270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C71AB34-4AEF-4E8D-8BFD-7AB5D1CC28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732" y="2412323"/>
                        <a:ext cx="2519501" cy="1183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9EE1DF-D06F-4AD1-A3DC-84FA42B6CD37}"/>
              </a:ext>
            </a:extLst>
          </p:cNvPr>
          <p:cNvSpPr txBox="1"/>
          <p:nvPr/>
        </p:nvSpPr>
        <p:spPr>
          <a:xfrm>
            <a:off x="6291549" y="1245825"/>
            <a:ext cx="61134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i="1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sum of current mismatches of several current mirror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78779A8-A938-4B0E-A34C-6D4F1FA83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37681"/>
              </p:ext>
            </p:extLst>
          </p:nvPr>
        </p:nvGraphicFramePr>
        <p:xfrm>
          <a:off x="9417708" y="2890151"/>
          <a:ext cx="1780907" cy="103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749160" imgH="431640" progId="Equation.DSMT4">
                  <p:embed/>
                </p:oleObj>
              </mc:Choice>
              <mc:Fallback>
                <p:oleObj name="Equation" r:id="rId11" imgW="74916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602940B-5D37-4E42-AD13-517B5757E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708" y="2890151"/>
                        <a:ext cx="1780907" cy="1036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F0179DB-2DDB-43B1-A6EA-49BFFB0F1A59}"/>
              </a:ext>
            </a:extLst>
          </p:cNvPr>
          <p:cNvSpPr txBox="1"/>
          <p:nvPr/>
        </p:nvSpPr>
        <p:spPr>
          <a:xfrm>
            <a:off x="8950258" y="2470170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current mirror: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2F7D2DC-EB53-453F-A5EF-C2CE54208357}"/>
              </a:ext>
            </a:extLst>
          </p:cNvPr>
          <p:cNvSpPr txBox="1"/>
          <p:nvPr/>
        </p:nvSpPr>
        <p:spPr>
          <a:xfrm>
            <a:off x="838200" y="4073340"/>
            <a:ext cx="981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output current of one of the several mirror that contribute to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1655CC4-97DD-4065-B432-A4D79BE0F1F9}"/>
              </a:ext>
            </a:extLst>
          </p:cNvPr>
          <p:cNvCxnSpPr>
            <a:cxnSpLocks/>
          </p:cNvCxnSpPr>
          <p:nvPr/>
        </p:nvCxnSpPr>
        <p:spPr>
          <a:xfrm>
            <a:off x="7079763" y="2003825"/>
            <a:ext cx="322163" cy="527578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7E9AA2CD-0287-4F45-BE3D-F7E30C5034F0}"/>
              </a:ext>
            </a:extLst>
          </p:cNvPr>
          <p:cNvCxnSpPr>
            <a:cxnSpLocks/>
          </p:cNvCxnSpPr>
          <p:nvPr/>
        </p:nvCxnSpPr>
        <p:spPr>
          <a:xfrm flipV="1">
            <a:off x="7095387" y="3506717"/>
            <a:ext cx="330047" cy="493036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B53F92C7-71CD-4667-ADD8-21E560A37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243699"/>
              </p:ext>
            </p:extLst>
          </p:nvPr>
        </p:nvGraphicFramePr>
        <p:xfrm>
          <a:off x="4318794" y="4819210"/>
          <a:ext cx="35544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1307880" imgH="431640" progId="Equation.DSMT4">
                  <p:embed/>
                </p:oleObj>
              </mc:Choice>
              <mc:Fallback>
                <p:oleObj name="Equation" r:id="rId13" imgW="130788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602940B-5D37-4E42-AD13-517B5757E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794" y="4819210"/>
                        <a:ext cx="3554412" cy="118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B5C32E02-21BF-4F02-8F24-279F093EC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814220"/>
              </p:ext>
            </p:extLst>
          </p:nvPr>
        </p:nvGraphicFramePr>
        <p:xfrm>
          <a:off x="8050006" y="4442739"/>
          <a:ext cx="11033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5" imgW="406080" imgH="393480" progId="Equation.DSMT4">
                  <p:embed/>
                </p:oleObj>
              </mc:Choice>
              <mc:Fallback>
                <p:oleObj name="Equation" r:id="rId15" imgW="406080" imgH="39348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74A9B17F-7A0A-4340-834D-E4665A3367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0006" y="4442739"/>
                        <a:ext cx="1103313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98F8B691-B247-4908-B59A-42C3D38A6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009170"/>
              </p:ext>
            </p:extLst>
          </p:nvPr>
        </p:nvGraphicFramePr>
        <p:xfrm>
          <a:off x="4986338" y="5676900"/>
          <a:ext cx="6207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7" imgW="228600" imgH="203040" progId="Equation.DSMT4">
                  <p:embed/>
                </p:oleObj>
              </mc:Choice>
              <mc:Fallback>
                <p:oleObj name="Equation" r:id="rId17" imgW="228600" imgH="20304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74A9B17F-7A0A-4340-834D-E4665A3367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5676900"/>
                        <a:ext cx="62071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B02AC35D-91C7-4E3C-8949-C9E524034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985865"/>
              </p:ext>
            </p:extLst>
          </p:nvPr>
        </p:nvGraphicFramePr>
        <p:xfrm>
          <a:off x="4840738" y="4535005"/>
          <a:ext cx="12747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9" imgW="469800" imgH="203040" progId="Equation.DSMT4">
                  <p:embed/>
                </p:oleObj>
              </mc:Choice>
              <mc:Fallback>
                <p:oleObj name="Equation" r:id="rId19" imgW="469800" imgH="20304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98F8B691-B247-4908-B59A-42C3D38A6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738" y="4535005"/>
                        <a:ext cx="1274763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579AEE26-3147-4678-B6C2-C2EC48BBF059}"/>
              </a:ext>
            </a:extLst>
          </p:cNvPr>
          <p:cNvCxnSpPr>
            <a:cxnSpLocks/>
          </p:cNvCxnSpPr>
          <p:nvPr/>
        </p:nvCxnSpPr>
        <p:spPr>
          <a:xfrm flipV="1">
            <a:off x="5697196" y="5676510"/>
            <a:ext cx="251481" cy="30288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3A21A30-59FB-4328-8F12-C8FD55078DBD}"/>
              </a:ext>
            </a:extLst>
          </p:cNvPr>
          <p:cNvCxnSpPr>
            <a:cxnSpLocks/>
            <a:stCxn id="26" idx="0"/>
          </p:cNvCxnSpPr>
          <p:nvPr/>
        </p:nvCxnSpPr>
        <p:spPr>
          <a:xfrm>
            <a:off x="6096000" y="4819210"/>
            <a:ext cx="702512" cy="395635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331148EF-4CE7-4119-A1BA-FC64CACAC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34062"/>
              </p:ext>
            </p:extLst>
          </p:nvPr>
        </p:nvGraphicFramePr>
        <p:xfrm>
          <a:off x="9485313" y="5189538"/>
          <a:ext cx="12763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1" imgW="469800" imgH="203040" progId="Equation.DSMT4">
                  <p:embed/>
                </p:oleObj>
              </mc:Choice>
              <mc:Fallback>
                <p:oleObj name="Equation" r:id="rId21" imgW="469800" imgH="20304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74A9B17F-7A0A-4340-834D-E4665A3367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313" y="5189538"/>
                        <a:ext cx="127635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24A72FF-65B1-4125-BFF6-77B0697435CE}"/>
              </a:ext>
            </a:extLst>
          </p:cNvPr>
          <p:cNvSpPr txBox="1"/>
          <p:nvPr/>
        </p:nvSpPr>
        <p:spPr>
          <a:xfrm>
            <a:off x="1347455" y="5089659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an example:</a:t>
            </a: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685AA6A7-7B45-4D81-8A01-6768FCCC9FD7}"/>
              </a:ext>
            </a:extLst>
          </p:cNvPr>
          <p:cNvSpPr/>
          <p:nvPr/>
        </p:nvSpPr>
        <p:spPr>
          <a:xfrm>
            <a:off x="3335199" y="1204696"/>
            <a:ext cx="1005447" cy="1024769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EDE511C-3427-4CFB-84A8-34E5EF2BF5AA}"/>
              </a:ext>
            </a:extLst>
          </p:cNvPr>
          <p:cNvSpPr txBox="1"/>
          <p:nvPr/>
        </p:nvSpPr>
        <p:spPr>
          <a:xfrm>
            <a:off x="105929" y="5724673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gain of a folded cascode 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8F770ED-05CA-8FC7-1C76-34407640C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03163"/>
              </p:ext>
            </p:extLst>
          </p:nvPr>
        </p:nvGraphicFramePr>
        <p:xfrm>
          <a:off x="3516287" y="3163983"/>
          <a:ext cx="452437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3" imgW="190440" imgH="393480" progId="Equation.DSMT4">
                  <p:embed/>
                </p:oleObj>
              </mc:Choice>
              <mc:Fallback>
                <p:oleObj name="Equation" r:id="rId23" imgW="19044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78779A8-A938-4B0E-A34C-6D4F1FA834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287" y="3163983"/>
                        <a:ext cx="452437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A4F5CB5-F2F1-4A25-B535-6B4B0684794C}"/>
              </a:ext>
            </a:extLst>
          </p:cNvPr>
          <p:cNvCxnSpPr>
            <a:cxnSpLocks/>
          </p:cNvCxnSpPr>
          <p:nvPr/>
        </p:nvCxnSpPr>
        <p:spPr>
          <a:xfrm flipV="1">
            <a:off x="3993476" y="3349798"/>
            <a:ext cx="373887" cy="217757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4" grpId="0"/>
      <p:bldP spid="16" grpId="0"/>
      <p:bldP spid="40" grpId="0"/>
      <p:bldP spid="41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A82042-0C37-4227-8BA5-548F85D6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Stabilization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B4D22E-8E05-4F81-A279-85845F57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AFEB3C-1132-4DEE-8F4D-2EA72149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B1EE881-488C-444B-A37D-65A9FB3BE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84521"/>
              </p:ext>
            </p:extLst>
          </p:nvPr>
        </p:nvGraphicFramePr>
        <p:xfrm>
          <a:off x="3971925" y="1457325"/>
          <a:ext cx="31210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130040" imgH="228600" progId="Equation.DSMT4">
                  <p:embed/>
                </p:oleObj>
              </mc:Choice>
              <mc:Fallback>
                <p:oleObj name="Equation" r:id="rId3" imgW="113004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CA4BAAE-A76A-4CA5-983C-32066A015C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1457325"/>
                        <a:ext cx="3121025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987925-FD9E-49AF-A0DC-78C18257CD07}"/>
              </a:ext>
            </a:extLst>
          </p:cNvPr>
          <p:cNvSpPr txBox="1"/>
          <p:nvPr/>
        </p:nvSpPr>
        <p:spPr>
          <a:xfrm>
            <a:off x="971694" y="2171328"/>
            <a:ext cx="9261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configuration that we have analyzed so far, the error in the common mode is too large for any practical application.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It is very likely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error exceeds the supply voltage, meaning that in quiescent conditions,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both the outputs are saturated at either the upper or at the lower bound of the output range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934C23-446D-4C8C-B935-05ECF60A923A}"/>
              </a:ext>
            </a:extLst>
          </p:cNvPr>
          <p:cNvSpPr txBox="1"/>
          <p:nvPr/>
        </p:nvSpPr>
        <p:spPr>
          <a:xfrm>
            <a:off x="971694" y="4477175"/>
            <a:ext cx="9964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circuit that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stabilizes the output common mode voltage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 value close to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is required.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circuit is called Common Mode Feed-Back loop, or simply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CMFB</a:t>
            </a:r>
          </a:p>
        </p:txBody>
      </p:sp>
    </p:spTree>
    <p:extLst>
      <p:ext uri="{BB962C8B-B14F-4D97-AF65-F5344CB8AC3E}">
        <p14:creationId xmlns:p14="http://schemas.microsoft.com/office/powerpoint/2010/main" val="36672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BF3E3D2-B09F-4C67-B92C-5805B9990557}"/>
              </a:ext>
            </a:extLst>
          </p:cNvPr>
          <p:cNvSpPr/>
          <p:nvPr/>
        </p:nvSpPr>
        <p:spPr>
          <a:xfrm>
            <a:off x="3482525" y="1038779"/>
            <a:ext cx="1376237" cy="429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39E056-FB86-4D2D-8FD7-8D018E74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255"/>
            <a:ext cx="10515600" cy="662397"/>
          </a:xfrm>
        </p:spPr>
        <p:txBody>
          <a:bodyPr/>
          <a:lstStyle/>
          <a:p>
            <a:r>
              <a:rPr lang="en-US" dirty="0"/>
              <a:t>CMFB: the principle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7217FD-A360-407D-AEF1-3BBAB7D7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11382F-567D-4178-BECB-C419AAF4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C4C788B-D29A-4061-83C9-16DE485A84F1}"/>
              </a:ext>
            </a:extLst>
          </p:cNvPr>
          <p:cNvSpPr/>
          <p:nvPr/>
        </p:nvSpPr>
        <p:spPr>
          <a:xfrm>
            <a:off x="5276206" y="3048165"/>
            <a:ext cx="2823064" cy="586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9A96C1E-DB75-48DA-AB4C-FB92E4916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394" y="679652"/>
            <a:ext cx="7605876" cy="4535243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8AAD2EA-3C3F-4516-8ADC-E32D845AC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260460"/>
              </p:ext>
            </p:extLst>
          </p:nvPr>
        </p:nvGraphicFramePr>
        <p:xfrm>
          <a:off x="7746604" y="1878327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B1EE881-488C-444B-A37D-65A9FB3BE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604" y="1878327"/>
                        <a:ext cx="630237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563E277-CD51-4B8B-AF36-53C2A743C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090126"/>
              </p:ext>
            </p:extLst>
          </p:nvPr>
        </p:nvGraphicFramePr>
        <p:xfrm>
          <a:off x="7351997" y="634501"/>
          <a:ext cx="8747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7" imgW="317160" imgH="228600" progId="Equation.DSMT4">
                  <p:embed/>
                </p:oleObj>
              </mc:Choice>
              <mc:Fallback>
                <p:oleObj name="Equation" r:id="rId7" imgW="31716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8AAD2EA-3C3F-4516-8ADC-E32D845ACF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997" y="634501"/>
                        <a:ext cx="874713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9BACB90-2845-412B-ADFF-B573E2D58BD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6739206" y="1042531"/>
            <a:ext cx="714375" cy="733425"/>
          </a:xfrm>
          <a:prstGeom prst="rect">
            <a:avLst/>
          </a:prstGeom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BF52A29-6984-4E6E-9119-B58371A90B96}"/>
              </a:ext>
            </a:extLst>
          </p:cNvPr>
          <p:cNvSpPr/>
          <p:nvPr/>
        </p:nvSpPr>
        <p:spPr>
          <a:xfrm>
            <a:off x="4978401" y="1206849"/>
            <a:ext cx="1790148" cy="260994"/>
          </a:xfrm>
          <a:custGeom>
            <a:avLst/>
            <a:gdLst>
              <a:gd name="connsiteX0" fmla="*/ 2370667 w 2370667"/>
              <a:gd name="connsiteY0" fmla="*/ 287866 h 287866"/>
              <a:gd name="connsiteX1" fmla="*/ 2108200 w 2370667"/>
              <a:gd name="connsiteY1" fmla="*/ 262466 h 287866"/>
              <a:gd name="connsiteX2" fmla="*/ 1701800 w 2370667"/>
              <a:gd name="connsiteY2" fmla="*/ 169333 h 287866"/>
              <a:gd name="connsiteX3" fmla="*/ 1016000 w 2370667"/>
              <a:gd name="connsiteY3" fmla="*/ 42333 h 287866"/>
              <a:gd name="connsiteX4" fmla="*/ 0 w 2370667"/>
              <a:gd name="connsiteY4" fmla="*/ 0 h 28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667" h="287866">
                <a:moveTo>
                  <a:pt x="2370667" y="287866"/>
                </a:moveTo>
                <a:cubicBezTo>
                  <a:pt x="2295172" y="285043"/>
                  <a:pt x="2219678" y="282221"/>
                  <a:pt x="2108200" y="262466"/>
                </a:cubicBezTo>
                <a:cubicBezTo>
                  <a:pt x="1996722" y="242711"/>
                  <a:pt x="1883833" y="206022"/>
                  <a:pt x="1701800" y="169333"/>
                </a:cubicBezTo>
                <a:cubicBezTo>
                  <a:pt x="1519767" y="132644"/>
                  <a:pt x="1299633" y="70555"/>
                  <a:pt x="1016000" y="42333"/>
                </a:cubicBezTo>
                <a:cubicBezTo>
                  <a:pt x="732367" y="14111"/>
                  <a:pt x="366183" y="705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2ADC1B5-BDF2-40D1-AB75-F1B8D8A4655A}"/>
              </a:ext>
            </a:extLst>
          </p:cNvPr>
          <p:cNvSpPr txBox="1"/>
          <p:nvPr/>
        </p:nvSpPr>
        <p:spPr>
          <a:xfrm>
            <a:off x="8504281" y="1120676"/>
            <a:ext cx="3758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CMFB circuit, calculates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compares it with the target value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adjust one of the bias currents (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to make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5E715BB-7633-4F8C-A222-F0DF2B91B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542116"/>
              </p:ext>
            </p:extLst>
          </p:nvPr>
        </p:nvGraphicFramePr>
        <p:xfrm>
          <a:off x="7847013" y="4270375"/>
          <a:ext cx="420846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11" imgW="1638000" imgH="253800" progId="Equation.DSMT4">
                  <p:embed/>
                </p:oleObj>
              </mc:Choice>
              <mc:Fallback>
                <p:oleObj name="Equation" r:id="rId11" imgW="1638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4270375"/>
                        <a:ext cx="4208462" cy="655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F855553D-ED48-4FE7-8301-D8F9E02FDACA}"/>
              </a:ext>
            </a:extLst>
          </p:cNvPr>
          <p:cNvSpPr/>
          <p:nvPr/>
        </p:nvSpPr>
        <p:spPr>
          <a:xfrm>
            <a:off x="8039100" y="2438400"/>
            <a:ext cx="98827" cy="622300"/>
          </a:xfrm>
          <a:custGeom>
            <a:avLst/>
            <a:gdLst>
              <a:gd name="connsiteX0" fmla="*/ 0 w 98827"/>
              <a:gd name="connsiteY0" fmla="*/ 622300 h 622300"/>
              <a:gd name="connsiteX1" fmla="*/ 88900 w 98827"/>
              <a:gd name="connsiteY1" fmla="*/ 495300 h 622300"/>
              <a:gd name="connsiteX2" fmla="*/ 95250 w 98827"/>
              <a:gd name="connsiteY2" fmla="*/ 368300 h 622300"/>
              <a:gd name="connsiteX3" fmla="*/ 76200 w 98827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27" h="622300">
                <a:moveTo>
                  <a:pt x="0" y="622300"/>
                </a:moveTo>
                <a:cubicBezTo>
                  <a:pt x="36512" y="579966"/>
                  <a:pt x="73025" y="537633"/>
                  <a:pt x="88900" y="495300"/>
                </a:cubicBezTo>
                <a:cubicBezTo>
                  <a:pt x="104775" y="452967"/>
                  <a:pt x="97367" y="450850"/>
                  <a:pt x="95250" y="368300"/>
                </a:cubicBezTo>
                <a:cubicBezTo>
                  <a:pt x="93133" y="285750"/>
                  <a:pt x="84666" y="142875"/>
                  <a:pt x="762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B35F5C90-12C4-491D-B44D-13EAD8B128EF}"/>
              </a:ext>
            </a:extLst>
          </p:cNvPr>
          <p:cNvSpPr/>
          <p:nvPr/>
        </p:nvSpPr>
        <p:spPr>
          <a:xfrm>
            <a:off x="7432040" y="1752600"/>
            <a:ext cx="275907" cy="274320"/>
          </a:xfrm>
          <a:custGeom>
            <a:avLst/>
            <a:gdLst>
              <a:gd name="connsiteX0" fmla="*/ 345440 w 345440"/>
              <a:gd name="connsiteY0" fmla="*/ 299720 h 299720"/>
              <a:gd name="connsiteX1" fmla="*/ 198120 w 345440"/>
              <a:gd name="connsiteY1" fmla="*/ 162560 h 299720"/>
              <a:gd name="connsiteX2" fmla="*/ 0 w 345440"/>
              <a:gd name="connsiteY2" fmla="*/ 0 h 2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440" h="299720">
                <a:moveTo>
                  <a:pt x="345440" y="299720"/>
                </a:moveTo>
                <a:cubicBezTo>
                  <a:pt x="300566" y="256116"/>
                  <a:pt x="255693" y="212513"/>
                  <a:pt x="198120" y="162560"/>
                </a:cubicBezTo>
                <a:cubicBezTo>
                  <a:pt x="140547" y="112607"/>
                  <a:pt x="70273" y="5630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93BEC44-6BC6-440D-93F8-7FE4B4CE5C68}"/>
              </a:ext>
            </a:extLst>
          </p:cNvPr>
          <p:cNvSpPr txBox="1"/>
          <p:nvPr/>
        </p:nvSpPr>
        <p:spPr>
          <a:xfrm>
            <a:off x="7879222" y="5327260"/>
            <a:ext cx="377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Generic transconductance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2875BED5-8CDB-431A-9F1F-0E0583210A55}"/>
              </a:ext>
            </a:extLst>
          </p:cNvPr>
          <p:cNvCxnSpPr>
            <a:cxnSpLocks/>
          </p:cNvCxnSpPr>
          <p:nvPr/>
        </p:nvCxnSpPr>
        <p:spPr>
          <a:xfrm flipV="1">
            <a:off x="9437781" y="4871231"/>
            <a:ext cx="330047" cy="493036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6342CF7-40E9-4CD3-96E2-826B37B7116A}"/>
              </a:ext>
            </a:extLst>
          </p:cNvPr>
          <p:cNvSpPr txBox="1"/>
          <p:nvPr/>
        </p:nvSpPr>
        <p:spPr>
          <a:xfrm>
            <a:off x="1192325" y="146784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</p:spTree>
    <p:extLst>
      <p:ext uri="{BB962C8B-B14F-4D97-AF65-F5344CB8AC3E}">
        <p14:creationId xmlns:p14="http://schemas.microsoft.com/office/powerpoint/2010/main" val="38603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5" grpId="0" animBg="1"/>
      <p:bldP spid="21" grpId="0" animBg="1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A2B023-C04A-49B6-8AC7-D99616CA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4D1CA2-0F1C-4136-BBBF-F38C384B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8C019F4-08C3-490E-B75C-BB8A9C60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255"/>
            <a:ext cx="10515600" cy="662397"/>
          </a:xfrm>
        </p:spPr>
        <p:txBody>
          <a:bodyPr/>
          <a:lstStyle/>
          <a:p>
            <a:r>
              <a:rPr lang="en-US" dirty="0"/>
              <a:t>CMFB: the effect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3952AC8-45E2-466F-847F-2F7BBE81C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172435"/>
              </p:ext>
            </p:extLst>
          </p:nvPr>
        </p:nvGraphicFramePr>
        <p:xfrm>
          <a:off x="446172" y="974850"/>
          <a:ext cx="4405312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1714320" imgH="761760" progId="Equation.DSMT4">
                  <p:embed/>
                </p:oleObj>
              </mc:Choice>
              <mc:Fallback>
                <p:oleObj name="Equation" r:id="rId3" imgW="1714320" imgH="76176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5E715BB-7633-4F8C-A222-F0DF2B91B8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72" y="974850"/>
                        <a:ext cx="4405312" cy="196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1E5FA4D-3A45-4A56-BAB9-E2D787999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415187"/>
              </p:ext>
            </p:extLst>
          </p:nvPr>
        </p:nvGraphicFramePr>
        <p:xfrm>
          <a:off x="2832100" y="2471738"/>
          <a:ext cx="65278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2768400" imgH="431640" progId="Equation.DSMT4">
                  <p:embed/>
                </p:oleObj>
              </mc:Choice>
              <mc:Fallback>
                <p:oleObj name="Equation" r:id="rId5" imgW="276840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AA51FA7-21BE-4BCB-A79D-D949987F00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471738"/>
                        <a:ext cx="6527800" cy="1023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8640CD0-91B7-4B20-AA4F-61A78E717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122281"/>
              </p:ext>
            </p:extLst>
          </p:nvPr>
        </p:nvGraphicFramePr>
        <p:xfrm>
          <a:off x="2012950" y="3525838"/>
          <a:ext cx="8443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3581280" imgH="431640" progId="Equation.DSMT4">
                  <p:embed/>
                </p:oleObj>
              </mc:Choice>
              <mc:Fallback>
                <p:oleObj name="Equation" r:id="rId7" imgW="35812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1E5FA4D-3A45-4A56-BAB9-E2D7879990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525838"/>
                        <a:ext cx="8443913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2D40D8B-DA73-4600-8164-4FFF37A3B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330403"/>
              </p:ext>
            </p:extLst>
          </p:nvPr>
        </p:nvGraphicFramePr>
        <p:xfrm>
          <a:off x="5728463" y="1024145"/>
          <a:ext cx="286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9" imgW="1295280" imgH="393480" progId="Equation.DSMT4">
                  <p:embed/>
                </p:oleObj>
              </mc:Choice>
              <mc:Fallback>
                <p:oleObj name="Equation" r:id="rId9" imgW="129528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F44F990-28A9-47D6-8EA0-B52D3126B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463" y="1024145"/>
                        <a:ext cx="2867025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D4F507C-FA28-4E5F-9DDD-914ADB5F4E03}"/>
              </a:ext>
            </a:extLst>
          </p:cNvPr>
          <p:cNvCxnSpPr/>
          <p:nvPr/>
        </p:nvCxnSpPr>
        <p:spPr>
          <a:xfrm>
            <a:off x="4667003" y="4310743"/>
            <a:ext cx="546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2E79C85-7195-48D6-A6F3-5AE7CA2A65FC}"/>
              </a:ext>
            </a:extLst>
          </p:cNvPr>
          <p:cNvCxnSpPr/>
          <p:nvPr/>
        </p:nvCxnSpPr>
        <p:spPr>
          <a:xfrm>
            <a:off x="8049223" y="4550582"/>
            <a:ext cx="546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41C5E5C-6E7A-4B10-A7BD-D4AE7E5660F8}"/>
              </a:ext>
            </a:extLst>
          </p:cNvPr>
          <p:cNvCxnSpPr/>
          <p:nvPr/>
        </p:nvCxnSpPr>
        <p:spPr>
          <a:xfrm>
            <a:off x="9010443" y="4327283"/>
            <a:ext cx="546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F0C8A7A9-BC45-4EDD-9CCF-A88F99C6D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195959"/>
              </p:ext>
            </p:extLst>
          </p:nvPr>
        </p:nvGraphicFramePr>
        <p:xfrm>
          <a:off x="3330575" y="4595813"/>
          <a:ext cx="58086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1" imgW="2463480" imgH="279360" progId="Equation.DSMT4">
                  <p:embed/>
                </p:oleObj>
              </mc:Choice>
              <mc:Fallback>
                <p:oleObj name="Equation" r:id="rId11" imgW="2463480" imgH="2793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8640CD0-91B7-4B20-AA4F-61A78E717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595813"/>
                        <a:ext cx="5808663" cy="66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73484AE5-5ACB-49EB-98A0-A4A1A8BBE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44732"/>
              </p:ext>
            </p:extLst>
          </p:nvPr>
        </p:nvGraphicFramePr>
        <p:xfrm>
          <a:off x="3152775" y="5422900"/>
          <a:ext cx="61674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3" imgW="2616120" imgH="241200" progId="Equation.DSMT4">
                  <p:embed/>
                </p:oleObj>
              </mc:Choice>
              <mc:Fallback>
                <p:oleObj name="Equation" r:id="rId13" imgW="2616120" imgH="2412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F0C8A7A9-BC45-4EDD-9CCF-A88F99C6D7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422900"/>
                        <a:ext cx="6167438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5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7CA8F-DB7B-46F0-BFD7-73711995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CMFB: the effect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8D4427-C462-4817-8398-7351BAAC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5D38F0-273F-49C6-B309-4245AAA5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523ACD19-43FF-4255-9A73-F917B74ED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84331"/>
              </p:ext>
            </p:extLst>
          </p:nvPr>
        </p:nvGraphicFramePr>
        <p:xfrm>
          <a:off x="981125" y="1068161"/>
          <a:ext cx="61674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2616120" imgH="241200" progId="Equation.DSMT4">
                  <p:embed/>
                </p:oleObj>
              </mc:Choice>
              <mc:Fallback>
                <p:oleObj name="Equation" r:id="rId3" imgW="2616120" imgH="2412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73484AE5-5ACB-49EB-98A0-A4A1A8BBE5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125" y="1068161"/>
                        <a:ext cx="6167438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DB6420D-7735-4867-8FF5-0C9C94124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241574"/>
              </p:ext>
            </p:extLst>
          </p:nvPr>
        </p:nvGraphicFramePr>
        <p:xfrm>
          <a:off x="946942" y="1834161"/>
          <a:ext cx="59880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2539800" imgH="279360" progId="Equation.DSMT4">
                  <p:embed/>
                </p:oleObj>
              </mc:Choice>
              <mc:Fallback>
                <p:oleObj name="Equation" r:id="rId5" imgW="2539800" imgH="2793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523ACD19-43FF-4255-9A73-F917B74ED9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942" y="1834161"/>
                        <a:ext cx="5988050" cy="66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F89071F-3F4D-442D-8201-8BF6678ACB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16918"/>
              </p:ext>
            </p:extLst>
          </p:nvPr>
        </p:nvGraphicFramePr>
        <p:xfrm>
          <a:off x="8103706" y="1164321"/>
          <a:ext cx="35623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1511280" imgH="469800" progId="Equation.DSMT4">
                  <p:embed/>
                </p:oleObj>
              </mc:Choice>
              <mc:Fallback>
                <p:oleObj name="Equation" r:id="rId7" imgW="1511280" imgH="469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DB6420D-7735-4867-8FF5-0C9C94124F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3706" y="1164321"/>
                        <a:ext cx="3562350" cy="1116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473CC53-91BA-441D-AFE5-98BF89FD6A2D}"/>
              </a:ext>
            </a:extLst>
          </p:cNvPr>
          <p:cNvSpPr txBox="1"/>
          <p:nvPr/>
        </p:nvSpPr>
        <p:spPr>
          <a:xfrm>
            <a:off x="1130040" y="2590705"/>
            <a:ext cx="720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is of the same order of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then the product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of the same order as 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C205EED-D50F-4106-858E-160EF1D1F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420888"/>
              </p:ext>
            </p:extLst>
          </p:nvPr>
        </p:nvGraphicFramePr>
        <p:xfrm>
          <a:off x="8766615" y="2844578"/>
          <a:ext cx="17065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8F89071F-3F4D-442D-8201-8BF6678ACB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615" y="2844578"/>
                        <a:ext cx="1706563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B29F637-BFCF-4821-9834-5D816B11A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96812"/>
              </p:ext>
            </p:extLst>
          </p:nvPr>
        </p:nvGraphicFramePr>
        <p:xfrm>
          <a:off x="1165277" y="3771726"/>
          <a:ext cx="26939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1" imgW="1143000" imgH="431640" progId="Equation.DSMT4">
                  <p:embed/>
                </p:oleObj>
              </mc:Choice>
              <mc:Fallback>
                <p:oleObj name="Equation" r:id="rId11" imgW="11430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8F89071F-3F4D-442D-8201-8BF6678ACB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77" y="3771726"/>
                        <a:ext cx="2693987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0753B50-783D-4413-A185-52C48EF9F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82136"/>
              </p:ext>
            </p:extLst>
          </p:nvPr>
        </p:nvGraphicFramePr>
        <p:xfrm>
          <a:off x="1165277" y="4872143"/>
          <a:ext cx="1350911" cy="106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3" imgW="583920" imgH="457200" progId="Equation.DSMT4">
                  <p:embed/>
                </p:oleObj>
              </mc:Choice>
              <mc:Fallback>
                <p:oleObj name="Equation" r:id="rId13" imgW="583920" imgH="457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C205EED-D50F-4106-858E-160EF1D1FF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77" y="4872143"/>
                        <a:ext cx="1350911" cy="1064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C1E3009-650A-47FF-844D-72919F7D9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83407"/>
              </p:ext>
            </p:extLst>
          </p:nvPr>
        </p:nvGraphicFramePr>
        <p:xfrm>
          <a:off x="2856706" y="5114540"/>
          <a:ext cx="27844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5" imgW="1180800" imgH="431640" progId="Equation.DSMT4">
                  <p:embed/>
                </p:oleObj>
              </mc:Choice>
              <mc:Fallback>
                <p:oleObj name="Equation" r:id="rId15" imgW="118080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B29F637-BFCF-4821-9834-5D816B11A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706" y="5114540"/>
                        <a:ext cx="278447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6457B68-9F22-4F17-B23C-F24E48D23D67}"/>
              </a:ext>
            </a:extLst>
          </p:cNvPr>
          <p:cNvSpPr/>
          <p:nvPr/>
        </p:nvSpPr>
        <p:spPr>
          <a:xfrm>
            <a:off x="5140492" y="5145644"/>
            <a:ext cx="500689" cy="1024769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C8C382-ED59-43F7-8F58-6B37C1F842EC}"/>
              </a:ext>
            </a:extLst>
          </p:cNvPr>
          <p:cNvSpPr txBox="1"/>
          <p:nvPr/>
        </p:nvSpPr>
        <p:spPr>
          <a:xfrm>
            <a:off x="4248943" y="3662066"/>
            <a:ext cx="5372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Again, this is the ratio of one current mismatch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over a full current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*). We expect this ratio to be &lt;&lt; 1 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E2705399-EA55-48DE-A173-47399BD3EABC}"/>
              </a:ext>
            </a:extLst>
          </p:cNvPr>
          <p:cNvSpPr/>
          <p:nvPr/>
        </p:nvSpPr>
        <p:spPr>
          <a:xfrm>
            <a:off x="8103706" y="3013366"/>
            <a:ext cx="506894" cy="41563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E0FB675-33A3-44A8-A984-47B0AF5298E0}"/>
              </a:ext>
            </a:extLst>
          </p:cNvPr>
          <p:cNvSpPr txBox="1"/>
          <p:nvPr/>
        </p:nvSpPr>
        <p:spPr>
          <a:xfrm>
            <a:off x="6109765" y="4939736"/>
            <a:ext cx="480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introduction of the CMFB, the error decreases from several Volt to a few mV</a:t>
            </a:r>
          </a:p>
        </p:txBody>
      </p:sp>
    </p:spTree>
    <p:extLst>
      <p:ext uri="{BB962C8B-B14F-4D97-AF65-F5344CB8AC3E}">
        <p14:creationId xmlns:p14="http://schemas.microsoft.com/office/powerpoint/2010/main" val="36937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9A43A-5EEB-48F9-904F-F09D8D6F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824"/>
            <a:ext cx="10515600" cy="662397"/>
          </a:xfrm>
        </p:spPr>
        <p:txBody>
          <a:bodyPr/>
          <a:lstStyle/>
          <a:p>
            <a:r>
              <a:rPr lang="en-US" dirty="0"/>
              <a:t>A first idea to obtain the CMFB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4A9BA6-0533-4649-BC33-43E64955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55270D-0FFB-45F8-B6B8-EB2E855B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8E92288-EEDF-4502-9289-38EBB591D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11942"/>
              </p:ext>
            </p:extLst>
          </p:nvPr>
        </p:nvGraphicFramePr>
        <p:xfrm>
          <a:off x="838200" y="901925"/>
          <a:ext cx="414320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1612900" imgH="241300" progId="Equation.DSMT4">
                  <p:embed/>
                </p:oleObj>
              </mc:Choice>
              <mc:Fallback>
                <p:oleObj name="Equation" r:id="rId3" imgW="1612900" imgH="2413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5E715BB-7633-4F8C-A222-F0DF2B91B8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01925"/>
                        <a:ext cx="4143208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C1E75DC-82B1-4835-A89F-F71D5202E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50328"/>
              </p:ext>
            </p:extLst>
          </p:nvPr>
        </p:nvGraphicFramePr>
        <p:xfrm>
          <a:off x="6238875" y="725538"/>
          <a:ext cx="44688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1739880" imgH="393480" progId="Equation.DSMT4">
                  <p:embed/>
                </p:oleObj>
              </mc:Choice>
              <mc:Fallback>
                <p:oleObj name="Equation" r:id="rId5" imgW="1739880" imgH="39348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8E92288-EEDF-4502-9289-38EBB591D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725538"/>
                        <a:ext cx="4468813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AF2468-B37B-4EEF-A177-E9A3D36184FD}"/>
              </a:ext>
            </a:extLst>
          </p:cNvPr>
          <p:cNvSpPr txBox="1"/>
          <p:nvPr/>
        </p:nvSpPr>
        <p:spPr>
          <a:xfrm>
            <a:off x="6238875" y="1667504"/>
            <a:ext cx="5254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OK, but we need to produce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A resistor network can be used, but this load the amplifier, reducing the gain dramatically.  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25A15331-B5AC-43CB-9D2C-BC00B57C01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6131" y="2662644"/>
            <a:ext cx="2763114" cy="10376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2DDC2A-9D91-4DE6-9D9F-1E26C815A999}"/>
              </a:ext>
            </a:extLst>
          </p:cNvPr>
          <p:cNvSpPr txBox="1"/>
          <p:nvPr/>
        </p:nvSpPr>
        <p:spPr>
          <a:xfrm>
            <a:off x="9001954" y="4397619"/>
            <a:ext cx="3411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Applicable only when a resistor across the output terminals was already  included in the design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(e.g. in in-amps)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8F23A016-9552-4673-A134-705179B1D0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825" y="1655833"/>
            <a:ext cx="8173845" cy="447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D66B07C-D420-41C0-AC47-7ED476CE166B}"/>
              </a:ext>
            </a:extLst>
          </p:cNvPr>
          <p:cNvSpPr/>
          <p:nvPr/>
        </p:nvSpPr>
        <p:spPr>
          <a:xfrm>
            <a:off x="1574800" y="1993900"/>
            <a:ext cx="711200" cy="825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3831C29-3C80-48D9-B9BE-40A7EF8DD6D3}"/>
              </a:ext>
            </a:extLst>
          </p:cNvPr>
          <p:cNvSpPr/>
          <p:nvPr/>
        </p:nvSpPr>
        <p:spPr>
          <a:xfrm>
            <a:off x="8022657" y="1454559"/>
            <a:ext cx="1309125" cy="825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DE65CC-D623-4246-B922-D5F659E3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First solution: static CMFB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457184-E0F5-4BDE-840A-24282C4E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60555B-09A3-401E-8994-D1B2BD29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2E5FF0F-FCC4-4A06-9AA5-27D8CD7D7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369" y="1576797"/>
            <a:ext cx="5591630" cy="4001678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71FFD1F-D2BD-4149-91C5-8732A776B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97582"/>
              </p:ext>
            </p:extLst>
          </p:nvPr>
        </p:nvGraphicFramePr>
        <p:xfrm>
          <a:off x="4212658" y="1691097"/>
          <a:ext cx="14684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8E92288-EEDF-4502-9289-38EBB591D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658" y="1691097"/>
                        <a:ext cx="1468438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19017A-508C-413D-AEFC-17CE2E8320CA}"/>
              </a:ext>
            </a:extLst>
          </p:cNvPr>
          <p:cNvSpPr txBox="1"/>
          <p:nvPr/>
        </p:nvSpPr>
        <p:spPr>
          <a:xfrm>
            <a:off x="908614" y="917749"/>
            <a:ext cx="478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simplify the analysis: M31=M3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7CDB58F7-CAC4-4CC6-99E3-536618D11226}"/>
              </a:ext>
            </a:extLst>
          </p:cNvPr>
          <p:cNvSpPr/>
          <p:nvPr/>
        </p:nvSpPr>
        <p:spPr>
          <a:xfrm>
            <a:off x="4559300" y="1318567"/>
            <a:ext cx="419100" cy="38694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DEB8B0-FAAB-4765-AD6E-29D06E685D80}"/>
              </a:ext>
            </a:extLst>
          </p:cNvPr>
          <p:cNvSpPr txBox="1"/>
          <p:nvPr/>
        </p:nvSpPr>
        <p:spPr>
          <a:xfrm>
            <a:off x="504368" y="5664968"/>
            <a:ext cx="589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Fully-differential single-stage op-amp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4992B4-7757-4996-9DAA-41D927A8AF84}"/>
              </a:ext>
            </a:extLst>
          </p:cNvPr>
          <p:cNvSpPr txBox="1"/>
          <p:nvPr/>
        </p:nvSpPr>
        <p:spPr>
          <a:xfrm>
            <a:off x="8098065" y="5674493"/>
            <a:ext cx="234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CMFB circuit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DD085D6-DF48-499B-8198-C6EE5DB94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3542" y="1148581"/>
            <a:ext cx="4953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A42E3-6AFC-4CD9-A3EA-A9C4530D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867"/>
            <a:ext cx="10515600" cy="662397"/>
          </a:xfrm>
        </p:spPr>
        <p:txBody>
          <a:bodyPr/>
          <a:lstStyle/>
          <a:p>
            <a:r>
              <a:rPr lang="en-US" dirty="0"/>
              <a:t>Analysis of the static CMFB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898DDE-BA16-4812-A9FA-A64D7CBE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57BC42-C3A8-4579-A4F3-36C61924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7A14B65-3223-4DB4-8829-08530CE7A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60449"/>
              </p:ext>
            </p:extLst>
          </p:nvPr>
        </p:nvGraphicFramePr>
        <p:xfrm>
          <a:off x="6269299" y="774355"/>
          <a:ext cx="14684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571320" imgH="228600" progId="Equation.DSMT4">
                  <p:embed/>
                </p:oleObj>
              </mc:Choice>
              <mc:Fallback>
                <p:oleObj name="Equation" r:id="rId3" imgW="5713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71FFD1F-D2BD-4149-91C5-8732A776B9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299" y="774355"/>
                        <a:ext cx="1468438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0BCC881-E77D-4E27-AB29-F17F92146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843949"/>
              </p:ext>
            </p:extLst>
          </p:nvPr>
        </p:nvGraphicFramePr>
        <p:xfrm>
          <a:off x="7737737" y="783752"/>
          <a:ext cx="19907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7A14B65-3223-4DB4-8829-08530CE7A2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737" y="783752"/>
                        <a:ext cx="1990725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4AFB6CA-155E-40AC-85A2-45767E76C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61342"/>
              </p:ext>
            </p:extLst>
          </p:nvPr>
        </p:nvGraphicFramePr>
        <p:xfrm>
          <a:off x="6269299" y="1279392"/>
          <a:ext cx="4116180" cy="168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1943100" imgH="787400" progId="Equation.DSMT4">
                  <p:embed/>
                </p:oleObj>
              </mc:Choice>
              <mc:Fallback>
                <p:oleObj name="Equation" r:id="rId7" imgW="1943100" imgH="787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299" y="1279392"/>
                        <a:ext cx="4116180" cy="1681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C9D2DF8-149C-4AAF-AC8F-B7022D8CB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07136"/>
              </p:ext>
            </p:extLst>
          </p:nvPr>
        </p:nvGraphicFramePr>
        <p:xfrm>
          <a:off x="6269299" y="3708587"/>
          <a:ext cx="433228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2044440" imgH="431640" progId="Equation.DSMT4">
                  <p:embed/>
                </p:oleObj>
              </mc:Choice>
              <mc:Fallback>
                <p:oleObj name="Equation" r:id="rId9" imgW="20444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4AFB6CA-155E-40AC-85A2-45767E76CF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299" y="3708587"/>
                        <a:ext cx="4332287" cy="922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1563F916-5939-4EF8-8A83-2DF5A77C76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1345" y="1137241"/>
            <a:ext cx="5114655" cy="4583518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C07DEE7-9B75-4797-B803-F5BB18EA8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91130"/>
              </p:ext>
            </p:extLst>
          </p:nvPr>
        </p:nvGraphicFramePr>
        <p:xfrm>
          <a:off x="6177224" y="4686449"/>
          <a:ext cx="35512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3" imgW="1676160" imgH="253800" progId="Equation.DSMT4">
                  <p:embed/>
                </p:oleObj>
              </mc:Choice>
              <mc:Fallback>
                <p:oleObj name="Equation" r:id="rId13" imgW="167616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C9D2DF8-149C-4AAF-AC8F-B7022D8CBA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224" y="4686449"/>
                        <a:ext cx="3551238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1BB52E6-4D38-4567-BB2F-92DF56DFA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34728"/>
              </p:ext>
            </p:extLst>
          </p:nvPr>
        </p:nvGraphicFramePr>
        <p:xfrm>
          <a:off x="6336664" y="2927689"/>
          <a:ext cx="3981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5" imgW="1549080" imgH="228600" progId="Equation.DSMT4">
                  <p:embed/>
                </p:oleObj>
              </mc:Choice>
              <mc:Fallback>
                <p:oleObj name="Equation" r:id="rId15" imgW="15490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0BCC881-E77D-4E27-AB29-F17F921467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664" y="2927689"/>
                        <a:ext cx="3981450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758D01-343C-46F2-8605-CFE3ACA8D380}"/>
              </a:ext>
            </a:extLst>
          </p:cNvPr>
          <p:cNvSpPr txBox="1"/>
          <p:nvPr/>
        </p:nvSpPr>
        <p:spPr>
          <a:xfrm>
            <a:off x="5695122" y="5275453"/>
            <a:ext cx="565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the required relationship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that: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8B82E0E0-87EF-444D-98E4-C85667D34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837872"/>
              </p:ext>
            </p:extLst>
          </p:nvPr>
        </p:nvGraphicFramePr>
        <p:xfrm>
          <a:off x="7407274" y="5663469"/>
          <a:ext cx="1317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7" imgW="622080" imgH="241200" progId="Equation.DSMT4">
                  <p:embed/>
                </p:oleObj>
              </mc:Choice>
              <mc:Fallback>
                <p:oleObj name="Equation" r:id="rId17" imgW="622080" imgH="241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C07DEE7-9B75-4797-B803-F5BB18EA84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274" y="5663469"/>
                        <a:ext cx="1317625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3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B0F3874-0DCE-4B62-9257-FDD0552EB319}"/>
              </a:ext>
            </a:extLst>
          </p:cNvPr>
          <p:cNvSpPr/>
          <p:nvPr/>
        </p:nvSpPr>
        <p:spPr>
          <a:xfrm>
            <a:off x="3491677" y="2557543"/>
            <a:ext cx="1540565" cy="705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8FDB35D-73F4-48EF-959A-F703240D50ED}"/>
              </a:ext>
            </a:extLst>
          </p:cNvPr>
          <p:cNvSpPr/>
          <p:nvPr/>
        </p:nvSpPr>
        <p:spPr>
          <a:xfrm>
            <a:off x="1311968" y="2606989"/>
            <a:ext cx="1540565" cy="70567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B4A27-A0CB-4FA0-9588-60D8BC0D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81351"/>
            <a:ext cx="10515600" cy="662397"/>
          </a:xfrm>
        </p:spPr>
        <p:txBody>
          <a:bodyPr/>
          <a:lstStyle/>
          <a:p>
            <a:r>
              <a:rPr lang="en-US" dirty="0"/>
              <a:t>Limits of the static CMFB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F4F927-003D-48A7-9562-0D0FF0A8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6E617-640C-42F5-A4B3-AAB4F114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6383094-F92F-460F-A26D-D3E1CF90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31" y="934895"/>
            <a:ext cx="3763616" cy="261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81901E0-9E1C-4268-BEE7-97A283DB1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824" y="934895"/>
            <a:ext cx="5114655" cy="45835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593A2F-F312-4593-8BBD-A1CE4B284664}"/>
              </a:ext>
            </a:extLst>
          </p:cNvPr>
          <p:cNvSpPr txBox="1"/>
          <p:nvPr/>
        </p:nvSpPr>
        <p:spPr>
          <a:xfrm flipH="1">
            <a:off x="5193520" y="3595349"/>
            <a:ext cx="587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output differential voltages cause the differential pairs to exceed their input linearity range, which is fraction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D6E29F-A8F7-471E-9C82-186C1E508DA5}"/>
              </a:ext>
            </a:extLst>
          </p:cNvPr>
          <p:cNvSpPr txBox="1"/>
          <p:nvPr/>
        </p:nvSpPr>
        <p:spPr>
          <a:xfrm flipH="1">
            <a:off x="5201598" y="4829522"/>
            <a:ext cx="644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set large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we need large (V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but we need also to satisfy: 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30A5B82-B8D5-4E1E-A7F2-C0D554AD0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413065"/>
              </p:ext>
            </p:extLst>
          </p:nvPr>
        </p:nvGraphicFramePr>
        <p:xfrm>
          <a:off x="5181600" y="5694363"/>
          <a:ext cx="27447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6" imgW="1295280" imgH="228600" progId="Equation.DSMT4">
                  <p:embed/>
                </p:oleObj>
              </mc:Choice>
              <mc:Fallback>
                <p:oleObj name="Equation" r:id="rId6" imgW="12952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C07DEE7-9B75-4797-B803-F5BB18EA84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94363"/>
                        <a:ext cx="2744788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5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9CB85AB-DEC1-4746-9C05-1F3EF736D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3569" y="1123948"/>
            <a:ext cx="7966168" cy="47500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7C17598-4D7E-4D24-9C28-954014C8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54" y="69810"/>
            <a:ext cx="10515600" cy="662397"/>
          </a:xfrm>
        </p:spPr>
        <p:txBody>
          <a:bodyPr/>
          <a:lstStyle/>
          <a:p>
            <a:r>
              <a:rPr lang="en-US" dirty="0"/>
              <a:t>Intuitive idea of the operating principle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635ADB-7FB9-478A-A28E-B3197561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55BD07-6D64-4A40-A491-AC45B626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580226-794F-4558-A004-318EEABF3B7E}"/>
              </a:ext>
            </a:extLst>
          </p:cNvPr>
          <p:cNvSpPr txBox="1"/>
          <p:nvPr/>
        </p:nvSpPr>
        <p:spPr>
          <a:xfrm>
            <a:off x="293904" y="829986"/>
            <a:ext cx="220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Small-signal,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mode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41E98422-67AA-4F08-BCE4-A8FE0C591E89}"/>
              </a:ext>
            </a:extLst>
          </p:cNvPr>
          <p:cNvSpPr/>
          <p:nvPr/>
        </p:nvSpPr>
        <p:spPr>
          <a:xfrm>
            <a:off x="4453786" y="2716018"/>
            <a:ext cx="2825357" cy="1026249"/>
          </a:xfrm>
          <a:custGeom>
            <a:avLst/>
            <a:gdLst>
              <a:gd name="connsiteX0" fmla="*/ 2802147 w 2825357"/>
              <a:gd name="connsiteY0" fmla="*/ 1026249 h 1026249"/>
              <a:gd name="connsiteX1" fmla="*/ 2810614 w 2825357"/>
              <a:gd name="connsiteY1" fmla="*/ 289649 h 1026249"/>
              <a:gd name="connsiteX2" fmla="*/ 2810614 w 2825357"/>
              <a:gd name="connsiteY2" fmla="*/ 137249 h 1026249"/>
              <a:gd name="connsiteX3" fmla="*/ 2615881 w 2825357"/>
              <a:gd name="connsiteY3" fmla="*/ 18715 h 1026249"/>
              <a:gd name="connsiteX4" fmla="*/ 1735347 w 2825357"/>
              <a:gd name="connsiteY4" fmla="*/ 18715 h 1026249"/>
              <a:gd name="connsiteX5" fmla="*/ 338347 w 2825357"/>
              <a:gd name="connsiteY5" fmla="*/ 18715 h 1026249"/>
              <a:gd name="connsiteX6" fmla="*/ 92814 w 2825357"/>
              <a:gd name="connsiteY6" fmla="*/ 35649 h 1026249"/>
              <a:gd name="connsiteX7" fmla="*/ 8147 w 2825357"/>
              <a:gd name="connsiteY7" fmla="*/ 442049 h 1026249"/>
              <a:gd name="connsiteX8" fmla="*/ 8147 w 2825357"/>
              <a:gd name="connsiteY8" fmla="*/ 890782 h 10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357" h="1026249">
                <a:moveTo>
                  <a:pt x="2802147" y="1026249"/>
                </a:moveTo>
                <a:cubicBezTo>
                  <a:pt x="2805675" y="732032"/>
                  <a:pt x="2809203" y="437816"/>
                  <a:pt x="2810614" y="289649"/>
                </a:cubicBezTo>
                <a:cubicBezTo>
                  <a:pt x="2812025" y="141482"/>
                  <a:pt x="2843070" y="182405"/>
                  <a:pt x="2810614" y="137249"/>
                </a:cubicBezTo>
                <a:cubicBezTo>
                  <a:pt x="2778158" y="92093"/>
                  <a:pt x="2795092" y="38471"/>
                  <a:pt x="2615881" y="18715"/>
                </a:cubicBezTo>
                <a:cubicBezTo>
                  <a:pt x="2436670" y="-1041"/>
                  <a:pt x="1735347" y="18715"/>
                  <a:pt x="1735347" y="18715"/>
                </a:cubicBezTo>
                <a:lnTo>
                  <a:pt x="338347" y="18715"/>
                </a:lnTo>
                <a:cubicBezTo>
                  <a:pt x="64592" y="21537"/>
                  <a:pt x="147847" y="-34907"/>
                  <a:pt x="92814" y="35649"/>
                </a:cubicBezTo>
                <a:cubicBezTo>
                  <a:pt x="37781" y="106205"/>
                  <a:pt x="22258" y="299527"/>
                  <a:pt x="8147" y="442049"/>
                </a:cubicBezTo>
                <a:cubicBezTo>
                  <a:pt x="-5964" y="584571"/>
                  <a:pt x="1091" y="737676"/>
                  <a:pt x="8147" y="89078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7CF810F-A68E-4F25-91BF-681D48988B68}"/>
              </a:ext>
            </a:extLst>
          </p:cNvPr>
          <p:cNvSpPr/>
          <p:nvPr/>
        </p:nvSpPr>
        <p:spPr>
          <a:xfrm>
            <a:off x="5478253" y="2324277"/>
            <a:ext cx="2825357" cy="1026249"/>
          </a:xfrm>
          <a:custGeom>
            <a:avLst/>
            <a:gdLst>
              <a:gd name="connsiteX0" fmla="*/ 2802147 w 2825357"/>
              <a:gd name="connsiteY0" fmla="*/ 1026249 h 1026249"/>
              <a:gd name="connsiteX1" fmla="*/ 2810614 w 2825357"/>
              <a:gd name="connsiteY1" fmla="*/ 289649 h 1026249"/>
              <a:gd name="connsiteX2" fmla="*/ 2810614 w 2825357"/>
              <a:gd name="connsiteY2" fmla="*/ 137249 h 1026249"/>
              <a:gd name="connsiteX3" fmla="*/ 2615881 w 2825357"/>
              <a:gd name="connsiteY3" fmla="*/ 18715 h 1026249"/>
              <a:gd name="connsiteX4" fmla="*/ 1735347 w 2825357"/>
              <a:gd name="connsiteY4" fmla="*/ 18715 h 1026249"/>
              <a:gd name="connsiteX5" fmla="*/ 338347 w 2825357"/>
              <a:gd name="connsiteY5" fmla="*/ 18715 h 1026249"/>
              <a:gd name="connsiteX6" fmla="*/ 92814 w 2825357"/>
              <a:gd name="connsiteY6" fmla="*/ 35649 h 1026249"/>
              <a:gd name="connsiteX7" fmla="*/ 8147 w 2825357"/>
              <a:gd name="connsiteY7" fmla="*/ 442049 h 1026249"/>
              <a:gd name="connsiteX8" fmla="*/ 8147 w 2825357"/>
              <a:gd name="connsiteY8" fmla="*/ 890782 h 10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357" h="1026249">
                <a:moveTo>
                  <a:pt x="2802147" y="1026249"/>
                </a:moveTo>
                <a:cubicBezTo>
                  <a:pt x="2805675" y="732032"/>
                  <a:pt x="2809203" y="437816"/>
                  <a:pt x="2810614" y="289649"/>
                </a:cubicBezTo>
                <a:cubicBezTo>
                  <a:pt x="2812025" y="141482"/>
                  <a:pt x="2843070" y="182405"/>
                  <a:pt x="2810614" y="137249"/>
                </a:cubicBezTo>
                <a:cubicBezTo>
                  <a:pt x="2778158" y="92093"/>
                  <a:pt x="2795092" y="38471"/>
                  <a:pt x="2615881" y="18715"/>
                </a:cubicBezTo>
                <a:cubicBezTo>
                  <a:pt x="2436670" y="-1041"/>
                  <a:pt x="1735347" y="18715"/>
                  <a:pt x="1735347" y="18715"/>
                </a:cubicBezTo>
                <a:lnTo>
                  <a:pt x="338347" y="18715"/>
                </a:lnTo>
                <a:cubicBezTo>
                  <a:pt x="64592" y="21537"/>
                  <a:pt x="147847" y="-34907"/>
                  <a:pt x="92814" y="35649"/>
                </a:cubicBezTo>
                <a:cubicBezTo>
                  <a:pt x="37781" y="106205"/>
                  <a:pt x="22258" y="299527"/>
                  <a:pt x="8147" y="442049"/>
                </a:cubicBezTo>
                <a:cubicBezTo>
                  <a:pt x="-5964" y="584571"/>
                  <a:pt x="1091" y="737676"/>
                  <a:pt x="8147" y="890782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7ADC3A-2BEF-44DC-80AD-99589E1C7DE9}"/>
              </a:ext>
            </a:extLst>
          </p:cNvPr>
          <p:cNvSpPr txBox="1"/>
          <p:nvPr/>
        </p:nvSpPr>
        <p:spPr>
          <a:xfrm>
            <a:off x="8452476" y="231972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4DED09-C536-48FA-9461-1CDB87C94E63}"/>
              </a:ext>
            </a:extLst>
          </p:cNvPr>
          <p:cNvSpPr txBox="1"/>
          <p:nvPr/>
        </p:nvSpPr>
        <p:spPr>
          <a:xfrm>
            <a:off x="7292715" y="271601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378C1D0-E252-497A-A1CB-9EF8A1CAD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05725"/>
              </p:ext>
            </p:extLst>
          </p:nvPr>
        </p:nvGraphicFramePr>
        <p:xfrm>
          <a:off x="3124200" y="2989263"/>
          <a:ext cx="4714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2989263"/>
                        <a:ext cx="4714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1496FF0-3AB0-4331-ACC5-ED7E630DA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351962"/>
              </p:ext>
            </p:extLst>
          </p:nvPr>
        </p:nvGraphicFramePr>
        <p:xfrm>
          <a:off x="6113463" y="2957513"/>
          <a:ext cx="6492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330120" imgH="393480" progId="Equation.DSMT4">
                  <p:embed/>
                </p:oleObj>
              </mc:Choice>
              <mc:Fallback>
                <p:oleObj name="Equation" r:id="rId7" imgW="33012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378C1D0-E252-497A-A1CB-9EF8A1CAD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3463" y="2957513"/>
                        <a:ext cx="649287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0FFE0456-1696-443A-ACB0-CC9C583B5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42973"/>
              </p:ext>
            </p:extLst>
          </p:nvPr>
        </p:nvGraphicFramePr>
        <p:xfrm>
          <a:off x="6479594" y="674832"/>
          <a:ext cx="4140890" cy="90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803240" imgH="393480" progId="Equation.DSMT4">
                  <p:embed/>
                </p:oleObj>
              </mc:Choice>
              <mc:Fallback>
                <p:oleObj name="Equation" r:id="rId9" imgW="180324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378C1D0-E252-497A-A1CB-9EF8A1CAD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9594" y="674832"/>
                        <a:ext cx="4140890" cy="901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B1643A4A-4E12-48BC-BD2D-316973433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02426"/>
              </p:ext>
            </p:extLst>
          </p:nvPr>
        </p:nvGraphicFramePr>
        <p:xfrm>
          <a:off x="9407743" y="1541974"/>
          <a:ext cx="2303233" cy="167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1117440" imgH="812520" progId="Equation.DSMT4">
                  <p:embed/>
                </p:oleObj>
              </mc:Choice>
              <mc:Fallback>
                <p:oleObj name="Equation" r:id="rId11" imgW="1117440" imgH="81252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0FFE0456-1696-443A-ACB0-CC9C583B5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07743" y="1541974"/>
                        <a:ext cx="2303233" cy="167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47CCCA83-1CBC-4A31-87E1-25CBAC389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184956"/>
              </p:ext>
            </p:extLst>
          </p:nvPr>
        </p:nvGraphicFramePr>
        <p:xfrm>
          <a:off x="9715512" y="3363857"/>
          <a:ext cx="2167804" cy="93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965160" imgH="457200" progId="Equation.DSMT4">
                  <p:embed/>
                </p:oleObj>
              </mc:Choice>
              <mc:Fallback>
                <p:oleObj name="Equation" r:id="rId13" imgW="965160" imgH="4572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B1643A4A-4E12-48BC-BD2D-316973433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15512" y="3363857"/>
                        <a:ext cx="2167804" cy="93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99BCD86-C919-4C99-AA07-A317D4B56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071630"/>
              </p:ext>
            </p:extLst>
          </p:nvPr>
        </p:nvGraphicFramePr>
        <p:xfrm>
          <a:off x="9536582" y="4303359"/>
          <a:ext cx="2167804" cy="60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5" imgW="812520" imgH="228600" progId="Equation.DSMT4">
                  <p:embed/>
                </p:oleObj>
              </mc:Choice>
              <mc:Fallback>
                <p:oleObj name="Equation" r:id="rId15" imgW="81252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47CCCA83-1CBC-4A31-87E1-25CBAC389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36582" y="4303359"/>
                        <a:ext cx="2167804" cy="608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0E2D1C5-6032-40A5-BADF-C2132E78A64C}"/>
              </a:ext>
            </a:extLst>
          </p:cNvPr>
          <p:cNvSpPr txBox="1"/>
          <p:nvPr/>
        </p:nvSpPr>
        <p:spPr>
          <a:xfrm>
            <a:off x="1780983" y="202026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841635CC-2DD6-4C48-9942-B5CEA38AF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06617"/>
              </p:ext>
            </p:extLst>
          </p:nvPr>
        </p:nvGraphicFramePr>
        <p:xfrm>
          <a:off x="8943975" y="4999038"/>
          <a:ext cx="26098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7" imgW="977760" imgH="419040" progId="Equation.DSMT4">
                  <p:embed/>
                </p:oleObj>
              </mc:Choice>
              <mc:Fallback>
                <p:oleObj name="Equation" r:id="rId17" imgW="977760" imgH="4190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9BCD86-C919-4C99-AA07-A317D4B56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43975" y="4999038"/>
                        <a:ext cx="2609850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1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83175-B616-4292-AA1A-35B822DB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Dynamic CMFB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8DA6A7-7A08-4B00-B51C-6CA9E2FE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F08E65-F1DB-49CC-9774-06A999D0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AFC25F-BB32-49F0-A241-AD442494754A}"/>
              </a:ext>
            </a:extLst>
          </p:cNvPr>
          <p:cNvSpPr txBox="1"/>
          <p:nvPr/>
        </p:nvSpPr>
        <p:spPr>
          <a:xfrm>
            <a:off x="636104" y="854765"/>
            <a:ext cx="10873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static CMFB, the maximum output differential voltage is much smaller than the actual capabilities of the folded cascode op-amp, which has potentially a rail-to-rail output range.  Furthermore, a static CMFB increases the power consumption of the amplifier. 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A948B4-E658-42C0-ADE9-2B23AE57D621}"/>
              </a:ext>
            </a:extLst>
          </p:cNvPr>
          <p:cNvSpPr txBox="1"/>
          <p:nvPr/>
        </p:nvSpPr>
        <p:spPr>
          <a:xfrm>
            <a:off x="636104" y="2385960"/>
            <a:ext cx="1058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Dynamic CMFBs are based on passive switched capacitor networks. 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645F264-BB67-43B3-8906-2DFB4A225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9" y="3580415"/>
            <a:ext cx="3756763" cy="215985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492116-574F-4B39-813E-151EBE357AA0}"/>
              </a:ext>
            </a:extLst>
          </p:cNvPr>
          <p:cNvSpPr txBox="1"/>
          <p:nvPr/>
        </p:nvSpPr>
        <p:spPr>
          <a:xfrm>
            <a:off x="1426595" y="2917366"/>
            <a:ext cx="430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Preliminary consideration 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6AA44BF-044D-45C9-B361-C0A385714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61825"/>
              </p:ext>
            </p:extLst>
          </p:nvPr>
        </p:nvGraphicFramePr>
        <p:xfrm>
          <a:off x="5585087" y="3738292"/>
          <a:ext cx="17478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825480" imgH="228600" progId="Equation.DSMT4">
                  <p:embed/>
                </p:oleObj>
              </mc:Choice>
              <mc:Fallback>
                <p:oleObj name="Equation" r:id="rId5" imgW="82548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30A5B82-B8D5-4E1E-A7F2-C0D554AD0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087" y="3738292"/>
                        <a:ext cx="1747837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B55055F-B896-479A-9B60-11EBC8268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800173"/>
              </p:ext>
            </p:extLst>
          </p:nvPr>
        </p:nvGraphicFramePr>
        <p:xfrm>
          <a:off x="8619595" y="3760489"/>
          <a:ext cx="11557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7" imgW="545760" imgH="228600" progId="Equation.DSMT4">
                  <p:embed/>
                </p:oleObj>
              </mc:Choice>
              <mc:Fallback>
                <p:oleObj name="Equation" r:id="rId7" imgW="5457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6AA44BF-044D-45C9-B361-C0A385714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9595" y="3760489"/>
                        <a:ext cx="1155700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772D77E-E511-4617-BCF1-6FD86D5E5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82882"/>
              </p:ext>
            </p:extLst>
          </p:nvPr>
        </p:nvGraphicFramePr>
        <p:xfrm>
          <a:off x="5585086" y="4423448"/>
          <a:ext cx="25003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9" imgW="1180800" imgH="228600" progId="Equation.DSMT4">
                  <p:embed/>
                </p:oleObj>
              </mc:Choice>
              <mc:Fallback>
                <p:oleObj name="Equation" r:id="rId9" imgW="11808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6AA44BF-044D-45C9-B361-C0A385714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086" y="4423448"/>
                        <a:ext cx="2500313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4FA2AF30-1F64-412A-91F1-DFBC7C041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57124"/>
              </p:ext>
            </p:extLst>
          </p:nvPr>
        </p:nvGraphicFramePr>
        <p:xfrm>
          <a:off x="8835714" y="4376572"/>
          <a:ext cx="23383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1" imgW="1104840" imgH="228600" progId="Equation.DSMT4">
                  <p:embed/>
                </p:oleObj>
              </mc:Choice>
              <mc:Fallback>
                <p:oleObj name="Equation" r:id="rId11" imgW="11048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72D77E-E511-4617-BCF1-6FD86D5E53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5714" y="4376572"/>
                        <a:ext cx="2338387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7C55E817-75EB-4D4F-B463-20ADAA27FC8E}"/>
              </a:ext>
            </a:extLst>
          </p:cNvPr>
          <p:cNvSpPr/>
          <p:nvPr/>
        </p:nvSpPr>
        <p:spPr>
          <a:xfrm>
            <a:off x="7800127" y="3760489"/>
            <a:ext cx="426720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1C5E4CC8-190D-40E3-BB75-B6B5A959EDBD}"/>
              </a:ext>
            </a:extLst>
          </p:cNvPr>
          <p:cNvSpPr/>
          <p:nvPr/>
        </p:nvSpPr>
        <p:spPr>
          <a:xfrm>
            <a:off x="8226847" y="4416263"/>
            <a:ext cx="426720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8E53F2B5-C955-4285-8F1C-A504F10FF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277674"/>
              </p:ext>
            </p:extLst>
          </p:nvPr>
        </p:nvGraphicFramePr>
        <p:xfrm>
          <a:off x="5585087" y="3151719"/>
          <a:ext cx="41433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3" imgW="1955520" imgH="253800" progId="Equation.DSMT4">
                  <p:embed/>
                </p:oleObj>
              </mc:Choice>
              <mc:Fallback>
                <p:oleObj name="Equation" r:id="rId13" imgW="19555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C07DEE7-9B75-4797-B803-F5BB18EA84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087" y="3151719"/>
                        <a:ext cx="4143375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F73B15A1-0E70-44F7-896D-34F208074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6917"/>
              </p:ext>
            </p:extLst>
          </p:nvPr>
        </p:nvGraphicFramePr>
        <p:xfrm>
          <a:off x="5580600" y="5081823"/>
          <a:ext cx="45720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5" imgW="2158920" imgH="253800" progId="Equation.DSMT4">
                  <p:embed/>
                </p:oleObj>
              </mc:Choice>
              <mc:Fallback>
                <p:oleObj name="Equation" r:id="rId15" imgW="21589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72D77E-E511-4617-BCF1-6FD86D5E53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600" y="5081823"/>
                        <a:ext cx="4572000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FF410133-AEF8-463B-B342-0EA6ACF2C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181830"/>
              </p:ext>
            </p:extLst>
          </p:nvPr>
        </p:nvGraphicFramePr>
        <p:xfrm>
          <a:off x="5580600" y="5662044"/>
          <a:ext cx="34718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17" imgW="1638000" imgH="253800" progId="Equation.DSMT4">
                  <p:embed/>
                </p:oleObj>
              </mc:Choice>
              <mc:Fallback>
                <p:oleObj name="Equation" r:id="rId17" imgW="163800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8E53F2B5-C955-4285-8F1C-A504F10FFA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600" y="5662044"/>
                        <a:ext cx="3471863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76B911CF-0033-4D3A-8155-B1502D48BE2E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91737" y="5078394"/>
            <a:ext cx="695325" cy="657225"/>
          </a:xfrm>
          <a:prstGeom prst="rect">
            <a:avLst/>
          </a:prstGeom>
        </p:spPr>
      </p:pic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35297C40-D8E3-49F6-8B0A-03D5593C8AF1}"/>
              </a:ext>
            </a:extLst>
          </p:cNvPr>
          <p:cNvSpPr/>
          <p:nvPr/>
        </p:nvSpPr>
        <p:spPr>
          <a:xfrm>
            <a:off x="1440180" y="5097780"/>
            <a:ext cx="297180" cy="220980"/>
          </a:xfrm>
          <a:custGeom>
            <a:avLst/>
            <a:gdLst>
              <a:gd name="connsiteX0" fmla="*/ 0 w 297180"/>
              <a:gd name="connsiteY0" fmla="*/ 0 h 220980"/>
              <a:gd name="connsiteX1" fmla="*/ 22860 w 297180"/>
              <a:gd name="connsiteY1" fmla="*/ 160020 h 220980"/>
              <a:gd name="connsiteX2" fmla="*/ 121920 w 297180"/>
              <a:gd name="connsiteY2" fmla="*/ 205740 h 220980"/>
              <a:gd name="connsiteX3" fmla="*/ 297180 w 297180"/>
              <a:gd name="connsiteY3" fmla="*/ 2209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" h="220980">
                <a:moveTo>
                  <a:pt x="0" y="0"/>
                </a:moveTo>
                <a:cubicBezTo>
                  <a:pt x="1270" y="62865"/>
                  <a:pt x="2540" y="125730"/>
                  <a:pt x="22860" y="160020"/>
                </a:cubicBezTo>
                <a:cubicBezTo>
                  <a:pt x="43180" y="194310"/>
                  <a:pt x="76200" y="195580"/>
                  <a:pt x="121920" y="205740"/>
                </a:cubicBezTo>
                <a:cubicBezTo>
                  <a:pt x="167640" y="215900"/>
                  <a:pt x="232410" y="218440"/>
                  <a:pt x="297180" y="2209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4F25B24F-AC2A-4E61-83B0-DC106C8BAA97}"/>
              </a:ext>
            </a:extLst>
          </p:cNvPr>
          <p:cNvSpPr/>
          <p:nvPr/>
        </p:nvSpPr>
        <p:spPr>
          <a:xfrm>
            <a:off x="2163391" y="4702561"/>
            <a:ext cx="341889" cy="662687"/>
          </a:xfrm>
          <a:custGeom>
            <a:avLst/>
            <a:gdLst>
              <a:gd name="connsiteX0" fmla="*/ 122609 w 341889"/>
              <a:gd name="connsiteY0" fmla="*/ 639059 h 662687"/>
              <a:gd name="connsiteX1" fmla="*/ 275009 w 341889"/>
              <a:gd name="connsiteY1" fmla="*/ 646679 h 662687"/>
              <a:gd name="connsiteX2" fmla="*/ 335969 w 341889"/>
              <a:gd name="connsiteY2" fmla="*/ 456179 h 662687"/>
              <a:gd name="connsiteX3" fmla="*/ 137849 w 341889"/>
              <a:gd name="connsiteY3" fmla="*/ 280919 h 662687"/>
              <a:gd name="connsiteX4" fmla="*/ 689 w 341889"/>
              <a:gd name="connsiteY4" fmla="*/ 75179 h 662687"/>
              <a:gd name="connsiteX5" fmla="*/ 92129 w 341889"/>
              <a:gd name="connsiteY5" fmla="*/ 6599 h 662687"/>
              <a:gd name="connsiteX6" fmla="*/ 252149 w 341889"/>
              <a:gd name="connsiteY6" fmla="*/ 6599 h 66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889" h="662687">
                <a:moveTo>
                  <a:pt x="122609" y="639059"/>
                </a:moveTo>
                <a:cubicBezTo>
                  <a:pt x="181029" y="658109"/>
                  <a:pt x="239449" y="677159"/>
                  <a:pt x="275009" y="646679"/>
                </a:cubicBezTo>
                <a:cubicBezTo>
                  <a:pt x="310569" y="616199"/>
                  <a:pt x="358829" y="517139"/>
                  <a:pt x="335969" y="456179"/>
                </a:cubicBezTo>
                <a:cubicBezTo>
                  <a:pt x="313109" y="395219"/>
                  <a:pt x="193729" y="344419"/>
                  <a:pt x="137849" y="280919"/>
                </a:cubicBezTo>
                <a:cubicBezTo>
                  <a:pt x="81969" y="217419"/>
                  <a:pt x="8309" y="120899"/>
                  <a:pt x="689" y="75179"/>
                </a:cubicBezTo>
                <a:cubicBezTo>
                  <a:pt x="-6931" y="29459"/>
                  <a:pt x="50219" y="18029"/>
                  <a:pt x="92129" y="6599"/>
                </a:cubicBezTo>
                <a:cubicBezTo>
                  <a:pt x="134039" y="-4831"/>
                  <a:pt x="193094" y="884"/>
                  <a:pt x="252149" y="659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499D1BD7-3871-4411-AB9F-A0A9AD889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109554"/>
              </p:ext>
            </p:extLst>
          </p:nvPr>
        </p:nvGraphicFramePr>
        <p:xfrm>
          <a:off x="1779030" y="5670982"/>
          <a:ext cx="16144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21" imgW="761760" imgH="253800" progId="Equation.DSMT4">
                  <p:embed/>
                </p:oleObj>
              </mc:Choice>
              <mc:Fallback>
                <p:oleObj name="Equation" r:id="rId21" imgW="761760" imgH="253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F73B15A1-0E70-44F7-896D-34F208074C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030" y="5670982"/>
                        <a:ext cx="1614487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EE67E055-B3FD-4CD8-8E1C-183A1A0C1439}"/>
              </a:ext>
            </a:extLst>
          </p:cNvPr>
          <p:cNvSpPr/>
          <p:nvPr/>
        </p:nvSpPr>
        <p:spPr>
          <a:xfrm>
            <a:off x="5400572" y="5109655"/>
            <a:ext cx="5012398" cy="541338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0024E42-39B2-4373-8D23-5FDB726C56B4}"/>
              </a:ext>
            </a:extLst>
          </p:cNvPr>
          <p:cNvSpPr txBox="1"/>
          <p:nvPr/>
        </p:nvSpPr>
        <p:spPr>
          <a:xfrm>
            <a:off x="319350" y="45414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9FCDEBA-B69F-8266-E1E4-4F961335ED02}"/>
              </a:ext>
            </a:extLst>
          </p:cNvPr>
          <p:cNvSpPr/>
          <p:nvPr/>
        </p:nvSpPr>
        <p:spPr>
          <a:xfrm>
            <a:off x="9283700" y="5363538"/>
            <a:ext cx="1683521" cy="605004"/>
          </a:xfrm>
          <a:custGeom>
            <a:avLst/>
            <a:gdLst>
              <a:gd name="connsiteX0" fmla="*/ 1117600 w 1683521"/>
              <a:gd name="connsiteY0" fmla="*/ 46662 h 605004"/>
              <a:gd name="connsiteX1" fmla="*/ 1587500 w 1683521"/>
              <a:gd name="connsiteY1" fmla="*/ 33962 h 605004"/>
              <a:gd name="connsiteX2" fmla="*/ 1612900 w 1683521"/>
              <a:gd name="connsiteY2" fmla="*/ 427662 h 605004"/>
              <a:gd name="connsiteX3" fmla="*/ 812800 w 1683521"/>
              <a:gd name="connsiteY3" fmla="*/ 592762 h 605004"/>
              <a:gd name="connsiteX4" fmla="*/ 0 w 1683521"/>
              <a:gd name="connsiteY4" fmla="*/ 580062 h 60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521" h="605004">
                <a:moveTo>
                  <a:pt x="1117600" y="46662"/>
                </a:moveTo>
                <a:cubicBezTo>
                  <a:pt x="1311275" y="8562"/>
                  <a:pt x="1504950" y="-29538"/>
                  <a:pt x="1587500" y="33962"/>
                </a:cubicBezTo>
                <a:cubicBezTo>
                  <a:pt x="1670050" y="97462"/>
                  <a:pt x="1742017" y="334529"/>
                  <a:pt x="1612900" y="427662"/>
                </a:cubicBezTo>
                <a:cubicBezTo>
                  <a:pt x="1483783" y="520795"/>
                  <a:pt x="1081617" y="567362"/>
                  <a:pt x="812800" y="592762"/>
                </a:cubicBezTo>
                <a:cubicBezTo>
                  <a:pt x="543983" y="618162"/>
                  <a:pt x="271991" y="599112"/>
                  <a:pt x="0" y="58006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20" grpId="0" animBg="1"/>
      <p:bldP spid="21" grpId="0" animBg="1"/>
      <p:bldP spid="23" grpId="0" animBg="1"/>
      <p:bldP spid="24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EC954-D0C0-4BA3-9903-DDF0A72C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"/>
            <a:ext cx="10515600" cy="662397"/>
          </a:xfrm>
        </p:spPr>
        <p:txBody>
          <a:bodyPr/>
          <a:lstStyle/>
          <a:p>
            <a:r>
              <a:rPr lang="en-US" dirty="0"/>
              <a:t>A premise: properties of all-capacitor networks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AEEE66-3E1D-4F17-A73E-69D91179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147849-86CC-40CE-BD13-17F56F61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E02FA2D-4DFA-48F9-8279-60694A365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8054" y="2653835"/>
            <a:ext cx="2640545" cy="32652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B076EF-F6DB-4D00-B151-7E19C861818D}"/>
              </a:ext>
            </a:extLst>
          </p:cNvPr>
          <p:cNvSpPr txBox="1"/>
          <p:nvPr/>
        </p:nvSpPr>
        <p:spPr>
          <a:xfrm>
            <a:off x="167307" y="938885"/>
            <a:ext cx="7742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network made up by only capacitors and independent voltage sources, I cannot determine the value of nodal voltages  (such as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since it is affected by the initial voltages stored across the capacitors.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C2A664B-EE71-4527-9701-0D4676AA0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5812" y="986009"/>
            <a:ext cx="3086100" cy="3733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0972FB-1BD1-4C02-BFCC-C2EBEDF9A899}"/>
              </a:ext>
            </a:extLst>
          </p:cNvPr>
          <p:cNvSpPr txBox="1"/>
          <p:nvPr/>
        </p:nvSpPr>
        <p:spPr>
          <a:xfrm>
            <a:off x="4403681" y="4495418"/>
            <a:ext cx="6069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can find the voltage variations between two instants, once the variations of the voltage sources are known. To this aim, an equivalent resistive network can be used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9F5030D-136F-46C7-808C-B7AC5BA213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32635"/>
              </p:ext>
            </p:extLst>
          </p:nvPr>
        </p:nvGraphicFramePr>
        <p:xfrm>
          <a:off x="5125588" y="3537178"/>
          <a:ext cx="27955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7" imgW="1320480" imgH="279360" progId="Equation.DSMT4">
                  <p:embed/>
                </p:oleObj>
              </mc:Choice>
              <mc:Fallback>
                <p:oleObj name="Equation" r:id="rId7" imgW="1320480" imgH="2793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72D77E-E511-4617-BCF1-6FD86D5E53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588" y="3537178"/>
                        <a:ext cx="2795587" cy="595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2F25C8F-5D05-4036-AED6-907BB1CDF123}"/>
              </a:ext>
            </a:extLst>
          </p:cNvPr>
          <p:cNvSpPr txBox="1"/>
          <p:nvPr/>
        </p:nvSpPr>
        <p:spPr>
          <a:xfrm>
            <a:off x="5125588" y="2659101"/>
            <a:ext cx="328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two instants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let us define:</a:t>
            </a:r>
          </a:p>
        </p:txBody>
      </p:sp>
    </p:spTree>
    <p:extLst>
      <p:ext uri="{BB962C8B-B14F-4D97-AF65-F5344CB8AC3E}">
        <p14:creationId xmlns:p14="http://schemas.microsoft.com/office/powerpoint/2010/main" val="7067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B1CEA3-AEE7-496E-BBE8-651D9D26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DCD88B-690B-4409-AF79-F1841D3A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3F5F929-2CF0-4924-BEFD-4EAE3741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"/>
            <a:ext cx="10515600" cy="662397"/>
          </a:xfrm>
        </p:spPr>
        <p:txBody>
          <a:bodyPr/>
          <a:lstStyle/>
          <a:p>
            <a:r>
              <a:rPr lang="en-US" dirty="0"/>
              <a:t>Dynamic CMFB: implementation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1ED6A42-2286-4273-BB62-630BBFEBA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321925"/>
              </p:ext>
            </p:extLst>
          </p:nvPr>
        </p:nvGraphicFramePr>
        <p:xfrm>
          <a:off x="383133" y="2705998"/>
          <a:ext cx="32273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1523880" imgH="253800" progId="Equation.DSMT4">
                  <p:embed/>
                </p:oleObj>
              </mc:Choice>
              <mc:Fallback>
                <p:oleObj name="Equation" r:id="rId3" imgW="1523880" imgH="253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F73B15A1-0E70-44F7-896D-34F208074C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33" y="2705998"/>
                        <a:ext cx="3227387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4E9BDD0-AE5B-4409-822B-53ED1CF1C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335" y="640526"/>
            <a:ext cx="3227388" cy="1855502"/>
          </a:xfrm>
          <a:prstGeom prst="rect">
            <a:avLst/>
          </a:prstGeom>
        </p:spPr>
      </p:pic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DE8F0B75-8469-4C40-9998-66C6961F9F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80370"/>
              </p:ext>
            </p:extLst>
          </p:nvPr>
        </p:nvGraphicFramePr>
        <p:xfrm>
          <a:off x="383133" y="4284508"/>
          <a:ext cx="50577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7" imgW="2387520" imgH="457200" progId="Equation.DSMT4">
                  <p:embed/>
                </p:oleObj>
              </mc:Choice>
              <mc:Fallback>
                <p:oleObj name="Equation" r:id="rId7" imgW="238752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1ED6A42-2286-4273-BB62-630BBFEBAC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33" y="4284508"/>
                        <a:ext cx="5057775" cy="97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8E5970D-D84D-4B52-A690-E9A0CBC17366}"/>
              </a:ext>
            </a:extLst>
          </p:cNvPr>
          <p:cNvSpPr txBox="1"/>
          <p:nvPr/>
        </p:nvSpPr>
        <p:spPr>
          <a:xfrm>
            <a:off x="2327794" y="2179775"/>
            <a:ext cx="104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C11954C-A323-4F40-B893-FA0FB9D3E38B}"/>
              </a:ext>
            </a:extLst>
          </p:cNvPr>
          <p:cNvSpPr txBox="1"/>
          <p:nvPr/>
        </p:nvSpPr>
        <p:spPr>
          <a:xfrm>
            <a:off x="0" y="14111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  <p:pic>
        <p:nvPicPr>
          <p:cNvPr id="69" name="Elemento grafico 68">
            <a:extLst>
              <a:ext uri="{FF2B5EF4-FFF2-40B4-BE49-F238E27FC236}">
                <a16:creationId xmlns:a16="http://schemas.microsoft.com/office/drawing/2014/main" id="{53D28715-82DF-4889-A02E-BE1F2D1401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47525" y="854047"/>
            <a:ext cx="800100" cy="2371725"/>
          </a:xfrm>
          <a:prstGeom prst="rect">
            <a:avLst/>
          </a:prstGeom>
        </p:spPr>
      </p:pic>
      <p:grpSp>
        <p:nvGrpSpPr>
          <p:cNvPr id="75" name="Gruppo 74">
            <a:extLst>
              <a:ext uri="{FF2B5EF4-FFF2-40B4-BE49-F238E27FC236}">
                <a16:creationId xmlns:a16="http://schemas.microsoft.com/office/drawing/2014/main" id="{14350DBF-66DC-4FAE-AB9F-3DD449ED4CB1}"/>
              </a:ext>
            </a:extLst>
          </p:cNvPr>
          <p:cNvGrpSpPr/>
          <p:nvPr/>
        </p:nvGrpSpPr>
        <p:grpSpPr>
          <a:xfrm>
            <a:off x="8769526" y="957148"/>
            <a:ext cx="1236302" cy="2228850"/>
            <a:chOff x="8769526" y="957148"/>
            <a:chExt cx="1236302" cy="2228850"/>
          </a:xfrm>
        </p:grpSpPr>
        <p:pic>
          <p:nvPicPr>
            <p:cNvPr id="71" name="Elemento grafico 70">
              <a:extLst>
                <a:ext uri="{FF2B5EF4-FFF2-40B4-BE49-F238E27FC236}">
                  <a16:creationId xmlns:a16="http://schemas.microsoft.com/office/drawing/2014/main" id="{714244EB-626D-4729-9EB9-24D7A0103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29528" y="957148"/>
              <a:ext cx="876300" cy="2228850"/>
            </a:xfrm>
            <a:prstGeom prst="rect">
              <a:avLst/>
            </a:prstGeom>
          </p:spPr>
        </p:pic>
        <p:graphicFrame>
          <p:nvGraphicFramePr>
            <p:cNvPr id="72" name="Oggetto 71">
              <a:extLst>
                <a:ext uri="{FF2B5EF4-FFF2-40B4-BE49-F238E27FC236}">
                  <a16:creationId xmlns:a16="http://schemas.microsoft.com/office/drawing/2014/main" id="{676DFE70-C353-45E9-9ABC-ABE12E0D94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2132845"/>
                </p:ext>
              </p:extLst>
            </p:nvPr>
          </p:nvGraphicFramePr>
          <p:xfrm>
            <a:off x="8784049" y="1323401"/>
            <a:ext cx="334962" cy="747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Equation" r:id="rId13" imgW="177480" imgH="393480" progId="Equation.DSMT4">
                    <p:embed/>
                  </p:oleObj>
                </mc:Choice>
                <mc:Fallback>
                  <p:oleObj name="Equation" r:id="rId13" imgW="177480" imgH="393480" progId="Equation.DSMT4">
                    <p:embed/>
                    <p:pic>
                      <p:nvPicPr>
                        <p:cNvPr id="29" name="Oggetto 28">
                          <a:extLst>
                            <a:ext uri="{FF2B5EF4-FFF2-40B4-BE49-F238E27FC236}">
                              <a16:creationId xmlns:a16="http://schemas.microsoft.com/office/drawing/2014/main" id="{9C7911BB-7D09-4427-B09A-926CC40D2F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4049" y="1323401"/>
                          <a:ext cx="334962" cy="7476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ggetto 72">
              <a:extLst>
                <a:ext uri="{FF2B5EF4-FFF2-40B4-BE49-F238E27FC236}">
                  <a16:creationId xmlns:a16="http://schemas.microsoft.com/office/drawing/2014/main" id="{5B35F8FC-D3CB-4282-81F0-53E23E270C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2020245"/>
                </p:ext>
              </p:extLst>
            </p:nvPr>
          </p:nvGraphicFramePr>
          <p:xfrm>
            <a:off x="8769526" y="2155736"/>
            <a:ext cx="334962" cy="747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Equation" r:id="rId15" imgW="177480" imgH="393480" progId="Equation.DSMT4">
                    <p:embed/>
                  </p:oleObj>
                </mc:Choice>
                <mc:Fallback>
                  <p:oleObj name="Equation" r:id="rId15" imgW="177480" imgH="393480" progId="Equation.DSMT4">
                    <p:embed/>
                    <p:pic>
                      <p:nvPicPr>
                        <p:cNvPr id="72" name="Oggetto 71">
                          <a:extLst>
                            <a:ext uri="{FF2B5EF4-FFF2-40B4-BE49-F238E27FC236}">
                              <a16:creationId xmlns:a16="http://schemas.microsoft.com/office/drawing/2014/main" id="{676DFE70-C353-45E9-9ABC-ABE12E0D94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9526" y="2155736"/>
                          <a:ext cx="334962" cy="7476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A65CD822-E5B0-41CF-9B3B-8532F4F9DE50}"/>
              </a:ext>
            </a:extLst>
          </p:cNvPr>
          <p:cNvSpPr txBox="1"/>
          <p:nvPr/>
        </p:nvSpPr>
        <p:spPr>
          <a:xfrm>
            <a:off x="4948361" y="1051939"/>
            <a:ext cx="2295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consider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capacitive voltage divider</a:t>
            </a:r>
          </a:p>
        </p:txBody>
      </p:sp>
      <p:graphicFrame>
        <p:nvGraphicFramePr>
          <p:cNvPr id="76" name="Oggetto 75">
            <a:extLst>
              <a:ext uri="{FF2B5EF4-FFF2-40B4-BE49-F238E27FC236}">
                <a16:creationId xmlns:a16="http://schemas.microsoft.com/office/drawing/2014/main" id="{A7807455-0B47-47FE-ACF3-9D497B103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96508"/>
              </p:ext>
            </p:extLst>
          </p:nvPr>
        </p:nvGraphicFramePr>
        <p:xfrm>
          <a:off x="10138976" y="1732950"/>
          <a:ext cx="1497509" cy="67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6" imgW="876240" imgH="393480" progId="Equation.DSMT4">
                  <p:embed/>
                </p:oleObj>
              </mc:Choice>
              <mc:Fallback>
                <p:oleObj name="Equation" r:id="rId16" imgW="876240" imgH="39348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9C7911BB-7D09-4427-B09A-926CC40D2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8976" y="1732950"/>
                        <a:ext cx="1497509" cy="677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ggetto 76">
            <a:extLst>
              <a:ext uri="{FF2B5EF4-FFF2-40B4-BE49-F238E27FC236}">
                <a16:creationId xmlns:a16="http://schemas.microsoft.com/office/drawing/2014/main" id="{C42AF3CA-FC04-4D3B-B198-3F449CB6B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360030"/>
              </p:ext>
            </p:extLst>
          </p:nvPr>
        </p:nvGraphicFramePr>
        <p:xfrm>
          <a:off x="3686175" y="2571750"/>
          <a:ext cx="32543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18" imgW="1536480" imgH="431640" progId="Equation.DSMT4">
                  <p:embed/>
                </p:oleObj>
              </mc:Choice>
              <mc:Fallback>
                <p:oleObj name="Equation" r:id="rId18" imgW="153648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1ED6A42-2286-4273-BB62-630BBFEBAC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2571750"/>
                        <a:ext cx="3254375" cy="919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ggetto 77">
            <a:extLst>
              <a:ext uri="{FF2B5EF4-FFF2-40B4-BE49-F238E27FC236}">
                <a16:creationId xmlns:a16="http://schemas.microsoft.com/office/drawing/2014/main" id="{4ADD2D41-5855-4D6C-9679-0C0A2CA35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451164"/>
              </p:ext>
            </p:extLst>
          </p:nvPr>
        </p:nvGraphicFramePr>
        <p:xfrm>
          <a:off x="6435173" y="4204512"/>
          <a:ext cx="50847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20" imgW="2400120" imgH="457200" progId="Equation.DSMT4">
                  <p:embed/>
                </p:oleObj>
              </mc:Choice>
              <mc:Fallback>
                <p:oleObj name="Equation" r:id="rId20" imgW="2400120" imgH="4572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DE8F0B75-8469-4C40-9998-66C6961F9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173" y="4204512"/>
                        <a:ext cx="5084762" cy="97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1C43D01C-D9CF-4AA6-917E-BCC60C9A65F0}"/>
              </a:ext>
            </a:extLst>
          </p:cNvPr>
          <p:cNvSpPr txBox="1"/>
          <p:nvPr/>
        </p:nvSpPr>
        <p:spPr>
          <a:xfrm>
            <a:off x="383133" y="3606800"/>
            <a:ext cx="1061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two phases: (1)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precharge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 (2) = calculate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CMFB</a:t>
            </a:r>
          </a:p>
        </p:txBody>
      </p:sp>
      <p:graphicFrame>
        <p:nvGraphicFramePr>
          <p:cNvPr id="80" name="Oggetto 79">
            <a:extLst>
              <a:ext uri="{FF2B5EF4-FFF2-40B4-BE49-F238E27FC236}">
                <a16:creationId xmlns:a16="http://schemas.microsoft.com/office/drawing/2014/main" id="{4C5C23B9-4A82-4A11-9D1E-0D05ADFCE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12411"/>
              </p:ext>
            </p:extLst>
          </p:nvPr>
        </p:nvGraphicFramePr>
        <p:xfrm>
          <a:off x="9900929" y="5245578"/>
          <a:ext cx="6715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22" imgW="317160" imgH="228600" progId="Equation.DSMT4">
                  <p:embed/>
                </p:oleObj>
              </mc:Choice>
              <mc:Fallback>
                <p:oleObj name="Equation" r:id="rId22" imgW="317160" imgH="228600" progId="Equation.DSMT4">
                  <p:embed/>
                  <p:pic>
                    <p:nvPicPr>
                      <p:cNvPr id="77" name="Oggetto 76">
                        <a:extLst>
                          <a:ext uri="{FF2B5EF4-FFF2-40B4-BE49-F238E27FC236}">
                            <a16:creationId xmlns:a16="http://schemas.microsoft.com/office/drawing/2014/main" id="{C42AF3CA-FC04-4D3B-B198-3F449CB6B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0929" y="5245578"/>
                        <a:ext cx="671512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ggetto 80">
            <a:extLst>
              <a:ext uri="{FF2B5EF4-FFF2-40B4-BE49-F238E27FC236}">
                <a16:creationId xmlns:a16="http://schemas.microsoft.com/office/drawing/2014/main" id="{30506EF7-44E3-475B-ABF0-5845F277D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80540"/>
              </p:ext>
            </p:extLst>
          </p:nvPr>
        </p:nvGraphicFramePr>
        <p:xfrm>
          <a:off x="11124781" y="5275835"/>
          <a:ext cx="6715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24" imgW="317160" imgH="228600" progId="Equation.DSMT4">
                  <p:embed/>
                </p:oleObj>
              </mc:Choice>
              <mc:Fallback>
                <p:oleObj name="Equation" r:id="rId24" imgW="317160" imgH="228600" progId="Equation.DSMT4">
                  <p:embed/>
                  <p:pic>
                    <p:nvPicPr>
                      <p:cNvPr id="80" name="Oggetto 79">
                        <a:extLst>
                          <a:ext uri="{FF2B5EF4-FFF2-40B4-BE49-F238E27FC236}">
                            <a16:creationId xmlns:a16="http://schemas.microsoft.com/office/drawing/2014/main" id="{4C5C23B9-4A82-4A11-9D1E-0D05ADFCE8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4781" y="5275835"/>
                        <a:ext cx="671512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ggetto 81">
            <a:extLst>
              <a:ext uri="{FF2B5EF4-FFF2-40B4-BE49-F238E27FC236}">
                <a16:creationId xmlns:a16="http://schemas.microsoft.com/office/drawing/2014/main" id="{5E39FDFA-334D-44BD-9CBA-087B36692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604850"/>
              </p:ext>
            </p:extLst>
          </p:nvPr>
        </p:nvGraphicFramePr>
        <p:xfrm>
          <a:off x="8979441" y="5315284"/>
          <a:ext cx="4302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25" imgW="203040" imgH="228600" progId="Equation.DSMT4">
                  <p:embed/>
                </p:oleObj>
              </mc:Choice>
              <mc:Fallback>
                <p:oleObj name="Equation" r:id="rId25" imgW="203040" imgH="228600" progId="Equation.DSMT4">
                  <p:embed/>
                  <p:pic>
                    <p:nvPicPr>
                      <p:cNvPr id="77" name="Oggetto 76">
                        <a:extLst>
                          <a:ext uri="{FF2B5EF4-FFF2-40B4-BE49-F238E27FC236}">
                            <a16:creationId xmlns:a16="http://schemas.microsoft.com/office/drawing/2014/main" id="{C42AF3CA-FC04-4D3B-B198-3F449CB6B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9441" y="5315284"/>
                        <a:ext cx="430212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ggetto 82">
            <a:extLst>
              <a:ext uri="{FF2B5EF4-FFF2-40B4-BE49-F238E27FC236}">
                <a16:creationId xmlns:a16="http://schemas.microsoft.com/office/drawing/2014/main" id="{7F0799A8-B0CB-4C16-ADFE-FD756C96A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02818"/>
              </p:ext>
            </p:extLst>
          </p:nvPr>
        </p:nvGraphicFramePr>
        <p:xfrm>
          <a:off x="7958816" y="5279809"/>
          <a:ext cx="457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27" imgW="215640" imgH="228600" progId="Equation.DSMT4">
                  <p:embed/>
                </p:oleObj>
              </mc:Choice>
              <mc:Fallback>
                <p:oleObj name="Equation" r:id="rId27" imgW="215640" imgH="228600" progId="Equation.DSMT4">
                  <p:embed/>
                  <p:pic>
                    <p:nvPicPr>
                      <p:cNvPr id="82" name="Oggetto 81">
                        <a:extLst>
                          <a:ext uri="{FF2B5EF4-FFF2-40B4-BE49-F238E27FC236}">
                            <a16:creationId xmlns:a16="http://schemas.microsoft.com/office/drawing/2014/main" id="{5E39FDFA-334D-44BD-9CBA-087B366922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816" y="5279809"/>
                        <a:ext cx="457200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C2A73809-40AD-422A-A41B-A7F7AC2CCE7E}"/>
              </a:ext>
            </a:extLst>
          </p:cNvPr>
          <p:cNvCxnSpPr/>
          <p:nvPr/>
        </p:nvCxnSpPr>
        <p:spPr>
          <a:xfrm flipV="1">
            <a:off x="8247625" y="4691874"/>
            <a:ext cx="70390" cy="567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B7B4AAD7-26FE-4632-B30D-0D5A6AF408FF}"/>
              </a:ext>
            </a:extLst>
          </p:cNvPr>
          <p:cNvCxnSpPr>
            <a:cxnSpLocks/>
          </p:cNvCxnSpPr>
          <p:nvPr/>
        </p:nvCxnSpPr>
        <p:spPr>
          <a:xfrm flipH="1" flipV="1">
            <a:off x="9129528" y="4670832"/>
            <a:ext cx="52302" cy="6182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0EA45ADB-48A2-48B1-B999-2294862DF27E}"/>
              </a:ext>
            </a:extLst>
          </p:cNvPr>
          <p:cNvCxnSpPr>
            <a:cxnSpLocks/>
          </p:cNvCxnSpPr>
          <p:nvPr/>
        </p:nvCxnSpPr>
        <p:spPr>
          <a:xfrm flipV="1">
            <a:off x="10116035" y="4691874"/>
            <a:ext cx="74492" cy="6270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A4AD111E-F3A3-428C-8388-FA7631CD9747}"/>
              </a:ext>
            </a:extLst>
          </p:cNvPr>
          <p:cNvCxnSpPr>
            <a:cxnSpLocks/>
          </p:cNvCxnSpPr>
          <p:nvPr/>
        </p:nvCxnSpPr>
        <p:spPr>
          <a:xfrm flipH="1" flipV="1">
            <a:off x="11124732" y="4721739"/>
            <a:ext cx="152868" cy="567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Oggetto 92">
            <a:extLst>
              <a:ext uri="{FF2B5EF4-FFF2-40B4-BE49-F238E27FC236}">
                <a16:creationId xmlns:a16="http://schemas.microsoft.com/office/drawing/2014/main" id="{D9FCA6EC-25BA-49B5-B4B4-767242786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51923"/>
              </p:ext>
            </p:extLst>
          </p:nvPr>
        </p:nvGraphicFramePr>
        <p:xfrm>
          <a:off x="2071688" y="5521325"/>
          <a:ext cx="32273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29" imgW="1523880" imgH="241200" progId="Equation.DSMT4">
                  <p:embed/>
                </p:oleObj>
              </mc:Choice>
              <mc:Fallback>
                <p:oleObj name="Equation" r:id="rId29" imgW="1523880" imgH="241200" progId="Equation.DSMT4">
                  <p:embed/>
                  <p:pic>
                    <p:nvPicPr>
                      <p:cNvPr id="78" name="Oggetto 77">
                        <a:extLst>
                          <a:ext uri="{FF2B5EF4-FFF2-40B4-BE49-F238E27FC236}">
                            <a16:creationId xmlns:a16="http://schemas.microsoft.com/office/drawing/2014/main" id="{4ADD2D41-5855-4D6C-9679-0C0A2CA35B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521325"/>
                        <a:ext cx="3227387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ggetto 93">
            <a:extLst>
              <a:ext uri="{FF2B5EF4-FFF2-40B4-BE49-F238E27FC236}">
                <a16:creationId xmlns:a16="http://schemas.microsoft.com/office/drawing/2014/main" id="{149CA8BC-621F-4068-9E32-32782EDF0A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884959"/>
              </p:ext>
            </p:extLst>
          </p:nvPr>
        </p:nvGraphicFramePr>
        <p:xfrm>
          <a:off x="7148821" y="5382583"/>
          <a:ext cx="3762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1" imgW="177480" imgH="228600" progId="Equation.DSMT4">
                  <p:embed/>
                </p:oleObj>
              </mc:Choice>
              <mc:Fallback>
                <p:oleObj name="Equation" r:id="rId31" imgW="177480" imgH="228600" progId="Equation.DSMT4">
                  <p:embed/>
                  <p:pic>
                    <p:nvPicPr>
                      <p:cNvPr id="83" name="Oggetto 82">
                        <a:extLst>
                          <a:ext uri="{FF2B5EF4-FFF2-40B4-BE49-F238E27FC236}">
                            <a16:creationId xmlns:a16="http://schemas.microsoft.com/office/drawing/2014/main" id="{7F0799A8-B0CB-4C16-ADFE-FD756C96A0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821" y="5382583"/>
                        <a:ext cx="376238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5" name="Connettore 2 94">
            <a:extLst>
              <a:ext uri="{FF2B5EF4-FFF2-40B4-BE49-F238E27FC236}">
                <a16:creationId xmlns:a16="http://schemas.microsoft.com/office/drawing/2014/main" id="{4B827252-A8F2-49BE-B719-E692791A9320}"/>
              </a:ext>
            </a:extLst>
          </p:cNvPr>
          <p:cNvCxnSpPr/>
          <p:nvPr/>
        </p:nvCxnSpPr>
        <p:spPr>
          <a:xfrm flipV="1">
            <a:off x="7339183" y="4907917"/>
            <a:ext cx="70390" cy="567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ccia a destra 95">
            <a:extLst>
              <a:ext uri="{FF2B5EF4-FFF2-40B4-BE49-F238E27FC236}">
                <a16:creationId xmlns:a16="http://schemas.microsoft.com/office/drawing/2014/main" id="{2D85F3E7-F8AC-4988-AE13-7D23E698EA5F}"/>
              </a:ext>
            </a:extLst>
          </p:cNvPr>
          <p:cNvSpPr/>
          <p:nvPr/>
        </p:nvSpPr>
        <p:spPr>
          <a:xfrm>
            <a:off x="5745795" y="4643426"/>
            <a:ext cx="463754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4" grpId="0"/>
      <p:bldP spid="79" grpId="0"/>
      <p:bldP spid="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0D5BD59-73BD-422B-9BD9-9A2BB9C0B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0519" y="763754"/>
            <a:ext cx="6511314" cy="38790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467E2F2-B7AA-4C50-8DEA-87DA2809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505"/>
            <a:ext cx="10515600" cy="662397"/>
          </a:xfrm>
        </p:spPr>
        <p:txBody>
          <a:bodyPr/>
          <a:lstStyle/>
          <a:p>
            <a:r>
              <a:rPr lang="en-US" dirty="0"/>
              <a:t>Dynamic CMFB: implementation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990320-A442-4903-A0A0-A078E8EA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289355-8740-4020-8E9F-205B6E47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650DEA6-707B-4DD9-BD72-209CB4DAD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755" y="2324100"/>
            <a:ext cx="4124325" cy="220980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484323A-D730-4798-A939-11BB5B960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118431"/>
              </p:ext>
            </p:extLst>
          </p:nvPr>
        </p:nvGraphicFramePr>
        <p:xfrm>
          <a:off x="1074093" y="912242"/>
          <a:ext cx="37099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7" imgW="1752480" imgH="241200" progId="Equation.DSMT4">
                  <p:embed/>
                </p:oleObj>
              </mc:Choice>
              <mc:Fallback>
                <p:oleObj name="Equation" r:id="rId7" imgW="1752480" imgH="2412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9C7911BB-7D09-4427-B09A-926CC40D2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093" y="912242"/>
                        <a:ext cx="3709987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0AE482C-193D-4645-87DF-1B8648B22DB8}"/>
              </a:ext>
            </a:extLst>
          </p:cNvPr>
          <p:cNvCxnSpPr>
            <a:cxnSpLocks/>
          </p:cNvCxnSpPr>
          <p:nvPr/>
        </p:nvCxnSpPr>
        <p:spPr>
          <a:xfrm>
            <a:off x="6407708" y="767183"/>
            <a:ext cx="314426" cy="584555"/>
          </a:xfrm>
          <a:prstGeom prst="straightConnector1">
            <a:avLst/>
          </a:prstGeom>
          <a:ln w="317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74608DE-9246-46CB-9454-CE27E32C77A5}"/>
              </a:ext>
            </a:extLst>
          </p:cNvPr>
          <p:cNvCxnSpPr>
            <a:cxnSpLocks/>
          </p:cNvCxnSpPr>
          <p:nvPr/>
        </p:nvCxnSpPr>
        <p:spPr>
          <a:xfrm>
            <a:off x="6881482" y="655312"/>
            <a:ext cx="314426" cy="584555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1A853C1-2C66-4A59-9D10-601F4E3DB533}"/>
              </a:ext>
            </a:extLst>
          </p:cNvPr>
          <p:cNvCxnSpPr>
            <a:cxnSpLocks/>
          </p:cNvCxnSpPr>
          <p:nvPr/>
        </p:nvCxnSpPr>
        <p:spPr>
          <a:xfrm>
            <a:off x="9414036" y="2324100"/>
            <a:ext cx="314426" cy="584555"/>
          </a:xfrm>
          <a:prstGeom prst="straightConnector1">
            <a:avLst/>
          </a:prstGeom>
          <a:ln w="3175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290D428-B9AC-4655-9A9D-92543A4F808E}"/>
              </a:ext>
            </a:extLst>
          </p:cNvPr>
          <p:cNvCxnSpPr>
            <a:cxnSpLocks/>
          </p:cNvCxnSpPr>
          <p:nvPr/>
        </p:nvCxnSpPr>
        <p:spPr>
          <a:xfrm flipH="1">
            <a:off x="11387866" y="2616377"/>
            <a:ext cx="433967" cy="315349"/>
          </a:xfrm>
          <a:prstGeom prst="straightConnector1">
            <a:avLst/>
          </a:prstGeom>
          <a:ln w="3175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6780D9-5A5F-46A7-BE3F-97B82B2E481D}"/>
              </a:ext>
            </a:extLst>
          </p:cNvPr>
          <p:cNvSpPr txBox="1"/>
          <p:nvPr/>
        </p:nvSpPr>
        <p:spPr>
          <a:xfrm>
            <a:off x="317634" y="4787048"/>
            <a:ext cx="460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an input that has to be connected to the desired value (e.g.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/2)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290C0F78-41AE-4303-868B-43E372D41E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23372" y="2639449"/>
            <a:ext cx="685800" cy="174307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BF015C9-0116-4722-A72D-F7B5B4D31C63}"/>
              </a:ext>
            </a:extLst>
          </p:cNvPr>
          <p:cNvSpPr txBox="1"/>
          <p:nvPr/>
        </p:nvSpPr>
        <p:spPr>
          <a:xfrm>
            <a:off x="5075466" y="4880008"/>
            <a:ext cx="615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' are added to allow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CMFB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track the variations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during phase 1, where it is disconnected from the outputs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028310D-46DE-4F87-A723-088F76F00075}"/>
              </a:ext>
            </a:extLst>
          </p:cNvPr>
          <p:cNvCxnSpPr>
            <a:cxnSpLocks/>
          </p:cNvCxnSpPr>
          <p:nvPr/>
        </p:nvCxnSpPr>
        <p:spPr>
          <a:xfrm>
            <a:off x="659755" y="3225800"/>
            <a:ext cx="762645" cy="304800"/>
          </a:xfrm>
          <a:prstGeom prst="straightConnector1">
            <a:avLst/>
          </a:prstGeom>
          <a:ln w="3175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CCE422E-2107-426E-A70E-9E49EE402DFC}"/>
              </a:ext>
            </a:extLst>
          </p:cNvPr>
          <p:cNvCxnSpPr>
            <a:cxnSpLocks/>
          </p:cNvCxnSpPr>
          <p:nvPr/>
        </p:nvCxnSpPr>
        <p:spPr>
          <a:xfrm flipH="1">
            <a:off x="4424055" y="2931726"/>
            <a:ext cx="651411" cy="478086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AE20DC8-1696-4BA9-8EAB-48D3CC88529E}"/>
              </a:ext>
            </a:extLst>
          </p:cNvPr>
          <p:cNvCxnSpPr>
            <a:cxnSpLocks/>
          </p:cNvCxnSpPr>
          <p:nvPr/>
        </p:nvCxnSpPr>
        <p:spPr>
          <a:xfrm flipH="1">
            <a:off x="4458375" y="2372385"/>
            <a:ext cx="560758" cy="178291"/>
          </a:xfrm>
          <a:prstGeom prst="straightConnector1">
            <a:avLst/>
          </a:prstGeom>
          <a:ln w="3175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377C0D6F-FC5C-4C86-874C-97727085EB2D}"/>
              </a:ext>
            </a:extLst>
          </p:cNvPr>
          <p:cNvCxnSpPr>
            <a:cxnSpLocks/>
          </p:cNvCxnSpPr>
          <p:nvPr/>
        </p:nvCxnSpPr>
        <p:spPr>
          <a:xfrm flipH="1" flipV="1">
            <a:off x="4184146" y="4459108"/>
            <a:ext cx="617092" cy="314113"/>
          </a:xfrm>
          <a:prstGeom prst="straightConnector1">
            <a:avLst/>
          </a:prstGeom>
          <a:ln w="31750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B37056D1-8D1B-4396-97DC-5523AE7B9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02721"/>
              </p:ext>
            </p:extLst>
          </p:nvPr>
        </p:nvGraphicFramePr>
        <p:xfrm>
          <a:off x="1041077" y="1490014"/>
          <a:ext cx="45196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11" imgW="2133360" imgH="241200" progId="Equation.DSMT4">
                  <p:embed/>
                </p:oleObj>
              </mc:Choice>
              <mc:Fallback>
                <p:oleObj name="Equation" r:id="rId11" imgW="213336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484323A-D730-4798-A939-11BB5B960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077" y="1490014"/>
                        <a:ext cx="4519613" cy="515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4041F53-F5D8-4D43-ACD4-B830E45151EB}"/>
              </a:ext>
            </a:extLst>
          </p:cNvPr>
          <p:cNvSpPr/>
          <p:nvPr/>
        </p:nvSpPr>
        <p:spPr>
          <a:xfrm>
            <a:off x="210186" y="2705100"/>
            <a:ext cx="602614" cy="2082800"/>
          </a:xfrm>
          <a:custGeom>
            <a:avLst/>
            <a:gdLst>
              <a:gd name="connsiteX0" fmla="*/ 183514 w 602614"/>
              <a:gd name="connsiteY0" fmla="*/ 2082800 h 2082800"/>
              <a:gd name="connsiteX1" fmla="*/ 31114 w 602614"/>
              <a:gd name="connsiteY1" fmla="*/ 1244600 h 2082800"/>
              <a:gd name="connsiteX2" fmla="*/ 5714 w 602614"/>
              <a:gd name="connsiteY2" fmla="*/ 901700 h 2082800"/>
              <a:gd name="connsiteX3" fmla="*/ 107314 w 602614"/>
              <a:gd name="connsiteY3" fmla="*/ 266700 h 2082800"/>
              <a:gd name="connsiteX4" fmla="*/ 602614 w 602614"/>
              <a:gd name="connsiteY4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614" h="2082800">
                <a:moveTo>
                  <a:pt x="183514" y="2082800"/>
                </a:moveTo>
                <a:cubicBezTo>
                  <a:pt x="122130" y="1762125"/>
                  <a:pt x="60747" y="1441450"/>
                  <a:pt x="31114" y="1244600"/>
                </a:cubicBezTo>
                <a:cubicBezTo>
                  <a:pt x="1481" y="1047750"/>
                  <a:pt x="-6986" y="1064683"/>
                  <a:pt x="5714" y="901700"/>
                </a:cubicBezTo>
                <a:cubicBezTo>
                  <a:pt x="18414" y="738717"/>
                  <a:pt x="7831" y="416983"/>
                  <a:pt x="107314" y="266700"/>
                </a:cubicBezTo>
                <a:cubicBezTo>
                  <a:pt x="206797" y="116417"/>
                  <a:pt x="404705" y="58208"/>
                  <a:pt x="602614" y="0"/>
                </a:cubicBezTo>
              </a:path>
            </a:pathLst>
          </a:custGeom>
          <a:noFill/>
          <a:ln w="34925"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97EB8D8-AA0B-C08F-831B-2C66910E5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03779"/>
              </p:ext>
            </p:extLst>
          </p:nvPr>
        </p:nvGraphicFramePr>
        <p:xfrm>
          <a:off x="2481675" y="3124306"/>
          <a:ext cx="338672" cy="40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13" imgW="203040" imgH="241200" progId="Equation.DSMT4">
                  <p:embed/>
                </p:oleObj>
              </mc:Choice>
              <mc:Fallback>
                <p:oleObj name="Equation" r:id="rId13" imgW="203040" imgH="2412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B37056D1-8D1B-4396-97DC-5523AE7B9A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675" y="3124306"/>
                        <a:ext cx="338672" cy="406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2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CF62F-9353-4DAE-9038-AAFE8640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Dynamic CMFB: final considerations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2F45C0-BE9E-4194-8F65-83C5A64A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D6B0AB-F74B-46F9-8B7C-9B1446E4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F3A5B42-69C5-441C-B6E0-03BE1D8C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307" y="2995416"/>
            <a:ext cx="3686772" cy="282005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6D2F6D-478D-455E-90EE-4481E97C7C5B}"/>
              </a:ext>
            </a:extLst>
          </p:cNvPr>
          <p:cNvSpPr txBox="1"/>
          <p:nvPr/>
        </p:nvSpPr>
        <p:spPr>
          <a:xfrm>
            <a:off x="574307" y="513564"/>
            <a:ext cx="9885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uses a passive networks: high linearity and no adverse effects on the available output range of the amplifier.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Static consumption is limited to the network that generates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can be biased with a very small current.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C24EDE-77A8-453B-AB2D-17C22A3D7645}"/>
              </a:ext>
            </a:extLst>
          </p:cNvPr>
          <p:cNvSpPr txBox="1"/>
          <p:nvPr/>
        </p:nvSpPr>
        <p:spPr>
          <a:xfrm>
            <a:off x="4530586" y="2567619"/>
            <a:ext cx="6212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Drawback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any transition from phase 1 to phase 2, the output terminals are temporarily shorted together. They have to recover by supplying current into the capacitors. The resulting spikes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are not acceptable in a continuous time application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For an SC application, the transient must be finished when the output signal is sampled. </a:t>
            </a:r>
          </a:p>
        </p:txBody>
      </p:sp>
    </p:spTree>
    <p:extLst>
      <p:ext uri="{BB962C8B-B14F-4D97-AF65-F5344CB8AC3E}">
        <p14:creationId xmlns:p14="http://schemas.microsoft.com/office/powerpoint/2010/main" val="12698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B8F741-3BC7-4B3E-B4A8-C7625D1D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F6F6A6-654E-4E52-BBE8-DDC17A09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23853DC-4304-4CC8-95F0-D6158C0A659D}"/>
              </a:ext>
            </a:extLst>
          </p:cNvPr>
          <p:cNvSpPr txBox="1">
            <a:spLocks/>
          </p:cNvSpPr>
          <p:nvPr/>
        </p:nvSpPr>
        <p:spPr>
          <a:xfrm>
            <a:off x="406138" y="0"/>
            <a:ext cx="11147854" cy="66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/>
              <a:t>Including common mode / differential and quiescent / small signal components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C6CD1DA-7522-4656-AEA4-30D6758487FC}"/>
              </a:ext>
            </a:extLst>
          </p:cNvPr>
          <p:cNvCxnSpPr/>
          <p:nvPr/>
        </p:nvCxnSpPr>
        <p:spPr>
          <a:xfrm>
            <a:off x="3784600" y="2500086"/>
            <a:ext cx="0" cy="364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4FEE3FD-79F1-42FE-B330-C33EB73C9F75}"/>
              </a:ext>
            </a:extLst>
          </p:cNvPr>
          <p:cNvCxnSpPr/>
          <p:nvPr/>
        </p:nvCxnSpPr>
        <p:spPr>
          <a:xfrm>
            <a:off x="931333" y="2487386"/>
            <a:ext cx="0" cy="364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D9300B18-FD7F-4F4D-BC6A-83A694A4D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138" y="1212094"/>
            <a:ext cx="3838575" cy="29146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B391FC-A907-4F9A-87F9-EB3773348485}"/>
              </a:ext>
            </a:extLst>
          </p:cNvPr>
          <p:cNvSpPr txBox="1"/>
          <p:nvPr/>
        </p:nvSpPr>
        <p:spPr>
          <a:xfrm>
            <a:off x="3807599" y="2375499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390201-AAFC-4389-ABEF-F6C0CE8E845C}"/>
              </a:ext>
            </a:extLst>
          </p:cNvPr>
          <p:cNvSpPr txBox="1"/>
          <p:nvPr/>
        </p:nvSpPr>
        <p:spPr>
          <a:xfrm>
            <a:off x="241165" y="2375498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2CA6AEE-25F9-4E58-B38B-C9FD778E29E5}"/>
              </a:ext>
            </a:extLst>
          </p:cNvPr>
          <p:cNvSpPr txBox="1"/>
          <p:nvPr/>
        </p:nvSpPr>
        <p:spPr>
          <a:xfrm>
            <a:off x="406138" y="4303925"/>
            <a:ext cx="524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probe the output ports with voltage sources set to the desired output common mode voltage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E77FF4DF-A1C7-4324-906A-3D05F094E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8871" y="844989"/>
            <a:ext cx="4124325" cy="2543175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522AE208-7066-4ACE-8756-6E46D6916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5239" y="3622400"/>
            <a:ext cx="3787372" cy="23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5CC5E-C5FF-4443-BE7D-7B6FEC1A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81"/>
            <a:ext cx="10515600" cy="662397"/>
          </a:xfrm>
        </p:spPr>
        <p:txBody>
          <a:bodyPr/>
          <a:lstStyle/>
          <a:p>
            <a:r>
              <a:rPr lang="en-US" dirty="0"/>
              <a:t>A more accurate model of the output resistances.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BD8B6F-B652-469E-A44C-F01C7EB0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5D885E-0F79-4F14-B1F1-083C91D7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DCE69DF-8C6D-487B-96CE-78E4EBD97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591" y="1775581"/>
            <a:ext cx="4667062" cy="3880576"/>
          </a:xfrm>
          <a:prstGeom prst="rect">
            <a:avLst/>
          </a:prstGeom>
        </p:spPr>
      </p:pic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4028F926-ECFC-4F71-ACF4-EEC38B62DFA3}"/>
              </a:ext>
            </a:extLst>
          </p:cNvPr>
          <p:cNvSpPr/>
          <p:nvPr/>
        </p:nvSpPr>
        <p:spPr>
          <a:xfrm>
            <a:off x="1114744" y="2753903"/>
            <a:ext cx="4089952" cy="1645468"/>
          </a:xfrm>
          <a:custGeom>
            <a:avLst/>
            <a:gdLst>
              <a:gd name="connsiteX0" fmla="*/ 4087499 w 4089952"/>
              <a:gd name="connsiteY0" fmla="*/ 1645468 h 1645468"/>
              <a:gd name="connsiteX1" fmla="*/ 4087499 w 4089952"/>
              <a:gd name="connsiteY1" fmla="*/ 1327835 h 1645468"/>
              <a:gd name="connsiteX2" fmla="*/ 4077873 w 4089952"/>
              <a:gd name="connsiteY2" fmla="*/ 1193081 h 1645468"/>
              <a:gd name="connsiteX3" fmla="*/ 3962370 w 4089952"/>
              <a:gd name="connsiteY3" fmla="*/ 1154580 h 1645468"/>
              <a:gd name="connsiteX4" fmla="*/ 3404105 w 4089952"/>
              <a:gd name="connsiteY4" fmla="*/ 1144955 h 1645468"/>
              <a:gd name="connsiteX5" fmla="*/ 3144223 w 4089952"/>
              <a:gd name="connsiteY5" fmla="*/ 1125704 h 1645468"/>
              <a:gd name="connsiteX6" fmla="*/ 3124972 w 4089952"/>
              <a:gd name="connsiteY6" fmla="*/ 326807 h 1645468"/>
              <a:gd name="connsiteX7" fmla="*/ 3076846 w 4089952"/>
              <a:gd name="connsiteY7" fmla="*/ 38049 h 1645468"/>
              <a:gd name="connsiteX8" fmla="*/ 2229823 w 4089952"/>
              <a:gd name="connsiteY8" fmla="*/ 28424 h 1645468"/>
              <a:gd name="connsiteX9" fmla="*/ 1325048 w 4089952"/>
              <a:gd name="connsiteY9" fmla="*/ 18799 h 1645468"/>
              <a:gd name="connsiteX10" fmla="*/ 1074791 w 4089952"/>
              <a:gd name="connsiteY10" fmla="*/ 28424 h 1645468"/>
              <a:gd name="connsiteX11" fmla="*/ 1036290 w 4089952"/>
              <a:gd name="connsiteY11" fmla="*/ 365308 h 1645468"/>
              <a:gd name="connsiteX12" fmla="*/ 1036290 w 4089952"/>
              <a:gd name="connsiteY12" fmla="*/ 942824 h 1645468"/>
              <a:gd name="connsiteX13" fmla="*/ 988164 w 4089952"/>
              <a:gd name="connsiteY13" fmla="*/ 1298959 h 1645468"/>
              <a:gd name="connsiteX14" fmla="*/ 757158 w 4089952"/>
              <a:gd name="connsiteY14" fmla="*/ 1298959 h 1645468"/>
              <a:gd name="connsiteX15" fmla="*/ 93014 w 4089952"/>
              <a:gd name="connsiteY15" fmla="*/ 1347085 h 1645468"/>
              <a:gd name="connsiteX16" fmla="*/ 16012 w 4089952"/>
              <a:gd name="connsiteY16" fmla="*/ 962075 h 1645468"/>
              <a:gd name="connsiteX17" fmla="*/ 16012 w 4089952"/>
              <a:gd name="connsiteY17" fmla="*/ 654066 h 1645468"/>
              <a:gd name="connsiteX18" fmla="*/ 73764 w 4089952"/>
              <a:gd name="connsiteY18" fmla="*/ 423060 h 1645468"/>
              <a:gd name="connsiteX19" fmla="*/ 786033 w 4089952"/>
              <a:gd name="connsiteY19" fmla="*/ 346058 h 1645468"/>
              <a:gd name="connsiteX20" fmla="*/ 2172071 w 4089952"/>
              <a:gd name="connsiteY20" fmla="*/ 384559 h 1645468"/>
              <a:gd name="connsiteX21" fmla="*/ 2258699 w 4089952"/>
              <a:gd name="connsiteY21" fmla="*/ 634816 h 1645468"/>
              <a:gd name="connsiteX22" fmla="*/ 2229823 w 4089952"/>
              <a:gd name="connsiteY22" fmla="*/ 1116079 h 1645468"/>
              <a:gd name="connsiteX23" fmla="*/ 1960315 w 4089952"/>
              <a:gd name="connsiteY23" fmla="*/ 1125704 h 1645468"/>
              <a:gd name="connsiteX24" fmla="*/ 1623431 w 4089952"/>
              <a:gd name="connsiteY24" fmla="*/ 1125704 h 1645468"/>
              <a:gd name="connsiteX25" fmla="*/ 1517553 w 4089952"/>
              <a:gd name="connsiteY25" fmla="*/ 1578091 h 164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89952" h="1645468">
                <a:moveTo>
                  <a:pt x="4087499" y="1645468"/>
                </a:moveTo>
                <a:cubicBezTo>
                  <a:pt x="4087499" y="1523548"/>
                  <a:pt x="4089103" y="1403233"/>
                  <a:pt x="4087499" y="1327835"/>
                </a:cubicBezTo>
                <a:cubicBezTo>
                  <a:pt x="4085895" y="1252437"/>
                  <a:pt x="4098728" y="1221957"/>
                  <a:pt x="4077873" y="1193081"/>
                </a:cubicBezTo>
                <a:cubicBezTo>
                  <a:pt x="4057018" y="1164205"/>
                  <a:pt x="4074664" y="1162601"/>
                  <a:pt x="3962370" y="1154580"/>
                </a:cubicBezTo>
                <a:cubicBezTo>
                  <a:pt x="3850076" y="1146559"/>
                  <a:pt x="3540463" y="1149768"/>
                  <a:pt x="3404105" y="1144955"/>
                </a:cubicBezTo>
                <a:cubicBezTo>
                  <a:pt x="3267747" y="1140142"/>
                  <a:pt x="3190745" y="1262062"/>
                  <a:pt x="3144223" y="1125704"/>
                </a:cubicBezTo>
                <a:cubicBezTo>
                  <a:pt x="3097701" y="989346"/>
                  <a:pt x="3136201" y="508083"/>
                  <a:pt x="3124972" y="326807"/>
                </a:cubicBezTo>
                <a:cubicBezTo>
                  <a:pt x="3113743" y="145531"/>
                  <a:pt x="3226037" y="87779"/>
                  <a:pt x="3076846" y="38049"/>
                </a:cubicBezTo>
                <a:cubicBezTo>
                  <a:pt x="2927655" y="-11681"/>
                  <a:pt x="2229823" y="28424"/>
                  <a:pt x="2229823" y="28424"/>
                </a:cubicBezTo>
                <a:lnTo>
                  <a:pt x="1325048" y="18799"/>
                </a:lnTo>
                <a:cubicBezTo>
                  <a:pt x="1132543" y="18799"/>
                  <a:pt x="1122917" y="-29328"/>
                  <a:pt x="1074791" y="28424"/>
                </a:cubicBezTo>
                <a:cubicBezTo>
                  <a:pt x="1026665" y="86175"/>
                  <a:pt x="1042707" y="212908"/>
                  <a:pt x="1036290" y="365308"/>
                </a:cubicBezTo>
                <a:cubicBezTo>
                  <a:pt x="1029873" y="517708"/>
                  <a:pt x="1044311" y="787215"/>
                  <a:pt x="1036290" y="942824"/>
                </a:cubicBezTo>
                <a:cubicBezTo>
                  <a:pt x="1028269" y="1098432"/>
                  <a:pt x="1034686" y="1239603"/>
                  <a:pt x="988164" y="1298959"/>
                </a:cubicBezTo>
                <a:cubicBezTo>
                  <a:pt x="941642" y="1358315"/>
                  <a:pt x="906350" y="1290938"/>
                  <a:pt x="757158" y="1298959"/>
                </a:cubicBezTo>
                <a:cubicBezTo>
                  <a:pt x="607966" y="1306980"/>
                  <a:pt x="216538" y="1403232"/>
                  <a:pt x="93014" y="1347085"/>
                </a:cubicBezTo>
                <a:cubicBezTo>
                  <a:pt x="-30510" y="1290938"/>
                  <a:pt x="28846" y="1077578"/>
                  <a:pt x="16012" y="962075"/>
                </a:cubicBezTo>
                <a:cubicBezTo>
                  <a:pt x="3178" y="846572"/>
                  <a:pt x="6387" y="743902"/>
                  <a:pt x="16012" y="654066"/>
                </a:cubicBezTo>
                <a:cubicBezTo>
                  <a:pt x="25637" y="564230"/>
                  <a:pt x="-54573" y="474395"/>
                  <a:pt x="73764" y="423060"/>
                </a:cubicBezTo>
                <a:cubicBezTo>
                  <a:pt x="202101" y="371725"/>
                  <a:pt x="786033" y="346058"/>
                  <a:pt x="786033" y="346058"/>
                </a:cubicBezTo>
                <a:cubicBezTo>
                  <a:pt x="1135751" y="339641"/>
                  <a:pt x="1926627" y="336433"/>
                  <a:pt x="2172071" y="384559"/>
                </a:cubicBezTo>
                <a:cubicBezTo>
                  <a:pt x="2417515" y="432685"/>
                  <a:pt x="2249074" y="512896"/>
                  <a:pt x="2258699" y="634816"/>
                </a:cubicBezTo>
                <a:cubicBezTo>
                  <a:pt x="2268324" y="756736"/>
                  <a:pt x="2279554" y="1034264"/>
                  <a:pt x="2229823" y="1116079"/>
                </a:cubicBezTo>
                <a:cubicBezTo>
                  <a:pt x="2180092" y="1197894"/>
                  <a:pt x="2061380" y="1124100"/>
                  <a:pt x="1960315" y="1125704"/>
                </a:cubicBezTo>
                <a:cubicBezTo>
                  <a:pt x="1859250" y="1127308"/>
                  <a:pt x="1697225" y="1050306"/>
                  <a:pt x="1623431" y="1125704"/>
                </a:cubicBezTo>
                <a:cubicBezTo>
                  <a:pt x="1549637" y="1201102"/>
                  <a:pt x="1533595" y="1389596"/>
                  <a:pt x="1517553" y="1578091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2353D5C0-E3B4-413A-87D3-99BE36F82087}"/>
              </a:ext>
            </a:extLst>
          </p:cNvPr>
          <p:cNvSpPr/>
          <p:nvPr/>
        </p:nvSpPr>
        <p:spPr>
          <a:xfrm>
            <a:off x="2133015" y="2234957"/>
            <a:ext cx="173026" cy="533400"/>
          </a:xfrm>
          <a:custGeom>
            <a:avLst/>
            <a:gdLst>
              <a:gd name="connsiteX0" fmla="*/ 173026 w 173026"/>
              <a:gd name="connsiteY0" fmla="*/ 533400 h 533400"/>
              <a:gd name="connsiteX1" fmla="*/ 46026 w 173026"/>
              <a:gd name="connsiteY1" fmla="*/ 514350 h 533400"/>
              <a:gd name="connsiteX2" fmla="*/ 1576 w 173026"/>
              <a:gd name="connsiteY2" fmla="*/ 330200 h 533400"/>
              <a:gd name="connsiteX3" fmla="*/ 14276 w 173026"/>
              <a:gd name="connsiteY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026" h="533400">
                <a:moveTo>
                  <a:pt x="173026" y="533400"/>
                </a:moveTo>
                <a:lnTo>
                  <a:pt x="46026" y="514350"/>
                </a:lnTo>
                <a:cubicBezTo>
                  <a:pt x="17451" y="480483"/>
                  <a:pt x="6868" y="415925"/>
                  <a:pt x="1576" y="330200"/>
                </a:cubicBezTo>
                <a:cubicBezTo>
                  <a:pt x="-3716" y="244475"/>
                  <a:pt x="5280" y="122237"/>
                  <a:pt x="14276" y="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856F95-09C2-420D-9E46-7C62370B9DFA}"/>
              </a:ext>
            </a:extLst>
          </p:cNvPr>
          <p:cNvSpPr txBox="1"/>
          <p:nvPr/>
        </p:nvSpPr>
        <p:spPr>
          <a:xfrm>
            <a:off x="2881770" y="709990"/>
            <a:ext cx="591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calculating the output resistance, we note that part of the current injected by one voltage source flows into the other source.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ABE59F-E8F7-470A-BE85-F7703807BD43}"/>
              </a:ext>
            </a:extLst>
          </p:cNvPr>
          <p:cNvSpPr txBox="1"/>
          <p:nvPr/>
        </p:nvSpPr>
        <p:spPr>
          <a:xfrm>
            <a:off x="6572440" y="2120486"/>
            <a:ext cx="523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to model this interaction by means of two current-controlled current sources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cccs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419F152-87B3-48E7-B297-20AFC3034282}"/>
              </a:ext>
            </a:extLst>
          </p:cNvPr>
          <p:cNvCxnSpPr>
            <a:cxnSpLocks/>
          </p:cNvCxnSpPr>
          <p:nvPr/>
        </p:nvCxnSpPr>
        <p:spPr>
          <a:xfrm>
            <a:off x="9728462" y="3300923"/>
            <a:ext cx="1159582" cy="857057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D2DAA61-8BB1-4BFC-8C83-A201FAD8283E}"/>
              </a:ext>
            </a:extLst>
          </p:cNvPr>
          <p:cNvCxnSpPr>
            <a:cxnSpLocks/>
          </p:cNvCxnSpPr>
          <p:nvPr/>
        </p:nvCxnSpPr>
        <p:spPr>
          <a:xfrm flipH="1">
            <a:off x="6883531" y="3287340"/>
            <a:ext cx="1601727" cy="87064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D4C11DF0-F772-7B85-0A4A-7E85BB3DB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1806" y="3690146"/>
            <a:ext cx="62579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26896605-E925-15D2-08D0-62F7B9262D01}"/>
              </a:ext>
            </a:extLst>
          </p:cNvPr>
          <p:cNvSpPr/>
          <p:nvPr/>
        </p:nvSpPr>
        <p:spPr>
          <a:xfrm>
            <a:off x="5099849" y="2509262"/>
            <a:ext cx="2606669" cy="5797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EF40738F-BE9D-1594-E11D-C4FAF2F46D23}"/>
              </a:ext>
            </a:extLst>
          </p:cNvPr>
          <p:cNvSpPr/>
          <p:nvPr/>
        </p:nvSpPr>
        <p:spPr>
          <a:xfrm>
            <a:off x="2388870" y="2541179"/>
            <a:ext cx="2091690" cy="5797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A3E13A-0D47-4C4F-9616-07A8AE9F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5" y="0"/>
            <a:ext cx="10515600" cy="662397"/>
          </a:xfrm>
        </p:spPr>
        <p:txBody>
          <a:bodyPr/>
          <a:lstStyle/>
          <a:p>
            <a:r>
              <a:rPr lang="en-US" dirty="0"/>
              <a:t>Simplified model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625DBE3-9A53-4C50-A360-595C1371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8683CA-DB37-4241-BCA0-02CBD43A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2327043-A486-4435-A5F5-8E0184067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693" y="3288375"/>
            <a:ext cx="4419843" cy="28097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537705-2FBE-45E9-8BFA-B51A69C1DB47}"/>
              </a:ext>
            </a:extLst>
          </p:cNvPr>
          <p:cNvSpPr txBox="1"/>
          <p:nvPr/>
        </p:nvSpPr>
        <p:spPr>
          <a:xfrm>
            <a:off x="232235" y="750772"/>
            <a:ext cx="6225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sake of simplicity, in the following study we will use a reduced model where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 neglect the effect of the cross-talk between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two output ports. It can be shown that it simply turns out into a slightly smaller gain.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D5E2C2D-2CFC-41A6-BCDD-1A5164013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500325"/>
              </p:ext>
            </p:extLst>
          </p:nvPr>
        </p:nvGraphicFramePr>
        <p:xfrm>
          <a:off x="6096000" y="4572723"/>
          <a:ext cx="34290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346040" imgH="482400" progId="Equation.DSMT4">
                  <p:embed/>
                </p:oleObj>
              </mc:Choice>
              <mc:Fallback>
                <p:oleObj name="Equation" r:id="rId5" imgW="134604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9BCD86-C919-4C99-AA07-A317D4B56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4572723"/>
                        <a:ext cx="3429000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F008B94-CA84-4881-972D-45AA56D563CA}"/>
              </a:ext>
            </a:extLst>
          </p:cNvPr>
          <p:cNvCxnSpPr>
            <a:cxnSpLocks/>
          </p:cNvCxnSpPr>
          <p:nvPr/>
        </p:nvCxnSpPr>
        <p:spPr>
          <a:xfrm flipH="1">
            <a:off x="9525000" y="4157018"/>
            <a:ext cx="938464" cy="86905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B2FC518-4867-49C8-9284-483C45260985}"/>
              </a:ext>
            </a:extLst>
          </p:cNvPr>
          <p:cNvCxnSpPr>
            <a:cxnSpLocks/>
          </p:cNvCxnSpPr>
          <p:nvPr/>
        </p:nvCxnSpPr>
        <p:spPr>
          <a:xfrm flipH="1">
            <a:off x="8800068" y="5186291"/>
            <a:ext cx="519192" cy="1"/>
          </a:xfrm>
          <a:prstGeom prst="straightConnector1">
            <a:avLst/>
          </a:prstGeom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A23835A-AD63-4AF7-8D56-B10E666693E6}"/>
              </a:ext>
            </a:extLst>
          </p:cNvPr>
          <p:cNvCxnSpPr>
            <a:cxnSpLocks/>
          </p:cNvCxnSpPr>
          <p:nvPr/>
        </p:nvCxnSpPr>
        <p:spPr>
          <a:xfrm flipH="1">
            <a:off x="8867616" y="5771101"/>
            <a:ext cx="519192" cy="1"/>
          </a:xfrm>
          <a:prstGeom prst="straightConnector1">
            <a:avLst/>
          </a:prstGeom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B2CBCB9-9924-4471-AA57-42A538092A14}"/>
              </a:ext>
            </a:extLst>
          </p:cNvPr>
          <p:cNvSpPr txBox="1"/>
          <p:nvPr/>
        </p:nvSpPr>
        <p:spPr>
          <a:xfrm>
            <a:off x="8861548" y="3120951"/>
            <a:ext cx="322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calculate the output short circuit currents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2336B8B-22A0-4A1D-282B-B6BFFDB0F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55782"/>
              </p:ext>
            </p:extLst>
          </p:nvPr>
        </p:nvGraphicFramePr>
        <p:xfrm>
          <a:off x="5209382" y="2541179"/>
          <a:ext cx="24971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D5E2C2D-2CFC-41A6-BCDD-1A5164013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9382" y="2541179"/>
                        <a:ext cx="2497137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D80D529-22DA-9EB4-A942-4D81BC3E2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658832"/>
              </p:ext>
            </p:extLst>
          </p:nvPr>
        </p:nvGraphicFramePr>
        <p:xfrm>
          <a:off x="2620842" y="2577212"/>
          <a:ext cx="17224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761760" imgH="228600" progId="Equation.DSMT4">
                  <p:embed/>
                </p:oleObj>
              </mc:Choice>
              <mc:Fallback>
                <p:oleObj name="Equation" r:id="rId9" imgW="7617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2336B8B-22A0-4A1D-282B-B6BFFDB0F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0842" y="2577212"/>
                        <a:ext cx="1722438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01D708-68AF-32B1-7846-F5982529552F}"/>
              </a:ext>
            </a:extLst>
          </p:cNvPr>
          <p:cNvSpPr txBox="1"/>
          <p:nvPr/>
        </p:nvSpPr>
        <p:spPr>
          <a:xfrm>
            <a:off x="7706234" y="604672"/>
            <a:ext cx="4286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possible to show that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moderate asymmetry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between the two ports does not produce significant effects once an output common mode stabilization circuit is included.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AF06CA8B-D7C6-8689-6F28-02A2FDEADFDB}"/>
              </a:ext>
            </a:extLst>
          </p:cNvPr>
          <p:cNvCxnSpPr>
            <a:cxnSpLocks/>
          </p:cNvCxnSpPr>
          <p:nvPr/>
        </p:nvCxnSpPr>
        <p:spPr>
          <a:xfrm flipH="1">
            <a:off x="9525000" y="4039653"/>
            <a:ext cx="1207770" cy="160392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2F997801-06B9-9CEC-5D6E-FB2CE2C3E6CA}"/>
              </a:ext>
            </a:extLst>
          </p:cNvPr>
          <p:cNvSpPr/>
          <p:nvPr/>
        </p:nvSpPr>
        <p:spPr>
          <a:xfrm>
            <a:off x="1115859" y="2434590"/>
            <a:ext cx="1078701" cy="514350"/>
          </a:xfrm>
          <a:custGeom>
            <a:avLst/>
            <a:gdLst>
              <a:gd name="connsiteX0" fmla="*/ 4281 w 1078701"/>
              <a:gd name="connsiteY0" fmla="*/ 0 h 514350"/>
              <a:gd name="connsiteX1" fmla="*/ 164301 w 1078701"/>
              <a:gd name="connsiteY1" fmla="*/ 354330 h 514350"/>
              <a:gd name="connsiteX2" fmla="*/ 1078701 w 1078701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701" h="514350">
                <a:moveTo>
                  <a:pt x="4281" y="0"/>
                </a:moveTo>
                <a:cubicBezTo>
                  <a:pt x="-5244" y="134302"/>
                  <a:pt x="-14769" y="268605"/>
                  <a:pt x="164301" y="354330"/>
                </a:cubicBezTo>
                <a:cubicBezTo>
                  <a:pt x="343371" y="440055"/>
                  <a:pt x="711036" y="477202"/>
                  <a:pt x="1078701" y="514350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08389B65-1C29-6842-048C-2D2F71E0767E}"/>
              </a:ext>
            </a:extLst>
          </p:cNvPr>
          <p:cNvSpPr/>
          <p:nvPr/>
        </p:nvSpPr>
        <p:spPr>
          <a:xfrm>
            <a:off x="7086600" y="1439123"/>
            <a:ext cx="811530" cy="926887"/>
          </a:xfrm>
          <a:custGeom>
            <a:avLst/>
            <a:gdLst>
              <a:gd name="connsiteX0" fmla="*/ 811530 w 811530"/>
              <a:gd name="connsiteY0" fmla="*/ 23917 h 926887"/>
              <a:gd name="connsiteX1" fmla="*/ 297180 w 811530"/>
              <a:gd name="connsiteY1" fmla="*/ 115357 h 926887"/>
              <a:gd name="connsiteX2" fmla="*/ 0 w 811530"/>
              <a:gd name="connsiteY2" fmla="*/ 926887 h 92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530" h="926887">
                <a:moveTo>
                  <a:pt x="811530" y="23917"/>
                </a:moveTo>
                <a:cubicBezTo>
                  <a:pt x="621982" y="-5611"/>
                  <a:pt x="432435" y="-35138"/>
                  <a:pt x="297180" y="115357"/>
                </a:cubicBezTo>
                <a:cubicBezTo>
                  <a:pt x="161925" y="265852"/>
                  <a:pt x="80962" y="596369"/>
                  <a:pt x="0" y="926887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C3239F52-2A3B-9F91-4E44-CA060E8B2BF2}"/>
              </a:ext>
            </a:extLst>
          </p:cNvPr>
          <p:cNvSpPr/>
          <p:nvPr/>
        </p:nvSpPr>
        <p:spPr>
          <a:xfrm>
            <a:off x="2788920" y="3248638"/>
            <a:ext cx="320040" cy="3861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curva 25">
            <a:extLst>
              <a:ext uri="{FF2B5EF4-FFF2-40B4-BE49-F238E27FC236}">
                <a16:creationId xmlns:a16="http://schemas.microsoft.com/office/drawing/2014/main" id="{D578EEBA-7265-F662-1BD8-B517ECF7393B}"/>
              </a:ext>
            </a:extLst>
          </p:cNvPr>
          <p:cNvSpPr/>
          <p:nvPr/>
        </p:nvSpPr>
        <p:spPr>
          <a:xfrm flipH="1" flipV="1">
            <a:off x="5535238" y="3167287"/>
            <a:ext cx="560762" cy="782978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266000D7-3CE3-B128-84E5-97579CCB438C}"/>
              </a:ext>
            </a:extLst>
          </p:cNvPr>
          <p:cNvSpPr/>
          <p:nvPr/>
        </p:nvSpPr>
        <p:spPr>
          <a:xfrm rot="16200000">
            <a:off x="5023949" y="4678557"/>
            <a:ext cx="370866" cy="949500"/>
          </a:xfrm>
          <a:prstGeom prst="downArrow">
            <a:avLst>
              <a:gd name="adj1" fmla="val 50000"/>
              <a:gd name="adj2" fmla="val 5714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6" grpId="0"/>
      <p:bldP spid="17" grpId="0"/>
      <p:bldP spid="1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E8BFA-1659-45F7-9DF1-6F0B3969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18"/>
            <a:ext cx="10515600" cy="662397"/>
          </a:xfrm>
        </p:spPr>
        <p:txBody>
          <a:bodyPr/>
          <a:lstStyle/>
          <a:p>
            <a:r>
              <a:rPr lang="en-US" dirty="0"/>
              <a:t>Output short circuit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5183D2-28C4-4D96-A486-7BFFCB17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BB6DB9-56D7-44F6-A019-43EFE59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2AA39C0-548A-4C65-9CB3-D74090491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242" y="1605934"/>
            <a:ext cx="7453934" cy="4163794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3FD962F-C5D8-4A82-81E4-0F8CA89A4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39843"/>
              </p:ext>
            </p:extLst>
          </p:nvPr>
        </p:nvGraphicFramePr>
        <p:xfrm>
          <a:off x="5044827" y="1306137"/>
          <a:ext cx="3064106" cy="55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1257120" imgH="228600" progId="Equation.DSMT4">
                  <p:embed/>
                </p:oleObj>
              </mc:Choice>
              <mc:Fallback>
                <p:oleObj name="Equation" r:id="rId5" imgW="12571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D5E2C2D-2CFC-41A6-BCDD-1A5164013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4827" y="1306137"/>
                        <a:ext cx="3064106" cy="555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8ABD774-6697-4034-B67C-EF4651AA9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3476"/>
              </p:ext>
            </p:extLst>
          </p:nvPr>
        </p:nvGraphicFramePr>
        <p:xfrm>
          <a:off x="5006975" y="1985963"/>
          <a:ext cx="31321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1333440" imgH="228600" progId="Equation.DSMT4">
                  <p:embed/>
                </p:oleObj>
              </mc:Choice>
              <mc:Fallback>
                <p:oleObj name="Equation" r:id="rId7" imgW="1333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3FD962F-C5D8-4A82-81E4-0F8CA89A4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6975" y="1985963"/>
                        <a:ext cx="3132138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9185D02A-B8B8-4535-9347-2BA95B47401E}"/>
              </a:ext>
            </a:extLst>
          </p:cNvPr>
          <p:cNvSpPr/>
          <p:nvPr/>
        </p:nvSpPr>
        <p:spPr>
          <a:xfrm>
            <a:off x="4852153" y="1317479"/>
            <a:ext cx="184149" cy="1085504"/>
          </a:xfrm>
          <a:prstGeom prst="leftBrace">
            <a:avLst>
              <a:gd name="adj1" fmla="val 5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40FDAD1-7879-4A58-9564-2BC42EF6D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43991"/>
              </p:ext>
            </p:extLst>
          </p:nvPr>
        </p:nvGraphicFramePr>
        <p:xfrm>
          <a:off x="8943269" y="1268078"/>
          <a:ext cx="2034548" cy="102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9" imgW="901440" imgH="457200" progId="Equation.DSMT4">
                  <p:embed/>
                </p:oleObj>
              </mc:Choice>
              <mc:Fallback>
                <p:oleObj name="Equation" r:id="rId9" imgW="90144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3FD962F-C5D8-4A82-81E4-0F8CA89A4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43269" y="1268078"/>
                        <a:ext cx="2034548" cy="1029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DA411F7-DFDF-4690-A112-E8C8C7BF4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68699"/>
              </p:ext>
            </p:extLst>
          </p:nvPr>
        </p:nvGraphicFramePr>
        <p:xfrm>
          <a:off x="8943269" y="2373176"/>
          <a:ext cx="2388600" cy="177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1" imgW="1091880" imgH="812520" progId="Equation.DSMT4">
                  <p:embed/>
                </p:oleObj>
              </mc:Choice>
              <mc:Fallback>
                <p:oleObj name="Equation" r:id="rId11" imgW="1091880" imgH="81252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40FDAD1-7879-4A58-9564-2BC42EF6D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43269" y="2373176"/>
                        <a:ext cx="2388600" cy="1773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9EDEB1-004A-460A-BBCF-A4BD9458DE9E}"/>
              </a:ext>
            </a:extLst>
          </p:cNvPr>
          <p:cNvSpPr txBox="1"/>
          <p:nvPr/>
        </p:nvSpPr>
        <p:spPr>
          <a:xfrm>
            <a:off x="9149598" y="696559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Nominally: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BC9EC1A-704E-4648-8F08-7942291340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28427"/>
              </p:ext>
            </p:extLst>
          </p:nvPr>
        </p:nvGraphicFramePr>
        <p:xfrm>
          <a:off x="8456874" y="4362826"/>
          <a:ext cx="2543175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3" imgW="1054080" imgH="711000" progId="Equation.DSMT4">
                  <p:embed/>
                </p:oleObj>
              </mc:Choice>
              <mc:Fallback>
                <p:oleObj name="Equation" r:id="rId13" imgW="1054080" imgH="71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874" y="4362826"/>
                        <a:ext cx="2543175" cy="170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FF2A81-C2E7-4CD7-91E1-6C1F3593ACC4}"/>
              </a:ext>
            </a:extLst>
          </p:cNvPr>
          <p:cNvSpPr txBox="1"/>
          <p:nvPr/>
        </p:nvSpPr>
        <p:spPr>
          <a:xfrm>
            <a:off x="1007852" y="22542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M13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5D2A517-65D4-4A7C-B8D5-EF8D2119DE4E}"/>
              </a:ext>
            </a:extLst>
          </p:cNvPr>
          <p:cNvSpPr/>
          <p:nvPr/>
        </p:nvSpPr>
        <p:spPr>
          <a:xfrm>
            <a:off x="8318500" y="1158224"/>
            <a:ext cx="3364258" cy="490481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875CEBB0-D5C8-4218-8EF6-85CF344FDBCE}"/>
              </a:ext>
            </a:extLst>
          </p:cNvPr>
          <p:cNvSpPr/>
          <p:nvPr/>
        </p:nvSpPr>
        <p:spPr>
          <a:xfrm>
            <a:off x="1660461" y="853220"/>
            <a:ext cx="4006125" cy="5133816"/>
          </a:xfrm>
          <a:custGeom>
            <a:avLst/>
            <a:gdLst>
              <a:gd name="connsiteX0" fmla="*/ 910492 w 4006125"/>
              <a:gd name="connsiteY0" fmla="*/ 1028 h 5133816"/>
              <a:gd name="connsiteX1" fmla="*/ 972570 w 4006125"/>
              <a:gd name="connsiteY1" fmla="*/ 17112 h 5133816"/>
              <a:gd name="connsiteX2" fmla="*/ 1314093 w 4006125"/>
              <a:gd name="connsiteY2" fmla="*/ 578972 h 5133816"/>
              <a:gd name="connsiteX3" fmla="*/ 1368145 w 4006125"/>
              <a:gd name="connsiteY3" fmla="*/ 797330 h 5133816"/>
              <a:gd name="connsiteX4" fmla="*/ 1402710 w 4006125"/>
              <a:gd name="connsiteY4" fmla="*/ 1011036 h 5133816"/>
              <a:gd name="connsiteX5" fmla="*/ 1430302 w 4006125"/>
              <a:gd name="connsiteY5" fmla="*/ 1004121 h 5133816"/>
              <a:gd name="connsiteX6" fmla="*/ 1946339 w 4006125"/>
              <a:gd name="connsiteY6" fmla="*/ 1017912 h 5133816"/>
              <a:gd name="connsiteX7" fmla="*/ 2809939 w 4006125"/>
              <a:gd name="connsiteY7" fmla="*/ 1051779 h 5133816"/>
              <a:gd name="connsiteX8" fmla="*/ 3635439 w 4006125"/>
              <a:gd name="connsiteY8" fmla="*/ 1111046 h 5133816"/>
              <a:gd name="connsiteX9" fmla="*/ 3965639 w 4006125"/>
              <a:gd name="connsiteY9" fmla="*/ 1403146 h 5133816"/>
              <a:gd name="connsiteX10" fmla="*/ 3978339 w 4006125"/>
              <a:gd name="connsiteY10" fmla="*/ 1691012 h 5133816"/>
              <a:gd name="connsiteX11" fmla="*/ 3762439 w 4006125"/>
              <a:gd name="connsiteY11" fmla="*/ 2169379 h 5133816"/>
              <a:gd name="connsiteX12" fmla="*/ 3385672 w 4006125"/>
              <a:gd name="connsiteY12" fmla="*/ 2287912 h 5133816"/>
              <a:gd name="connsiteX13" fmla="*/ 3063939 w 4006125"/>
              <a:gd name="connsiteY13" fmla="*/ 2541912 h 5133816"/>
              <a:gd name="connsiteX14" fmla="*/ 2560172 w 4006125"/>
              <a:gd name="connsiteY14" fmla="*/ 2660446 h 5133816"/>
              <a:gd name="connsiteX15" fmla="*/ 1734672 w 4006125"/>
              <a:gd name="connsiteY15" fmla="*/ 2664679 h 5133816"/>
              <a:gd name="connsiteX16" fmla="*/ 1679546 w 4006125"/>
              <a:gd name="connsiteY16" fmla="*/ 2654070 h 5133816"/>
              <a:gd name="connsiteX17" fmla="*/ 1715381 w 4006125"/>
              <a:gd name="connsiteY17" fmla="*/ 2691672 h 5133816"/>
              <a:gd name="connsiteX18" fmla="*/ 1787819 w 4006125"/>
              <a:gd name="connsiteY18" fmla="*/ 2760312 h 5133816"/>
              <a:gd name="connsiteX19" fmla="*/ 2845438 w 4006125"/>
              <a:gd name="connsiteY19" fmla="*/ 3531492 h 5133816"/>
              <a:gd name="connsiteX20" fmla="*/ 2955606 w 4006125"/>
              <a:gd name="connsiteY20" fmla="*/ 4390808 h 5133816"/>
              <a:gd name="connsiteX21" fmla="*/ 2878488 w 4006125"/>
              <a:gd name="connsiteY21" fmla="*/ 4886567 h 5133816"/>
              <a:gd name="connsiteX22" fmla="*/ 2592050 w 4006125"/>
              <a:gd name="connsiteY22" fmla="*/ 5128938 h 5133816"/>
              <a:gd name="connsiteX23" fmla="*/ 1920021 w 4006125"/>
              <a:gd name="connsiteY23" fmla="*/ 4996736 h 5133816"/>
              <a:gd name="connsiteX24" fmla="*/ 1699684 w 4006125"/>
              <a:gd name="connsiteY24" fmla="*/ 4412842 h 5133816"/>
              <a:gd name="connsiteX25" fmla="*/ 1567481 w 4006125"/>
              <a:gd name="connsiteY25" fmla="*/ 3608610 h 5133816"/>
              <a:gd name="connsiteX26" fmla="*/ 1292059 w 4006125"/>
              <a:gd name="connsiteY26" fmla="*/ 3355222 h 5133816"/>
              <a:gd name="connsiteX27" fmla="*/ 939520 w 4006125"/>
              <a:gd name="connsiteY27" fmla="*/ 3145902 h 5133816"/>
              <a:gd name="connsiteX28" fmla="*/ 377659 w 4006125"/>
              <a:gd name="connsiteY28" fmla="*/ 2881497 h 5133816"/>
              <a:gd name="connsiteX29" fmla="*/ 212406 w 4006125"/>
              <a:gd name="connsiteY29" fmla="*/ 2650143 h 5133816"/>
              <a:gd name="connsiteX30" fmla="*/ 190373 w 4006125"/>
              <a:gd name="connsiteY30" fmla="*/ 2396755 h 5133816"/>
              <a:gd name="connsiteX31" fmla="*/ 102238 w 4006125"/>
              <a:gd name="connsiteY31" fmla="*/ 1934046 h 5133816"/>
              <a:gd name="connsiteX32" fmla="*/ 146305 w 4006125"/>
              <a:gd name="connsiteY32" fmla="*/ 1625574 h 5133816"/>
              <a:gd name="connsiteX33" fmla="*/ 146305 w 4006125"/>
              <a:gd name="connsiteY33" fmla="*/ 1438287 h 5133816"/>
              <a:gd name="connsiteX34" fmla="*/ 69187 w 4006125"/>
              <a:gd name="connsiteY34" fmla="*/ 832360 h 5133816"/>
              <a:gd name="connsiteX35" fmla="*/ 14103 w 4006125"/>
              <a:gd name="connsiteY35" fmla="*/ 336601 h 5133816"/>
              <a:gd name="connsiteX36" fmla="*/ 344609 w 4006125"/>
              <a:gd name="connsiteY36" fmla="*/ 193381 h 5133816"/>
              <a:gd name="connsiteX37" fmla="*/ 421727 w 4006125"/>
              <a:gd name="connsiteY37" fmla="*/ 149314 h 5133816"/>
              <a:gd name="connsiteX38" fmla="*/ 910492 w 4006125"/>
              <a:gd name="connsiteY38" fmla="*/ 1028 h 513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006125" h="5133816">
                <a:moveTo>
                  <a:pt x="910492" y="1028"/>
                </a:moveTo>
                <a:cubicBezTo>
                  <a:pt x="933064" y="3054"/>
                  <a:pt x="953979" y="8161"/>
                  <a:pt x="972570" y="17112"/>
                </a:cubicBezTo>
                <a:cubicBezTo>
                  <a:pt x="1121298" y="88722"/>
                  <a:pt x="1231467" y="323748"/>
                  <a:pt x="1314093" y="578972"/>
                </a:cubicBezTo>
                <a:cubicBezTo>
                  <a:pt x="1334750" y="642778"/>
                  <a:pt x="1352538" y="717142"/>
                  <a:pt x="1368145" y="797330"/>
                </a:cubicBezTo>
                <a:lnTo>
                  <a:pt x="1402710" y="1011036"/>
                </a:lnTo>
                <a:lnTo>
                  <a:pt x="1430302" y="1004121"/>
                </a:lnTo>
                <a:cubicBezTo>
                  <a:pt x="1566397" y="982723"/>
                  <a:pt x="1759543" y="1017383"/>
                  <a:pt x="1946339" y="1017912"/>
                </a:cubicBezTo>
                <a:cubicBezTo>
                  <a:pt x="2195400" y="1018617"/>
                  <a:pt x="2528422" y="1036257"/>
                  <a:pt x="2809939" y="1051779"/>
                </a:cubicBezTo>
                <a:cubicBezTo>
                  <a:pt x="3091456" y="1067301"/>
                  <a:pt x="3442822" y="1052485"/>
                  <a:pt x="3635439" y="1111046"/>
                </a:cubicBezTo>
                <a:cubicBezTo>
                  <a:pt x="3828056" y="1169607"/>
                  <a:pt x="3908489" y="1306485"/>
                  <a:pt x="3965639" y="1403146"/>
                </a:cubicBezTo>
                <a:cubicBezTo>
                  <a:pt x="4022789" y="1499807"/>
                  <a:pt x="4012206" y="1563307"/>
                  <a:pt x="3978339" y="1691012"/>
                </a:cubicBezTo>
                <a:cubicBezTo>
                  <a:pt x="3944472" y="1818717"/>
                  <a:pt x="3861217" y="2069896"/>
                  <a:pt x="3762439" y="2169379"/>
                </a:cubicBezTo>
                <a:cubicBezTo>
                  <a:pt x="3663661" y="2268862"/>
                  <a:pt x="3502089" y="2225823"/>
                  <a:pt x="3385672" y="2287912"/>
                </a:cubicBezTo>
                <a:cubicBezTo>
                  <a:pt x="3269255" y="2350001"/>
                  <a:pt x="3201522" y="2479823"/>
                  <a:pt x="3063939" y="2541912"/>
                </a:cubicBezTo>
                <a:cubicBezTo>
                  <a:pt x="2926356" y="2604001"/>
                  <a:pt x="2781716" y="2639985"/>
                  <a:pt x="2560172" y="2660446"/>
                </a:cubicBezTo>
                <a:cubicBezTo>
                  <a:pt x="2338628" y="2680907"/>
                  <a:pt x="1926583" y="2697135"/>
                  <a:pt x="1734672" y="2664679"/>
                </a:cubicBezTo>
                <a:lnTo>
                  <a:pt x="1679546" y="2654070"/>
                </a:lnTo>
                <a:lnTo>
                  <a:pt x="1715381" y="2691672"/>
                </a:lnTo>
                <a:cubicBezTo>
                  <a:pt x="1736321" y="2712400"/>
                  <a:pt x="1760277" y="2735065"/>
                  <a:pt x="1787819" y="2760312"/>
                </a:cubicBezTo>
                <a:cubicBezTo>
                  <a:pt x="2008156" y="2962288"/>
                  <a:pt x="2650807" y="3259743"/>
                  <a:pt x="2845438" y="3531492"/>
                </a:cubicBezTo>
                <a:cubicBezTo>
                  <a:pt x="3040069" y="3803241"/>
                  <a:pt x="2950098" y="4164962"/>
                  <a:pt x="2955606" y="4390808"/>
                </a:cubicBezTo>
                <a:cubicBezTo>
                  <a:pt x="2961114" y="4616654"/>
                  <a:pt x="2939081" y="4763545"/>
                  <a:pt x="2878488" y="4886567"/>
                </a:cubicBezTo>
                <a:cubicBezTo>
                  <a:pt x="2817895" y="5009589"/>
                  <a:pt x="2751794" y="5110577"/>
                  <a:pt x="2592050" y="5128938"/>
                </a:cubicBezTo>
                <a:cubicBezTo>
                  <a:pt x="2432306" y="5147299"/>
                  <a:pt x="2068749" y="5116085"/>
                  <a:pt x="1920021" y="4996736"/>
                </a:cubicBezTo>
                <a:cubicBezTo>
                  <a:pt x="1771293" y="4877387"/>
                  <a:pt x="1758441" y="4644196"/>
                  <a:pt x="1699684" y="4412842"/>
                </a:cubicBezTo>
                <a:cubicBezTo>
                  <a:pt x="1640927" y="4181488"/>
                  <a:pt x="1635419" y="3784880"/>
                  <a:pt x="1567481" y="3608610"/>
                </a:cubicBezTo>
                <a:cubicBezTo>
                  <a:pt x="1499544" y="3432340"/>
                  <a:pt x="1396719" y="3432340"/>
                  <a:pt x="1292059" y="3355222"/>
                </a:cubicBezTo>
                <a:cubicBezTo>
                  <a:pt x="1187399" y="3278104"/>
                  <a:pt x="1091920" y="3224856"/>
                  <a:pt x="939520" y="3145902"/>
                </a:cubicBezTo>
                <a:cubicBezTo>
                  <a:pt x="787120" y="3066948"/>
                  <a:pt x="498845" y="2964123"/>
                  <a:pt x="377659" y="2881497"/>
                </a:cubicBezTo>
                <a:cubicBezTo>
                  <a:pt x="256473" y="2798871"/>
                  <a:pt x="243620" y="2730933"/>
                  <a:pt x="212406" y="2650143"/>
                </a:cubicBezTo>
                <a:cubicBezTo>
                  <a:pt x="181192" y="2569353"/>
                  <a:pt x="208734" y="2516105"/>
                  <a:pt x="190373" y="2396755"/>
                </a:cubicBezTo>
                <a:cubicBezTo>
                  <a:pt x="172012" y="2277406"/>
                  <a:pt x="109583" y="2062576"/>
                  <a:pt x="102238" y="1934046"/>
                </a:cubicBezTo>
                <a:cubicBezTo>
                  <a:pt x="94893" y="1805516"/>
                  <a:pt x="138960" y="1708201"/>
                  <a:pt x="146305" y="1625574"/>
                </a:cubicBezTo>
                <a:cubicBezTo>
                  <a:pt x="153650" y="1542947"/>
                  <a:pt x="159158" y="1570489"/>
                  <a:pt x="146305" y="1438287"/>
                </a:cubicBezTo>
                <a:cubicBezTo>
                  <a:pt x="133452" y="1306085"/>
                  <a:pt x="91221" y="1015974"/>
                  <a:pt x="69187" y="832360"/>
                </a:cubicBezTo>
                <a:cubicBezTo>
                  <a:pt x="47153" y="648746"/>
                  <a:pt x="-31801" y="443098"/>
                  <a:pt x="14103" y="336601"/>
                </a:cubicBezTo>
                <a:cubicBezTo>
                  <a:pt x="60007" y="230104"/>
                  <a:pt x="274836" y="228268"/>
                  <a:pt x="344609" y="193381"/>
                </a:cubicBezTo>
                <a:cubicBezTo>
                  <a:pt x="414382" y="158494"/>
                  <a:pt x="317067" y="178692"/>
                  <a:pt x="421727" y="149314"/>
                </a:cubicBezTo>
                <a:cubicBezTo>
                  <a:pt x="513304" y="123608"/>
                  <a:pt x="752491" y="-13156"/>
                  <a:pt x="910492" y="10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59D1C6-0DEF-4BBC-B5D0-DF705172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6124CA-BA03-4EC0-8139-3048C05A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1EE6D63-937E-4D5C-AB82-033DEB2E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18"/>
            <a:ext cx="10515600" cy="662397"/>
          </a:xfrm>
        </p:spPr>
        <p:txBody>
          <a:bodyPr/>
          <a:lstStyle/>
          <a:p>
            <a:r>
              <a:rPr lang="en-US" dirty="0"/>
              <a:t>Output short circuit currents: real case with matching errors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5FB63EE-2CCB-47A2-B679-01380E30E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98962"/>
              </p:ext>
            </p:extLst>
          </p:nvPr>
        </p:nvGraphicFramePr>
        <p:xfrm>
          <a:off x="8374957" y="1092610"/>
          <a:ext cx="3064106" cy="55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257120" imgH="228600" progId="Equation.DSMT4">
                  <p:embed/>
                </p:oleObj>
              </mc:Choice>
              <mc:Fallback>
                <p:oleObj name="Equation" r:id="rId3" imgW="12571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3FD962F-C5D8-4A82-81E4-0F8CA89A4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4957" y="1092610"/>
                        <a:ext cx="3064106" cy="555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E6AACFD-3EBD-46D9-B5C5-25EE02A37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95344"/>
              </p:ext>
            </p:extLst>
          </p:nvPr>
        </p:nvGraphicFramePr>
        <p:xfrm>
          <a:off x="8335963" y="1773238"/>
          <a:ext cx="31337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333440" imgH="228600" progId="Equation.DSMT4">
                  <p:embed/>
                </p:oleObj>
              </mc:Choice>
              <mc:Fallback>
                <p:oleObj name="Equation" r:id="rId5" imgW="13334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8ABD774-6697-4034-B67C-EF4651AA9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5963" y="1773238"/>
                        <a:ext cx="3133725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144EFD89-E6B8-41E2-8401-8CEA4DB349D1}"/>
              </a:ext>
            </a:extLst>
          </p:cNvPr>
          <p:cNvSpPr/>
          <p:nvPr/>
        </p:nvSpPr>
        <p:spPr>
          <a:xfrm>
            <a:off x="8182283" y="1103952"/>
            <a:ext cx="184149" cy="1085504"/>
          </a:xfrm>
          <a:prstGeom prst="leftBrace">
            <a:avLst>
              <a:gd name="adj1" fmla="val 5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63466BD-9E30-4730-A615-B3FF4BA06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95311"/>
              </p:ext>
            </p:extLst>
          </p:nvPr>
        </p:nvGraphicFramePr>
        <p:xfrm>
          <a:off x="701675" y="1231900"/>
          <a:ext cx="20637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914400" imgH="457200" progId="Equation.DSMT4">
                  <p:embed/>
                </p:oleObj>
              </mc:Choice>
              <mc:Fallback>
                <p:oleObj name="Equation" r:id="rId7" imgW="91440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40FDAD1-7879-4A58-9564-2BC42EF6D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675" y="1231900"/>
                        <a:ext cx="2063750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46B41A7-EBA3-497A-959C-8AFB0E9A9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662908"/>
              </p:ext>
            </p:extLst>
          </p:nvPr>
        </p:nvGraphicFramePr>
        <p:xfrm>
          <a:off x="722313" y="4081463"/>
          <a:ext cx="3584575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1638000" imgH="812520" progId="Equation.DSMT4">
                  <p:embed/>
                </p:oleObj>
              </mc:Choice>
              <mc:Fallback>
                <p:oleObj name="Equation" r:id="rId9" imgW="1638000" imgH="81252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FDA411F7-DFDF-4690-A112-E8C8C7BF4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2313" y="4081463"/>
                        <a:ext cx="3584575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C8EF397-6B86-4EFC-9F8E-62092E4D3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070122"/>
              </p:ext>
            </p:extLst>
          </p:nvPr>
        </p:nvGraphicFramePr>
        <p:xfrm>
          <a:off x="720725" y="2657475"/>
          <a:ext cx="22637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1002960" imgH="457200" progId="Equation.DSMT4">
                  <p:embed/>
                </p:oleObj>
              </mc:Choice>
              <mc:Fallback>
                <p:oleObj name="Equation" r:id="rId11" imgW="1002960" imgH="457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63466BD-9E30-4730-A615-B3FF4BA06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0725" y="2657475"/>
                        <a:ext cx="226377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7C529F99-BAAD-4B8B-AE6C-4F8870AB4602}"/>
              </a:ext>
            </a:extLst>
          </p:cNvPr>
          <p:cNvSpPr/>
          <p:nvPr/>
        </p:nvSpPr>
        <p:spPr>
          <a:xfrm>
            <a:off x="389646" y="1203037"/>
            <a:ext cx="216794" cy="1087436"/>
          </a:xfrm>
          <a:prstGeom prst="leftBrace">
            <a:avLst>
              <a:gd name="adj1" fmla="val 5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0FDD134B-1AB2-48B4-8561-DD27004727EC}"/>
              </a:ext>
            </a:extLst>
          </p:cNvPr>
          <p:cNvSpPr/>
          <p:nvPr/>
        </p:nvSpPr>
        <p:spPr>
          <a:xfrm>
            <a:off x="387666" y="2616516"/>
            <a:ext cx="216794" cy="1087436"/>
          </a:xfrm>
          <a:prstGeom prst="leftBrace">
            <a:avLst>
              <a:gd name="adj1" fmla="val 5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5B505FDF-FF57-4327-B77C-015D79E1DA0F}"/>
              </a:ext>
            </a:extLst>
          </p:cNvPr>
          <p:cNvSpPr/>
          <p:nvPr/>
        </p:nvSpPr>
        <p:spPr>
          <a:xfrm>
            <a:off x="357000" y="4261348"/>
            <a:ext cx="325639" cy="1500473"/>
          </a:xfrm>
          <a:prstGeom prst="leftBrace">
            <a:avLst>
              <a:gd name="adj1" fmla="val 5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D1A9E07-66CC-44B6-B69A-7B9F4246A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348745"/>
              </p:ext>
            </p:extLst>
          </p:nvPr>
        </p:nvGraphicFramePr>
        <p:xfrm>
          <a:off x="6124575" y="3994150"/>
          <a:ext cx="506571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2133360" imgH="838080" progId="Equation.DSMT4">
                  <p:embed/>
                </p:oleObj>
              </mc:Choice>
              <mc:Fallback>
                <p:oleObj name="Equation" r:id="rId13" imgW="2133360" imgH="838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3994150"/>
                        <a:ext cx="5065713" cy="200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EFB29C0-6731-4A28-8F59-9389DE540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024094"/>
              </p:ext>
            </p:extLst>
          </p:nvPr>
        </p:nvGraphicFramePr>
        <p:xfrm>
          <a:off x="5742003" y="883947"/>
          <a:ext cx="1624012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5" imgW="672840" imgH="711000" progId="Equation.DSMT4">
                  <p:embed/>
                </p:oleObj>
              </mc:Choice>
              <mc:Fallback>
                <p:oleObj name="Equation" r:id="rId15" imgW="672840" imgH="7110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E983B07-02AE-4358-ABD6-5E2190687B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003" y="883947"/>
                        <a:ext cx="1624012" cy="170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4CD8D29-446F-4DFB-BCA5-0A1D83700B5B}"/>
              </a:ext>
            </a:extLst>
          </p:cNvPr>
          <p:cNvSpPr txBox="1"/>
          <p:nvPr/>
        </p:nvSpPr>
        <p:spPr>
          <a:xfrm>
            <a:off x="3100402" y="1968272"/>
            <a:ext cx="2552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Errors in the gain of current mirrors due to device mismatch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CACAE8F5-CDC4-4A53-9B95-613BD7788B94}"/>
              </a:ext>
            </a:extLst>
          </p:cNvPr>
          <p:cNvSpPr/>
          <p:nvPr/>
        </p:nvSpPr>
        <p:spPr>
          <a:xfrm>
            <a:off x="10504334" y="4131325"/>
            <a:ext cx="849465" cy="18557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59DA84B-D2CA-4F2D-94E1-C76A125982D4}"/>
              </a:ext>
            </a:extLst>
          </p:cNvPr>
          <p:cNvSpPr txBox="1"/>
          <p:nvPr/>
        </p:nvSpPr>
        <p:spPr>
          <a:xfrm>
            <a:off x="7957456" y="2724301"/>
            <a:ext cx="362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the matching errors can be combined into only these two terms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FC7FDDE-215B-4C44-AD0A-0D36425DB29D}"/>
              </a:ext>
            </a:extLst>
          </p:cNvPr>
          <p:cNvCxnSpPr>
            <a:cxnSpLocks/>
          </p:cNvCxnSpPr>
          <p:nvPr/>
        </p:nvCxnSpPr>
        <p:spPr>
          <a:xfrm>
            <a:off x="11016867" y="3420128"/>
            <a:ext cx="173421" cy="711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14" grpId="0" animBg="1"/>
      <p:bldP spid="15" grpId="0" animBg="1"/>
      <p:bldP spid="21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96394-4A9B-4B16-846D-11488110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short circuit currents: real case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9BB2B6-E14E-403C-A4B1-ADCAABB2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F8BDE1-6EE3-429C-A66D-B9E4E6B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99445AA-5C70-47BB-ADD6-15B312803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515230"/>
              </p:ext>
            </p:extLst>
          </p:nvPr>
        </p:nvGraphicFramePr>
        <p:xfrm>
          <a:off x="1270000" y="1314450"/>
          <a:ext cx="4278313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2133360" imgH="838080" progId="Equation.DSMT4">
                  <p:embed/>
                </p:oleObj>
              </mc:Choice>
              <mc:Fallback>
                <p:oleObj name="Equation" r:id="rId3" imgW="2133360" imgH="8380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D1A9E07-66CC-44B6-B69A-7B9F4246A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314450"/>
                        <a:ext cx="4278313" cy="169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8B11256-AF28-4C5F-BDDB-0E7F7F0313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580924"/>
              </p:ext>
            </p:extLst>
          </p:nvPr>
        </p:nvGraphicFramePr>
        <p:xfrm>
          <a:off x="6354288" y="1329453"/>
          <a:ext cx="191452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965160" imgH="838080" progId="Equation.DSMT4">
                  <p:embed/>
                </p:oleObj>
              </mc:Choice>
              <mc:Fallback>
                <p:oleObj name="Equation" r:id="rId5" imgW="96516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288" y="1329453"/>
                        <a:ext cx="1914525" cy="168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CB590D6-C101-45F2-AC44-56B58F47F515}"/>
              </a:ext>
            </a:extLst>
          </p:cNvPr>
          <p:cNvSpPr/>
          <p:nvPr/>
        </p:nvSpPr>
        <p:spPr>
          <a:xfrm>
            <a:off x="5040505" y="1500735"/>
            <a:ext cx="627984" cy="14652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C7C25C4-AB3C-4AE1-A84E-5FC7BA957DA8}"/>
              </a:ext>
            </a:extLst>
          </p:cNvPr>
          <p:cNvSpPr/>
          <p:nvPr/>
        </p:nvSpPr>
        <p:spPr>
          <a:xfrm>
            <a:off x="6378898" y="1245621"/>
            <a:ext cx="2062167" cy="1861851"/>
          </a:xfrm>
          <a:prstGeom prst="roundRect">
            <a:avLst>
              <a:gd name="adj" fmla="val 107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1CADA35-9B5A-4EE7-9091-97B2884ED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870318"/>
              </p:ext>
            </p:extLst>
          </p:nvPr>
        </p:nvGraphicFramePr>
        <p:xfrm>
          <a:off x="838200" y="3017838"/>
          <a:ext cx="3017704" cy="107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1358310" imgH="482391" progId="Equation.DSMT4">
                  <p:embed/>
                </p:oleObj>
              </mc:Choice>
              <mc:Fallback>
                <p:oleObj name="Equation" r:id="rId7" imgW="1358310" imgH="482391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7C5F780-FBCB-4932-B68D-A12EE61459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17838"/>
                        <a:ext cx="3017704" cy="1071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199D99B-32D8-4F72-AE7A-6CAF526BF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235570"/>
              </p:ext>
            </p:extLst>
          </p:nvPr>
        </p:nvGraphicFramePr>
        <p:xfrm>
          <a:off x="1939925" y="4370388"/>
          <a:ext cx="644207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3213000" imgH="914400" progId="Equation.DSMT4">
                  <p:embed/>
                </p:oleObj>
              </mc:Choice>
              <mc:Fallback>
                <p:oleObj name="Equation" r:id="rId9" imgW="3213000" imgH="914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99445AA-5C70-47BB-ADD6-15B312803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370388"/>
                        <a:ext cx="6442075" cy="184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662A5B0D-DE9E-4214-8974-A523718C09C4}"/>
              </a:ext>
            </a:extLst>
          </p:cNvPr>
          <p:cNvSpPr/>
          <p:nvPr/>
        </p:nvSpPr>
        <p:spPr>
          <a:xfrm>
            <a:off x="5727245" y="2012871"/>
            <a:ext cx="568287" cy="493789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8B1B4825-8E13-4933-8DE0-7DEE59829D22}"/>
              </a:ext>
            </a:extLst>
          </p:cNvPr>
          <p:cNvSpPr/>
          <p:nvPr/>
        </p:nvSpPr>
        <p:spPr>
          <a:xfrm rot="16200000">
            <a:off x="5722484" y="-1079493"/>
            <a:ext cx="313593" cy="10398192"/>
          </a:xfrm>
          <a:prstGeom prst="leftBrace">
            <a:avLst>
              <a:gd name="adj1" fmla="val 8210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DDA0A-7833-4C40-975B-71A281B8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Differential mode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3BE461-2519-4634-B024-E4FB3FAE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549BFA-DAFF-40AB-8A4C-3C3F1A03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0253378-AA5C-4AC6-887F-C5D565DE2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36009"/>
              </p:ext>
            </p:extLst>
          </p:nvPr>
        </p:nvGraphicFramePr>
        <p:xfrm>
          <a:off x="3394075" y="998538"/>
          <a:ext cx="644207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3213000" imgH="914400" progId="Equation.DSMT4">
                  <p:embed/>
                </p:oleObj>
              </mc:Choice>
              <mc:Fallback>
                <p:oleObj name="Equation" r:id="rId3" imgW="3213000" imgH="914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199D99B-32D8-4F72-AE7A-6CAF526BF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998538"/>
                        <a:ext cx="6442075" cy="184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EF8D7B-5520-4500-B306-769DB0518D63}"/>
              </a:ext>
            </a:extLst>
          </p:cNvPr>
          <p:cNvSpPr txBox="1"/>
          <p:nvPr/>
        </p:nvSpPr>
        <p:spPr>
          <a:xfrm>
            <a:off x="9913035" y="200701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D5DD14-AB22-477F-AD91-29D3F976A8D8}"/>
              </a:ext>
            </a:extLst>
          </p:cNvPr>
          <p:cNvSpPr txBox="1"/>
          <p:nvPr/>
        </p:nvSpPr>
        <p:spPr>
          <a:xfrm>
            <a:off x="9913035" y="101663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FE10C18-35E4-41E5-A599-20E33C579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910010"/>
              </p:ext>
            </p:extLst>
          </p:nvPr>
        </p:nvGraphicFramePr>
        <p:xfrm>
          <a:off x="563563" y="1563688"/>
          <a:ext cx="1917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863280" imgH="228600" progId="Equation.DSMT4">
                  <p:embed/>
                </p:oleObj>
              </mc:Choice>
              <mc:Fallback>
                <p:oleObj name="Equation" r:id="rId5" imgW="8632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1CADA35-9B5A-4EE7-9091-97B2884ED7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563688"/>
                        <a:ext cx="19177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DE2B165-D6CA-4AFD-B002-D9F5CDCEF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98069"/>
              </p:ext>
            </p:extLst>
          </p:nvPr>
        </p:nvGraphicFramePr>
        <p:xfrm>
          <a:off x="2493963" y="3173413"/>
          <a:ext cx="40274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447560" imgH="253800" progId="Equation.DSMT4">
                  <p:embed/>
                </p:oleObj>
              </mc:Choice>
              <mc:Fallback>
                <p:oleObj name="Equation" r:id="rId7" imgW="144756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0253378-AA5C-4AC6-887F-C5D565DE2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3173413"/>
                        <a:ext cx="4027487" cy="71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C81D531-903B-4FCC-85E1-2E35D1F4B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16106"/>
              </p:ext>
            </p:extLst>
          </p:nvPr>
        </p:nvGraphicFramePr>
        <p:xfrm>
          <a:off x="2420938" y="4111625"/>
          <a:ext cx="42037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1511280" imgH="482400" progId="Equation.DSMT4">
                  <p:embed/>
                </p:oleObj>
              </mc:Choice>
              <mc:Fallback>
                <p:oleObj name="Equation" r:id="rId9" imgW="151128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DE2B165-D6CA-4AFD-B002-D9F5CDCEF3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4111625"/>
                        <a:ext cx="4203700" cy="1350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0B92CF-558A-47B8-BC13-52109A7B57AE}"/>
              </a:ext>
            </a:extLst>
          </p:cNvPr>
          <p:cNvSpPr txBox="1"/>
          <p:nvPr/>
        </p:nvSpPr>
        <p:spPr>
          <a:xfrm>
            <a:off x="7579603" y="3216986"/>
            <a:ext cx="36906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Gain: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74E1F29-C4A5-4E70-8239-B568D0C06491}"/>
              </a:ext>
            </a:extLst>
          </p:cNvPr>
          <p:cNvSpPr txBox="1"/>
          <p:nvPr/>
        </p:nvSpPr>
        <p:spPr>
          <a:xfrm>
            <a:off x="7579603" y="4307623"/>
            <a:ext cx="36906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Offset: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4EEBA0A-044F-429E-88B1-E029F9EA7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89778"/>
              </p:ext>
            </p:extLst>
          </p:nvPr>
        </p:nvGraphicFramePr>
        <p:xfrm>
          <a:off x="8986882" y="4055746"/>
          <a:ext cx="16256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583920" imgH="431640" progId="Equation.DSMT4">
                  <p:embed/>
                </p:oleObj>
              </mc:Choice>
              <mc:Fallback>
                <p:oleObj name="Equation" r:id="rId11" imgW="58392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C81D531-903B-4FCC-85E1-2E35D1F4B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6882" y="4055746"/>
                        <a:ext cx="1625600" cy="1208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4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Widescreen</PresentationFormat>
  <Paragraphs>143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Tema di Office</vt:lpstr>
      <vt:lpstr>Equation</vt:lpstr>
      <vt:lpstr>Single stage (OTA) fully differential op-amp</vt:lpstr>
      <vt:lpstr>Intuitive idea of the operating principle</vt:lpstr>
      <vt:lpstr>PowerPoint Presentation</vt:lpstr>
      <vt:lpstr>A more accurate model of the output resistances.</vt:lpstr>
      <vt:lpstr>Simplified model</vt:lpstr>
      <vt:lpstr>Output short circuit currents</vt:lpstr>
      <vt:lpstr>Output short circuit currents: real case with matching errors</vt:lpstr>
      <vt:lpstr>Output short circuit currents: real case</vt:lpstr>
      <vt:lpstr>Differential mode</vt:lpstr>
      <vt:lpstr>Common mode</vt:lpstr>
      <vt:lpstr>Common mode error</vt:lpstr>
      <vt:lpstr>Common Mode Stabilization </vt:lpstr>
      <vt:lpstr>CMFB: the principle</vt:lpstr>
      <vt:lpstr>CMFB: the effect</vt:lpstr>
      <vt:lpstr>CMFB: the effect</vt:lpstr>
      <vt:lpstr>A first idea to obtain the CMFB</vt:lpstr>
      <vt:lpstr>First solution: static CMFB</vt:lpstr>
      <vt:lpstr>Analysis of the static CMFB</vt:lpstr>
      <vt:lpstr>Limits of the static CMFB</vt:lpstr>
      <vt:lpstr>Dynamic CMFB</vt:lpstr>
      <vt:lpstr>A premise: properties of all-capacitor networks</vt:lpstr>
      <vt:lpstr>Dynamic CMFB: implementation</vt:lpstr>
      <vt:lpstr>Dynamic CMFB: implementation</vt:lpstr>
      <vt:lpstr>Dynamic CMFB: final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593</cp:revision>
  <dcterms:created xsi:type="dcterms:W3CDTF">2015-02-03T16:10:37Z</dcterms:created>
  <dcterms:modified xsi:type="dcterms:W3CDTF">2022-12-06T08:59:10Z</dcterms:modified>
</cp:coreProperties>
</file>