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69" r:id="rId2"/>
    <p:sldId id="271" r:id="rId3"/>
    <p:sldId id="270" r:id="rId4"/>
    <p:sldId id="272" r:id="rId5"/>
    <p:sldId id="273" r:id="rId6"/>
    <p:sldId id="274" r:id="rId7"/>
    <p:sldId id="275" r:id="rId8"/>
    <p:sldId id="276" r:id="rId9"/>
    <p:sldId id="277" r:id="rId10"/>
    <p:sldId id="281" r:id="rId11"/>
    <p:sldId id="283" r:id="rId12"/>
    <p:sldId id="285" r:id="rId13"/>
    <p:sldId id="342" r:id="rId14"/>
    <p:sldId id="343" r:id="rId15"/>
    <p:sldId id="278" r:id="rId16"/>
    <p:sldId id="341" r:id="rId17"/>
    <p:sldId id="280" r:id="rId18"/>
    <p:sldId id="351" r:id="rId19"/>
    <p:sldId id="352" r:id="rId20"/>
    <p:sldId id="344" r:id="rId21"/>
    <p:sldId id="350" r:id="rId22"/>
    <p:sldId id="355" r:id="rId23"/>
    <p:sldId id="356" r:id="rId24"/>
    <p:sldId id="353" r:id="rId25"/>
    <p:sldId id="354" r:id="rId26"/>
    <p:sldId id="345" r:id="rId27"/>
    <p:sldId id="286" r:id="rId28"/>
    <p:sldId id="279" r:id="rId29"/>
    <p:sldId id="257" r:id="rId30"/>
    <p:sldId id="258" r:id="rId31"/>
    <p:sldId id="259" r:id="rId32"/>
    <p:sldId id="260" r:id="rId33"/>
    <p:sldId id="261" r:id="rId34"/>
    <p:sldId id="262" r:id="rId35"/>
    <p:sldId id="263" r:id="rId36"/>
    <p:sldId id="264" r:id="rId37"/>
    <p:sldId id="265" r:id="rId38"/>
    <p:sldId id="266" r:id="rId39"/>
    <p:sldId id="268" r:id="rId40"/>
    <p:sldId id="267" r:id="rId41"/>
    <p:sldId id="282" r:id="rId4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3878" autoAdjust="0"/>
  </p:normalViewPr>
  <p:slideViewPr>
    <p:cSldViewPr snapToGrid="0">
      <p:cViewPr varScale="1">
        <p:scale>
          <a:sx n="60" d="100"/>
          <a:sy n="60" d="100"/>
        </p:scale>
        <p:origin x="772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12/5/2022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46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1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92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12/5/2022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12/5/2022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12/5/2022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Design of Mixed Signal Circuits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svg"/><Relationship Id="rId4" Type="http://schemas.openxmlformats.org/officeDocument/2006/relationships/image" Target="../media/image2.sv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svg"/><Relationship Id="rId5" Type="http://schemas.openxmlformats.org/officeDocument/2006/relationships/image" Target="../media/image52.sv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svg"/><Relationship Id="rId7" Type="http://schemas.openxmlformats.org/officeDocument/2006/relationships/image" Target="../media/image64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sv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image" Target="../media/image7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7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74.wmf"/><Relationship Id="rId7" Type="http://schemas.openxmlformats.org/officeDocument/2006/relationships/image" Target="../media/image76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2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7" Type="http://schemas.openxmlformats.org/officeDocument/2006/relationships/image" Target="../media/image80.png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wmf"/><Relationship Id="rId4" Type="http://schemas.openxmlformats.org/officeDocument/2006/relationships/oleObject" Target="../embeddings/oleObject3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hyperlink" Target="http://ww1.microchip.com/downloads/en/appnotes/atmel-8456-8-and-32-bit-avr-microcontrollers-avr127-understanding-adc-parameters_application-not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1.microchip.com/downloads/en/appnotes/atmel-8456-8-and-32-bit-avr-microcontrollers-avr127-understanding-adc-parameters_application-note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svg"/><Relationship Id="rId7" Type="http://schemas.openxmlformats.org/officeDocument/2006/relationships/image" Target="../media/image102.sv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svg"/><Relationship Id="rId5" Type="http://schemas.openxmlformats.org/officeDocument/2006/relationships/image" Target="../media/image100.sv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svg"/><Relationship Id="rId7" Type="http://schemas.openxmlformats.org/officeDocument/2006/relationships/image" Target="../media/image107.wmf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108.png"/><Relationship Id="rId4" Type="http://schemas.openxmlformats.org/officeDocument/2006/relationships/image" Target="../media/image1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113.wmf"/><Relationship Id="rId17" Type="http://schemas.openxmlformats.org/officeDocument/2006/relationships/image" Target="../media/image1050.png"/><Relationship Id="rId2" Type="http://schemas.openxmlformats.org/officeDocument/2006/relationships/image" Target="../media/image109.png"/><Relationship Id="rId16" Type="http://schemas.openxmlformats.org/officeDocument/2006/relationships/image" Target="../media/image1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112.wmf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11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116.wmf"/><Relationship Id="rId7" Type="http://schemas.openxmlformats.org/officeDocument/2006/relationships/image" Target="../media/image119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120.wmf"/><Relationship Id="rId5" Type="http://schemas.openxmlformats.org/officeDocument/2006/relationships/image" Target="../media/image118.svg"/><Relationship Id="rId10" Type="http://schemas.openxmlformats.org/officeDocument/2006/relationships/oleObject" Target="../embeddings/oleObject43.bin"/><Relationship Id="rId4" Type="http://schemas.openxmlformats.org/officeDocument/2006/relationships/image" Target="../media/image117.png"/><Relationship Id="rId9" Type="http://schemas.openxmlformats.org/officeDocument/2006/relationships/image" Target="../media/image11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0.png"/><Relationship Id="rId2" Type="http://schemas.openxmlformats.org/officeDocument/2006/relationships/image" Target="../media/image9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~murmann/adcsurvey.html" TargetMode="External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130.wmf"/><Relationship Id="rId3" Type="http://schemas.openxmlformats.org/officeDocument/2006/relationships/image" Target="../media/image124.wmf"/><Relationship Id="rId7" Type="http://schemas.openxmlformats.org/officeDocument/2006/relationships/image" Target="../media/image126.wmf"/><Relationship Id="rId12" Type="http://schemas.openxmlformats.org/officeDocument/2006/relationships/oleObject" Target="../embeddings/oleObject48.bin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129.svg"/><Relationship Id="rId5" Type="http://schemas.openxmlformats.org/officeDocument/2006/relationships/image" Target="../media/image125.wmf"/><Relationship Id="rId10" Type="http://schemas.openxmlformats.org/officeDocument/2006/relationships/image" Target="../media/image128.png"/><Relationship Id="rId4" Type="http://schemas.openxmlformats.org/officeDocument/2006/relationships/oleObject" Target="../embeddings/oleObject45.bin"/><Relationship Id="rId9" Type="http://schemas.openxmlformats.org/officeDocument/2006/relationships/image" Target="../media/image12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sv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sv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142.wmf"/><Relationship Id="rId18" Type="http://schemas.openxmlformats.org/officeDocument/2006/relationships/image" Target="../media/image146.png"/><Relationship Id="rId3" Type="http://schemas.openxmlformats.org/officeDocument/2006/relationships/image" Target="../media/image136.svg"/><Relationship Id="rId21" Type="http://schemas.openxmlformats.org/officeDocument/2006/relationships/image" Target="../media/image148.wmf"/><Relationship Id="rId7" Type="http://schemas.openxmlformats.org/officeDocument/2006/relationships/image" Target="../media/image139.w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145.svg"/><Relationship Id="rId2" Type="http://schemas.openxmlformats.org/officeDocument/2006/relationships/image" Target="../media/image135.png"/><Relationship Id="rId16" Type="http://schemas.openxmlformats.org/officeDocument/2006/relationships/image" Target="../media/image144.png"/><Relationship Id="rId20" Type="http://schemas.openxmlformats.org/officeDocument/2006/relationships/oleObject" Target="../embeddings/oleObject5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141.wmf"/><Relationship Id="rId5" Type="http://schemas.openxmlformats.org/officeDocument/2006/relationships/image" Target="../media/image138.svg"/><Relationship Id="rId15" Type="http://schemas.openxmlformats.org/officeDocument/2006/relationships/image" Target="../media/image143.wmf"/><Relationship Id="rId23" Type="http://schemas.openxmlformats.org/officeDocument/2006/relationships/image" Target="../media/image149.wmf"/><Relationship Id="rId10" Type="http://schemas.openxmlformats.org/officeDocument/2006/relationships/oleObject" Target="../embeddings/oleObject51.bin"/><Relationship Id="rId19" Type="http://schemas.openxmlformats.org/officeDocument/2006/relationships/image" Target="../media/image147.svg"/><Relationship Id="rId4" Type="http://schemas.openxmlformats.org/officeDocument/2006/relationships/image" Target="../media/image137.png"/><Relationship Id="rId9" Type="http://schemas.openxmlformats.org/officeDocument/2006/relationships/image" Target="../media/image140.wmf"/><Relationship Id="rId14" Type="http://schemas.openxmlformats.org/officeDocument/2006/relationships/oleObject" Target="../embeddings/oleObject53.bin"/><Relationship Id="rId22" Type="http://schemas.openxmlformats.org/officeDocument/2006/relationships/oleObject" Target="../embeddings/oleObject5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svg"/><Relationship Id="rId7" Type="http://schemas.openxmlformats.org/officeDocument/2006/relationships/image" Target="../media/image154.wmf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153.svg"/><Relationship Id="rId4" Type="http://schemas.openxmlformats.org/officeDocument/2006/relationships/image" Target="../media/image15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image" Target="../media/image156.svg"/><Relationship Id="rId7" Type="http://schemas.openxmlformats.org/officeDocument/2006/relationships/image" Target="../media/image159.sv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1" Type="http://schemas.openxmlformats.org/officeDocument/2006/relationships/image" Target="../media/image161.wmf"/><Relationship Id="rId5" Type="http://schemas.openxmlformats.org/officeDocument/2006/relationships/image" Target="../media/image157.w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160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13" Type="http://schemas.openxmlformats.org/officeDocument/2006/relationships/oleObject" Target="../embeddings/oleObject63.bin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16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wmf"/><Relationship Id="rId11" Type="http://schemas.openxmlformats.org/officeDocument/2006/relationships/image" Target="../media/image167.png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166.svg"/><Relationship Id="rId4" Type="http://schemas.openxmlformats.org/officeDocument/2006/relationships/image" Target="../media/image162.wmf"/><Relationship Id="rId9" Type="http://schemas.openxmlformats.org/officeDocument/2006/relationships/image" Target="../media/image165.png"/><Relationship Id="rId14" Type="http://schemas.openxmlformats.org/officeDocument/2006/relationships/image" Target="../media/image169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175.wmf"/><Relationship Id="rId3" Type="http://schemas.openxmlformats.org/officeDocument/2006/relationships/image" Target="../media/image171.svg"/><Relationship Id="rId7" Type="http://schemas.openxmlformats.org/officeDocument/2006/relationships/image" Target="../media/image172.wmf"/><Relationship Id="rId12" Type="http://schemas.openxmlformats.org/officeDocument/2006/relationships/oleObject" Target="../embeddings/oleObject67.bin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174.wmf"/><Relationship Id="rId5" Type="http://schemas.openxmlformats.org/officeDocument/2006/relationships/image" Target="../media/image156.svg"/><Relationship Id="rId15" Type="http://schemas.openxmlformats.org/officeDocument/2006/relationships/image" Target="../media/image176.wmf"/><Relationship Id="rId10" Type="http://schemas.openxmlformats.org/officeDocument/2006/relationships/oleObject" Target="../embeddings/oleObject66.bin"/><Relationship Id="rId4" Type="http://schemas.openxmlformats.org/officeDocument/2006/relationships/image" Target="../media/image155.png"/><Relationship Id="rId9" Type="http://schemas.openxmlformats.org/officeDocument/2006/relationships/image" Target="../media/image173.wmf"/><Relationship Id="rId14" Type="http://schemas.openxmlformats.org/officeDocument/2006/relationships/oleObject" Target="../embeddings/oleObject68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image" Target="../media/image177.wmf"/><Relationship Id="rId7" Type="http://schemas.openxmlformats.org/officeDocument/2006/relationships/image" Target="../media/image179.wmf"/><Relationship Id="rId2" Type="http://schemas.openxmlformats.org/officeDocument/2006/relationships/oleObject" Target="../embeddings/oleObject6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182.svg"/><Relationship Id="rId5" Type="http://schemas.openxmlformats.org/officeDocument/2006/relationships/image" Target="../media/image178.wmf"/><Relationship Id="rId10" Type="http://schemas.openxmlformats.org/officeDocument/2006/relationships/image" Target="../media/image181.png"/><Relationship Id="rId4" Type="http://schemas.openxmlformats.org/officeDocument/2006/relationships/oleObject" Target="../embeddings/oleObject70.bin"/><Relationship Id="rId9" Type="http://schemas.openxmlformats.org/officeDocument/2006/relationships/image" Target="../media/image180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image" Target="../media/image184.svg"/><Relationship Id="rId7" Type="http://schemas.openxmlformats.org/officeDocument/2006/relationships/image" Target="../media/image185.wmf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187.wmf"/><Relationship Id="rId5" Type="http://schemas.openxmlformats.org/officeDocument/2006/relationships/image" Target="../media/image156.svg"/><Relationship Id="rId10" Type="http://schemas.openxmlformats.org/officeDocument/2006/relationships/oleObject" Target="../embeddings/oleObject75.bin"/><Relationship Id="rId4" Type="http://schemas.openxmlformats.org/officeDocument/2006/relationships/image" Target="../media/image155.png"/><Relationship Id="rId9" Type="http://schemas.openxmlformats.org/officeDocument/2006/relationships/image" Target="../media/image18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sv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wmf"/><Relationship Id="rId4" Type="http://schemas.openxmlformats.org/officeDocument/2006/relationships/oleObject" Target="../embeddings/oleObject7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2.svg"/><Relationship Id="rId7" Type="http://schemas.openxmlformats.org/officeDocument/2006/relationships/image" Target="../media/image15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8.svg"/><Relationship Id="rId5" Type="http://schemas.openxmlformats.org/officeDocument/2006/relationships/image" Target="../media/image14.sv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wmf"/><Relationship Id="rId2" Type="http://schemas.openxmlformats.org/officeDocument/2006/relationships/oleObject" Target="../embeddings/oleObject7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2.wmf"/><Relationship Id="rId4" Type="http://schemas.openxmlformats.org/officeDocument/2006/relationships/oleObject" Target="../embeddings/oleObject7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sv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5.wmf"/><Relationship Id="rId4" Type="http://schemas.openxmlformats.org/officeDocument/2006/relationships/oleObject" Target="../embeddings/oleObject79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20.svg"/><Relationship Id="rId7" Type="http://schemas.openxmlformats.org/officeDocument/2006/relationships/image" Target="../media/image22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9.wmf"/><Relationship Id="rId18" Type="http://schemas.openxmlformats.org/officeDocument/2006/relationships/image" Target="../media/image32.png"/><Relationship Id="rId3" Type="http://schemas.openxmlformats.org/officeDocument/2006/relationships/image" Target="../media/image24.wmf"/><Relationship Id="rId21" Type="http://schemas.openxmlformats.org/officeDocument/2006/relationships/image" Target="../media/image34.wmf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31.wmf"/><Relationship Id="rId2" Type="http://schemas.openxmlformats.org/officeDocument/2006/relationships/oleObject" Target="../embeddings/oleObject7.bin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23" Type="http://schemas.openxmlformats.org/officeDocument/2006/relationships/image" Target="../media/image35.w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33.svg"/><Relationship Id="rId4" Type="http://schemas.openxmlformats.org/officeDocument/2006/relationships/oleObject" Target="../embeddings/oleObject8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13.bin"/><Relationship Id="rId22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36.wmf"/><Relationship Id="rId7" Type="http://schemas.openxmlformats.org/officeDocument/2006/relationships/image" Target="../media/image38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wmf"/><Relationship Id="rId3" Type="http://schemas.openxmlformats.org/officeDocument/2006/relationships/image" Target="../media/image41.wmf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25.bin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7.wmf"/><Relationship Id="rId5" Type="http://schemas.openxmlformats.org/officeDocument/2006/relationships/image" Target="../media/image43.svg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42.png"/><Relationship Id="rId9" Type="http://schemas.openxmlformats.org/officeDocument/2006/relationships/image" Target="../media/image4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419F76-697C-42C6-A0E0-C1EC2F16B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31" y="-3743"/>
            <a:ext cx="10515600" cy="662397"/>
          </a:xfrm>
        </p:spPr>
        <p:txBody>
          <a:bodyPr/>
          <a:lstStyle/>
          <a:p>
            <a:r>
              <a:rPr lang="en-US" dirty="0"/>
              <a:t>Digital to Analog Converters 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1B2E1D6-F190-44A1-A2DB-4969B82E6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C7AE62B-AF20-41FA-A175-90056D27A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2FC60066-6710-461B-8177-63E08C6BE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445" y="820646"/>
            <a:ext cx="2577866" cy="117882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FBB5ACA-5521-4E1E-BE4B-C8205E252AFD}"/>
              </a:ext>
            </a:extLst>
          </p:cNvPr>
          <p:cNvSpPr txBox="1"/>
          <p:nvPr/>
        </p:nvSpPr>
        <p:spPr>
          <a:xfrm>
            <a:off x="5922396" y="719348"/>
            <a:ext cx="3945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Input: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digital code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Output: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analog signal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DE76A54-5F25-498D-B547-482A89B324C7}"/>
              </a:ext>
            </a:extLst>
          </p:cNvPr>
          <p:cNvSpPr txBox="1"/>
          <p:nvPr/>
        </p:nvSpPr>
        <p:spPr>
          <a:xfrm>
            <a:off x="5922396" y="1535047"/>
            <a:ext cx="4748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clock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can be present for synchronization reasons or to avoid glitches during data update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C16BCE6-ED5E-4163-8C68-1DEC70782C8E}"/>
              </a:ext>
            </a:extLst>
          </p:cNvPr>
          <p:cNvSpPr txBox="1"/>
          <p:nvPr/>
        </p:nvSpPr>
        <p:spPr>
          <a:xfrm>
            <a:off x="401085" y="2101422"/>
            <a:ext cx="4452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Ideal function: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85A198DD-460A-4817-8561-AFA3F505A5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089624"/>
              </p:ext>
            </p:extLst>
          </p:nvPr>
        </p:nvGraphicFramePr>
        <p:xfrm>
          <a:off x="2627450" y="1955243"/>
          <a:ext cx="251142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68200" imgH="393480" progId="Equation.DSMT4">
                  <p:embed/>
                </p:oleObj>
              </mc:Choice>
              <mc:Fallback>
                <p:oleObj name="Equation" r:id="rId5" imgW="1168200" imgH="39348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85A198DD-460A-4817-8561-AFA3F505A5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450" y="1955243"/>
                        <a:ext cx="2511425" cy="846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928D6F53-4B53-4DDB-8B2E-5DD836BF06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98804" y="3323169"/>
            <a:ext cx="2850874" cy="2905102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6502A8F9-010D-4EF9-BA64-D24C45E73E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20078" y="3578522"/>
            <a:ext cx="3233737" cy="2603203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877FF51-91A3-46FE-8D04-CF20367E670C}"/>
              </a:ext>
            </a:extLst>
          </p:cNvPr>
          <p:cNvSpPr txBox="1"/>
          <p:nvPr/>
        </p:nvSpPr>
        <p:spPr>
          <a:xfrm>
            <a:off x="1218445" y="3081459"/>
            <a:ext cx="3097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unipolar output range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2B2B39A-C7E7-43E6-811C-C4D4A0F8974A}"/>
              </a:ext>
            </a:extLst>
          </p:cNvPr>
          <p:cNvSpPr txBox="1"/>
          <p:nvPr/>
        </p:nvSpPr>
        <p:spPr>
          <a:xfrm>
            <a:off x="6229387" y="2853774"/>
            <a:ext cx="2925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bipolar output range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1330E55-A004-4841-B54D-522C2C6032C3}"/>
              </a:ext>
            </a:extLst>
          </p:cNvPr>
          <p:cNvSpPr txBox="1"/>
          <p:nvPr/>
        </p:nvSpPr>
        <p:spPr>
          <a:xfrm>
            <a:off x="10088218" y="4435512"/>
            <a:ext cx="2103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 can be signed 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two's complement</a:t>
            </a:r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78CEB1DC-708C-474F-819B-45D08E0539E4}"/>
              </a:ext>
            </a:extLst>
          </p:cNvPr>
          <p:cNvCxnSpPr/>
          <p:nvPr/>
        </p:nvCxnSpPr>
        <p:spPr>
          <a:xfrm>
            <a:off x="4412974" y="3806687"/>
            <a:ext cx="0" cy="2067339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B5C342ED-137F-4ABC-A99B-61FB1F162D77}"/>
              </a:ext>
            </a:extLst>
          </p:cNvPr>
          <p:cNvCxnSpPr>
            <a:cxnSpLocks/>
          </p:cNvCxnSpPr>
          <p:nvPr/>
        </p:nvCxnSpPr>
        <p:spPr>
          <a:xfrm>
            <a:off x="8424241" y="3588462"/>
            <a:ext cx="0" cy="2416710"/>
          </a:xfrm>
          <a:prstGeom prst="line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76186F88-6C37-4780-B2BD-FAFCA29FA14D}"/>
              </a:ext>
            </a:extLst>
          </p:cNvPr>
          <p:cNvCxnSpPr/>
          <p:nvPr/>
        </p:nvCxnSpPr>
        <p:spPr>
          <a:xfrm flipV="1">
            <a:off x="7232650" y="3578522"/>
            <a:ext cx="2406650" cy="241671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1B19EF23-3FDA-49C1-8508-86C52789BA16}"/>
              </a:ext>
            </a:extLst>
          </p:cNvPr>
          <p:cNvCxnSpPr>
            <a:cxnSpLocks/>
          </p:cNvCxnSpPr>
          <p:nvPr/>
        </p:nvCxnSpPr>
        <p:spPr>
          <a:xfrm flipV="1">
            <a:off x="2099733" y="3803365"/>
            <a:ext cx="2074701" cy="2070661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7638B444-322A-46A8-BE75-6103A408AE6D}"/>
              </a:ext>
            </a:extLst>
          </p:cNvPr>
          <p:cNvSpPr txBox="1"/>
          <p:nvPr/>
        </p:nvSpPr>
        <p:spPr>
          <a:xfrm>
            <a:off x="4682067" y="4504267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5AA4B818-DDB3-4897-AAD6-52B8E85D3A2A}"/>
              </a:ext>
            </a:extLst>
          </p:cNvPr>
          <p:cNvSpPr txBox="1"/>
          <p:nvPr/>
        </p:nvSpPr>
        <p:spPr>
          <a:xfrm>
            <a:off x="7692287" y="3997572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28810A9D-D892-4C34-B4E3-258F5653CDFE}"/>
              </a:ext>
            </a:extLst>
          </p:cNvPr>
          <p:cNvSpPr txBox="1"/>
          <p:nvPr/>
        </p:nvSpPr>
        <p:spPr>
          <a:xfrm>
            <a:off x="406622" y="2701302"/>
            <a:ext cx="5689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n= nominal resolution (in number of bits)</a:t>
            </a:r>
          </a:p>
        </p:txBody>
      </p:sp>
    </p:spTree>
    <p:extLst>
      <p:ext uri="{BB962C8B-B14F-4D97-AF65-F5344CB8AC3E}">
        <p14:creationId xmlns:p14="http://schemas.microsoft.com/office/powerpoint/2010/main" val="423701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  <p:bldP spid="30" grpId="0"/>
      <p:bldP spid="31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B4FB2E07-8FCE-4997-B993-6C3E7775D516}"/>
              </a:ext>
            </a:extLst>
          </p:cNvPr>
          <p:cNvSpPr/>
          <p:nvPr/>
        </p:nvSpPr>
        <p:spPr>
          <a:xfrm>
            <a:off x="1512441" y="1723939"/>
            <a:ext cx="4833258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93241AAB-9B55-4DAD-8209-A3128950D8EE}"/>
              </a:ext>
            </a:extLst>
          </p:cNvPr>
          <p:cNvSpPr/>
          <p:nvPr/>
        </p:nvSpPr>
        <p:spPr>
          <a:xfrm>
            <a:off x="539653" y="1694191"/>
            <a:ext cx="947057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812168A-B330-4BE3-913D-5D0D60255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644" y="58179"/>
            <a:ext cx="10515600" cy="662397"/>
          </a:xfrm>
        </p:spPr>
        <p:txBody>
          <a:bodyPr/>
          <a:lstStyle/>
          <a:p>
            <a:r>
              <a:rPr lang="en-US" dirty="0"/>
              <a:t>Thermometric coding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B284883-7418-461F-98B2-EDD5FD495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10312"/>
            <a:ext cx="5689862" cy="365125"/>
          </a:xfrm>
        </p:spPr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DDE7D6A-F7D8-4AB6-A361-5CF11FE18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92CCB6CC-FA96-4CB6-A198-56FEEA13C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037" y="436440"/>
            <a:ext cx="6175592" cy="2108200"/>
          </a:xfrm>
          <a:prstGeom prst="rect">
            <a:avLst/>
          </a:prstGeom>
        </p:spPr>
      </p:pic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01B6D121-B258-4142-AD4A-691003C0B5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5181" y="3975650"/>
            <a:ext cx="1556516" cy="1441218"/>
          </a:xfrm>
          <a:prstGeom prst="rect">
            <a:avLst/>
          </a:prstGeom>
        </p:spPr>
      </p:pic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5124AD6F-38F5-43B4-A56C-1743FF29E6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20501" y="3954872"/>
            <a:ext cx="1565601" cy="144963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313C9A6-D66D-4E16-B114-C84A7D7DADD0}"/>
              </a:ext>
            </a:extLst>
          </p:cNvPr>
          <p:cNvSpPr txBox="1"/>
          <p:nvPr/>
        </p:nvSpPr>
        <p:spPr>
          <a:xfrm>
            <a:off x="566057" y="5416868"/>
            <a:ext cx="2823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devices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(always in parallel)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AEB0F60-8FEE-4113-828E-0A5EF57DFB60}"/>
              </a:ext>
            </a:extLst>
          </p:cNvPr>
          <p:cNvSpPr txBox="1"/>
          <p:nvPr/>
        </p:nvSpPr>
        <p:spPr>
          <a:xfrm>
            <a:off x="4120501" y="5468709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devices 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103E2831-0F94-4D57-B5A3-D2085D5F42E2}"/>
              </a:ext>
            </a:extLst>
          </p:cNvPr>
          <p:cNvCxnSpPr>
            <a:cxnSpLocks/>
          </p:cNvCxnSpPr>
          <p:nvPr/>
        </p:nvCxnSpPr>
        <p:spPr>
          <a:xfrm>
            <a:off x="750771" y="2768776"/>
            <a:ext cx="394410" cy="1106538"/>
          </a:xfrm>
          <a:prstGeom prst="straightConnector1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C5A2E679-8EC2-48DD-AE07-89E4582D10D7}"/>
              </a:ext>
            </a:extLst>
          </p:cNvPr>
          <p:cNvCxnSpPr>
            <a:cxnSpLocks/>
          </p:cNvCxnSpPr>
          <p:nvPr/>
        </p:nvCxnSpPr>
        <p:spPr>
          <a:xfrm>
            <a:off x="4400742" y="2768776"/>
            <a:ext cx="347610" cy="1153993"/>
          </a:xfrm>
          <a:prstGeom prst="straightConnector1">
            <a:avLst/>
          </a:prstGeom>
          <a:ln w="28575">
            <a:solidFill>
              <a:schemeClr val="accent6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02F7F597-0E97-43E3-A6FA-FAE1FA072D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77173" y="629545"/>
            <a:ext cx="2133600" cy="2857500"/>
          </a:xfrm>
          <a:prstGeom prst="rect">
            <a:avLst/>
          </a:prstGeom>
        </p:spPr>
      </p:pic>
      <p:sp>
        <p:nvSpPr>
          <p:cNvPr id="21" name="Parentesi graffa chiusa 20">
            <a:extLst>
              <a:ext uri="{FF2B5EF4-FFF2-40B4-BE49-F238E27FC236}">
                <a16:creationId xmlns:a16="http://schemas.microsoft.com/office/drawing/2014/main" id="{D9833840-AC2A-49FC-973B-4BD4DD348CA3}"/>
              </a:ext>
            </a:extLst>
          </p:cNvPr>
          <p:cNvSpPr/>
          <p:nvPr/>
        </p:nvSpPr>
        <p:spPr>
          <a:xfrm>
            <a:off x="10410773" y="629545"/>
            <a:ext cx="412536" cy="268838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FAB69CE-7D9C-40AC-A2F0-74F99CF45C15}"/>
              </a:ext>
            </a:extLst>
          </p:cNvPr>
          <p:cNvSpPr txBox="1"/>
          <p:nvPr/>
        </p:nvSpPr>
        <p:spPr>
          <a:xfrm rot="5400000">
            <a:off x="9933767" y="1960503"/>
            <a:ext cx="2975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thermometric coding</a:t>
            </a:r>
          </a:p>
        </p:txBody>
      </p:sp>
      <p:pic>
        <p:nvPicPr>
          <p:cNvPr id="23" name="Elemento grafico 22">
            <a:extLst>
              <a:ext uri="{FF2B5EF4-FFF2-40B4-BE49-F238E27FC236}">
                <a16:creationId xmlns:a16="http://schemas.microsoft.com/office/drawing/2014/main" id="{64AF48CE-BCA2-48FB-A88D-490058C4D3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20016" y="3028464"/>
            <a:ext cx="847725" cy="28956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7EB5BE7-14E4-4F5C-8B3E-4C7A65B2D793}"/>
              </a:ext>
            </a:extLst>
          </p:cNvPr>
          <p:cNvSpPr txBox="1"/>
          <p:nvPr/>
        </p:nvSpPr>
        <p:spPr>
          <a:xfrm>
            <a:off x="7593101" y="184757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5" name="Parentesi graffa aperta 24">
            <a:extLst>
              <a:ext uri="{FF2B5EF4-FFF2-40B4-BE49-F238E27FC236}">
                <a16:creationId xmlns:a16="http://schemas.microsoft.com/office/drawing/2014/main" id="{555A5D7F-E544-4EA3-8594-6EFE23A523DA}"/>
              </a:ext>
            </a:extLst>
          </p:cNvPr>
          <p:cNvSpPr/>
          <p:nvPr/>
        </p:nvSpPr>
        <p:spPr>
          <a:xfrm>
            <a:off x="8041727" y="1516419"/>
            <a:ext cx="157565" cy="1157293"/>
          </a:xfrm>
          <a:prstGeom prst="leftBrace">
            <a:avLst>
              <a:gd name="adj1" fmla="val 5991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arentesi graffa chiusa 25">
            <a:extLst>
              <a:ext uri="{FF2B5EF4-FFF2-40B4-BE49-F238E27FC236}">
                <a16:creationId xmlns:a16="http://schemas.microsoft.com/office/drawing/2014/main" id="{899CE28A-64CC-4BA2-8B11-CCA423616E43}"/>
              </a:ext>
            </a:extLst>
          </p:cNvPr>
          <p:cNvSpPr/>
          <p:nvPr/>
        </p:nvSpPr>
        <p:spPr>
          <a:xfrm>
            <a:off x="8185359" y="3850789"/>
            <a:ext cx="329013" cy="1917229"/>
          </a:xfrm>
          <a:prstGeom prst="rightBrace">
            <a:avLst>
              <a:gd name="adj1" fmla="val 24752"/>
              <a:gd name="adj2" fmla="val 2439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F82DD94-FC66-48AD-B9C0-3B3DCC5AE434}"/>
              </a:ext>
            </a:extLst>
          </p:cNvPr>
          <p:cNvSpPr txBox="1"/>
          <p:nvPr/>
        </p:nvSpPr>
        <p:spPr>
          <a:xfrm>
            <a:off x="8770980" y="3908834"/>
            <a:ext cx="2853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first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lines are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 to 1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1BF58276-58CB-4BCF-84CA-733AC5D59C75}"/>
              </a:ext>
            </a:extLst>
          </p:cNvPr>
          <p:cNvSpPr txBox="1"/>
          <p:nvPr/>
        </p:nvSpPr>
        <p:spPr>
          <a:xfrm>
            <a:off x="5834533" y="3834842"/>
            <a:ext cx="1985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devices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matrix are routed to the output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2D9EA84-9530-4B5C-81EF-FB94A541DAB6}"/>
              </a:ext>
            </a:extLst>
          </p:cNvPr>
          <p:cNvSpPr txBox="1"/>
          <p:nvPr/>
        </p:nvSpPr>
        <p:spPr>
          <a:xfrm>
            <a:off x="8631990" y="4653788"/>
            <a:ext cx="3406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If D is incremented by one, one more device is routed to the output: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Iout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increases. Monotonicity is guaranteed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F80E8099-A477-4EB3-B9EE-4E38E3D80F1D}"/>
              </a:ext>
            </a:extLst>
          </p:cNvPr>
          <p:cNvSpPr txBox="1"/>
          <p:nvPr/>
        </p:nvSpPr>
        <p:spPr>
          <a:xfrm>
            <a:off x="2625400" y="3054148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randomly placed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the matrix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B9CA388-5399-44B1-9E33-DF9DC605EFB2}"/>
              </a:ext>
            </a:extLst>
          </p:cNvPr>
          <p:cNvSpPr txBox="1"/>
          <p:nvPr/>
        </p:nvSpPr>
        <p:spPr>
          <a:xfrm>
            <a:off x="2274531" y="2385595"/>
            <a:ext cx="4499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identical current sources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I=I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47266051-BD79-4219-B23D-ED7A92F7A3F3}"/>
              </a:ext>
            </a:extLst>
          </p:cNvPr>
          <p:cNvGrpSpPr/>
          <p:nvPr/>
        </p:nvGrpSpPr>
        <p:grpSpPr>
          <a:xfrm>
            <a:off x="4120501" y="3958058"/>
            <a:ext cx="1555070" cy="1453202"/>
            <a:chOff x="4120501" y="3958058"/>
            <a:chExt cx="1555070" cy="1453202"/>
          </a:xfrm>
        </p:grpSpPr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74F49948-7349-4A99-BDF9-479998757DA7}"/>
                </a:ext>
              </a:extLst>
            </p:cNvPr>
            <p:cNvGrpSpPr/>
            <p:nvPr/>
          </p:nvGrpSpPr>
          <p:grpSpPr>
            <a:xfrm>
              <a:off x="4120501" y="3958058"/>
              <a:ext cx="382336" cy="382336"/>
              <a:chOff x="4188287" y="4043437"/>
              <a:chExt cx="382336" cy="382336"/>
            </a:xfrm>
          </p:grpSpPr>
          <p:cxnSp>
            <p:nvCxnSpPr>
              <p:cNvPr id="8" name="Connettore diritto 7">
                <a:extLst>
                  <a:ext uri="{FF2B5EF4-FFF2-40B4-BE49-F238E27FC236}">
                    <a16:creationId xmlns:a16="http://schemas.microsoft.com/office/drawing/2014/main" id="{67D126DD-B843-48F2-8385-4E54698F0D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88287" y="4060263"/>
                <a:ext cx="382336" cy="3486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ttore diritto 29">
                <a:extLst>
                  <a:ext uri="{FF2B5EF4-FFF2-40B4-BE49-F238E27FC236}">
                    <a16:creationId xmlns:a16="http://schemas.microsoft.com/office/drawing/2014/main" id="{550D0E5D-1E72-4026-9451-D0BA772CB07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188287" y="4060264"/>
                <a:ext cx="382336" cy="3486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uppo 30">
              <a:extLst>
                <a:ext uri="{FF2B5EF4-FFF2-40B4-BE49-F238E27FC236}">
                  <a16:creationId xmlns:a16="http://schemas.microsoft.com/office/drawing/2014/main" id="{538A9FEB-31D5-4A11-A3FE-FA4561EAF5D3}"/>
                </a:ext>
              </a:extLst>
            </p:cNvPr>
            <p:cNvGrpSpPr/>
            <p:nvPr/>
          </p:nvGrpSpPr>
          <p:grpSpPr>
            <a:xfrm>
              <a:off x="4909107" y="4343657"/>
              <a:ext cx="382336" cy="382336"/>
              <a:chOff x="4188287" y="4043437"/>
              <a:chExt cx="382336" cy="382336"/>
            </a:xfrm>
          </p:grpSpPr>
          <p:cxnSp>
            <p:nvCxnSpPr>
              <p:cNvPr id="33" name="Connettore diritto 32">
                <a:extLst>
                  <a:ext uri="{FF2B5EF4-FFF2-40B4-BE49-F238E27FC236}">
                    <a16:creationId xmlns:a16="http://schemas.microsoft.com/office/drawing/2014/main" id="{0E110844-D048-4FE5-8195-80DEADCE25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88287" y="4060263"/>
                <a:ext cx="382336" cy="3486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ttore diritto 33">
                <a:extLst>
                  <a:ext uri="{FF2B5EF4-FFF2-40B4-BE49-F238E27FC236}">
                    <a16:creationId xmlns:a16="http://schemas.microsoft.com/office/drawing/2014/main" id="{98CAE1BD-35D7-45F0-891C-F6DE1A30F05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188287" y="4060264"/>
                <a:ext cx="382336" cy="3486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o 34">
              <a:extLst>
                <a:ext uri="{FF2B5EF4-FFF2-40B4-BE49-F238E27FC236}">
                  <a16:creationId xmlns:a16="http://schemas.microsoft.com/office/drawing/2014/main" id="{60DA5FEF-E5CB-4175-B2B1-7D01501E3847}"/>
                </a:ext>
              </a:extLst>
            </p:cNvPr>
            <p:cNvGrpSpPr/>
            <p:nvPr/>
          </p:nvGrpSpPr>
          <p:grpSpPr>
            <a:xfrm>
              <a:off x="4510189" y="4686199"/>
              <a:ext cx="382336" cy="382336"/>
              <a:chOff x="4188287" y="4043437"/>
              <a:chExt cx="382336" cy="382336"/>
            </a:xfrm>
          </p:grpSpPr>
          <p:cxnSp>
            <p:nvCxnSpPr>
              <p:cNvPr id="36" name="Connettore diritto 35">
                <a:extLst>
                  <a:ext uri="{FF2B5EF4-FFF2-40B4-BE49-F238E27FC236}">
                    <a16:creationId xmlns:a16="http://schemas.microsoft.com/office/drawing/2014/main" id="{133F3015-84C1-4502-856A-8F96537CDF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88287" y="4060263"/>
                <a:ext cx="382336" cy="3486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diritto 36">
                <a:extLst>
                  <a:ext uri="{FF2B5EF4-FFF2-40B4-BE49-F238E27FC236}">
                    <a16:creationId xmlns:a16="http://schemas.microsoft.com/office/drawing/2014/main" id="{8C917DCF-9A16-49A1-A8D4-8B290C318D3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188287" y="4060264"/>
                <a:ext cx="382336" cy="3486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o 37">
              <a:extLst>
                <a:ext uri="{FF2B5EF4-FFF2-40B4-BE49-F238E27FC236}">
                  <a16:creationId xmlns:a16="http://schemas.microsoft.com/office/drawing/2014/main" id="{4C59EAA4-6DD7-4FFD-B346-0A35A8550D4C}"/>
                </a:ext>
              </a:extLst>
            </p:cNvPr>
            <p:cNvGrpSpPr/>
            <p:nvPr/>
          </p:nvGrpSpPr>
          <p:grpSpPr>
            <a:xfrm>
              <a:off x="5293235" y="5028924"/>
              <a:ext cx="382336" cy="382336"/>
              <a:chOff x="4188287" y="4043437"/>
              <a:chExt cx="382336" cy="382336"/>
            </a:xfrm>
          </p:grpSpPr>
          <p:cxnSp>
            <p:nvCxnSpPr>
              <p:cNvPr id="39" name="Connettore diritto 38">
                <a:extLst>
                  <a:ext uri="{FF2B5EF4-FFF2-40B4-BE49-F238E27FC236}">
                    <a16:creationId xmlns:a16="http://schemas.microsoft.com/office/drawing/2014/main" id="{C5BCC6B9-E6BD-4531-941C-27DACFF996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88287" y="4060263"/>
                <a:ext cx="382336" cy="3486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ttore diritto 39">
                <a:extLst>
                  <a:ext uri="{FF2B5EF4-FFF2-40B4-BE49-F238E27FC236}">
                    <a16:creationId xmlns:a16="http://schemas.microsoft.com/office/drawing/2014/main" id="{EBD0CBF4-FC27-4449-BF1E-E24AABBA424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188287" y="4060264"/>
                <a:ext cx="382336" cy="3486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uppo 40">
              <a:extLst>
                <a:ext uri="{FF2B5EF4-FFF2-40B4-BE49-F238E27FC236}">
                  <a16:creationId xmlns:a16="http://schemas.microsoft.com/office/drawing/2014/main" id="{80594E1E-6CF4-4841-A135-444A67036B73}"/>
                </a:ext>
              </a:extLst>
            </p:cNvPr>
            <p:cNvGrpSpPr/>
            <p:nvPr/>
          </p:nvGrpSpPr>
          <p:grpSpPr>
            <a:xfrm>
              <a:off x="4135248" y="4674692"/>
              <a:ext cx="382336" cy="382336"/>
              <a:chOff x="4188287" y="4043437"/>
              <a:chExt cx="382336" cy="382336"/>
            </a:xfrm>
          </p:grpSpPr>
          <p:cxnSp>
            <p:nvCxnSpPr>
              <p:cNvPr id="42" name="Connettore diritto 41">
                <a:extLst>
                  <a:ext uri="{FF2B5EF4-FFF2-40B4-BE49-F238E27FC236}">
                    <a16:creationId xmlns:a16="http://schemas.microsoft.com/office/drawing/2014/main" id="{080E6E43-72AB-4F20-8AFF-456BC3F069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88287" y="4060263"/>
                <a:ext cx="382336" cy="3486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diritto 42">
                <a:extLst>
                  <a:ext uri="{FF2B5EF4-FFF2-40B4-BE49-F238E27FC236}">
                    <a16:creationId xmlns:a16="http://schemas.microsoft.com/office/drawing/2014/main" id="{1F200ABB-1BA4-4B5C-86EC-AA52AC09EE2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4188287" y="4060264"/>
                <a:ext cx="382336" cy="3486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8144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5" grpId="0"/>
      <p:bldP spid="16" grpId="0"/>
      <p:bldP spid="21" grpId="0" animBg="1"/>
      <p:bldP spid="22" grpId="0"/>
      <p:bldP spid="24" grpId="0"/>
      <p:bldP spid="25" grpId="0" animBg="1"/>
      <p:bldP spid="26" grpId="0" animBg="1"/>
      <p:bldP spid="27" grpId="0"/>
      <p:bldP spid="28" grpId="0"/>
      <p:bldP spid="29" grpId="0"/>
      <p:bldP spid="3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12168A-B330-4BE3-913D-5D0D60255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644" y="58179"/>
            <a:ext cx="10515600" cy="662397"/>
          </a:xfrm>
        </p:spPr>
        <p:txBody>
          <a:bodyPr/>
          <a:lstStyle/>
          <a:p>
            <a:r>
              <a:rPr lang="it-IT" dirty="0"/>
              <a:t>C</a:t>
            </a:r>
            <a:r>
              <a:rPr lang="en-US" dirty="0" err="1"/>
              <a:t>apacitive</a:t>
            </a:r>
            <a:r>
              <a:rPr lang="en-US"/>
              <a:t> DAC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B284883-7418-461F-98B2-EDD5FD495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10312"/>
            <a:ext cx="5689862" cy="365125"/>
          </a:xfrm>
        </p:spPr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DDE7D6A-F7D8-4AB6-A361-5CF11FE18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6EB619E-31D1-9715-60EE-9FA19D063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237" y="2703271"/>
            <a:ext cx="6686550" cy="34575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6F8598-F378-8694-B6F9-04910105115C}"/>
              </a:ext>
            </a:extLst>
          </p:cNvPr>
          <p:cNvSpPr txBox="1"/>
          <p:nvPr/>
        </p:nvSpPr>
        <p:spPr>
          <a:xfrm>
            <a:off x="457199" y="860798"/>
            <a:ext cx="108966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Capacitor</a:t>
            </a:r>
            <a:r>
              <a:rPr lang="it-IT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bank </a:t>
            </a:r>
            <a:r>
              <a:rPr lang="it-IT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it-IT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it-IT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matching </a:t>
            </a:r>
            <a:r>
              <a:rPr lang="it-IT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r>
              <a:rPr lang="it-IT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it-IT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resistor</a:t>
            </a:r>
            <a:r>
              <a:rPr lang="it-IT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string</a:t>
            </a:r>
            <a:endParaRPr lang="it-IT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Low-power </a:t>
            </a:r>
            <a:r>
              <a:rPr lang="it-IT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it-IT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(no </a:t>
            </a:r>
            <a:r>
              <a:rPr lang="it-IT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</a:t>
            </a:r>
            <a:r>
              <a:rPr lang="it-IT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consumption</a:t>
            </a:r>
            <a:r>
              <a:rPr lang="it-IT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it-IT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capacitor</a:t>
            </a:r>
            <a:r>
              <a:rPr lang="it-IT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bank)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</a:t>
            </a:r>
            <a:endParaRPr lang="it-IT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Troubles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C-2C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due to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parasitic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capacitance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bottom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plate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67F0F5E-7EE2-F111-4DFA-C9DF664B13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08694" y="2732272"/>
            <a:ext cx="2286000" cy="177165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B81CB4F-4FFC-7910-5A2F-A41D47222F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13273" y="4979993"/>
            <a:ext cx="1181100" cy="63817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3781858-39CE-433F-0A95-E0553D3DB9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37213" y="4979993"/>
            <a:ext cx="1352550" cy="1104900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ED7BBE83-3771-474C-A34B-E77D9AAD06A1}"/>
              </a:ext>
            </a:extLst>
          </p:cNvPr>
          <p:cNvSpPr/>
          <p:nvPr/>
        </p:nvSpPr>
        <p:spPr>
          <a:xfrm>
            <a:off x="9454781" y="5299080"/>
            <a:ext cx="496913" cy="36512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0CA6F2B-5AB7-845A-35E0-D63005DADC7F}"/>
              </a:ext>
            </a:extLst>
          </p:cNvPr>
          <p:cNvSpPr/>
          <p:nvPr/>
        </p:nvSpPr>
        <p:spPr>
          <a:xfrm>
            <a:off x="8682087" y="3426852"/>
            <a:ext cx="895547" cy="716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6F4C592-13B7-2BB1-8BA3-38FC33A855A3}"/>
              </a:ext>
            </a:extLst>
          </p:cNvPr>
          <p:cNvSpPr/>
          <p:nvPr/>
        </p:nvSpPr>
        <p:spPr>
          <a:xfrm>
            <a:off x="9266548" y="2656285"/>
            <a:ext cx="970665" cy="8531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7C9AA1F-6E28-47A6-78A2-9E2AAECD9515}"/>
              </a:ext>
            </a:extLst>
          </p:cNvPr>
          <p:cNvSpPr/>
          <p:nvPr/>
        </p:nvSpPr>
        <p:spPr>
          <a:xfrm>
            <a:off x="9972603" y="3335457"/>
            <a:ext cx="895547" cy="9595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6C1EBBBD-AEF6-5373-F615-8B339FD121DE}"/>
              </a:ext>
            </a:extLst>
          </p:cNvPr>
          <p:cNvCxnSpPr>
            <a:cxnSpLocks/>
            <a:stCxn id="16" idx="3"/>
          </p:cNvCxnSpPr>
          <p:nvPr/>
        </p:nvCxnSpPr>
        <p:spPr>
          <a:xfrm rot="5400000">
            <a:off x="8206480" y="4233014"/>
            <a:ext cx="801402" cy="412112"/>
          </a:xfrm>
          <a:prstGeom prst="curved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A80EDC9C-0E71-5642-7A87-97F2254F805C}"/>
              </a:ext>
            </a:extLst>
          </p:cNvPr>
          <p:cNvCxnSpPr>
            <a:cxnSpLocks/>
          </p:cNvCxnSpPr>
          <p:nvPr/>
        </p:nvCxnSpPr>
        <p:spPr>
          <a:xfrm rot="5400000">
            <a:off x="8473059" y="3740118"/>
            <a:ext cx="1603606" cy="1142271"/>
          </a:xfrm>
          <a:prstGeom prst="curvedConnector3">
            <a:avLst>
              <a:gd name="adj1" fmla="val 67636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251F6168-3E0F-A1A5-6A96-B5940627934F}"/>
              </a:ext>
            </a:extLst>
          </p:cNvPr>
          <p:cNvCxnSpPr>
            <a:cxnSpLocks/>
          </p:cNvCxnSpPr>
          <p:nvPr/>
        </p:nvCxnSpPr>
        <p:spPr>
          <a:xfrm rot="5400000">
            <a:off x="8904107" y="4190456"/>
            <a:ext cx="1223974" cy="1043442"/>
          </a:xfrm>
          <a:prstGeom prst="curved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7388A23-09AA-6B7D-82D3-65A098F76356}"/>
                  </a:ext>
                </a:extLst>
              </p:cNvPr>
              <p:cNvSpPr txBox="1"/>
              <p:nvPr/>
            </p:nvSpPr>
            <p:spPr>
              <a:xfrm>
                <a:off x="1459753" y="2994105"/>
                <a:ext cx="3013068" cy="8654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𝑜𝑢𝑡</m:t>
                          </m:r>
                        </m:sub>
                      </m:sSub>
                      <m:r>
                        <a:rPr lang="it-IT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𝑟𝑒𝑓</m:t>
                          </m:r>
                        </m:sub>
                      </m:sSub>
                      <m:f>
                        <m:fPr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p>
                          </m:sSup>
                          <m:sSub>
                            <m:sSubPr>
                              <m:ctrlP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7388A23-09AA-6B7D-82D3-65A098F76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753" y="2994105"/>
                <a:ext cx="3013068" cy="8654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10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12168A-B330-4BE3-913D-5D0D60255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644" y="58179"/>
            <a:ext cx="10515600" cy="662397"/>
          </a:xfrm>
        </p:spPr>
        <p:txBody>
          <a:bodyPr/>
          <a:lstStyle/>
          <a:p>
            <a:r>
              <a:rPr lang="it-IT" dirty="0"/>
              <a:t>DAC </a:t>
            </a:r>
            <a:r>
              <a:rPr lang="it-IT" dirty="0" err="1"/>
              <a:t>Comparison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B284883-7418-461F-98B2-EDD5FD495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10312"/>
            <a:ext cx="5689862" cy="365125"/>
          </a:xfrm>
        </p:spPr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DDE7D6A-F7D8-4AB6-A361-5CF11FE18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BBC40AE-B45F-1AD3-C852-F9ABE55B5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075527"/>
              </p:ext>
            </p:extLst>
          </p:nvPr>
        </p:nvGraphicFramePr>
        <p:xfrm>
          <a:off x="1215702" y="1335005"/>
          <a:ext cx="9697786" cy="3914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301">
                  <a:extLst>
                    <a:ext uri="{9D8B030D-6E8A-4147-A177-3AD203B41FA5}">
                      <a16:colId xmlns:a16="http://schemas.microsoft.com/office/drawing/2014/main" val="3700151649"/>
                    </a:ext>
                  </a:extLst>
                </a:gridCol>
                <a:gridCol w="2469823">
                  <a:extLst>
                    <a:ext uri="{9D8B030D-6E8A-4147-A177-3AD203B41FA5}">
                      <a16:colId xmlns:a16="http://schemas.microsoft.com/office/drawing/2014/main" val="3397501739"/>
                    </a:ext>
                  </a:extLst>
                </a:gridCol>
                <a:gridCol w="2201548">
                  <a:extLst>
                    <a:ext uri="{9D8B030D-6E8A-4147-A177-3AD203B41FA5}">
                      <a16:colId xmlns:a16="http://schemas.microsoft.com/office/drawing/2014/main" val="3512306372"/>
                    </a:ext>
                  </a:extLst>
                </a:gridCol>
                <a:gridCol w="1939557">
                  <a:extLst>
                    <a:ext uri="{9D8B030D-6E8A-4147-A177-3AD203B41FA5}">
                      <a16:colId xmlns:a16="http://schemas.microsoft.com/office/drawing/2014/main" val="3164665834"/>
                    </a:ext>
                  </a:extLst>
                </a:gridCol>
                <a:gridCol w="1939557">
                  <a:extLst>
                    <a:ext uri="{9D8B030D-6E8A-4147-A177-3AD203B41FA5}">
                      <a16:colId xmlns:a16="http://schemas.microsoft.com/office/drawing/2014/main" val="3757821612"/>
                    </a:ext>
                  </a:extLst>
                </a:gridCol>
              </a:tblGrid>
              <a:tr h="8058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Accuracy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</a:t>
                      </a:r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consumption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041057"/>
                  </a:ext>
                </a:extLst>
              </a:tr>
              <a:tr h="1151236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Voltage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Resistor</a:t>
                      </a:r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string</a:t>
                      </a:r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R-2R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12 bit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it-IT" dirty="0" err="1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m</a:t>
                      </a:r>
                      <a:r>
                        <a:rPr lang="it-IT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1 </a:t>
                      </a:r>
                      <a:r>
                        <a:rPr lang="it-IT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100 MS/s (limited by buffer)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5846419"/>
                  </a:ext>
                </a:extLst>
              </a:tr>
              <a:tr h="805866">
                <a:tc>
                  <a:txBody>
                    <a:bodyPr/>
                    <a:lstStyle/>
                    <a:p>
                      <a:pPr algn="ctr"/>
                      <a:r>
                        <a:rPr lang="it-IT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</a:t>
                      </a:r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steering, I-2I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10 bit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lang="it-IT" dirty="0" err="1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m</a:t>
                      </a:r>
                      <a:r>
                        <a:rPr lang="it-IT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30 </a:t>
                      </a:r>
                      <a:r>
                        <a:rPr lang="it-IT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10 GS/s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84193831"/>
                  </a:ext>
                </a:extLst>
              </a:tr>
              <a:tr h="1151236">
                <a:tc>
                  <a:txBody>
                    <a:bodyPr/>
                    <a:lstStyle/>
                    <a:p>
                      <a:pPr algn="ctr"/>
                      <a:r>
                        <a:rPr lang="it-IT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Charge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Capacitor</a:t>
                      </a:r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bank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14 bit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it-IT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10 </a:t>
                      </a:r>
                      <a:r>
                        <a:rPr lang="it-IT" dirty="0" err="1"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m</a:t>
                      </a:r>
                      <a:r>
                        <a:rPr lang="it-IT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to 100 MS/s (limited by buffer)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03170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637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12168A-B330-4BE3-913D-5D0D60255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644" y="58179"/>
            <a:ext cx="10515600" cy="662397"/>
          </a:xfrm>
        </p:spPr>
        <p:txBody>
          <a:bodyPr/>
          <a:lstStyle/>
          <a:p>
            <a:r>
              <a:rPr lang="en-US" dirty="0"/>
              <a:t>Analog to Digital Converters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B284883-7418-461F-98B2-EDD5FD495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10312"/>
            <a:ext cx="5689862" cy="365125"/>
          </a:xfrm>
        </p:spPr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DDE7D6A-F7D8-4AB6-A361-5CF11FE18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cxnSp>
        <p:nvCxnSpPr>
          <p:cNvPr id="5" name="Connettore diritto 18">
            <a:extLst>
              <a:ext uri="{FF2B5EF4-FFF2-40B4-BE49-F238E27FC236}">
                <a16:creationId xmlns:a16="http://schemas.microsoft.com/office/drawing/2014/main" id="{ECB93F47-DC82-7EC6-DCAA-F04763A466DC}"/>
              </a:ext>
            </a:extLst>
          </p:cNvPr>
          <p:cNvCxnSpPr>
            <a:cxnSpLocks/>
          </p:cNvCxnSpPr>
          <p:nvPr/>
        </p:nvCxnSpPr>
        <p:spPr>
          <a:xfrm>
            <a:off x="2424051" y="1081268"/>
            <a:ext cx="0" cy="357921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4">
            <a:extLst>
              <a:ext uri="{FF2B5EF4-FFF2-40B4-BE49-F238E27FC236}">
                <a16:creationId xmlns:a16="http://schemas.microsoft.com/office/drawing/2014/main" id="{42991DAC-848C-9719-3B05-DA36E4A2B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341" y="1357860"/>
            <a:ext cx="4852837" cy="197527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BAD1E85-F392-7F38-BD51-8C6C5F598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10" y="1830795"/>
            <a:ext cx="2816596" cy="798645"/>
          </a:xfrm>
          <a:prstGeom prst="rect">
            <a:avLst/>
          </a:prstGeom>
        </p:spPr>
      </p:pic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42560E9A-03FA-2C11-414C-9403585F7F3B}"/>
              </a:ext>
            </a:extLst>
          </p:cNvPr>
          <p:cNvSpPr/>
          <p:nvPr/>
        </p:nvSpPr>
        <p:spPr>
          <a:xfrm>
            <a:off x="4529370" y="2057465"/>
            <a:ext cx="720080" cy="288032"/>
          </a:xfrm>
          <a:prstGeom prst="right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9418894-5435-5406-F16C-5EE764420D9C}"/>
              </a:ext>
            </a:extLst>
          </p:cNvPr>
          <p:cNvSpPr txBox="1"/>
          <p:nvPr/>
        </p:nvSpPr>
        <p:spPr>
          <a:xfrm>
            <a:off x="5886519" y="4204918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Sampling:</a:t>
            </a:r>
          </a:p>
          <a:p>
            <a:r>
              <a:rPr lang="en-US" dirty="0"/>
              <a:t>Nyquist-Shannon sampling theorem</a:t>
            </a:r>
          </a:p>
          <a:p>
            <a:r>
              <a:rPr lang="en-US" dirty="0"/>
              <a:t>Aliasing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72F8F2C-3021-EF25-92F7-63EF42E08732}"/>
              </a:ext>
            </a:extLst>
          </p:cNvPr>
          <p:cNvSpPr txBox="1"/>
          <p:nvPr/>
        </p:nvSpPr>
        <p:spPr>
          <a:xfrm>
            <a:off x="8288786" y="4158752"/>
            <a:ext cx="1946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Quantization:</a:t>
            </a:r>
          </a:p>
          <a:p>
            <a:r>
              <a:rPr lang="en-US" dirty="0"/>
              <a:t>Quantization noise</a:t>
            </a:r>
          </a:p>
        </p:txBody>
      </p:sp>
      <p:sp>
        <p:nvSpPr>
          <p:cNvPr id="12" name="Freccia in giù 13">
            <a:extLst>
              <a:ext uri="{FF2B5EF4-FFF2-40B4-BE49-F238E27FC236}">
                <a16:creationId xmlns:a16="http://schemas.microsoft.com/office/drawing/2014/main" id="{03838398-3692-B243-CDC2-A8AAEB6D4834}"/>
              </a:ext>
            </a:extLst>
          </p:cNvPr>
          <p:cNvSpPr/>
          <p:nvPr/>
        </p:nvSpPr>
        <p:spPr>
          <a:xfrm>
            <a:off x="6706773" y="3169120"/>
            <a:ext cx="432048" cy="905048"/>
          </a:xfrm>
          <a:prstGeom prst="downArrow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ccia in giù 14">
            <a:extLst>
              <a:ext uri="{FF2B5EF4-FFF2-40B4-BE49-F238E27FC236}">
                <a16:creationId xmlns:a16="http://schemas.microsoft.com/office/drawing/2014/main" id="{D69652F1-B334-9255-4872-2ADF4B6C8DB5}"/>
              </a:ext>
            </a:extLst>
          </p:cNvPr>
          <p:cNvSpPr/>
          <p:nvPr/>
        </p:nvSpPr>
        <p:spPr>
          <a:xfrm rot="20942358">
            <a:off x="8894871" y="2645437"/>
            <a:ext cx="432048" cy="1375398"/>
          </a:xfrm>
          <a:prstGeom prst="downArrow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6">
            <a:extLst>
              <a:ext uri="{FF2B5EF4-FFF2-40B4-BE49-F238E27FC236}">
                <a16:creationId xmlns:a16="http://schemas.microsoft.com/office/drawing/2014/main" id="{011EFD1D-4851-E853-3F4C-D423F8C8601F}"/>
              </a:ext>
            </a:extLst>
          </p:cNvPr>
          <p:cNvSpPr txBox="1"/>
          <p:nvPr/>
        </p:nvSpPr>
        <p:spPr>
          <a:xfrm>
            <a:off x="302090" y="3137463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Time-continuous</a:t>
            </a:r>
            <a:br>
              <a:rPr lang="en-US" b="1" dirty="0"/>
            </a:br>
            <a:r>
              <a:rPr lang="en-US" b="1" dirty="0"/>
              <a:t>Infinite levels</a:t>
            </a:r>
          </a:p>
        </p:txBody>
      </p:sp>
      <p:sp>
        <p:nvSpPr>
          <p:cNvPr id="15" name="CasellaDiTesto 20">
            <a:extLst>
              <a:ext uri="{FF2B5EF4-FFF2-40B4-BE49-F238E27FC236}">
                <a16:creationId xmlns:a16="http://schemas.microsoft.com/office/drawing/2014/main" id="{A9EC2E4A-C1C7-C00C-11B0-7B645CFBF9B1}"/>
              </a:ext>
            </a:extLst>
          </p:cNvPr>
          <p:cNvSpPr txBox="1"/>
          <p:nvPr/>
        </p:nvSpPr>
        <p:spPr>
          <a:xfrm>
            <a:off x="2552018" y="3097337"/>
            <a:ext cx="2206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Time-discrete</a:t>
            </a:r>
            <a:br>
              <a:rPr lang="en-US" b="1" dirty="0"/>
            </a:br>
            <a:r>
              <a:rPr lang="en-US" b="1" dirty="0"/>
              <a:t>Finite number of levels</a:t>
            </a:r>
          </a:p>
        </p:txBody>
      </p:sp>
      <p:sp>
        <p:nvSpPr>
          <p:cNvPr id="16" name="CasellaDiTesto 2">
            <a:extLst>
              <a:ext uri="{FF2B5EF4-FFF2-40B4-BE49-F238E27FC236}">
                <a16:creationId xmlns:a16="http://schemas.microsoft.com/office/drawing/2014/main" id="{AD183FE5-A171-9B69-BA2F-185CEAEE7D15}"/>
              </a:ext>
            </a:extLst>
          </p:cNvPr>
          <p:cNvSpPr txBox="1"/>
          <p:nvPr/>
        </p:nvSpPr>
        <p:spPr>
          <a:xfrm>
            <a:off x="1307927" y="4802930"/>
            <a:ext cx="2232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Analog-to-Digital</a:t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converter</a:t>
            </a:r>
          </a:p>
        </p:txBody>
      </p:sp>
    </p:spTree>
    <p:extLst>
      <p:ext uri="{BB962C8B-B14F-4D97-AF65-F5344CB8AC3E}">
        <p14:creationId xmlns:p14="http://schemas.microsoft.com/office/powerpoint/2010/main" val="210715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7EEE26-99BA-4C40-8E0C-CC531E1C7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36525"/>
            <a:ext cx="10515600" cy="662397"/>
          </a:xfrm>
        </p:spPr>
        <p:txBody>
          <a:bodyPr/>
          <a:lstStyle/>
          <a:p>
            <a:r>
              <a:rPr lang="en-US" dirty="0"/>
              <a:t>ADC applications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B3916DA-F442-477A-945F-C95B8171F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B1DD946-E000-468E-A9F6-DCC19D93F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ED4806E-6F4E-4FDB-AC73-9CB398AB9AA3}"/>
              </a:ext>
            </a:extLst>
          </p:cNvPr>
          <p:cNvSpPr txBox="1"/>
          <p:nvPr/>
        </p:nvSpPr>
        <p:spPr>
          <a:xfrm>
            <a:off x="736600" y="1329971"/>
            <a:ext cx="95334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dirty="0" err="1"/>
              <a:t>Measurements</a:t>
            </a:r>
            <a:r>
              <a:rPr lang="it-IT" sz="2400" dirty="0"/>
              <a:t> and data </a:t>
            </a:r>
            <a:r>
              <a:rPr lang="it-IT" sz="2400" dirty="0" err="1"/>
              <a:t>acquisition</a:t>
            </a:r>
            <a:endParaRPr lang="it-IT" sz="2400" dirty="0"/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dirty="0"/>
              <a:t>Industrial (control systems, </a:t>
            </a:r>
            <a:r>
              <a:rPr lang="it-IT" sz="2400" dirty="0" err="1"/>
              <a:t>PLCs</a:t>
            </a:r>
            <a:r>
              <a:rPr lang="it-IT" sz="2400" dirty="0"/>
              <a:t>, …)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dirty="0"/>
              <a:t>Sensor </a:t>
            </a:r>
            <a:r>
              <a:rPr lang="it-IT" sz="2400" dirty="0" err="1"/>
              <a:t>integration</a:t>
            </a:r>
            <a:r>
              <a:rPr lang="it-IT" sz="2400" dirty="0"/>
              <a:t> (</a:t>
            </a:r>
            <a:r>
              <a:rPr lang="it-IT" sz="2400" dirty="0" err="1"/>
              <a:t>robotics</a:t>
            </a:r>
            <a:r>
              <a:rPr lang="it-IT" sz="2400" dirty="0"/>
              <a:t>, IoT, …)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dirty="0"/>
              <a:t>Commercial </a:t>
            </a:r>
            <a:r>
              <a:rPr lang="it-IT" sz="2400" dirty="0" err="1"/>
              <a:t>electronics</a:t>
            </a:r>
            <a:r>
              <a:rPr lang="it-IT" sz="2400" dirty="0"/>
              <a:t> (mobile phones, video and audio devices, </a:t>
            </a:r>
            <a:r>
              <a:rPr lang="it-IT" sz="2400" dirty="0" err="1"/>
              <a:t>microcontrollers</a:t>
            </a:r>
            <a:r>
              <a:rPr lang="it-IT" sz="2400" dirty="0"/>
              <a:t> …)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400" dirty="0"/>
              <a:t>High-speed </a:t>
            </a:r>
            <a:r>
              <a:rPr lang="it-IT" sz="2400" dirty="0" err="1"/>
              <a:t>communications</a:t>
            </a:r>
            <a:r>
              <a:rPr lang="it-IT" sz="2400" dirty="0"/>
              <a:t> (data link, IF </a:t>
            </a:r>
            <a:r>
              <a:rPr lang="it-IT" sz="2400" dirty="0" err="1"/>
              <a:t>conversion</a:t>
            </a:r>
            <a:r>
              <a:rPr lang="it-IT" sz="2400" dirty="0"/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429357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545886-9C38-46F6-8C5D-2BF9F6553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183"/>
            <a:ext cx="10515600" cy="662397"/>
          </a:xfrm>
        </p:spPr>
        <p:txBody>
          <a:bodyPr/>
          <a:lstStyle/>
          <a:p>
            <a:r>
              <a:rPr lang="en-US" dirty="0"/>
              <a:t>Analog to Digital Converters (ADCs)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8002CB4-C920-4537-9831-31EBAA73D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68D7D9-EBBB-43A4-A3E2-89BEB4F0A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29D8C4E4-A631-4A75-BB30-EF51A4D43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52"/>
          <a:stretch>
            <a:fillRect/>
          </a:stretch>
        </p:blipFill>
        <p:spPr bwMode="auto">
          <a:xfrm>
            <a:off x="526519" y="1151727"/>
            <a:ext cx="3298211" cy="199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2DBFFAD4-498E-4C66-A34C-463CEC8E47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887621"/>
              </p:ext>
            </p:extLst>
          </p:nvPr>
        </p:nvGraphicFramePr>
        <p:xfrm>
          <a:off x="696130" y="3993739"/>
          <a:ext cx="3128600" cy="973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82680" imgH="393480" progId="Equation.DSMT4">
                  <p:embed/>
                </p:oleObj>
              </mc:Choice>
              <mc:Fallback>
                <p:oleObj name="Equation" r:id="rId3" imgW="1282680" imgH="39348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2DBFFAD4-498E-4C66-A34C-463CEC8E47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130" y="3993739"/>
                        <a:ext cx="3128600" cy="9736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1453447A-780D-4A00-ABA9-3AA396D069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222943"/>
              </p:ext>
            </p:extLst>
          </p:nvPr>
        </p:nvGraphicFramePr>
        <p:xfrm>
          <a:off x="8905443" y="5017268"/>
          <a:ext cx="2008045" cy="851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39392" imgH="393529" progId="Equation.DSMT4">
                  <p:embed/>
                </p:oleObj>
              </mc:Choice>
              <mc:Fallback>
                <p:oleObj name="Equation" r:id="rId5" imgW="939392" imgH="393529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1453447A-780D-4A00-ABA9-3AA396D069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443" y="5017268"/>
                        <a:ext cx="2008045" cy="8518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82" name="Picture 22">
            <a:extLst>
              <a:ext uri="{FF2B5EF4-FFF2-40B4-BE49-F238E27FC236}">
                <a16:creationId xmlns:a16="http://schemas.microsoft.com/office/drawing/2014/main" id="{F500B512-8972-4742-80A4-DEBD0979D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963" y="2151578"/>
            <a:ext cx="7234037" cy="281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5F84F3C-DD39-416D-9A6E-F66FBB84E5DB}"/>
              </a:ext>
            </a:extLst>
          </p:cNvPr>
          <p:cNvSpPr txBox="1"/>
          <p:nvPr/>
        </p:nvSpPr>
        <p:spPr>
          <a:xfrm>
            <a:off x="5428527" y="762579"/>
            <a:ext cx="5664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characteristic of an n-bit ADC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no offset, gain, and non-linearity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errors (only quantization errors)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AFC2B3D-C89E-4B3E-91D4-C003BF6D8531}"/>
              </a:ext>
            </a:extLst>
          </p:cNvPr>
          <p:cNvSpPr txBox="1"/>
          <p:nvPr/>
        </p:nvSpPr>
        <p:spPr>
          <a:xfrm>
            <a:off x="386787" y="5246351"/>
            <a:ext cx="7048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in-dig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must be the best approximation of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given the number of bit of D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57462EC-61CB-44C0-9AFA-15DB2B81E324}"/>
              </a:ext>
            </a:extLst>
          </p:cNvPr>
          <p:cNvSpPr txBox="1"/>
          <p:nvPr/>
        </p:nvSpPr>
        <p:spPr>
          <a:xfrm>
            <a:off x="386787" y="3200623"/>
            <a:ext cx="3483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useful to refer to the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equivalent voltage of D</a:t>
            </a:r>
          </a:p>
        </p:txBody>
      </p:sp>
      <p:sp>
        <p:nvSpPr>
          <p:cNvPr id="11" name="Freccia in su 10">
            <a:extLst>
              <a:ext uri="{FF2B5EF4-FFF2-40B4-BE49-F238E27FC236}">
                <a16:creationId xmlns:a16="http://schemas.microsoft.com/office/drawing/2014/main" id="{262D7275-E470-49F6-B14D-475D64A5C044}"/>
              </a:ext>
            </a:extLst>
          </p:cNvPr>
          <p:cNvSpPr/>
          <p:nvPr/>
        </p:nvSpPr>
        <p:spPr>
          <a:xfrm>
            <a:off x="7163466" y="4917818"/>
            <a:ext cx="590309" cy="604070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AF0EC908-ABC6-495C-862B-C56CAAA2D536}"/>
              </a:ext>
            </a:extLst>
          </p:cNvPr>
          <p:cNvCxnSpPr>
            <a:cxnSpLocks/>
          </p:cNvCxnSpPr>
          <p:nvPr/>
        </p:nvCxnSpPr>
        <p:spPr>
          <a:xfrm>
            <a:off x="7840133" y="3993739"/>
            <a:ext cx="305857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857AAD6-DB85-4EB7-8176-715628DFEB83}"/>
              </a:ext>
            </a:extLst>
          </p:cNvPr>
          <p:cNvSpPr txBox="1"/>
          <p:nvPr/>
        </p:nvSpPr>
        <p:spPr>
          <a:xfrm>
            <a:off x="7611371" y="4038922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LSB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C20A6959-D53D-4FE6-9C3B-E8C51066B803}"/>
              </a:ext>
            </a:extLst>
          </p:cNvPr>
          <p:cNvSpPr/>
          <p:nvPr/>
        </p:nvSpPr>
        <p:spPr>
          <a:xfrm>
            <a:off x="7841190" y="3668589"/>
            <a:ext cx="306917" cy="461665"/>
          </a:xfrm>
          <a:prstGeom prst="rect">
            <a:avLst/>
          </a:prstGeom>
          <a:solidFill>
            <a:schemeClr val="accent1">
              <a:lumMod val="40000"/>
              <a:lumOff val="6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2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  <p:bldP spid="11" grpId="0" animBg="1"/>
      <p:bldP spid="14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12168A-B330-4BE3-913D-5D0D60255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644" y="58179"/>
            <a:ext cx="10515600" cy="662397"/>
          </a:xfrm>
        </p:spPr>
        <p:txBody>
          <a:bodyPr/>
          <a:lstStyle/>
          <a:p>
            <a:r>
              <a:rPr lang="en-US" dirty="0"/>
              <a:t>ADCs - Main Performances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B284883-7418-461F-98B2-EDD5FD495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10312"/>
            <a:ext cx="5689862" cy="365125"/>
          </a:xfrm>
        </p:spPr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DDE7D6A-F7D8-4AB6-A361-5CF11FE18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6C1DB88F-0AF6-9C41-149E-D5AA83FE7FEF}"/>
              </a:ext>
            </a:extLst>
          </p:cNvPr>
          <p:cNvSpPr txBox="1">
            <a:spLocks/>
          </p:cNvSpPr>
          <p:nvPr/>
        </p:nvSpPr>
        <p:spPr>
          <a:xfrm>
            <a:off x="788644" y="1407498"/>
            <a:ext cx="11251842" cy="4266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b="1" dirty="0"/>
              <a:t>Speed</a:t>
            </a:r>
            <a:r>
              <a:rPr lang="it-IT" sz="2000" dirty="0"/>
              <a:t>		 		  </a:t>
            </a:r>
            <a:r>
              <a:rPr lang="it-IT" sz="2000" b="1" dirty="0" err="1"/>
              <a:t>Resolution</a:t>
            </a:r>
            <a:r>
              <a:rPr lang="it-IT" sz="2000" dirty="0"/>
              <a:t> 			      </a:t>
            </a:r>
            <a:r>
              <a:rPr lang="it-IT" sz="2000" b="1" dirty="0"/>
              <a:t>Power </a:t>
            </a:r>
            <a:r>
              <a:rPr lang="it-IT" sz="2000" b="1" dirty="0" err="1"/>
              <a:t>consumption</a:t>
            </a:r>
            <a:endParaRPr lang="it-IT" dirty="0"/>
          </a:p>
          <a:p>
            <a:pPr marL="342900" indent="-342900"/>
            <a:endParaRPr lang="it-IT" dirty="0"/>
          </a:p>
        </p:txBody>
      </p:sp>
      <p:sp>
        <p:nvSpPr>
          <p:cNvPr id="6" name="CasellaDiTesto 4">
            <a:extLst>
              <a:ext uri="{FF2B5EF4-FFF2-40B4-BE49-F238E27FC236}">
                <a16:creationId xmlns:a16="http://schemas.microsoft.com/office/drawing/2014/main" id="{9EE32018-AA57-3DB1-1E75-0F92E2772581}"/>
              </a:ext>
            </a:extLst>
          </p:cNvPr>
          <p:cNvSpPr txBox="1"/>
          <p:nvPr/>
        </p:nvSpPr>
        <p:spPr>
          <a:xfrm>
            <a:off x="0" y="2973013"/>
            <a:ext cx="1344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dirty="0" err="1">
                <a:solidFill>
                  <a:srgbClr val="0070C0"/>
                </a:solidFill>
              </a:rPr>
              <a:t>Signal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Bandwidth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8" name="CasellaDiTesto 5">
            <a:extLst>
              <a:ext uri="{FF2B5EF4-FFF2-40B4-BE49-F238E27FC236}">
                <a16:creationId xmlns:a16="http://schemas.microsoft.com/office/drawing/2014/main" id="{26E94B47-5182-11EF-547B-6F47A289542F}"/>
              </a:ext>
            </a:extLst>
          </p:cNvPr>
          <p:cNvSpPr txBox="1"/>
          <p:nvPr/>
        </p:nvSpPr>
        <p:spPr>
          <a:xfrm>
            <a:off x="4678990" y="3824738"/>
            <a:ext cx="3312368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Affected</a:t>
            </a:r>
            <a:r>
              <a:rPr lang="it-IT" dirty="0"/>
              <a:t> by: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err="1"/>
              <a:t>quantization</a:t>
            </a:r>
            <a:r>
              <a:rPr lang="it-IT" dirty="0"/>
              <a:t> </a:t>
            </a:r>
            <a:r>
              <a:rPr lang="it-IT" dirty="0" err="1"/>
              <a:t>noise</a:t>
            </a:r>
            <a:endParaRPr lang="it-IT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err="1"/>
              <a:t>electrical</a:t>
            </a:r>
            <a:r>
              <a:rPr lang="it-IT" dirty="0"/>
              <a:t> </a:t>
            </a:r>
            <a:r>
              <a:rPr lang="it-IT" dirty="0" err="1"/>
              <a:t>noise</a:t>
            </a:r>
            <a:endParaRPr lang="it-IT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err="1"/>
              <a:t>harmonic</a:t>
            </a:r>
            <a:r>
              <a:rPr lang="it-IT" dirty="0"/>
              <a:t> </a:t>
            </a:r>
            <a:r>
              <a:rPr lang="it-IT" dirty="0" err="1"/>
              <a:t>distortion</a:t>
            </a:r>
            <a:endParaRPr lang="en-US" dirty="0"/>
          </a:p>
        </p:txBody>
      </p:sp>
      <p:graphicFrame>
        <p:nvGraphicFramePr>
          <p:cNvPr id="9" name="Oggetto 9">
            <a:extLst>
              <a:ext uri="{FF2B5EF4-FFF2-40B4-BE49-F238E27FC236}">
                <a16:creationId xmlns:a16="http://schemas.microsoft.com/office/drawing/2014/main" id="{89B434D0-806C-E6B7-8963-014A1B0389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356989"/>
              </p:ext>
            </p:extLst>
          </p:nvPr>
        </p:nvGraphicFramePr>
        <p:xfrm>
          <a:off x="9241017" y="1931817"/>
          <a:ext cx="1181628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4240" imgH="190440" progId="Equation.DSMT4">
                  <p:embed/>
                </p:oleObj>
              </mc:Choice>
              <mc:Fallback>
                <p:oleObj name="Equation" r:id="rId2" imgW="444240" imgH="190440" progId="Equation.DSMT4">
                  <p:embed/>
                  <p:pic>
                    <p:nvPicPr>
                      <p:cNvPr id="9" name="Oggetto 9">
                        <a:extLst>
                          <a:ext uri="{FF2B5EF4-FFF2-40B4-BE49-F238E27FC236}">
                            <a16:creationId xmlns:a16="http://schemas.microsoft.com/office/drawing/2014/main" id="{89B434D0-806C-E6B7-8963-014A1B0389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41017" y="1931817"/>
                        <a:ext cx="1181628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13">
            <a:extLst>
              <a:ext uri="{FF2B5EF4-FFF2-40B4-BE49-F238E27FC236}">
                <a16:creationId xmlns:a16="http://schemas.microsoft.com/office/drawing/2014/main" id="{3D8DC7B2-8B27-CEE7-35AB-3EA2055D9F63}"/>
              </a:ext>
            </a:extLst>
          </p:cNvPr>
          <p:cNvSpPr txBox="1"/>
          <p:nvPr/>
        </p:nvSpPr>
        <p:spPr>
          <a:xfrm>
            <a:off x="8183482" y="2834936"/>
            <a:ext cx="3610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Depending on the ADC architecture: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11" name="Oggetto 14">
            <a:extLst>
              <a:ext uri="{FF2B5EF4-FFF2-40B4-BE49-F238E27FC236}">
                <a16:creationId xmlns:a16="http://schemas.microsoft.com/office/drawing/2014/main" id="{A0C26CCF-25B4-84CA-96AC-AEE2E14158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416883"/>
              </p:ext>
            </p:extLst>
          </p:nvPr>
        </p:nvGraphicFramePr>
        <p:xfrm>
          <a:off x="8183482" y="3471335"/>
          <a:ext cx="1484558" cy="1968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3920" imgH="774360" progId="Equation.DSMT4">
                  <p:embed/>
                </p:oleObj>
              </mc:Choice>
              <mc:Fallback>
                <p:oleObj name="Equation" r:id="rId4" imgW="583920" imgH="774360" progId="Equation.DSMT4">
                  <p:embed/>
                  <p:pic>
                    <p:nvPicPr>
                      <p:cNvPr id="11" name="Oggetto 14">
                        <a:extLst>
                          <a:ext uri="{FF2B5EF4-FFF2-40B4-BE49-F238E27FC236}">
                            <a16:creationId xmlns:a16="http://schemas.microsoft.com/office/drawing/2014/main" id="{A0C26CCF-25B4-84CA-96AC-AEE2E14158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83482" y="3471335"/>
                        <a:ext cx="1484558" cy="1968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5">
            <a:extLst>
              <a:ext uri="{FF2B5EF4-FFF2-40B4-BE49-F238E27FC236}">
                <a16:creationId xmlns:a16="http://schemas.microsoft.com/office/drawing/2014/main" id="{71A1CA08-6C58-1B80-1671-A2F49554EAC3}"/>
              </a:ext>
            </a:extLst>
          </p:cNvPr>
          <p:cNvSpPr txBox="1"/>
          <p:nvPr/>
        </p:nvSpPr>
        <p:spPr>
          <a:xfrm>
            <a:off x="9757078" y="3522483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Pipeline</a:t>
            </a:r>
          </a:p>
        </p:txBody>
      </p:sp>
      <p:sp>
        <p:nvSpPr>
          <p:cNvPr id="13" name="CasellaDiTesto 16">
            <a:extLst>
              <a:ext uri="{FF2B5EF4-FFF2-40B4-BE49-F238E27FC236}">
                <a16:creationId xmlns:a16="http://schemas.microsoft.com/office/drawing/2014/main" id="{9A26B546-8733-0DC9-6813-87C9EA3F469B}"/>
              </a:ext>
            </a:extLst>
          </p:cNvPr>
          <p:cNvSpPr txBox="1"/>
          <p:nvPr/>
        </p:nvSpPr>
        <p:spPr>
          <a:xfrm>
            <a:off x="9782408" y="4028425"/>
            <a:ext cx="546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SAR</a:t>
            </a:r>
          </a:p>
        </p:txBody>
      </p:sp>
      <p:sp>
        <p:nvSpPr>
          <p:cNvPr id="14" name="CasellaDiTesto 17">
            <a:extLst>
              <a:ext uri="{FF2B5EF4-FFF2-40B4-BE49-F238E27FC236}">
                <a16:creationId xmlns:a16="http://schemas.microsoft.com/office/drawing/2014/main" id="{B673F18F-29AA-B562-4517-12184EF61B2A}"/>
              </a:ext>
            </a:extLst>
          </p:cNvPr>
          <p:cNvSpPr txBox="1"/>
          <p:nvPr/>
        </p:nvSpPr>
        <p:spPr>
          <a:xfrm>
            <a:off x="9757078" y="4495847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Flash</a:t>
            </a:r>
          </a:p>
        </p:txBody>
      </p:sp>
      <p:sp>
        <p:nvSpPr>
          <p:cNvPr id="15" name="CasellaDiTesto 18">
            <a:extLst>
              <a:ext uri="{FF2B5EF4-FFF2-40B4-BE49-F238E27FC236}">
                <a16:creationId xmlns:a16="http://schemas.microsoft.com/office/drawing/2014/main" id="{4D13C493-1817-001A-FDCD-6322F1B94CAC}"/>
              </a:ext>
            </a:extLst>
          </p:cNvPr>
          <p:cNvSpPr txBox="1"/>
          <p:nvPr/>
        </p:nvSpPr>
        <p:spPr>
          <a:xfrm>
            <a:off x="9757078" y="4983535"/>
            <a:ext cx="2224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Thermal noise limited</a:t>
            </a:r>
          </a:p>
        </p:txBody>
      </p:sp>
      <p:graphicFrame>
        <p:nvGraphicFramePr>
          <p:cNvPr id="17" name="Oggetto 20">
            <a:extLst>
              <a:ext uri="{FF2B5EF4-FFF2-40B4-BE49-F238E27FC236}">
                <a16:creationId xmlns:a16="http://schemas.microsoft.com/office/drawing/2014/main" id="{D5569CAC-361B-2F56-FD8A-771E49C6A7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9722941"/>
              </p:ext>
            </p:extLst>
          </p:nvPr>
        </p:nvGraphicFramePr>
        <p:xfrm>
          <a:off x="4541824" y="1931817"/>
          <a:ext cx="2233612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93760" imgH="355320" progId="Equation.DSMT4">
                  <p:embed/>
                </p:oleObj>
              </mc:Choice>
              <mc:Fallback>
                <p:oleObj name="Equation" r:id="rId6" imgW="1193760" imgH="355320" progId="Equation.DSMT4">
                  <p:embed/>
                  <p:pic>
                    <p:nvPicPr>
                      <p:cNvPr id="17" name="Oggetto 20">
                        <a:extLst>
                          <a:ext uri="{FF2B5EF4-FFF2-40B4-BE49-F238E27FC236}">
                            <a16:creationId xmlns:a16="http://schemas.microsoft.com/office/drawing/2014/main" id="{D5569CAC-361B-2F56-FD8A-771E49C6A7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41824" y="1931817"/>
                        <a:ext cx="2233612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77549D70-1FCD-156B-901E-05BE5C52857E}"/>
              </a:ext>
            </a:extLst>
          </p:cNvPr>
          <p:cNvSpPr txBox="1"/>
          <p:nvPr/>
        </p:nvSpPr>
        <p:spPr>
          <a:xfrm>
            <a:off x="3703496" y="2765480"/>
            <a:ext cx="1815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Bits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2E100F-C9BB-F5F0-43C9-F078138A8B51}"/>
              </a:ext>
            </a:extLst>
          </p:cNvPr>
          <p:cNvSpPr txBox="1"/>
          <p:nvPr/>
        </p:nvSpPr>
        <p:spPr>
          <a:xfrm>
            <a:off x="5674619" y="2786641"/>
            <a:ext cx="1975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Distortion</a:t>
            </a:r>
            <a:r>
              <a:rPr lang="it-IT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ratio</a:t>
            </a: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C15E06F-074E-A65F-C6D6-AEA3073C5AAB}"/>
              </a:ext>
            </a:extLst>
          </p:cNvPr>
          <p:cNvSpPr/>
          <p:nvPr/>
        </p:nvSpPr>
        <p:spPr>
          <a:xfrm>
            <a:off x="4541823" y="2027395"/>
            <a:ext cx="681134" cy="4266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8932108-D8CD-6E25-2BBE-36B356DB00E3}"/>
              </a:ext>
            </a:extLst>
          </p:cNvPr>
          <p:cNvSpPr/>
          <p:nvPr/>
        </p:nvSpPr>
        <p:spPr>
          <a:xfrm>
            <a:off x="5387581" y="1869773"/>
            <a:ext cx="765083" cy="4266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FC9CB25-8A80-D5D5-CD33-45E891E50D78}"/>
              </a:ext>
            </a:extLst>
          </p:cNvPr>
          <p:cNvCxnSpPr/>
          <p:nvPr/>
        </p:nvCxnSpPr>
        <p:spPr>
          <a:xfrm flipH="1">
            <a:off x="4527315" y="2487664"/>
            <a:ext cx="250874" cy="3871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7AE21FB-BCAF-4C4B-5F73-76A195899D42}"/>
              </a:ext>
            </a:extLst>
          </p:cNvPr>
          <p:cNvCxnSpPr>
            <a:cxnSpLocks/>
          </p:cNvCxnSpPr>
          <p:nvPr/>
        </p:nvCxnSpPr>
        <p:spPr>
          <a:xfrm>
            <a:off x="5783335" y="2336530"/>
            <a:ext cx="186362" cy="5208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837955C4-EDD2-678A-C65E-1BC5E0ECD6D5}"/>
              </a:ext>
            </a:extLst>
          </p:cNvPr>
          <p:cNvSpPr/>
          <p:nvPr/>
        </p:nvSpPr>
        <p:spPr>
          <a:xfrm>
            <a:off x="712266" y="1992072"/>
            <a:ext cx="481574" cy="62073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CA8E351-CAEA-326F-4C81-458F426E2172}"/>
              </a:ext>
            </a:extLst>
          </p:cNvPr>
          <p:cNvSpPr/>
          <p:nvPr/>
        </p:nvSpPr>
        <p:spPr>
          <a:xfrm>
            <a:off x="1496722" y="2001933"/>
            <a:ext cx="702264" cy="62073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342C83-E01C-25AE-9B1C-F9B26AB734A2}"/>
              </a:ext>
            </a:extLst>
          </p:cNvPr>
          <p:cNvSpPr txBox="1"/>
          <p:nvPr/>
        </p:nvSpPr>
        <p:spPr>
          <a:xfrm>
            <a:off x="1771883" y="3023495"/>
            <a:ext cx="17374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Sampling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D2F80E7-E90C-34FF-3105-A12553C0EB66}"/>
                  </a:ext>
                </a:extLst>
              </p:cNvPr>
              <p:cNvSpPr txBox="1"/>
              <p:nvPr/>
            </p:nvSpPr>
            <p:spPr>
              <a:xfrm>
                <a:off x="756069" y="2080410"/>
                <a:ext cx="13637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sub>
                      </m:sSub>
                      <m:r>
                        <a:rPr lang="it-IT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/2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D2F80E7-E90C-34FF-3105-A12553C0E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69" y="2080410"/>
                <a:ext cx="1363771" cy="369332"/>
              </a:xfrm>
              <a:prstGeom prst="rect">
                <a:avLst/>
              </a:prstGeom>
              <a:blipFill>
                <a:blip r:embed="rId8"/>
                <a:stretch>
                  <a:fillRect l="-4018" r="-4911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0A105405-9814-09A5-D355-975282503440}"/>
              </a:ext>
            </a:extLst>
          </p:cNvPr>
          <p:cNvSpPr txBox="1"/>
          <p:nvPr/>
        </p:nvSpPr>
        <p:spPr>
          <a:xfrm>
            <a:off x="8726503" y="5608516"/>
            <a:ext cx="2658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: ADC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281014E-A545-4DBC-3FFE-B624F589E26C}"/>
              </a:ext>
            </a:extLst>
          </p:cNvPr>
          <p:cNvCxnSpPr/>
          <p:nvPr/>
        </p:nvCxnSpPr>
        <p:spPr>
          <a:xfrm flipH="1">
            <a:off x="468827" y="2642619"/>
            <a:ext cx="250874" cy="38713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4B53799-2E02-B3A8-F461-06DF1D5F1916}"/>
              </a:ext>
            </a:extLst>
          </p:cNvPr>
          <p:cNvCxnSpPr>
            <a:cxnSpLocks/>
          </p:cNvCxnSpPr>
          <p:nvPr/>
        </p:nvCxnSpPr>
        <p:spPr>
          <a:xfrm>
            <a:off x="1961212" y="2627517"/>
            <a:ext cx="157205" cy="40891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5">
            <a:extLst>
              <a:ext uri="{FF2B5EF4-FFF2-40B4-BE49-F238E27FC236}">
                <a16:creationId xmlns:a16="http://schemas.microsoft.com/office/drawing/2014/main" id="{1F0F358B-6867-F5ED-4860-DFC60F9B8B65}"/>
              </a:ext>
            </a:extLst>
          </p:cNvPr>
          <p:cNvSpPr txBox="1"/>
          <p:nvPr/>
        </p:nvSpPr>
        <p:spPr>
          <a:xfrm>
            <a:off x="542802" y="4040181"/>
            <a:ext cx="331236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Depending</a:t>
            </a:r>
            <a:r>
              <a:rPr lang="it-IT" dirty="0"/>
              <a:t> on </a:t>
            </a:r>
            <a:r>
              <a:rPr lang="it-IT" dirty="0" err="1"/>
              <a:t>f</a:t>
            </a:r>
            <a:r>
              <a:rPr lang="it-IT" baseline="-25000" dirty="0" err="1"/>
              <a:t>s</a:t>
            </a:r>
            <a:r>
              <a:rPr lang="it-IT" dirty="0"/>
              <a:t>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err="1"/>
              <a:t>Nyquist</a:t>
            </a:r>
            <a:r>
              <a:rPr lang="it-IT" dirty="0"/>
              <a:t> Rate </a:t>
            </a:r>
            <a:r>
              <a:rPr lang="it-IT" dirty="0" err="1"/>
              <a:t>ADCs</a:t>
            </a:r>
            <a:endParaRPr lang="it-IT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err="1"/>
              <a:t>Oversampling</a:t>
            </a:r>
            <a:r>
              <a:rPr lang="it-IT" dirty="0"/>
              <a:t> </a:t>
            </a:r>
            <a:r>
              <a:rPr lang="it-IT" dirty="0" err="1"/>
              <a:t>ADCs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990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/>
      <p:bldP spid="10" grpId="0"/>
      <p:bldP spid="12" grpId="0"/>
      <p:bldP spid="13" grpId="0"/>
      <p:bldP spid="14" grpId="0"/>
      <p:bldP spid="15" grpId="0"/>
      <p:bldP spid="23" grpId="0"/>
      <p:bldP spid="24" grpId="0"/>
      <p:bldP spid="25" grpId="0" animBg="1"/>
      <p:bldP spid="26" grpId="0" animBg="1"/>
      <p:bldP spid="32" grpId="0" animBg="1"/>
      <p:bldP spid="33" grpId="0" animBg="1"/>
      <p:bldP spid="37" grpId="0"/>
      <p:bldP spid="38" grpId="0"/>
      <p:bldP spid="39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067A4E-283C-4A46-BBEE-C80A79F08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Nyquist-Rate vs. Oversampling ADCs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4BC98F4-2E94-49E2-B30D-921624FB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B39F3B9-61D5-4F10-827D-951BAC2B1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4B073225-9F17-428A-A1A1-186A886567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532215"/>
              </p:ext>
            </p:extLst>
          </p:nvPr>
        </p:nvGraphicFramePr>
        <p:xfrm>
          <a:off x="3737723" y="1701110"/>
          <a:ext cx="1683590" cy="662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83920" imgH="228600" progId="Equation.DSMT4">
                  <p:embed/>
                </p:oleObj>
              </mc:Choice>
              <mc:Fallback>
                <p:oleObj name="Equation" r:id="rId2" imgW="58392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4B073225-9F17-428A-A1A1-186A886567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7723" y="1701110"/>
                        <a:ext cx="1683590" cy="6623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DBFE08D9-361E-4081-BC71-AD22C8FFA069}"/>
              </a:ext>
            </a:extLst>
          </p:cNvPr>
          <p:cNvSpPr txBox="1"/>
          <p:nvPr/>
        </p:nvSpPr>
        <p:spPr>
          <a:xfrm>
            <a:off x="487098" y="1813051"/>
            <a:ext cx="2836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Nyquist Rate ADC: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B0AEEF4-6416-4F81-A966-82DAFCA64BD3}"/>
              </a:ext>
            </a:extLst>
          </p:cNvPr>
          <p:cNvSpPr txBox="1"/>
          <p:nvPr/>
        </p:nvSpPr>
        <p:spPr>
          <a:xfrm>
            <a:off x="6187440" y="1638949"/>
            <a:ext cx="43771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output code depends only on the last conversion. Previous conversions do not affect the present code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3AACB265-6476-4B06-8C78-8A9D03A814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92791"/>
              </p:ext>
            </p:extLst>
          </p:nvPr>
        </p:nvGraphicFramePr>
        <p:xfrm>
          <a:off x="3517900" y="3988270"/>
          <a:ext cx="190341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240" imgH="228600" progId="Equation.DSMT4">
                  <p:embed/>
                </p:oleObj>
              </mc:Choice>
              <mc:Fallback>
                <p:oleObj name="Equation" r:id="rId4" imgW="66024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3AACB265-6476-4B06-8C78-8A9D03A814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3988270"/>
                        <a:ext cx="1903413" cy="661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1B0C577-F2AE-4A4E-BBEB-E5713B914265}"/>
              </a:ext>
            </a:extLst>
          </p:cNvPr>
          <p:cNvSpPr txBox="1"/>
          <p:nvPr/>
        </p:nvSpPr>
        <p:spPr>
          <a:xfrm>
            <a:off x="487098" y="4088923"/>
            <a:ext cx="2974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Oversampling ADC: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952C1F1-A4A5-4257-8D38-239A4F0F68D2}"/>
              </a:ext>
            </a:extLst>
          </p:cNvPr>
          <p:cNvSpPr txBox="1"/>
          <p:nvPr/>
        </p:nvSpPr>
        <p:spPr>
          <a:xfrm>
            <a:off x="6187440" y="4026882"/>
            <a:ext cx="4377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output code depends also on the previous history of sampled data.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47DF0B-EB37-EE19-EFA9-178C769DC300}"/>
                  </a:ext>
                </a:extLst>
              </p:cNvPr>
              <p:cNvSpPr txBox="1"/>
              <p:nvPr/>
            </p:nvSpPr>
            <p:spPr>
              <a:xfrm>
                <a:off x="3737723" y="2572223"/>
                <a:ext cx="1767888" cy="4648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it-IT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sub>
                      </m:sSub>
                      <m:r>
                        <a:rPr lang="it-IT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≅</m:t>
                      </m:r>
                      <m:sSub>
                        <m:sSubPr>
                          <m:ctrlPr>
                            <a:rPr lang="it-IT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it-IT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  <m:r>
                            <a:rPr lang="it-IT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it-IT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𝑁𝑦𝑞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47DF0B-EB37-EE19-EFA9-178C769DC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723" y="2572223"/>
                <a:ext cx="1767888" cy="464871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CE9662-7072-7D00-6E3B-2758F8229BD2}"/>
                  </a:ext>
                </a:extLst>
              </p:cNvPr>
              <p:cNvSpPr txBox="1"/>
              <p:nvPr/>
            </p:nvSpPr>
            <p:spPr>
              <a:xfrm>
                <a:off x="3517900" y="4743186"/>
                <a:ext cx="2162422" cy="4648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it-IT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sub>
                      </m:sSub>
                      <m:r>
                        <a:rPr lang="it-IT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≫</m:t>
                      </m:r>
                      <m:sSub>
                        <m:sSubPr>
                          <m:ctrlPr>
                            <a:rPr lang="it-IT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it-IT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  <m:r>
                            <a:rPr lang="it-IT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it-IT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𝑁𝑦𝑞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CE9662-7072-7D00-6E3B-2758F8229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900" y="4743186"/>
                <a:ext cx="2162422" cy="464871"/>
              </a:xfrm>
              <a:prstGeom prst="rect">
                <a:avLst/>
              </a:prstGeom>
              <a:blipFill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7668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12168A-B330-4BE3-913D-5D0D60255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644" y="58179"/>
            <a:ext cx="10515600" cy="662397"/>
          </a:xfrm>
        </p:spPr>
        <p:txBody>
          <a:bodyPr/>
          <a:lstStyle/>
          <a:p>
            <a:r>
              <a:rPr lang="en-US" dirty="0"/>
              <a:t>ADCs – Static Parameters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B284883-7418-461F-98B2-EDD5FD495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10312"/>
            <a:ext cx="5689862" cy="365125"/>
          </a:xfrm>
        </p:spPr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DDE7D6A-F7D8-4AB6-A361-5CF11FE18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DA5AC7-7A0F-10F0-8F6E-C4FB9A6420E9}"/>
              </a:ext>
            </a:extLst>
          </p:cNvPr>
          <p:cNvSpPr txBox="1"/>
          <p:nvPr/>
        </p:nvSpPr>
        <p:spPr>
          <a:xfrm>
            <a:off x="713524" y="1157680"/>
            <a:ext cx="4824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Offset error: 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difference between the actual ADC characteristic and the perfect ADC characteristic, evaluated at the zero transition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F8D0E6-4291-8633-F931-1D7CC00A5863}"/>
              </a:ext>
            </a:extLst>
          </p:cNvPr>
          <p:cNvSpPr txBox="1"/>
          <p:nvPr/>
        </p:nvSpPr>
        <p:spPr>
          <a:xfrm>
            <a:off x="298583" y="5984188"/>
            <a:ext cx="11893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http://ww1.microchip.com/downloads/en/appnotes/atmel-8456-8-and-32-bit-avr-microcontrollers-avr127-understanding-adc-parameters_application-note.pdf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F1B68B-A1FB-5CA3-66AA-8750F1B7B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15" y="2630445"/>
            <a:ext cx="5039819" cy="33046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49C369-8BB0-1879-2D33-B8A21C422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030" y="2530244"/>
            <a:ext cx="4993388" cy="33587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BA1C17-479F-150B-B77E-C1F1675912FA}"/>
              </a:ext>
            </a:extLst>
          </p:cNvPr>
          <p:cNvSpPr txBox="1"/>
          <p:nvPr/>
        </p:nvSpPr>
        <p:spPr>
          <a:xfrm>
            <a:off x="6324030" y="1157680"/>
            <a:ext cx="56076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Gain error: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difference between the last step midpoint of the actual ADC and the last step midpoint of the ideal ADC, after the compensation of the offset error</a:t>
            </a:r>
          </a:p>
        </p:txBody>
      </p:sp>
    </p:spTree>
    <p:extLst>
      <p:ext uri="{BB962C8B-B14F-4D97-AF65-F5344CB8AC3E}">
        <p14:creationId xmlns:p14="http://schemas.microsoft.com/office/powerpoint/2010/main" val="68528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12168A-B330-4BE3-913D-5D0D60255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644" y="58179"/>
            <a:ext cx="10515600" cy="662397"/>
          </a:xfrm>
        </p:spPr>
        <p:txBody>
          <a:bodyPr/>
          <a:lstStyle/>
          <a:p>
            <a:r>
              <a:rPr lang="en-US" dirty="0"/>
              <a:t>ADCs – Static Parameters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B284883-7418-461F-98B2-EDD5FD495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10312"/>
            <a:ext cx="5689862" cy="365125"/>
          </a:xfrm>
        </p:spPr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DDE7D6A-F7D8-4AB6-A361-5CF11FE18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DA5AC7-7A0F-10F0-8F6E-C4FB9A6420E9}"/>
              </a:ext>
            </a:extLst>
          </p:cNvPr>
          <p:cNvSpPr txBox="1"/>
          <p:nvPr/>
        </p:nvSpPr>
        <p:spPr>
          <a:xfrm>
            <a:off x="882912" y="1257162"/>
            <a:ext cx="4999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DNL error: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difference in the step width between the actual characteristic and the ideal one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3D8D74-A0E3-2130-458D-8DE76AB21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75" y="2645284"/>
            <a:ext cx="5141990" cy="34279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F96885-F930-011A-9C8C-DB88F05A4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567" y="2589604"/>
            <a:ext cx="4963331" cy="33700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D10D5D-4FD7-F996-CD18-EE3D5D809653}"/>
              </a:ext>
            </a:extLst>
          </p:cNvPr>
          <p:cNvSpPr txBox="1"/>
          <p:nvPr/>
        </p:nvSpPr>
        <p:spPr>
          <a:xfrm>
            <a:off x="298583" y="5984188"/>
            <a:ext cx="11893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http://ww1.microchip.com/downloads/en/appnotes/atmel-8456-8-and-32-bit-avr-microcontrollers-avr127-understanding-adc-parameters_application-note.pdf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EE25C2-80A8-4DD9-7AEC-B52A38144185}"/>
              </a:ext>
            </a:extLst>
          </p:cNvPr>
          <p:cNvSpPr txBox="1"/>
          <p:nvPr/>
        </p:nvSpPr>
        <p:spPr>
          <a:xfrm>
            <a:off x="6572837" y="1211124"/>
            <a:ext cx="52224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INL error: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vertical difference between the actual input-output characteristic and the ideal one, after the compensation of the offset and gain error</a:t>
            </a:r>
          </a:p>
        </p:txBody>
      </p:sp>
    </p:spTree>
    <p:extLst>
      <p:ext uri="{BB962C8B-B14F-4D97-AF65-F5344CB8AC3E}">
        <p14:creationId xmlns:p14="http://schemas.microsoft.com/office/powerpoint/2010/main" val="16075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7EEE26-99BA-4C40-8E0C-CC531E1C7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36525"/>
            <a:ext cx="10515600" cy="662397"/>
          </a:xfrm>
        </p:spPr>
        <p:txBody>
          <a:bodyPr/>
          <a:lstStyle/>
          <a:p>
            <a:r>
              <a:rPr lang="en-US" dirty="0"/>
              <a:t>DAC applications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B3916DA-F442-477A-945F-C95B8171F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B1DD946-E000-468E-A9F6-DCC19D93F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ED4806E-6F4E-4FDB-AC73-9CB398AB9AA3}"/>
              </a:ext>
            </a:extLst>
          </p:cNvPr>
          <p:cNvSpPr txBox="1"/>
          <p:nvPr/>
        </p:nvSpPr>
        <p:spPr>
          <a:xfrm>
            <a:off x="1024467" y="1083733"/>
            <a:ext cx="953346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Digital to analog signal reconstruction: e.g. audio and video signals, actuator control (e.g. control of motors, solenoids,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piezoactuators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Sensor excitation: generation of bias voltages, sinusoidal waveforms,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Direct Digital Synthesis (DDS)  of waveforms for telecommunications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Trimming of analog blocks (e.g. offset nulling)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Feedback components in ADCs</a:t>
            </a:r>
          </a:p>
        </p:txBody>
      </p:sp>
    </p:spTree>
    <p:extLst>
      <p:ext uri="{BB962C8B-B14F-4D97-AF65-F5344CB8AC3E}">
        <p14:creationId xmlns:p14="http://schemas.microsoft.com/office/powerpoint/2010/main" val="204146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12168A-B330-4BE3-913D-5D0D60255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644" y="58179"/>
            <a:ext cx="10515600" cy="662397"/>
          </a:xfrm>
        </p:spPr>
        <p:txBody>
          <a:bodyPr/>
          <a:lstStyle/>
          <a:p>
            <a:r>
              <a:rPr lang="en-US" dirty="0"/>
              <a:t>ADCs – Static Parameters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B284883-7418-461F-98B2-EDD5FD495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10312"/>
            <a:ext cx="5689862" cy="365125"/>
          </a:xfrm>
        </p:spPr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DDE7D6A-F7D8-4AB6-A361-5CF11FE18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20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25BDAA-D631-CB16-7F6A-212F7F4C4C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97"/>
          <a:stretch/>
        </p:blipFill>
        <p:spPr>
          <a:xfrm>
            <a:off x="3521578" y="2121031"/>
            <a:ext cx="8517687" cy="39818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5AA87A-77D4-E06F-EEDC-76B891995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49" y="3669608"/>
            <a:ext cx="3390900" cy="120015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42EB277-0F0D-F5F6-F765-49BE6FDB8F53}"/>
              </a:ext>
            </a:extLst>
          </p:cNvPr>
          <p:cNvGrpSpPr/>
          <p:nvPr/>
        </p:nvGrpSpPr>
        <p:grpSpPr>
          <a:xfrm>
            <a:off x="3628477" y="1149370"/>
            <a:ext cx="6271256" cy="1287103"/>
            <a:chOff x="5756601" y="971550"/>
            <a:chExt cx="5971223" cy="128710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78C12AD-8E16-48C4-F5B5-C730A38E06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56601" y="1239478"/>
              <a:ext cx="5962650" cy="101917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FDA4B3D-4030-73FE-C072-97FB07B4B0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3004" r="10953"/>
            <a:stretch/>
          </p:blipFill>
          <p:spPr>
            <a:xfrm>
              <a:off x="5765173" y="971550"/>
              <a:ext cx="5962651" cy="267928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C04FFA13-1186-EC46-B811-449E64A5FB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103" y="1179173"/>
            <a:ext cx="2867025" cy="12573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B04C54B-1BA1-8021-B7E9-6E0BEE3F62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2197" y="1935293"/>
            <a:ext cx="172402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59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12168A-B330-4BE3-913D-5D0D60255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644" y="58179"/>
            <a:ext cx="10515600" cy="662397"/>
          </a:xfrm>
        </p:spPr>
        <p:txBody>
          <a:bodyPr/>
          <a:lstStyle/>
          <a:p>
            <a:r>
              <a:rPr lang="en-US" dirty="0"/>
              <a:t>ADCs – Dynamic Parameters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B284883-7418-461F-98B2-EDD5FD495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10312"/>
            <a:ext cx="5689862" cy="365125"/>
          </a:xfrm>
        </p:spPr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DDE7D6A-F7D8-4AB6-A361-5CF11FE18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Immagine 7">
            <a:extLst>
              <a:ext uri="{FF2B5EF4-FFF2-40B4-BE49-F238E27FC236}">
                <a16:creationId xmlns:a16="http://schemas.microsoft.com/office/drawing/2014/main" id="{5A3731C5-BE63-4A8C-5D41-A05E22414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27" y="2393205"/>
            <a:ext cx="5086161" cy="35642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C92AD6-1024-E8EB-9553-F9479E092F1A}"/>
              </a:ext>
            </a:extLst>
          </p:cNvPr>
          <p:cNvSpPr txBox="1"/>
          <p:nvPr/>
        </p:nvSpPr>
        <p:spPr>
          <a:xfrm>
            <a:off x="3303002" y="3274495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SINAD=46.26 dB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A96F59-54F4-5FD2-D120-BB3AB22C2D77}"/>
              </a:ext>
            </a:extLst>
          </p:cNvPr>
          <p:cNvSpPr txBox="1"/>
          <p:nvPr/>
        </p:nvSpPr>
        <p:spPr>
          <a:xfrm>
            <a:off x="3293284" y="3566255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THD=-58.67 dB</a:t>
            </a:r>
          </a:p>
        </p:txBody>
      </p:sp>
      <p:pic>
        <p:nvPicPr>
          <p:cNvPr id="12" name="Immagine 8">
            <a:extLst>
              <a:ext uri="{FF2B5EF4-FFF2-40B4-BE49-F238E27FC236}">
                <a16:creationId xmlns:a16="http://schemas.microsoft.com/office/drawing/2014/main" id="{5F1275DC-AFD9-8A3E-D02A-BF2274CD39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" t="3165" b="5668"/>
          <a:stretch/>
        </p:blipFill>
        <p:spPr>
          <a:xfrm>
            <a:off x="6902973" y="2191812"/>
            <a:ext cx="4819209" cy="37474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E65A750-E178-E4AD-EA80-E998DF8089E3}"/>
              </a:ext>
            </a:extLst>
          </p:cNvPr>
          <p:cNvSpPr txBox="1"/>
          <p:nvPr/>
        </p:nvSpPr>
        <p:spPr>
          <a:xfrm>
            <a:off x="8664070" y="2899427"/>
            <a:ext cx="25900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SINAD = 80.2 dB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0EEBE2-BB9C-F48D-F40E-D0C4672C83CD}"/>
              </a:ext>
            </a:extLst>
          </p:cNvPr>
          <p:cNvSpPr txBox="1"/>
          <p:nvPr/>
        </p:nvSpPr>
        <p:spPr>
          <a:xfrm>
            <a:off x="9133002" y="2533276"/>
            <a:ext cx="6117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NimbusRomNo9L-Regu"/>
              </a:rPr>
              <a:t>SNR = 91.77 dB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5C8580-033E-B1F2-3E6D-3835F7148AAE}"/>
              </a:ext>
            </a:extLst>
          </p:cNvPr>
          <p:cNvSpPr txBox="1"/>
          <p:nvPr/>
        </p:nvSpPr>
        <p:spPr>
          <a:xfrm>
            <a:off x="7819192" y="5884555"/>
            <a:ext cx="2653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NimbusRomNo9L-Regu"/>
              </a:rPr>
              <a:t>Bs = 490 Hz (=f</a:t>
            </a:r>
            <a:r>
              <a:rPr lang="en-US" sz="1800" b="0" i="0" u="none" strike="noStrike" baseline="-25000" dirty="0">
                <a:latin typeface="NimbusRomNo9L-Regu"/>
              </a:rPr>
              <a:t>s</a:t>
            </a:r>
            <a:r>
              <a:rPr lang="en-US" sz="1800" b="0" i="0" u="none" strike="noStrike" baseline="0" dirty="0">
                <a:latin typeface="NimbusRomNo9L-Regu"/>
              </a:rPr>
              <a:t>/2048)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12ED17-80D2-D0FC-D47F-3FC0E9E9D51F}"/>
              </a:ext>
            </a:extLst>
          </p:cNvPr>
          <p:cNvSpPr txBox="1"/>
          <p:nvPr/>
        </p:nvSpPr>
        <p:spPr>
          <a:xfrm>
            <a:off x="3287583" y="2936473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SNR=46.52 dB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0DEF60-6391-BA22-1A14-B2D52EFA00F2}"/>
              </a:ext>
            </a:extLst>
          </p:cNvPr>
          <p:cNvSpPr txBox="1"/>
          <p:nvPr/>
        </p:nvSpPr>
        <p:spPr>
          <a:xfrm>
            <a:off x="8664070" y="3242933"/>
            <a:ext cx="25900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THD = -80.51 dB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C86466-0FE0-0A86-4A00-4876A490B10B}"/>
              </a:ext>
            </a:extLst>
          </p:cNvPr>
          <p:cNvSpPr txBox="1"/>
          <p:nvPr/>
        </p:nvSpPr>
        <p:spPr>
          <a:xfrm>
            <a:off x="2239944" y="5923489"/>
            <a:ext cx="21398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NimbusRomNo9L-Regu"/>
              </a:rPr>
              <a:t>Bs = 250 MHz (=f</a:t>
            </a:r>
            <a:r>
              <a:rPr lang="en-US" sz="1800" b="0" i="0" u="none" strike="noStrike" baseline="-25000" dirty="0">
                <a:latin typeface="NimbusRomNo9L-Regu"/>
              </a:rPr>
              <a:t>s</a:t>
            </a:r>
            <a:r>
              <a:rPr lang="en-US" sz="1800" b="0" i="0" u="none" strike="noStrike" baseline="0" dirty="0">
                <a:latin typeface="NimbusRomNo9L-Regu"/>
              </a:rPr>
              <a:t>/2)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03041BD-7478-F48C-01F6-509981EE640E}"/>
                  </a:ext>
                </a:extLst>
              </p:cNvPr>
              <p:cNvSpPr txBox="1"/>
              <p:nvPr/>
            </p:nvSpPr>
            <p:spPr>
              <a:xfrm>
                <a:off x="736027" y="928899"/>
                <a:ext cx="1424877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𝑆𝑁𝑅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03041BD-7478-F48C-01F6-509981EE6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27" y="928899"/>
                <a:ext cx="1424877" cy="7518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56A7406-6726-6A2F-9D34-6415331CB1E3}"/>
                  </a:ext>
                </a:extLst>
              </p:cNvPr>
              <p:cNvSpPr txBox="1"/>
              <p:nvPr/>
            </p:nvSpPr>
            <p:spPr>
              <a:xfrm>
                <a:off x="6825971" y="770865"/>
                <a:ext cx="5314788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𝑆𝐼𝑁𝐴𝐷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  <m:r>
                        <a:rPr lang="it-IT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𝑆𝑁𝑅</m:t>
                                  </m:r>
                                </m:e>
                                <m:sup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it-IT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it-IT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𝑇𝐻𝐷</m:t>
                              </m:r>
                            </m:e>
                          </m:d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56A7406-6726-6A2F-9D34-6415331CB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971" y="770865"/>
                <a:ext cx="5314788" cy="7518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A794DE2-870F-D46C-4F74-1BBC01831518}"/>
                  </a:ext>
                </a:extLst>
              </p:cNvPr>
              <p:cNvSpPr txBox="1"/>
              <p:nvPr/>
            </p:nvSpPr>
            <p:spPr>
              <a:xfrm>
                <a:off x="4061006" y="837400"/>
                <a:ext cx="1450717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𝑇𝐻𝐷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A794DE2-870F-D46C-4F74-1BBC01831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006" y="837400"/>
                <a:ext cx="1450717" cy="7518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45960E0-1DFC-C70C-AEE0-4ED14BC5A9B5}"/>
              </a:ext>
            </a:extLst>
          </p:cNvPr>
          <p:cNvSpPr txBox="1"/>
          <p:nvPr/>
        </p:nvSpPr>
        <p:spPr>
          <a:xfrm>
            <a:off x="1940133" y="2088858"/>
            <a:ext cx="2950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Nyquist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-Rate ADC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07418A-0D0A-1C73-144E-AFF31A6A1B85}"/>
              </a:ext>
            </a:extLst>
          </p:cNvPr>
          <p:cNvSpPr txBox="1"/>
          <p:nvPr/>
        </p:nvSpPr>
        <p:spPr>
          <a:xfrm>
            <a:off x="8303494" y="2095161"/>
            <a:ext cx="2950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Oversampling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ADC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5546464-914D-78C0-1121-833EFF469ABA}"/>
              </a:ext>
            </a:extLst>
          </p:cNvPr>
          <p:cNvCxnSpPr/>
          <p:nvPr/>
        </p:nvCxnSpPr>
        <p:spPr>
          <a:xfrm flipV="1">
            <a:off x="1121790" y="5984550"/>
            <a:ext cx="4091233" cy="870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8E7EF0E-2A17-16A7-3E5C-2BE5AFB14D63}"/>
              </a:ext>
            </a:extLst>
          </p:cNvPr>
          <p:cNvCxnSpPr>
            <a:cxnSpLocks/>
          </p:cNvCxnSpPr>
          <p:nvPr/>
        </p:nvCxnSpPr>
        <p:spPr>
          <a:xfrm>
            <a:off x="7539938" y="5923489"/>
            <a:ext cx="185858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E630354-A059-9DBA-F0AC-BAE370A1533B}"/>
              </a:ext>
            </a:extLst>
          </p:cNvPr>
          <p:cNvSpPr/>
          <p:nvPr/>
        </p:nvSpPr>
        <p:spPr>
          <a:xfrm>
            <a:off x="2329850" y="2581398"/>
            <a:ext cx="290802" cy="178763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A3757DB-B52C-A556-C111-F6CB1A756FF1}"/>
              </a:ext>
            </a:extLst>
          </p:cNvPr>
          <p:cNvSpPr/>
          <p:nvPr/>
        </p:nvSpPr>
        <p:spPr>
          <a:xfrm>
            <a:off x="8708040" y="2479421"/>
            <a:ext cx="290802" cy="1819202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34BCE81-9F59-7ABD-8BDD-92403F8AE759}"/>
              </a:ext>
            </a:extLst>
          </p:cNvPr>
          <p:cNvSpPr/>
          <p:nvPr/>
        </p:nvSpPr>
        <p:spPr>
          <a:xfrm>
            <a:off x="1121790" y="3987217"/>
            <a:ext cx="4162906" cy="12625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962ACAC-D82D-10AB-DE88-243DD4D0641F}"/>
              </a:ext>
            </a:extLst>
          </p:cNvPr>
          <p:cNvSpPr/>
          <p:nvPr/>
        </p:nvSpPr>
        <p:spPr>
          <a:xfrm>
            <a:off x="7539938" y="4350179"/>
            <a:ext cx="1943427" cy="69608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5C74F74-8DF9-648F-9075-2AB13D1B2329}"/>
              </a:ext>
            </a:extLst>
          </p:cNvPr>
          <p:cNvSpPr/>
          <p:nvPr/>
        </p:nvSpPr>
        <p:spPr>
          <a:xfrm>
            <a:off x="8998841" y="3884514"/>
            <a:ext cx="415101" cy="586124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BCDB90-9EB4-9458-142A-D42ABD148EF2}"/>
              </a:ext>
            </a:extLst>
          </p:cNvPr>
          <p:cNvSpPr txBox="1"/>
          <p:nvPr/>
        </p:nvSpPr>
        <p:spPr>
          <a:xfrm>
            <a:off x="6572605" y="1384130"/>
            <a:ext cx="1450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(or </a:t>
            </a:r>
            <a:r>
              <a:rPr 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SNDR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B63D5B37-1D4F-6FF6-4B2B-74C250911F80}"/>
              </a:ext>
            </a:extLst>
          </p:cNvPr>
          <p:cNvCxnSpPr>
            <a:cxnSpLocks/>
          </p:cNvCxnSpPr>
          <p:nvPr/>
        </p:nvCxnSpPr>
        <p:spPr>
          <a:xfrm rot="10800000">
            <a:off x="2277396" y="1535658"/>
            <a:ext cx="2508968" cy="695650"/>
          </a:xfrm>
          <a:prstGeom prst="curvedConnector3">
            <a:avLst>
              <a:gd name="adj1" fmla="val 33255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1317F7-CD8B-44A9-49AD-3A3BA1099753}"/>
                  </a:ext>
                </a:extLst>
              </p:cNvPr>
              <p:cNvSpPr txBox="1"/>
              <p:nvPr/>
            </p:nvSpPr>
            <p:spPr>
              <a:xfrm>
                <a:off x="4658734" y="1772214"/>
                <a:ext cx="2997542" cy="834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sub>
                      </m:sSub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=&lt;</m:t>
                      </m:r>
                      <m:sSubSup>
                        <m:sSubSup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  <m:sup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&gt;=</m:t>
                      </m:r>
                      <m:nary>
                        <m:naryPr>
                          <m:limLoc m:val="undOvr"/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𝑑𝑓</m:t>
                          </m:r>
                        </m:e>
                      </m:nary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1317F7-CD8B-44A9-49AD-3A3BA1099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734" y="1772214"/>
                <a:ext cx="2997542" cy="8349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EC7025A7-3FA9-E093-B780-48ED03F18242}"/>
              </a:ext>
            </a:extLst>
          </p:cNvPr>
          <p:cNvSpPr txBox="1"/>
          <p:nvPr/>
        </p:nvSpPr>
        <p:spPr>
          <a:xfrm>
            <a:off x="3322592" y="2574374"/>
            <a:ext cx="171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= 500 MHz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333D2C6-D21F-8BF1-2294-51718679A5B6}"/>
              </a:ext>
            </a:extLst>
          </p:cNvPr>
          <p:cNvSpPr txBox="1"/>
          <p:nvPr/>
        </p:nvSpPr>
        <p:spPr>
          <a:xfrm>
            <a:off x="10212124" y="4920882"/>
            <a:ext cx="171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= 1 MHz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B7C4FA63-0E37-25BC-44FD-F7BD35F781D3}"/>
              </a:ext>
            </a:extLst>
          </p:cNvPr>
          <p:cNvCxnSpPr>
            <a:cxnSpLocks/>
          </p:cNvCxnSpPr>
          <p:nvPr/>
        </p:nvCxnSpPr>
        <p:spPr>
          <a:xfrm flipV="1">
            <a:off x="7580171" y="1573462"/>
            <a:ext cx="799428" cy="620041"/>
          </a:xfrm>
          <a:prstGeom prst="curvedConnector3">
            <a:avLst>
              <a:gd name="adj1" fmla="val 102554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28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5" grpId="0" animBg="1"/>
      <p:bldP spid="36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E71BBF-9755-4EED-8D04-15FABF433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9" y="10563"/>
            <a:ext cx="10515600" cy="662397"/>
          </a:xfrm>
        </p:spPr>
        <p:txBody>
          <a:bodyPr/>
          <a:lstStyle/>
          <a:p>
            <a:r>
              <a:rPr lang="en-US" b="1" u="sng" dirty="0"/>
              <a:t>Quantization noise</a:t>
            </a:r>
            <a:r>
              <a:rPr lang="en-US" dirty="0"/>
              <a:t> in the frequency domain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4B6704-A21E-444B-B050-98B8C7356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C2028FA-23C4-46BC-8712-6CD0EA5C2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8E4B6CCD-4B55-43CB-92E3-49EB53EA8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929515"/>
            <a:ext cx="2571750" cy="183832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799F8AA-22F7-4744-BFD7-5BD130A70B1D}"/>
              </a:ext>
            </a:extLst>
          </p:cNvPr>
          <p:cNvSpPr txBox="1"/>
          <p:nvPr/>
        </p:nvSpPr>
        <p:spPr>
          <a:xfrm>
            <a:off x="6203891" y="3085446"/>
            <a:ext cx="2490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a dc signal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2A49586-24CD-4540-9FF4-46A2DC7B5879}"/>
              </a:ext>
            </a:extLst>
          </p:cNvPr>
          <p:cNvSpPr txBox="1"/>
          <p:nvPr/>
        </p:nvSpPr>
        <p:spPr>
          <a:xfrm>
            <a:off x="397625" y="2762281"/>
            <a:ext cx="3985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Since the ADC samples the input data, the output frequency domain is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[-f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/2,+f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/2]  </a:t>
            </a: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9DACF468-2ECA-4DBE-BCD0-E575A39137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60" y="1143813"/>
            <a:ext cx="3011173" cy="247509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AA1F87D-0C27-432C-8DCF-889409D4A737}"/>
              </a:ext>
            </a:extLst>
          </p:cNvPr>
          <p:cNvSpPr txBox="1"/>
          <p:nvPr/>
        </p:nvSpPr>
        <p:spPr>
          <a:xfrm>
            <a:off x="9089597" y="609659"/>
            <a:ext cx="2590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nq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spectrum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a Dirac delta</a:t>
            </a:r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8FCE597A-7C19-4BF1-9B52-D4982DF879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53398" y="3965903"/>
            <a:ext cx="1664834" cy="2154491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5FB1907-D949-45F7-BF2F-4CA402588E8D}"/>
              </a:ext>
            </a:extLst>
          </p:cNvPr>
          <p:cNvSpPr txBox="1"/>
          <p:nvPr/>
        </p:nvSpPr>
        <p:spPr>
          <a:xfrm>
            <a:off x="6938603" y="4505504"/>
            <a:ext cx="2216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fast-varying signal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magnitude &gt;&gt; LSB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E1941913-D628-489C-905B-6C6C111CC1B0}"/>
              </a:ext>
            </a:extLst>
          </p:cNvPr>
          <p:cNvCxnSpPr/>
          <p:nvPr/>
        </p:nvCxnSpPr>
        <p:spPr>
          <a:xfrm>
            <a:off x="4383157" y="3788229"/>
            <a:ext cx="72972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F6FF992-CFB9-4CD8-8D26-0352667D75FA}"/>
              </a:ext>
            </a:extLst>
          </p:cNvPr>
          <p:cNvSpPr txBox="1"/>
          <p:nvPr/>
        </p:nvSpPr>
        <p:spPr>
          <a:xfrm>
            <a:off x="924393" y="4812317"/>
            <a:ext cx="2836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Two extreme cases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C4209C28-4289-46E1-8893-154C32FF01FD}"/>
              </a:ext>
            </a:extLst>
          </p:cNvPr>
          <p:cNvCxnSpPr>
            <a:cxnSpLocks/>
          </p:cNvCxnSpPr>
          <p:nvPr/>
        </p:nvCxnSpPr>
        <p:spPr>
          <a:xfrm flipV="1">
            <a:off x="3761067" y="3085446"/>
            <a:ext cx="952447" cy="1726871"/>
          </a:xfrm>
          <a:prstGeom prst="straightConnector1">
            <a:avLst/>
          </a:prstGeom>
          <a:ln w="444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1D5D6292-5B9A-4846-8570-632670027505}"/>
              </a:ext>
            </a:extLst>
          </p:cNvPr>
          <p:cNvCxnSpPr>
            <a:cxnSpLocks/>
          </p:cNvCxnSpPr>
          <p:nvPr/>
        </p:nvCxnSpPr>
        <p:spPr>
          <a:xfrm flipV="1">
            <a:off x="3761067" y="4812316"/>
            <a:ext cx="1144280" cy="1"/>
          </a:xfrm>
          <a:prstGeom prst="straightConnector1">
            <a:avLst/>
          </a:prstGeom>
          <a:ln w="444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Elemento grafico 22">
            <a:extLst>
              <a:ext uri="{FF2B5EF4-FFF2-40B4-BE49-F238E27FC236}">
                <a16:creationId xmlns:a16="http://schemas.microsoft.com/office/drawing/2014/main" id="{DF4CB84B-A6A5-4D30-A554-FC45BCF2A3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35961" y="3980303"/>
            <a:ext cx="2469577" cy="1820170"/>
          </a:xfrm>
          <a:prstGeom prst="rect">
            <a:avLst/>
          </a:prstGeom>
        </p:spPr>
      </p:pic>
      <p:pic>
        <p:nvPicPr>
          <p:cNvPr id="24" name="Elemento grafico 23">
            <a:extLst>
              <a:ext uri="{FF2B5EF4-FFF2-40B4-BE49-F238E27FC236}">
                <a16:creationId xmlns:a16="http://schemas.microsoft.com/office/drawing/2014/main" id="{EA2E6B8B-D604-41F0-977F-6FA9C70E9E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89597" y="1681774"/>
            <a:ext cx="2571750" cy="188595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BD946B1-B4B3-4203-8405-4AB6A1748D22}"/>
              </a:ext>
            </a:extLst>
          </p:cNvPr>
          <p:cNvSpPr txBox="1"/>
          <p:nvPr/>
        </p:nvSpPr>
        <p:spPr>
          <a:xfrm>
            <a:off x="9276779" y="5786676"/>
            <a:ext cx="2787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uniform distribution</a:t>
            </a:r>
          </a:p>
        </p:txBody>
      </p:sp>
    </p:spTree>
    <p:extLst>
      <p:ext uri="{BB962C8B-B14F-4D97-AF65-F5344CB8AC3E}">
        <p14:creationId xmlns:p14="http://schemas.microsoft.com/office/powerpoint/2010/main" val="133635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  <p:bldP spid="1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C0EB65-BAFF-4EDA-82FE-54E6D23A2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224"/>
            <a:ext cx="10515600" cy="662397"/>
          </a:xfrm>
        </p:spPr>
        <p:txBody>
          <a:bodyPr>
            <a:noAutofit/>
          </a:bodyPr>
          <a:lstStyle/>
          <a:p>
            <a:r>
              <a:rPr lang="en-US" dirty="0"/>
              <a:t>The uniform power spectral density (PSD) model for the quantization noise</a:t>
            </a:r>
            <a:endParaRPr lang="en-US" i="1" baseline="-2500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27616F2-3AE7-474F-BD76-773753E57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0B8265F-C575-4C40-B969-D6626E90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A2829C02-83F9-4585-9659-003BA4AB0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0253" y="1612993"/>
            <a:ext cx="2571750" cy="189547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1D220E5-9FCE-4EE8-9310-0527F596C205}"/>
              </a:ext>
            </a:extLst>
          </p:cNvPr>
          <p:cNvSpPr txBox="1"/>
          <p:nvPr/>
        </p:nvSpPr>
        <p:spPr>
          <a:xfrm>
            <a:off x="3766457" y="1612993"/>
            <a:ext cx="80554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model is very useful and simple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but should be applied with much care.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real cases, the quantization noise depends on the input signal, and so does its spectrum.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uniform spectral density model is acceptable when the input signal has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magnitude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and/or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such that the output levels are changed in a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almost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random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way.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happens when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the average time spent by the signal on a single level is short (of the order of the sampling time).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1EBCD2E-25D0-9DF5-5F50-601D28A8E990}"/>
              </a:ext>
            </a:extLst>
          </p:cNvPr>
          <p:cNvCxnSpPr/>
          <p:nvPr/>
        </p:nvCxnSpPr>
        <p:spPr>
          <a:xfrm>
            <a:off x="1099541" y="1509560"/>
            <a:ext cx="397042" cy="5454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E9E798-E243-4904-B214-E187128BB4F1}"/>
                  </a:ext>
                </a:extLst>
              </p:cNvPr>
              <p:cNvSpPr txBox="1"/>
              <p:nvPr/>
            </p:nvSpPr>
            <p:spPr>
              <a:xfrm>
                <a:off x="370113" y="929804"/>
                <a:ext cx="712311" cy="8058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∆</m:t>
                              </m:r>
                            </m:e>
                            <m:sup>
                              <m:r>
                                <a:rPr lang="it-IT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it-IT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</m:den>
                      </m:f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CE9E798-E243-4904-B214-E187128BB4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3" y="929804"/>
                <a:ext cx="712311" cy="8058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A92C35-7B51-FB8C-93E3-7E04A4B4DFB4}"/>
                  </a:ext>
                </a:extLst>
              </p:cNvPr>
              <p:cNvSpPr txBox="1"/>
              <p:nvPr/>
            </p:nvSpPr>
            <p:spPr>
              <a:xfrm>
                <a:off x="590253" y="3847139"/>
                <a:ext cx="1952971" cy="689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𝐹𝑆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𝐿𝑆𝐵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A92C35-7B51-FB8C-93E3-7E04A4B4D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53" y="3847139"/>
                <a:ext cx="1952971" cy="6890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ggetto 14">
            <a:extLst>
              <a:ext uri="{FF2B5EF4-FFF2-40B4-BE49-F238E27FC236}">
                <a16:creationId xmlns:a16="http://schemas.microsoft.com/office/drawing/2014/main" id="{7AC5F8F8-6A98-7357-0E94-E9AF612AE5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327462"/>
              </p:ext>
            </p:extLst>
          </p:nvPr>
        </p:nvGraphicFramePr>
        <p:xfrm>
          <a:off x="528442" y="4800455"/>
          <a:ext cx="1539240" cy="967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60400" imgH="419100" progId="Equation.DSMT4">
                  <p:embed/>
                </p:oleObj>
              </mc:Choice>
              <mc:Fallback>
                <p:oleObj name="Equation" r:id="rId6" imgW="660400" imgH="4191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F04AC614-C8A3-49C9-AC14-802CB280F6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442" y="4800455"/>
                        <a:ext cx="1539240" cy="9675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827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C0D826-5FAA-4E8E-BCFA-AC6EB9552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66767"/>
            <a:ext cx="10515600" cy="662397"/>
          </a:xfrm>
        </p:spPr>
        <p:txBody>
          <a:bodyPr/>
          <a:lstStyle/>
          <a:p>
            <a:r>
              <a:rPr lang="en-US" dirty="0"/>
              <a:t>Signal to Noise Ratio and resolution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D47824A-2D74-418F-BA6C-97F453F38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52812CA-488F-494B-865A-F32C8E2CE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24</a:t>
            </a:fld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AED460D-7A10-413B-9939-6D9A931CD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945" y="772921"/>
            <a:ext cx="4446395" cy="195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arentesi graffa aperta 6">
            <a:extLst>
              <a:ext uri="{FF2B5EF4-FFF2-40B4-BE49-F238E27FC236}">
                <a16:creationId xmlns:a16="http://schemas.microsoft.com/office/drawing/2014/main" id="{635453DD-25CB-49F1-80F7-BE9993F8AD20}"/>
              </a:ext>
            </a:extLst>
          </p:cNvPr>
          <p:cNvSpPr/>
          <p:nvPr/>
        </p:nvSpPr>
        <p:spPr>
          <a:xfrm>
            <a:off x="4915302" y="1087873"/>
            <a:ext cx="167005" cy="1447800"/>
          </a:xfrm>
          <a:prstGeom prst="leftBrace">
            <a:avLst>
              <a:gd name="adj1" fmla="val 50000"/>
              <a:gd name="adj2" fmla="val 4978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24111EF-E5B7-4E3C-A950-B0C783CA2091}"/>
              </a:ext>
            </a:extLst>
          </p:cNvPr>
          <p:cNvSpPr txBox="1"/>
          <p:nvPr/>
        </p:nvSpPr>
        <p:spPr>
          <a:xfrm>
            <a:off x="3326215" y="1233860"/>
            <a:ext cx="143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Input range of the ADC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47632E19-A810-4CF5-A365-123CB38DAC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93205" y="1341120"/>
          <a:ext cx="1813559" cy="1049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23586" imgH="418918" progId="Equation.DSMT4">
                  <p:embed/>
                </p:oleObj>
              </mc:Choice>
              <mc:Fallback>
                <p:oleObj name="Equation" r:id="rId3" imgW="723586" imgH="418918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47632E19-A810-4CF5-A365-123CB38DAC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3205" y="1341120"/>
                        <a:ext cx="1813559" cy="10499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C36EB2B-3B69-4A2F-BEA5-E892E3CD8190}"/>
              </a:ext>
            </a:extLst>
          </p:cNvPr>
          <p:cNvSpPr txBox="1"/>
          <p:nvPr/>
        </p:nvSpPr>
        <p:spPr>
          <a:xfrm>
            <a:off x="789225" y="3009383"/>
            <a:ext cx="4152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Considering only quantization noise:</a:t>
            </a: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6DB80101-AE55-4C07-9234-2082943F72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11839" y="2908517"/>
          <a:ext cx="3849688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36480" imgH="419040" progId="Equation.DSMT4">
                  <p:embed/>
                </p:oleObj>
              </mc:Choice>
              <mc:Fallback>
                <p:oleObj name="Equation" r:id="rId5" imgW="1536480" imgH="41904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6DB80101-AE55-4C07-9234-2082943F72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1839" y="2908517"/>
                        <a:ext cx="3849688" cy="1049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F04AC614-C8A3-49C9-AC14-802CB280F6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11654" y="2952567"/>
          <a:ext cx="1539240" cy="967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60400" imgH="419100" progId="Equation.DSMT4">
                  <p:embed/>
                </p:oleObj>
              </mc:Choice>
              <mc:Fallback>
                <p:oleObj name="Equation" r:id="rId7" imgW="660400" imgH="4191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F04AC614-C8A3-49C9-AC14-802CB280F6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654" y="2952567"/>
                        <a:ext cx="1539240" cy="9675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C5A097AB-FB26-467E-8BAB-F7D27BDA68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7911" y="4196090"/>
          <a:ext cx="12128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20560" imgH="393480" progId="Equation.DSMT4">
                  <p:embed/>
                </p:oleObj>
              </mc:Choice>
              <mc:Fallback>
                <p:oleObj name="Equation" r:id="rId9" imgW="520560" imgH="39348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C5A097AB-FB26-467E-8BAB-F7D27BDA68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11" y="4196090"/>
                        <a:ext cx="1212850" cy="908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4610843D-F66F-4A0F-846B-4AA746BAE6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25327" y="4077821"/>
          <a:ext cx="4675188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866600" imgH="457200" progId="Equation.DSMT4">
                  <p:embed/>
                </p:oleObj>
              </mc:Choice>
              <mc:Fallback>
                <p:oleObj name="Equation" r:id="rId11" imgW="1866600" imgH="4572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4610843D-F66F-4A0F-846B-4AA746BAE6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327" y="4077821"/>
                        <a:ext cx="4675188" cy="1144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E6C03D28-7957-499D-8D3C-DEC12DCD44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4138" y="5427663"/>
          <a:ext cx="63341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552400" imgH="253800" progId="Equation.DSMT4">
                  <p:embed/>
                </p:oleObj>
              </mc:Choice>
              <mc:Fallback>
                <p:oleObj name="Equation" r:id="rId13" imgW="2552400" imgH="2538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E6C03D28-7957-499D-8D3C-DEC12DCD44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138" y="5427663"/>
                        <a:ext cx="6334125" cy="631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FB27F638-B7FF-44DB-8657-DF7F520854A2}"/>
              </a:ext>
            </a:extLst>
          </p:cNvPr>
          <p:cNvSpPr/>
          <p:nvPr/>
        </p:nvSpPr>
        <p:spPr>
          <a:xfrm>
            <a:off x="9710642" y="1714613"/>
            <a:ext cx="278246" cy="36512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26A40D5E-48A5-4F9A-BCEB-7629E3D487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77242" y="2851855"/>
          <a:ext cx="1431925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71320" imgH="419040" progId="Equation.DSMT4">
                  <p:embed/>
                </p:oleObj>
              </mc:Choice>
              <mc:Fallback>
                <p:oleObj name="Equation" r:id="rId15" imgW="571320" imgH="41904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26A40D5E-48A5-4F9A-BCEB-7629E3D487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7242" y="2851855"/>
                        <a:ext cx="1431925" cy="1049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D0296FB-BFB4-8049-D31D-4E073A83F9CB}"/>
                  </a:ext>
                </a:extLst>
              </p:cNvPr>
              <p:cNvSpPr txBox="1"/>
              <p:nvPr/>
            </p:nvSpPr>
            <p:spPr>
              <a:xfrm>
                <a:off x="400031" y="1452047"/>
                <a:ext cx="2654252" cy="753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𝑆𝑁𝑅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𝑚𝑎𝑥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𝑀𝐴𝑋</m:t>
                              </m:r>
                            </m:sub>
                          </m:sSub>
                        </m:num>
                        <m:den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&lt;</m:t>
                          </m:r>
                          <m:sSup>
                            <m:sSupPr>
                              <m:ctrlPr>
                                <a:rPr lang="it-IT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it-IT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&gt;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D0296FB-BFB4-8049-D31D-4E073A83F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31" y="1452047"/>
                <a:ext cx="2654252" cy="75386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264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665DB3-03AE-4DF4-B2BC-82AC7C2E8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738"/>
            <a:ext cx="10515600" cy="662397"/>
          </a:xfrm>
        </p:spPr>
        <p:txBody>
          <a:bodyPr/>
          <a:lstStyle/>
          <a:p>
            <a:r>
              <a:rPr lang="en-US" dirty="0"/>
              <a:t>Effective Number Of Bits  (ENOB)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0CF175C-33AC-4BD0-BE3F-0F00C5993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5B7EA71-CB72-4227-A5BE-6B396D7D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8F4F7DEE-53CE-4E75-BD35-213A0563D5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2913762"/>
          <a:ext cx="2445214" cy="943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9200" imgH="469900" progId="Equation.DSMT4">
                  <p:embed/>
                </p:oleObj>
              </mc:Choice>
              <mc:Fallback>
                <p:oleObj name="Equation" r:id="rId2" imgW="1219200" imgH="4699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8F4F7DEE-53CE-4E75-BD35-213A0563D5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913762"/>
                        <a:ext cx="2445214" cy="9434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D3B15A5B-4390-4DFF-95B0-804B88C5D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409" y="1454472"/>
            <a:ext cx="4518025" cy="262045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5A07D68-77EA-40AF-BBE2-B849287A8A32}"/>
              </a:ext>
            </a:extLst>
          </p:cNvPr>
          <p:cNvSpPr txBox="1"/>
          <p:nvPr/>
        </p:nvSpPr>
        <p:spPr>
          <a:xfrm>
            <a:off x="1727199" y="742135"/>
            <a:ext cx="5515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Distortion and SFDR (spurious free dynamic range)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7DBBA56-5FD3-4C52-95F5-46F59009AF14}"/>
              </a:ext>
            </a:extLst>
          </p:cNvPr>
          <p:cNvSpPr txBox="1"/>
          <p:nvPr/>
        </p:nvSpPr>
        <p:spPr>
          <a:xfrm>
            <a:off x="5863771" y="1988457"/>
            <a:ext cx="4660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=total power of the harmonics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577B6CA-88FF-4C50-AC0B-936F2FA2E2BE}"/>
              </a:ext>
            </a:extLst>
          </p:cNvPr>
          <p:cNvSpPr txBox="1"/>
          <p:nvPr/>
        </p:nvSpPr>
        <p:spPr>
          <a:xfrm>
            <a:off x="4811485" y="3779611"/>
            <a:ext cx="2569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Quantization and electrical noise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B26E383E-ADBE-4C2B-A526-BA6424F1ED9F}"/>
              </a:ext>
            </a:extLst>
          </p:cNvPr>
          <p:cNvCxnSpPr>
            <a:cxnSpLocks/>
          </p:cNvCxnSpPr>
          <p:nvPr/>
        </p:nvCxnSpPr>
        <p:spPr>
          <a:xfrm flipV="1">
            <a:off x="7242628" y="3829764"/>
            <a:ext cx="308076" cy="383616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D16987CA-7A95-4D95-A6BD-1C239A0CEB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29811" y="5265132"/>
          <a:ext cx="3323988" cy="830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62100" imgH="393700" progId="Equation.DSMT4">
                  <p:embed/>
                </p:oleObj>
              </mc:Choice>
              <mc:Fallback>
                <p:oleObj name="Equation" r:id="rId6" imgW="1562100" imgH="3937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D16987CA-7A95-4D95-A6BD-1C239A0CEB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9811" y="5265132"/>
                        <a:ext cx="3323988" cy="8309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36776E53-DD4B-4B6E-A260-EB0F4510B3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17850" y="4817105"/>
          <a:ext cx="63341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52400" imgH="253800" progId="Equation.DSMT4">
                  <p:embed/>
                </p:oleObj>
              </mc:Choice>
              <mc:Fallback>
                <p:oleObj name="Equation" r:id="rId8" imgW="2552400" imgH="2538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36776E53-DD4B-4B6E-A260-EB0F4510B3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850" y="4817105"/>
                        <a:ext cx="6334125" cy="631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A2A3FEC1-21EC-45ED-B8B7-8BFC2301F4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44839" y="5527804"/>
          <a:ext cx="46640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79560" imgH="228600" progId="Equation.DSMT4">
                  <p:embed/>
                </p:oleObj>
              </mc:Choice>
              <mc:Fallback>
                <p:oleObj name="Equation" r:id="rId10" imgW="1879560" imgH="2286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A2A3FEC1-21EC-45ED-B8B7-8BFC2301F4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839" y="5527804"/>
                        <a:ext cx="4664075" cy="568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330D4DE-E74B-4592-8F4D-A67327DB197F}"/>
              </a:ext>
            </a:extLst>
          </p:cNvPr>
          <p:cNvSpPr txBox="1"/>
          <p:nvPr/>
        </p:nvSpPr>
        <p:spPr>
          <a:xfrm>
            <a:off x="9494573" y="2918275"/>
            <a:ext cx="2445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Also indicated with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SNDR</a:t>
            </a:r>
          </a:p>
        </p:txBody>
      </p:sp>
    </p:spTree>
    <p:extLst>
      <p:ext uri="{BB962C8B-B14F-4D97-AF65-F5344CB8AC3E}">
        <p14:creationId xmlns:p14="http://schemas.microsoft.com/office/powerpoint/2010/main" val="177540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12168A-B330-4BE3-913D-5D0D60255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05" y="106857"/>
            <a:ext cx="10515600" cy="662397"/>
          </a:xfrm>
        </p:spPr>
        <p:txBody>
          <a:bodyPr/>
          <a:lstStyle/>
          <a:p>
            <a:r>
              <a:rPr lang="en-US" dirty="0"/>
              <a:t>ADCs – Figure of Merits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B284883-7418-461F-98B2-EDD5FD495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10312"/>
            <a:ext cx="5689862" cy="365125"/>
          </a:xfrm>
        </p:spPr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DDE7D6A-F7D8-4AB6-A361-5CF11FE18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9A9322-C84C-A744-5C8E-70C77947D459}"/>
              </a:ext>
            </a:extLst>
          </p:cNvPr>
          <p:cNvSpPr txBox="1"/>
          <p:nvPr/>
        </p:nvSpPr>
        <p:spPr>
          <a:xfrm>
            <a:off x="2094767" y="953851"/>
            <a:ext cx="3091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Walden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FoM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FEC120-7894-C80E-0FE4-B66B1B865F1D}"/>
              </a:ext>
            </a:extLst>
          </p:cNvPr>
          <p:cNvSpPr txBox="1"/>
          <p:nvPr/>
        </p:nvSpPr>
        <p:spPr>
          <a:xfrm>
            <a:off x="8551462" y="784162"/>
            <a:ext cx="3091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Schreier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FoM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4DB8E1-C29B-34D5-DC81-1973F3D6AC83}"/>
                  </a:ext>
                </a:extLst>
              </p:cNvPr>
              <p:cNvSpPr txBox="1"/>
              <p:nvPr/>
            </p:nvSpPr>
            <p:spPr>
              <a:xfrm>
                <a:off x="6046444" y="1497599"/>
                <a:ext cx="5179816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𝐹𝑜𝑀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it-IT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𝑆𝑁𝐷𝑅</m:t>
                              </m:r>
                            </m:e>
                          </m:d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𝑑𝐵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+10</m:t>
                      </m:r>
                      <m:func>
                        <m:func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𝑁𝑦𝑞</m:t>
                                      </m:r>
                                    </m:sub>
                                  </m:s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/2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𝐷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4DB8E1-C29B-34D5-DC81-1973F3D6A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444" y="1497599"/>
                <a:ext cx="5179816" cy="8298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A74396-211B-FD7E-B107-1B47CE58B1EA}"/>
                  </a:ext>
                </a:extLst>
              </p:cNvPr>
              <p:cNvSpPr txBox="1"/>
              <p:nvPr/>
            </p:nvSpPr>
            <p:spPr>
              <a:xfrm>
                <a:off x="915167" y="1600114"/>
                <a:ext cx="2994218" cy="7950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𝐹𝑜𝑀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𝑁𝑦𝑞</m:t>
                              </m:r>
                            </m:sub>
                          </m:sSub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𝐸𝑁𝑂𝐵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A74396-211B-FD7E-B107-1B47CE58B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167" y="1600114"/>
                <a:ext cx="2994218" cy="7950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0782581-10E8-E57A-30D9-63AA2BDF21B5}"/>
              </a:ext>
            </a:extLst>
          </p:cNvPr>
          <p:cNvSpPr txBox="1"/>
          <p:nvPr/>
        </p:nvSpPr>
        <p:spPr>
          <a:xfrm>
            <a:off x="11353799" y="1681687"/>
            <a:ext cx="1150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[dB]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A1A870-BD44-ABF2-858C-D48DBF4EA49A}"/>
              </a:ext>
            </a:extLst>
          </p:cNvPr>
          <p:cNvSpPr txBox="1"/>
          <p:nvPr/>
        </p:nvSpPr>
        <p:spPr>
          <a:xfrm>
            <a:off x="3974220" y="1739232"/>
            <a:ext cx="1561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[J/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E3BCF5-88D6-9A31-A999-20070ED20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40" y="2458384"/>
            <a:ext cx="5033476" cy="37881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7CE9C6-4427-7B84-15B5-7421E321BD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1432" y="2512428"/>
            <a:ext cx="5109954" cy="367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86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3F651C2-E039-3C42-7696-829238DE9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4852" y="927147"/>
            <a:ext cx="7182114" cy="526202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543E1AC-B178-499B-9BB7-02E214CD7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55" y="320052"/>
            <a:ext cx="10515600" cy="662397"/>
          </a:xfrm>
        </p:spPr>
        <p:txBody>
          <a:bodyPr/>
          <a:lstStyle/>
          <a:p>
            <a:r>
              <a:rPr lang="en-US" dirty="0"/>
              <a:t>Comparison of different topologies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7437BC8-4D5E-47C5-9BF7-83A3AA328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4927FD7-4664-42C7-B48B-69BAFDF27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07A2A-09F0-C259-5574-468CB496D393}"/>
              </a:ext>
            </a:extLst>
          </p:cNvPr>
          <p:cNvSpPr txBox="1"/>
          <p:nvPr/>
        </p:nvSpPr>
        <p:spPr>
          <a:xfrm>
            <a:off x="9193161" y="2850272"/>
            <a:ext cx="2735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Mismatch </a:t>
            </a:r>
            <a:r>
              <a:rPr lang="it-IT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passive component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62D204-D9C8-EAAC-4E8D-3F7275FD4693}"/>
              </a:ext>
            </a:extLst>
          </p:cNvPr>
          <p:cNvSpPr/>
          <p:nvPr/>
        </p:nvSpPr>
        <p:spPr>
          <a:xfrm rot="16200000">
            <a:off x="5921451" y="186785"/>
            <a:ext cx="537599" cy="6005822"/>
          </a:xfrm>
          <a:prstGeom prst="rect">
            <a:avLst/>
          </a:prstGeom>
          <a:solidFill>
            <a:srgbClr val="FF0000">
              <a:alpha val="1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6CB1E9-3260-75DB-D4F1-534EF64CFE03}"/>
              </a:ext>
            </a:extLst>
          </p:cNvPr>
          <p:cNvSpPr txBox="1"/>
          <p:nvPr/>
        </p:nvSpPr>
        <p:spPr>
          <a:xfrm>
            <a:off x="-16721" y="5964983"/>
            <a:ext cx="62500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https://web.stanford.edu/~murmann/adcsurvey.html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67949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545886-9C38-46F6-8C5D-2BF9F6553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800" y="85705"/>
            <a:ext cx="10515600" cy="662397"/>
          </a:xfrm>
        </p:spPr>
        <p:txBody>
          <a:bodyPr/>
          <a:lstStyle/>
          <a:p>
            <a:r>
              <a:rPr lang="en-US" dirty="0"/>
              <a:t>Nyquist rate ADCs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8002CB4-C920-4537-9831-31EBAA73D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68D7D9-EBBB-43A4-A3E2-89BEB4F0A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28</a:t>
            </a:fld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D44A7B0-C04E-4296-9603-7C8A78464072}"/>
              </a:ext>
            </a:extLst>
          </p:cNvPr>
          <p:cNvSpPr txBox="1"/>
          <p:nvPr/>
        </p:nvSpPr>
        <p:spPr>
          <a:xfrm>
            <a:off x="482808" y="1640894"/>
            <a:ext cx="8160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Direct conversion: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converters</a:t>
            </a:r>
          </a:p>
        </p:txBody>
      </p:sp>
      <p:sp>
        <p:nvSpPr>
          <p:cNvPr id="11" name="CasellaDiTesto 7">
            <a:extLst>
              <a:ext uri="{FF2B5EF4-FFF2-40B4-BE49-F238E27FC236}">
                <a16:creationId xmlns:a16="http://schemas.microsoft.com/office/drawing/2014/main" id="{BA93633B-C02E-2E8E-41DE-7498B2E0B9C1}"/>
              </a:ext>
            </a:extLst>
          </p:cNvPr>
          <p:cNvSpPr txBox="1"/>
          <p:nvPr/>
        </p:nvSpPr>
        <p:spPr>
          <a:xfrm>
            <a:off x="482809" y="3001184"/>
            <a:ext cx="8160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Counting and Integrating ADCs: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Counting converters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Dual-slope</a:t>
            </a:r>
          </a:p>
        </p:txBody>
      </p:sp>
      <p:sp>
        <p:nvSpPr>
          <p:cNvPr id="12" name="CasellaDiTesto 7">
            <a:extLst>
              <a:ext uri="{FF2B5EF4-FFF2-40B4-BE49-F238E27FC236}">
                <a16:creationId xmlns:a16="http://schemas.microsoft.com/office/drawing/2014/main" id="{D4A0BCC6-D3E3-C015-D9A8-64D2A59FF07C}"/>
              </a:ext>
            </a:extLst>
          </p:cNvPr>
          <p:cNvSpPr txBox="1"/>
          <p:nvPr/>
        </p:nvSpPr>
        <p:spPr>
          <a:xfrm>
            <a:off x="482808" y="4592307"/>
            <a:ext cx="8160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Binary-Search Algorithm based: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Successive approximation converters (SAR)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Pipelined converters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155E94-DB02-2409-1C9E-AA6362BC0100}"/>
              </a:ext>
            </a:extLst>
          </p:cNvPr>
          <p:cNvSpPr txBox="1"/>
          <p:nvPr/>
        </p:nvSpPr>
        <p:spPr>
          <a:xfrm>
            <a:off x="5046706" y="748102"/>
            <a:ext cx="3949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N-bit ADC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B171AC4-8AFB-E4BF-6BF0-AC14A659D497}"/>
              </a:ext>
            </a:extLst>
          </p:cNvPr>
          <p:cNvSpPr/>
          <p:nvPr/>
        </p:nvSpPr>
        <p:spPr>
          <a:xfrm>
            <a:off x="4308049" y="1912975"/>
            <a:ext cx="1065229" cy="40535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A1CF46A3-9FCD-1C0F-7DE7-2FABD58E1989}"/>
              </a:ext>
            </a:extLst>
          </p:cNvPr>
          <p:cNvSpPr/>
          <p:nvPr/>
        </p:nvSpPr>
        <p:spPr>
          <a:xfrm>
            <a:off x="4900371" y="3447974"/>
            <a:ext cx="1065229" cy="40535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4B6450F1-16FB-DC4F-7296-532179A6F631}"/>
              </a:ext>
            </a:extLst>
          </p:cNvPr>
          <p:cNvSpPr/>
          <p:nvPr/>
        </p:nvSpPr>
        <p:spPr>
          <a:xfrm>
            <a:off x="7578236" y="5037125"/>
            <a:ext cx="1065229" cy="40535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3E8641-43BE-C97C-A8D6-EF2FE97C0727}"/>
              </a:ext>
            </a:extLst>
          </p:cNvPr>
          <p:cNvSpPr txBox="1"/>
          <p:nvPr/>
        </p:nvSpPr>
        <p:spPr>
          <a:xfrm>
            <a:off x="5965600" y="1784911"/>
            <a:ext cx="4247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24AA8C-3257-C917-E196-F35E0ACB1131}"/>
              </a:ext>
            </a:extLst>
          </p:cNvPr>
          <p:cNvSpPr txBox="1"/>
          <p:nvPr/>
        </p:nvSpPr>
        <p:spPr>
          <a:xfrm>
            <a:off x="6620755" y="3292256"/>
            <a:ext cx="3852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cycles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it-IT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/accurate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7EA47A-DEEE-5E3F-BA22-0CF215422C67}"/>
              </a:ext>
            </a:extLst>
          </p:cNvPr>
          <p:cNvSpPr txBox="1"/>
          <p:nvPr/>
        </p:nvSpPr>
        <p:spPr>
          <a:xfrm>
            <a:off x="8778266" y="4941987"/>
            <a:ext cx="3389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cycles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trade-off speed/</a:t>
            </a:r>
            <a:r>
              <a:rPr lang="it-IT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01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6" grpId="0" animBg="1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4B56640E-6304-4B98-B06C-5FA79C1D3CE4}"/>
              </a:ext>
            </a:extLst>
          </p:cNvPr>
          <p:cNvSpPr/>
          <p:nvPr/>
        </p:nvSpPr>
        <p:spPr>
          <a:xfrm>
            <a:off x="2494722" y="2022199"/>
            <a:ext cx="3916017" cy="5619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E208970-4539-442C-AEA9-6839466E0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-7854"/>
            <a:ext cx="10515600" cy="662397"/>
          </a:xfrm>
        </p:spPr>
        <p:txBody>
          <a:bodyPr/>
          <a:lstStyle/>
          <a:p>
            <a:r>
              <a:rPr lang="en-US" dirty="0"/>
              <a:t>A very common SAR ADC: the </a:t>
            </a:r>
            <a:r>
              <a:rPr lang="en-US" u="sng" dirty="0"/>
              <a:t>charge-redistribution ADC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90A973-47EC-4F48-A7E8-BF40246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6F019F-D9DF-46C1-B315-4745FF3F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A6D13C02-5BD1-4B9F-9745-A56DEE09AD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221572"/>
              </p:ext>
            </p:extLst>
          </p:nvPr>
        </p:nvGraphicFramePr>
        <p:xfrm>
          <a:off x="1009286" y="4827313"/>
          <a:ext cx="2482661" cy="1004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680" imgH="431640" progId="Equation.DSMT4">
                  <p:embed/>
                </p:oleObj>
              </mc:Choice>
              <mc:Fallback>
                <p:oleObj name="Equation" r:id="rId2" imgW="1066680" imgH="43164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A6D13C02-5BD1-4B9F-9745-A56DEE09AD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9286" y="4827313"/>
                        <a:ext cx="2482661" cy="1004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F2EB965C-80DB-4931-B06E-B6C5CED645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245294"/>
              </p:ext>
            </p:extLst>
          </p:nvPr>
        </p:nvGraphicFramePr>
        <p:xfrm>
          <a:off x="557736" y="1749699"/>
          <a:ext cx="15065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640" imgH="241200" progId="Equation.DSMT4">
                  <p:embed/>
                </p:oleObj>
              </mc:Choice>
              <mc:Fallback>
                <p:oleObj name="Equation" r:id="rId4" imgW="647640" imgH="241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F2EB965C-80DB-4931-B06E-B6C5CED645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7736" y="1749699"/>
                        <a:ext cx="1506538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C9EF11FA-9FFF-4F2A-8258-DC357195F3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396988"/>
              </p:ext>
            </p:extLst>
          </p:nvPr>
        </p:nvGraphicFramePr>
        <p:xfrm>
          <a:off x="613594" y="2302165"/>
          <a:ext cx="120967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20560" imgH="228600" progId="Equation.DSMT4">
                  <p:embed/>
                </p:oleObj>
              </mc:Choice>
              <mc:Fallback>
                <p:oleObj name="Equation" r:id="rId6" imgW="52056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C9EF11FA-9FFF-4F2A-8258-DC357195F3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3594" y="2302165"/>
                        <a:ext cx="1209675" cy="531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DB5F1E82-E6AB-4CBD-92B3-7BA7CFF990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282214"/>
              </p:ext>
            </p:extLst>
          </p:nvPr>
        </p:nvGraphicFramePr>
        <p:xfrm>
          <a:off x="3491947" y="4827313"/>
          <a:ext cx="2185988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39600" imgH="431640" progId="Equation.DSMT4">
                  <p:embed/>
                </p:oleObj>
              </mc:Choice>
              <mc:Fallback>
                <p:oleObj name="Equation" r:id="rId8" imgW="939600" imgH="4316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DB5F1E82-E6AB-4CBD-92B3-7BA7CFF990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91947" y="4827313"/>
                        <a:ext cx="2185988" cy="1004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87643D8C-4C90-4123-86AF-CA95BDDCE8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97686" y="896882"/>
            <a:ext cx="9734550" cy="3810000"/>
          </a:xfrm>
          <a:prstGeom prst="rect">
            <a:avLst/>
          </a:prstGeom>
        </p:spPr>
      </p:pic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AC2A4C27-52AF-41F3-97B4-4BB65AECB23C}"/>
              </a:ext>
            </a:extLst>
          </p:cNvPr>
          <p:cNvSpPr/>
          <p:nvPr/>
        </p:nvSpPr>
        <p:spPr>
          <a:xfrm>
            <a:off x="6410739" y="660032"/>
            <a:ext cx="4004855" cy="2338238"/>
          </a:xfrm>
          <a:custGeom>
            <a:avLst/>
            <a:gdLst>
              <a:gd name="connsiteX0" fmla="*/ 178088 w 4004855"/>
              <a:gd name="connsiteY0" fmla="*/ 0 h 2338238"/>
              <a:gd name="connsiteX1" fmla="*/ 2796866 w 4004855"/>
              <a:gd name="connsiteY1" fmla="*/ 0 h 2338238"/>
              <a:gd name="connsiteX2" fmla="*/ 2974953 w 4004855"/>
              <a:gd name="connsiteY2" fmla="*/ 178087 h 2338238"/>
              <a:gd name="connsiteX3" fmla="*/ 2974953 w 4004855"/>
              <a:gd name="connsiteY3" fmla="*/ 687199 h 2338238"/>
              <a:gd name="connsiteX4" fmla="*/ 3729676 w 4004855"/>
              <a:gd name="connsiteY4" fmla="*/ 687199 h 2338238"/>
              <a:gd name="connsiteX5" fmla="*/ 4004855 w 4004855"/>
              <a:gd name="connsiteY5" fmla="*/ 962378 h 2338238"/>
              <a:gd name="connsiteX6" fmla="*/ 4004855 w 4004855"/>
              <a:gd name="connsiteY6" fmla="*/ 2063059 h 2338238"/>
              <a:gd name="connsiteX7" fmla="*/ 3729676 w 4004855"/>
              <a:gd name="connsiteY7" fmla="*/ 2338238 h 2338238"/>
              <a:gd name="connsiteX8" fmla="*/ 275179 w 4004855"/>
              <a:gd name="connsiteY8" fmla="*/ 2338238 h 2338238"/>
              <a:gd name="connsiteX9" fmla="*/ 0 w 4004855"/>
              <a:gd name="connsiteY9" fmla="*/ 2063059 h 2338238"/>
              <a:gd name="connsiteX10" fmla="*/ 0 w 4004855"/>
              <a:gd name="connsiteY10" fmla="*/ 962378 h 2338238"/>
              <a:gd name="connsiteX11" fmla="*/ 7265 w 4004855"/>
              <a:gd name="connsiteY11" fmla="*/ 926394 h 2338238"/>
              <a:gd name="connsiteX12" fmla="*/ 1 w 4004855"/>
              <a:gd name="connsiteY12" fmla="*/ 890414 h 2338238"/>
              <a:gd name="connsiteX13" fmla="*/ 1 w 4004855"/>
              <a:gd name="connsiteY13" fmla="*/ 178087 h 2338238"/>
              <a:gd name="connsiteX14" fmla="*/ 178088 w 4004855"/>
              <a:gd name="connsiteY14" fmla="*/ 0 h 2338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04855" h="2338238">
                <a:moveTo>
                  <a:pt x="178088" y="0"/>
                </a:moveTo>
                <a:lnTo>
                  <a:pt x="2796866" y="0"/>
                </a:lnTo>
                <a:cubicBezTo>
                  <a:pt x="2895221" y="0"/>
                  <a:pt x="2974953" y="79732"/>
                  <a:pt x="2974953" y="178087"/>
                </a:cubicBezTo>
                <a:lnTo>
                  <a:pt x="2974953" y="687199"/>
                </a:lnTo>
                <a:lnTo>
                  <a:pt x="3729676" y="687199"/>
                </a:lnTo>
                <a:cubicBezTo>
                  <a:pt x="3881653" y="687199"/>
                  <a:pt x="4004855" y="810401"/>
                  <a:pt x="4004855" y="962378"/>
                </a:cubicBezTo>
                <a:lnTo>
                  <a:pt x="4004855" y="2063059"/>
                </a:lnTo>
                <a:cubicBezTo>
                  <a:pt x="4004855" y="2215036"/>
                  <a:pt x="3881653" y="2338238"/>
                  <a:pt x="3729676" y="2338238"/>
                </a:cubicBezTo>
                <a:lnTo>
                  <a:pt x="275179" y="2338238"/>
                </a:lnTo>
                <a:cubicBezTo>
                  <a:pt x="123202" y="2338238"/>
                  <a:pt x="0" y="2215036"/>
                  <a:pt x="0" y="2063059"/>
                </a:cubicBezTo>
                <a:lnTo>
                  <a:pt x="0" y="962378"/>
                </a:lnTo>
                <a:lnTo>
                  <a:pt x="7265" y="926394"/>
                </a:lnTo>
                <a:lnTo>
                  <a:pt x="1" y="890414"/>
                </a:lnTo>
                <a:lnTo>
                  <a:pt x="1" y="178087"/>
                </a:lnTo>
                <a:cubicBezTo>
                  <a:pt x="1" y="79732"/>
                  <a:pt x="79733" y="0"/>
                  <a:pt x="178088" y="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D17F1B47-C12A-42F5-AFAF-A47430F80907}"/>
              </a:ext>
            </a:extLst>
          </p:cNvPr>
          <p:cNvSpPr/>
          <p:nvPr/>
        </p:nvSpPr>
        <p:spPr>
          <a:xfrm>
            <a:off x="2197858" y="1434165"/>
            <a:ext cx="4004855" cy="31282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2110601-89D0-4046-B085-F03EE8A00858}"/>
              </a:ext>
            </a:extLst>
          </p:cNvPr>
          <p:cNvSpPr txBox="1"/>
          <p:nvPr/>
        </p:nvSpPr>
        <p:spPr>
          <a:xfrm>
            <a:off x="9728462" y="574317"/>
            <a:ext cx="1905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preamplified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comparator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731289E-3C5B-40A6-88BC-BD9B434F9C42}"/>
              </a:ext>
            </a:extLst>
          </p:cNvPr>
          <p:cNvSpPr txBox="1"/>
          <p:nvPr/>
        </p:nvSpPr>
        <p:spPr>
          <a:xfrm>
            <a:off x="2962600" y="942449"/>
            <a:ext cx="2475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capacitive DAC</a:t>
            </a: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3FD6FF09-B8E7-4DE4-8576-37BBD6D7B2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505356"/>
              </p:ext>
            </p:extLst>
          </p:nvPr>
        </p:nvGraphicFramePr>
        <p:xfrm>
          <a:off x="5752561" y="5005112"/>
          <a:ext cx="351472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11280" imgH="279360" progId="Equation.DSMT4">
                  <p:embed/>
                </p:oleObj>
              </mc:Choice>
              <mc:Fallback>
                <p:oleObj name="Equation" r:id="rId12" imgW="1511280" imgH="27936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3FD6FF09-B8E7-4DE4-8576-37BBD6D7B2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752561" y="5005112"/>
                        <a:ext cx="3514725" cy="64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00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2AC5BF07-45B9-48C1-A59E-DAC9D2945112}"/>
              </a:ext>
            </a:extLst>
          </p:cNvPr>
          <p:cNvSpPr/>
          <p:nvPr/>
        </p:nvSpPr>
        <p:spPr>
          <a:xfrm>
            <a:off x="8012797" y="1969971"/>
            <a:ext cx="3807026" cy="3901440"/>
          </a:xfrm>
          <a:prstGeom prst="roundRect">
            <a:avLst>
              <a:gd name="adj" fmla="val 492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5E45E49-5CC6-40C4-B8F6-A4F64A39B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467" y="0"/>
            <a:ext cx="10515600" cy="662397"/>
          </a:xfrm>
        </p:spPr>
        <p:txBody>
          <a:bodyPr/>
          <a:lstStyle/>
          <a:p>
            <a:r>
              <a:rPr lang="en-US" dirty="0"/>
              <a:t>DAC performance parameters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0210559-0125-4BBB-A869-9A1AFAC36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E394437-C4C4-441A-903F-605CF7DA5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3322622-8FA9-48A7-A75A-E5BCDA1B967C}"/>
              </a:ext>
            </a:extLst>
          </p:cNvPr>
          <p:cNvSpPr txBox="1"/>
          <p:nvPr/>
        </p:nvSpPr>
        <p:spPr>
          <a:xfrm>
            <a:off x="604761" y="952168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DAC errors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6EC754C-B145-4693-83C8-9EB5E9C5D332}"/>
              </a:ext>
            </a:extLst>
          </p:cNvPr>
          <p:cNvSpPr txBox="1"/>
          <p:nvPr/>
        </p:nvSpPr>
        <p:spPr>
          <a:xfrm>
            <a:off x="604761" y="1969971"/>
            <a:ext cx="2904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Offset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Gain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Non-linearity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3CFC10B-FD05-48F8-A1DE-1C048660AF43}"/>
              </a:ext>
            </a:extLst>
          </p:cNvPr>
          <p:cNvSpPr txBox="1"/>
          <p:nvPr/>
        </p:nvSpPr>
        <p:spPr>
          <a:xfrm>
            <a:off x="2992966" y="2598003"/>
            <a:ext cx="1380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DNL</a:t>
            </a:r>
          </a:p>
        </p:txBody>
      </p:sp>
      <p:sp>
        <p:nvSpPr>
          <p:cNvPr id="9" name="Parentesi graffa aperta 8">
            <a:extLst>
              <a:ext uri="{FF2B5EF4-FFF2-40B4-BE49-F238E27FC236}">
                <a16:creationId xmlns:a16="http://schemas.microsoft.com/office/drawing/2014/main" id="{77C72035-8771-40AD-9BE2-B79CECEC8AEA}"/>
              </a:ext>
            </a:extLst>
          </p:cNvPr>
          <p:cNvSpPr/>
          <p:nvPr/>
        </p:nvSpPr>
        <p:spPr>
          <a:xfrm>
            <a:off x="2836333" y="2598003"/>
            <a:ext cx="156633" cy="830997"/>
          </a:xfrm>
          <a:prstGeom prst="leftBrace">
            <a:avLst>
              <a:gd name="adj1" fmla="val 7319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1FCFFCC-9266-4AB4-B8A4-FD5DC42C94DD}"/>
              </a:ext>
            </a:extLst>
          </p:cNvPr>
          <p:cNvSpPr txBox="1"/>
          <p:nvPr/>
        </p:nvSpPr>
        <p:spPr>
          <a:xfrm>
            <a:off x="604761" y="1441701"/>
            <a:ext cx="10574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Quantization error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01CCAF5-21EC-4A26-AD59-F236EEBED950}"/>
              </a:ext>
            </a:extLst>
          </p:cNvPr>
          <p:cNvSpPr txBox="1"/>
          <p:nvPr/>
        </p:nvSpPr>
        <p:spPr>
          <a:xfrm>
            <a:off x="604761" y="3300719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21CF41E-1DA0-4328-8CA7-23A144853F81}"/>
              </a:ext>
            </a:extLst>
          </p:cNvPr>
          <p:cNvSpPr txBox="1"/>
          <p:nvPr/>
        </p:nvSpPr>
        <p:spPr>
          <a:xfrm flipH="1">
            <a:off x="604761" y="4425245"/>
            <a:ext cx="8251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DAC speed: settling time, sample per seconds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sps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EEEEF9B-7D3E-4947-BCFB-8950F2702C2A}"/>
              </a:ext>
            </a:extLst>
          </p:cNvPr>
          <p:cNvSpPr txBox="1"/>
          <p:nvPr/>
        </p:nvSpPr>
        <p:spPr>
          <a:xfrm>
            <a:off x="604761" y="5528733"/>
            <a:ext cx="59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Power consumption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6DBC203-5FEF-4062-830E-37CA935563FC}"/>
              </a:ext>
            </a:extLst>
          </p:cNvPr>
          <p:cNvSpPr txBox="1"/>
          <p:nvPr/>
        </p:nvSpPr>
        <p:spPr>
          <a:xfrm>
            <a:off x="604761" y="5114925"/>
            <a:ext cx="3504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Maximum output current</a:t>
            </a:r>
          </a:p>
        </p:txBody>
      </p:sp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CE1A4A28-0B28-4D72-9A3A-491202C77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88631" y="2145446"/>
            <a:ext cx="3504486" cy="32708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25794C72-132C-43CE-8213-05D28379EEDD}"/>
                  </a:ext>
                </a:extLst>
              </p:cNvPr>
              <p:cNvSpPr txBox="1"/>
              <p:nvPr/>
            </p:nvSpPr>
            <p:spPr>
              <a:xfrm>
                <a:off x="628590" y="3892804"/>
                <a:ext cx="45467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Energy of the glitches </a:t>
                </a:r>
                <a14:m>
                  <m:oMath xmlns:m="http://schemas.openxmlformats.org/officeDocument/2006/math">
                    <m:r>
                      <a:rPr lang="it-IT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it-IT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nV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m:rPr>
                        <m:nor/>
                      </m:rPr>
                      <a:rPr lang="it-IT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s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25794C72-132C-43CE-8213-05D28379E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90" y="3892804"/>
                <a:ext cx="4546717" cy="461665"/>
              </a:xfrm>
              <a:prstGeom prst="rect">
                <a:avLst/>
              </a:prstGeom>
              <a:blipFill>
                <a:blip r:embed="rId5"/>
                <a:stretch>
                  <a:fillRect l="-2011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1B4895F3-C0BD-4404-AF29-CDBB04F6C3B7}"/>
              </a:ext>
            </a:extLst>
          </p:cNvPr>
          <p:cNvSpPr/>
          <p:nvPr/>
        </p:nvSpPr>
        <p:spPr>
          <a:xfrm>
            <a:off x="4961589" y="3118585"/>
            <a:ext cx="3051208" cy="1020278"/>
          </a:xfrm>
          <a:custGeom>
            <a:avLst/>
            <a:gdLst>
              <a:gd name="connsiteX0" fmla="*/ 0 w 3051208"/>
              <a:gd name="connsiteY0" fmla="*/ 1020278 h 1020278"/>
              <a:gd name="connsiteX1" fmla="*/ 654518 w 3051208"/>
              <a:gd name="connsiteY1" fmla="*/ 770021 h 1020278"/>
              <a:gd name="connsiteX2" fmla="*/ 1222408 w 3051208"/>
              <a:gd name="connsiteY2" fmla="*/ 327259 h 1020278"/>
              <a:gd name="connsiteX3" fmla="*/ 2040556 w 3051208"/>
              <a:gd name="connsiteY3" fmla="*/ 67377 h 1020278"/>
              <a:gd name="connsiteX4" fmla="*/ 3051208 w 3051208"/>
              <a:gd name="connsiteY4" fmla="*/ 0 h 102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1208" h="1020278">
                <a:moveTo>
                  <a:pt x="0" y="1020278"/>
                </a:moveTo>
                <a:cubicBezTo>
                  <a:pt x="225391" y="952901"/>
                  <a:pt x="450783" y="885524"/>
                  <a:pt x="654518" y="770021"/>
                </a:cubicBezTo>
                <a:cubicBezTo>
                  <a:pt x="858253" y="654518"/>
                  <a:pt x="991402" y="444366"/>
                  <a:pt x="1222408" y="327259"/>
                </a:cubicBezTo>
                <a:cubicBezTo>
                  <a:pt x="1453414" y="210152"/>
                  <a:pt x="1735756" y="121920"/>
                  <a:pt x="2040556" y="67377"/>
                </a:cubicBezTo>
                <a:cubicBezTo>
                  <a:pt x="2345356" y="12834"/>
                  <a:pt x="2698282" y="6417"/>
                  <a:pt x="3051208" y="0"/>
                </a:cubicBezTo>
              </a:path>
            </a:pathLst>
          </a:custGeom>
          <a:noFill/>
          <a:ln w="34925"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2B752EEC-8D5E-4CF4-81AB-CA645B654A3A}"/>
              </a:ext>
            </a:extLst>
          </p:cNvPr>
          <p:cNvSpPr/>
          <p:nvPr/>
        </p:nvSpPr>
        <p:spPr>
          <a:xfrm>
            <a:off x="497710" y="1418558"/>
            <a:ext cx="4004841" cy="2427406"/>
          </a:xfrm>
          <a:prstGeom prst="roundRect">
            <a:avLst>
              <a:gd name="adj" fmla="val 8084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2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/>
      <p:bldP spid="13" grpId="0"/>
      <p:bldP spid="14" grpId="0"/>
      <p:bldP spid="16" grpId="0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3B2083-01BD-4982-A60C-58246D4A7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62397"/>
          </a:xfrm>
        </p:spPr>
        <p:txBody>
          <a:bodyPr/>
          <a:lstStyle/>
          <a:p>
            <a:r>
              <a:rPr lang="en-US" dirty="0"/>
              <a:t>Reset phase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7748A14-9AC6-49F8-AA57-A7D25D223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065E2BE-E042-4EB5-AE7A-A6F875D42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30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716A22-2D37-485D-8FB2-45666D46F474}"/>
              </a:ext>
            </a:extLst>
          </p:cNvPr>
          <p:cNvSpPr txBox="1"/>
          <p:nvPr/>
        </p:nvSpPr>
        <p:spPr>
          <a:xfrm>
            <a:off x="995465" y="4918908"/>
            <a:ext cx="9071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All capacitors are in parallel,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with one terminal connected to the input voltage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E1AF811-91B5-4B0C-9822-228EB94C2D7C}"/>
              </a:ext>
            </a:extLst>
          </p:cNvPr>
          <p:cNvSpPr txBox="1"/>
          <p:nvPr/>
        </p:nvSpPr>
        <p:spPr>
          <a:xfrm>
            <a:off x="7958189" y="624089"/>
            <a:ext cx="32143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op-amp is closed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unity gain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F365D55-0B83-484B-8519-C20D56CDC553}"/>
              </a:ext>
            </a:extLst>
          </p:cNvPr>
          <p:cNvSpPr txBox="1"/>
          <p:nvPr/>
        </p:nvSpPr>
        <p:spPr>
          <a:xfrm>
            <a:off x="4580481" y="702249"/>
            <a:ext cx="617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8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sz="28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2DE03B1C-1630-467F-B5AB-EF6D39DBD5C4}"/>
              </a:ext>
            </a:extLst>
          </p:cNvPr>
          <p:cNvSpPr/>
          <p:nvPr/>
        </p:nvSpPr>
        <p:spPr>
          <a:xfrm>
            <a:off x="4580481" y="718457"/>
            <a:ext cx="687259" cy="6461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DBAD4EA3-8851-40D3-A860-2D4757ED0360}"/>
              </a:ext>
            </a:extLst>
          </p:cNvPr>
          <p:cNvCxnSpPr/>
          <p:nvPr/>
        </p:nvCxnSpPr>
        <p:spPr>
          <a:xfrm>
            <a:off x="5197958" y="1364645"/>
            <a:ext cx="666129" cy="484033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5766EA9A-EE68-446A-8197-418B26737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281529"/>
            <a:ext cx="9820275" cy="355282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A5823FF-D1CE-4628-8243-275086DAF4EE}"/>
              </a:ext>
            </a:extLst>
          </p:cNvPr>
          <p:cNvSpPr txBox="1"/>
          <p:nvPr/>
        </p:nvSpPr>
        <p:spPr>
          <a:xfrm>
            <a:off x="324145" y="825131"/>
            <a:ext cx="2082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 input signal 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 0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F664E862-7857-48E4-B0C3-AF4C9B61FF9C}"/>
              </a:ext>
            </a:extLst>
          </p:cNvPr>
          <p:cNvSpPr/>
          <p:nvPr/>
        </p:nvSpPr>
        <p:spPr>
          <a:xfrm>
            <a:off x="673056" y="1760316"/>
            <a:ext cx="596690" cy="1959314"/>
          </a:xfrm>
          <a:custGeom>
            <a:avLst/>
            <a:gdLst>
              <a:gd name="connsiteX0" fmla="*/ 3566 w 596690"/>
              <a:gd name="connsiteY0" fmla="*/ 0 h 1959314"/>
              <a:gd name="connsiteX1" fmla="*/ 3566 w 596690"/>
              <a:gd name="connsiteY1" fmla="*/ 766119 h 1959314"/>
              <a:gd name="connsiteX2" fmla="*/ 40636 w 596690"/>
              <a:gd name="connsiteY2" fmla="*/ 1297460 h 1959314"/>
              <a:gd name="connsiteX3" fmla="*/ 201274 w 596690"/>
              <a:gd name="connsiteY3" fmla="*/ 1865871 h 1959314"/>
              <a:gd name="connsiteX4" fmla="*/ 596690 w 596690"/>
              <a:gd name="connsiteY4" fmla="*/ 1952368 h 1959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690" h="1959314">
                <a:moveTo>
                  <a:pt x="3566" y="0"/>
                </a:moveTo>
                <a:cubicBezTo>
                  <a:pt x="477" y="274938"/>
                  <a:pt x="-2612" y="549876"/>
                  <a:pt x="3566" y="766119"/>
                </a:cubicBezTo>
                <a:cubicBezTo>
                  <a:pt x="9744" y="982362"/>
                  <a:pt x="7685" y="1114168"/>
                  <a:pt x="40636" y="1297460"/>
                </a:cubicBezTo>
                <a:cubicBezTo>
                  <a:pt x="73587" y="1480752"/>
                  <a:pt x="108598" y="1756720"/>
                  <a:pt x="201274" y="1865871"/>
                </a:cubicBezTo>
                <a:cubicBezTo>
                  <a:pt x="293950" y="1975022"/>
                  <a:pt x="445320" y="1963695"/>
                  <a:pt x="596690" y="1952368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0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 animBg="1"/>
      <p:bldP spid="6" grpId="0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ACE894-29F4-4691-A09A-492BAC7DD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7443"/>
            <a:ext cx="10515600" cy="662397"/>
          </a:xfrm>
        </p:spPr>
        <p:txBody>
          <a:bodyPr/>
          <a:lstStyle/>
          <a:p>
            <a:r>
              <a:rPr lang="en-US" dirty="0"/>
              <a:t>Sampling phase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756BD41-AAA5-4F5E-8279-F9F793B0C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831E175-25B2-4F6A-AF16-BEC90E573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77C7738-0FED-4EB6-88C2-2AC1BDC2A56E}"/>
              </a:ext>
            </a:extLst>
          </p:cNvPr>
          <p:cNvSpPr txBox="1"/>
          <p:nvPr/>
        </p:nvSpPr>
        <p:spPr>
          <a:xfrm>
            <a:off x="1242092" y="4508500"/>
            <a:ext cx="9231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op-amp is placed in open loop configuration and the bottom plates of all capacitors are connected to gnd.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voltage of the top plates (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top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is free to evolve (it is floating, no current comes from the OP to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top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14C287EE-2D7E-4047-822B-B7427EB0D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0757" y="1068010"/>
            <a:ext cx="97345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3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Elemento grafico 27">
            <a:extLst>
              <a:ext uri="{FF2B5EF4-FFF2-40B4-BE49-F238E27FC236}">
                <a16:creationId xmlns:a16="http://schemas.microsoft.com/office/drawing/2014/main" id="{5EDE0619-D5D0-4098-9359-B8CCF1E5C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97001" y="4211450"/>
            <a:ext cx="4410075" cy="1924050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7DF5BD11-E88F-409C-AF78-09D3B217C6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25298" y="927963"/>
            <a:ext cx="3806136" cy="221365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E66159A-B13D-43CC-8A24-F8D25FFD7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54" y="-129391"/>
            <a:ext cx="10515600" cy="662397"/>
          </a:xfrm>
        </p:spPr>
        <p:txBody>
          <a:bodyPr/>
          <a:lstStyle/>
          <a:p>
            <a:r>
              <a:rPr lang="en-US" dirty="0"/>
              <a:t>Top voltage in the sampling phase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3A7A711-654F-487D-835C-8AC92CB7A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F7E949F-F802-472F-A62D-3BCA56AE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32</a:t>
            </a:fld>
            <a:endParaRPr lang="en-US" dirty="0"/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CB4FEBDD-35EA-4DA8-876A-923E86FA3E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900856"/>
              </p:ext>
            </p:extLst>
          </p:nvPr>
        </p:nvGraphicFramePr>
        <p:xfrm>
          <a:off x="2490225" y="1099050"/>
          <a:ext cx="796925" cy="71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3800" imgH="228600" progId="Equation.DSMT4">
                  <p:embed/>
                </p:oleObj>
              </mc:Choice>
              <mc:Fallback>
                <p:oleObj name="Equation" r:id="rId6" imgW="25380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CB4FEBDD-35EA-4DA8-876A-923E86FA3E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90225" y="1099050"/>
                        <a:ext cx="796925" cy="717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E366234D-FF90-4760-B9CB-E00744CE13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068438"/>
              </p:ext>
            </p:extLst>
          </p:nvPr>
        </p:nvGraphicFramePr>
        <p:xfrm>
          <a:off x="383356" y="2053581"/>
          <a:ext cx="1674813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33160" imgH="228600" progId="Equation.DSMT4">
                  <p:embed/>
                </p:oleObj>
              </mc:Choice>
              <mc:Fallback>
                <p:oleObj name="Equation" r:id="rId8" imgW="53316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E366234D-FF90-4760-B9CB-E00744CE13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3356" y="2053581"/>
                        <a:ext cx="1674813" cy="719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175381B3-0516-4D44-BE8A-C557445D9A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221535"/>
              </p:ext>
            </p:extLst>
          </p:nvPr>
        </p:nvGraphicFramePr>
        <p:xfrm>
          <a:off x="7391397" y="4040874"/>
          <a:ext cx="25654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76240" imgH="253800" progId="Equation.DSMT4">
                  <p:embed/>
                </p:oleObj>
              </mc:Choice>
              <mc:Fallback>
                <p:oleObj name="Equation" r:id="rId10" imgW="876240" imgH="2538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175381B3-0516-4D44-BE8A-C557445D9A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91397" y="4040874"/>
                        <a:ext cx="2565400" cy="744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290FBD8-866E-4DD4-B38C-11B622AB465A}"/>
              </a:ext>
            </a:extLst>
          </p:cNvPr>
          <p:cNvSpPr txBox="1"/>
          <p:nvPr/>
        </p:nvSpPr>
        <p:spPr>
          <a:xfrm>
            <a:off x="3400118" y="3206513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72B493B-67DA-42E4-9548-317AACF9B323}"/>
              </a:ext>
            </a:extLst>
          </p:cNvPr>
          <p:cNvSpPr txBox="1"/>
          <p:nvPr/>
        </p:nvSpPr>
        <p:spPr>
          <a:xfrm>
            <a:off x="9248452" y="3506414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Sampling</a:t>
            </a:r>
          </a:p>
        </p:txBody>
      </p:sp>
      <p:sp>
        <p:nvSpPr>
          <p:cNvPr id="16" name="Freccia in giù 15">
            <a:extLst>
              <a:ext uri="{FF2B5EF4-FFF2-40B4-BE49-F238E27FC236}">
                <a16:creationId xmlns:a16="http://schemas.microsoft.com/office/drawing/2014/main" id="{C9DE088E-10A9-40A6-BC40-A39A6C8A17FD}"/>
              </a:ext>
            </a:extLst>
          </p:cNvPr>
          <p:cNvSpPr/>
          <p:nvPr/>
        </p:nvSpPr>
        <p:spPr>
          <a:xfrm rot="16200000">
            <a:off x="6110230" y="2256765"/>
            <a:ext cx="672628" cy="554379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77C4FD84-88C7-4431-AA1E-EEFF3EBFA7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438299"/>
              </p:ext>
            </p:extLst>
          </p:nvPr>
        </p:nvGraphicFramePr>
        <p:xfrm>
          <a:off x="1242996" y="5098597"/>
          <a:ext cx="7969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3800" imgH="228600" progId="Equation.DSMT4">
                  <p:embed/>
                </p:oleObj>
              </mc:Choice>
              <mc:Fallback>
                <p:oleObj name="Equation" r:id="rId12" imgW="253800" imgH="2286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77C4FD84-88C7-4431-AA1E-EEFF3EBFA7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42996" y="5098597"/>
                        <a:ext cx="796925" cy="719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2E0BAF10-1907-45B2-8A4D-71B93D695AAD}"/>
              </a:ext>
            </a:extLst>
          </p:cNvPr>
          <p:cNvCxnSpPr>
            <a:cxnSpLocks/>
          </p:cNvCxnSpPr>
          <p:nvPr/>
        </p:nvCxnSpPr>
        <p:spPr>
          <a:xfrm flipV="1">
            <a:off x="2043403" y="4827245"/>
            <a:ext cx="789962" cy="591457"/>
          </a:xfrm>
          <a:prstGeom prst="line">
            <a:avLst/>
          </a:prstGeom>
          <a:ln w="34925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10AC2544-56FF-4F11-B599-E62978C295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922983"/>
              </p:ext>
            </p:extLst>
          </p:nvPr>
        </p:nvGraphicFramePr>
        <p:xfrm>
          <a:off x="2413464" y="3018109"/>
          <a:ext cx="598488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0440" imgH="228600" progId="Equation.DSMT4">
                  <p:embed/>
                </p:oleObj>
              </mc:Choice>
              <mc:Fallback>
                <p:oleObj name="Equation" r:id="rId14" imgW="190440" imgH="228600" progId="Equation.DSMT4">
                  <p:embed/>
                  <p:pic>
                    <p:nvPicPr>
                      <p:cNvPr id="21" name="Oggetto 20">
                        <a:extLst>
                          <a:ext uri="{FF2B5EF4-FFF2-40B4-BE49-F238E27FC236}">
                            <a16:creationId xmlns:a16="http://schemas.microsoft.com/office/drawing/2014/main" id="{10AC2544-56FF-4F11-B599-E62978C295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413464" y="3018109"/>
                        <a:ext cx="598488" cy="719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Elemento grafico 24">
            <a:extLst>
              <a:ext uri="{FF2B5EF4-FFF2-40B4-BE49-F238E27FC236}">
                <a16:creationId xmlns:a16="http://schemas.microsoft.com/office/drawing/2014/main" id="{05A79116-214A-4B51-8CF3-C6E1280FC19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73376" y="874912"/>
            <a:ext cx="3932205" cy="2524522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989FF6B9-F7D6-40F6-AB9A-F359A5F50124}"/>
              </a:ext>
            </a:extLst>
          </p:cNvPr>
          <p:cNvSpPr txBox="1"/>
          <p:nvPr/>
        </p:nvSpPr>
        <p:spPr>
          <a:xfrm>
            <a:off x="4840055" y="3013501"/>
            <a:ext cx="2759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voltage 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does not change</a:t>
            </a:r>
          </a:p>
        </p:txBody>
      </p:sp>
      <p:pic>
        <p:nvPicPr>
          <p:cNvPr id="31" name="Elemento grafico 30">
            <a:extLst>
              <a:ext uri="{FF2B5EF4-FFF2-40B4-BE49-F238E27FC236}">
                <a16:creationId xmlns:a16="http://schemas.microsoft.com/office/drawing/2014/main" id="{20081EC5-902F-420B-A4A2-B48C3E8F864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982240" y="4742318"/>
            <a:ext cx="1676400" cy="1104900"/>
          </a:xfrm>
          <a:prstGeom prst="rect">
            <a:avLst/>
          </a:prstGeom>
        </p:spPr>
      </p:pic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595B7793-286C-462C-8A12-C4D58AC91AAB}"/>
              </a:ext>
            </a:extLst>
          </p:cNvPr>
          <p:cNvCxnSpPr>
            <a:cxnSpLocks/>
          </p:cNvCxnSpPr>
          <p:nvPr/>
        </p:nvCxnSpPr>
        <p:spPr>
          <a:xfrm flipH="1">
            <a:off x="5780360" y="5189537"/>
            <a:ext cx="1103171" cy="598168"/>
          </a:xfrm>
          <a:prstGeom prst="line">
            <a:avLst/>
          </a:prstGeom>
          <a:ln w="34925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ggetto 36">
            <a:extLst>
              <a:ext uri="{FF2B5EF4-FFF2-40B4-BE49-F238E27FC236}">
                <a16:creationId xmlns:a16="http://schemas.microsoft.com/office/drawing/2014/main" id="{B1092E6B-957C-4665-AED0-37C73CE497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663507"/>
              </p:ext>
            </p:extLst>
          </p:nvPr>
        </p:nvGraphicFramePr>
        <p:xfrm>
          <a:off x="7023054" y="4835525"/>
          <a:ext cx="41275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409400" imgH="241200" progId="Equation.DSMT4">
                  <p:embed/>
                </p:oleObj>
              </mc:Choice>
              <mc:Fallback>
                <p:oleObj name="Equation" r:id="rId20" imgW="1409400" imgH="241200" progId="Equation.DSMT4">
                  <p:embed/>
                  <p:pic>
                    <p:nvPicPr>
                      <p:cNvPr id="37" name="Oggetto 36">
                        <a:extLst>
                          <a:ext uri="{FF2B5EF4-FFF2-40B4-BE49-F238E27FC236}">
                            <a16:creationId xmlns:a16="http://schemas.microsoft.com/office/drawing/2014/main" id="{B1092E6B-957C-4665-AED0-37C73CE497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023054" y="4835525"/>
                        <a:ext cx="4127500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ggetto 41">
            <a:extLst>
              <a:ext uri="{FF2B5EF4-FFF2-40B4-BE49-F238E27FC236}">
                <a16:creationId xmlns:a16="http://schemas.microsoft.com/office/drawing/2014/main" id="{32EDA4C6-97A8-4962-8E60-6CEE9453AF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920592"/>
              </p:ext>
            </p:extLst>
          </p:nvPr>
        </p:nvGraphicFramePr>
        <p:xfrm>
          <a:off x="7519963" y="5484972"/>
          <a:ext cx="156051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33160" imgH="228600" progId="Equation.DSMT4">
                  <p:embed/>
                </p:oleObj>
              </mc:Choice>
              <mc:Fallback>
                <p:oleObj name="Equation" r:id="rId22" imgW="533160" imgH="228600" progId="Equation.DSMT4">
                  <p:embed/>
                  <p:pic>
                    <p:nvPicPr>
                      <p:cNvPr id="42" name="Oggetto 41">
                        <a:extLst>
                          <a:ext uri="{FF2B5EF4-FFF2-40B4-BE49-F238E27FC236}">
                            <a16:creationId xmlns:a16="http://schemas.microsoft.com/office/drawing/2014/main" id="{32EDA4C6-97A8-4962-8E60-6CEE9453AF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519963" y="5484972"/>
                        <a:ext cx="1560512" cy="66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86545922-B49E-4D51-A590-004A360CAEF9}"/>
              </a:ext>
            </a:extLst>
          </p:cNvPr>
          <p:cNvCxnSpPr>
            <a:cxnSpLocks/>
          </p:cNvCxnSpPr>
          <p:nvPr/>
        </p:nvCxnSpPr>
        <p:spPr>
          <a:xfrm>
            <a:off x="6984070" y="3872004"/>
            <a:ext cx="407327" cy="345929"/>
          </a:xfrm>
          <a:prstGeom prst="line">
            <a:avLst/>
          </a:prstGeom>
          <a:ln w="34925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12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0350366A-3C9B-45C5-B51B-1B34FBF3B98C}"/>
              </a:ext>
            </a:extLst>
          </p:cNvPr>
          <p:cNvSpPr/>
          <p:nvPr/>
        </p:nvSpPr>
        <p:spPr>
          <a:xfrm>
            <a:off x="5936474" y="472163"/>
            <a:ext cx="4314504" cy="1603829"/>
          </a:xfrm>
          <a:prstGeom prst="roundRect">
            <a:avLst>
              <a:gd name="adj" fmla="val 784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7FA34A8D-C523-4F8F-8E87-04754B99C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1063" y="662397"/>
            <a:ext cx="10382250" cy="31623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1C437E1-B36A-4CA9-8139-F153DFADE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2" y="0"/>
            <a:ext cx="4158345" cy="662397"/>
          </a:xfrm>
        </p:spPr>
        <p:txBody>
          <a:bodyPr/>
          <a:lstStyle/>
          <a:p>
            <a:r>
              <a:rPr lang="en-US" dirty="0"/>
              <a:t>SAR phases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E66B1B8-016B-4F75-8152-7F09C8C61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D2E6900-8DDC-4D41-8915-74676AB4C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33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F879A11-DE46-45C2-BE45-BEEBB0E8D959}"/>
              </a:ext>
            </a:extLst>
          </p:cNvPr>
          <p:cNvSpPr txBox="1"/>
          <p:nvPr/>
        </p:nvSpPr>
        <p:spPr>
          <a:xfrm>
            <a:off x="2396359" y="3419004"/>
            <a:ext cx="4637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Sequence: SAR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n-1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...... SAR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46D8AC1-791E-4C4D-B77E-45FF99C7C168}"/>
              </a:ext>
            </a:extLst>
          </p:cNvPr>
          <p:cNvSpPr txBox="1"/>
          <p:nvPr/>
        </p:nvSpPr>
        <p:spPr>
          <a:xfrm>
            <a:off x="1458687" y="3827189"/>
            <a:ext cx="86290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Phase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SAR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begins by connecting the bottom plate of C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the reference voltage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REF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through switch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causes a jump in voltage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top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Bit k-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the output of the composite comparator (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at the end of phase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SAR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b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=0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comes back to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gnd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else it remains at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REF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F831A1A-5474-4217-B84B-0DEFBFB3DB0A}"/>
              </a:ext>
            </a:extLst>
          </p:cNvPr>
          <p:cNvSpPr txBox="1"/>
          <p:nvPr/>
        </p:nvSpPr>
        <p:spPr>
          <a:xfrm>
            <a:off x="6732753" y="365241"/>
            <a:ext cx="3267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composite comparator</a:t>
            </a:r>
          </a:p>
        </p:txBody>
      </p:sp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EACE5AF9-4D25-4E3E-A8C7-AC6B65BEE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269029">
            <a:off x="2878781" y="1894288"/>
            <a:ext cx="311705" cy="307435"/>
          </a:xfrm>
          <a:prstGeom prst="rect">
            <a:avLst/>
          </a:prstGeom>
        </p:spPr>
      </p:pic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F28FE0A5-0EA9-4112-83F2-C925F3349F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520200"/>
              </p:ext>
            </p:extLst>
          </p:nvPr>
        </p:nvGraphicFramePr>
        <p:xfrm>
          <a:off x="10738245" y="1033901"/>
          <a:ext cx="76835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9360" imgH="228600" progId="Equation.DSMT4">
                  <p:embed/>
                </p:oleObj>
              </mc:Choice>
              <mc:Fallback>
                <p:oleObj name="Equation" r:id="rId6" imgW="279360" imgH="2286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F28FE0A5-0EA9-4112-83F2-C925F3349F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738245" y="1033901"/>
                        <a:ext cx="768350" cy="630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5D7472AC-52DF-475D-BA84-FF61CB4E34EF}"/>
              </a:ext>
            </a:extLst>
          </p:cNvPr>
          <p:cNvSpPr/>
          <p:nvPr/>
        </p:nvSpPr>
        <p:spPr>
          <a:xfrm>
            <a:off x="2396359" y="659905"/>
            <a:ext cx="1124607" cy="2769096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F8C7694-9826-43B8-ADEB-E0ABDC3F11AF}"/>
              </a:ext>
            </a:extLst>
          </p:cNvPr>
          <p:cNvSpPr txBox="1"/>
          <p:nvPr/>
        </p:nvSpPr>
        <p:spPr>
          <a:xfrm rot="16200000">
            <a:off x="-211760" y="4533385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Phase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SAR</a:t>
            </a:r>
            <a:r>
              <a:rPr lang="en-US" sz="24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arentesi graffa aperta 18">
            <a:extLst>
              <a:ext uri="{FF2B5EF4-FFF2-40B4-BE49-F238E27FC236}">
                <a16:creationId xmlns:a16="http://schemas.microsoft.com/office/drawing/2014/main" id="{23FC572B-E081-46F6-8082-3018367E1DC9}"/>
              </a:ext>
            </a:extLst>
          </p:cNvPr>
          <p:cNvSpPr/>
          <p:nvPr/>
        </p:nvSpPr>
        <p:spPr>
          <a:xfrm>
            <a:off x="1054148" y="3880669"/>
            <a:ext cx="340242" cy="2147991"/>
          </a:xfrm>
          <a:prstGeom prst="leftBrace">
            <a:avLst>
              <a:gd name="adj1" fmla="val 45537"/>
              <a:gd name="adj2" fmla="val 4901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6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uiExpand="1" build="p"/>
      <p:bldP spid="17" grpId="0" animBg="1"/>
      <p:bldP spid="18" grpId="0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C3A31F-F2D6-4EE7-AECF-D086657B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875"/>
            <a:ext cx="10515600" cy="662397"/>
          </a:xfrm>
        </p:spPr>
        <p:txBody>
          <a:bodyPr/>
          <a:lstStyle/>
          <a:p>
            <a:r>
              <a:rPr lang="en-US" dirty="0"/>
              <a:t>Composite comparator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B94D0B3-C5C4-4316-AED1-EC1AF4C03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E605FB7-0F99-47A4-A954-5823BE7CB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34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3AC0739D-3A5B-4104-A7C6-588350C6F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4824" y="1494721"/>
            <a:ext cx="4543425" cy="159067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94969B3-8EAA-4632-942F-AFE7BF582F60}"/>
              </a:ext>
            </a:extLst>
          </p:cNvPr>
          <p:cNvSpPr txBox="1"/>
          <p:nvPr/>
        </p:nvSpPr>
        <p:spPr>
          <a:xfrm>
            <a:off x="7203439" y="1267153"/>
            <a:ext cx="415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gain of OA is so large that the offset and hysteresis of CMP has negligible impact on the composite comparator characteristics.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801B5C1-E283-487F-B78C-DA50EAFA7E2F}"/>
              </a:ext>
            </a:extLst>
          </p:cNvPr>
          <p:cNvSpPr txBox="1"/>
          <p:nvPr/>
        </p:nvSpPr>
        <p:spPr>
          <a:xfrm>
            <a:off x="5592336" y="1762790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0E2A39E-67D6-480A-A2CA-1A541ED2ED7C}"/>
              </a:ext>
            </a:extLst>
          </p:cNvPr>
          <p:cNvSpPr txBox="1"/>
          <p:nvPr/>
        </p:nvSpPr>
        <p:spPr>
          <a:xfrm>
            <a:off x="1114985" y="1229175"/>
            <a:ext cx="67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top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271D4673-B95B-4725-84B3-3214BB4F4C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72450"/>
              </p:ext>
            </p:extLst>
          </p:nvPr>
        </p:nvGraphicFramePr>
        <p:xfrm>
          <a:off x="7515685" y="3231502"/>
          <a:ext cx="3397803" cy="128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2680" imgH="482400" progId="Equation.DSMT4">
                  <p:embed/>
                </p:oleObj>
              </mc:Choice>
              <mc:Fallback>
                <p:oleObj name="Equation" r:id="rId4" imgW="1282680" imgH="4824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271D4673-B95B-4725-84B3-3214BB4F4C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15685" y="3231502"/>
                        <a:ext cx="3397803" cy="1281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FAE8BE00-C9C0-413D-BB3E-7CEF439324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28245" y="1866755"/>
            <a:ext cx="161925" cy="5715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C6ACDC9-224E-4A95-B4B7-61B8F318B828}"/>
              </a:ext>
            </a:extLst>
          </p:cNvPr>
          <p:cNvSpPr txBox="1"/>
          <p:nvPr/>
        </p:nvSpPr>
        <p:spPr>
          <a:xfrm>
            <a:off x="1085813" y="1783578"/>
            <a:ext cx="56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B395F368-251E-4EE6-8CB1-C56B255E62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154868"/>
              </p:ext>
            </p:extLst>
          </p:nvPr>
        </p:nvGraphicFramePr>
        <p:xfrm>
          <a:off x="1846866" y="4564689"/>
          <a:ext cx="5963001" cy="1414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45960" imgH="507960" progId="Equation.DSMT4">
                  <p:embed/>
                </p:oleObj>
              </mc:Choice>
              <mc:Fallback>
                <p:oleObj name="Equation" r:id="rId8" imgW="2145960" imgH="50796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B395F368-251E-4EE6-8CB1-C56B255E62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46866" y="4564689"/>
                        <a:ext cx="5963001" cy="1414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20D91741-B036-4F67-B78F-26269CADCA2E}"/>
              </a:ext>
            </a:extLst>
          </p:cNvPr>
          <p:cNvCxnSpPr>
            <a:cxnSpLocks/>
          </p:cNvCxnSpPr>
          <p:nvPr/>
        </p:nvCxnSpPr>
        <p:spPr>
          <a:xfrm>
            <a:off x="6379684" y="5160188"/>
            <a:ext cx="12689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22C72F07-8D8E-44A8-B3B6-6E89F4873566}"/>
              </a:ext>
            </a:extLst>
          </p:cNvPr>
          <p:cNvCxnSpPr>
            <a:cxnSpLocks/>
          </p:cNvCxnSpPr>
          <p:nvPr/>
        </p:nvCxnSpPr>
        <p:spPr>
          <a:xfrm>
            <a:off x="6379684" y="5852432"/>
            <a:ext cx="12689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A5A43751-7A3F-4A05-8BD1-7ABFDDA58933}"/>
              </a:ext>
            </a:extLst>
          </p:cNvPr>
          <p:cNvCxnSpPr>
            <a:cxnSpLocks/>
          </p:cNvCxnSpPr>
          <p:nvPr/>
        </p:nvCxnSpPr>
        <p:spPr>
          <a:xfrm>
            <a:off x="3568305" y="5182021"/>
            <a:ext cx="3176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84EA2A5C-16B4-49E3-81D0-117A067E9F85}"/>
              </a:ext>
            </a:extLst>
          </p:cNvPr>
          <p:cNvCxnSpPr>
            <a:cxnSpLocks/>
          </p:cNvCxnSpPr>
          <p:nvPr/>
        </p:nvCxnSpPr>
        <p:spPr>
          <a:xfrm>
            <a:off x="3568305" y="5900289"/>
            <a:ext cx="3176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3D9686DF-20C4-4F9B-9363-877B8E030D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931999"/>
              </p:ext>
            </p:extLst>
          </p:nvPr>
        </p:nvGraphicFramePr>
        <p:xfrm>
          <a:off x="1983774" y="3663770"/>
          <a:ext cx="1782762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47640" imgH="241200" progId="Equation.DSMT4">
                  <p:embed/>
                </p:oleObj>
              </mc:Choice>
              <mc:Fallback>
                <p:oleObj name="Equation" r:id="rId10" imgW="647640" imgH="2412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3D9686DF-20C4-4F9B-9363-877B8E030D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83774" y="3663770"/>
                        <a:ext cx="1782762" cy="665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4C0FA77-142D-4E9F-9F7B-B0711742175E}"/>
              </a:ext>
            </a:extLst>
          </p:cNvPr>
          <p:cNvSpPr txBox="1"/>
          <p:nvPr/>
        </p:nvSpPr>
        <p:spPr>
          <a:xfrm>
            <a:off x="2711866" y="838728"/>
            <a:ext cx="2348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8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8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lang="en-US" sz="2800" dirty="0" err="1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-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8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1965A320-887B-4558-9675-AD5ED1571378}"/>
              </a:ext>
            </a:extLst>
          </p:cNvPr>
          <p:cNvCxnSpPr>
            <a:cxnSpLocks/>
          </p:cNvCxnSpPr>
          <p:nvPr/>
        </p:nvCxnSpPr>
        <p:spPr>
          <a:xfrm flipH="1">
            <a:off x="3727121" y="1433196"/>
            <a:ext cx="18490" cy="526150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79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EA9366-9093-440A-96D0-9DB212706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914" y="90903"/>
            <a:ext cx="10515600" cy="662397"/>
          </a:xfrm>
        </p:spPr>
        <p:txBody>
          <a:bodyPr/>
          <a:lstStyle/>
          <a:p>
            <a:r>
              <a:rPr lang="en-US" dirty="0"/>
              <a:t>Phase </a:t>
            </a:r>
            <a:r>
              <a:rPr lang="en-US" b="1" dirty="0" err="1"/>
              <a:t>SAR</a:t>
            </a:r>
            <a:r>
              <a:rPr lang="en-US" b="1" baseline="-25000" dirty="0" err="1"/>
              <a:t>k</a:t>
            </a:r>
            <a:r>
              <a:rPr lang="en-US" dirty="0"/>
              <a:t>: calculation of the </a:t>
            </a:r>
            <a:r>
              <a:rPr lang="en-US" i="1" dirty="0" err="1"/>
              <a:t>V</a:t>
            </a:r>
            <a:r>
              <a:rPr lang="en-US" i="1" baseline="-25000" dirty="0" err="1"/>
              <a:t>top</a:t>
            </a:r>
            <a:r>
              <a:rPr lang="en-US" dirty="0"/>
              <a:t> jump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0501B75-0487-48AA-AD4E-BE6182E8B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EB470C5-9319-4F24-89A6-9AC258A1F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35</a:t>
            </a:fld>
            <a:endParaRPr lang="en-US" dirty="0"/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2B45519D-CCD3-4AD7-A7E9-3C16AB531C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786556"/>
              </p:ext>
            </p:extLst>
          </p:nvPr>
        </p:nvGraphicFramePr>
        <p:xfrm>
          <a:off x="752614" y="3848910"/>
          <a:ext cx="3487738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71600" imgH="431640" progId="Equation.DSMT4">
                  <p:embed/>
                </p:oleObj>
              </mc:Choice>
              <mc:Fallback>
                <p:oleObj name="Equation" r:id="rId3" imgW="1371600" imgH="4316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2B45519D-CCD3-4AD7-A7E9-3C16AB531C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2614" y="3848910"/>
                        <a:ext cx="3487738" cy="110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641D90D3-898A-4D9C-A24A-69AC2DE0A0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640480"/>
              </p:ext>
            </p:extLst>
          </p:nvPr>
        </p:nvGraphicFramePr>
        <p:xfrm>
          <a:off x="4266485" y="3794159"/>
          <a:ext cx="187960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74360" imgH="457200" progId="Equation.DSMT4">
                  <p:embed/>
                </p:oleObj>
              </mc:Choice>
              <mc:Fallback>
                <p:oleObj name="Equation" r:id="rId5" imgW="774360" imgH="4572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641D90D3-898A-4D9C-A24A-69AC2DE0A0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66485" y="3794159"/>
                        <a:ext cx="1879600" cy="1109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4BEB27D5-0F8E-481C-8872-0D07E5A0B9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2223"/>
              </p:ext>
            </p:extLst>
          </p:nvPr>
        </p:nvGraphicFramePr>
        <p:xfrm>
          <a:off x="1745693" y="4919480"/>
          <a:ext cx="2503370" cy="1009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77760" imgH="393480" progId="Equation.DSMT4">
                  <p:embed/>
                </p:oleObj>
              </mc:Choice>
              <mc:Fallback>
                <p:oleObj name="Equation" r:id="rId7" imgW="977760" imgH="39348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4BEB27D5-0F8E-481C-8872-0D07E5A0B9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45693" y="4919480"/>
                        <a:ext cx="2503370" cy="1009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BFA91C89-4008-4C66-ADC6-A90B748FA9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43849" y="1194035"/>
            <a:ext cx="3409950" cy="218122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92D026A-0ED7-4C5E-82CF-87C91036BC0D}"/>
              </a:ext>
            </a:extLst>
          </p:cNvPr>
          <p:cNvSpPr txBox="1"/>
          <p:nvPr/>
        </p:nvSpPr>
        <p:spPr>
          <a:xfrm>
            <a:off x="8604985" y="3531527"/>
            <a:ext cx="31720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All-capacitor network: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equivalent circuit for variations. Capacitors can be replaced by a resistors of value 1/C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F2A9D46C-8EE3-4045-AC62-0E31FA06FB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8201" y="980079"/>
            <a:ext cx="4888002" cy="2471217"/>
          </a:xfrm>
          <a:prstGeom prst="rect">
            <a:avLst/>
          </a:prstGeom>
        </p:spPr>
      </p:pic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34A58539-0D71-4403-B03E-AE7687A1E21A}"/>
              </a:ext>
            </a:extLst>
          </p:cNvPr>
          <p:cNvSpPr/>
          <p:nvPr/>
        </p:nvSpPr>
        <p:spPr>
          <a:xfrm>
            <a:off x="6313714" y="1839433"/>
            <a:ext cx="756937" cy="66239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BB5D4651-F65C-446A-BE73-CD57FC3D2171}"/>
              </a:ext>
            </a:extLst>
          </p:cNvPr>
          <p:cNvSpPr/>
          <p:nvPr/>
        </p:nvSpPr>
        <p:spPr>
          <a:xfrm>
            <a:off x="4559005" y="3987209"/>
            <a:ext cx="1086145" cy="898623"/>
          </a:xfrm>
          <a:custGeom>
            <a:avLst/>
            <a:gdLst>
              <a:gd name="connsiteX0" fmla="*/ 118733 w 1086145"/>
              <a:gd name="connsiteY0" fmla="*/ 0 h 898623"/>
              <a:gd name="connsiteX1" fmla="*/ 593648 w 1086145"/>
              <a:gd name="connsiteY1" fmla="*/ 0 h 898623"/>
              <a:gd name="connsiteX2" fmla="*/ 712381 w 1086145"/>
              <a:gd name="connsiteY2" fmla="*/ 118733 h 898623"/>
              <a:gd name="connsiteX3" fmla="*/ 712381 w 1086145"/>
              <a:gd name="connsiteY3" fmla="*/ 349918 h 898623"/>
              <a:gd name="connsiteX4" fmla="*/ 994692 w 1086145"/>
              <a:gd name="connsiteY4" fmla="*/ 349918 h 898623"/>
              <a:gd name="connsiteX5" fmla="*/ 1086145 w 1086145"/>
              <a:gd name="connsiteY5" fmla="*/ 441371 h 898623"/>
              <a:gd name="connsiteX6" fmla="*/ 1086145 w 1086145"/>
              <a:gd name="connsiteY6" fmla="*/ 807170 h 898623"/>
              <a:gd name="connsiteX7" fmla="*/ 994692 w 1086145"/>
              <a:gd name="connsiteY7" fmla="*/ 898623 h 898623"/>
              <a:gd name="connsiteX8" fmla="*/ 301298 w 1086145"/>
              <a:gd name="connsiteY8" fmla="*/ 898623 h 898623"/>
              <a:gd name="connsiteX9" fmla="*/ 209845 w 1086145"/>
              <a:gd name="connsiteY9" fmla="*/ 807170 h 898623"/>
              <a:gd name="connsiteX10" fmla="*/ 209845 w 1086145"/>
              <a:gd name="connsiteY10" fmla="*/ 746223 h 898623"/>
              <a:gd name="connsiteX11" fmla="*/ 118733 w 1086145"/>
              <a:gd name="connsiteY11" fmla="*/ 746223 h 898623"/>
              <a:gd name="connsiteX12" fmla="*/ 0 w 1086145"/>
              <a:gd name="connsiteY12" fmla="*/ 627490 h 898623"/>
              <a:gd name="connsiteX13" fmla="*/ 0 w 1086145"/>
              <a:gd name="connsiteY13" fmla="*/ 118733 h 898623"/>
              <a:gd name="connsiteX14" fmla="*/ 118733 w 1086145"/>
              <a:gd name="connsiteY14" fmla="*/ 0 h 89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6145" h="898623">
                <a:moveTo>
                  <a:pt x="118733" y="0"/>
                </a:moveTo>
                <a:lnTo>
                  <a:pt x="593648" y="0"/>
                </a:lnTo>
                <a:cubicBezTo>
                  <a:pt x="659222" y="0"/>
                  <a:pt x="712381" y="53159"/>
                  <a:pt x="712381" y="118733"/>
                </a:cubicBezTo>
                <a:lnTo>
                  <a:pt x="712381" y="349918"/>
                </a:lnTo>
                <a:lnTo>
                  <a:pt x="994692" y="349918"/>
                </a:lnTo>
                <a:cubicBezTo>
                  <a:pt x="1045200" y="349918"/>
                  <a:pt x="1086145" y="390863"/>
                  <a:pt x="1086145" y="441371"/>
                </a:cubicBezTo>
                <a:lnTo>
                  <a:pt x="1086145" y="807170"/>
                </a:lnTo>
                <a:cubicBezTo>
                  <a:pt x="1086145" y="857678"/>
                  <a:pt x="1045200" y="898623"/>
                  <a:pt x="994692" y="898623"/>
                </a:cubicBezTo>
                <a:lnTo>
                  <a:pt x="301298" y="898623"/>
                </a:lnTo>
                <a:cubicBezTo>
                  <a:pt x="250790" y="898623"/>
                  <a:pt x="209845" y="857678"/>
                  <a:pt x="209845" y="807170"/>
                </a:cubicBezTo>
                <a:lnTo>
                  <a:pt x="209845" y="746223"/>
                </a:lnTo>
                <a:lnTo>
                  <a:pt x="118733" y="746223"/>
                </a:lnTo>
                <a:cubicBezTo>
                  <a:pt x="53159" y="746223"/>
                  <a:pt x="0" y="693064"/>
                  <a:pt x="0" y="627490"/>
                </a:cubicBezTo>
                <a:lnTo>
                  <a:pt x="0" y="118733"/>
                </a:lnTo>
                <a:cubicBezTo>
                  <a:pt x="0" y="53159"/>
                  <a:pt x="53159" y="0"/>
                  <a:pt x="118733" y="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5C9CE337-0B89-4079-AA4C-740E2A4DAD94}"/>
              </a:ext>
            </a:extLst>
          </p:cNvPr>
          <p:cNvCxnSpPr/>
          <p:nvPr/>
        </p:nvCxnSpPr>
        <p:spPr>
          <a:xfrm flipV="1">
            <a:off x="4249063" y="4766733"/>
            <a:ext cx="407604" cy="5080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B11C7C6A-8944-41B3-9AE3-7BDBBE3579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537276"/>
              </p:ext>
            </p:extLst>
          </p:nvPr>
        </p:nvGraphicFramePr>
        <p:xfrm>
          <a:off x="5645150" y="5252727"/>
          <a:ext cx="2001838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25480" imgH="241200" progId="Equation.DSMT4">
                  <p:embed/>
                </p:oleObj>
              </mc:Choice>
              <mc:Fallback>
                <p:oleObj name="Equation" r:id="rId13" imgW="825480" imgH="2412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B11C7C6A-8944-41B3-9AE3-7BDBBE3579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45150" y="5252727"/>
                        <a:ext cx="2001838" cy="585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DD85D2FB-8EA2-43B3-8D97-7A351A057C6D}"/>
              </a:ext>
            </a:extLst>
          </p:cNvPr>
          <p:cNvSpPr/>
          <p:nvPr/>
        </p:nvSpPr>
        <p:spPr>
          <a:xfrm>
            <a:off x="5444067" y="5164667"/>
            <a:ext cx="2498872" cy="8207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60EBAC7-8DD9-408A-A4B4-16EA516194C3}"/>
              </a:ext>
            </a:extLst>
          </p:cNvPr>
          <p:cNvSpPr txBox="1"/>
          <p:nvPr/>
        </p:nvSpPr>
        <p:spPr>
          <a:xfrm>
            <a:off x="183299" y="3511332"/>
            <a:ext cx="2949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top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at phase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SAR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arentesi graffa aperta 22">
            <a:extLst>
              <a:ext uri="{FF2B5EF4-FFF2-40B4-BE49-F238E27FC236}">
                <a16:creationId xmlns:a16="http://schemas.microsoft.com/office/drawing/2014/main" id="{FB54C366-B11A-46BB-BE7C-23A5C00AE838}"/>
              </a:ext>
            </a:extLst>
          </p:cNvPr>
          <p:cNvSpPr/>
          <p:nvPr/>
        </p:nvSpPr>
        <p:spPr>
          <a:xfrm rot="16200000">
            <a:off x="1556502" y="2531679"/>
            <a:ext cx="238283" cy="2949847"/>
          </a:xfrm>
          <a:prstGeom prst="leftBrace">
            <a:avLst>
              <a:gd name="adj1" fmla="val 8333"/>
              <a:gd name="adj2" fmla="val 6435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4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7" grpId="0" animBg="1"/>
      <p:bldP spid="21" grpId="0" animBg="1"/>
      <p:bldP spid="22" grpId="0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96AA5B-1871-4595-8ACB-E90369E84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114" y="0"/>
            <a:ext cx="10515600" cy="662397"/>
          </a:xfrm>
        </p:spPr>
        <p:txBody>
          <a:bodyPr/>
          <a:lstStyle/>
          <a:p>
            <a:r>
              <a:rPr lang="en-US" dirty="0"/>
              <a:t>Phase </a:t>
            </a:r>
            <a:r>
              <a:rPr lang="en-US" b="1" dirty="0"/>
              <a:t>SAR</a:t>
            </a:r>
            <a:r>
              <a:rPr lang="en-US" b="1" baseline="-25000" dirty="0"/>
              <a:t>n-1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A480143-F0C8-4D51-A1B6-9B8D497B7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EDA171D-C8FC-4519-8301-D9484B7C8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36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9448453D-2AE3-4323-B23F-9174274C1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8986" y="706899"/>
            <a:ext cx="3771900" cy="2105025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EF6CE742-840B-4ED4-BACD-93AFA07EC1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45201" y="744999"/>
            <a:ext cx="4543425" cy="1590675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7B9B6386-F1C3-4DB3-ACA1-48438CB808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66202"/>
              </p:ext>
            </p:extLst>
          </p:nvPr>
        </p:nvGraphicFramePr>
        <p:xfrm>
          <a:off x="2320372" y="2490518"/>
          <a:ext cx="5459412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33360" imgH="393480" progId="Equation.DSMT4">
                  <p:embed/>
                </p:oleObj>
              </mc:Choice>
              <mc:Fallback>
                <p:oleObj name="Equation" r:id="rId6" imgW="2133360" imgH="39348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7B9B6386-F1C3-4DB3-ACA1-48438CB808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20372" y="2490518"/>
                        <a:ext cx="5459412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E7133040-471B-4320-B48F-056EB2B7AF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183998"/>
              </p:ext>
            </p:extLst>
          </p:nvPr>
        </p:nvGraphicFramePr>
        <p:xfrm>
          <a:off x="1606463" y="3872319"/>
          <a:ext cx="467995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28800" imgH="253800" progId="Equation.DSMT4">
                  <p:embed/>
                </p:oleObj>
              </mc:Choice>
              <mc:Fallback>
                <p:oleObj name="Equation" r:id="rId8" imgW="1828800" imgH="2538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E7133040-471B-4320-B48F-056EB2B7AF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06463" y="3872319"/>
                        <a:ext cx="4679950" cy="652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792E028C-B089-4D84-82A5-ABE7A1EC98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28659"/>
              </p:ext>
            </p:extLst>
          </p:nvPr>
        </p:nvGraphicFramePr>
        <p:xfrm>
          <a:off x="533362" y="5313896"/>
          <a:ext cx="46799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28800" imgH="253800" progId="Equation.DSMT4">
                  <p:embed/>
                </p:oleObj>
              </mc:Choice>
              <mc:Fallback>
                <p:oleObj name="Equation" r:id="rId10" imgW="1828800" imgH="2538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792E028C-B089-4D84-82A5-ABE7A1EC98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3362" y="5313896"/>
                        <a:ext cx="4679950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36FF4CE-5E5F-434E-9983-8F49C42A1B5B}"/>
              </a:ext>
            </a:extLst>
          </p:cNvPr>
          <p:cNvSpPr txBox="1"/>
          <p:nvPr/>
        </p:nvSpPr>
        <p:spPr>
          <a:xfrm>
            <a:off x="1375630" y="4629684"/>
            <a:ext cx="10174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for bit b</a:t>
            </a:r>
            <a:r>
              <a:rPr lang="en-US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n-1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(taken at time 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end of phase SAR</a:t>
            </a:r>
            <a:r>
              <a:rPr lang="en-US" sz="28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25D9F7D3-211F-495D-9BEA-D0F8E671B8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466688"/>
              </p:ext>
            </p:extLst>
          </p:nvPr>
        </p:nvGraphicFramePr>
        <p:xfrm>
          <a:off x="6058919" y="5123985"/>
          <a:ext cx="5459413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33360" imgH="393480" progId="Equation.DSMT4">
                  <p:embed/>
                </p:oleObj>
              </mc:Choice>
              <mc:Fallback>
                <p:oleObj name="Equation" r:id="rId12" imgW="2133360" imgH="39348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25D9F7D3-211F-495D-9BEA-D0F8E671B8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058919" y="5123985"/>
                        <a:ext cx="5459413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A297EAD-0B3D-4CC4-840E-9F8C6F05FEE8}"/>
              </a:ext>
            </a:extLst>
          </p:cNvPr>
          <p:cNvSpPr txBox="1"/>
          <p:nvPr/>
        </p:nvSpPr>
        <p:spPr>
          <a:xfrm>
            <a:off x="8745083" y="1078671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68E9D959-DAC8-4E67-83A7-BE6BB2C27BDD}"/>
              </a:ext>
            </a:extLst>
          </p:cNvPr>
          <p:cNvSpPr/>
          <p:nvPr/>
        </p:nvSpPr>
        <p:spPr>
          <a:xfrm>
            <a:off x="5318170" y="5370574"/>
            <a:ext cx="635891" cy="51647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62C628D-985F-4751-89AA-C4600414BE44}"/>
              </a:ext>
            </a:extLst>
          </p:cNvPr>
          <p:cNvSpPr txBox="1"/>
          <p:nvPr/>
        </p:nvSpPr>
        <p:spPr>
          <a:xfrm>
            <a:off x="1606463" y="3301052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sampling phase</a:t>
            </a:r>
          </a:p>
        </p:txBody>
      </p:sp>
      <p:sp>
        <p:nvSpPr>
          <p:cNvPr id="15" name="Parentesi graffa aperta 14">
            <a:extLst>
              <a:ext uri="{FF2B5EF4-FFF2-40B4-BE49-F238E27FC236}">
                <a16:creationId xmlns:a16="http://schemas.microsoft.com/office/drawing/2014/main" id="{EDB09E9E-5FCF-41AA-92C4-173AEFB12CAB}"/>
              </a:ext>
            </a:extLst>
          </p:cNvPr>
          <p:cNvSpPr/>
          <p:nvPr/>
        </p:nvSpPr>
        <p:spPr>
          <a:xfrm rot="5400000">
            <a:off x="3678918" y="2566627"/>
            <a:ext cx="332014" cy="2609850"/>
          </a:xfrm>
          <a:prstGeom prst="leftBrace">
            <a:avLst>
              <a:gd name="adj1" fmla="val 23634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73134258-1528-4634-987D-5901A52692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810113"/>
              </p:ext>
            </p:extLst>
          </p:nvPr>
        </p:nvGraphicFramePr>
        <p:xfrm>
          <a:off x="6286413" y="3680852"/>
          <a:ext cx="399732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62040" imgH="393480" progId="Equation.DSMT4">
                  <p:embed/>
                </p:oleObj>
              </mc:Choice>
              <mc:Fallback>
                <p:oleObj name="Equation" r:id="rId14" imgW="1562040" imgH="39348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73134258-1528-4634-987D-5901A52692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286413" y="3680852"/>
                        <a:ext cx="3997325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06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261F3E4-737B-4718-A1B4-433F4214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61257FD-478C-4511-A9A0-00DC10C4F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054A43D7-A19D-4019-9397-74D87FD37CA0}"/>
              </a:ext>
            </a:extLst>
          </p:cNvPr>
          <p:cNvSpPr txBox="1">
            <a:spLocks/>
          </p:cNvSpPr>
          <p:nvPr/>
        </p:nvSpPr>
        <p:spPr>
          <a:xfrm>
            <a:off x="1178758" y="1365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Phase SAR</a:t>
            </a:r>
            <a:r>
              <a:rPr lang="en-US" baseline="-25000" dirty="0"/>
              <a:t>n-1</a:t>
            </a:r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28737B5F-24FC-4A0C-82D9-7FC7773441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562625"/>
              </p:ext>
            </p:extLst>
          </p:nvPr>
        </p:nvGraphicFramePr>
        <p:xfrm>
          <a:off x="2731161" y="848275"/>
          <a:ext cx="5459413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33360" imgH="393480" progId="Equation.DSMT4">
                  <p:embed/>
                </p:oleObj>
              </mc:Choice>
              <mc:Fallback>
                <p:oleObj name="Equation" r:id="rId2" imgW="2133360" imgH="39348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28737B5F-24FC-4A0C-82D9-7FC7773441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31161" y="848275"/>
                        <a:ext cx="5459413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530C9661-F078-402F-8F1A-26E09F6426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591757"/>
              </p:ext>
            </p:extLst>
          </p:nvPr>
        </p:nvGraphicFramePr>
        <p:xfrm>
          <a:off x="1030041" y="1075625"/>
          <a:ext cx="1592262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2080" imgH="228600" progId="Equation.DSMT4">
                  <p:embed/>
                </p:oleObj>
              </mc:Choice>
              <mc:Fallback>
                <p:oleObj name="Equation" r:id="rId4" imgW="62208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530C9661-F078-402F-8F1A-26E09F6426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0041" y="1075625"/>
                        <a:ext cx="1592262" cy="585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49B1BDB4-1195-424E-8198-A32CD08047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029492"/>
              </p:ext>
            </p:extLst>
          </p:nvPr>
        </p:nvGraphicFramePr>
        <p:xfrm>
          <a:off x="902624" y="1736343"/>
          <a:ext cx="50038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55520" imgH="393480" progId="Equation.DSMT4">
                  <p:embed/>
                </p:oleObj>
              </mc:Choice>
              <mc:Fallback>
                <p:oleObj name="Equation" r:id="rId6" imgW="1955520" imgH="39348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49B1BDB4-1195-424E-8198-A32CD08047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2624" y="1736343"/>
                        <a:ext cx="5003800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arentesi graffa chiusa 8">
            <a:extLst>
              <a:ext uri="{FF2B5EF4-FFF2-40B4-BE49-F238E27FC236}">
                <a16:creationId xmlns:a16="http://schemas.microsoft.com/office/drawing/2014/main" id="{7515596D-FB5D-40BC-BC3F-730A48C6C94F}"/>
              </a:ext>
            </a:extLst>
          </p:cNvPr>
          <p:cNvSpPr/>
          <p:nvPr/>
        </p:nvSpPr>
        <p:spPr>
          <a:xfrm rot="5400000">
            <a:off x="4366666" y="1373566"/>
            <a:ext cx="458355" cy="2540924"/>
          </a:xfrm>
          <a:prstGeom prst="rightBrace">
            <a:avLst>
              <a:gd name="adj1" fmla="val 5185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4675747-32CD-4381-9646-CFEFA93BE109}"/>
              </a:ext>
            </a:extLst>
          </p:cNvPr>
          <p:cNvSpPr txBox="1"/>
          <p:nvPr/>
        </p:nvSpPr>
        <p:spPr>
          <a:xfrm>
            <a:off x="548664" y="2956748"/>
            <a:ext cx="6168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Subtraction of two noise samples taken at different times: constant and correlated components are rejected (CDS). 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9E4263D-25C8-4E82-A2C0-CBF5BBD2E90F}"/>
              </a:ext>
            </a:extLst>
          </p:cNvPr>
          <p:cNvSpPr txBox="1"/>
          <p:nvPr/>
        </p:nvSpPr>
        <p:spPr>
          <a:xfrm>
            <a:off x="587333" y="4261277"/>
            <a:ext cx="5913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Neglecting noise / offset components, the condition becomes: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2AB1881E-426D-402E-AD41-D3A4E2D7B1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385923"/>
              </p:ext>
            </p:extLst>
          </p:nvPr>
        </p:nvGraphicFramePr>
        <p:xfrm>
          <a:off x="2204607" y="5092274"/>
          <a:ext cx="224155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76240" imgH="393480" progId="Equation.DSMT4">
                  <p:embed/>
                </p:oleObj>
              </mc:Choice>
              <mc:Fallback>
                <p:oleObj name="Equation" r:id="rId8" imgW="876240" imgH="39348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2AB1881E-426D-402E-AD41-D3A4E2D7B1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04607" y="5092274"/>
                        <a:ext cx="2241550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24250840-9436-464C-BBA1-1091BA321C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47337" y="2414850"/>
            <a:ext cx="1381125" cy="2228850"/>
          </a:xfrm>
          <a:prstGeom prst="rect">
            <a:avLst/>
          </a:prstGeom>
        </p:spPr>
      </p:pic>
      <p:sp>
        <p:nvSpPr>
          <p:cNvPr id="14" name="Parentesi graffa chiusa 13">
            <a:extLst>
              <a:ext uri="{FF2B5EF4-FFF2-40B4-BE49-F238E27FC236}">
                <a16:creationId xmlns:a16="http://schemas.microsoft.com/office/drawing/2014/main" id="{8142E536-3849-4966-BA5D-415FCD9E6442}"/>
              </a:ext>
            </a:extLst>
          </p:cNvPr>
          <p:cNvSpPr/>
          <p:nvPr/>
        </p:nvSpPr>
        <p:spPr>
          <a:xfrm>
            <a:off x="9880079" y="2492817"/>
            <a:ext cx="266007" cy="1033776"/>
          </a:xfrm>
          <a:prstGeom prst="rightBrace">
            <a:avLst>
              <a:gd name="adj1" fmla="val 26237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entesi graffa chiusa 14">
            <a:extLst>
              <a:ext uri="{FF2B5EF4-FFF2-40B4-BE49-F238E27FC236}">
                <a16:creationId xmlns:a16="http://schemas.microsoft.com/office/drawing/2014/main" id="{4EDEA3A2-C2F0-4A76-9AC9-D888D30991B4}"/>
              </a:ext>
            </a:extLst>
          </p:cNvPr>
          <p:cNvSpPr/>
          <p:nvPr/>
        </p:nvSpPr>
        <p:spPr>
          <a:xfrm>
            <a:off x="9864839" y="3526593"/>
            <a:ext cx="266007" cy="1033776"/>
          </a:xfrm>
          <a:prstGeom prst="rightBrace">
            <a:avLst>
              <a:gd name="adj1" fmla="val 26237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FC2FA09-FDBE-45CD-AABE-91A6D23792BC}"/>
              </a:ext>
            </a:extLst>
          </p:cNvPr>
          <p:cNvSpPr txBox="1"/>
          <p:nvPr/>
        </p:nvSpPr>
        <p:spPr>
          <a:xfrm>
            <a:off x="10364788" y="2778872"/>
            <a:ext cx="1003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n-1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=1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7C20476-33D4-4B53-A1A7-BB3F7EAB9070}"/>
              </a:ext>
            </a:extLst>
          </p:cNvPr>
          <p:cNvSpPr txBox="1"/>
          <p:nvPr/>
        </p:nvSpPr>
        <p:spPr>
          <a:xfrm>
            <a:off x="10364787" y="3812648"/>
            <a:ext cx="1003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n-1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=0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F10F66D-7C84-4298-ABFC-4DDCF883ACFD}"/>
              </a:ext>
            </a:extLst>
          </p:cNvPr>
          <p:cNvSpPr txBox="1"/>
          <p:nvPr/>
        </p:nvSpPr>
        <p:spPr>
          <a:xfrm>
            <a:off x="7336929" y="4968110"/>
            <a:ext cx="4339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is in conformity with the successive approximation algorithm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0997BE4-CB6E-4A55-B5F3-2D0B09C3A556}"/>
              </a:ext>
            </a:extLst>
          </p:cNvPr>
          <p:cNvSpPr txBox="1"/>
          <p:nvPr/>
        </p:nvSpPr>
        <p:spPr>
          <a:xfrm>
            <a:off x="8591246" y="626463"/>
            <a:ext cx="32119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possible values</a:t>
            </a:r>
          </a:p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of 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resulting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value of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n-1</a:t>
            </a:r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B3B59010-E7C5-48C2-8C69-14AE7F39CDF8}"/>
              </a:ext>
            </a:extLst>
          </p:cNvPr>
          <p:cNvSpPr/>
          <p:nvPr/>
        </p:nvSpPr>
        <p:spPr>
          <a:xfrm rot="5400000">
            <a:off x="8977472" y="2012149"/>
            <a:ext cx="566458" cy="32792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5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4" grpId="0" animBg="1"/>
      <p:bldP spid="15" grpId="0" animBg="1"/>
      <p:bldP spid="16" grpId="0"/>
      <p:bldP spid="17" grpId="0"/>
      <p:bldP spid="18" grpId="0"/>
      <p:bldP spid="2" grpId="0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D616CF-60CF-4473-A19C-0D7537A2F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196" y="-8291"/>
            <a:ext cx="10515600" cy="662397"/>
          </a:xfrm>
        </p:spPr>
        <p:txBody>
          <a:bodyPr>
            <a:normAutofit/>
          </a:bodyPr>
          <a:lstStyle/>
          <a:p>
            <a:r>
              <a:rPr lang="en-US" dirty="0"/>
              <a:t>Phase SAR</a:t>
            </a:r>
            <a:r>
              <a:rPr lang="en-US" baseline="-25000" dirty="0"/>
              <a:t>n-2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F5B7FAE-C56F-4E87-8222-73F67832A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2FA886-7711-4473-A209-AD7CB0EED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38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27E3695-34D6-4B2F-9B8A-0C05D75FAD6C}"/>
              </a:ext>
            </a:extLst>
          </p:cNvPr>
          <p:cNvSpPr txBox="1"/>
          <p:nvPr/>
        </p:nvSpPr>
        <p:spPr>
          <a:xfrm>
            <a:off x="259083" y="3478948"/>
            <a:ext cx="30921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Switch S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n-1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goes back to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gnd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if b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n-1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=0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Otherwise, it remains to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REF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9A5AD763-A8D8-4500-939F-AA4DACF930C0}"/>
              </a:ext>
            </a:extLst>
          </p:cNvPr>
          <p:cNvSpPr/>
          <p:nvPr/>
        </p:nvSpPr>
        <p:spPr>
          <a:xfrm>
            <a:off x="973978" y="2730589"/>
            <a:ext cx="1512916" cy="664432"/>
          </a:xfrm>
          <a:custGeom>
            <a:avLst/>
            <a:gdLst>
              <a:gd name="connsiteX0" fmla="*/ 0 w 1512916"/>
              <a:gd name="connsiteY0" fmla="*/ 664432 h 664432"/>
              <a:gd name="connsiteX1" fmla="*/ 465513 w 1512916"/>
              <a:gd name="connsiteY1" fmla="*/ 49291 h 664432"/>
              <a:gd name="connsiteX2" fmla="*/ 1512916 w 1512916"/>
              <a:gd name="connsiteY2" fmla="*/ 82541 h 664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2916" h="664432">
                <a:moveTo>
                  <a:pt x="0" y="664432"/>
                </a:moveTo>
                <a:cubicBezTo>
                  <a:pt x="106680" y="405352"/>
                  <a:pt x="213360" y="146273"/>
                  <a:pt x="465513" y="49291"/>
                </a:cubicBezTo>
                <a:cubicBezTo>
                  <a:pt x="717666" y="-47691"/>
                  <a:pt x="1115291" y="17425"/>
                  <a:pt x="1512916" y="82541"/>
                </a:cubicBezTo>
              </a:path>
            </a:pathLst>
          </a:custGeom>
          <a:noFill/>
          <a:ln w="28575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428A6D50-7C21-4501-AF62-0B0BAFC5F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0360" y="827620"/>
            <a:ext cx="4951415" cy="2567401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897A6492-E074-4CD5-890C-A5F5468042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10374" y="949372"/>
            <a:ext cx="4543425" cy="1590675"/>
          </a:xfrm>
          <a:prstGeom prst="rect">
            <a:avLst/>
          </a:prstGeom>
        </p:spPr>
      </p:pic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ED752E71-797D-4795-B483-F49698A2E0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16764"/>
              </p:ext>
            </p:extLst>
          </p:nvPr>
        </p:nvGraphicFramePr>
        <p:xfrm>
          <a:off x="3351213" y="4379913"/>
          <a:ext cx="64039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01640" imgH="253800" progId="Equation.DSMT4">
                  <p:embed/>
                </p:oleObj>
              </mc:Choice>
              <mc:Fallback>
                <p:oleObj name="Equation" r:id="rId6" imgW="250164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ED752E71-797D-4795-B483-F49698A2E0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51213" y="4379913"/>
                        <a:ext cx="6403975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393220D-AA22-4014-AF3C-30E9E98F2DD9}"/>
              </a:ext>
            </a:extLst>
          </p:cNvPr>
          <p:cNvSpPr txBox="1"/>
          <p:nvPr/>
        </p:nvSpPr>
        <p:spPr>
          <a:xfrm>
            <a:off x="259083" y="5480477"/>
            <a:ext cx="7313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S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n-1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comes back to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gnd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it subtracts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n-1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top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BC483E82-F2CB-4035-91C5-9ACD6647C7BC}"/>
              </a:ext>
            </a:extLst>
          </p:cNvPr>
          <p:cNvSpPr/>
          <p:nvPr/>
        </p:nvSpPr>
        <p:spPr>
          <a:xfrm>
            <a:off x="3852033" y="2277687"/>
            <a:ext cx="1684243" cy="15696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54E7AB1A-3448-435C-92F5-62095A5786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830678"/>
              </p:ext>
            </p:extLst>
          </p:nvPr>
        </p:nvGraphicFramePr>
        <p:xfrm>
          <a:off x="6292319" y="2815814"/>
          <a:ext cx="3411538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33440" imgH="393480" progId="Equation.DSMT4">
                  <p:embed/>
                </p:oleObj>
              </mc:Choice>
              <mc:Fallback>
                <p:oleObj name="Equation" r:id="rId8" imgW="1333440" imgH="39348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54E7AB1A-3448-435C-92F5-62095A5786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92319" y="2815814"/>
                        <a:ext cx="3411538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CC881A02-847A-414A-A5F7-0082E7504A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301102"/>
              </p:ext>
            </p:extLst>
          </p:nvPr>
        </p:nvGraphicFramePr>
        <p:xfrm>
          <a:off x="9905315" y="4397733"/>
          <a:ext cx="18510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23600" imgH="253800" progId="Equation.DSMT4">
                  <p:embed/>
                </p:oleObj>
              </mc:Choice>
              <mc:Fallback>
                <p:oleObj name="Equation" r:id="rId10" imgW="723600" imgH="2538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CC881A02-847A-414A-A5F7-0082E7504A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905315" y="4397733"/>
                        <a:ext cx="1851025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A694279-520B-47C7-81B5-D978D96321F9}"/>
              </a:ext>
            </a:extLst>
          </p:cNvPr>
          <p:cNvSpPr txBox="1"/>
          <p:nvPr/>
        </p:nvSpPr>
        <p:spPr>
          <a:xfrm>
            <a:off x="7595341" y="3838885"/>
            <a:ext cx="3776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: bit b</a:t>
            </a:r>
            <a:r>
              <a:rPr lang="en-US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n-2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=1 if:</a:t>
            </a:r>
            <a:endParaRPr lang="en-US" sz="28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E5A95DA7-4099-4324-8C02-99DFACED6AE6}"/>
              </a:ext>
            </a:extLst>
          </p:cNvPr>
          <p:cNvCxnSpPr>
            <a:cxnSpLocks/>
          </p:cNvCxnSpPr>
          <p:nvPr/>
        </p:nvCxnSpPr>
        <p:spPr>
          <a:xfrm flipV="1">
            <a:off x="7115551" y="5030946"/>
            <a:ext cx="349135" cy="634880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AA9819AF-F123-41CE-84FC-3ED6E2A17A2E}"/>
              </a:ext>
            </a:extLst>
          </p:cNvPr>
          <p:cNvCxnSpPr>
            <a:cxnSpLocks/>
          </p:cNvCxnSpPr>
          <p:nvPr/>
        </p:nvCxnSpPr>
        <p:spPr>
          <a:xfrm>
            <a:off x="5628481" y="3110525"/>
            <a:ext cx="585977" cy="284496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8F4E6299-A12A-476F-8557-10EDC6762756}"/>
              </a:ext>
            </a:extLst>
          </p:cNvPr>
          <p:cNvCxnSpPr>
            <a:cxnSpLocks/>
          </p:cNvCxnSpPr>
          <p:nvPr/>
        </p:nvCxnSpPr>
        <p:spPr>
          <a:xfrm>
            <a:off x="7115551" y="4967400"/>
            <a:ext cx="12969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FEB4E476-6F77-469B-BD50-197D74D3BE84}"/>
              </a:ext>
            </a:extLst>
          </p:cNvPr>
          <p:cNvCxnSpPr>
            <a:cxnSpLocks/>
          </p:cNvCxnSpPr>
          <p:nvPr/>
        </p:nvCxnSpPr>
        <p:spPr>
          <a:xfrm flipH="1" flipV="1">
            <a:off x="10607040" y="4380071"/>
            <a:ext cx="1030778" cy="8403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09B67A38-7BB5-473B-A434-692F26A4E9C6}"/>
              </a:ext>
            </a:extLst>
          </p:cNvPr>
          <p:cNvCxnSpPr>
            <a:cxnSpLocks/>
          </p:cNvCxnSpPr>
          <p:nvPr/>
        </p:nvCxnSpPr>
        <p:spPr>
          <a:xfrm flipH="1" flipV="1">
            <a:off x="5694155" y="4300264"/>
            <a:ext cx="1030778" cy="8403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A9C8D9C-ACA0-489D-816A-BA6BD0629242}"/>
              </a:ext>
            </a:extLst>
          </p:cNvPr>
          <p:cNvSpPr txBox="1"/>
          <p:nvPr/>
        </p:nvSpPr>
        <p:spPr>
          <a:xfrm>
            <a:off x="10870597" y="1231113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16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4E704F-AF7E-48EF-9F87-FB9FCDC57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606"/>
            <a:ext cx="10515600" cy="662397"/>
          </a:xfrm>
        </p:spPr>
        <p:txBody>
          <a:bodyPr/>
          <a:lstStyle/>
          <a:p>
            <a:r>
              <a:rPr lang="en-US" dirty="0"/>
              <a:t>Decision for b</a:t>
            </a:r>
            <a:r>
              <a:rPr lang="en-US" baseline="-25000" dirty="0"/>
              <a:t>n-2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0EBE13A-0E3A-4B43-A9DD-6BB1D3C14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9F44DAE-9FC2-4E1E-9C54-471D8D868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39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79AD4EB-5644-44F5-8BC2-9C929275F0AB}"/>
              </a:ext>
            </a:extLst>
          </p:cNvPr>
          <p:cNvSpPr txBox="1"/>
          <p:nvPr/>
        </p:nvSpPr>
        <p:spPr>
          <a:xfrm>
            <a:off x="482811" y="3483033"/>
            <a:ext cx="3158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b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n-1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=1 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8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>
                <a:latin typeface="Symbol" panose="05050102010706020507" pitchFamily="18" charset="2"/>
                <a:cs typeface="Arial" panose="020B0604020202020204" pitchFamily="34" charset="0"/>
              </a:rPr>
              <a:t>-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2)=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E156D1E-64D6-4B07-858F-A1169E4EE2ED}"/>
              </a:ext>
            </a:extLst>
          </p:cNvPr>
          <p:cNvSpPr txBox="1"/>
          <p:nvPr/>
        </p:nvSpPr>
        <p:spPr>
          <a:xfrm>
            <a:off x="5878362" y="3070115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n-2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=1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685CBAF-837F-4EC7-B241-5D8E5D89164A}"/>
              </a:ext>
            </a:extLst>
          </p:cNvPr>
          <p:cNvSpPr txBox="1"/>
          <p:nvPr/>
        </p:nvSpPr>
        <p:spPr>
          <a:xfrm>
            <a:off x="5878361" y="3724710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n-2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=0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E248E6A-1491-4AD3-8CFE-FC44F37FAA24}"/>
              </a:ext>
            </a:extLst>
          </p:cNvPr>
          <p:cNvSpPr txBox="1"/>
          <p:nvPr/>
        </p:nvSpPr>
        <p:spPr>
          <a:xfrm>
            <a:off x="5827845" y="4486023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n-2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=1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BBC99F5-220C-4A03-AFFB-A5B30CDAAE10}"/>
              </a:ext>
            </a:extLst>
          </p:cNvPr>
          <p:cNvSpPr txBox="1"/>
          <p:nvPr/>
        </p:nvSpPr>
        <p:spPr>
          <a:xfrm>
            <a:off x="5827844" y="5140618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n-2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=0</a:t>
            </a:r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D278BA59-0DA1-4EA5-9393-640E76B19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64104" y="2793756"/>
            <a:ext cx="2611062" cy="3085801"/>
          </a:xfrm>
          <a:prstGeom prst="rect">
            <a:avLst/>
          </a:prstGeom>
        </p:spPr>
      </p:pic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189A6A54-8652-447A-885B-6A3CFDAB61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53804"/>
              </p:ext>
            </p:extLst>
          </p:nvPr>
        </p:nvGraphicFramePr>
        <p:xfrm>
          <a:off x="2476500" y="977900"/>
          <a:ext cx="59785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36760" imgH="253800" progId="Equation.DSMT4">
                  <p:embed/>
                </p:oleObj>
              </mc:Choice>
              <mc:Fallback>
                <p:oleObj name="Equation" r:id="rId4" imgW="2336760" imgH="2538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189A6A54-8652-447A-885B-6A3CFDAB61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76500" y="977900"/>
                        <a:ext cx="5978525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7C79824-9044-4E9F-8A61-417AC6BCA086}"/>
              </a:ext>
            </a:extLst>
          </p:cNvPr>
          <p:cNvSpPr txBox="1"/>
          <p:nvPr/>
        </p:nvSpPr>
        <p:spPr>
          <a:xfrm>
            <a:off x="1010614" y="4778920"/>
            <a:ext cx="3158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if b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n-1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=0 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8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>
                <a:latin typeface="Symbol" panose="05050102010706020507" pitchFamily="18" charset="2"/>
                <a:cs typeface="Arial" panose="020B0604020202020204" pitchFamily="34" charset="0"/>
              </a:rPr>
              <a:t>-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2)=</a:t>
            </a:r>
          </a:p>
        </p:txBody>
      </p:sp>
      <p:sp>
        <p:nvSpPr>
          <p:cNvPr id="15" name="Parentesi graffa aperta 14">
            <a:extLst>
              <a:ext uri="{FF2B5EF4-FFF2-40B4-BE49-F238E27FC236}">
                <a16:creationId xmlns:a16="http://schemas.microsoft.com/office/drawing/2014/main" id="{B7FC1D69-73CD-440D-B770-B88F0B4A9A75}"/>
              </a:ext>
            </a:extLst>
          </p:cNvPr>
          <p:cNvSpPr/>
          <p:nvPr/>
        </p:nvSpPr>
        <p:spPr>
          <a:xfrm rot="16200000">
            <a:off x="6758412" y="528071"/>
            <a:ext cx="523218" cy="2611065"/>
          </a:xfrm>
          <a:prstGeom prst="leftBrace">
            <a:avLst>
              <a:gd name="adj1" fmla="val 3375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C40B404-1A44-4F6C-B5A6-BAEFBF9A6E63}"/>
              </a:ext>
            </a:extLst>
          </p:cNvPr>
          <p:cNvSpPr txBox="1"/>
          <p:nvPr/>
        </p:nvSpPr>
        <p:spPr>
          <a:xfrm>
            <a:off x="6809979" y="2200639"/>
            <a:ext cx="1513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8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>
                <a:latin typeface="Symbol" panose="05050102010706020507" pitchFamily="18" charset="2"/>
                <a:cs typeface="Arial" panose="020B0604020202020204" pitchFamily="34" charset="0"/>
              </a:rPr>
              <a:t>-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114148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4" grpId="0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051773-0829-4E50-8C76-B6429EBA4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163"/>
            <a:ext cx="10515600" cy="662397"/>
          </a:xfrm>
        </p:spPr>
        <p:txBody>
          <a:bodyPr/>
          <a:lstStyle/>
          <a:p>
            <a:r>
              <a:rPr lang="en-US" dirty="0"/>
              <a:t>INL, DNL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CCBDC19-C5F2-44C4-92A3-F743A18B6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82E6998-8D01-43E6-B888-90469F119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7E61B44A-6885-4D82-8146-5E54340CF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396" y="1528120"/>
            <a:ext cx="2724150" cy="1962150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FCF8016E-4578-4E7A-8E87-6BF9203710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04961" y="987762"/>
            <a:ext cx="3748838" cy="293608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C576A8E-74FC-4AE3-9FE3-39CAD36855DA}"/>
              </a:ext>
            </a:extLst>
          </p:cNvPr>
          <p:cNvSpPr txBox="1"/>
          <p:nvPr/>
        </p:nvSpPr>
        <p:spPr>
          <a:xfrm>
            <a:off x="508000" y="639703"/>
            <a:ext cx="4551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Ideal case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(absence of non-linearity errors)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079B183-8E19-4D98-96A3-FEED6CF0D9A3}"/>
              </a:ext>
            </a:extLst>
          </p:cNvPr>
          <p:cNvSpPr txBox="1"/>
          <p:nvPr/>
        </p:nvSpPr>
        <p:spPr>
          <a:xfrm>
            <a:off x="4587040" y="3441767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real case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F5BDA2E4-2779-48A1-B812-D23A13E198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909298"/>
              </p:ext>
            </p:extLst>
          </p:nvPr>
        </p:nvGraphicFramePr>
        <p:xfrm>
          <a:off x="3141546" y="2073381"/>
          <a:ext cx="20193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600" imgH="393480" progId="Equation.DSMT4">
                  <p:embed/>
                </p:oleObj>
              </mc:Choice>
              <mc:Fallback>
                <p:oleObj name="Equation" r:id="rId6" imgW="939600" imgH="39348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F5BDA2E4-2779-48A1-B812-D23A13E198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546" y="2073381"/>
                        <a:ext cx="2019300" cy="846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20B2A828-0E0E-430E-9970-BBAC5867EB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156264"/>
              </p:ext>
            </p:extLst>
          </p:nvPr>
        </p:nvGraphicFramePr>
        <p:xfrm>
          <a:off x="6814083" y="4674311"/>
          <a:ext cx="4911725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0" imgH="393480" progId="Equation.DSMT4">
                  <p:embed/>
                </p:oleObj>
              </mc:Choice>
              <mc:Fallback>
                <p:oleObj name="Equation" r:id="rId8" imgW="2286000" imgH="39348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20B2A828-0E0E-430E-9970-BBAC5867EB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4083" y="4674311"/>
                        <a:ext cx="4911725" cy="846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DE26338-9998-46B5-82AD-C29DFD7CDE9F}"/>
              </a:ext>
            </a:extLst>
          </p:cNvPr>
          <p:cNvSpPr txBox="1"/>
          <p:nvPr/>
        </p:nvSpPr>
        <p:spPr>
          <a:xfrm>
            <a:off x="6883531" y="5553841"/>
            <a:ext cx="4581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DNL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|&gt; 1 LSB: non-monotonicity</a:t>
            </a: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B5DB4EE7-19CB-4F58-8570-680DEE595A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41546" y="3731832"/>
            <a:ext cx="3190557" cy="2212979"/>
          </a:xfrm>
          <a:prstGeom prst="rect">
            <a:avLst/>
          </a:prstGeom>
        </p:spPr>
      </p:pic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3473D989-089F-4343-8000-3145CBAEBE43}"/>
              </a:ext>
            </a:extLst>
          </p:cNvPr>
          <p:cNvSpPr/>
          <p:nvPr/>
        </p:nvSpPr>
        <p:spPr>
          <a:xfrm>
            <a:off x="7349924" y="692562"/>
            <a:ext cx="4334076" cy="3404876"/>
          </a:xfrm>
          <a:prstGeom prst="roundRect">
            <a:avLst>
              <a:gd name="adj" fmla="val 5109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5C2511A8-04B5-4528-8C06-A1CE41F68F6F}"/>
              </a:ext>
            </a:extLst>
          </p:cNvPr>
          <p:cNvSpPr/>
          <p:nvPr/>
        </p:nvSpPr>
        <p:spPr>
          <a:xfrm>
            <a:off x="8893244" y="3775884"/>
            <a:ext cx="1951620" cy="662398"/>
          </a:xfrm>
          <a:prstGeom prst="roundRect">
            <a:avLst>
              <a:gd name="adj" fmla="val 5109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INL</a:t>
            </a:r>
          </a:p>
        </p:txBody>
      </p:sp>
    </p:spTree>
    <p:extLst>
      <p:ext uri="{BB962C8B-B14F-4D97-AF65-F5344CB8AC3E}">
        <p14:creationId xmlns:p14="http://schemas.microsoft.com/office/powerpoint/2010/main" val="38329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7" grpId="0" animBg="1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4F970F-8E19-4042-9A0F-FEB3E16A1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42" y="20429"/>
            <a:ext cx="10515600" cy="662397"/>
          </a:xfrm>
        </p:spPr>
        <p:txBody>
          <a:bodyPr/>
          <a:lstStyle/>
          <a:p>
            <a:r>
              <a:rPr lang="en-US" dirty="0"/>
              <a:t>Generalization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3AD846E-16BD-47B0-9B64-9D0D9C0E2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D673CA9-B0CC-4B40-8D6B-EAFEC51B4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75E6251-E0A9-42CF-B7FF-A1CA07437EFC}"/>
              </a:ext>
            </a:extLst>
          </p:cNvPr>
          <p:cNvSpPr txBox="1"/>
          <p:nvPr/>
        </p:nvSpPr>
        <p:spPr>
          <a:xfrm>
            <a:off x="838199" y="1064030"/>
            <a:ext cx="10001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k-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step (phase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SAR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, bit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determined from the comparison of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with: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6121CE14-42F9-41A5-824A-E6C839D690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632273"/>
              </p:ext>
            </p:extLst>
          </p:nvPr>
        </p:nvGraphicFramePr>
        <p:xfrm>
          <a:off x="1417638" y="2236788"/>
          <a:ext cx="796290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11480" imgH="228600" progId="Equation.DSMT4">
                  <p:embed/>
                </p:oleObj>
              </mc:Choice>
              <mc:Fallback>
                <p:oleObj name="Equation" r:id="rId2" imgW="311148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6121CE14-42F9-41A5-824A-E6C839D690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17638" y="2236788"/>
                        <a:ext cx="7962900" cy="585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arentesi graffa aperta 6">
            <a:extLst>
              <a:ext uri="{FF2B5EF4-FFF2-40B4-BE49-F238E27FC236}">
                <a16:creationId xmlns:a16="http://schemas.microsoft.com/office/drawing/2014/main" id="{F0E1ECE8-050A-4852-9106-197EB9A81A02}"/>
              </a:ext>
            </a:extLst>
          </p:cNvPr>
          <p:cNvSpPr/>
          <p:nvPr/>
        </p:nvSpPr>
        <p:spPr>
          <a:xfrm rot="16200000">
            <a:off x="5350584" y="130540"/>
            <a:ext cx="482138" cy="5689864"/>
          </a:xfrm>
          <a:prstGeom prst="leftBrace">
            <a:avLst>
              <a:gd name="adj1" fmla="val 2557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D9D92B9-E3B1-4192-9528-044D195F6CB4}"/>
              </a:ext>
            </a:extLst>
          </p:cNvPr>
          <p:cNvSpPr txBox="1"/>
          <p:nvPr/>
        </p:nvSpPr>
        <p:spPr>
          <a:xfrm>
            <a:off x="1075051" y="3330432"/>
            <a:ext cx="64860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Increments applied in previous phases and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maintained only if the corresponding bits are 1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FAF6368-ADD4-4D22-9F33-845183338A42}"/>
              </a:ext>
            </a:extLst>
          </p:cNvPr>
          <p:cNvSpPr txBox="1"/>
          <p:nvPr/>
        </p:nvSpPr>
        <p:spPr>
          <a:xfrm>
            <a:off x="8950219" y="2770051"/>
            <a:ext cx="3045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any step the increment is halved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98177FD-21B2-4515-BAAF-4F853F07E7A9}"/>
              </a:ext>
            </a:extLst>
          </p:cNvPr>
          <p:cNvSpPr txBox="1"/>
          <p:nvPr/>
        </p:nvSpPr>
        <p:spPr>
          <a:xfrm>
            <a:off x="622548" y="4674214"/>
            <a:ext cx="11373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the last phase, SAR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the LSB (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is determined and the conversion is complete. The bits determined in the successive phases are stored inside a register  of the control logic and can be retrieved at the end of conversion. 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97779B96-FC33-45AF-B484-56DF0A3217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06392"/>
              </p:ext>
            </p:extLst>
          </p:nvPr>
        </p:nvGraphicFramePr>
        <p:xfrm>
          <a:off x="9307512" y="3572592"/>
          <a:ext cx="2046287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99920" imgH="393480" progId="Equation.DSMT4">
                  <p:embed/>
                </p:oleObj>
              </mc:Choice>
              <mc:Fallback>
                <p:oleObj name="Equation" r:id="rId4" imgW="799920" imgH="39348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97779B96-FC33-45AF-B484-56DF0A3217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07512" y="3572592"/>
                        <a:ext cx="2046287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170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43E1AC-B178-499B-9BB7-02E214CD7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55" y="320052"/>
            <a:ext cx="10515600" cy="662397"/>
          </a:xfrm>
        </p:spPr>
        <p:txBody>
          <a:bodyPr/>
          <a:lstStyle/>
          <a:p>
            <a:r>
              <a:rPr lang="en-US" dirty="0"/>
              <a:t>Examples of conversion cycle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7437BC8-4D5E-47C5-9BF7-83A3AA328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4927FD7-4664-42C7-B48B-69BAFDF27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41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7A5881D-AEB6-4455-A0D7-EEB8EAE27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8699" y="2015838"/>
            <a:ext cx="10134600" cy="352425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D6399AF-36FA-46F3-8D1A-4723772C1D50}"/>
              </a:ext>
            </a:extLst>
          </p:cNvPr>
          <p:cNvSpPr txBox="1"/>
          <p:nvPr/>
        </p:nvSpPr>
        <p:spPr>
          <a:xfrm>
            <a:off x="5787396" y="1059122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n-1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1</a:t>
            </a:r>
          </a:p>
        </p:txBody>
      </p:sp>
      <p:sp>
        <p:nvSpPr>
          <p:cNvPr id="7" name="Freccia in su 6">
            <a:extLst>
              <a:ext uri="{FF2B5EF4-FFF2-40B4-BE49-F238E27FC236}">
                <a16:creationId xmlns:a16="http://schemas.microsoft.com/office/drawing/2014/main" id="{2886B0E0-D1BE-40BE-987E-22A00C062ED7}"/>
              </a:ext>
            </a:extLst>
          </p:cNvPr>
          <p:cNvSpPr/>
          <p:nvPr/>
        </p:nvSpPr>
        <p:spPr>
          <a:xfrm>
            <a:off x="6095999" y="1537480"/>
            <a:ext cx="387928" cy="461665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011F051-6653-4B7A-B3E4-C4AAC6DD4F64}"/>
              </a:ext>
            </a:extLst>
          </p:cNvPr>
          <p:cNvSpPr txBox="1"/>
          <p:nvPr/>
        </p:nvSpPr>
        <p:spPr>
          <a:xfrm>
            <a:off x="7324096" y="1082207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n-2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</a:p>
        </p:txBody>
      </p:sp>
      <p:sp>
        <p:nvSpPr>
          <p:cNvPr id="9" name="Freccia in su 8">
            <a:extLst>
              <a:ext uri="{FF2B5EF4-FFF2-40B4-BE49-F238E27FC236}">
                <a16:creationId xmlns:a16="http://schemas.microsoft.com/office/drawing/2014/main" id="{A475A393-D9FF-46A0-8628-51397E4820A8}"/>
              </a:ext>
            </a:extLst>
          </p:cNvPr>
          <p:cNvSpPr/>
          <p:nvPr/>
        </p:nvSpPr>
        <p:spPr>
          <a:xfrm>
            <a:off x="7632699" y="1560565"/>
            <a:ext cx="387928" cy="461665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17767FC0-B247-4688-A3D1-554FB95588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466724"/>
              </p:ext>
            </p:extLst>
          </p:nvPr>
        </p:nvGraphicFramePr>
        <p:xfrm>
          <a:off x="8860796" y="1131571"/>
          <a:ext cx="3062988" cy="857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09400" imgH="393480" progId="Equation.DSMT4">
                  <p:embed/>
                </p:oleObj>
              </mc:Choice>
              <mc:Fallback>
                <p:oleObj name="Equation" r:id="rId4" imgW="1409400" imgH="39348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17767FC0-B247-4688-A3D1-554FB95588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60796" y="1131571"/>
                        <a:ext cx="3062988" cy="857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e 10">
            <a:extLst>
              <a:ext uri="{FF2B5EF4-FFF2-40B4-BE49-F238E27FC236}">
                <a16:creationId xmlns:a16="http://schemas.microsoft.com/office/drawing/2014/main" id="{131A9ADD-E6DA-4618-83E7-5CB0B0A76793}"/>
              </a:ext>
            </a:extLst>
          </p:cNvPr>
          <p:cNvSpPr/>
          <p:nvPr/>
        </p:nvSpPr>
        <p:spPr>
          <a:xfrm>
            <a:off x="7632699" y="2759825"/>
            <a:ext cx="387928" cy="66917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2D18598C-17F9-4E47-849F-03859EF909A9}"/>
              </a:ext>
            </a:extLst>
          </p:cNvPr>
          <p:cNvCxnSpPr/>
          <p:nvPr/>
        </p:nvCxnSpPr>
        <p:spPr>
          <a:xfrm flipH="1">
            <a:off x="8020627" y="1845425"/>
            <a:ext cx="1123373" cy="106403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07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5159EC-CEF0-40E7-ADDE-1C58D11AC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662397"/>
          </a:xfrm>
        </p:spPr>
        <p:txBody>
          <a:bodyPr/>
          <a:lstStyle/>
          <a:p>
            <a:r>
              <a:rPr lang="en-US" dirty="0"/>
              <a:t>DAC Architectures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97F8CEC-0C40-4D92-8C02-3F6801E9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16EEFE9-7EFD-4AF9-A1CB-DA2D716CE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1EF8673-B9E4-4FFE-BCC1-4AB52A03F7F8}"/>
              </a:ext>
            </a:extLst>
          </p:cNvPr>
          <p:cNvSpPr txBox="1"/>
          <p:nvPr/>
        </p:nvSpPr>
        <p:spPr>
          <a:xfrm>
            <a:off x="586263" y="1933109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R-2-R ladder 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2819332-F6C4-4E25-96EC-BAFCD28B248B}"/>
              </a:ext>
            </a:extLst>
          </p:cNvPr>
          <p:cNvSpPr txBox="1"/>
          <p:nvPr/>
        </p:nvSpPr>
        <p:spPr>
          <a:xfrm>
            <a:off x="549822" y="2893598"/>
            <a:ext cx="245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Resistor String 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FED4AD5-4B6F-4564-845E-84DE7813C31B}"/>
              </a:ext>
            </a:extLst>
          </p:cNvPr>
          <p:cNvSpPr txBox="1"/>
          <p:nvPr/>
        </p:nvSpPr>
        <p:spPr>
          <a:xfrm>
            <a:off x="525015" y="3953213"/>
            <a:ext cx="278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Current Steering  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3C5C51A-EDA2-40C3-BD43-0EEE476137B7}"/>
              </a:ext>
            </a:extLst>
          </p:cNvPr>
          <p:cNvSpPr txBox="1"/>
          <p:nvPr/>
        </p:nvSpPr>
        <p:spPr>
          <a:xfrm>
            <a:off x="494193" y="5441637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Switched Capacitors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C565543-5F4C-431C-828C-9E7DA74315D6}"/>
              </a:ext>
            </a:extLst>
          </p:cNvPr>
          <p:cNvSpPr txBox="1"/>
          <p:nvPr/>
        </p:nvSpPr>
        <p:spPr>
          <a:xfrm>
            <a:off x="4581939" y="739800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8292EAC-32CB-44CA-A0F8-6018413C7277}"/>
              </a:ext>
            </a:extLst>
          </p:cNvPr>
          <p:cNvSpPr txBox="1"/>
          <p:nvPr/>
        </p:nvSpPr>
        <p:spPr>
          <a:xfrm>
            <a:off x="8411817" y="739799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7F37D04-4F43-4F49-85F3-C68C822CC42C}"/>
              </a:ext>
            </a:extLst>
          </p:cNvPr>
          <p:cNvSpPr txBox="1"/>
          <p:nvPr/>
        </p:nvSpPr>
        <p:spPr>
          <a:xfrm>
            <a:off x="3568227" y="1675173"/>
            <a:ext cx="33345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Reduced number of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resistor of similar value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4D6ED5A-AA75-4A4D-AFCA-14D159B72414}"/>
              </a:ext>
            </a:extLst>
          </p:cNvPr>
          <p:cNvSpPr txBox="1"/>
          <p:nvPr/>
        </p:nvSpPr>
        <p:spPr>
          <a:xfrm>
            <a:off x="7594201" y="1432976"/>
            <a:ext cx="4268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Potentially non-monotonic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Suffer from the on-resistance of the switches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8509BE7-04A6-44AD-B038-A8F9F9E92CA6}"/>
              </a:ext>
            </a:extLst>
          </p:cNvPr>
          <p:cNvSpPr txBox="1"/>
          <p:nvPr/>
        </p:nvSpPr>
        <p:spPr>
          <a:xfrm>
            <a:off x="7594201" y="2708931"/>
            <a:ext cx="3604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Very large number of resistors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E87A265-8906-4EA3-8DEF-886F4F8AEDEF}"/>
              </a:ext>
            </a:extLst>
          </p:cNvPr>
          <p:cNvSpPr txBox="1"/>
          <p:nvPr/>
        </p:nvSpPr>
        <p:spPr>
          <a:xfrm>
            <a:off x="3568227" y="2679194"/>
            <a:ext cx="3604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Guaranteed monotonic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303A764-0670-4E35-A37D-9D46D17F80B1}"/>
              </a:ext>
            </a:extLst>
          </p:cNvPr>
          <p:cNvSpPr txBox="1"/>
          <p:nvPr/>
        </p:nvSpPr>
        <p:spPr>
          <a:xfrm>
            <a:off x="3568227" y="3056326"/>
            <a:ext cx="3604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Low power consumption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33C17D4-0B5D-40DE-B777-9DCA7D237B2E}"/>
              </a:ext>
            </a:extLst>
          </p:cNvPr>
          <p:cNvSpPr txBox="1"/>
          <p:nvPr/>
        </p:nvSpPr>
        <p:spPr>
          <a:xfrm>
            <a:off x="3568227" y="3687555"/>
            <a:ext cx="36042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Very fast. No need for resistors. Can be designed to be always monotonic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6781E75-14E4-4876-9972-1847876D8FA5}"/>
              </a:ext>
            </a:extLst>
          </p:cNvPr>
          <p:cNvSpPr txBox="1"/>
          <p:nvPr/>
        </p:nvSpPr>
        <p:spPr>
          <a:xfrm>
            <a:off x="7571079" y="3725275"/>
            <a:ext cx="3604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Current output. Flicker Noise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7B150D5-869A-4C25-9D4D-8D5542C9E75A}"/>
              </a:ext>
            </a:extLst>
          </p:cNvPr>
          <p:cNvSpPr txBox="1"/>
          <p:nvPr/>
        </p:nvSpPr>
        <p:spPr>
          <a:xfrm>
            <a:off x="3568227" y="5304221"/>
            <a:ext cx="3604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Optimal power vs speed trade-off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A45164B-A56E-46AB-AD83-F3ACF2FF231D}"/>
              </a:ext>
            </a:extLst>
          </p:cNvPr>
          <p:cNvSpPr txBox="1"/>
          <p:nvPr/>
        </p:nvSpPr>
        <p:spPr>
          <a:xfrm>
            <a:off x="7594201" y="4841472"/>
            <a:ext cx="4268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output may be not available in the whole clock cycle. Large glitches </a:t>
            </a:r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94758D18-B0D5-49DF-AE60-910502A83639}"/>
              </a:ext>
            </a:extLst>
          </p:cNvPr>
          <p:cNvCxnSpPr/>
          <p:nvPr/>
        </p:nvCxnSpPr>
        <p:spPr>
          <a:xfrm>
            <a:off x="3487320" y="1284270"/>
            <a:ext cx="0" cy="48509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310B5DEE-070D-42A5-BD3D-3921BC5D0217}"/>
              </a:ext>
            </a:extLst>
          </p:cNvPr>
          <p:cNvCxnSpPr/>
          <p:nvPr/>
        </p:nvCxnSpPr>
        <p:spPr>
          <a:xfrm>
            <a:off x="7451433" y="1243924"/>
            <a:ext cx="0" cy="48509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3AC213B9-09AA-4124-A3AD-B6888998BA5D}"/>
              </a:ext>
            </a:extLst>
          </p:cNvPr>
          <p:cNvCxnSpPr/>
          <p:nvPr/>
        </p:nvCxnSpPr>
        <p:spPr>
          <a:xfrm>
            <a:off x="380144" y="2608910"/>
            <a:ext cx="1148257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BD915EA4-C762-4E23-94F5-138EB19027B3}"/>
              </a:ext>
            </a:extLst>
          </p:cNvPr>
          <p:cNvCxnSpPr/>
          <p:nvPr/>
        </p:nvCxnSpPr>
        <p:spPr>
          <a:xfrm>
            <a:off x="380143" y="3581024"/>
            <a:ext cx="1148257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06791AB1-05E0-4BB2-A89E-47E648570E2A}"/>
              </a:ext>
            </a:extLst>
          </p:cNvPr>
          <p:cNvCxnSpPr/>
          <p:nvPr/>
        </p:nvCxnSpPr>
        <p:spPr>
          <a:xfrm>
            <a:off x="494193" y="5257215"/>
            <a:ext cx="6957240" cy="470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46692903-4CCD-4D68-A01D-6F8C7DBA3776}"/>
              </a:ext>
            </a:extLst>
          </p:cNvPr>
          <p:cNvCxnSpPr/>
          <p:nvPr/>
        </p:nvCxnSpPr>
        <p:spPr>
          <a:xfrm>
            <a:off x="7451433" y="4705564"/>
            <a:ext cx="441128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13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BDBC33-BF84-4CCD-9F61-FD6347EDF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7" y="163971"/>
            <a:ext cx="10515600" cy="662397"/>
          </a:xfrm>
        </p:spPr>
        <p:txBody>
          <a:bodyPr/>
          <a:lstStyle/>
          <a:p>
            <a:r>
              <a:rPr lang="en-US" dirty="0"/>
              <a:t>DAC resistor string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2456FEC-B465-4DDA-B94D-4A2835FF3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E716A57-18F2-4450-B601-72662C6A2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654C0CFD-F54E-4068-AB7B-B8C158853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9705" y="746781"/>
            <a:ext cx="1788083" cy="520251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94B381C-84B9-465D-B09D-5213D75D7125}"/>
              </a:ext>
            </a:extLst>
          </p:cNvPr>
          <p:cNvSpPr txBox="1"/>
          <p:nvPr/>
        </p:nvSpPr>
        <p:spPr>
          <a:xfrm>
            <a:off x="5370152" y="1103101"/>
            <a:ext cx="4893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any value of code D, only one switch at a time is on, selecting one of the 2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voltage levels produced by the resistive divider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0015DD8-0B4B-452E-B1AE-AB46B7B03B8E}"/>
              </a:ext>
            </a:extLst>
          </p:cNvPr>
          <p:cNvSpPr txBox="1"/>
          <p:nvPr/>
        </p:nvSpPr>
        <p:spPr>
          <a:xfrm>
            <a:off x="5370151" y="2989392"/>
            <a:ext cx="4893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code D turns on a certain switch, code D+1 turns on the switch placed in position up, then the output voltage can only grow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89BB2FF-380D-4F8A-9369-7CAABB27A750}"/>
              </a:ext>
            </a:extLst>
          </p:cNvPr>
          <p:cNvSpPr txBox="1"/>
          <p:nvPr/>
        </p:nvSpPr>
        <p:spPr>
          <a:xfrm>
            <a:off x="5375402" y="4760703"/>
            <a:ext cx="3727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monotonicity is guaranteed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79A68655-B2C5-4EBB-BDC8-4D565BA774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330091"/>
              </p:ext>
            </p:extLst>
          </p:nvPr>
        </p:nvGraphicFramePr>
        <p:xfrm>
          <a:off x="784066" y="2593932"/>
          <a:ext cx="14462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560" imgH="203040" progId="Equation.DSMT4">
                  <p:embed/>
                </p:oleObj>
              </mc:Choice>
              <mc:Fallback>
                <p:oleObj name="Equation" r:id="rId4" imgW="736560" imgH="2030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79A68655-B2C5-4EBB-BDC8-4D565BA774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066" y="2593932"/>
                        <a:ext cx="1446213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7B17D10A-21A2-4C80-BD7C-DDD38CC24D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466343"/>
              </p:ext>
            </p:extLst>
          </p:nvPr>
        </p:nvGraphicFramePr>
        <p:xfrm>
          <a:off x="758687" y="3029286"/>
          <a:ext cx="149701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61760" imgH="203040" progId="Equation.DSMT4">
                  <p:embed/>
                </p:oleObj>
              </mc:Choice>
              <mc:Fallback>
                <p:oleObj name="Equation" r:id="rId6" imgW="761760" imgH="2030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7B17D10A-21A2-4C80-BD7C-DDD38CC24D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687" y="3029286"/>
                        <a:ext cx="1497012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arentesi graffa aperta 4">
            <a:extLst>
              <a:ext uri="{FF2B5EF4-FFF2-40B4-BE49-F238E27FC236}">
                <a16:creationId xmlns:a16="http://schemas.microsoft.com/office/drawing/2014/main" id="{42B38E13-D75D-41C3-9CFA-53F93773E2A8}"/>
              </a:ext>
            </a:extLst>
          </p:cNvPr>
          <p:cNvSpPr/>
          <p:nvPr/>
        </p:nvSpPr>
        <p:spPr>
          <a:xfrm>
            <a:off x="2352091" y="1238491"/>
            <a:ext cx="367960" cy="3522212"/>
          </a:xfrm>
          <a:prstGeom prst="leftBrace">
            <a:avLst>
              <a:gd name="adj1" fmla="val 5866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4269E20-70A8-478A-A8B7-ED0657F074F2}"/>
              </a:ext>
            </a:extLst>
          </p:cNvPr>
          <p:cNvSpPr txBox="1"/>
          <p:nvPr/>
        </p:nvSpPr>
        <p:spPr>
          <a:xfrm>
            <a:off x="478358" y="4987360"/>
            <a:ext cx="2491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Digital decoder</a:t>
            </a:r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C3FB9727-ABA5-496B-95AA-6100CCD517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228221"/>
              </p:ext>
            </p:extLst>
          </p:nvPr>
        </p:nvGraphicFramePr>
        <p:xfrm>
          <a:off x="1091184" y="5391675"/>
          <a:ext cx="1209120" cy="461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33160" imgH="203040" progId="Equation.DSMT4">
                  <p:embed/>
                </p:oleObj>
              </mc:Choice>
              <mc:Fallback>
                <p:oleObj name="Equation" r:id="rId8" imgW="533160" imgH="20304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C3FB9727-ABA5-496B-95AA-6100CCD517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1184" y="5391675"/>
                        <a:ext cx="1209120" cy="4616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18CC829C-3EA2-478A-93FC-451FF972AF12}"/>
              </a:ext>
            </a:extLst>
          </p:cNvPr>
          <p:cNvSpPr/>
          <p:nvPr/>
        </p:nvSpPr>
        <p:spPr>
          <a:xfrm>
            <a:off x="2639028" y="5391675"/>
            <a:ext cx="330677" cy="37251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5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5" grpId="0" animBg="1"/>
      <p:bldP spid="13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523C0C-9424-429A-92E4-2C27A9E52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740" y="62489"/>
            <a:ext cx="10515600" cy="662397"/>
          </a:xfrm>
        </p:spPr>
        <p:txBody>
          <a:bodyPr/>
          <a:lstStyle/>
          <a:p>
            <a:r>
              <a:rPr lang="en-US" dirty="0"/>
              <a:t>INL in a resistor string: a simple estimate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3076A04-269D-4562-9D21-40D457FE6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A9A7D81-C8C6-457A-A2AC-E0F4EDD5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46D4260-366D-4139-BCEE-831F67253A1B}"/>
              </a:ext>
            </a:extLst>
          </p:cNvPr>
          <p:cNvSpPr txBox="1"/>
          <p:nvPr/>
        </p:nvSpPr>
        <p:spPr>
          <a:xfrm>
            <a:off x="4083713" y="788443"/>
            <a:ext cx="5689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consider a code that, in the ideal case, select the mid voltage: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12747367-DCC9-418F-82D6-1E422B225F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330968"/>
              </p:ext>
            </p:extLst>
          </p:nvPr>
        </p:nvGraphicFramePr>
        <p:xfrm>
          <a:off x="8841843" y="1131859"/>
          <a:ext cx="1773237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25480" imgH="393480" progId="Equation.DSMT4">
                  <p:embed/>
                </p:oleObj>
              </mc:Choice>
              <mc:Fallback>
                <p:oleObj name="Equation" r:id="rId2" imgW="825480" imgH="39348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12747367-DCC9-418F-82D6-1E422B225F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1843" y="1131859"/>
                        <a:ext cx="1773237" cy="846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7BB0DEB6-167E-4870-A734-D4FF443FAFED}"/>
              </a:ext>
            </a:extLst>
          </p:cNvPr>
          <p:cNvSpPr txBox="1"/>
          <p:nvPr/>
        </p:nvSpPr>
        <p:spPr>
          <a:xfrm>
            <a:off x="4095303" y="1659922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Ideally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1331CBB7-C3E8-45D1-8E79-9D21B96DB7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07759"/>
              </p:ext>
            </p:extLst>
          </p:nvPr>
        </p:nvGraphicFramePr>
        <p:xfrm>
          <a:off x="5332274" y="1659922"/>
          <a:ext cx="103663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2400" imgH="228600" progId="Equation.DSMT4">
                  <p:embed/>
                </p:oleObj>
              </mc:Choice>
              <mc:Fallback>
                <p:oleObj name="Equation" r:id="rId4" imgW="48240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1331CBB7-C3E8-45D1-8E79-9D21B96DB7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2274" y="1659922"/>
                        <a:ext cx="1036638" cy="492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D2EDDDC-F30E-4DD2-A69B-A5BF5D5A8B08}"/>
              </a:ext>
            </a:extLst>
          </p:cNvPr>
          <p:cNvSpPr txBox="1"/>
          <p:nvPr/>
        </p:nvSpPr>
        <p:spPr>
          <a:xfrm>
            <a:off x="4098561" y="2345248"/>
            <a:ext cx="2202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a real case: </a:t>
            </a: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4E5D58FC-34B1-4FD1-A4BF-B1E1CB7970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125613"/>
              </p:ext>
            </p:extLst>
          </p:nvPr>
        </p:nvGraphicFramePr>
        <p:xfrm>
          <a:off x="6467815" y="2172148"/>
          <a:ext cx="3551771" cy="766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03400" imgH="393700" progId="Equation.DSMT4">
                  <p:embed/>
                </p:oleObj>
              </mc:Choice>
              <mc:Fallback>
                <p:oleObj name="Equation" r:id="rId6" imgW="1803400" imgH="3937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4E5D58FC-34B1-4FD1-A4BF-B1E1CB7970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7815" y="2172148"/>
                        <a:ext cx="3551771" cy="7664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DA57B4DC-8B62-4052-A326-0A9AEDF8F5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98183"/>
              </p:ext>
            </p:extLst>
          </p:nvPr>
        </p:nvGraphicFramePr>
        <p:xfrm>
          <a:off x="4112420" y="2917610"/>
          <a:ext cx="3589337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28800" imgH="609480" progId="Equation.DSMT4">
                  <p:embed/>
                </p:oleObj>
              </mc:Choice>
              <mc:Fallback>
                <p:oleObj name="Equation" r:id="rId8" imgW="1828800" imgH="60948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DA57B4DC-8B62-4052-A326-0A9AEDF8F5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2420" y="2917610"/>
                        <a:ext cx="3589337" cy="1203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8B5AEF9F-41D8-42BB-8560-314C5E985C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999119"/>
              </p:ext>
            </p:extLst>
          </p:nvPr>
        </p:nvGraphicFramePr>
        <p:xfrm>
          <a:off x="7448200" y="3245428"/>
          <a:ext cx="2268537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55600" imgH="444240" progId="Equation.DSMT4">
                  <p:embed/>
                </p:oleObj>
              </mc:Choice>
              <mc:Fallback>
                <p:oleObj name="Equation" r:id="rId10" imgW="1155600" imgH="44424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8B5AEF9F-41D8-42BB-8560-314C5E985C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8200" y="3245428"/>
                        <a:ext cx="2268537" cy="877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6FCA7D7A-ECC1-48E2-A2AD-CEB333DE72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750563"/>
              </p:ext>
            </p:extLst>
          </p:nvPr>
        </p:nvGraphicFramePr>
        <p:xfrm>
          <a:off x="4205288" y="4335463"/>
          <a:ext cx="2044700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41120" imgH="419040" progId="Equation.DSMT4">
                  <p:embed/>
                </p:oleObj>
              </mc:Choice>
              <mc:Fallback>
                <p:oleObj name="Equation" r:id="rId12" imgW="1041120" imgH="41904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6FCA7D7A-ECC1-48E2-A2AD-CEB333DE72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288" y="4335463"/>
                        <a:ext cx="2044700" cy="827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C0B1A095-2FE6-4929-85A9-F5D4845BFF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079969"/>
              </p:ext>
            </p:extLst>
          </p:nvPr>
        </p:nvGraphicFramePr>
        <p:xfrm>
          <a:off x="4156695" y="5314387"/>
          <a:ext cx="1471612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49160" imgH="393480" progId="Equation.DSMT4">
                  <p:embed/>
                </p:oleObj>
              </mc:Choice>
              <mc:Fallback>
                <p:oleObj name="Equation" r:id="rId14" imgW="749160" imgH="39348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C0B1A095-2FE6-4929-85A9-F5D4845BFF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6695" y="5314387"/>
                        <a:ext cx="1471612" cy="777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D286CDD8-B1F3-4D3B-A046-CB67CD67DF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378003"/>
              </p:ext>
            </p:extLst>
          </p:nvPr>
        </p:nvGraphicFramePr>
        <p:xfrm>
          <a:off x="7376399" y="4565087"/>
          <a:ext cx="2643187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46040" imgH="469800" progId="Equation.DSMT4">
                  <p:embed/>
                </p:oleObj>
              </mc:Choice>
              <mc:Fallback>
                <p:oleObj name="Equation" r:id="rId16" imgW="1346040" imgH="4698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D286CDD8-B1F3-4D3B-A046-CB67CD67DF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6399" y="4565087"/>
                        <a:ext cx="2643187" cy="927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Parentesi graffa aperta 20">
            <a:extLst>
              <a:ext uri="{FF2B5EF4-FFF2-40B4-BE49-F238E27FC236}">
                <a16:creationId xmlns:a16="http://schemas.microsoft.com/office/drawing/2014/main" id="{287DBE7D-0970-4AC5-B83A-CBF367300A6B}"/>
              </a:ext>
            </a:extLst>
          </p:cNvPr>
          <p:cNvSpPr/>
          <p:nvPr/>
        </p:nvSpPr>
        <p:spPr>
          <a:xfrm>
            <a:off x="3817257" y="4335810"/>
            <a:ext cx="295163" cy="1733747"/>
          </a:xfrm>
          <a:prstGeom prst="leftBrace">
            <a:avLst>
              <a:gd name="adj1" fmla="val 5996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468EF2B3-E0E5-4F9D-98E7-BC7E2E975D2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59975" y="992633"/>
            <a:ext cx="3190875" cy="4210050"/>
          </a:xfrm>
          <a:prstGeom prst="rect">
            <a:avLst/>
          </a:prstGeom>
        </p:spPr>
      </p:pic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B6A7820E-287F-4B67-B00C-431553075415}"/>
              </a:ext>
            </a:extLst>
          </p:cNvPr>
          <p:cNvSpPr/>
          <p:nvPr/>
        </p:nvSpPr>
        <p:spPr>
          <a:xfrm>
            <a:off x="8243700" y="1365813"/>
            <a:ext cx="402589" cy="34558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51D749D8-8406-4673-A143-087A0584F6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445414"/>
              </p:ext>
            </p:extLst>
          </p:nvPr>
        </p:nvGraphicFramePr>
        <p:xfrm>
          <a:off x="919870" y="5299242"/>
          <a:ext cx="2143125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91880" imgH="431640" progId="Equation.DSMT4">
                  <p:embed/>
                </p:oleObj>
              </mc:Choice>
              <mc:Fallback>
                <p:oleObj name="Equation" r:id="rId20" imgW="1091880" imgH="43164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51D749D8-8406-4673-A143-087A0584F6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870" y="5299242"/>
                        <a:ext cx="2143125" cy="852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2D39EC74-A263-488E-BA3E-328D077C24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324678"/>
              </p:ext>
            </p:extLst>
          </p:nvPr>
        </p:nvGraphicFramePr>
        <p:xfrm>
          <a:off x="10082212" y="4607532"/>
          <a:ext cx="1271587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47640" imgH="393480" progId="Equation.DSMT4">
                  <p:embed/>
                </p:oleObj>
              </mc:Choice>
              <mc:Fallback>
                <p:oleObj name="Equation" r:id="rId22" imgW="647640" imgH="393480" progId="Equation.DSMT4">
                  <p:embed/>
                  <p:pic>
                    <p:nvPicPr>
                      <p:cNvPr id="22" name="Oggetto 21">
                        <a:extLst>
                          <a:ext uri="{FF2B5EF4-FFF2-40B4-BE49-F238E27FC236}">
                            <a16:creationId xmlns:a16="http://schemas.microsoft.com/office/drawing/2014/main" id="{2D39EC74-A263-488E-BA3E-328D077C24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2212" y="4607532"/>
                        <a:ext cx="1271587" cy="776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790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1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F9567F-B502-43FF-BE5E-80234B843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/>
              <a:t>INL and resistor matching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9F83B5-8D99-44DF-BFF5-6229BAE72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9D7B42-DC12-4FDD-8C3A-886816BA5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C310A5CE-46EC-4909-8BFB-EDC5D25FB0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73682"/>
              </p:ext>
            </p:extLst>
          </p:nvPr>
        </p:nvGraphicFramePr>
        <p:xfrm>
          <a:off x="1217673" y="1169763"/>
          <a:ext cx="2246313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77760" imgH="393480" progId="Equation.DSMT4">
                  <p:embed/>
                </p:oleObj>
              </mc:Choice>
              <mc:Fallback>
                <p:oleObj name="Equation" r:id="rId2" imgW="977760" imgH="39348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C310A5CE-46EC-4909-8BFB-EDC5D25FB0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73" y="1169763"/>
                        <a:ext cx="2246313" cy="909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A454D20C-23BE-48CA-8711-D600B3931AB5}"/>
              </a:ext>
            </a:extLst>
          </p:cNvPr>
          <p:cNvSpPr txBox="1"/>
          <p:nvPr/>
        </p:nvSpPr>
        <p:spPr>
          <a:xfrm>
            <a:off x="4458897" y="1118448"/>
            <a:ext cx="5944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an n-bit DAC, to have an |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INL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|&lt;1 LSB, the relative matching errors should be: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952572E1-F34D-4BFD-94DF-73FF3B7723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504842"/>
              </p:ext>
            </p:extLst>
          </p:nvPr>
        </p:nvGraphicFramePr>
        <p:xfrm>
          <a:off x="8437200" y="2096829"/>
          <a:ext cx="15748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800" imgH="393480" progId="Equation.DSMT4">
                  <p:embed/>
                </p:oleObj>
              </mc:Choice>
              <mc:Fallback>
                <p:oleObj name="Equation" r:id="rId4" imgW="685800" imgH="39348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52572E1-F34D-4BFD-94DF-73FF3B7723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7200" y="2096829"/>
                        <a:ext cx="1574800" cy="909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69D6CB67-5B84-4F6B-83C0-A4D7D25F1413}"/>
              </a:ext>
            </a:extLst>
          </p:cNvPr>
          <p:cNvSpPr txBox="1"/>
          <p:nvPr/>
        </p:nvSpPr>
        <p:spPr>
          <a:xfrm>
            <a:off x="910821" y="3638875"/>
            <a:ext cx="3127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Example: 12 bit DAC: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130953EF-5C34-4A11-84EE-1616F941F8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290364"/>
              </p:ext>
            </p:extLst>
          </p:nvPr>
        </p:nvGraphicFramePr>
        <p:xfrm>
          <a:off x="1015433" y="4318807"/>
          <a:ext cx="230505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02960" imgH="393480" progId="Equation.DSMT4">
                  <p:embed/>
                </p:oleObj>
              </mc:Choice>
              <mc:Fallback>
                <p:oleObj name="Equation" r:id="rId6" imgW="1002960" imgH="39348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130953EF-5C34-4A11-84EE-1616F941F8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5433" y="4318807"/>
                        <a:ext cx="2305050" cy="909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35D7093-0CB8-4275-9580-F2F38C4738C8}"/>
              </a:ext>
            </a:extLst>
          </p:cNvPr>
          <p:cNvSpPr txBox="1"/>
          <p:nvPr/>
        </p:nvSpPr>
        <p:spPr>
          <a:xfrm>
            <a:off x="5915705" y="3612259"/>
            <a:ext cx="3127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Example: 16 bit DAC: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AB1B6E15-2DB5-4372-A966-2C3D322D32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233963"/>
              </p:ext>
            </p:extLst>
          </p:nvPr>
        </p:nvGraphicFramePr>
        <p:xfrm>
          <a:off x="5915705" y="4137326"/>
          <a:ext cx="2743200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93760" imgH="393480" progId="Equation.DSMT4">
                  <p:embed/>
                </p:oleObj>
              </mc:Choice>
              <mc:Fallback>
                <p:oleObj name="Equation" r:id="rId8" imgW="1193760" imgH="39348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AB1B6E15-2DB5-4372-A966-2C3D322D32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5705" y="4137326"/>
                        <a:ext cx="2743200" cy="909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B022FEC-AADC-4DDF-8A28-F9E859EC675B}"/>
              </a:ext>
            </a:extLst>
          </p:cNvPr>
          <p:cNvSpPr txBox="1"/>
          <p:nvPr/>
        </p:nvSpPr>
        <p:spPr>
          <a:xfrm>
            <a:off x="1015433" y="5354784"/>
            <a:ext cx="3443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Feasible, with large area occupation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8FA54C4-6751-4E10-A943-1AEDE0260023}"/>
              </a:ext>
            </a:extLst>
          </p:cNvPr>
          <p:cNvSpPr txBox="1"/>
          <p:nvPr/>
        </p:nvSpPr>
        <p:spPr>
          <a:xfrm>
            <a:off x="5915705" y="5156858"/>
            <a:ext cx="4955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Unfeasible. Requires complicated post-production trimming</a:t>
            </a:r>
          </a:p>
        </p:txBody>
      </p: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8BB5ECB2-2694-40CB-AE1C-0881527ECA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575771"/>
              </p:ext>
            </p:extLst>
          </p:nvPr>
        </p:nvGraphicFramePr>
        <p:xfrm>
          <a:off x="4638816" y="2134883"/>
          <a:ext cx="1866900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12520" imgH="393480" progId="Equation.DSMT4">
                  <p:embed/>
                </p:oleObj>
              </mc:Choice>
              <mc:Fallback>
                <p:oleObj name="Equation" r:id="rId10" imgW="812520" imgH="39348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8BB5ECB2-2694-40CB-AE1C-0881527ECA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816" y="2134883"/>
                        <a:ext cx="1866900" cy="909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70C3686C-56EA-49AB-9C4B-7FD658BC22BA}"/>
              </a:ext>
            </a:extLst>
          </p:cNvPr>
          <p:cNvSpPr/>
          <p:nvPr/>
        </p:nvSpPr>
        <p:spPr>
          <a:xfrm>
            <a:off x="7153154" y="2338086"/>
            <a:ext cx="636608" cy="46166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09BCF797-F316-4D21-86BC-E62BA1B04CD0}"/>
              </a:ext>
            </a:extLst>
          </p:cNvPr>
          <p:cNvSpPr/>
          <p:nvPr/>
        </p:nvSpPr>
        <p:spPr>
          <a:xfrm>
            <a:off x="8218025" y="2012847"/>
            <a:ext cx="2185593" cy="106850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2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4" grpId="0"/>
      <p:bldP spid="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D5A63A-3415-4EEC-A250-B93065EDA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28"/>
            <a:ext cx="10515600" cy="662397"/>
          </a:xfrm>
        </p:spPr>
        <p:txBody>
          <a:bodyPr/>
          <a:lstStyle/>
          <a:p>
            <a:r>
              <a:rPr lang="en-US" dirty="0"/>
              <a:t>Current Steering DAC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8F55750-F0D2-48B1-976A-DE0AD04AC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Design of Mixed Signal Circuits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411AAD2-4E9F-453E-A8F1-6BA40C3C6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5261C781-69AC-4855-9FCE-E3F77F291C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890546"/>
              </p:ext>
            </p:extLst>
          </p:nvPr>
        </p:nvGraphicFramePr>
        <p:xfrm>
          <a:off x="3637124" y="4157457"/>
          <a:ext cx="23018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160" imgH="253800" progId="Equation.DSMT4">
                  <p:embed/>
                </p:oleObj>
              </mc:Choice>
              <mc:Fallback>
                <p:oleObj name="Equation" r:id="rId2" imgW="96516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5261C781-69AC-4855-9FCE-E3F77F291C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7124" y="4157457"/>
                        <a:ext cx="2301875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077E44E9-5A70-4031-9D7E-8309255C5A1D}"/>
              </a:ext>
            </a:extLst>
          </p:cNvPr>
          <p:cNvSpPr txBox="1"/>
          <p:nvPr/>
        </p:nvSpPr>
        <p:spPr>
          <a:xfrm>
            <a:off x="1100755" y="4939782"/>
            <a:ext cx="9050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can be made monotonic-guaranteed by driving the 2</a:t>
            </a:r>
            <a:r>
              <a:rPr lang="en-US" sz="24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mosfets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the array with thermometric coding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suffers from the same INL problem of the resistor string DAC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5AF4EAD3-04B9-48CE-97D5-2872EF0544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226" y="997109"/>
            <a:ext cx="8470641" cy="289167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AF6E9D7-0502-45AD-AFF8-837D410AE1BB}"/>
              </a:ext>
            </a:extLst>
          </p:cNvPr>
          <p:cNvSpPr txBox="1"/>
          <p:nvPr/>
        </p:nvSpPr>
        <p:spPr>
          <a:xfrm>
            <a:off x="8204200" y="93351"/>
            <a:ext cx="38946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current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mosfets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that are not routed to the output (their bit is 0), is not interrupted but is routed to a constant voltage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to keep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mosfet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ready to be connected to the output in a short time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67FD45A8-3040-4DA0-A2B7-AC42573F734B}"/>
              </a:ext>
            </a:extLst>
          </p:cNvPr>
          <p:cNvCxnSpPr/>
          <p:nvPr/>
        </p:nvCxnSpPr>
        <p:spPr>
          <a:xfrm>
            <a:off x="1710267" y="2057400"/>
            <a:ext cx="49868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B65CE3BB-E1D6-4B3B-AF84-E77DC11ACE82}"/>
              </a:ext>
            </a:extLst>
          </p:cNvPr>
          <p:cNvCxnSpPr/>
          <p:nvPr/>
        </p:nvCxnSpPr>
        <p:spPr>
          <a:xfrm flipH="1">
            <a:off x="6561667" y="662397"/>
            <a:ext cx="1642533" cy="1268003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3C46E688-5265-4579-B541-51D0CD2CB296}"/>
              </a:ext>
            </a:extLst>
          </p:cNvPr>
          <p:cNvCxnSpPr/>
          <p:nvPr/>
        </p:nvCxnSpPr>
        <p:spPr>
          <a:xfrm>
            <a:off x="1949321" y="3172910"/>
            <a:ext cx="0" cy="5121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F8515CE-D54B-4B65-A9E5-EF4ED0B10A54}"/>
              </a:ext>
            </a:extLst>
          </p:cNvPr>
          <p:cNvSpPr txBox="1"/>
          <p:nvPr/>
        </p:nvSpPr>
        <p:spPr>
          <a:xfrm>
            <a:off x="1518548" y="3223425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3239C28-856B-4F7F-9924-99690DD07C5E}"/>
              </a:ext>
            </a:extLst>
          </p:cNvPr>
          <p:cNvSpPr txBox="1"/>
          <p:nvPr/>
        </p:nvSpPr>
        <p:spPr>
          <a:xfrm>
            <a:off x="2798734" y="3223425"/>
            <a:ext cx="62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2I</a:t>
            </a:r>
            <a:r>
              <a:rPr lang="en-US" sz="2400" b="1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DEE0EDF1-C85C-4B43-AE54-77DF588F5CD8}"/>
              </a:ext>
            </a:extLst>
          </p:cNvPr>
          <p:cNvCxnSpPr/>
          <p:nvPr/>
        </p:nvCxnSpPr>
        <p:spPr>
          <a:xfrm>
            <a:off x="3474720" y="3119570"/>
            <a:ext cx="0" cy="5121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43B08EA7-5890-44A3-BAB7-4AB88E73EB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600635"/>
              </p:ext>
            </p:extLst>
          </p:nvPr>
        </p:nvGraphicFramePr>
        <p:xfrm>
          <a:off x="525334" y="3847906"/>
          <a:ext cx="1423987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96880" imgH="393480" progId="Equation.DSMT4">
                  <p:embed/>
                </p:oleObj>
              </mc:Choice>
              <mc:Fallback>
                <p:oleObj name="Equation" r:id="rId6" imgW="596880" imgH="39348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43B08EA7-5890-44A3-BAB7-4AB88E73EB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334" y="3847906"/>
                        <a:ext cx="1423987" cy="942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F49C6ABA-8AEE-488A-9961-4D91219C6B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59677" y="3454257"/>
            <a:ext cx="590550" cy="114300"/>
          </a:xfrm>
          <a:prstGeom prst="rect">
            <a:avLst/>
          </a:prstGeom>
        </p:spPr>
      </p:pic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3274F3E4-1B2A-453E-8624-3B35C9D987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970457"/>
              </p:ext>
            </p:extLst>
          </p:nvPr>
        </p:nvGraphicFramePr>
        <p:xfrm>
          <a:off x="5855152" y="3996807"/>
          <a:ext cx="35433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85720" imgH="393480" progId="Equation.DSMT4">
                  <p:embed/>
                </p:oleObj>
              </mc:Choice>
              <mc:Fallback>
                <p:oleObj name="Equation" r:id="rId10" imgW="1485720" imgH="39348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3274F3E4-1B2A-453E-8624-3B35C9D987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5152" y="3996807"/>
                        <a:ext cx="3543300" cy="942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18D3D28F-1897-4119-B720-DF849F5629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330122"/>
              </p:ext>
            </p:extLst>
          </p:nvPr>
        </p:nvGraphicFramePr>
        <p:xfrm>
          <a:off x="10005438" y="4419537"/>
          <a:ext cx="181610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61760" imgH="253800" progId="Equation.DSMT4">
                  <p:embed/>
                </p:oleObj>
              </mc:Choice>
              <mc:Fallback>
                <p:oleObj name="Equation" r:id="rId12" imgW="761760" imgH="2538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18D3D28F-1897-4119-B720-DF849F5629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5438" y="4419537"/>
                        <a:ext cx="1816100" cy="608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7D5999C3-7F4E-465A-A619-47E180AB9DEB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9507059" y="4427602"/>
            <a:ext cx="498379" cy="2959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12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5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021B011-4A62-4A34-BC68-E8D557B4505A}">
  <we:reference id="wa104381909" version="3.3.0.0" store="en-US" storeType="OMEX"/>
  <we:alternateReferences>
    <we:reference id="WA104381909" version="3.3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2361</Words>
  <Application>Microsoft Office PowerPoint</Application>
  <PresentationFormat>Widescreen</PresentationFormat>
  <Paragraphs>400</Paragraphs>
  <Slides>41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8" baseType="lpstr">
      <vt:lpstr>Arial</vt:lpstr>
      <vt:lpstr>Calibri</vt:lpstr>
      <vt:lpstr>Cambria Math</vt:lpstr>
      <vt:lpstr>NimbusRomNo9L-Regu</vt:lpstr>
      <vt:lpstr>Symbol</vt:lpstr>
      <vt:lpstr>Tema di Office</vt:lpstr>
      <vt:lpstr>Equation</vt:lpstr>
      <vt:lpstr>Digital to Analog Converters </vt:lpstr>
      <vt:lpstr>DAC applications</vt:lpstr>
      <vt:lpstr>DAC performance parameters</vt:lpstr>
      <vt:lpstr>INL, DNL</vt:lpstr>
      <vt:lpstr>DAC Architectures</vt:lpstr>
      <vt:lpstr>DAC resistor string</vt:lpstr>
      <vt:lpstr>INL in a resistor string: a simple estimate</vt:lpstr>
      <vt:lpstr>INL and resistor matching</vt:lpstr>
      <vt:lpstr>Current Steering DAC</vt:lpstr>
      <vt:lpstr>Thermometric coding</vt:lpstr>
      <vt:lpstr>Capacitive DAC</vt:lpstr>
      <vt:lpstr>DAC Comparison</vt:lpstr>
      <vt:lpstr>Analog to Digital Converters</vt:lpstr>
      <vt:lpstr>ADC applications</vt:lpstr>
      <vt:lpstr>Analog to Digital Converters (ADCs)</vt:lpstr>
      <vt:lpstr>ADCs - Main Performances</vt:lpstr>
      <vt:lpstr>Nyquist-Rate vs. Oversampling ADCs</vt:lpstr>
      <vt:lpstr>ADCs – Static Parameters</vt:lpstr>
      <vt:lpstr>ADCs – Static Parameters</vt:lpstr>
      <vt:lpstr>ADCs – Static Parameters</vt:lpstr>
      <vt:lpstr>ADCs – Dynamic Parameters</vt:lpstr>
      <vt:lpstr>Quantization noise in the frequency domain</vt:lpstr>
      <vt:lpstr>The uniform power spectral density (PSD) model for the quantization noise</vt:lpstr>
      <vt:lpstr>Signal to Noise Ratio and resolution</vt:lpstr>
      <vt:lpstr>Effective Number Of Bits  (ENOB)</vt:lpstr>
      <vt:lpstr>ADCs – Figure of Merits</vt:lpstr>
      <vt:lpstr>Comparison of different topologies</vt:lpstr>
      <vt:lpstr>Nyquist rate ADCs</vt:lpstr>
      <vt:lpstr>A very common SAR ADC: the charge-redistribution ADC</vt:lpstr>
      <vt:lpstr>Reset phase</vt:lpstr>
      <vt:lpstr>Sampling phase</vt:lpstr>
      <vt:lpstr>Top voltage in the sampling phase</vt:lpstr>
      <vt:lpstr>SAR phases </vt:lpstr>
      <vt:lpstr>Composite comparator</vt:lpstr>
      <vt:lpstr>Phase SARk: calculation of the Vtop jump</vt:lpstr>
      <vt:lpstr>Phase SARn-1</vt:lpstr>
      <vt:lpstr>Presentazione standard di PowerPoint</vt:lpstr>
      <vt:lpstr>Phase SARn-2</vt:lpstr>
      <vt:lpstr>Decision for bn-2</vt:lpstr>
      <vt:lpstr>Generalization</vt:lpstr>
      <vt:lpstr>Examples of conversion cycle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663</cp:revision>
  <dcterms:created xsi:type="dcterms:W3CDTF">2015-02-03T16:10:37Z</dcterms:created>
  <dcterms:modified xsi:type="dcterms:W3CDTF">2022-12-05T20:24:20Z</dcterms:modified>
</cp:coreProperties>
</file>