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7" r:id="rId2"/>
    <p:sldId id="28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8" r:id="rId33"/>
    <p:sldId id="289" r:id="rId34"/>
    <p:sldId id="290" r:id="rId35"/>
    <p:sldId id="297" r:id="rId36"/>
    <p:sldId id="293" r:id="rId37"/>
    <p:sldId id="291" r:id="rId38"/>
    <p:sldId id="294" r:id="rId39"/>
    <p:sldId id="292" r:id="rId40"/>
    <p:sldId id="295" r:id="rId41"/>
    <p:sldId id="296" r:id="rId4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11FF"/>
    <a:srgbClr val="A23CA4"/>
    <a:srgbClr val="00FF00"/>
    <a:srgbClr val="392CB4"/>
    <a:srgbClr val="21C652"/>
    <a:srgbClr val="FF9999"/>
    <a:srgbClr val="EABCC0"/>
    <a:srgbClr val="E1B8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92" autoAdjust="0"/>
    <p:restoredTop sz="94049" autoAdjust="0"/>
  </p:normalViewPr>
  <p:slideViewPr>
    <p:cSldViewPr snapToGrid="0">
      <p:cViewPr varScale="1">
        <p:scale>
          <a:sx n="86" d="100"/>
          <a:sy n="86" d="100"/>
        </p:scale>
        <p:origin x="48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0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C3D85C-6748-42AF-AD0D-D9EEFB7FEE3A}" type="datetimeFigureOut">
              <a:rPr lang="en-US" smtClean="0"/>
              <a:t>2/9/2023</a:t>
            </a:fld>
            <a:endParaRPr lang="en-US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26E245-BE16-4A03-B1F5-DF75CC6A98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529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6E245-BE16-4A03-B1F5-DF75CC6A983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5767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6E245-BE16-4A03-B1F5-DF75CC6A9830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9193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6E245-BE16-4A03-B1F5-DF75CC6A9830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6370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6E245-BE16-4A03-B1F5-DF75CC6A9830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851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6E245-BE16-4A03-B1F5-DF75CC6A9830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0155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6E245-BE16-4A03-B1F5-DF75CC6A9830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0853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6E245-BE16-4A03-B1F5-DF75CC6A9830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7407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6E245-BE16-4A03-B1F5-DF75CC6A9830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9534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6E245-BE16-4A03-B1F5-DF75CC6A9830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7820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6E245-BE16-4A03-B1F5-DF75CC6A9830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6757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6E245-BE16-4A03-B1F5-DF75CC6A9830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3834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26E245-BE16-4A03-B1F5-DF75CC6A9830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4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 noProof="0" dirty="0"/>
              <a:t>Fare </a:t>
            </a:r>
            <a:r>
              <a:rPr lang="en-US" noProof="0" dirty="0" err="1"/>
              <a:t>clic</a:t>
            </a:r>
            <a:r>
              <a:rPr lang="en-US" noProof="0" dirty="0"/>
              <a:t> per </a:t>
            </a:r>
            <a:r>
              <a:rPr lang="en-US" noProof="0" dirty="0" err="1"/>
              <a:t>modificare</a:t>
            </a:r>
            <a:r>
              <a:rPr lang="en-US" noProof="0" dirty="0"/>
              <a:t> lo stile del </a:t>
            </a:r>
            <a:r>
              <a:rPr lang="en-US" noProof="0" dirty="0" err="1"/>
              <a:t>titolo</a:t>
            </a:r>
            <a:endParaRPr lang="en-US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dirty="0"/>
              <a:t>Fare </a:t>
            </a:r>
            <a:r>
              <a:rPr lang="en-US" noProof="0" dirty="0" err="1"/>
              <a:t>clic</a:t>
            </a:r>
            <a:r>
              <a:rPr lang="en-US" noProof="0" dirty="0"/>
              <a:t> per </a:t>
            </a:r>
            <a:r>
              <a:rPr lang="en-US" noProof="0" dirty="0" err="1"/>
              <a:t>modificare</a:t>
            </a:r>
            <a:r>
              <a:rPr lang="en-US" noProof="0" dirty="0"/>
              <a:t> </a:t>
            </a:r>
            <a:r>
              <a:rPr lang="en-US" noProof="0" dirty="0" err="1"/>
              <a:t>stili</a:t>
            </a:r>
            <a:r>
              <a:rPr lang="en-US" noProof="0" dirty="0"/>
              <a:t> del </a:t>
            </a:r>
            <a:r>
              <a:rPr lang="en-US" noProof="0" dirty="0" err="1"/>
              <a:t>testo</a:t>
            </a:r>
            <a:r>
              <a:rPr lang="en-US" noProof="0" dirty="0"/>
              <a:t> </a:t>
            </a:r>
            <a:r>
              <a:rPr lang="en-US" noProof="0" dirty="0" err="1"/>
              <a:t>dello</a:t>
            </a:r>
            <a:r>
              <a:rPr lang="en-US" noProof="0" dirty="0"/>
              <a:t> schema</a:t>
            </a:r>
          </a:p>
          <a:p>
            <a:pPr lvl="1"/>
            <a:r>
              <a:rPr lang="en-US" noProof="0" dirty="0"/>
              <a:t>Secondo </a:t>
            </a:r>
            <a:r>
              <a:rPr lang="en-US" noProof="0" dirty="0" err="1"/>
              <a:t>livello</a:t>
            </a:r>
            <a:endParaRPr lang="en-US" noProof="0" dirty="0"/>
          </a:p>
          <a:p>
            <a:pPr lvl="2"/>
            <a:r>
              <a:rPr lang="en-US" noProof="0" dirty="0" err="1"/>
              <a:t>Terzo</a:t>
            </a:r>
            <a:r>
              <a:rPr lang="en-US" noProof="0" dirty="0"/>
              <a:t> </a:t>
            </a:r>
            <a:r>
              <a:rPr lang="en-US" noProof="0" dirty="0" err="1"/>
              <a:t>livello</a:t>
            </a:r>
            <a:endParaRPr lang="en-US" noProof="0" dirty="0"/>
          </a:p>
          <a:p>
            <a:pPr lvl="3"/>
            <a:r>
              <a:rPr lang="en-US" noProof="0" dirty="0"/>
              <a:t>Quarto </a:t>
            </a:r>
            <a:r>
              <a:rPr lang="en-US" noProof="0" dirty="0" err="1"/>
              <a:t>livello</a:t>
            </a:r>
            <a:endParaRPr lang="en-US" noProof="0" dirty="0"/>
          </a:p>
          <a:p>
            <a:pPr lvl="4"/>
            <a:r>
              <a:rPr lang="en-US" noProof="0" dirty="0" err="1"/>
              <a:t>Quinto</a:t>
            </a:r>
            <a:r>
              <a:rPr lang="en-US" noProof="0" dirty="0"/>
              <a:t> </a:t>
            </a:r>
            <a:r>
              <a:rPr lang="en-US" noProof="0" dirty="0" err="1"/>
              <a:t>livello</a:t>
            </a:r>
            <a:endParaRPr lang="en-US" noProof="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8446B-54F3-48F6-9B1F-FB020EFA5009}" type="datetime1">
              <a:rPr lang="en-US" smtClean="0"/>
              <a:t>2/9/2023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P. Bruschi – Design of Mixed Signal Circuits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55017-B6DE-4C35-A63B-40EADAC978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310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FCC07-B889-4C84-BE01-5296D1E5D696}" type="datetime1">
              <a:rPr lang="en-US" smtClean="0"/>
              <a:t>2/9/2023</a:t>
            </a:fld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P. Bruschi – Design of Mixed Signal Circuits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55017-B6DE-4C35-A63B-40EADAC978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541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2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dirty="0"/>
              <a:t>Fare </a:t>
            </a:r>
            <a:r>
              <a:rPr lang="en-US" noProof="0" dirty="0" err="1"/>
              <a:t>clic</a:t>
            </a:r>
            <a:r>
              <a:rPr lang="en-US" noProof="0" dirty="0"/>
              <a:t> per </a:t>
            </a:r>
            <a:r>
              <a:rPr lang="en-US" noProof="0" dirty="0" err="1"/>
              <a:t>modificare</a:t>
            </a:r>
            <a:r>
              <a:rPr lang="en-US" noProof="0" dirty="0"/>
              <a:t> lo stile del </a:t>
            </a:r>
            <a:r>
              <a:rPr lang="en-US" noProof="0" dirty="0" err="1"/>
              <a:t>titolo</a:t>
            </a:r>
            <a:endParaRPr lang="en-US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244338"/>
            <a:ext cx="10515600" cy="4932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/>
              <a:t>Fare </a:t>
            </a:r>
            <a:r>
              <a:rPr lang="en-US" noProof="0" dirty="0" err="1"/>
              <a:t>clic</a:t>
            </a:r>
            <a:r>
              <a:rPr lang="en-US" noProof="0" dirty="0"/>
              <a:t> per </a:t>
            </a:r>
            <a:r>
              <a:rPr lang="en-US" noProof="0" dirty="0" err="1"/>
              <a:t>modificare</a:t>
            </a:r>
            <a:r>
              <a:rPr lang="en-US" noProof="0" dirty="0"/>
              <a:t> </a:t>
            </a:r>
            <a:r>
              <a:rPr lang="en-US" noProof="0" dirty="0" err="1"/>
              <a:t>stili</a:t>
            </a:r>
            <a:r>
              <a:rPr lang="en-US" noProof="0" dirty="0"/>
              <a:t> del </a:t>
            </a:r>
            <a:r>
              <a:rPr lang="en-US" noProof="0" dirty="0" err="1"/>
              <a:t>testo</a:t>
            </a:r>
            <a:r>
              <a:rPr lang="en-US" noProof="0" dirty="0"/>
              <a:t> </a:t>
            </a:r>
            <a:r>
              <a:rPr lang="en-US" noProof="0" dirty="0" err="1"/>
              <a:t>dello</a:t>
            </a:r>
            <a:r>
              <a:rPr lang="en-US" noProof="0" dirty="0"/>
              <a:t> schema</a:t>
            </a:r>
          </a:p>
          <a:p>
            <a:pPr lvl="1"/>
            <a:r>
              <a:rPr lang="en-US" noProof="0" dirty="0"/>
              <a:t>Secondo </a:t>
            </a:r>
            <a:r>
              <a:rPr lang="en-US" noProof="0" dirty="0" err="1"/>
              <a:t>livello</a:t>
            </a:r>
            <a:endParaRPr lang="en-US" noProof="0" dirty="0"/>
          </a:p>
          <a:p>
            <a:pPr lvl="2"/>
            <a:r>
              <a:rPr lang="en-US" noProof="0" dirty="0" err="1"/>
              <a:t>Terzo</a:t>
            </a:r>
            <a:r>
              <a:rPr lang="en-US" noProof="0" dirty="0"/>
              <a:t> </a:t>
            </a:r>
            <a:r>
              <a:rPr lang="en-US" noProof="0" dirty="0" err="1"/>
              <a:t>livello</a:t>
            </a:r>
            <a:endParaRPr lang="en-US" noProof="0" dirty="0"/>
          </a:p>
          <a:p>
            <a:pPr lvl="3"/>
            <a:r>
              <a:rPr lang="en-US" noProof="0" dirty="0"/>
              <a:t>Quarto </a:t>
            </a:r>
            <a:r>
              <a:rPr lang="en-US" noProof="0" dirty="0" err="1"/>
              <a:t>livello</a:t>
            </a:r>
            <a:endParaRPr lang="en-US" noProof="0" dirty="0"/>
          </a:p>
          <a:p>
            <a:pPr lvl="4"/>
            <a:r>
              <a:rPr lang="en-US" noProof="0" dirty="0" err="1"/>
              <a:t>Quinto</a:t>
            </a:r>
            <a:r>
              <a:rPr lang="en-US" noProof="0" dirty="0"/>
              <a:t> </a:t>
            </a:r>
            <a:r>
              <a:rPr lang="en-US" noProof="0" dirty="0" err="1"/>
              <a:t>livello</a:t>
            </a:r>
            <a:endParaRPr lang="en-US" noProof="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273488-E1F7-4B84-8286-16CD033868DD}" type="datetime1">
              <a:rPr lang="en-US" smtClean="0"/>
              <a:t>2/9/2023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56898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P. Bruschi – Design of Mixed Signal Circuits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473178" y="6356350"/>
            <a:ext cx="8806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055017-B6DE-4C35-A63B-40EADAC97849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Connettore 1 7"/>
          <p:cNvCxnSpPr/>
          <p:nvPr userDrawn="1"/>
        </p:nvCxnSpPr>
        <p:spPr>
          <a:xfrm>
            <a:off x="838200" y="6268825"/>
            <a:ext cx="10515600" cy="0"/>
          </a:xfrm>
          <a:prstGeom prst="line">
            <a:avLst/>
          </a:prstGeom>
          <a:ln w="349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282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4" r:id="rId2"/>
  </p:sldLayoutIdLs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2.svg"/><Relationship Id="rId7" Type="http://schemas.openxmlformats.org/officeDocument/2006/relationships/image" Target="../media/image5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6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6.wmf"/><Relationship Id="rId18" Type="http://schemas.openxmlformats.org/officeDocument/2006/relationships/oleObject" Target="../embeddings/oleObject31.bin"/><Relationship Id="rId3" Type="http://schemas.openxmlformats.org/officeDocument/2006/relationships/image" Target="../media/image62.wmf"/><Relationship Id="rId7" Type="http://schemas.openxmlformats.org/officeDocument/2006/relationships/image" Target="../media/image64.wmf"/><Relationship Id="rId12" Type="http://schemas.openxmlformats.org/officeDocument/2006/relationships/oleObject" Target="../embeddings/oleObject28.bin"/><Relationship Id="rId17" Type="http://schemas.openxmlformats.org/officeDocument/2006/relationships/image" Target="../media/image68.wmf"/><Relationship Id="rId2" Type="http://schemas.openxmlformats.org/officeDocument/2006/relationships/oleObject" Target="../embeddings/oleObject24.bin"/><Relationship Id="rId16" Type="http://schemas.openxmlformats.org/officeDocument/2006/relationships/oleObject" Target="../embeddings/oleObject30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6.bin"/><Relationship Id="rId11" Type="http://schemas.openxmlformats.org/officeDocument/2006/relationships/image" Target="../media/image65.wmf"/><Relationship Id="rId5" Type="http://schemas.openxmlformats.org/officeDocument/2006/relationships/image" Target="../media/image63.wmf"/><Relationship Id="rId15" Type="http://schemas.openxmlformats.org/officeDocument/2006/relationships/image" Target="../media/image67.wmf"/><Relationship Id="rId10" Type="http://schemas.openxmlformats.org/officeDocument/2006/relationships/oleObject" Target="../embeddings/oleObject27.bin"/><Relationship Id="rId19" Type="http://schemas.openxmlformats.org/officeDocument/2006/relationships/image" Target="../media/image69.wmf"/><Relationship Id="rId4" Type="http://schemas.openxmlformats.org/officeDocument/2006/relationships/oleObject" Target="../embeddings/oleObject25.bin"/><Relationship Id="rId9" Type="http://schemas.openxmlformats.org/officeDocument/2006/relationships/image" Target="../media/image61.svg"/><Relationship Id="rId14" Type="http://schemas.openxmlformats.org/officeDocument/2006/relationships/oleObject" Target="../embeddings/oleObject29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4.bin"/><Relationship Id="rId13" Type="http://schemas.openxmlformats.org/officeDocument/2006/relationships/image" Target="../media/image75.svg"/><Relationship Id="rId3" Type="http://schemas.openxmlformats.org/officeDocument/2006/relationships/image" Target="../media/image70.wmf"/><Relationship Id="rId7" Type="http://schemas.openxmlformats.org/officeDocument/2006/relationships/image" Target="../media/image63.wmf"/><Relationship Id="rId12" Type="http://schemas.openxmlformats.org/officeDocument/2006/relationships/image" Target="../media/image74.png"/><Relationship Id="rId2" Type="http://schemas.openxmlformats.org/officeDocument/2006/relationships/oleObject" Target="../embeddings/oleObject32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5.bin"/><Relationship Id="rId11" Type="http://schemas.openxmlformats.org/officeDocument/2006/relationships/image" Target="../media/image73.wmf"/><Relationship Id="rId5" Type="http://schemas.openxmlformats.org/officeDocument/2006/relationships/image" Target="../media/image71.wmf"/><Relationship Id="rId10" Type="http://schemas.openxmlformats.org/officeDocument/2006/relationships/oleObject" Target="../embeddings/oleObject35.bin"/><Relationship Id="rId4" Type="http://schemas.openxmlformats.org/officeDocument/2006/relationships/oleObject" Target="../embeddings/oleObject33.bin"/><Relationship Id="rId9" Type="http://schemas.openxmlformats.org/officeDocument/2006/relationships/image" Target="../media/image72.wmf"/><Relationship Id="rId14" Type="http://schemas.openxmlformats.org/officeDocument/2006/relationships/image" Target="../media/image7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6.wmf"/><Relationship Id="rId7" Type="http://schemas.openxmlformats.org/officeDocument/2006/relationships/image" Target="../media/image80.svg"/><Relationship Id="rId2" Type="http://schemas.openxmlformats.org/officeDocument/2006/relationships/oleObject" Target="../embeddings/oleObject36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svg"/><Relationship Id="rId4" Type="http://schemas.openxmlformats.org/officeDocument/2006/relationships/image" Target="../media/image7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sv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84.svg"/><Relationship Id="rId7" Type="http://schemas.openxmlformats.org/officeDocument/2006/relationships/image" Target="../media/image86.wmf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8.bin"/><Relationship Id="rId5" Type="http://schemas.openxmlformats.org/officeDocument/2006/relationships/image" Target="../media/image85.wmf"/><Relationship Id="rId4" Type="http://schemas.openxmlformats.org/officeDocument/2006/relationships/oleObject" Target="../embeddings/oleObject37.bin"/><Relationship Id="rId9" Type="http://schemas.openxmlformats.org/officeDocument/2006/relationships/image" Target="../media/image75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0.bin"/><Relationship Id="rId13" Type="http://schemas.openxmlformats.org/officeDocument/2006/relationships/image" Target="../media/image94.wmf"/><Relationship Id="rId3" Type="http://schemas.openxmlformats.org/officeDocument/2006/relationships/image" Target="../media/image87.svg"/><Relationship Id="rId7" Type="http://schemas.openxmlformats.org/officeDocument/2006/relationships/image" Target="../media/image90.wmf"/><Relationship Id="rId12" Type="http://schemas.openxmlformats.org/officeDocument/2006/relationships/oleObject" Target="../embeddings/oleObject41.bin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9.bin"/><Relationship Id="rId11" Type="http://schemas.openxmlformats.org/officeDocument/2006/relationships/image" Target="../media/image93.svg"/><Relationship Id="rId5" Type="http://schemas.openxmlformats.org/officeDocument/2006/relationships/image" Target="../media/image89.svg"/><Relationship Id="rId15" Type="http://schemas.openxmlformats.org/officeDocument/2006/relationships/image" Target="../media/image96.svg"/><Relationship Id="rId10" Type="http://schemas.openxmlformats.org/officeDocument/2006/relationships/image" Target="../media/image92.png"/><Relationship Id="rId4" Type="http://schemas.openxmlformats.org/officeDocument/2006/relationships/image" Target="../media/image88.png"/><Relationship Id="rId9" Type="http://schemas.openxmlformats.org/officeDocument/2006/relationships/image" Target="../media/image91.wmf"/><Relationship Id="rId14" Type="http://schemas.openxmlformats.org/officeDocument/2006/relationships/image" Target="../media/image9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3.bin"/><Relationship Id="rId13" Type="http://schemas.openxmlformats.org/officeDocument/2006/relationships/image" Target="../media/image102.wmf"/><Relationship Id="rId3" Type="http://schemas.openxmlformats.org/officeDocument/2006/relationships/image" Target="../media/image87.svg"/><Relationship Id="rId7" Type="http://schemas.openxmlformats.org/officeDocument/2006/relationships/image" Target="../media/image99.wmf"/><Relationship Id="rId12" Type="http://schemas.openxmlformats.org/officeDocument/2006/relationships/oleObject" Target="../embeddings/oleObject45.bin"/><Relationship Id="rId17" Type="http://schemas.openxmlformats.org/officeDocument/2006/relationships/image" Target="../media/image104.wmf"/><Relationship Id="rId2" Type="http://schemas.openxmlformats.org/officeDocument/2006/relationships/image" Target="../media/image35.png"/><Relationship Id="rId16" Type="http://schemas.openxmlformats.org/officeDocument/2006/relationships/oleObject" Target="../embeddings/oleObject47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42.bin"/><Relationship Id="rId11" Type="http://schemas.openxmlformats.org/officeDocument/2006/relationships/image" Target="../media/image101.wmf"/><Relationship Id="rId5" Type="http://schemas.openxmlformats.org/officeDocument/2006/relationships/image" Target="../media/image98.svg"/><Relationship Id="rId15" Type="http://schemas.openxmlformats.org/officeDocument/2006/relationships/image" Target="../media/image103.wmf"/><Relationship Id="rId10" Type="http://schemas.openxmlformats.org/officeDocument/2006/relationships/oleObject" Target="../embeddings/oleObject44.bin"/><Relationship Id="rId4" Type="http://schemas.openxmlformats.org/officeDocument/2006/relationships/image" Target="../media/image97.png"/><Relationship Id="rId9" Type="http://schemas.openxmlformats.org/officeDocument/2006/relationships/image" Target="../media/image100.wmf"/><Relationship Id="rId14" Type="http://schemas.openxmlformats.org/officeDocument/2006/relationships/oleObject" Target="../embeddings/oleObject46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svg"/><Relationship Id="rId7" Type="http://schemas.openxmlformats.org/officeDocument/2006/relationships/image" Target="../media/image106.w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49.bin"/><Relationship Id="rId5" Type="http://schemas.openxmlformats.org/officeDocument/2006/relationships/image" Target="../media/image105.wmf"/><Relationship Id="rId4" Type="http://schemas.openxmlformats.org/officeDocument/2006/relationships/oleObject" Target="../embeddings/oleObject48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sv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svg"/><Relationship Id="rId4" Type="http://schemas.openxmlformats.org/officeDocument/2006/relationships/image" Target="../media/image10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svg"/><Relationship Id="rId7" Type="http://schemas.openxmlformats.org/officeDocument/2006/relationships/image" Target="../media/image87.sv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114.svg"/><Relationship Id="rId4" Type="http://schemas.openxmlformats.org/officeDocument/2006/relationships/image" Target="../media/image1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0.bin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wmf"/><Relationship Id="rId5" Type="http://schemas.openxmlformats.org/officeDocument/2006/relationships/oleObject" Target="../embeddings/oleObject51.bin"/><Relationship Id="rId4" Type="http://schemas.openxmlformats.org/officeDocument/2006/relationships/image" Target="../media/image116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13" Type="http://schemas.openxmlformats.org/officeDocument/2006/relationships/image" Target="../media/image128.wmf"/><Relationship Id="rId18" Type="http://schemas.openxmlformats.org/officeDocument/2006/relationships/image" Target="../media/image131.png"/><Relationship Id="rId3" Type="http://schemas.openxmlformats.org/officeDocument/2006/relationships/image" Target="../media/image119.svg"/><Relationship Id="rId7" Type="http://schemas.openxmlformats.org/officeDocument/2006/relationships/image" Target="../media/image123.svg"/><Relationship Id="rId12" Type="http://schemas.openxmlformats.org/officeDocument/2006/relationships/oleObject" Target="../embeddings/oleObject52.bin"/><Relationship Id="rId17" Type="http://schemas.openxmlformats.org/officeDocument/2006/relationships/image" Target="../media/image130.wmf"/><Relationship Id="rId2" Type="http://schemas.openxmlformats.org/officeDocument/2006/relationships/image" Target="../media/image118.png"/><Relationship Id="rId16" Type="http://schemas.openxmlformats.org/officeDocument/2006/relationships/oleObject" Target="../embeddings/oleObject54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11" Type="http://schemas.openxmlformats.org/officeDocument/2006/relationships/image" Target="../media/image127.svg"/><Relationship Id="rId5" Type="http://schemas.openxmlformats.org/officeDocument/2006/relationships/image" Target="../media/image121.svg"/><Relationship Id="rId15" Type="http://schemas.openxmlformats.org/officeDocument/2006/relationships/image" Target="../media/image129.wmf"/><Relationship Id="rId10" Type="http://schemas.openxmlformats.org/officeDocument/2006/relationships/image" Target="../media/image126.png"/><Relationship Id="rId19" Type="http://schemas.openxmlformats.org/officeDocument/2006/relationships/image" Target="../media/image132.svg"/><Relationship Id="rId4" Type="http://schemas.openxmlformats.org/officeDocument/2006/relationships/image" Target="../media/image120.png"/><Relationship Id="rId9" Type="http://schemas.openxmlformats.org/officeDocument/2006/relationships/image" Target="../media/image125.svg"/><Relationship Id="rId14" Type="http://schemas.openxmlformats.org/officeDocument/2006/relationships/oleObject" Target="../embeddings/oleObject53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13" Type="http://schemas.openxmlformats.org/officeDocument/2006/relationships/image" Target="../media/image142.wmf"/><Relationship Id="rId3" Type="http://schemas.openxmlformats.org/officeDocument/2006/relationships/image" Target="../media/image134.svg"/><Relationship Id="rId7" Type="http://schemas.openxmlformats.org/officeDocument/2006/relationships/image" Target="../media/image138.svg"/><Relationship Id="rId12" Type="http://schemas.openxmlformats.org/officeDocument/2006/relationships/oleObject" Target="../embeddings/oleObject56.bin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png"/><Relationship Id="rId11" Type="http://schemas.openxmlformats.org/officeDocument/2006/relationships/image" Target="../media/image141.wmf"/><Relationship Id="rId5" Type="http://schemas.openxmlformats.org/officeDocument/2006/relationships/image" Target="../media/image136.svg"/><Relationship Id="rId10" Type="http://schemas.openxmlformats.org/officeDocument/2006/relationships/oleObject" Target="../embeddings/oleObject55.bin"/><Relationship Id="rId4" Type="http://schemas.openxmlformats.org/officeDocument/2006/relationships/image" Target="../media/image135.png"/><Relationship Id="rId9" Type="http://schemas.openxmlformats.org/officeDocument/2006/relationships/image" Target="../media/image140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0.bin"/><Relationship Id="rId13" Type="http://schemas.openxmlformats.org/officeDocument/2006/relationships/image" Target="../media/image147.wmf"/><Relationship Id="rId18" Type="http://schemas.openxmlformats.org/officeDocument/2006/relationships/oleObject" Target="../embeddings/oleObject65.bin"/><Relationship Id="rId3" Type="http://schemas.openxmlformats.org/officeDocument/2006/relationships/image" Target="../media/image143.wmf"/><Relationship Id="rId21" Type="http://schemas.openxmlformats.org/officeDocument/2006/relationships/image" Target="../media/image151.wmf"/><Relationship Id="rId7" Type="http://schemas.openxmlformats.org/officeDocument/2006/relationships/image" Target="../media/image144.wmf"/><Relationship Id="rId12" Type="http://schemas.openxmlformats.org/officeDocument/2006/relationships/oleObject" Target="../embeddings/oleObject62.bin"/><Relationship Id="rId17" Type="http://schemas.openxmlformats.org/officeDocument/2006/relationships/image" Target="../media/image149.wmf"/><Relationship Id="rId2" Type="http://schemas.openxmlformats.org/officeDocument/2006/relationships/oleObject" Target="../embeddings/oleObject57.bin"/><Relationship Id="rId16" Type="http://schemas.openxmlformats.org/officeDocument/2006/relationships/oleObject" Target="../embeddings/oleObject64.bin"/><Relationship Id="rId20" Type="http://schemas.openxmlformats.org/officeDocument/2006/relationships/oleObject" Target="../embeddings/oleObject66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59.bin"/><Relationship Id="rId11" Type="http://schemas.openxmlformats.org/officeDocument/2006/relationships/image" Target="../media/image146.wmf"/><Relationship Id="rId5" Type="http://schemas.openxmlformats.org/officeDocument/2006/relationships/image" Target="../media/image142.wmf"/><Relationship Id="rId15" Type="http://schemas.openxmlformats.org/officeDocument/2006/relationships/image" Target="../media/image148.wmf"/><Relationship Id="rId10" Type="http://schemas.openxmlformats.org/officeDocument/2006/relationships/oleObject" Target="../embeddings/oleObject61.bin"/><Relationship Id="rId19" Type="http://schemas.openxmlformats.org/officeDocument/2006/relationships/image" Target="../media/image150.wmf"/><Relationship Id="rId4" Type="http://schemas.openxmlformats.org/officeDocument/2006/relationships/oleObject" Target="../embeddings/oleObject58.bin"/><Relationship Id="rId9" Type="http://schemas.openxmlformats.org/officeDocument/2006/relationships/image" Target="../media/image145.wmf"/><Relationship Id="rId14" Type="http://schemas.openxmlformats.org/officeDocument/2006/relationships/oleObject" Target="../embeddings/oleObject63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0.bin"/><Relationship Id="rId13" Type="http://schemas.openxmlformats.org/officeDocument/2006/relationships/image" Target="../media/image158.svg"/><Relationship Id="rId3" Type="http://schemas.openxmlformats.org/officeDocument/2006/relationships/image" Target="../media/image152.wmf"/><Relationship Id="rId7" Type="http://schemas.openxmlformats.org/officeDocument/2006/relationships/image" Target="../media/image154.wmf"/><Relationship Id="rId12" Type="http://schemas.openxmlformats.org/officeDocument/2006/relationships/image" Target="../media/image157.png"/><Relationship Id="rId2" Type="http://schemas.openxmlformats.org/officeDocument/2006/relationships/oleObject" Target="../embeddings/oleObject67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69.bin"/><Relationship Id="rId11" Type="http://schemas.openxmlformats.org/officeDocument/2006/relationships/image" Target="../media/image156.wmf"/><Relationship Id="rId5" Type="http://schemas.openxmlformats.org/officeDocument/2006/relationships/image" Target="../media/image153.wmf"/><Relationship Id="rId15" Type="http://schemas.openxmlformats.org/officeDocument/2006/relationships/image" Target="../media/image160.svg"/><Relationship Id="rId10" Type="http://schemas.openxmlformats.org/officeDocument/2006/relationships/oleObject" Target="../embeddings/oleObject71.bin"/><Relationship Id="rId4" Type="http://schemas.openxmlformats.org/officeDocument/2006/relationships/oleObject" Target="../embeddings/oleObject68.bin"/><Relationship Id="rId9" Type="http://schemas.openxmlformats.org/officeDocument/2006/relationships/image" Target="../media/image155.wmf"/><Relationship Id="rId14" Type="http://schemas.openxmlformats.org/officeDocument/2006/relationships/image" Target="../media/image1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wmf"/><Relationship Id="rId7" Type="http://schemas.openxmlformats.org/officeDocument/2006/relationships/image" Target="../media/image158.svg"/><Relationship Id="rId2" Type="http://schemas.openxmlformats.org/officeDocument/2006/relationships/oleObject" Target="../embeddings/oleObject69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png"/><Relationship Id="rId5" Type="http://schemas.openxmlformats.org/officeDocument/2006/relationships/image" Target="../media/image161.wmf"/><Relationship Id="rId4" Type="http://schemas.openxmlformats.org/officeDocument/2006/relationships/oleObject" Target="../embeddings/oleObject72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svg"/><Relationship Id="rId13" Type="http://schemas.openxmlformats.org/officeDocument/2006/relationships/oleObject" Target="../embeddings/oleObject76.bin"/><Relationship Id="rId3" Type="http://schemas.openxmlformats.org/officeDocument/2006/relationships/oleObject" Target="../embeddings/oleObject73.bin"/><Relationship Id="rId7" Type="http://schemas.openxmlformats.org/officeDocument/2006/relationships/image" Target="../media/image157.png"/><Relationship Id="rId12" Type="http://schemas.openxmlformats.org/officeDocument/2006/relationships/image" Target="../media/image166.wm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8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wmf"/><Relationship Id="rId11" Type="http://schemas.openxmlformats.org/officeDocument/2006/relationships/oleObject" Target="../embeddings/oleObject75.bin"/><Relationship Id="rId5" Type="http://schemas.openxmlformats.org/officeDocument/2006/relationships/oleObject" Target="../embeddings/oleObject74.bin"/><Relationship Id="rId15" Type="http://schemas.openxmlformats.org/officeDocument/2006/relationships/oleObject" Target="../embeddings/oleObject77.bin"/><Relationship Id="rId10" Type="http://schemas.openxmlformats.org/officeDocument/2006/relationships/image" Target="../media/image165.svg"/><Relationship Id="rId4" Type="http://schemas.openxmlformats.org/officeDocument/2006/relationships/image" Target="../media/image162.wmf"/><Relationship Id="rId9" Type="http://schemas.openxmlformats.org/officeDocument/2006/relationships/image" Target="../media/image164.png"/><Relationship Id="rId14" Type="http://schemas.openxmlformats.org/officeDocument/2006/relationships/image" Target="../media/image167.w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wmf"/><Relationship Id="rId3" Type="http://schemas.openxmlformats.org/officeDocument/2006/relationships/image" Target="../media/image170.wmf"/><Relationship Id="rId7" Type="http://schemas.openxmlformats.org/officeDocument/2006/relationships/oleObject" Target="../embeddings/oleObject80.bin"/><Relationship Id="rId2" Type="http://schemas.openxmlformats.org/officeDocument/2006/relationships/oleObject" Target="../embeddings/oleObject78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png"/><Relationship Id="rId5" Type="http://schemas.openxmlformats.org/officeDocument/2006/relationships/image" Target="../media/image171.wmf"/><Relationship Id="rId10" Type="http://schemas.openxmlformats.org/officeDocument/2006/relationships/image" Target="../media/image175.svg"/><Relationship Id="rId4" Type="http://schemas.openxmlformats.org/officeDocument/2006/relationships/oleObject" Target="../embeddings/oleObject79.bin"/><Relationship Id="rId9" Type="http://schemas.openxmlformats.org/officeDocument/2006/relationships/image" Target="../media/image17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1.bin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8.wmf"/><Relationship Id="rId5" Type="http://schemas.openxmlformats.org/officeDocument/2006/relationships/oleObject" Target="../embeddings/oleObject82.bin"/><Relationship Id="rId4" Type="http://schemas.openxmlformats.org/officeDocument/2006/relationships/image" Target="../media/image177.w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wmf"/><Relationship Id="rId3" Type="http://schemas.openxmlformats.org/officeDocument/2006/relationships/oleObject" Target="../embeddings/oleObject83.bin"/><Relationship Id="rId7" Type="http://schemas.openxmlformats.org/officeDocument/2006/relationships/oleObject" Target="../embeddings/oleObject85.bin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1.wmf"/><Relationship Id="rId5" Type="http://schemas.openxmlformats.org/officeDocument/2006/relationships/oleObject" Target="../embeddings/oleObject84.bin"/><Relationship Id="rId4" Type="http://schemas.openxmlformats.org/officeDocument/2006/relationships/image" Target="../media/image180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4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6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8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svg"/><Relationship Id="rId3" Type="http://schemas.openxmlformats.org/officeDocument/2006/relationships/image" Target="../media/image189.png"/><Relationship Id="rId7" Type="http://schemas.openxmlformats.org/officeDocument/2006/relationships/image" Target="../media/image19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8.svg"/><Relationship Id="rId5" Type="http://schemas.openxmlformats.org/officeDocument/2006/relationships/image" Target="../media/image187.png"/><Relationship Id="rId4" Type="http://schemas.openxmlformats.org/officeDocument/2006/relationships/image" Target="../media/image190.png"/><Relationship Id="rId9" Type="http://schemas.openxmlformats.org/officeDocument/2006/relationships/image" Target="../media/image19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png"/><Relationship Id="rId3" Type="http://schemas.openxmlformats.org/officeDocument/2006/relationships/image" Target="../media/image187.png"/><Relationship Id="rId7" Type="http://schemas.openxmlformats.org/officeDocument/2006/relationships/image" Target="../media/image197.png"/><Relationship Id="rId12" Type="http://schemas.openxmlformats.org/officeDocument/2006/relationships/image" Target="../media/image20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5.svg"/><Relationship Id="rId11" Type="http://schemas.openxmlformats.org/officeDocument/2006/relationships/image" Target="../media/image201.png"/><Relationship Id="rId5" Type="http://schemas.openxmlformats.org/officeDocument/2006/relationships/image" Target="../media/image194.png"/><Relationship Id="rId10" Type="http://schemas.openxmlformats.org/officeDocument/2006/relationships/image" Target="../media/image196.png"/><Relationship Id="rId4" Type="http://schemas.openxmlformats.org/officeDocument/2006/relationships/image" Target="../media/image188.svg"/><Relationship Id="rId9" Type="http://schemas.openxmlformats.org/officeDocument/2006/relationships/image" Target="../media/image19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1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4.svg"/><Relationship Id="rId5" Type="http://schemas.openxmlformats.org/officeDocument/2006/relationships/image" Target="../media/image203.png"/><Relationship Id="rId4" Type="http://schemas.openxmlformats.org/officeDocument/2006/relationships/image" Target="../media/image201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21.w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0.svg"/><Relationship Id="rId5" Type="http://schemas.openxmlformats.org/officeDocument/2006/relationships/image" Target="../media/image209.png"/><Relationship Id="rId4" Type="http://schemas.openxmlformats.org/officeDocument/2006/relationships/image" Target="../media/image208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6.svg"/><Relationship Id="rId5" Type="http://schemas.openxmlformats.org/officeDocument/2006/relationships/image" Target="../media/image185.png"/><Relationship Id="rId4" Type="http://schemas.openxmlformats.org/officeDocument/2006/relationships/image" Target="../media/image21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36.svg"/><Relationship Id="rId3" Type="http://schemas.openxmlformats.org/officeDocument/2006/relationships/image" Target="../media/image30.svg"/><Relationship Id="rId7" Type="http://schemas.openxmlformats.org/officeDocument/2006/relationships/image" Target="../media/image32.wmf"/><Relationship Id="rId12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34.wmf"/><Relationship Id="rId5" Type="http://schemas.openxmlformats.org/officeDocument/2006/relationships/image" Target="../media/image31.wmf"/><Relationship Id="rId10" Type="http://schemas.openxmlformats.org/officeDocument/2006/relationships/oleObject" Target="../embeddings/oleObject7.bin"/><Relationship Id="rId4" Type="http://schemas.openxmlformats.org/officeDocument/2006/relationships/oleObject" Target="../embeddings/oleObject4.bin"/><Relationship Id="rId9" Type="http://schemas.openxmlformats.org/officeDocument/2006/relationships/image" Target="../media/image33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13" Type="http://schemas.openxmlformats.org/officeDocument/2006/relationships/image" Target="../media/image42.wmf"/><Relationship Id="rId18" Type="http://schemas.openxmlformats.org/officeDocument/2006/relationships/oleObject" Target="../embeddings/oleObject16.bin"/><Relationship Id="rId3" Type="http://schemas.openxmlformats.org/officeDocument/2006/relationships/image" Target="../media/image37.wmf"/><Relationship Id="rId21" Type="http://schemas.openxmlformats.org/officeDocument/2006/relationships/image" Target="../media/image46.wmf"/><Relationship Id="rId7" Type="http://schemas.openxmlformats.org/officeDocument/2006/relationships/image" Target="../media/image39.wmf"/><Relationship Id="rId12" Type="http://schemas.openxmlformats.org/officeDocument/2006/relationships/oleObject" Target="../embeddings/oleObject13.bin"/><Relationship Id="rId17" Type="http://schemas.openxmlformats.org/officeDocument/2006/relationships/image" Target="../media/image44.wmf"/><Relationship Id="rId25" Type="http://schemas.openxmlformats.org/officeDocument/2006/relationships/image" Target="../media/image36.svg"/><Relationship Id="rId2" Type="http://schemas.openxmlformats.org/officeDocument/2006/relationships/oleObject" Target="../embeddings/oleObject8.bin"/><Relationship Id="rId16" Type="http://schemas.openxmlformats.org/officeDocument/2006/relationships/oleObject" Target="../embeddings/oleObject15.bin"/><Relationship Id="rId20" Type="http://schemas.openxmlformats.org/officeDocument/2006/relationships/oleObject" Target="../embeddings/oleObject17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41.wmf"/><Relationship Id="rId24" Type="http://schemas.openxmlformats.org/officeDocument/2006/relationships/image" Target="../media/image35.png"/><Relationship Id="rId5" Type="http://schemas.openxmlformats.org/officeDocument/2006/relationships/image" Target="../media/image38.wmf"/><Relationship Id="rId15" Type="http://schemas.openxmlformats.org/officeDocument/2006/relationships/image" Target="../media/image43.wmf"/><Relationship Id="rId23" Type="http://schemas.openxmlformats.org/officeDocument/2006/relationships/image" Target="../media/image47.wmf"/><Relationship Id="rId10" Type="http://schemas.openxmlformats.org/officeDocument/2006/relationships/oleObject" Target="../embeddings/oleObject12.bin"/><Relationship Id="rId19" Type="http://schemas.openxmlformats.org/officeDocument/2006/relationships/image" Target="../media/image45.wmf"/><Relationship Id="rId4" Type="http://schemas.openxmlformats.org/officeDocument/2006/relationships/oleObject" Target="../embeddings/oleObject9.bin"/><Relationship Id="rId9" Type="http://schemas.openxmlformats.org/officeDocument/2006/relationships/image" Target="../media/image40.wmf"/><Relationship Id="rId14" Type="http://schemas.openxmlformats.org/officeDocument/2006/relationships/oleObject" Target="../embeddings/oleObject14.bin"/><Relationship Id="rId22" Type="http://schemas.openxmlformats.org/officeDocument/2006/relationships/oleObject" Target="../embeddings/oleObject18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13" Type="http://schemas.openxmlformats.org/officeDocument/2006/relationships/image" Target="../media/image53.wmf"/><Relationship Id="rId3" Type="http://schemas.openxmlformats.org/officeDocument/2006/relationships/image" Target="../media/image49.svg"/><Relationship Id="rId7" Type="http://schemas.openxmlformats.org/officeDocument/2006/relationships/image" Target="../media/image51.wmf"/><Relationship Id="rId12" Type="http://schemas.openxmlformats.org/officeDocument/2006/relationships/oleObject" Target="../embeddings/oleObject22.bin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0.bin"/><Relationship Id="rId11" Type="http://schemas.openxmlformats.org/officeDocument/2006/relationships/image" Target="../media/image36.svg"/><Relationship Id="rId5" Type="http://schemas.openxmlformats.org/officeDocument/2006/relationships/image" Target="../media/image50.wmf"/><Relationship Id="rId10" Type="http://schemas.openxmlformats.org/officeDocument/2006/relationships/image" Target="../media/image35.png"/><Relationship Id="rId4" Type="http://schemas.openxmlformats.org/officeDocument/2006/relationships/oleObject" Target="../embeddings/oleObject19.bin"/><Relationship Id="rId9" Type="http://schemas.openxmlformats.org/officeDocument/2006/relationships/image" Target="../media/image52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image" Target="../media/image35.png"/><Relationship Id="rId3" Type="http://schemas.openxmlformats.org/officeDocument/2006/relationships/image" Target="../media/image48.png"/><Relationship Id="rId7" Type="http://schemas.openxmlformats.org/officeDocument/2006/relationships/image" Target="../media/image54.png"/><Relationship Id="rId12" Type="http://schemas.openxmlformats.org/officeDocument/2006/relationships/image" Target="../media/image5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wmf"/><Relationship Id="rId11" Type="http://schemas.openxmlformats.org/officeDocument/2006/relationships/image" Target="../media/image58.png"/><Relationship Id="rId5" Type="http://schemas.openxmlformats.org/officeDocument/2006/relationships/oleObject" Target="../embeddings/oleObject23.bin"/><Relationship Id="rId10" Type="http://schemas.openxmlformats.org/officeDocument/2006/relationships/image" Target="../media/image57.svg"/><Relationship Id="rId4" Type="http://schemas.openxmlformats.org/officeDocument/2006/relationships/image" Target="../media/image49.svg"/><Relationship Id="rId9" Type="http://schemas.openxmlformats.org/officeDocument/2006/relationships/image" Target="../media/image56.png"/><Relationship Id="rId14" Type="http://schemas.openxmlformats.org/officeDocument/2006/relationships/image" Target="../media/image3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E208970-4539-442C-AEA9-6839466E0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Comparators 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990A973-47EC-4F48-A7E8-BF402463E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Bruschi – Design of Mixed Signal Circuits</a:t>
            </a:r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36F019F-D9DF-46C1-B315-4745FF3FA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55017-B6DE-4C35-A63B-40EADAC97849}" type="slidenum">
              <a:rPr lang="en-US" smtClean="0"/>
              <a:t>1</a:t>
            </a:fld>
            <a:endParaRPr lang="en-US" dirty="0"/>
          </a:p>
        </p:txBody>
      </p:sp>
      <p:pic>
        <p:nvPicPr>
          <p:cNvPr id="5" name="Elemento grafico 4">
            <a:extLst>
              <a:ext uri="{FF2B5EF4-FFF2-40B4-BE49-F238E27FC236}">
                <a16:creationId xmlns:a16="http://schemas.microsoft.com/office/drawing/2014/main" id="{F47F4700-56AC-4A82-B89D-C82A8C971A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37873" y="1314381"/>
            <a:ext cx="4177127" cy="2098686"/>
          </a:xfrm>
          <a:prstGeom prst="rect">
            <a:avLst/>
          </a:prstGeom>
        </p:spPr>
      </p:pic>
      <p:pic>
        <p:nvPicPr>
          <p:cNvPr id="6" name="Elemento grafico 5">
            <a:extLst>
              <a:ext uri="{FF2B5EF4-FFF2-40B4-BE49-F238E27FC236}">
                <a16:creationId xmlns:a16="http://schemas.microsoft.com/office/drawing/2014/main" id="{3081D33E-5F20-4E9F-BC6E-E0E94C79A5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36126" y="1718716"/>
            <a:ext cx="3133901" cy="1441928"/>
          </a:xfrm>
          <a:prstGeom prst="rect">
            <a:avLst/>
          </a:prstGeom>
        </p:spPr>
      </p:pic>
      <p:graphicFrame>
        <p:nvGraphicFramePr>
          <p:cNvPr id="7" name="Oggetto 6">
            <a:extLst>
              <a:ext uri="{FF2B5EF4-FFF2-40B4-BE49-F238E27FC236}">
                <a16:creationId xmlns:a16="http://schemas.microsoft.com/office/drawing/2014/main" id="{B6567D63-1CA0-4392-A8FA-1E88640D21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8223069"/>
              </p:ext>
            </p:extLst>
          </p:nvPr>
        </p:nvGraphicFramePr>
        <p:xfrm>
          <a:off x="1231218" y="3429000"/>
          <a:ext cx="1728804" cy="5101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774360" imgH="228600" progId="Equation.DSMT4">
                  <p:embed/>
                </p:oleObj>
              </mc:Choice>
              <mc:Fallback>
                <p:oleObj name="Equation" r:id="rId6" imgW="7743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31218" y="3429000"/>
                        <a:ext cx="1728804" cy="5101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asellaDiTesto 7">
            <a:extLst>
              <a:ext uri="{FF2B5EF4-FFF2-40B4-BE49-F238E27FC236}">
                <a16:creationId xmlns:a16="http://schemas.microsoft.com/office/drawing/2014/main" id="{E074DB56-754B-4981-B19A-44BAB03502E1}"/>
              </a:ext>
            </a:extLst>
          </p:cNvPr>
          <p:cNvSpPr txBox="1"/>
          <p:nvPr/>
        </p:nvSpPr>
        <p:spPr>
          <a:xfrm>
            <a:off x="3616066" y="3419381"/>
            <a:ext cx="2186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ideal response</a:t>
            </a:r>
          </a:p>
        </p:txBody>
      </p:sp>
      <p:graphicFrame>
        <p:nvGraphicFramePr>
          <p:cNvPr id="9" name="Oggetto 8">
            <a:extLst>
              <a:ext uri="{FF2B5EF4-FFF2-40B4-BE49-F238E27FC236}">
                <a16:creationId xmlns:a16="http://schemas.microsoft.com/office/drawing/2014/main" id="{B0527711-C37A-48CD-A9FD-5DFE9DABBA3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8246946"/>
              </p:ext>
            </p:extLst>
          </p:nvPr>
        </p:nvGraphicFramePr>
        <p:xfrm>
          <a:off x="1420813" y="4322487"/>
          <a:ext cx="2890837" cy="1076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295280" imgH="482400" progId="Equation.DSMT4">
                  <p:embed/>
                </p:oleObj>
              </mc:Choice>
              <mc:Fallback>
                <p:oleObj name="Equation" r:id="rId8" imgW="1295280" imgH="482400" progId="Equation.DSMT4">
                  <p:embed/>
                  <p:pic>
                    <p:nvPicPr>
                      <p:cNvPr id="7" name="Oggetto 6">
                        <a:extLst>
                          <a:ext uri="{FF2B5EF4-FFF2-40B4-BE49-F238E27FC236}">
                            <a16:creationId xmlns:a16="http://schemas.microsoft.com/office/drawing/2014/main" id="{B6567D63-1CA0-4392-A8FA-1E88640D21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420813" y="4322487"/>
                        <a:ext cx="2890837" cy="1076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D2B29DF-9C8A-4789-8EEB-4B6BB00D7E8B}"/>
              </a:ext>
            </a:extLst>
          </p:cNvPr>
          <p:cNvSpPr txBox="1"/>
          <p:nvPr/>
        </p:nvSpPr>
        <p:spPr>
          <a:xfrm>
            <a:off x="7909771" y="3466524"/>
            <a:ext cx="2186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Symbol</a:t>
            </a:r>
          </a:p>
        </p:txBody>
      </p:sp>
    </p:spTree>
    <p:extLst>
      <p:ext uri="{BB962C8B-B14F-4D97-AF65-F5344CB8AC3E}">
        <p14:creationId xmlns:p14="http://schemas.microsoft.com/office/powerpoint/2010/main" val="30180001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AFA4F1B-8929-4D41-B1F0-D46C86745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Bruschi – Design of Mixed Signal Circuits</a:t>
            </a:r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2876A4D-75C9-4B11-ADBD-07FDC8C45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55017-B6DE-4C35-A63B-40EADAC97849}" type="slidenum">
              <a:rPr lang="en-US" smtClean="0"/>
              <a:t>10</a:t>
            </a:fld>
            <a:endParaRPr lang="en-US" dirty="0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9397341F-1EB0-499D-AC67-FC4719702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921" y="82263"/>
            <a:ext cx="10515600" cy="662397"/>
          </a:xfrm>
        </p:spPr>
        <p:txBody>
          <a:bodyPr/>
          <a:lstStyle/>
          <a:p>
            <a:r>
              <a:rPr lang="en-US" dirty="0"/>
              <a:t>Increasing</a:t>
            </a:r>
            <a:r>
              <a:rPr lang="en-US" i="1" dirty="0"/>
              <a:t> I</a:t>
            </a:r>
            <a:r>
              <a:rPr lang="en-US" i="1" baseline="-25000" dirty="0"/>
              <a:t>2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B085514-6694-4DC1-B284-7AEC6E403484}"/>
              </a:ext>
            </a:extLst>
          </p:cNvPr>
          <p:cNvSpPr txBox="1"/>
          <p:nvPr/>
        </p:nvSpPr>
        <p:spPr>
          <a:xfrm>
            <a:off x="276970" y="3544696"/>
            <a:ext cx="55780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As I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progressively increases, V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increases. Until V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remains below the threshold voltage V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M2 and M4 are off</a:t>
            </a:r>
          </a:p>
        </p:txBody>
      </p:sp>
      <p:pic>
        <p:nvPicPr>
          <p:cNvPr id="10" name="Elemento grafico 9">
            <a:extLst>
              <a:ext uri="{FF2B5EF4-FFF2-40B4-BE49-F238E27FC236}">
                <a16:creationId xmlns:a16="http://schemas.microsoft.com/office/drawing/2014/main" id="{719A6366-EA37-4B01-8DFD-610EB43C7D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21560" y="1279635"/>
            <a:ext cx="5124450" cy="3362325"/>
          </a:xfrm>
          <a:prstGeom prst="rect">
            <a:avLst/>
          </a:prstGeom>
        </p:spPr>
      </p:pic>
      <p:sp>
        <p:nvSpPr>
          <p:cNvPr id="11" name="Figura a mano libera: forma 10">
            <a:extLst>
              <a:ext uri="{FF2B5EF4-FFF2-40B4-BE49-F238E27FC236}">
                <a16:creationId xmlns:a16="http://schemas.microsoft.com/office/drawing/2014/main" id="{C5F14F0A-1CA1-4A11-AB17-DAB8A766371A}"/>
              </a:ext>
            </a:extLst>
          </p:cNvPr>
          <p:cNvSpPr/>
          <p:nvPr/>
        </p:nvSpPr>
        <p:spPr>
          <a:xfrm rot="21269082">
            <a:off x="6750563" y="2103856"/>
            <a:ext cx="1263043" cy="260625"/>
          </a:xfrm>
          <a:custGeom>
            <a:avLst/>
            <a:gdLst>
              <a:gd name="connsiteX0" fmla="*/ 0 w 846744"/>
              <a:gd name="connsiteY0" fmla="*/ 0 h 116435"/>
              <a:gd name="connsiteX1" fmla="*/ 150906 w 846744"/>
              <a:gd name="connsiteY1" fmla="*/ 15703 h 116435"/>
              <a:gd name="connsiteX2" fmla="*/ 424956 w 846744"/>
              <a:gd name="connsiteY2" fmla="*/ 52240 h 116435"/>
              <a:gd name="connsiteX3" fmla="*/ 846745 w 846744"/>
              <a:gd name="connsiteY3" fmla="*/ 116436 h 116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6744" h="116435">
                <a:moveTo>
                  <a:pt x="0" y="0"/>
                </a:moveTo>
                <a:cubicBezTo>
                  <a:pt x="42501" y="3984"/>
                  <a:pt x="85184" y="7984"/>
                  <a:pt x="150906" y="15703"/>
                </a:cubicBezTo>
                <a:cubicBezTo>
                  <a:pt x="216627" y="23422"/>
                  <a:pt x="304853" y="34789"/>
                  <a:pt x="424956" y="52240"/>
                </a:cubicBezTo>
                <a:cubicBezTo>
                  <a:pt x="545060" y="69691"/>
                  <a:pt x="695724" y="93036"/>
                  <a:pt x="846745" y="116436"/>
                </a:cubicBezTo>
              </a:path>
            </a:pathLst>
          </a:custGeom>
          <a:noFill/>
          <a:ln w="38100" cap="rnd">
            <a:solidFill>
              <a:srgbClr val="800080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igura a mano libera: forma 11">
            <a:extLst>
              <a:ext uri="{FF2B5EF4-FFF2-40B4-BE49-F238E27FC236}">
                <a16:creationId xmlns:a16="http://schemas.microsoft.com/office/drawing/2014/main" id="{EA87E91E-CBA7-40BC-89CA-AFBFD06325EB}"/>
              </a:ext>
            </a:extLst>
          </p:cNvPr>
          <p:cNvSpPr/>
          <p:nvPr/>
        </p:nvSpPr>
        <p:spPr>
          <a:xfrm>
            <a:off x="6785754" y="3429000"/>
            <a:ext cx="1237453" cy="231228"/>
          </a:xfrm>
          <a:custGeom>
            <a:avLst/>
            <a:gdLst>
              <a:gd name="connsiteX0" fmla="*/ 0 w 893531"/>
              <a:gd name="connsiteY0" fmla="*/ 210093 h 210092"/>
              <a:gd name="connsiteX1" fmla="*/ 251447 w 893531"/>
              <a:gd name="connsiteY1" fmla="*/ 167021 h 210092"/>
              <a:gd name="connsiteX2" fmla="*/ 642101 w 893531"/>
              <a:gd name="connsiteY2" fmla="*/ 76333 h 210092"/>
              <a:gd name="connsiteX3" fmla="*/ 893532 w 893531"/>
              <a:gd name="connsiteY3" fmla="*/ 0 h 210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3531" h="210092">
                <a:moveTo>
                  <a:pt x="0" y="210093"/>
                </a:moveTo>
                <a:cubicBezTo>
                  <a:pt x="68352" y="200292"/>
                  <a:pt x="136696" y="190481"/>
                  <a:pt x="251447" y="167021"/>
                </a:cubicBezTo>
                <a:cubicBezTo>
                  <a:pt x="366198" y="143561"/>
                  <a:pt x="527351" y="106442"/>
                  <a:pt x="642101" y="76333"/>
                </a:cubicBezTo>
                <a:cubicBezTo>
                  <a:pt x="756851" y="46215"/>
                  <a:pt x="825194" y="23108"/>
                  <a:pt x="893532" y="0"/>
                </a:cubicBezTo>
              </a:path>
            </a:pathLst>
          </a:custGeom>
          <a:noFill/>
          <a:ln w="38100" cap="rnd">
            <a:solidFill>
              <a:srgbClr val="00FF00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4" name="Elemento grafico 13">
            <a:extLst>
              <a:ext uri="{FF2B5EF4-FFF2-40B4-BE49-F238E27FC236}">
                <a16:creationId xmlns:a16="http://schemas.microsoft.com/office/drawing/2014/main" id="{943C7288-06E6-4537-9AED-88615A1613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1479" y="620330"/>
            <a:ext cx="4017300" cy="24784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FB8A65-5B88-4275-02B4-F9D822A56F92}"/>
              </a:ext>
            </a:extLst>
          </p:cNvPr>
          <p:cNvSpPr txBox="1"/>
          <p:nvPr/>
        </p:nvSpPr>
        <p:spPr>
          <a:xfrm>
            <a:off x="6829174" y="1039337"/>
            <a:ext cx="1150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A23C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it-IT" sz="2400" baseline="-25000" dirty="0">
                <a:solidFill>
                  <a:srgbClr val="A23C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it-IT" sz="2400" dirty="0">
                <a:solidFill>
                  <a:srgbClr val="A23C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2400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it-IT" sz="2400" baseline="-25000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400" dirty="0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334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7FAD5D-AEB2-4603-B583-E8528AD78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86090"/>
            <a:ext cx="10515600" cy="662397"/>
          </a:xfrm>
        </p:spPr>
        <p:txBody>
          <a:bodyPr/>
          <a:lstStyle/>
          <a:p>
            <a:r>
              <a:rPr lang="en-US" dirty="0"/>
              <a:t>V</a:t>
            </a:r>
            <a:r>
              <a:rPr lang="en-US" baseline="-25000" dirty="0"/>
              <a:t>2</a:t>
            </a:r>
            <a:r>
              <a:rPr lang="en-US" dirty="0"/>
              <a:t> reaches the threshold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5F80857-9167-41FA-A0E8-FFB448D5C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Bruschi – Design of Mixed Signal Circuits</a:t>
            </a:r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80A8698-2350-484C-B072-1A22DA1FF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55017-B6DE-4C35-A63B-40EADAC97849}" type="slidenum">
              <a:rPr lang="en-US" smtClean="0"/>
              <a:t>11</a:t>
            </a:fld>
            <a:endParaRPr lang="en-US" dirty="0"/>
          </a:p>
        </p:txBody>
      </p:sp>
      <p:graphicFrame>
        <p:nvGraphicFramePr>
          <p:cNvPr id="6" name="Oggetto 5">
            <a:extLst>
              <a:ext uri="{FF2B5EF4-FFF2-40B4-BE49-F238E27FC236}">
                <a16:creationId xmlns:a16="http://schemas.microsoft.com/office/drawing/2014/main" id="{E32ABEAD-2EF6-4191-B89E-C6CB33D7900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9520809"/>
              </p:ext>
            </p:extLst>
          </p:nvPr>
        </p:nvGraphicFramePr>
        <p:xfrm>
          <a:off x="5519738" y="2873375"/>
          <a:ext cx="2205037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850680" imgH="228600" progId="Equation.DSMT4">
                  <p:embed/>
                </p:oleObj>
              </mc:Choice>
              <mc:Fallback>
                <p:oleObj name="Equation" r:id="rId2" imgW="850680" imgH="228600" progId="Equation.DSMT4">
                  <p:embed/>
                  <p:pic>
                    <p:nvPicPr>
                      <p:cNvPr id="10" name="Oggetto 9">
                        <a:extLst>
                          <a:ext uri="{FF2B5EF4-FFF2-40B4-BE49-F238E27FC236}">
                            <a16:creationId xmlns:a16="http://schemas.microsoft.com/office/drawing/2014/main" id="{DC80D79F-6DA8-43CC-B53B-B824A4B013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519738" y="2873375"/>
                        <a:ext cx="2205037" cy="593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09F019D-ABAC-4E06-8340-C65B4194A502}"/>
              </a:ext>
            </a:extLst>
          </p:cNvPr>
          <p:cNvSpPr txBox="1"/>
          <p:nvPr/>
        </p:nvSpPr>
        <p:spPr>
          <a:xfrm>
            <a:off x="5496948" y="1600406"/>
            <a:ext cx="56898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Let us check whether M3 is now in saturation (was in triode region at the beginning)</a:t>
            </a:r>
          </a:p>
        </p:txBody>
      </p:sp>
      <p:graphicFrame>
        <p:nvGraphicFramePr>
          <p:cNvPr id="11" name="Oggetto 10">
            <a:extLst>
              <a:ext uri="{FF2B5EF4-FFF2-40B4-BE49-F238E27FC236}">
                <a16:creationId xmlns:a16="http://schemas.microsoft.com/office/drawing/2014/main" id="{C7EF6EEE-33A0-46DC-B5D7-A42F4C0C5C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4691905"/>
              </p:ext>
            </p:extLst>
          </p:nvPr>
        </p:nvGraphicFramePr>
        <p:xfrm>
          <a:off x="6403975" y="814388"/>
          <a:ext cx="1152525" cy="595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44240" imgH="228600" progId="Equation.DSMT4">
                  <p:embed/>
                </p:oleObj>
              </mc:Choice>
              <mc:Fallback>
                <p:oleObj name="Equation" r:id="rId4" imgW="444240" imgH="228600" progId="Equation.DSMT4">
                  <p:embed/>
                  <p:pic>
                    <p:nvPicPr>
                      <p:cNvPr id="6" name="Oggetto 5">
                        <a:extLst>
                          <a:ext uri="{FF2B5EF4-FFF2-40B4-BE49-F238E27FC236}">
                            <a16:creationId xmlns:a16="http://schemas.microsoft.com/office/drawing/2014/main" id="{E32ABEAD-2EF6-4191-B89E-C6CB33D7900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403975" y="814388"/>
                        <a:ext cx="1152525" cy="595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ggetto 11">
            <a:extLst>
              <a:ext uri="{FF2B5EF4-FFF2-40B4-BE49-F238E27FC236}">
                <a16:creationId xmlns:a16="http://schemas.microsoft.com/office/drawing/2014/main" id="{69A31651-EC9A-4F2E-BD47-1EEA0C9DEF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8289785"/>
              </p:ext>
            </p:extLst>
          </p:nvPr>
        </p:nvGraphicFramePr>
        <p:xfrm>
          <a:off x="5496948" y="3760403"/>
          <a:ext cx="3490913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346040" imgH="228600" progId="Equation.DSMT4">
                  <p:embed/>
                </p:oleObj>
              </mc:Choice>
              <mc:Fallback>
                <p:oleObj name="Equation" r:id="rId6" imgW="1346040" imgH="228600" progId="Equation.DSMT4">
                  <p:embed/>
                  <p:pic>
                    <p:nvPicPr>
                      <p:cNvPr id="6" name="Oggetto 5">
                        <a:extLst>
                          <a:ext uri="{FF2B5EF4-FFF2-40B4-BE49-F238E27FC236}">
                            <a16:creationId xmlns:a16="http://schemas.microsoft.com/office/drawing/2014/main" id="{E32ABEAD-2EF6-4191-B89E-C6CB33D7900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496948" y="3760403"/>
                        <a:ext cx="3490913" cy="593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Elemento grafico 12">
            <a:extLst>
              <a:ext uri="{FF2B5EF4-FFF2-40B4-BE49-F238E27FC236}">
                <a16:creationId xmlns:a16="http://schemas.microsoft.com/office/drawing/2014/main" id="{F3FA9263-D93C-4C7E-A09E-1B628859BD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71499" y="860839"/>
            <a:ext cx="4017300" cy="2478469"/>
          </a:xfrm>
          <a:prstGeom prst="rect">
            <a:avLst/>
          </a:prstGeom>
        </p:spPr>
      </p:pic>
      <p:graphicFrame>
        <p:nvGraphicFramePr>
          <p:cNvPr id="14" name="Oggetto 13">
            <a:extLst>
              <a:ext uri="{FF2B5EF4-FFF2-40B4-BE49-F238E27FC236}">
                <a16:creationId xmlns:a16="http://schemas.microsoft.com/office/drawing/2014/main" id="{997EB915-C73D-4C5D-9278-4A862CD860C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8150802"/>
              </p:ext>
            </p:extLst>
          </p:nvPr>
        </p:nvGraphicFramePr>
        <p:xfrm>
          <a:off x="5566569" y="4533686"/>
          <a:ext cx="3128962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206360" imgH="228600" progId="Equation.DSMT4">
                  <p:embed/>
                </p:oleObj>
              </mc:Choice>
              <mc:Fallback>
                <p:oleObj name="Equation" r:id="rId10" imgW="1206360" imgH="228600" progId="Equation.DSMT4">
                  <p:embed/>
                  <p:pic>
                    <p:nvPicPr>
                      <p:cNvPr id="12" name="Oggetto 11">
                        <a:extLst>
                          <a:ext uri="{FF2B5EF4-FFF2-40B4-BE49-F238E27FC236}">
                            <a16:creationId xmlns:a16="http://schemas.microsoft.com/office/drawing/2014/main" id="{69A31651-EC9A-4F2E-BD47-1EEA0C9DEFF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566569" y="4533686"/>
                        <a:ext cx="3128962" cy="593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ggetto 15">
            <a:extLst>
              <a:ext uri="{FF2B5EF4-FFF2-40B4-BE49-F238E27FC236}">
                <a16:creationId xmlns:a16="http://schemas.microsoft.com/office/drawing/2014/main" id="{6BF6FEBF-1E6C-4FF2-ABF1-7BDD7B4D4CA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1118686"/>
              </p:ext>
            </p:extLst>
          </p:nvPr>
        </p:nvGraphicFramePr>
        <p:xfrm>
          <a:off x="5609039" y="5158662"/>
          <a:ext cx="2436813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939600" imgH="228600" progId="Equation.DSMT4">
                  <p:embed/>
                </p:oleObj>
              </mc:Choice>
              <mc:Fallback>
                <p:oleObj name="Equation" r:id="rId12" imgW="939600" imgH="228600" progId="Equation.DSMT4">
                  <p:embed/>
                  <p:pic>
                    <p:nvPicPr>
                      <p:cNvPr id="14" name="Oggetto 13">
                        <a:extLst>
                          <a:ext uri="{FF2B5EF4-FFF2-40B4-BE49-F238E27FC236}">
                            <a16:creationId xmlns:a16="http://schemas.microsoft.com/office/drawing/2014/main" id="{997EB915-C73D-4C5D-9278-4A862CD860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609039" y="5158662"/>
                        <a:ext cx="2436813" cy="593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ggetto 16">
            <a:extLst>
              <a:ext uri="{FF2B5EF4-FFF2-40B4-BE49-F238E27FC236}">
                <a16:creationId xmlns:a16="http://schemas.microsoft.com/office/drawing/2014/main" id="{C1F4A934-8349-4DE6-9E01-28077B7762F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3446016"/>
              </p:ext>
            </p:extLst>
          </p:nvPr>
        </p:nvGraphicFramePr>
        <p:xfrm>
          <a:off x="467083" y="4155262"/>
          <a:ext cx="1250950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482400" imgH="228600" progId="Equation.DSMT4">
                  <p:embed/>
                </p:oleObj>
              </mc:Choice>
              <mc:Fallback>
                <p:oleObj name="Equation" r:id="rId14" imgW="482400" imgH="228600" progId="Equation.DSMT4">
                  <p:embed/>
                  <p:pic>
                    <p:nvPicPr>
                      <p:cNvPr id="6" name="Oggetto 5">
                        <a:extLst>
                          <a:ext uri="{FF2B5EF4-FFF2-40B4-BE49-F238E27FC236}">
                            <a16:creationId xmlns:a16="http://schemas.microsoft.com/office/drawing/2014/main" id="{E32ABEAD-2EF6-4191-B89E-C6CB33D7900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67083" y="4155262"/>
                        <a:ext cx="1250950" cy="593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10D33299-4C8F-4A33-9752-F7242AB8C275}"/>
              </a:ext>
            </a:extLst>
          </p:cNvPr>
          <p:cNvSpPr txBox="1"/>
          <p:nvPr/>
        </p:nvSpPr>
        <p:spPr>
          <a:xfrm>
            <a:off x="9157494" y="2623219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For the design condition mentioned earlier</a:t>
            </a:r>
          </a:p>
        </p:txBody>
      </p:sp>
      <p:sp>
        <p:nvSpPr>
          <p:cNvPr id="19" name="Rettangolo con angoli arrotondati 18">
            <a:extLst>
              <a:ext uri="{FF2B5EF4-FFF2-40B4-BE49-F238E27FC236}">
                <a16:creationId xmlns:a16="http://schemas.microsoft.com/office/drawing/2014/main" id="{18A830D0-A3CC-4C79-985E-33F2D61DA792}"/>
              </a:ext>
            </a:extLst>
          </p:cNvPr>
          <p:cNvSpPr/>
          <p:nvPr/>
        </p:nvSpPr>
        <p:spPr>
          <a:xfrm>
            <a:off x="7242404" y="3696535"/>
            <a:ext cx="1780155" cy="72108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03BA89F9-AB2C-444A-88E2-7801EF384910}"/>
              </a:ext>
            </a:extLst>
          </p:cNvPr>
          <p:cNvCxnSpPr>
            <a:cxnSpLocks/>
          </p:cNvCxnSpPr>
          <p:nvPr/>
        </p:nvCxnSpPr>
        <p:spPr>
          <a:xfrm flipH="1">
            <a:off x="8102601" y="3292926"/>
            <a:ext cx="985836" cy="3773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0063CA8E-C45B-4E4C-A035-7185EB1FFFD1}"/>
              </a:ext>
            </a:extLst>
          </p:cNvPr>
          <p:cNvSpPr txBox="1"/>
          <p:nvPr/>
        </p:nvSpPr>
        <p:spPr>
          <a:xfrm>
            <a:off x="467083" y="3400465"/>
            <a:ext cx="40526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For V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=V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M2 and M4 are still off. Then:</a:t>
            </a:r>
          </a:p>
        </p:txBody>
      </p:sp>
      <p:graphicFrame>
        <p:nvGraphicFramePr>
          <p:cNvPr id="23" name="Oggetto 22">
            <a:extLst>
              <a:ext uri="{FF2B5EF4-FFF2-40B4-BE49-F238E27FC236}">
                <a16:creationId xmlns:a16="http://schemas.microsoft.com/office/drawing/2014/main" id="{3F8FDFD6-7720-4EB6-BBEE-968D3423512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5539609"/>
              </p:ext>
            </p:extLst>
          </p:nvPr>
        </p:nvGraphicFramePr>
        <p:xfrm>
          <a:off x="1853406" y="4154528"/>
          <a:ext cx="1316037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507960" imgH="228600" progId="Equation.DSMT4">
                  <p:embed/>
                </p:oleObj>
              </mc:Choice>
              <mc:Fallback>
                <p:oleObj name="Equation" r:id="rId16" imgW="507960" imgH="228600" progId="Equation.DSMT4">
                  <p:embed/>
                  <p:pic>
                    <p:nvPicPr>
                      <p:cNvPr id="17" name="Oggetto 16">
                        <a:extLst>
                          <a:ext uri="{FF2B5EF4-FFF2-40B4-BE49-F238E27FC236}">
                            <a16:creationId xmlns:a16="http://schemas.microsoft.com/office/drawing/2014/main" id="{C1F4A934-8349-4DE6-9E01-28077B7762F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853406" y="4154528"/>
                        <a:ext cx="1316037" cy="593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15C9238E-88CD-4849-A113-1771E7804002}"/>
              </a:ext>
            </a:extLst>
          </p:cNvPr>
          <p:cNvSpPr txBox="1"/>
          <p:nvPr/>
        </p:nvSpPr>
        <p:spPr>
          <a:xfrm>
            <a:off x="382509" y="4662742"/>
            <a:ext cx="4052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Since M3 is in saturation:</a:t>
            </a:r>
          </a:p>
        </p:txBody>
      </p:sp>
      <p:graphicFrame>
        <p:nvGraphicFramePr>
          <p:cNvPr id="25" name="Oggetto 24">
            <a:extLst>
              <a:ext uri="{FF2B5EF4-FFF2-40B4-BE49-F238E27FC236}">
                <a16:creationId xmlns:a16="http://schemas.microsoft.com/office/drawing/2014/main" id="{EDBB0D49-629F-4D5C-A6D5-F43A8CDD237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2298566"/>
              </p:ext>
            </p:extLst>
          </p:nvPr>
        </p:nvGraphicFramePr>
        <p:xfrm>
          <a:off x="1872124" y="5071499"/>
          <a:ext cx="1416050" cy="1120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545760" imgH="431640" progId="Equation.DSMT4">
                  <p:embed/>
                </p:oleObj>
              </mc:Choice>
              <mc:Fallback>
                <p:oleObj name="Equation" r:id="rId18" imgW="545760" imgH="431640" progId="Equation.DSMT4">
                  <p:embed/>
                  <p:pic>
                    <p:nvPicPr>
                      <p:cNvPr id="17" name="Oggetto 16">
                        <a:extLst>
                          <a:ext uri="{FF2B5EF4-FFF2-40B4-BE49-F238E27FC236}">
                            <a16:creationId xmlns:a16="http://schemas.microsoft.com/office/drawing/2014/main" id="{C1F4A934-8349-4DE6-9E01-28077B7762F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872124" y="5071499"/>
                        <a:ext cx="1416050" cy="1120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1A5E9DA9-742B-4494-8DD0-2D427B27B01E}"/>
              </a:ext>
            </a:extLst>
          </p:cNvPr>
          <p:cNvSpPr txBox="1"/>
          <p:nvPr/>
        </p:nvSpPr>
        <p:spPr>
          <a:xfrm>
            <a:off x="8766446" y="5224691"/>
            <a:ext cx="26837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M3 is in saturation</a:t>
            </a:r>
          </a:p>
        </p:txBody>
      </p:sp>
      <p:sp>
        <p:nvSpPr>
          <p:cNvPr id="27" name="Freccia a destra 26">
            <a:extLst>
              <a:ext uri="{FF2B5EF4-FFF2-40B4-BE49-F238E27FC236}">
                <a16:creationId xmlns:a16="http://schemas.microsoft.com/office/drawing/2014/main" id="{5CDF2538-15C5-453F-9ACD-2AA2B9BDA2A2}"/>
              </a:ext>
            </a:extLst>
          </p:cNvPr>
          <p:cNvSpPr/>
          <p:nvPr/>
        </p:nvSpPr>
        <p:spPr>
          <a:xfrm>
            <a:off x="8230001" y="5224691"/>
            <a:ext cx="464214" cy="46166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11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2" grpId="0"/>
      <p:bldP spid="24" grpId="0"/>
      <p:bldP spid="26" grpId="0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7610AA9-BF36-4DB0-95FE-F2CF35EA6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Bruschi – Design of Mixed Signal Circuits</a:t>
            </a:r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DB79BB2-6628-4006-A047-34AF843F7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55017-B6DE-4C35-A63B-40EADAC97849}" type="slidenum">
              <a:rPr lang="en-US" smtClean="0"/>
              <a:t>12</a:t>
            </a:fld>
            <a:endParaRPr lang="en-US" dirty="0"/>
          </a:p>
        </p:txBody>
      </p:sp>
      <p:graphicFrame>
        <p:nvGraphicFramePr>
          <p:cNvPr id="5" name="Oggetto 4">
            <a:extLst>
              <a:ext uri="{FF2B5EF4-FFF2-40B4-BE49-F238E27FC236}">
                <a16:creationId xmlns:a16="http://schemas.microsoft.com/office/drawing/2014/main" id="{C07C81B9-E09B-402C-B84D-9D71A78908E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4601093"/>
              </p:ext>
            </p:extLst>
          </p:nvPr>
        </p:nvGraphicFramePr>
        <p:xfrm>
          <a:off x="3837021" y="1278170"/>
          <a:ext cx="1045577" cy="10167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44240" imgH="431640" progId="Equation.DSMT4">
                  <p:embed/>
                </p:oleObj>
              </mc:Choice>
              <mc:Fallback>
                <p:oleObj name="Equation" r:id="rId2" imgW="444240" imgH="431640" progId="Equation.DSMT4">
                  <p:embed/>
                  <p:pic>
                    <p:nvPicPr>
                      <p:cNvPr id="25" name="Oggetto 24">
                        <a:extLst>
                          <a:ext uri="{FF2B5EF4-FFF2-40B4-BE49-F238E27FC236}">
                            <a16:creationId xmlns:a16="http://schemas.microsoft.com/office/drawing/2014/main" id="{EDBB0D49-629F-4D5C-A6D5-F43A8CDD23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837021" y="1278170"/>
                        <a:ext cx="1045577" cy="10167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asellaDiTesto 5">
            <a:extLst>
              <a:ext uri="{FF2B5EF4-FFF2-40B4-BE49-F238E27FC236}">
                <a16:creationId xmlns:a16="http://schemas.microsoft.com/office/drawing/2014/main" id="{E5ADF9EC-CA84-460E-B3FC-C83406BB158B}"/>
              </a:ext>
            </a:extLst>
          </p:cNvPr>
          <p:cNvSpPr txBox="1"/>
          <p:nvPr/>
        </p:nvSpPr>
        <p:spPr>
          <a:xfrm>
            <a:off x="1292087" y="1461052"/>
            <a:ext cx="2425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Case of interest:</a:t>
            </a:r>
          </a:p>
        </p:txBody>
      </p:sp>
      <p:graphicFrame>
        <p:nvGraphicFramePr>
          <p:cNvPr id="7" name="Oggetto 6">
            <a:extLst>
              <a:ext uri="{FF2B5EF4-FFF2-40B4-BE49-F238E27FC236}">
                <a16:creationId xmlns:a16="http://schemas.microsoft.com/office/drawing/2014/main" id="{9F4E413E-93A5-4733-9CAF-F1091F429A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0873544"/>
              </p:ext>
            </p:extLst>
          </p:nvPr>
        </p:nvGraphicFramePr>
        <p:xfrm>
          <a:off x="2865632" y="2501795"/>
          <a:ext cx="2381250" cy="989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041120" imgH="431640" progId="Equation.DSMT4">
                  <p:embed/>
                </p:oleObj>
              </mc:Choice>
              <mc:Fallback>
                <p:oleObj name="Equation" r:id="rId4" imgW="1041120" imgH="431640" progId="Equation.DSMT4">
                  <p:embed/>
                  <p:pic>
                    <p:nvPicPr>
                      <p:cNvPr id="5" name="Oggetto 4">
                        <a:extLst>
                          <a:ext uri="{FF2B5EF4-FFF2-40B4-BE49-F238E27FC236}">
                            <a16:creationId xmlns:a16="http://schemas.microsoft.com/office/drawing/2014/main" id="{C07C81B9-E09B-402C-B84D-9D71A78908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865632" y="2501795"/>
                        <a:ext cx="2381250" cy="9890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ggetto 7">
            <a:extLst>
              <a:ext uri="{FF2B5EF4-FFF2-40B4-BE49-F238E27FC236}">
                <a16:creationId xmlns:a16="http://schemas.microsoft.com/office/drawing/2014/main" id="{E9C66F60-C874-4CE7-A4BE-C2C96C7FEC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6767319"/>
              </p:ext>
            </p:extLst>
          </p:nvPr>
        </p:nvGraphicFramePr>
        <p:xfrm>
          <a:off x="1023121" y="2683329"/>
          <a:ext cx="1152525" cy="595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44240" imgH="228600" progId="Equation.DSMT4">
                  <p:embed/>
                </p:oleObj>
              </mc:Choice>
              <mc:Fallback>
                <p:oleObj name="Equation" r:id="rId6" imgW="444240" imgH="228600" progId="Equation.DSMT4">
                  <p:embed/>
                  <p:pic>
                    <p:nvPicPr>
                      <p:cNvPr id="11" name="Oggetto 10">
                        <a:extLst>
                          <a:ext uri="{FF2B5EF4-FFF2-40B4-BE49-F238E27FC236}">
                            <a16:creationId xmlns:a16="http://schemas.microsoft.com/office/drawing/2014/main" id="{C7EF6EEE-33A0-46DC-B5D7-A42F4C0C5C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23121" y="2683329"/>
                        <a:ext cx="1152525" cy="595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asellaDiTesto 8">
            <a:extLst>
              <a:ext uri="{FF2B5EF4-FFF2-40B4-BE49-F238E27FC236}">
                <a16:creationId xmlns:a16="http://schemas.microsoft.com/office/drawing/2014/main" id="{D85F5F4A-EDEA-43BA-81E0-055715C26221}"/>
              </a:ext>
            </a:extLst>
          </p:cNvPr>
          <p:cNvSpPr txBox="1"/>
          <p:nvPr/>
        </p:nvSpPr>
        <p:spPr>
          <a:xfrm>
            <a:off x="2285042" y="2730011"/>
            <a:ext cx="543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</a:p>
        </p:txBody>
      </p:sp>
      <p:graphicFrame>
        <p:nvGraphicFramePr>
          <p:cNvPr id="11" name="Oggetto 10">
            <a:extLst>
              <a:ext uri="{FF2B5EF4-FFF2-40B4-BE49-F238E27FC236}">
                <a16:creationId xmlns:a16="http://schemas.microsoft.com/office/drawing/2014/main" id="{37875195-7A84-4376-8146-DACA2F694B7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4178338"/>
              </p:ext>
            </p:extLst>
          </p:nvPr>
        </p:nvGraphicFramePr>
        <p:xfrm>
          <a:off x="8379677" y="1745861"/>
          <a:ext cx="1175265" cy="6433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419040" imgH="228600" progId="Equation.DSMT4">
                  <p:embed/>
                </p:oleObj>
              </mc:Choice>
              <mc:Fallback>
                <p:oleObj name="Equation" r:id="rId8" imgW="419040" imgH="228600" progId="Equation.DSMT4">
                  <p:embed/>
                  <p:pic>
                    <p:nvPicPr>
                      <p:cNvPr id="8" name="Oggetto 7">
                        <a:extLst>
                          <a:ext uri="{FF2B5EF4-FFF2-40B4-BE49-F238E27FC236}">
                            <a16:creationId xmlns:a16="http://schemas.microsoft.com/office/drawing/2014/main" id="{E9C66F60-C874-4CE7-A4BE-C2C96C7FEC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379677" y="1745861"/>
                        <a:ext cx="1175265" cy="6433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ggetto 11">
            <a:extLst>
              <a:ext uri="{FF2B5EF4-FFF2-40B4-BE49-F238E27FC236}">
                <a16:creationId xmlns:a16="http://schemas.microsoft.com/office/drawing/2014/main" id="{B571D0F3-6B4D-4571-AB85-6F8DBCCBFF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7260329"/>
              </p:ext>
            </p:extLst>
          </p:nvPr>
        </p:nvGraphicFramePr>
        <p:xfrm>
          <a:off x="6884673" y="1683738"/>
          <a:ext cx="1175265" cy="6433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419040" imgH="228600" progId="Equation.DSMT4">
                  <p:embed/>
                </p:oleObj>
              </mc:Choice>
              <mc:Fallback>
                <p:oleObj name="Equation" r:id="rId10" imgW="419040" imgH="228600" progId="Equation.DSMT4">
                  <p:embed/>
                  <p:pic>
                    <p:nvPicPr>
                      <p:cNvPr id="11" name="Oggetto 10">
                        <a:extLst>
                          <a:ext uri="{FF2B5EF4-FFF2-40B4-BE49-F238E27FC236}">
                            <a16:creationId xmlns:a16="http://schemas.microsoft.com/office/drawing/2014/main" id="{37875195-7A84-4376-8146-DACA2F694B7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884673" y="1683738"/>
                        <a:ext cx="1175265" cy="6433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99E271C9-13CA-42D2-8671-7495C0EEDFC2}"/>
              </a:ext>
            </a:extLst>
          </p:cNvPr>
          <p:cNvCxnSpPr/>
          <p:nvPr/>
        </p:nvCxnSpPr>
        <p:spPr>
          <a:xfrm>
            <a:off x="6646674" y="2501795"/>
            <a:ext cx="1651265" cy="0"/>
          </a:xfrm>
          <a:prstGeom prst="line">
            <a:avLst/>
          </a:prstGeom>
          <a:ln w="28575">
            <a:solidFill>
              <a:schemeClr val="tx1"/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0D793D5A-584D-4248-8409-A3D6C30EA96B}"/>
              </a:ext>
            </a:extLst>
          </p:cNvPr>
          <p:cNvCxnSpPr/>
          <p:nvPr/>
        </p:nvCxnSpPr>
        <p:spPr>
          <a:xfrm>
            <a:off x="8368744" y="2518031"/>
            <a:ext cx="1651265" cy="0"/>
          </a:xfrm>
          <a:prstGeom prst="line">
            <a:avLst/>
          </a:prstGeom>
          <a:ln w="28575">
            <a:solidFill>
              <a:schemeClr val="tx1"/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olo 1">
            <a:extLst>
              <a:ext uri="{FF2B5EF4-FFF2-40B4-BE49-F238E27FC236}">
                <a16:creationId xmlns:a16="http://schemas.microsoft.com/office/drawing/2014/main" id="{81E23864-5E10-4667-97CC-03242C105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86090"/>
            <a:ext cx="10515600" cy="662397"/>
          </a:xfrm>
        </p:spPr>
        <p:txBody>
          <a:bodyPr/>
          <a:lstStyle/>
          <a:p>
            <a:r>
              <a:rPr lang="en-US" dirty="0"/>
              <a:t>V</a:t>
            </a:r>
            <a:r>
              <a:rPr lang="en-US" baseline="-25000" dirty="0"/>
              <a:t>2</a:t>
            </a:r>
            <a:r>
              <a:rPr lang="en-US" dirty="0"/>
              <a:t> reaches the threshold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6D298895-3F2A-421B-95DB-2FF38BAD2650}"/>
              </a:ext>
            </a:extLst>
          </p:cNvPr>
          <p:cNvSpPr txBox="1"/>
          <p:nvPr/>
        </p:nvSpPr>
        <p:spPr>
          <a:xfrm>
            <a:off x="1292087" y="3859731"/>
            <a:ext cx="39547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2400" dirty="0" err="1">
                <a:latin typeface="Symbol" panose="05050102010706020507" pitchFamily="18" charset="2"/>
                <a:cs typeface="Arial" panose="020B0604020202020204" pitchFamily="34" charset="0"/>
              </a:rPr>
              <a:t>b</a:t>
            </a:r>
            <a:r>
              <a:rPr lang="en-US" sz="2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en-US" sz="2400" dirty="0" err="1">
                <a:latin typeface="Symbol" panose="05050102010706020507" pitchFamily="18" charset="2"/>
                <a:cs typeface="Arial" panose="020B0604020202020204" pitchFamily="34" charset="0"/>
              </a:rPr>
              <a:t>b</a:t>
            </a:r>
            <a:r>
              <a:rPr lang="en-US" sz="2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4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reaches the threshold when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I</a:t>
            </a:r>
            <a:r>
              <a:rPr lang="en-US" sz="24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has overcome the middle of the allowed range [0,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  <p:pic>
        <p:nvPicPr>
          <p:cNvPr id="2" name="Elemento grafico 1">
            <a:extLst>
              <a:ext uri="{FF2B5EF4-FFF2-40B4-BE49-F238E27FC236}">
                <a16:creationId xmlns:a16="http://schemas.microsoft.com/office/drawing/2014/main" id="{423E435F-F204-435E-BFF2-0334A79B892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789038" y="2327132"/>
            <a:ext cx="5564761" cy="36512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96FA9C4-0BDA-D9FA-0FB0-269ABDB3FD13}"/>
                  </a:ext>
                </a:extLst>
              </p:cNvPr>
              <p:cNvSpPr txBox="1"/>
              <p:nvPr/>
            </p:nvSpPr>
            <p:spPr>
              <a:xfrm>
                <a:off x="8669383" y="5070504"/>
                <a:ext cx="1213024" cy="6929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FF11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solidFill>
                                <a:srgbClr val="FF11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𝐼</m:t>
                          </m:r>
                        </m:e>
                        <m:sub>
                          <m:r>
                            <a:rPr lang="it-IT" sz="2400" b="0" i="1" smtClean="0">
                              <a:solidFill>
                                <a:srgbClr val="FF11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sz="2400" i="1" smtClean="0">
                              <a:solidFill>
                                <a:srgbClr val="FF11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rgbClr val="FF11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solidFill>
                                    <a:srgbClr val="FF11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it-IT" sz="2400" b="0" i="1" smtClean="0">
                                  <a:solidFill>
                                    <a:srgbClr val="FF11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𝐻</m:t>
                              </m:r>
                            </m:sub>
                          </m:sSub>
                        </m:num>
                        <m:den>
                          <m:r>
                            <a:rPr lang="it-IT" sz="2400" b="0" i="1" smtClean="0">
                              <a:solidFill>
                                <a:srgbClr val="FF11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1+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FF11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it-IT" sz="2400" i="1">
                                  <a:solidFill>
                                    <a:srgbClr val="FF11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it-IT" sz="2400" i="1">
                                  <a:solidFill>
                                    <a:srgbClr val="FF11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𝐻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96FA9C4-0BDA-D9FA-0FB0-269ABDB3FD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9383" y="5070504"/>
                <a:ext cx="1213024" cy="69294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9944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0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1DDB0C-7E53-41F1-997F-C4166D69A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4144"/>
            <a:ext cx="10515600" cy="662397"/>
          </a:xfrm>
        </p:spPr>
        <p:txBody>
          <a:bodyPr/>
          <a:lstStyle/>
          <a:p>
            <a:r>
              <a:rPr lang="en-US" dirty="0"/>
              <a:t>Starting from the other extreme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C0BEA8E-11C4-4D04-94B9-4A500AC95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Bruschi – Design of Mixed Signal Circuits</a:t>
            </a:r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3E5D0A9-AC49-4C45-98D5-D39D1E7C8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55017-B6DE-4C35-A63B-40EADAC97849}" type="slidenum">
              <a:rPr lang="en-US" smtClean="0"/>
              <a:t>13</a:t>
            </a:fld>
            <a:endParaRPr lang="en-US" dirty="0"/>
          </a:p>
        </p:txBody>
      </p:sp>
      <p:graphicFrame>
        <p:nvGraphicFramePr>
          <p:cNvPr id="7" name="Oggetto 6">
            <a:extLst>
              <a:ext uri="{FF2B5EF4-FFF2-40B4-BE49-F238E27FC236}">
                <a16:creationId xmlns:a16="http://schemas.microsoft.com/office/drawing/2014/main" id="{27D95DD3-DA19-47CF-B4B4-B1E4F43A00A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2531804"/>
              </p:ext>
            </p:extLst>
          </p:nvPr>
        </p:nvGraphicFramePr>
        <p:xfrm>
          <a:off x="7151950" y="4848857"/>
          <a:ext cx="2576512" cy="1068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041120" imgH="431640" progId="Equation.DSMT4">
                  <p:embed/>
                </p:oleObj>
              </mc:Choice>
              <mc:Fallback>
                <p:oleObj name="Equation" r:id="rId2" imgW="1041120" imgH="431640" progId="Equation.DSMT4">
                  <p:embed/>
                  <p:pic>
                    <p:nvPicPr>
                      <p:cNvPr id="16" name="Oggetto 15">
                        <a:extLst>
                          <a:ext uri="{FF2B5EF4-FFF2-40B4-BE49-F238E27FC236}">
                            <a16:creationId xmlns:a16="http://schemas.microsoft.com/office/drawing/2014/main" id="{10DAE11C-0BC3-4218-B826-E756798389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151950" y="4848857"/>
                        <a:ext cx="2576512" cy="1068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asellaDiTesto 7">
            <a:extLst>
              <a:ext uri="{FF2B5EF4-FFF2-40B4-BE49-F238E27FC236}">
                <a16:creationId xmlns:a16="http://schemas.microsoft.com/office/drawing/2014/main" id="{4A8A5837-A155-4D95-8BF3-492187220823}"/>
              </a:ext>
            </a:extLst>
          </p:cNvPr>
          <p:cNvSpPr txBox="1"/>
          <p:nvPr/>
        </p:nvSpPr>
        <p:spPr>
          <a:xfrm>
            <a:off x="516203" y="3491846"/>
            <a:ext cx="3987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Repeating the same procedure but starting from the rightmost point (I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=0, I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=I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we obtain a symmetrical behavior with V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and V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swapped. </a:t>
            </a:r>
          </a:p>
        </p:txBody>
      </p:sp>
      <p:pic>
        <p:nvPicPr>
          <p:cNvPr id="11" name="Elemento grafico 10">
            <a:extLst>
              <a:ext uri="{FF2B5EF4-FFF2-40B4-BE49-F238E27FC236}">
                <a16:creationId xmlns:a16="http://schemas.microsoft.com/office/drawing/2014/main" id="{E233264E-5E98-4CA9-8228-29B1CB2817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3365" y="1098166"/>
            <a:ext cx="3987800" cy="2460270"/>
          </a:xfrm>
          <a:prstGeom prst="rect">
            <a:avLst/>
          </a:prstGeom>
        </p:spPr>
      </p:pic>
      <p:pic>
        <p:nvPicPr>
          <p:cNvPr id="5" name="Elemento grafico 4">
            <a:extLst>
              <a:ext uri="{FF2B5EF4-FFF2-40B4-BE49-F238E27FC236}">
                <a16:creationId xmlns:a16="http://schemas.microsoft.com/office/drawing/2014/main" id="{34F2545A-5250-4BC4-8DEF-20A29E6239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96097" y="940756"/>
            <a:ext cx="5620541" cy="36878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822AF03-BDC7-2544-A679-77C87EBC7B80}"/>
                  </a:ext>
                </a:extLst>
              </p:cNvPr>
              <p:cNvSpPr txBox="1"/>
              <p:nvPr/>
            </p:nvSpPr>
            <p:spPr>
              <a:xfrm>
                <a:off x="6900149" y="3686200"/>
                <a:ext cx="920124" cy="7518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solidFill>
                                <a:srgbClr val="FF11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FF11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it-IT" sz="2400" i="1">
                                  <a:solidFill>
                                    <a:srgbClr val="FF11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it-IT" sz="2400" i="1">
                                  <a:solidFill>
                                    <a:srgbClr val="FF11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it-IT" sz="2400" b="0" i="1" smtClean="0">
                              <a:solidFill>
                                <a:srgbClr val="FF11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1+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FF11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it-IT" sz="2400" i="1">
                                  <a:solidFill>
                                    <a:srgbClr val="FF11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it-IT" sz="2400" i="1">
                                  <a:solidFill>
                                    <a:srgbClr val="FF11FF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𝐻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822AF03-BDC7-2544-A679-77C87EBC7B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0149" y="3686200"/>
                <a:ext cx="920124" cy="75187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15472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FAEE35FC-8074-476A-A0BB-6903055CBD11}"/>
              </a:ext>
            </a:extLst>
          </p:cNvPr>
          <p:cNvSpPr/>
          <p:nvPr/>
        </p:nvSpPr>
        <p:spPr>
          <a:xfrm>
            <a:off x="4211059" y="3349592"/>
            <a:ext cx="312815" cy="60639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ABB252F1-5D18-4914-ADF6-EB9C4CB32918}"/>
              </a:ext>
            </a:extLst>
          </p:cNvPr>
          <p:cNvSpPr/>
          <p:nvPr/>
        </p:nvSpPr>
        <p:spPr>
          <a:xfrm>
            <a:off x="2881169" y="3349592"/>
            <a:ext cx="312815" cy="60639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A5BEBAF-6218-4896-84DD-AFA89B830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662397"/>
          </a:xfrm>
        </p:spPr>
        <p:txBody>
          <a:bodyPr/>
          <a:lstStyle/>
          <a:p>
            <a:r>
              <a:rPr lang="en-US" dirty="0"/>
              <a:t>Putting the two behaviors together: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9D6338C-10C5-49B7-AD93-7AD0811CD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Bruschi – Design of Mixed Signal Circuits</a:t>
            </a:r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2654179-16A0-4CE9-8391-F29E1DC7E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55017-B6DE-4C35-A63B-40EADAC97849}" type="slidenum">
              <a:rPr lang="en-US" smtClean="0"/>
              <a:t>14</a:t>
            </a:fld>
            <a:endParaRPr lang="en-US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C310EA4-749C-471D-AA53-E84FB4033ED5}"/>
              </a:ext>
            </a:extLst>
          </p:cNvPr>
          <p:cNvSpPr txBox="1"/>
          <p:nvPr/>
        </p:nvSpPr>
        <p:spPr>
          <a:xfrm>
            <a:off x="1062700" y="818198"/>
            <a:ext cx="62967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 this region, there are two possible states, depending on which extreme we started from</a:t>
            </a:r>
          </a:p>
        </p:txBody>
      </p:sp>
      <p:sp>
        <p:nvSpPr>
          <p:cNvPr id="7" name="Parentesi graffa aperta 6">
            <a:extLst>
              <a:ext uri="{FF2B5EF4-FFF2-40B4-BE49-F238E27FC236}">
                <a16:creationId xmlns:a16="http://schemas.microsoft.com/office/drawing/2014/main" id="{DC2D0776-EDE6-4D7E-948F-4B9A98B55217}"/>
              </a:ext>
            </a:extLst>
          </p:cNvPr>
          <p:cNvSpPr/>
          <p:nvPr/>
        </p:nvSpPr>
        <p:spPr>
          <a:xfrm rot="5400000">
            <a:off x="3626181" y="1297516"/>
            <a:ext cx="194733" cy="1358899"/>
          </a:xfrm>
          <a:prstGeom prst="leftBrace">
            <a:avLst>
              <a:gd name="adj1" fmla="val 36594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E32189B-AE82-470C-BA89-1208EB02BE3D}"/>
              </a:ext>
            </a:extLst>
          </p:cNvPr>
          <p:cNvSpPr txBox="1"/>
          <p:nvPr/>
        </p:nvSpPr>
        <p:spPr>
          <a:xfrm>
            <a:off x="8516580" y="936433"/>
            <a:ext cx="18017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This means that there is hysteresis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DFBF1CF-E8DB-4B56-8C7E-87B2104912F0}"/>
              </a:ext>
            </a:extLst>
          </p:cNvPr>
          <p:cNvSpPr txBox="1"/>
          <p:nvPr/>
        </p:nvSpPr>
        <p:spPr>
          <a:xfrm>
            <a:off x="7225190" y="2564671"/>
            <a:ext cx="34011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Now we have to investigate what happens when the lower voltage hits the V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line</a:t>
            </a:r>
          </a:p>
        </p:txBody>
      </p:sp>
      <p:sp>
        <p:nvSpPr>
          <p:cNvPr id="12" name="Figura a mano libera: forma 11">
            <a:extLst>
              <a:ext uri="{FF2B5EF4-FFF2-40B4-BE49-F238E27FC236}">
                <a16:creationId xmlns:a16="http://schemas.microsoft.com/office/drawing/2014/main" id="{7C90EAD5-1081-4563-9DE2-A54717F59D67}"/>
              </a:ext>
            </a:extLst>
          </p:cNvPr>
          <p:cNvSpPr/>
          <p:nvPr/>
        </p:nvSpPr>
        <p:spPr>
          <a:xfrm>
            <a:off x="4610501" y="3205213"/>
            <a:ext cx="2579571" cy="353282"/>
          </a:xfrm>
          <a:custGeom>
            <a:avLst/>
            <a:gdLst>
              <a:gd name="connsiteX0" fmla="*/ 2579571 w 2579571"/>
              <a:gd name="connsiteY0" fmla="*/ 0 h 353282"/>
              <a:gd name="connsiteX1" fmla="*/ 1819175 w 2579571"/>
              <a:gd name="connsiteY1" fmla="*/ 115503 h 353282"/>
              <a:gd name="connsiteX2" fmla="*/ 770021 w 2579571"/>
              <a:gd name="connsiteY2" fmla="*/ 336884 h 353282"/>
              <a:gd name="connsiteX3" fmla="*/ 0 w 2579571"/>
              <a:gd name="connsiteY3" fmla="*/ 336884 h 353282"/>
              <a:gd name="connsiteX4" fmla="*/ 0 w 2579571"/>
              <a:gd name="connsiteY4" fmla="*/ 336884 h 353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9571" h="353282">
                <a:moveTo>
                  <a:pt x="2579571" y="0"/>
                </a:moveTo>
                <a:cubicBezTo>
                  <a:pt x="2350169" y="29678"/>
                  <a:pt x="2120767" y="59356"/>
                  <a:pt x="1819175" y="115503"/>
                </a:cubicBezTo>
                <a:cubicBezTo>
                  <a:pt x="1517583" y="171650"/>
                  <a:pt x="1073217" y="299987"/>
                  <a:pt x="770021" y="336884"/>
                </a:cubicBezTo>
                <a:cubicBezTo>
                  <a:pt x="466825" y="373781"/>
                  <a:pt x="0" y="336884"/>
                  <a:pt x="0" y="336884"/>
                </a:cubicBezTo>
                <a:lnTo>
                  <a:pt x="0" y="336884"/>
                </a:lnTo>
              </a:path>
            </a:pathLst>
          </a:custGeom>
          <a:noFill/>
          <a:ln w="31750">
            <a:solidFill>
              <a:schemeClr val="accent4">
                <a:lumMod val="75000"/>
              </a:schemeClr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igura a mano libera: forma 12">
            <a:extLst>
              <a:ext uri="{FF2B5EF4-FFF2-40B4-BE49-F238E27FC236}">
                <a16:creationId xmlns:a16="http://schemas.microsoft.com/office/drawing/2014/main" id="{B8B3A539-3F75-462F-9D1B-9FC303E4F249}"/>
              </a:ext>
            </a:extLst>
          </p:cNvPr>
          <p:cNvSpPr/>
          <p:nvPr/>
        </p:nvSpPr>
        <p:spPr>
          <a:xfrm>
            <a:off x="3253339" y="3474720"/>
            <a:ext cx="4013735" cy="731893"/>
          </a:xfrm>
          <a:custGeom>
            <a:avLst/>
            <a:gdLst>
              <a:gd name="connsiteX0" fmla="*/ 4013735 w 4013735"/>
              <a:gd name="connsiteY0" fmla="*/ 0 h 731893"/>
              <a:gd name="connsiteX1" fmla="*/ 3272589 w 4013735"/>
              <a:gd name="connsiteY1" fmla="*/ 442762 h 731893"/>
              <a:gd name="connsiteX2" fmla="*/ 1761423 w 4013735"/>
              <a:gd name="connsiteY2" fmla="*/ 712269 h 731893"/>
              <a:gd name="connsiteX3" fmla="*/ 885524 w 4013735"/>
              <a:gd name="connsiteY3" fmla="*/ 683394 h 731893"/>
              <a:gd name="connsiteX4" fmla="*/ 442762 w 4013735"/>
              <a:gd name="connsiteY4" fmla="*/ 462013 h 731893"/>
              <a:gd name="connsiteX5" fmla="*/ 0 w 4013735"/>
              <a:gd name="connsiteY5" fmla="*/ 202131 h 731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13735" h="731893">
                <a:moveTo>
                  <a:pt x="4013735" y="0"/>
                </a:moveTo>
                <a:cubicBezTo>
                  <a:pt x="3830854" y="162025"/>
                  <a:pt x="3647974" y="324051"/>
                  <a:pt x="3272589" y="442762"/>
                </a:cubicBezTo>
                <a:cubicBezTo>
                  <a:pt x="2897204" y="561473"/>
                  <a:pt x="2159267" y="672164"/>
                  <a:pt x="1761423" y="712269"/>
                </a:cubicBezTo>
                <a:cubicBezTo>
                  <a:pt x="1363579" y="752374"/>
                  <a:pt x="1105301" y="725103"/>
                  <a:pt x="885524" y="683394"/>
                </a:cubicBezTo>
                <a:cubicBezTo>
                  <a:pt x="665747" y="641685"/>
                  <a:pt x="590349" y="542223"/>
                  <a:pt x="442762" y="462013"/>
                </a:cubicBezTo>
                <a:cubicBezTo>
                  <a:pt x="295175" y="381803"/>
                  <a:pt x="147587" y="291967"/>
                  <a:pt x="0" y="202131"/>
                </a:cubicBezTo>
              </a:path>
            </a:pathLst>
          </a:custGeom>
          <a:noFill/>
          <a:ln w="31750">
            <a:solidFill>
              <a:schemeClr val="accent4">
                <a:lumMod val="75000"/>
              </a:schemeClr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Elemento grafico 13">
            <a:extLst>
              <a:ext uri="{FF2B5EF4-FFF2-40B4-BE49-F238E27FC236}">
                <a16:creationId xmlns:a16="http://schemas.microsoft.com/office/drawing/2014/main" id="{CB8A69BA-BB0A-4EFC-8236-2C4B656B37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9739" y="2001649"/>
            <a:ext cx="5957701" cy="390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205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6" grpId="0"/>
      <p:bldP spid="7" grpId="0" animBg="1"/>
      <p:bldP spid="8" grpId="0"/>
      <p:bldP spid="11" grpId="0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92D00271-34D1-4C6C-B6BE-A1E4A6856511}"/>
              </a:ext>
            </a:extLst>
          </p:cNvPr>
          <p:cNvSpPr/>
          <p:nvPr/>
        </p:nvSpPr>
        <p:spPr>
          <a:xfrm>
            <a:off x="2508817" y="4209709"/>
            <a:ext cx="312815" cy="60639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AF1973F-7928-4578-96B0-35FD30B2B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62397"/>
          </a:xfrm>
        </p:spPr>
        <p:txBody>
          <a:bodyPr/>
          <a:lstStyle/>
          <a:p>
            <a:r>
              <a:rPr lang="en-US" dirty="0"/>
              <a:t>Phenomena that happen when </a:t>
            </a:r>
            <a:r>
              <a:rPr lang="en-US" i="1" dirty="0"/>
              <a:t>V</a:t>
            </a:r>
            <a:r>
              <a:rPr lang="en-US" i="1" baseline="-25000" dirty="0"/>
              <a:t>2</a:t>
            </a:r>
            <a:r>
              <a:rPr lang="en-US" dirty="0"/>
              <a:t> overcome </a:t>
            </a:r>
            <a:r>
              <a:rPr lang="en-US" i="1" dirty="0"/>
              <a:t>V</a:t>
            </a:r>
            <a:r>
              <a:rPr lang="en-US" i="1" baseline="-25000" dirty="0"/>
              <a:t>t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03B740E-A4D0-4BB1-A20B-388ADCBC9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P. Bruschi – Design of Mixed Signal Circuits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8766D9B-62BD-4011-8885-445E737AF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55017-B6DE-4C35-A63B-40EADAC97849}" type="slidenum">
              <a:rPr lang="en-US" smtClean="0"/>
              <a:t>15</a:t>
            </a:fld>
            <a:endParaRPr lang="en-US" dirty="0"/>
          </a:p>
        </p:txBody>
      </p:sp>
      <p:pic>
        <p:nvPicPr>
          <p:cNvPr id="5" name="Elemento grafico 4">
            <a:extLst>
              <a:ext uri="{FF2B5EF4-FFF2-40B4-BE49-F238E27FC236}">
                <a16:creationId xmlns:a16="http://schemas.microsoft.com/office/drawing/2014/main" id="{D1A31902-B8D6-4F83-A03D-5384AEA908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2674" y="815546"/>
            <a:ext cx="3290060" cy="202980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D64CF83E-1300-4F33-B9E8-129631347279}"/>
              </a:ext>
            </a:extLst>
          </p:cNvPr>
          <p:cNvSpPr txBox="1"/>
          <p:nvPr/>
        </p:nvSpPr>
        <p:spPr>
          <a:xfrm>
            <a:off x="4787460" y="792047"/>
            <a:ext cx="6917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M2 and M4 turn on (while M1 and M3 are still on) 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D48D764-2DA5-4BBE-8689-0D03091C790D}"/>
              </a:ext>
            </a:extLst>
          </p:cNvPr>
          <p:cNvSpPr txBox="1"/>
          <p:nvPr/>
        </p:nvSpPr>
        <p:spPr>
          <a:xfrm>
            <a:off x="4764157" y="1437226"/>
            <a:ext cx="3399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Let us focus on M2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EE8AA0D-46B2-4475-95F3-F71CA4DB8706}"/>
              </a:ext>
            </a:extLst>
          </p:cNvPr>
          <p:cNvSpPr txBox="1"/>
          <p:nvPr/>
        </p:nvSpPr>
        <p:spPr>
          <a:xfrm>
            <a:off x="5022688" y="2129723"/>
            <a:ext cx="7003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As M2 turns on, it start stealing current from M1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138F803-1408-413F-8B88-F312A3CF4FDF}"/>
              </a:ext>
            </a:extLst>
          </p:cNvPr>
          <p:cNvSpPr txBox="1"/>
          <p:nvPr/>
        </p:nvSpPr>
        <p:spPr>
          <a:xfrm>
            <a:off x="5022688" y="3729373"/>
            <a:ext cx="66194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4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GS3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=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4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then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D3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reduces, increasing the current that flows into M4 </a:t>
            </a:r>
          </a:p>
        </p:txBody>
      </p:sp>
      <p:graphicFrame>
        <p:nvGraphicFramePr>
          <p:cNvPr id="12" name="Oggetto 11">
            <a:extLst>
              <a:ext uri="{FF2B5EF4-FFF2-40B4-BE49-F238E27FC236}">
                <a16:creationId xmlns:a16="http://schemas.microsoft.com/office/drawing/2014/main" id="{22E009A8-052A-46AA-A01D-F5717975A8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0999837"/>
              </p:ext>
            </p:extLst>
          </p:nvPr>
        </p:nvGraphicFramePr>
        <p:xfrm>
          <a:off x="7727732" y="2731714"/>
          <a:ext cx="3035300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58640" imgH="482400" progId="Equation.DSMT4">
                  <p:embed/>
                </p:oleObj>
              </mc:Choice>
              <mc:Fallback>
                <p:oleObj name="Equation" r:id="rId4" imgW="1358640" imgH="482400" progId="Equation.DSMT4">
                  <p:embed/>
                  <p:pic>
                    <p:nvPicPr>
                      <p:cNvPr id="7" name="Oggetto 6">
                        <a:extLst>
                          <a:ext uri="{FF2B5EF4-FFF2-40B4-BE49-F238E27FC236}">
                            <a16:creationId xmlns:a16="http://schemas.microsoft.com/office/drawing/2014/main" id="{A8628AA2-63CF-48D8-9DAC-31E04E404C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727732" y="2731714"/>
                        <a:ext cx="3035300" cy="1079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52A503C-A837-48B4-8D54-E00F0B5E11B9}"/>
              </a:ext>
            </a:extLst>
          </p:cNvPr>
          <p:cNvSpPr txBox="1"/>
          <p:nvPr/>
        </p:nvSpPr>
        <p:spPr>
          <a:xfrm>
            <a:off x="5022688" y="3020942"/>
            <a:ext cx="2436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decreases:</a:t>
            </a:r>
          </a:p>
        </p:txBody>
      </p:sp>
      <p:graphicFrame>
        <p:nvGraphicFramePr>
          <p:cNvPr id="14" name="Oggetto 13">
            <a:extLst>
              <a:ext uri="{FF2B5EF4-FFF2-40B4-BE49-F238E27FC236}">
                <a16:creationId xmlns:a16="http://schemas.microsoft.com/office/drawing/2014/main" id="{80E57479-D787-41A5-B6A5-D5E3807B744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5356108"/>
              </p:ext>
            </p:extLst>
          </p:nvPr>
        </p:nvGraphicFramePr>
        <p:xfrm>
          <a:off x="7299187" y="4427538"/>
          <a:ext cx="3148013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409400" imgH="482400" progId="Equation.DSMT4">
                  <p:embed/>
                </p:oleObj>
              </mc:Choice>
              <mc:Fallback>
                <p:oleObj name="Equation" r:id="rId6" imgW="1409400" imgH="482400" progId="Equation.DSMT4">
                  <p:embed/>
                  <p:pic>
                    <p:nvPicPr>
                      <p:cNvPr id="12" name="Oggetto 11">
                        <a:extLst>
                          <a:ext uri="{FF2B5EF4-FFF2-40B4-BE49-F238E27FC236}">
                            <a16:creationId xmlns:a16="http://schemas.microsoft.com/office/drawing/2014/main" id="{22E009A8-052A-46AA-A01D-F5717975A8B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299187" y="4427538"/>
                        <a:ext cx="3148013" cy="1079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526DA1A-12E7-4A99-A7FB-64D775BD6A7E}"/>
              </a:ext>
            </a:extLst>
          </p:cNvPr>
          <p:cNvSpPr txBox="1"/>
          <p:nvPr/>
        </p:nvSpPr>
        <p:spPr>
          <a:xfrm>
            <a:off x="5022688" y="4764016"/>
            <a:ext cx="2334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increases: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F384FD87-EE30-4733-828A-D1010E4F8370}"/>
              </a:ext>
            </a:extLst>
          </p:cNvPr>
          <p:cNvSpPr txBox="1"/>
          <p:nvPr/>
        </p:nvSpPr>
        <p:spPr>
          <a:xfrm>
            <a:off x="5022688" y="5409682"/>
            <a:ext cx="6619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4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GS2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=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4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then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D2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increases further </a:t>
            </a:r>
          </a:p>
        </p:txBody>
      </p: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1BB80830-ACD5-4290-82F7-F75AD1B4F971}"/>
              </a:ext>
            </a:extLst>
          </p:cNvPr>
          <p:cNvGrpSpPr/>
          <p:nvPr/>
        </p:nvGrpSpPr>
        <p:grpSpPr>
          <a:xfrm>
            <a:off x="4764158" y="2423110"/>
            <a:ext cx="392042" cy="3217405"/>
            <a:chOff x="4764158" y="2423110"/>
            <a:chExt cx="392042" cy="3217405"/>
          </a:xfrm>
        </p:grpSpPr>
        <p:cxnSp>
          <p:nvCxnSpPr>
            <p:cNvPr id="19" name="Connettore diritto 18">
              <a:extLst>
                <a:ext uri="{FF2B5EF4-FFF2-40B4-BE49-F238E27FC236}">
                  <a16:creationId xmlns:a16="http://schemas.microsoft.com/office/drawing/2014/main" id="{CB995FC2-8FF0-408E-A754-3C9918B9E793}"/>
                </a:ext>
              </a:extLst>
            </p:cNvPr>
            <p:cNvCxnSpPr>
              <a:cxnSpLocks/>
              <a:stCxn id="16" idx="1"/>
            </p:cNvCxnSpPr>
            <p:nvPr/>
          </p:nvCxnSpPr>
          <p:spPr>
            <a:xfrm flipH="1" flipV="1">
              <a:off x="4770783" y="5640514"/>
              <a:ext cx="251905" cy="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diritto 20">
              <a:extLst>
                <a:ext uri="{FF2B5EF4-FFF2-40B4-BE49-F238E27FC236}">
                  <a16:creationId xmlns:a16="http://schemas.microsoft.com/office/drawing/2014/main" id="{AF9ECBCA-614A-4647-ADD5-289AB2D99EA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72709" y="2423110"/>
              <a:ext cx="14751" cy="321740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diritto 23">
              <a:extLst>
                <a:ext uri="{FF2B5EF4-FFF2-40B4-BE49-F238E27FC236}">
                  <a16:creationId xmlns:a16="http://schemas.microsoft.com/office/drawing/2014/main" id="{7BC25886-E4EE-4F74-A6D4-EDB221C547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64158" y="2427933"/>
              <a:ext cx="392042" cy="4825"/>
            </a:xfrm>
            <a:prstGeom prst="line">
              <a:avLst/>
            </a:prstGeom>
            <a:ln w="38100">
              <a:solidFill>
                <a:srgbClr val="FF0000"/>
              </a:solidFill>
              <a:headEnd type="arrow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Elemento grafico 26">
            <a:extLst>
              <a:ext uri="{FF2B5EF4-FFF2-40B4-BE49-F238E27FC236}">
                <a16:creationId xmlns:a16="http://schemas.microsoft.com/office/drawing/2014/main" id="{6284F87C-46F8-421C-8411-C6683DFC40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5928" y="3251774"/>
            <a:ext cx="4511932" cy="2970110"/>
          </a:xfrm>
          <a:prstGeom prst="rect">
            <a:avLst/>
          </a:prstGeom>
        </p:spPr>
      </p:pic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39D95AB6-6B2B-48C3-A1B2-771F46747937}"/>
              </a:ext>
            </a:extLst>
          </p:cNvPr>
          <p:cNvSpPr/>
          <p:nvPr/>
        </p:nvSpPr>
        <p:spPr>
          <a:xfrm>
            <a:off x="4663090" y="1898892"/>
            <a:ext cx="7363258" cy="4167062"/>
          </a:xfrm>
          <a:prstGeom prst="roundRect">
            <a:avLst>
              <a:gd name="adj" fmla="val 7109"/>
            </a:avLst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8C558C71-5AE8-4173-B414-C098D1CF1DCF}"/>
              </a:ext>
            </a:extLst>
          </p:cNvPr>
          <p:cNvSpPr txBox="1"/>
          <p:nvPr/>
        </p:nvSpPr>
        <p:spPr>
          <a:xfrm>
            <a:off x="8344719" y="1447535"/>
            <a:ext cx="32672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Positive feedback loop</a:t>
            </a:r>
          </a:p>
        </p:txBody>
      </p:sp>
    </p:spTree>
    <p:extLst>
      <p:ext uri="{BB962C8B-B14F-4D97-AF65-F5344CB8AC3E}">
        <p14:creationId xmlns:p14="http://schemas.microsoft.com/office/powerpoint/2010/main" val="3680738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5" grpId="0"/>
      <p:bldP spid="16" grpId="0"/>
      <p:bldP spid="6" grpId="0" animBg="1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068404DC-D664-4973-8A48-8614B3DE5191}"/>
              </a:ext>
            </a:extLst>
          </p:cNvPr>
          <p:cNvSpPr/>
          <p:nvPr/>
        </p:nvSpPr>
        <p:spPr>
          <a:xfrm>
            <a:off x="697230" y="1737360"/>
            <a:ext cx="1417320" cy="117729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A63E705-127D-4D3A-83CD-9D18934E8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6525"/>
            <a:ext cx="10515600" cy="662397"/>
          </a:xfrm>
        </p:spPr>
        <p:txBody>
          <a:bodyPr/>
          <a:lstStyle/>
          <a:p>
            <a:r>
              <a:rPr lang="en-US" dirty="0"/>
              <a:t>Positive feedback loop: small signal analysis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1CA3DCE-D922-431E-A967-6E76B508E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Bruschi – Design of Mixed Signal Circuits</a:t>
            </a:r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CB0D971-1DD7-4843-9587-201C33766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55017-B6DE-4C35-A63B-40EADAC97849}" type="slidenum">
              <a:rPr lang="en-US" smtClean="0"/>
              <a:t>16</a:t>
            </a:fld>
            <a:endParaRPr lang="en-US" dirty="0"/>
          </a:p>
        </p:txBody>
      </p:sp>
      <p:pic>
        <p:nvPicPr>
          <p:cNvPr id="5" name="Elemento grafico 4">
            <a:extLst>
              <a:ext uri="{FF2B5EF4-FFF2-40B4-BE49-F238E27FC236}">
                <a16:creationId xmlns:a16="http://schemas.microsoft.com/office/drawing/2014/main" id="{19BF5344-0EA2-479A-9FEF-5D8A4BAE0C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199" y="1213484"/>
            <a:ext cx="2979703" cy="1838325"/>
          </a:xfrm>
          <a:prstGeom prst="rect">
            <a:avLst/>
          </a:prstGeom>
        </p:spPr>
      </p:pic>
      <p:sp>
        <p:nvSpPr>
          <p:cNvPr id="8" name="Freccia a destra 7">
            <a:extLst>
              <a:ext uri="{FF2B5EF4-FFF2-40B4-BE49-F238E27FC236}">
                <a16:creationId xmlns:a16="http://schemas.microsoft.com/office/drawing/2014/main" id="{469466E2-9196-4B37-8726-688099945B46}"/>
              </a:ext>
            </a:extLst>
          </p:cNvPr>
          <p:cNvSpPr/>
          <p:nvPr/>
        </p:nvSpPr>
        <p:spPr>
          <a:xfrm rot="5400000">
            <a:off x="1371598" y="2994660"/>
            <a:ext cx="457200" cy="582932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0D4D3D5-87B9-4B48-9831-E2A02513D971}"/>
              </a:ext>
            </a:extLst>
          </p:cNvPr>
          <p:cNvSpPr txBox="1"/>
          <p:nvPr/>
        </p:nvSpPr>
        <p:spPr>
          <a:xfrm>
            <a:off x="2328050" y="3051809"/>
            <a:ext cx="28917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Each half circuit is equivalent to an amplifier</a:t>
            </a:r>
          </a:p>
        </p:txBody>
      </p:sp>
      <p:pic>
        <p:nvPicPr>
          <p:cNvPr id="11" name="Elemento grafico 10">
            <a:extLst>
              <a:ext uri="{FF2B5EF4-FFF2-40B4-BE49-F238E27FC236}">
                <a16:creationId xmlns:a16="http://schemas.microsoft.com/office/drawing/2014/main" id="{02D86B27-177A-4E9E-81B8-0471BEBD65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89875" y="1445548"/>
            <a:ext cx="2522456" cy="1118330"/>
          </a:xfrm>
          <a:prstGeom prst="rect">
            <a:avLst/>
          </a:prstGeom>
        </p:spPr>
      </p:pic>
      <p:sp>
        <p:nvSpPr>
          <p:cNvPr id="12" name="Freccia a destra 11">
            <a:extLst>
              <a:ext uri="{FF2B5EF4-FFF2-40B4-BE49-F238E27FC236}">
                <a16:creationId xmlns:a16="http://schemas.microsoft.com/office/drawing/2014/main" id="{5B141F1D-2EF2-4F4C-999B-074B3D68D806}"/>
              </a:ext>
            </a:extLst>
          </p:cNvPr>
          <p:cNvSpPr/>
          <p:nvPr/>
        </p:nvSpPr>
        <p:spPr>
          <a:xfrm>
            <a:off x="3633680" y="4681675"/>
            <a:ext cx="457200" cy="582932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ccia a destra 12">
            <a:extLst>
              <a:ext uri="{FF2B5EF4-FFF2-40B4-BE49-F238E27FC236}">
                <a16:creationId xmlns:a16="http://schemas.microsoft.com/office/drawing/2014/main" id="{226CBEE7-82CC-45CB-A61D-E70C6803DEF1}"/>
              </a:ext>
            </a:extLst>
          </p:cNvPr>
          <p:cNvSpPr/>
          <p:nvPr/>
        </p:nvSpPr>
        <p:spPr>
          <a:xfrm rot="16761921">
            <a:off x="5671774" y="2928536"/>
            <a:ext cx="457200" cy="582932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" name="Oggetto 13">
            <a:extLst>
              <a:ext uri="{FF2B5EF4-FFF2-40B4-BE49-F238E27FC236}">
                <a16:creationId xmlns:a16="http://schemas.microsoft.com/office/drawing/2014/main" id="{5316BF87-97F3-4EC9-9873-CABD5E2A16E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0085804"/>
              </p:ext>
            </p:extLst>
          </p:nvPr>
        </p:nvGraphicFramePr>
        <p:xfrm>
          <a:off x="7662472" y="1433705"/>
          <a:ext cx="4340225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942920" imgH="482400" progId="Equation.DSMT4">
                  <p:embed/>
                </p:oleObj>
              </mc:Choice>
              <mc:Fallback>
                <p:oleObj name="Equation" r:id="rId6" imgW="1942920" imgH="482400" progId="Equation.DSMT4">
                  <p:embed/>
                  <p:pic>
                    <p:nvPicPr>
                      <p:cNvPr id="14" name="Oggetto 13">
                        <a:extLst>
                          <a:ext uri="{FF2B5EF4-FFF2-40B4-BE49-F238E27FC236}">
                            <a16:creationId xmlns:a16="http://schemas.microsoft.com/office/drawing/2014/main" id="{80E57479-D787-41A5-B6A5-D5E3807B744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662472" y="1433705"/>
                        <a:ext cx="4340225" cy="1079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ggetto 14">
            <a:extLst>
              <a:ext uri="{FF2B5EF4-FFF2-40B4-BE49-F238E27FC236}">
                <a16:creationId xmlns:a16="http://schemas.microsoft.com/office/drawing/2014/main" id="{7269D677-4205-444D-95C9-827C827C76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1419685"/>
              </p:ext>
            </p:extLst>
          </p:nvPr>
        </p:nvGraphicFramePr>
        <p:xfrm>
          <a:off x="7443489" y="2597400"/>
          <a:ext cx="1503362" cy="96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672840" imgH="431640" progId="Equation.DSMT4">
                  <p:embed/>
                </p:oleObj>
              </mc:Choice>
              <mc:Fallback>
                <p:oleObj name="Equation" r:id="rId8" imgW="672840" imgH="431640" progId="Equation.DSMT4">
                  <p:embed/>
                  <p:pic>
                    <p:nvPicPr>
                      <p:cNvPr id="14" name="Oggetto 13">
                        <a:extLst>
                          <a:ext uri="{FF2B5EF4-FFF2-40B4-BE49-F238E27FC236}">
                            <a16:creationId xmlns:a16="http://schemas.microsoft.com/office/drawing/2014/main" id="{5316BF87-97F3-4EC9-9873-CABD5E2A16E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443489" y="2597400"/>
                        <a:ext cx="1503362" cy="966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Elemento grafico 15">
            <a:extLst>
              <a:ext uri="{FF2B5EF4-FFF2-40B4-BE49-F238E27FC236}">
                <a16:creationId xmlns:a16="http://schemas.microsoft.com/office/drawing/2014/main" id="{AD97E9B6-A437-45C5-B02E-CCE238B0D8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529525" y="3794129"/>
            <a:ext cx="3132947" cy="1879768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97F92B6A-1542-4C22-B1B3-EB9BD5D1C274}"/>
              </a:ext>
            </a:extLst>
          </p:cNvPr>
          <p:cNvSpPr txBox="1"/>
          <p:nvPr/>
        </p:nvSpPr>
        <p:spPr>
          <a:xfrm>
            <a:off x="4038600" y="5680746"/>
            <a:ext cx="4607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Small signal equivalent circuit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5E614009-8EA0-478E-8A13-190F87021235}"/>
              </a:ext>
            </a:extLst>
          </p:cNvPr>
          <p:cNvSpPr txBox="1"/>
          <p:nvPr/>
        </p:nvSpPr>
        <p:spPr>
          <a:xfrm>
            <a:off x="8195170" y="3661209"/>
            <a:ext cx="3337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Due to the presence of the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's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the magnitude of A is slightly less than </a:t>
            </a:r>
          </a:p>
        </p:txBody>
      </p:sp>
      <p:graphicFrame>
        <p:nvGraphicFramePr>
          <p:cNvPr id="19" name="Oggetto 18">
            <a:extLst>
              <a:ext uri="{FF2B5EF4-FFF2-40B4-BE49-F238E27FC236}">
                <a16:creationId xmlns:a16="http://schemas.microsoft.com/office/drawing/2014/main" id="{2AA7D885-FE63-4C3D-B50D-D1ED86550D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4453815"/>
              </p:ext>
            </p:extLst>
          </p:nvPr>
        </p:nvGraphicFramePr>
        <p:xfrm>
          <a:off x="9374027" y="4958559"/>
          <a:ext cx="681037" cy="96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304560" imgH="431640" progId="Equation.DSMT4">
                  <p:embed/>
                </p:oleObj>
              </mc:Choice>
              <mc:Fallback>
                <p:oleObj name="Equation" r:id="rId12" imgW="304560" imgH="431640" progId="Equation.DSMT4">
                  <p:embed/>
                  <p:pic>
                    <p:nvPicPr>
                      <p:cNvPr id="15" name="Oggetto 14">
                        <a:extLst>
                          <a:ext uri="{FF2B5EF4-FFF2-40B4-BE49-F238E27FC236}">
                            <a16:creationId xmlns:a16="http://schemas.microsoft.com/office/drawing/2014/main" id="{7269D677-4205-444D-95C9-827C827C76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9374027" y="4958559"/>
                        <a:ext cx="681037" cy="966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Elemento grafico 9">
            <a:extLst>
              <a:ext uri="{FF2B5EF4-FFF2-40B4-BE49-F238E27FC236}">
                <a16:creationId xmlns:a16="http://schemas.microsoft.com/office/drawing/2014/main" id="{C81328FA-43CC-41D0-AC5E-02DA3AB467F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15004" y="3767974"/>
            <a:ext cx="2094292" cy="215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473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4404FF38-164C-4E13-A568-28B16970099A}"/>
              </a:ext>
            </a:extLst>
          </p:cNvPr>
          <p:cNvSpPr/>
          <p:nvPr/>
        </p:nvSpPr>
        <p:spPr>
          <a:xfrm>
            <a:off x="838200" y="2781017"/>
            <a:ext cx="1607820" cy="128587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085A7CA9-BE4E-4DB8-9875-A7DB0A23315E}"/>
              </a:ext>
            </a:extLst>
          </p:cNvPr>
          <p:cNvSpPr/>
          <p:nvPr/>
        </p:nvSpPr>
        <p:spPr>
          <a:xfrm>
            <a:off x="2960256" y="2752535"/>
            <a:ext cx="1607820" cy="128587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485670F-8BDA-4D21-9356-3411FEA3D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Positive feedback loop: dc instability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A5E1DE0-4CAB-4478-A460-705C3DC1D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Bruschi – Design of Mixed Signal Circuits</a:t>
            </a:r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285C54B-616E-4679-A9D9-A0112AB1A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55017-B6DE-4C35-A63B-40EADAC97849}" type="slidenum">
              <a:rPr lang="en-US" smtClean="0"/>
              <a:t>17</a:t>
            </a:fld>
            <a:endParaRPr lang="en-US" dirty="0"/>
          </a:p>
        </p:txBody>
      </p:sp>
      <p:pic>
        <p:nvPicPr>
          <p:cNvPr id="5" name="Elemento grafico 4">
            <a:extLst>
              <a:ext uri="{FF2B5EF4-FFF2-40B4-BE49-F238E27FC236}">
                <a16:creationId xmlns:a16="http://schemas.microsoft.com/office/drawing/2014/main" id="{E7B78530-AD54-47BE-A3E1-09AE3DFDF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8897" y="2078071"/>
            <a:ext cx="3288482" cy="2028826"/>
          </a:xfrm>
          <a:prstGeom prst="rect">
            <a:avLst/>
          </a:prstGeom>
        </p:spPr>
      </p:pic>
      <p:pic>
        <p:nvPicPr>
          <p:cNvPr id="6" name="Elemento grafico 5">
            <a:extLst>
              <a:ext uri="{FF2B5EF4-FFF2-40B4-BE49-F238E27FC236}">
                <a16:creationId xmlns:a16="http://schemas.microsoft.com/office/drawing/2014/main" id="{9E7090E8-C2A6-4A1B-9D12-DBFFDA541A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98188" y="4396012"/>
            <a:ext cx="3009900" cy="1428750"/>
          </a:xfrm>
          <a:prstGeom prst="rect">
            <a:avLst/>
          </a:prstGeom>
        </p:spPr>
      </p:pic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79719B8A-50FF-40E5-BF62-D0CF3EB5D019}"/>
              </a:ext>
            </a:extLst>
          </p:cNvPr>
          <p:cNvCxnSpPr>
            <a:cxnSpLocks/>
          </p:cNvCxnSpPr>
          <p:nvPr/>
        </p:nvCxnSpPr>
        <p:spPr>
          <a:xfrm>
            <a:off x="1908810" y="4165180"/>
            <a:ext cx="0" cy="1081190"/>
          </a:xfrm>
          <a:prstGeom prst="straightConnector1">
            <a:avLst/>
          </a:prstGeom>
          <a:ln w="28575">
            <a:solidFill>
              <a:schemeClr val="accent2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C2F60266-5BBE-4F3C-8E43-AD2D68CA6F1D}"/>
              </a:ext>
            </a:extLst>
          </p:cNvPr>
          <p:cNvCxnSpPr>
            <a:cxnSpLocks/>
          </p:cNvCxnSpPr>
          <p:nvPr/>
        </p:nvCxnSpPr>
        <p:spPr>
          <a:xfrm>
            <a:off x="3924327" y="4130219"/>
            <a:ext cx="0" cy="1116151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Oggetto 13">
            <a:extLst>
              <a:ext uri="{FF2B5EF4-FFF2-40B4-BE49-F238E27FC236}">
                <a16:creationId xmlns:a16="http://schemas.microsoft.com/office/drawing/2014/main" id="{F770ABE2-40C4-415F-94C7-9E30A0E00AC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464839"/>
              </p:ext>
            </p:extLst>
          </p:nvPr>
        </p:nvGraphicFramePr>
        <p:xfrm>
          <a:off x="5320467" y="2066840"/>
          <a:ext cx="2647530" cy="6623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914400" imgH="228600" progId="Equation.DSMT4">
                  <p:embed/>
                </p:oleObj>
              </mc:Choice>
              <mc:Fallback>
                <p:oleObj name="Equation" r:id="rId6" imgW="914400" imgH="228600" progId="Equation.DSMT4">
                  <p:embed/>
                  <p:pic>
                    <p:nvPicPr>
                      <p:cNvPr id="14" name="Oggetto 13">
                        <a:extLst>
                          <a:ext uri="{FF2B5EF4-FFF2-40B4-BE49-F238E27FC236}">
                            <a16:creationId xmlns:a16="http://schemas.microsoft.com/office/drawing/2014/main" id="{5316BF87-97F3-4EC9-9873-CABD5E2A16E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320467" y="2066840"/>
                        <a:ext cx="2647530" cy="6623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D2F03EF-0200-4363-9E70-74AEF874D766}"/>
              </a:ext>
            </a:extLst>
          </p:cNvPr>
          <p:cNvSpPr txBox="1"/>
          <p:nvPr/>
        </p:nvSpPr>
        <p:spPr>
          <a:xfrm>
            <a:off x="1184769" y="5593929"/>
            <a:ext cx="503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D0458E4-C62F-4F89-B168-F2A27D63A1EA}"/>
              </a:ext>
            </a:extLst>
          </p:cNvPr>
          <p:cNvSpPr txBox="1"/>
          <p:nvPr/>
        </p:nvSpPr>
        <p:spPr>
          <a:xfrm>
            <a:off x="3672495" y="5628890"/>
            <a:ext cx="503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aphicFrame>
        <p:nvGraphicFramePr>
          <p:cNvPr id="17" name="Oggetto 16">
            <a:extLst>
              <a:ext uri="{FF2B5EF4-FFF2-40B4-BE49-F238E27FC236}">
                <a16:creationId xmlns:a16="http://schemas.microsoft.com/office/drawing/2014/main" id="{BEDDEE71-D620-41DE-A79E-53F283A980D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5072948"/>
              </p:ext>
            </p:extLst>
          </p:nvPr>
        </p:nvGraphicFramePr>
        <p:xfrm>
          <a:off x="5320467" y="922985"/>
          <a:ext cx="4267200" cy="125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473120" imgH="431640" progId="Equation.DSMT4">
                  <p:embed/>
                </p:oleObj>
              </mc:Choice>
              <mc:Fallback>
                <p:oleObj name="Equation" r:id="rId8" imgW="1473120" imgH="431640" progId="Equation.DSMT4">
                  <p:embed/>
                  <p:pic>
                    <p:nvPicPr>
                      <p:cNvPr id="14" name="Oggetto 13">
                        <a:extLst>
                          <a:ext uri="{FF2B5EF4-FFF2-40B4-BE49-F238E27FC236}">
                            <a16:creationId xmlns:a16="http://schemas.microsoft.com/office/drawing/2014/main" id="{F770ABE2-40C4-415F-94C7-9E30A0E00A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320467" y="922985"/>
                        <a:ext cx="4267200" cy="1250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37E045B8-4C6F-4BBB-9062-BD4F164876FF}"/>
              </a:ext>
            </a:extLst>
          </p:cNvPr>
          <p:cNvSpPr txBox="1"/>
          <p:nvPr/>
        </p:nvSpPr>
        <p:spPr>
          <a:xfrm>
            <a:off x="8177608" y="2150329"/>
            <a:ext cx="25987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Positive feedback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6A5E1BB3-CD1F-4A44-99E1-D1D2F1A532EB}"/>
              </a:ext>
            </a:extLst>
          </p:cNvPr>
          <p:cNvSpPr txBox="1"/>
          <p:nvPr/>
        </p:nvSpPr>
        <p:spPr>
          <a:xfrm>
            <a:off x="531381" y="1027522"/>
            <a:ext cx="48577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When V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overcomes V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t,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all MOSFETs are on:</a:t>
            </a:r>
          </a:p>
        </p:txBody>
      </p:sp>
      <p:graphicFrame>
        <p:nvGraphicFramePr>
          <p:cNvPr id="22" name="Oggetto 21">
            <a:extLst>
              <a:ext uri="{FF2B5EF4-FFF2-40B4-BE49-F238E27FC236}">
                <a16:creationId xmlns:a16="http://schemas.microsoft.com/office/drawing/2014/main" id="{FA680610-C388-4655-A7B8-7FE2F5E247C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3519640"/>
              </p:ext>
            </p:extLst>
          </p:nvPr>
        </p:nvGraphicFramePr>
        <p:xfrm>
          <a:off x="5082312" y="2769320"/>
          <a:ext cx="6497638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476440" imgH="253800" progId="Equation.DSMT4">
                  <p:embed/>
                </p:oleObj>
              </mc:Choice>
              <mc:Fallback>
                <p:oleObj name="Equation" r:id="rId10" imgW="2476440" imgH="253800" progId="Equation.DSMT4">
                  <p:embed/>
                  <p:pic>
                    <p:nvPicPr>
                      <p:cNvPr id="17" name="Oggetto 16">
                        <a:extLst>
                          <a:ext uri="{FF2B5EF4-FFF2-40B4-BE49-F238E27FC236}">
                            <a16:creationId xmlns:a16="http://schemas.microsoft.com/office/drawing/2014/main" id="{BEDDEE71-D620-41DE-A79E-53F283A980D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082312" y="2769320"/>
                        <a:ext cx="6497638" cy="666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ggetto 25">
            <a:extLst>
              <a:ext uri="{FF2B5EF4-FFF2-40B4-BE49-F238E27FC236}">
                <a16:creationId xmlns:a16="http://schemas.microsoft.com/office/drawing/2014/main" id="{38AD68EF-5E1A-4A9C-8BC7-903CBCE531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8873412"/>
              </p:ext>
            </p:extLst>
          </p:nvPr>
        </p:nvGraphicFramePr>
        <p:xfrm>
          <a:off x="5048975" y="3414822"/>
          <a:ext cx="6564312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2501640" imgH="253800" progId="Equation.DSMT4">
                  <p:embed/>
                </p:oleObj>
              </mc:Choice>
              <mc:Fallback>
                <p:oleObj name="Equation" r:id="rId12" imgW="2501640" imgH="253800" progId="Equation.DSMT4">
                  <p:embed/>
                  <p:pic>
                    <p:nvPicPr>
                      <p:cNvPr id="22" name="Oggetto 21">
                        <a:extLst>
                          <a:ext uri="{FF2B5EF4-FFF2-40B4-BE49-F238E27FC236}">
                            <a16:creationId xmlns:a16="http://schemas.microsoft.com/office/drawing/2014/main" id="{FA680610-C388-4655-A7B8-7FE2F5E247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048975" y="3414822"/>
                        <a:ext cx="6564312" cy="666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ggetto 27">
            <a:extLst>
              <a:ext uri="{FF2B5EF4-FFF2-40B4-BE49-F238E27FC236}">
                <a16:creationId xmlns:a16="http://schemas.microsoft.com/office/drawing/2014/main" id="{3234D5C0-0CE5-4957-9579-C65B89265AD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4675460"/>
              </p:ext>
            </p:extLst>
          </p:nvPr>
        </p:nvGraphicFramePr>
        <p:xfrm>
          <a:off x="5082312" y="4171379"/>
          <a:ext cx="5297488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2019240" imgH="228600" progId="Equation.DSMT4">
                  <p:embed/>
                </p:oleObj>
              </mc:Choice>
              <mc:Fallback>
                <p:oleObj name="Equation" r:id="rId14" imgW="2019240" imgH="228600" progId="Equation.DSMT4">
                  <p:embed/>
                  <p:pic>
                    <p:nvPicPr>
                      <p:cNvPr id="27" name="Oggetto 26">
                        <a:extLst>
                          <a:ext uri="{FF2B5EF4-FFF2-40B4-BE49-F238E27FC236}">
                            <a16:creationId xmlns:a16="http://schemas.microsoft.com/office/drawing/2014/main" id="{2E955BF3-6A50-4665-A332-16EF2BA896B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082312" y="4171379"/>
                        <a:ext cx="5297488" cy="600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ggetto 28">
            <a:extLst>
              <a:ext uri="{FF2B5EF4-FFF2-40B4-BE49-F238E27FC236}">
                <a16:creationId xmlns:a16="http://schemas.microsoft.com/office/drawing/2014/main" id="{C09B0C2E-9CB7-4583-870B-30C5811218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0519703"/>
              </p:ext>
            </p:extLst>
          </p:nvPr>
        </p:nvGraphicFramePr>
        <p:xfrm>
          <a:off x="5048975" y="4733492"/>
          <a:ext cx="6429375" cy="133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2450880" imgH="507960" progId="Equation.DSMT4">
                  <p:embed/>
                </p:oleObj>
              </mc:Choice>
              <mc:Fallback>
                <p:oleObj name="Equation" r:id="rId16" imgW="2450880" imgH="507960" progId="Equation.DSMT4">
                  <p:embed/>
                  <p:pic>
                    <p:nvPicPr>
                      <p:cNvPr id="28" name="Oggetto 27">
                        <a:extLst>
                          <a:ext uri="{FF2B5EF4-FFF2-40B4-BE49-F238E27FC236}">
                            <a16:creationId xmlns:a16="http://schemas.microsoft.com/office/drawing/2014/main" id="{3234D5C0-0CE5-4957-9579-C65B89265AD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048975" y="4733492"/>
                        <a:ext cx="6429375" cy="133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9880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728B28-E3AE-437F-952B-5E0174D2A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662397"/>
          </a:xfrm>
        </p:spPr>
        <p:txBody>
          <a:bodyPr/>
          <a:lstStyle/>
          <a:p>
            <a:r>
              <a:rPr lang="en-US" dirty="0"/>
              <a:t>The effect of positive feedback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B42EB47-2A59-4379-AF27-5EE0CF531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Bruschi – Design of Mixed Signal Circuits</a:t>
            </a:r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E989D9A-75B7-40C8-97CA-4314EA804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55017-B6DE-4C35-A63B-40EADAC97849}" type="slidenum">
              <a:rPr lang="en-US" smtClean="0"/>
              <a:t>18</a:t>
            </a:fld>
            <a:endParaRPr lang="en-US" dirty="0"/>
          </a:p>
        </p:txBody>
      </p:sp>
      <p:pic>
        <p:nvPicPr>
          <p:cNvPr id="5" name="Elemento grafico 4">
            <a:extLst>
              <a:ext uri="{FF2B5EF4-FFF2-40B4-BE49-F238E27FC236}">
                <a16:creationId xmlns:a16="http://schemas.microsoft.com/office/drawing/2014/main" id="{568CB48B-E3D2-4D95-A916-347551DEAB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4955" y="1525096"/>
            <a:ext cx="3771371" cy="232674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CD4CB6B-B49B-4246-9818-C2C30D6F0A86}"/>
              </a:ext>
            </a:extLst>
          </p:cNvPr>
          <p:cNvSpPr txBox="1"/>
          <p:nvPr/>
        </p:nvSpPr>
        <p:spPr>
          <a:xfrm>
            <a:off x="4625886" y="2644170"/>
            <a:ext cx="70711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Therefore, a stable condition cannot exist if all MOSFETs are on. </a:t>
            </a:r>
          </a:p>
        </p:txBody>
      </p:sp>
      <p:graphicFrame>
        <p:nvGraphicFramePr>
          <p:cNvPr id="7" name="Oggetto 6">
            <a:extLst>
              <a:ext uri="{FF2B5EF4-FFF2-40B4-BE49-F238E27FC236}">
                <a16:creationId xmlns:a16="http://schemas.microsoft.com/office/drawing/2014/main" id="{115C584D-4D34-44C4-9CD3-34FE8529009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8785835"/>
              </p:ext>
            </p:extLst>
          </p:nvPr>
        </p:nvGraphicFramePr>
        <p:xfrm>
          <a:off x="7636599" y="1252386"/>
          <a:ext cx="133350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07960" imgH="253800" progId="Equation.DSMT4">
                  <p:embed/>
                </p:oleObj>
              </mc:Choice>
              <mc:Fallback>
                <p:oleObj name="Equation" r:id="rId4" imgW="507960" imgH="253800" progId="Equation.DSMT4">
                  <p:embed/>
                  <p:pic>
                    <p:nvPicPr>
                      <p:cNvPr id="29" name="Oggetto 28">
                        <a:extLst>
                          <a:ext uri="{FF2B5EF4-FFF2-40B4-BE49-F238E27FC236}">
                            <a16:creationId xmlns:a16="http://schemas.microsoft.com/office/drawing/2014/main" id="{C09B0C2E-9CB7-4583-870B-30C5811218A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636599" y="1252386"/>
                        <a:ext cx="1333500" cy="666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ggetto 7">
            <a:extLst>
              <a:ext uri="{FF2B5EF4-FFF2-40B4-BE49-F238E27FC236}">
                <a16:creationId xmlns:a16="http://schemas.microsoft.com/office/drawing/2014/main" id="{AD493653-417C-4424-8677-7B6F595F06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1564347"/>
              </p:ext>
            </p:extLst>
          </p:nvPr>
        </p:nvGraphicFramePr>
        <p:xfrm>
          <a:off x="4625886" y="1132042"/>
          <a:ext cx="1933575" cy="1133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736560" imgH="431640" progId="Equation.DSMT4">
                  <p:embed/>
                </p:oleObj>
              </mc:Choice>
              <mc:Fallback>
                <p:oleObj name="Equation" r:id="rId6" imgW="736560" imgH="431640" progId="Equation.DSMT4">
                  <p:embed/>
                  <p:pic>
                    <p:nvPicPr>
                      <p:cNvPr id="7" name="Oggetto 6">
                        <a:extLst>
                          <a:ext uri="{FF2B5EF4-FFF2-40B4-BE49-F238E27FC236}">
                            <a16:creationId xmlns:a16="http://schemas.microsoft.com/office/drawing/2014/main" id="{115C584D-4D34-44C4-9CD3-34FE8529009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625886" y="1132042"/>
                        <a:ext cx="1933575" cy="1133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Freccia a destra 8">
            <a:extLst>
              <a:ext uri="{FF2B5EF4-FFF2-40B4-BE49-F238E27FC236}">
                <a16:creationId xmlns:a16="http://schemas.microsoft.com/office/drawing/2014/main" id="{1BC7ADE3-0758-4C4B-B308-E7D8DAAF6477}"/>
              </a:ext>
            </a:extLst>
          </p:cNvPr>
          <p:cNvSpPr/>
          <p:nvPr/>
        </p:nvSpPr>
        <p:spPr>
          <a:xfrm>
            <a:off x="6766560" y="1354929"/>
            <a:ext cx="662940" cy="46166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FBFF1FA-5A03-4585-AAEB-2DA7D0CE4311}"/>
              </a:ext>
            </a:extLst>
          </p:cNvPr>
          <p:cNvSpPr txBox="1"/>
          <p:nvPr/>
        </p:nvSpPr>
        <p:spPr>
          <a:xfrm>
            <a:off x="9008199" y="1294264"/>
            <a:ext cx="2354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(dc instability)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DBD9FD2-91EB-48A0-8228-E95262A7865C}"/>
              </a:ext>
            </a:extLst>
          </p:cNvPr>
          <p:cNvSpPr txBox="1"/>
          <p:nvPr/>
        </p:nvSpPr>
        <p:spPr>
          <a:xfrm>
            <a:off x="1089660" y="4363408"/>
            <a:ext cx="96936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and V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cannot be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greater than V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at same time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in a stable condition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Then, when M1 is on, M4 is off and vice versa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7B261847-EC14-4635-B00A-3E725D21B39E}"/>
              </a:ext>
            </a:extLst>
          </p:cNvPr>
          <p:cNvSpPr/>
          <p:nvPr/>
        </p:nvSpPr>
        <p:spPr>
          <a:xfrm>
            <a:off x="1089660" y="4225684"/>
            <a:ext cx="9681210" cy="109473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9BEC427-BBC8-426C-88AC-3144C0FBFA08}"/>
              </a:ext>
            </a:extLst>
          </p:cNvPr>
          <p:cNvSpPr txBox="1"/>
          <p:nvPr/>
        </p:nvSpPr>
        <p:spPr>
          <a:xfrm>
            <a:off x="4446270" y="3695157"/>
            <a:ext cx="2983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 condition</a:t>
            </a:r>
          </a:p>
        </p:txBody>
      </p:sp>
    </p:spTree>
    <p:extLst>
      <p:ext uri="{BB962C8B-B14F-4D97-AF65-F5344CB8AC3E}">
        <p14:creationId xmlns:p14="http://schemas.microsoft.com/office/powerpoint/2010/main" val="325675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Elemento grafico 15">
            <a:extLst>
              <a:ext uri="{FF2B5EF4-FFF2-40B4-BE49-F238E27FC236}">
                <a16:creationId xmlns:a16="http://schemas.microsoft.com/office/drawing/2014/main" id="{AE137954-6FDC-4AE4-B327-5DF9853BB4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8113" y="977752"/>
            <a:ext cx="8273034" cy="5154930"/>
          </a:xfrm>
          <a:prstGeom prst="rect">
            <a:avLst/>
          </a:prstGeom>
        </p:spPr>
      </p:pic>
      <p:pic>
        <p:nvPicPr>
          <p:cNvPr id="17" name="Elemento grafico 16">
            <a:extLst>
              <a:ext uri="{FF2B5EF4-FFF2-40B4-BE49-F238E27FC236}">
                <a16:creationId xmlns:a16="http://schemas.microsoft.com/office/drawing/2014/main" id="{8F41DDFA-2247-4327-B213-D56ABEF6D9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94744" y="2026741"/>
            <a:ext cx="3964686" cy="3210306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42209D70-CE59-4BF5-BB39-092EE9B65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516" y="82117"/>
            <a:ext cx="10515600" cy="662397"/>
          </a:xfrm>
        </p:spPr>
        <p:txBody>
          <a:bodyPr/>
          <a:lstStyle/>
          <a:p>
            <a:r>
              <a:rPr lang="en-US" dirty="0"/>
              <a:t>The "click"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C221E10-C69D-43DD-8A80-7BB9831FC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Bruschi – Design of Mixed Signal Circuits</a:t>
            </a:r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B05B2EA-C5C5-42F8-87CD-7286782BA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55017-B6DE-4C35-A63B-40EADAC97849}" type="slidenum">
              <a:rPr lang="en-US" smtClean="0"/>
              <a:t>19</a:t>
            </a:fld>
            <a:endParaRPr lang="en-US" dirty="0"/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95B27CB7-1474-4A75-B07F-F2C0E09A0EF2}"/>
              </a:ext>
            </a:extLst>
          </p:cNvPr>
          <p:cNvCxnSpPr/>
          <p:nvPr/>
        </p:nvCxnSpPr>
        <p:spPr>
          <a:xfrm flipV="1">
            <a:off x="5133446" y="2762562"/>
            <a:ext cx="0" cy="711200"/>
          </a:xfrm>
          <a:prstGeom prst="straightConnector1">
            <a:avLst/>
          </a:prstGeom>
          <a:ln w="57150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9AE6E565-025F-4ACA-B378-FDB88B6B8A8B}"/>
              </a:ext>
            </a:extLst>
          </p:cNvPr>
          <p:cNvCxnSpPr>
            <a:cxnSpLocks/>
          </p:cNvCxnSpPr>
          <p:nvPr/>
        </p:nvCxnSpPr>
        <p:spPr>
          <a:xfrm>
            <a:off x="5133446" y="3118162"/>
            <a:ext cx="0" cy="1811867"/>
          </a:xfrm>
          <a:prstGeom prst="straightConnector1">
            <a:avLst/>
          </a:prstGeom>
          <a:ln w="57150">
            <a:solidFill>
              <a:srgbClr val="A23CA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4147BA4-FF8D-4408-B868-C0A5564E9991}"/>
              </a:ext>
            </a:extLst>
          </p:cNvPr>
          <p:cNvSpPr txBox="1"/>
          <p:nvPr/>
        </p:nvSpPr>
        <p:spPr>
          <a:xfrm>
            <a:off x="8164417" y="1333480"/>
            <a:ext cx="37718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Proceeding from the left, when V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overcomes the V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line, the positive feedback makes the voltage evolve autonomously. 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8168623-63D2-4D68-B2C3-0DC8DB6C4451}"/>
              </a:ext>
            </a:extLst>
          </p:cNvPr>
          <p:cNvSpPr txBox="1"/>
          <p:nvPr/>
        </p:nvSpPr>
        <p:spPr>
          <a:xfrm>
            <a:off x="8164417" y="3144514"/>
            <a:ext cx="34404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new stable solution is the one we already found proceeding back from the right  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49662404-7AF6-4E1D-AD98-2B800389C77B}"/>
              </a:ext>
            </a:extLst>
          </p:cNvPr>
          <p:cNvSpPr txBox="1"/>
          <p:nvPr/>
        </p:nvSpPr>
        <p:spPr>
          <a:xfrm>
            <a:off x="8531828" y="4775382"/>
            <a:ext cx="3283798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M1,M3: on  M2,M4 off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F16226AC-556D-4566-AABE-E7D94108D203}"/>
              </a:ext>
            </a:extLst>
          </p:cNvPr>
          <p:cNvSpPr txBox="1"/>
          <p:nvPr/>
        </p:nvSpPr>
        <p:spPr>
          <a:xfrm>
            <a:off x="8531828" y="5565866"/>
            <a:ext cx="3283798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M2,M4: on  M1,M3 off</a:t>
            </a:r>
          </a:p>
        </p:txBody>
      </p:sp>
      <p:sp>
        <p:nvSpPr>
          <p:cNvPr id="22" name="Freccia in giù 21">
            <a:extLst>
              <a:ext uri="{FF2B5EF4-FFF2-40B4-BE49-F238E27FC236}">
                <a16:creationId xmlns:a16="http://schemas.microsoft.com/office/drawing/2014/main" id="{0F0E948E-C003-428A-A3B2-2BAA4B50A484}"/>
              </a:ext>
            </a:extLst>
          </p:cNvPr>
          <p:cNvSpPr/>
          <p:nvPr/>
        </p:nvSpPr>
        <p:spPr>
          <a:xfrm>
            <a:off x="9893431" y="5272566"/>
            <a:ext cx="329938" cy="257782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917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20" grpId="0" animBg="1"/>
      <p:bldP spid="21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E208970-4539-442C-AEA9-6839466E0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Continuous-time vs dynamic comparator 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990A973-47EC-4F48-A7E8-BF402463E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Bruschi – Design of Mixed Signal Circuits</a:t>
            </a:r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36F019F-D9DF-46C1-B315-4745FF3FA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55017-B6DE-4C35-A63B-40EADAC97849}" type="slidenum">
              <a:rPr lang="en-US" smtClean="0"/>
              <a:t>2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33A708-04E1-412A-CD2E-2FB6CF3F4197}"/>
              </a:ext>
            </a:extLst>
          </p:cNvPr>
          <p:cNvSpPr txBox="1"/>
          <p:nvPr/>
        </p:nvSpPr>
        <p:spPr>
          <a:xfrm>
            <a:off x="489855" y="1261210"/>
            <a:ext cx="4656911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Continuous</a:t>
            </a: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-time </a:t>
            </a:r>
            <a:r>
              <a:rPr lang="it-IT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comparator</a:t>
            </a: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Higher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power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consumption</a:t>
            </a:r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Hystheresis</a:t>
            </a:r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Output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always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valid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90DD45-B2C6-2F57-6EBB-871AF4E0F9D2}"/>
              </a:ext>
            </a:extLst>
          </p:cNvPr>
          <p:cNvSpPr txBox="1"/>
          <p:nvPr/>
        </p:nvSpPr>
        <p:spPr>
          <a:xfrm>
            <a:off x="6504191" y="1130801"/>
            <a:ext cx="5016137" cy="2693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Dynamic </a:t>
            </a:r>
            <a:r>
              <a:rPr lang="it-IT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comparator</a:t>
            </a: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 (or </a:t>
            </a:r>
            <a:r>
              <a:rPr lang="it-IT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latched</a:t>
            </a: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comparator</a:t>
            </a: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): </a:t>
            </a:r>
          </a:p>
          <a:p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Lower power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consumption</a:t>
            </a:r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hysteresis</a:t>
            </a:r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Need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a clock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signal</a:t>
            </a:r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FD2B11D-B427-A18E-5EEA-1BFF55BE4BD1}"/>
              </a:ext>
            </a:extLst>
          </p:cNvPr>
          <p:cNvGrpSpPr/>
          <p:nvPr/>
        </p:nvGrpSpPr>
        <p:grpSpPr>
          <a:xfrm>
            <a:off x="304169" y="4115059"/>
            <a:ext cx="3039431" cy="1564832"/>
            <a:chOff x="183494" y="4080221"/>
            <a:chExt cx="3039431" cy="1564832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9430C2AF-93B3-B0CD-690D-6C9DCF313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45050" y="4132692"/>
              <a:ext cx="1603330" cy="151236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AFF3659-D3C1-CBDE-642E-2F6ABC5BAB3F}"/>
                </a:ext>
              </a:extLst>
            </p:cNvPr>
            <p:cNvSpPr txBox="1"/>
            <p:nvPr/>
          </p:nvSpPr>
          <p:spPr>
            <a:xfrm>
              <a:off x="183494" y="4080221"/>
              <a:ext cx="11756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  <a:r>
                <a:rPr lang="it-IT" sz="24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i1</a:t>
              </a:r>
              <a:endParaRPr lang="en-US" sz="2400" i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5E8C031-96FB-E84C-CBF7-8BE33B0A7CA5}"/>
                </a:ext>
              </a:extLst>
            </p:cNvPr>
            <p:cNvSpPr txBox="1"/>
            <p:nvPr/>
          </p:nvSpPr>
          <p:spPr>
            <a:xfrm>
              <a:off x="210235" y="4826687"/>
              <a:ext cx="11756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  <a:r>
                <a:rPr lang="it-IT" sz="24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i2</a:t>
              </a:r>
              <a:endParaRPr lang="en-US" sz="2400" i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7610DAC-DB5A-4E4B-EB43-95ED778B5DC8}"/>
                </a:ext>
              </a:extLst>
            </p:cNvPr>
            <p:cNvSpPr txBox="1"/>
            <p:nvPr/>
          </p:nvSpPr>
          <p:spPr>
            <a:xfrm>
              <a:off x="2047268" y="4412627"/>
              <a:ext cx="11756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  <a:r>
                <a:rPr lang="it-IT" sz="24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out</a:t>
              </a:r>
              <a:endParaRPr lang="en-US" sz="2400" i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448B849-BC17-8173-B770-DB208DC6346D}"/>
              </a:ext>
            </a:extLst>
          </p:cNvPr>
          <p:cNvGrpSpPr/>
          <p:nvPr/>
        </p:nvGrpSpPr>
        <p:grpSpPr>
          <a:xfrm>
            <a:off x="3358808" y="4078895"/>
            <a:ext cx="3097639" cy="1626977"/>
            <a:chOff x="2931967" y="4008321"/>
            <a:chExt cx="3097639" cy="1626977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8539DBFD-31B0-5981-7298-EF02395A77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423075" y="4122937"/>
              <a:ext cx="1603330" cy="151236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AAB9CA0-4D33-B10C-4118-8F1357AA16A5}"/>
                </a:ext>
              </a:extLst>
            </p:cNvPr>
            <p:cNvSpPr txBox="1"/>
            <p:nvPr/>
          </p:nvSpPr>
          <p:spPr>
            <a:xfrm>
              <a:off x="2931967" y="4008321"/>
              <a:ext cx="11756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  <a:r>
                <a:rPr lang="it-IT" sz="24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i1</a:t>
              </a:r>
              <a:endParaRPr lang="en-US" sz="2400" i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3B2F6D4-A81D-535C-CA04-992499418FD1}"/>
                </a:ext>
              </a:extLst>
            </p:cNvPr>
            <p:cNvSpPr txBox="1"/>
            <p:nvPr/>
          </p:nvSpPr>
          <p:spPr>
            <a:xfrm>
              <a:off x="2956783" y="4826686"/>
              <a:ext cx="11756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  <a:r>
                <a:rPr lang="it-IT" sz="24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i2</a:t>
              </a:r>
              <a:endParaRPr lang="en-US" sz="2400" i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75E212F-1C49-0789-9EEF-9C4F16368D10}"/>
                </a:ext>
              </a:extLst>
            </p:cNvPr>
            <p:cNvSpPr txBox="1"/>
            <p:nvPr/>
          </p:nvSpPr>
          <p:spPr>
            <a:xfrm>
              <a:off x="4853949" y="4431927"/>
              <a:ext cx="11756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  <a:r>
                <a:rPr lang="it-IT" sz="24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out</a:t>
              </a:r>
              <a:endParaRPr lang="en-US" sz="2400" i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860803F-5B29-13E9-FBB3-B5C0FC4F0ADD}"/>
              </a:ext>
            </a:extLst>
          </p:cNvPr>
          <p:cNvGrpSpPr/>
          <p:nvPr/>
        </p:nvGrpSpPr>
        <p:grpSpPr>
          <a:xfrm>
            <a:off x="7819347" y="4126611"/>
            <a:ext cx="3429033" cy="1867565"/>
            <a:chOff x="7044145" y="4008320"/>
            <a:chExt cx="3429033" cy="1867565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BDFBE965-F62F-F21C-DE5F-1FF18F7A9D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631974" y="4008321"/>
              <a:ext cx="1735182" cy="163673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5EC3980-EC8D-FAFA-B7B1-B19EDD5568AA}"/>
                </a:ext>
              </a:extLst>
            </p:cNvPr>
            <p:cNvSpPr txBox="1"/>
            <p:nvPr/>
          </p:nvSpPr>
          <p:spPr>
            <a:xfrm>
              <a:off x="9297521" y="4406406"/>
              <a:ext cx="11756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  <a:r>
                <a:rPr lang="it-IT" sz="2400" i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out</a:t>
              </a:r>
              <a:endParaRPr lang="en-US" sz="2400" i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7F5F205-5CFA-960A-0E1D-482032762343}"/>
                </a:ext>
              </a:extLst>
            </p:cNvPr>
            <p:cNvSpPr txBox="1"/>
            <p:nvPr/>
          </p:nvSpPr>
          <p:spPr>
            <a:xfrm>
              <a:off x="7044145" y="4008320"/>
              <a:ext cx="11756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  <a:r>
                <a:rPr lang="it-IT" sz="24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i1</a:t>
              </a:r>
              <a:endParaRPr lang="en-US" sz="2400" i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A732FC9-9E5C-A501-49F2-60311BF58E26}"/>
                </a:ext>
              </a:extLst>
            </p:cNvPr>
            <p:cNvSpPr txBox="1"/>
            <p:nvPr/>
          </p:nvSpPr>
          <p:spPr>
            <a:xfrm>
              <a:off x="7062169" y="4811879"/>
              <a:ext cx="11756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i="1" dirty="0"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  <a:r>
                <a:rPr lang="it-IT" sz="2400" i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i2</a:t>
              </a:r>
              <a:endParaRPr lang="en-US" sz="2400" i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8D37CE4-F4E5-6345-6204-0054DA4D64AB}"/>
                </a:ext>
              </a:extLst>
            </p:cNvPr>
            <p:cNvSpPr txBox="1"/>
            <p:nvPr/>
          </p:nvSpPr>
          <p:spPr>
            <a:xfrm>
              <a:off x="8307817" y="5414220"/>
              <a:ext cx="11756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clk</a:t>
              </a:r>
              <a:endParaRPr lang="en-US" sz="2400" i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297CBFC7-A60B-57EE-6CDE-76488915FB1A}"/>
              </a:ext>
            </a:extLst>
          </p:cNvPr>
          <p:cNvSpPr txBox="1"/>
          <p:nvPr/>
        </p:nvSpPr>
        <p:spPr>
          <a:xfrm>
            <a:off x="4721837" y="5230267"/>
            <a:ext cx="2124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it-IT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hystheresis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06D5EF2-A840-EE8C-7F78-CF22C7118D90}"/>
              </a:ext>
            </a:extLst>
          </p:cNvPr>
          <p:cNvSpPr txBox="1"/>
          <p:nvPr/>
        </p:nvSpPr>
        <p:spPr>
          <a:xfrm>
            <a:off x="1490700" y="5278633"/>
            <a:ext cx="2124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Without</a:t>
            </a:r>
            <a:r>
              <a:rPr lang="it-IT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hystheresis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4962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136279-9393-49DE-8201-DDF8DCB6D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24198"/>
            <a:ext cx="10515600" cy="662397"/>
          </a:xfrm>
        </p:spPr>
        <p:txBody>
          <a:bodyPr/>
          <a:lstStyle/>
          <a:p>
            <a:r>
              <a:rPr lang="en-US" dirty="0"/>
              <a:t>The two stable characteristics 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D5DC637-BE00-46DA-97D4-672706A8D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Bruschi – Design of Mixed Signal Circuits</a:t>
            </a:r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7430A03-139C-4D39-BDEC-D13383B68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55017-B6DE-4C35-A63B-40EADAC97849}" type="slidenum">
              <a:rPr lang="en-US" smtClean="0"/>
              <a:t>20</a:t>
            </a:fld>
            <a:endParaRPr lang="en-US" dirty="0"/>
          </a:p>
        </p:txBody>
      </p:sp>
      <p:pic>
        <p:nvPicPr>
          <p:cNvPr id="5" name="Elemento grafico 4">
            <a:extLst>
              <a:ext uri="{FF2B5EF4-FFF2-40B4-BE49-F238E27FC236}">
                <a16:creationId xmlns:a16="http://schemas.microsoft.com/office/drawing/2014/main" id="{834E40D8-4C0A-4B71-8E51-2B5BB8809F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3725" y="2908298"/>
            <a:ext cx="4836257" cy="3214688"/>
          </a:xfrm>
          <a:prstGeom prst="rect">
            <a:avLst/>
          </a:prstGeom>
        </p:spPr>
      </p:pic>
      <p:pic>
        <p:nvPicPr>
          <p:cNvPr id="6" name="Elemento grafico 5">
            <a:extLst>
              <a:ext uri="{FF2B5EF4-FFF2-40B4-BE49-F238E27FC236}">
                <a16:creationId xmlns:a16="http://schemas.microsoft.com/office/drawing/2014/main" id="{4689E73C-02D2-4CC2-9833-524C939458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16599" y="3095265"/>
            <a:ext cx="4554979" cy="3027721"/>
          </a:xfrm>
          <a:prstGeom prst="rect">
            <a:avLst/>
          </a:prstGeom>
        </p:spPr>
      </p:pic>
      <p:pic>
        <p:nvPicPr>
          <p:cNvPr id="7" name="Elemento grafico 6">
            <a:extLst>
              <a:ext uri="{FF2B5EF4-FFF2-40B4-BE49-F238E27FC236}">
                <a16:creationId xmlns:a16="http://schemas.microsoft.com/office/drawing/2014/main" id="{6E20DA9A-9397-47CB-92B4-C48984B34C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3725" y="1069794"/>
            <a:ext cx="2911475" cy="1796232"/>
          </a:xfrm>
          <a:prstGeom prst="rect">
            <a:avLst/>
          </a:prstGeom>
        </p:spPr>
      </p:pic>
      <p:sp>
        <p:nvSpPr>
          <p:cNvPr id="8" name="Parentesi graffa aperta 7">
            <a:extLst>
              <a:ext uri="{FF2B5EF4-FFF2-40B4-BE49-F238E27FC236}">
                <a16:creationId xmlns:a16="http://schemas.microsoft.com/office/drawing/2014/main" id="{09137080-876B-4EF7-8C23-545B152EC041}"/>
              </a:ext>
            </a:extLst>
          </p:cNvPr>
          <p:cNvSpPr/>
          <p:nvPr/>
        </p:nvSpPr>
        <p:spPr>
          <a:xfrm rot="5400000">
            <a:off x="6870128" y="2460692"/>
            <a:ext cx="279674" cy="915268"/>
          </a:xfrm>
          <a:prstGeom prst="leftBrace">
            <a:avLst>
              <a:gd name="adj1" fmla="val 16349"/>
              <a:gd name="adj2" fmla="val 50000"/>
            </a:avLst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entesi graffa aperta 8">
            <a:extLst>
              <a:ext uri="{FF2B5EF4-FFF2-40B4-BE49-F238E27FC236}">
                <a16:creationId xmlns:a16="http://schemas.microsoft.com/office/drawing/2014/main" id="{547FE85B-2B12-4CCF-AA61-677E4C4F5719}"/>
              </a:ext>
            </a:extLst>
          </p:cNvPr>
          <p:cNvSpPr/>
          <p:nvPr/>
        </p:nvSpPr>
        <p:spPr>
          <a:xfrm rot="5400000">
            <a:off x="8907745" y="2460692"/>
            <a:ext cx="279674" cy="915268"/>
          </a:xfrm>
          <a:prstGeom prst="leftBrace">
            <a:avLst>
              <a:gd name="adj1" fmla="val 16349"/>
              <a:gd name="adj2" fmla="val 50000"/>
            </a:avLst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entesi graffa aperta 9">
            <a:extLst>
              <a:ext uri="{FF2B5EF4-FFF2-40B4-BE49-F238E27FC236}">
                <a16:creationId xmlns:a16="http://schemas.microsoft.com/office/drawing/2014/main" id="{B8D934B3-E53A-41F8-9E1A-AFE35B0C8512}"/>
              </a:ext>
            </a:extLst>
          </p:cNvPr>
          <p:cNvSpPr/>
          <p:nvPr/>
        </p:nvSpPr>
        <p:spPr>
          <a:xfrm rot="5400000">
            <a:off x="7870385" y="2450664"/>
            <a:ext cx="316776" cy="915268"/>
          </a:xfrm>
          <a:prstGeom prst="leftBrace">
            <a:avLst>
              <a:gd name="adj1" fmla="val 16349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2EC09E1-51F6-4588-9E90-AA8F91691FE4}"/>
              </a:ext>
            </a:extLst>
          </p:cNvPr>
          <p:cNvSpPr txBox="1"/>
          <p:nvPr/>
        </p:nvSpPr>
        <p:spPr>
          <a:xfrm>
            <a:off x="4460288" y="1237937"/>
            <a:ext cx="21557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Only one solution exists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(stable)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C4A8972-EC62-48A7-97ED-1765A39B5D9E}"/>
              </a:ext>
            </a:extLst>
          </p:cNvPr>
          <p:cNvSpPr txBox="1"/>
          <p:nvPr/>
        </p:nvSpPr>
        <p:spPr>
          <a:xfrm>
            <a:off x="9505216" y="903277"/>
            <a:ext cx="24002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Three solutions exist: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 stable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 unstable (all devices are on)</a:t>
            </a:r>
          </a:p>
        </p:txBody>
      </p:sp>
      <p:sp>
        <p:nvSpPr>
          <p:cNvPr id="14" name="Figura a mano libera: forma 13">
            <a:extLst>
              <a:ext uri="{FF2B5EF4-FFF2-40B4-BE49-F238E27FC236}">
                <a16:creationId xmlns:a16="http://schemas.microsoft.com/office/drawing/2014/main" id="{B57205A5-F3F1-40F0-BFF8-1CE221B7B917}"/>
              </a:ext>
            </a:extLst>
          </p:cNvPr>
          <p:cNvSpPr/>
          <p:nvPr/>
        </p:nvSpPr>
        <p:spPr>
          <a:xfrm>
            <a:off x="5655733" y="2309215"/>
            <a:ext cx="3397560" cy="366184"/>
          </a:xfrm>
          <a:custGeom>
            <a:avLst/>
            <a:gdLst>
              <a:gd name="connsiteX0" fmla="*/ 4218560 w 4227271"/>
              <a:gd name="connsiteY0" fmla="*/ 364067 h 364067"/>
              <a:gd name="connsiteX1" fmla="*/ 4227027 w 4227271"/>
              <a:gd name="connsiteY1" fmla="*/ 203200 h 364067"/>
              <a:gd name="connsiteX2" fmla="*/ 4210093 w 4227271"/>
              <a:gd name="connsiteY2" fmla="*/ 135467 h 364067"/>
              <a:gd name="connsiteX3" fmla="*/ 4133893 w 4227271"/>
              <a:gd name="connsiteY3" fmla="*/ 93134 h 364067"/>
              <a:gd name="connsiteX4" fmla="*/ 3888360 w 4227271"/>
              <a:gd name="connsiteY4" fmla="*/ 59267 h 364067"/>
              <a:gd name="connsiteX5" fmla="*/ 3608960 w 4227271"/>
              <a:gd name="connsiteY5" fmla="*/ 25400 h 364067"/>
              <a:gd name="connsiteX6" fmla="*/ 3194093 w 4227271"/>
              <a:gd name="connsiteY6" fmla="*/ 33867 h 364067"/>
              <a:gd name="connsiteX7" fmla="*/ 306960 w 4227271"/>
              <a:gd name="connsiteY7" fmla="*/ 8467 h 364067"/>
              <a:gd name="connsiteX8" fmla="*/ 222293 w 4227271"/>
              <a:gd name="connsiteY8" fmla="*/ 0 h 364067"/>
              <a:gd name="connsiteX0" fmla="*/ 4218560 w 4227271"/>
              <a:gd name="connsiteY0" fmla="*/ 364067 h 364067"/>
              <a:gd name="connsiteX1" fmla="*/ 4227027 w 4227271"/>
              <a:gd name="connsiteY1" fmla="*/ 203200 h 364067"/>
              <a:gd name="connsiteX2" fmla="*/ 4210093 w 4227271"/>
              <a:gd name="connsiteY2" fmla="*/ 135467 h 364067"/>
              <a:gd name="connsiteX3" fmla="*/ 4133893 w 4227271"/>
              <a:gd name="connsiteY3" fmla="*/ 93134 h 364067"/>
              <a:gd name="connsiteX4" fmla="*/ 3888360 w 4227271"/>
              <a:gd name="connsiteY4" fmla="*/ 59267 h 364067"/>
              <a:gd name="connsiteX5" fmla="*/ 3627954 w 4227271"/>
              <a:gd name="connsiteY5" fmla="*/ 71120 h 364067"/>
              <a:gd name="connsiteX6" fmla="*/ 3194093 w 4227271"/>
              <a:gd name="connsiteY6" fmla="*/ 33867 h 364067"/>
              <a:gd name="connsiteX7" fmla="*/ 306960 w 4227271"/>
              <a:gd name="connsiteY7" fmla="*/ 8467 h 364067"/>
              <a:gd name="connsiteX8" fmla="*/ 222293 w 4227271"/>
              <a:gd name="connsiteY8" fmla="*/ 0 h 364067"/>
              <a:gd name="connsiteX0" fmla="*/ 4218560 w 4227271"/>
              <a:gd name="connsiteY0" fmla="*/ 364067 h 364067"/>
              <a:gd name="connsiteX1" fmla="*/ 4227027 w 4227271"/>
              <a:gd name="connsiteY1" fmla="*/ 203200 h 364067"/>
              <a:gd name="connsiteX2" fmla="*/ 4210093 w 4227271"/>
              <a:gd name="connsiteY2" fmla="*/ 135467 h 364067"/>
              <a:gd name="connsiteX3" fmla="*/ 4133893 w 4227271"/>
              <a:gd name="connsiteY3" fmla="*/ 93134 h 364067"/>
              <a:gd name="connsiteX4" fmla="*/ 3888360 w 4227271"/>
              <a:gd name="connsiteY4" fmla="*/ 59267 h 364067"/>
              <a:gd name="connsiteX5" fmla="*/ 3635868 w 4227271"/>
              <a:gd name="connsiteY5" fmla="*/ 41486 h 364067"/>
              <a:gd name="connsiteX6" fmla="*/ 3194093 w 4227271"/>
              <a:gd name="connsiteY6" fmla="*/ 33867 h 364067"/>
              <a:gd name="connsiteX7" fmla="*/ 306960 w 4227271"/>
              <a:gd name="connsiteY7" fmla="*/ 8467 h 364067"/>
              <a:gd name="connsiteX8" fmla="*/ 222293 w 4227271"/>
              <a:gd name="connsiteY8" fmla="*/ 0 h 364067"/>
              <a:gd name="connsiteX0" fmla="*/ 4237027 w 4238323"/>
              <a:gd name="connsiteY0" fmla="*/ 357717 h 357717"/>
              <a:gd name="connsiteX1" fmla="*/ 4227027 w 4238323"/>
              <a:gd name="connsiteY1" fmla="*/ 203200 h 357717"/>
              <a:gd name="connsiteX2" fmla="*/ 4210093 w 4238323"/>
              <a:gd name="connsiteY2" fmla="*/ 135467 h 357717"/>
              <a:gd name="connsiteX3" fmla="*/ 4133893 w 4238323"/>
              <a:gd name="connsiteY3" fmla="*/ 93134 h 357717"/>
              <a:gd name="connsiteX4" fmla="*/ 3888360 w 4238323"/>
              <a:gd name="connsiteY4" fmla="*/ 59267 h 357717"/>
              <a:gd name="connsiteX5" fmla="*/ 3635868 w 4238323"/>
              <a:gd name="connsiteY5" fmla="*/ 41486 h 357717"/>
              <a:gd name="connsiteX6" fmla="*/ 3194093 w 4238323"/>
              <a:gd name="connsiteY6" fmla="*/ 33867 h 357717"/>
              <a:gd name="connsiteX7" fmla="*/ 306960 w 4238323"/>
              <a:gd name="connsiteY7" fmla="*/ 8467 h 357717"/>
              <a:gd name="connsiteX8" fmla="*/ 222293 w 4238323"/>
              <a:gd name="connsiteY8" fmla="*/ 0 h 357717"/>
              <a:gd name="connsiteX0" fmla="*/ 4237027 w 4237027"/>
              <a:gd name="connsiteY0" fmla="*/ 357717 h 357717"/>
              <a:gd name="connsiteX1" fmla="*/ 4227027 w 4237027"/>
              <a:gd name="connsiteY1" fmla="*/ 203200 h 357717"/>
              <a:gd name="connsiteX2" fmla="*/ 4210093 w 4237027"/>
              <a:gd name="connsiteY2" fmla="*/ 135467 h 357717"/>
              <a:gd name="connsiteX3" fmla="*/ 4133893 w 4237027"/>
              <a:gd name="connsiteY3" fmla="*/ 93134 h 357717"/>
              <a:gd name="connsiteX4" fmla="*/ 3888360 w 4237027"/>
              <a:gd name="connsiteY4" fmla="*/ 59267 h 357717"/>
              <a:gd name="connsiteX5" fmla="*/ 3635868 w 4237027"/>
              <a:gd name="connsiteY5" fmla="*/ 41486 h 357717"/>
              <a:gd name="connsiteX6" fmla="*/ 3194093 w 4237027"/>
              <a:gd name="connsiteY6" fmla="*/ 33867 h 357717"/>
              <a:gd name="connsiteX7" fmla="*/ 306960 w 4237027"/>
              <a:gd name="connsiteY7" fmla="*/ 8467 h 357717"/>
              <a:gd name="connsiteX8" fmla="*/ 222293 w 4237027"/>
              <a:gd name="connsiteY8" fmla="*/ 0 h 357717"/>
              <a:gd name="connsiteX0" fmla="*/ 4213285 w 4227035"/>
              <a:gd name="connsiteY0" fmla="*/ 364067 h 364067"/>
              <a:gd name="connsiteX1" fmla="*/ 4227027 w 4227035"/>
              <a:gd name="connsiteY1" fmla="*/ 203200 h 364067"/>
              <a:gd name="connsiteX2" fmla="*/ 4210093 w 4227035"/>
              <a:gd name="connsiteY2" fmla="*/ 135467 h 364067"/>
              <a:gd name="connsiteX3" fmla="*/ 4133893 w 4227035"/>
              <a:gd name="connsiteY3" fmla="*/ 93134 h 364067"/>
              <a:gd name="connsiteX4" fmla="*/ 3888360 w 4227035"/>
              <a:gd name="connsiteY4" fmla="*/ 59267 h 364067"/>
              <a:gd name="connsiteX5" fmla="*/ 3635868 w 4227035"/>
              <a:gd name="connsiteY5" fmla="*/ 41486 h 364067"/>
              <a:gd name="connsiteX6" fmla="*/ 3194093 w 4227035"/>
              <a:gd name="connsiteY6" fmla="*/ 33867 h 364067"/>
              <a:gd name="connsiteX7" fmla="*/ 306960 w 4227035"/>
              <a:gd name="connsiteY7" fmla="*/ 8467 h 364067"/>
              <a:gd name="connsiteX8" fmla="*/ 222293 w 4227035"/>
              <a:gd name="connsiteY8" fmla="*/ 0 h 364067"/>
              <a:gd name="connsiteX0" fmla="*/ 4213285 w 4227292"/>
              <a:gd name="connsiteY0" fmla="*/ 364067 h 364067"/>
              <a:gd name="connsiteX1" fmla="*/ 4227027 w 4227292"/>
              <a:gd name="connsiteY1" fmla="*/ 203200 h 364067"/>
              <a:gd name="connsiteX2" fmla="*/ 4210093 w 4227292"/>
              <a:gd name="connsiteY2" fmla="*/ 135467 h 364067"/>
              <a:gd name="connsiteX3" fmla="*/ 4133893 w 4227292"/>
              <a:gd name="connsiteY3" fmla="*/ 93134 h 364067"/>
              <a:gd name="connsiteX4" fmla="*/ 3888360 w 4227292"/>
              <a:gd name="connsiteY4" fmla="*/ 59267 h 364067"/>
              <a:gd name="connsiteX5" fmla="*/ 3635868 w 4227292"/>
              <a:gd name="connsiteY5" fmla="*/ 41486 h 364067"/>
              <a:gd name="connsiteX6" fmla="*/ 3194093 w 4227292"/>
              <a:gd name="connsiteY6" fmla="*/ 33867 h 364067"/>
              <a:gd name="connsiteX7" fmla="*/ 306960 w 4227292"/>
              <a:gd name="connsiteY7" fmla="*/ 8467 h 364067"/>
              <a:gd name="connsiteX8" fmla="*/ 222293 w 4227292"/>
              <a:gd name="connsiteY8" fmla="*/ 0 h 364067"/>
              <a:gd name="connsiteX0" fmla="*/ 4213285 w 4227037"/>
              <a:gd name="connsiteY0" fmla="*/ 364067 h 364067"/>
              <a:gd name="connsiteX1" fmla="*/ 4227027 w 4227037"/>
              <a:gd name="connsiteY1" fmla="*/ 203200 h 364067"/>
              <a:gd name="connsiteX2" fmla="*/ 4210093 w 4227037"/>
              <a:gd name="connsiteY2" fmla="*/ 135467 h 364067"/>
              <a:gd name="connsiteX3" fmla="*/ 4133893 w 4227037"/>
              <a:gd name="connsiteY3" fmla="*/ 93134 h 364067"/>
              <a:gd name="connsiteX4" fmla="*/ 3888360 w 4227037"/>
              <a:gd name="connsiteY4" fmla="*/ 59267 h 364067"/>
              <a:gd name="connsiteX5" fmla="*/ 3635868 w 4227037"/>
              <a:gd name="connsiteY5" fmla="*/ 41486 h 364067"/>
              <a:gd name="connsiteX6" fmla="*/ 3194093 w 4227037"/>
              <a:gd name="connsiteY6" fmla="*/ 33867 h 364067"/>
              <a:gd name="connsiteX7" fmla="*/ 306960 w 4227037"/>
              <a:gd name="connsiteY7" fmla="*/ 8467 h 364067"/>
              <a:gd name="connsiteX8" fmla="*/ 222293 w 4227037"/>
              <a:gd name="connsiteY8" fmla="*/ 0 h 364067"/>
              <a:gd name="connsiteX0" fmla="*/ 4213285 w 4227041"/>
              <a:gd name="connsiteY0" fmla="*/ 364067 h 364067"/>
              <a:gd name="connsiteX1" fmla="*/ 4227027 w 4227041"/>
              <a:gd name="connsiteY1" fmla="*/ 203200 h 364067"/>
              <a:gd name="connsiteX2" fmla="*/ 4210093 w 4227041"/>
              <a:gd name="connsiteY2" fmla="*/ 135467 h 364067"/>
              <a:gd name="connsiteX3" fmla="*/ 4133893 w 4227041"/>
              <a:gd name="connsiteY3" fmla="*/ 93134 h 364067"/>
              <a:gd name="connsiteX4" fmla="*/ 3888360 w 4227041"/>
              <a:gd name="connsiteY4" fmla="*/ 59267 h 364067"/>
              <a:gd name="connsiteX5" fmla="*/ 3635868 w 4227041"/>
              <a:gd name="connsiteY5" fmla="*/ 41486 h 364067"/>
              <a:gd name="connsiteX6" fmla="*/ 3194093 w 4227041"/>
              <a:gd name="connsiteY6" fmla="*/ 33867 h 364067"/>
              <a:gd name="connsiteX7" fmla="*/ 306960 w 4227041"/>
              <a:gd name="connsiteY7" fmla="*/ 8467 h 364067"/>
              <a:gd name="connsiteX8" fmla="*/ 222293 w 4227041"/>
              <a:gd name="connsiteY8" fmla="*/ 0 h 364067"/>
              <a:gd name="connsiteX0" fmla="*/ 4213285 w 4227043"/>
              <a:gd name="connsiteY0" fmla="*/ 364067 h 364067"/>
              <a:gd name="connsiteX1" fmla="*/ 4227027 w 4227043"/>
              <a:gd name="connsiteY1" fmla="*/ 203200 h 364067"/>
              <a:gd name="connsiteX2" fmla="*/ 4210093 w 4227043"/>
              <a:gd name="connsiteY2" fmla="*/ 135467 h 364067"/>
              <a:gd name="connsiteX3" fmla="*/ 4133893 w 4227043"/>
              <a:gd name="connsiteY3" fmla="*/ 93134 h 364067"/>
              <a:gd name="connsiteX4" fmla="*/ 3888360 w 4227043"/>
              <a:gd name="connsiteY4" fmla="*/ 59267 h 364067"/>
              <a:gd name="connsiteX5" fmla="*/ 3635868 w 4227043"/>
              <a:gd name="connsiteY5" fmla="*/ 41486 h 364067"/>
              <a:gd name="connsiteX6" fmla="*/ 3194093 w 4227043"/>
              <a:gd name="connsiteY6" fmla="*/ 33867 h 364067"/>
              <a:gd name="connsiteX7" fmla="*/ 306960 w 4227043"/>
              <a:gd name="connsiteY7" fmla="*/ 8467 h 364067"/>
              <a:gd name="connsiteX8" fmla="*/ 222293 w 4227043"/>
              <a:gd name="connsiteY8" fmla="*/ 0 h 364067"/>
              <a:gd name="connsiteX0" fmla="*/ 4234389 w 4234925"/>
              <a:gd name="connsiteY0" fmla="*/ 366184 h 366184"/>
              <a:gd name="connsiteX1" fmla="*/ 4227027 w 4234925"/>
              <a:gd name="connsiteY1" fmla="*/ 203200 h 366184"/>
              <a:gd name="connsiteX2" fmla="*/ 4210093 w 4234925"/>
              <a:gd name="connsiteY2" fmla="*/ 135467 h 366184"/>
              <a:gd name="connsiteX3" fmla="*/ 4133893 w 4234925"/>
              <a:gd name="connsiteY3" fmla="*/ 93134 h 366184"/>
              <a:gd name="connsiteX4" fmla="*/ 3888360 w 4234925"/>
              <a:gd name="connsiteY4" fmla="*/ 59267 h 366184"/>
              <a:gd name="connsiteX5" fmla="*/ 3635868 w 4234925"/>
              <a:gd name="connsiteY5" fmla="*/ 41486 h 366184"/>
              <a:gd name="connsiteX6" fmla="*/ 3194093 w 4234925"/>
              <a:gd name="connsiteY6" fmla="*/ 33867 h 366184"/>
              <a:gd name="connsiteX7" fmla="*/ 306960 w 4234925"/>
              <a:gd name="connsiteY7" fmla="*/ 8467 h 366184"/>
              <a:gd name="connsiteX8" fmla="*/ 222293 w 4234925"/>
              <a:gd name="connsiteY8" fmla="*/ 0 h 366184"/>
              <a:gd name="connsiteX0" fmla="*/ 4234389 w 4234389"/>
              <a:gd name="connsiteY0" fmla="*/ 366184 h 366184"/>
              <a:gd name="connsiteX1" fmla="*/ 4227027 w 4234389"/>
              <a:gd name="connsiteY1" fmla="*/ 203200 h 366184"/>
              <a:gd name="connsiteX2" fmla="*/ 4210093 w 4234389"/>
              <a:gd name="connsiteY2" fmla="*/ 135467 h 366184"/>
              <a:gd name="connsiteX3" fmla="*/ 4133893 w 4234389"/>
              <a:gd name="connsiteY3" fmla="*/ 93134 h 366184"/>
              <a:gd name="connsiteX4" fmla="*/ 3888360 w 4234389"/>
              <a:gd name="connsiteY4" fmla="*/ 59267 h 366184"/>
              <a:gd name="connsiteX5" fmla="*/ 3635868 w 4234389"/>
              <a:gd name="connsiteY5" fmla="*/ 41486 h 366184"/>
              <a:gd name="connsiteX6" fmla="*/ 3194093 w 4234389"/>
              <a:gd name="connsiteY6" fmla="*/ 33867 h 366184"/>
              <a:gd name="connsiteX7" fmla="*/ 306960 w 4234389"/>
              <a:gd name="connsiteY7" fmla="*/ 8467 h 366184"/>
              <a:gd name="connsiteX8" fmla="*/ 222293 w 4234389"/>
              <a:gd name="connsiteY8" fmla="*/ 0 h 366184"/>
              <a:gd name="connsiteX0" fmla="*/ 4234389 w 4234389"/>
              <a:gd name="connsiteY0" fmla="*/ 366184 h 366184"/>
              <a:gd name="connsiteX1" fmla="*/ 4227027 w 4234389"/>
              <a:gd name="connsiteY1" fmla="*/ 203200 h 366184"/>
              <a:gd name="connsiteX2" fmla="*/ 4210093 w 4234389"/>
              <a:gd name="connsiteY2" fmla="*/ 135467 h 366184"/>
              <a:gd name="connsiteX3" fmla="*/ 4133893 w 4234389"/>
              <a:gd name="connsiteY3" fmla="*/ 93134 h 366184"/>
              <a:gd name="connsiteX4" fmla="*/ 3888360 w 4234389"/>
              <a:gd name="connsiteY4" fmla="*/ 59267 h 366184"/>
              <a:gd name="connsiteX5" fmla="*/ 3635868 w 4234389"/>
              <a:gd name="connsiteY5" fmla="*/ 41486 h 366184"/>
              <a:gd name="connsiteX6" fmla="*/ 3194093 w 4234389"/>
              <a:gd name="connsiteY6" fmla="*/ 33867 h 366184"/>
              <a:gd name="connsiteX7" fmla="*/ 306960 w 4234389"/>
              <a:gd name="connsiteY7" fmla="*/ 8467 h 366184"/>
              <a:gd name="connsiteX8" fmla="*/ 222293 w 4234389"/>
              <a:gd name="connsiteY8" fmla="*/ 0 h 366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34389" h="366184">
                <a:moveTo>
                  <a:pt x="4234389" y="366184"/>
                </a:moveTo>
                <a:cubicBezTo>
                  <a:pt x="4231414" y="309034"/>
                  <a:pt x="4231076" y="241653"/>
                  <a:pt x="4227027" y="203200"/>
                </a:cubicBezTo>
                <a:cubicBezTo>
                  <a:pt x="4222978" y="164747"/>
                  <a:pt x="4225615" y="153811"/>
                  <a:pt x="4210093" y="135467"/>
                </a:cubicBezTo>
                <a:cubicBezTo>
                  <a:pt x="4194571" y="117123"/>
                  <a:pt x="4187515" y="105834"/>
                  <a:pt x="4133893" y="93134"/>
                </a:cubicBezTo>
                <a:cubicBezTo>
                  <a:pt x="4080271" y="80434"/>
                  <a:pt x="3971364" y="67875"/>
                  <a:pt x="3888360" y="59267"/>
                </a:cubicBezTo>
                <a:cubicBezTo>
                  <a:pt x="3805356" y="50659"/>
                  <a:pt x="3751579" y="45719"/>
                  <a:pt x="3635868" y="41486"/>
                </a:cubicBezTo>
                <a:cubicBezTo>
                  <a:pt x="3520157" y="37253"/>
                  <a:pt x="3194093" y="33867"/>
                  <a:pt x="3194093" y="33867"/>
                </a:cubicBezTo>
                <a:lnTo>
                  <a:pt x="306960" y="8467"/>
                </a:lnTo>
                <a:cubicBezTo>
                  <a:pt x="-188340" y="2823"/>
                  <a:pt x="16976" y="1411"/>
                  <a:pt x="222293" y="0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05CA2164-AE86-418E-8376-48A4461B2750}"/>
              </a:ext>
            </a:extLst>
          </p:cNvPr>
          <p:cNvCxnSpPr>
            <a:cxnSpLocks/>
          </p:cNvCxnSpPr>
          <p:nvPr/>
        </p:nvCxnSpPr>
        <p:spPr>
          <a:xfrm flipH="1" flipV="1">
            <a:off x="6932865" y="2333617"/>
            <a:ext cx="85925" cy="28258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igura a mano libera: forma 21">
            <a:extLst>
              <a:ext uri="{FF2B5EF4-FFF2-40B4-BE49-F238E27FC236}">
                <a16:creationId xmlns:a16="http://schemas.microsoft.com/office/drawing/2014/main" id="{ABB792DF-0867-4C3E-9873-4E1F043E2548}"/>
              </a:ext>
            </a:extLst>
          </p:cNvPr>
          <p:cNvSpPr/>
          <p:nvPr/>
        </p:nvSpPr>
        <p:spPr>
          <a:xfrm>
            <a:off x="8026129" y="1710267"/>
            <a:ext cx="1473471" cy="922867"/>
          </a:xfrm>
          <a:custGeom>
            <a:avLst/>
            <a:gdLst>
              <a:gd name="connsiteX0" fmla="*/ 271 w 1473471"/>
              <a:gd name="connsiteY0" fmla="*/ 922867 h 922867"/>
              <a:gd name="connsiteX1" fmla="*/ 17204 w 1473471"/>
              <a:gd name="connsiteY1" fmla="*/ 448734 h 922867"/>
              <a:gd name="connsiteX2" fmla="*/ 110338 w 1473471"/>
              <a:gd name="connsiteY2" fmla="*/ 169334 h 922867"/>
              <a:gd name="connsiteX3" fmla="*/ 381271 w 1473471"/>
              <a:gd name="connsiteY3" fmla="*/ 42334 h 922867"/>
              <a:gd name="connsiteX4" fmla="*/ 1194071 w 1473471"/>
              <a:gd name="connsiteY4" fmla="*/ 25400 h 922867"/>
              <a:gd name="connsiteX5" fmla="*/ 1473471 w 1473471"/>
              <a:gd name="connsiteY5" fmla="*/ 0 h 922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73471" h="922867">
                <a:moveTo>
                  <a:pt x="271" y="922867"/>
                </a:moveTo>
                <a:cubicBezTo>
                  <a:pt x="-435" y="748595"/>
                  <a:pt x="-1141" y="574323"/>
                  <a:pt x="17204" y="448734"/>
                </a:cubicBezTo>
                <a:cubicBezTo>
                  <a:pt x="35549" y="323145"/>
                  <a:pt x="49660" y="237067"/>
                  <a:pt x="110338" y="169334"/>
                </a:cubicBezTo>
                <a:cubicBezTo>
                  <a:pt x="171016" y="101601"/>
                  <a:pt x="200649" y="66323"/>
                  <a:pt x="381271" y="42334"/>
                </a:cubicBezTo>
                <a:cubicBezTo>
                  <a:pt x="561893" y="18345"/>
                  <a:pt x="1012038" y="32456"/>
                  <a:pt x="1194071" y="25400"/>
                </a:cubicBezTo>
                <a:cubicBezTo>
                  <a:pt x="1376104" y="18344"/>
                  <a:pt x="1424787" y="9172"/>
                  <a:pt x="1473471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47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/>
      <p:bldP spid="12" grpId="0"/>
      <p:bldP spid="14" grpId="0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0968F4-615D-428C-B106-65375B80E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6525"/>
            <a:ext cx="10515600" cy="662397"/>
          </a:xfrm>
        </p:spPr>
        <p:txBody>
          <a:bodyPr/>
          <a:lstStyle/>
          <a:p>
            <a:r>
              <a:rPr lang="en-US" dirty="0"/>
              <a:t>Non regenerative case (no hysteresis)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E36A916-06AC-402E-862C-032D075CF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Bruschi – Design of Mixed Signal Circuits</a:t>
            </a:r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D9A479B-7820-49EF-B03F-59EF9141C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55017-B6DE-4C35-A63B-40EADAC97849}" type="slidenum">
              <a:rPr lang="en-US" smtClean="0"/>
              <a:t>21</a:t>
            </a:fld>
            <a:endParaRPr lang="en-US" dirty="0"/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8991304F-5BED-47DB-A2AA-D472FDB96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395" y="2119289"/>
            <a:ext cx="5478165" cy="3898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C9D01CE-5940-4362-903E-1E6F8F9571E2}"/>
              </a:ext>
            </a:extLst>
          </p:cNvPr>
          <p:cNvSpPr txBox="1"/>
          <p:nvPr/>
        </p:nvSpPr>
        <p:spPr>
          <a:xfrm>
            <a:off x="7387280" y="2907105"/>
            <a:ext cx="39665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 this case, the positive feedback is unable to cause a real abrupt transition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 hysteresis is not present </a:t>
            </a:r>
          </a:p>
        </p:txBody>
      </p:sp>
      <p:graphicFrame>
        <p:nvGraphicFramePr>
          <p:cNvPr id="7" name="Oggetto 6">
            <a:extLst>
              <a:ext uri="{FF2B5EF4-FFF2-40B4-BE49-F238E27FC236}">
                <a16:creationId xmlns:a16="http://schemas.microsoft.com/office/drawing/2014/main" id="{A4610701-D501-4520-BDCA-F9786EA2FD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6120178"/>
              </p:ext>
            </p:extLst>
          </p:nvPr>
        </p:nvGraphicFramePr>
        <p:xfrm>
          <a:off x="6570189" y="897876"/>
          <a:ext cx="2800350" cy="133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066680" imgH="507960" progId="Equation.DSMT4">
                  <p:embed/>
                </p:oleObj>
              </mc:Choice>
              <mc:Fallback>
                <p:oleObj name="Equation" r:id="rId3" imgW="1066680" imgH="507960" progId="Equation.DSMT4">
                  <p:embed/>
                  <p:pic>
                    <p:nvPicPr>
                      <p:cNvPr id="7" name="Oggetto 6">
                        <a:extLst>
                          <a:ext uri="{FF2B5EF4-FFF2-40B4-BE49-F238E27FC236}">
                            <a16:creationId xmlns:a16="http://schemas.microsoft.com/office/drawing/2014/main" id="{115C584D-4D34-44C4-9CD3-34FE8529009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570189" y="897876"/>
                        <a:ext cx="2800350" cy="133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ggetto 7">
            <a:extLst>
              <a:ext uri="{FF2B5EF4-FFF2-40B4-BE49-F238E27FC236}">
                <a16:creationId xmlns:a16="http://schemas.microsoft.com/office/drawing/2014/main" id="{00E0A830-1F06-43AE-A645-1E3F210371B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7739720"/>
              </p:ext>
            </p:extLst>
          </p:nvPr>
        </p:nvGraphicFramePr>
        <p:xfrm>
          <a:off x="3071812" y="1072546"/>
          <a:ext cx="1933575" cy="1133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736560" imgH="431640" progId="Equation.DSMT4">
                  <p:embed/>
                </p:oleObj>
              </mc:Choice>
              <mc:Fallback>
                <p:oleObj name="Equation" r:id="rId5" imgW="736560" imgH="431640" progId="Equation.DSMT4">
                  <p:embed/>
                  <p:pic>
                    <p:nvPicPr>
                      <p:cNvPr id="8" name="Oggetto 7">
                        <a:extLst>
                          <a:ext uri="{FF2B5EF4-FFF2-40B4-BE49-F238E27FC236}">
                            <a16:creationId xmlns:a16="http://schemas.microsoft.com/office/drawing/2014/main" id="{AD493653-417C-4424-8677-7B6F595F065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071812" y="1072546"/>
                        <a:ext cx="1933575" cy="1133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Freccia a destra 8">
            <a:extLst>
              <a:ext uri="{FF2B5EF4-FFF2-40B4-BE49-F238E27FC236}">
                <a16:creationId xmlns:a16="http://schemas.microsoft.com/office/drawing/2014/main" id="{1CC32F1A-4A48-49B2-8367-AAB8107BD54B}"/>
              </a:ext>
            </a:extLst>
          </p:cNvPr>
          <p:cNvSpPr/>
          <p:nvPr/>
        </p:nvSpPr>
        <p:spPr>
          <a:xfrm>
            <a:off x="5433059" y="1408450"/>
            <a:ext cx="662940" cy="46166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6828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BF041C-1D04-494C-850C-5F2F06244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937" y="40710"/>
            <a:ext cx="10515600" cy="662397"/>
          </a:xfrm>
        </p:spPr>
        <p:txBody>
          <a:bodyPr/>
          <a:lstStyle/>
          <a:p>
            <a:r>
              <a:rPr lang="en-US" dirty="0"/>
              <a:t>A simple comparator based on the 4-transistor hysteresis cell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1B9B579-107D-4ECE-8CB6-C616D86F8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57950"/>
            <a:ext cx="5689862" cy="365125"/>
          </a:xfrm>
        </p:spPr>
        <p:txBody>
          <a:bodyPr/>
          <a:lstStyle/>
          <a:p>
            <a:r>
              <a:rPr lang="en-US"/>
              <a:t>P. Bruschi – Design of Mixed Signal Circuits</a:t>
            </a:r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65902EA-2F01-4AA5-A46E-0846BF3E9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55017-B6DE-4C35-A63B-40EADAC97849}" type="slidenum">
              <a:rPr lang="en-US" smtClean="0"/>
              <a:t>22</a:t>
            </a:fld>
            <a:endParaRPr lang="en-US" dirty="0"/>
          </a:p>
        </p:txBody>
      </p:sp>
      <p:pic>
        <p:nvPicPr>
          <p:cNvPr id="8" name="Elemento grafico 7">
            <a:extLst>
              <a:ext uri="{FF2B5EF4-FFF2-40B4-BE49-F238E27FC236}">
                <a16:creationId xmlns:a16="http://schemas.microsoft.com/office/drawing/2014/main" id="{EC043537-EE5D-4F05-9B12-D187F8FE86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66923" y="2719321"/>
            <a:ext cx="2847975" cy="2752725"/>
          </a:xfrm>
          <a:prstGeom prst="rect">
            <a:avLst/>
          </a:prstGeom>
        </p:spPr>
      </p:pic>
      <p:pic>
        <p:nvPicPr>
          <p:cNvPr id="11" name="Elemento grafico 10">
            <a:extLst>
              <a:ext uri="{FF2B5EF4-FFF2-40B4-BE49-F238E27FC236}">
                <a16:creationId xmlns:a16="http://schemas.microsoft.com/office/drawing/2014/main" id="{193024D2-6E49-45E8-AFD8-E28B73DED4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6345" y="1227481"/>
            <a:ext cx="5295900" cy="800100"/>
          </a:xfrm>
          <a:prstGeom prst="rect">
            <a:avLst/>
          </a:prstGeom>
        </p:spPr>
      </p:pic>
      <p:pic>
        <p:nvPicPr>
          <p:cNvPr id="12" name="Elemento grafico 11">
            <a:extLst>
              <a:ext uri="{FF2B5EF4-FFF2-40B4-BE49-F238E27FC236}">
                <a16:creationId xmlns:a16="http://schemas.microsoft.com/office/drawing/2014/main" id="{7CF95004-E872-42CE-AF8F-67D1EC805D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0791" y="1999662"/>
            <a:ext cx="5334000" cy="3238500"/>
          </a:xfrm>
          <a:prstGeom prst="rect">
            <a:avLst/>
          </a:prstGeom>
        </p:spPr>
      </p:pic>
      <p:pic>
        <p:nvPicPr>
          <p:cNvPr id="13" name="Elemento grafico 12">
            <a:extLst>
              <a:ext uri="{FF2B5EF4-FFF2-40B4-BE49-F238E27FC236}">
                <a16:creationId xmlns:a16="http://schemas.microsoft.com/office/drawing/2014/main" id="{6960C182-FDB3-4631-A39B-ED34317548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680075" y="2521360"/>
            <a:ext cx="695325" cy="390525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3583019-BF9E-4451-BD90-1BA4F36B8681}"/>
              </a:ext>
            </a:extLst>
          </p:cNvPr>
          <p:cNvSpPr txBox="1"/>
          <p:nvPr/>
        </p:nvSpPr>
        <p:spPr>
          <a:xfrm>
            <a:off x="6629400" y="844387"/>
            <a:ext cx="4724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We start with a p-version of the hysteresis cell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078B605-919C-4DAE-A27B-3BA61174E5EF}"/>
              </a:ext>
            </a:extLst>
          </p:cNvPr>
          <p:cNvSpPr txBox="1"/>
          <p:nvPr/>
        </p:nvSpPr>
        <p:spPr>
          <a:xfrm>
            <a:off x="6629400" y="1671032"/>
            <a:ext cx="5295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Currents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I</a:t>
            </a:r>
            <a:r>
              <a:rPr lang="en-US" sz="24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are derived from the input voltage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4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4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i2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4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i1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by means of a differential pair</a:t>
            </a:r>
            <a:endParaRPr lang="en-US" sz="24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BA64EFB-BA6B-4705-86A8-AC23CA9BBA14}"/>
              </a:ext>
            </a:extLst>
          </p:cNvPr>
          <p:cNvSpPr txBox="1"/>
          <p:nvPr/>
        </p:nvSpPr>
        <p:spPr>
          <a:xfrm>
            <a:off x="6629400" y="2948057"/>
            <a:ext cx="4724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Only one at a time between V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and V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is greater than the p-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mos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threshold voltage. 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A5415319-A9AB-4F21-9C14-4AC88056DB20}"/>
              </a:ext>
            </a:extLst>
          </p:cNvPr>
          <p:cNvSpPr txBox="1"/>
          <p:nvPr/>
        </p:nvSpPr>
        <p:spPr>
          <a:xfrm>
            <a:off x="6624639" y="4180427"/>
            <a:ext cx="38485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If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4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&gt; |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4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tp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|,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4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&lt;|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4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tp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| MA, MB and Mo2 are on, while Mo1 is off:</a:t>
            </a:r>
          </a:p>
        </p:txBody>
      </p:sp>
      <p:pic>
        <p:nvPicPr>
          <p:cNvPr id="20" name="Elemento grafico 19">
            <a:extLst>
              <a:ext uri="{FF2B5EF4-FFF2-40B4-BE49-F238E27FC236}">
                <a16:creationId xmlns:a16="http://schemas.microsoft.com/office/drawing/2014/main" id="{05BB1B5B-7E0F-4745-A291-FBAB8258DB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833560" y="1284959"/>
            <a:ext cx="3305175" cy="657225"/>
          </a:xfrm>
          <a:prstGeom prst="rect">
            <a:avLst/>
          </a:prstGeom>
        </p:spPr>
      </p:pic>
      <p:graphicFrame>
        <p:nvGraphicFramePr>
          <p:cNvPr id="21" name="Oggetto 20">
            <a:extLst>
              <a:ext uri="{FF2B5EF4-FFF2-40B4-BE49-F238E27FC236}">
                <a16:creationId xmlns:a16="http://schemas.microsoft.com/office/drawing/2014/main" id="{50366561-EA65-4B99-B430-07DD95F5D39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0888050"/>
              </p:ext>
            </p:extLst>
          </p:nvPr>
        </p:nvGraphicFramePr>
        <p:xfrm>
          <a:off x="10525124" y="4349998"/>
          <a:ext cx="1266825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482400" imgH="228600" progId="Equation.DSMT4">
                  <p:embed/>
                </p:oleObj>
              </mc:Choice>
              <mc:Fallback>
                <p:oleObj name="Equation" r:id="rId12" imgW="482400" imgH="228600" progId="Equation.DSMT4">
                  <p:embed/>
                  <p:pic>
                    <p:nvPicPr>
                      <p:cNvPr id="8" name="Oggetto 7">
                        <a:extLst>
                          <a:ext uri="{FF2B5EF4-FFF2-40B4-BE49-F238E27FC236}">
                            <a16:creationId xmlns:a16="http://schemas.microsoft.com/office/drawing/2014/main" id="{00E0A830-1F06-43AE-A645-1E3F210371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0525124" y="4349998"/>
                        <a:ext cx="1266825" cy="600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B8EA1E6C-A28E-45D8-9965-68B98F64CA2F}"/>
              </a:ext>
            </a:extLst>
          </p:cNvPr>
          <p:cNvSpPr txBox="1"/>
          <p:nvPr/>
        </p:nvSpPr>
        <p:spPr>
          <a:xfrm>
            <a:off x="6624639" y="5353820"/>
            <a:ext cx="3500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If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4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&gt; |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4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tp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|,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4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&lt;|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4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tp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|, only Mo1 is on:</a:t>
            </a:r>
          </a:p>
        </p:txBody>
      </p:sp>
      <p:graphicFrame>
        <p:nvGraphicFramePr>
          <p:cNvPr id="23" name="Oggetto 22">
            <a:extLst>
              <a:ext uri="{FF2B5EF4-FFF2-40B4-BE49-F238E27FC236}">
                <a16:creationId xmlns:a16="http://schemas.microsoft.com/office/drawing/2014/main" id="{0A3DA653-AFF8-4D3F-8279-A2EFF6E544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3736280"/>
              </p:ext>
            </p:extLst>
          </p:nvPr>
        </p:nvGraphicFramePr>
        <p:xfrm>
          <a:off x="10473178" y="5287399"/>
          <a:ext cx="1533525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583920" imgH="228600" progId="Equation.DSMT4">
                  <p:embed/>
                </p:oleObj>
              </mc:Choice>
              <mc:Fallback>
                <p:oleObj name="Equation" r:id="rId14" imgW="583920" imgH="228600" progId="Equation.DSMT4">
                  <p:embed/>
                  <p:pic>
                    <p:nvPicPr>
                      <p:cNvPr id="21" name="Oggetto 20">
                        <a:extLst>
                          <a:ext uri="{FF2B5EF4-FFF2-40B4-BE49-F238E27FC236}">
                            <a16:creationId xmlns:a16="http://schemas.microsoft.com/office/drawing/2014/main" id="{50366561-EA65-4B99-B430-07DD95F5D39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0473178" y="5287399"/>
                        <a:ext cx="1533525" cy="600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ggetto 23">
            <a:extLst>
              <a:ext uri="{FF2B5EF4-FFF2-40B4-BE49-F238E27FC236}">
                <a16:creationId xmlns:a16="http://schemas.microsoft.com/office/drawing/2014/main" id="{7678AA5F-8ABA-4A1F-8DEB-FB9E666254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0545745"/>
              </p:ext>
            </p:extLst>
          </p:nvPr>
        </p:nvGraphicFramePr>
        <p:xfrm>
          <a:off x="2459830" y="5587437"/>
          <a:ext cx="2100263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799920" imgH="228600" progId="Equation.DSMT4">
                  <p:embed/>
                </p:oleObj>
              </mc:Choice>
              <mc:Fallback>
                <p:oleObj name="Equation" r:id="rId16" imgW="799920" imgH="228600" progId="Equation.DSMT4">
                  <p:embed/>
                  <p:pic>
                    <p:nvPicPr>
                      <p:cNvPr id="21" name="Oggetto 20">
                        <a:extLst>
                          <a:ext uri="{FF2B5EF4-FFF2-40B4-BE49-F238E27FC236}">
                            <a16:creationId xmlns:a16="http://schemas.microsoft.com/office/drawing/2014/main" id="{50366561-EA65-4B99-B430-07DD95F5D39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2459830" y="5587437"/>
                        <a:ext cx="2100263" cy="600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Elemento grafico 5">
            <a:extLst>
              <a:ext uri="{FF2B5EF4-FFF2-40B4-BE49-F238E27FC236}">
                <a16:creationId xmlns:a16="http://schemas.microsoft.com/office/drawing/2014/main" id="{0C953CA8-55E4-40EC-8D8C-52038B8852C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066394" y="919073"/>
            <a:ext cx="2809875" cy="181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66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9" grpId="0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7A4F00-3062-4358-8CC4-1D89008D8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662397"/>
          </a:xfrm>
        </p:spPr>
        <p:txBody>
          <a:bodyPr/>
          <a:lstStyle/>
          <a:p>
            <a:r>
              <a:rPr lang="en-US" dirty="0"/>
              <a:t>Calculation of the comparator upper thresholds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DF25199-9C7A-402E-9ADD-3E4EBA091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Bruschi – Design of Mixed Signal Circuits</a:t>
            </a:r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FE5E3E1-586E-4A91-A449-561B995E1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55017-B6DE-4C35-A63B-40EADAC97849}" type="slidenum">
              <a:rPr lang="en-US" smtClean="0"/>
              <a:t>23</a:t>
            </a:fld>
            <a:endParaRPr lang="en-US" dirty="0"/>
          </a:p>
        </p:txBody>
      </p:sp>
      <p:pic>
        <p:nvPicPr>
          <p:cNvPr id="5" name="Elemento grafico 4">
            <a:extLst>
              <a:ext uri="{FF2B5EF4-FFF2-40B4-BE49-F238E27FC236}">
                <a16:creationId xmlns:a16="http://schemas.microsoft.com/office/drawing/2014/main" id="{A27F8A6E-80B8-420F-B7CB-98EA876719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91378" y="798922"/>
            <a:ext cx="6781800" cy="2876550"/>
          </a:xfrm>
          <a:prstGeom prst="rect">
            <a:avLst/>
          </a:prstGeom>
        </p:spPr>
      </p:pic>
      <p:pic>
        <p:nvPicPr>
          <p:cNvPr id="7" name="Elemento grafico 6">
            <a:extLst>
              <a:ext uri="{FF2B5EF4-FFF2-40B4-BE49-F238E27FC236}">
                <a16:creationId xmlns:a16="http://schemas.microsoft.com/office/drawing/2014/main" id="{78083034-DF12-4291-9812-26FB522347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8356" y="1233714"/>
            <a:ext cx="2748362" cy="2343921"/>
          </a:xfrm>
          <a:prstGeom prst="rect">
            <a:avLst/>
          </a:prstGeom>
        </p:spPr>
      </p:pic>
      <p:pic>
        <p:nvPicPr>
          <p:cNvPr id="8" name="Elemento grafico 7">
            <a:extLst>
              <a:ext uri="{FF2B5EF4-FFF2-40B4-BE49-F238E27FC236}">
                <a16:creationId xmlns:a16="http://schemas.microsoft.com/office/drawing/2014/main" id="{45FACF20-0A06-4345-AFC4-B8122DEC81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95989" y="1386885"/>
            <a:ext cx="6877050" cy="752475"/>
          </a:xfrm>
          <a:prstGeom prst="rect">
            <a:avLst/>
          </a:prstGeom>
        </p:spPr>
      </p:pic>
      <p:pic>
        <p:nvPicPr>
          <p:cNvPr id="10" name="Elemento grafico 9">
            <a:extLst>
              <a:ext uri="{FF2B5EF4-FFF2-40B4-BE49-F238E27FC236}">
                <a16:creationId xmlns:a16="http://schemas.microsoft.com/office/drawing/2014/main" id="{785C6A4B-5D64-4F56-96C2-B2C45F77E6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262878" y="798922"/>
            <a:ext cx="6210300" cy="5581650"/>
          </a:xfrm>
          <a:prstGeom prst="rect">
            <a:avLst/>
          </a:prstGeom>
        </p:spPr>
      </p:pic>
      <p:graphicFrame>
        <p:nvGraphicFramePr>
          <p:cNvPr id="12" name="Oggetto 11">
            <a:extLst>
              <a:ext uri="{FF2B5EF4-FFF2-40B4-BE49-F238E27FC236}">
                <a16:creationId xmlns:a16="http://schemas.microsoft.com/office/drawing/2014/main" id="{0F93A980-7974-40F6-A1FE-1C1F34F99A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0253726"/>
              </p:ext>
            </p:extLst>
          </p:nvPr>
        </p:nvGraphicFramePr>
        <p:xfrm>
          <a:off x="838200" y="4448322"/>
          <a:ext cx="2220912" cy="557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914400" imgH="228600" progId="Equation.DSMT4">
                  <p:embed/>
                </p:oleObj>
              </mc:Choice>
              <mc:Fallback>
                <p:oleObj name="Equation" r:id="rId10" imgW="914400" imgH="2286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4448322"/>
                        <a:ext cx="2220912" cy="5572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ggetto 12">
            <a:extLst>
              <a:ext uri="{FF2B5EF4-FFF2-40B4-BE49-F238E27FC236}">
                <a16:creationId xmlns:a16="http://schemas.microsoft.com/office/drawing/2014/main" id="{E513A496-028E-4CE8-B4A3-77D6D27DA76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7026697"/>
              </p:ext>
            </p:extLst>
          </p:nvPr>
        </p:nvGraphicFramePr>
        <p:xfrm>
          <a:off x="838200" y="4997749"/>
          <a:ext cx="1665288" cy="557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685800" imgH="228600" progId="Equation.DSMT4">
                  <p:embed/>
                </p:oleObj>
              </mc:Choice>
              <mc:Fallback>
                <p:oleObj name="Equation" r:id="rId12" imgW="685800" imgH="228600" progId="Equation.DSMT4">
                  <p:embed/>
                  <p:pic>
                    <p:nvPicPr>
                      <p:cNvPr id="12" name="Oggetto 11">
                        <a:extLst>
                          <a:ext uri="{FF2B5EF4-FFF2-40B4-BE49-F238E27FC236}">
                            <a16:creationId xmlns:a16="http://schemas.microsoft.com/office/drawing/2014/main" id="{0F93A980-7974-40F6-A1FE-1C1F34F99A7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4997749"/>
                        <a:ext cx="1665288" cy="5572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30A4725-7F45-44D6-8B05-7C9359A22BE9}"/>
              </a:ext>
            </a:extLst>
          </p:cNvPr>
          <p:cNvSpPr txBox="1"/>
          <p:nvPr/>
        </p:nvSpPr>
        <p:spPr>
          <a:xfrm>
            <a:off x="209699" y="3499096"/>
            <a:ext cx="41101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Using a linear approximation of the differential pair:</a:t>
            </a:r>
          </a:p>
        </p:txBody>
      </p:sp>
      <p:sp>
        <p:nvSpPr>
          <p:cNvPr id="15" name="Parentesi graffa aperta 14">
            <a:extLst>
              <a:ext uri="{FF2B5EF4-FFF2-40B4-BE49-F238E27FC236}">
                <a16:creationId xmlns:a16="http://schemas.microsoft.com/office/drawing/2014/main" id="{3184ABE6-F8FB-4424-809E-0484321F8E53}"/>
              </a:ext>
            </a:extLst>
          </p:cNvPr>
          <p:cNvSpPr/>
          <p:nvPr/>
        </p:nvSpPr>
        <p:spPr>
          <a:xfrm>
            <a:off x="553275" y="4448323"/>
            <a:ext cx="284925" cy="1213456"/>
          </a:xfrm>
          <a:prstGeom prst="leftBrace">
            <a:avLst>
              <a:gd name="adj1" fmla="val 37751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033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58A51D6-B7F4-466D-9EA0-762608D3C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Bruschi – Design of Mixed Signal Circuits</a:t>
            </a:r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F0C0DE0-55E4-443A-8734-78273E062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55017-B6DE-4C35-A63B-40EADAC97849}" type="slidenum">
              <a:rPr lang="en-US" smtClean="0"/>
              <a:t>24</a:t>
            </a:fld>
            <a:endParaRPr lang="en-US" dirty="0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15279867-E869-466C-AC49-89FCDEFF0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662397"/>
          </a:xfrm>
        </p:spPr>
        <p:txBody>
          <a:bodyPr/>
          <a:lstStyle/>
          <a:p>
            <a:r>
              <a:rPr lang="en-US" dirty="0"/>
              <a:t>Calculation of the comparator upper thresholds</a:t>
            </a:r>
          </a:p>
        </p:txBody>
      </p:sp>
      <p:graphicFrame>
        <p:nvGraphicFramePr>
          <p:cNvPr id="6" name="Oggetto 5">
            <a:extLst>
              <a:ext uri="{FF2B5EF4-FFF2-40B4-BE49-F238E27FC236}">
                <a16:creationId xmlns:a16="http://schemas.microsoft.com/office/drawing/2014/main" id="{C0636E23-3AED-47AD-9580-811799ED7FA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8081832"/>
              </p:ext>
            </p:extLst>
          </p:nvPr>
        </p:nvGraphicFramePr>
        <p:xfrm>
          <a:off x="1177523" y="1244974"/>
          <a:ext cx="2220912" cy="557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14400" imgH="228600" progId="Equation.DSMT4">
                  <p:embed/>
                </p:oleObj>
              </mc:Choice>
              <mc:Fallback>
                <p:oleObj name="Equation" r:id="rId2" imgW="914400" imgH="228600" progId="Equation.DSMT4">
                  <p:embed/>
                  <p:pic>
                    <p:nvPicPr>
                      <p:cNvPr id="12" name="Oggetto 11">
                        <a:extLst>
                          <a:ext uri="{FF2B5EF4-FFF2-40B4-BE49-F238E27FC236}">
                            <a16:creationId xmlns:a16="http://schemas.microsoft.com/office/drawing/2014/main" id="{0F93A980-7974-40F6-A1FE-1C1F34F99A7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7523" y="1244974"/>
                        <a:ext cx="2220912" cy="5572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ggetto 6">
            <a:extLst>
              <a:ext uri="{FF2B5EF4-FFF2-40B4-BE49-F238E27FC236}">
                <a16:creationId xmlns:a16="http://schemas.microsoft.com/office/drawing/2014/main" id="{D7B56267-4F8D-4098-8A11-127847B5F29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6621046"/>
              </p:ext>
            </p:extLst>
          </p:nvPr>
        </p:nvGraphicFramePr>
        <p:xfrm>
          <a:off x="1177523" y="1802186"/>
          <a:ext cx="1665288" cy="557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85800" imgH="228600" progId="Equation.DSMT4">
                  <p:embed/>
                </p:oleObj>
              </mc:Choice>
              <mc:Fallback>
                <p:oleObj name="Equation" r:id="rId4" imgW="685800" imgH="228600" progId="Equation.DSMT4">
                  <p:embed/>
                  <p:pic>
                    <p:nvPicPr>
                      <p:cNvPr id="13" name="Oggetto 12">
                        <a:extLst>
                          <a:ext uri="{FF2B5EF4-FFF2-40B4-BE49-F238E27FC236}">
                            <a16:creationId xmlns:a16="http://schemas.microsoft.com/office/drawing/2014/main" id="{E513A496-028E-4CE8-B4A3-77D6D27DA76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7523" y="1802186"/>
                        <a:ext cx="1665288" cy="5572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Parentesi graffa aperta 7">
            <a:extLst>
              <a:ext uri="{FF2B5EF4-FFF2-40B4-BE49-F238E27FC236}">
                <a16:creationId xmlns:a16="http://schemas.microsoft.com/office/drawing/2014/main" id="{80C2DAB6-3219-4DDA-A4E4-B1EDA0BCE64E}"/>
              </a:ext>
            </a:extLst>
          </p:cNvPr>
          <p:cNvSpPr/>
          <p:nvPr/>
        </p:nvSpPr>
        <p:spPr>
          <a:xfrm>
            <a:off x="838200" y="1292310"/>
            <a:ext cx="284925" cy="2055473"/>
          </a:xfrm>
          <a:prstGeom prst="leftBrace">
            <a:avLst>
              <a:gd name="adj1" fmla="val 37751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Oggetto 8">
            <a:extLst>
              <a:ext uri="{FF2B5EF4-FFF2-40B4-BE49-F238E27FC236}">
                <a16:creationId xmlns:a16="http://schemas.microsoft.com/office/drawing/2014/main" id="{9E7BDB95-D6B8-4600-BDB9-A7FA64B3AE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3126293"/>
              </p:ext>
            </p:extLst>
          </p:nvPr>
        </p:nvGraphicFramePr>
        <p:xfrm>
          <a:off x="1177523" y="2359398"/>
          <a:ext cx="1141413" cy="1052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69800" imgH="431640" progId="Equation.DSMT4">
                  <p:embed/>
                </p:oleObj>
              </mc:Choice>
              <mc:Fallback>
                <p:oleObj name="Equation" r:id="rId6" imgW="469800" imgH="431640" progId="Equation.DSMT4">
                  <p:embed/>
                  <p:pic>
                    <p:nvPicPr>
                      <p:cNvPr id="7" name="Oggetto 6">
                        <a:extLst>
                          <a:ext uri="{FF2B5EF4-FFF2-40B4-BE49-F238E27FC236}">
                            <a16:creationId xmlns:a16="http://schemas.microsoft.com/office/drawing/2014/main" id="{D7B56267-4F8D-4098-8A11-127847B5F29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7523" y="2359398"/>
                        <a:ext cx="1141413" cy="10525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ggetto 9">
            <a:extLst>
              <a:ext uri="{FF2B5EF4-FFF2-40B4-BE49-F238E27FC236}">
                <a16:creationId xmlns:a16="http://schemas.microsoft.com/office/drawing/2014/main" id="{822D5198-EA36-4CDF-B7B3-7827D8425A5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0344568"/>
              </p:ext>
            </p:extLst>
          </p:nvPr>
        </p:nvGraphicFramePr>
        <p:xfrm>
          <a:off x="4235450" y="1522162"/>
          <a:ext cx="3979863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638000" imgH="253800" progId="Equation.DSMT4">
                  <p:embed/>
                </p:oleObj>
              </mc:Choice>
              <mc:Fallback>
                <p:oleObj name="Equation" r:id="rId8" imgW="1638000" imgH="253800" progId="Equation.DSMT4">
                  <p:embed/>
                  <p:pic>
                    <p:nvPicPr>
                      <p:cNvPr id="6" name="Oggetto 5">
                        <a:extLst>
                          <a:ext uri="{FF2B5EF4-FFF2-40B4-BE49-F238E27FC236}">
                            <a16:creationId xmlns:a16="http://schemas.microsoft.com/office/drawing/2014/main" id="{C0636E23-3AED-47AD-9580-811799ED7FA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5450" y="1522162"/>
                        <a:ext cx="3979863" cy="6191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ggetto 10">
            <a:extLst>
              <a:ext uri="{FF2B5EF4-FFF2-40B4-BE49-F238E27FC236}">
                <a16:creationId xmlns:a16="http://schemas.microsoft.com/office/drawing/2014/main" id="{B6B9B141-32B9-4820-8D27-C74EDCB5E88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2481990"/>
              </p:ext>
            </p:extLst>
          </p:nvPr>
        </p:nvGraphicFramePr>
        <p:xfrm>
          <a:off x="4235450" y="2240335"/>
          <a:ext cx="3392488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396800" imgH="253800" progId="Equation.DSMT4">
                  <p:embed/>
                </p:oleObj>
              </mc:Choice>
              <mc:Fallback>
                <p:oleObj name="Equation" r:id="rId10" imgW="1396800" imgH="253800" progId="Equation.DSMT4">
                  <p:embed/>
                  <p:pic>
                    <p:nvPicPr>
                      <p:cNvPr id="7" name="Oggetto 6">
                        <a:extLst>
                          <a:ext uri="{FF2B5EF4-FFF2-40B4-BE49-F238E27FC236}">
                            <a16:creationId xmlns:a16="http://schemas.microsoft.com/office/drawing/2014/main" id="{D7B56267-4F8D-4098-8A11-127847B5F29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5450" y="2240335"/>
                        <a:ext cx="3392488" cy="6191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ggetto 12">
            <a:extLst>
              <a:ext uri="{FF2B5EF4-FFF2-40B4-BE49-F238E27FC236}">
                <a16:creationId xmlns:a16="http://schemas.microsoft.com/office/drawing/2014/main" id="{66092612-651E-4D70-ADA6-8FC9AD6780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7314523"/>
              </p:ext>
            </p:extLst>
          </p:nvPr>
        </p:nvGraphicFramePr>
        <p:xfrm>
          <a:off x="9275452" y="1638743"/>
          <a:ext cx="2677950" cy="12031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952200" imgH="431640" progId="Equation.DSMT4">
                  <p:embed/>
                </p:oleObj>
              </mc:Choice>
              <mc:Fallback>
                <p:oleObj name="Equation" r:id="rId12" imgW="952200" imgH="43164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75452" y="1638743"/>
                        <a:ext cx="2677950" cy="120318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7020018-C51E-421E-86DA-DCD3A773B6C5}"/>
              </a:ext>
            </a:extLst>
          </p:cNvPr>
          <p:cNvSpPr txBox="1"/>
          <p:nvPr/>
        </p:nvSpPr>
        <p:spPr>
          <a:xfrm>
            <a:off x="1395517" y="3820653"/>
            <a:ext cx="3403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 quiescent conditions:</a:t>
            </a:r>
          </a:p>
        </p:txBody>
      </p:sp>
      <p:graphicFrame>
        <p:nvGraphicFramePr>
          <p:cNvPr id="15" name="Oggetto 14">
            <a:extLst>
              <a:ext uri="{FF2B5EF4-FFF2-40B4-BE49-F238E27FC236}">
                <a16:creationId xmlns:a16="http://schemas.microsoft.com/office/drawing/2014/main" id="{3258B197-B0FA-4D31-A5A1-4B9F3461AFC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0040071"/>
              </p:ext>
            </p:extLst>
          </p:nvPr>
        </p:nvGraphicFramePr>
        <p:xfrm>
          <a:off x="4908751" y="3790490"/>
          <a:ext cx="1697037" cy="588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698400" imgH="241200" progId="Equation.DSMT4">
                  <p:embed/>
                </p:oleObj>
              </mc:Choice>
              <mc:Fallback>
                <p:oleObj name="Equation" r:id="rId14" imgW="698400" imgH="241200" progId="Equation.DSMT4">
                  <p:embed/>
                  <p:pic>
                    <p:nvPicPr>
                      <p:cNvPr id="11" name="Oggetto 10">
                        <a:extLst>
                          <a:ext uri="{FF2B5EF4-FFF2-40B4-BE49-F238E27FC236}">
                            <a16:creationId xmlns:a16="http://schemas.microsoft.com/office/drawing/2014/main" id="{B6B9B141-32B9-4820-8D27-C74EDCB5E88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08751" y="3790490"/>
                        <a:ext cx="1697037" cy="5889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ggetto 15">
            <a:extLst>
              <a:ext uri="{FF2B5EF4-FFF2-40B4-BE49-F238E27FC236}">
                <a16:creationId xmlns:a16="http://schemas.microsoft.com/office/drawing/2014/main" id="{8053A126-1B4D-491A-9A06-9E18AF87071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9447523"/>
              </p:ext>
            </p:extLst>
          </p:nvPr>
        </p:nvGraphicFramePr>
        <p:xfrm>
          <a:off x="6715526" y="3765168"/>
          <a:ext cx="1604962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660240" imgH="228600" progId="Equation.DSMT4">
                  <p:embed/>
                </p:oleObj>
              </mc:Choice>
              <mc:Fallback>
                <p:oleObj name="Equation" r:id="rId16" imgW="660240" imgH="228600" progId="Equation.DSMT4">
                  <p:embed/>
                  <p:pic>
                    <p:nvPicPr>
                      <p:cNvPr id="15" name="Oggetto 14">
                        <a:extLst>
                          <a:ext uri="{FF2B5EF4-FFF2-40B4-BE49-F238E27FC236}">
                            <a16:creationId xmlns:a16="http://schemas.microsoft.com/office/drawing/2014/main" id="{3258B197-B0FA-4D31-A5A1-4B9F3461AFC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5526" y="3765168"/>
                        <a:ext cx="1604962" cy="5588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ggetto 16">
            <a:extLst>
              <a:ext uri="{FF2B5EF4-FFF2-40B4-BE49-F238E27FC236}">
                <a16:creationId xmlns:a16="http://schemas.microsoft.com/office/drawing/2014/main" id="{F9BB9D8F-FD7A-4839-AA8E-984743854C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9049067"/>
              </p:ext>
            </p:extLst>
          </p:nvPr>
        </p:nvGraphicFramePr>
        <p:xfrm>
          <a:off x="1293813" y="4435475"/>
          <a:ext cx="2963862" cy="1203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054080" imgH="431640" progId="Equation.DSMT4">
                  <p:embed/>
                </p:oleObj>
              </mc:Choice>
              <mc:Fallback>
                <p:oleObj name="Equation" r:id="rId18" imgW="1054080" imgH="431640" progId="Equation.DSMT4">
                  <p:embed/>
                  <p:pic>
                    <p:nvPicPr>
                      <p:cNvPr id="13" name="Oggetto 12">
                        <a:extLst>
                          <a:ext uri="{FF2B5EF4-FFF2-40B4-BE49-F238E27FC236}">
                            <a16:creationId xmlns:a16="http://schemas.microsoft.com/office/drawing/2014/main" id="{66092612-651E-4D70-ADA6-8FC9AD67805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3813" y="4435475"/>
                        <a:ext cx="2963862" cy="12033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ggetto 17">
            <a:extLst>
              <a:ext uri="{FF2B5EF4-FFF2-40B4-BE49-F238E27FC236}">
                <a16:creationId xmlns:a16="http://schemas.microsoft.com/office/drawing/2014/main" id="{2BBC84BA-DBDB-4815-B88B-C1333FB6FD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5515545"/>
              </p:ext>
            </p:extLst>
          </p:nvPr>
        </p:nvGraphicFramePr>
        <p:xfrm>
          <a:off x="4956970" y="4582155"/>
          <a:ext cx="2928938" cy="1203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1041120" imgH="431640" progId="Equation.DSMT4">
                  <p:embed/>
                </p:oleObj>
              </mc:Choice>
              <mc:Fallback>
                <p:oleObj name="Equation" r:id="rId20" imgW="1041120" imgH="431640" progId="Equation.DSMT4">
                  <p:embed/>
                  <p:pic>
                    <p:nvPicPr>
                      <p:cNvPr id="17" name="Oggetto 16">
                        <a:extLst>
                          <a:ext uri="{FF2B5EF4-FFF2-40B4-BE49-F238E27FC236}">
                            <a16:creationId xmlns:a16="http://schemas.microsoft.com/office/drawing/2014/main" id="{F9BB9D8F-FD7A-4839-AA8E-984743854CE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6970" y="4582155"/>
                        <a:ext cx="2928938" cy="12033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igura a mano libera: forma 11">
            <a:extLst>
              <a:ext uri="{FF2B5EF4-FFF2-40B4-BE49-F238E27FC236}">
                <a16:creationId xmlns:a16="http://schemas.microsoft.com/office/drawing/2014/main" id="{610B0DD5-BC3B-4E68-B577-028FB24BBB16}"/>
              </a:ext>
            </a:extLst>
          </p:cNvPr>
          <p:cNvSpPr/>
          <p:nvPr/>
        </p:nvSpPr>
        <p:spPr>
          <a:xfrm>
            <a:off x="2471738" y="1771650"/>
            <a:ext cx="1657350" cy="1157288"/>
          </a:xfrm>
          <a:custGeom>
            <a:avLst/>
            <a:gdLst>
              <a:gd name="connsiteX0" fmla="*/ 0 w 1657350"/>
              <a:gd name="connsiteY0" fmla="*/ 1157288 h 1157288"/>
              <a:gd name="connsiteX1" fmla="*/ 671512 w 1657350"/>
              <a:gd name="connsiteY1" fmla="*/ 928688 h 1157288"/>
              <a:gd name="connsiteX2" fmla="*/ 871537 w 1657350"/>
              <a:gd name="connsiteY2" fmla="*/ 328613 h 1157288"/>
              <a:gd name="connsiteX3" fmla="*/ 1114425 w 1657350"/>
              <a:gd name="connsiteY3" fmla="*/ 71438 h 1157288"/>
              <a:gd name="connsiteX4" fmla="*/ 1657350 w 1657350"/>
              <a:gd name="connsiteY4" fmla="*/ 0 h 1157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7350" h="1157288">
                <a:moveTo>
                  <a:pt x="0" y="1157288"/>
                </a:moveTo>
                <a:cubicBezTo>
                  <a:pt x="263128" y="1112044"/>
                  <a:pt x="526256" y="1066800"/>
                  <a:pt x="671512" y="928688"/>
                </a:cubicBezTo>
                <a:cubicBezTo>
                  <a:pt x="816768" y="790576"/>
                  <a:pt x="797718" y="471488"/>
                  <a:pt x="871537" y="328613"/>
                </a:cubicBezTo>
                <a:cubicBezTo>
                  <a:pt x="945356" y="185738"/>
                  <a:pt x="983456" y="126207"/>
                  <a:pt x="1114425" y="71438"/>
                </a:cubicBezTo>
                <a:cubicBezTo>
                  <a:pt x="1245394" y="16669"/>
                  <a:pt x="1451372" y="8334"/>
                  <a:pt x="1657350" y="0"/>
                </a:cubicBezTo>
              </a:path>
            </a:pathLst>
          </a:custGeom>
          <a:noFill/>
          <a:ln w="38100"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igura a mano libera: forma 18">
            <a:extLst>
              <a:ext uri="{FF2B5EF4-FFF2-40B4-BE49-F238E27FC236}">
                <a16:creationId xmlns:a16="http://schemas.microsoft.com/office/drawing/2014/main" id="{DE0EE7B9-8E37-440D-85DF-26D0A4D53AF9}"/>
              </a:ext>
            </a:extLst>
          </p:cNvPr>
          <p:cNvSpPr/>
          <p:nvPr/>
        </p:nvSpPr>
        <p:spPr>
          <a:xfrm>
            <a:off x="2618072" y="2454442"/>
            <a:ext cx="1568917" cy="482189"/>
          </a:xfrm>
          <a:custGeom>
            <a:avLst/>
            <a:gdLst>
              <a:gd name="connsiteX0" fmla="*/ 0 w 1568917"/>
              <a:gd name="connsiteY0" fmla="*/ 481263 h 482189"/>
              <a:gd name="connsiteX1" fmla="*/ 481263 w 1568917"/>
              <a:gd name="connsiteY1" fmla="*/ 423512 h 482189"/>
              <a:gd name="connsiteX2" fmla="*/ 895149 w 1568917"/>
              <a:gd name="connsiteY2" fmla="*/ 105878 h 482189"/>
              <a:gd name="connsiteX3" fmla="*/ 1568917 w 1568917"/>
              <a:gd name="connsiteY3" fmla="*/ 0 h 482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68917" h="482189">
                <a:moveTo>
                  <a:pt x="0" y="481263"/>
                </a:moveTo>
                <a:cubicBezTo>
                  <a:pt x="166036" y="483669"/>
                  <a:pt x="332072" y="486076"/>
                  <a:pt x="481263" y="423512"/>
                </a:cubicBezTo>
                <a:cubicBezTo>
                  <a:pt x="630454" y="360948"/>
                  <a:pt x="713873" y="176463"/>
                  <a:pt x="895149" y="105878"/>
                </a:cubicBezTo>
                <a:cubicBezTo>
                  <a:pt x="1076425" y="35293"/>
                  <a:pt x="1322671" y="17646"/>
                  <a:pt x="1568917" y="0"/>
                </a:cubicBezTo>
              </a:path>
            </a:pathLst>
          </a:custGeom>
          <a:noFill/>
          <a:ln w="38100"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73C81467-FE34-4AC1-B063-E2940C27B246}"/>
              </a:ext>
            </a:extLst>
          </p:cNvPr>
          <p:cNvSpPr txBox="1"/>
          <p:nvPr/>
        </p:nvSpPr>
        <p:spPr>
          <a:xfrm>
            <a:off x="3869489" y="3070638"/>
            <a:ext cx="6430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Dividing the upper equation by the lower one</a:t>
            </a:r>
          </a:p>
        </p:txBody>
      </p:sp>
    </p:spTree>
    <p:extLst>
      <p:ext uri="{BB962C8B-B14F-4D97-AF65-F5344CB8AC3E}">
        <p14:creationId xmlns:p14="http://schemas.microsoft.com/office/powerpoint/2010/main" val="3791876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2" grpId="0" animBg="1"/>
      <p:bldP spid="19" grpId="0" animBg="1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EECDD6-C339-42C6-B466-86C03C07A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1793"/>
            <a:ext cx="10515600" cy="662397"/>
          </a:xfrm>
        </p:spPr>
        <p:txBody>
          <a:bodyPr/>
          <a:lstStyle/>
          <a:p>
            <a:r>
              <a:rPr lang="en-US" dirty="0"/>
              <a:t>Complete characteristics of the comparator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517CA9C-7B93-48D1-A416-273BC5EE4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Bruschi – Design of Mixed Signal Circuits</a:t>
            </a:r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EBC37C0-CDAF-413E-AFF2-02484FCC9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55017-B6DE-4C35-A63B-40EADAC97849}" type="slidenum">
              <a:rPr lang="en-US" smtClean="0"/>
              <a:t>25</a:t>
            </a:fld>
            <a:endParaRPr lang="en-US" dirty="0"/>
          </a:p>
        </p:txBody>
      </p:sp>
      <p:graphicFrame>
        <p:nvGraphicFramePr>
          <p:cNvPr id="6" name="Oggetto 5">
            <a:extLst>
              <a:ext uri="{FF2B5EF4-FFF2-40B4-BE49-F238E27FC236}">
                <a16:creationId xmlns:a16="http://schemas.microsoft.com/office/drawing/2014/main" id="{C42B5ED7-4C6E-4D9B-8307-0F4BA3D92A2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1208425"/>
              </p:ext>
            </p:extLst>
          </p:nvPr>
        </p:nvGraphicFramePr>
        <p:xfrm>
          <a:off x="4843160" y="4035292"/>
          <a:ext cx="2040371" cy="8698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002960" imgH="431640" progId="Equation.DSMT4">
                  <p:embed/>
                </p:oleObj>
              </mc:Choice>
              <mc:Fallback>
                <p:oleObj name="Equation" r:id="rId2" imgW="1002960" imgH="431640" progId="Equation.DSMT4">
                  <p:embed/>
                  <p:pic>
                    <p:nvPicPr>
                      <p:cNvPr id="18" name="Oggetto 17">
                        <a:extLst>
                          <a:ext uri="{FF2B5EF4-FFF2-40B4-BE49-F238E27FC236}">
                            <a16:creationId xmlns:a16="http://schemas.microsoft.com/office/drawing/2014/main" id="{2BBC84BA-DBDB-4815-B88B-C1333FB6FDE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43160" y="4035292"/>
                        <a:ext cx="2040371" cy="86985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ggetto 6">
            <a:extLst>
              <a:ext uri="{FF2B5EF4-FFF2-40B4-BE49-F238E27FC236}">
                <a16:creationId xmlns:a16="http://schemas.microsoft.com/office/drawing/2014/main" id="{1C9164EE-2FBD-4612-A438-27399C43A1E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621909"/>
              </p:ext>
            </p:extLst>
          </p:nvPr>
        </p:nvGraphicFramePr>
        <p:xfrm>
          <a:off x="5399040" y="3421044"/>
          <a:ext cx="1235075" cy="477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83920" imgH="228600" progId="Equation.DSMT4">
                  <p:embed/>
                </p:oleObj>
              </mc:Choice>
              <mc:Fallback>
                <p:oleObj name="Equation" r:id="rId4" imgW="583920" imgH="228600" progId="Equation.DSMT4">
                  <p:embed/>
                  <p:pic>
                    <p:nvPicPr>
                      <p:cNvPr id="6" name="Oggetto 5">
                        <a:extLst>
                          <a:ext uri="{FF2B5EF4-FFF2-40B4-BE49-F238E27FC236}">
                            <a16:creationId xmlns:a16="http://schemas.microsoft.com/office/drawing/2014/main" id="{C42B5ED7-4C6E-4D9B-8307-0F4BA3D92A2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9040" y="3421044"/>
                        <a:ext cx="1235075" cy="4778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31733E0B-D78A-4BD3-AECF-EA60F8E4C65D}"/>
              </a:ext>
            </a:extLst>
          </p:cNvPr>
          <p:cNvCxnSpPr>
            <a:cxnSpLocks/>
          </p:cNvCxnSpPr>
          <p:nvPr/>
        </p:nvCxnSpPr>
        <p:spPr>
          <a:xfrm>
            <a:off x="8097785" y="4107055"/>
            <a:ext cx="1003300" cy="0"/>
          </a:xfrm>
          <a:prstGeom prst="line">
            <a:avLst/>
          </a:prstGeom>
          <a:ln w="28575">
            <a:solidFill>
              <a:schemeClr val="tx1"/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Oggetto 11">
            <a:extLst>
              <a:ext uri="{FF2B5EF4-FFF2-40B4-BE49-F238E27FC236}">
                <a16:creationId xmlns:a16="http://schemas.microsoft.com/office/drawing/2014/main" id="{B6D114FF-235B-4FC1-8964-039F9F1A835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6753272"/>
              </p:ext>
            </p:extLst>
          </p:nvPr>
        </p:nvGraphicFramePr>
        <p:xfrm>
          <a:off x="1054100" y="4965307"/>
          <a:ext cx="3621087" cy="903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714320" imgH="431640" progId="Equation.DSMT4">
                  <p:embed/>
                </p:oleObj>
              </mc:Choice>
              <mc:Fallback>
                <p:oleObj name="Equation" r:id="rId6" imgW="1714320" imgH="431640" progId="Equation.DSMT4">
                  <p:embed/>
                  <p:pic>
                    <p:nvPicPr>
                      <p:cNvPr id="7" name="Oggetto 6">
                        <a:extLst>
                          <a:ext uri="{FF2B5EF4-FFF2-40B4-BE49-F238E27FC236}">
                            <a16:creationId xmlns:a16="http://schemas.microsoft.com/office/drawing/2014/main" id="{1C9164EE-2FBD-4612-A438-27399C43A1E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4100" y="4965307"/>
                        <a:ext cx="3621087" cy="9032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ggetto 12">
            <a:extLst>
              <a:ext uri="{FF2B5EF4-FFF2-40B4-BE49-F238E27FC236}">
                <a16:creationId xmlns:a16="http://schemas.microsoft.com/office/drawing/2014/main" id="{A229B663-B730-4A6B-A6BE-CF165AA8050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5814795"/>
              </p:ext>
            </p:extLst>
          </p:nvPr>
        </p:nvGraphicFramePr>
        <p:xfrm>
          <a:off x="5696428" y="4965308"/>
          <a:ext cx="5873750" cy="903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781000" imgH="431640" progId="Equation.DSMT4">
                  <p:embed/>
                </p:oleObj>
              </mc:Choice>
              <mc:Fallback>
                <p:oleObj name="Equation" r:id="rId8" imgW="2781000" imgH="431640" progId="Equation.DSMT4">
                  <p:embed/>
                  <p:pic>
                    <p:nvPicPr>
                      <p:cNvPr id="12" name="Oggetto 11">
                        <a:extLst>
                          <a:ext uri="{FF2B5EF4-FFF2-40B4-BE49-F238E27FC236}">
                            <a16:creationId xmlns:a16="http://schemas.microsoft.com/office/drawing/2014/main" id="{B6D114FF-235B-4FC1-8964-039F9F1A835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96428" y="4965308"/>
                        <a:ext cx="5873750" cy="9032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ggetto 13">
            <a:extLst>
              <a:ext uri="{FF2B5EF4-FFF2-40B4-BE49-F238E27FC236}">
                <a16:creationId xmlns:a16="http://schemas.microsoft.com/office/drawing/2014/main" id="{89467A60-ADEE-472F-952C-F378A71347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2445812"/>
              </p:ext>
            </p:extLst>
          </p:nvPr>
        </p:nvGraphicFramePr>
        <p:xfrm>
          <a:off x="8456560" y="4213061"/>
          <a:ext cx="644525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304560" imgH="228600" progId="Equation.DSMT4">
                  <p:embed/>
                </p:oleObj>
              </mc:Choice>
              <mc:Fallback>
                <p:oleObj name="Equation" r:id="rId10" imgW="304560" imgH="228600" progId="Equation.DSMT4">
                  <p:embed/>
                  <p:pic>
                    <p:nvPicPr>
                      <p:cNvPr id="12" name="Oggetto 11">
                        <a:extLst>
                          <a:ext uri="{FF2B5EF4-FFF2-40B4-BE49-F238E27FC236}">
                            <a16:creationId xmlns:a16="http://schemas.microsoft.com/office/drawing/2014/main" id="{B6D114FF-235B-4FC1-8964-039F9F1A835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56560" y="4213061"/>
                        <a:ext cx="644525" cy="4794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64ED702C-8035-46BF-9CFD-EF97DF5B9614}"/>
              </a:ext>
            </a:extLst>
          </p:cNvPr>
          <p:cNvSpPr/>
          <p:nvPr/>
        </p:nvSpPr>
        <p:spPr>
          <a:xfrm>
            <a:off x="680004" y="4855912"/>
            <a:ext cx="4369278" cy="109473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lemento grafico 4">
            <a:extLst>
              <a:ext uri="{FF2B5EF4-FFF2-40B4-BE49-F238E27FC236}">
                <a16:creationId xmlns:a16="http://schemas.microsoft.com/office/drawing/2014/main" id="{D9877392-60A2-419E-9542-4BA93F5A16F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72580" y="650604"/>
            <a:ext cx="4570580" cy="3766788"/>
          </a:xfrm>
          <a:prstGeom prst="rect">
            <a:avLst/>
          </a:prstGeom>
        </p:spPr>
      </p:pic>
      <p:pic>
        <p:nvPicPr>
          <p:cNvPr id="16" name="Elemento grafico 15">
            <a:extLst>
              <a:ext uri="{FF2B5EF4-FFF2-40B4-BE49-F238E27FC236}">
                <a16:creationId xmlns:a16="http://schemas.microsoft.com/office/drawing/2014/main" id="{5ED3246D-C7F6-4782-81CB-5CDE751DF04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634115" y="720755"/>
            <a:ext cx="4757930" cy="369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8219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2F3DA24-9DFD-4D4A-9986-DEBCF92BE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Bruschi – Design of Mixed Signal Circuits</a:t>
            </a:r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B620EBC-A63C-4702-88AE-69389CF19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55017-B6DE-4C35-A63B-40EADAC97849}" type="slidenum">
              <a:rPr lang="en-US" smtClean="0"/>
              <a:t>26</a:t>
            </a:fld>
            <a:endParaRPr lang="en-US" dirty="0"/>
          </a:p>
        </p:txBody>
      </p:sp>
      <p:graphicFrame>
        <p:nvGraphicFramePr>
          <p:cNvPr id="6" name="Oggetto 5">
            <a:extLst>
              <a:ext uri="{FF2B5EF4-FFF2-40B4-BE49-F238E27FC236}">
                <a16:creationId xmlns:a16="http://schemas.microsoft.com/office/drawing/2014/main" id="{C59F2C8B-DA3B-4785-96A5-CCFF4B57A7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733716"/>
              </p:ext>
            </p:extLst>
          </p:nvPr>
        </p:nvGraphicFramePr>
        <p:xfrm>
          <a:off x="569321" y="723151"/>
          <a:ext cx="3814127" cy="9514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714320" imgH="431640" progId="Equation.DSMT4">
                  <p:embed/>
                </p:oleObj>
              </mc:Choice>
              <mc:Fallback>
                <p:oleObj name="Equation" r:id="rId2" imgW="1714320" imgH="431640" progId="Equation.DSMT4">
                  <p:embed/>
                  <p:pic>
                    <p:nvPicPr>
                      <p:cNvPr id="12" name="Oggetto 11">
                        <a:extLst>
                          <a:ext uri="{FF2B5EF4-FFF2-40B4-BE49-F238E27FC236}">
                            <a16:creationId xmlns:a16="http://schemas.microsoft.com/office/drawing/2014/main" id="{B6D114FF-235B-4FC1-8964-039F9F1A835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9321" y="723151"/>
                        <a:ext cx="3814127" cy="95144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asellaDiTesto 6">
            <a:extLst>
              <a:ext uri="{FF2B5EF4-FFF2-40B4-BE49-F238E27FC236}">
                <a16:creationId xmlns:a16="http://schemas.microsoft.com/office/drawing/2014/main" id="{7ED14FA3-96C1-48AE-B194-C5E0D38C0404}"/>
              </a:ext>
            </a:extLst>
          </p:cNvPr>
          <p:cNvSpPr txBox="1"/>
          <p:nvPr/>
        </p:nvSpPr>
        <p:spPr>
          <a:xfrm>
            <a:off x="371475" y="2015223"/>
            <a:ext cx="5300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Make V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TE1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as small as possible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Make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just slightly larger than 1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394D7A2-D18D-42E2-B535-5D28B2CC7C91}"/>
              </a:ext>
            </a:extLst>
          </p:cNvPr>
          <p:cNvSpPr txBox="1"/>
          <p:nvPr/>
        </p:nvSpPr>
        <p:spPr>
          <a:xfrm>
            <a:off x="332751" y="2923926"/>
            <a:ext cx="61490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However, other requirements impose to make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significantly larger than 1, because: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F21ECC7-9002-4077-978A-AE990973B913}"/>
              </a:ext>
            </a:extLst>
          </p:cNvPr>
          <p:cNvSpPr txBox="1"/>
          <p:nvPr/>
        </p:nvSpPr>
        <p:spPr>
          <a:xfrm>
            <a:off x="188843" y="4062866"/>
            <a:ext cx="64368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R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calculated |</a:t>
            </a:r>
            <a:r>
              <a:rPr lang="en-US" sz="2400" dirty="0" err="1">
                <a:latin typeface="Symbol" panose="05050102010706020507" pitchFamily="18" charset="2"/>
                <a:cs typeface="Arial" panose="020B0604020202020204" pitchFamily="34" charset="0"/>
              </a:rPr>
              <a:t>b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|=(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is overestimated, since we have neglected the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's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arenR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Process error can make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&lt;1 if the margin to 1 is too small</a:t>
            </a:r>
          </a:p>
          <a:p>
            <a:pPr marL="457200" indent="-457200">
              <a:buAutoNum type="arabicParenR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transition is faster with larger |</a:t>
            </a:r>
            <a:r>
              <a:rPr lang="en-US" sz="2400" dirty="0" err="1">
                <a:latin typeface="Symbol" panose="05050102010706020507" pitchFamily="18" charset="2"/>
                <a:cs typeface="Arial" panose="020B0604020202020204" pitchFamily="34" charset="0"/>
              </a:rPr>
              <a:t>b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</a:p>
        </p:txBody>
      </p:sp>
      <p:graphicFrame>
        <p:nvGraphicFramePr>
          <p:cNvPr id="11" name="Oggetto 10">
            <a:extLst>
              <a:ext uri="{FF2B5EF4-FFF2-40B4-BE49-F238E27FC236}">
                <a16:creationId xmlns:a16="http://schemas.microsoft.com/office/drawing/2014/main" id="{B49D9164-2484-4EDA-B040-1B3F4A5D020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8737460"/>
              </p:ext>
            </p:extLst>
          </p:nvPr>
        </p:nvGraphicFramePr>
        <p:xfrm>
          <a:off x="7531100" y="4716463"/>
          <a:ext cx="3024188" cy="86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58640" imgH="393480" progId="Equation.DSMT4">
                  <p:embed/>
                </p:oleObj>
              </mc:Choice>
              <mc:Fallback>
                <p:oleObj name="Equation" r:id="rId4" imgW="1358640" imgH="393480" progId="Equation.DSMT4">
                  <p:embed/>
                  <p:pic>
                    <p:nvPicPr>
                      <p:cNvPr id="6" name="Oggetto 5">
                        <a:extLst>
                          <a:ext uri="{FF2B5EF4-FFF2-40B4-BE49-F238E27FC236}">
                            <a16:creationId xmlns:a16="http://schemas.microsoft.com/office/drawing/2014/main" id="{C59F2C8B-DA3B-4785-96A5-CCFF4B57A78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31100" y="4716463"/>
                        <a:ext cx="3024188" cy="8667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472B450-DBF0-436A-AB63-FE96C09CC73F}"/>
              </a:ext>
            </a:extLst>
          </p:cNvPr>
          <p:cNvSpPr txBox="1"/>
          <p:nvPr/>
        </p:nvSpPr>
        <p:spPr>
          <a:xfrm>
            <a:off x="7254741" y="4314995"/>
            <a:ext cx="3849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typical robust choice: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D372323-1549-4C9F-BFAB-2D00E9F4958F}"/>
              </a:ext>
            </a:extLst>
          </p:cNvPr>
          <p:cNvSpPr txBox="1"/>
          <p:nvPr/>
        </p:nvSpPr>
        <p:spPr>
          <a:xfrm>
            <a:off x="7254741" y="5582811"/>
            <a:ext cx="3849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as small as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50 mV</a:t>
            </a:r>
          </a:p>
        </p:txBody>
      </p:sp>
      <p:sp>
        <p:nvSpPr>
          <p:cNvPr id="15" name="Titolo 14">
            <a:extLst>
              <a:ext uri="{FF2B5EF4-FFF2-40B4-BE49-F238E27FC236}">
                <a16:creationId xmlns:a16="http://schemas.microsoft.com/office/drawing/2014/main" id="{8CEDDD67-C9B7-494C-8507-1E4F6EF58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592" y="119360"/>
            <a:ext cx="10515600" cy="662397"/>
          </a:xfrm>
        </p:spPr>
        <p:txBody>
          <a:bodyPr/>
          <a:lstStyle/>
          <a:p>
            <a:r>
              <a:rPr lang="en-US" dirty="0"/>
              <a:t>Minimum achievable hysteresis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C1A1659-6BEB-4970-9473-CA59C36C4A35}"/>
              </a:ext>
            </a:extLst>
          </p:cNvPr>
          <p:cNvSpPr txBox="1"/>
          <p:nvPr/>
        </p:nvSpPr>
        <p:spPr>
          <a:xfrm>
            <a:off x="569321" y="1615987"/>
            <a:ext cx="3967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obtain a small hysteresis</a:t>
            </a:r>
          </a:p>
        </p:txBody>
      </p:sp>
      <p:pic>
        <p:nvPicPr>
          <p:cNvPr id="2" name="Elemento grafico 1">
            <a:extLst>
              <a:ext uri="{FF2B5EF4-FFF2-40B4-BE49-F238E27FC236}">
                <a16:creationId xmlns:a16="http://schemas.microsoft.com/office/drawing/2014/main" id="{63A8B258-7609-44F9-A303-654E79B56D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52387" y="782707"/>
            <a:ext cx="4170292" cy="343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822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E4DA86CB-7F16-4D7A-9CA2-5CA7521AE254}"/>
              </a:ext>
            </a:extLst>
          </p:cNvPr>
          <p:cNvSpPr/>
          <p:nvPr/>
        </p:nvSpPr>
        <p:spPr>
          <a:xfrm>
            <a:off x="7550429" y="1202635"/>
            <a:ext cx="3511823" cy="3110948"/>
          </a:xfrm>
          <a:prstGeom prst="roundRect">
            <a:avLst>
              <a:gd name="adj" fmla="val 1059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E607618-2479-4E68-9B54-A7C4102C2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Bruschi – Design of Mixed Signal Circuits</a:t>
            </a:r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61D1075-EFC6-4B3D-B00B-7C755DC74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55017-B6DE-4C35-A63B-40EADAC97849}" type="slidenum">
              <a:rPr lang="en-US" smtClean="0"/>
              <a:t>27</a:t>
            </a:fld>
            <a:endParaRPr lang="en-US" dirty="0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22FE9EA2-7054-4DF2-946A-A822B2A6E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761" y="47625"/>
            <a:ext cx="10515600" cy="662397"/>
          </a:xfrm>
        </p:spPr>
        <p:txBody>
          <a:bodyPr/>
          <a:lstStyle/>
          <a:p>
            <a:r>
              <a:rPr lang="en-US" dirty="0"/>
              <a:t>How to obtain a comparator with very low hysteresis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45CD573-480B-46F8-9E27-C041115B6D38}"/>
              </a:ext>
            </a:extLst>
          </p:cNvPr>
          <p:cNvSpPr txBox="1"/>
          <p:nvPr/>
        </p:nvSpPr>
        <p:spPr>
          <a:xfrm>
            <a:off x="517387" y="979955"/>
            <a:ext cx="6559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simplest solution is using a pre-amplifier:</a:t>
            </a:r>
          </a:p>
        </p:txBody>
      </p:sp>
      <p:sp>
        <p:nvSpPr>
          <p:cNvPr id="10" name="Figura a mano libera: forma 9">
            <a:extLst>
              <a:ext uri="{FF2B5EF4-FFF2-40B4-BE49-F238E27FC236}">
                <a16:creationId xmlns:a16="http://schemas.microsoft.com/office/drawing/2014/main" id="{4D9BBCB0-DAD5-45F8-9F49-909523CDD14F}"/>
              </a:ext>
            </a:extLst>
          </p:cNvPr>
          <p:cNvSpPr/>
          <p:nvPr/>
        </p:nvSpPr>
        <p:spPr>
          <a:xfrm>
            <a:off x="4787351" y="1533933"/>
            <a:ext cx="2763078" cy="562789"/>
          </a:xfrm>
          <a:custGeom>
            <a:avLst/>
            <a:gdLst>
              <a:gd name="connsiteX0" fmla="*/ 2763078 w 2763078"/>
              <a:gd name="connsiteY0" fmla="*/ 69991 h 537130"/>
              <a:gd name="connsiteX1" fmla="*/ 2007704 w 2763078"/>
              <a:gd name="connsiteY1" fmla="*/ 50113 h 537130"/>
              <a:gd name="connsiteX2" fmla="*/ 1222513 w 2763078"/>
              <a:gd name="connsiteY2" fmla="*/ 417 h 537130"/>
              <a:gd name="connsiteX3" fmla="*/ 596348 w 2763078"/>
              <a:gd name="connsiteY3" fmla="*/ 69991 h 537130"/>
              <a:gd name="connsiteX4" fmla="*/ 0 w 2763078"/>
              <a:gd name="connsiteY4" fmla="*/ 537130 h 537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3078" h="537130">
                <a:moveTo>
                  <a:pt x="2763078" y="69991"/>
                </a:moveTo>
                <a:lnTo>
                  <a:pt x="2007704" y="50113"/>
                </a:lnTo>
                <a:cubicBezTo>
                  <a:pt x="1750943" y="38517"/>
                  <a:pt x="1457739" y="-2896"/>
                  <a:pt x="1222513" y="417"/>
                </a:cubicBezTo>
                <a:cubicBezTo>
                  <a:pt x="987287" y="3730"/>
                  <a:pt x="800100" y="-19461"/>
                  <a:pt x="596348" y="69991"/>
                </a:cubicBezTo>
                <a:cubicBezTo>
                  <a:pt x="392596" y="159443"/>
                  <a:pt x="196298" y="348286"/>
                  <a:pt x="0" y="537130"/>
                </a:cubicBezTo>
              </a:path>
            </a:pathLst>
          </a:custGeom>
          <a:noFill/>
          <a:ln w="38100"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Oggetto 10">
            <a:extLst>
              <a:ext uri="{FF2B5EF4-FFF2-40B4-BE49-F238E27FC236}">
                <a16:creationId xmlns:a16="http://schemas.microsoft.com/office/drawing/2014/main" id="{700938DA-A7FA-4A35-9966-C0CE3F8355D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8846496"/>
              </p:ext>
            </p:extLst>
          </p:nvPr>
        </p:nvGraphicFramePr>
        <p:xfrm>
          <a:off x="4456773" y="3544038"/>
          <a:ext cx="1751013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87320" imgH="241200" progId="Equation.DSMT4">
                  <p:embed/>
                </p:oleObj>
              </mc:Choice>
              <mc:Fallback>
                <p:oleObj name="Equation" r:id="rId3" imgW="787320" imgH="241200" progId="Equation.DSMT4">
                  <p:embed/>
                  <p:pic>
                    <p:nvPicPr>
                      <p:cNvPr id="11" name="Oggetto 10">
                        <a:extLst>
                          <a:ext uri="{FF2B5EF4-FFF2-40B4-BE49-F238E27FC236}">
                            <a16:creationId xmlns:a16="http://schemas.microsoft.com/office/drawing/2014/main" id="{B49D9164-2484-4EDA-B040-1B3F4A5D020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6773" y="3544038"/>
                        <a:ext cx="1751013" cy="5302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ggetto 11">
            <a:extLst>
              <a:ext uri="{FF2B5EF4-FFF2-40B4-BE49-F238E27FC236}">
                <a16:creationId xmlns:a16="http://schemas.microsoft.com/office/drawing/2014/main" id="{805CF333-2646-425D-9A90-BA37AF4B8C4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1766508"/>
              </p:ext>
            </p:extLst>
          </p:nvPr>
        </p:nvGraphicFramePr>
        <p:xfrm>
          <a:off x="2514599" y="4606250"/>
          <a:ext cx="3949700" cy="858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790640" imgH="393480" progId="Equation.DSMT4">
                  <p:embed/>
                </p:oleObj>
              </mc:Choice>
              <mc:Fallback>
                <p:oleObj name="Equation" r:id="rId5" imgW="1790640" imgH="393480" progId="Equation.DSMT4">
                  <p:embed/>
                  <p:pic>
                    <p:nvPicPr>
                      <p:cNvPr id="11" name="Oggetto 10">
                        <a:extLst>
                          <a:ext uri="{FF2B5EF4-FFF2-40B4-BE49-F238E27FC236}">
                            <a16:creationId xmlns:a16="http://schemas.microsoft.com/office/drawing/2014/main" id="{700938DA-A7FA-4A35-9966-C0CE3F8355D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599" y="4606250"/>
                        <a:ext cx="3949700" cy="8588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id="{573FE4C6-C86F-4798-8B0A-79652595857E}"/>
              </a:ext>
            </a:extLst>
          </p:cNvPr>
          <p:cNvSpPr/>
          <p:nvPr/>
        </p:nvSpPr>
        <p:spPr>
          <a:xfrm>
            <a:off x="868052" y="1909290"/>
            <a:ext cx="927100" cy="150958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ttangolo con angoli arrotondati 13">
            <a:extLst>
              <a:ext uri="{FF2B5EF4-FFF2-40B4-BE49-F238E27FC236}">
                <a16:creationId xmlns:a16="http://schemas.microsoft.com/office/drawing/2014/main" id="{FAC8113A-D7BA-4E34-B602-D078C959C024}"/>
              </a:ext>
            </a:extLst>
          </p:cNvPr>
          <p:cNvSpPr/>
          <p:nvPr/>
        </p:nvSpPr>
        <p:spPr>
          <a:xfrm>
            <a:off x="3809754" y="1889064"/>
            <a:ext cx="495659" cy="1620448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461521A9-E9DC-47E4-9F66-3131D8496E03}"/>
              </a:ext>
            </a:extLst>
          </p:cNvPr>
          <p:cNvSpPr/>
          <p:nvPr/>
        </p:nvSpPr>
        <p:spPr>
          <a:xfrm>
            <a:off x="376488" y="4550135"/>
            <a:ext cx="8246006" cy="105019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78BF5ABF-3383-40BB-BD4B-D8B0C6399C6D}"/>
              </a:ext>
            </a:extLst>
          </p:cNvPr>
          <p:cNvSpPr/>
          <p:nvPr/>
        </p:nvSpPr>
        <p:spPr>
          <a:xfrm>
            <a:off x="4463150" y="3438895"/>
            <a:ext cx="1977584" cy="635368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F27EAF43-7E73-4C39-8ECE-094E6332A438}"/>
              </a:ext>
            </a:extLst>
          </p:cNvPr>
          <p:cNvCxnSpPr>
            <a:cxnSpLocks/>
          </p:cNvCxnSpPr>
          <p:nvPr/>
        </p:nvCxnSpPr>
        <p:spPr>
          <a:xfrm flipV="1">
            <a:off x="1424695" y="3429792"/>
            <a:ext cx="30530" cy="109430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03B18AE2-20CB-485C-98A0-29EF643E687B}"/>
              </a:ext>
            </a:extLst>
          </p:cNvPr>
          <p:cNvCxnSpPr>
            <a:stCxn id="16" idx="1"/>
          </p:cNvCxnSpPr>
          <p:nvPr/>
        </p:nvCxnSpPr>
        <p:spPr>
          <a:xfrm flipH="1" flipV="1">
            <a:off x="3855525" y="3495957"/>
            <a:ext cx="607625" cy="26062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21AE26B-BE1A-452E-AF1B-7662906BDB47}"/>
              </a:ext>
            </a:extLst>
          </p:cNvPr>
          <p:cNvSpPr txBox="1"/>
          <p:nvPr/>
        </p:nvSpPr>
        <p:spPr>
          <a:xfrm>
            <a:off x="8866539" y="4550136"/>
            <a:ext cx="32132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 discrete time systems the amplifier offset can be cancelled with CDS</a:t>
            </a:r>
          </a:p>
        </p:txBody>
      </p:sp>
      <p:pic>
        <p:nvPicPr>
          <p:cNvPr id="2" name="Elemento grafico 1">
            <a:extLst>
              <a:ext uri="{FF2B5EF4-FFF2-40B4-BE49-F238E27FC236}">
                <a16:creationId xmlns:a16="http://schemas.microsoft.com/office/drawing/2014/main" id="{C142DAA8-CA40-4E65-B6A2-E231609E48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86692" y="1402172"/>
            <a:ext cx="3406090" cy="2807088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7CC1CA5C-3F15-4FC9-AF37-ABD671EAF41A}"/>
              </a:ext>
            </a:extLst>
          </p:cNvPr>
          <p:cNvSpPr txBox="1"/>
          <p:nvPr/>
        </p:nvSpPr>
        <p:spPr>
          <a:xfrm>
            <a:off x="2262505" y="3641026"/>
            <a:ext cx="1176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gain G:</a:t>
            </a:r>
          </a:p>
        </p:txBody>
      </p: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DFCAA9C1-B1D1-4C92-9566-1F4542371589}"/>
              </a:ext>
            </a:extLst>
          </p:cNvPr>
          <p:cNvCxnSpPr>
            <a:cxnSpLocks/>
          </p:cNvCxnSpPr>
          <p:nvPr/>
        </p:nvCxnSpPr>
        <p:spPr>
          <a:xfrm>
            <a:off x="2684527" y="3351189"/>
            <a:ext cx="84566" cy="38962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Elemento grafico 21">
            <a:extLst>
              <a:ext uri="{FF2B5EF4-FFF2-40B4-BE49-F238E27FC236}">
                <a16:creationId xmlns:a16="http://schemas.microsoft.com/office/drawing/2014/main" id="{4CCD8C56-F1C2-4B25-9EDC-DBBD58EB31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99218" y="1965406"/>
            <a:ext cx="5322568" cy="1509579"/>
          </a:xfrm>
          <a:prstGeom prst="rect">
            <a:avLst/>
          </a:prstGeom>
        </p:spPr>
      </p:pic>
      <p:graphicFrame>
        <p:nvGraphicFramePr>
          <p:cNvPr id="24" name="Oggetto 23">
            <a:extLst>
              <a:ext uri="{FF2B5EF4-FFF2-40B4-BE49-F238E27FC236}">
                <a16:creationId xmlns:a16="http://schemas.microsoft.com/office/drawing/2014/main" id="{A7EC627E-E948-47A2-A7F8-3CEFB08B042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2321875"/>
              </p:ext>
            </p:extLst>
          </p:nvPr>
        </p:nvGraphicFramePr>
        <p:xfrm>
          <a:off x="1898103" y="4016393"/>
          <a:ext cx="2354262" cy="60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066680" imgH="279360" progId="Equation.DSMT4">
                  <p:embed/>
                </p:oleObj>
              </mc:Choice>
              <mc:Fallback>
                <p:oleObj name="Equation" r:id="rId11" imgW="1066680" imgH="279360" progId="Equation.DSMT4">
                  <p:embed/>
                  <p:pic>
                    <p:nvPicPr>
                      <p:cNvPr id="12" name="Oggetto 11">
                        <a:extLst>
                          <a:ext uri="{FF2B5EF4-FFF2-40B4-BE49-F238E27FC236}">
                            <a16:creationId xmlns:a16="http://schemas.microsoft.com/office/drawing/2014/main" id="{805CF333-2646-425D-9A90-BA37AF4B8C4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8103" y="4016393"/>
                        <a:ext cx="2354262" cy="6064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ggetto 25">
            <a:extLst>
              <a:ext uri="{FF2B5EF4-FFF2-40B4-BE49-F238E27FC236}">
                <a16:creationId xmlns:a16="http://schemas.microsoft.com/office/drawing/2014/main" id="{E62F2DA9-C9CB-473D-AC4E-A0C66A283DA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7829566"/>
              </p:ext>
            </p:extLst>
          </p:nvPr>
        </p:nvGraphicFramePr>
        <p:xfrm>
          <a:off x="455157" y="4569880"/>
          <a:ext cx="1822450" cy="855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825480" imgH="393480" progId="Equation.DSMT4">
                  <p:embed/>
                </p:oleObj>
              </mc:Choice>
              <mc:Fallback>
                <p:oleObj name="Equation" r:id="rId13" imgW="825480" imgH="393480" progId="Equation.DSMT4">
                  <p:embed/>
                  <p:pic>
                    <p:nvPicPr>
                      <p:cNvPr id="24" name="Oggetto 23">
                        <a:extLst>
                          <a:ext uri="{FF2B5EF4-FFF2-40B4-BE49-F238E27FC236}">
                            <a16:creationId xmlns:a16="http://schemas.microsoft.com/office/drawing/2014/main" id="{A7EC627E-E948-47A2-A7F8-3CEFB08B042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157" y="4569880"/>
                        <a:ext cx="1822450" cy="8556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ggetto 26">
            <a:extLst>
              <a:ext uri="{FF2B5EF4-FFF2-40B4-BE49-F238E27FC236}">
                <a16:creationId xmlns:a16="http://schemas.microsoft.com/office/drawing/2014/main" id="{178BFF5E-630D-433B-BC31-E7D32EB1D3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1641427"/>
              </p:ext>
            </p:extLst>
          </p:nvPr>
        </p:nvGraphicFramePr>
        <p:xfrm>
          <a:off x="6464207" y="4628198"/>
          <a:ext cx="1709738" cy="855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774360" imgH="393480" progId="Equation.DSMT4">
                  <p:embed/>
                </p:oleObj>
              </mc:Choice>
              <mc:Fallback>
                <p:oleObj name="Equation" r:id="rId15" imgW="774360" imgH="393480" progId="Equation.DSMT4">
                  <p:embed/>
                  <p:pic>
                    <p:nvPicPr>
                      <p:cNvPr id="26" name="Oggetto 25">
                        <a:extLst>
                          <a:ext uri="{FF2B5EF4-FFF2-40B4-BE49-F238E27FC236}">
                            <a16:creationId xmlns:a16="http://schemas.microsoft.com/office/drawing/2014/main" id="{E62F2DA9-C9CB-473D-AC4E-A0C66A283DA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4207" y="4628198"/>
                        <a:ext cx="1709738" cy="8556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F2D8B343-2FA7-4213-AE1F-509F0F5A65BA}"/>
              </a:ext>
            </a:extLst>
          </p:cNvPr>
          <p:cNvSpPr txBox="1"/>
          <p:nvPr/>
        </p:nvSpPr>
        <p:spPr>
          <a:xfrm>
            <a:off x="238585" y="5655365"/>
            <a:ext cx="8383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hysteresis is divided by the preamplifier gain (G)</a:t>
            </a:r>
          </a:p>
        </p:txBody>
      </p:sp>
      <p:sp>
        <p:nvSpPr>
          <p:cNvPr id="31" name="Freccia in su 30">
            <a:extLst>
              <a:ext uri="{FF2B5EF4-FFF2-40B4-BE49-F238E27FC236}">
                <a16:creationId xmlns:a16="http://schemas.microsoft.com/office/drawing/2014/main" id="{2402707B-8A45-49C7-9F4E-EA6DE64C23EE}"/>
              </a:ext>
            </a:extLst>
          </p:cNvPr>
          <p:cNvSpPr/>
          <p:nvPr/>
        </p:nvSpPr>
        <p:spPr>
          <a:xfrm>
            <a:off x="6781800" y="5334966"/>
            <a:ext cx="457200" cy="385449"/>
          </a:xfrm>
          <a:prstGeom prst="up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725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21" grpId="0"/>
      <p:bldP spid="17" grpId="0"/>
      <p:bldP spid="28" grpId="0"/>
      <p:bldP spid="3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F59D1A5-4763-4044-87CE-983BE2CC1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Bruschi – Design of Mixed Signal Circuits</a:t>
            </a:r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B7B94E0-5C1D-470C-AB29-564F8D09B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55017-B6DE-4C35-A63B-40EADAC97849}" type="slidenum">
              <a:rPr lang="en-US" smtClean="0"/>
              <a:t>28</a:t>
            </a:fld>
            <a:endParaRPr lang="en-US" dirty="0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22FEC496-B1EC-476C-A114-0EFD91B14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simple low-frequency VCO based on comparator hysteresis</a:t>
            </a:r>
          </a:p>
        </p:txBody>
      </p:sp>
      <p:pic>
        <p:nvPicPr>
          <p:cNvPr id="23554" name="Picture 2">
            <a:extLst>
              <a:ext uri="{FF2B5EF4-FFF2-40B4-BE49-F238E27FC236}">
                <a16:creationId xmlns:a16="http://schemas.microsoft.com/office/drawing/2014/main" id="{BD2B1253-068F-4447-BD10-2BEBF81DD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537" y="1476811"/>
            <a:ext cx="5318126" cy="3904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B23D26EE-1DDA-4C30-BC8E-766836D273A5}"/>
              </a:ext>
            </a:extLst>
          </p:cNvPr>
          <p:cNvSpPr txBox="1"/>
          <p:nvPr/>
        </p:nvSpPr>
        <p:spPr>
          <a:xfrm>
            <a:off x="5253036" y="1339524"/>
            <a:ext cx="61007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This comparator is designed to have a 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large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hysteresis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C409F1E-15AB-4D49-B8F6-4C46E7125573}"/>
              </a:ext>
            </a:extLst>
          </p:cNvPr>
          <p:cNvSpPr txBox="1"/>
          <p:nvPr/>
        </p:nvSpPr>
        <p:spPr>
          <a:xfrm>
            <a:off x="7112000" y="2328636"/>
            <a:ext cx="43306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When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out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=0, the capacitor is charged by I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When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out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=1, the capacitor is discharged by I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AD8A18E9-4900-4DAE-9036-4D32079A7768}"/>
              </a:ext>
            </a:extLst>
          </p:cNvPr>
          <p:cNvCxnSpPr/>
          <p:nvPr/>
        </p:nvCxnSpPr>
        <p:spPr>
          <a:xfrm>
            <a:off x="7200900" y="4419600"/>
            <a:ext cx="37846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6D8B9500-5DDC-437D-8001-AAB1BA9D2356}"/>
              </a:ext>
            </a:extLst>
          </p:cNvPr>
          <p:cNvCxnSpPr/>
          <p:nvPr/>
        </p:nvCxnSpPr>
        <p:spPr>
          <a:xfrm>
            <a:off x="7200900" y="5651500"/>
            <a:ext cx="37846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C41D421-C9E7-48F0-86D4-EBFB8EBD536C}"/>
              </a:ext>
            </a:extLst>
          </p:cNvPr>
          <p:cNvSpPr txBox="1"/>
          <p:nvPr/>
        </p:nvSpPr>
        <p:spPr>
          <a:xfrm>
            <a:off x="11085135" y="4166910"/>
            <a:ext cx="1069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+V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DE2679D-5FAC-498D-8EAF-92D029D235B1}"/>
              </a:ext>
            </a:extLst>
          </p:cNvPr>
          <p:cNvSpPr txBox="1"/>
          <p:nvPr/>
        </p:nvSpPr>
        <p:spPr>
          <a:xfrm>
            <a:off x="11085135" y="5383531"/>
            <a:ext cx="1035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+V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18468C4F-D725-48F8-9E99-BD247DDC8169}"/>
              </a:ext>
            </a:extLst>
          </p:cNvPr>
          <p:cNvCxnSpPr/>
          <p:nvPr/>
        </p:nvCxnSpPr>
        <p:spPr>
          <a:xfrm flipV="1">
            <a:off x="7200900" y="4397742"/>
            <a:ext cx="939800" cy="160935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ADFF4A5F-FB2B-45F4-973A-48EE2A2EF8BB}"/>
              </a:ext>
            </a:extLst>
          </p:cNvPr>
          <p:cNvCxnSpPr>
            <a:cxnSpLocks/>
          </p:cNvCxnSpPr>
          <p:nvPr/>
        </p:nvCxnSpPr>
        <p:spPr>
          <a:xfrm flipH="1" flipV="1">
            <a:off x="8120063" y="4419600"/>
            <a:ext cx="973137" cy="11947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4FDF3EAD-1F0F-43CF-849C-8BD81F5E16DC}"/>
              </a:ext>
            </a:extLst>
          </p:cNvPr>
          <p:cNvCxnSpPr>
            <a:cxnSpLocks/>
          </p:cNvCxnSpPr>
          <p:nvPr/>
        </p:nvCxnSpPr>
        <p:spPr>
          <a:xfrm flipV="1">
            <a:off x="9099550" y="4397742"/>
            <a:ext cx="781050" cy="126802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1D41FC23-DE3C-4B0B-9882-D6EEE682F366}"/>
              </a:ext>
            </a:extLst>
          </p:cNvPr>
          <p:cNvCxnSpPr>
            <a:cxnSpLocks/>
          </p:cNvCxnSpPr>
          <p:nvPr/>
        </p:nvCxnSpPr>
        <p:spPr>
          <a:xfrm flipH="1" flipV="1">
            <a:off x="9886950" y="4444930"/>
            <a:ext cx="973137" cy="1194763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DC69D13C-3FD4-4FF7-98B4-C37A24902F43}"/>
              </a:ext>
            </a:extLst>
          </p:cNvPr>
          <p:cNvCxnSpPr/>
          <p:nvPr/>
        </p:nvCxnSpPr>
        <p:spPr>
          <a:xfrm flipH="1">
            <a:off x="5156200" y="2328636"/>
            <a:ext cx="622300" cy="89716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ED83FE9-ECCD-441A-A98E-A30C8F8A48EF}"/>
              </a:ext>
            </a:extLst>
          </p:cNvPr>
          <p:cNvSpPr txBox="1"/>
          <p:nvPr/>
        </p:nvSpPr>
        <p:spPr>
          <a:xfrm>
            <a:off x="7092616" y="4926310"/>
            <a:ext cx="537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400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99204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1" grpId="0"/>
      <p:bldP spid="14" grpId="0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22FCFA-AD61-4762-B94D-7F0856629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Calculation of the oscillator frequency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A7CB4BC-675B-437D-BC7A-77E22EE40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Bruschi – Design of Mixed Signal Circuits</a:t>
            </a:r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151AD00-A46B-4545-BA83-E85059817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55017-B6DE-4C35-A63B-40EADAC97849}" type="slidenum">
              <a:rPr lang="en-US" smtClean="0"/>
              <a:t>29</a:t>
            </a:fld>
            <a:endParaRPr lang="en-US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69A98D2-CC35-4304-ABB4-68F6E4EF169A}"/>
              </a:ext>
            </a:extLst>
          </p:cNvPr>
          <p:cNvSpPr txBox="1"/>
          <p:nvPr/>
        </p:nvSpPr>
        <p:spPr>
          <a:xfrm>
            <a:off x="838200" y="4255239"/>
            <a:ext cx="1612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rise time =</a:t>
            </a:r>
          </a:p>
        </p:txBody>
      </p:sp>
      <p:graphicFrame>
        <p:nvGraphicFramePr>
          <p:cNvPr id="7" name="Oggetto 6">
            <a:extLst>
              <a:ext uri="{FF2B5EF4-FFF2-40B4-BE49-F238E27FC236}">
                <a16:creationId xmlns:a16="http://schemas.microsoft.com/office/drawing/2014/main" id="{67ED31A4-C3A4-4BF2-9427-31F92BDFDBE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3752488"/>
              </p:ext>
            </p:extLst>
          </p:nvPr>
        </p:nvGraphicFramePr>
        <p:xfrm>
          <a:off x="2457223" y="4116742"/>
          <a:ext cx="2570163" cy="846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295280" imgH="431640" progId="Equation.DSMT4">
                  <p:embed/>
                </p:oleObj>
              </mc:Choice>
              <mc:Fallback>
                <p:oleObj name="Equation" r:id="rId2" imgW="1295280" imgH="431640" progId="Equation.DSMT4">
                  <p:embed/>
                  <p:pic>
                    <p:nvPicPr>
                      <p:cNvPr id="11" name="Oggetto 10">
                        <a:extLst>
                          <a:ext uri="{FF2B5EF4-FFF2-40B4-BE49-F238E27FC236}">
                            <a16:creationId xmlns:a16="http://schemas.microsoft.com/office/drawing/2014/main" id="{700938DA-A7FA-4A35-9966-C0CE3F8355D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7223" y="4116742"/>
                        <a:ext cx="2570163" cy="8461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asellaDiTesto 7">
            <a:extLst>
              <a:ext uri="{FF2B5EF4-FFF2-40B4-BE49-F238E27FC236}">
                <a16:creationId xmlns:a16="http://schemas.microsoft.com/office/drawing/2014/main" id="{BA5A3730-E8E7-426C-A966-19DAFFC5FE4A}"/>
              </a:ext>
            </a:extLst>
          </p:cNvPr>
          <p:cNvSpPr txBox="1"/>
          <p:nvPr/>
        </p:nvSpPr>
        <p:spPr>
          <a:xfrm>
            <a:off x="838200" y="5293612"/>
            <a:ext cx="1510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fall time =</a:t>
            </a:r>
          </a:p>
        </p:txBody>
      </p:sp>
      <p:graphicFrame>
        <p:nvGraphicFramePr>
          <p:cNvPr id="9" name="Oggetto 8">
            <a:extLst>
              <a:ext uri="{FF2B5EF4-FFF2-40B4-BE49-F238E27FC236}">
                <a16:creationId xmlns:a16="http://schemas.microsoft.com/office/drawing/2014/main" id="{B242A993-33C4-46AB-9C56-E1B5543D8D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6171991"/>
              </p:ext>
            </p:extLst>
          </p:nvPr>
        </p:nvGraphicFramePr>
        <p:xfrm>
          <a:off x="2348550" y="5152175"/>
          <a:ext cx="2597150" cy="846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07880" imgH="431640" progId="Equation.DSMT4">
                  <p:embed/>
                </p:oleObj>
              </mc:Choice>
              <mc:Fallback>
                <p:oleObj name="Equation" r:id="rId4" imgW="1307880" imgH="431640" progId="Equation.DSMT4">
                  <p:embed/>
                  <p:pic>
                    <p:nvPicPr>
                      <p:cNvPr id="7" name="Oggetto 6">
                        <a:extLst>
                          <a:ext uri="{FF2B5EF4-FFF2-40B4-BE49-F238E27FC236}">
                            <a16:creationId xmlns:a16="http://schemas.microsoft.com/office/drawing/2014/main" id="{67ED31A4-C3A4-4BF2-9427-31F92BDFDBE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8550" y="5152175"/>
                        <a:ext cx="2597150" cy="8461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2">
            <a:extLst>
              <a:ext uri="{FF2B5EF4-FFF2-40B4-BE49-F238E27FC236}">
                <a16:creationId xmlns:a16="http://schemas.microsoft.com/office/drawing/2014/main" id="{C80CC471-A6BE-4A2F-992F-D6D8771F4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513" y="1042558"/>
            <a:ext cx="4083050" cy="2997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C9278D3-B84D-4B2F-95E9-4C7FCEEFA370}"/>
              </a:ext>
            </a:extLst>
          </p:cNvPr>
          <p:cNvSpPr txBox="1"/>
          <p:nvPr/>
        </p:nvSpPr>
        <p:spPr>
          <a:xfrm>
            <a:off x="6335845" y="4931535"/>
            <a:ext cx="1391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period = </a:t>
            </a:r>
          </a:p>
        </p:txBody>
      </p:sp>
      <p:graphicFrame>
        <p:nvGraphicFramePr>
          <p:cNvPr id="12" name="Oggetto 11">
            <a:extLst>
              <a:ext uri="{FF2B5EF4-FFF2-40B4-BE49-F238E27FC236}">
                <a16:creationId xmlns:a16="http://schemas.microsoft.com/office/drawing/2014/main" id="{11C2EA53-3107-40BD-970A-88FA166A1C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162289"/>
              </p:ext>
            </p:extLst>
          </p:nvPr>
        </p:nvGraphicFramePr>
        <p:xfrm>
          <a:off x="7681119" y="4692650"/>
          <a:ext cx="3779837" cy="995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904760" imgH="507960" progId="Equation.DSMT4">
                  <p:embed/>
                </p:oleObj>
              </mc:Choice>
              <mc:Fallback>
                <p:oleObj name="Equation" r:id="rId7" imgW="1904760" imgH="507960" progId="Equation.DSMT4">
                  <p:embed/>
                  <p:pic>
                    <p:nvPicPr>
                      <p:cNvPr id="9" name="Oggetto 8">
                        <a:extLst>
                          <a:ext uri="{FF2B5EF4-FFF2-40B4-BE49-F238E27FC236}">
                            <a16:creationId xmlns:a16="http://schemas.microsoft.com/office/drawing/2014/main" id="{B242A993-33C4-46AB-9C56-E1B5543D8D6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81119" y="4692650"/>
                        <a:ext cx="3779837" cy="9953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Elemento grafico 12">
            <a:extLst>
              <a:ext uri="{FF2B5EF4-FFF2-40B4-BE49-F238E27FC236}">
                <a16:creationId xmlns:a16="http://schemas.microsoft.com/office/drawing/2014/main" id="{1E10A93E-AEA5-48AC-831F-B87EB7960A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63195" y="1234195"/>
            <a:ext cx="5491840" cy="279003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AAEC59E-D3E3-1703-85B5-EF9D67989CE4}"/>
              </a:ext>
            </a:extLst>
          </p:cNvPr>
          <p:cNvGrpSpPr/>
          <p:nvPr/>
        </p:nvGrpSpPr>
        <p:grpSpPr>
          <a:xfrm>
            <a:off x="10389358" y="1587371"/>
            <a:ext cx="1709288" cy="564129"/>
            <a:chOff x="9594470" y="1191131"/>
            <a:chExt cx="2587996" cy="564129"/>
          </a:xfrm>
        </p:grpSpPr>
        <p:cxnSp>
          <p:nvCxnSpPr>
            <p:cNvPr id="14" name="Connector: Elbow 13">
              <a:extLst>
                <a:ext uri="{FF2B5EF4-FFF2-40B4-BE49-F238E27FC236}">
                  <a16:creationId xmlns:a16="http://schemas.microsoft.com/office/drawing/2014/main" id="{F8D9BFBB-0631-19D1-11F0-A860F863FA5B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9594470" y="1191131"/>
              <a:ext cx="949696" cy="564129"/>
            </a:xfrm>
            <a:prstGeom prst="bentConnector3">
              <a:avLst>
                <a:gd name="adj1" fmla="val 31813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or: Elbow 17">
              <a:extLst>
                <a:ext uri="{FF2B5EF4-FFF2-40B4-BE49-F238E27FC236}">
                  <a16:creationId xmlns:a16="http://schemas.microsoft.com/office/drawing/2014/main" id="{50B097DD-A08C-E02E-2B86-CD46E09EB11B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10259007" y="1191131"/>
              <a:ext cx="949696" cy="564129"/>
            </a:xfrm>
            <a:prstGeom prst="bentConnector3">
              <a:avLst>
                <a:gd name="adj1" fmla="val 31813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or: Elbow 18">
              <a:extLst>
                <a:ext uri="{FF2B5EF4-FFF2-40B4-BE49-F238E27FC236}">
                  <a16:creationId xmlns:a16="http://schemas.microsoft.com/office/drawing/2014/main" id="{1E47BDBE-8C89-4AE8-088E-14BFB2344503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10568233" y="1191131"/>
              <a:ext cx="949696" cy="564129"/>
            </a:xfrm>
            <a:prstGeom prst="bentConnector3">
              <a:avLst>
                <a:gd name="adj1" fmla="val 31813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or: Elbow 19">
              <a:extLst>
                <a:ext uri="{FF2B5EF4-FFF2-40B4-BE49-F238E27FC236}">
                  <a16:creationId xmlns:a16="http://schemas.microsoft.com/office/drawing/2014/main" id="{FF883D66-7F56-9714-6ED6-273E178E7CC2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11232770" y="1191131"/>
              <a:ext cx="949696" cy="564129"/>
            </a:xfrm>
            <a:prstGeom prst="bentConnector3">
              <a:avLst>
                <a:gd name="adj1" fmla="val 31813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95891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395F4713-C67B-450C-9CDF-61E590A93AF0}"/>
              </a:ext>
            </a:extLst>
          </p:cNvPr>
          <p:cNvSpPr/>
          <p:nvPr/>
        </p:nvSpPr>
        <p:spPr>
          <a:xfrm>
            <a:off x="2663687" y="3687417"/>
            <a:ext cx="318052" cy="173934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DAB4EE1-80AE-4477-8724-375E7BA24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Comparators: amplifier-based implementations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78B65F8-D34A-4E00-A090-E9E527AA4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Bruschi – Design of Mixed Signal Circuits</a:t>
            </a:r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9F8F72C-40C2-4DA9-91F4-BD892DE59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55017-B6DE-4C35-A63B-40EADAC97849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E05554A-AA43-4595-B6A4-8535CB162C24}"/>
              </a:ext>
            </a:extLst>
          </p:cNvPr>
          <p:cNvSpPr txBox="1"/>
          <p:nvPr/>
        </p:nvSpPr>
        <p:spPr>
          <a:xfrm>
            <a:off x="1220848" y="1025367"/>
            <a:ext cx="9692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 amplifier with very high gain can be used as a comparator. Op-amp topologies can be used with no need of frequency compensation </a:t>
            </a:r>
          </a:p>
        </p:txBody>
      </p:sp>
      <p:pic>
        <p:nvPicPr>
          <p:cNvPr id="6" name="Elemento grafico 5">
            <a:extLst>
              <a:ext uri="{FF2B5EF4-FFF2-40B4-BE49-F238E27FC236}">
                <a16:creationId xmlns:a16="http://schemas.microsoft.com/office/drawing/2014/main" id="{E5D16E73-218F-481B-AB90-F7D09B73B9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2000400"/>
            <a:ext cx="3074298" cy="1418907"/>
          </a:xfrm>
          <a:prstGeom prst="rect">
            <a:avLst/>
          </a:prstGeom>
        </p:spPr>
      </p:pic>
      <p:pic>
        <p:nvPicPr>
          <p:cNvPr id="7" name="Elemento grafico 6">
            <a:extLst>
              <a:ext uri="{FF2B5EF4-FFF2-40B4-BE49-F238E27FC236}">
                <a16:creationId xmlns:a16="http://schemas.microsoft.com/office/drawing/2014/main" id="{7D515496-1828-4CBF-8C23-AA2EA0A6DB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8200" y="3712448"/>
            <a:ext cx="4181061" cy="2100663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BF08673D-DB50-40A7-A930-4893EE1B6836}"/>
              </a:ext>
            </a:extLst>
          </p:cNvPr>
          <p:cNvSpPr txBox="1"/>
          <p:nvPr/>
        </p:nvSpPr>
        <p:spPr>
          <a:xfrm>
            <a:off x="5381221" y="4069544"/>
            <a:ext cx="26516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 region exists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where the logical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level is undefined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88F7130-A87D-46FB-AE39-2FF5FF111343}"/>
              </a:ext>
            </a:extLst>
          </p:cNvPr>
          <p:cNvSpPr txBox="1"/>
          <p:nvPr/>
        </p:nvSpPr>
        <p:spPr>
          <a:xfrm>
            <a:off x="5594581" y="1628096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BC49849-C8B8-4DC7-9C11-553BB92F26B8}"/>
              </a:ext>
            </a:extLst>
          </p:cNvPr>
          <p:cNvSpPr txBox="1"/>
          <p:nvPr/>
        </p:nvSpPr>
        <p:spPr>
          <a:xfrm>
            <a:off x="4436488" y="1811684"/>
            <a:ext cx="647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since the comparator is used in open loop configuration or positive feedback. 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EB22130-6EF6-491F-9727-F9F3C893CB0E}"/>
              </a:ext>
            </a:extLst>
          </p:cNvPr>
          <p:cNvSpPr txBox="1"/>
          <p:nvPr/>
        </p:nvSpPr>
        <p:spPr>
          <a:xfrm>
            <a:off x="8608229" y="2977542"/>
            <a:ext cx="307429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 several application  this may lead to unwanted stable or metastable states.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For slow-varying signals, threshold crossing may be too noisy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C74B071-B9CC-4EB5-99CA-12998C756803}"/>
              </a:ext>
            </a:extLst>
          </p:cNvPr>
          <p:cNvSpPr txBox="1"/>
          <p:nvPr/>
        </p:nvSpPr>
        <p:spPr>
          <a:xfrm>
            <a:off x="5409853" y="3607879"/>
            <a:ext cx="971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Note:</a:t>
            </a:r>
          </a:p>
        </p:txBody>
      </p:sp>
    </p:spTree>
    <p:extLst>
      <p:ext uri="{BB962C8B-B14F-4D97-AF65-F5344CB8AC3E}">
        <p14:creationId xmlns:p14="http://schemas.microsoft.com/office/powerpoint/2010/main" val="336603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3" grpId="0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28FECC9-356F-46DF-A890-BEE369755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 with "current starved" inverter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EA2EA0B-9D85-4F86-A16A-9F8241A64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Bruschi – Design of Mixed Signal Circuits</a:t>
            </a:r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D3D6198-8046-40B3-9B17-EB1C0D46A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55017-B6DE-4C35-A63B-40EADAC97849}" type="slidenum">
              <a:rPr lang="en-US" smtClean="0"/>
              <a:t>30</a:t>
            </a:fld>
            <a:endParaRPr lang="en-US" dirty="0"/>
          </a:p>
        </p:txBody>
      </p:sp>
      <p:pic>
        <p:nvPicPr>
          <p:cNvPr id="25602" name="Picture 2">
            <a:extLst>
              <a:ext uri="{FF2B5EF4-FFF2-40B4-BE49-F238E27FC236}">
                <a16:creationId xmlns:a16="http://schemas.microsoft.com/office/drawing/2014/main" id="{98FE6F05-F230-4834-BECB-94CD7AF64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71" y="1315603"/>
            <a:ext cx="5824450" cy="386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Oggetto 5">
            <a:extLst>
              <a:ext uri="{FF2B5EF4-FFF2-40B4-BE49-F238E27FC236}">
                <a16:creationId xmlns:a16="http://schemas.microsoft.com/office/drawing/2014/main" id="{2DAF9B1D-23E9-420C-A446-E1CF554A8DC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2301808"/>
              </p:ext>
            </p:extLst>
          </p:nvPr>
        </p:nvGraphicFramePr>
        <p:xfrm>
          <a:off x="7203151" y="1812614"/>
          <a:ext cx="1587500" cy="846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99920" imgH="431640" progId="Equation.DSMT4">
                  <p:embed/>
                </p:oleObj>
              </mc:Choice>
              <mc:Fallback>
                <p:oleObj name="Equation" r:id="rId3" imgW="799920" imgH="431640" progId="Equation.DSMT4">
                  <p:embed/>
                  <p:pic>
                    <p:nvPicPr>
                      <p:cNvPr id="12" name="Oggetto 11">
                        <a:extLst>
                          <a:ext uri="{FF2B5EF4-FFF2-40B4-BE49-F238E27FC236}">
                            <a16:creationId xmlns:a16="http://schemas.microsoft.com/office/drawing/2014/main" id="{11C2EA53-3107-40BD-970A-88FA166A1CF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3151" y="1812614"/>
                        <a:ext cx="1587500" cy="8461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ggetto 6">
            <a:extLst>
              <a:ext uri="{FF2B5EF4-FFF2-40B4-BE49-F238E27FC236}">
                <a16:creationId xmlns:a16="http://schemas.microsoft.com/office/drawing/2014/main" id="{04E8AF89-E542-4694-9541-F4BADC76888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6075392"/>
              </p:ext>
            </p:extLst>
          </p:nvPr>
        </p:nvGraphicFramePr>
        <p:xfrm>
          <a:off x="9043693" y="1781659"/>
          <a:ext cx="1562100" cy="846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787320" imgH="431640" progId="Equation.DSMT4">
                  <p:embed/>
                </p:oleObj>
              </mc:Choice>
              <mc:Fallback>
                <p:oleObj name="Equation" r:id="rId5" imgW="787320" imgH="431640" progId="Equation.DSMT4">
                  <p:embed/>
                  <p:pic>
                    <p:nvPicPr>
                      <p:cNvPr id="6" name="Oggetto 5">
                        <a:extLst>
                          <a:ext uri="{FF2B5EF4-FFF2-40B4-BE49-F238E27FC236}">
                            <a16:creationId xmlns:a16="http://schemas.microsoft.com/office/drawing/2014/main" id="{2DAF9B1D-23E9-420C-A446-E1CF554A8DC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43693" y="1781659"/>
                        <a:ext cx="1562100" cy="8461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297F3885-9E05-4E43-9D5C-230F24870D21}"/>
              </a:ext>
            </a:extLst>
          </p:cNvPr>
          <p:cNvCxnSpPr/>
          <p:nvPr/>
        </p:nvCxnSpPr>
        <p:spPr>
          <a:xfrm>
            <a:off x="3400323" y="2061788"/>
            <a:ext cx="0" cy="618067"/>
          </a:xfrm>
          <a:prstGeom prst="straightConnector1">
            <a:avLst/>
          </a:prstGeom>
          <a:ln w="31750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CB0C519B-1EB0-49BF-A050-EFF91371F09F}"/>
              </a:ext>
            </a:extLst>
          </p:cNvPr>
          <p:cNvCxnSpPr/>
          <p:nvPr/>
        </p:nvCxnSpPr>
        <p:spPr>
          <a:xfrm>
            <a:off x="3400323" y="4110722"/>
            <a:ext cx="0" cy="618067"/>
          </a:xfrm>
          <a:prstGeom prst="straightConnector1">
            <a:avLst/>
          </a:prstGeom>
          <a:ln w="31750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43C0B4B-96A4-432A-A27A-5E9604FC2A36}"/>
              </a:ext>
            </a:extLst>
          </p:cNvPr>
          <p:cNvSpPr txBox="1"/>
          <p:nvPr/>
        </p:nvSpPr>
        <p:spPr>
          <a:xfrm>
            <a:off x="3561190" y="2061788"/>
            <a:ext cx="405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0023E34-FC91-4DE5-BCAE-283CA71FDDC1}"/>
              </a:ext>
            </a:extLst>
          </p:cNvPr>
          <p:cNvSpPr txBox="1"/>
          <p:nvPr/>
        </p:nvSpPr>
        <p:spPr>
          <a:xfrm>
            <a:off x="3493896" y="4130446"/>
            <a:ext cx="417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3B83515-5010-4A91-8FFF-846AAEFCE8E6}"/>
              </a:ext>
            </a:extLst>
          </p:cNvPr>
          <p:cNvSpPr txBox="1"/>
          <p:nvPr/>
        </p:nvSpPr>
        <p:spPr>
          <a:xfrm>
            <a:off x="7186217" y="1166338"/>
            <a:ext cx="2630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</a:t>
            </a:r>
            <a:r>
              <a:rPr lang="en-US" sz="2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800" i="1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800" i="1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8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800" i="1" baseline="-25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tune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B957C93-9A39-43E6-86C9-1ED21777F89C}"/>
              </a:ext>
            </a:extLst>
          </p:cNvPr>
          <p:cNvSpPr txBox="1"/>
          <p:nvPr/>
        </p:nvSpPr>
        <p:spPr>
          <a:xfrm>
            <a:off x="7056878" y="2679855"/>
            <a:ext cx="3951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frequency is proportional to the tuning current (CCO)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96D3077-80D6-447E-8819-727F5586C001}"/>
              </a:ext>
            </a:extLst>
          </p:cNvPr>
          <p:cNvSpPr txBox="1"/>
          <p:nvPr/>
        </p:nvSpPr>
        <p:spPr>
          <a:xfrm>
            <a:off x="7035800" y="3990122"/>
            <a:ext cx="4317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Using a linear voltage to current converter it is possible to make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tune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to be proportional to a voltage, transforming the CCO into a VCO</a:t>
            </a:r>
          </a:p>
        </p:txBody>
      </p:sp>
    </p:spTree>
    <p:extLst>
      <p:ext uri="{BB962C8B-B14F-4D97-AF65-F5344CB8AC3E}">
        <p14:creationId xmlns:p14="http://schemas.microsoft.com/office/powerpoint/2010/main" val="14623924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1A5D7B-6C9F-4782-A021-E0F7AB7AC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025"/>
            <a:ext cx="10515600" cy="662397"/>
          </a:xfrm>
        </p:spPr>
        <p:txBody>
          <a:bodyPr/>
          <a:lstStyle/>
          <a:p>
            <a:r>
              <a:rPr lang="en-US" dirty="0"/>
              <a:t>A simple voltage-to-current converter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8E568E2-9DD3-4B06-8775-35ABCAA11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Bruschi – Design of Mixed Signal Circuits</a:t>
            </a:r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7A9AFCF-345F-4FC7-B2E8-29B2ECFD8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55017-B6DE-4C35-A63B-40EADAC97849}" type="slidenum">
              <a:rPr lang="en-US" smtClean="0"/>
              <a:t>31</a:t>
            </a:fld>
            <a:endParaRPr lang="en-US" dirty="0"/>
          </a:p>
        </p:txBody>
      </p:sp>
      <p:pic>
        <p:nvPicPr>
          <p:cNvPr id="26626" name="Picture 2">
            <a:extLst>
              <a:ext uri="{FF2B5EF4-FFF2-40B4-BE49-F238E27FC236}">
                <a16:creationId xmlns:a16="http://schemas.microsoft.com/office/drawing/2014/main" id="{27198240-78E4-4EE0-BD15-8C4AEC11B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454" y="1073003"/>
            <a:ext cx="8705008" cy="3782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ggetto 6">
            <a:extLst>
              <a:ext uri="{FF2B5EF4-FFF2-40B4-BE49-F238E27FC236}">
                <a16:creationId xmlns:a16="http://schemas.microsoft.com/office/drawing/2014/main" id="{3E01FECC-28C6-4234-A17D-973892F9B1B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6868279"/>
              </p:ext>
            </p:extLst>
          </p:nvPr>
        </p:nvGraphicFramePr>
        <p:xfrm>
          <a:off x="9378688" y="3507320"/>
          <a:ext cx="2047057" cy="92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863280" imgH="393480" progId="Equation.DSMT4">
                  <p:embed/>
                </p:oleObj>
              </mc:Choice>
              <mc:Fallback>
                <p:oleObj name="Equation" r:id="rId3" imgW="863280" imgH="393480" progId="Equation.DSMT4">
                  <p:embed/>
                  <p:pic>
                    <p:nvPicPr>
                      <p:cNvPr id="7" name="Oggetto 6">
                        <a:extLst>
                          <a:ext uri="{FF2B5EF4-FFF2-40B4-BE49-F238E27FC236}">
                            <a16:creationId xmlns:a16="http://schemas.microsoft.com/office/drawing/2014/main" id="{04E8AF89-E542-4694-9541-F4BADC76888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78688" y="3507320"/>
                        <a:ext cx="2047057" cy="9211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ggetto 7">
            <a:extLst>
              <a:ext uri="{FF2B5EF4-FFF2-40B4-BE49-F238E27FC236}">
                <a16:creationId xmlns:a16="http://schemas.microsoft.com/office/drawing/2014/main" id="{3E9E0009-9D9A-41AF-9E8D-295D00CA17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8551969"/>
              </p:ext>
            </p:extLst>
          </p:nvPr>
        </p:nvGraphicFramePr>
        <p:xfrm>
          <a:off x="8929922" y="4902230"/>
          <a:ext cx="2944588" cy="9784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282680" imgH="431640" progId="Equation.DSMT4">
                  <p:embed/>
                </p:oleObj>
              </mc:Choice>
              <mc:Fallback>
                <p:oleObj name="Equation" r:id="rId5" imgW="1282680" imgH="431640" progId="Equation.DSMT4">
                  <p:embed/>
                  <p:pic>
                    <p:nvPicPr>
                      <p:cNvPr id="7" name="Oggetto 6">
                        <a:extLst>
                          <a:ext uri="{FF2B5EF4-FFF2-40B4-BE49-F238E27FC236}">
                            <a16:creationId xmlns:a16="http://schemas.microsoft.com/office/drawing/2014/main" id="{3E01FECC-28C6-4234-A17D-973892F9B1B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29922" y="4902230"/>
                        <a:ext cx="2944588" cy="97846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asellaDiTesto 8">
            <a:extLst>
              <a:ext uri="{FF2B5EF4-FFF2-40B4-BE49-F238E27FC236}">
                <a16:creationId xmlns:a16="http://schemas.microsoft.com/office/drawing/2014/main" id="{55C6169C-00C8-4F93-9313-195CE4026B1E}"/>
              </a:ext>
            </a:extLst>
          </p:cNvPr>
          <p:cNvSpPr txBox="1"/>
          <p:nvPr/>
        </p:nvSpPr>
        <p:spPr>
          <a:xfrm>
            <a:off x="4434729" y="1162449"/>
            <a:ext cx="7934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OTA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F5B75B7-2589-46B8-89EA-6EAB9F20C1A7}"/>
              </a:ext>
            </a:extLst>
          </p:cNvPr>
          <p:cNvSpPr txBox="1"/>
          <p:nvPr/>
        </p:nvSpPr>
        <p:spPr>
          <a:xfrm>
            <a:off x="2567905" y="4179533"/>
            <a:ext cx="4368800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OTA, and M1 form a two-stage op-amp with output on node H, stabilized by C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(Miller compensation). The op-amp is closed as a buffer:</a:t>
            </a:r>
          </a:p>
        </p:txBody>
      </p:sp>
      <p:graphicFrame>
        <p:nvGraphicFramePr>
          <p:cNvPr id="12" name="Oggetto 11">
            <a:extLst>
              <a:ext uri="{FF2B5EF4-FFF2-40B4-BE49-F238E27FC236}">
                <a16:creationId xmlns:a16="http://schemas.microsoft.com/office/drawing/2014/main" id="{A986D087-F57E-4360-B914-9B08FFDEBCA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1368347"/>
              </p:ext>
            </p:extLst>
          </p:nvPr>
        </p:nvGraphicFramePr>
        <p:xfrm>
          <a:off x="7082792" y="4837750"/>
          <a:ext cx="1508142" cy="622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545760" imgH="228600" progId="Equation.DSMT4">
                  <p:embed/>
                </p:oleObj>
              </mc:Choice>
              <mc:Fallback>
                <p:oleObj name="Equation" r:id="rId7" imgW="545760" imgH="228600" progId="Equation.DSMT4">
                  <p:embed/>
                  <p:pic>
                    <p:nvPicPr>
                      <p:cNvPr id="7" name="Oggetto 6">
                        <a:extLst>
                          <a:ext uri="{FF2B5EF4-FFF2-40B4-BE49-F238E27FC236}">
                            <a16:creationId xmlns:a16="http://schemas.microsoft.com/office/drawing/2014/main" id="{3E01FECC-28C6-4234-A17D-973892F9B1B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2792" y="4837750"/>
                        <a:ext cx="1508142" cy="6226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Freccia a destra 10">
            <a:extLst>
              <a:ext uri="{FF2B5EF4-FFF2-40B4-BE49-F238E27FC236}">
                <a16:creationId xmlns:a16="http://schemas.microsoft.com/office/drawing/2014/main" id="{8E3D0EB2-6D44-4A93-89F2-C9243DFD77C5}"/>
              </a:ext>
            </a:extLst>
          </p:cNvPr>
          <p:cNvSpPr/>
          <p:nvPr/>
        </p:nvSpPr>
        <p:spPr>
          <a:xfrm>
            <a:off x="6616700" y="4902230"/>
            <a:ext cx="419100" cy="429314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ccia a destra 12">
            <a:extLst>
              <a:ext uri="{FF2B5EF4-FFF2-40B4-BE49-F238E27FC236}">
                <a16:creationId xmlns:a16="http://schemas.microsoft.com/office/drawing/2014/main" id="{64C67BA4-818C-4906-9BF9-EBAB7C197983}"/>
              </a:ext>
            </a:extLst>
          </p:cNvPr>
          <p:cNvSpPr/>
          <p:nvPr/>
        </p:nvSpPr>
        <p:spPr>
          <a:xfrm rot="19407095">
            <a:off x="8288046" y="4217037"/>
            <a:ext cx="1087357" cy="41195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3D96D9F2-8DDB-43A6-8B40-144F6223D378}"/>
              </a:ext>
            </a:extLst>
          </p:cNvPr>
          <p:cNvSpPr/>
          <p:nvPr/>
        </p:nvSpPr>
        <p:spPr>
          <a:xfrm>
            <a:off x="8795798" y="4802352"/>
            <a:ext cx="3218402" cy="131617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ccia in giù 13">
            <a:extLst>
              <a:ext uri="{FF2B5EF4-FFF2-40B4-BE49-F238E27FC236}">
                <a16:creationId xmlns:a16="http://schemas.microsoft.com/office/drawing/2014/main" id="{54BEA36E-56B3-48AE-BB26-73BD7D8CF14D}"/>
              </a:ext>
            </a:extLst>
          </p:cNvPr>
          <p:cNvSpPr/>
          <p:nvPr/>
        </p:nvSpPr>
        <p:spPr>
          <a:xfrm>
            <a:off x="10406438" y="4390457"/>
            <a:ext cx="347155" cy="511773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DC46671-F64F-48A7-96CA-6022360F0E70}"/>
              </a:ext>
            </a:extLst>
          </p:cNvPr>
          <p:cNvSpPr txBox="1"/>
          <p:nvPr/>
        </p:nvSpPr>
        <p:spPr>
          <a:xfrm>
            <a:off x="9770619" y="654618"/>
            <a:ext cx="22857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This circuit can be used also to produce constant currents from a single reference voltage </a:t>
            </a:r>
          </a:p>
        </p:txBody>
      </p:sp>
    </p:spTree>
    <p:extLst>
      <p:ext uri="{BB962C8B-B14F-4D97-AF65-F5344CB8AC3E}">
        <p14:creationId xmlns:p14="http://schemas.microsoft.com/office/powerpoint/2010/main" val="2874847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5" grpId="0" animBg="1"/>
      <p:bldP spid="14" grpId="0" animBg="1"/>
      <p:bldP spid="1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E607618-2479-4E68-9B54-A7C4102C2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P. Bruschi – Design of Mixed Signal Circuits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61D1075-EFC6-4B3D-B00B-7C755DC74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55017-B6DE-4C35-A63B-40EADAC97849}" type="slidenum">
              <a:rPr lang="en-US" smtClean="0"/>
              <a:t>32</a:t>
            </a:fld>
            <a:endParaRPr lang="en-US" dirty="0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22FE9EA2-7054-4DF2-946A-A822B2A6E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761" y="47625"/>
            <a:ext cx="10515600" cy="662397"/>
          </a:xfrm>
        </p:spPr>
        <p:txBody>
          <a:bodyPr/>
          <a:lstStyle/>
          <a:p>
            <a:r>
              <a:rPr lang="en-US" dirty="0" err="1"/>
              <a:t>StrongARM</a:t>
            </a:r>
            <a:r>
              <a:rPr lang="en-US" dirty="0"/>
              <a:t> Comparator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CAF5DBE-EDC1-A585-1B04-FA9C827F1D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0704" y="1127533"/>
            <a:ext cx="7174902" cy="4811306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A0554FB-2A30-7D7E-A22E-D1BEAEC06774}"/>
              </a:ext>
            </a:extLst>
          </p:cNvPr>
          <p:cNvSpPr/>
          <p:nvPr/>
        </p:nvSpPr>
        <p:spPr>
          <a:xfrm>
            <a:off x="1781960" y="3956801"/>
            <a:ext cx="3872389" cy="208943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AF4C1CA-C10A-4E64-FED4-6FFA46F3D7C6}"/>
              </a:ext>
            </a:extLst>
          </p:cNvPr>
          <p:cNvSpPr txBox="1"/>
          <p:nvPr/>
        </p:nvSpPr>
        <p:spPr>
          <a:xfrm>
            <a:off x="7477323" y="948522"/>
            <a:ext cx="4502277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First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proposed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Sense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Amplifier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for SRAM (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used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StrongARM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microprocessor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static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power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consumption</a:t>
            </a:r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Rail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-to-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rail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outputs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Compare </a:t>
            </a:r>
            <a:r>
              <a:rPr lang="it-IT" sz="2400" i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it-IT" sz="24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id</a:t>
            </a:r>
            <a:r>
              <a:rPr lang="it-IT" sz="2400" i="1" dirty="0">
                <a:latin typeface="Arial" panose="020B0604020202020204" pitchFamily="34" charset="0"/>
                <a:cs typeface="Arial" panose="020B0604020202020204" pitchFamily="34" charset="0"/>
              </a:rPr>
              <a:t> = V</a:t>
            </a:r>
            <a:r>
              <a:rPr lang="it-IT" sz="24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it-IT" sz="2400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2400" i="1" dirty="0">
                <a:latin typeface="Arial" panose="020B0604020202020204" pitchFamily="34" charset="0"/>
                <a:cs typeface="Arial" panose="020B0604020202020204" pitchFamily="34" charset="0"/>
              </a:rPr>
              <a:t>-V</a:t>
            </a:r>
            <a:r>
              <a:rPr lang="it-IT" sz="24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it-IT" sz="2400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on the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rising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edge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of the clock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signal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78836F4-7882-A1FE-7BBE-327A75B8B4BF}"/>
              </a:ext>
            </a:extLst>
          </p:cNvPr>
          <p:cNvSpPr/>
          <p:nvPr/>
        </p:nvSpPr>
        <p:spPr>
          <a:xfrm>
            <a:off x="2603241" y="1215425"/>
            <a:ext cx="2341983" cy="2089436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26D69DA9-7A49-4AD9-E189-A0C2722F48FE}"/>
              </a:ext>
            </a:extLst>
          </p:cNvPr>
          <p:cNvCxnSpPr/>
          <p:nvPr/>
        </p:nvCxnSpPr>
        <p:spPr>
          <a:xfrm flipH="1" flipV="1">
            <a:off x="5691409" y="5393094"/>
            <a:ext cx="1614196" cy="33737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9B4F0FAD-5306-3013-07D5-4EAA0D3EB657}"/>
              </a:ext>
            </a:extLst>
          </p:cNvPr>
          <p:cNvSpPr txBox="1"/>
          <p:nvPr/>
        </p:nvSpPr>
        <p:spPr>
          <a:xfrm>
            <a:off x="7342665" y="5370296"/>
            <a:ext cx="32551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Clocked</a:t>
            </a:r>
            <a:r>
              <a:rPr lang="it-IT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differential</a:t>
            </a:r>
            <a:r>
              <a:rPr lang="it-IT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pair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1547769-4934-BC13-1A5E-8D1D1CCE197E}"/>
              </a:ext>
            </a:extLst>
          </p:cNvPr>
          <p:cNvCxnSpPr>
            <a:cxnSpLocks/>
          </p:cNvCxnSpPr>
          <p:nvPr/>
        </p:nvCxnSpPr>
        <p:spPr>
          <a:xfrm flipH="1" flipV="1">
            <a:off x="5066522" y="3068340"/>
            <a:ext cx="2351239" cy="1599819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7FC590F7-9DA4-7E3D-2736-B776E0BE7D18}"/>
              </a:ext>
            </a:extLst>
          </p:cNvPr>
          <p:cNvSpPr txBox="1"/>
          <p:nvPr/>
        </p:nvSpPr>
        <p:spPr>
          <a:xfrm>
            <a:off x="7417761" y="4426354"/>
            <a:ext cx="325516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Latch</a:t>
            </a:r>
            <a:endParaRPr lang="en-US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34593EAA-C244-CDED-6AC7-8FA8E4067447}"/>
              </a:ext>
            </a:extLst>
          </p:cNvPr>
          <p:cNvSpPr/>
          <p:nvPr/>
        </p:nvSpPr>
        <p:spPr>
          <a:xfrm>
            <a:off x="802433" y="1215425"/>
            <a:ext cx="1659550" cy="1117228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99BE823-D6D1-EA99-CE94-8EB01E1590F7}"/>
              </a:ext>
            </a:extLst>
          </p:cNvPr>
          <p:cNvSpPr/>
          <p:nvPr/>
        </p:nvSpPr>
        <p:spPr>
          <a:xfrm>
            <a:off x="5066522" y="1215425"/>
            <a:ext cx="1659550" cy="112798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EF0CD460-64EB-325D-A770-61475DEDBC0F}"/>
              </a:ext>
            </a:extLst>
          </p:cNvPr>
          <p:cNvCxnSpPr>
            <a:cxnSpLocks/>
          </p:cNvCxnSpPr>
          <p:nvPr/>
        </p:nvCxnSpPr>
        <p:spPr>
          <a:xfrm>
            <a:off x="3307062" y="852550"/>
            <a:ext cx="1751428" cy="34742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A8475A8E-0CE6-903C-9B4B-1F1EE8FDD5E3}"/>
              </a:ext>
            </a:extLst>
          </p:cNvPr>
          <p:cNvCxnSpPr>
            <a:cxnSpLocks/>
          </p:cNvCxnSpPr>
          <p:nvPr/>
        </p:nvCxnSpPr>
        <p:spPr>
          <a:xfrm flipH="1">
            <a:off x="1399949" y="905312"/>
            <a:ext cx="148933" cy="303323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77151A0B-6905-76E5-260C-724B4D52BD69}"/>
              </a:ext>
            </a:extLst>
          </p:cNvPr>
          <p:cNvSpPr txBox="1"/>
          <p:nvPr/>
        </p:nvSpPr>
        <p:spPr>
          <a:xfrm>
            <a:off x="1106288" y="486857"/>
            <a:ext cx="325516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Reset switches</a:t>
            </a:r>
            <a:endParaRPr lang="en-US" sz="2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336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2" grpId="0" animBg="1"/>
      <p:bldP spid="35" grpId="0"/>
      <p:bldP spid="37" grpId="0"/>
      <p:bldP spid="40" grpId="0" animBg="1"/>
      <p:bldP spid="41" grpId="0" animBg="1"/>
      <p:bldP spid="5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E607618-2479-4E68-9B54-A7C4102C2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P. Bruschi – Design of Mixed Signal Circuits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61D1075-EFC6-4B3D-B00B-7C755DC74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55017-B6DE-4C35-A63B-40EADAC97849}" type="slidenum">
              <a:rPr lang="en-US" smtClean="0"/>
              <a:t>33</a:t>
            </a:fld>
            <a:endParaRPr lang="en-US" dirty="0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22FE9EA2-7054-4DF2-946A-A822B2A6E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761" y="47625"/>
            <a:ext cx="10515600" cy="662397"/>
          </a:xfrm>
        </p:spPr>
        <p:txBody>
          <a:bodyPr/>
          <a:lstStyle/>
          <a:p>
            <a:r>
              <a:rPr lang="en-US" dirty="0"/>
              <a:t>Reset Phase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9DDC001-3CE3-EEBF-2FF3-8E6887E132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2590" y="1148182"/>
            <a:ext cx="7353009" cy="49307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CA49D0-9F89-DDD4-F88E-00086932877D}"/>
              </a:ext>
            </a:extLst>
          </p:cNvPr>
          <p:cNvSpPr txBox="1"/>
          <p:nvPr/>
        </p:nvSpPr>
        <p:spPr>
          <a:xfrm>
            <a:off x="287948" y="2020806"/>
            <a:ext cx="311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A1C443-CF38-8864-8735-CBDA7B7ED318}"/>
              </a:ext>
            </a:extLst>
          </p:cNvPr>
          <p:cNvSpPr txBox="1"/>
          <p:nvPr/>
        </p:nvSpPr>
        <p:spPr>
          <a:xfrm>
            <a:off x="7233711" y="2020806"/>
            <a:ext cx="311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99F5E5-4D85-BE57-B1B4-433563AEA487}"/>
              </a:ext>
            </a:extLst>
          </p:cNvPr>
          <p:cNvSpPr txBox="1"/>
          <p:nvPr/>
        </p:nvSpPr>
        <p:spPr>
          <a:xfrm>
            <a:off x="2857410" y="5607816"/>
            <a:ext cx="311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27D49F-056F-83B4-548B-D73D0525BB07}"/>
              </a:ext>
            </a:extLst>
          </p:cNvPr>
          <p:cNvSpPr txBox="1"/>
          <p:nvPr/>
        </p:nvSpPr>
        <p:spPr>
          <a:xfrm>
            <a:off x="7920503" y="1226158"/>
            <a:ext cx="3983549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Nodes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P,Q,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it-IT" sz="2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out</a:t>
            </a:r>
            <a:r>
              <a:rPr lang="it-IT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it-IT" sz="2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out</a:t>
            </a:r>
            <a:r>
              <a:rPr lang="it-IT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connected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it-IT" sz="2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dd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through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S1-S4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The input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pair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off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reset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phase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, the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comparator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loses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‘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memory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’ of the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previous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cycle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No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hystheresis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2219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E607618-2479-4E68-9B54-A7C4102C2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P. Bruschi – Design of Mixed Signal Circuits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61D1075-EFC6-4B3D-B00B-7C755DC74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55017-B6DE-4C35-A63B-40EADAC97849}" type="slidenum">
              <a:rPr lang="en-US" smtClean="0"/>
              <a:t>34</a:t>
            </a:fld>
            <a:endParaRPr lang="en-US" dirty="0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22FE9EA2-7054-4DF2-946A-A822B2A6E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761" y="47625"/>
            <a:ext cx="10515600" cy="662397"/>
          </a:xfrm>
        </p:spPr>
        <p:txBody>
          <a:bodyPr/>
          <a:lstStyle/>
          <a:p>
            <a:r>
              <a:rPr lang="en-US" dirty="0"/>
              <a:t>Amplification Phase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F365A53-5184-89C1-120F-492441459566}"/>
              </a:ext>
            </a:extLst>
          </p:cNvPr>
          <p:cNvGrpSpPr/>
          <p:nvPr/>
        </p:nvGrpSpPr>
        <p:grpSpPr>
          <a:xfrm>
            <a:off x="103700" y="1126989"/>
            <a:ext cx="7486346" cy="4700426"/>
            <a:chOff x="227120" y="1078787"/>
            <a:chExt cx="7486346" cy="4700426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ED6C06AE-EED0-C61F-36D1-97AE23B44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227120" y="1078787"/>
              <a:ext cx="7009551" cy="470042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5425129-D08D-612B-DEF8-F7D517AC1BEA}"/>
                </a:ext>
              </a:extLst>
            </p:cNvPr>
            <p:cNvSpPr txBox="1"/>
            <p:nvPr/>
          </p:nvSpPr>
          <p:spPr>
            <a:xfrm>
              <a:off x="227120" y="1864351"/>
              <a:ext cx="831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E6582B5-F537-3CA5-9176-E5918AA3DB34}"/>
                </a:ext>
              </a:extLst>
            </p:cNvPr>
            <p:cNvSpPr txBox="1"/>
            <p:nvPr/>
          </p:nvSpPr>
          <p:spPr>
            <a:xfrm>
              <a:off x="2541112" y="5304281"/>
              <a:ext cx="831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85FC792-5C54-8268-A600-B40153817E5A}"/>
                </a:ext>
              </a:extLst>
            </p:cNvPr>
            <p:cNvSpPr txBox="1"/>
            <p:nvPr/>
          </p:nvSpPr>
          <p:spPr>
            <a:xfrm>
              <a:off x="6881531" y="1864352"/>
              <a:ext cx="831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437EBAC-EFC5-6DE2-3EC4-C94430E27358}"/>
              </a:ext>
            </a:extLst>
          </p:cNvPr>
          <p:cNvSpPr txBox="1"/>
          <p:nvPr/>
        </p:nvSpPr>
        <p:spPr>
          <a:xfrm>
            <a:off x="7490231" y="1494120"/>
            <a:ext cx="459806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S1-S4 go off, M7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goes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on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The input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pair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on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it-IT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, I</a:t>
            </a:r>
            <a:r>
              <a:rPr lang="it-IT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start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discharging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parasitic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capacitances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it-IT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, C</a:t>
            </a:r>
            <a:r>
              <a:rPr lang="it-IT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Q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nodes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P,Q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Depending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on V</a:t>
            </a:r>
            <a:r>
              <a:rPr lang="it-IT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id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=V</a:t>
            </a:r>
            <a:r>
              <a:rPr lang="it-IT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it-IT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-V</a:t>
            </a:r>
            <a:r>
              <a:rPr lang="it-IT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it-IT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node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P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discharged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faster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slower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node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Q</a:t>
            </a:r>
            <a:endParaRPr lang="it-IT" sz="24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185EA48-8CA5-70B4-5F66-812E4E40F1F0}"/>
              </a:ext>
            </a:extLst>
          </p:cNvPr>
          <p:cNvCxnSpPr>
            <a:cxnSpLocks/>
          </p:cNvCxnSpPr>
          <p:nvPr/>
        </p:nvCxnSpPr>
        <p:spPr>
          <a:xfrm>
            <a:off x="2576515" y="3494668"/>
            <a:ext cx="0" cy="521707"/>
          </a:xfrm>
          <a:prstGeom prst="straightConnector1">
            <a:avLst/>
          </a:prstGeom>
          <a:ln w="28575">
            <a:solidFill>
              <a:srgbClr val="21C6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EF10F6F-86B4-0564-F672-8B9BB5157026}"/>
              </a:ext>
            </a:extLst>
          </p:cNvPr>
          <p:cNvSpPr txBox="1"/>
          <p:nvPr/>
        </p:nvSpPr>
        <p:spPr>
          <a:xfrm>
            <a:off x="2180752" y="3433113"/>
            <a:ext cx="400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21C6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it-IT" sz="2400" baseline="-25000" dirty="0">
                <a:solidFill>
                  <a:srgbClr val="21C6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800" baseline="-25000" dirty="0">
              <a:solidFill>
                <a:srgbClr val="21C6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4B1C50A-2B6B-32B9-ABCD-98E9B0BDD543}"/>
              </a:ext>
            </a:extLst>
          </p:cNvPr>
          <p:cNvCxnSpPr>
            <a:cxnSpLocks/>
          </p:cNvCxnSpPr>
          <p:nvPr/>
        </p:nvCxnSpPr>
        <p:spPr>
          <a:xfrm>
            <a:off x="4720432" y="3538147"/>
            <a:ext cx="0" cy="503628"/>
          </a:xfrm>
          <a:prstGeom prst="straightConnector1">
            <a:avLst/>
          </a:prstGeom>
          <a:ln w="28575">
            <a:solidFill>
              <a:srgbClr val="392CB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5C4335E-7B7A-CAAF-2DBD-B0AA342750E5}"/>
              </a:ext>
            </a:extLst>
          </p:cNvPr>
          <p:cNvSpPr txBox="1"/>
          <p:nvPr/>
        </p:nvSpPr>
        <p:spPr>
          <a:xfrm>
            <a:off x="4733666" y="3433113"/>
            <a:ext cx="400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392C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it-IT" sz="2400" baseline="-25000" dirty="0">
                <a:solidFill>
                  <a:srgbClr val="392C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200" baseline="-25000" dirty="0">
              <a:solidFill>
                <a:srgbClr val="392CB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8739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E607618-2479-4E68-9B54-A7C4102C2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P. Bruschi – Design of Mixed Signal Circuits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61D1075-EFC6-4B3D-B00B-7C755DC74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55017-B6DE-4C35-A63B-40EADAC97849}" type="slidenum">
              <a:rPr lang="en-US" smtClean="0"/>
              <a:t>35</a:t>
            </a:fld>
            <a:endParaRPr lang="en-US" dirty="0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22FE9EA2-7054-4DF2-946A-A822B2A6E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761" y="47625"/>
            <a:ext cx="10515600" cy="662397"/>
          </a:xfrm>
        </p:spPr>
        <p:txBody>
          <a:bodyPr/>
          <a:lstStyle/>
          <a:p>
            <a:r>
              <a:rPr lang="en-US" dirty="0"/>
              <a:t>Amplification Phase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E4E4A91-26F0-FCC7-D0E7-EA937C9C7975}"/>
                  </a:ext>
                </a:extLst>
              </p:cNvPr>
              <p:cNvSpPr txBox="1"/>
              <p:nvPr/>
            </p:nvSpPr>
            <p:spPr>
              <a:xfrm>
                <a:off x="4669732" y="4282143"/>
                <a:ext cx="7088159" cy="6989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𝐼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4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it-IT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1,2</m:t>
                              </m:r>
                            </m:sub>
                          </m:sSub>
                        </m:num>
                        <m:den>
                          <m:r>
                            <a:rPr lang="it-IT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𝑖𝑛</m:t>
                                  </m:r>
                                </m:sub>
                                <m:sup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−</m:t>
                                  </m:r>
                                </m:sup>
                              </m:sSub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𝑡h𝑛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it-IT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≅</m:t>
                      </m:r>
                      <m:f>
                        <m:fPr>
                          <m:ctrlPr>
                            <a:rPr lang="it-IT" sz="2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4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it-IT" sz="24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,2</m:t>
                              </m:r>
                            </m:sub>
                          </m:sSub>
                        </m:num>
                        <m:den>
                          <m:r>
                            <a:rPr lang="it-IT" sz="2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it-IT" sz="2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sz="24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240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𝐶𝑀𝐼</m:t>
                                  </m:r>
                                </m:sub>
                              </m:sSub>
                              <m:r>
                                <a:rPr lang="it-IT" sz="24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𝑡h𝑛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it-IT" sz="2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it-IT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f>
                        <m:fPr>
                          <m:ctrlPr>
                            <a:rPr lang="it-IT" sz="2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4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𝑚</m:t>
                                  </m:r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it-IT" sz="24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it-IT" sz="24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𝑖𝑑</m:t>
                              </m:r>
                            </m:sub>
                          </m:sSub>
                        </m:num>
                        <m:den>
                          <m:r>
                            <a:rPr lang="it-IT" sz="2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E4E4A91-26F0-FCC7-D0E7-EA937C9C79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9732" y="4282143"/>
                <a:ext cx="7088159" cy="69897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Left Brace 20">
            <a:extLst>
              <a:ext uri="{FF2B5EF4-FFF2-40B4-BE49-F238E27FC236}">
                <a16:creationId xmlns:a16="http://schemas.microsoft.com/office/drawing/2014/main" id="{3255EFA3-520B-25F2-0196-D8807D3FCDCA}"/>
              </a:ext>
            </a:extLst>
          </p:cNvPr>
          <p:cNvSpPr/>
          <p:nvPr/>
        </p:nvSpPr>
        <p:spPr>
          <a:xfrm>
            <a:off x="4458503" y="4326664"/>
            <a:ext cx="324799" cy="1572813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3895469-16DF-A192-63AD-1640493891BD}"/>
                  </a:ext>
                </a:extLst>
              </p:cNvPr>
              <p:cNvSpPr txBox="1"/>
              <p:nvPr/>
            </p:nvSpPr>
            <p:spPr>
              <a:xfrm>
                <a:off x="4669732" y="5156931"/>
                <a:ext cx="7048789" cy="6989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𝐼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4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it-IT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1,2</m:t>
                              </m:r>
                            </m:sub>
                          </m:sSub>
                        </m:num>
                        <m:den>
                          <m:r>
                            <a:rPr lang="it-IT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𝑖𝑛</m:t>
                                  </m:r>
                                </m:sub>
                                <m:sup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+</m:t>
                                  </m:r>
                                </m:sup>
                              </m:sSub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𝑡h𝑛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it-IT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≅</m:t>
                      </m:r>
                      <m:f>
                        <m:fPr>
                          <m:ctrlPr>
                            <a:rPr lang="it-IT" sz="2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4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1,2</m:t>
                              </m:r>
                            </m:sub>
                          </m:sSub>
                        </m:num>
                        <m:den>
                          <m:r>
                            <a:rPr lang="it-IT" sz="2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it-IT" sz="2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sz="24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240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𝐶𝑀𝐼</m:t>
                                  </m:r>
                                </m:sub>
                              </m:sSub>
                              <m:r>
                                <a:rPr lang="it-IT" sz="24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𝑡h𝑛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it-IT" sz="2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it-IT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f>
                        <m:fPr>
                          <m:ctrlPr>
                            <a:rPr lang="it-IT" sz="2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4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𝑚</m:t>
                                  </m:r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it-IT" sz="24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it-IT" sz="24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𝑖𝑑</m:t>
                              </m:r>
                            </m:sub>
                          </m:sSub>
                        </m:num>
                        <m:den>
                          <m:r>
                            <a:rPr lang="it-IT" sz="2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3895469-16DF-A192-63AD-1640493891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9732" y="5156931"/>
                <a:ext cx="7048789" cy="69897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89C64E9-AC4B-FF2E-D380-8E40A91A0D62}"/>
              </a:ext>
            </a:extLst>
          </p:cNvPr>
          <p:cNvSpPr/>
          <p:nvPr/>
        </p:nvSpPr>
        <p:spPr>
          <a:xfrm>
            <a:off x="7865051" y="4255708"/>
            <a:ext cx="2561513" cy="77621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22221B4-590B-9A2B-FB9E-69FFFD62D94B}"/>
              </a:ext>
            </a:extLst>
          </p:cNvPr>
          <p:cNvSpPr/>
          <p:nvPr/>
        </p:nvSpPr>
        <p:spPr>
          <a:xfrm>
            <a:off x="7865051" y="5150821"/>
            <a:ext cx="2509757" cy="77017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F74F205-6336-914E-34F7-9AB00E49C29B}"/>
              </a:ext>
            </a:extLst>
          </p:cNvPr>
          <p:cNvCxnSpPr>
            <a:cxnSpLocks/>
          </p:cNvCxnSpPr>
          <p:nvPr/>
        </p:nvCxnSpPr>
        <p:spPr>
          <a:xfrm>
            <a:off x="8390594" y="3775051"/>
            <a:ext cx="56795" cy="48017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A25417E-D529-A925-5278-5108D946D489}"/>
              </a:ext>
            </a:extLst>
          </p:cNvPr>
          <p:cNvCxnSpPr>
            <a:cxnSpLocks/>
          </p:cNvCxnSpPr>
          <p:nvPr/>
        </p:nvCxnSpPr>
        <p:spPr>
          <a:xfrm>
            <a:off x="8606640" y="3759616"/>
            <a:ext cx="405797" cy="137884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0135601E-6867-8B41-8393-EEE7359F744A}"/>
              </a:ext>
            </a:extLst>
          </p:cNvPr>
          <p:cNvSpPr txBox="1"/>
          <p:nvPr/>
        </p:nvSpPr>
        <p:spPr>
          <a:xfrm>
            <a:off x="8131822" y="3321033"/>
            <a:ext cx="856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it-IT" sz="2400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endParaRPr lang="en-US" sz="2400" baseline="-25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3063123-78CF-121C-9176-19C20B5E26A4}"/>
              </a:ext>
            </a:extLst>
          </p:cNvPr>
          <p:cNvGrpSpPr/>
          <p:nvPr/>
        </p:nvGrpSpPr>
        <p:grpSpPr>
          <a:xfrm>
            <a:off x="83715" y="783937"/>
            <a:ext cx="5487980" cy="3179890"/>
            <a:chOff x="227120" y="1078787"/>
            <a:chExt cx="7486346" cy="4700426"/>
          </a:xfrm>
        </p:grpSpPr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id="{614A1D83-BD2A-7FF9-1718-6FA1A6906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227120" y="1078787"/>
              <a:ext cx="7009551" cy="4700426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3A8754B-49F4-74C6-6662-15BE7C7BC67B}"/>
                </a:ext>
              </a:extLst>
            </p:cNvPr>
            <p:cNvSpPr txBox="1"/>
            <p:nvPr/>
          </p:nvSpPr>
          <p:spPr>
            <a:xfrm>
              <a:off x="227120" y="1864351"/>
              <a:ext cx="831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17F6585-206C-07CA-E2EA-8181D9732BF3}"/>
                </a:ext>
              </a:extLst>
            </p:cNvPr>
            <p:cNvSpPr txBox="1"/>
            <p:nvPr/>
          </p:nvSpPr>
          <p:spPr>
            <a:xfrm>
              <a:off x="2541112" y="5304281"/>
              <a:ext cx="831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233EA02-1B2B-6DD7-52B2-0B1B29A26797}"/>
                </a:ext>
              </a:extLst>
            </p:cNvPr>
            <p:cNvSpPr txBox="1"/>
            <p:nvPr/>
          </p:nvSpPr>
          <p:spPr>
            <a:xfrm>
              <a:off x="6881531" y="1864352"/>
              <a:ext cx="831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CCA4E047-2046-C8D1-D2A7-203872F5BD52}"/>
              </a:ext>
            </a:extLst>
          </p:cNvPr>
          <p:cNvCxnSpPr>
            <a:cxnSpLocks/>
          </p:cNvCxnSpPr>
          <p:nvPr/>
        </p:nvCxnSpPr>
        <p:spPr>
          <a:xfrm>
            <a:off x="7392717" y="4155959"/>
            <a:ext cx="310863" cy="34141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F167AA29-3C29-16FF-5D75-DE19CFBF37DB}"/>
              </a:ext>
            </a:extLst>
          </p:cNvPr>
          <p:cNvSpPr txBox="1"/>
          <p:nvPr/>
        </p:nvSpPr>
        <p:spPr>
          <a:xfrm>
            <a:off x="6333835" y="3775051"/>
            <a:ext cx="1941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small V</a:t>
            </a:r>
            <a:r>
              <a:rPr lang="it-IT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id</a:t>
            </a:r>
            <a:endParaRPr lang="en-US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4F8DF69F-568A-A305-CBFE-8F616CF15F65}"/>
              </a:ext>
            </a:extLst>
          </p:cNvPr>
          <p:cNvSpPr/>
          <p:nvPr/>
        </p:nvSpPr>
        <p:spPr>
          <a:xfrm>
            <a:off x="1308100" y="2578100"/>
            <a:ext cx="2730500" cy="154664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Connector: Curved 51">
            <a:extLst>
              <a:ext uri="{FF2B5EF4-FFF2-40B4-BE49-F238E27FC236}">
                <a16:creationId xmlns:a16="http://schemas.microsoft.com/office/drawing/2014/main" id="{A04ED1C0-B2A2-574B-7373-767C7087BFBB}"/>
              </a:ext>
            </a:extLst>
          </p:cNvPr>
          <p:cNvCxnSpPr>
            <a:cxnSpLocks/>
          </p:cNvCxnSpPr>
          <p:nvPr/>
        </p:nvCxnSpPr>
        <p:spPr>
          <a:xfrm flipV="1">
            <a:off x="4241800" y="2575857"/>
            <a:ext cx="1651000" cy="1183759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270737E8-7263-E958-0D5C-2C26553595CE}"/>
              </a:ext>
            </a:extLst>
          </p:cNvPr>
          <p:cNvSpPr/>
          <p:nvPr/>
        </p:nvSpPr>
        <p:spPr>
          <a:xfrm>
            <a:off x="5991050" y="1245078"/>
            <a:ext cx="5138458" cy="195854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1253732-5301-1010-B88E-27148BA3FDF9}"/>
              </a:ext>
            </a:extLst>
          </p:cNvPr>
          <p:cNvSpPr txBox="1"/>
          <p:nvPr/>
        </p:nvSpPr>
        <p:spPr>
          <a:xfrm>
            <a:off x="769172" y="4245573"/>
            <a:ext cx="3695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Pseudo-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differential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pair</a:t>
            </a:r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clk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=1, M7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connects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node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S to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gnd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83AADC5-F6E1-75E7-6D78-428D97DEB2EC}"/>
              </a:ext>
            </a:extLst>
          </p:cNvPr>
          <p:cNvSpPr txBox="1"/>
          <p:nvPr/>
        </p:nvSpPr>
        <p:spPr>
          <a:xfrm>
            <a:off x="2389885" y="2859846"/>
            <a:ext cx="328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853294A-9CF9-CE3E-FFEF-A6098B3282CB}"/>
              </a:ext>
            </a:extLst>
          </p:cNvPr>
          <p:cNvGrpSpPr/>
          <p:nvPr/>
        </p:nvGrpSpPr>
        <p:grpSpPr>
          <a:xfrm>
            <a:off x="6096000" y="1422205"/>
            <a:ext cx="4867070" cy="1781413"/>
            <a:chOff x="6096000" y="1422205"/>
            <a:chExt cx="4867070" cy="1781413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CBD0585C-7F33-26F1-31CA-D25804C872B7}"/>
                </a:ext>
              </a:extLst>
            </p:cNvPr>
            <p:cNvGrpSpPr/>
            <p:nvPr/>
          </p:nvGrpSpPr>
          <p:grpSpPr>
            <a:xfrm>
              <a:off x="6096000" y="1422205"/>
              <a:ext cx="4867070" cy="1781413"/>
              <a:chOff x="5690334" y="1372941"/>
              <a:chExt cx="4867070" cy="1781413"/>
            </a:xfrm>
          </p:grpSpPr>
          <p:pic>
            <p:nvPicPr>
              <p:cNvPr id="12" name="Graphic 11">
                <a:extLst>
                  <a:ext uri="{FF2B5EF4-FFF2-40B4-BE49-F238E27FC236}">
                    <a16:creationId xmlns:a16="http://schemas.microsoft.com/office/drawing/2014/main" id="{F382B53D-71AB-1335-0545-9ACD8D7D4B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5690334" y="1372941"/>
                <a:ext cx="4867070" cy="1781413"/>
              </a:xfrm>
              <a:prstGeom prst="rect">
                <a:avLst/>
              </a:prstGeom>
            </p:spPr>
          </p:pic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088DE296-29AF-8660-9A84-F80A6349DD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19775" y="1618575"/>
                <a:ext cx="0" cy="375655"/>
              </a:xfrm>
              <a:prstGeom prst="straightConnector1">
                <a:avLst/>
              </a:prstGeom>
              <a:ln w="28575">
                <a:solidFill>
                  <a:srgbClr val="21C65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B3EE8CE-73A4-C001-C91F-7695F127F467}"/>
                  </a:ext>
                </a:extLst>
              </p:cNvPr>
              <p:cNvSpPr txBox="1"/>
              <p:nvPr/>
            </p:nvSpPr>
            <p:spPr>
              <a:xfrm>
                <a:off x="6838365" y="1540207"/>
                <a:ext cx="4000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>
                    <a:solidFill>
                      <a:srgbClr val="21C65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</a:t>
                </a:r>
                <a:r>
                  <a:rPr lang="it-IT" baseline="-25000" dirty="0">
                    <a:solidFill>
                      <a:srgbClr val="21C65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en-US" sz="2400" baseline="-25000" dirty="0">
                  <a:solidFill>
                    <a:srgbClr val="21C65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CB332822-2069-D56E-38E9-72F3062470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85284" y="1618576"/>
                <a:ext cx="0" cy="375655"/>
              </a:xfrm>
              <a:prstGeom prst="straightConnector1">
                <a:avLst/>
              </a:prstGeom>
              <a:ln w="28575">
                <a:solidFill>
                  <a:srgbClr val="392CB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A03F119-A9A4-8592-D6D3-7C80114D69DD}"/>
                  </a:ext>
                </a:extLst>
              </p:cNvPr>
              <p:cNvSpPr txBox="1"/>
              <p:nvPr/>
            </p:nvSpPr>
            <p:spPr>
              <a:xfrm>
                <a:off x="9085284" y="1540207"/>
                <a:ext cx="4000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>
                    <a:solidFill>
                      <a:srgbClr val="392CB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</a:t>
                </a:r>
                <a:r>
                  <a:rPr lang="it-IT" baseline="-25000" dirty="0">
                    <a:solidFill>
                      <a:srgbClr val="392CB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sz="2400" baseline="-25000" dirty="0">
                  <a:solidFill>
                    <a:srgbClr val="392CB4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1113210-5094-60AE-687F-F3AC3AE53508}"/>
                </a:ext>
              </a:extLst>
            </p:cNvPr>
            <p:cNvSpPr txBox="1"/>
            <p:nvPr/>
          </p:nvSpPr>
          <p:spPr>
            <a:xfrm>
              <a:off x="8232257" y="2345024"/>
              <a:ext cx="3280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dirty="0"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39D9BAA6-84E2-9367-0FED-A8B051AB1152}"/>
              </a:ext>
            </a:extLst>
          </p:cNvPr>
          <p:cNvCxnSpPr>
            <a:cxnSpLocks/>
          </p:cNvCxnSpPr>
          <p:nvPr/>
        </p:nvCxnSpPr>
        <p:spPr>
          <a:xfrm>
            <a:off x="10769840" y="3856906"/>
            <a:ext cx="254504" cy="503404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CC881EC2-C0E7-2DF1-1294-A85191A3E27A}"/>
              </a:ext>
            </a:extLst>
          </p:cNvPr>
          <p:cNvCxnSpPr>
            <a:cxnSpLocks/>
          </p:cNvCxnSpPr>
          <p:nvPr/>
        </p:nvCxnSpPr>
        <p:spPr>
          <a:xfrm>
            <a:off x="10577159" y="3874086"/>
            <a:ext cx="272467" cy="136544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F61C7FDF-A4A2-38B0-D644-349EC0A7D18D}"/>
                  </a:ext>
                </a:extLst>
              </p:cNvPr>
              <p:cNvSpPr txBox="1"/>
              <p:nvPr/>
            </p:nvSpPr>
            <p:spPr>
              <a:xfrm>
                <a:off x="9693475" y="3481874"/>
                <a:ext cx="2186496" cy="32117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𝛽</m:t>
                          </m:r>
                        </m:e>
                        <m:sub>
                          <m:r>
                            <a:rPr lang="it-IT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1,2</m:t>
                          </m:r>
                        </m:sub>
                      </m:sSub>
                      <m:d>
                        <m:dPr>
                          <m:ctrlPr>
                            <a:rPr lang="en-US" sz="20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it-IT" sz="20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𝐶𝑀𝐼</m:t>
                              </m:r>
                            </m:sub>
                          </m:sSub>
                          <m:r>
                            <a:rPr lang="it-IT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it-IT" sz="20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it-IT" sz="20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𝑡h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F61C7FDF-A4A2-38B0-D644-349EC0A7D1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3475" y="3481874"/>
                <a:ext cx="2186496" cy="321178"/>
              </a:xfrm>
              <a:prstGeom prst="rect">
                <a:avLst/>
              </a:prstGeom>
              <a:blipFill>
                <a:blip r:embed="rId9"/>
                <a:stretch>
                  <a:fillRect b="-301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6972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 animBg="1"/>
      <p:bldP spid="22" grpId="0"/>
      <p:bldP spid="24" grpId="0" animBg="1"/>
      <p:bldP spid="25" grpId="0" animBg="1"/>
      <p:bldP spid="32" grpId="0"/>
      <p:bldP spid="48" grpId="0"/>
      <p:bldP spid="54" grpId="0" animBg="1"/>
      <p:bldP spid="6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E607618-2479-4E68-9B54-A7C4102C2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P. Bruschi – Design of Mixed Signal Circuits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61D1075-EFC6-4B3D-B00B-7C755DC74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55017-B6DE-4C35-A63B-40EADAC97849}" type="slidenum">
              <a:rPr lang="en-US" smtClean="0"/>
              <a:t>36</a:t>
            </a:fld>
            <a:endParaRPr lang="en-US" dirty="0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22FE9EA2-7054-4DF2-946A-A822B2A6E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761" y="47625"/>
            <a:ext cx="10515600" cy="662397"/>
          </a:xfrm>
        </p:spPr>
        <p:txBody>
          <a:bodyPr/>
          <a:lstStyle/>
          <a:p>
            <a:r>
              <a:rPr lang="en-US" dirty="0"/>
              <a:t>Amplification Phase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90B434B-2C35-C53B-113F-87A82B0CE90A}"/>
              </a:ext>
            </a:extLst>
          </p:cNvPr>
          <p:cNvGrpSpPr/>
          <p:nvPr/>
        </p:nvGrpSpPr>
        <p:grpSpPr>
          <a:xfrm>
            <a:off x="102666" y="462847"/>
            <a:ext cx="4122682" cy="2754917"/>
            <a:chOff x="227120" y="1078787"/>
            <a:chExt cx="7486346" cy="4879677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ED6C06AE-EED0-C61F-36D1-97AE23B44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227120" y="1078787"/>
              <a:ext cx="7009551" cy="470042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5425129-D08D-612B-DEF8-F7D517AC1BEA}"/>
                </a:ext>
              </a:extLst>
            </p:cNvPr>
            <p:cNvSpPr txBox="1"/>
            <p:nvPr/>
          </p:nvSpPr>
          <p:spPr>
            <a:xfrm>
              <a:off x="227120" y="1864350"/>
              <a:ext cx="831935" cy="6541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solidFill>
                    <a:srgbClr val="FF0000"/>
                  </a:solidFill>
                </a:rPr>
                <a:t>1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E6582B5-F537-3CA5-9176-E5918AA3DB34}"/>
                </a:ext>
              </a:extLst>
            </p:cNvPr>
            <p:cNvSpPr txBox="1"/>
            <p:nvPr/>
          </p:nvSpPr>
          <p:spPr>
            <a:xfrm>
              <a:off x="2541111" y="5304281"/>
              <a:ext cx="831935" cy="6541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solidFill>
                    <a:srgbClr val="FF0000"/>
                  </a:solidFill>
                </a:rPr>
                <a:t>1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85FC792-5C54-8268-A600-B40153817E5A}"/>
                </a:ext>
              </a:extLst>
            </p:cNvPr>
            <p:cNvSpPr txBox="1"/>
            <p:nvPr/>
          </p:nvSpPr>
          <p:spPr>
            <a:xfrm>
              <a:off x="6881531" y="1864352"/>
              <a:ext cx="831935" cy="6541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solidFill>
                    <a:srgbClr val="FF0000"/>
                  </a:solidFill>
                </a:rPr>
                <a:t>1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6224B463-7687-2776-53A0-A736715BB0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617126" y="1613384"/>
            <a:ext cx="4918517" cy="4598922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F14A4CF-BDA8-1D5A-8183-96A48DC6E08E}"/>
              </a:ext>
            </a:extLst>
          </p:cNvPr>
          <p:cNvCxnSpPr>
            <a:cxnSpLocks/>
          </p:cNvCxnSpPr>
          <p:nvPr/>
        </p:nvCxnSpPr>
        <p:spPr>
          <a:xfrm>
            <a:off x="2593163" y="1801891"/>
            <a:ext cx="0" cy="375655"/>
          </a:xfrm>
          <a:prstGeom prst="straightConnector1">
            <a:avLst/>
          </a:prstGeom>
          <a:ln w="28575">
            <a:solidFill>
              <a:srgbClr val="392CB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284E21E-69DC-928A-0528-1ED15FE00144}"/>
              </a:ext>
            </a:extLst>
          </p:cNvPr>
          <p:cNvCxnSpPr>
            <a:cxnSpLocks/>
          </p:cNvCxnSpPr>
          <p:nvPr/>
        </p:nvCxnSpPr>
        <p:spPr>
          <a:xfrm>
            <a:off x="1512255" y="1801890"/>
            <a:ext cx="0" cy="375655"/>
          </a:xfrm>
          <a:prstGeom prst="straightConnector1">
            <a:avLst/>
          </a:prstGeom>
          <a:ln w="28575">
            <a:solidFill>
              <a:srgbClr val="21C6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69C0F2E-0CBC-5CF9-CB8B-F2BFEFF4CF5B}"/>
              </a:ext>
            </a:extLst>
          </p:cNvPr>
          <p:cNvSpPr txBox="1"/>
          <p:nvPr/>
        </p:nvSpPr>
        <p:spPr>
          <a:xfrm>
            <a:off x="1230845" y="1723522"/>
            <a:ext cx="40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21C6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it-IT" baseline="-25000" dirty="0">
                <a:solidFill>
                  <a:srgbClr val="21C6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400" baseline="-25000" dirty="0">
              <a:solidFill>
                <a:srgbClr val="21C6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4CA7DC-CFDE-D6E2-BED2-632BD9455B51}"/>
              </a:ext>
            </a:extLst>
          </p:cNvPr>
          <p:cNvSpPr txBox="1"/>
          <p:nvPr/>
        </p:nvSpPr>
        <p:spPr>
          <a:xfrm>
            <a:off x="2593163" y="1723522"/>
            <a:ext cx="40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392C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it-IT" baseline="-25000" dirty="0">
                <a:solidFill>
                  <a:srgbClr val="392C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400" baseline="-25000" dirty="0">
              <a:solidFill>
                <a:srgbClr val="392CB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157294C-266D-6169-1158-60BEEFCE1FFA}"/>
              </a:ext>
            </a:extLst>
          </p:cNvPr>
          <p:cNvGrpSpPr/>
          <p:nvPr/>
        </p:nvGrpSpPr>
        <p:grpSpPr>
          <a:xfrm>
            <a:off x="7034126" y="1419251"/>
            <a:ext cx="1319172" cy="0"/>
            <a:chOff x="4876800" y="1218487"/>
            <a:chExt cx="1319172" cy="0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B3C25FAE-AD91-433D-DE22-15E632857839}"/>
                </a:ext>
              </a:extLst>
            </p:cNvPr>
            <p:cNvCxnSpPr>
              <a:cxnSpLocks/>
            </p:cNvCxnSpPr>
            <p:nvPr/>
          </p:nvCxnSpPr>
          <p:spPr>
            <a:xfrm>
              <a:off x="5438775" y="1218487"/>
              <a:ext cx="757197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EEBD683-7615-15FB-97AC-EDDE91A17F6B}"/>
                </a:ext>
              </a:extLst>
            </p:cNvPr>
            <p:cNvCxnSpPr/>
            <p:nvPr/>
          </p:nvCxnSpPr>
          <p:spPr>
            <a:xfrm flipH="1">
              <a:off x="4876800" y="1218487"/>
              <a:ext cx="601980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E412610-CFC1-5109-30C7-5B1E0CB5D4A3}"/>
              </a:ext>
            </a:extLst>
          </p:cNvPr>
          <p:cNvGrpSpPr/>
          <p:nvPr/>
        </p:nvGrpSpPr>
        <p:grpSpPr>
          <a:xfrm rot="10800000">
            <a:off x="8602018" y="1419251"/>
            <a:ext cx="1319172" cy="0"/>
            <a:chOff x="4876800" y="1218487"/>
            <a:chExt cx="1319172" cy="0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9D8AD2C5-F08E-5D4E-FCC4-64DA4D1A6040}"/>
                </a:ext>
              </a:extLst>
            </p:cNvPr>
            <p:cNvCxnSpPr>
              <a:cxnSpLocks/>
            </p:cNvCxnSpPr>
            <p:nvPr/>
          </p:nvCxnSpPr>
          <p:spPr>
            <a:xfrm>
              <a:off x="5438775" y="1218487"/>
              <a:ext cx="757197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41323FB-F3FD-855E-717A-3071B89F2968}"/>
                </a:ext>
              </a:extLst>
            </p:cNvPr>
            <p:cNvCxnSpPr/>
            <p:nvPr/>
          </p:nvCxnSpPr>
          <p:spPr>
            <a:xfrm flipH="1">
              <a:off x="4876800" y="1218487"/>
              <a:ext cx="601980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D8DEBBC7-FDAA-9A09-4971-D9D02DFBDC6A}"/>
              </a:ext>
            </a:extLst>
          </p:cNvPr>
          <p:cNvSpPr txBox="1"/>
          <p:nvPr/>
        </p:nvSpPr>
        <p:spPr>
          <a:xfrm>
            <a:off x="7087466" y="793836"/>
            <a:ext cx="1216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Reset (</a:t>
            </a:r>
            <a:r>
              <a:rPr lang="it-IT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clk</a:t>
            </a:r>
            <a:r>
              <a:rPr lang="it-IT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=0)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DFD0927-6D2A-1086-97A8-12875932A47A}"/>
              </a:ext>
            </a:extLst>
          </p:cNvPr>
          <p:cNvSpPr txBox="1"/>
          <p:nvPr/>
        </p:nvSpPr>
        <p:spPr>
          <a:xfrm>
            <a:off x="8747711" y="793836"/>
            <a:ext cx="19485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it-IT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Amplification</a:t>
            </a:r>
            <a:r>
              <a:rPr lang="it-IT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</a:t>
            </a:r>
            <a:r>
              <a:rPr lang="it-IT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clk</a:t>
            </a:r>
            <a:r>
              <a:rPr lang="it-IT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=1)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3E76E31-7B5A-1080-35F1-D7DA8976CA1C}"/>
                  </a:ext>
                </a:extLst>
              </p:cNvPr>
              <p:cNvSpPr txBox="1"/>
              <p:nvPr/>
            </p:nvSpPr>
            <p:spPr>
              <a:xfrm>
                <a:off x="640931" y="3554272"/>
                <a:ext cx="1472070" cy="7616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𝑑𝑃</m:t>
                          </m:r>
                        </m:num>
                        <m:den>
                          <m:r>
                            <a:rPr lang="it-IT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𝑑𝑡</m:t>
                          </m:r>
                        </m:den>
                      </m:f>
                      <m:r>
                        <a:rPr lang="it-IT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=−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𝑃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3E76E31-7B5A-1080-35F1-D7DA8976CA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931" y="3554272"/>
                <a:ext cx="1472070" cy="76168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Left Brace 30">
            <a:extLst>
              <a:ext uri="{FF2B5EF4-FFF2-40B4-BE49-F238E27FC236}">
                <a16:creationId xmlns:a16="http://schemas.microsoft.com/office/drawing/2014/main" id="{B97B28AB-B822-04DA-9FBF-4CD0C16F47E8}"/>
              </a:ext>
            </a:extLst>
          </p:cNvPr>
          <p:cNvSpPr/>
          <p:nvPr/>
        </p:nvSpPr>
        <p:spPr>
          <a:xfrm>
            <a:off x="217234" y="3582762"/>
            <a:ext cx="324799" cy="1572813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DB91CD3-E83C-7C3D-8BAE-B5ED05AB29BD}"/>
                  </a:ext>
                </a:extLst>
              </p:cNvPr>
              <p:cNvSpPr txBox="1"/>
              <p:nvPr/>
            </p:nvSpPr>
            <p:spPr>
              <a:xfrm>
                <a:off x="640931" y="4443578"/>
                <a:ext cx="1491241" cy="7616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𝑑𝑄</m:t>
                          </m:r>
                        </m:num>
                        <m:den>
                          <m:r>
                            <a:rPr lang="it-IT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𝑑𝑡</m:t>
                          </m:r>
                        </m:den>
                      </m:f>
                      <m:r>
                        <a:rPr lang="it-IT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=−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𝑃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DB91CD3-E83C-7C3D-8BAE-B5ED05AB29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931" y="4443578"/>
                <a:ext cx="1491241" cy="76168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Arrow: Right 33">
            <a:extLst>
              <a:ext uri="{FF2B5EF4-FFF2-40B4-BE49-F238E27FC236}">
                <a16:creationId xmlns:a16="http://schemas.microsoft.com/office/drawing/2014/main" id="{FFF1DD8F-68D3-FE5E-44EE-95F6BBC3E7A1}"/>
              </a:ext>
            </a:extLst>
          </p:cNvPr>
          <p:cNvSpPr/>
          <p:nvPr/>
        </p:nvSpPr>
        <p:spPr>
          <a:xfrm>
            <a:off x="2553922" y="3908806"/>
            <a:ext cx="973770" cy="335386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A38C9A7-D3F6-629B-DC0C-06A174C96D19}"/>
                  </a:ext>
                </a:extLst>
              </p:cNvPr>
              <p:cNvSpPr txBox="1"/>
              <p:nvPr/>
            </p:nvSpPr>
            <p:spPr>
              <a:xfrm>
                <a:off x="3881455" y="3606519"/>
                <a:ext cx="1895134" cy="7542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𝑡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𝐴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≅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𝑡h𝑛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𝐶𝑀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𝐶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𝑃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,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𝑄</m:t>
                          </m:r>
                        </m:sub>
                      </m:sSub>
                    </m:oMath>
                  </m:oMathPara>
                </a14:m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A38C9A7-D3F6-629B-DC0C-06A174C96D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1455" y="3606519"/>
                <a:ext cx="1895134" cy="75424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6617F22-5F6B-C7AB-1594-15C65000F211}"/>
                  </a:ext>
                </a:extLst>
              </p:cNvPr>
              <p:cNvSpPr txBox="1"/>
              <p:nvPr/>
            </p:nvSpPr>
            <p:spPr>
              <a:xfrm>
                <a:off x="2864602" y="5345037"/>
                <a:ext cx="4248855" cy="73308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it-IT" sz="240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(</m:t>
                              </m:r>
                              <m:r>
                                <m:rPr>
                                  <m:sty m:val="p"/>
                                </m:rPr>
                                <a:rPr lang="it-IT" sz="240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P</m:t>
                              </m:r>
                              <m:r>
                                <a:rPr lang="it-IT" sz="24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r>
                                <a:rPr lang="it-IT" sz="24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𝑄</m:t>
                              </m:r>
                              <m:r>
                                <a:rPr lang="it-IT" sz="24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)</m:t>
                              </m:r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it-IT" sz="24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it-IT" sz="24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𝐴</m:t>
                              </m:r>
                            </m:sub>
                          </m:sSub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≅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4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it-IT" sz="24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𝑚</m:t>
                              </m:r>
                              <m:r>
                                <a:rPr lang="it-IT" sz="24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24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it-IT" sz="24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𝑃</m:t>
                              </m:r>
                              <m:r>
                                <a:rPr lang="it-IT" sz="24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,</m:t>
                              </m:r>
                              <m:r>
                                <a:rPr lang="it-IT" sz="24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𝑄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𝑡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𝐴</m:t>
                          </m:r>
                        </m:sub>
                      </m:sSub>
                      <m:sSub>
                        <m:sSubPr>
                          <m:ctrlPr>
                            <a:rPr lang="it-IT" sz="2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lang="it-IT" sz="24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𝑖𝑑</m:t>
                          </m:r>
                        </m:sub>
                      </m:sSub>
                    </m:oMath>
                  </m:oMathPara>
                </a14:m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6617F22-5F6B-C7AB-1594-15C65000F2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4602" y="5345037"/>
                <a:ext cx="4248855" cy="73308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65E42A5B-5E0A-F3C8-055F-B1A829AF89E5}"/>
              </a:ext>
            </a:extLst>
          </p:cNvPr>
          <p:cNvSpPr txBox="1"/>
          <p:nvPr/>
        </p:nvSpPr>
        <p:spPr>
          <a:xfrm>
            <a:off x="3433774" y="2795026"/>
            <a:ext cx="30087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Amplification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lasts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until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P,Q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reaches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it-IT" sz="20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dd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-V</a:t>
            </a:r>
            <a:r>
              <a:rPr lang="it-IT" sz="20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thn</a:t>
            </a:r>
            <a:endParaRPr lang="en-US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E2B320BB-4367-ABF6-29C2-06E33D1F38AE}"/>
              </a:ext>
            </a:extLst>
          </p:cNvPr>
          <p:cNvSpPr/>
          <p:nvPr/>
        </p:nvSpPr>
        <p:spPr>
          <a:xfrm rot="5400000">
            <a:off x="3963766" y="4684865"/>
            <a:ext cx="821765" cy="335386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DDDE15C0-6827-BC3A-3D5B-E1EE7F3C5678}"/>
              </a:ext>
            </a:extLst>
          </p:cNvPr>
          <p:cNvSpPr/>
          <p:nvPr/>
        </p:nvSpPr>
        <p:spPr>
          <a:xfrm>
            <a:off x="5175682" y="5322304"/>
            <a:ext cx="920318" cy="83991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5E372D5-CF0D-D19A-BFCD-80AAAD11BE10}"/>
              </a:ext>
            </a:extLst>
          </p:cNvPr>
          <p:cNvSpPr txBox="1"/>
          <p:nvPr/>
        </p:nvSpPr>
        <p:spPr>
          <a:xfrm>
            <a:off x="5349729" y="4811350"/>
            <a:ext cx="1522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gain A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ight Brace 41">
            <a:extLst>
              <a:ext uri="{FF2B5EF4-FFF2-40B4-BE49-F238E27FC236}">
                <a16:creationId xmlns:a16="http://schemas.microsoft.com/office/drawing/2014/main" id="{5EC0C2A9-7B61-5270-30FE-D9ED165F9C67}"/>
              </a:ext>
            </a:extLst>
          </p:cNvPr>
          <p:cNvSpPr/>
          <p:nvPr/>
        </p:nvSpPr>
        <p:spPr>
          <a:xfrm>
            <a:off x="9888108" y="2438354"/>
            <a:ext cx="96437" cy="269330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4DCE0675-C2AB-2BE2-AE24-F182FB4688B1}"/>
                  </a:ext>
                </a:extLst>
              </p:cNvPr>
              <p:cNvSpPr txBox="1"/>
              <p:nvPr/>
            </p:nvSpPr>
            <p:spPr>
              <a:xfrm>
                <a:off x="9999464" y="2281973"/>
                <a:ext cx="1174794" cy="5216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it-IT" sz="160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(</m:t>
                              </m:r>
                              <m:r>
                                <m:rPr>
                                  <m:sty m:val="p"/>
                                </m:rPr>
                                <a:rPr lang="it-IT" sz="160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P</m:t>
                              </m:r>
                              <m:r>
                                <a:rPr lang="it-IT" sz="16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r>
                                <a:rPr lang="it-IT" sz="16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𝑄</m:t>
                              </m:r>
                              <m:r>
                                <a:rPr lang="it-IT" sz="16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)</m:t>
                              </m:r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it-IT" sz="16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it-IT" sz="16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it-IT" sz="16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𝐴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4DCE0675-C2AB-2BE2-AE24-F182FB4688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99464" y="2281973"/>
                <a:ext cx="1174794" cy="521618"/>
              </a:xfrm>
              <a:prstGeom prst="rect">
                <a:avLst/>
              </a:prstGeom>
              <a:blipFill>
                <a:blip r:embed="rId11"/>
                <a:stretch>
                  <a:fillRect t="-144186" r="-32124" b="-20465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FB76902-1879-5DB5-2C1E-D7B98DD717C6}"/>
              </a:ext>
            </a:extLst>
          </p:cNvPr>
          <p:cNvCxnSpPr/>
          <p:nvPr/>
        </p:nvCxnSpPr>
        <p:spPr>
          <a:xfrm>
            <a:off x="9638078" y="2438354"/>
            <a:ext cx="0" cy="1168165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C3F34CA7-FCCA-06CA-3971-EF09EEB177C1}"/>
                  </a:ext>
                </a:extLst>
              </p:cNvPr>
              <p:cNvSpPr txBox="1"/>
              <p:nvPr/>
            </p:nvSpPr>
            <p:spPr>
              <a:xfrm>
                <a:off x="9435610" y="3524133"/>
                <a:ext cx="33211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it-IT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𝑡</m:t>
                          </m:r>
                        </m:e>
                        <m:sub>
                          <m:r>
                            <a:rPr lang="it-IT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C3F34CA7-FCCA-06CA-3971-EF09EEB177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5610" y="3524133"/>
                <a:ext cx="332117" cy="369332"/>
              </a:xfrm>
              <a:prstGeom prst="rect">
                <a:avLst/>
              </a:prstGeom>
              <a:blipFill>
                <a:blip r:embed="rId12"/>
                <a:stretch>
                  <a:fillRect r="-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9689B1E4-7963-071F-BC33-02EA66F812D8}"/>
              </a:ext>
            </a:extLst>
          </p:cNvPr>
          <p:cNvSpPr txBox="1"/>
          <p:nvPr/>
        </p:nvSpPr>
        <p:spPr>
          <a:xfrm>
            <a:off x="10130400" y="1677868"/>
            <a:ext cx="2553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it-IT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id</a:t>
            </a:r>
            <a:r>
              <a:rPr lang="it-IT" i="1" dirty="0">
                <a:latin typeface="Arial" panose="020B0604020202020204" pitchFamily="34" charset="0"/>
                <a:cs typeface="Arial" panose="020B0604020202020204" pitchFamily="34" charset="0"/>
              </a:rPr>
              <a:t> = V</a:t>
            </a:r>
            <a:r>
              <a:rPr lang="it-IT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it-IT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i="1" dirty="0">
                <a:latin typeface="Arial" panose="020B0604020202020204" pitchFamily="34" charset="0"/>
                <a:cs typeface="Arial" panose="020B0604020202020204" pitchFamily="34" charset="0"/>
              </a:rPr>
              <a:t>-V</a:t>
            </a:r>
            <a:r>
              <a:rPr lang="it-IT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it-IT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it-IT" i="1" dirty="0">
                <a:latin typeface="Arial" panose="020B0604020202020204" pitchFamily="34" charset="0"/>
                <a:cs typeface="Arial" panose="020B0604020202020204" pitchFamily="34" charset="0"/>
              </a:rPr>
              <a:t> &gt; 0</a:t>
            </a: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16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/>
      <p:bldP spid="36" grpId="0"/>
      <p:bldP spid="37" grpId="0"/>
      <p:bldP spid="38" grpId="0" animBg="1"/>
      <p:bldP spid="40" grpId="0" animBg="1"/>
      <p:bldP spid="41" grpId="0"/>
      <p:bldP spid="42" grpId="0" animBg="1"/>
      <p:bldP spid="44" grpId="0" animBg="1"/>
      <p:bldP spid="4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E607618-2479-4E68-9B54-A7C4102C2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P. Bruschi – Design of Mixed Signal Circuits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61D1075-EFC6-4B3D-B00B-7C755DC74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55017-B6DE-4C35-A63B-40EADAC97849}" type="slidenum">
              <a:rPr lang="en-US" smtClean="0"/>
              <a:t>37</a:t>
            </a:fld>
            <a:endParaRPr lang="en-US" dirty="0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22FE9EA2-7054-4DF2-946A-A822B2A6E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761" y="47625"/>
            <a:ext cx="10515600" cy="662397"/>
          </a:xfrm>
        </p:spPr>
        <p:txBody>
          <a:bodyPr/>
          <a:lstStyle/>
          <a:p>
            <a:r>
              <a:rPr lang="en-US" dirty="0"/>
              <a:t>Regeneration phase (1/2)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3204FE7-5A5E-E7FD-A10C-1FC0A4764A58}"/>
              </a:ext>
            </a:extLst>
          </p:cNvPr>
          <p:cNvGrpSpPr/>
          <p:nvPr/>
        </p:nvGrpSpPr>
        <p:grpSpPr>
          <a:xfrm>
            <a:off x="164504" y="1172485"/>
            <a:ext cx="7486346" cy="4721401"/>
            <a:chOff x="227120" y="1134740"/>
            <a:chExt cx="7486346" cy="4721401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108E986E-1B42-36EB-9713-4D9BAF037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313309" y="1134740"/>
              <a:ext cx="6850983" cy="47214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82D57CC-E273-0819-9F84-37C4985C4AE0}"/>
                </a:ext>
              </a:extLst>
            </p:cNvPr>
            <p:cNvSpPr txBox="1"/>
            <p:nvPr/>
          </p:nvSpPr>
          <p:spPr>
            <a:xfrm>
              <a:off x="227120" y="1864351"/>
              <a:ext cx="831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7C401D4-FAB3-60D1-BA48-34F9DE6E38F4}"/>
                </a:ext>
              </a:extLst>
            </p:cNvPr>
            <p:cNvSpPr txBox="1"/>
            <p:nvPr/>
          </p:nvSpPr>
          <p:spPr>
            <a:xfrm>
              <a:off x="2541112" y="5379409"/>
              <a:ext cx="831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6A7BAC4-6E72-33E4-5CEE-3EC075599E23}"/>
                </a:ext>
              </a:extLst>
            </p:cNvPr>
            <p:cNvSpPr txBox="1"/>
            <p:nvPr/>
          </p:nvSpPr>
          <p:spPr>
            <a:xfrm>
              <a:off x="6881531" y="1864352"/>
              <a:ext cx="831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E801A5C-EE2B-0214-FCFA-B178BFBA1D98}"/>
              </a:ext>
            </a:extLst>
          </p:cNvPr>
          <p:cNvSpPr txBox="1"/>
          <p:nvPr/>
        </p:nvSpPr>
        <p:spPr>
          <a:xfrm>
            <a:off x="7429427" y="1278037"/>
            <a:ext cx="4598069" cy="484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voltages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nodes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P,Q go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lower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it-IT" sz="2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dd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-V</a:t>
            </a:r>
            <a:r>
              <a:rPr lang="it-IT" sz="2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thn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, M3-M4 turn on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Cross-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coupled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pair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M3-M4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introduces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regeneration</a:t>
            </a:r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Nodes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P,Q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keep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discharging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it-IT" sz="2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out</a:t>
            </a:r>
            <a:r>
              <a:rPr lang="it-IT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it-IT" sz="2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out</a:t>
            </a:r>
            <a:r>
              <a:rPr lang="it-IT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start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discharging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differently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according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to the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unbalance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of P and Q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1413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E607618-2479-4E68-9B54-A7C4102C2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P. Bruschi – Design of Mixed Signal Circuits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61D1075-EFC6-4B3D-B00B-7C755DC74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55017-B6DE-4C35-A63B-40EADAC97849}" type="slidenum">
              <a:rPr lang="en-US" smtClean="0"/>
              <a:t>38</a:t>
            </a:fld>
            <a:endParaRPr lang="en-US" dirty="0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22FE9EA2-7054-4DF2-946A-A822B2A6E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761" y="47625"/>
            <a:ext cx="10515600" cy="662397"/>
          </a:xfrm>
        </p:spPr>
        <p:txBody>
          <a:bodyPr/>
          <a:lstStyle/>
          <a:p>
            <a:r>
              <a:rPr lang="en-US" dirty="0"/>
              <a:t>Regeneration phase (1/2)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D0FEA8A-251B-061B-4937-D8EE06F509DD}"/>
              </a:ext>
            </a:extLst>
          </p:cNvPr>
          <p:cNvGrpSpPr/>
          <p:nvPr/>
        </p:nvGrpSpPr>
        <p:grpSpPr>
          <a:xfrm>
            <a:off x="105821" y="1172063"/>
            <a:ext cx="5307433" cy="3133238"/>
            <a:chOff x="227120" y="1134740"/>
            <a:chExt cx="7486346" cy="4721401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108E986E-1B42-36EB-9713-4D9BAF037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313309" y="1134740"/>
              <a:ext cx="6850983" cy="47214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82D57CC-E273-0819-9F84-37C4985C4AE0}"/>
                </a:ext>
              </a:extLst>
            </p:cNvPr>
            <p:cNvSpPr txBox="1"/>
            <p:nvPr/>
          </p:nvSpPr>
          <p:spPr>
            <a:xfrm>
              <a:off x="227120" y="1864351"/>
              <a:ext cx="831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7C401D4-FAB3-60D1-BA48-34F9DE6E38F4}"/>
                </a:ext>
              </a:extLst>
            </p:cNvPr>
            <p:cNvSpPr txBox="1"/>
            <p:nvPr/>
          </p:nvSpPr>
          <p:spPr>
            <a:xfrm>
              <a:off x="2541112" y="5379409"/>
              <a:ext cx="831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6A7BAC4-6E72-33E4-5CEE-3EC075599E23}"/>
                </a:ext>
              </a:extLst>
            </p:cNvPr>
            <p:cNvSpPr txBox="1"/>
            <p:nvPr/>
          </p:nvSpPr>
          <p:spPr>
            <a:xfrm>
              <a:off x="6881531" y="1864352"/>
              <a:ext cx="831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F1C7428A-104F-B6C8-40CD-6A19CFAC52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471355" y="1543935"/>
            <a:ext cx="5031488" cy="46669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ED40B42-0001-079C-D53B-21FC3F204408}"/>
              </a:ext>
            </a:extLst>
          </p:cNvPr>
          <p:cNvSpPr txBox="1"/>
          <p:nvPr/>
        </p:nvSpPr>
        <p:spPr>
          <a:xfrm>
            <a:off x="6322777" y="879675"/>
            <a:ext cx="1225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Reset (</a:t>
            </a:r>
            <a:r>
              <a:rPr lang="it-IT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clk</a:t>
            </a:r>
            <a:r>
              <a:rPr lang="it-IT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=0)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B676B4-0EC2-A8A9-B647-388740929055}"/>
              </a:ext>
            </a:extLst>
          </p:cNvPr>
          <p:cNvSpPr txBox="1"/>
          <p:nvPr/>
        </p:nvSpPr>
        <p:spPr>
          <a:xfrm>
            <a:off x="8815154" y="846691"/>
            <a:ext cx="17828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it-IT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Regeneration</a:t>
            </a:r>
            <a:r>
              <a:rPr lang="it-IT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(</a:t>
            </a:r>
            <a:r>
              <a:rPr lang="it-IT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clk</a:t>
            </a:r>
            <a:r>
              <a:rPr lang="it-IT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=1)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FD89B20-9557-6FBE-5BB5-BAA0C7DCBD91}"/>
              </a:ext>
            </a:extLst>
          </p:cNvPr>
          <p:cNvGrpSpPr/>
          <p:nvPr/>
        </p:nvGrpSpPr>
        <p:grpSpPr>
          <a:xfrm rot="10800000">
            <a:off x="8251950" y="1385747"/>
            <a:ext cx="2387656" cy="45719"/>
            <a:chOff x="4876800" y="1218487"/>
            <a:chExt cx="1319172" cy="0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F6E83D5D-4D28-E0F6-707D-23C633EB8D7E}"/>
                </a:ext>
              </a:extLst>
            </p:cNvPr>
            <p:cNvCxnSpPr>
              <a:cxnSpLocks/>
            </p:cNvCxnSpPr>
            <p:nvPr/>
          </p:nvCxnSpPr>
          <p:spPr>
            <a:xfrm>
              <a:off x="5438775" y="1218487"/>
              <a:ext cx="757197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0173ED9-4D29-A0C2-56F5-425BE0241E58}"/>
                </a:ext>
              </a:extLst>
            </p:cNvPr>
            <p:cNvCxnSpPr/>
            <p:nvPr/>
          </p:nvCxnSpPr>
          <p:spPr>
            <a:xfrm flipH="1">
              <a:off x="4876800" y="1218487"/>
              <a:ext cx="601980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C60D47F-338E-6F88-8BC4-710EAC1AE4F2}"/>
              </a:ext>
            </a:extLst>
          </p:cNvPr>
          <p:cNvGrpSpPr/>
          <p:nvPr/>
        </p:nvGrpSpPr>
        <p:grpSpPr>
          <a:xfrm>
            <a:off x="6096000" y="1431466"/>
            <a:ext cx="1319172" cy="0"/>
            <a:chOff x="4876800" y="1218487"/>
            <a:chExt cx="1319172" cy="0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278AA2E0-1A25-304E-1CC5-713F64E1BB10}"/>
                </a:ext>
              </a:extLst>
            </p:cNvPr>
            <p:cNvCxnSpPr>
              <a:cxnSpLocks/>
            </p:cNvCxnSpPr>
            <p:nvPr/>
          </p:nvCxnSpPr>
          <p:spPr>
            <a:xfrm>
              <a:off x="5438775" y="1218487"/>
              <a:ext cx="757197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A611202-ADCD-DF6E-8FAB-58689FE99871}"/>
                </a:ext>
              </a:extLst>
            </p:cNvPr>
            <p:cNvCxnSpPr/>
            <p:nvPr/>
          </p:nvCxnSpPr>
          <p:spPr>
            <a:xfrm flipH="1">
              <a:off x="4876800" y="1218487"/>
              <a:ext cx="601980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D343898-3328-2B0F-D64F-AD3F4E3A7838}"/>
              </a:ext>
            </a:extLst>
          </p:cNvPr>
          <p:cNvCxnSpPr>
            <a:cxnSpLocks/>
          </p:cNvCxnSpPr>
          <p:nvPr/>
        </p:nvCxnSpPr>
        <p:spPr>
          <a:xfrm>
            <a:off x="7548024" y="1424657"/>
            <a:ext cx="604741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56AD5E4-15BE-4A5D-CE71-AE0B977E0365}"/>
              </a:ext>
            </a:extLst>
          </p:cNvPr>
          <p:cNvSpPr txBox="1"/>
          <p:nvPr/>
        </p:nvSpPr>
        <p:spPr>
          <a:xfrm>
            <a:off x="9142447" y="377563"/>
            <a:ext cx="26607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it-IT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Amplification</a:t>
            </a:r>
            <a:r>
              <a:rPr lang="it-IT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clk</a:t>
            </a:r>
            <a:r>
              <a:rPr lang="it-IT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=1)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id="{15C773B6-CA57-4A8E-F73A-97853DB9B2D6}"/>
              </a:ext>
            </a:extLst>
          </p:cNvPr>
          <p:cNvCxnSpPr>
            <a:cxnSpLocks/>
          </p:cNvCxnSpPr>
          <p:nvPr/>
        </p:nvCxnSpPr>
        <p:spPr>
          <a:xfrm rot="10800000" flipV="1">
            <a:off x="7917202" y="584199"/>
            <a:ext cx="1480799" cy="756873"/>
          </a:xfrm>
          <a:prstGeom prst="curvedConnector3">
            <a:avLst>
              <a:gd name="adj1" fmla="val 100601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DC5F00A-EF0F-390F-DFDA-21F68F2E5F52}"/>
              </a:ext>
            </a:extLst>
          </p:cNvPr>
          <p:cNvSpPr txBox="1"/>
          <p:nvPr/>
        </p:nvSpPr>
        <p:spPr>
          <a:xfrm>
            <a:off x="9471153" y="1809437"/>
            <a:ext cx="2553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it-IT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id</a:t>
            </a:r>
            <a:r>
              <a:rPr lang="it-IT" i="1" dirty="0">
                <a:latin typeface="Arial" panose="020B0604020202020204" pitchFamily="34" charset="0"/>
                <a:cs typeface="Arial" panose="020B0604020202020204" pitchFamily="34" charset="0"/>
              </a:rPr>
              <a:t> = V</a:t>
            </a:r>
            <a:r>
              <a:rPr lang="it-IT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it-IT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i="1" dirty="0">
                <a:latin typeface="Arial" panose="020B0604020202020204" pitchFamily="34" charset="0"/>
                <a:cs typeface="Arial" panose="020B0604020202020204" pitchFamily="34" charset="0"/>
              </a:rPr>
              <a:t>-V</a:t>
            </a:r>
            <a:r>
              <a:rPr lang="it-IT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it-IT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it-IT" i="1" dirty="0">
                <a:latin typeface="Arial" panose="020B0604020202020204" pitchFamily="34" charset="0"/>
                <a:cs typeface="Arial" panose="020B0604020202020204" pitchFamily="34" charset="0"/>
              </a:rPr>
              <a:t> &gt; 0</a:t>
            </a: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6633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E607618-2479-4E68-9B54-A7C4102C2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P. Bruschi – Design of Mixed Signal Circuits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61D1075-EFC6-4B3D-B00B-7C755DC74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55017-B6DE-4C35-A63B-40EADAC97849}" type="slidenum">
              <a:rPr lang="en-US" smtClean="0"/>
              <a:t>39</a:t>
            </a:fld>
            <a:endParaRPr lang="en-US" dirty="0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22FE9EA2-7054-4DF2-946A-A822B2A6E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761" y="47625"/>
            <a:ext cx="10515600" cy="662397"/>
          </a:xfrm>
        </p:spPr>
        <p:txBody>
          <a:bodyPr/>
          <a:lstStyle/>
          <a:p>
            <a:r>
              <a:rPr lang="en-US" dirty="0"/>
              <a:t>Regeneration phase (2/2)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07807F3-AB1B-37A6-89AB-30BCFA4A54B3}"/>
              </a:ext>
            </a:extLst>
          </p:cNvPr>
          <p:cNvGrpSpPr/>
          <p:nvPr/>
        </p:nvGrpSpPr>
        <p:grpSpPr>
          <a:xfrm>
            <a:off x="227120" y="1134740"/>
            <a:ext cx="7486346" cy="4721401"/>
            <a:chOff x="227120" y="1134740"/>
            <a:chExt cx="7486346" cy="4721401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108E986E-1B42-36EB-9713-4D9BAF037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292673" y="1134740"/>
              <a:ext cx="6892254" cy="47214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82D57CC-E273-0819-9F84-37C4985C4AE0}"/>
                </a:ext>
              </a:extLst>
            </p:cNvPr>
            <p:cNvSpPr txBox="1"/>
            <p:nvPr/>
          </p:nvSpPr>
          <p:spPr>
            <a:xfrm>
              <a:off x="227120" y="1864351"/>
              <a:ext cx="831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7C401D4-FAB3-60D1-BA48-34F9DE6E38F4}"/>
                </a:ext>
              </a:extLst>
            </p:cNvPr>
            <p:cNvSpPr txBox="1"/>
            <p:nvPr/>
          </p:nvSpPr>
          <p:spPr>
            <a:xfrm>
              <a:off x="2541112" y="5379409"/>
              <a:ext cx="831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6A7BAC4-6E72-33E4-5CEE-3EC075599E23}"/>
                </a:ext>
              </a:extLst>
            </p:cNvPr>
            <p:cNvSpPr txBox="1"/>
            <p:nvPr/>
          </p:nvSpPr>
          <p:spPr>
            <a:xfrm>
              <a:off x="6881531" y="1864352"/>
              <a:ext cx="831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6E86DAA-C0F5-AEC0-2FAC-0F63D1F51ACE}"/>
              </a:ext>
            </a:extLst>
          </p:cNvPr>
          <p:cNvSpPr txBox="1"/>
          <p:nvPr/>
        </p:nvSpPr>
        <p:spPr>
          <a:xfrm>
            <a:off x="7429427" y="1250045"/>
            <a:ext cx="4598069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it-IT" sz="2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out</a:t>
            </a:r>
            <a:r>
              <a:rPr lang="it-IT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it-IT" sz="2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out</a:t>
            </a:r>
            <a:r>
              <a:rPr lang="it-IT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goes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lower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it-IT" sz="2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dd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-|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it-IT" sz="2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thp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|, one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M5 and M6 turns on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Positive feedback of latch M3-M6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brings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quickly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one output to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it-IT" sz="2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dd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and the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to ground (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rail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-to-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rail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outputs)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0088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173183-9569-46C3-B0DD-60DD1BD8F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7" y="71096"/>
            <a:ext cx="11286533" cy="662397"/>
          </a:xfrm>
        </p:spPr>
        <p:txBody>
          <a:bodyPr/>
          <a:lstStyle/>
          <a:p>
            <a:r>
              <a:rPr lang="en-US" dirty="0"/>
              <a:t>Regenerative comparators: hysteresis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70BEA8B-00F4-4549-85B7-6BD2933DC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Bruschi – Design of Mixed Signal Circuits</a:t>
            </a:r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7CB49D-6973-4010-983E-2F914FED4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55017-B6DE-4C35-A63B-40EADAC97849}" type="slidenum">
              <a:rPr lang="en-US" smtClean="0"/>
              <a:t>4</a:t>
            </a:fld>
            <a:endParaRPr lang="en-US" dirty="0"/>
          </a:p>
        </p:txBody>
      </p:sp>
      <p:pic>
        <p:nvPicPr>
          <p:cNvPr id="5" name="Elemento grafico 4">
            <a:extLst>
              <a:ext uri="{FF2B5EF4-FFF2-40B4-BE49-F238E27FC236}">
                <a16:creationId xmlns:a16="http://schemas.microsoft.com/office/drawing/2014/main" id="{F05E1665-2F1D-48D4-993A-F4575CAF78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39275" y="1389386"/>
            <a:ext cx="4508515" cy="2083245"/>
          </a:xfrm>
          <a:prstGeom prst="rect">
            <a:avLst/>
          </a:prstGeom>
        </p:spPr>
      </p:pic>
      <p:pic>
        <p:nvPicPr>
          <p:cNvPr id="6" name="Elemento grafico 5">
            <a:extLst>
              <a:ext uri="{FF2B5EF4-FFF2-40B4-BE49-F238E27FC236}">
                <a16:creationId xmlns:a16="http://schemas.microsoft.com/office/drawing/2014/main" id="{CBB7A6A7-8DC7-4AD2-8A6A-7368154973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8200" y="1071472"/>
            <a:ext cx="4692315" cy="2357528"/>
          </a:xfrm>
          <a:prstGeom prst="rect">
            <a:avLst/>
          </a:prstGeom>
        </p:spPr>
      </p:pic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B647A55C-CED3-4FC3-B452-6C75625EDD79}"/>
              </a:ext>
            </a:extLst>
          </p:cNvPr>
          <p:cNvCxnSpPr/>
          <p:nvPr/>
        </p:nvCxnSpPr>
        <p:spPr>
          <a:xfrm>
            <a:off x="2483904" y="2613568"/>
            <a:ext cx="1143000" cy="0"/>
          </a:xfrm>
          <a:prstGeom prst="line">
            <a:avLst/>
          </a:prstGeom>
          <a:ln w="31750">
            <a:solidFill>
              <a:schemeClr val="tx1"/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Oggetto 8">
            <a:extLst>
              <a:ext uri="{FF2B5EF4-FFF2-40B4-BE49-F238E27FC236}">
                <a16:creationId xmlns:a16="http://schemas.microsoft.com/office/drawing/2014/main" id="{84E9B436-28FE-49F7-B593-74C193CABF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1646843"/>
              </p:ext>
            </p:extLst>
          </p:nvPr>
        </p:nvGraphicFramePr>
        <p:xfrm>
          <a:off x="3816350" y="2249488"/>
          <a:ext cx="2039938" cy="509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914400" imgH="228600" progId="Equation.DSMT4">
                  <p:embed/>
                </p:oleObj>
              </mc:Choice>
              <mc:Fallback>
                <p:oleObj name="Equation" r:id="rId6" imgW="914400" imgH="228600" progId="Equation.DSMT4">
                  <p:embed/>
                  <p:pic>
                    <p:nvPicPr>
                      <p:cNvPr id="7" name="Oggetto 6">
                        <a:extLst>
                          <a:ext uri="{FF2B5EF4-FFF2-40B4-BE49-F238E27FC236}">
                            <a16:creationId xmlns:a16="http://schemas.microsoft.com/office/drawing/2014/main" id="{B6567D63-1CA0-4392-A8FA-1E88640D21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816350" y="2249488"/>
                        <a:ext cx="2039938" cy="509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A343675-E947-4B1A-828B-56DD8A070D25}"/>
              </a:ext>
            </a:extLst>
          </p:cNvPr>
          <p:cNvSpPr txBox="1"/>
          <p:nvPr/>
        </p:nvSpPr>
        <p:spPr>
          <a:xfrm>
            <a:off x="472221" y="3531207"/>
            <a:ext cx="60283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Thanks to the hysteresis, the comparator produces a valid output level across the whole input range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hysteresis introduces an uncertainty band that reduces the accuracy but helps rejecting noise when the input voltage is close to zero.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B0D3931-BAC1-41D7-9E58-25CDAE37C7EE}"/>
              </a:ext>
            </a:extLst>
          </p:cNvPr>
          <p:cNvSpPr txBox="1"/>
          <p:nvPr/>
        </p:nvSpPr>
        <p:spPr>
          <a:xfrm>
            <a:off x="7383736" y="3548366"/>
            <a:ext cx="4508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Op-amp based Smith trigger.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8811931-0D69-498A-A4F1-203E4EA43FB2}"/>
              </a:ext>
            </a:extLst>
          </p:cNvPr>
          <p:cNvSpPr txBox="1"/>
          <p:nvPr/>
        </p:nvSpPr>
        <p:spPr>
          <a:xfrm>
            <a:off x="7531111" y="4525968"/>
            <a:ext cx="38226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Oversized solution for integrated cells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Low impedance on the non-inverting input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4AC5613-9A48-4B7E-86AD-604FC78DDC7A}"/>
              </a:ext>
            </a:extLst>
          </p:cNvPr>
          <p:cNvSpPr txBox="1"/>
          <p:nvPr/>
        </p:nvSpPr>
        <p:spPr>
          <a:xfrm>
            <a:off x="8100363" y="4085766"/>
            <a:ext cx="1811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Drawbacks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429DD32-DD09-4E0D-A6AE-DD90D06BC4A6}"/>
              </a:ext>
            </a:extLst>
          </p:cNvPr>
          <p:cNvSpPr txBox="1"/>
          <p:nvPr/>
        </p:nvSpPr>
        <p:spPr>
          <a:xfrm>
            <a:off x="7248556" y="774072"/>
            <a:ext cx="4943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Possible regenerative comparator</a:t>
            </a:r>
          </a:p>
        </p:txBody>
      </p:sp>
    </p:spTree>
    <p:extLst>
      <p:ext uri="{BB962C8B-B14F-4D97-AF65-F5344CB8AC3E}">
        <p14:creationId xmlns:p14="http://schemas.microsoft.com/office/powerpoint/2010/main" val="405645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E607618-2479-4E68-9B54-A7C4102C2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P. Bruschi – Design of Mixed Signal Circuits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61D1075-EFC6-4B3D-B00B-7C755DC74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55017-B6DE-4C35-A63B-40EADAC97849}" type="slidenum">
              <a:rPr lang="en-US" smtClean="0"/>
              <a:t>40</a:t>
            </a:fld>
            <a:endParaRPr lang="en-US" dirty="0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22FE9EA2-7054-4DF2-946A-A822B2A6E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761" y="47625"/>
            <a:ext cx="10515600" cy="662397"/>
          </a:xfrm>
        </p:spPr>
        <p:txBody>
          <a:bodyPr/>
          <a:lstStyle/>
          <a:p>
            <a:r>
              <a:rPr lang="en-US" dirty="0"/>
              <a:t>Regeneration phase (2/2)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07807F3-AB1B-37A6-89AB-30BCFA4A54B3}"/>
              </a:ext>
            </a:extLst>
          </p:cNvPr>
          <p:cNvGrpSpPr/>
          <p:nvPr/>
        </p:nvGrpSpPr>
        <p:grpSpPr>
          <a:xfrm>
            <a:off x="72250" y="1187312"/>
            <a:ext cx="4646122" cy="2998719"/>
            <a:chOff x="253213" y="1134740"/>
            <a:chExt cx="7295105" cy="4721401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108E986E-1B42-36EB-9713-4D9BAF037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388775" y="1134740"/>
              <a:ext cx="6700052" cy="47214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82D57CC-E273-0819-9F84-37C4985C4AE0}"/>
                </a:ext>
              </a:extLst>
            </p:cNvPr>
            <p:cNvSpPr txBox="1"/>
            <p:nvPr/>
          </p:nvSpPr>
          <p:spPr>
            <a:xfrm>
              <a:off x="253213" y="1727799"/>
              <a:ext cx="8319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7C401D4-FAB3-60D1-BA48-34F9DE6E38F4}"/>
                </a:ext>
              </a:extLst>
            </p:cNvPr>
            <p:cNvSpPr txBox="1"/>
            <p:nvPr/>
          </p:nvSpPr>
          <p:spPr>
            <a:xfrm>
              <a:off x="2541112" y="5379409"/>
              <a:ext cx="831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6A7BAC4-6E72-33E4-5CEE-3EC075599E23}"/>
                </a:ext>
              </a:extLst>
            </p:cNvPr>
            <p:cNvSpPr txBox="1"/>
            <p:nvPr/>
          </p:nvSpPr>
          <p:spPr>
            <a:xfrm>
              <a:off x="6716384" y="1864349"/>
              <a:ext cx="8319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86404920-6AB7-3FF3-D681-15C039DD77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199638" y="1357242"/>
            <a:ext cx="4528823" cy="49148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3F2334B-C5B9-63F3-DA2A-70A46ABA93B6}"/>
              </a:ext>
            </a:extLst>
          </p:cNvPr>
          <p:cNvSpPr txBox="1"/>
          <p:nvPr/>
        </p:nvSpPr>
        <p:spPr>
          <a:xfrm>
            <a:off x="5649052" y="727105"/>
            <a:ext cx="1225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Reset (</a:t>
            </a:r>
            <a:r>
              <a:rPr lang="it-IT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clk</a:t>
            </a:r>
            <a:r>
              <a:rPr lang="it-IT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=0)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FB3601-B255-6379-E019-1FBD045B8A7C}"/>
              </a:ext>
            </a:extLst>
          </p:cNvPr>
          <p:cNvSpPr txBox="1"/>
          <p:nvPr/>
        </p:nvSpPr>
        <p:spPr>
          <a:xfrm>
            <a:off x="7917049" y="710022"/>
            <a:ext cx="21413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it-IT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Regeneration</a:t>
            </a:r>
            <a:r>
              <a:rPr lang="it-IT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(</a:t>
            </a:r>
            <a:r>
              <a:rPr lang="it-IT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clk</a:t>
            </a:r>
            <a:r>
              <a:rPr lang="it-IT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=1)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C41EC7C-8ED2-7F99-E61A-17A3C287574D}"/>
              </a:ext>
            </a:extLst>
          </p:cNvPr>
          <p:cNvGrpSpPr/>
          <p:nvPr/>
        </p:nvGrpSpPr>
        <p:grpSpPr>
          <a:xfrm rot="10800000">
            <a:off x="7917049" y="1264084"/>
            <a:ext cx="2387656" cy="45719"/>
            <a:chOff x="4876800" y="1218487"/>
            <a:chExt cx="1319172" cy="0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F832D946-DEC6-4FD2-480C-C4B011E5D036}"/>
                </a:ext>
              </a:extLst>
            </p:cNvPr>
            <p:cNvCxnSpPr>
              <a:cxnSpLocks/>
            </p:cNvCxnSpPr>
            <p:nvPr/>
          </p:nvCxnSpPr>
          <p:spPr>
            <a:xfrm>
              <a:off x="5438775" y="1218487"/>
              <a:ext cx="757197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93982C6-D349-4FAA-76D3-5DBB5497BF23}"/>
                </a:ext>
              </a:extLst>
            </p:cNvPr>
            <p:cNvCxnSpPr/>
            <p:nvPr/>
          </p:nvCxnSpPr>
          <p:spPr>
            <a:xfrm flipH="1">
              <a:off x="4876800" y="1218487"/>
              <a:ext cx="601980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117320F-1097-87D9-3358-6582E42AD4D9}"/>
              </a:ext>
            </a:extLst>
          </p:cNvPr>
          <p:cNvGrpSpPr/>
          <p:nvPr/>
        </p:nvGrpSpPr>
        <p:grpSpPr>
          <a:xfrm>
            <a:off x="5581650" y="1304421"/>
            <a:ext cx="1413510" cy="77909"/>
            <a:chOff x="4876800" y="1218487"/>
            <a:chExt cx="1319172" cy="0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ACDE5974-E5A5-AE48-CE93-D82C12752149}"/>
                </a:ext>
              </a:extLst>
            </p:cNvPr>
            <p:cNvCxnSpPr>
              <a:cxnSpLocks/>
            </p:cNvCxnSpPr>
            <p:nvPr/>
          </p:nvCxnSpPr>
          <p:spPr>
            <a:xfrm>
              <a:off x="5438775" y="1218487"/>
              <a:ext cx="757197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BCE188C-A177-792C-AED5-9A040F45A245}"/>
                </a:ext>
              </a:extLst>
            </p:cNvPr>
            <p:cNvCxnSpPr/>
            <p:nvPr/>
          </p:nvCxnSpPr>
          <p:spPr>
            <a:xfrm flipH="1">
              <a:off x="4876800" y="1218487"/>
              <a:ext cx="601980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6759F90-028B-D0AD-B2DB-4C77A5AB73DE}"/>
              </a:ext>
            </a:extLst>
          </p:cNvPr>
          <p:cNvCxnSpPr>
            <a:cxnSpLocks/>
          </p:cNvCxnSpPr>
          <p:nvPr/>
        </p:nvCxnSpPr>
        <p:spPr>
          <a:xfrm>
            <a:off x="7073575" y="1310307"/>
            <a:ext cx="379091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2352F75-FEB8-1B5C-7261-869CFEC1B119}"/>
              </a:ext>
            </a:extLst>
          </p:cNvPr>
          <p:cNvSpPr txBox="1"/>
          <p:nvPr/>
        </p:nvSpPr>
        <p:spPr>
          <a:xfrm>
            <a:off x="8653061" y="197044"/>
            <a:ext cx="26607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it-IT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Amplification</a:t>
            </a:r>
            <a:r>
              <a:rPr lang="it-IT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clk</a:t>
            </a:r>
            <a:r>
              <a:rPr lang="it-IT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=1)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Connector: Curved 21">
            <a:extLst>
              <a:ext uri="{FF2B5EF4-FFF2-40B4-BE49-F238E27FC236}">
                <a16:creationId xmlns:a16="http://schemas.microsoft.com/office/drawing/2014/main" id="{4181E47B-FC3C-53B5-E2D8-6E48726B5047}"/>
              </a:ext>
            </a:extLst>
          </p:cNvPr>
          <p:cNvCxnSpPr>
            <a:cxnSpLocks/>
          </p:cNvCxnSpPr>
          <p:nvPr/>
        </p:nvCxnSpPr>
        <p:spPr>
          <a:xfrm rot="10800000" flipV="1">
            <a:off x="7427815" y="391886"/>
            <a:ext cx="1464258" cy="768668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9006351-3783-1A96-0560-226F4E6E909B}"/>
              </a:ext>
            </a:extLst>
          </p:cNvPr>
          <p:cNvCxnSpPr>
            <a:cxnSpLocks/>
          </p:cNvCxnSpPr>
          <p:nvPr/>
        </p:nvCxnSpPr>
        <p:spPr>
          <a:xfrm>
            <a:off x="7497438" y="1309803"/>
            <a:ext cx="379091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552FF885-9BBF-D2D5-2A69-7AE4C54638D8}"/>
              </a:ext>
            </a:extLst>
          </p:cNvPr>
          <p:cNvSpPr txBox="1"/>
          <p:nvPr/>
        </p:nvSpPr>
        <p:spPr>
          <a:xfrm>
            <a:off x="9187812" y="1563817"/>
            <a:ext cx="20508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it-IT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Regeneration</a:t>
            </a:r>
            <a:r>
              <a:rPr lang="it-IT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(</a:t>
            </a:r>
            <a:r>
              <a:rPr lang="it-IT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clk</a:t>
            </a:r>
            <a:r>
              <a:rPr lang="it-IT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=1)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Connector: Curved 28">
            <a:extLst>
              <a:ext uri="{FF2B5EF4-FFF2-40B4-BE49-F238E27FC236}">
                <a16:creationId xmlns:a16="http://schemas.microsoft.com/office/drawing/2014/main" id="{31579987-B1C9-E278-4E9E-1E38E2439FC8}"/>
              </a:ext>
            </a:extLst>
          </p:cNvPr>
          <p:cNvCxnSpPr>
            <a:cxnSpLocks/>
          </p:cNvCxnSpPr>
          <p:nvPr/>
        </p:nvCxnSpPr>
        <p:spPr>
          <a:xfrm rot="10800000">
            <a:off x="7712046" y="1348657"/>
            <a:ext cx="1575504" cy="353862"/>
          </a:xfrm>
          <a:prstGeom prst="curvedConnector3">
            <a:avLst>
              <a:gd name="adj1" fmla="val 99155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806158D8-9C82-AFDE-B909-F043A98E7A46}"/>
              </a:ext>
            </a:extLst>
          </p:cNvPr>
          <p:cNvSpPr txBox="1"/>
          <p:nvPr/>
        </p:nvSpPr>
        <p:spPr>
          <a:xfrm>
            <a:off x="519597" y="4655025"/>
            <a:ext cx="41987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static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power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consumption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(M3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cuts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off the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current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path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from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it-IT" sz="20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dd</a:t>
            </a:r>
            <a:r>
              <a:rPr lang="it-IT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to ground)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1A2215-27E1-0326-ACE4-3C7E4023E6EF}"/>
              </a:ext>
            </a:extLst>
          </p:cNvPr>
          <p:cNvSpPr txBox="1"/>
          <p:nvPr/>
        </p:nvSpPr>
        <p:spPr>
          <a:xfrm>
            <a:off x="9638078" y="2563211"/>
            <a:ext cx="2553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i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it-IT" sz="24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id</a:t>
            </a:r>
            <a:r>
              <a:rPr lang="it-IT" sz="2400" i="1" dirty="0">
                <a:latin typeface="Arial" panose="020B0604020202020204" pitchFamily="34" charset="0"/>
                <a:cs typeface="Arial" panose="020B0604020202020204" pitchFamily="34" charset="0"/>
              </a:rPr>
              <a:t> = V</a:t>
            </a:r>
            <a:r>
              <a:rPr lang="it-IT" sz="24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it-IT" sz="2400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2400" i="1" dirty="0">
                <a:latin typeface="Arial" panose="020B0604020202020204" pitchFamily="34" charset="0"/>
                <a:cs typeface="Arial" panose="020B0604020202020204" pitchFamily="34" charset="0"/>
              </a:rPr>
              <a:t>-V</a:t>
            </a:r>
            <a:r>
              <a:rPr lang="it-IT" sz="24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it-IT" sz="2400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it-IT" sz="2400" i="1" dirty="0">
                <a:latin typeface="Arial" panose="020B0604020202020204" pitchFamily="34" charset="0"/>
                <a:cs typeface="Arial" panose="020B0604020202020204" pitchFamily="34" charset="0"/>
              </a:rPr>
              <a:t> &gt; 0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8011921-8DCC-8E6E-8C84-B9A29665CC84}"/>
              </a:ext>
            </a:extLst>
          </p:cNvPr>
          <p:cNvSpPr txBox="1"/>
          <p:nvPr/>
        </p:nvSpPr>
        <p:spPr>
          <a:xfrm>
            <a:off x="10398112" y="4424192"/>
            <a:ext cx="2553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it-IT" sz="24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out</a:t>
            </a:r>
            <a:r>
              <a:rPr lang="it-IT" sz="2400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2400" i="1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it-IT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it-IT" sz="24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dd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7D33D2B-9C7A-8190-CDB6-672CEB9D71FA}"/>
              </a:ext>
            </a:extLst>
          </p:cNvPr>
          <p:cNvSpPr txBox="1"/>
          <p:nvPr/>
        </p:nvSpPr>
        <p:spPr>
          <a:xfrm>
            <a:off x="10427303" y="4961046"/>
            <a:ext cx="2553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it-IT" sz="24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out</a:t>
            </a:r>
            <a:r>
              <a:rPr lang="it-IT" sz="2400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it-IT" sz="2400" i="1" dirty="0">
                <a:latin typeface="Arial" panose="020B0604020202020204" pitchFamily="34" charset="0"/>
                <a:cs typeface="Arial" panose="020B0604020202020204" pitchFamily="34" charset="0"/>
              </a:rPr>
              <a:t>= 0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Left Brace 24">
            <a:extLst>
              <a:ext uri="{FF2B5EF4-FFF2-40B4-BE49-F238E27FC236}">
                <a16:creationId xmlns:a16="http://schemas.microsoft.com/office/drawing/2014/main" id="{417E108F-B09D-B0CA-7A22-44BDF00BEE9F}"/>
              </a:ext>
            </a:extLst>
          </p:cNvPr>
          <p:cNvSpPr/>
          <p:nvPr/>
        </p:nvSpPr>
        <p:spPr>
          <a:xfrm>
            <a:off x="10195128" y="4485559"/>
            <a:ext cx="173793" cy="919917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2820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E607618-2479-4E68-9B54-A7C4102C2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P. Bruschi – Design of Mixed Signal Circuits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61D1075-EFC6-4B3D-B00B-7C755DC74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55017-B6DE-4C35-A63B-40EADAC97849}" type="slidenum">
              <a:rPr lang="en-US" smtClean="0"/>
              <a:t>41</a:t>
            </a:fld>
            <a:endParaRPr lang="en-US" dirty="0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22FE9EA2-7054-4DF2-946A-A822B2A6E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761" y="47625"/>
            <a:ext cx="10515600" cy="662397"/>
          </a:xfrm>
        </p:spPr>
        <p:txBody>
          <a:bodyPr/>
          <a:lstStyle/>
          <a:p>
            <a:r>
              <a:rPr lang="en-US" dirty="0"/>
              <a:t>(Next) Reset Phase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6404920-6AB7-3FF3-D681-15C039DD77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160860" y="1298963"/>
            <a:ext cx="4301424" cy="4668022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6777753F-CF2C-475F-1E78-AEED8123979E}"/>
              </a:ext>
            </a:extLst>
          </p:cNvPr>
          <p:cNvGrpSpPr/>
          <p:nvPr/>
        </p:nvGrpSpPr>
        <p:grpSpPr>
          <a:xfrm>
            <a:off x="230798" y="1235909"/>
            <a:ext cx="4301424" cy="2869560"/>
            <a:chOff x="230798" y="1235909"/>
            <a:chExt cx="4087827" cy="2741192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157E89DF-0989-E2AA-D392-54974ADE7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30798" y="1235909"/>
              <a:ext cx="4087827" cy="274119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F3CE298-9AA4-C7E2-6E1B-053E5FB2B3EA}"/>
                </a:ext>
              </a:extLst>
            </p:cNvPr>
            <p:cNvSpPr txBox="1"/>
            <p:nvPr/>
          </p:nvSpPr>
          <p:spPr>
            <a:xfrm>
              <a:off x="230798" y="1685399"/>
              <a:ext cx="3118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36CD826-1FD6-BFDA-3A30-64AA23BB710C}"/>
                </a:ext>
              </a:extLst>
            </p:cNvPr>
            <p:cNvSpPr txBox="1"/>
            <p:nvPr/>
          </p:nvSpPr>
          <p:spPr>
            <a:xfrm>
              <a:off x="3976054" y="1685399"/>
              <a:ext cx="3118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D0C5EA-28D7-C638-8126-2F021E134E2B}"/>
                </a:ext>
              </a:extLst>
            </p:cNvPr>
            <p:cNvSpPr txBox="1"/>
            <p:nvPr/>
          </p:nvSpPr>
          <p:spPr>
            <a:xfrm>
              <a:off x="1240448" y="3429000"/>
              <a:ext cx="3118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A78F84C-EF8F-0C97-4B40-32D01FAEB23F}"/>
              </a:ext>
            </a:extLst>
          </p:cNvPr>
          <p:cNvSpPr txBox="1"/>
          <p:nvPr/>
        </p:nvSpPr>
        <p:spPr>
          <a:xfrm>
            <a:off x="5658987" y="612317"/>
            <a:ext cx="1295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Reset (</a:t>
            </a:r>
            <a:r>
              <a:rPr lang="it-IT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clk</a:t>
            </a:r>
            <a:r>
              <a:rPr lang="it-IT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=0)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A73E469-2B19-80D5-CB63-45E899EB1ED6}"/>
              </a:ext>
            </a:extLst>
          </p:cNvPr>
          <p:cNvGrpSpPr/>
          <p:nvPr/>
        </p:nvGrpSpPr>
        <p:grpSpPr>
          <a:xfrm>
            <a:off x="5428301" y="1161952"/>
            <a:ext cx="1449999" cy="145915"/>
            <a:chOff x="4876800" y="1218487"/>
            <a:chExt cx="1319172" cy="0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D391AC2D-E236-E8F7-F4C8-E6CA9A202BE7}"/>
                </a:ext>
              </a:extLst>
            </p:cNvPr>
            <p:cNvCxnSpPr>
              <a:cxnSpLocks/>
            </p:cNvCxnSpPr>
            <p:nvPr/>
          </p:nvCxnSpPr>
          <p:spPr>
            <a:xfrm>
              <a:off x="5438775" y="1218487"/>
              <a:ext cx="757197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150C0CD-2FB1-EF97-2A75-EFE6618349BE}"/>
                </a:ext>
              </a:extLst>
            </p:cNvPr>
            <p:cNvCxnSpPr/>
            <p:nvPr/>
          </p:nvCxnSpPr>
          <p:spPr>
            <a:xfrm flipH="1">
              <a:off x="4876800" y="1218487"/>
              <a:ext cx="601980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E07C80ED-BBC7-F079-F081-E3308E46200B}"/>
              </a:ext>
            </a:extLst>
          </p:cNvPr>
          <p:cNvSpPr txBox="1"/>
          <p:nvPr/>
        </p:nvSpPr>
        <p:spPr>
          <a:xfrm>
            <a:off x="9018979" y="557713"/>
            <a:ext cx="105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it-IT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Reset (</a:t>
            </a:r>
            <a:r>
              <a:rPr lang="it-IT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clk</a:t>
            </a:r>
            <a:r>
              <a:rPr lang="it-IT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=0)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5C0D107-2CA6-E9A7-6C4C-B471EF39B720}"/>
              </a:ext>
            </a:extLst>
          </p:cNvPr>
          <p:cNvGrpSpPr/>
          <p:nvPr/>
        </p:nvGrpSpPr>
        <p:grpSpPr>
          <a:xfrm rot="10800000">
            <a:off x="8560862" y="1115098"/>
            <a:ext cx="1167600" cy="45719"/>
            <a:chOff x="4876800" y="1218487"/>
            <a:chExt cx="1319172" cy="0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D2FEDC01-CBFB-4425-956A-AED105C520FC}"/>
                </a:ext>
              </a:extLst>
            </p:cNvPr>
            <p:cNvCxnSpPr>
              <a:cxnSpLocks/>
            </p:cNvCxnSpPr>
            <p:nvPr/>
          </p:nvCxnSpPr>
          <p:spPr>
            <a:xfrm>
              <a:off x="5438775" y="1218487"/>
              <a:ext cx="757197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F60E1A3-5D5F-D442-8363-F82D110DCED5}"/>
                </a:ext>
              </a:extLst>
            </p:cNvPr>
            <p:cNvCxnSpPr/>
            <p:nvPr/>
          </p:nvCxnSpPr>
          <p:spPr>
            <a:xfrm flipH="1">
              <a:off x="4876800" y="1218487"/>
              <a:ext cx="601980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438EE93-719F-F531-7EBB-EDD818557432}"/>
              </a:ext>
            </a:extLst>
          </p:cNvPr>
          <p:cNvCxnSpPr>
            <a:cxnSpLocks/>
          </p:cNvCxnSpPr>
          <p:nvPr/>
        </p:nvCxnSpPr>
        <p:spPr>
          <a:xfrm>
            <a:off x="6878301" y="1161952"/>
            <a:ext cx="379091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A4E8FF5-3DF3-9AC4-CDCE-3E618C6E66C2}"/>
              </a:ext>
            </a:extLst>
          </p:cNvPr>
          <p:cNvCxnSpPr>
            <a:cxnSpLocks/>
          </p:cNvCxnSpPr>
          <p:nvPr/>
        </p:nvCxnSpPr>
        <p:spPr>
          <a:xfrm flipV="1">
            <a:off x="7265675" y="1155560"/>
            <a:ext cx="1295187" cy="5888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E5FC94E-EED1-11D9-9436-927C3CE2BF1F}"/>
              </a:ext>
            </a:extLst>
          </p:cNvPr>
          <p:cNvSpPr txBox="1"/>
          <p:nvPr/>
        </p:nvSpPr>
        <p:spPr>
          <a:xfrm>
            <a:off x="8398092" y="234946"/>
            <a:ext cx="26607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it-IT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Amplification</a:t>
            </a:r>
            <a:r>
              <a:rPr lang="it-IT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clk</a:t>
            </a:r>
            <a:r>
              <a:rPr lang="it-IT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=1)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Connector: Curved 26">
            <a:extLst>
              <a:ext uri="{FF2B5EF4-FFF2-40B4-BE49-F238E27FC236}">
                <a16:creationId xmlns:a16="http://schemas.microsoft.com/office/drawing/2014/main" id="{CBCB3803-0CC6-251C-CCC9-4F550BDD47E7}"/>
              </a:ext>
            </a:extLst>
          </p:cNvPr>
          <p:cNvCxnSpPr>
            <a:cxnSpLocks/>
          </p:cNvCxnSpPr>
          <p:nvPr/>
        </p:nvCxnSpPr>
        <p:spPr>
          <a:xfrm rot="10800000" flipV="1">
            <a:off x="7067847" y="578377"/>
            <a:ext cx="1804517" cy="472799"/>
          </a:xfrm>
          <a:prstGeom prst="curvedConnector3">
            <a:avLst>
              <a:gd name="adj1" fmla="val 100156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or: Curved 33">
            <a:extLst>
              <a:ext uri="{FF2B5EF4-FFF2-40B4-BE49-F238E27FC236}">
                <a16:creationId xmlns:a16="http://schemas.microsoft.com/office/drawing/2014/main" id="{43480068-0CF7-499C-D916-2439B8E38630}"/>
              </a:ext>
            </a:extLst>
          </p:cNvPr>
          <p:cNvCxnSpPr>
            <a:cxnSpLocks/>
          </p:cNvCxnSpPr>
          <p:nvPr/>
        </p:nvCxnSpPr>
        <p:spPr>
          <a:xfrm rot="10800000">
            <a:off x="8136295" y="1235909"/>
            <a:ext cx="1920955" cy="296552"/>
          </a:xfrm>
          <a:prstGeom prst="curvedConnector3">
            <a:avLst>
              <a:gd name="adj1" fmla="val 10003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6DBF4F8B-092A-EA28-C93D-5552D6C3507E}"/>
              </a:ext>
            </a:extLst>
          </p:cNvPr>
          <p:cNvSpPr txBox="1"/>
          <p:nvPr/>
        </p:nvSpPr>
        <p:spPr>
          <a:xfrm>
            <a:off x="9910441" y="1331456"/>
            <a:ext cx="18305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it-IT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Regeneration</a:t>
            </a:r>
            <a:r>
              <a:rPr lang="it-IT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clk</a:t>
            </a:r>
            <a:r>
              <a:rPr lang="it-IT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=1)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410AC9C-4E66-3EBA-8CF3-B2721152EAD0}"/>
              </a:ext>
            </a:extLst>
          </p:cNvPr>
          <p:cNvSpPr txBox="1"/>
          <p:nvPr/>
        </p:nvSpPr>
        <p:spPr>
          <a:xfrm>
            <a:off x="513928" y="4297472"/>
            <a:ext cx="4198775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S1-S4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recharge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node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P,Q,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it-IT" sz="20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out</a:t>
            </a:r>
            <a:r>
              <a:rPr lang="it-IT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it-IT" sz="20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out</a:t>
            </a:r>
            <a:r>
              <a:rPr lang="it-IT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it-IT" sz="20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dd</a:t>
            </a:r>
            <a:endParaRPr lang="it-IT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Need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of a latch to store the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result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of the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comparison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during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the reset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phase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282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4DD815B-0ADF-4B81-8066-43975FFCA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662397"/>
          </a:xfrm>
        </p:spPr>
        <p:txBody>
          <a:bodyPr/>
          <a:lstStyle/>
          <a:p>
            <a:r>
              <a:rPr lang="en-US" dirty="0"/>
              <a:t>Commercial products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8B154B7-F217-4039-A490-664DFB261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Bruschi – Design of Mixed Signal Circuits</a:t>
            </a:r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98707AF-3953-4FBE-9AC4-0A45127D9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55017-B6DE-4C35-A63B-40EADAC97849}" type="slidenum">
              <a:rPr lang="en-US" smtClean="0"/>
              <a:t>5</a:t>
            </a:fld>
            <a:endParaRPr lang="en-US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4DA741F-F100-431F-B1E2-05B860736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600" y="2087076"/>
            <a:ext cx="3681011" cy="244560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B24B230-C78E-42AA-9302-D0FE5E0E66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881" y="1390468"/>
            <a:ext cx="5513799" cy="945404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5DD303E-D21D-4DCA-BD07-F3AF9E8B924F}"/>
              </a:ext>
            </a:extLst>
          </p:cNvPr>
          <p:cNvSpPr txBox="1"/>
          <p:nvPr/>
        </p:nvSpPr>
        <p:spPr>
          <a:xfrm>
            <a:off x="382096" y="4372727"/>
            <a:ext cx="53123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Programmable hysteresis from 0 to 160 mV </a:t>
            </a:r>
            <a:r>
              <a:rPr lang="en-US" sz="2000" dirty="0" err="1"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0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depnding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on current on pin HYS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EF7363A3-F2DD-4C58-9D43-71260F5F93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9768" y="1290756"/>
            <a:ext cx="6199351" cy="84943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2B0D1F2A-96A8-4222-8AF5-BBD60B9B84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8462" y="2688376"/>
            <a:ext cx="2197773" cy="1607236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DE47043D-0EC5-407F-BAF2-9F6CB3599E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3783" y="4411179"/>
            <a:ext cx="5200016" cy="1439406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897CE7A-1604-4141-9578-96C003D5EEE9}"/>
              </a:ext>
            </a:extLst>
          </p:cNvPr>
          <p:cNvSpPr txBox="1"/>
          <p:nvPr/>
        </p:nvSpPr>
        <p:spPr>
          <a:xfrm>
            <a:off x="6095999" y="2996559"/>
            <a:ext cx="37628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No built-in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hysteresis. The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datasheet suggests Schmitt trigger configuration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A83D6B79-9BC3-4BE6-BB44-1C8B8D195A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5030" y="2297466"/>
            <a:ext cx="3304113" cy="484904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F9633732-7765-44C9-8382-5EA8160196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590" y="5276619"/>
            <a:ext cx="5429394" cy="801554"/>
          </a:xfrm>
          <a:prstGeom prst="rect">
            <a:avLst/>
          </a:prstGeom>
        </p:spPr>
      </p:pic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6F9A8749-B171-4A3B-94FD-7F97F9669F77}"/>
              </a:ext>
            </a:extLst>
          </p:cNvPr>
          <p:cNvCxnSpPr/>
          <p:nvPr/>
        </p:nvCxnSpPr>
        <p:spPr>
          <a:xfrm>
            <a:off x="5839807" y="964276"/>
            <a:ext cx="23216" cy="51138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D764E8E-8F01-439D-8982-7E2FC2429CD8}"/>
              </a:ext>
            </a:extLst>
          </p:cNvPr>
          <p:cNvSpPr txBox="1"/>
          <p:nvPr/>
        </p:nvSpPr>
        <p:spPr>
          <a:xfrm>
            <a:off x="3330998" y="3581125"/>
            <a:ext cx="1543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HYS input</a:t>
            </a:r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90BD4A30-0A9D-408C-9A87-9B165E2F1FA7}"/>
              </a:ext>
            </a:extLst>
          </p:cNvPr>
          <p:cNvCxnSpPr>
            <a:stCxn id="14" idx="1"/>
          </p:cNvCxnSpPr>
          <p:nvPr/>
        </p:nvCxnSpPr>
        <p:spPr>
          <a:xfrm flipH="1">
            <a:off x="2667000" y="3765791"/>
            <a:ext cx="663998" cy="120409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628483A0-A339-40BE-8D76-E3BE1C59E7EB}"/>
              </a:ext>
            </a:extLst>
          </p:cNvPr>
          <p:cNvSpPr txBox="1"/>
          <p:nvPr/>
        </p:nvSpPr>
        <p:spPr>
          <a:xfrm>
            <a:off x="4208060" y="2388810"/>
            <a:ext cx="1434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digital output has its own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baseline="-25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dd</a:t>
            </a:r>
            <a:endParaRPr lang="en-US" baseline="-25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A3D44F03-398B-4CB7-A3BD-A67872DCFE4E}"/>
              </a:ext>
            </a:extLst>
          </p:cNvPr>
          <p:cNvCxnSpPr>
            <a:cxnSpLocks/>
          </p:cNvCxnSpPr>
          <p:nvPr/>
        </p:nvCxnSpPr>
        <p:spPr>
          <a:xfrm flipH="1">
            <a:off x="2959780" y="2622920"/>
            <a:ext cx="1248280" cy="367707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7184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4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144E8B0B-4D7E-4162-946C-2FC09E117FF2}"/>
              </a:ext>
            </a:extLst>
          </p:cNvPr>
          <p:cNvSpPr/>
          <p:nvPr/>
        </p:nvSpPr>
        <p:spPr>
          <a:xfrm>
            <a:off x="4221480" y="3042458"/>
            <a:ext cx="969645" cy="1346662"/>
          </a:xfrm>
          <a:prstGeom prst="roundRect">
            <a:avLst>
              <a:gd name="adj" fmla="val 10301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41C06254-ACBA-4937-9DA3-F19F94CDBB19}"/>
              </a:ext>
            </a:extLst>
          </p:cNvPr>
          <p:cNvSpPr/>
          <p:nvPr/>
        </p:nvSpPr>
        <p:spPr>
          <a:xfrm>
            <a:off x="859155" y="3042458"/>
            <a:ext cx="969645" cy="1346662"/>
          </a:xfrm>
          <a:prstGeom prst="roundRect">
            <a:avLst>
              <a:gd name="adj" fmla="val 10301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CDCBB3AF-93FB-4C32-BB50-07E37EA1F8FF}"/>
              </a:ext>
            </a:extLst>
          </p:cNvPr>
          <p:cNvSpPr/>
          <p:nvPr/>
        </p:nvSpPr>
        <p:spPr>
          <a:xfrm>
            <a:off x="2011680" y="3042458"/>
            <a:ext cx="2026920" cy="1346662"/>
          </a:xfrm>
          <a:prstGeom prst="roundRect">
            <a:avLst>
              <a:gd name="adj" fmla="val 10301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3E6FB88-CBB1-409A-ADFA-1B5CC821C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9704"/>
            <a:ext cx="10515600" cy="662397"/>
          </a:xfrm>
        </p:spPr>
        <p:txBody>
          <a:bodyPr/>
          <a:lstStyle/>
          <a:p>
            <a:r>
              <a:rPr lang="en-US" dirty="0"/>
              <a:t>Compact comparator cell for Systems on a Chip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11835D7-AEE8-4A0B-9878-AFA0CF834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Bruschi – Design of Mixed Signal Circuits</a:t>
            </a:r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F577DBC-2787-40F9-B338-4805E05CB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55017-B6DE-4C35-A63B-40EADAC97849}" type="slidenum">
              <a:rPr lang="en-US" smtClean="0"/>
              <a:t>6</a:t>
            </a:fld>
            <a:endParaRPr lang="en-US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0D3A346-BD87-44B9-9A1A-AEBDDD891E97}"/>
              </a:ext>
            </a:extLst>
          </p:cNvPr>
          <p:cNvSpPr txBox="1"/>
          <p:nvPr/>
        </p:nvSpPr>
        <p:spPr>
          <a:xfrm>
            <a:off x="965906" y="1153782"/>
            <a:ext cx="4184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Four-transistor hysteresis cell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3F9371A-4765-47B5-9389-74045DBEE118}"/>
              </a:ext>
            </a:extLst>
          </p:cNvPr>
          <p:cNvSpPr txBox="1"/>
          <p:nvPr/>
        </p:nvSpPr>
        <p:spPr>
          <a:xfrm>
            <a:off x="2106583" y="4651371"/>
            <a:ext cx="220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Cross-coupled MOSFETs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03A6A9A-7030-4DAF-BB5E-9CFDB4B4427E}"/>
              </a:ext>
            </a:extLst>
          </p:cNvPr>
          <p:cNvSpPr txBox="1"/>
          <p:nvPr/>
        </p:nvSpPr>
        <p:spPr>
          <a:xfrm>
            <a:off x="4424680" y="4608385"/>
            <a:ext cx="1671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Load MOSFET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707F6A1-4568-4F8A-8842-6E04088F39C0}"/>
              </a:ext>
            </a:extLst>
          </p:cNvPr>
          <p:cNvSpPr txBox="1"/>
          <p:nvPr/>
        </p:nvSpPr>
        <p:spPr>
          <a:xfrm>
            <a:off x="2456656" y="5417764"/>
            <a:ext cx="12779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Symbol" panose="05050102010706020507" pitchFamily="18" charset="2"/>
                <a:cs typeface="Arial" panose="020B0604020202020204" pitchFamily="34" charset="0"/>
              </a:rPr>
              <a:t>b=</a:t>
            </a:r>
            <a:r>
              <a:rPr lang="en-US" sz="4000" dirty="0" err="1">
                <a:latin typeface="Symbol" panose="05050102010706020507" pitchFamily="18" charset="2"/>
                <a:cs typeface="Arial" panose="020B0604020202020204" pitchFamily="34" charset="0"/>
              </a:rPr>
              <a:t>b</a:t>
            </a:r>
            <a:r>
              <a:rPr lang="en-US" sz="40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4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D3BDE24-C77D-49D3-A84A-ADD403A8F05E}"/>
              </a:ext>
            </a:extLst>
          </p:cNvPr>
          <p:cNvSpPr txBox="1"/>
          <p:nvPr/>
        </p:nvSpPr>
        <p:spPr>
          <a:xfrm>
            <a:off x="4424680" y="5337395"/>
            <a:ext cx="12218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Symbol" panose="05050102010706020507" pitchFamily="18" charset="2"/>
                <a:cs typeface="Arial" panose="020B0604020202020204" pitchFamily="34" charset="0"/>
              </a:rPr>
              <a:t>b=</a:t>
            </a:r>
            <a:r>
              <a:rPr lang="en-US" sz="4000" dirty="0" err="1">
                <a:latin typeface="Symbol" panose="05050102010706020507" pitchFamily="18" charset="2"/>
                <a:cs typeface="Arial" panose="020B0604020202020204" pitchFamily="34" charset="0"/>
              </a:rPr>
              <a:t>b</a:t>
            </a:r>
            <a:r>
              <a:rPr lang="en-US" sz="40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4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53259DE-AD0B-4D13-BFF1-1143928CCAA7}"/>
              </a:ext>
            </a:extLst>
          </p:cNvPr>
          <p:cNvSpPr txBox="1"/>
          <p:nvPr/>
        </p:nvSpPr>
        <p:spPr>
          <a:xfrm>
            <a:off x="521435" y="4586767"/>
            <a:ext cx="1671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Load MOSFET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12AF3B8-FAB5-40EB-9106-40E5D1B22518}"/>
              </a:ext>
            </a:extLst>
          </p:cNvPr>
          <p:cNvSpPr txBox="1"/>
          <p:nvPr/>
        </p:nvSpPr>
        <p:spPr>
          <a:xfrm>
            <a:off x="521435" y="5315777"/>
            <a:ext cx="12218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Symbol" panose="05050102010706020507" pitchFamily="18" charset="2"/>
                <a:cs typeface="Arial" panose="020B0604020202020204" pitchFamily="34" charset="0"/>
              </a:rPr>
              <a:t>b=</a:t>
            </a:r>
            <a:r>
              <a:rPr lang="en-US" sz="4000" dirty="0" err="1">
                <a:latin typeface="Symbol" panose="05050102010706020507" pitchFamily="18" charset="2"/>
                <a:cs typeface="Arial" panose="020B0604020202020204" pitchFamily="34" charset="0"/>
              </a:rPr>
              <a:t>b</a:t>
            </a:r>
            <a:r>
              <a:rPr lang="en-US" sz="40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4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Elemento grafico 15">
            <a:extLst>
              <a:ext uri="{FF2B5EF4-FFF2-40B4-BE49-F238E27FC236}">
                <a16:creationId xmlns:a16="http://schemas.microsoft.com/office/drawing/2014/main" id="{3254EB80-8048-4F31-BB8A-43CC370461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23050" y="2192052"/>
            <a:ext cx="3691767" cy="2614676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7D84D91D-BF83-486D-B760-A701EBD2F051}"/>
              </a:ext>
            </a:extLst>
          </p:cNvPr>
          <p:cNvSpPr txBox="1"/>
          <p:nvPr/>
        </p:nvSpPr>
        <p:spPr>
          <a:xfrm>
            <a:off x="6771417" y="727268"/>
            <a:ext cx="434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Currents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and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I</a:t>
            </a:r>
            <a:r>
              <a:rPr lang="en-US" sz="24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varies with the input signal in such a way that: </a:t>
            </a:r>
          </a:p>
        </p:txBody>
      </p:sp>
      <p:graphicFrame>
        <p:nvGraphicFramePr>
          <p:cNvPr id="18" name="Oggetto 17">
            <a:extLst>
              <a:ext uri="{FF2B5EF4-FFF2-40B4-BE49-F238E27FC236}">
                <a16:creationId xmlns:a16="http://schemas.microsoft.com/office/drawing/2014/main" id="{3F5DC5BC-1CB1-4A74-A6C1-87DDCF9B37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6116226"/>
              </p:ext>
            </p:extLst>
          </p:nvPr>
        </p:nvGraphicFramePr>
        <p:xfrm>
          <a:off x="7641078" y="1450177"/>
          <a:ext cx="3060700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71600" imgH="228600" progId="Equation.DSMT4">
                  <p:embed/>
                </p:oleObj>
              </mc:Choice>
              <mc:Fallback>
                <p:oleObj name="Equation" r:id="rId4" imgW="1371600" imgH="228600" progId="Equation.DSMT4">
                  <p:embed/>
                  <p:pic>
                    <p:nvPicPr>
                      <p:cNvPr id="7" name="Oggetto 6">
                        <a:extLst>
                          <a:ext uri="{FF2B5EF4-FFF2-40B4-BE49-F238E27FC236}">
                            <a16:creationId xmlns:a16="http://schemas.microsoft.com/office/drawing/2014/main" id="{B6567D63-1CA0-4392-A8FA-1E88640D21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641078" y="1450177"/>
                        <a:ext cx="3060700" cy="511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ggetto 18">
            <a:extLst>
              <a:ext uri="{FF2B5EF4-FFF2-40B4-BE49-F238E27FC236}">
                <a16:creationId xmlns:a16="http://schemas.microsoft.com/office/drawing/2014/main" id="{1986DF67-D798-4FDE-BA52-20408B123A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6601156"/>
              </p:ext>
            </p:extLst>
          </p:nvPr>
        </p:nvGraphicFramePr>
        <p:xfrm>
          <a:off x="6489233" y="4928207"/>
          <a:ext cx="935038" cy="102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19040" imgH="457200" progId="Equation.DSMT4">
                  <p:embed/>
                </p:oleObj>
              </mc:Choice>
              <mc:Fallback>
                <p:oleObj name="Equation" r:id="rId6" imgW="419040" imgH="457200" progId="Equation.DSMT4">
                  <p:embed/>
                  <p:pic>
                    <p:nvPicPr>
                      <p:cNvPr id="18" name="Oggetto 17">
                        <a:extLst>
                          <a:ext uri="{FF2B5EF4-FFF2-40B4-BE49-F238E27FC236}">
                            <a16:creationId xmlns:a16="http://schemas.microsoft.com/office/drawing/2014/main" id="{3F5DC5BC-1CB1-4A74-A6C1-87DDCF9B378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489233" y="4928207"/>
                        <a:ext cx="935038" cy="1022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ggetto 19">
            <a:extLst>
              <a:ext uri="{FF2B5EF4-FFF2-40B4-BE49-F238E27FC236}">
                <a16:creationId xmlns:a16="http://schemas.microsoft.com/office/drawing/2014/main" id="{4C125068-13E8-404E-AA46-C73F9FE628F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8373284"/>
              </p:ext>
            </p:extLst>
          </p:nvPr>
        </p:nvGraphicFramePr>
        <p:xfrm>
          <a:off x="8049143" y="5052169"/>
          <a:ext cx="1643062" cy="879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736560" imgH="393480" progId="Equation.DSMT4">
                  <p:embed/>
                </p:oleObj>
              </mc:Choice>
              <mc:Fallback>
                <p:oleObj name="Equation" r:id="rId8" imgW="736560" imgH="393480" progId="Equation.DSMT4">
                  <p:embed/>
                  <p:pic>
                    <p:nvPicPr>
                      <p:cNvPr id="19" name="Oggetto 18">
                        <a:extLst>
                          <a:ext uri="{FF2B5EF4-FFF2-40B4-BE49-F238E27FC236}">
                            <a16:creationId xmlns:a16="http://schemas.microsoft.com/office/drawing/2014/main" id="{1986DF67-D798-4FDE-BA52-20408B123A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049143" y="5052169"/>
                        <a:ext cx="1643062" cy="879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ggetto 20">
            <a:extLst>
              <a:ext uri="{FF2B5EF4-FFF2-40B4-BE49-F238E27FC236}">
                <a16:creationId xmlns:a16="http://schemas.microsoft.com/office/drawing/2014/main" id="{A0AEEA1D-EDBD-428F-BC05-F15CA03A19C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4333045"/>
              </p:ext>
            </p:extLst>
          </p:nvPr>
        </p:nvGraphicFramePr>
        <p:xfrm>
          <a:off x="10701778" y="4980731"/>
          <a:ext cx="963612" cy="102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431640" imgH="457200" progId="Equation.DSMT4">
                  <p:embed/>
                </p:oleObj>
              </mc:Choice>
              <mc:Fallback>
                <p:oleObj name="Equation" r:id="rId10" imgW="431640" imgH="457200" progId="Equation.DSMT4">
                  <p:embed/>
                  <p:pic>
                    <p:nvPicPr>
                      <p:cNvPr id="19" name="Oggetto 18">
                        <a:extLst>
                          <a:ext uri="{FF2B5EF4-FFF2-40B4-BE49-F238E27FC236}">
                            <a16:creationId xmlns:a16="http://schemas.microsoft.com/office/drawing/2014/main" id="{1986DF67-D798-4FDE-BA52-20408B123A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0701778" y="4980731"/>
                        <a:ext cx="963612" cy="1022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Figura a mano libera: forma 21">
            <a:extLst>
              <a:ext uri="{FF2B5EF4-FFF2-40B4-BE49-F238E27FC236}">
                <a16:creationId xmlns:a16="http://schemas.microsoft.com/office/drawing/2014/main" id="{C408596C-01DB-425E-8E6A-7D4EF49ABF05}"/>
              </a:ext>
            </a:extLst>
          </p:cNvPr>
          <p:cNvSpPr/>
          <p:nvPr/>
        </p:nvSpPr>
        <p:spPr>
          <a:xfrm>
            <a:off x="6823150" y="4045226"/>
            <a:ext cx="571563" cy="815009"/>
          </a:xfrm>
          <a:custGeom>
            <a:avLst/>
            <a:gdLst>
              <a:gd name="connsiteX0" fmla="*/ 213754 w 571563"/>
              <a:gd name="connsiteY0" fmla="*/ 815009 h 815009"/>
              <a:gd name="connsiteX1" fmla="*/ 14972 w 571563"/>
              <a:gd name="connsiteY1" fmla="*/ 447261 h 815009"/>
              <a:gd name="connsiteX2" fmla="*/ 571563 w 571563"/>
              <a:gd name="connsiteY2" fmla="*/ 0 h 815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1563" h="815009">
                <a:moveTo>
                  <a:pt x="213754" y="815009"/>
                </a:moveTo>
                <a:cubicBezTo>
                  <a:pt x="84545" y="699052"/>
                  <a:pt x="-44663" y="583096"/>
                  <a:pt x="14972" y="447261"/>
                </a:cubicBezTo>
                <a:cubicBezTo>
                  <a:pt x="74607" y="311426"/>
                  <a:pt x="323085" y="155713"/>
                  <a:pt x="571563" y="0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igura a mano libera: forma 22">
            <a:extLst>
              <a:ext uri="{FF2B5EF4-FFF2-40B4-BE49-F238E27FC236}">
                <a16:creationId xmlns:a16="http://schemas.microsoft.com/office/drawing/2014/main" id="{08B26DB1-81F3-4FB0-B7A2-A1F49488E631}"/>
              </a:ext>
            </a:extLst>
          </p:cNvPr>
          <p:cNvSpPr/>
          <p:nvPr/>
        </p:nvSpPr>
        <p:spPr>
          <a:xfrm>
            <a:off x="8418231" y="4154557"/>
            <a:ext cx="328204" cy="944217"/>
          </a:xfrm>
          <a:custGeom>
            <a:avLst/>
            <a:gdLst>
              <a:gd name="connsiteX0" fmla="*/ 328204 w 328204"/>
              <a:gd name="connsiteY0" fmla="*/ 944217 h 944217"/>
              <a:gd name="connsiteX1" fmla="*/ 10152 w 328204"/>
              <a:gd name="connsiteY1" fmla="*/ 745434 h 944217"/>
              <a:gd name="connsiteX2" fmla="*/ 99604 w 328204"/>
              <a:gd name="connsiteY2" fmla="*/ 437321 h 944217"/>
              <a:gd name="connsiteX3" fmla="*/ 308326 w 328204"/>
              <a:gd name="connsiteY3" fmla="*/ 0 h 944217"/>
              <a:gd name="connsiteX4" fmla="*/ 308326 w 328204"/>
              <a:gd name="connsiteY4" fmla="*/ 0 h 944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204" h="944217">
                <a:moveTo>
                  <a:pt x="328204" y="944217"/>
                </a:moveTo>
                <a:cubicBezTo>
                  <a:pt x="188228" y="887067"/>
                  <a:pt x="48252" y="829917"/>
                  <a:pt x="10152" y="745434"/>
                </a:cubicBezTo>
                <a:cubicBezTo>
                  <a:pt x="-27948" y="660951"/>
                  <a:pt x="49908" y="561560"/>
                  <a:pt x="99604" y="437321"/>
                </a:cubicBezTo>
                <a:cubicBezTo>
                  <a:pt x="149300" y="313082"/>
                  <a:pt x="308326" y="0"/>
                  <a:pt x="308326" y="0"/>
                </a:cubicBezTo>
                <a:lnTo>
                  <a:pt x="308326" y="0"/>
                </a:ln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igura a mano libera: forma 23">
            <a:extLst>
              <a:ext uri="{FF2B5EF4-FFF2-40B4-BE49-F238E27FC236}">
                <a16:creationId xmlns:a16="http://schemas.microsoft.com/office/drawing/2014/main" id="{4725D24C-BCB3-4995-A1A3-CC7CD39E31DD}"/>
              </a:ext>
            </a:extLst>
          </p:cNvPr>
          <p:cNvSpPr/>
          <p:nvPr/>
        </p:nvSpPr>
        <p:spPr>
          <a:xfrm>
            <a:off x="10017979" y="4134678"/>
            <a:ext cx="736160" cy="1431235"/>
          </a:xfrm>
          <a:custGeom>
            <a:avLst/>
            <a:gdLst>
              <a:gd name="connsiteX0" fmla="*/ 736160 w 736160"/>
              <a:gd name="connsiteY0" fmla="*/ 1431235 h 1431235"/>
              <a:gd name="connsiteX1" fmla="*/ 298838 w 736160"/>
              <a:gd name="connsiteY1" fmla="*/ 1113183 h 1431235"/>
              <a:gd name="connsiteX2" fmla="*/ 10604 w 736160"/>
              <a:gd name="connsiteY2" fmla="*/ 566531 h 1431235"/>
              <a:gd name="connsiteX3" fmla="*/ 90117 w 736160"/>
              <a:gd name="connsiteY3" fmla="*/ 0 h 1431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6160" h="1431235">
                <a:moveTo>
                  <a:pt x="736160" y="1431235"/>
                </a:moveTo>
                <a:cubicBezTo>
                  <a:pt x="577962" y="1344267"/>
                  <a:pt x="419764" y="1257300"/>
                  <a:pt x="298838" y="1113183"/>
                </a:cubicBezTo>
                <a:cubicBezTo>
                  <a:pt x="177912" y="969066"/>
                  <a:pt x="45391" y="752061"/>
                  <a:pt x="10604" y="566531"/>
                </a:cubicBezTo>
                <a:cubicBezTo>
                  <a:pt x="-24183" y="381001"/>
                  <a:pt x="32967" y="190500"/>
                  <a:pt x="90117" y="0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Elemento grafico 26">
            <a:extLst>
              <a:ext uri="{FF2B5EF4-FFF2-40B4-BE49-F238E27FC236}">
                <a16:creationId xmlns:a16="http://schemas.microsoft.com/office/drawing/2014/main" id="{1EC04DD8-7EF7-483A-A9A6-6FA8F7F86A4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75395" y="2113283"/>
            <a:ext cx="4155217" cy="256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831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 animBg="1"/>
      <p:bldP spid="23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E17D3A-33F4-42F0-B8F7-3E77CA64B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22814"/>
            <a:ext cx="10515600" cy="662397"/>
          </a:xfrm>
        </p:spPr>
        <p:txBody>
          <a:bodyPr/>
          <a:lstStyle/>
          <a:p>
            <a:r>
              <a:rPr lang="en-US" dirty="0"/>
              <a:t>Analysis of the four-transistor hysteresis cell: starting point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2974370-A75B-4E69-9E28-00C941D50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Bruschi – Design of Mixed Signal Circuits</a:t>
            </a:r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1C82E78-C206-4A91-A039-14EF3DA3F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55017-B6DE-4C35-A63B-40EADAC97849}" type="slidenum">
              <a:rPr lang="en-US" smtClean="0"/>
              <a:t>7</a:t>
            </a:fld>
            <a:endParaRPr lang="en-US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98B1346-211F-4787-9F2E-6B8DDEF38E06}"/>
              </a:ext>
            </a:extLst>
          </p:cNvPr>
          <p:cNvSpPr txBox="1"/>
          <p:nvPr/>
        </p:nvSpPr>
        <p:spPr>
          <a:xfrm>
            <a:off x="5894158" y="1214811"/>
            <a:ext cx="4269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Let us start from: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=0 (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graphicFrame>
        <p:nvGraphicFramePr>
          <p:cNvPr id="8" name="Oggetto 7">
            <a:extLst>
              <a:ext uri="{FF2B5EF4-FFF2-40B4-BE49-F238E27FC236}">
                <a16:creationId xmlns:a16="http://schemas.microsoft.com/office/drawing/2014/main" id="{24E7BAA5-E1DD-4D49-A06E-00542F0561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6388080"/>
              </p:ext>
            </p:extLst>
          </p:nvPr>
        </p:nvGraphicFramePr>
        <p:xfrm>
          <a:off x="5924296" y="1742648"/>
          <a:ext cx="2409825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079280" imgH="228600" progId="Equation.DSMT4">
                  <p:embed/>
                </p:oleObj>
              </mc:Choice>
              <mc:Fallback>
                <p:oleObj name="Equation" r:id="rId2" imgW="1079280" imgH="228600" progId="Equation.DSMT4">
                  <p:embed/>
                  <p:pic>
                    <p:nvPicPr>
                      <p:cNvPr id="7" name="Oggetto 6">
                        <a:extLst>
                          <a:ext uri="{FF2B5EF4-FFF2-40B4-BE49-F238E27FC236}">
                            <a16:creationId xmlns:a16="http://schemas.microsoft.com/office/drawing/2014/main" id="{B6567D63-1CA0-4392-A8FA-1E88640D21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924296" y="1742648"/>
                        <a:ext cx="2409825" cy="511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ggetto 8">
            <a:extLst>
              <a:ext uri="{FF2B5EF4-FFF2-40B4-BE49-F238E27FC236}">
                <a16:creationId xmlns:a16="http://schemas.microsoft.com/office/drawing/2014/main" id="{E5D35F00-C16B-4FBD-8107-CEB49E428A7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3047415"/>
              </p:ext>
            </p:extLst>
          </p:nvPr>
        </p:nvGraphicFramePr>
        <p:xfrm>
          <a:off x="6883531" y="2279946"/>
          <a:ext cx="1671637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49160" imgH="228600" progId="Equation.DSMT4">
                  <p:embed/>
                </p:oleObj>
              </mc:Choice>
              <mc:Fallback>
                <p:oleObj name="Equation" r:id="rId4" imgW="749160" imgH="228600" progId="Equation.DSMT4">
                  <p:embed/>
                  <p:pic>
                    <p:nvPicPr>
                      <p:cNvPr id="8" name="Oggetto 7">
                        <a:extLst>
                          <a:ext uri="{FF2B5EF4-FFF2-40B4-BE49-F238E27FC236}">
                            <a16:creationId xmlns:a16="http://schemas.microsoft.com/office/drawing/2014/main" id="{24E7BAA5-E1DD-4D49-A06E-00542F0561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83531" y="2279946"/>
                        <a:ext cx="1671637" cy="511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9F01FD5-4B1A-421F-81B3-5DC9A405EC1C}"/>
              </a:ext>
            </a:extLst>
          </p:cNvPr>
          <p:cNvSpPr txBox="1"/>
          <p:nvPr/>
        </p:nvSpPr>
        <p:spPr>
          <a:xfrm>
            <a:off x="5894158" y="2279946"/>
            <a:ext cx="989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since:</a:t>
            </a:r>
          </a:p>
        </p:txBody>
      </p:sp>
      <p:graphicFrame>
        <p:nvGraphicFramePr>
          <p:cNvPr id="11" name="Oggetto 10">
            <a:extLst>
              <a:ext uri="{FF2B5EF4-FFF2-40B4-BE49-F238E27FC236}">
                <a16:creationId xmlns:a16="http://schemas.microsoft.com/office/drawing/2014/main" id="{673B7CA3-06CE-4A8C-95FC-8C669410FF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2765845"/>
              </p:ext>
            </p:extLst>
          </p:nvPr>
        </p:nvGraphicFramePr>
        <p:xfrm>
          <a:off x="8903022" y="2281415"/>
          <a:ext cx="1841500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825480" imgH="228600" progId="Equation.DSMT4">
                  <p:embed/>
                </p:oleObj>
              </mc:Choice>
              <mc:Fallback>
                <p:oleObj name="Equation" r:id="rId6" imgW="825480" imgH="228600" progId="Equation.DSMT4">
                  <p:embed/>
                  <p:pic>
                    <p:nvPicPr>
                      <p:cNvPr id="9" name="Oggetto 8">
                        <a:extLst>
                          <a:ext uri="{FF2B5EF4-FFF2-40B4-BE49-F238E27FC236}">
                            <a16:creationId xmlns:a16="http://schemas.microsoft.com/office/drawing/2014/main" id="{E5D35F00-C16B-4FBD-8107-CEB49E428A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903022" y="2281415"/>
                        <a:ext cx="1841500" cy="511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35868EF-123D-4BE8-9DF8-59A6BD137AF1}"/>
              </a:ext>
            </a:extLst>
          </p:cNvPr>
          <p:cNvSpPr txBox="1"/>
          <p:nvPr/>
        </p:nvSpPr>
        <p:spPr>
          <a:xfrm>
            <a:off x="5894158" y="2967335"/>
            <a:ext cx="24288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Considering M4:</a:t>
            </a:r>
          </a:p>
        </p:txBody>
      </p:sp>
      <p:graphicFrame>
        <p:nvGraphicFramePr>
          <p:cNvPr id="13" name="Oggetto 12">
            <a:extLst>
              <a:ext uri="{FF2B5EF4-FFF2-40B4-BE49-F238E27FC236}">
                <a16:creationId xmlns:a16="http://schemas.microsoft.com/office/drawing/2014/main" id="{BBA51714-D4B7-45FE-B3DF-C76D7C0A3B5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3631386"/>
              </p:ext>
            </p:extLst>
          </p:nvPr>
        </p:nvGraphicFramePr>
        <p:xfrm>
          <a:off x="8575997" y="2942579"/>
          <a:ext cx="1247775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558720" imgH="228600" progId="Equation.DSMT4">
                  <p:embed/>
                </p:oleObj>
              </mc:Choice>
              <mc:Fallback>
                <p:oleObj name="Equation" r:id="rId8" imgW="558720" imgH="228600" progId="Equation.DSMT4">
                  <p:embed/>
                  <p:pic>
                    <p:nvPicPr>
                      <p:cNvPr id="11" name="Oggetto 10">
                        <a:extLst>
                          <a:ext uri="{FF2B5EF4-FFF2-40B4-BE49-F238E27FC236}">
                            <a16:creationId xmlns:a16="http://schemas.microsoft.com/office/drawing/2014/main" id="{673B7CA3-06CE-4A8C-95FC-8C669410FF3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575997" y="2942579"/>
                        <a:ext cx="1247775" cy="511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ggetto 13">
            <a:extLst>
              <a:ext uri="{FF2B5EF4-FFF2-40B4-BE49-F238E27FC236}">
                <a16:creationId xmlns:a16="http://schemas.microsoft.com/office/drawing/2014/main" id="{E2FDE490-F529-4C63-B4BB-DBBC4EEF1E4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6966862"/>
              </p:ext>
            </p:extLst>
          </p:nvPr>
        </p:nvGraphicFramePr>
        <p:xfrm>
          <a:off x="6265693" y="3584433"/>
          <a:ext cx="1558925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698400" imgH="228600" progId="Equation.DSMT4">
                  <p:embed/>
                </p:oleObj>
              </mc:Choice>
              <mc:Fallback>
                <p:oleObj name="Equation" r:id="rId10" imgW="698400" imgH="228600" progId="Equation.DSMT4">
                  <p:embed/>
                  <p:pic>
                    <p:nvPicPr>
                      <p:cNvPr id="13" name="Oggetto 12">
                        <a:extLst>
                          <a:ext uri="{FF2B5EF4-FFF2-40B4-BE49-F238E27FC236}">
                            <a16:creationId xmlns:a16="http://schemas.microsoft.com/office/drawing/2014/main" id="{BBA51714-D4B7-45FE-B3DF-C76D7C0A3B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265693" y="3584433"/>
                        <a:ext cx="1558925" cy="511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ggetto 14">
            <a:extLst>
              <a:ext uri="{FF2B5EF4-FFF2-40B4-BE49-F238E27FC236}">
                <a16:creationId xmlns:a16="http://schemas.microsoft.com/office/drawing/2014/main" id="{99FEC305-686E-4745-8839-B270E57C255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7810240"/>
              </p:ext>
            </p:extLst>
          </p:nvPr>
        </p:nvGraphicFramePr>
        <p:xfrm>
          <a:off x="8512973" y="3564741"/>
          <a:ext cx="1049338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469800" imgH="228600" progId="Equation.DSMT4">
                  <p:embed/>
                </p:oleObj>
              </mc:Choice>
              <mc:Fallback>
                <p:oleObj name="Equation" r:id="rId12" imgW="469800" imgH="228600" progId="Equation.DSMT4">
                  <p:embed/>
                  <p:pic>
                    <p:nvPicPr>
                      <p:cNvPr id="14" name="Oggetto 13">
                        <a:extLst>
                          <a:ext uri="{FF2B5EF4-FFF2-40B4-BE49-F238E27FC236}">
                            <a16:creationId xmlns:a16="http://schemas.microsoft.com/office/drawing/2014/main" id="{E2FDE490-F529-4C63-B4BB-DBBC4EEF1E4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8512973" y="3564741"/>
                        <a:ext cx="1049338" cy="511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8EF2C614-0DC6-4C8A-A663-76045BF8B0BA}"/>
              </a:ext>
            </a:extLst>
          </p:cNvPr>
          <p:cNvSpPr txBox="1"/>
          <p:nvPr/>
        </p:nvSpPr>
        <p:spPr>
          <a:xfrm>
            <a:off x="838199" y="4476575"/>
            <a:ext cx="55034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Then it is M1 that carries all current I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graphicFrame>
        <p:nvGraphicFramePr>
          <p:cNvPr id="17" name="Oggetto 16">
            <a:extLst>
              <a:ext uri="{FF2B5EF4-FFF2-40B4-BE49-F238E27FC236}">
                <a16:creationId xmlns:a16="http://schemas.microsoft.com/office/drawing/2014/main" id="{BC14A231-3E3C-4C3D-A9D1-888957594B1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1050454"/>
              </p:ext>
            </p:extLst>
          </p:nvPr>
        </p:nvGraphicFramePr>
        <p:xfrm>
          <a:off x="6265693" y="4182195"/>
          <a:ext cx="2892425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295280" imgH="482400" progId="Equation.DSMT4">
                  <p:embed/>
                </p:oleObj>
              </mc:Choice>
              <mc:Fallback>
                <p:oleObj name="Equation" r:id="rId14" imgW="1295280" imgH="482400" progId="Equation.DSMT4">
                  <p:embed/>
                  <p:pic>
                    <p:nvPicPr>
                      <p:cNvPr id="14" name="Oggetto 13">
                        <a:extLst>
                          <a:ext uri="{FF2B5EF4-FFF2-40B4-BE49-F238E27FC236}">
                            <a16:creationId xmlns:a16="http://schemas.microsoft.com/office/drawing/2014/main" id="{E2FDE490-F529-4C63-B4BB-DBBC4EEF1E4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265693" y="4182195"/>
                        <a:ext cx="2892425" cy="1079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ggetto 17">
            <a:extLst>
              <a:ext uri="{FF2B5EF4-FFF2-40B4-BE49-F238E27FC236}">
                <a16:creationId xmlns:a16="http://schemas.microsoft.com/office/drawing/2014/main" id="{85BE07E8-E368-4DB0-BFA6-C3D89BF31DF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4206896"/>
              </p:ext>
            </p:extLst>
          </p:nvPr>
        </p:nvGraphicFramePr>
        <p:xfrm>
          <a:off x="9213276" y="4189773"/>
          <a:ext cx="1700212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761760" imgH="482400" progId="Equation.DSMT4">
                  <p:embed/>
                </p:oleObj>
              </mc:Choice>
              <mc:Fallback>
                <p:oleObj name="Equation" r:id="rId16" imgW="761760" imgH="482400" progId="Equation.DSMT4">
                  <p:embed/>
                  <p:pic>
                    <p:nvPicPr>
                      <p:cNvPr id="17" name="Oggetto 16">
                        <a:extLst>
                          <a:ext uri="{FF2B5EF4-FFF2-40B4-BE49-F238E27FC236}">
                            <a16:creationId xmlns:a16="http://schemas.microsoft.com/office/drawing/2014/main" id="{BC14A231-3E3C-4C3D-A9D1-888957594B1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9213276" y="4189773"/>
                        <a:ext cx="1700212" cy="1079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ggetto 18">
            <a:extLst>
              <a:ext uri="{FF2B5EF4-FFF2-40B4-BE49-F238E27FC236}">
                <a16:creationId xmlns:a16="http://schemas.microsoft.com/office/drawing/2014/main" id="{5859A017-64DA-4A5E-BD6E-3119B259AA1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8855797"/>
              </p:ext>
            </p:extLst>
          </p:nvPr>
        </p:nvGraphicFramePr>
        <p:xfrm>
          <a:off x="1053203" y="5031792"/>
          <a:ext cx="2098675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939600" imgH="228600" progId="Equation.DSMT4">
                  <p:embed/>
                </p:oleObj>
              </mc:Choice>
              <mc:Fallback>
                <p:oleObj name="Equation" r:id="rId18" imgW="939600" imgH="228600" progId="Equation.DSMT4">
                  <p:embed/>
                  <p:pic>
                    <p:nvPicPr>
                      <p:cNvPr id="14" name="Oggetto 13">
                        <a:extLst>
                          <a:ext uri="{FF2B5EF4-FFF2-40B4-BE49-F238E27FC236}">
                            <a16:creationId xmlns:a16="http://schemas.microsoft.com/office/drawing/2014/main" id="{E2FDE490-F529-4C63-B4BB-DBBC4EEF1E4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053203" y="5031792"/>
                        <a:ext cx="2098675" cy="511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ggetto 19">
            <a:extLst>
              <a:ext uri="{FF2B5EF4-FFF2-40B4-BE49-F238E27FC236}">
                <a16:creationId xmlns:a16="http://schemas.microsoft.com/office/drawing/2014/main" id="{47A1614A-2EA3-4995-BC80-870A504A1B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9739997"/>
              </p:ext>
            </p:extLst>
          </p:nvPr>
        </p:nvGraphicFramePr>
        <p:xfrm>
          <a:off x="3736768" y="5674073"/>
          <a:ext cx="1049338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469800" imgH="228600" progId="Equation.DSMT4">
                  <p:embed/>
                </p:oleObj>
              </mc:Choice>
              <mc:Fallback>
                <p:oleObj name="Equation" r:id="rId20" imgW="469800" imgH="228600" progId="Equation.DSMT4">
                  <p:embed/>
                  <p:pic>
                    <p:nvPicPr>
                      <p:cNvPr id="11" name="Oggetto 10">
                        <a:extLst>
                          <a:ext uri="{FF2B5EF4-FFF2-40B4-BE49-F238E27FC236}">
                            <a16:creationId xmlns:a16="http://schemas.microsoft.com/office/drawing/2014/main" id="{673B7CA3-06CE-4A8C-95FC-8C669410FF3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3736768" y="5674073"/>
                        <a:ext cx="1049338" cy="511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A4E86D95-D488-41FD-B956-F822CDD75D37}"/>
              </a:ext>
            </a:extLst>
          </p:cNvPr>
          <p:cNvSpPr txBox="1"/>
          <p:nvPr/>
        </p:nvSpPr>
        <p:spPr>
          <a:xfrm>
            <a:off x="3344932" y="5041307"/>
            <a:ext cx="1553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(M3 is on)</a:t>
            </a:r>
          </a:p>
        </p:txBody>
      </p:sp>
      <p:sp>
        <p:nvSpPr>
          <p:cNvPr id="22" name="Parentesi graffa chiusa 21">
            <a:extLst>
              <a:ext uri="{FF2B5EF4-FFF2-40B4-BE49-F238E27FC236}">
                <a16:creationId xmlns:a16="http://schemas.microsoft.com/office/drawing/2014/main" id="{3EBFAABA-44B8-4AED-B219-D26D1C920073}"/>
              </a:ext>
            </a:extLst>
          </p:cNvPr>
          <p:cNvSpPr/>
          <p:nvPr/>
        </p:nvSpPr>
        <p:spPr>
          <a:xfrm>
            <a:off x="4898562" y="5109925"/>
            <a:ext cx="408934" cy="1079500"/>
          </a:xfrm>
          <a:prstGeom prst="rightBrace">
            <a:avLst>
              <a:gd name="adj1" fmla="val 35068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3" name="Oggetto 22">
            <a:extLst>
              <a:ext uri="{FF2B5EF4-FFF2-40B4-BE49-F238E27FC236}">
                <a16:creationId xmlns:a16="http://schemas.microsoft.com/office/drawing/2014/main" id="{6C321CE0-CD1F-42D6-9AEC-68BA1C3B689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1789889"/>
              </p:ext>
            </p:extLst>
          </p:nvPr>
        </p:nvGraphicFramePr>
        <p:xfrm>
          <a:off x="5625534" y="5426028"/>
          <a:ext cx="1814512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812520" imgH="228600" progId="Equation.DSMT4">
                  <p:embed/>
                </p:oleObj>
              </mc:Choice>
              <mc:Fallback>
                <p:oleObj name="Equation" r:id="rId22" imgW="812520" imgH="228600" progId="Equation.DSMT4">
                  <p:embed/>
                  <p:pic>
                    <p:nvPicPr>
                      <p:cNvPr id="20" name="Oggetto 19">
                        <a:extLst>
                          <a:ext uri="{FF2B5EF4-FFF2-40B4-BE49-F238E27FC236}">
                            <a16:creationId xmlns:a16="http://schemas.microsoft.com/office/drawing/2014/main" id="{47A1614A-2EA3-4995-BC80-870A504A1B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5625534" y="5426028"/>
                        <a:ext cx="1814512" cy="511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" name="Elemento grafico 23">
            <a:extLst>
              <a:ext uri="{FF2B5EF4-FFF2-40B4-BE49-F238E27FC236}">
                <a16:creationId xmlns:a16="http://schemas.microsoft.com/office/drawing/2014/main" id="{154AAD22-0F9A-47DA-8043-4D3F91BD27B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099964" y="1691277"/>
            <a:ext cx="3897130" cy="240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920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21" grpId="0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830804-6AC9-4B5F-998E-83EDC3CBF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 of the 4-transistor cell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CF45401-BA18-4835-A6DE-5013A4D93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Bruschi – Design of Mixed Signal Circuits</a:t>
            </a:r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7A0339D-F0B7-4816-BC4A-8EEAFFCF5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55017-B6DE-4C35-A63B-40EADAC97849}" type="slidenum">
              <a:rPr lang="en-US" smtClean="0"/>
              <a:t>8</a:t>
            </a:fld>
            <a:endParaRPr lang="en-US" dirty="0"/>
          </a:p>
        </p:txBody>
      </p:sp>
      <p:pic>
        <p:nvPicPr>
          <p:cNvPr id="8" name="Elemento grafico 7">
            <a:extLst>
              <a:ext uri="{FF2B5EF4-FFF2-40B4-BE49-F238E27FC236}">
                <a16:creationId xmlns:a16="http://schemas.microsoft.com/office/drawing/2014/main" id="{1561993D-EA50-44CA-93A7-29B09712AA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95852" y="1484070"/>
            <a:ext cx="5124450" cy="3362325"/>
          </a:xfrm>
          <a:prstGeom prst="rect">
            <a:avLst/>
          </a:prstGeom>
        </p:spPr>
      </p:pic>
      <p:graphicFrame>
        <p:nvGraphicFramePr>
          <p:cNvPr id="10" name="Oggetto 9">
            <a:extLst>
              <a:ext uri="{FF2B5EF4-FFF2-40B4-BE49-F238E27FC236}">
                <a16:creationId xmlns:a16="http://schemas.microsoft.com/office/drawing/2014/main" id="{DC80D79F-6DA8-43CC-B53B-B824A4B013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5475723"/>
              </p:ext>
            </p:extLst>
          </p:nvPr>
        </p:nvGraphicFramePr>
        <p:xfrm>
          <a:off x="2209312" y="3100502"/>
          <a:ext cx="2232025" cy="989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091880" imgH="482400" progId="Equation.DSMT4">
                  <p:embed/>
                </p:oleObj>
              </mc:Choice>
              <mc:Fallback>
                <p:oleObj name="Equation" r:id="rId4" imgW="1091880" imgH="482400" progId="Equation.DSMT4">
                  <p:embed/>
                  <p:pic>
                    <p:nvPicPr>
                      <p:cNvPr id="18" name="Oggetto 17">
                        <a:extLst>
                          <a:ext uri="{FF2B5EF4-FFF2-40B4-BE49-F238E27FC236}">
                            <a16:creationId xmlns:a16="http://schemas.microsoft.com/office/drawing/2014/main" id="{85BE07E8-E368-4DB0-BFA6-C3D89BF31D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09312" y="3100502"/>
                        <a:ext cx="2232025" cy="9890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ggetto 10">
            <a:extLst>
              <a:ext uri="{FF2B5EF4-FFF2-40B4-BE49-F238E27FC236}">
                <a16:creationId xmlns:a16="http://schemas.microsoft.com/office/drawing/2014/main" id="{AA0935F7-E9DA-4248-87A8-22158A8A1B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3582945"/>
              </p:ext>
            </p:extLst>
          </p:nvPr>
        </p:nvGraphicFramePr>
        <p:xfrm>
          <a:off x="4772025" y="3378200"/>
          <a:ext cx="1193800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83920" imgH="228600" progId="Equation.DSMT4">
                  <p:embed/>
                </p:oleObj>
              </mc:Choice>
              <mc:Fallback>
                <p:oleObj name="Equation" r:id="rId6" imgW="583920" imgH="228600" progId="Equation.DSMT4">
                  <p:embed/>
                  <p:pic>
                    <p:nvPicPr>
                      <p:cNvPr id="10" name="Oggetto 9">
                        <a:extLst>
                          <a:ext uri="{FF2B5EF4-FFF2-40B4-BE49-F238E27FC236}">
                            <a16:creationId xmlns:a16="http://schemas.microsoft.com/office/drawing/2014/main" id="{DC80D79F-6DA8-43CC-B53B-B824A4B013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772025" y="3378200"/>
                        <a:ext cx="1193800" cy="468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igura a mano libera: forma 11">
            <a:extLst>
              <a:ext uri="{FF2B5EF4-FFF2-40B4-BE49-F238E27FC236}">
                <a16:creationId xmlns:a16="http://schemas.microsoft.com/office/drawing/2014/main" id="{CB980F04-3EDC-411B-B006-871AA79320BC}"/>
              </a:ext>
            </a:extLst>
          </p:cNvPr>
          <p:cNvSpPr/>
          <p:nvPr/>
        </p:nvSpPr>
        <p:spPr>
          <a:xfrm>
            <a:off x="4462670" y="2355574"/>
            <a:ext cx="1520687" cy="735496"/>
          </a:xfrm>
          <a:custGeom>
            <a:avLst/>
            <a:gdLst>
              <a:gd name="connsiteX0" fmla="*/ 0 w 1520687"/>
              <a:gd name="connsiteY0" fmla="*/ 735496 h 735496"/>
              <a:gd name="connsiteX1" fmla="*/ 238539 w 1520687"/>
              <a:gd name="connsiteY1" fmla="*/ 318052 h 735496"/>
              <a:gd name="connsiteX2" fmla="*/ 675860 w 1520687"/>
              <a:gd name="connsiteY2" fmla="*/ 109330 h 735496"/>
              <a:gd name="connsiteX3" fmla="*/ 1520687 w 1520687"/>
              <a:gd name="connsiteY3" fmla="*/ 0 h 735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0687" h="735496">
                <a:moveTo>
                  <a:pt x="0" y="735496"/>
                </a:moveTo>
                <a:cubicBezTo>
                  <a:pt x="62948" y="578954"/>
                  <a:pt x="125896" y="422413"/>
                  <a:pt x="238539" y="318052"/>
                </a:cubicBezTo>
                <a:cubicBezTo>
                  <a:pt x="351182" y="213691"/>
                  <a:pt x="462169" y="162339"/>
                  <a:pt x="675860" y="109330"/>
                </a:cubicBezTo>
                <a:cubicBezTo>
                  <a:pt x="889551" y="56321"/>
                  <a:pt x="1205119" y="28160"/>
                  <a:pt x="1520687" y="0"/>
                </a:cubicBezTo>
              </a:path>
            </a:pathLst>
          </a:custGeom>
          <a:noFill/>
          <a:ln w="38100">
            <a:solidFill>
              <a:srgbClr val="A23CA4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E976BA68-2566-4606-8DBA-CEC5D17572AE}"/>
              </a:ext>
            </a:extLst>
          </p:cNvPr>
          <p:cNvCxnSpPr/>
          <p:nvPr/>
        </p:nvCxnSpPr>
        <p:spPr>
          <a:xfrm>
            <a:off x="5501082" y="3846047"/>
            <a:ext cx="584338" cy="55717"/>
          </a:xfrm>
          <a:prstGeom prst="straightConnector1">
            <a:avLst/>
          </a:prstGeom>
          <a:ln w="28575">
            <a:solidFill>
              <a:srgbClr val="92D05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6523258-DA0F-4D58-A281-D69CF0FB62C5}"/>
              </a:ext>
            </a:extLst>
          </p:cNvPr>
          <p:cNvSpPr txBox="1"/>
          <p:nvPr/>
        </p:nvSpPr>
        <p:spPr>
          <a:xfrm>
            <a:off x="691172" y="4292802"/>
            <a:ext cx="43436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Design condition: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we size </a:t>
            </a:r>
            <a:r>
              <a:rPr lang="en-US" sz="2400" dirty="0" err="1">
                <a:latin typeface="Symbol" panose="05050102010706020507" pitchFamily="18" charset="2"/>
                <a:cs typeface="Arial" panose="020B0604020202020204" pitchFamily="34" charset="0"/>
              </a:rPr>
              <a:t>b</a:t>
            </a:r>
            <a:r>
              <a:rPr lang="en-US" sz="2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in such a way that:</a:t>
            </a:r>
          </a:p>
        </p:txBody>
      </p:sp>
      <p:graphicFrame>
        <p:nvGraphicFramePr>
          <p:cNvPr id="16" name="Oggetto 15">
            <a:extLst>
              <a:ext uri="{FF2B5EF4-FFF2-40B4-BE49-F238E27FC236}">
                <a16:creationId xmlns:a16="http://schemas.microsoft.com/office/drawing/2014/main" id="{C51C77CC-B0FD-4AB9-A3B1-EB174C62FC5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4251911"/>
              </p:ext>
            </p:extLst>
          </p:nvPr>
        </p:nvGraphicFramePr>
        <p:xfrm>
          <a:off x="447875" y="5353746"/>
          <a:ext cx="3263900" cy="601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244520" imgH="228600" progId="Equation.DSMT4">
                  <p:embed/>
                </p:oleObj>
              </mc:Choice>
              <mc:Fallback>
                <p:oleObj name="Equation" r:id="rId8" imgW="1244520" imgH="228600" progId="Equation.DSMT4">
                  <p:embed/>
                  <p:pic>
                    <p:nvPicPr>
                      <p:cNvPr id="10" name="Oggetto 9">
                        <a:extLst>
                          <a:ext uri="{FF2B5EF4-FFF2-40B4-BE49-F238E27FC236}">
                            <a16:creationId xmlns:a16="http://schemas.microsoft.com/office/drawing/2014/main" id="{DC80D79F-6DA8-43CC-B53B-B824A4B013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47875" y="5353746"/>
                        <a:ext cx="3263900" cy="601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Elemento grafico 16">
            <a:extLst>
              <a:ext uri="{FF2B5EF4-FFF2-40B4-BE49-F238E27FC236}">
                <a16:creationId xmlns:a16="http://schemas.microsoft.com/office/drawing/2014/main" id="{53B37B26-F174-49B6-BC67-FD083785AC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6204" y="1245452"/>
            <a:ext cx="2809875" cy="1733550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0DCE4C1E-5897-442A-9DBB-7C81B6B1D14E}"/>
              </a:ext>
            </a:extLst>
          </p:cNvPr>
          <p:cNvSpPr txBox="1"/>
          <p:nvPr/>
        </p:nvSpPr>
        <p:spPr>
          <a:xfrm>
            <a:off x="7616431" y="5493743"/>
            <a:ext cx="4224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reason will be clear later </a:t>
            </a:r>
          </a:p>
        </p:txBody>
      </p:sp>
      <p:graphicFrame>
        <p:nvGraphicFramePr>
          <p:cNvPr id="19" name="Oggetto 18">
            <a:extLst>
              <a:ext uri="{FF2B5EF4-FFF2-40B4-BE49-F238E27FC236}">
                <a16:creationId xmlns:a16="http://schemas.microsoft.com/office/drawing/2014/main" id="{1BFEFB81-A617-42F1-B063-AEC096026C3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6716905"/>
              </p:ext>
            </p:extLst>
          </p:nvPr>
        </p:nvGraphicFramePr>
        <p:xfrm>
          <a:off x="4509757" y="5373930"/>
          <a:ext cx="2566988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977760" imgH="228600" progId="Equation.DSMT4">
                  <p:embed/>
                </p:oleObj>
              </mc:Choice>
              <mc:Fallback>
                <p:oleObj name="Equation" r:id="rId12" imgW="977760" imgH="228600" progId="Equation.DSMT4">
                  <p:embed/>
                  <p:pic>
                    <p:nvPicPr>
                      <p:cNvPr id="16" name="Oggetto 15">
                        <a:extLst>
                          <a:ext uri="{FF2B5EF4-FFF2-40B4-BE49-F238E27FC236}">
                            <a16:creationId xmlns:a16="http://schemas.microsoft.com/office/drawing/2014/main" id="{C51C77CC-B0FD-4AB9-A3B1-EB174C62FC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509757" y="5373930"/>
                        <a:ext cx="2566988" cy="600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reccia a destra 4">
            <a:extLst>
              <a:ext uri="{FF2B5EF4-FFF2-40B4-BE49-F238E27FC236}">
                <a16:creationId xmlns:a16="http://schemas.microsoft.com/office/drawing/2014/main" id="{AEC7669A-9AEE-4FD7-8B26-EC4A4ADE701B}"/>
              </a:ext>
            </a:extLst>
          </p:cNvPr>
          <p:cNvSpPr/>
          <p:nvPr/>
        </p:nvSpPr>
        <p:spPr>
          <a:xfrm>
            <a:off x="3864466" y="5410414"/>
            <a:ext cx="492599" cy="433419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entesi graffa aperta 5">
            <a:extLst>
              <a:ext uri="{FF2B5EF4-FFF2-40B4-BE49-F238E27FC236}">
                <a16:creationId xmlns:a16="http://schemas.microsoft.com/office/drawing/2014/main" id="{FBFC7270-C42A-49AC-B27D-07CB8A2062F4}"/>
              </a:ext>
            </a:extLst>
          </p:cNvPr>
          <p:cNvSpPr/>
          <p:nvPr/>
        </p:nvSpPr>
        <p:spPr>
          <a:xfrm rot="5400000">
            <a:off x="5273862" y="4484201"/>
            <a:ext cx="420806" cy="1431624"/>
          </a:xfrm>
          <a:prstGeom prst="leftBrace">
            <a:avLst>
              <a:gd name="adj1" fmla="val 44262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igura a mano libera: forma 8">
            <a:extLst>
              <a:ext uri="{FF2B5EF4-FFF2-40B4-BE49-F238E27FC236}">
                <a16:creationId xmlns:a16="http://schemas.microsoft.com/office/drawing/2014/main" id="{635A502A-A262-4CDF-841F-F095DCDB02E2}"/>
              </a:ext>
            </a:extLst>
          </p:cNvPr>
          <p:cNvSpPr/>
          <p:nvPr/>
        </p:nvSpPr>
        <p:spPr>
          <a:xfrm>
            <a:off x="4343400" y="4044950"/>
            <a:ext cx="1143470" cy="984250"/>
          </a:xfrm>
          <a:custGeom>
            <a:avLst/>
            <a:gdLst>
              <a:gd name="connsiteX0" fmla="*/ 1143000 w 1143470"/>
              <a:gd name="connsiteY0" fmla="*/ 984250 h 984250"/>
              <a:gd name="connsiteX1" fmla="*/ 1143000 w 1143470"/>
              <a:gd name="connsiteY1" fmla="*/ 806450 h 984250"/>
              <a:gd name="connsiteX2" fmla="*/ 1143000 w 1143470"/>
              <a:gd name="connsiteY2" fmla="*/ 660400 h 984250"/>
              <a:gd name="connsiteX3" fmla="*/ 1136650 w 1143470"/>
              <a:gd name="connsiteY3" fmla="*/ 609600 h 984250"/>
              <a:gd name="connsiteX4" fmla="*/ 1117600 w 1143470"/>
              <a:gd name="connsiteY4" fmla="*/ 533400 h 984250"/>
              <a:gd name="connsiteX5" fmla="*/ 1028700 w 1143470"/>
              <a:gd name="connsiteY5" fmla="*/ 457200 h 984250"/>
              <a:gd name="connsiteX6" fmla="*/ 717550 w 1143470"/>
              <a:gd name="connsiteY6" fmla="*/ 400050 h 984250"/>
              <a:gd name="connsiteX7" fmla="*/ 431800 w 1143470"/>
              <a:gd name="connsiteY7" fmla="*/ 361950 h 984250"/>
              <a:gd name="connsiteX8" fmla="*/ 184150 w 1143470"/>
              <a:gd name="connsiteY8" fmla="*/ 241300 h 984250"/>
              <a:gd name="connsiteX9" fmla="*/ 0 w 1143470"/>
              <a:gd name="connsiteY9" fmla="*/ 0 h 984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43470" h="984250">
                <a:moveTo>
                  <a:pt x="1143000" y="984250"/>
                </a:moveTo>
                <a:lnTo>
                  <a:pt x="1143000" y="806450"/>
                </a:lnTo>
                <a:cubicBezTo>
                  <a:pt x="1143000" y="752475"/>
                  <a:pt x="1144058" y="693208"/>
                  <a:pt x="1143000" y="660400"/>
                </a:cubicBezTo>
                <a:cubicBezTo>
                  <a:pt x="1141942" y="627592"/>
                  <a:pt x="1140883" y="630767"/>
                  <a:pt x="1136650" y="609600"/>
                </a:cubicBezTo>
                <a:cubicBezTo>
                  <a:pt x="1132417" y="588433"/>
                  <a:pt x="1135592" y="558800"/>
                  <a:pt x="1117600" y="533400"/>
                </a:cubicBezTo>
                <a:cubicBezTo>
                  <a:pt x="1099608" y="508000"/>
                  <a:pt x="1095375" y="479425"/>
                  <a:pt x="1028700" y="457200"/>
                </a:cubicBezTo>
                <a:cubicBezTo>
                  <a:pt x="962025" y="434975"/>
                  <a:pt x="817033" y="415925"/>
                  <a:pt x="717550" y="400050"/>
                </a:cubicBezTo>
                <a:cubicBezTo>
                  <a:pt x="618067" y="384175"/>
                  <a:pt x="520700" y="388408"/>
                  <a:pt x="431800" y="361950"/>
                </a:cubicBezTo>
                <a:cubicBezTo>
                  <a:pt x="342900" y="335492"/>
                  <a:pt x="256117" y="301625"/>
                  <a:pt x="184150" y="241300"/>
                </a:cubicBezTo>
                <a:cubicBezTo>
                  <a:pt x="112183" y="180975"/>
                  <a:pt x="56091" y="90487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605D96-CF3C-A96A-93ED-9E006C72FD53}"/>
              </a:ext>
            </a:extLst>
          </p:cNvPr>
          <p:cNvSpPr txBox="1"/>
          <p:nvPr/>
        </p:nvSpPr>
        <p:spPr>
          <a:xfrm>
            <a:off x="6200077" y="1179034"/>
            <a:ext cx="1150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A23C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it-IT" sz="2400" baseline="-25000" dirty="0">
                <a:solidFill>
                  <a:srgbClr val="A23C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it-IT" sz="2400" dirty="0">
                <a:solidFill>
                  <a:srgbClr val="A23C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2400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it-IT" sz="2400" baseline="-25000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400" dirty="0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35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5" grpId="0" animBg="1"/>
      <p:bldP spid="6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con angoli arrotondati 22">
            <a:extLst>
              <a:ext uri="{FF2B5EF4-FFF2-40B4-BE49-F238E27FC236}">
                <a16:creationId xmlns:a16="http://schemas.microsoft.com/office/drawing/2014/main" id="{CCF0218F-0F13-4115-901F-BC2BA104C439}"/>
              </a:ext>
            </a:extLst>
          </p:cNvPr>
          <p:cNvSpPr/>
          <p:nvPr/>
        </p:nvSpPr>
        <p:spPr>
          <a:xfrm>
            <a:off x="7791795" y="1539697"/>
            <a:ext cx="886538" cy="11913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ttangolo con angoli arrotondati 21">
            <a:extLst>
              <a:ext uri="{FF2B5EF4-FFF2-40B4-BE49-F238E27FC236}">
                <a16:creationId xmlns:a16="http://schemas.microsoft.com/office/drawing/2014/main" id="{79207C4A-2F3C-408D-89E9-AE4527EC1CD3}"/>
              </a:ext>
            </a:extLst>
          </p:cNvPr>
          <p:cNvSpPr/>
          <p:nvPr/>
        </p:nvSpPr>
        <p:spPr>
          <a:xfrm>
            <a:off x="9906000" y="1540933"/>
            <a:ext cx="685800" cy="119137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BECB521-D25D-4C8E-80FA-DD48C9E41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921" y="82263"/>
            <a:ext cx="10515600" cy="662397"/>
          </a:xfrm>
        </p:spPr>
        <p:txBody>
          <a:bodyPr/>
          <a:lstStyle/>
          <a:p>
            <a:r>
              <a:rPr lang="en-US" dirty="0"/>
              <a:t>Increasing</a:t>
            </a:r>
            <a:r>
              <a:rPr lang="en-US" i="1" dirty="0"/>
              <a:t> I</a:t>
            </a:r>
            <a:r>
              <a:rPr lang="en-US" i="1" baseline="-25000" dirty="0"/>
              <a:t>2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6BD32E6F-0687-489B-A813-ED46961C1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Bruschi – Design of Mixed Signal Circuits</a:t>
            </a:r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067627E-B592-48BC-87DA-36BC4BF5D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55017-B6DE-4C35-A63B-40EADAC97849}" type="slidenum">
              <a:rPr lang="en-US" smtClean="0"/>
              <a:t>9</a:t>
            </a:fld>
            <a:endParaRPr lang="en-US" dirty="0"/>
          </a:p>
        </p:txBody>
      </p:sp>
      <p:pic>
        <p:nvPicPr>
          <p:cNvPr id="6" name="Elemento grafico 5">
            <a:extLst>
              <a:ext uri="{FF2B5EF4-FFF2-40B4-BE49-F238E27FC236}">
                <a16:creationId xmlns:a16="http://schemas.microsoft.com/office/drawing/2014/main" id="{EE8E0C4F-167B-43B3-A50C-D1E4CD3C46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3721" y="866094"/>
            <a:ext cx="5124450" cy="3362325"/>
          </a:xfrm>
          <a:prstGeom prst="rect">
            <a:avLst/>
          </a:prstGeom>
        </p:spPr>
      </p:pic>
      <p:graphicFrame>
        <p:nvGraphicFramePr>
          <p:cNvPr id="7" name="Oggetto 6">
            <a:extLst>
              <a:ext uri="{FF2B5EF4-FFF2-40B4-BE49-F238E27FC236}">
                <a16:creationId xmlns:a16="http://schemas.microsoft.com/office/drawing/2014/main" id="{A8628AA2-63CF-48D8-9DAC-31E04E404C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6324261"/>
              </p:ext>
            </p:extLst>
          </p:nvPr>
        </p:nvGraphicFramePr>
        <p:xfrm>
          <a:off x="1491773" y="5139013"/>
          <a:ext cx="2892425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295280" imgH="482400" progId="Equation.DSMT4">
                  <p:embed/>
                </p:oleObj>
              </mc:Choice>
              <mc:Fallback>
                <p:oleObj name="Equation" r:id="rId5" imgW="1295280" imgH="482400" progId="Equation.DSMT4">
                  <p:embed/>
                  <p:pic>
                    <p:nvPicPr>
                      <p:cNvPr id="17" name="Oggetto 16">
                        <a:extLst>
                          <a:ext uri="{FF2B5EF4-FFF2-40B4-BE49-F238E27FC236}">
                            <a16:creationId xmlns:a16="http://schemas.microsoft.com/office/drawing/2014/main" id="{BC14A231-3E3C-4C3D-A9D1-888957594B1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91773" y="5139013"/>
                        <a:ext cx="2892425" cy="1079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asellaDiTesto 7">
            <a:extLst>
              <a:ext uri="{FF2B5EF4-FFF2-40B4-BE49-F238E27FC236}">
                <a16:creationId xmlns:a16="http://schemas.microsoft.com/office/drawing/2014/main" id="{43B05AC0-E4C4-4130-8AD6-4F7B13155AE6}"/>
              </a:ext>
            </a:extLst>
          </p:cNvPr>
          <p:cNvSpPr txBox="1"/>
          <p:nvPr/>
        </p:nvSpPr>
        <p:spPr>
          <a:xfrm>
            <a:off x="754921" y="4228419"/>
            <a:ext cx="43178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As I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increases,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I</a:t>
            </a:r>
            <a:r>
              <a:rPr lang="en-US" sz="24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decreases of the same amount, then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4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decreases:</a:t>
            </a:r>
          </a:p>
        </p:txBody>
      </p:sp>
      <p:pic>
        <p:nvPicPr>
          <p:cNvPr id="19" name="Elemento grafico 18">
            <a:extLst>
              <a:ext uri="{FF2B5EF4-FFF2-40B4-BE49-F238E27FC236}">
                <a16:creationId xmlns:a16="http://schemas.microsoft.com/office/drawing/2014/main" id="{507A1712-FB13-4358-BB78-9A908CF181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97576" y="3141641"/>
            <a:ext cx="5600700" cy="2867025"/>
          </a:xfrm>
          <a:prstGeom prst="rect">
            <a:avLst/>
          </a:prstGeom>
        </p:spPr>
      </p:pic>
      <p:pic>
        <p:nvPicPr>
          <p:cNvPr id="20" name="Elemento grafico 19">
            <a:extLst>
              <a:ext uri="{FF2B5EF4-FFF2-40B4-BE49-F238E27FC236}">
                <a16:creationId xmlns:a16="http://schemas.microsoft.com/office/drawing/2014/main" id="{EF38A4DB-48DB-44ED-8173-6CE8B2A48B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829992" y="3079989"/>
            <a:ext cx="4171950" cy="2686050"/>
          </a:xfrm>
          <a:prstGeom prst="rect">
            <a:avLst/>
          </a:prstGeom>
        </p:spPr>
      </p:pic>
      <p:pic>
        <p:nvPicPr>
          <p:cNvPr id="21" name="Elemento grafico 20">
            <a:extLst>
              <a:ext uri="{FF2B5EF4-FFF2-40B4-BE49-F238E27FC236}">
                <a16:creationId xmlns:a16="http://schemas.microsoft.com/office/drawing/2014/main" id="{13271799-BB17-4441-A43A-67FFF8B3B0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420505" y="3103544"/>
            <a:ext cx="4200525" cy="2686050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01D2FBA0-84AC-4EC1-A419-07CF97DF8778}"/>
              </a:ext>
            </a:extLst>
          </p:cNvPr>
          <p:cNvSpPr txBox="1"/>
          <p:nvPr/>
        </p:nvSpPr>
        <p:spPr>
          <a:xfrm>
            <a:off x="5373280" y="1907520"/>
            <a:ext cx="2322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increases: </a:t>
            </a:r>
          </a:p>
        </p:txBody>
      </p:sp>
      <p:sp>
        <p:nvSpPr>
          <p:cNvPr id="26" name="Freccia in giù 25">
            <a:extLst>
              <a:ext uri="{FF2B5EF4-FFF2-40B4-BE49-F238E27FC236}">
                <a16:creationId xmlns:a16="http://schemas.microsoft.com/office/drawing/2014/main" id="{38C8B9E4-5DC2-410C-8266-75DAE1C08067}"/>
              </a:ext>
            </a:extLst>
          </p:cNvPr>
          <p:cNvSpPr/>
          <p:nvPr/>
        </p:nvSpPr>
        <p:spPr>
          <a:xfrm rot="18447958">
            <a:off x="6605767" y="2488572"/>
            <a:ext cx="435386" cy="504872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igura a mano libera: forma 27">
            <a:extLst>
              <a:ext uri="{FF2B5EF4-FFF2-40B4-BE49-F238E27FC236}">
                <a16:creationId xmlns:a16="http://schemas.microsoft.com/office/drawing/2014/main" id="{FECDD81A-F52A-491B-897F-BEF3969E387B}"/>
              </a:ext>
            </a:extLst>
          </p:cNvPr>
          <p:cNvSpPr/>
          <p:nvPr/>
        </p:nvSpPr>
        <p:spPr>
          <a:xfrm>
            <a:off x="1122325" y="1750408"/>
            <a:ext cx="846744" cy="116435"/>
          </a:xfrm>
          <a:custGeom>
            <a:avLst/>
            <a:gdLst>
              <a:gd name="connsiteX0" fmla="*/ 0 w 846744"/>
              <a:gd name="connsiteY0" fmla="*/ 0 h 116435"/>
              <a:gd name="connsiteX1" fmla="*/ 150906 w 846744"/>
              <a:gd name="connsiteY1" fmla="*/ 15703 h 116435"/>
              <a:gd name="connsiteX2" fmla="*/ 424956 w 846744"/>
              <a:gd name="connsiteY2" fmla="*/ 52240 h 116435"/>
              <a:gd name="connsiteX3" fmla="*/ 846745 w 846744"/>
              <a:gd name="connsiteY3" fmla="*/ 116436 h 116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6744" h="116435">
                <a:moveTo>
                  <a:pt x="0" y="0"/>
                </a:moveTo>
                <a:cubicBezTo>
                  <a:pt x="42501" y="3984"/>
                  <a:pt x="85184" y="7984"/>
                  <a:pt x="150906" y="15703"/>
                </a:cubicBezTo>
                <a:cubicBezTo>
                  <a:pt x="216627" y="23422"/>
                  <a:pt x="304853" y="34789"/>
                  <a:pt x="424956" y="52240"/>
                </a:cubicBezTo>
                <a:cubicBezTo>
                  <a:pt x="545060" y="69691"/>
                  <a:pt x="695724" y="93036"/>
                  <a:pt x="846745" y="116436"/>
                </a:cubicBezTo>
              </a:path>
            </a:pathLst>
          </a:custGeom>
          <a:noFill/>
          <a:ln w="38100" cap="rnd">
            <a:solidFill>
              <a:srgbClr val="800080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9" name="Figura a mano libera: forma 28">
            <a:extLst>
              <a:ext uri="{FF2B5EF4-FFF2-40B4-BE49-F238E27FC236}">
                <a16:creationId xmlns:a16="http://schemas.microsoft.com/office/drawing/2014/main" id="{3FCDCC64-1A6C-4E19-8553-C1D02F90C7C2}"/>
              </a:ext>
            </a:extLst>
          </p:cNvPr>
          <p:cNvSpPr/>
          <p:nvPr/>
        </p:nvSpPr>
        <p:spPr>
          <a:xfrm>
            <a:off x="1147915" y="3103543"/>
            <a:ext cx="893531" cy="143143"/>
          </a:xfrm>
          <a:custGeom>
            <a:avLst/>
            <a:gdLst>
              <a:gd name="connsiteX0" fmla="*/ 0 w 893531"/>
              <a:gd name="connsiteY0" fmla="*/ 210093 h 210092"/>
              <a:gd name="connsiteX1" fmla="*/ 251447 w 893531"/>
              <a:gd name="connsiteY1" fmla="*/ 167021 h 210092"/>
              <a:gd name="connsiteX2" fmla="*/ 642101 w 893531"/>
              <a:gd name="connsiteY2" fmla="*/ 76333 h 210092"/>
              <a:gd name="connsiteX3" fmla="*/ 893532 w 893531"/>
              <a:gd name="connsiteY3" fmla="*/ 0 h 210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3531" h="210092">
                <a:moveTo>
                  <a:pt x="0" y="210093"/>
                </a:moveTo>
                <a:cubicBezTo>
                  <a:pt x="68352" y="200292"/>
                  <a:pt x="136696" y="190481"/>
                  <a:pt x="251447" y="167021"/>
                </a:cubicBezTo>
                <a:cubicBezTo>
                  <a:pt x="366198" y="143561"/>
                  <a:pt x="527351" y="106442"/>
                  <a:pt x="642101" y="76333"/>
                </a:cubicBezTo>
                <a:cubicBezTo>
                  <a:pt x="756851" y="46215"/>
                  <a:pt x="825194" y="23108"/>
                  <a:pt x="893532" y="0"/>
                </a:cubicBezTo>
              </a:path>
            </a:pathLst>
          </a:custGeom>
          <a:noFill/>
          <a:ln w="38100" cap="rnd">
            <a:solidFill>
              <a:srgbClr val="00FF00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30" name="Elemento grafico 29">
            <a:extLst>
              <a:ext uri="{FF2B5EF4-FFF2-40B4-BE49-F238E27FC236}">
                <a16:creationId xmlns:a16="http://schemas.microsoft.com/office/drawing/2014/main" id="{86D9766A-5F5F-40D9-98DB-BDEE7C0BFC1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879724" y="781339"/>
            <a:ext cx="3482236" cy="21483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F1FD24-FEF2-C624-97BF-8E3C66597D0C}"/>
              </a:ext>
            </a:extLst>
          </p:cNvPr>
          <p:cNvSpPr txBox="1"/>
          <p:nvPr/>
        </p:nvSpPr>
        <p:spPr>
          <a:xfrm>
            <a:off x="1147915" y="550506"/>
            <a:ext cx="1150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A23C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it-IT" sz="2400" baseline="-25000" dirty="0">
                <a:solidFill>
                  <a:srgbClr val="A23C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it-IT" sz="2400" dirty="0">
                <a:solidFill>
                  <a:srgbClr val="A23C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2400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it-IT" sz="2400" baseline="-25000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400" dirty="0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44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  <p:bldP spid="8" grpId="0"/>
      <p:bldP spid="25" grpId="0"/>
      <p:bldP spid="26" grpId="0" animBg="1"/>
      <p:bldP spid="28" grpId="0" animBg="1"/>
      <p:bldP spid="29" grpId="0" animBg="1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lumMod val="40000"/>
            <a:lumOff val="60000"/>
          </a:schemeClr>
        </a:solid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2175</Words>
  <Application>Microsoft Office PowerPoint</Application>
  <PresentationFormat>Widescreen</PresentationFormat>
  <Paragraphs>375</Paragraphs>
  <Slides>41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Arial</vt:lpstr>
      <vt:lpstr>Calibri</vt:lpstr>
      <vt:lpstr>Cambria Math</vt:lpstr>
      <vt:lpstr>Symbol</vt:lpstr>
      <vt:lpstr>Tema di Office</vt:lpstr>
      <vt:lpstr>Equation</vt:lpstr>
      <vt:lpstr>Comparators </vt:lpstr>
      <vt:lpstr>Continuous-time vs dynamic comparator </vt:lpstr>
      <vt:lpstr>Comparators: amplifier-based implementations</vt:lpstr>
      <vt:lpstr>Regenerative comparators: hysteresis</vt:lpstr>
      <vt:lpstr>Commercial products</vt:lpstr>
      <vt:lpstr>Compact comparator cell for Systems on a Chip</vt:lpstr>
      <vt:lpstr>Analysis of the four-transistor hysteresis cell: starting point</vt:lpstr>
      <vt:lpstr>Analysis of the 4-transistor cell</vt:lpstr>
      <vt:lpstr>Increasing I2</vt:lpstr>
      <vt:lpstr>Increasing I2</vt:lpstr>
      <vt:lpstr>V2 reaches the threshold</vt:lpstr>
      <vt:lpstr>V2 reaches the threshold</vt:lpstr>
      <vt:lpstr>Starting from the other extreme</vt:lpstr>
      <vt:lpstr>Putting the two behaviors together:</vt:lpstr>
      <vt:lpstr>Phenomena that happen when V2 overcome Vt</vt:lpstr>
      <vt:lpstr>Positive feedback loop: small signal analysis</vt:lpstr>
      <vt:lpstr>Positive feedback loop: dc instability</vt:lpstr>
      <vt:lpstr>The effect of positive feedback</vt:lpstr>
      <vt:lpstr>The "click"</vt:lpstr>
      <vt:lpstr>The two stable characteristics </vt:lpstr>
      <vt:lpstr>Non regenerative case (no hysteresis)</vt:lpstr>
      <vt:lpstr>A simple comparator based on the 4-transistor hysteresis cell</vt:lpstr>
      <vt:lpstr>Calculation of the comparator upper thresholds</vt:lpstr>
      <vt:lpstr>Calculation of the comparator upper thresholds</vt:lpstr>
      <vt:lpstr>Complete characteristics of the comparator</vt:lpstr>
      <vt:lpstr>Minimum achievable hysteresis</vt:lpstr>
      <vt:lpstr>How to obtain a comparator with very low hysteresis</vt:lpstr>
      <vt:lpstr>A simple low-frequency VCO based on comparator hysteresis</vt:lpstr>
      <vt:lpstr>Calculation of the oscillator frequency</vt:lpstr>
      <vt:lpstr>Implementation with "current starved" inverter</vt:lpstr>
      <vt:lpstr>A simple voltage-to-current converter</vt:lpstr>
      <vt:lpstr>StrongARM Comparator</vt:lpstr>
      <vt:lpstr>Reset Phase</vt:lpstr>
      <vt:lpstr>Amplification Phase</vt:lpstr>
      <vt:lpstr>Amplification Phase</vt:lpstr>
      <vt:lpstr>Amplification Phase</vt:lpstr>
      <vt:lpstr>Regeneration phase (1/2)</vt:lpstr>
      <vt:lpstr>Regeneration phase (1/2)</vt:lpstr>
      <vt:lpstr>Regeneration phase (2/2)</vt:lpstr>
      <vt:lpstr>Regeneration phase (2/2)</vt:lpstr>
      <vt:lpstr>(Next) Reset Phase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pc</dc:creator>
  <cp:lastModifiedBy>Alessandro Catania</cp:lastModifiedBy>
  <cp:revision>640</cp:revision>
  <dcterms:created xsi:type="dcterms:W3CDTF">2015-02-03T16:10:37Z</dcterms:created>
  <dcterms:modified xsi:type="dcterms:W3CDTF">2023-02-09T08:34:14Z</dcterms:modified>
</cp:coreProperties>
</file>