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87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sv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9.sv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3.wmf"/><Relationship Id="rId3" Type="http://schemas.openxmlformats.org/officeDocument/2006/relationships/image" Target="../media/image2.sv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5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2.wmf"/><Relationship Id="rId5" Type="http://schemas.openxmlformats.org/officeDocument/2006/relationships/image" Target="../media/image30.svg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29.png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9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1.wmf"/><Relationship Id="rId2" Type="http://schemas.openxmlformats.org/officeDocument/2006/relationships/oleObject" Target="../embeddings/oleObject48.bin"/><Relationship Id="rId16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30.svg"/><Relationship Id="rId5" Type="http://schemas.openxmlformats.org/officeDocument/2006/relationships/image" Target="../media/image57.wmf"/><Relationship Id="rId15" Type="http://schemas.openxmlformats.org/officeDocument/2006/relationships/image" Target="../media/image60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49.bin"/><Relationship Id="rId9" Type="http://schemas.openxmlformats.org/officeDocument/2006/relationships/image" Target="../media/image2.svg"/><Relationship Id="rId1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2.svg"/><Relationship Id="rId7" Type="http://schemas.openxmlformats.org/officeDocument/2006/relationships/image" Target="../media/image6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0.svg"/><Relationship Id="rId4" Type="http://schemas.openxmlformats.org/officeDocument/2006/relationships/image" Target="../media/image29.png"/><Relationship Id="rId9" Type="http://schemas.openxmlformats.org/officeDocument/2006/relationships/image" Target="../media/image6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9.svg"/><Relationship Id="rId7" Type="http://schemas.openxmlformats.org/officeDocument/2006/relationships/image" Target="../media/image6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9.svg"/><Relationship Id="rId7" Type="http://schemas.openxmlformats.org/officeDocument/2006/relationships/image" Target="../media/image7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6.wmf"/><Relationship Id="rId3" Type="http://schemas.openxmlformats.org/officeDocument/2006/relationships/image" Target="../media/image73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70.bin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5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77.bin"/><Relationship Id="rId3" Type="http://schemas.openxmlformats.org/officeDocument/2006/relationships/image" Target="../media/image2.svg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82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9.wmf"/><Relationship Id="rId5" Type="http://schemas.openxmlformats.org/officeDocument/2006/relationships/image" Target="../media/image30.svg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83.wmf"/><Relationship Id="rId4" Type="http://schemas.openxmlformats.org/officeDocument/2006/relationships/image" Target="../media/image29.png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svg"/><Relationship Id="rId7" Type="http://schemas.openxmlformats.org/officeDocument/2006/relationships/image" Target="../media/image10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image" Target="../media/image85.svg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2" Type="http://schemas.openxmlformats.org/officeDocument/2006/relationships/image" Target="../media/image84.png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9.wmf"/><Relationship Id="rId24" Type="http://schemas.openxmlformats.org/officeDocument/2006/relationships/oleObject" Target="../embeddings/oleObject88.bin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9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sv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svg"/><Relationship Id="rId4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sv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5.svg"/><Relationship Id="rId4" Type="http://schemas.openxmlformats.org/officeDocument/2006/relationships/image" Target="../media/image10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110.wmf"/><Relationship Id="rId3" Type="http://schemas.openxmlformats.org/officeDocument/2006/relationships/image" Target="../media/image106.wmf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94.bin"/><Relationship Id="rId2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109.wmf"/><Relationship Id="rId5" Type="http://schemas.openxmlformats.org/officeDocument/2006/relationships/image" Target="../media/image105.svg"/><Relationship Id="rId10" Type="http://schemas.openxmlformats.org/officeDocument/2006/relationships/oleObject" Target="../embeddings/oleObject93.bin"/><Relationship Id="rId4" Type="http://schemas.openxmlformats.org/officeDocument/2006/relationships/image" Target="../media/image104.png"/><Relationship Id="rId9" Type="http://schemas.openxmlformats.org/officeDocument/2006/relationships/image" Target="../media/image10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115.wmf"/><Relationship Id="rId3" Type="http://schemas.openxmlformats.org/officeDocument/2006/relationships/image" Target="../media/image2.svg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117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10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113.wmf"/><Relationship Id="rId14" Type="http://schemas.openxmlformats.org/officeDocument/2006/relationships/oleObject" Target="../embeddings/oleObject10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.wmf"/><Relationship Id="rId2" Type="http://schemas.openxmlformats.org/officeDocument/2006/relationships/image" Target="../media/image12.png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9.svg"/><Relationship Id="rId7" Type="http://schemas.openxmlformats.org/officeDocument/2006/relationships/image" Target="../media/image2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7.wmf"/><Relationship Id="rId7" Type="http://schemas.openxmlformats.org/officeDocument/2006/relationships/image" Target="../media/image2.svg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9.svg"/><Relationship Id="rId21" Type="http://schemas.openxmlformats.org/officeDocument/2006/relationships/image" Target="../media/image41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9.svg"/><Relationship Id="rId2" Type="http://schemas.openxmlformats.org/officeDocument/2006/relationships/image" Target="../media/image8.png"/><Relationship Id="rId16" Type="http://schemas.openxmlformats.org/officeDocument/2006/relationships/image" Target="../media/image38.png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7.svg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3.wmf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image" Target="../media/image9.sv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8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4.wmf"/><Relationship Id="rId5" Type="http://schemas.openxmlformats.org/officeDocument/2006/relationships/image" Target="../media/image42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1.png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2013C3BF-4BA4-4A1A-8055-5C72CC7784A2}"/>
              </a:ext>
            </a:extLst>
          </p:cNvPr>
          <p:cNvSpPr/>
          <p:nvPr/>
        </p:nvSpPr>
        <p:spPr>
          <a:xfrm>
            <a:off x="5212080" y="3099602"/>
            <a:ext cx="6263640" cy="3105157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82660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Two-stage op-amp: design for </a:t>
            </a:r>
            <a:r>
              <a:rPr lang="en-US" i="1" dirty="0"/>
              <a:t>GBW</a:t>
            </a:r>
            <a:r>
              <a:rPr lang="en-US" dirty="0"/>
              <a:t> and Phase Margin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5B3D6AAE-07D5-4F01-9CE9-F7147E122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120" y="1205356"/>
            <a:ext cx="4267200" cy="33051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32A113-5A3F-4DF3-9BBB-F789F48645FF}"/>
              </a:ext>
            </a:extLst>
          </p:cNvPr>
          <p:cNvSpPr txBox="1"/>
          <p:nvPr/>
        </p:nvSpPr>
        <p:spPr>
          <a:xfrm>
            <a:off x="1259437" y="4604872"/>
            <a:ext cx="1418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Topology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C258FF-1AFA-4D6F-98AA-CB6EB23ACFFF}"/>
              </a:ext>
            </a:extLst>
          </p:cNvPr>
          <p:cNvSpPr txBox="1"/>
          <p:nvPr/>
        </p:nvSpPr>
        <p:spPr>
          <a:xfrm>
            <a:off x="6773249" y="2455782"/>
            <a:ext cx="4227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E6E204B-F706-4ADC-8D19-0E5C07A41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1805"/>
              </p:ext>
            </p:extLst>
          </p:nvPr>
        </p:nvGraphicFramePr>
        <p:xfrm>
          <a:off x="5586254" y="3182655"/>
          <a:ext cx="20081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431640" progId="Equation.DSMT4">
                  <p:embed/>
                </p:oleObj>
              </mc:Choice>
              <mc:Fallback>
                <p:oleObj name="Equation" r:id="rId4" imgW="10666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9FE5B17-AAD3-4A18-A3F5-CBE4AAEFAD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54" y="3182655"/>
                        <a:ext cx="2008188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42BB96F-0798-4527-A0CA-743780748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81312"/>
              </p:ext>
            </p:extLst>
          </p:nvPr>
        </p:nvGraphicFramePr>
        <p:xfrm>
          <a:off x="5520345" y="3998902"/>
          <a:ext cx="29638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640" imgH="507960" progId="Equation.DSMT4">
                  <p:embed/>
                </p:oleObj>
              </mc:Choice>
              <mc:Fallback>
                <p:oleObj name="Equation" r:id="rId6" imgW="157464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644D4C9-B905-4A80-9389-F3A4308422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3998902"/>
                        <a:ext cx="2963863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5713AC8-9247-486B-93E3-1F7D356E1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64893"/>
              </p:ext>
            </p:extLst>
          </p:nvPr>
        </p:nvGraphicFramePr>
        <p:xfrm>
          <a:off x="8886968" y="406448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431640" progId="Equation.DSMT4">
                  <p:embed/>
                </p:oleObj>
              </mc:Choice>
              <mc:Fallback>
                <p:oleObj name="Equation" r:id="rId8" imgW="8254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FB122A11-A82A-4F96-94B6-81158E86BA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064486"/>
                        <a:ext cx="1552575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E2CC31BA-03CA-4802-B0A2-9A23B347F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133265"/>
              </p:ext>
            </p:extLst>
          </p:nvPr>
        </p:nvGraphicFramePr>
        <p:xfrm>
          <a:off x="5520345" y="4879197"/>
          <a:ext cx="31083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50960" imgH="698400" progId="Equation.DSMT4">
                  <p:embed/>
                </p:oleObj>
              </mc:Choice>
              <mc:Fallback>
                <p:oleObj name="Equation" r:id="rId10" imgW="1650960" imgH="698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11F7885-7155-443C-B98C-7F91242A3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4879197"/>
                        <a:ext cx="3108325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7C9897D-D4DE-4B43-A1F2-D76F44DDD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05644"/>
              </p:ext>
            </p:extLst>
          </p:nvPr>
        </p:nvGraphicFramePr>
        <p:xfrm>
          <a:off x="8886968" y="4864338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57120" imgH="672840" progId="Equation.DSMT4">
                  <p:embed/>
                </p:oleObj>
              </mc:Choice>
              <mc:Fallback>
                <p:oleObj name="Equation" r:id="rId12" imgW="1257120" imgH="6728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B25AFC53-B539-4FE9-BF69-2FE0602BC2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864338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667A8C1-4005-4E31-9F83-24CD3EFB72B1}"/>
              </a:ext>
            </a:extLst>
          </p:cNvPr>
          <p:cNvSpPr txBox="1"/>
          <p:nvPr/>
        </p:nvSpPr>
        <p:spPr>
          <a:xfrm>
            <a:off x="9078686" y="3183260"/>
            <a:ext cx="192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Singularities</a:t>
            </a: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B27AF9C5-8787-4F5B-9033-F6DB9B092D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99685" y="794446"/>
            <a:ext cx="6438900" cy="1695450"/>
          </a:xfrm>
          <a:prstGeom prst="rect">
            <a:avLst/>
          </a:prstGeom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DC16CBF3-415B-4D57-81F0-39A6F2D6A9A8}"/>
              </a:ext>
            </a:extLst>
          </p:cNvPr>
          <p:cNvSpPr/>
          <p:nvPr/>
        </p:nvSpPr>
        <p:spPr>
          <a:xfrm>
            <a:off x="424583" y="1038297"/>
            <a:ext cx="4555405" cy="402824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B1E7379C-D95B-4CCB-A9CE-1B0C0648A58D}"/>
              </a:ext>
            </a:extLst>
          </p:cNvPr>
          <p:cNvSpPr/>
          <p:nvPr/>
        </p:nvSpPr>
        <p:spPr>
          <a:xfrm>
            <a:off x="5078412" y="745057"/>
            <a:ext cx="6884988" cy="217239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7" grpId="0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5178E-1DE4-494E-B6CF-84037A70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941"/>
            <a:ext cx="10515600" cy="662397"/>
          </a:xfrm>
        </p:spPr>
        <p:txBody>
          <a:bodyPr/>
          <a:lstStyle/>
          <a:p>
            <a:r>
              <a:rPr lang="en-US" dirty="0"/>
              <a:t>Limits of the rule of thumb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3C46B5-3016-4BE3-9921-02E00328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6CEDB7-BA99-459E-A452-801982CD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F0A4DD8-BE1C-409C-A485-B09D81A4A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76601"/>
              </p:ext>
            </p:extLst>
          </p:nvPr>
        </p:nvGraphicFramePr>
        <p:xfrm>
          <a:off x="6627238" y="3570656"/>
          <a:ext cx="428625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431640" progId="Equation.DSMT4">
                  <p:embed/>
                </p:oleObj>
              </mc:Choice>
              <mc:Fallback>
                <p:oleObj name="Equation" r:id="rId2" imgW="15490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238" y="3570656"/>
                        <a:ext cx="4286250" cy="1201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FDE981D-4E29-4E6F-BDCE-6FCE355D8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16568"/>
              </p:ext>
            </p:extLst>
          </p:nvPr>
        </p:nvGraphicFramePr>
        <p:xfrm>
          <a:off x="3109153" y="988415"/>
          <a:ext cx="1535202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0" imgH="228600" progId="Equation.DSMT4">
                  <p:embed/>
                </p:oleObj>
              </mc:Choice>
              <mc:Fallback>
                <p:oleObj name="Equation" r:id="rId4" imgW="5331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9B84820-4272-43AB-9B5C-114ABF80C6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153" y="988415"/>
                        <a:ext cx="1535202" cy="662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B4BD63-AABF-4E16-A02F-FFF6E851EF86}"/>
              </a:ext>
            </a:extLst>
          </p:cNvPr>
          <p:cNvSpPr txBox="1"/>
          <p:nvPr/>
        </p:nvSpPr>
        <p:spPr>
          <a:xfrm>
            <a:off x="838200" y="1863201"/>
            <a:ext cx="1086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Case of large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If the maximum load capacitance is particularly large (&gt; tens pF), using the rule of thumb can result in too large  a compensation capacitance, and then, in non-acceptable chip area occupation. In those cases, the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smaller than one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in order to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easily integrable. 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6BD37AD-4B07-4B78-A500-347303DC6506}"/>
              </a:ext>
            </a:extLst>
          </p:cNvPr>
          <p:cNvSpPr/>
          <p:nvPr/>
        </p:nvSpPr>
        <p:spPr>
          <a:xfrm>
            <a:off x="910239" y="1089937"/>
            <a:ext cx="2186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28276D-6FD4-4C83-A325-952379DD80BA}"/>
              </a:ext>
            </a:extLst>
          </p:cNvPr>
          <p:cNvSpPr/>
          <p:nvPr/>
        </p:nvSpPr>
        <p:spPr>
          <a:xfrm>
            <a:off x="4878083" y="921001"/>
            <a:ext cx="6535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Often, it is convenient to apply a different choice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75669DE-E90C-4986-9864-8278B8EB0A65}"/>
              </a:ext>
            </a:extLst>
          </p:cNvPr>
          <p:cNvSpPr txBox="1"/>
          <p:nvPr/>
        </p:nvSpPr>
        <p:spPr>
          <a:xfrm>
            <a:off x="1859363" y="3798332"/>
            <a:ext cx="4654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with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=100 pF,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choose: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 pF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350719-D3E9-4BB9-8B1B-BA67A882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D2570E-4369-4504-A026-1BCE9B6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773CAF78-6558-4822-AAD2-74A8DD2F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the design procedure to our simple two-stage op-amp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E1963563-D60A-4D10-BA70-752B43F29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829" y="824876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F0551A51-6096-488B-AC45-C39AE9F28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0114" y="2328249"/>
            <a:ext cx="847725" cy="1247775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F1A0924-C168-4539-9DF0-B7AF93192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87063"/>
              </p:ext>
            </p:extLst>
          </p:nvPr>
        </p:nvGraphicFramePr>
        <p:xfrm>
          <a:off x="5500769" y="1383210"/>
          <a:ext cx="3427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920" imgH="228600" progId="Equation.DSMT4">
                  <p:embed/>
                </p:oleObj>
              </mc:Choice>
              <mc:Fallback>
                <p:oleObj name="Equation" r:id="rId6" imgW="172692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AECB805-4381-47B1-9EA6-6A39B6F37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769" y="1383210"/>
                        <a:ext cx="342741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DCCE42D-8542-4CFF-9763-7ADE815AA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19708"/>
              </p:ext>
            </p:extLst>
          </p:nvPr>
        </p:nvGraphicFramePr>
        <p:xfrm>
          <a:off x="5521260" y="1794227"/>
          <a:ext cx="41306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20760" imgH="431640" progId="Equation.DSMT4">
                  <p:embed/>
                </p:oleObj>
              </mc:Choice>
              <mc:Fallback>
                <p:oleObj name="Equation" r:id="rId8" imgW="21207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F0A4DD8-BE1C-409C-A485-B09D81A4A5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260" y="1794227"/>
                        <a:ext cx="41306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432DBCE3-1421-4BEA-90ED-2B36ACEBF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615898"/>
              </p:ext>
            </p:extLst>
          </p:nvPr>
        </p:nvGraphicFramePr>
        <p:xfrm>
          <a:off x="796199" y="4405165"/>
          <a:ext cx="30416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431640" progId="Equation.DSMT4">
                  <p:embed/>
                </p:oleObj>
              </mc:Choice>
              <mc:Fallback>
                <p:oleObj name="Equation" r:id="rId10" imgW="15620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99" y="4405165"/>
                        <a:ext cx="3041650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9DEED1F-0A70-4717-8249-9D8A84D96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42635"/>
              </p:ext>
            </p:extLst>
          </p:nvPr>
        </p:nvGraphicFramePr>
        <p:xfrm>
          <a:off x="716824" y="5280092"/>
          <a:ext cx="32162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50960" imgH="431640" progId="Equation.DSMT4">
                  <p:embed/>
                </p:oleObj>
              </mc:Choice>
              <mc:Fallback>
                <p:oleObj name="Equation" r:id="rId12" imgW="165096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824" y="5280092"/>
                        <a:ext cx="32162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4E7ECD4-EDC5-456A-8FD9-8A5875198F37}"/>
              </a:ext>
            </a:extLst>
          </p:cNvPr>
          <p:cNvSpPr txBox="1"/>
          <p:nvPr/>
        </p:nvSpPr>
        <p:spPr>
          <a:xfrm>
            <a:off x="8373085" y="2929681"/>
            <a:ext cx="3458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the M1 and M5 overdrive voltages have been chosen,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 determines the aspect ratios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of both MOSFETs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A1F7D5-B1ED-4B3D-AE71-6192541FCE4B}"/>
              </a:ext>
            </a:extLst>
          </p:cNvPr>
          <p:cNvSpPr txBox="1"/>
          <p:nvPr/>
        </p:nvSpPr>
        <p:spPr>
          <a:xfrm>
            <a:off x="3500567" y="3763926"/>
            <a:ext cx="2953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8FD5FC6-3521-4EE6-B83E-2A8B2429F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798982"/>
              </p:ext>
            </p:extLst>
          </p:nvPr>
        </p:nvGraphicFramePr>
        <p:xfrm>
          <a:off x="5035224" y="4386329"/>
          <a:ext cx="267176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71600" imgH="457200" progId="Equation.DSMT4">
                  <p:embed/>
                </p:oleObj>
              </mc:Choice>
              <mc:Fallback>
                <p:oleObj name="Equation" r:id="rId14" imgW="1371600" imgH="4572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224" y="4386329"/>
                        <a:ext cx="2671762" cy="893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46FB45C-B96D-4978-9C3E-7816401A9995}"/>
              </a:ext>
            </a:extLst>
          </p:cNvPr>
          <p:cNvSpPr/>
          <p:nvPr/>
        </p:nvSpPr>
        <p:spPr>
          <a:xfrm>
            <a:off x="4249271" y="4605827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0E07F94-F04F-4E07-B738-8BA5C94A6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63064"/>
              </p:ext>
            </p:extLst>
          </p:nvPr>
        </p:nvGraphicFramePr>
        <p:xfrm>
          <a:off x="5061174" y="5266147"/>
          <a:ext cx="2844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0160" imgH="457200" progId="Equation.DSMT4">
                  <p:embed/>
                </p:oleObj>
              </mc:Choice>
              <mc:Fallback>
                <p:oleObj name="Equation" r:id="rId16" imgW="1460160" imgH="457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9DEED1F-0A70-4717-8249-9D8A84D96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74" y="5266147"/>
                        <a:ext cx="2844800" cy="89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E686BA68-FF75-4687-B0EC-ACD5532FD133}"/>
              </a:ext>
            </a:extLst>
          </p:cNvPr>
          <p:cNvSpPr/>
          <p:nvPr/>
        </p:nvSpPr>
        <p:spPr>
          <a:xfrm>
            <a:off x="4226008" y="5438005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30B2A96D-6116-4A19-953A-53B507A8CD53}"/>
              </a:ext>
            </a:extLst>
          </p:cNvPr>
          <p:cNvSpPr/>
          <p:nvPr/>
        </p:nvSpPr>
        <p:spPr>
          <a:xfrm>
            <a:off x="4948778" y="4386329"/>
            <a:ext cx="2983146" cy="1773580"/>
          </a:xfrm>
          <a:prstGeom prst="roundRect">
            <a:avLst>
              <a:gd name="adj" fmla="val 756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B62112-77F7-48C7-9527-C98F06D1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82"/>
            <a:ext cx="10515600" cy="662397"/>
          </a:xfrm>
        </p:spPr>
        <p:txBody>
          <a:bodyPr/>
          <a:lstStyle/>
          <a:p>
            <a:r>
              <a:rPr lang="en-US" i="1"/>
              <a:t>GBW</a:t>
            </a:r>
            <a:r>
              <a:rPr lang="en-US"/>
              <a:t> and supply current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8D8034-B09B-426C-9966-A1FE0327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39B839-72F9-4E2D-901A-C77C7DF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4DE7F9E1-4F8D-4228-89DA-924B75E85B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191747"/>
              </p:ext>
            </p:extLst>
          </p:nvPr>
        </p:nvGraphicFramePr>
        <p:xfrm>
          <a:off x="6010275" y="2105025"/>
          <a:ext cx="287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431640" progId="Equation.DSMT4">
                  <p:embed/>
                </p:oleObj>
              </mc:Choice>
              <mc:Fallback>
                <p:oleObj name="Equation" r:id="rId2" imgW="14475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B44B3DD-AAB7-4A49-A342-C6B342418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105025"/>
                        <a:ext cx="2873375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34F8A89-2340-4F17-ABBD-2425C9BE8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55629"/>
              </p:ext>
            </p:extLst>
          </p:nvPr>
        </p:nvGraphicFramePr>
        <p:xfrm>
          <a:off x="6096000" y="1346157"/>
          <a:ext cx="2762056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241200" progId="Equation.DSMT4">
                  <p:embed/>
                </p:oleObj>
              </mc:Choice>
              <mc:Fallback>
                <p:oleObj name="Equation" r:id="rId4" imgW="109188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3C5A702C-38FB-46E3-9610-D00345559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46157"/>
                        <a:ext cx="2762056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AF6F194-3DEF-4B77-BFB5-4CFA921CA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808790"/>
              </p:ext>
            </p:extLst>
          </p:nvPr>
        </p:nvGraphicFramePr>
        <p:xfrm>
          <a:off x="6035481" y="3203303"/>
          <a:ext cx="4014591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241200" progId="Equation.DSMT4">
                  <p:embed/>
                </p:oleObj>
              </mc:Choice>
              <mc:Fallback>
                <p:oleObj name="Equation" r:id="rId6" imgW="1587240" imgH="2412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3DCDE658-2E34-4A84-825F-DBF7FD647D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481" y="3203303"/>
                        <a:ext cx="4014591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729C3220-3FB0-4A1C-993C-E7688610D7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200" y="129107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F36219BD-3335-4241-97DB-61A308DFCB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3485" y="2794452"/>
            <a:ext cx="847725" cy="1247775"/>
          </a:xfrm>
          <a:prstGeom prst="rect">
            <a:avLst/>
          </a:prstGeom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4665D0C2-1A1E-4671-B792-685602752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458816"/>
              </p:ext>
            </p:extLst>
          </p:nvPr>
        </p:nvGraphicFramePr>
        <p:xfrm>
          <a:off x="6045200" y="3925888"/>
          <a:ext cx="42545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66600" imgH="482400" progId="Equation.DSMT4">
                  <p:embed/>
                </p:oleObj>
              </mc:Choice>
              <mc:Fallback>
                <p:oleObj name="Equation" r:id="rId12" imgW="186660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94E5361-4BD5-4513-AEFA-B566B11C4B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925888"/>
                        <a:ext cx="4254500" cy="1109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54DAE6AC-6907-43EB-8970-78124364FA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55522"/>
              </p:ext>
            </p:extLst>
          </p:nvPr>
        </p:nvGraphicFramePr>
        <p:xfrm>
          <a:off x="1039906" y="5412369"/>
          <a:ext cx="2855259" cy="49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F1A0924-C168-4539-9DF0-B7AF931927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906" y="5412369"/>
                        <a:ext cx="2855259" cy="493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D20A9F52-2C2D-4A9D-BD52-B9EB92C90D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6504"/>
              </p:ext>
            </p:extLst>
          </p:nvPr>
        </p:nvGraphicFramePr>
        <p:xfrm>
          <a:off x="4906963" y="5140325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28720" imgH="482400" progId="Equation.DSMT4">
                  <p:embed/>
                </p:oleObj>
              </mc:Choice>
              <mc:Fallback>
                <p:oleObj name="Equation" r:id="rId16" imgW="262872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4665D0C2-1A1E-4671-B792-685602752D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140325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1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D2E3CD-9B5F-4AE9-8B05-D13A79A7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46DE6F-8F8C-44C1-9F08-2B1265B2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538CFDB-B763-4765-A04E-D1745C8E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 i="1" dirty="0"/>
              <a:t>GBW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and supply current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5D20B1B1-E9BC-4942-8EEF-09E4212BE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398" y="1803111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7FB087D-175C-49BE-AC94-57892C14D2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6109" y="3295924"/>
            <a:ext cx="847725" cy="12477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105DF5-BD7B-4781-B9D0-4DC95C946836}"/>
              </a:ext>
            </a:extLst>
          </p:cNvPr>
          <p:cNvSpPr txBox="1"/>
          <p:nvPr/>
        </p:nvSpPr>
        <p:spPr>
          <a:xfrm>
            <a:off x="5624732" y="3362598"/>
            <a:ext cx="62856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 and load capacitance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higher the supply current and then the power consumption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same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specifications, lower supply currents can be obtained with the lowest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F185BE7-FFEA-4FF1-8F90-36AEE6DF4A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631875"/>
              </p:ext>
            </p:extLst>
          </p:nvPr>
        </p:nvGraphicFramePr>
        <p:xfrm>
          <a:off x="5218113" y="2189163"/>
          <a:ext cx="264636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431640" progId="Equation.DSMT4">
                  <p:embed/>
                </p:oleObj>
              </mc:Choice>
              <mc:Fallback>
                <p:oleObj name="Equation" r:id="rId6" imgW="120636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189163"/>
                        <a:ext cx="2646362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8D176E-179F-4E4C-B8A8-C2B53A7C53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16905"/>
              </p:ext>
            </p:extLst>
          </p:nvPr>
        </p:nvGraphicFramePr>
        <p:xfrm>
          <a:off x="5743574" y="1153858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28720" imgH="482400" progId="Equation.DSMT4">
                  <p:embed/>
                </p:oleObj>
              </mc:Choice>
              <mc:Fallback>
                <p:oleObj name="Equation" r:id="rId8" imgW="262872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D20A9F52-2C2D-4A9D-BD52-B9EB92C90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4" y="1153858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7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E69CF-124A-48AF-9CF0-35ED1048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190545"/>
            <a:ext cx="10515600" cy="662397"/>
          </a:xfrm>
        </p:spPr>
        <p:txBody>
          <a:bodyPr/>
          <a:lstStyle/>
          <a:p>
            <a:r>
              <a:rPr lang="en-US" dirty="0"/>
              <a:t>Robustness against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variations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AC4F08D-5CCF-4B99-B3AD-CE8056AF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16C06-E3BE-4DDC-91C6-4BE56A49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EB55FBB-55E0-484C-BA1B-6D47FB544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89" y="1020554"/>
            <a:ext cx="6431280" cy="16934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E6ED2D2-B81D-4689-B42D-F68F424AB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17381"/>
              </p:ext>
            </p:extLst>
          </p:nvPr>
        </p:nvGraphicFramePr>
        <p:xfrm>
          <a:off x="7465898" y="1674623"/>
          <a:ext cx="11414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228600" progId="Equation.DSMT4">
                  <p:embed/>
                </p:oleObj>
              </mc:Choice>
              <mc:Fallback>
                <p:oleObj name="Equation" r:id="rId4" imgW="5205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F185BE7-FFEA-4FF1-8F90-36AEE6DF4A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898" y="1674623"/>
                        <a:ext cx="1141412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075EB350-883F-461E-A3EC-EE3C392A8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96686"/>
              </p:ext>
            </p:extLst>
          </p:nvPr>
        </p:nvGraphicFramePr>
        <p:xfrm>
          <a:off x="6903471" y="3996620"/>
          <a:ext cx="2239040" cy="1046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507960" progId="Equation.DSMT4">
                  <p:embed/>
                </p:oleObj>
              </mc:Choice>
              <mc:Fallback>
                <p:oleObj name="Equation" r:id="rId6" imgW="109188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E6ED2D2-B81D-4689-B42D-F68F424AB3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471" y="3996620"/>
                        <a:ext cx="2239040" cy="1046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D566D19-A7E5-424E-BAFA-7F40CDF0C275}"/>
              </a:ext>
            </a:extLst>
          </p:cNvPr>
          <p:cNvCxnSpPr>
            <a:cxnSpLocks/>
          </p:cNvCxnSpPr>
          <p:nvPr/>
        </p:nvCxnSpPr>
        <p:spPr>
          <a:xfrm flipH="1">
            <a:off x="6702323" y="1978880"/>
            <a:ext cx="714018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CA196D4-669F-4297-9287-F3832F9FA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892086"/>
              </p:ext>
            </p:extLst>
          </p:nvPr>
        </p:nvGraphicFramePr>
        <p:xfrm>
          <a:off x="504372" y="4151891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22360" imgH="622080" progId="Equation.DSMT4">
                  <p:embed/>
                </p:oleObj>
              </mc:Choice>
              <mc:Fallback>
                <p:oleObj name="Equation" r:id="rId8" imgW="1422360" imgH="6220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72" y="4151891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57238FD-F2A6-4377-82AC-1D8191374134}"/>
              </a:ext>
            </a:extLst>
          </p:cNvPr>
          <p:cNvSpPr txBox="1"/>
          <p:nvPr/>
        </p:nvSpPr>
        <p:spPr>
          <a:xfrm>
            <a:off x="184487" y="2777764"/>
            <a:ext cx="680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reduces and hypothesis 1 may be no more valid. Then we have to use the complete expression for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BD3428F-E07B-4314-8CE7-22BE1E1C2155}"/>
              </a:ext>
            </a:extLst>
          </p:cNvPr>
          <p:cNvSpPr txBox="1"/>
          <p:nvPr/>
        </p:nvSpPr>
        <p:spPr>
          <a:xfrm>
            <a:off x="9508422" y="42888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573F270-0901-408B-AE83-7752B25ED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0222"/>
              </p:ext>
            </p:extLst>
          </p:nvPr>
        </p:nvGraphicFramePr>
        <p:xfrm>
          <a:off x="6946197" y="5013073"/>
          <a:ext cx="5048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431640" progId="Equation.DSMT4">
                  <p:embed/>
                </p:oleObj>
              </mc:Choice>
              <mc:Fallback>
                <p:oleObj name="Equation" r:id="rId10" imgW="25380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197" y="5013073"/>
                        <a:ext cx="50482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DA56861-F673-4498-A136-A4B6874BD23E}"/>
              </a:ext>
            </a:extLst>
          </p:cNvPr>
          <p:cNvSpPr txBox="1"/>
          <p:nvPr/>
        </p:nvSpPr>
        <p:spPr>
          <a:xfrm>
            <a:off x="7523724" y="5158891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9A3DD17-15DA-47B8-BAFE-F0FB49558CDC}"/>
              </a:ext>
            </a:extLst>
          </p:cNvPr>
          <p:cNvSpPr/>
          <p:nvPr/>
        </p:nvSpPr>
        <p:spPr>
          <a:xfrm>
            <a:off x="2600791" y="4600322"/>
            <a:ext cx="1103981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6DD1E910-A167-431F-B70C-D023D52E9959}"/>
              </a:ext>
            </a:extLst>
          </p:cNvPr>
          <p:cNvSpPr/>
          <p:nvPr/>
        </p:nvSpPr>
        <p:spPr>
          <a:xfrm>
            <a:off x="1231510" y="4642579"/>
            <a:ext cx="1296579" cy="4633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F5DC4C0-1C55-49EF-B3A0-54CEBC24E1F7}"/>
              </a:ext>
            </a:extLst>
          </p:cNvPr>
          <p:cNvSpPr txBox="1"/>
          <p:nvPr/>
        </p:nvSpPr>
        <p:spPr>
          <a:xfrm>
            <a:off x="7318778" y="3525155"/>
            <a:ext cx="3377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reduction: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D74E74A-B517-4DA5-B14B-44086440B912}"/>
              </a:ext>
            </a:extLst>
          </p:cNvPr>
          <p:cNvSpPr txBox="1"/>
          <p:nvPr/>
        </p:nvSpPr>
        <p:spPr>
          <a:xfrm>
            <a:off x="347388" y="5628785"/>
            <a:ext cx="4171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denominators reduces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741075-0677-4980-870E-6C55A0C74222}"/>
              </a:ext>
            </a:extLst>
          </p:cNvPr>
          <p:cNvSpPr txBox="1"/>
          <p:nvPr/>
        </p:nvSpPr>
        <p:spPr>
          <a:xfrm>
            <a:off x="3956347" y="4618696"/>
            <a:ext cx="2578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increases!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EB79CE-F265-4F5A-ADB8-3E457307C4CA}"/>
              </a:ext>
            </a:extLst>
          </p:cNvPr>
          <p:cNvSpPr txBox="1"/>
          <p:nvPr/>
        </p:nvSpPr>
        <p:spPr>
          <a:xfrm>
            <a:off x="8715842" y="1009384"/>
            <a:ext cx="3134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designed the op-amp  for the maximum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It must be stable also for smaller values 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0683CA1-76C0-4004-9187-A7C2B9832DDB}"/>
              </a:ext>
            </a:extLst>
          </p:cNvPr>
          <p:cNvCxnSpPr>
            <a:cxnSpLocks/>
          </p:cNvCxnSpPr>
          <p:nvPr/>
        </p:nvCxnSpPr>
        <p:spPr>
          <a:xfrm flipV="1">
            <a:off x="1654629" y="5238834"/>
            <a:ext cx="225170" cy="38995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61DCE06-EFE3-46C4-B7DE-1AB21FF0B4F6}"/>
              </a:ext>
            </a:extLst>
          </p:cNvPr>
          <p:cNvCxnSpPr>
            <a:cxnSpLocks/>
          </p:cNvCxnSpPr>
          <p:nvPr/>
        </p:nvCxnSpPr>
        <p:spPr>
          <a:xfrm flipV="1">
            <a:off x="2015125" y="5362885"/>
            <a:ext cx="537185" cy="3107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B910E8-7540-43E2-99E5-7357BA7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B7BB5D-9620-4F0D-B479-0DB34E43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86EB099-A58E-4F07-8B53-E1472016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9" y="116186"/>
            <a:ext cx="10515600" cy="662397"/>
          </a:xfrm>
        </p:spPr>
        <p:txBody>
          <a:bodyPr/>
          <a:lstStyle/>
          <a:p>
            <a:r>
              <a:rPr lang="en-US"/>
              <a:t>Robustness against </a:t>
            </a:r>
            <a:r>
              <a:rPr lang="en-US" i="1"/>
              <a:t>C</a:t>
            </a:r>
            <a:r>
              <a:rPr lang="en-US" i="1" baseline="-25000"/>
              <a:t>L</a:t>
            </a:r>
            <a:r>
              <a:rPr lang="en-US"/>
              <a:t> variations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C170ED-1055-4893-9F11-D0F1C6AED4CA}"/>
              </a:ext>
            </a:extLst>
          </p:cNvPr>
          <p:cNvCxnSpPr>
            <a:cxnSpLocks/>
          </p:cNvCxnSpPr>
          <p:nvPr/>
        </p:nvCxnSpPr>
        <p:spPr>
          <a:xfrm>
            <a:off x="2783114" y="2862423"/>
            <a:ext cx="45320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1580C80-EA9F-4F4D-9245-94AE5C9FDC72}"/>
              </a:ext>
            </a:extLst>
          </p:cNvPr>
          <p:cNvCxnSpPr/>
          <p:nvPr/>
        </p:nvCxnSpPr>
        <p:spPr>
          <a:xfrm>
            <a:off x="3646714" y="2419737"/>
            <a:ext cx="0" cy="88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7F46846-A979-44FB-8E85-296BCEC3F2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155970"/>
              </p:ext>
            </p:extLst>
          </p:nvPr>
        </p:nvGraphicFramePr>
        <p:xfrm>
          <a:off x="1026545" y="3211023"/>
          <a:ext cx="14589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431640" progId="Equation.DSMT4">
                  <p:embed/>
                </p:oleObj>
              </mc:Choice>
              <mc:Fallback>
                <p:oleObj name="Equation" r:id="rId2" imgW="5968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9B0D43A-D159-48A1-BDD4-0458721BF7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5" y="3211023"/>
                        <a:ext cx="14589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E148DC2-221E-4C07-8E26-67FC4739FCBD}"/>
              </a:ext>
            </a:extLst>
          </p:cNvPr>
          <p:cNvCxnSpPr>
            <a:cxnSpLocks/>
          </p:cNvCxnSpPr>
          <p:nvPr/>
        </p:nvCxnSpPr>
        <p:spPr>
          <a:xfrm flipV="1">
            <a:off x="3102256" y="3023010"/>
            <a:ext cx="319488" cy="370538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9C19ED5-50B6-4C90-9FC9-8C7FBF565071}"/>
              </a:ext>
            </a:extLst>
          </p:cNvPr>
          <p:cNvCxnSpPr/>
          <p:nvPr/>
        </p:nvCxnSpPr>
        <p:spPr>
          <a:xfrm>
            <a:off x="5831113" y="2391010"/>
            <a:ext cx="0" cy="8853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0102F835-629E-4A20-9BF9-C78A41F85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995230"/>
              </p:ext>
            </p:extLst>
          </p:nvPr>
        </p:nvGraphicFramePr>
        <p:xfrm>
          <a:off x="6554623" y="3118034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622080" progId="Equation.DSMT4">
                  <p:embed/>
                </p:oleObj>
              </mc:Choice>
              <mc:Fallback>
                <p:oleObj name="Equation" r:id="rId4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623" y="3118034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DCF627B-F9B2-4FA0-A532-43433BCE6DDF}"/>
              </a:ext>
            </a:extLst>
          </p:cNvPr>
          <p:cNvCxnSpPr>
            <a:cxnSpLocks/>
          </p:cNvCxnSpPr>
          <p:nvPr/>
        </p:nvCxnSpPr>
        <p:spPr>
          <a:xfrm flipV="1">
            <a:off x="6056084" y="2513850"/>
            <a:ext cx="991759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71EB416-10F2-4646-8ADE-B9496B58D4EF}"/>
              </a:ext>
            </a:extLst>
          </p:cNvPr>
          <p:cNvSpPr txBox="1"/>
          <p:nvPr/>
        </p:nvSpPr>
        <p:spPr>
          <a:xfrm>
            <a:off x="6482957" y="1138839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greater phase margin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E263EF-3224-432C-A6A3-5990329A804B}"/>
              </a:ext>
            </a:extLst>
          </p:cNvPr>
          <p:cNvSpPr txBox="1"/>
          <p:nvPr/>
        </p:nvSpPr>
        <p:spPr>
          <a:xfrm>
            <a:off x="3813638" y="1116042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smaller phase margin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D419B35-2B7D-400D-A90A-F5A331C34042}"/>
              </a:ext>
            </a:extLst>
          </p:cNvPr>
          <p:cNvCxnSpPr>
            <a:cxnSpLocks/>
          </p:cNvCxnSpPr>
          <p:nvPr/>
        </p:nvCxnSpPr>
        <p:spPr>
          <a:xfrm flipH="1" flipV="1">
            <a:off x="4557566" y="2513849"/>
            <a:ext cx="1084863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04E54CA-61D0-49A5-A0FE-B6252DB513F3}"/>
              </a:ext>
            </a:extLst>
          </p:cNvPr>
          <p:cNvSpPr txBox="1"/>
          <p:nvPr/>
        </p:nvSpPr>
        <p:spPr>
          <a:xfrm>
            <a:off x="362779" y="4531080"/>
            <a:ext cx="10213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two-stage amplifier: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(or even removing) the load capacitance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the load capacitance reduces stability and eventually causes instability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8952105-C631-4A15-B507-D1386BC3C5B8}"/>
              </a:ext>
            </a:extLst>
          </p:cNvPr>
          <p:cNvSpPr txBox="1"/>
          <p:nvPr/>
        </p:nvSpPr>
        <p:spPr>
          <a:xfrm>
            <a:off x="2485458" y="3408476"/>
            <a:ext cx="3697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nearly unaffected by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2025FDF-63E6-44F6-8B39-682C232F3E83}"/>
              </a:ext>
            </a:extLst>
          </p:cNvPr>
          <p:cNvCxnSpPr>
            <a:cxnSpLocks/>
          </p:cNvCxnSpPr>
          <p:nvPr/>
        </p:nvCxnSpPr>
        <p:spPr>
          <a:xfrm flipH="1" flipV="1">
            <a:off x="5990857" y="2998325"/>
            <a:ext cx="561106" cy="513158"/>
          </a:xfrm>
          <a:prstGeom prst="line">
            <a:avLst/>
          </a:prstGeom>
          <a:ln w="28575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64B9C05-CC84-4A8E-B899-10F778C20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888453"/>
              </p:ext>
            </p:extLst>
          </p:nvPr>
        </p:nvGraphicFramePr>
        <p:xfrm>
          <a:off x="476469" y="1115926"/>
          <a:ext cx="26701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82400" progId="Equation.DSMT4">
                  <p:embed/>
                </p:oleObj>
              </mc:Choice>
              <mc:Fallback>
                <p:oleObj name="Equation" r:id="rId6" imgW="109188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7F46846-A979-44FB-8E85-296BCEC3F2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69" y="1115926"/>
                        <a:ext cx="2670175" cy="118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79F0C-A9A7-4B94-803C-1D7EA6CC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1" y="137393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B75F23C-A1EE-4FD2-B62A-F0CFC10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FE98F7-03BB-4932-AD98-05B11BD8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877E5BFA-142D-4502-88EB-5AFF38A92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624863"/>
              </p:ext>
            </p:extLst>
          </p:nvPr>
        </p:nvGraphicFramePr>
        <p:xfrm>
          <a:off x="7932205" y="1888231"/>
          <a:ext cx="35925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431640" progId="Equation.DSMT4">
                  <p:embed/>
                </p:oleObj>
              </mc:Choice>
              <mc:Fallback>
                <p:oleObj name="Equation" r:id="rId2" imgW="14731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205" y="1888231"/>
                        <a:ext cx="35925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2F851885-2975-4D5C-80EE-9FD98165E300}"/>
              </a:ext>
            </a:extLst>
          </p:cNvPr>
          <p:cNvSpPr txBox="1"/>
          <p:nvPr/>
        </p:nvSpPr>
        <p:spPr>
          <a:xfrm>
            <a:off x="855563" y="1064903"/>
            <a:ext cx="9655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a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specification, the procedure can be summarized in the following way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C6CE09A-C57D-43D1-8238-27D48C533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65668"/>
              </p:ext>
            </p:extLst>
          </p:nvPr>
        </p:nvGraphicFramePr>
        <p:xfrm>
          <a:off x="4460385" y="3662100"/>
          <a:ext cx="24463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431640" progId="Equation.DSMT4">
                  <p:embed/>
                </p:oleObj>
              </mc:Choice>
              <mc:Fallback>
                <p:oleObj name="Equation" r:id="rId4" imgW="10029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877E5BFA-142D-4502-88EB-5AFF38A92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385" y="3662100"/>
                        <a:ext cx="2446337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A07D40-F172-4103-9D88-4C0D900CE93A}"/>
              </a:ext>
            </a:extLst>
          </p:cNvPr>
          <p:cNvSpPr txBox="1"/>
          <p:nvPr/>
        </p:nvSpPr>
        <p:spPr>
          <a:xfrm>
            <a:off x="497926" y="2161013"/>
            <a:ext cx="685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1. Find the required G</a:t>
            </a:r>
            <a:r>
              <a:rPr 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value from the equation: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30E5BC6-DD03-46EA-B045-50F4C4E14F0A}"/>
              </a:ext>
            </a:extLst>
          </p:cNvPr>
          <p:cNvSpPr txBox="1"/>
          <p:nvPr/>
        </p:nvSpPr>
        <p:spPr>
          <a:xfrm>
            <a:off x="497926" y="2981219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Choose a proper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depending on the value of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774334-5C1C-4B2F-9B21-A15828E814A4}"/>
              </a:ext>
            </a:extLst>
          </p:cNvPr>
          <p:cNvSpPr txBox="1"/>
          <p:nvPr/>
        </p:nvSpPr>
        <p:spPr>
          <a:xfrm>
            <a:off x="497926" y="3730660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Find the required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BCB3541-1358-4E95-97A0-D80539D4BC22}"/>
              </a:ext>
            </a:extLst>
          </p:cNvPr>
          <p:cNvSpPr txBox="1"/>
          <p:nvPr/>
        </p:nvSpPr>
        <p:spPr>
          <a:xfrm>
            <a:off x="576470" y="4722550"/>
            <a:ext cx="10948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seems that using the required current to set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correct value, we can reach an arbitrarily high GBW, independently of the process being used. This is clearly not reasonable. </a:t>
            </a:r>
          </a:p>
        </p:txBody>
      </p:sp>
    </p:spTree>
    <p:extLst>
      <p:ext uri="{BB962C8B-B14F-4D97-AF65-F5344CB8AC3E}">
        <p14:creationId xmlns:p14="http://schemas.microsoft.com/office/powerpoint/2010/main" val="23834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A3F5A3-CA8D-453C-AC51-75F99D86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8E67E6-0C32-458C-9F0C-B53CC43A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89697D-00F2-49E4-9E1B-09335F3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EE40836-8370-4A32-85AF-D9E0B99F13F2}"/>
              </a:ext>
            </a:extLst>
          </p:cNvPr>
          <p:cNvSpPr txBox="1"/>
          <p:nvPr/>
        </p:nvSpPr>
        <p:spPr>
          <a:xfrm>
            <a:off x="964097" y="892342"/>
            <a:ext cx="929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stands in the hypotheses the procedure is based on.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8424281-2AA7-4C19-8523-2B24C2602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85796" y="4403944"/>
            <a:ext cx="6820407" cy="1795906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9600586-8252-491E-A3E3-CFAB5A387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3735"/>
              </p:ext>
            </p:extLst>
          </p:nvPr>
        </p:nvGraphicFramePr>
        <p:xfrm>
          <a:off x="1974837" y="2472221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457200" progId="Equation.DSMT4">
                  <p:embed/>
                </p:oleObj>
              </mc:Choice>
              <mc:Fallback>
                <p:oleObj name="Equation" r:id="rId4" imgW="5839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37" y="2472221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F4A01A7-A194-4466-B2BD-7BC0706619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40558"/>
              </p:ext>
            </p:extLst>
          </p:nvPr>
        </p:nvGraphicFramePr>
        <p:xfrm>
          <a:off x="4531469" y="2480868"/>
          <a:ext cx="18780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228600" progId="Equation.DSMT4">
                  <p:embed/>
                </p:oleObj>
              </mc:Choice>
              <mc:Fallback>
                <p:oleObj name="Equation" r:id="rId6" imgW="8506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9600586-8252-491E-A3E3-CFAB5A387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469" y="2480868"/>
                        <a:ext cx="1878013" cy="506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D22D86-9668-4F66-B5F6-55E6595FFAA4}"/>
              </a:ext>
            </a:extLst>
          </p:cNvPr>
          <p:cNvSpPr txBox="1"/>
          <p:nvPr/>
        </p:nvSpPr>
        <p:spPr>
          <a:xfrm>
            <a:off x="937267" y="1479167"/>
            <a:ext cx="9976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derive from the fact that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generally prevalent over the parasitic capacitances: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2F767BF-5FC5-4396-910B-C06586841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73668"/>
              </p:ext>
            </p:extLst>
          </p:nvPr>
        </p:nvGraphicFramePr>
        <p:xfrm>
          <a:off x="7449382" y="2480868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114D237-DE6C-4248-861A-FE1FED997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382" y="2480868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3B28669-AC8F-4582-B699-C0247388827A}"/>
              </a:ext>
            </a:extLst>
          </p:cNvPr>
          <p:cNvSpPr/>
          <p:nvPr/>
        </p:nvSpPr>
        <p:spPr>
          <a:xfrm>
            <a:off x="6742925" y="2480868"/>
            <a:ext cx="477078" cy="44895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a sinistra 11">
            <a:extLst>
              <a:ext uri="{FF2B5EF4-FFF2-40B4-BE49-F238E27FC236}">
                <a16:creationId xmlns:a16="http://schemas.microsoft.com/office/drawing/2014/main" id="{FE63C0DE-4E94-468F-9A8D-E1E114576A83}"/>
              </a:ext>
            </a:extLst>
          </p:cNvPr>
          <p:cNvSpPr/>
          <p:nvPr/>
        </p:nvSpPr>
        <p:spPr>
          <a:xfrm>
            <a:off x="3596339" y="2480868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F15C2B-BE83-4AD7-835C-6D11014F4E33}"/>
              </a:ext>
            </a:extLst>
          </p:cNvPr>
          <p:cNvSpPr txBox="1"/>
          <p:nvPr/>
        </p:nvSpPr>
        <p:spPr>
          <a:xfrm>
            <a:off x="847594" y="3572947"/>
            <a:ext cx="1040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Trying to get larger and larger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 also the size of the MOSFETs in the first and second stage, causing violation of the hypotheses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F45D055-A9F4-4527-B568-BE0573914FEF}"/>
              </a:ext>
            </a:extLst>
          </p:cNvPr>
          <p:cNvSpPr txBox="1"/>
          <p:nvPr/>
        </p:nvSpPr>
        <p:spPr>
          <a:xfrm>
            <a:off x="4076014" y="2989938"/>
            <a:ext cx="639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satisfied choosing a large enough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EE73ADD0-9531-4B14-B8C0-4296552FC6CE}"/>
              </a:ext>
            </a:extLst>
          </p:cNvPr>
          <p:cNvSpPr/>
          <p:nvPr/>
        </p:nvSpPr>
        <p:spPr>
          <a:xfrm>
            <a:off x="3368611" y="3004792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1D67666-E3CB-4883-A48C-BAEDBB390AD4}"/>
              </a:ext>
            </a:extLst>
          </p:cNvPr>
          <p:cNvSpPr txBox="1"/>
          <p:nvPr/>
        </p:nvSpPr>
        <p:spPr>
          <a:xfrm>
            <a:off x="706264" y="2717038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E935263-9B2C-47FB-9A2C-84AA73D7D6FA}"/>
              </a:ext>
            </a:extLst>
          </p:cNvPr>
          <p:cNvSpPr txBox="1"/>
          <p:nvPr/>
        </p:nvSpPr>
        <p:spPr>
          <a:xfrm>
            <a:off x="10153380" y="246586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2</a:t>
            </a:r>
          </a:p>
        </p:txBody>
      </p:sp>
    </p:spTree>
    <p:extLst>
      <p:ext uri="{BB962C8B-B14F-4D97-AF65-F5344CB8AC3E}">
        <p14:creationId xmlns:p14="http://schemas.microsoft.com/office/powerpoint/2010/main" val="12527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425BD-8B11-494B-A017-EEDFBFEE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1D03F7-FB22-4906-BDDB-3C3298AD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F3E06F-5939-411B-AC35-F0C59FFC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7847A63-C85A-4C78-8E44-AF322905C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214776"/>
              </p:ext>
            </p:extLst>
          </p:nvPr>
        </p:nvGraphicFramePr>
        <p:xfrm>
          <a:off x="838199" y="1830280"/>
          <a:ext cx="2393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393480" progId="Equation.DSMT4">
                  <p:embed/>
                </p:oleObj>
              </mc:Choice>
              <mc:Fallback>
                <p:oleObj name="Equation" r:id="rId2" imgW="100296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5220736-600B-4D3A-A085-653AE2450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830280"/>
                        <a:ext cx="2393950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32BB139-DD10-47E9-A5C1-44D26FDC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291105"/>
              </p:ext>
            </p:extLst>
          </p:nvPr>
        </p:nvGraphicFramePr>
        <p:xfrm>
          <a:off x="5093935" y="1830280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622080" progId="Equation.DSMT4">
                  <p:embed/>
                </p:oleObj>
              </mc:Choice>
              <mc:Fallback>
                <p:oleObj name="Equation" r:id="rId4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935" y="1830280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FECF37DA-29CE-4B88-85C9-5182D2E8A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023962"/>
              </p:ext>
            </p:extLst>
          </p:nvPr>
        </p:nvGraphicFramePr>
        <p:xfrm>
          <a:off x="838199" y="1115659"/>
          <a:ext cx="4060053" cy="54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228600" progId="Equation.DSMT4">
                  <p:embed/>
                </p:oleObj>
              </mc:Choice>
              <mc:Fallback>
                <p:oleObj name="Equation" r:id="rId6" imgW="170172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115659"/>
                        <a:ext cx="4060053" cy="547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8423E77-BFCD-4CD4-90D6-8AAD6FAB95AB}"/>
              </a:ext>
            </a:extLst>
          </p:cNvPr>
          <p:cNvCxnSpPr>
            <a:cxnSpLocks/>
          </p:cNvCxnSpPr>
          <p:nvPr/>
        </p:nvCxnSpPr>
        <p:spPr>
          <a:xfrm flipH="1">
            <a:off x="8245854" y="2901931"/>
            <a:ext cx="987597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B472168-06D6-4139-8644-11DCFC58FA45}"/>
              </a:ext>
            </a:extLst>
          </p:cNvPr>
          <p:cNvSpPr txBox="1"/>
          <p:nvPr/>
        </p:nvSpPr>
        <p:spPr>
          <a:xfrm>
            <a:off x="9292630" y="2301766"/>
            <a:ext cx="257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can still set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large as to make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&lt;&lt;1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F186831-8279-46DF-A5A6-E047AD865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064385"/>
              </p:ext>
            </p:extLst>
          </p:nvPr>
        </p:nvGraphicFramePr>
        <p:xfrm>
          <a:off x="5412022" y="3526313"/>
          <a:ext cx="208121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444240" progId="Equation.DSMT4">
                  <p:embed/>
                </p:oleObj>
              </mc:Choice>
              <mc:Fallback>
                <p:oleObj name="Equation" r:id="rId8" imgW="939600" imgH="4442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32BB139-DD10-47E9-A5C1-44D26FDCA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022" y="3526313"/>
                        <a:ext cx="2081212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ngolare in su 8">
            <a:extLst>
              <a:ext uri="{FF2B5EF4-FFF2-40B4-BE49-F238E27FC236}">
                <a16:creationId xmlns:a16="http://schemas.microsoft.com/office/drawing/2014/main" id="{5A594871-0E56-4E24-9CEF-5D7D95EACC3D}"/>
              </a:ext>
            </a:extLst>
          </p:cNvPr>
          <p:cNvSpPr/>
          <p:nvPr/>
        </p:nvSpPr>
        <p:spPr>
          <a:xfrm rot="16200000" flipH="1">
            <a:off x="8402959" y="2880939"/>
            <a:ext cx="752078" cy="1898929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E9BA3C1-8437-43ED-94F8-3DC009D5E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33127"/>
              </p:ext>
            </p:extLst>
          </p:nvPr>
        </p:nvGraphicFramePr>
        <p:xfrm>
          <a:off x="2671761" y="4892334"/>
          <a:ext cx="34242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4960" imgH="444240" progId="Equation.DSMT4">
                  <p:embed/>
                </p:oleObj>
              </mc:Choice>
              <mc:Fallback>
                <p:oleObj name="Equation" r:id="rId10" imgW="1434960" imgH="4442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1" y="4892334"/>
                        <a:ext cx="34242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BEE6C76A-C146-4DF6-BFB1-BE1CBB5A8D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36974"/>
              </p:ext>
            </p:extLst>
          </p:nvPr>
        </p:nvGraphicFramePr>
        <p:xfrm>
          <a:off x="6248401" y="4886504"/>
          <a:ext cx="32718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71600" imgH="444240" progId="Equation.DSMT4">
                  <p:embed/>
                </p:oleObj>
              </mc:Choice>
              <mc:Fallback>
                <p:oleObj name="Equation" r:id="rId12" imgW="137160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886504"/>
                        <a:ext cx="32718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26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391318-27EC-47DA-B28F-0CE3DE2B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75438C-FE44-4E1E-B2A1-D343465C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E4A9806-01E7-4F4F-B942-CB42A7AD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60" y="949406"/>
            <a:ext cx="3972697" cy="3077067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4F740564-5143-4128-AC0A-0D9C45A16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9645" y="2452779"/>
            <a:ext cx="847725" cy="1247775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B1A3C47D-BFB2-45FB-A400-AF5B4579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98" y="14422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8342493-5FA0-4A3A-866A-4AC1EBEFF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19405"/>
              </p:ext>
            </p:extLst>
          </p:nvPr>
        </p:nvGraphicFramePr>
        <p:xfrm>
          <a:off x="5875389" y="940325"/>
          <a:ext cx="3499112" cy="89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52480" imgH="444240" progId="Equation.DSMT4">
                  <p:embed/>
                </p:oleObj>
              </mc:Choice>
              <mc:Fallback>
                <p:oleObj name="Equation" r:id="rId6" imgW="175248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89" y="940325"/>
                        <a:ext cx="3499112" cy="890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E4260BD1-023E-4D26-8DD5-EF9066A03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20208"/>
              </p:ext>
            </p:extLst>
          </p:nvPr>
        </p:nvGraphicFramePr>
        <p:xfrm>
          <a:off x="6031889" y="3295403"/>
          <a:ext cx="31861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640" imgH="444240" progId="Equation.DSMT4">
                  <p:embed/>
                </p:oleObj>
              </mc:Choice>
              <mc:Fallback>
                <p:oleObj name="Equation" r:id="rId8" imgW="15746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889" y="3295403"/>
                        <a:ext cx="3186112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DCF9360F-7BD8-4663-AD29-954DC6D31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673084"/>
              </p:ext>
            </p:extLst>
          </p:nvPr>
        </p:nvGraphicFramePr>
        <p:xfrm>
          <a:off x="5974025" y="2045949"/>
          <a:ext cx="3754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560" imgH="228600" progId="Equation.DSMT4">
                  <p:embed/>
                </p:oleObj>
              </mc:Choice>
              <mc:Fallback>
                <p:oleObj name="Equation" r:id="rId10" imgW="187956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7FC7165-99F4-4F30-894D-A89C69558D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25" y="2045949"/>
                        <a:ext cx="375443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06F250D-25A2-47A9-8EAF-F98716C8B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43382"/>
              </p:ext>
            </p:extLst>
          </p:nvPr>
        </p:nvGraphicFramePr>
        <p:xfrm>
          <a:off x="6605035" y="2575132"/>
          <a:ext cx="319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00200" imgH="228600" progId="Equation.DSMT4">
                  <p:embed/>
                </p:oleObj>
              </mc:Choice>
              <mc:Fallback>
                <p:oleObj name="Equation" r:id="rId12" imgW="1600200" imgH="2286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E4B967CF-CC98-4F62-BD27-7B62EB0F8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035" y="2575132"/>
                        <a:ext cx="3195638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41EAE0E-EA8E-4A8E-84D9-A01164643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974885"/>
              </p:ext>
            </p:extLst>
          </p:nvPr>
        </p:nvGraphicFramePr>
        <p:xfrm>
          <a:off x="615930" y="4348089"/>
          <a:ext cx="3697288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28800" imgH="672840" progId="Equation.DSMT4">
                  <p:embed/>
                </p:oleObj>
              </mc:Choice>
              <mc:Fallback>
                <p:oleObj name="Equation" r:id="rId14" imgW="1828800" imgH="6728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9EFC6DE7-3475-4942-A302-515B4D863E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30" y="4348089"/>
                        <a:ext cx="3697288" cy="1341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111B8FD2-755B-4F56-99FA-F69608AB9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578212"/>
              </p:ext>
            </p:extLst>
          </p:nvPr>
        </p:nvGraphicFramePr>
        <p:xfrm>
          <a:off x="7624763" y="4546600"/>
          <a:ext cx="2928937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47560" imgH="672840" progId="Equation.DSMT4">
                  <p:embed/>
                </p:oleObj>
              </mc:Choice>
              <mc:Fallback>
                <p:oleObj name="Equation" r:id="rId16" imgW="1447560" imgH="67284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E445DA23-2E78-4713-8E96-C31DA5FD1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4546600"/>
                        <a:ext cx="2928937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0702B49-AC66-4415-BA2C-F3F61C777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249966"/>
              </p:ext>
            </p:extLst>
          </p:nvPr>
        </p:nvGraphicFramePr>
        <p:xfrm>
          <a:off x="763398" y="5138825"/>
          <a:ext cx="18240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01440" imgH="431640" progId="Equation.DSMT4">
                  <p:embed/>
                </p:oleObj>
              </mc:Choice>
              <mc:Fallback>
                <p:oleObj name="Equation" r:id="rId18" imgW="90144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3CAA2045-D22A-4F72-AE7E-5AA967B74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98" y="5138825"/>
                        <a:ext cx="1824038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27CE919-FB34-42DD-B3D4-630CA28189E4}"/>
              </a:ext>
            </a:extLst>
          </p:cNvPr>
          <p:cNvSpPr/>
          <p:nvPr/>
        </p:nvSpPr>
        <p:spPr>
          <a:xfrm>
            <a:off x="6243085" y="4707371"/>
            <a:ext cx="361950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1ED79922-7088-4410-9243-8E89786E1FBD}"/>
              </a:ext>
            </a:extLst>
          </p:cNvPr>
          <p:cNvSpPr/>
          <p:nvPr/>
        </p:nvSpPr>
        <p:spPr>
          <a:xfrm>
            <a:off x="1675417" y="4292698"/>
            <a:ext cx="1289442" cy="927316"/>
          </a:xfrm>
          <a:custGeom>
            <a:avLst/>
            <a:gdLst>
              <a:gd name="connsiteX0" fmla="*/ 724883 w 1289442"/>
              <a:gd name="connsiteY0" fmla="*/ 33755 h 937477"/>
              <a:gd name="connsiteX1" fmla="*/ 793463 w 1289442"/>
              <a:gd name="connsiteY1" fmla="*/ 33755 h 937477"/>
              <a:gd name="connsiteX2" fmla="*/ 1159223 w 1289442"/>
              <a:gd name="connsiteY2" fmla="*/ 26135 h 937477"/>
              <a:gd name="connsiteX3" fmla="*/ 1235423 w 1289442"/>
              <a:gd name="connsiteY3" fmla="*/ 155675 h 937477"/>
              <a:gd name="connsiteX4" fmla="*/ 1250663 w 1289442"/>
              <a:gd name="connsiteY4" fmla="*/ 468095 h 937477"/>
              <a:gd name="connsiteX5" fmla="*/ 1243043 w 1289442"/>
              <a:gd name="connsiteY5" fmla="*/ 894815 h 937477"/>
              <a:gd name="connsiteX6" fmla="*/ 656303 w 1289442"/>
              <a:gd name="connsiteY6" fmla="*/ 894815 h 937477"/>
              <a:gd name="connsiteX7" fmla="*/ 610583 w 1289442"/>
              <a:gd name="connsiteY7" fmla="*/ 650975 h 937477"/>
              <a:gd name="connsiteX8" fmla="*/ 519143 w 1289442"/>
              <a:gd name="connsiteY8" fmla="*/ 551915 h 937477"/>
              <a:gd name="connsiteX9" fmla="*/ 420083 w 1289442"/>
              <a:gd name="connsiteY9" fmla="*/ 544295 h 937477"/>
              <a:gd name="connsiteX10" fmla="*/ 374363 w 1289442"/>
              <a:gd name="connsiteY10" fmla="*/ 711935 h 937477"/>
              <a:gd name="connsiteX11" fmla="*/ 199103 w 1289442"/>
              <a:gd name="connsiteY11" fmla="*/ 772895 h 937477"/>
              <a:gd name="connsiteX12" fmla="*/ 31463 w 1289442"/>
              <a:gd name="connsiteY12" fmla="*/ 780515 h 937477"/>
              <a:gd name="connsiteX13" fmla="*/ 983 w 1289442"/>
              <a:gd name="connsiteY13" fmla="*/ 635735 h 937477"/>
              <a:gd name="connsiteX14" fmla="*/ 46703 w 1289442"/>
              <a:gd name="connsiteY14" fmla="*/ 338555 h 937477"/>
              <a:gd name="connsiteX15" fmla="*/ 16223 w 1289442"/>
              <a:gd name="connsiteY15" fmla="*/ 224255 h 937477"/>
              <a:gd name="connsiteX16" fmla="*/ 145763 w 1289442"/>
              <a:gd name="connsiteY16" fmla="*/ 10895 h 937477"/>
              <a:gd name="connsiteX17" fmla="*/ 656303 w 1289442"/>
              <a:gd name="connsiteY17" fmla="*/ 33755 h 937477"/>
              <a:gd name="connsiteX18" fmla="*/ 724883 w 1289442"/>
              <a:gd name="connsiteY18" fmla="*/ 33755 h 937477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1193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00043 w 1289442"/>
              <a:gd name="connsiteY15" fmla="*/ 21663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20223 h 927316"/>
              <a:gd name="connsiteX1" fmla="*/ 793463 w 1289442"/>
              <a:gd name="connsiteY1" fmla="*/ 20223 h 927316"/>
              <a:gd name="connsiteX2" fmla="*/ 1159223 w 1289442"/>
              <a:gd name="connsiteY2" fmla="*/ 12603 h 927316"/>
              <a:gd name="connsiteX3" fmla="*/ 1235423 w 1289442"/>
              <a:gd name="connsiteY3" fmla="*/ 142143 h 927316"/>
              <a:gd name="connsiteX4" fmla="*/ 1250663 w 1289442"/>
              <a:gd name="connsiteY4" fmla="*/ 454563 h 927316"/>
              <a:gd name="connsiteX5" fmla="*/ 1243043 w 1289442"/>
              <a:gd name="connsiteY5" fmla="*/ 881283 h 927316"/>
              <a:gd name="connsiteX6" fmla="*/ 656303 w 1289442"/>
              <a:gd name="connsiteY6" fmla="*/ 881283 h 927316"/>
              <a:gd name="connsiteX7" fmla="*/ 648683 w 1289442"/>
              <a:gd name="connsiteY7" fmla="*/ 576483 h 927316"/>
              <a:gd name="connsiteX8" fmla="*/ 519143 w 1289442"/>
              <a:gd name="connsiteY8" fmla="*/ 538383 h 927316"/>
              <a:gd name="connsiteX9" fmla="*/ 427703 w 1289442"/>
              <a:gd name="connsiteY9" fmla="*/ 523143 h 927316"/>
              <a:gd name="connsiteX10" fmla="*/ 328643 w 1289442"/>
              <a:gd name="connsiteY10" fmla="*/ 789843 h 927316"/>
              <a:gd name="connsiteX11" fmla="*/ 199103 w 1289442"/>
              <a:gd name="connsiteY11" fmla="*/ 797463 h 927316"/>
              <a:gd name="connsiteX12" fmla="*/ 31463 w 1289442"/>
              <a:gd name="connsiteY12" fmla="*/ 766983 h 927316"/>
              <a:gd name="connsiteX13" fmla="*/ 983 w 1289442"/>
              <a:gd name="connsiteY13" fmla="*/ 622203 h 927316"/>
              <a:gd name="connsiteX14" fmla="*/ 46703 w 1289442"/>
              <a:gd name="connsiteY14" fmla="*/ 325023 h 927316"/>
              <a:gd name="connsiteX15" fmla="*/ 100043 w 1289442"/>
              <a:gd name="connsiteY15" fmla="*/ 203103 h 927316"/>
              <a:gd name="connsiteX16" fmla="*/ 244823 w 1289442"/>
              <a:gd name="connsiteY16" fmla="*/ 12603 h 927316"/>
              <a:gd name="connsiteX17" fmla="*/ 656303 w 1289442"/>
              <a:gd name="connsiteY17" fmla="*/ 20223 h 927316"/>
              <a:gd name="connsiteX18" fmla="*/ 724883 w 1289442"/>
              <a:gd name="connsiteY18" fmla="*/ 20223 h 9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89442" h="927316">
                <a:moveTo>
                  <a:pt x="724883" y="20223"/>
                </a:moveTo>
                <a:lnTo>
                  <a:pt x="793463" y="20223"/>
                </a:lnTo>
                <a:cubicBezTo>
                  <a:pt x="865853" y="18953"/>
                  <a:pt x="1085563" y="-7717"/>
                  <a:pt x="1159223" y="12603"/>
                </a:cubicBezTo>
                <a:cubicBezTo>
                  <a:pt x="1232883" y="32923"/>
                  <a:pt x="1220183" y="68483"/>
                  <a:pt x="1235423" y="142143"/>
                </a:cubicBezTo>
                <a:cubicBezTo>
                  <a:pt x="1250663" y="215803"/>
                  <a:pt x="1249393" y="331373"/>
                  <a:pt x="1250663" y="454563"/>
                </a:cubicBezTo>
                <a:cubicBezTo>
                  <a:pt x="1251933" y="577753"/>
                  <a:pt x="1342103" y="810163"/>
                  <a:pt x="1243043" y="881283"/>
                </a:cubicBezTo>
                <a:cubicBezTo>
                  <a:pt x="1143983" y="952403"/>
                  <a:pt x="755363" y="932083"/>
                  <a:pt x="656303" y="881283"/>
                </a:cubicBezTo>
                <a:cubicBezTo>
                  <a:pt x="557243" y="830483"/>
                  <a:pt x="671543" y="633633"/>
                  <a:pt x="648683" y="576483"/>
                </a:cubicBezTo>
                <a:cubicBezTo>
                  <a:pt x="625823" y="519333"/>
                  <a:pt x="555973" y="547273"/>
                  <a:pt x="519143" y="538383"/>
                </a:cubicBezTo>
                <a:cubicBezTo>
                  <a:pt x="482313" y="529493"/>
                  <a:pt x="459453" y="481233"/>
                  <a:pt x="427703" y="523143"/>
                </a:cubicBezTo>
                <a:cubicBezTo>
                  <a:pt x="395953" y="565053"/>
                  <a:pt x="366743" y="744123"/>
                  <a:pt x="328643" y="789843"/>
                </a:cubicBezTo>
                <a:cubicBezTo>
                  <a:pt x="290543" y="835563"/>
                  <a:pt x="248633" y="801273"/>
                  <a:pt x="199103" y="797463"/>
                </a:cubicBezTo>
                <a:cubicBezTo>
                  <a:pt x="149573" y="793653"/>
                  <a:pt x="64483" y="796193"/>
                  <a:pt x="31463" y="766983"/>
                </a:cubicBezTo>
                <a:cubicBezTo>
                  <a:pt x="-1557" y="737773"/>
                  <a:pt x="-1557" y="695863"/>
                  <a:pt x="983" y="622203"/>
                </a:cubicBezTo>
                <a:cubicBezTo>
                  <a:pt x="3523" y="548543"/>
                  <a:pt x="30193" y="394873"/>
                  <a:pt x="46703" y="325023"/>
                </a:cubicBezTo>
                <a:cubicBezTo>
                  <a:pt x="63213" y="255173"/>
                  <a:pt x="67023" y="255173"/>
                  <a:pt x="100043" y="203103"/>
                </a:cubicBezTo>
                <a:cubicBezTo>
                  <a:pt x="133063" y="151033"/>
                  <a:pt x="138143" y="44353"/>
                  <a:pt x="244823" y="12603"/>
                </a:cubicBezTo>
                <a:cubicBezTo>
                  <a:pt x="351503" y="-19147"/>
                  <a:pt x="576293" y="18953"/>
                  <a:pt x="656303" y="20223"/>
                </a:cubicBezTo>
                <a:cubicBezTo>
                  <a:pt x="736313" y="21493"/>
                  <a:pt x="702023" y="20223"/>
                  <a:pt x="724883" y="2022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Preliminary assumptions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795B22F-1A27-45AB-8F69-F796E7A7F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8815" y="691704"/>
            <a:ext cx="6438900" cy="1695450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AA4871-DC70-4F78-BD60-C397BF978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14635"/>
              </p:ext>
            </p:extLst>
          </p:nvPr>
        </p:nvGraphicFramePr>
        <p:xfrm>
          <a:off x="1142005" y="2558681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672840" progId="Equation.DSMT4">
                  <p:embed/>
                </p:oleObj>
              </mc:Choice>
              <mc:Fallback>
                <p:oleObj name="Equation" r:id="rId4" imgW="1257120" imgH="6728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7C9897D-D4DE-4B43-A1F2-D76F44DDD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005" y="2558681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455F6E-9023-4E44-B269-D72AF54F20D3}"/>
              </a:ext>
            </a:extLst>
          </p:cNvPr>
          <p:cNvSpPr txBox="1"/>
          <p:nvPr/>
        </p:nvSpPr>
        <p:spPr>
          <a:xfrm>
            <a:off x="3876222" y="2797510"/>
            <a:ext cx="416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design procedure, we decide to cancel the zero: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2C57969-82E3-477F-AEE3-E110165AE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80095"/>
              </p:ext>
            </p:extLst>
          </p:nvPr>
        </p:nvGraphicFramePr>
        <p:xfrm>
          <a:off x="8671747" y="2675591"/>
          <a:ext cx="11207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AA4871-DC70-4F78-BD60-C397BF978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1747" y="2675591"/>
                        <a:ext cx="1120775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5C8105D-6537-467C-8C56-3059E43D3777}"/>
              </a:ext>
            </a:extLst>
          </p:cNvPr>
          <p:cNvSpPr/>
          <p:nvPr/>
        </p:nvSpPr>
        <p:spPr>
          <a:xfrm>
            <a:off x="8555179" y="2575846"/>
            <a:ext cx="1600200" cy="1034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B61FE9-F2B8-4B76-B44D-0849DBE428BF}"/>
              </a:ext>
            </a:extLst>
          </p:cNvPr>
          <p:cNvSpPr txBox="1"/>
          <p:nvPr/>
        </p:nvSpPr>
        <p:spPr>
          <a:xfrm>
            <a:off x="838200" y="4049920"/>
            <a:ext cx="937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consider that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phase margin can be estimated by using a two-pole approximation of the frequency response, with a dominant pole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FAFABB0-1E75-4B98-973C-6A48D808C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025454"/>
              </p:ext>
            </p:extLst>
          </p:nvPr>
        </p:nvGraphicFramePr>
        <p:xfrm>
          <a:off x="2255123" y="5407594"/>
          <a:ext cx="5582592" cy="63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45960" imgH="241200" progId="Equation.DSMT4">
                  <p:embed/>
                </p:oleObj>
              </mc:Choice>
              <mc:Fallback>
                <p:oleObj name="Equation" r:id="rId8" imgW="214596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123" y="5407594"/>
                        <a:ext cx="5582592" cy="634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2D1CA3-4FFD-44E8-BE09-AC4463B6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2B5669-E5B0-48C7-BD54-68CFD76B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FD309D0E-E3D2-406F-8883-84436DDD38A3}"/>
              </a:ext>
            </a:extLst>
          </p:cNvPr>
          <p:cNvSpPr/>
          <p:nvPr/>
        </p:nvSpPr>
        <p:spPr>
          <a:xfrm>
            <a:off x="2640783" y="3008808"/>
            <a:ext cx="6023" cy="3070926"/>
          </a:xfrm>
          <a:custGeom>
            <a:avLst/>
            <a:gdLst>
              <a:gd name="connsiteX0" fmla="*/ 0 w 6023"/>
              <a:gd name="connsiteY0" fmla="*/ 0 h 3070926"/>
              <a:gd name="connsiteX1" fmla="*/ 0 w 6023"/>
              <a:gd name="connsiteY1" fmla="*/ 3070927 h 307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23" h="3070926">
                <a:moveTo>
                  <a:pt x="0" y="0"/>
                </a:moveTo>
                <a:lnTo>
                  <a:pt x="0" y="3070927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7BDCF991-8D44-4979-A844-50359A36D105}"/>
              </a:ext>
            </a:extLst>
          </p:cNvPr>
          <p:cNvSpPr/>
          <p:nvPr/>
        </p:nvSpPr>
        <p:spPr>
          <a:xfrm>
            <a:off x="2028835" y="5600783"/>
            <a:ext cx="5134972" cy="6374"/>
          </a:xfrm>
          <a:custGeom>
            <a:avLst/>
            <a:gdLst>
              <a:gd name="connsiteX0" fmla="*/ 0 w 5134972"/>
              <a:gd name="connsiteY0" fmla="*/ 0 h 6374"/>
              <a:gd name="connsiteX1" fmla="*/ 5134973 w 5134972"/>
              <a:gd name="connsiteY1" fmla="*/ 0 h 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34972" h="6374">
                <a:moveTo>
                  <a:pt x="0" y="0"/>
                </a:moveTo>
                <a:lnTo>
                  <a:pt x="5134973" y="0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229233DF-6844-4E85-8661-6CCE35CEC457}"/>
              </a:ext>
            </a:extLst>
          </p:cNvPr>
          <p:cNvSpPr/>
          <p:nvPr/>
        </p:nvSpPr>
        <p:spPr>
          <a:xfrm rot="10800000" flipV="1">
            <a:off x="2599191" y="2948219"/>
            <a:ext cx="83186" cy="90896"/>
          </a:xfrm>
          <a:custGeom>
            <a:avLst/>
            <a:gdLst>
              <a:gd name="connsiteX0" fmla="*/ 83210 w 83186"/>
              <a:gd name="connsiteY0" fmla="*/ 90712 h 90896"/>
              <a:gd name="connsiteX1" fmla="*/ 24 w 83186"/>
              <a:gd name="connsiteY1" fmla="*/ 90712 h 90896"/>
              <a:gd name="connsiteX2" fmla="*/ 41617 w 83186"/>
              <a:gd name="connsiteY2" fmla="*/ -184 h 9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6" h="90896">
                <a:moveTo>
                  <a:pt x="83210" y="90712"/>
                </a:moveTo>
                <a:lnTo>
                  <a:pt x="24" y="90712"/>
                </a:lnTo>
                <a:lnTo>
                  <a:pt x="41617" y="-184"/>
                </a:lnTo>
                <a:close/>
              </a:path>
            </a:pathLst>
          </a:custGeom>
          <a:solidFill>
            <a:srgbClr val="2B1100"/>
          </a:solidFill>
          <a:ln w="12088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31D0AE79-FBA0-4654-B8B7-94DA27D61B3D}"/>
              </a:ext>
            </a:extLst>
          </p:cNvPr>
          <p:cNvSpPr/>
          <p:nvPr/>
        </p:nvSpPr>
        <p:spPr>
          <a:xfrm rot="5400000">
            <a:off x="7134948" y="5560744"/>
            <a:ext cx="94415" cy="80085"/>
          </a:xfrm>
          <a:custGeom>
            <a:avLst/>
            <a:gdLst>
              <a:gd name="connsiteX0" fmla="*/ 95193 w 94415"/>
              <a:gd name="connsiteY0" fmla="*/ 80311 h 80085"/>
              <a:gd name="connsiteX1" fmla="*/ 778 w 94415"/>
              <a:gd name="connsiteY1" fmla="*/ 80311 h 80085"/>
              <a:gd name="connsiteX2" fmla="*/ 47985 w 94415"/>
              <a:gd name="connsiteY2" fmla="*/ 225 h 8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15" h="80085">
                <a:moveTo>
                  <a:pt x="95193" y="80311"/>
                </a:moveTo>
                <a:lnTo>
                  <a:pt x="778" y="80311"/>
                </a:lnTo>
                <a:lnTo>
                  <a:pt x="47985" y="225"/>
                </a:lnTo>
                <a:close/>
              </a:path>
            </a:pathLst>
          </a:custGeom>
          <a:solidFill>
            <a:srgbClr val="2B1100"/>
          </a:solidFill>
          <a:ln w="12051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F93643-E672-438C-91F3-0D9A1BD782ED}"/>
              </a:ext>
            </a:extLst>
          </p:cNvPr>
          <p:cNvSpPr txBox="1"/>
          <p:nvPr/>
        </p:nvSpPr>
        <p:spPr>
          <a:xfrm>
            <a:off x="1593420" y="3001098"/>
            <a:ext cx="831725" cy="416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14" i="1" spc="0" baseline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GBW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003E0A88-4D20-4817-968F-04DE237B726E}"/>
              </a:ext>
            </a:extLst>
          </p:cNvPr>
          <p:cNvSpPr/>
          <p:nvPr/>
        </p:nvSpPr>
        <p:spPr>
          <a:xfrm>
            <a:off x="2769090" y="4460460"/>
            <a:ext cx="3438386" cy="982599"/>
          </a:xfrm>
          <a:custGeom>
            <a:avLst/>
            <a:gdLst>
              <a:gd name="connsiteX0" fmla="*/ 0 w 3438386"/>
              <a:gd name="connsiteY0" fmla="*/ 982600 h 982599"/>
              <a:gd name="connsiteX1" fmla="*/ 743876 w 3438386"/>
              <a:gd name="connsiteY1" fmla="*/ 364693 h 982599"/>
              <a:gd name="connsiteX2" fmla="*/ 1019139 w 3438386"/>
              <a:gd name="connsiteY2" fmla="*/ 155677 h 982599"/>
              <a:gd name="connsiteX3" fmla="*/ 1217632 w 3438386"/>
              <a:gd name="connsiteY3" fmla="*/ 77501 h 982599"/>
              <a:gd name="connsiteX4" fmla="*/ 1468416 w 3438386"/>
              <a:gd name="connsiteY4" fmla="*/ 28974 h 982599"/>
              <a:gd name="connsiteX5" fmla="*/ 1702122 w 3438386"/>
              <a:gd name="connsiteY5" fmla="*/ 6738 h 982599"/>
              <a:gd name="connsiteX6" fmla="*/ 2020141 w 3438386"/>
              <a:gd name="connsiteY6" fmla="*/ 669 h 982599"/>
              <a:gd name="connsiteX7" fmla="*/ 2596405 w 3438386"/>
              <a:gd name="connsiteY7" fmla="*/ 0 h 982599"/>
              <a:gd name="connsiteX8" fmla="*/ 3438386 w 3438386"/>
              <a:gd name="connsiteY8" fmla="*/ 0 h 98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8386" h="982599">
                <a:moveTo>
                  <a:pt x="0" y="982600"/>
                </a:moveTo>
                <a:cubicBezTo>
                  <a:pt x="288129" y="742671"/>
                  <a:pt x="576265" y="502756"/>
                  <a:pt x="743876" y="364693"/>
                </a:cubicBezTo>
                <a:cubicBezTo>
                  <a:pt x="911486" y="226630"/>
                  <a:pt x="962578" y="187348"/>
                  <a:pt x="1019139" y="155677"/>
                </a:cubicBezTo>
                <a:cubicBezTo>
                  <a:pt x="1075700" y="124000"/>
                  <a:pt x="1139730" y="98391"/>
                  <a:pt x="1217632" y="77501"/>
                </a:cubicBezTo>
                <a:cubicBezTo>
                  <a:pt x="1295534" y="56610"/>
                  <a:pt x="1387309" y="40430"/>
                  <a:pt x="1468416" y="28974"/>
                </a:cubicBezTo>
                <a:cubicBezTo>
                  <a:pt x="1549522" y="17518"/>
                  <a:pt x="1619949" y="10780"/>
                  <a:pt x="1702122" y="6738"/>
                </a:cubicBezTo>
                <a:cubicBezTo>
                  <a:pt x="1784295" y="2690"/>
                  <a:pt x="1878208" y="1345"/>
                  <a:pt x="2020141" y="669"/>
                </a:cubicBezTo>
                <a:cubicBezTo>
                  <a:pt x="2162073" y="0"/>
                  <a:pt x="2352025" y="0"/>
                  <a:pt x="2596405" y="0"/>
                </a:cubicBezTo>
                <a:cubicBezTo>
                  <a:pt x="2840792" y="0"/>
                  <a:pt x="3139589" y="0"/>
                  <a:pt x="3438386" y="0"/>
                </a:cubicBezTo>
              </a:path>
            </a:pathLst>
          </a:custGeom>
          <a:noFill/>
          <a:ln w="12038" cap="rnd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F9FC7543-12D3-4D33-B9ED-671F6A380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435" y="3437196"/>
            <a:ext cx="3488041" cy="189316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73A60BB-1995-4048-B717-041A2BE28CFF}"/>
              </a:ext>
            </a:extLst>
          </p:cNvPr>
          <p:cNvCxnSpPr/>
          <p:nvPr/>
        </p:nvCxnSpPr>
        <p:spPr>
          <a:xfrm>
            <a:off x="3709287" y="3259591"/>
            <a:ext cx="0" cy="27509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B23A3BE-DEB3-4F23-873A-48F619DD95BC}"/>
              </a:ext>
            </a:extLst>
          </p:cNvPr>
          <p:cNvSpPr txBox="1"/>
          <p:nvPr/>
        </p:nvSpPr>
        <p:spPr>
          <a:xfrm>
            <a:off x="363354" y="343472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region the hypotheses are  valid</a:t>
            </a:r>
          </a:p>
        </p:txBody>
      </p:sp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DCE3E26C-0716-49A0-8E5D-2E11BFE7DB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40880"/>
              </p:ext>
            </p:extLst>
          </p:nvPr>
        </p:nvGraphicFramePr>
        <p:xfrm>
          <a:off x="250512" y="4577226"/>
          <a:ext cx="2167055" cy="85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431640" progId="Equation.DSMT4">
                  <p:embed/>
                </p:oleObj>
              </mc:Choice>
              <mc:Fallback>
                <p:oleObj name="Equation" r:id="rId4" imgW="110484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12" y="4577226"/>
                        <a:ext cx="2167055" cy="850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A910C51-97D6-41D1-A867-C86A9E009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08553"/>
              </p:ext>
            </p:extLst>
          </p:nvPr>
        </p:nvGraphicFramePr>
        <p:xfrm>
          <a:off x="6427284" y="4069864"/>
          <a:ext cx="1052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28600" progId="Equation.DSMT4">
                  <p:embed/>
                </p:oleObj>
              </mc:Choice>
              <mc:Fallback>
                <p:oleObj name="Equation" r:id="rId6" imgW="52056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8107685F-64CC-4E67-B131-70369A33FE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284" y="4069864"/>
                        <a:ext cx="1052513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991216A-55E3-43BE-9B00-01E4B4B9DF72}"/>
              </a:ext>
            </a:extLst>
          </p:cNvPr>
          <p:cNvCxnSpPr>
            <a:cxnSpLocks/>
          </p:cNvCxnSpPr>
          <p:nvPr/>
        </p:nvCxnSpPr>
        <p:spPr>
          <a:xfrm>
            <a:off x="2530409" y="4455090"/>
            <a:ext cx="414627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849DA3DA-D74F-45F3-9C75-BAFE0FF3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Maximum achievable </a:t>
            </a:r>
            <a:r>
              <a:rPr lang="en-US" i="1" dirty="0"/>
              <a:t>GBW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9F7C33D-6550-4E17-94E1-45530C662657}"/>
              </a:ext>
            </a:extLst>
          </p:cNvPr>
          <p:cNvCxnSpPr/>
          <p:nvPr/>
        </p:nvCxnSpPr>
        <p:spPr>
          <a:xfrm>
            <a:off x="2335147" y="3757544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BB1A714-60DD-43F9-A4CA-1ED96B3B1B10}"/>
              </a:ext>
            </a:extLst>
          </p:cNvPr>
          <p:cNvCxnSpPr/>
          <p:nvPr/>
        </p:nvCxnSpPr>
        <p:spPr>
          <a:xfrm>
            <a:off x="2725554" y="3473640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C9E08F87-8839-407F-93E3-209DB5B62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8517"/>
              </p:ext>
            </p:extLst>
          </p:nvPr>
        </p:nvGraphicFramePr>
        <p:xfrm>
          <a:off x="5122092" y="1412964"/>
          <a:ext cx="292735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672840" progId="Equation.DSMT4">
                  <p:embed/>
                </p:oleObj>
              </mc:Choice>
              <mc:Fallback>
                <p:oleObj name="Equation" r:id="rId8" imgW="1447560" imgH="67284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58831A16-29EC-4FC8-AC92-B2DF6D4C5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092" y="1412964"/>
                        <a:ext cx="2927350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0BF756B1-D98B-4E73-BA36-7C562C3182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34114"/>
              </p:ext>
            </p:extLst>
          </p:nvPr>
        </p:nvGraphicFramePr>
        <p:xfrm>
          <a:off x="6622413" y="5588221"/>
          <a:ext cx="653058" cy="59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228600" progId="Equation.DSMT4">
                  <p:embed/>
                </p:oleObj>
              </mc:Choice>
              <mc:Fallback>
                <p:oleObj name="Equation" r:id="rId10" imgW="253800" imgH="2286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413" y="5588221"/>
                        <a:ext cx="653058" cy="592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72A44132-36B7-4224-88BC-6FDF2CD06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64219"/>
              </p:ext>
            </p:extLst>
          </p:nvPr>
        </p:nvGraphicFramePr>
        <p:xfrm>
          <a:off x="582613" y="573088"/>
          <a:ext cx="20097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38080" imgH="431640" progId="Equation.DSMT4">
                  <p:embed/>
                </p:oleObj>
              </mc:Choice>
              <mc:Fallback>
                <p:oleObj name="Equation" r:id="rId12" imgW="838080" imgH="43164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0BF756B1-D98B-4E73-BA36-7C562C3182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73088"/>
                        <a:ext cx="2009775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31ED67A-34F8-4BDF-B168-843131C6A59E}"/>
              </a:ext>
            </a:extLst>
          </p:cNvPr>
          <p:cNvSpPr txBox="1"/>
          <p:nvPr/>
        </p:nvSpPr>
        <p:spPr>
          <a:xfrm>
            <a:off x="585856" y="1603630"/>
            <a:ext cx="4345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increases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gs5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proportionally  </a:t>
            </a:r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EB12C298-8800-4322-8FA8-604DFB4D9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34122"/>
              </p:ext>
            </p:extLst>
          </p:nvPr>
        </p:nvGraphicFramePr>
        <p:xfrm>
          <a:off x="8632276" y="1905347"/>
          <a:ext cx="5381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393480" progId="Equation.DSMT4">
                  <p:embed/>
                </p:oleObj>
              </mc:Choice>
              <mc:Fallback>
                <p:oleObj name="Equation" r:id="rId14" imgW="266400" imgH="39348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C9E08F87-8839-407F-93E3-209DB5B62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2276" y="1905347"/>
                        <a:ext cx="538162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EB61CE70-2922-4089-AA1C-C90620B13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69092"/>
              </p:ext>
            </p:extLst>
          </p:nvPr>
        </p:nvGraphicFramePr>
        <p:xfrm>
          <a:off x="8543395" y="739253"/>
          <a:ext cx="11715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96880" imgH="431640" progId="Equation.DSMT4">
                  <p:embed/>
                </p:oleObj>
              </mc:Choice>
              <mc:Fallback>
                <p:oleObj name="Equation" r:id="rId16" imgW="596880" imgH="4316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395" y="739253"/>
                        <a:ext cx="1171575" cy="85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55F1AB12-3CB1-468E-88D0-14E409964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00582"/>
              </p:ext>
            </p:extLst>
          </p:nvPr>
        </p:nvGraphicFramePr>
        <p:xfrm>
          <a:off x="10041868" y="934367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85800" imgH="241200" progId="Equation.DSMT4">
                  <p:embed/>
                </p:oleObj>
              </mc:Choice>
              <mc:Fallback>
                <p:oleObj name="Equation" r:id="rId18" imgW="685800" imgH="2412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1868" y="934367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67781A37-762B-4F1B-B732-612CD90995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322634"/>
              </p:ext>
            </p:extLst>
          </p:nvPr>
        </p:nvGraphicFramePr>
        <p:xfrm>
          <a:off x="9781028" y="2056953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241200" progId="Equation.DSMT4">
                  <p:embed/>
                </p:oleObj>
              </mc:Choice>
              <mc:Fallback>
                <p:oleObj name="Equation" r:id="rId20" imgW="685800" imgH="24120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55F1AB12-3CB1-468E-88D0-14E409964B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1028" y="2056953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Parentesi graffa aperta 37">
            <a:extLst>
              <a:ext uri="{FF2B5EF4-FFF2-40B4-BE49-F238E27FC236}">
                <a16:creationId xmlns:a16="http://schemas.microsoft.com/office/drawing/2014/main" id="{EB05D33D-B632-4B74-BA53-9A662956F7CD}"/>
              </a:ext>
            </a:extLst>
          </p:cNvPr>
          <p:cNvSpPr/>
          <p:nvPr/>
        </p:nvSpPr>
        <p:spPr>
          <a:xfrm>
            <a:off x="8172273" y="943315"/>
            <a:ext cx="294838" cy="1720305"/>
          </a:xfrm>
          <a:prstGeom prst="leftBrace">
            <a:avLst>
              <a:gd name="adj1" fmla="val 5889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D64C005A-0543-406F-827D-FE0F9195E9D4}"/>
              </a:ext>
            </a:extLst>
          </p:cNvPr>
          <p:cNvCxnSpPr>
            <a:cxnSpLocks/>
          </p:cNvCxnSpPr>
          <p:nvPr/>
        </p:nvCxnSpPr>
        <p:spPr>
          <a:xfrm flipV="1">
            <a:off x="4256415" y="3108476"/>
            <a:ext cx="0" cy="145841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6BAF73C4-4A49-46A3-BAAE-99F68F217D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07976"/>
              </p:ext>
            </p:extLst>
          </p:nvPr>
        </p:nvGraphicFramePr>
        <p:xfrm>
          <a:off x="5624436" y="3612482"/>
          <a:ext cx="4619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28600" imgH="228600" progId="Equation.DSMT4">
                  <p:embed/>
                </p:oleObj>
              </mc:Choice>
              <mc:Fallback>
                <p:oleObj name="Equation" r:id="rId22" imgW="228600" imgH="2286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436" y="3612482"/>
                        <a:ext cx="461963" cy="45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ggetto 43">
            <a:extLst>
              <a:ext uri="{FF2B5EF4-FFF2-40B4-BE49-F238E27FC236}">
                <a16:creationId xmlns:a16="http://schemas.microsoft.com/office/drawing/2014/main" id="{26837E4C-7660-40D8-A733-AE710FD94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51469"/>
              </p:ext>
            </p:extLst>
          </p:nvPr>
        </p:nvGraphicFramePr>
        <p:xfrm>
          <a:off x="8104004" y="5065814"/>
          <a:ext cx="3821409" cy="101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00200" imgH="431640" progId="Equation.DSMT4">
                  <p:embed/>
                </p:oleObj>
              </mc:Choice>
              <mc:Fallback>
                <p:oleObj name="Equation" r:id="rId24" imgW="1600200" imgH="43164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E4DEEA70-4B78-49D2-A413-0257291B9A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004" y="5065814"/>
                        <a:ext cx="3821409" cy="1013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3578A37-2941-4B9C-8DB5-76375391D9BD}"/>
              </a:ext>
            </a:extLst>
          </p:cNvPr>
          <p:cNvSpPr txBox="1"/>
          <p:nvPr/>
        </p:nvSpPr>
        <p:spPr>
          <a:xfrm>
            <a:off x="9017367" y="374870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Freccia in giù 45">
            <a:extLst>
              <a:ext uri="{FF2B5EF4-FFF2-40B4-BE49-F238E27FC236}">
                <a16:creationId xmlns:a16="http://schemas.microsoft.com/office/drawing/2014/main" id="{43104B65-BB87-4011-9896-7E20D9831D8C}"/>
              </a:ext>
            </a:extLst>
          </p:cNvPr>
          <p:cNvSpPr/>
          <p:nvPr/>
        </p:nvSpPr>
        <p:spPr>
          <a:xfrm>
            <a:off x="9627957" y="4419589"/>
            <a:ext cx="692150" cy="45108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5625C27-9C10-44E4-87E3-48991C4C684E}"/>
              </a:ext>
            </a:extLst>
          </p:cNvPr>
          <p:cNvSpPr txBox="1"/>
          <p:nvPr/>
        </p:nvSpPr>
        <p:spPr>
          <a:xfrm>
            <a:off x="8748286" y="3272526"/>
            <a:ext cx="319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E569D343-A3CB-478F-AD8C-5FE6E11F3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286064"/>
              </p:ext>
            </p:extLst>
          </p:nvPr>
        </p:nvGraphicFramePr>
        <p:xfrm>
          <a:off x="3989615" y="4870674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241200" progId="Equation.DSMT4">
                  <p:embed/>
                </p:oleObj>
              </mc:Choice>
              <mc:Fallback>
                <p:oleObj name="Equation" r:id="rId20" imgW="685800" imgH="241200" progId="Equation.DSMT4">
                  <p:embed/>
                  <p:pic>
                    <p:nvPicPr>
                      <p:cNvPr id="37" name="Oggetto 36">
                        <a:extLst>
                          <a:ext uri="{FF2B5EF4-FFF2-40B4-BE49-F238E27FC236}">
                            <a16:creationId xmlns:a16="http://schemas.microsoft.com/office/drawing/2014/main" id="{67781A37-762B-4F1B-B732-612CD90995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615" y="4870674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464AC8CF-983C-49AB-B47C-D143946B4D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897645"/>
              </p:ext>
            </p:extLst>
          </p:nvPr>
        </p:nvGraphicFramePr>
        <p:xfrm>
          <a:off x="2605315" y="2641915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85800" imgH="241200" progId="Equation.DSMT4">
                  <p:embed/>
                </p:oleObj>
              </mc:Choice>
              <mc:Fallback>
                <p:oleObj name="Equation" r:id="rId26" imgW="685800" imgH="241200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E569D343-A3CB-478F-AD8C-5FE6E11F3F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315" y="2641915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513D73-01E2-4EB1-83B4-AF0931328C66}"/>
              </a:ext>
            </a:extLst>
          </p:cNvPr>
          <p:cNvSpPr txBox="1"/>
          <p:nvPr/>
        </p:nvSpPr>
        <p:spPr>
          <a:xfrm>
            <a:off x="5398742" y="4667888"/>
            <a:ext cx="281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GBW tends to saturate to 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6845084-1C6E-444C-B978-E813FE7836C1}"/>
              </a:ext>
            </a:extLst>
          </p:cNvPr>
          <p:cNvCxnSpPr/>
          <p:nvPr/>
        </p:nvCxnSpPr>
        <p:spPr>
          <a:xfrm>
            <a:off x="3249547" y="3094941"/>
            <a:ext cx="0" cy="378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CC2EDCC-A220-4589-8BE3-59F6FE45E5D4}"/>
              </a:ext>
            </a:extLst>
          </p:cNvPr>
          <p:cNvCxnSpPr>
            <a:cxnSpLocks/>
          </p:cNvCxnSpPr>
          <p:nvPr/>
        </p:nvCxnSpPr>
        <p:spPr>
          <a:xfrm flipV="1">
            <a:off x="4924235" y="4536504"/>
            <a:ext cx="700201" cy="3890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3" grpId="0"/>
      <p:bldP spid="17" grpId="0" animBg="1"/>
      <p:bldP spid="19" grpId="0"/>
      <p:bldP spid="38" grpId="0" animBg="1"/>
      <p:bldP spid="45" grpId="0"/>
      <p:bldP spid="46" grpId="0" animBg="1"/>
      <p:bldP spid="4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ABBF6-5D44-4377-BEC9-2F1D791F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The slew rate problem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85B3C3-FDE1-4A8B-B805-2F8FE5DE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B26E68-493C-4911-BAC2-6CC2809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6AD083A-E6A4-4050-8B63-07DE013B1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8602" y="2295525"/>
            <a:ext cx="5048250" cy="3790950"/>
          </a:xfrm>
          <a:prstGeom prst="rect">
            <a:avLst/>
          </a:prstGeom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DA3C8D-E82F-4554-9AC8-CFC043455574}"/>
              </a:ext>
            </a:extLst>
          </p:cNvPr>
          <p:cNvCxnSpPr/>
          <p:nvPr/>
        </p:nvCxnSpPr>
        <p:spPr>
          <a:xfrm>
            <a:off x="7335078" y="3289852"/>
            <a:ext cx="0" cy="1083365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4A4CB6-AEEE-48DD-885A-B64FEE7D7E23}"/>
              </a:ext>
            </a:extLst>
          </p:cNvPr>
          <p:cNvSpPr txBox="1"/>
          <p:nvPr/>
        </p:nvSpPr>
        <p:spPr>
          <a:xfrm>
            <a:off x="7335078" y="3136612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DAB605-CE8C-473F-AC2E-B1A9AAD3962A}"/>
              </a:ext>
            </a:extLst>
          </p:cNvPr>
          <p:cNvSpPr txBox="1"/>
          <p:nvPr/>
        </p:nvSpPr>
        <p:spPr>
          <a:xfrm>
            <a:off x="389393" y="3145970"/>
            <a:ext cx="45334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 after a step variation of the input voltage, the feedback voltage, derived by the output voltage, cannot change instantaneously and the input differential voltage of the op-amp can be driven out of the linearity region of the first stage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30A2C5E0-CDAB-48AE-9BDD-FAA60E952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696" y="629903"/>
            <a:ext cx="3943350" cy="23526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506721D-8797-407C-9E73-A01394E455F9}"/>
              </a:ext>
            </a:extLst>
          </p:cNvPr>
          <p:cNvSpPr txBox="1"/>
          <p:nvPr/>
        </p:nvSpPr>
        <p:spPr>
          <a:xfrm>
            <a:off x="6096000" y="1329590"/>
            <a:ext cx="5161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input step is large enough, the input stage saturates</a:t>
            </a:r>
          </a:p>
        </p:txBody>
      </p:sp>
    </p:spTree>
    <p:extLst>
      <p:ext uri="{BB962C8B-B14F-4D97-AF65-F5344CB8AC3E}">
        <p14:creationId xmlns:p14="http://schemas.microsoft.com/office/powerpoint/2010/main" val="376512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85A7D6-93A4-47CC-B931-B1411474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0668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4E56E9-FD08-4A65-81F4-73BFE47E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30883C-AFB6-4F39-B0F2-2177B674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B5A7ED0-F3B6-4FA5-9CCA-04443CFBD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8864" y="1214745"/>
            <a:ext cx="6438900" cy="1695450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B7AE22E-E91A-4621-88A9-FD3E27CC0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2177" y="3010098"/>
            <a:ext cx="4419600" cy="2609850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7B05A5F9-6D8B-4C63-B531-A3B8E8C97DB0}"/>
              </a:ext>
            </a:extLst>
          </p:cNvPr>
          <p:cNvSpPr/>
          <p:nvPr/>
        </p:nvSpPr>
        <p:spPr>
          <a:xfrm>
            <a:off x="4529177" y="1315709"/>
            <a:ext cx="2793819" cy="1565304"/>
          </a:xfrm>
          <a:custGeom>
            <a:avLst/>
            <a:gdLst>
              <a:gd name="connsiteX0" fmla="*/ 11116 w 2888235"/>
              <a:gd name="connsiteY0" fmla="*/ 137961 h 1585761"/>
              <a:gd name="connsiteX1" fmla="*/ 87316 w 2888235"/>
              <a:gd name="connsiteY1" fmla="*/ 562503 h 1585761"/>
              <a:gd name="connsiteX2" fmla="*/ 500973 w 2888235"/>
              <a:gd name="connsiteY2" fmla="*/ 714903 h 1585761"/>
              <a:gd name="connsiteX3" fmla="*/ 609830 w 2888235"/>
              <a:gd name="connsiteY3" fmla="*/ 1193875 h 1585761"/>
              <a:gd name="connsiteX4" fmla="*/ 773116 w 2888235"/>
              <a:gd name="connsiteY4" fmla="*/ 1520446 h 1585761"/>
              <a:gd name="connsiteX5" fmla="*/ 1883459 w 2888235"/>
              <a:gd name="connsiteY5" fmla="*/ 1585761 h 1585761"/>
              <a:gd name="connsiteX6" fmla="*/ 2721659 w 2888235"/>
              <a:gd name="connsiteY6" fmla="*/ 1520446 h 1585761"/>
              <a:gd name="connsiteX7" fmla="*/ 2884945 w 2888235"/>
              <a:gd name="connsiteY7" fmla="*/ 1422475 h 1585761"/>
              <a:gd name="connsiteX8" fmla="*/ 2656345 w 2888235"/>
              <a:gd name="connsiteY8" fmla="*/ 704018 h 1585761"/>
              <a:gd name="connsiteX9" fmla="*/ 2460402 w 2888235"/>
              <a:gd name="connsiteY9" fmla="*/ 50875 h 1585761"/>
              <a:gd name="connsiteX10" fmla="*/ 2090288 w 2888235"/>
              <a:gd name="connsiteY10" fmla="*/ 72646 h 1585761"/>
              <a:gd name="connsiteX11" fmla="*/ 1752830 w 2888235"/>
              <a:gd name="connsiteY11" fmla="*/ 7332 h 1585761"/>
              <a:gd name="connsiteX12" fmla="*/ 1491573 w 2888235"/>
              <a:gd name="connsiteY12" fmla="*/ 61761 h 1585761"/>
              <a:gd name="connsiteX13" fmla="*/ 1328288 w 2888235"/>
              <a:gd name="connsiteY13" fmla="*/ 540732 h 1585761"/>
              <a:gd name="connsiteX14" fmla="*/ 925516 w 2888235"/>
              <a:gd name="connsiteY14" fmla="*/ 584275 h 1585761"/>
              <a:gd name="connsiteX15" fmla="*/ 446545 w 2888235"/>
              <a:gd name="connsiteY15" fmla="*/ 420989 h 1585761"/>
              <a:gd name="connsiteX16" fmla="*/ 250602 w 2888235"/>
              <a:gd name="connsiteY16" fmla="*/ 72646 h 1585761"/>
              <a:gd name="connsiteX17" fmla="*/ 11116 w 2888235"/>
              <a:gd name="connsiteY17" fmla="*/ 137961 h 1585761"/>
              <a:gd name="connsiteX0" fmla="*/ 11116 w 2888235"/>
              <a:gd name="connsiteY0" fmla="*/ 143626 h 1591426"/>
              <a:gd name="connsiteX1" fmla="*/ 87316 w 2888235"/>
              <a:gd name="connsiteY1" fmla="*/ 568168 h 1591426"/>
              <a:gd name="connsiteX2" fmla="*/ 500973 w 2888235"/>
              <a:gd name="connsiteY2" fmla="*/ 720568 h 1591426"/>
              <a:gd name="connsiteX3" fmla="*/ 609830 w 2888235"/>
              <a:gd name="connsiteY3" fmla="*/ 1199540 h 1591426"/>
              <a:gd name="connsiteX4" fmla="*/ 773116 w 2888235"/>
              <a:gd name="connsiteY4" fmla="*/ 1526111 h 1591426"/>
              <a:gd name="connsiteX5" fmla="*/ 1883459 w 2888235"/>
              <a:gd name="connsiteY5" fmla="*/ 1591426 h 1591426"/>
              <a:gd name="connsiteX6" fmla="*/ 2721659 w 2888235"/>
              <a:gd name="connsiteY6" fmla="*/ 1526111 h 1591426"/>
              <a:gd name="connsiteX7" fmla="*/ 2884945 w 2888235"/>
              <a:gd name="connsiteY7" fmla="*/ 1428140 h 1591426"/>
              <a:gd name="connsiteX8" fmla="*/ 2656345 w 2888235"/>
              <a:gd name="connsiteY8" fmla="*/ 709683 h 1591426"/>
              <a:gd name="connsiteX9" fmla="*/ 2600102 w 2888235"/>
              <a:gd name="connsiteY9" fmla="*/ 37490 h 1591426"/>
              <a:gd name="connsiteX10" fmla="*/ 2090288 w 2888235"/>
              <a:gd name="connsiteY10" fmla="*/ 78311 h 1591426"/>
              <a:gd name="connsiteX11" fmla="*/ 1752830 w 2888235"/>
              <a:gd name="connsiteY11" fmla="*/ 12997 h 1591426"/>
              <a:gd name="connsiteX12" fmla="*/ 1491573 w 2888235"/>
              <a:gd name="connsiteY12" fmla="*/ 67426 h 1591426"/>
              <a:gd name="connsiteX13" fmla="*/ 1328288 w 2888235"/>
              <a:gd name="connsiteY13" fmla="*/ 546397 h 1591426"/>
              <a:gd name="connsiteX14" fmla="*/ 925516 w 2888235"/>
              <a:gd name="connsiteY14" fmla="*/ 589940 h 1591426"/>
              <a:gd name="connsiteX15" fmla="*/ 446545 w 2888235"/>
              <a:gd name="connsiteY15" fmla="*/ 426654 h 1591426"/>
              <a:gd name="connsiteX16" fmla="*/ 250602 w 2888235"/>
              <a:gd name="connsiteY16" fmla="*/ 78311 h 1591426"/>
              <a:gd name="connsiteX17" fmla="*/ 11116 w 2888235"/>
              <a:gd name="connsiteY17" fmla="*/ 143626 h 1591426"/>
              <a:gd name="connsiteX0" fmla="*/ 11116 w 2885386"/>
              <a:gd name="connsiteY0" fmla="*/ 143626 h 1591426"/>
              <a:gd name="connsiteX1" fmla="*/ 87316 w 2885386"/>
              <a:gd name="connsiteY1" fmla="*/ 568168 h 1591426"/>
              <a:gd name="connsiteX2" fmla="*/ 500973 w 2885386"/>
              <a:gd name="connsiteY2" fmla="*/ 720568 h 1591426"/>
              <a:gd name="connsiteX3" fmla="*/ 609830 w 2885386"/>
              <a:gd name="connsiteY3" fmla="*/ 1199540 h 1591426"/>
              <a:gd name="connsiteX4" fmla="*/ 773116 w 2885386"/>
              <a:gd name="connsiteY4" fmla="*/ 1526111 h 1591426"/>
              <a:gd name="connsiteX5" fmla="*/ 1883459 w 2885386"/>
              <a:gd name="connsiteY5" fmla="*/ 1591426 h 1591426"/>
              <a:gd name="connsiteX6" fmla="*/ 2721659 w 2885386"/>
              <a:gd name="connsiteY6" fmla="*/ 1526111 h 1591426"/>
              <a:gd name="connsiteX7" fmla="*/ 2884945 w 2885386"/>
              <a:gd name="connsiteY7" fmla="*/ 1428140 h 1591426"/>
              <a:gd name="connsiteX8" fmla="*/ 2764295 w 2885386"/>
              <a:gd name="connsiteY8" fmla="*/ 709683 h 1591426"/>
              <a:gd name="connsiteX9" fmla="*/ 2600102 w 2885386"/>
              <a:gd name="connsiteY9" fmla="*/ 37490 h 1591426"/>
              <a:gd name="connsiteX10" fmla="*/ 2090288 w 2885386"/>
              <a:gd name="connsiteY10" fmla="*/ 78311 h 1591426"/>
              <a:gd name="connsiteX11" fmla="*/ 1752830 w 2885386"/>
              <a:gd name="connsiteY11" fmla="*/ 12997 h 1591426"/>
              <a:gd name="connsiteX12" fmla="*/ 1491573 w 2885386"/>
              <a:gd name="connsiteY12" fmla="*/ 67426 h 1591426"/>
              <a:gd name="connsiteX13" fmla="*/ 1328288 w 2885386"/>
              <a:gd name="connsiteY13" fmla="*/ 546397 h 1591426"/>
              <a:gd name="connsiteX14" fmla="*/ 925516 w 2885386"/>
              <a:gd name="connsiteY14" fmla="*/ 589940 h 1591426"/>
              <a:gd name="connsiteX15" fmla="*/ 446545 w 2885386"/>
              <a:gd name="connsiteY15" fmla="*/ 426654 h 1591426"/>
              <a:gd name="connsiteX16" fmla="*/ 250602 w 2885386"/>
              <a:gd name="connsiteY16" fmla="*/ 78311 h 1591426"/>
              <a:gd name="connsiteX17" fmla="*/ 11116 w 2885386"/>
              <a:gd name="connsiteY17" fmla="*/ 143626 h 1591426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7048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0995 w 2885386"/>
              <a:gd name="connsiteY15" fmla="*/ 5948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7345 w 2885386"/>
              <a:gd name="connsiteY15" fmla="*/ 55036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0163 w 2884433"/>
              <a:gd name="connsiteY0" fmla="*/ 146685 h 1594485"/>
              <a:gd name="connsiteX1" fmla="*/ 86363 w 2884433"/>
              <a:gd name="connsiteY1" fmla="*/ 571227 h 1594485"/>
              <a:gd name="connsiteX2" fmla="*/ 461920 w 2884433"/>
              <a:gd name="connsiteY2" fmla="*/ 774427 h 1594485"/>
              <a:gd name="connsiteX3" fmla="*/ 608877 w 2884433"/>
              <a:gd name="connsiteY3" fmla="*/ 1202599 h 1594485"/>
              <a:gd name="connsiteX4" fmla="*/ 772163 w 2884433"/>
              <a:gd name="connsiteY4" fmla="*/ 1529170 h 1594485"/>
              <a:gd name="connsiteX5" fmla="*/ 1882506 w 2884433"/>
              <a:gd name="connsiteY5" fmla="*/ 1594485 h 1594485"/>
              <a:gd name="connsiteX6" fmla="*/ 2720706 w 2884433"/>
              <a:gd name="connsiteY6" fmla="*/ 1529170 h 1594485"/>
              <a:gd name="connsiteX7" fmla="*/ 2883992 w 2884433"/>
              <a:gd name="connsiteY7" fmla="*/ 1431199 h 1594485"/>
              <a:gd name="connsiteX8" fmla="*/ 2763342 w 2884433"/>
              <a:gd name="connsiteY8" fmla="*/ 712742 h 1594485"/>
              <a:gd name="connsiteX9" fmla="*/ 2599149 w 2884433"/>
              <a:gd name="connsiteY9" fmla="*/ 40549 h 1594485"/>
              <a:gd name="connsiteX10" fmla="*/ 2089335 w 2884433"/>
              <a:gd name="connsiteY10" fmla="*/ 81370 h 1594485"/>
              <a:gd name="connsiteX11" fmla="*/ 1751877 w 2884433"/>
              <a:gd name="connsiteY11" fmla="*/ 130356 h 1594485"/>
              <a:gd name="connsiteX12" fmla="*/ 1414420 w 2884433"/>
              <a:gd name="connsiteY12" fmla="*/ 127635 h 1594485"/>
              <a:gd name="connsiteX13" fmla="*/ 1327335 w 2884433"/>
              <a:gd name="connsiteY13" fmla="*/ 549456 h 1594485"/>
              <a:gd name="connsiteX14" fmla="*/ 924563 w 2884433"/>
              <a:gd name="connsiteY14" fmla="*/ 592999 h 1594485"/>
              <a:gd name="connsiteX15" fmla="*/ 496392 w 2884433"/>
              <a:gd name="connsiteY15" fmla="*/ 550363 h 1594485"/>
              <a:gd name="connsiteX16" fmla="*/ 249649 w 2884433"/>
              <a:gd name="connsiteY16" fmla="*/ 81370 h 1594485"/>
              <a:gd name="connsiteX17" fmla="*/ 10163 w 2884433"/>
              <a:gd name="connsiteY17" fmla="*/ 146685 h 1594485"/>
              <a:gd name="connsiteX0" fmla="*/ 10163 w 2884433"/>
              <a:gd name="connsiteY0" fmla="*/ 146685 h 1564920"/>
              <a:gd name="connsiteX1" fmla="*/ 86363 w 2884433"/>
              <a:gd name="connsiteY1" fmla="*/ 571227 h 1564920"/>
              <a:gd name="connsiteX2" fmla="*/ 461920 w 2884433"/>
              <a:gd name="connsiteY2" fmla="*/ 774427 h 1564920"/>
              <a:gd name="connsiteX3" fmla="*/ 608877 w 2884433"/>
              <a:gd name="connsiteY3" fmla="*/ 1202599 h 1564920"/>
              <a:gd name="connsiteX4" fmla="*/ 772163 w 2884433"/>
              <a:gd name="connsiteY4" fmla="*/ 1529170 h 1564920"/>
              <a:gd name="connsiteX5" fmla="*/ 1863456 w 2884433"/>
              <a:gd name="connsiteY5" fmla="*/ 1556385 h 1564920"/>
              <a:gd name="connsiteX6" fmla="*/ 2720706 w 2884433"/>
              <a:gd name="connsiteY6" fmla="*/ 1529170 h 1564920"/>
              <a:gd name="connsiteX7" fmla="*/ 2883992 w 2884433"/>
              <a:gd name="connsiteY7" fmla="*/ 1431199 h 1564920"/>
              <a:gd name="connsiteX8" fmla="*/ 2763342 w 2884433"/>
              <a:gd name="connsiteY8" fmla="*/ 712742 h 1564920"/>
              <a:gd name="connsiteX9" fmla="*/ 2599149 w 2884433"/>
              <a:gd name="connsiteY9" fmla="*/ 40549 h 1564920"/>
              <a:gd name="connsiteX10" fmla="*/ 2089335 w 2884433"/>
              <a:gd name="connsiteY10" fmla="*/ 81370 h 1564920"/>
              <a:gd name="connsiteX11" fmla="*/ 1751877 w 2884433"/>
              <a:gd name="connsiteY11" fmla="*/ 130356 h 1564920"/>
              <a:gd name="connsiteX12" fmla="*/ 1414420 w 2884433"/>
              <a:gd name="connsiteY12" fmla="*/ 127635 h 1564920"/>
              <a:gd name="connsiteX13" fmla="*/ 1327335 w 2884433"/>
              <a:gd name="connsiteY13" fmla="*/ 549456 h 1564920"/>
              <a:gd name="connsiteX14" fmla="*/ 924563 w 2884433"/>
              <a:gd name="connsiteY14" fmla="*/ 592999 h 1564920"/>
              <a:gd name="connsiteX15" fmla="*/ 496392 w 2884433"/>
              <a:gd name="connsiteY15" fmla="*/ 550363 h 1564920"/>
              <a:gd name="connsiteX16" fmla="*/ 249649 w 2884433"/>
              <a:gd name="connsiteY16" fmla="*/ 81370 h 1564920"/>
              <a:gd name="connsiteX17" fmla="*/ 10163 w 2884433"/>
              <a:gd name="connsiteY17" fmla="*/ 146685 h 1564920"/>
              <a:gd name="connsiteX0" fmla="*/ 10163 w 2893051"/>
              <a:gd name="connsiteY0" fmla="*/ 146685 h 1565304"/>
              <a:gd name="connsiteX1" fmla="*/ 86363 w 2893051"/>
              <a:gd name="connsiteY1" fmla="*/ 571227 h 1565304"/>
              <a:gd name="connsiteX2" fmla="*/ 461920 w 2893051"/>
              <a:gd name="connsiteY2" fmla="*/ 774427 h 1565304"/>
              <a:gd name="connsiteX3" fmla="*/ 608877 w 2893051"/>
              <a:gd name="connsiteY3" fmla="*/ 1202599 h 1565304"/>
              <a:gd name="connsiteX4" fmla="*/ 772163 w 2893051"/>
              <a:gd name="connsiteY4" fmla="*/ 1529170 h 1565304"/>
              <a:gd name="connsiteX5" fmla="*/ 1863456 w 2893051"/>
              <a:gd name="connsiteY5" fmla="*/ 1556385 h 1565304"/>
              <a:gd name="connsiteX6" fmla="*/ 2511156 w 2893051"/>
              <a:gd name="connsiteY6" fmla="*/ 1522820 h 1565304"/>
              <a:gd name="connsiteX7" fmla="*/ 2883992 w 2893051"/>
              <a:gd name="connsiteY7" fmla="*/ 1431199 h 1565304"/>
              <a:gd name="connsiteX8" fmla="*/ 2763342 w 2893051"/>
              <a:gd name="connsiteY8" fmla="*/ 712742 h 1565304"/>
              <a:gd name="connsiteX9" fmla="*/ 2599149 w 2893051"/>
              <a:gd name="connsiteY9" fmla="*/ 40549 h 1565304"/>
              <a:gd name="connsiteX10" fmla="*/ 2089335 w 2893051"/>
              <a:gd name="connsiteY10" fmla="*/ 81370 h 1565304"/>
              <a:gd name="connsiteX11" fmla="*/ 1751877 w 2893051"/>
              <a:gd name="connsiteY11" fmla="*/ 130356 h 1565304"/>
              <a:gd name="connsiteX12" fmla="*/ 1414420 w 2893051"/>
              <a:gd name="connsiteY12" fmla="*/ 127635 h 1565304"/>
              <a:gd name="connsiteX13" fmla="*/ 1327335 w 2893051"/>
              <a:gd name="connsiteY13" fmla="*/ 549456 h 1565304"/>
              <a:gd name="connsiteX14" fmla="*/ 924563 w 2893051"/>
              <a:gd name="connsiteY14" fmla="*/ 592999 h 1565304"/>
              <a:gd name="connsiteX15" fmla="*/ 496392 w 2893051"/>
              <a:gd name="connsiteY15" fmla="*/ 550363 h 1565304"/>
              <a:gd name="connsiteX16" fmla="*/ 249649 w 2893051"/>
              <a:gd name="connsiteY16" fmla="*/ 81370 h 1565304"/>
              <a:gd name="connsiteX17" fmla="*/ 10163 w 2893051"/>
              <a:gd name="connsiteY17" fmla="*/ 146685 h 1565304"/>
              <a:gd name="connsiteX0" fmla="*/ 10163 w 2793819"/>
              <a:gd name="connsiteY0" fmla="*/ 146685 h 1565304"/>
              <a:gd name="connsiteX1" fmla="*/ 86363 w 2793819"/>
              <a:gd name="connsiteY1" fmla="*/ 571227 h 1565304"/>
              <a:gd name="connsiteX2" fmla="*/ 461920 w 2793819"/>
              <a:gd name="connsiteY2" fmla="*/ 774427 h 1565304"/>
              <a:gd name="connsiteX3" fmla="*/ 608877 w 2793819"/>
              <a:gd name="connsiteY3" fmla="*/ 1202599 h 1565304"/>
              <a:gd name="connsiteX4" fmla="*/ 772163 w 2793819"/>
              <a:gd name="connsiteY4" fmla="*/ 1529170 h 1565304"/>
              <a:gd name="connsiteX5" fmla="*/ 1863456 w 2793819"/>
              <a:gd name="connsiteY5" fmla="*/ 1556385 h 1565304"/>
              <a:gd name="connsiteX6" fmla="*/ 2511156 w 2793819"/>
              <a:gd name="connsiteY6" fmla="*/ 1522820 h 1565304"/>
              <a:gd name="connsiteX7" fmla="*/ 2769692 w 2793819"/>
              <a:gd name="connsiteY7" fmla="*/ 1443899 h 1565304"/>
              <a:gd name="connsiteX8" fmla="*/ 2763342 w 2793819"/>
              <a:gd name="connsiteY8" fmla="*/ 712742 h 1565304"/>
              <a:gd name="connsiteX9" fmla="*/ 2599149 w 2793819"/>
              <a:gd name="connsiteY9" fmla="*/ 40549 h 1565304"/>
              <a:gd name="connsiteX10" fmla="*/ 2089335 w 2793819"/>
              <a:gd name="connsiteY10" fmla="*/ 81370 h 1565304"/>
              <a:gd name="connsiteX11" fmla="*/ 1751877 w 2793819"/>
              <a:gd name="connsiteY11" fmla="*/ 130356 h 1565304"/>
              <a:gd name="connsiteX12" fmla="*/ 1414420 w 2793819"/>
              <a:gd name="connsiteY12" fmla="*/ 127635 h 1565304"/>
              <a:gd name="connsiteX13" fmla="*/ 1327335 w 2793819"/>
              <a:gd name="connsiteY13" fmla="*/ 549456 h 1565304"/>
              <a:gd name="connsiteX14" fmla="*/ 924563 w 2793819"/>
              <a:gd name="connsiteY14" fmla="*/ 592999 h 1565304"/>
              <a:gd name="connsiteX15" fmla="*/ 496392 w 2793819"/>
              <a:gd name="connsiteY15" fmla="*/ 550363 h 1565304"/>
              <a:gd name="connsiteX16" fmla="*/ 249649 w 2793819"/>
              <a:gd name="connsiteY16" fmla="*/ 81370 h 1565304"/>
              <a:gd name="connsiteX17" fmla="*/ 10163 w 2793819"/>
              <a:gd name="connsiteY17" fmla="*/ 146685 h 15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93819" h="1565304">
                <a:moveTo>
                  <a:pt x="10163" y="146685"/>
                </a:moveTo>
                <a:cubicBezTo>
                  <a:pt x="-17051" y="228328"/>
                  <a:pt x="11070" y="466603"/>
                  <a:pt x="86363" y="571227"/>
                </a:cubicBezTo>
                <a:cubicBezTo>
                  <a:pt x="161656" y="675851"/>
                  <a:pt x="374834" y="669198"/>
                  <a:pt x="461920" y="774427"/>
                </a:cubicBezTo>
                <a:cubicBezTo>
                  <a:pt x="549006" y="879656"/>
                  <a:pt x="557170" y="1076809"/>
                  <a:pt x="608877" y="1202599"/>
                </a:cubicBezTo>
                <a:cubicBezTo>
                  <a:pt x="660584" y="1328389"/>
                  <a:pt x="563067" y="1470206"/>
                  <a:pt x="772163" y="1529170"/>
                </a:cubicBezTo>
                <a:cubicBezTo>
                  <a:pt x="981259" y="1588134"/>
                  <a:pt x="1573624" y="1557443"/>
                  <a:pt x="1863456" y="1556385"/>
                </a:cubicBezTo>
                <a:cubicBezTo>
                  <a:pt x="2153288" y="1555327"/>
                  <a:pt x="2360117" y="1541568"/>
                  <a:pt x="2511156" y="1522820"/>
                </a:cubicBezTo>
                <a:cubicBezTo>
                  <a:pt x="2662195" y="1504072"/>
                  <a:pt x="2727661" y="1578912"/>
                  <a:pt x="2769692" y="1443899"/>
                </a:cubicBezTo>
                <a:cubicBezTo>
                  <a:pt x="2811723" y="1308886"/>
                  <a:pt x="2791766" y="946634"/>
                  <a:pt x="2763342" y="712742"/>
                </a:cubicBezTo>
                <a:cubicBezTo>
                  <a:pt x="2734918" y="478850"/>
                  <a:pt x="2711483" y="145777"/>
                  <a:pt x="2599149" y="40549"/>
                </a:cubicBezTo>
                <a:cubicBezTo>
                  <a:pt x="2486815" y="-64679"/>
                  <a:pt x="2230547" y="66402"/>
                  <a:pt x="2089335" y="81370"/>
                </a:cubicBezTo>
                <a:cubicBezTo>
                  <a:pt x="1948123" y="96338"/>
                  <a:pt x="1864363" y="122645"/>
                  <a:pt x="1751877" y="130356"/>
                </a:cubicBezTo>
                <a:cubicBezTo>
                  <a:pt x="1639391" y="138067"/>
                  <a:pt x="1485177" y="57785"/>
                  <a:pt x="1414420" y="127635"/>
                </a:cubicBezTo>
                <a:cubicBezTo>
                  <a:pt x="1343663" y="197485"/>
                  <a:pt x="1408978" y="471895"/>
                  <a:pt x="1327335" y="549456"/>
                </a:cubicBezTo>
                <a:cubicBezTo>
                  <a:pt x="1245692" y="627017"/>
                  <a:pt x="1063053" y="592848"/>
                  <a:pt x="924563" y="592999"/>
                </a:cubicBezTo>
                <a:cubicBezTo>
                  <a:pt x="786073" y="593150"/>
                  <a:pt x="608878" y="635635"/>
                  <a:pt x="496392" y="550363"/>
                </a:cubicBezTo>
                <a:cubicBezTo>
                  <a:pt x="383906" y="465092"/>
                  <a:pt x="330687" y="148650"/>
                  <a:pt x="249649" y="81370"/>
                </a:cubicBezTo>
                <a:cubicBezTo>
                  <a:pt x="168611" y="14090"/>
                  <a:pt x="37377" y="65042"/>
                  <a:pt x="10163" y="14668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2000"/>
            </a:schemeClr>
          </a:solidFill>
          <a:ln w="28575">
            <a:solidFill>
              <a:schemeClr val="accent1">
                <a:shade val="50000"/>
                <a:alpha val="9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B2F437BC-6AD9-4395-8F5D-5C488465F2D9}"/>
              </a:ext>
            </a:extLst>
          </p:cNvPr>
          <p:cNvSpPr/>
          <p:nvPr/>
        </p:nvSpPr>
        <p:spPr>
          <a:xfrm>
            <a:off x="4793381" y="2897204"/>
            <a:ext cx="1626670" cy="1617044"/>
          </a:xfrm>
          <a:custGeom>
            <a:avLst/>
            <a:gdLst>
              <a:gd name="connsiteX0" fmla="*/ 1626670 w 1626670"/>
              <a:gd name="connsiteY0" fmla="*/ 0 h 1617044"/>
              <a:gd name="connsiteX1" fmla="*/ 1241659 w 1626670"/>
              <a:gd name="connsiteY1" fmla="*/ 596767 h 1617044"/>
              <a:gd name="connsiteX2" fmla="*/ 462013 w 1626670"/>
              <a:gd name="connsiteY2" fmla="*/ 1126156 h 1617044"/>
              <a:gd name="connsiteX3" fmla="*/ 0 w 1626670"/>
              <a:gd name="connsiteY3" fmla="*/ 1617044 h 161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6670" h="1617044">
                <a:moveTo>
                  <a:pt x="1626670" y="0"/>
                </a:moveTo>
                <a:cubicBezTo>
                  <a:pt x="1531219" y="204537"/>
                  <a:pt x="1435768" y="409074"/>
                  <a:pt x="1241659" y="596767"/>
                </a:cubicBezTo>
                <a:cubicBezTo>
                  <a:pt x="1047550" y="784460"/>
                  <a:pt x="668956" y="956110"/>
                  <a:pt x="462013" y="1126156"/>
                </a:cubicBezTo>
                <a:cubicBezTo>
                  <a:pt x="255070" y="1296202"/>
                  <a:pt x="127535" y="1456623"/>
                  <a:pt x="0" y="1617044"/>
                </a:cubicBezTo>
              </a:path>
            </a:pathLst>
          </a:custGeom>
          <a:noFill/>
          <a:ln w="19050"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0861BC-6FF7-4B14-B6AC-DD2D1C95FBC0}"/>
              </a:ext>
            </a:extLst>
          </p:cNvPr>
          <p:cNvSpPr txBox="1"/>
          <p:nvPr/>
        </p:nvSpPr>
        <p:spPr>
          <a:xfrm>
            <a:off x="6607629" y="3011702"/>
            <a:ext cx="537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second stage can be represented as an inverting amplifier with gain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Impedance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represents the load condition. If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a resistive component, the gain of the second stage will be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includes the load capacitance </a:t>
            </a:r>
          </a:p>
        </p:txBody>
      </p:sp>
    </p:spTree>
    <p:extLst>
      <p:ext uri="{BB962C8B-B14F-4D97-AF65-F5344CB8AC3E}">
        <p14:creationId xmlns:p14="http://schemas.microsoft.com/office/powerpoint/2010/main" val="3317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B6D205-24C5-44EE-B000-83274827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A285F52-AA91-4FCC-A115-E45EF6E6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1137DEC-61EF-4E06-9A7E-D96ACB1BF9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06485"/>
              </p:ext>
            </p:extLst>
          </p:nvPr>
        </p:nvGraphicFramePr>
        <p:xfrm>
          <a:off x="8125732" y="3948481"/>
          <a:ext cx="3028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57200" progId="Equation.DSMT4">
                  <p:embed/>
                </p:oleObj>
              </mc:Choice>
              <mc:Fallback>
                <p:oleObj name="Equation" r:id="rId2" imgW="157464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905B83B-0B9C-4AF8-9B1D-51C1609CB4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5732" y="3948481"/>
                        <a:ext cx="3028950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1B8A03AF-E340-42EB-A661-52571A95A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817" y="798964"/>
            <a:ext cx="4626428" cy="2731986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163EBE19-23B0-4970-9BCD-214370F5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26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62DFE4-179D-40CF-805A-8F1FA5BC3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92543"/>
              </p:ext>
            </p:extLst>
          </p:nvPr>
        </p:nvGraphicFramePr>
        <p:xfrm>
          <a:off x="7204983" y="844558"/>
          <a:ext cx="4394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431640" progId="Equation.DSMT4">
                  <p:embed/>
                </p:oleObj>
              </mc:Choice>
              <mc:Fallback>
                <p:oleObj name="Equation" r:id="rId6" imgW="21081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53FFB04-7751-4719-A455-6C217ABF2D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983" y="844558"/>
                        <a:ext cx="43942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4668E795-F7D4-46EE-8DA6-5E8993A4F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61126"/>
              </p:ext>
            </p:extLst>
          </p:nvPr>
        </p:nvGraphicFramePr>
        <p:xfrm>
          <a:off x="8700407" y="1873566"/>
          <a:ext cx="1879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431640" progId="Equation.DSMT4">
                  <p:embed/>
                </p:oleObj>
              </mc:Choice>
              <mc:Fallback>
                <p:oleObj name="Equation" r:id="rId8" imgW="9014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B62DFE4-179D-40CF-805A-8F1FA5BC3D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0407" y="1873566"/>
                        <a:ext cx="18796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4D32259-9E70-45E7-A229-590D5664B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404715"/>
              </p:ext>
            </p:extLst>
          </p:nvPr>
        </p:nvGraphicFramePr>
        <p:xfrm>
          <a:off x="5714663" y="2051937"/>
          <a:ext cx="25161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6360" imgH="228600" progId="Equation.DSMT4">
                  <p:embed/>
                </p:oleObj>
              </mc:Choice>
              <mc:Fallback>
                <p:oleObj name="Equation" r:id="rId10" imgW="120636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663" y="2051937"/>
                        <a:ext cx="2516188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8E314C6-1CC6-4431-8C64-AFD01D1A38E1}"/>
              </a:ext>
            </a:extLst>
          </p:cNvPr>
          <p:cNvSpPr txBox="1"/>
          <p:nvPr/>
        </p:nvSpPr>
        <p:spPr>
          <a:xfrm>
            <a:off x="7887608" y="2910559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either negative or positive)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68D7C7-DA40-4C4E-B878-54A5B82B19FA}"/>
              </a:ext>
            </a:extLst>
          </p:cNvPr>
          <p:cNvSpPr txBox="1"/>
          <p:nvPr/>
        </p:nvSpPr>
        <p:spPr>
          <a:xfrm>
            <a:off x="784893" y="4973611"/>
            <a:ext cx="968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 that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flows also through the output terminal of the amplifier. Then, the analysis shown above is applicable if the second stage (output stage) is capable of producing the total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79C032B4-9CB0-4908-8305-92041A4BE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639599"/>
              </p:ext>
            </p:extLst>
          </p:nvPr>
        </p:nvGraphicFramePr>
        <p:xfrm>
          <a:off x="5219245" y="1079072"/>
          <a:ext cx="1482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228600" progId="Equation.DSMT4">
                  <p:embed/>
                </p:oleObj>
              </mc:Choice>
              <mc:Fallback>
                <p:oleObj name="Equation" r:id="rId12" imgW="71100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245" y="1079072"/>
                        <a:ext cx="148272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159FB3-AEC1-4EE5-A00E-1CD98AC34DD6}"/>
              </a:ext>
            </a:extLst>
          </p:cNvPr>
          <p:cNvSpPr txBox="1"/>
          <p:nvPr/>
        </p:nvSpPr>
        <p:spPr>
          <a:xfrm>
            <a:off x="592817" y="3590872"/>
            <a:ext cx="5889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gain of the second stage is high enough, we can consider virtual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input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C58A0408-8630-4D44-BD5A-3C7B4002B91C}"/>
              </a:ext>
            </a:extLst>
          </p:cNvPr>
          <p:cNvSpPr/>
          <p:nvPr/>
        </p:nvSpPr>
        <p:spPr>
          <a:xfrm>
            <a:off x="7158416" y="3287486"/>
            <a:ext cx="809927" cy="1178705"/>
          </a:xfrm>
          <a:custGeom>
            <a:avLst/>
            <a:gdLst>
              <a:gd name="connsiteX0" fmla="*/ 679298 w 809927"/>
              <a:gd name="connsiteY0" fmla="*/ 0 h 1178705"/>
              <a:gd name="connsiteX1" fmla="*/ 156784 w 809927"/>
              <a:gd name="connsiteY1" fmla="*/ 141514 h 1178705"/>
              <a:gd name="connsiteX2" fmla="*/ 26155 w 809927"/>
              <a:gd name="connsiteY2" fmla="*/ 598714 h 1178705"/>
              <a:gd name="connsiteX3" fmla="*/ 47927 w 809927"/>
              <a:gd name="connsiteY3" fmla="*/ 1099457 h 1178705"/>
              <a:gd name="connsiteX4" fmla="*/ 505127 w 809927"/>
              <a:gd name="connsiteY4" fmla="*/ 1175657 h 1178705"/>
              <a:gd name="connsiteX5" fmla="*/ 809927 w 809927"/>
              <a:gd name="connsiteY5" fmla="*/ 1164771 h 1178705"/>
              <a:gd name="connsiteX6" fmla="*/ 809927 w 809927"/>
              <a:gd name="connsiteY6" fmla="*/ 1164771 h 117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927" h="1178705">
                <a:moveTo>
                  <a:pt x="679298" y="0"/>
                </a:moveTo>
                <a:cubicBezTo>
                  <a:pt x="472469" y="20864"/>
                  <a:pt x="265641" y="41728"/>
                  <a:pt x="156784" y="141514"/>
                </a:cubicBezTo>
                <a:cubicBezTo>
                  <a:pt x="47927" y="241300"/>
                  <a:pt x="44298" y="439057"/>
                  <a:pt x="26155" y="598714"/>
                </a:cubicBezTo>
                <a:cubicBezTo>
                  <a:pt x="8012" y="758371"/>
                  <a:pt x="-31902" y="1003300"/>
                  <a:pt x="47927" y="1099457"/>
                </a:cubicBezTo>
                <a:cubicBezTo>
                  <a:pt x="127756" y="1195614"/>
                  <a:pt x="378127" y="1164771"/>
                  <a:pt x="505127" y="1175657"/>
                </a:cubicBezTo>
                <a:cubicBezTo>
                  <a:pt x="632127" y="1186543"/>
                  <a:pt x="809927" y="1164771"/>
                  <a:pt x="809927" y="1164771"/>
                </a:cubicBezTo>
                <a:lnTo>
                  <a:pt x="809927" y="1164771"/>
                </a:ln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90CA7-CD2D-432A-9DD7-C59BF396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5" y="365124"/>
            <a:ext cx="10515600" cy="662397"/>
          </a:xfrm>
        </p:spPr>
        <p:txBody>
          <a:bodyPr/>
          <a:lstStyle/>
          <a:p>
            <a:r>
              <a:rPr lang="en-US" dirty="0"/>
              <a:t>Slew rate of the simple class-A, two stage op-amp.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248852-D943-4B4C-BBE8-06C16AE4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2F706-CF5E-4029-B87E-C65D5CFB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C1BDA24-C731-4D15-B48F-FBD7EBB26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430" y="1336975"/>
            <a:ext cx="4550228" cy="3524396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B7C1685-698B-4814-97A2-08D6D1FF0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88897"/>
              </p:ext>
            </p:extLst>
          </p:nvPr>
        </p:nvGraphicFramePr>
        <p:xfrm>
          <a:off x="5543738" y="1143998"/>
          <a:ext cx="15144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457200" progId="Equation.DSMT4">
                  <p:embed/>
                </p:oleObj>
              </mc:Choice>
              <mc:Fallback>
                <p:oleObj name="Equation" r:id="rId4" imgW="78732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01137DEC-61EF-4E06-9A7E-D96ACB1BF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738" y="1143998"/>
                        <a:ext cx="1514475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5982AF4-CB92-4A58-B5BD-F30DE1C40B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52229"/>
              </p:ext>
            </p:extLst>
          </p:nvPr>
        </p:nvGraphicFramePr>
        <p:xfrm>
          <a:off x="5577123" y="2574427"/>
          <a:ext cx="14176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2574427"/>
                        <a:ext cx="1417637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FC154A-2426-4088-9A42-AB2268CB11A0}"/>
              </a:ext>
            </a:extLst>
          </p:cNvPr>
          <p:cNvSpPr txBox="1"/>
          <p:nvPr/>
        </p:nvSpPr>
        <p:spPr>
          <a:xfrm>
            <a:off x="5507225" y="2015079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simple inspection of the first stage: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C25CAF5-2655-4DF8-94C9-7FFFC96C9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97382"/>
              </p:ext>
            </p:extLst>
          </p:nvPr>
        </p:nvGraphicFramePr>
        <p:xfrm>
          <a:off x="5577123" y="3212674"/>
          <a:ext cx="1879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431640" progId="Equation.DSMT4">
                  <p:embed/>
                </p:oleObj>
              </mc:Choice>
              <mc:Fallback>
                <p:oleObj name="Equation" r:id="rId8" imgW="9777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3212674"/>
                        <a:ext cx="187960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CFDA808-F2B1-460F-A062-C5BF7C351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63566"/>
              </p:ext>
            </p:extLst>
          </p:nvPr>
        </p:nvGraphicFramePr>
        <p:xfrm>
          <a:off x="7888287" y="3379788"/>
          <a:ext cx="15367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228600" progId="Equation.DSMT4">
                  <p:embed/>
                </p:oleObj>
              </mc:Choice>
              <mc:Fallback>
                <p:oleObj name="Equation" r:id="rId10" imgW="7999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287" y="3379788"/>
                        <a:ext cx="1536700" cy="45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27479BA-123A-4F7F-8571-E63FD7F44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81912"/>
              </p:ext>
            </p:extLst>
          </p:nvPr>
        </p:nvGraphicFramePr>
        <p:xfrm>
          <a:off x="5662848" y="4241250"/>
          <a:ext cx="1708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431640" progId="Equation.DSMT4">
                  <p:embed/>
                </p:oleObj>
              </mc:Choice>
              <mc:Fallback>
                <p:oleObj name="Equation" r:id="rId12" imgW="88884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848" y="4241250"/>
                        <a:ext cx="170815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68400CC-72D8-4C39-89D4-EA4C433D2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39477"/>
              </p:ext>
            </p:extLst>
          </p:nvPr>
        </p:nvGraphicFramePr>
        <p:xfrm>
          <a:off x="7372764" y="4403447"/>
          <a:ext cx="11715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27479BA-123A-4F7F-8571-E63FD7F44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764" y="4403447"/>
                        <a:ext cx="1171575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5C1082-BF5F-473E-A976-5E084FDDB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23405"/>
              </p:ext>
            </p:extLst>
          </p:nvPr>
        </p:nvGraphicFramePr>
        <p:xfrm>
          <a:off x="1612788" y="5421201"/>
          <a:ext cx="21955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3000" imgH="228600" progId="Equation.DSMT4">
                  <p:embed/>
                </p:oleObj>
              </mc:Choice>
              <mc:Fallback>
                <p:oleObj name="Equation" r:id="rId16" imgW="114300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68400CC-72D8-4C39-89D4-EA4C433D2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788" y="5421201"/>
                        <a:ext cx="2195512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D406F99-B39E-4817-9CA9-484E4CEC2AA0}"/>
              </a:ext>
            </a:extLst>
          </p:cNvPr>
          <p:cNvSpPr txBox="1"/>
          <p:nvPr/>
        </p:nvSpPr>
        <p:spPr>
          <a:xfrm>
            <a:off x="4607672" y="5231922"/>
            <a:ext cx="607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 the higher the slew rate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6514EF37-8051-46AD-BC7B-52B3EC62283D}"/>
              </a:ext>
            </a:extLst>
          </p:cNvPr>
          <p:cNvSpPr/>
          <p:nvPr/>
        </p:nvSpPr>
        <p:spPr>
          <a:xfrm>
            <a:off x="5577123" y="4223224"/>
            <a:ext cx="3169312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F9713-5D24-44DB-8DBB-2F8EF846B6D2}"/>
              </a:ext>
            </a:extLst>
          </p:cNvPr>
          <p:cNvCxnSpPr/>
          <p:nvPr/>
        </p:nvCxnSpPr>
        <p:spPr>
          <a:xfrm>
            <a:off x="1612788" y="5873638"/>
            <a:ext cx="2283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5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C6969C-A7BB-458C-A5BF-71E4AEA8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64C9CB-CD31-4463-B716-02B4B58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47CD611-BA7C-422D-8DCC-96078843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GBW and unity-gain angular frequency (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08102EA-27BC-42CF-81DC-AB674974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1028812"/>
            <a:ext cx="5291324" cy="4800376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D6593BB-BA38-4D68-A8CC-2BD2AB5BA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7799"/>
              </p:ext>
            </p:extLst>
          </p:nvPr>
        </p:nvGraphicFramePr>
        <p:xfrm>
          <a:off x="5364885" y="938423"/>
          <a:ext cx="1553440" cy="5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885" y="938423"/>
                        <a:ext cx="1553440" cy="5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4313C50B-13C3-47B6-8382-C1EAA9E80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67527"/>
              </p:ext>
            </p:extLst>
          </p:nvPr>
        </p:nvGraphicFramePr>
        <p:xfrm>
          <a:off x="7791890" y="903619"/>
          <a:ext cx="268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241200" progId="Equation.DSMT4">
                  <p:embed/>
                </p:oleObj>
              </mc:Choice>
              <mc:Fallback>
                <p:oleObj name="Equation" r:id="rId5" imgW="111744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D6593BB-BA38-4D68-A8CC-2BD2AB5BAE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890" y="903619"/>
                        <a:ext cx="2681288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4346895-C39E-47ED-B05C-068279BAD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42734"/>
              </p:ext>
            </p:extLst>
          </p:nvPr>
        </p:nvGraphicFramePr>
        <p:xfrm>
          <a:off x="5350266" y="1768345"/>
          <a:ext cx="19510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241200" progId="Equation.DSMT4">
                  <p:embed/>
                </p:oleObj>
              </mc:Choice>
              <mc:Fallback>
                <p:oleObj name="Equation" r:id="rId7" imgW="81252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4313C50B-13C3-47B6-8382-C1EAA9E801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266" y="1768345"/>
                        <a:ext cx="19510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5E15F74-9131-4593-87FA-CDFC19760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828744"/>
              </p:ext>
            </p:extLst>
          </p:nvPr>
        </p:nvGraphicFramePr>
        <p:xfrm>
          <a:off x="8887266" y="1830585"/>
          <a:ext cx="15859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241200" progId="Equation.DSMT4">
                  <p:embed/>
                </p:oleObj>
              </mc:Choice>
              <mc:Fallback>
                <p:oleObj name="Equation" r:id="rId9" imgW="66024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4346895-C39E-47ED-B05C-068279BAD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7266" y="1830585"/>
                        <a:ext cx="1585912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7FE2BB2-8406-4DE9-9AD6-A3E7A11CD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36416"/>
              </p:ext>
            </p:extLst>
          </p:nvPr>
        </p:nvGraphicFramePr>
        <p:xfrm>
          <a:off x="7036484" y="2596562"/>
          <a:ext cx="2510330" cy="10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680" imgH="431640" progId="Equation.DSMT4">
                  <p:embed/>
                </p:oleObj>
              </mc:Choice>
              <mc:Fallback>
                <p:oleObj name="Equation" r:id="rId11" imgW="10666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E6E204B-F706-4ADC-8D19-0E5C07A41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484" y="2596562"/>
                        <a:ext cx="2510330" cy="1023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C56B618-4A68-495C-AE83-3E3B88C75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5894"/>
              </p:ext>
            </p:extLst>
          </p:nvPr>
        </p:nvGraphicFramePr>
        <p:xfrm>
          <a:off x="7301303" y="3731825"/>
          <a:ext cx="2245511" cy="49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54080" imgH="228600" progId="Equation.DSMT4">
                  <p:embed/>
                </p:oleObj>
              </mc:Choice>
              <mc:Fallback>
                <p:oleObj name="Equation" r:id="rId13" imgW="10540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3731825"/>
                        <a:ext cx="2245511" cy="49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CC19AC4-5C8C-4E20-B0D0-5F1199E95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43268"/>
              </p:ext>
            </p:extLst>
          </p:nvPr>
        </p:nvGraphicFramePr>
        <p:xfrm>
          <a:off x="7301303" y="4632276"/>
          <a:ext cx="3374310" cy="9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98320" imgH="431640" progId="Equation.DSMT4">
                  <p:embed/>
                </p:oleObj>
              </mc:Choice>
              <mc:Fallback>
                <p:oleObj name="Equation" r:id="rId15" imgW="14983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4632276"/>
                        <a:ext cx="3374310" cy="979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98C9058-C54C-4A75-ABDF-2FE10932897A}"/>
              </a:ext>
            </a:extLst>
          </p:cNvPr>
          <p:cNvCxnSpPr/>
          <p:nvPr/>
        </p:nvCxnSpPr>
        <p:spPr>
          <a:xfrm flipH="1">
            <a:off x="7301303" y="1594104"/>
            <a:ext cx="633726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A3949AD-89F7-4CA0-AE9A-59AA28C1B1AA}"/>
              </a:ext>
            </a:extLst>
          </p:cNvPr>
          <p:cNvCxnSpPr>
            <a:cxnSpLocks/>
          </p:cNvCxnSpPr>
          <p:nvPr/>
        </p:nvCxnSpPr>
        <p:spPr>
          <a:xfrm flipH="1">
            <a:off x="6852221" y="1489407"/>
            <a:ext cx="66104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3AABA86-8835-4040-AF21-55BC85311758}"/>
              </a:ext>
            </a:extLst>
          </p:cNvPr>
          <p:cNvCxnSpPr>
            <a:cxnSpLocks/>
          </p:cNvCxnSpPr>
          <p:nvPr/>
        </p:nvCxnSpPr>
        <p:spPr>
          <a:xfrm>
            <a:off x="7453703" y="2109572"/>
            <a:ext cx="654880" cy="0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1EADC1B-3704-4768-88B5-29B407738FBC}"/>
              </a:ext>
            </a:extLst>
          </p:cNvPr>
          <p:cNvSpPr/>
          <p:nvPr/>
        </p:nvSpPr>
        <p:spPr>
          <a:xfrm>
            <a:off x="7134929" y="4512165"/>
            <a:ext cx="3540684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E10D7-834E-43CA-A51F-84A7D070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404"/>
            <a:ext cx="10515600" cy="662397"/>
          </a:xfrm>
        </p:spPr>
        <p:txBody>
          <a:bodyPr/>
          <a:lstStyle/>
          <a:p>
            <a:r>
              <a:rPr lang="en-US"/>
              <a:t>GBW and stability specifications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EDEFCB-B3FB-4640-8076-7849C565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CDEADA-279C-4AB7-B6C8-B5564912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7E4372-5B72-45CE-B932-3BB27620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" y="1676400"/>
            <a:ext cx="4543908" cy="412230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F04B08E-4526-4210-B67D-15FE97C4D7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14435"/>
              </p:ext>
            </p:extLst>
          </p:nvPr>
        </p:nvGraphicFramePr>
        <p:xfrm>
          <a:off x="5103433" y="1185578"/>
          <a:ext cx="13430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31640" progId="Equation.DSMT4">
                  <p:embed/>
                </p:oleObj>
              </mc:Choice>
              <mc:Fallback>
                <p:oleObj name="Equation" r:id="rId3" imgW="59688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CC19AC4-5C8C-4E20-B0D0-5F1199E95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1185578"/>
                        <a:ext cx="1343025" cy="979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164D828-64ED-4145-9EE6-4A88D5CB9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90810"/>
              </p:ext>
            </p:extLst>
          </p:nvPr>
        </p:nvGraphicFramePr>
        <p:xfrm>
          <a:off x="6938142" y="1174162"/>
          <a:ext cx="16859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F04B08E-4526-4210-B67D-15FE97C4D7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142" y="1174162"/>
                        <a:ext cx="1685925" cy="892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D2F9441-6FD5-42DA-B9F5-9A78416325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533259"/>
              </p:ext>
            </p:extLst>
          </p:nvPr>
        </p:nvGraphicFramePr>
        <p:xfrm>
          <a:off x="5103433" y="2145264"/>
          <a:ext cx="3228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34960" imgH="431640" progId="Equation.DSMT4">
                  <p:embed/>
                </p:oleObj>
              </mc:Choice>
              <mc:Fallback>
                <p:oleObj name="Equation" r:id="rId7" imgW="143496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164D828-64ED-4145-9EE6-4A88D5CB9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2145264"/>
                        <a:ext cx="3228975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AA410BF-8B83-48FA-9F48-0552ECBB01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09557"/>
              </p:ext>
            </p:extLst>
          </p:nvPr>
        </p:nvGraphicFramePr>
        <p:xfrm>
          <a:off x="7737310" y="3163281"/>
          <a:ext cx="13144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3920" imgH="228600" progId="Equation.DSMT4">
                  <p:embed/>
                </p:oleObj>
              </mc:Choice>
              <mc:Fallback>
                <p:oleObj name="Equation" r:id="rId9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D2F9441-6FD5-42DA-B9F5-9A78416325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310" y="3163281"/>
                        <a:ext cx="1314450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4CBFE47-12B7-4CBD-8321-A4EDA6272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14368"/>
              </p:ext>
            </p:extLst>
          </p:nvPr>
        </p:nvGraphicFramePr>
        <p:xfrm>
          <a:off x="5579372" y="3776145"/>
          <a:ext cx="3311316" cy="107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4640" imgH="507960" progId="Equation.DSMT4">
                  <p:embed/>
                </p:oleObj>
              </mc:Choice>
              <mc:Fallback>
                <p:oleObj name="Equation" r:id="rId11" imgW="157464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42BB96F-0798-4527-A0CA-743780748B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372" y="3776145"/>
                        <a:ext cx="3311316" cy="1076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155157-1F02-414B-9CAD-7FA8A607ED45}"/>
              </a:ext>
            </a:extLst>
          </p:cNvPr>
          <p:cNvSpPr txBox="1"/>
          <p:nvPr/>
        </p:nvSpPr>
        <p:spPr>
          <a:xfrm>
            <a:off x="5103433" y="3189635"/>
            <a:ext cx="2693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Then, we impose:</a:t>
            </a:r>
          </a:p>
        </p:txBody>
      </p:sp>
    </p:spTree>
    <p:extLst>
      <p:ext uri="{BB962C8B-B14F-4D97-AF65-F5344CB8AC3E}">
        <p14:creationId xmlns:p14="http://schemas.microsoft.com/office/powerpoint/2010/main" val="1233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7274E-477F-4D14-AB7F-2118E973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approximate approach: Hypothesis 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B40FF1-019F-408F-BFE7-E6157088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E95970-9126-4B6C-8FAF-04950A17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CE3053-95C9-44E1-AFB1-A171B3FF194E}"/>
              </a:ext>
            </a:extLst>
          </p:cNvPr>
          <p:cNvSpPr txBox="1"/>
          <p:nvPr/>
        </p:nvSpPr>
        <p:spPr>
          <a:xfrm>
            <a:off x="838200" y="3011565"/>
            <a:ext cx="730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84C8B229-5CAF-496D-84AE-6A6DE802C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0769" y="1027522"/>
            <a:ext cx="6438900" cy="169545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8F05D3F-B682-4C11-975A-E4C39595F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92871"/>
              </p:ext>
            </p:extLst>
          </p:nvPr>
        </p:nvGraphicFramePr>
        <p:xfrm>
          <a:off x="1391574" y="5050342"/>
          <a:ext cx="460938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507960" progId="Equation.DSMT4">
                  <p:embed/>
                </p:oleObj>
              </mc:Choice>
              <mc:Fallback>
                <p:oleObj name="Equation" r:id="rId4" imgW="2323800" imgH="5079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BB60A91-D7E9-437F-ACE6-347E369857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574" y="5050342"/>
                        <a:ext cx="460938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E1ADBF5-86F0-495D-A30C-F3DA3DD5D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07467"/>
              </p:ext>
            </p:extLst>
          </p:nvPr>
        </p:nvGraphicFramePr>
        <p:xfrm>
          <a:off x="8215186" y="2955959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457200" progId="Equation.DSMT4">
                  <p:embed/>
                </p:oleObj>
              </mc:Choice>
              <mc:Fallback>
                <p:oleObj name="Equation" r:id="rId6" imgW="58392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186" y="2955959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F980A3C-958E-43C5-9CD5-5A40DB1B3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20475"/>
              </p:ext>
            </p:extLst>
          </p:nvPr>
        </p:nvGraphicFramePr>
        <p:xfrm>
          <a:off x="8141802" y="4277982"/>
          <a:ext cx="19875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28600" progId="Equation.DSMT4">
                  <p:embed/>
                </p:oleObj>
              </mc:Choice>
              <mc:Fallback>
                <p:oleObj name="Equation" r:id="rId8" imgW="901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802" y="4277982"/>
                        <a:ext cx="19875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50E720CD-221E-4DAE-83FB-222396C0ACBA}"/>
              </a:ext>
            </a:extLst>
          </p:cNvPr>
          <p:cNvSpPr/>
          <p:nvPr/>
        </p:nvSpPr>
        <p:spPr>
          <a:xfrm rot="5400000">
            <a:off x="8864990" y="3858822"/>
            <a:ext cx="365124" cy="5253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629E064-2449-4512-A34E-4E2CABE08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31587"/>
              </p:ext>
            </p:extLst>
          </p:nvPr>
        </p:nvGraphicFramePr>
        <p:xfrm>
          <a:off x="6947680" y="5140160"/>
          <a:ext cx="12350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80" imgH="431640" progId="Equation.DSMT4">
                  <p:embed/>
                </p:oleObj>
              </mc:Choice>
              <mc:Fallback>
                <p:oleObj name="Equation" r:id="rId10" imgW="6220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680" y="5140160"/>
                        <a:ext cx="123507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B46CEA0-A3E9-4155-98BA-4B380988A299}"/>
              </a:ext>
            </a:extLst>
          </p:cNvPr>
          <p:cNvSpPr txBox="1"/>
          <p:nvPr/>
        </p:nvSpPr>
        <p:spPr>
          <a:xfrm>
            <a:off x="838200" y="3505578"/>
            <a:ext cx="6039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Motivation: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includes the load capacitance,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arbitrarily large to satisfy the hypothesis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EB4B84B7-AD66-49C4-9AD4-F09B9630F29D}"/>
              </a:ext>
            </a:extLst>
          </p:cNvPr>
          <p:cNvSpPr/>
          <p:nvPr/>
        </p:nvSpPr>
        <p:spPr>
          <a:xfrm>
            <a:off x="6667488" y="5009653"/>
            <a:ext cx="1751532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08356-8BBF-485B-8F45-5F19BE6A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approximate approach: Hypothesis 2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C7BF54-6407-43E8-893E-5E85CE76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CD205D-2606-4794-AFA8-57B202BD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463CA1A-5CA4-4531-8C46-7D86C96D6315}"/>
              </a:ext>
            </a:extLst>
          </p:cNvPr>
          <p:cNvSpPr txBox="1"/>
          <p:nvPr/>
        </p:nvSpPr>
        <p:spPr>
          <a:xfrm>
            <a:off x="1228593" y="1352150"/>
            <a:ext cx="9684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2: The parasitic component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114D237-DE6C-4248-861A-FE1FED99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355836"/>
              </p:ext>
            </p:extLst>
          </p:nvPr>
        </p:nvGraphicFramePr>
        <p:xfrm>
          <a:off x="1441953" y="2041923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28600" progId="Equation.DSMT4">
                  <p:embed/>
                </p:oleObj>
              </mc:Choice>
              <mc:Fallback>
                <p:oleObj name="Equation" r:id="rId2" imgW="115560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53" y="2041923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0141900-E18C-4B5A-947A-B54C99E4D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710206"/>
              </p:ext>
            </p:extLst>
          </p:nvPr>
        </p:nvGraphicFramePr>
        <p:xfrm>
          <a:off x="4750126" y="1864995"/>
          <a:ext cx="20415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629E064-2449-4512-A34E-4E2CABE08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126" y="1864995"/>
                        <a:ext cx="2041525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E4CE821D-636F-4182-85A1-5475F420E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7878" y="281890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7BC6A809-083B-4F6A-9DDF-7743EA37ED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23163" y="4322282"/>
            <a:ext cx="847725" cy="12477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97DE37-69DD-4B1B-AE5B-457F44ED44C1}"/>
              </a:ext>
            </a:extLst>
          </p:cNvPr>
          <p:cNvSpPr txBox="1"/>
          <p:nvPr/>
        </p:nvSpPr>
        <p:spPr>
          <a:xfrm>
            <a:off x="7299960" y="1987912"/>
            <a:ext cx="39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the expression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strongly simplified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3064668-7A60-4E52-824A-01725672C2B4}"/>
              </a:ext>
            </a:extLst>
          </p:cNvPr>
          <p:cNvSpPr txBox="1"/>
          <p:nvPr/>
        </p:nvSpPr>
        <p:spPr>
          <a:xfrm>
            <a:off x="6173042" y="3156900"/>
            <a:ext cx="4831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 1 and 2 correspond to consider that all parasitic capacitances of the amplifier are negligible with respect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are external to the amplifier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or are purposely placed devices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92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B9D62-5066-4079-9162-FD28FBF4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20"/>
            <a:ext cx="10515600" cy="66239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GBW</a:t>
            </a:r>
            <a:r>
              <a:rPr lang="en-US" dirty="0"/>
              <a:t> specification shapes the second stage (</a:t>
            </a:r>
            <a:r>
              <a:rPr lang="en-US" i="1" dirty="0"/>
              <a:t>G</a:t>
            </a:r>
            <a:r>
              <a:rPr lang="en-US" i="1" baseline="-25000" dirty="0"/>
              <a:t>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2D6FC1-EEF1-4235-A182-9556A756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9B1D67-A082-4761-82DA-6B3EF092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2CB9E7F-BE97-4876-9B5B-30BA58A8C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4229" y="912814"/>
            <a:ext cx="7210197" cy="189854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1D16C25-916E-499D-967A-783247162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15520"/>
              </p:ext>
            </p:extLst>
          </p:nvPr>
        </p:nvGraphicFramePr>
        <p:xfrm>
          <a:off x="618094" y="2896628"/>
          <a:ext cx="1657462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80" imgH="431640" progId="Equation.DSMT4">
                  <p:embed/>
                </p:oleObj>
              </mc:Choice>
              <mc:Fallback>
                <p:oleObj name="Equation" r:id="rId4" imgW="6220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0141900-E18C-4B5A-947A-B54C99E4D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94" y="2896628"/>
                        <a:ext cx="1657462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D2840A-2D82-4EEC-BAD3-08DE7F55E94D}"/>
              </a:ext>
            </a:extLst>
          </p:cNvPr>
          <p:cNvSpPr txBox="1"/>
          <p:nvPr/>
        </p:nvSpPr>
        <p:spPr>
          <a:xfrm>
            <a:off x="2584173" y="3342451"/>
            <a:ext cx="439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stability requirement: 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5779F5E-A7D8-4F62-A56C-CCC8087F2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66889"/>
              </p:ext>
            </p:extLst>
          </p:nvPr>
        </p:nvGraphicFramePr>
        <p:xfrm>
          <a:off x="6768185" y="3246164"/>
          <a:ext cx="1479763" cy="58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185" y="3246164"/>
                        <a:ext cx="1479763" cy="58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5220736-600B-4D3A-A085-653AE2450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45842"/>
              </p:ext>
            </p:extLst>
          </p:nvPr>
        </p:nvGraphicFramePr>
        <p:xfrm>
          <a:off x="2715039" y="3894705"/>
          <a:ext cx="4699278" cy="63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720" imgH="228600" progId="Equation.DSMT4">
                  <p:embed/>
                </p:oleObj>
              </mc:Choice>
              <mc:Fallback>
                <p:oleObj name="Equation" r:id="rId8" imgW="17017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039" y="3894705"/>
                        <a:ext cx="4699278" cy="634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FE095B0-2E6E-411B-97BB-103B8AB93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82194"/>
              </p:ext>
            </p:extLst>
          </p:nvPr>
        </p:nvGraphicFramePr>
        <p:xfrm>
          <a:off x="1446824" y="4783391"/>
          <a:ext cx="3078449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431640" progId="Equation.DSMT4">
                  <p:embed/>
                </p:oleObj>
              </mc:Choice>
              <mc:Fallback>
                <p:oleObj name="Equation" r:id="rId10" imgW="11556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824" y="4783391"/>
                        <a:ext cx="3078449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AECB805-4381-47B1-9EA6-6A39B6F37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37021"/>
              </p:ext>
            </p:extLst>
          </p:nvPr>
        </p:nvGraphicFramePr>
        <p:xfrm>
          <a:off x="5359913" y="5143682"/>
          <a:ext cx="3580529" cy="6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913" y="5143682"/>
                        <a:ext cx="3580529" cy="612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EC22171-F8AE-40A4-A58A-C24BBC1AB32F}"/>
              </a:ext>
            </a:extLst>
          </p:cNvPr>
          <p:cNvSpPr/>
          <p:nvPr/>
        </p:nvSpPr>
        <p:spPr>
          <a:xfrm>
            <a:off x="5269522" y="5066238"/>
            <a:ext cx="3804904" cy="8789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1FAB8C6A-81CB-4356-ADD1-3FFBDAE020A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83756" y="3342451"/>
            <a:ext cx="2190750" cy="552450"/>
          </a:xfrm>
          <a:prstGeom prst="rect">
            <a:avLst/>
          </a:prstGeom>
        </p:spPr>
      </p:pic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98E5949C-EE12-44B8-A2DF-99E9CD961E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61088" y="3413551"/>
            <a:ext cx="304800" cy="581025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89DA2F0-588A-4007-B5D2-D04B8776A2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895341"/>
              </p:ext>
            </p:extLst>
          </p:nvPr>
        </p:nvGraphicFramePr>
        <p:xfrm>
          <a:off x="9381046" y="4509425"/>
          <a:ext cx="11350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71320" imgH="177480" progId="Equation.DSMT4">
                  <p:embed/>
                </p:oleObj>
              </mc:Choice>
              <mc:Fallback>
                <p:oleObj name="Equation" r:id="rId18" imgW="571320" imgH="177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1046" y="4509425"/>
                        <a:ext cx="11350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ccia in su 15">
            <a:extLst>
              <a:ext uri="{FF2B5EF4-FFF2-40B4-BE49-F238E27FC236}">
                <a16:creationId xmlns:a16="http://schemas.microsoft.com/office/drawing/2014/main" id="{0A389E2D-1CE3-4710-998E-5E9153E35521}"/>
              </a:ext>
            </a:extLst>
          </p:cNvPr>
          <p:cNvSpPr/>
          <p:nvPr/>
        </p:nvSpPr>
        <p:spPr>
          <a:xfrm>
            <a:off x="9635572" y="4004291"/>
            <a:ext cx="313005" cy="45561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4719C0D7-EBED-47D9-BFED-6ADDA89B06A5}"/>
              </a:ext>
            </a:extLst>
          </p:cNvPr>
          <p:cNvSpPr/>
          <p:nvPr/>
        </p:nvSpPr>
        <p:spPr>
          <a:xfrm rot="217694">
            <a:off x="9787467" y="2946265"/>
            <a:ext cx="1066800" cy="330335"/>
          </a:xfrm>
          <a:custGeom>
            <a:avLst/>
            <a:gdLst>
              <a:gd name="connsiteX0" fmla="*/ 0 w 1066800"/>
              <a:gd name="connsiteY0" fmla="*/ 330335 h 330335"/>
              <a:gd name="connsiteX1" fmla="*/ 135466 w 1066800"/>
              <a:gd name="connsiteY1" fmla="*/ 84802 h 330335"/>
              <a:gd name="connsiteX2" fmla="*/ 592666 w 1066800"/>
              <a:gd name="connsiteY2" fmla="*/ 8602 h 330335"/>
              <a:gd name="connsiteX3" fmla="*/ 1066800 w 1066800"/>
              <a:gd name="connsiteY3" fmla="*/ 262602 h 3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330335">
                <a:moveTo>
                  <a:pt x="0" y="330335"/>
                </a:moveTo>
                <a:cubicBezTo>
                  <a:pt x="18344" y="234379"/>
                  <a:pt x="36688" y="138424"/>
                  <a:pt x="135466" y="84802"/>
                </a:cubicBezTo>
                <a:cubicBezTo>
                  <a:pt x="234244" y="31180"/>
                  <a:pt x="437444" y="-21031"/>
                  <a:pt x="592666" y="8602"/>
                </a:cubicBezTo>
                <a:cubicBezTo>
                  <a:pt x="747888" y="38235"/>
                  <a:pt x="907344" y="150418"/>
                  <a:pt x="1066800" y="262602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7D5E99B8-0943-47A9-A808-59B255C4C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9593"/>
              </p:ext>
            </p:extLst>
          </p:nvPr>
        </p:nvGraphicFramePr>
        <p:xfrm>
          <a:off x="10081154" y="2568016"/>
          <a:ext cx="4794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41200" imgH="164880" progId="Equation.DSMT4">
                  <p:embed/>
                </p:oleObj>
              </mc:Choice>
              <mc:Fallback>
                <p:oleObj name="Equation" r:id="rId20" imgW="241200" imgH="1648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589DA2F0-588A-4007-B5D2-D04B8776A2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1154" y="2568016"/>
                        <a:ext cx="479425" cy="32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AC4330A-AD26-4F9B-9A06-4B157277EE46}"/>
              </a:ext>
            </a:extLst>
          </p:cNvPr>
          <p:cNvSpPr txBox="1"/>
          <p:nvPr/>
        </p:nvSpPr>
        <p:spPr>
          <a:xfrm>
            <a:off x="9728462" y="1750886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76E10F-C230-4CAC-ACAA-D29D1742CC1B}"/>
              </a:ext>
            </a:extLst>
          </p:cNvPr>
          <p:cNvSpPr txBox="1"/>
          <p:nvPr/>
        </p:nvSpPr>
        <p:spPr>
          <a:xfrm>
            <a:off x="9283537" y="5027704"/>
            <a:ext cx="269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GBW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6" grpId="0" animBg="1"/>
      <p:bldP spid="17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08BFF-1414-4D11-93D9-E7B02A17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318599"/>
            <a:ext cx="10515600" cy="662397"/>
          </a:xfrm>
        </p:spPr>
        <p:txBody>
          <a:bodyPr/>
          <a:lstStyle/>
          <a:p>
            <a:r>
              <a:rPr lang="en-US" dirty="0"/>
              <a:t>Back to the first stage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0635EA-BEA4-4BAF-A808-A4D0D744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13B051-09D7-4D7A-8838-ADD8B29E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B849800-F37D-48FB-8AC9-7E6832D9A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856" y="1027522"/>
            <a:ext cx="6866115" cy="1807942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80793AE-389F-40B1-9F9A-E9977B198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69486"/>
              </p:ext>
            </p:extLst>
          </p:nvPr>
        </p:nvGraphicFramePr>
        <p:xfrm>
          <a:off x="5514089" y="4980345"/>
          <a:ext cx="2123951" cy="111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089" y="4980345"/>
                        <a:ext cx="2123951" cy="1117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70E0DB3-C2AA-4ED3-894A-9DF69FF6F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603389"/>
              </p:ext>
            </p:extLst>
          </p:nvPr>
        </p:nvGraphicFramePr>
        <p:xfrm>
          <a:off x="2582903" y="5081945"/>
          <a:ext cx="1675726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903" y="5081945"/>
                        <a:ext cx="1675726" cy="65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9B0D43A-D159-48A1-BDD4-0458721BF7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233535"/>
              </p:ext>
            </p:extLst>
          </p:nvPr>
        </p:nvGraphicFramePr>
        <p:xfrm>
          <a:off x="788153" y="3185774"/>
          <a:ext cx="1458686" cy="106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880" imgH="431640" progId="Equation.DSMT4">
                  <p:embed/>
                </p:oleObj>
              </mc:Choice>
              <mc:Fallback>
                <p:oleObj name="Equation" r:id="rId8" imgW="5968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53" y="3185774"/>
                        <a:ext cx="1458686" cy="1060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4D0F9727-E11E-45AB-8B0F-9F5456FC1A35}"/>
              </a:ext>
            </a:extLst>
          </p:cNvPr>
          <p:cNvCxnSpPr>
            <a:cxnSpLocks/>
          </p:cNvCxnSpPr>
          <p:nvPr/>
        </p:nvCxnSpPr>
        <p:spPr>
          <a:xfrm flipV="1">
            <a:off x="2088542" y="2427514"/>
            <a:ext cx="228600" cy="71845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197ECBB-C9F1-4A71-B8B3-573639029B47}"/>
              </a:ext>
            </a:extLst>
          </p:cNvPr>
          <p:cNvCxnSpPr>
            <a:cxnSpLocks/>
          </p:cNvCxnSpPr>
          <p:nvPr/>
        </p:nvCxnSpPr>
        <p:spPr>
          <a:xfrm flipV="1">
            <a:off x="2246839" y="1680993"/>
            <a:ext cx="2294138" cy="221967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AFF129-5AE1-4800-AA20-53E4AF4A702D}"/>
              </a:ext>
            </a:extLst>
          </p:cNvPr>
          <p:cNvSpPr txBox="1"/>
          <p:nvPr/>
        </p:nvSpPr>
        <p:spPr>
          <a:xfrm>
            <a:off x="3420766" y="2847969"/>
            <a:ext cx="8941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two degrees of freedom,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 smaller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would allow for a smaller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value, saving area. However,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cannot get too small, otherwise hypothesis 1 risks to fail.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4AB4B3C-EAD5-4CFB-BD86-F5C499076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35839"/>
              </p:ext>
            </p:extLst>
          </p:nvPr>
        </p:nvGraphicFramePr>
        <p:xfrm>
          <a:off x="8346571" y="4980345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431640" progId="Equation.DSMT4">
                  <p:embed/>
                </p:oleObj>
              </mc:Choice>
              <mc:Fallback>
                <p:oleObj name="Equation" r:id="rId10" imgW="7999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4980345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DFE99AA-068E-47D0-B9E6-F1E0E02A5E6A}"/>
              </a:ext>
            </a:extLst>
          </p:cNvPr>
          <p:cNvSpPr txBox="1"/>
          <p:nvPr/>
        </p:nvSpPr>
        <p:spPr>
          <a:xfrm>
            <a:off x="3061380" y="4048299"/>
            <a:ext cx="7903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guide the choice, it is convenient to relate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to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through the stability condition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A9C4DC6-AD94-4652-A83F-29DEEAD97AE1}"/>
              </a:ext>
            </a:extLst>
          </p:cNvPr>
          <p:cNvSpPr txBox="1"/>
          <p:nvPr/>
        </p:nvSpPr>
        <p:spPr>
          <a:xfrm>
            <a:off x="2296886" y="5612042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stability condition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0C9ADC4A-10EC-4856-9F4E-DC077C0C465C}"/>
              </a:ext>
            </a:extLst>
          </p:cNvPr>
          <p:cNvSpPr/>
          <p:nvPr/>
        </p:nvSpPr>
        <p:spPr>
          <a:xfrm>
            <a:off x="8239249" y="4879297"/>
            <a:ext cx="2123951" cy="11944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3D47AA0-F8E8-958B-EA5A-82B77DBCE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087778"/>
              </p:ext>
            </p:extLst>
          </p:nvPr>
        </p:nvGraphicFramePr>
        <p:xfrm>
          <a:off x="8346571" y="972971"/>
          <a:ext cx="3114550" cy="53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AECB805-4381-47B1-9EA6-6A39B6F37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972971"/>
                        <a:ext cx="3114550" cy="532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C576CE8F-5D6D-C80D-91D1-65F6FB130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057801"/>
              </p:ext>
            </p:extLst>
          </p:nvPr>
        </p:nvGraphicFramePr>
        <p:xfrm>
          <a:off x="8422008" y="1623982"/>
          <a:ext cx="1381891" cy="949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34680" imgH="431640" progId="Equation.DSMT4">
                  <p:embed/>
                </p:oleObj>
              </mc:Choice>
              <mc:Fallback>
                <p:oleObj name="Equation" r:id="rId14" imgW="6346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2008" y="1623982"/>
                        <a:ext cx="1381891" cy="949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8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96D7F-AC30-4F17-A256-E180B474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47"/>
            <a:ext cx="10515600" cy="662397"/>
          </a:xfrm>
        </p:spPr>
        <p:txBody>
          <a:bodyPr/>
          <a:lstStyle/>
          <a:p>
            <a:r>
              <a:rPr lang="en-US" i="1" dirty="0"/>
              <a:t>C</a:t>
            </a:r>
            <a:r>
              <a:rPr lang="en-US" baseline="-25000" dirty="0"/>
              <a:t>C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baseline="-25000" dirty="0"/>
              <a:t>L</a:t>
            </a:r>
            <a:r>
              <a:rPr lang="en-US" dirty="0"/>
              <a:t>, the "rule of thumb" and its limits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EF5B261-7D69-4132-8513-0235012A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AC9BA7-081B-47C1-8F17-5CD17BC1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9195843-18A4-413A-8903-8C04BB2BB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3972"/>
              </p:ext>
            </p:extLst>
          </p:nvPr>
        </p:nvGraphicFramePr>
        <p:xfrm>
          <a:off x="838200" y="1193771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431640" progId="Equation.DSMT4">
                  <p:embed/>
                </p:oleObj>
              </mc:Choice>
              <mc:Fallback>
                <p:oleObj name="Equation" r:id="rId2" imgW="799920" imgH="4316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4AB4B3C-EAD5-4CFB-BD86-F5C499076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3771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8E956FF-C27A-40CB-9A29-DCD5B57A7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13007"/>
              </p:ext>
            </p:extLst>
          </p:nvPr>
        </p:nvGraphicFramePr>
        <p:xfrm>
          <a:off x="5192714" y="1193771"/>
          <a:ext cx="19605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457200" progId="Equation.DSMT4">
                  <p:embed/>
                </p:oleObj>
              </mc:Choice>
              <mc:Fallback>
                <p:oleObj name="Equation" r:id="rId4" imgW="88884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4" y="1193771"/>
                        <a:ext cx="1960562" cy="1014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2EF4DA-2843-4F88-B171-D248E1C29855}"/>
              </a:ext>
            </a:extLst>
          </p:cNvPr>
          <p:cNvSpPr txBox="1"/>
          <p:nvPr/>
        </p:nvSpPr>
        <p:spPr>
          <a:xfrm>
            <a:off x="1643742" y="2462568"/>
            <a:ext cx="971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validity of condition (a) makes also condition (b) automatically true. Making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even larger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does not add validity to hypothesis 1 and requires more area. 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9C3A7C-FD4C-4E69-9BC1-A3AFE717D630}"/>
              </a:ext>
            </a:extLst>
          </p:cNvPr>
          <p:cNvSpPr txBox="1"/>
          <p:nvPr/>
        </p:nvSpPr>
        <p:spPr>
          <a:xfrm>
            <a:off x="7667073" y="1443185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9B84820-4272-43AB-9B5C-114ABF80C6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438534"/>
              </p:ext>
            </p:extLst>
          </p:nvPr>
        </p:nvGraphicFramePr>
        <p:xfrm>
          <a:off x="3383305" y="3989782"/>
          <a:ext cx="1543752" cy="66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228600" progId="Equation.DSMT4">
                  <p:embed/>
                </p:oleObj>
              </mc:Choice>
              <mc:Fallback>
                <p:oleObj name="Equation" r:id="rId6" imgW="5331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305" y="3989782"/>
                        <a:ext cx="1543752" cy="6660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5A32A7-1D83-4E1A-A09F-1B71C8790E44}"/>
              </a:ext>
            </a:extLst>
          </p:cNvPr>
          <p:cNvSpPr txBox="1"/>
          <p:nvPr/>
        </p:nvSpPr>
        <p:spPr>
          <a:xfrm>
            <a:off x="1196488" y="4025620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E674621-28C6-494B-8758-2E79B9C55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02981"/>
              </p:ext>
            </p:extLst>
          </p:nvPr>
        </p:nvGraphicFramePr>
        <p:xfrm>
          <a:off x="5851788" y="3859275"/>
          <a:ext cx="1844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DSMT4">
                  <p:embed/>
                </p:oleObj>
              </mc:Choice>
              <mc:Fallback>
                <p:oleObj name="Equation" r:id="rId8" imgW="78732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788" y="3859275"/>
                        <a:ext cx="18446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A31A870-EE1D-4100-AD13-E7D2CBBD9CD9}"/>
              </a:ext>
            </a:extLst>
          </p:cNvPr>
          <p:cNvSpPr txBox="1"/>
          <p:nvPr/>
        </p:nvSpPr>
        <p:spPr>
          <a:xfrm>
            <a:off x="4155181" y="4917164"/>
            <a:ext cx="333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determined both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2DECC29-8E7B-49D5-9D50-E2C96183D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38189"/>
              </p:ext>
            </p:extLst>
          </p:nvPr>
        </p:nvGraphicFramePr>
        <p:xfrm>
          <a:off x="8850574" y="4917164"/>
          <a:ext cx="1755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393480" progId="Equation.DSMT4">
                  <p:embed/>
                </p:oleObj>
              </mc:Choice>
              <mc:Fallback>
                <p:oleObj name="Equation" r:id="rId10" imgW="749160" imgH="3934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8E674621-28C6-494B-8758-2E79B9C558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574" y="4917164"/>
                        <a:ext cx="17557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/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</a:t>
                </a:r>
                <a:r>
                  <a:rPr lang="it-IT" sz="2400" dirty="0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=3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≅70°)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blipFill>
                <a:blip r:embed="rId13"/>
                <a:stretch>
                  <a:fillRect l="-3030" t="-10526" r="-101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FFCCBB1-03C3-4DC3-A825-FDC03CFE3024}"/>
              </a:ext>
            </a:extLst>
          </p:cNvPr>
          <p:cNvSpPr txBox="1"/>
          <p:nvPr/>
        </p:nvSpPr>
        <p:spPr>
          <a:xfrm>
            <a:off x="4569870" y="1162729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1E3ACC4-2B3F-4EDB-84F4-A8AA1CC2120B}"/>
              </a:ext>
            </a:extLst>
          </p:cNvPr>
          <p:cNvSpPr txBox="1"/>
          <p:nvPr/>
        </p:nvSpPr>
        <p:spPr>
          <a:xfrm>
            <a:off x="4569870" y="169680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EC8ADA0D-3288-41BE-929F-51FE0C9E1419}"/>
              </a:ext>
            </a:extLst>
          </p:cNvPr>
          <p:cNvSpPr/>
          <p:nvPr/>
        </p:nvSpPr>
        <p:spPr>
          <a:xfrm>
            <a:off x="7328352" y="1193771"/>
            <a:ext cx="282289" cy="941912"/>
          </a:xfrm>
          <a:prstGeom prst="rightBrace">
            <a:avLst>
              <a:gd name="adj1" fmla="val 3262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1348</Words>
  <Application>Microsoft Office PowerPoint</Application>
  <PresentationFormat>Widescreen</PresentationFormat>
  <Paragraphs>151</Paragraphs>
  <Slides>24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Tema di Office</vt:lpstr>
      <vt:lpstr>Equation</vt:lpstr>
      <vt:lpstr>MathType 6.0 Equation</vt:lpstr>
      <vt:lpstr>Two-stage op-amp: design for GBW and Phase Margin</vt:lpstr>
      <vt:lpstr>Preliminary assumptions</vt:lpstr>
      <vt:lpstr>GBW and unity-gain angular frequency (w0)</vt:lpstr>
      <vt:lpstr>GBW and stability specifications</vt:lpstr>
      <vt:lpstr>An approximate approach: Hypothesis 1</vt:lpstr>
      <vt:lpstr>An approximate approach: Hypothesis 2</vt:lpstr>
      <vt:lpstr>The GBW specification shapes the second stage (Gm2)</vt:lpstr>
      <vt:lpstr>Back to the first stage</vt:lpstr>
      <vt:lpstr>CC and CL, the "rule of thumb" and its limits</vt:lpstr>
      <vt:lpstr>Limits of the rule of thumb</vt:lpstr>
      <vt:lpstr>Application of the design procedure to our simple two-stage op-amp</vt:lpstr>
      <vt:lpstr>GBW and supply current</vt:lpstr>
      <vt:lpstr>GBW, CL and supply current</vt:lpstr>
      <vt:lpstr>Robustness against CL variations</vt:lpstr>
      <vt:lpstr>Robustness against CL variations</vt:lpstr>
      <vt:lpstr>Limits of the simplified design procedure</vt:lpstr>
      <vt:lpstr>Limits of the simplified design procedure</vt:lpstr>
      <vt:lpstr>Limits of the simplified design procedure</vt:lpstr>
      <vt:lpstr>Limits of the simplified design procedure</vt:lpstr>
      <vt:lpstr>Maximum achievable GBW</vt:lpstr>
      <vt:lpstr>The slew rate problem</vt:lpstr>
      <vt:lpstr>Slew rate in Miller-compensated two-stage op-amps</vt:lpstr>
      <vt:lpstr>Slew rate in Miller-compensated two-stage op-amps</vt:lpstr>
      <vt:lpstr>Slew rate of the simple class-A, two stage op-amp.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513</cp:revision>
  <dcterms:created xsi:type="dcterms:W3CDTF">2015-02-03T16:10:37Z</dcterms:created>
  <dcterms:modified xsi:type="dcterms:W3CDTF">2022-11-12T19:58:50Z</dcterms:modified>
</cp:coreProperties>
</file>